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111"/>
  </p:notesMasterIdLst>
  <p:sldIdLst>
    <p:sldId id="256" r:id="rId2"/>
    <p:sldId id="260" r:id="rId3"/>
    <p:sldId id="423" r:id="rId4"/>
    <p:sldId id="370" r:id="rId5"/>
    <p:sldId id="371" r:id="rId6"/>
    <p:sldId id="428" r:id="rId7"/>
    <p:sldId id="424" r:id="rId8"/>
    <p:sldId id="425" r:id="rId9"/>
    <p:sldId id="427" r:id="rId10"/>
    <p:sldId id="426" r:id="rId11"/>
    <p:sldId id="372" r:id="rId12"/>
    <p:sldId id="373" r:id="rId13"/>
    <p:sldId id="475" r:id="rId14"/>
    <p:sldId id="374" r:id="rId15"/>
    <p:sldId id="375" r:id="rId16"/>
    <p:sldId id="376" r:id="rId17"/>
    <p:sldId id="430" r:id="rId18"/>
    <p:sldId id="429" r:id="rId19"/>
    <p:sldId id="378" r:id="rId20"/>
    <p:sldId id="435" r:id="rId21"/>
    <p:sldId id="436" r:id="rId22"/>
    <p:sldId id="478" r:id="rId23"/>
    <p:sldId id="483" r:id="rId24"/>
    <p:sldId id="380" r:id="rId25"/>
    <p:sldId id="431" r:id="rId26"/>
    <p:sldId id="381" r:id="rId27"/>
    <p:sldId id="434" r:id="rId28"/>
    <p:sldId id="382" r:id="rId29"/>
    <p:sldId id="383" r:id="rId30"/>
    <p:sldId id="384" r:id="rId31"/>
    <p:sldId id="432" r:id="rId32"/>
    <p:sldId id="385" r:id="rId33"/>
    <p:sldId id="386" r:id="rId34"/>
    <p:sldId id="433" r:id="rId35"/>
    <p:sldId id="438" r:id="rId36"/>
    <p:sldId id="421" r:id="rId37"/>
    <p:sldId id="387" r:id="rId38"/>
    <p:sldId id="481" r:id="rId39"/>
    <p:sldId id="388" r:id="rId40"/>
    <p:sldId id="389" r:id="rId41"/>
    <p:sldId id="390" r:id="rId42"/>
    <p:sldId id="480" r:id="rId43"/>
    <p:sldId id="437" r:id="rId44"/>
    <p:sldId id="391" r:id="rId45"/>
    <p:sldId id="439" r:id="rId46"/>
    <p:sldId id="484" r:id="rId47"/>
    <p:sldId id="393" r:id="rId48"/>
    <p:sldId id="392" r:id="rId49"/>
    <p:sldId id="445" r:id="rId50"/>
    <p:sldId id="446" r:id="rId51"/>
    <p:sldId id="468" r:id="rId52"/>
    <p:sldId id="394" r:id="rId53"/>
    <p:sldId id="441" r:id="rId54"/>
    <p:sldId id="442" r:id="rId55"/>
    <p:sldId id="395" r:id="rId56"/>
    <p:sldId id="396" r:id="rId57"/>
    <p:sldId id="440" r:id="rId58"/>
    <p:sldId id="399" r:id="rId59"/>
    <p:sldId id="444" r:id="rId60"/>
    <p:sldId id="443" r:id="rId61"/>
    <p:sldId id="397" r:id="rId62"/>
    <p:sldId id="400" r:id="rId63"/>
    <p:sldId id="401" r:id="rId64"/>
    <p:sldId id="402" r:id="rId65"/>
    <p:sldId id="403" r:id="rId66"/>
    <p:sldId id="404" r:id="rId67"/>
    <p:sldId id="405" r:id="rId68"/>
    <p:sldId id="469" r:id="rId69"/>
    <p:sldId id="470"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48" r:id="rId86"/>
    <p:sldId id="449" r:id="rId87"/>
    <p:sldId id="450" r:id="rId88"/>
    <p:sldId id="451" r:id="rId89"/>
    <p:sldId id="452" r:id="rId90"/>
    <p:sldId id="453" r:id="rId91"/>
    <p:sldId id="454" r:id="rId92"/>
    <p:sldId id="455" r:id="rId93"/>
    <p:sldId id="471" r:id="rId94"/>
    <p:sldId id="456" r:id="rId95"/>
    <p:sldId id="457" r:id="rId96"/>
    <p:sldId id="461" r:id="rId97"/>
    <p:sldId id="458" r:id="rId98"/>
    <p:sldId id="459" r:id="rId99"/>
    <p:sldId id="463" r:id="rId100"/>
    <p:sldId id="462" r:id="rId101"/>
    <p:sldId id="464" r:id="rId102"/>
    <p:sldId id="465" r:id="rId103"/>
    <p:sldId id="476" r:id="rId104"/>
    <p:sldId id="466" r:id="rId105"/>
    <p:sldId id="467" r:id="rId106"/>
    <p:sldId id="472" r:id="rId107"/>
    <p:sldId id="473" r:id="rId108"/>
    <p:sldId id="474" r:id="rId109"/>
    <p:sldId id="477" r:id="rId11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ACEA2"/>
    <a:srgbClr val="FF9900"/>
    <a:srgbClr val="CC0000"/>
    <a:srgbClr val="A50021"/>
    <a:srgbClr val="FFFF00"/>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114" d="100"/>
          <a:sy n="114" d="100"/>
        </p:scale>
        <p:origin x="-16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64"/>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ＭＳ Ｐゴシック"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mn-cs"/>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ＭＳ Ｐゴシック"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A9688D5D-98D3-684F-A9D8-A8D4A1413542}" type="slidenum">
              <a:rPr lang="en-US"/>
              <a:pPr/>
              <a:t>‹#›</a:t>
            </a:fld>
            <a:endParaRPr lang="en-US"/>
          </a:p>
        </p:txBody>
      </p:sp>
    </p:spTree>
    <p:extLst>
      <p:ext uri="{BB962C8B-B14F-4D97-AF65-F5344CB8AC3E}">
        <p14:creationId xmlns:p14="http://schemas.microsoft.com/office/powerpoint/2010/main" val="368473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501DE30-7CF4-7441-8658-3C83CA4A77D5}" type="slidenum">
              <a:rPr lang="en-US">
                <a:latin typeface="Times New Roman" charset="0"/>
              </a:rPr>
              <a:pPr/>
              <a:t>1</a:t>
            </a:fld>
            <a:endParaRPr lang="en-US">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3FA9DE1-C40F-544F-83DF-A3CC9A430E1E}" type="slidenum">
              <a:rPr lang="en-US">
                <a:latin typeface="Times New Roman" charset="0"/>
              </a:rPr>
              <a:pPr/>
              <a:t>10</a:t>
            </a:fld>
            <a:endParaRPr lang="en-US">
              <a:latin typeface="Times New Roman"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B8B9B45-4D90-8F4B-8BF8-677BE739A398}" type="slidenum">
              <a:rPr lang="en-US">
                <a:latin typeface="Times New Roman" charset="0"/>
              </a:rPr>
              <a:pPr/>
              <a:t>105</a:t>
            </a:fld>
            <a:endParaRPr lang="en-US">
              <a:latin typeface="Times New Roma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3BA0D6B-52AC-8D48-A466-F0B3459F3143}" type="slidenum">
              <a:rPr lang="en-US">
                <a:latin typeface="Times New Roman" charset="0"/>
              </a:rPr>
              <a:pPr/>
              <a:t>106</a:t>
            </a:fld>
            <a:endParaRPr lang="en-US">
              <a:latin typeface="Times New Roman"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1506A48-E484-9042-B968-B958BCC84A8D}" type="slidenum">
              <a:rPr lang="en-US">
                <a:latin typeface="Times New Roman" charset="0"/>
              </a:rPr>
              <a:pPr/>
              <a:t>107</a:t>
            </a:fld>
            <a:endParaRPr lang="en-US">
              <a:latin typeface="Times New Roman"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F35391F-3508-C741-B452-04B74C1257C7}" type="slidenum">
              <a:rPr lang="en-US">
                <a:latin typeface="Times New Roman" charset="0"/>
              </a:rPr>
              <a:pPr/>
              <a:t>108</a:t>
            </a:fld>
            <a:endParaRPr lang="en-US">
              <a:latin typeface="Times New Roman"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9169C3D-249E-BB41-8891-C19D5FFFE9C1}" type="slidenum">
              <a:rPr lang="en-US">
                <a:latin typeface="Times New Roman" charset="0"/>
              </a:rPr>
              <a:pPr/>
              <a:t>11</a:t>
            </a:fld>
            <a:endParaRPr lang="en-US">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F11D3F5-E335-4A41-8F31-9990B42B9921}" type="slidenum">
              <a:rPr lang="en-US">
                <a:latin typeface="Times New Roman" charset="0"/>
              </a:rPr>
              <a:pPr/>
              <a:t>12</a:t>
            </a:fld>
            <a:endParaRPr lang="en-US">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AEBAEC5-244E-8F4F-A4D9-B2A3FB6EFA80}" type="slidenum">
              <a:rPr lang="en-US">
                <a:latin typeface="Times New Roman" charset="0"/>
              </a:rPr>
              <a:pPr/>
              <a:t>13</a:t>
            </a:fld>
            <a:endParaRPr lang="en-US">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31668A2-372D-0647-ADC3-E0F451D67C34}" type="slidenum">
              <a:rPr lang="en-US">
                <a:latin typeface="Times New Roman" charset="0"/>
              </a:rPr>
              <a:pPr/>
              <a:t>14</a:t>
            </a:fld>
            <a:endParaRPr lang="en-US">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E9819F7-F498-DE4F-BBF2-F6A048EC252C}" type="slidenum">
              <a:rPr lang="en-US">
                <a:latin typeface="Times New Roman" charset="0"/>
              </a:rPr>
              <a:pPr/>
              <a:t>15</a:t>
            </a:fld>
            <a:endParaRPr lang="en-US">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8C28A74-587F-5A44-A1F1-AE71074775BA}" type="slidenum">
              <a:rPr lang="en-US">
                <a:latin typeface="Times New Roman" charset="0"/>
              </a:rPr>
              <a:pPr/>
              <a:t>16</a:t>
            </a:fld>
            <a:endParaRPr lang="en-US">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134C493-D68E-F34A-A553-0615ADFBDF2D}" type="slidenum">
              <a:rPr lang="en-US">
                <a:latin typeface="Times New Roman" charset="0"/>
              </a:rPr>
              <a:pPr/>
              <a:t>17</a:t>
            </a:fld>
            <a:endParaRPr lang="en-US">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43EF9AD-1674-8546-8214-AAD3BDE5FC1E}" type="slidenum">
              <a:rPr lang="en-US">
                <a:latin typeface="Times New Roman" charset="0"/>
              </a:rPr>
              <a:pPr/>
              <a:t>18</a:t>
            </a:fld>
            <a:endParaRPr lang="en-US">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9DDA2E7-2975-2147-9D49-6C3B420D3272}" type="slidenum">
              <a:rPr lang="en-US">
                <a:latin typeface="Times New Roman" charset="0"/>
              </a:rPr>
              <a:pPr/>
              <a:t>19</a:t>
            </a:fld>
            <a:endParaRPr lang="en-US">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85419A6-955B-7449-AA77-BCB4CD4CE98E}" type="slidenum">
              <a:rPr lang="en-US">
                <a:latin typeface="Times New Roman" charset="0"/>
              </a:rPr>
              <a:pPr/>
              <a:t>2</a:t>
            </a:fld>
            <a:endParaRPr lang="en-US">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D2FD3C0-56E3-DA45-A995-FD1C66E4D427}" type="slidenum">
              <a:rPr lang="en-US">
                <a:latin typeface="Times New Roman" charset="0"/>
              </a:rPr>
              <a:pPr/>
              <a:t>20</a:t>
            </a:fld>
            <a:endParaRPr lang="en-US">
              <a:latin typeface="Times New Roman"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0E527CD-DA34-3C4F-9298-B49A05E09481}" type="slidenum">
              <a:rPr lang="en-US">
                <a:latin typeface="Times New Roman" charset="0"/>
              </a:rPr>
              <a:pPr/>
              <a:t>21</a:t>
            </a:fld>
            <a:endParaRPr lang="en-US">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50670FA-4A2B-C741-B236-BCCE8C156A0E}" type="slidenum">
              <a:rPr lang="en-US">
                <a:latin typeface="Times New Roman" charset="0"/>
              </a:rPr>
              <a:pPr/>
              <a:t>24</a:t>
            </a:fld>
            <a:endParaRPr lang="en-US">
              <a:latin typeface="Times New Roman" charset="0"/>
            </a:endParaRPr>
          </a:p>
        </p:txBody>
      </p:sp>
      <p:sp>
        <p:nvSpPr>
          <p:cNvPr id="134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D2D4153-871A-8342-922C-54F6DF334C08}" type="slidenum">
              <a:rPr lang="en-US" sz="1200">
                <a:latin typeface="Times New Roman" charset="0"/>
              </a:rPr>
              <a:pPr algn="r" eaLnBrk="1" hangingPunct="1"/>
              <a:t>24</a:t>
            </a:fld>
            <a:endParaRPr lang="en-US" sz="1200">
              <a:latin typeface="Times New Roman"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2BDFCCA-E30E-594E-8DBA-71185CB8C1E0}" type="slidenum">
              <a:rPr lang="en-US">
                <a:latin typeface="Times New Roman" charset="0"/>
              </a:rPr>
              <a:pPr/>
              <a:t>25</a:t>
            </a:fld>
            <a:endParaRPr lang="en-US">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69806A1-5D48-A04E-9351-583921FB4045}" type="slidenum">
              <a:rPr lang="en-US">
                <a:latin typeface="Times New Roman" charset="0"/>
              </a:rPr>
              <a:pPr/>
              <a:t>26</a:t>
            </a:fld>
            <a:endParaRPr lang="en-US">
              <a:latin typeface="Times New Roman" charset="0"/>
            </a:endParaRPr>
          </a:p>
        </p:txBody>
      </p:sp>
      <p:sp>
        <p:nvSpPr>
          <p:cNvPr id="1372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EFF7DFF-92EF-B741-A19F-32196743F37F}" type="slidenum">
              <a:rPr lang="en-US" sz="1200">
                <a:latin typeface="Times New Roman" charset="0"/>
              </a:rPr>
              <a:pPr algn="r" eaLnBrk="1" hangingPunct="1"/>
              <a:t>26</a:t>
            </a:fld>
            <a:endParaRPr lang="en-US" sz="1200">
              <a:latin typeface="Times New Roman"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B17ACA0-25CF-BE4E-B04E-385C260859CF}" type="slidenum">
              <a:rPr lang="en-US">
                <a:latin typeface="Times New Roman" charset="0"/>
              </a:rPr>
              <a:pPr/>
              <a:t>27</a:t>
            </a:fld>
            <a:endParaRPr lang="en-US">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40256D3-AACC-764F-870E-AAD3BA9185F9}" type="slidenum">
              <a:rPr lang="en-US">
                <a:latin typeface="Times New Roman" charset="0"/>
              </a:rPr>
              <a:pPr/>
              <a:t>28</a:t>
            </a:fld>
            <a:endParaRPr lang="en-US">
              <a:latin typeface="Times New Roman" charset="0"/>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9A63348-0506-8C4F-9C7E-74D87D5D4F89}" type="slidenum">
              <a:rPr lang="en-US" sz="1200">
                <a:latin typeface="Times New Roman" charset="0"/>
              </a:rPr>
              <a:pPr algn="r" eaLnBrk="1" hangingPunct="1"/>
              <a:t>28</a:t>
            </a:fld>
            <a:endParaRPr lang="en-US" sz="1200">
              <a:latin typeface="Times New Roman"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36EE7A1-1AB0-164D-8AB2-EF88086EDC2F}" type="slidenum">
              <a:rPr lang="en-US">
                <a:latin typeface="Times New Roman" charset="0"/>
              </a:rPr>
              <a:pPr/>
              <a:t>29</a:t>
            </a:fld>
            <a:endParaRPr lang="en-US">
              <a:latin typeface="Times New Roman" charset="0"/>
            </a:endParaRPr>
          </a:p>
        </p:txBody>
      </p:sp>
      <p:sp>
        <p:nvSpPr>
          <p:cNvPr id="1392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5F49D72-5FE5-2F4A-8963-6F664AF39202}" type="slidenum">
              <a:rPr lang="en-US" sz="1200">
                <a:latin typeface="Times New Roman" charset="0"/>
              </a:rPr>
              <a:pPr algn="r" eaLnBrk="1" hangingPunct="1"/>
              <a:t>29</a:t>
            </a:fld>
            <a:endParaRPr lang="en-US" sz="1200">
              <a:latin typeface="Times New Roman"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2FA12C2-7C84-D249-8D76-129E6EB352FD}" type="slidenum">
              <a:rPr lang="en-US">
                <a:latin typeface="Times New Roman" charset="0"/>
              </a:rPr>
              <a:pPr/>
              <a:t>30</a:t>
            </a:fld>
            <a:endParaRPr lang="en-US">
              <a:latin typeface="Times New Roman" charset="0"/>
            </a:endParaRPr>
          </a:p>
        </p:txBody>
      </p:sp>
      <p:sp>
        <p:nvSpPr>
          <p:cNvPr id="140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FC3A5BF-C4CE-7047-A25D-B741C4752B1C}" type="slidenum">
              <a:rPr lang="en-US" sz="1200">
                <a:latin typeface="Times New Roman" charset="0"/>
              </a:rPr>
              <a:pPr algn="r" eaLnBrk="1" hangingPunct="1"/>
              <a:t>30</a:t>
            </a:fld>
            <a:endParaRPr lang="en-US" sz="1200">
              <a:latin typeface="Times New Roman"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49EE7ED-3E97-314F-86F9-F32D97A37E53}" type="slidenum">
              <a:rPr lang="en-US">
                <a:latin typeface="Times New Roman" charset="0"/>
              </a:rPr>
              <a:pPr/>
              <a:t>31</a:t>
            </a:fld>
            <a:endParaRPr lang="en-US">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76AD50-DDB0-B04B-A460-26D7E7C45B52}" type="slidenum">
              <a:rPr lang="en-US">
                <a:latin typeface="Times New Roman" charset="0"/>
              </a:rPr>
              <a:pPr/>
              <a:t>3</a:t>
            </a:fld>
            <a:endParaRPr lang="en-US">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0092B07-28D9-7749-B251-40BCE891B6B3}" type="slidenum">
              <a:rPr lang="en-US">
                <a:latin typeface="Times New Roman" charset="0"/>
              </a:rPr>
              <a:pPr/>
              <a:t>32</a:t>
            </a:fld>
            <a:endParaRPr lang="en-US">
              <a:latin typeface="Times New Roman" charset="0"/>
            </a:endParaRPr>
          </a:p>
        </p:txBody>
      </p:sp>
      <p:sp>
        <p:nvSpPr>
          <p:cNvPr id="1423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17F0417-D064-5341-BEA0-B002218FA8A9}" type="slidenum">
              <a:rPr lang="en-US" sz="1200">
                <a:latin typeface="Times New Roman" charset="0"/>
              </a:rPr>
              <a:pPr algn="r" eaLnBrk="1" hangingPunct="1"/>
              <a:t>32</a:t>
            </a:fld>
            <a:endParaRPr lang="en-US" sz="1200">
              <a:latin typeface="Times New Roman"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83C218C-6F46-384B-AD83-C727F1A70621}" type="slidenum">
              <a:rPr lang="en-US">
                <a:latin typeface="Times New Roman" charset="0"/>
              </a:rPr>
              <a:pPr/>
              <a:t>33</a:t>
            </a:fld>
            <a:endParaRPr lang="en-US">
              <a:latin typeface="Times New Roman" charset="0"/>
            </a:endParaRPr>
          </a:p>
        </p:txBody>
      </p:sp>
      <p:sp>
        <p:nvSpPr>
          <p:cNvPr id="143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C2BFEBD-81C1-7640-B23C-059F13BE1E2A}" type="slidenum">
              <a:rPr lang="en-US" sz="1200">
                <a:latin typeface="Times New Roman" charset="0"/>
              </a:rPr>
              <a:pPr algn="r" eaLnBrk="1" hangingPunct="1"/>
              <a:t>33</a:t>
            </a:fld>
            <a:endParaRPr lang="en-US" sz="1200">
              <a:latin typeface="Times New Roman"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BB364DD-184F-204B-934C-6D8F0FF251D4}" type="slidenum">
              <a:rPr lang="en-US">
                <a:latin typeface="Times New Roman" charset="0"/>
              </a:rPr>
              <a:pPr/>
              <a:t>34</a:t>
            </a:fld>
            <a:endParaRPr lang="en-US">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CEFFF99-F39E-F045-8AD0-DC986881842C}" type="slidenum">
              <a:rPr lang="en-US">
                <a:latin typeface="Times New Roman" charset="0"/>
              </a:rPr>
              <a:pPr/>
              <a:t>35</a:t>
            </a:fld>
            <a:endParaRPr lang="en-US">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0D865F6-ADAE-C34F-8029-CD416F8EA233}" type="slidenum">
              <a:rPr lang="en-US">
                <a:latin typeface="Times New Roman" charset="0"/>
              </a:rPr>
              <a:pPr/>
              <a:t>36</a:t>
            </a:fld>
            <a:endParaRPr lang="en-US">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ABFF7AE-C125-244B-8C5B-AD82D6B18618}" type="slidenum">
              <a:rPr lang="en-US">
                <a:latin typeface="Times New Roman" charset="0"/>
              </a:rPr>
              <a:pPr/>
              <a:t>37</a:t>
            </a:fld>
            <a:endParaRPr lang="en-US">
              <a:latin typeface="Times New Roman" charset="0"/>
            </a:endParaRPr>
          </a:p>
        </p:txBody>
      </p:sp>
      <p:sp>
        <p:nvSpPr>
          <p:cNvPr id="147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D46AF6D-82FA-EB45-92E7-98A029A5CA55}" type="slidenum">
              <a:rPr lang="en-US" sz="1200">
                <a:latin typeface="Times New Roman" charset="0"/>
              </a:rPr>
              <a:pPr algn="r" eaLnBrk="1" hangingPunct="1"/>
              <a:t>37</a:t>
            </a:fld>
            <a:endParaRPr lang="en-US" sz="1200">
              <a:latin typeface="Times New Roman"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77C3349-D943-1144-8F72-C8A058D94983}" type="slidenum">
              <a:rPr lang="en-US">
                <a:latin typeface="Times New Roman" charset="0"/>
              </a:rPr>
              <a:pPr/>
              <a:t>39</a:t>
            </a:fld>
            <a:endParaRPr lang="en-US">
              <a:latin typeface="Times New Roman" charset="0"/>
            </a:endParaRPr>
          </a:p>
        </p:txBody>
      </p:sp>
      <p:sp>
        <p:nvSpPr>
          <p:cNvPr id="148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E3DD950-2E81-094C-87ED-36A8FC64D024}" type="slidenum">
              <a:rPr lang="en-US" sz="1200">
                <a:latin typeface="Times New Roman" charset="0"/>
              </a:rPr>
              <a:pPr algn="r" eaLnBrk="1" hangingPunct="1"/>
              <a:t>39</a:t>
            </a:fld>
            <a:endParaRPr lang="en-US" sz="1200">
              <a:latin typeface="Times New Roman"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19D85DD-0CEC-B649-A956-46FDFF8D8983}" type="slidenum">
              <a:rPr lang="en-US">
                <a:latin typeface="Times New Roman" charset="0"/>
              </a:rPr>
              <a:pPr/>
              <a:t>40</a:t>
            </a:fld>
            <a:endParaRPr lang="en-US">
              <a:latin typeface="Times New Roman" charset="0"/>
            </a:endParaRPr>
          </a:p>
        </p:txBody>
      </p:sp>
      <p:sp>
        <p:nvSpPr>
          <p:cNvPr id="149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A770488-6A63-AC4A-BC80-A45F047C7F04}" type="slidenum">
              <a:rPr lang="en-US" sz="1200">
                <a:latin typeface="Times New Roman" charset="0"/>
              </a:rPr>
              <a:pPr algn="r" eaLnBrk="1" hangingPunct="1"/>
              <a:t>40</a:t>
            </a:fld>
            <a:endParaRPr lang="en-US" sz="1200">
              <a:latin typeface="Times New Roman"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7E9CC20-D57B-BB4B-9766-14FFC05AC79C}" type="slidenum">
              <a:rPr lang="en-US">
                <a:latin typeface="Times New Roman" charset="0"/>
              </a:rPr>
              <a:pPr/>
              <a:t>41</a:t>
            </a:fld>
            <a:endParaRPr lang="en-US">
              <a:latin typeface="Times New Roman" charset="0"/>
            </a:endParaRPr>
          </a:p>
        </p:txBody>
      </p:sp>
      <p:sp>
        <p:nvSpPr>
          <p:cNvPr id="1505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90AF216-D9F9-1944-B474-346E5D126E85}" type="slidenum">
              <a:rPr lang="en-US" sz="1200">
                <a:latin typeface="Times New Roman" charset="0"/>
              </a:rPr>
              <a:pPr algn="r" eaLnBrk="1" hangingPunct="1"/>
              <a:t>41</a:t>
            </a:fld>
            <a:endParaRPr lang="en-US" sz="1200">
              <a:latin typeface="Times New Roman"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76E2728-AA08-7247-83D3-E9AB82273EAC}" type="slidenum">
              <a:rPr lang="en-US">
                <a:latin typeface="Times New Roman" charset="0"/>
              </a:rPr>
              <a:pPr/>
              <a:t>43</a:t>
            </a:fld>
            <a:endParaRPr lang="en-US">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56F8182-6EA2-424F-9BA8-237DFBCD4857}" type="slidenum">
              <a:rPr lang="en-US">
                <a:latin typeface="Times New Roman" charset="0"/>
              </a:rPr>
              <a:pPr/>
              <a:t>4</a:t>
            </a:fld>
            <a:endParaRPr lang="en-US">
              <a:latin typeface="Times New Roman"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1F5528A-06D3-0141-AC7E-9F2BB6D1A8DA}" type="slidenum">
              <a:rPr lang="en-US">
                <a:latin typeface="Times New Roman" charset="0"/>
              </a:rPr>
              <a:pPr/>
              <a:t>44</a:t>
            </a:fld>
            <a:endParaRPr lang="en-US">
              <a:latin typeface="Times New Roman" charset="0"/>
            </a:endParaRPr>
          </a:p>
        </p:txBody>
      </p:sp>
      <p:sp>
        <p:nvSpPr>
          <p:cNvPr id="152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7D6B6C1-7ED6-5447-8950-5BB5C4ADE774}" type="slidenum">
              <a:rPr lang="en-US" sz="1200">
                <a:latin typeface="Times New Roman" charset="0"/>
              </a:rPr>
              <a:pPr algn="r" eaLnBrk="1" hangingPunct="1"/>
              <a:t>44</a:t>
            </a:fld>
            <a:endParaRPr lang="en-US" sz="1200">
              <a:latin typeface="Times New Roman"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A6CDC21-A3FB-BA4D-9372-3EABFA6DE241}" type="slidenum">
              <a:rPr lang="en-US">
                <a:latin typeface="Times New Roman" charset="0"/>
              </a:rPr>
              <a:pPr/>
              <a:t>45</a:t>
            </a:fld>
            <a:endParaRPr lang="en-US">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8A19E01-F81D-3644-832D-9BA541010ACF}" type="slidenum">
              <a:rPr lang="en-US">
                <a:latin typeface="Times New Roman" charset="0"/>
              </a:rPr>
              <a:pPr/>
              <a:t>47</a:t>
            </a:fld>
            <a:endParaRPr lang="en-US">
              <a:latin typeface="Times New Roman" charset="0"/>
            </a:endParaRPr>
          </a:p>
        </p:txBody>
      </p:sp>
      <p:sp>
        <p:nvSpPr>
          <p:cNvPr id="154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3DB12A6-8623-D849-AA0F-F15F6819800B}" type="slidenum">
              <a:rPr lang="en-US" sz="1200">
                <a:latin typeface="Times New Roman" charset="0"/>
              </a:rPr>
              <a:pPr algn="r" eaLnBrk="1" hangingPunct="1"/>
              <a:t>47</a:t>
            </a:fld>
            <a:endParaRPr lang="en-US" sz="1200">
              <a:latin typeface="Times New Roman"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04D5560-66EC-D748-8211-B1E91D8170EE}" type="slidenum">
              <a:rPr lang="en-US">
                <a:latin typeface="Times New Roman" charset="0"/>
              </a:rPr>
              <a:pPr/>
              <a:t>48</a:t>
            </a:fld>
            <a:endParaRPr lang="en-US">
              <a:latin typeface="Times New Roman" charset="0"/>
            </a:endParaRPr>
          </a:p>
        </p:txBody>
      </p:sp>
      <p:sp>
        <p:nvSpPr>
          <p:cNvPr id="155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F5F891D-928A-DE4C-A368-FE3FDE6E5FA7}" type="slidenum">
              <a:rPr lang="en-US" sz="1200">
                <a:latin typeface="Times New Roman" charset="0"/>
              </a:rPr>
              <a:pPr algn="r" eaLnBrk="1" hangingPunct="1"/>
              <a:t>48</a:t>
            </a:fld>
            <a:endParaRPr lang="en-US" sz="1200">
              <a:latin typeface="Times New Roman"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44D7DCE-C4E2-F147-B072-8E9276D09835}" type="slidenum">
              <a:rPr lang="en-US">
                <a:latin typeface="Times New Roman" charset="0"/>
              </a:rPr>
              <a:pPr/>
              <a:t>49</a:t>
            </a:fld>
            <a:endParaRPr lang="en-US">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86CF670-AEA3-494D-994F-36506192BD01}" type="slidenum">
              <a:rPr lang="en-US">
                <a:latin typeface="Times New Roman" charset="0"/>
              </a:rPr>
              <a:pPr/>
              <a:t>50</a:t>
            </a:fld>
            <a:endParaRPr lang="en-US">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8679EE8-1B33-2E4F-A311-99A60900474B}" type="slidenum">
              <a:rPr lang="en-US">
                <a:latin typeface="Times New Roman" charset="0"/>
              </a:rPr>
              <a:pPr/>
              <a:t>51</a:t>
            </a:fld>
            <a:endParaRPr lang="en-US">
              <a:latin typeface="Times New Roman"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5E80083-CB83-C84C-AF3C-9133898994DD}" type="slidenum">
              <a:rPr lang="en-US">
                <a:latin typeface="Times New Roman" charset="0"/>
              </a:rPr>
              <a:pPr/>
              <a:t>52</a:t>
            </a:fld>
            <a:endParaRPr lang="en-US">
              <a:latin typeface="Times New Roman" charset="0"/>
            </a:endParaRPr>
          </a:p>
        </p:txBody>
      </p:sp>
      <p:sp>
        <p:nvSpPr>
          <p:cNvPr id="159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6F8DA65-266E-AE4A-9101-E6B21E06B76E}" type="slidenum">
              <a:rPr lang="en-US" sz="1200">
                <a:latin typeface="Times New Roman" charset="0"/>
              </a:rPr>
              <a:pPr algn="r" eaLnBrk="1" hangingPunct="1"/>
              <a:t>52</a:t>
            </a:fld>
            <a:endParaRPr lang="en-US" sz="1200">
              <a:latin typeface="Times New Roman" charset="0"/>
            </a:endParaRPr>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080D4AC-03F1-C541-B29A-37B5FF8D5117}" type="slidenum">
              <a:rPr lang="en-US">
                <a:latin typeface="Times New Roman" charset="0"/>
              </a:rPr>
              <a:pPr/>
              <a:t>53</a:t>
            </a:fld>
            <a:endParaRPr lang="en-US">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E38C45-842E-2448-B2D5-C0151BBEB361}" type="slidenum">
              <a:rPr lang="en-US">
                <a:latin typeface="Times New Roman" charset="0"/>
              </a:rPr>
              <a:pPr/>
              <a:t>54</a:t>
            </a:fld>
            <a:endParaRPr lang="en-US">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F2C23D7-70C5-4A4B-88FB-E74EBCFD8F2D}" type="slidenum">
              <a:rPr lang="en-US">
                <a:latin typeface="Times New Roman" charset="0"/>
              </a:rPr>
              <a:pPr/>
              <a:t>5</a:t>
            </a:fld>
            <a:endParaRPr lang="en-US">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D667FD1-766A-8340-9045-896A89AAEAA6}" type="slidenum">
              <a:rPr lang="en-US">
                <a:latin typeface="Times New Roman" charset="0"/>
              </a:rPr>
              <a:pPr/>
              <a:t>55</a:t>
            </a:fld>
            <a:endParaRPr lang="en-US">
              <a:latin typeface="Times New Roman" charset="0"/>
            </a:endParaRPr>
          </a:p>
        </p:txBody>
      </p:sp>
      <p:sp>
        <p:nvSpPr>
          <p:cNvPr id="162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7223F55-8E01-C54C-BDD2-2D766403B112}" type="slidenum">
              <a:rPr lang="en-US" sz="1200">
                <a:latin typeface="Times New Roman" charset="0"/>
              </a:rPr>
              <a:pPr algn="r" eaLnBrk="1" hangingPunct="1"/>
              <a:t>55</a:t>
            </a:fld>
            <a:endParaRPr lang="en-US" sz="1200">
              <a:latin typeface="Times New Roman"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037AE24-58E8-3546-B086-EA7965CFB89C}" type="slidenum">
              <a:rPr lang="en-US">
                <a:latin typeface="Times New Roman" charset="0"/>
              </a:rPr>
              <a:pPr/>
              <a:t>56</a:t>
            </a:fld>
            <a:endParaRPr lang="en-US">
              <a:latin typeface="Times New Roman" charset="0"/>
            </a:endParaRPr>
          </a:p>
        </p:txBody>
      </p:sp>
      <p:sp>
        <p:nvSpPr>
          <p:cNvPr id="163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0F6727F-73F4-FD41-8CC3-EEAC7FA24E60}" type="slidenum">
              <a:rPr lang="en-US" sz="1200">
                <a:latin typeface="Times New Roman" charset="0"/>
              </a:rPr>
              <a:pPr algn="r" eaLnBrk="1" hangingPunct="1"/>
              <a:t>56</a:t>
            </a:fld>
            <a:endParaRPr lang="en-US" sz="1200">
              <a:latin typeface="Times New Roman" charset="0"/>
            </a:endParaRPr>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623CA94-D39B-6F40-BCFE-1F9223C2F679}" type="slidenum">
              <a:rPr lang="en-US">
                <a:latin typeface="Times New Roman" charset="0"/>
              </a:rPr>
              <a:pPr/>
              <a:t>57</a:t>
            </a:fld>
            <a:endParaRPr lang="en-US">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2A13E01-F05D-B449-804F-BFBD6110A60A}" type="slidenum">
              <a:rPr lang="en-US">
                <a:latin typeface="Times New Roman" charset="0"/>
              </a:rPr>
              <a:pPr/>
              <a:t>58</a:t>
            </a:fld>
            <a:endParaRPr lang="en-US">
              <a:latin typeface="Times New Roman" charset="0"/>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A81863D-BBB2-8D48-9E9C-D0560F2ED663}" type="slidenum">
              <a:rPr lang="en-US" sz="1200">
                <a:latin typeface="Times New Roman" charset="0"/>
              </a:rPr>
              <a:pPr algn="r" eaLnBrk="1" hangingPunct="1"/>
              <a:t>58</a:t>
            </a:fld>
            <a:endParaRPr lang="en-US" sz="1200">
              <a:latin typeface="Times New Roman" charset="0"/>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7F338DC-144C-AD41-BAD9-F8BA6E68B6D4}" type="slidenum">
              <a:rPr lang="en-US">
                <a:latin typeface="Times New Roman" charset="0"/>
              </a:rPr>
              <a:pPr/>
              <a:t>59</a:t>
            </a:fld>
            <a:endParaRPr lang="en-US">
              <a:latin typeface="Times New Roman"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2C452BE-3467-5B4C-BCD7-1872668DE004}" type="slidenum">
              <a:rPr lang="en-US">
                <a:latin typeface="Times New Roman" charset="0"/>
              </a:rPr>
              <a:pPr/>
              <a:t>60</a:t>
            </a:fld>
            <a:endParaRPr lang="en-US">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ED77B81-601A-7548-8767-37A39FBEA400}" type="slidenum">
              <a:rPr lang="en-US">
                <a:latin typeface="Times New Roman" charset="0"/>
              </a:rPr>
              <a:pPr/>
              <a:t>61</a:t>
            </a:fld>
            <a:endParaRPr lang="en-US">
              <a:latin typeface="Times New Roman" charset="0"/>
            </a:endParaRPr>
          </a:p>
        </p:txBody>
      </p:sp>
      <p:sp>
        <p:nvSpPr>
          <p:cNvPr id="168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79FBB6C-E902-014C-9687-1C26D62A9DE1}" type="slidenum">
              <a:rPr lang="en-US" sz="1200">
                <a:latin typeface="Times New Roman" charset="0"/>
              </a:rPr>
              <a:pPr algn="r" eaLnBrk="1" hangingPunct="1"/>
              <a:t>61</a:t>
            </a:fld>
            <a:endParaRPr lang="en-US" sz="1200">
              <a:latin typeface="Times New Roman" charset="0"/>
            </a:endParaRPr>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04C9859-24BE-CE47-81C4-B032C0E16A4A}" type="slidenum">
              <a:rPr lang="en-US">
                <a:latin typeface="Times New Roman" charset="0"/>
              </a:rPr>
              <a:pPr/>
              <a:t>62</a:t>
            </a:fld>
            <a:endParaRPr lang="en-US">
              <a:latin typeface="Times New Roman" charset="0"/>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1480B6-0ED9-9C4C-B853-F597F2C6E101}" type="slidenum">
              <a:rPr lang="en-US" sz="1200">
                <a:latin typeface="Times New Roman" charset="0"/>
              </a:rPr>
              <a:pPr algn="r" eaLnBrk="1" hangingPunct="1"/>
              <a:t>62</a:t>
            </a:fld>
            <a:endParaRPr lang="en-US" sz="1200">
              <a:latin typeface="Times New Roman" charset="0"/>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2ED8269-AC7C-A848-B2DC-111366058353}" type="slidenum">
              <a:rPr lang="en-US">
                <a:latin typeface="Times New Roman" charset="0"/>
              </a:rPr>
              <a:pPr/>
              <a:t>63</a:t>
            </a:fld>
            <a:endParaRPr lang="en-US">
              <a:latin typeface="Times New Roman" charset="0"/>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281C972-DB39-F94B-8E0D-19A7A0429421}" type="slidenum">
              <a:rPr lang="en-US" sz="1200">
                <a:latin typeface="Times New Roman" charset="0"/>
              </a:rPr>
              <a:pPr algn="r" eaLnBrk="1" hangingPunct="1"/>
              <a:t>63</a:t>
            </a:fld>
            <a:endParaRPr lang="en-US" sz="1200">
              <a:latin typeface="Times New Roman" charset="0"/>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13B6E7A-8491-8342-B3DD-CDFFA8AB4BF1}" type="slidenum">
              <a:rPr lang="en-US">
                <a:latin typeface="Times New Roman" charset="0"/>
              </a:rPr>
              <a:pPr/>
              <a:t>64</a:t>
            </a:fld>
            <a:endParaRPr lang="en-US">
              <a:latin typeface="Times New Roman" charset="0"/>
            </a:endParaRPr>
          </a:p>
        </p:txBody>
      </p:sp>
      <p:sp>
        <p:nvSpPr>
          <p:cNvPr id="172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DE90C0-A86A-004B-91FD-704549A296D6}" type="slidenum">
              <a:rPr lang="en-US" sz="1200">
                <a:latin typeface="Times New Roman" charset="0"/>
              </a:rPr>
              <a:pPr algn="r" eaLnBrk="1" hangingPunct="1"/>
              <a:t>64</a:t>
            </a:fld>
            <a:endParaRPr lang="en-US" sz="1200">
              <a:latin typeface="Times New Roman"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BBF81CB-206F-3E4E-B214-89E76408759B}" type="slidenum">
              <a:rPr lang="en-US">
                <a:latin typeface="Times New Roman" charset="0"/>
              </a:rPr>
              <a:pPr/>
              <a:t>6</a:t>
            </a:fld>
            <a:endParaRPr lang="en-US">
              <a:latin typeface="Times New Roman"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0C4626F-99F4-7D48-945C-47B971DCA2EA}" type="slidenum">
              <a:rPr lang="en-US">
                <a:latin typeface="Times New Roman" charset="0"/>
              </a:rPr>
              <a:pPr/>
              <a:t>65</a:t>
            </a:fld>
            <a:endParaRPr lang="en-US">
              <a:latin typeface="Times New Roman" charset="0"/>
            </a:endParaRPr>
          </a:p>
        </p:txBody>
      </p:sp>
      <p:sp>
        <p:nvSpPr>
          <p:cNvPr id="173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B797751-327C-394E-93FF-64CD5E0EE360}" type="slidenum">
              <a:rPr lang="en-US" sz="1200">
                <a:latin typeface="Times New Roman" charset="0"/>
              </a:rPr>
              <a:pPr algn="r" eaLnBrk="1" hangingPunct="1"/>
              <a:t>65</a:t>
            </a:fld>
            <a:endParaRPr lang="en-US" sz="1200">
              <a:latin typeface="Times New Roman" charset="0"/>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3E67BE8-C09C-CC40-9928-2E567DBB2F91}" type="slidenum">
              <a:rPr lang="en-US">
                <a:latin typeface="Times New Roman" charset="0"/>
              </a:rPr>
              <a:pPr/>
              <a:t>66</a:t>
            </a:fld>
            <a:endParaRPr lang="en-US">
              <a:latin typeface="Times New Roman" charset="0"/>
            </a:endParaRPr>
          </a:p>
        </p:txBody>
      </p:sp>
      <p:sp>
        <p:nvSpPr>
          <p:cNvPr id="174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9CD26BD-F752-FE46-A785-9D168A871E3E}" type="slidenum">
              <a:rPr lang="en-US" sz="1200">
                <a:latin typeface="Times New Roman" charset="0"/>
              </a:rPr>
              <a:pPr algn="r" eaLnBrk="1" hangingPunct="1"/>
              <a:t>66</a:t>
            </a:fld>
            <a:endParaRPr lang="en-US" sz="1200">
              <a:latin typeface="Times New Roman" charset="0"/>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A1F1070-6801-A24A-81E3-0B5F8760A93C}" type="slidenum">
              <a:rPr lang="en-US">
                <a:latin typeface="Times New Roman" charset="0"/>
              </a:rPr>
              <a:pPr/>
              <a:t>67</a:t>
            </a:fld>
            <a:endParaRPr lang="en-US">
              <a:latin typeface="Times New Roman" charset="0"/>
            </a:endParaRPr>
          </a:p>
        </p:txBody>
      </p:sp>
      <p:sp>
        <p:nvSpPr>
          <p:cNvPr id="175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09550A-A00B-7E48-BB5C-D2F5DC59996F}" type="slidenum">
              <a:rPr lang="en-US" sz="1200">
                <a:latin typeface="Times New Roman" charset="0"/>
              </a:rPr>
              <a:pPr algn="r" eaLnBrk="1" hangingPunct="1"/>
              <a:t>67</a:t>
            </a:fld>
            <a:endParaRPr lang="en-US" sz="1200">
              <a:latin typeface="Times New Roman" charset="0"/>
            </a:endParaRPr>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3F23F7B-30FB-3D41-B809-F74CFBF0FD4F}" type="slidenum">
              <a:rPr lang="en-US">
                <a:latin typeface="Times New Roman" charset="0"/>
              </a:rPr>
              <a:pPr/>
              <a:t>68</a:t>
            </a:fld>
            <a:endParaRPr lang="en-US">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046B5A-169A-7E41-8455-5919E603B587}" type="slidenum">
              <a:rPr lang="en-US">
                <a:latin typeface="Times New Roman" charset="0"/>
              </a:rPr>
              <a:pPr/>
              <a:t>69</a:t>
            </a:fld>
            <a:endParaRPr lang="en-US">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EE7BBFB-AE95-AF40-A6AD-E351E3739147}" type="slidenum">
              <a:rPr lang="en-US">
                <a:latin typeface="Times New Roman" charset="0"/>
              </a:rPr>
              <a:pPr/>
              <a:t>70</a:t>
            </a:fld>
            <a:endParaRPr lang="en-US">
              <a:latin typeface="Times New Roman" charset="0"/>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BF2DF8A-C096-074C-B9D7-504991454538}" type="slidenum">
              <a:rPr lang="en-US" sz="1200">
                <a:latin typeface="Times New Roman" charset="0"/>
              </a:rPr>
              <a:pPr algn="r" eaLnBrk="1" hangingPunct="1"/>
              <a:t>70</a:t>
            </a:fld>
            <a:endParaRPr lang="en-US" sz="1200">
              <a:latin typeface="Times New Roman" charset="0"/>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343CC66-3B63-574D-902D-C8402DA7C895}" type="slidenum">
              <a:rPr lang="en-US">
                <a:latin typeface="Times New Roman" charset="0"/>
              </a:rPr>
              <a:pPr/>
              <a:t>71</a:t>
            </a:fld>
            <a:endParaRPr lang="en-US">
              <a:latin typeface="Times New Roman" charset="0"/>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F388F5-D0A1-744A-AF38-16CAAFA0A787}" type="slidenum">
              <a:rPr lang="en-US" sz="1200">
                <a:latin typeface="Times New Roman" charset="0"/>
              </a:rPr>
              <a:pPr algn="r" eaLnBrk="1" hangingPunct="1"/>
              <a:t>71</a:t>
            </a:fld>
            <a:endParaRPr lang="en-US" sz="1200">
              <a:latin typeface="Times New Roman" charset="0"/>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EE3976C-7340-0641-A10F-60ADFCF06EEE}" type="slidenum">
              <a:rPr lang="en-US">
                <a:latin typeface="Times New Roman" charset="0"/>
              </a:rPr>
              <a:pPr/>
              <a:t>72</a:t>
            </a:fld>
            <a:endParaRPr lang="en-US">
              <a:latin typeface="Times New Roman" charset="0"/>
            </a:endParaRPr>
          </a:p>
        </p:txBody>
      </p:sp>
      <p:sp>
        <p:nvSpPr>
          <p:cNvPr id="180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831CB80-AC1A-8441-9889-5964D2040689}" type="slidenum">
              <a:rPr lang="en-US" sz="1200">
                <a:latin typeface="Times New Roman" charset="0"/>
              </a:rPr>
              <a:pPr algn="r" eaLnBrk="1" hangingPunct="1"/>
              <a:t>72</a:t>
            </a:fld>
            <a:endParaRPr lang="en-US" sz="1200">
              <a:latin typeface="Times New Roman" charset="0"/>
            </a:endParaRPr>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2C2BF33-7C47-4E4F-9027-B372174A50C7}" type="slidenum">
              <a:rPr lang="en-US">
                <a:latin typeface="Times New Roman" charset="0"/>
              </a:rPr>
              <a:pPr/>
              <a:t>73</a:t>
            </a:fld>
            <a:endParaRPr lang="en-US">
              <a:latin typeface="Times New Roman" charset="0"/>
            </a:endParaRPr>
          </a:p>
        </p:txBody>
      </p:sp>
      <p:sp>
        <p:nvSpPr>
          <p:cNvPr id="181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7A4D7C8-D531-DA4B-84AC-BB8A43DE9438}" type="slidenum">
              <a:rPr lang="en-US" sz="1200">
                <a:latin typeface="Times New Roman" charset="0"/>
              </a:rPr>
              <a:pPr algn="r" eaLnBrk="1" hangingPunct="1"/>
              <a:t>73</a:t>
            </a:fld>
            <a:endParaRPr lang="en-US" sz="1200">
              <a:latin typeface="Times New Roman" charset="0"/>
            </a:endParaRPr>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F8821F3-798B-C744-8074-BA605454AA46}" type="slidenum">
              <a:rPr lang="en-US">
                <a:latin typeface="Times New Roman" charset="0"/>
              </a:rPr>
              <a:pPr/>
              <a:t>74</a:t>
            </a:fld>
            <a:endParaRPr lang="en-US">
              <a:latin typeface="Times New Roman" charset="0"/>
            </a:endParaRPr>
          </a:p>
        </p:txBody>
      </p:sp>
      <p:sp>
        <p:nvSpPr>
          <p:cNvPr id="182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E7A94CB-DE8D-3242-BF84-4F570CB49874}" type="slidenum">
              <a:rPr lang="en-US" sz="1200">
                <a:latin typeface="Times New Roman" charset="0"/>
              </a:rPr>
              <a:pPr algn="r" eaLnBrk="1" hangingPunct="1"/>
              <a:t>74</a:t>
            </a:fld>
            <a:endParaRPr lang="en-US" sz="1200">
              <a:latin typeface="Times New Roman" charset="0"/>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EDAB29B-0C8E-CF46-B4F3-A260F9A4FF19}" type="slidenum">
              <a:rPr lang="en-US">
                <a:latin typeface="Times New Roman" charset="0"/>
              </a:rPr>
              <a:pPr/>
              <a:t>7</a:t>
            </a:fld>
            <a:endParaRPr lang="en-US">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9E6BA68-90D7-AA45-97D2-7611E4AF9196}" type="slidenum">
              <a:rPr lang="en-US">
                <a:latin typeface="Times New Roman" charset="0"/>
              </a:rPr>
              <a:pPr/>
              <a:t>75</a:t>
            </a:fld>
            <a:endParaRPr lang="en-US">
              <a:latin typeface="Times New Roman" charset="0"/>
            </a:endParaRPr>
          </a:p>
        </p:txBody>
      </p:sp>
      <p:sp>
        <p:nvSpPr>
          <p:cNvPr id="183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62F807A-7291-A94D-9201-80470315F72B}" type="slidenum">
              <a:rPr lang="en-US" sz="1200">
                <a:latin typeface="Times New Roman" charset="0"/>
              </a:rPr>
              <a:pPr algn="r" eaLnBrk="1" hangingPunct="1"/>
              <a:t>75</a:t>
            </a:fld>
            <a:endParaRPr lang="en-US" sz="1200">
              <a:latin typeface="Times New Roman" charset="0"/>
            </a:endParaRPr>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263DDC3-8C64-5842-ADC4-52D1D96B6B9C}" type="slidenum">
              <a:rPr lang="en-US">
                <a:latin typeface="Times New Roman" charset="0"/>
              </a:rPr>
              <a:pPr/>
              <a:t>76</a:t>
            </a:fld>
            <a:endParaRPr lang="en-US">
              <a:latin typeface="Times New Roman" charset="0"/>
            </a:endParaRPr>
          </a:p>
        </p:txBody>
      </p:sp>
      <p:sp>
        <p:nvSpPr>
          <p:cNvPr id="184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D246008-99D7-E44E-AC62-D655BDCF62EF}" type="slidenum">
              <a:rPr lang="en-US" sz="1200">
                <a:latin typeface="Times New Roman" charset="0"/>
              </a:rPr>
              <a:pPr algn="r" eaLnBrk="1" hangingPunct="1"/>
              <a:t>76</a:t>
            </a:fld>
            <a:endParaRPr lang="en-US" sz="1200">
              <a:latin typeface="Times New Roman" charset="0"/>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9DE2058-11BE-6747-B468-3E5B00FAAC23}" type="slidenum">
              <a:rPr lang="en-US">
                <a:latin typeface="Times New Roman" charset="0"/>
              </a:rPr>
              <a:pPr/>
              <a:t>77</a:t>
            </a:fld>
            <a:endParaRPr lang="en-US">
              <a:latin typeface="Times New Roman" charset="0"/>
            </a:endParaRPr>
          </a:p>
        </p:txBody>
      </p:sp>
      <p:sp>
        <p:nvSpPr>
          <p:cNvPr id="185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01695F-22B6-C54A-9563-8F98963ADFAA}" type="slidenum">
              <a:rPr lang="en-US" sz="1200">
                <a:latin typeface="Times New Roman" charset="0"/>
              </a:rPr>
              <a:pPr algn="r" eaLnBrk="1" hangingPunct="1"/>
              <a:t>77</a:t>
            </a:fld>
            <a:endParaRPr lang="en-US" sz="1200">
              <a:latin typeface="Times New Roman" charset="0"/>
            </a:endParaRPr>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C8EE175-35E9-0E47-8BFA-87F24250E860}" type="slidenum">
              <a:rPr lang="en-US">
                <a:latin typeface="Times New Roman" charset="0"/>
              </a:rPr>
              <a:pPr/>
              <a:t>78</a:t>
            </a:fld>
            <a:endParaRPr lang="en-US">
              <a:latin typeface="Times New Roman" charset="0"/>
            </a:endParaRPr>
          </a:p>
        </p:txBody>
      </p:sp>
      <p:sp>
        <p:nvSpPr>
          <p:cNvPr id="186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C3B08CC-452E-7A4C-A951-ECA62D3B8785}" type="slidenum">
              <a:rPr lang="en-US" sz="1200">
                <a:latin typeface="Times New Roman" charset="0"/>
              </a:rPr>
              <a:pPr algn="r" eaLnBrk="1" hangingPunct="1"/>
              <a:t>78</a:t>
            </a:fld>
            <a:endParaRPr lang="en-US" sz="1200">
              <a:latin typeface="Times New Roman"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A387881-E756-0247-8B11-C027D1FD6898}" type="slidenum">
              <a:rPr lang="en-US">
                <a:latin typeface="Times New Roman" charset="0"/>
              </a:rPr>
              <a:pPr/>
              <a:t>79</a:t>
            </a:fld>
            <a:endParaRPr lang="en-US">
              <a:latin typeface="Times New Roman" charset="0"/>
            </a:endParaRPr>
          </a:p>
        </p:txBody>
      </p:sp>
      <p:sp>
        <p:nvSpPr>
          <p:cNvPr id="187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3C140C3-4FE1-7443-96AA-E057B3C65EA5}" type="slidenum">
              <a:rPr lang="en-US" sz="1200">
                <a:latin typeface="Times New Roman" charset="0"/>
              </a:rPr>
              <a:pPr algn="r" eaLnBrk="1" hangingPunct="1"/>
              <a:t>79</a:t>
            </a:fld>
            <a:endParaRPr lang="en-US" sz="1200">
              <a:latin typeface="Times New Roman" charset="0"/>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4FC79AC-E987-E441-9BE1-B11CBC6C340D}" type="slidenum">
              <a:rPr lang="en-US">
                <a:latin typeface="Times New Roman" charset="0"/>
              </a:rPr>
              <a:pPr/>
              <a:t>80</a:t>
            </a:fld>
            <a:endParaRPr lang="en-US">
              <a:latin typeface="Times New Roman" charset="0"/>
            </a:endParaRPr>
          </a:p>
        </p:txBody>
      </p:sp>
      <p:sp>
        <p:nvSpPr>
          <p:cNvPr id="188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70AC6CE-9F69-E247-8D83-A8D8E8A78A6F}" type="slidenum">
              <a:rPr lang="en-US" sz="1200">
                <a:latin typeface="Times New Roman" charset="0"/>
              </a:rPr>
              <a:pPr algn="r" eaLnBrk="1" hangingPunct="1"/>
              <a:t>80</a:t>
            </a:fld>
            <a:endParaRPr lang="en-US" sz="1200">
              <a:latin typeface="Times New Roman"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DCDD3AA-A075-9B41-893D-E89BAD889D12}" type="slidenum">
              <a:rPr lang="en-US">
                <a:latin typeface="Times New Roman" charset="0"/>
              </a:rPr>
              <a:pPr/>
              <a:t>81</a:t>
            </a:fld>
            <a:endParaRPr lang="en-US">
              <a:latin typeface="Times New Roman" charset="0"/>
            </a:endParaRPr>
          </a:p>
        </p:txBody>
      </p:sp>
      <p:sp>
        <p:nvSpPr>
          <p:cNvPr id="189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89646A5-94B3-A64C-8774-2D2A0953A9C2}" type="slidenum">
              <a:rPr lang="en-US" sz="1200">
                <a:latin typeface="Times New Roman" charset="0"/>
              </a:rPr>
              <a:pPr algn="r" eaLnBrk="1" hangingPunct="1"/>
              <a:t>81</a:t>
            </a:fld>
            <a:endParaRPr lang="en-US" sz="1200">
              <a:latin typeface="Times New Roman" charset="0"/>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D6DB2BA-7019-8C4E-9744-F984581648FE}" type="slidenum">
              <a:rPr lang="en-US">
                <a:latin typeface="Times New Roman" charset="0"/>
              </a:rPr>
              <a:pPr/>
              <a:t>82</a:t>
            </a:fld>
            <a:endParaRPr lang="en-US">
              <a:latin typeface="Times New Roman" charset="0"/>
            </a:endParaRPr>
          </a:p>
        </p:txBody>
      </p:sp>
      <p:sp>
        <p:nvSpPr>
          <p:cNvPr id="190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B124D87-8860-BF41-BCA8-491C120EC70C}" type="slidenum">
              <a:rPr lang="en-US" sz="1200">
                <a:latin typeface="Times New Roman" charset="0"/>
              </a:rPr>
              <a:pPr algn="r" eaLnBrk="1" hangingPunct="1"/>
              <a:t>82</a:t>
            </a:fld>
            <a:endParaRPr lang="en-US" sz="1200">
              <a:latin typeface="Times New Roman"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D7FD39B-2004-9441-BD6D-558314238CBD}" type="slidenum">
              <a:rPr lang="en-US">
                <a:latin typeface="Times New Roman" charset="0"/>
              </a:rPr>
              <a:pPr/>
              <a:t>83</a:t>
            </a:fld>
            <a:endParaRPr lang="en-US">
              <a:latin typeface="Times New Roman" charset="0"/>
            </a:endParaRPr>
          </a:p>
        </p:txBody>
      </p:sp>
      <p:sp>
        <p:nvSpPr>
          <p:cNvPr id="191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A5E1DE7-1C6F-9A4C-960B-FF583B33E674}" type="slidenum">
              <a:rPr lang="en-US" sz="1200">
                <a:latin typeface="Times New Roman" charset="0"/>
              </a:rPr>
              <a:pPr algn="r" eaLnBrk="1" hangingPunct="1"/>
              <a:t>83</a:t>
            </a:fld>
            <a:endParaRPr lang="en-US" sz="1200">
              <a:latin typeface="Times New Roman" charset="0"/>
            </a:endParaRPr>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356F33-D475-454B-ABAE-903824F06B39}" type="slidenum">
              <a:rPr lang="en-US">
                <a:latin typeface="Times New Roman" charset="0"/>
              </a:rPr>
              <a:pPr/>
              <a:t>84</a:t>
            </a:fld>
            <a:endParaRPr lang="en-US">
              <a:latin typeface="Times New Roman" charset="0"/>
            </a:endParaRPr>
          </a:p>
        </p:txBody>
      </p:sp>
      <p:sp>
        <p:nvSpPr>
          <p:cNvPr id="192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F6E6B72-0F94-BD4A-9D68-74D9A27D2322}" type="slidenum">
              <a:rPr lang="en-US" sz="1200">
                <a:latin typeface="Times New Roman" charset="0"/>
              </a:rPr>
              <a:pPr algn="r" eaLnBrk="1" hangingPunct="1"/>
              <a:t>84</a:t>
            </a:fld>
            <a:endParaRPr lang="en-US" sz="1200">
              <a:latin typeface="Times New Roman" charset="0"/>
            </a:endParaRPr>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42815F1-7A64-1444-9E63-792F96EBFDBB}" type="slidenum">
              <a:rPr lang="en-US">
                <a:latin typeface="Times New Roman" charset="0"/>
              </a:rPr>
              <a:pPr/>
              <a:t>8</a:t>
            </a:fld>
            <a:endParaRPr lang="en-US">
              <a:latin typeface="Times New Roman"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A36966D-6AEC-CA49-9091-D95C25CD4575}" type="slidenum">
              <a:rPr lang="en-US">
                <a:latin typeface="Times New Roman" charset="0"/>
              </a:rPr>
              <a:pPr/>
              <a:t>85</a:t>
            </a:fld>
            <a:endParaRPr lang="en-US">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2A2B016-967B-D74F-926F-775A1BDA8A73}" type="slidenum">
              <a:rPr lang="en-US">
                <a:latin typeface="Times New Roman" charset="0"/>
              </a:rPr>
              <a:pPr/>
              <a:t>86</a:t>
            </a:fld>
            <a:endParaRPr lang="en-US">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89B883B-7F5B-E44A-8082-6CC0E266121F}" type="slidenum">
              <a:rPr lang="en-US">
                <a:latin typeface="Times New Roman" charset="0"/>
              </a:rPr>
              <a:pPr/>
              <a:t>87</a:t>
            </a:fld>
            <a:endParaRPr lang="en-US">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7F43204-9D69-E941-8B34-532ED1A36D5D}" type="slidenum">
              <a:rPr lang="en-US">
                <a:latin typeface="Times New Roman" charset="0"/>
              </a:rPr>
              <a:pPr/>
              <a:t>88</a:t>
            </a:fld>
            <a:endParaRPr lang="en-US">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4FF290A-579F-734C-8071-CDA1E125AFED}" type="slidenum">
              <a:rPr lang="en-US">
                <a:latin typeface="Times New Roman" charset="0"/>
              </a:rPr>
              <a:pPr/>
              <a:t>89</a:t>
            </a:fld>
            <a:endParaRPr lang="en-US">
              <a:latin typeface="Times New Roman"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3E787FD5-241F-E241-BB33-A0DB4CCF9C07}" type="slidenum">
              <a:rPr lang="en-US">
                <a:latin typeface="Times New Roman" charset="0"/>
              </a:rPr>
              <a:pPr/>
              <a:t>90</a:t>
            </a:fld>
            <a:endParaRPr lang="en-US">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B36738F-E0E2-D644-804D-D691E2DAC83C}" type="slidenum">
              <a:rPr lang="en-US">
                <a:latin typeface="Times New Roman" charset="0"/>
              </a:rPr>
              <a:pPr/>
              <a:t>91</a:t>
            </a:fld>
            <a:endParaRPr lang="en-US">
              <a:latin typeface="Times New Roman"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A9442C7-1579-354D-8E5D-2EF7A0392F28}" type="slidenum">
              <a:rPr lang="en-US">
                <a:latin typeface="Times New Roman" charset="0"/>
              </a:rPr>
              <a:pPr/>
              <a:t>92</a:t>
            </a:fld>
            <a:endParaRPr lang="en-US">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E675B19-3389-FF47-9151-15109CFF7BE6}" type="slidenum">
              <a:rPr lang="en-US">
                <a:latin typeface="Times New Roman" charset="0"/>
              </a:rPr>
              <a:pPr/>
              <a:t>93</a:t>
            </a:fld>
            <a:endParaRPr lang="en-US">
              <a:latin typeface="Times New Roman"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38F9D39-7C5B-DF4A-87EA-582107AAB65B}" type="slidenum">
              <a:rPr lang="en-US">
                <a:latin typeface="Times New Roman" charset="0"/>
              </a:rPr>
              <a:pPr/>
              <a:t>94</a:t>
            </a:fld>
            <a:endParaRPr lang="en-US">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14BEACD-F2DA-5942-BD7E-65F77E743C35}" type="slidenum">
              <a:rPr lang="en-US">
                <a:latin typeface="Times New Roman" charset="0"/>
              </a:rPr>
              <a:pPr/>
              <a:t>9</a:t>
            </a:fld>
            <a:endParaRPr lang="en-US">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6AA6AEB-36B0-E84E-9C08-63FA3780324C}" type="slidenum">
              <a:rPr lang="en-US">
                <a:latin typeface="Times New Roman" charset="0"/>
              </a:rPr>
              <a:pPr/>
              <a:t>95</a:t>
            </a:fld>
            <a:endParaRPr lang="en-US">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7EA132-42B3-9C4E-ADB2-0B0EE7CDAB67}" type="slidenum">
              <a:rPr lang="en-US">
                <a:latin typeface="Times New Roman" charset="0"/>
              </a:rPr>
              <a:pPr/>
              <a:t>96</a:t>
            </a:fld>
            <a:endParaRPr lang="en-US">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E7BDE3B-3AA6-E646-88F8-30692B36A814}" type="slidenum">
              <a:rPr lang="en-US">
                <a:latin typeface="Times New Roman" charset="0"/>
              </a:rPr>
              <a:pPr/>
              <a:t>97</a:t>
            </a:fld>
            <a:endParaRPr lang="en-US">
              <a:latin typeface="Times New Roman"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1DDE685-3221-1E4E-84ED-B63182FA1FD9}" type="slidenum">
              <a:rPr lang="en-US">
                <a:latin typeface="Times New Roman" charset="0"/>
              </a:rPr>
              <a:pPr/>
              <a:t>98</a:t>
            </a:fld>
            <a:endParaRPr lang="en-US">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7EC1CE4-9263-D944-AF01-CD16F8BA933A}" type="slidenum">
              <a:rPr lang="en-US">
                <a:latin typeface="Times New Roman" charset="0"/>
              </a:rPr>
              <a:pPr/>
              <a:t>99</a:t>
            </a:fld>
            <a:endParaRPr lang="en-US">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01BDB06-BAAE-CA42-AE02-B883CB459571}" type="slidenum">
              <a:rPr lang="en-US">
                <a:latin typeface="Times New Roman" charset="0"/>
              </a:rPr>
              <a:pPr/>
              <a:t>100</a:t>
            </a:fld>
            <a:endParaRPr lang="en-US">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66BAB03-7BBA-6B4A-8421-D03E89EA972E}" type="slidenum">
              <a:rPr lang="en-US">
                <a:latin typeface="Times New Roman" charset="0"/>
              </a:rPr>
              <a:pPr/>
              <a:t>101</a:t>
            </a:fld>
            <a:endParaRPr lang="en-US">
              <a:latin typeface="Times New Roman"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201053-2830-0049-8F2B-5CA6E2C3544A}" type="slidenum">
              <a:rPr lang="en-US">
                <a:latin typeface="Times New Roman" charset="0"/>
              </a:rPr>
              <a:pPr/>
              <a:t>102</a:t>
            </a:fld>
            <a:endParaRPr lang="en-US">
              <a:latin typeface="Times New Roman"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00BDA6D-C197-5E42-B817-550400937BB2}" type="slidenum">
              <a:rPr lang="en-US">
                <a:latin typeface="Times New Roman" charset="0"/>
              </a:rPr>
              <a:pPr/>
              <a:t>103</a:t>
            </a:fld>
            <a:endParaRPr lang="en-US">
              <a:latin typeface="Times New Roman"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336FDA6-6999-344A-A1F3-D82FD2F0C51A}" type="slidenum">
              <a:rPr lang="en-US">
                <a:latin typeface="Times New Roman" charset="0"/>
              </a:rPr>
              <a:pPr/>
              <a:t>104</a:t>
            </a:fld>
            <a:endParaRPr lang="en-US">
              <a:latin typeface="Times New Roman"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AB81D7F-6D0A-A34D-8FC7-4F1AAB91B112}" type="slidenum">
              <a:rPr lang="en-US"/>
              <a:pPr/>
              <a:t>‹#›</a:t>
            </a:fld>
            <a:endParaRPr lang="en-US"/>
          </a:p>
        </p:txBody>
      </p:sp>
    </p:spTree>
    <p:extLst>
      <p:ext uri="{BB962C8B-B14F-4D97-AF65-F5344CB8AC3E}">
        <p14:creationId xmlns:p14="http://schemas.microsoft.com/office/powerpoint/2010/main" val="298075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9FCE44A-E4FA-2148-9DA6-BE3BAB64ACBC}" type="slidenum">
              <a:rPr lang="en-US"/>
              <a:pPr/>
              <a:t>‹#›</a:t>
            </a:fld>
            <a:endParaRPr lang="en-US"/>
          </a:p>
        </p:txBody>
      </p:sp>
    </p:spTree>
    <p:extLst>
      <p:ext uri="{BB962C8B-B14F-4D97-AF65-F5344CB8AC3E}">
        <p14:creationId xmlns:p14="http://schemas.microsoft.com/office/powerpoint/2010/main" val="308593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58750"/>
            <a:ext cx="212407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58750"/>
            <a:ext cx="62198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9844CA9-63BC-4A45-857C-A8EFFF35B1A1}" type="slidenum">
              <a:rPr lang="en-US"/>
              <a:pPr/>
              <a:t>‹#›</a:t>
            </a:fld>
            <a:endParaRPr lang="en-US"/>
          </a:p>
        </p:txBody>
      </p:sp>
    </p:spTree>
    <p:extLst>
      <p:ext uri="{BB962C8B-B14F-4D97-AF65-F5344CB8AC3E}">
        <p14:creationId xmlns:p14="http://schemas.microsoft.com/office/powerpoint/2010/main" val="12746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14E6B25-FD6C-904C-BDE5-F85080913185}" type="slidenum">
              <a:rPr lang="en-US"/>
              <a:pPr/>
              <a:t>‹#›</a:t>
            </a:fld>
            <a:endParaRPr lang="en-US"/>
          </a:p>
        </p:txBody>
      </p:sp>
    </p:spTree>
    <p:extLst>
      <p:ext uri="{BB962C8B-B14F-4D97-AF65-F5344CB8AC3E}">
        <p14:creationId xmlns:p14="http://schemas.microsoft.com/office/powerpoint/2010/main" val="218705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17E246C-1A5B-6D42-85E2-2F919C37502B}" type="slidenum">
              <a:rPr lang="en-US"/>
              <a:pPr/>
              <a:t>‹#›</a:t>
            </a:fld>
            <a:endParaRPr lang="en-US"/>
          </a:p>
        </p:txBody>
      </p:sp>
    </p:spTree>
    <p:extLst>
      <p:ext uri="{BB962C8B-B14F-4D97-AF65-F5344CB8AC3E}">
        <p14:creationId xmlns:p14="http://schemas.microsoft.com/office/powerpoint/2010/main" val="3569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557338"/>
            <a:ext cx="417195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7338"/>
            <a:ext cx="417195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2DC64C91-695C-5849-8E6D-5F6EBD3101A8}" type="slidenum">
              <a:rPr lang="en-US"/>
              <a:pPr/>
              <a:t>‹#›</a:t>
            </a:fld>
            <a:endParaRPr lang="en-US"/>
          </a:p>
        </p:txBody>
      </p:sp>
    </p:spTree>
    <p:extLst>
      <p:ext uri="{BB962C8B-B14F-4D97-AF65-F5344CB8AC3E}">
        <p14:creationId xmlns:p14="http://schemas.microsoft.com/office/powerpoint/2010/main" val="214635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6F79868-F44D-9D45-AE90-151FCE88E18A}" type="slidenum">
              <a:rPr lang="en-US"/>
              <a:pPr/>
              <a:t>‹#›</a:t>
            </a:fld>
            <a:endParaRPr lang="en-US"/>
          </a:p>
        </p:txBody>
      </p:sp>
    </p:spTree>
    <p:extLst>
      <p:ext uri="{BB962C8B-B14F-4D97-AF65-F5344CB8AC3E}">
        <p14:creationId xmlns:p14="http://schemas.microsoft.com/office/powerpoint/2010/main" val="309887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6339B6A7-DEE2-3647-BAFE-AFB8DD7F1BAF}" type="slidenum">
              <a:rPr lang="en-US"/>
              <a:pPr/>
              <a:t>‹#›</a:t>
            </a:fld>
            <a:endParaRPr lang="en-US"/>
          </a:p>
        </p:txBody>
      </p:sp>
    </p:spTree>
    <p:extLst>
      <p:ext uri="{BB962C8B-B14F-4D97-AF65-F5344CB8AC3E}">
        <p14:creationId xmlns:p14="http://schemas.microsoft.com/office/powerpoint/2010/main" val="334742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049CC72-CDCF-BF42-802D-FA26FA85084E}" type="slidenum">
              <a:rPr lang="en-US"/>
              <a:pPr/>
              <a:t>‹#›</a:t>
            </a:fld>
            <a:endParaRPr lang="en-US"/>
          </a:p>
        </p:txBody>
      </p:sp>
    </p:spTree>
    <p:extLst>
      <p:ext uri="{BB962C8B-B14F-4D97-AF65-F5344CB8AC3E}">
        <p14:creationId xmlns:p14="http://schemas.microsoft.com/office/powerpoint/2010/main" val="369318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2E3A75-0A2B-204F-BE9E-8D1ECB1DA428}" type="slidenum">
              <a:rPr lang="en-US"/>
              <a:pPr/>
              <a:t>‹#›</a:t>
            </a:fld>
            <a:endParaRPr lang="en-US"/>
          </a:p>
        </p:txBody>
      </p:sp>
    </p:spTree>
    <p:extLst>
      <p:ext uri="{BB962C8B-B14F-4D97-AF65-F5344CB8AC3E}">
        <p14:creationId xmlns:p14="http://schemas.microsoft.com/office/powerpoint/2010/main" val="11039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935A07-8C15-464A-9058-93A8DF203742}" type="slidenum">
              <a:rPr lang="en-US"/>
              <a:pPr/>
              <a:t>‹#›</a:t>
            </a:fld>
            <a:endParaRPr lang="en-US"/>
          </a:p>
        </p:txBody>
      </p:sp>
    </p:spTree>
    <p:extLst>
      <p:ext uri="{BB962C8B-B14F-4D97-AF65-F5344CB8AC3E}">
        <p14:creationId xmlns:p14="http://schemas.microsoft.com/office/powerpoint/2010/main" val="3792903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58750"/>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3850" y="1557338"/>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0230" name="Rectangle 6"/>
          <p:cNvSpPr>
            <a:spLocks noGrp="1" noChangeArrowheads="1"/>
          </p:cNvSpPr>
          <p:nvPr>
            <p:ph type="sldNum" sz="quarter" idx="4"/>
          </p:nvPr>
        </p:nvSpPr>
        <p:spPr bwMode="auto">
          <a:xfrm>
            <a:off x="7956550" y="6381750"/>
            <a:ext cx="954088" cy="3095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F1EE0ACF-407F-6541-8CEA-5D026163ED01}" type="slidenum">
              <a:rPr lang="en-US"/>
              <a:pPr/>
              <a:t>‹#›</a:t>
            </a:fld>
            <a:endParaRPr lang="en-US"/>
          </a:p>
        </p:txBody>
      </p:sp>
      <p:sp>
        <p:nvSpPr>
          <p:cNvPr id="180234" name="Line 10"/>
          <p:cNvSpPr>
            <a:spLocks noChangeShapeType="1"/>
          </p:cNvSpPr>
          <p:nvPr userDrawn="1"/>
        </p:nvSpPr>
        <p:spPr bwMode="auto">
          <a:xfrm>
            <a:off x="250825" y="1341438"/>
            <a:ext cx="8642350" cy="0"/>
          </a:xfrm>
          <a:prstGeom prst="line">
            <a:avLst/>
          </a:prstGeom>
          <a:noFill/>
          <a:ln w="38100" cmpd="dbl">
            <a:solidFill>
              <a:schemeClr val="tx1"/>
            </a:solidFill>
            <a:round/>
            <a:headEnd/>
            <a:tailEnd/>
          </a:ln>
          <a:effectLst/>
          <a:extLst/>
        </p:spPr>
        <p:txBody>
          <a:bodyPr wrap="none" lIns="90000" tIns="46800" rIns="90000" bIns="46800"/>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1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1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1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1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245589-5BC7-6146-AE15-C9EEA01EF10C}" type="slidenum">
              <a:rPr lang="en-US"/>
              <a:pPr eaLnBrk="1" hangingPunct="1"/>
              <a:t>1</a:t>
            </a:fld>
            <a:endParaRPr lang="en-US"/>
          </a:p>
        </p:txBody>
      </p:sp>
      <p:sp>
        <p:nvSpPr>
          <p:cNvPr id="2051" name="Rectangle 2"/>
          <p:cNvSpPr>
            <a:spLocks noGrp="1" noChangeArrowheads="1"/>
          </p:cNvSpPr>
          <p:nvPr>
            <p:ph type="ctrTitle"/>
          </p:nvPr>
        </p:nvSpPr>
        <p:spPr>
          <a:xfrm>
            <a:off x="755650" y="1844675"/>
            <a:ext cx="7777163" cy="2663825"/>
          </a:xfrm>
        </p:spPr>
        <p:txBody>
          <a:bodyPr/>
          <a:lstStyle/>
          <a:p>
            <a:pPr eaLnBrk="1" hangingPunct="1"/>
            <a:r>
              <a:rPr lang="en-US" sz="3600" dirty="0">
                <a:solidFill>
                  <a:schemeClr val="tx1"/>
                </a:solidFill>
                <a:latin typeface="Tahoma Small Cap" charset="0"/>
                <a:ea typeface="ＭＳ Ｐゴシック" charset="0"/>
              </a:rPr>
              <a:t>Chapter 11 </a:t>
            </a:r>
            <a:br>
              <a:rPr lang="en-US" sz="3600" dirty="0">
                <a:solidFill>
                  <a:schemeClr val="tx1"/>
                </a:solidFill>
                <a:latin typeface="Tahoma Small Cap" charset="0"/>
                <a:ea typeface="ＭＳ Ｐゴシック" charset="0"/>
              </a:rPr>
            </a:br>
            <a:r>
              <a:rPr lang="en-US" sz="3600" dirty="0">
                <a:solidFill>
                  <a:schemeClr val="tx1"/>
                </a:solidFill>
                <a:latin typeface="Tahoma Small Cap" charset="0"/>
                <a:ea typeface="ＭＳ Ｐゴシック" charset="0"/>
              </a:rPr>
              <a:t> File Systems: Implementation </a:t>
            </a:r>
          </a:p>
        </p:txBody>
      </p:sp>
      <p:sp>
        <p:nvSpPr>
          <p:cNvPr id="2052" name="Rectangle 11"/>
          <p:cNvSpPr>
            <a:spLocks noGrp="1" noChangeArrowheads="1"/>
          </p:cNvSpPr>
          <p:nvPr>
            <p:ph type="subTitle" idx="1"/>
          </p:nvPr>
        </p:nvSpPr>
        <p:spPr>
          <a:xfrm>
            <a:off x="1476375" y="4221163"/>
            <a:ext cx="6080125" cy="838200"/>
          </a:xfrm>
        </p:spPr>
        <p:txBody>
          <a:bodyPr/>
          <a:lstStyle/>
          <a:p>
            <a:pPr eaLnBrk="1" hangingPunct="1"/>
            <a:endParaRPr lang="en-US" sz="1600" b="1" dirty="0">
              <a:latin typeface="Arial" charset="0"/>
              <a:ea typeface="ＭＳ Ｐゴシック" charset="0"/>
            </a:endParaRPr>
          </a:p>
          <a:p>
            <a:pPr eaLnBrk="1" hangingPunct="1"/>
            <a:r>
              <a:rPr lang="en-US" sz="1600" b="1" dirty="0">
                <a:latin typeface="Arial" charset="0"/>
                <a:ea typeface="ＭＳ Ｐゴシック" charset="0"/>
              </a:rPr>
              <a:t>Last Update: </a:t>
            </a:r>
            <a:r>
              <a:rPr lang="en-US" sz="1600" b="1" dirty="0" smtClean="0">
                <a:latin typeface="Arial" charset="0"/>
                <a:ea typeface="ＭＳ Ｐゴシック" charset="0"/>
              </a:rPr>
              <a:t>April 20,  2017</a:t>
            </a:r>
            <a:endParaRPr lang="en-US" sz="1600" b="1" dirty="0">
              <a:latin typeface="Arial" charset="0"/>
              <a:ea typeface="ＭＳ Ｐゴシック" charset="0"/>
            </a:endParaRPr>
          </a:p>
        </p:txBody>
      </p:sp>
      <p:sp>
        <p:nvSpPr>
          <p:cNvPr id="2053" name="Text Box 13"/>
          <p:cNvSpPr txBox="1">
            <a:spLocks noChangeArrowheads="1"/>
          </p:cNvSpPr>
          <p:nvPr/>
        </p:nvSpPr>
        <p:spPr bwMode="auto">
          <a:xfrm>
            <a:off x="2166938" y="188913"/>
            <a:ext cx="5284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latin typeface="Tahoma Small Cap" charset="0"/>
              </a:rPr>
              <a:t>Bilkent University </a:t>
            </a:r>
            <a:br>
              <a:rPr lang="en-US" sz="2000">
                <a:latin typeface="Tahoma Small Cap" charset="0"/>
              </a:rPr>
            </a:br>
            <a:r>
              <a:rPr lang="en-US" sz="2000">
                <a:latin typeface="Tahoma Small Cap" charset="0"/>
              </a:rPr>
              <a:t>Department of Computer Engineering</a:t>
            </a:r>
          </a:p>
          <a:p>
            <a:pPr eaLnBrk="1" hangingPunct="1"/>
            <a:r>
              <a:rPr lang="en-US" sz="2000">
                <a:latin typeface="Tahoma Small Cap" charset="0"/>
              </a:rPr>
              <a:t>CS342 Operating Systems</a:t>
            </a:r>
          </a:p>
        </p:txBody>
      </p:sp>
      <p:pic>
        <p:nvPicPr>
          <p:cNvPr id="2054" name="Picture 15" descr="bilken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88913"/>
            <a:ext cx="8191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6B553-ED52-204C-A20F-A239F74DE541}" type="slidenum">
              <a:rPr lang="en-US"/>
              <a:pPr eaLnBrk="1" hangingPunct="1"/>
              <a:t>10</a:t>
            </a:fld>
            <a:endParaRPr lang="en-US"/>
          </a:p>
        </p:txBody>
      </p:sp>
      <p:sp>
        <p:nvSpPr>
          <p:cNvPr id="11267" name="Rectangle 4"/>
          <p:cNvSpPr>
            <a:spLocks noGrp="1" noChangeArrowheads="1"/>
          </p:cNvSpPr>
          <p:nvPr>
            <p:ph type="title"/>
          </p:nvPr>
        </p:nvSpPr>
        <p:spPr/>
        <p:txBody>
          <a:bodyPr/>
          <a:lstStyle/>
          <a:p>
            <a:pPr eaLnBrk="1" hangingPunct="1"/>
            <a:r>
              <a:rPr lang="en-US">
                <a:latin typeface="Arial" charset="0"/>
                <a:ea typeface="ＭＳ Ｐゴシック" charset="0"/>
              </a:rPr>
              <a:t>Example mapping files to blocks and sectors</a:t>
            </a:r>
          </a:p>
        </p:txBody>
      </p:sp>
      <p:sp>
        <p:nvSpPr>
          <p:cNvPr id="11268" name="Rectangle 62"/>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11269" name="Rectangle 63"/>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11270" name="Oval 64"/>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1" name="Oval 65"/>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2" name="Oval 66"/>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3" name="Line 67"/>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4" name="Line 68"/>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5" name="Text Box 69"/>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1276" name="Line 70"/>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7" name="Line 71"/>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8" name="Line 72"/>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9" name="Text Box 73"/>
          <p:cNvSpPr txBox="1">
            <a:spLocks noChangeArrowheads="1"/>
          </p:cNvSpPr>
          <p:nvPr/>
        </p:nvSpPr>
        <p:spPr bwMode="auto">
          <a:xfrm>
            <a:off x="3851275" y="5373688"/>
            <a:ext cx="1209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11280" name="Rectangle 74"/>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11281" name="Rectangle 75"/>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11282" name="Oval 76"/>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11283" name="Rectangle 77"/>
          <p:cNvSpPr>
            <a:spLocks noChangeArrowheads="1"/>
          </p:cNvSpPr>
          <p:nvPr/>
        </p:nvSpPr>
        <p:spPr bwMode="auto">
          <a:xfrm>
            <a:off x="421163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1284" name="Rectangle 89"/>
          <p:cNvSpPr>
            <a:spLocks noChangeArrowheads="1"/>
          </p:cNvSpPr>
          <p:nvPr/>
        </p:nvSpPr>
        <p:spPr bwMode="auto">
          <a:xfrm>
            <a:off x="5003800"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1285" name="Rectangle 90"/>
          <p:cNvSpPr>
            <a:spLocks noChangeArrowheads="1"/>
          </p:cNvSpPr>
          <p:nvPr/>
        </p:nvSpPr>
        <p:spPr bwMode="auto">
          <a:xfrm>
            <a:off x="5795963"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1286" name="Rectangle 91"/>
          <p:cNvSpPr>
            <a:spLocks noChangeArrowheads="1"/>
          </p:cNvSpPr>
          <p:nvPr/>
        </p:nvSpPr>
        <p:spPr bwMode="auto">
          <a:xfrm>
            <a:off x="65881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1287" name="Rectangle 92"/>
          <p:cNvSpPr>
            <a:spLocks noChangeArrowheads="1"/>
          </p:cNvSpPr>
          <p:nvPr/>
        </p:nvSpPr>
        <p:spPr bwMode="auto">
          <a:xfrm>
            <a:off x="738028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1288" name="Rectangle 98"/>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89" name="Text Box 99"/>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11290" name="Rectangle 100"/>
          <p:cNvSpPr>
            <a:spLocks noChangeArrowheads="1"/>
          </p:cNvSpPr>
          <p:nvPr/>
        </p:nvSpPr>
        <p:spPr bwMode="auto">
          <a:xfrm>
            <a:off x="4500563" y="2420938"/>
            <a:ext cx="1150937"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1</a:t>
            </a:r>
          </a:p>
        </p:txBody>
      </p:sp>
      <p:sp>
        <p:nvSpPr>
          <p:cNvPr id="11291" name="Rectangle 101"/>
          <p:cNvSpPr>
            <a:spLocks noChangeArrowheads="1"/>
          </p:cNvSpPr>
          <p:nvPr/>
        </p:nvSpPr>
        <p:spPr bwMode="auto">
          <a:xfrm>
            <a:off x="6516688" y="2420938"/>
            <a:ext cx="17272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2</a:t>
            </a:r>
          </a:p>
        </p:txBody>
      </p:sp>
      <p:sp>
        <p:nvSpPr>
          <p:cNvPr id="11292" name="Rectangle 102"/>
          <p:cNvSpPr>
            <a:spLocks noChangeArrowheads="1"/>
          </p:cNvSpPr>
          <p:nvPr/>
        </p:nvSpPr>
        <p:spPr bwMode="auto">
          <a:xfrm>
            <a:off x="4068763" y="2205038"/>
            <a:ext cx="4679950" cy="649287"/>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93" name="Text Box 103"/>
          <p:cNvSpPr txBox="1">
            <a:spLocks noChangeArrowheads="1"/>
          </p:cNvSpPr>
          <p:nvPr/>
        </p:nvSpPr>
        <p:spPr bwMode="auto">
          <a:xfrm>
            <a:off x="4865688" y="1989138"/>
            <a:ext cx="3254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User</a:t>
            </a:r>
            <a:r>
              <a:rPr lang="ja-JP" altLang="en-US"/>
              <a:t>’</a:t>
            </a:r>
            <a:r>
              <a:rPr lang="en-US" altLang="ja-JP"/>
              <a:t>s (process</a:t>
            </a:r>
            <a:r>
              <a:rPr lang="ja-JP" altLang="en-US"/>
              <a:t>’</a:t>
            </a:r>
            <a:r>
              <a:rPr lang="en-US" altLang="ja-JP"/>
              <a:t>s) view of files</a:t>
            </a:r>
            <a:endParaRPr lang="en-US"/>
          </a:p>
        </p:txBody>
      </p:sp>
      <p:sp>
        <p:nvSpPr>
          <p:cNvPr id="11294" name="Line 104"/>
          <p:cNvSpPr>
            <a:spLocks noChangeShapeType="1"/>
          </p:cNvSpPr>
          <p:nvPr/>
        </p:nvSpPr>
        <p:spPr bwMode="auto">
          <a:xfrm>
            <a:off x="3922713" y="3022600"/>
            <a:ext cx="865187"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95" name="Text Box 105"/>
          <p:cNvSpPr txBox="1">
            <a:spLocks noChangeArrowheads="1"/>
          </p:cNvSpPr>
          <p:nvPr/>
        </p:nvSpPr>
        <p:spPr bwMode="auto">
          <a:xfrm>
            <a:off x="4754563" y="2820988"/>
            <a:ext cx="2549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map files to blocks + …</a:t>
            </a:r>
          </a:p>
        </p:txBody>
      </p:sp>
      <p:sp>
        <p:nvSpPr>
          <p:cNvPr id="1871980" name="Rectangle 108"/>
          <p:cNvSpPr>
            <a:spLocks noChangeArrowheads="1"/>
          </p:cNvSpPr>
          <p:nvPr/>
        </p:nvSpPr>
        <p:spPr bwMode="auto">
          <a:xfrm>
            <a:off x="4500563" y="2420938"/>
            <a:ext cx="1150937"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1982" name="Rectangle 110"/>
          <p:cNvSpPr>
            <a:spLocks noChangeArrowheads="1"/>
          </p:cNvSpPr>
          <p:nvPr/>
        </p:nvSpPr>
        <p:spPr bwMode="auto">
          <a:xfrm>
            <a:off x="6516688" y="2420938"/>
            <a:ext cx="1727200"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5" name="Rectangle 113"/>
          <p:cNvSpPr>
            <a:spLocks noChangeArrowheads="1"/>
          </p:cNvSpPr>
          <p:nvPr/>
        </p:nvSpPr>
        <p:spPr bwMode="auto">
          <a:xfrm>
            <a:off x="5003800" y="3357563"/>
            <a:ext cx="576263"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1986" name="Rectangle 114"/>
          <p:cNvSpPr>
            <a:spLocks noChangeArrowheads="1"/>
          </p:cNvSpPr>
          <p:nvPr/>
        </p:nvSpPr>
        <p:spPr bwMode="auto">
          <a:xfrm>
            <a:off x="4211638" y="3357563"/>
            <a:ext cx="576262"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7" name="Rectangle 115"/>
          <p:cNvSpPr>
            <a:spLocks noChangeArrowheads="1"/>
          </p:cNvSpPr>
          <p:nvPr/>
        </p:nvSpPr>
        <p:spPr bwMode="auto">
          <a:xfrm>
            <a:off x="6588125" y="3357563"/>
            <a:ext cx="576263"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8" name="Rectangle 116"/>
          <p:cNvSpPr>
            <a:spLocks noChangeArrowheads="1"/>
          </p:cNvSpPr>
          <p:nvPr/>
        </p:nvSpPr>
        <p:spPr bwMode="auto">
          <a:xfrm>
            <a:off x="7380288" y="3357563"/>
            <a:ext cx="576262"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9" name="Rectangle 117"/>
          <p:cNvSpPr>
            <a:spLocks noChangeArrowheads="1"/>
          </p:cNvSpPr>
          <p:nvPr/>
        </p:nvSpPr>
        <p:spPr bwMode="auto">
          <a:xfrm>
            <a:off x="5795963" y="3357563"/>
            <a:ext cx="576262"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1303" name="Rectangle 118"/>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1304" name="Rectangle 119"/>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1305" name="Rectangle 120"/>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1306" name="Rectangle 121"/>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1307" name="Rectangle 122"/>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1308" name="Rectangle 123"/>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1309" name="Rectangle 124"/>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11310" name="Rectangle 125"/>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11311" name="Rectangle 126"/>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11312" name="Rectangle 127"/>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11313" name="Rectangle 128"/>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11314" name="Rectangle 130"/>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11315" name="Rectangle 140"/>
          <p:cNvSpPr>
            <a:spLocks noChangeArrowheads="1"/>
          </p:cNvSpPr>
          <p:nvPr/>
        </p:nvSpPr>
        <p:spPr bwMode="auto">
          <a:xfrm>
            <a:off x="80994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872015" name="Rectangle 143"/>
          <p:cNvSpPr>
            <a:spLocks noChangeArrowheads="1"/>
          </p:cNvSpPr>
          <p:nvPr/>
        </p:nvSpPr>
        <p:spPr bwMode="auto">
          <a:xfrm>
            <a:off x="5148263" y="5445125"/>
            <a:ext cx="288925" cy="287338"/>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16" name="Rectangle 144"/>
          <p:cNvSpPr>
            <a:spLocks noChangeArrowheads="1"/>
          </p:cNvSpPr>
          <p:nvPr/>
        </p:nvSpPr>
        <p:spPr bwMode="auto">
          <a:xfrm>
            <a:off x="5508625" y="5445125"/>
            <a:ext cx="288925" cy="287338"/>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17" name="Rectangle 145"/>
          <p:cNvSpPr>
            <a:spLocks noChangeArrowheads="1"/>
          </p:cNvSpPr>
          <p:nvPr/>
        </p:nvSpPr>
        <p:spPr bwMode="auto">
          <a:xfrm>
            <a:off x="5867400"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18" name="Rectangle 146"/>
          <p:cNvSpPr>
            <a:spLocks noChangeArrowheads="1"/>
          </p:cNvSpPr>
          <p:nvPr/>
        </p:nvSpPr>
        <p:spPr bwMode="auto">
          <a:xfrm>
            <a:off x="6227763"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19" name="Rectangle 147"/>
          <p:cNvSpPr>
            <a:spLocks noChangeArrowheads="1"/>
          </p:cNvSpPr>
          <p:nvPr/>
        </p:nvSpPr>
        <p:spPr bwMode="auto">
          <a:xfrm>
            <a:off x="5868988"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0" name="Rectangle 148"/>
          <p:cNvSpPr>
            <a:spLocks noChangeArrowheads="1"/>
          </p:cNvSpPr>
          <p:nvPr/>
        </p:nvSpPr>
        <p:spPr bwMode="auto">
          <a:xfrm>
            <a:off x="6227763"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1" name="Rectangle 149"/>
          <p:cNvSpPr>
            <a:spLocks noChangeArrowheads="1"/>
          </p:cNvSpPr>
          <p:nvPr/>
        </p:nvSpPr>
        <p:spPr bwMode="auto">
          <a:xfrm>
            <a:off x="5149850"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2" name="Rectangle 150"/>
          <p:cNvSpPr>
            <a:spLocks noChangeArrowheads="1"/>
          </p:cNvSpPr>
          <p:nvPr/>
        </p:nvSpPr>
        <p:spPr bwMode="auto">
          <a:xfrm>
            <a:off x="5508625"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3" name="Rectangle 151"/>
          <p:cNvSpPr>
            <a:spLocks noChangeArrowheads="1"/>
          </p:cNvSpPr>
          <p:nvPr/>
        </p:nvSpPr>
        <p:spPr bwMode="auto">
          <a:xfrm>
            <a:off x="6588125"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24" name="Rectangle 152"/>
          <p:cNvSpPr>
            <a:spLocks noChangeArrowheads="1"/>
          </p:cNvSpPr>
          <p:nvPr/>
        </p:nvSpPr>
        <p:spPr bwMode="auto">
          <a:xfrm>
            <a:off x="6948488"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1326" name="Text Box 156"/>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1980"/>
                                        </p:tgtEl>
                                        <p:attrNameLst>
                                          <p:attrName>style.visibility</p:attrName>
                                        </p:attrNameLst>
                                      </p:cBhvr>
                                      <p:to>
                                        <p:strVal val="visible"/>
                                      </p:to>
                                    </p:set>
                                    <p:animEffect transition="in" filter="blinds(horizontal)">
                                      <p:cBhvr>
                                        <p:cTn id="7" dur="500"/>
                                        <p:tgtEl>
                                          <p:spTgt spid="1871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1982"/>
                                        </p:tgtEl>
                                        <p:attrNameLst>
                                          <p:attrName>style.visibility</p:attrName>
                                        </p:attrNameLst>
                                      </p:cBhvr>
                                      <p:to>
                                        <p:strVal val="visible"/>
                                      </p:to>
                                    </p:set>
                                    <p:animEffect transition="in" filter="blinds(horizontal)">
                                      <p:cBhvr>
                                        <p:cTn id="12" dur="500"/>
                                        <p:tgtEl>
                                          <p:spTgt spid="18719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1985"/>
                                        </p:tgtEl>
                                        <p:attrNameLst>
                                          <p:attrName>style.visibility</p:attrName>
                                        </p:attrNameLst>
                                      </p:cBhvr>
                                      <p:to>
                                        <p:strVal val="visible"/>
                                      </p:to>
                                    </p:set>
                                    <p:animEffect transition="in" filter="blinds(horizontal)">
                                      <p:cBhvr>
                                        <p:cTn id="17" dur="500"/>
                                        <p:tgtEl>
                                          <p:spTgt spid="187198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71989"/>
                                        </p:tgtEl>
                                        <p:attrNameLst>
                                          <p:attrName>style.visibility</p:attrName>
                                        </p:attrNameLst>
                                      </p:cBhvr>
                                      <p:to>
                                        <p:strVal val="visible"/>
                                      </p:to>
                                    </p:set>
                                    <p:animEffect transition="in" filter="blinds(horizontal)">
                                      <p:cBhvr>
                                        <p:cTn id="20" dur="500"/>
                                        <p:tgtEl>
                                          <p:spTgt spid="18719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71986"/>
                                        </p:tgtEl>
                                        <p:attrNameLst>
                                          <p:attrName>style.visibility</p:attrName>
                                        </p:attrNameLst>
                                      </p:cBhvr>
                                      <p:to>
                                        <p:strVal val="visible"/>
                                      </p:to>
                                    </p:set>
                                    <p:animEffect transition="in" filter="blinds(horizontal)">
                                      <p:cBhvr>
                                        <p:cTn id="25" dur="500"/>
                                        <p:tgtEl>
                                          <p:spTgt spid="18719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71987"/>
                                        </p:tgtEl>
                                        <p:attrNameLst>
                                          <p:attrName>style.visibility</p:attrName>
                                        </p:attrNameLst>
                                      </p:cBhvr>
                                      <p:to>
                                        <p:strVal val="visible"/>
                                      </p:to>
                                    </p:set>
                                    <p:animEffect transition="in" filter="blinds(horizontal)">
                                      <p:cBhvr>
                                        <p:cTn id="28" dur="500"/>
                                        <p:tgtEl>
                                          <p:spTgt spid="187198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71988"/>
                                        </p:tgtEl>
                                        <p:attrNameLst>
                                          <p:attrName>style.visibility</p:attrName>
                                        </p:attrNameLst>
                                      </p:cBhvr>
                                      <p:to>
                                        <p:strVal val="visible"/>
                                      </p:to>
                                    </p:set>
                                    <p:animEffect transition="in" filter="blinds(horizontal)">
                                      <p:cBhvr>
                                        <p:cTn id="31" dur="500"/>
                                        <p:tgtEl>
                                          <p:spTgt spid="18719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72015"/>
                                        </p:tgtEl>
                                        <p:attrNameLst>
                                          <p:attrName>style.visibility</p:attrName>
                                        </p:attrNameLst>
                                      </p:cBhvr>
                                      <p:to>
                                        <p:strVal val="visible"/>
                                      </p:to>
                                    </p:set>
                                    <p:animEffect transition="in" filter="blinds(horizontal)">
                                      <p:cBhvr>
                                        <p:cTn id="36" dur="500"/>
                                        <p:tgtEl>
                                          <p:spTgt spid="18720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72016"/>
                                        </p:tgtEl>
                                        <p:attrNameLst>
                                          <p:attrName>style.visibility</p:attrName>
                                        </p:attrNameLst>
                                      </p:cBhvr>
                                      <p:to>
                                        <p:strVal val="visible"/>
                                      </p:to>
                                    </p:set>
                                    <p:animEffect transition="in" filter="blinds(horizontal)">
                                      <p:cBhvr>
                                        <p:cTn id="39" dur="500"/>
                                        <p:tgtEl>
                                          <p:spTgt spid="187201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72017"/>
                                        </p:tgtEl>
                                        <p:attrNameLst>
                                          <p:attrName>style.visibility</p:attrName>
                                        </p:attrNameLst>
                                      </p:cBhvr>
                                      <p:to>
                                        <p:strVal val="visible"/>
                                      </p:to>
                                    </p:set>
                                    <p:animEffect transition="in" filter="blinds(horizontal)">
                                      <p:cBhvr>
                                        <p:cTn id="44" dur="500"/>
                                        <p:tgtEl>
                                          <p:spTgt spid="18720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72018"/>
                                        </p:tgtEl>
                                        <p:attrNameLst>
                                          <p:attrName>style.visibility</p:attrName>
                                        </p:attrNameLst>
                                      </p:cBhvr>
                                      <p:to>
                                        <p:strVal val="visible"/>
                                      </p:to>
                                    </p:set>
                                    <p:animEffect transition="in" filter="blinds(horizontal)">
                                      <p:cBhvr>
                                        <p:cTn id="47" dur="500"/>
                                        <p:tgtEl>
                                          <p:spTgt spid="18720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72023"/>
                                        </p:tgtEl>
                                        <p:attrNameLst>
                                          <p:attrName>style.visibility</p:attrName>
                                        </p:attrNameLst>
                                      </p:cBhvr>
                                      <p:to>
                                        <p:strVal val="visible"/>
                                      </p:to>
                                    </p:set>
                                    <p:animEffect transition="in" filter="blinds(horizontal)">
                                      <p:cBhvr>
                                        <p:cTn id="52" dur="500"/>
                                        <p:tgtEl>
                                          <p:spTgt spid="18720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72024"/>
                                        </p:tgtEl>
                                        <p:attrNameLst>
                                          <p:attrName>style.visibility</p:attrName>
                                        </p:attrNameLst>
                                      </p:cBhvr>
                                      <p:to>
                                        <p:strVal val="visible"/>
                                      </p:to>
                                    </p:set>
                                    <p:animEffect transition="in" filter="blinds(horizontal)">
                                      <p:cBhvr>
                                        <p:cTn id="55" dur="500"/>
                                        <p:tgtEl>
                                          <p:spTgt spid="18720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872021"/>
                                        </p:tgtEl>
                                        <p:attrNameLst>
                                          <p:attrName>style.visibility</p:attrName>
                                        </p:attrNameLst>
                                      </p:cBhvr>
                                      <p:to>
                                        <p:strVal val="visible"/>
                                      </p:to>
                                    </p:set>
                                    <p:animEffect transition="in" filter="blinds(horizontal)">
                                      <p:cBhvr>
                                        <p:cTn id="60" dur="500"/>
                                        <p:tgtEl>
                                          <p:spTgt spid="18720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872022"/>
                                        </p:tgtEl>
                                        <p:attrNameLst>
                                          <p:attrName>style.visibility</p:attrName>
                                        </p:attrNameLst>
                                      </p:cBhvr>
                                      <p:to>
                                        <p:strVal val="visible"/>
                                      </p:to>
                                    </p:set>
                                    <p:animEffect transition="in" filter="blinds(horizontal)">
                                      <p:cBhvr>
                                        <p:cTn id="63" dur="500"/>
                                        <p:tgtEl>
                                          <p:spTgt spid="18720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72019"/>
                                        </p:tgtEl>
                                        <p:attrNameLst>
                                          <p:attrName>style.visibility</p:attrName>
                                        </p:attrNameLst>
                                      </p:cBhvr>
                                      <p:to>
                                        <p:strVal val="visible"/>
                                      </p:to>
                                    </p:set>
                                    <p:animEffect transition="in" filter="blinds(horizontal)">
                                      <p:cBhvr>
                                        <p:cTn id="68" dur="500"/>
                                        <p:tgtEl>
                                          <p:spTgt spid="187201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872020"/>
                                        </p:tgtEl>
                                        <p:attrNameLst>
                                          <p:attrName>style.visibility</p:attrName>
                                        </p:attrNameLst>
                                      </p:cBhvr>
                                      <p:to>
                                        <p:strVal val="visible"/>
                                      </p:to>
                                    </p:set>
                                    <p:animEffect transition="in" filter="blinds(horizontal)">
                                      <p:cBhvr>
                                        <p:cTn id="71" dur="500"/>
                                        <p:tgtEl>
                                          <p:spTgt spid="187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980" grpId="0" animBg="1"/>
      <p:bldP spid="1871982" grpId="0" animBg="1"/>
      <p:bldP spid="1871985" grpId="0" animBg="1"/>
      <p:bldP spid="1871986" grpId="0" animBg="1"/>
      <p:bldP spid="1871987" grpId="0" animBg="1"/>
      <p:bldP spid="1871988" grpId="0" animBg="1"/>
      <p:bldP spid="1871989" grpId="0" animBg="1"/>
      <p:bldP spid="1872015" grpId="0" animBg="1"/>
      <p:bldP spid="1872016" grpId="0" animBg="1"/>
      <p:bldP spid="1872017" grpId="0" animBg="1"/>
      <p:bldP spid="1872018" grpId="0" animBg="1"/>
      <p:bldP spid="1872019" grpId="0" animBg="1"/>
      <p:bldP spid="1872020" grpId="0" animBg="1"/>
      <p:bldP spid="1872021" grpId="0" animBg="1"/>
      <p:bldP spid="1872022" grpId="0" animBg="1"/>
      <p:bldP spid="1872023" grpId="0" animBg="1"/>
      <p:bldP spid="18720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C956E57-60DE-8E49-9689-36992B83AF3F}" type="slidenum">
              <a:rPr lang="en-US"/>
              <a:pPr eaLnBrk="1" hangingPunct="1"/>
              <a:t>100</a:t>
            </a:fld>
            <a:endParaRPr lang="en-US"/>
          </a:p>
        </p:txBody>
      </p:sp>
      <p:sp>
        <p:nvSpPr>
          <p:cNvPr id="101379" name="Rectangle 4"/>
          <p:cNvSpPr>
            <a:spLocks noGrp="1" noChangeArrowheads="1"/>
          </p:cNvSpPr>
          <p:nvPr>
            <p:ph type="title"/>
          </p:nvPr>
        </p:nvSpPr>
        <p:spPr/>
        <p:txBody>
          <a:bodyPr/>
          <a:lstStyle/>
          <a:p>
            <a:pPr eaLnBrk="1" hangingPunct="1"/>
            <a:r>
              <a:rPr lang="en-US">
                <a:latin typeface="Arial" charset="0"/>
                <a:ea typeface="ＭＳ Ｐゴシック" charset="0"/>
              </a:rPr>
              <a:t>inode structure</a:t>
            </a:r>
          </a:p>
        </p:txBody>
      </p:sp>
      <p:sp>
        <p:nvSpPr>
          <p:cNvPr id="101380" name="Rectangle 5"/>
          <p:cNvSpPr>
            <a:spLocks noChangeArrowheads="1"/>
          </p:cNvSpPr>
          <p:nvPr/>
        </p:nvSpPr>
        <p:spPr bwMode="auto">
          <a:xfrm>
            <a:off x="323850" y="1500188"/>
            <a:ext cx="8497888" cy="4737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sz="1600">
                <a:latin typeface="Courier New" charset="0"/>
              </a:rPr>
              <a:t>struct ext3_inode {</a:t>
            </a:r>
          </a:p>
          <a:p>
            <a:pPr algn="l"/>
            <a:r>
              <a:rPr lang="en-US" sz="1600">
                <a:latin typeface="Courier New" charset="0"/>
              </a:rPr>
              <a:t>        __le16  i_mode;         /* File mode */</a:t>
            </a:r>
          </a:p>
          <a:p>
            <a:pPr algn="l"/>
            <a:r>
              <a:rPr lang="en-US" sz="1600">
                <a:latin typeface="Courier New" charset="0"/>
              </a:rPr>
              <a:t>        __le16  i_uid;          /* Low 16 bits of Owner Uid */</a:t>
            </a:r>
          </a:p>
          <a:p>
            <a:pPr algn="l"/>
            <a:r>
              <a:rPr lang="en-US" sz="1600">
                <a:latin typeface="Courier New" charset="0"/>
              </a:rPr>
              <a:t>        __le32  i_size;         /* Size in bytes */</a:t>
            </a:r>
          </a:p>
          <a:p>
            <a:pPr algn="l"/>
            <a:r>
              <a:rPr lang="en-US" sz="1600">
                <a:latin typeface="Courier New" charset="0"/>
              </a:rPr>
              <a:t>…</a:t>
            </a:r>
          </a:p>
          <a:p>
            <a:pPr algn="l"/>
            <a:r>
              <a:rPr lang="en-US" sz="1600">
                <a:latin typeface="Courier New" charset="0"/>
              </a:rPr>
              <a:t>…</a:t>
            </a:r>
          </a:p>
          <a:p>
            <a:pPr algn="l"/>
            <a:r>
              <a:rPr lang="en-US" sz="1600">
                <a:latin typeface="Courier New" charset="0"/>
              </a:rPr>
              <a:t>        __le16  i_gid;          /* Low 16 bits of Group Id */</a:t>
            </a:r>
          </a:p>
          <a:p>
            <a:pPr algn="l"/>
            <a:r>
              <a:rPr lang="en-US" sz="1600">
                <a:latin typeface="Courier New" charset="0"/>
              </a:rPr>
              <a:t>        __le16  i_links_count;  /* Links count */</a:t>
            </a:r>
          </a:p>
          <a:p>
            <a:pPr algn="l"/>
            <a:r>
              <a:rPr lang="en-US" sz="1600">
                <a:latin typeface="Courier New" charset="0"/>
              </a:rPr>
              <a:t>        __le32  i_blocks;       /* Blocks count */</a:t>
            </a:r>
          </a:p>
          <a:p>
            <a:pPr algn="l"/>
            <a:r>
              <a:rPr lang="en-US" sz="1600">
                <a:latin typeface="Courier New" charset="0"/>
              </a:rPr>
              <a:t>        __le32  i_flags;        /* File flags */</a:t>
            </a:r>
          </a:p>
          <a:p>
            <a:pPr algn="l"/>
            <a:r>
              <a:rPr lang="en-US" sz="1600">
                <a:latin typeface="Courier New" charset="0"/>
              </a:rPr>
              <a:t>…..</a:t>
            </a:r>
          </a:p>
          <a:p>
            <a:pPr algn="l"/>
            <a:r>
              <a:rPr lang="en-US" sz="1600">
                <a:latin typeface="Courier New" charset="0"/>
              </a:rPr>
              <a:t>        __le32  i_block[EXT3_N_BLOCKS];/* Pointers to blocks */</a:t>
            </a:r>
          </a:p>
          <a:p>
            <a:pPr algn="l"/>
            <a:r>
              <a:rPr lang="en-US" sz="1600">
                <a:latin typeface="Courier New" charset="0"/>
              </a:rPr>
              <a:t>        __le32  i_generation;   /* File version (for NFS) */</a:t>
            </a:r>
          </a:p>
          <a:p>
            <a:pPr algn="l"/>
            <a:r>
              <a:rPr lang="en-US" sz="1600">
                <a:latin typeface="Courier New" charset="0"/>
              </a:rPr>
              <a:t>        __le32  i_file_acl;     /* File ACL */</a:t>
            </a:r>
          </a:p>
          <a:p>
            <a:pPr algn="l"/>
            <a:r>
              <a:rPr lang="en-US" sz="1600">
                <a:latin typeface="Courier New" charset="0"/>
              </a:rPr>
              <a:t>        __le32  i_dir_acl;      /* Directory ACL */</a:t>
            </a:r>
          </a:p>
          <a:p>
            <a:pPr algn="l"/>
            <a:r>
              <a:rPr lang="en-US" sz="1600">
                <a:latin typeface="Courier New" charset="0"/>
              </a:rPr>
              <a:t>        __le32  i_faddr;        /* Fragment address */</a:t>
            </a:r>
          </a:p>
          <a:p>
            <a:pPr algn="l"/>
            <a:r>
              <a:rPr lang="en-US" sz="1600">
                <a:latin typeface="Courier New" charset="0"/>
              </a:rPr>
              <a:t>…..</a:t>
            </a:r>
          </a:p>
          <a:p>
            <a:pPr algn="l"/>
            <a:r>
              <a:rPr lang="en-US" sz="1600">
                <a:latin typeface="Courier New" charset="0"/>
              </a:rPr>
              <a:t>}</a:t>
            </a:r>
          </a:p>
          <a:p>
            <a:pPr algn="l"/>
            <a:endParaRPr lang="en-US" sz="1600">
              <a:latin typeface="Courier New"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11125C-6477-7D4B-9BE7-A136FF139C73}" type="slidenum">
              <a:rPr lang="en-US"/>
              <a:pPr eaLnBrk="1" hangingPunct="1"/>
              <a:t>101</a:t>
            </a:fld>
            <a:endParaRPr lang="en-US"/>
          </a:p>
        </p:txBody>
      </p:sp>
      <p:sp>
        <p:nvSpPr>
          <p:cNvPr id="102403" name="Rectangle 2"/>
          <p:cNvSpPr>
            <a:spLocks noGrp="1" noChangeArrowheads="1"/>
          </p:cNvSpPr>
          <p:nvPr>
            <p:ph type="title"/>
          </p:nvPr>
        </p:nvSpPr>
        <p:spPr/>
        <p:txBody>
          <a:bodyPr/>
          <a:lstStyle/>
          <a:p>
            <a:pPr eaLnBrk="1" hangingPunct="1"/>
            <a:r>
              <a:rPr lang="en-US">
                <a:latin typeface="Arial" charset="0"/>
                <a:ea typeface="ＭＳ Ｐゴシック" charset="0"/>
              </a:rPr>
              <a:t>Directory entries</a:t>
            </a:r>
          </a:p>
        </p:txBody>
      </p:sp>
      <p:sp>
        <p:nvSpPr>
          <p:cNvPr id="102404"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rPr>
              <a:t>A directory is a file that can occupies one or mode blocks.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For example, root directory occupies one block.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Directory is a sequence of entries.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There is one entry per file</a:t>
            </a:r>
          </a:p>
          <a:p>
            <a:pPr lvl="1" eaLnBrk="1" hangingPunct="1">
              <a:lnSpc>
                <a:spcPct val="90000"/>
              </a:lnSpc>
            </a:pPr>
            <a:r>
              <a:rPr lang="en-US">
                <a:latin typeface="Arial" charset="0"/>
                <a:ea typeface="ＭＳ Ｐゴシック" charset="0"/>
              </a:rPr>
              <a:t>The entry points to the inode of the file. Namely it stores</a:t>
            </a:r>
            <a:br>
              <a:rPr lang="en-US">
                <a:latin typeface="Arial" charset="0"/>
                <a:ea typeface="ＭＳ Ｐゴシック" charset="0"/>
              </a:rPr>
            </a:br>
            <a:r>
              <a:rPr lang="en-US">
                <a:latin typeface="Arial" charset="0"/>
                <a:ea typeface="ＭＳ Ｐゴシック" charset="0"/>
              </a:rPr>
              <a:t>the inode number. </a:t>
            </a:r>
          </a:p>
          <a:p>
            <a:pPr lvl="1" eaLnBrk="1" hangingPunct="1">
              <a:lnSpc>
                <a:spcPct val="90000"/>
              </a:lnSpc>
            </a:pPr>
            <a:r>
              <a:rPr lang="en-US">
                <a:latin typeface="Arial" charset="0"/>
                <a:ea typeface="ＭＳ Ｐゴシック" charset="0"/>
              </a:rPr>
              <a:t>From the inode number (which is an index to the inode table), it is easy to compute the group# and index into the inode table in that group. The group descriptor also tells where the inode table in that group starts (disk blocks address). In this way we can reach to the disk block containing the inode. </a:t>
            </a:r>
          </a:p>
          <a:p>
            <a:pPr eaLnBrk="1" hangingPunct="1">
              <a:lnSpc>
                <a:spcPct val="90000"/>
              </a:lnSpc>
            </a:pPr>
            <a:r>
              <a:rPr lang="en-US">
                <a:latin typeface="Arial" charset="0"/>
                <a:ea typeface="ＭＳ Ｐゴシック" charset="0"/>
              </a:rPr>
              <a:t>When we have the inode of a file, we can get further information about the file, like it data block addresses, attributed, etc.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37697B-D5C4-524F-97C5-7CCB9FF3C389}" type="slidenum">
              <a:rPr lang="en-US"/>
              <a:pPr eaLnBrk="1" hangingPunct="1"/>
              <a:t>102</a:t>
            </a:fld>
            <a:endParaRPr lang="en-US"/>
          </a:p>
        </p:txBody>
      </p:sp>
      <p:sp>
        <p:nvSpPr>
          <p:cNvPr id="103427" name="Rectangle 2"/>
          <p:cNvSpPr>
            <a:spLocks noGrp="1" noChangeArrowheads="1"/>
          </p:cNvSpPr>
          <p:nvPr>
            <p:ph type="title"/>
          </p:nvPr>
        </p:nvSpPr>
        <p:spPr/>
        <p:txBody>
          <a:bodyPr/>
          <a:lstStyle/>
          <a:p>
            <a:pPr eaLnBrk="1" hangingPunct="1"/>
            <a:r>
              <a:rPr lang="en-US">
                <a:latin typeface="Arial" charset="0"/>
                <a:ea typeface="ＭＳ Ｐゴシック" charset="0"/>
              </a:rPr>
              <a:t>Directory entry structure</a:t>
            </a:r>
          </a:p>
        </p:txBody>
      </p:sp>
      <p:sp>
        <p:nvSpPr>
          <p:cNvPr id="103428" name="Text Box 4"/>
          <p:cNvSpPr txBox="1">
            <a:spLocks noChangeArrowheads="1"/>
          </p:cNvSpPr>
          <p:nvPr/>
        </p:nvSpPr>
        <p:spPr bwMode="auto">
          <a:xfrm>
            <a:off x="250825" y="2420938"/>
            <a:ext cx="8493125" cy="2047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struct ext3_dir_entry_2 {</a:t>
            </a:r>
          </a:p>
          <a:p>
            <a:pPr algn="l" eaLnBrk="1" hangingPunct="1"/>
            <a:r>
              <a:rPr lang="en-US" sz="1600">
                <a:latin typeface="Courier New" charset="0"/>
              </a:rPr>
              <a:t>        __le32  inode;                  /* Inode number */</a:t>
            </a:r>
          </a:p>
          <a:p>
            <a:pPr algn="l" eaLnBrk="1" hangingPunct="1"/>
            <a:r>
              <a:rPr lang="en-US" sz="1600">
                <a:latin typeface="Courier New" charset="0"/>
              </a:rPr>
              <a:t>        __le16  rec_len;                /* Directory entry length */</a:t>
            </a:r>
          </a:p>
          <a:p>
            <a:pPr algn="l" eaLnBrk="1" hangingPunct="1"/>
            <a:r>
              <a:rPr lang="en-US" sz="1600">
                <a:latin typeface="Courier New" charset="0"/>
              </a:rPr>
              <a:t>        __u8    name_len;               /* Name length */</a:t>
            </a:r>
          </a:p>
          <a:p>
            <a:pPr algn="l" eaLnBrk="1" hangingPunct="1"/>
            <a:r>
              <a:rPr lang="en-US" sz="1600">
                <a:latin typeface="Courier New" charset="0"/>
              </a:rPr>
              <a:t>        __u8    file_type;</a:t>
            </a:r>
          </a:p>
          <a:p>
            <a:pPr algn="l" eaLnBrk="1" hangingPunct="1"/>
            <a:r>
              <a:rPr lang="en-US" sz="1600">
                <a:latin typeface="Courier New" charset="0"/>
              </a:rPr>
              <a:t>        char    name[EXT3_NAME_LEN];    /* File name */</a:t>
            </a:r>
          </a:p>
          <a:p>
            <a:pPr algn="l" eaLnBrk="1" hangingPunct="1"/>
            <a:r>
              <a:rPr lang="en-US" sz="1600">
                <a:latin typeface="Courier New" charset="0"/>
              </a:rPr>
              <a:t>};</a:t>
            </a:r>
          </a:p>
          <a:p>
            <a:pPr algn="l" eaLnBrk="1" hangingPunct="1"/>
            <a:endParaRPr lang="en-US" sz="1600">
              <a:latin typeface="Courier New" charset="0"/>
            </a:endParaRPr>
          </a:p>
        </p:txBody>
      </p:sp>
      <p:sp>
        <p:nvSpPr>
          <p:cNvPr id="103429" name="Text Box 5"/>
          <p:cNvSpPr txBox="1">
            <a:spLocks noChangeArrowheads="1"/>
          </p:cNvSpPr>
          <p:nvPr/>
        </p:nvSpPr>
        <p:spPr bwMode="auto">
          <a:xfrm>
            <a:off x="3059113" y="1989138"/>
            <a:ext cx="292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/usr/iinclude/linux/ext3_fs.h</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547FFF-1E55-3D49-B524-BB004DBE395F}" type="slidenum">
              <a:rPr lang="en-US"/>
              <a:pPr eaLnBrk="1" hangingPunct="1"/>
              <a:t>103</a:t>
            </a:fld>
            <a:endParaRPr lang="en-US"/>
          </a:p>
        </p:txBody>
      </p:sp>
      <p:sp>
        <p:nvSpPr>
          <p:cNvPr id="104451" name="Rectangle 4"/>
          <p:cNvSpPr>
            <a:spLocks noGrp="1" noChangeArrowheads="1"/>
          </p:cNvSpPr>
          <p:nvPr>
            <p:ph type="title"/>
          </p:nvPr>
        </p:nvSpPr>
        <p:spPr/>
        <p:txBody>
          <a:bodyPr/>
          <a:lstStyle/>
          <a:p>
            <a:pPr eaLnBrk="1" hangingPunct="1"/>
            <a:r>
              <a:rPr lang="en-US">
                <a:latin typeface="Arial" charset="0"/>
                <a:ea typeface="ＭＳ Ｐゴシック" charset="0"/>
              </a:rPr>
              <a:t>Directory entry structure: </a:t>
            </a:r>
            <a:br>
              <a:rPr lang="en-US">
                <a:latin typeface="Arial" charset="0"/>
                <a:ea typeface="ＭＳ Ｐゴシック" charset="0"/>
              </a:rPr>
            </a:br>
            <a:r>
              <a:rPr lang="en-US">
                <a:latin typeface="Arial" charset="0"/>
                <a:ea typeface="ＭＳ Ｐゴシック" charset="0"/>
              </a:rPr>
              <a:t>file types</a:t>
            </a:r>
          </a:p>
        </p:txBody>
      </p:sp>
      <p:sp>
        <p:nvSpPr>
          <p:cNvPr id="104452" name="Rectangle 5"/>
          <p:cNvSpPr>
            <a:spLocks noChangeArrowheads="1"/>
          </p:cNvSpPr>
          <p:nvPr/>
        </p:nvSpPr>
        <p:spPr bwMode="auto">
          <a:xfrm>
            <a:off x="323850" y="1916113"/>
            <a:ext cx="84963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a:latin typeface="Courier New" charset="0"/>
              </a:rPr>
              <a:t>#define EXT3_FT_REG_FILE        1  /* regular file */</a:t>
            </a:r>
          </a:p>
          <a:p>
            <a:pPr algn="l"/>
            <a:r>
              <a:rPr lang="en-US">
                <a:latin typeface="Courier New" charset="0"/>
              </a:rPr>
              <a:t>#define EXT3_FT_DIR             2  /* directory */</a:t>
            </a:r>
          </a:p>
          <a:p>
            <a:pPr algn="l"/>
            <a:r>
              <a:rPr lang="en-US">
                <a:latin typeface="Courier New" charset="0"/>
              </a:rPr>
              <a:t>#define EXT3_FT_CHRDEV          3  /* char device file */</a:t>
            </a:r>
          </a:p>
          <a:p>
            <a:pPr algn="l"/>
            <a:r>
              <a:rPr lang="en-US">
                <a:latin typeface="Courier New" charset="0"/>
              </a:rPr>
              <a:t>#define EXT3_FT_BLKDEV          4  /* block device file */</a:t>
            </a:r>
          </a:p>
          <a:p>
            <a:pPr algn="l"/>
            <a:r>
              <a:rPr lang="en-US">
                <a:latin typeface="Courier New" charset="0"/>
              </a:rPr>
              <a:t>#define EXT3_FT_FIFO            5  /* fifo file */</a:t>
            </a:r>
          </a:p>
          <a:p>
            <a:pPr algn="l"/>
            <a:r>
              <a:rPr lang="en-US">
                <a:latin typeface="Courier New" charset="0"/>
              </a:rPr>
              <a:t>#define EXT3_FT_SOCK            6  /* socket */</a:t>
            </a:r>
          </a:p>
          <a:p>
            <a:pPr algn="l"/>
            <a:r>
              <a:rPr lang="en-US">
                <a:latin typeface="Courier New" charset="0"/>
              </a:rPr>
              <a:t>#define EXT3_FT_SYMLINK         7  /* symbolic link */</a:t>
            </a:r>
          </a:p>
        </p:txBody>
      </p:sp>
      <p:sp>
        <p:nvSpPr>
          <p:cNvPr id="104453" name="Text Box 7"/>
          <p:cNvSpPr txBox="1">
            <a:spLocks noChangeArrowheads="1"/>
          </p:cNvSpPr>
          <p:nvPr/>
        </p:nvSpPr>
        <p:spPr bwMode="auto">
          <a:xfrm>
            <a:off x="1046163" y="4437063"/>
            <a:ext cx="66960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some file types have nothing to do with disk. They </a:t>
            </a:r>
          </a:p>
          <a:p>
            <a:pPr algn="l" eaLnBrk="1" hangingPunct="1"/>
            <a:r>
              <a:rPr lang="en-US"/>
              <a:t>correspond to some other objects, like network connections, IPC</a:t>
            </a:r>
          </a:p>
          <a:p>
            <a:pPr algn="l" eaLnBrk="1" hangingPunct="1"/>
            <a:r>
              <a:rPr lang="en-US"/>
              <a:t>objects, hardware devices, etc.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AE7F53-CF11-B849-A70A-0BAC8593FC0C}" type="slidenum">
              <a:rPr lang="en-US"/>
              <a:pPr eaLnBrk="1" hangingPunct="1"/>
              <a:t>104</a:t>
            </a:fld>
            <a:endParaRPr lang="en-US"/>
          </a:p>
        </p:txBody>
      </p:sp>
      <p:sp>
        <p:nvSpPr>
          <p:cNvPr id="105475" name="Rectangle 2"/>
          <p:cNvSpPr>
            <a:spLocks noGrp="1" noChangeArrowheads="1"/>
          </p:cNvSpPr>
          <p:nvPr>
            <p:ph type="title"/>
          </p:nvPr>
        </p:nvSpPr>
        <p:spPr/>
        <p:txBody>
          <a:bodyPr/>
          <a:lstStyle/>
          <a:p>
            <a:pPr eaLnBrk="1" hangingPunct="1"/>
            <a:r>
              <a:rPr lang="en-US">
                <a:latin typeface="Arial" charset="0"/>
                <a:ea typeface="ＭＳ Ｐゴシック" charset="0"/>
              </a:rPr>
              <a:t>Example directory  content</a:t>
            </a:r>
          </a:p>
        </p:txBody>
      </p:sp>
      <p:sp>
        <p:nvSpPr>
          <p:cNvPr id="105476" name="Rectangle 4"/>
          <p:cNvSpPr>
            <a:spLocks noChangeArrowheads="1"/>
          </p:cNvSpPr>
          <p:nvPr/>
        </p:nvSpPr>
        <p:spPr bwMode="auto">
          <a:xfrm>
            <a:off x="1763713" y="1557338"/>
            <a:ext cx="5741987" cy="4495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algn="l"/>
            <a:r>
              <a:rPr lang="en-US" sz="1600">
                <a:latin typeface="Courier New" charset="0"/>
              </a:rPr>
              <a:t>root directory (/) content</a:t>
            </a:r>
          </a:p>
          <a:p>
            <a:pPr algn="l"/>
            <a:r>
              <a:rPr lang="en-US" sz="1600">
                <a:latin typeface="Courier New" charset="0"/>
              </a:rPr>
              <a:t>type=2 inode=2          name = .</a:t>
            </a:r>
          </a:p>
          <a:p>
            <a:pPr algn="l"/>
            <a:r>
              <a:rPr lang="en-US" sz="1600">
                <a:latin typeface="Courier New" charset="0"/>
              </a:rPr>
              <a:t>type=2 inode=2          name = ..</a:t>
            </a:r>
          </a:p>
          <a:p>
            <a:pPr algn="l"/>
            <a:r>
              <a:rPr lang="en-US" sz="1600">
                <a:latin typeface="Courier New" charset="0"/>
              </a:rPr>
              <a:t>type=2 inode=11         name = lost+found</a:t>
            </a:r>
          </a:p>
          <a:p>
            <a:pPr algn="l"/>
            <a:r>
              <a:rPr lang="en-US" sz="1600">
                <a:latin typeface="Courier New" charset="0"/>
              </a:rPr>
              <a:t>type=2 inode=915713     name = etc</a:t>
            </a:r>
          </a:p>
          <a:p>
            <a:pPr algn="l"/>
            <a:r>
              <a:rPr lang="en-US" sz="1600">
                <a:latin typeface="Courier New" charset="0"/>
              </a:rPr>
              <a:t>type=2 inode=1945889    name = proc</a:t>
            </a:r>
          </a:p>
          <a:p>
            <a:pPr algn="l"/>
            <a:r>
              <a:rPr lang="en-US" sz="1600">
                <a:latin typeface="Courier New" charset="0"/>
              </a:rPr>
              <a:t>type=2 inode=2959713    name = sys</a:t>
            </a:r>
          </a:p>
          <a:p>
            <a:pPr algn="l"/>
            <a:r>
              <a:rPr lang="en-US" sz="1600">
                <a:latin typeface="Courier New" charset="0"/>
              </a:rPr>
              <a:t>type=2 inode=2534561    name = dev</a:t>
            </a:r>
          </a:p>
          <a:p>
            <a:pPr algn="l"/>
            <a:r>
              <a:rPr lang="en-US" sz="1600">
                <a:latin typeface="Courier New" charset="0"/>
              </a:rPr>
              <a:t>type=2 inode=1373569    name = var</a:t>
            </a:r>
          </a:p>
          <a:p>
            <a:pPr algn="l"/>
            <a:r>
              <a:rPr lang="en-US" sz="1600">
                <a:latin typeface="Courier New" charset="0"/>
              </a:rPr>
              <a:t>type=2 inode=3008769    name = usr</a:t>
            </a:r>
          </a:p>
          <a:p>
            <a:pPr algn="l"/>
            <a:r>
              <a:rPr lang="en-US" sz="1600">
                <a:latin typeface="Courier New" charset="0"/>
              </a:rPr>
              <a:t>type=2 inode=1586145    name = opt</a:t>
            </a:r>
          </a:p>
          <a:p>
            <a:pPr algn="l"/>
            <a:r>
              <a:rPr lang="en-US" sz="1600">
                <a:latin typeface="Courier New" charset="0"/>
              </a:rPr>
              <a:t>type=2 inode=3270401    name = bin</a:t>
            </a:r>
          </a:p>
          <a:p>
            <a:pPr algn="l"/>
            <a:r>
              <a:rPr lang="en-US" sz="1600">
                <a:latin typeface="Courier New" charset="0"/>
              </a:rPr>
              <a:t>type=2 inode=1177345    name = boot</a:t>
            </a:r>
          </a:p>
          <a:p>
            <a:pPr algn="l"/>
            <a:r>
              <a:rPr lang="en-US" sz="1600">
                <a:latin typeface="Courier New" charset="0"/>
              </a:rPr>
              <a:t>type=2 inode=3482977    name = home</a:t>
            </a:r>
          </a:p>
          <a:p>
            <a:pPr algn="l"/>
            <a:r>
              <a:rPr lang="en-US" sz="1600">
                <a:latin typeface="Courier New" charset="0"/>
              </a:rPr>
              <a:t>type=2 inode=130817     name = lib</a:t>
            </a:r>
          </a:p>
          <a:p>
            <a:pPr algn="l"/>
            <a:r>
              <a:rPr lang="en-US" sz="1600">
                <a:latin typeface="Courier New" charset="0"/>
              </a:rPr>
              <a:t>type=2 inode=3057825    name = media</a:t>
            </a:r>
          </a:p>
          <a:p>
            <a:pPr algn="l"/>
            <a:r>
              <a:rPr lang="en-US" sz="1600">
                <a:latin typeface="Courier New" charset="0"/>
              </a:rPr>
              <a:t>type=2 inode=2665377    name = mnt</a:t>
            </a:r>
          </a:p>
          <a:p>
            <a:pPr algn="l"/>
            <a:r>
              <a:rPr lang="en-US" sz="1600">
                <a:latin typeface="Courier New" charset="0"/>
              </a:rPr>
              <a: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D6BAFB-8346-3E4C-BEF2-E201D09B7B2B}" type="slidenum">
              <a:rPr lang="en-US"/>
              <a:pPr eaLnBrk="1" hangingPunct="1"/>
              <a:t>105</a:t>
            </a:fld>
            <a:endParaRPr lang="en-US"/>
          </a:p>
        </p:txBody>
      </p:sp>
      <p:sp>
        <p:nvSpPr>
          <p:cNvPr id="106499" name="Rectangle 2"/>
          <p:cNvSpPr>
            <a:spLocks noGrp="1" noChangeArrowheads="1"/>
          </p:cNvSpPr>
          <p:nvPr>
            <p:ph type="title"/>
          </p:nvPr>
        </p:nvSpPr>
        <p:spPr/>
        <p:txBody>
          <a:bodyPr/>
          <a:lstStyle/>
          <a:p>
            <a:pPr eaLnBrk="1" hangingPunct="1"/>
            <a:r>
              <a:rPr lang="en-US">
                <a:latin typeface="Arial" charset="0"/>
                <a:ea typeface="ＭＳ Ｐゴシック" charset="0"/>
              </a:rPr>
              <a:t>Example directory  content</a:t>
            </a:r>
          </a:p>
        </p:txBody>
      </p:sp>
      <p:sp>
        <p:nvSpPr>
          <p:cNvPr id="106500" name="Rectangle 4"/>
          <p:cNvSpPr>
            <a:spLocks noChangeArrowheads="1"/>
          </p:cNvSpPr>
          <p:nvPr/>
        </p:nvSpPr>
        <p:spPr bwMode="auto">
          <a:xfrm>
            <a:off x="1663700"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1" name="Rectangle 5"/>
          <p:cNvSpPr>
            <a:spLocks noChangeArrowheads="1"/>
          </p:cNvSpPr>
          <p:nvPr/>
        </p:nvSpPr>
        <p:spPr bwMode="auto">
          <a:xfrm>
            <a:off x="2024063"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2" name="Rectangle 6"/>
          <p:cNvSpPr>
            <a:spLocks noChangeArrowheads="1"/>
          </p:cNvSpPr>
          <p:nvPr/>
        </p:nvSpPr>
        <p:spPr bwMode="auto">
          <a:xfrm>
            <a:off x="2382838"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3" name="Rectangle 7"/>
          <p:cNvSpPr>
            <a:spLocks noChangeArrowheads="1"/>
          </p:cNvSpPr>
          <p:nvPr/>
        </p:nvSpPr>
        <p:spPr bwMode="auto">
          <a:xfrm>
            <a:off x="2743200"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4" name="Rectangle 8"/>
          <p:cNvSpPr>
            <a:spLocks noChangeArrowheads="1"/>
          </p:cNvSpPr>
          <p:nvPr/>
        </p:nvSpPr>
        <p:spPr bwMode="auto">
          <a:xfrm>
            <a:off x="3103563"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5" name="Rectangle 9"/>
          <p:cNvSpPr>
            <a:spLocks noChangeArrowheads="1"/>
          </p:cNvSpPr>
          <p:nvPr/>
        </p:nvSpPr>
        <p:spPr bwMode="auto">
          <a:xfrm>
            <a:off x="3463925"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6" name="Rectangle 10"/>
          <p:cNvSpPr>
            <a:spLocks noChangeArrowheads="1"/>
          </p:cNvSpPr>
          <p:nvPr/>
        </p:nvSpPr>
        <p:spPr bwMode="auto">
          <a:xfrm>
            <a:off x="3824288"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507" name="Rectangle 11"/>
          <p:cNvSpPr>
            <a:spLocks noChangeArrowheads="1"/>
          </p:cNvSpPr>
          <p:nvPr/>
        </p:nvSpPr>
        <p:spPr bwMode="auto">
          <a:xfrm>
            <a:off x="4183063"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08" name="Rectangle 12"/>
          <p:cNvSpPr>
            <a:spLocks noChangeArrowheads="1"/>
          </p:cNvSpPr>
          <p:nvPr/>
        </p:nvSpPr>
        <p:spPr bwMode="auto">
          <a:xfrm>
            <a:off x="4543425" y="29257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09" name="Rectangle 13"/>
          <p:cNvSpPr>
            <a:spLocks noChangeArrowheads="1"/>
          </p:cNvSpPr>
          <p:nvPr/>
        </p:nvSpPr>
        <p:spPr bwMode="auto">
          <a:xfrm>
            <a:off x="4903788"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0" name="Rectangle 14"/>
          <p:cNvSpPr>
            <a:spLocks noChangeArrowheads="1"/>
          </p:cNvSpPr>
          <p:nvPr/>
        </p:nvSpPr>
        <p:spPr bwMode="auto">
          <a:xfrm>
            <a:off x="5264150" y="29257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1" name="Rectangle 15"/>
          <p:cNvSpPr>
            <a:spLocks noChangeArrowheads="1"/>
          </p:cNvSpPr>
          <p:nvPr/>
        </p:nvSpPr>
        <p:spPr bwMode="auto">
          <a:xfrm>
            <a:off x="5624513"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2" name="Rectangle 17"/>
          <p:cNvSpPr>
            <a:spLocks noChangeArrowheads="1"/>
          </p:cNvSpPr>
          <p:nvPr/>
        </p:nvSpPr>
        <p:spPr bwMode="auto">
          <a:xfrm>
            <a:off x="1663700"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3" name="Rectangle 18"/>
          <p:cNvSpPr>
            <a:spLocks noChangeArrowheads="1"/>
          </p:cNvSpPr>
          <p:nvPr/>
        </p:nvSpPr>
        <p:spPr bwMode="auto">
          <a:xfrm>
            <a:off x="2024063"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4" name="Rectangle 19"/>
          <p:cNvSpPr>
            <a:spLocks noChangeArrowheads="1"/>
          </p:cNvSpPr>
          <p:nvPr/>
        </p:nvSpPr>
        <p:spPr bwMode="auto">
          <a:xfrm>
            <a:off x="2382838"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5" name="Rectangle 20"/>
          <p:cNvSpPr>
            <a:spLocks noChangeArrowheads="1"/>
          </p:cNvSpPr>
          <p:nvPr/>
        </p:nvSpPr>
        <p:spPr bwMode="auto">
          <a:xfrm>
            <a:off x="2743200"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6" name="Rectangle 21"/>
          <p:cNvSpPr>
            <a:spLocks noChangeArrowheads="1"/>
          </p:cNvSpPr>
          <p:nvPr/>
        </p:nvSpPr>
        <p:spPr bwMode="auto">
          <a:xfrm>
            <a:off x="3103563"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7" name="Rectangle 22"/>
          <p:cNvSpPr>
            <a:spLocks noChangeArrowheads="1"/>
          </p:cNvSpPr>
          <p:nvPr/>
        </p:nvSpPr>
        <p:spPr bwMode="auto">
          <a:xfrm>
            <a:off x="3463925"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8" name="Rectangle 23"/>
          <p:cNvSpPr>
            <a:spLocks noChangeArrowheads="1"/>
          </p:cNvSpPr>
          <p:nvPr/>
        </p:nvSpPr>
        <p:spPr bwMode="auto">
          <a:xfrm>
            <a:off x="3824288"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19" name="Rectangle 24"/>
          <p:cNvSpPr>
            <a:spLocks noChangeArrowheads="1"/>
          </p:cNvSpPr>
          <p:nvPr/>
        </p:nvSpPr>
        <p:spPr bwMode="auto">
          <a:xfrm>
            <a:off x="4183063"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20" name="Rectangle 25"/>
          <p:cNvSpPr>
            <a:spLocks noChangeArrowheads="1"/>
          </p:cNvSpPr>
          <p:nvPr/>
        </p:nvSpPr>
        <p:spPr bwMode="auto">
          <a:xfrm>
            <a:off x="4543425" y="32861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21" name="Rectangle 26"/>
          <p:cNvSpPr>
            <a:spLocks noChangeArrowheads="1"/>
          </p:cNvSpPr>
          <p:nvPr/>
        </p:nvSpPr>
        <p:spPr bwMode="auto">
          <a:xfrm>
            <a:off x="4903788"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22" name="Rectangle 27"/>
          <p:cNvSpPr>
            <a:spLocks noChangeArrowheads="1"/>
          </p:cNvSpPr>
          <p:nvPr/>
        </p:nvSpPr>
        <p:spPr bwMode="auto">
          <a:xfrm>
            <a:off x="5264150" y="32861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23" name="Rectangle 28"/>
          <p:cNvSpPr>
            <a:spLocks noChangeArrowheads="1"/>
          </p:cNvSpPr>
          <p:nvPr/>
        </p:nvSpPr>
        <p:spPr bwMode="auto">
          <a:xfrm>
            <a:off x="5624513"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24" name="Rectangle 30"/>
          <p:cNvSpPr>
            <a:spLocks noChangeArrowheads="1"/>
          </p:cNvSpPr>
          <p:nvPr/>
        </p:nvSpPr>
        <p:spPr bwMode="auto">
          <a:xfrm>
            <a:off x="1663700"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5" name="Rectangle 31"/>
          <p:cNvSpPr>
            <a:spLocks noChangeArrowheads="1"/>
          </p:cNvSpPr>
          <p:nvPr/>
        </p:nvSpPr>
        <p:spPr bwMode="auto">
          <a:xfrm>
            <a:off x="2024063"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6" name="Rectangle 32"/>
          <p:cNvSpPr>
            <a:spLocks noChangeArrowheads="1"/>
          </p:cNvSpPr>
          <p:nvPr/>
        </p:nvSpPr>
        <p:spPr bwMode="auto">
          <a:xfrm>
            <a:off x="2382838"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7" name="Rectangle 33"/>
          <p:cNvSpPr>
            <a:spLocks noChangeArrowheads="1"/>
          </p:cNvSpPr>
          <p:nvPr/>
        </p:nvSpPr>
        <p:spPr bwMode="auto">
          <a:xfrm>
            <a:off x="2743200"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8" name="Rectangle 34"/>
          <p:cNvSpPr>
            <a:spLocks noChangeArrowheads="1"/>
          </p:cNvSpPr>
          <p:nvPr/>
        </p:nvSpPr>
        <p:spPr bwMode="auto">
          <a:xfrm>
            <a:off x="3103563"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9" name="Rectangle 35"/>
          <p:cNvSpPr>
            <a:spLocks noChangeArrowheads="1"/>
          </p:cNvSpPr>
          <p:nvPr/>
        </p:nvSpPr>
        <p:spPr bwMode="auto">
          <a:xfrm>
            <a:off x="3463925"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0" name="Rectangle 36"/>
          <p:cNvSpPr>
            <a:spLocks noChangeArrowheads="1"/>
          </p:cNvSpPr>
          <p:nvPr/>
        </p:nvSpPr>
        <p:spPr bwMode="auto">
          <a:xfrm>
            <a:off x="3824288"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6531" name="Rectangle 37"/>
          <p:cNvSpPr>
            <a:spLocks noChangeArrowheads="1"/>
          </p:cNvSpPr>
          <p:nvPr/>
        </p:nvSpPr>
        <p:spPr bwMode="auto">
          <a:xfrm>
            <a:off x="4183063"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32" name="Rectangle 38"/>
          <p:cNvSpPr>
            <a:spLocks noChangeArrowheads="1"/>
          </p:cNvSpPr>
          <p:nvPr/>
        </p:nvSpPr>
        <p:spPr bwMode="auto">
          <a:xfrm>
            <a:off x="4543425" y="364648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h</a:t>
            </a:r>
          </a:p>
        </p:txBody>
      </p:sp>
      <p:sp>
        <p:nvSpPr>
          <p:cNvPr id="106533" name="Rectangle 39"/>
          <p:cNvSpPr>
            <a:spLocks noChangeArrowheads="1"/>
          </p:cNvSpPr>
          <p:nvPr/>
        </p:nvSpPr>
        <p:spPr bwMode="auto">
          <a:xfrm>
            <a:off x="4903788"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106534" name="Rectangle 40"/>
          <p:cNvSpPr>
            <a:spLocks noChangeArrowheads="1"/>
          </p:cNvSpPr>
          <p:nvPr/>
        </p:nvSpPr>
        <p:spPr bwMode="auto">
          <a:xfrm>
            <a:off x="5264150" y="364648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t>
            </a:r>
          </a:p>
        </p:txBody>
      </p:sp>
      <p:sp>
        <p:nvSpPr>
          <p:cNvPr id="106535" name="Rectangle 41"/>
          <p:cNvSpPr>
            <a:spLocks noChangeArrowheads="1"/>
          </p:cNvSpPr>
          <p:nvPr/>
        </p:nvSpPr>
        <p:spPr bwMode="auto">
          <a:xfrm>
            <a:off x="5624513"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106536" name="Rectangle 43"/>
          <p:cNvSpPr>
            <a:spLocks noChangeArrowheads="1"/>
          </p:cNvSpPr>
          <p:nvPr/>
        </p:nvSpPr>
        <p:spPr bwMode="auto">
          <a:xfrm>
            <a:off x="1663700"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7" name="Rectangle 44"/>
          <p:cNvSpPr>
            <a:spLocks noChangeArrowheads="1"/>
          </p:cNvSpPr>
          <p:nvPr/>
        </p:nvSpPr>
        <p:spPr bwMode="auto">
          <a:xfrm>
            <a:off x="2024063"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8" name="Rectangle 45"/>
          <p:cNvSpPr>
            <a:spLocks noChangeArrowheads="1"/>
          </p:cNvSpPr>
          <p:nvPr/>
        </p:nvSpPr>
        <p:spPr bwMode="auto">
          <a:xfrm>
            <a:off x="2382838"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9" name="Rectangle 46"/>
          <p:cNvSpPr>
            <a:spLocks noChangeArrowheads="1"/>
          </p:cNvSpPr>
          <p:nvPr/>
        </p:nvSpPr>
        <p:spPr bwMode="auto">
          <a:xfrm>
            <a:off x="2743200"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0" name="Rectangle 47"/>
          <p:cNvSpPr>
            <a:spLocks noChangeArrowheads="1"/>
          </p:cNvSpPr>
          <p:nvPr/>
        </p:nvSpPr>
        <p:spPr bwMode="auto">
          <a:xfrm>
            <a:off x="3103563"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1" name="Rectangle 48"/>
          <p:cNvSpPr>
            <a:spLocks noChangeArrowheads="1"/>
          </p:cNvSpPr>
          <p:nvPr/>
        </p:nvSpPr>
        <p:spPr bwMode="auto">
          <a:xfrm>
            <a:off x="3463925"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2" name="Rectangle 49"/>
          <p:cNvSpPr>
            <a:spLocks noChangeArrowheads="1"/>
          </p:cNvSpPr>
          <p:nvPr/>
        </p:nvSpPr>
        <p:spPr bwMode="auto">
          <a:xfrm>
            <a:off x="3824288"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06543" name="Rectangle 50"/>
          <p:cNvSpPr>
            <a:spLocks noChangeArrowheads="1"/>
          </p:cNvSpPr>
          <p:nvPr/>
        </p:nvSpPr>
        <p:spPr bwMode="auto">
          <a:xfrm>
            <a:off x="4183063"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44" name="Rectangle 51"/>
          <p:cNvSpPr>
            <a:spLocks noChangeArrowheads="1"/>
          </p:cNvSpPr>
          <p:nvPr/>
        </p:nvSpPr>
        <p:spPr bwMode="auto">
          <a:xfrm>
            <a:off x="4543425" y="40052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106545" name="Rectangle 52"/>
          <p:cNvSpPr>
            <a:spLocks noChangeArrowheads="1"/>
          </p:cNvSpPr>
          <p:nvPr/>
        </p:nvSpPr>
        <p:spPr bwMode="auto">
          <a:xfrm>
            <a:off x="4903788"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106546" name="Rectangle 53"/>
          <p:cNvSpPr>
            <a:spLocks noChangeArrowheads="1"/>
          </p:cNvSpPr>
          <p:nvPr/>
        </p:nvSpPr>
        <p:spPr bwMode="auto">
          <a:xfrm>
            <a:off x="5264150" y="40052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106547" name="Rectangle 54"/>
          <p:cNvSpPr>
            <a:spLocks noChangeArrowheads="1"/>
          </p:cNvSpPr>
          <p:nvPr/>
        </p:nvSpPr>
        <p:spPr bwMode="auto">
          <a:xfrm>
            <a:off x="5624513"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48" name="Rectangle 56"/>
          <p:cNvSpPr>
            <a:spLocks noChangeArrowheads="1"/>
          </p:cNvSpPr>
          <p:nvPr/>
        </p:nvSpPr>
        <p:spPr bwMode="auto">
          <a:xfrm>
            <a:off x="1663700"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9" name="Rectangle 57"/>
          <p:cNvSpPr>
            <a:spLocks noChangeArrowheads="1"/>
          </p:cNvSpPr>
          <p:nvPr/>
        </p:nvSpPr>
        <p:spPr bwMode="auto">
          <a:xfrm>
            <a:off x="2024063"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0" name="Rectangle 58"/>
          <p:cNvSpPr>
            <a:spLocks noChangeArrowheads="1"/>
          </p:cNvSpPr>
          <p:nvPr/>
        </p:nvSpPr>
        <p:spPr bwMode="auto">
          <a:xfrm>
            <a:off x="2382838"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1" name="Rectangle 59"/>
          <p:cNvSpPr>
            <a:spLocks noChangeArrowheads="1"/>
          </p:cNvSpPr>
          <p:nvPr/>
        </p:nvSpPr>
        <p:spPr bwMode="auto">
          <a:xfrm>
            <a:off x="2743200"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2" name="Rectangle 60"/>
          <p:cNvSpPr>
            <a:spLocks noChangeArrowheads="1"/>
          </p:cNvSpPr>
          <p:nvPr/>
        </p:nvSpPr>
        <p:spPr bwMode="auto">
          <a:xfrm>
            <a:off x="3103563"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3" name="Rectangle 61"/>
          <p:cNvSpPr>
            <a:spLocks noChangeArrowheads="1"/>
          </p:cNvSpPr>
          <p:nvPr/>
        </p:nvSpPr>
        <p:spPr bwMode="auto">
          <a:xfrm>
            <a:off x="3463925"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4" name="Rectangle 62"/>
          <p:cNvSpPr>
            <a:spLocks noChangeArrowheads="1"/>
          </p:cNvSpPr>
          <p:nvPr/>
        </p:nvSpPr>
        <p:spPr bwMode="auto">
          <a:xfrm>
            <a:off x="3824288"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7</a:t>
            </a:r>
          </a:p>
        </p:txBody>
      </p:sp>
      <p:sp>
        <p:nvSpPr>
          <p:cNvPr id="106555" name="Rectangle 63"/>
          <p:cNvSpPr>
            <a:spLocks noChangeArrowheads="1"/>
          </p:cNvSpPr>
          <p:nvPr/>
        </p:nvSpPr>
        <p:spPr bwMode="auto">
          <a:xfrm>
            <a:off x="4183063"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556" name="Rectangle 64"/>
          <p:cNvSpPr>
            <a:spLocks noChangeArrowheads="1"/>
          </p:cNvSpPr>
          <p:nvPr/>
        </p:nvSpPr>
        <p:spPr bwMode="auto">
          <a:xfrm>
            <a:off x="4543425" y="436403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106557" name="Rectangle 65"/>
          <p:cNvSpPr>
            <a:spLocks noChangeArrowheads="1"/>
          </p:cNvSpPr>
          <p:nvPr/>
        </p:nvSpPr>
        <p:spPr bwMode="auto">
          <a:xfrm>
            <a:off x="4903788"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106558" name="Rectangle 66"/>
          <p:cNvSpPr>
            <a:spLocks noChangeArrowheads="1"/>
          </p:cNvSpPr>
          <p:nvPr/>
        </p:nvSpPr>
        <p:spPr bwMode="auto">
          <a:xfrm>
            <a:off x="5264150" y="436403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106559" name="Rectangle 67"/>
          <p:cNvSpPr>
            <a:spLocks noChangeArrowheads="1"/>
          </p:cNvSpPr>
          <p:nvPr/>
        </p:nvSpPr>
        <p:spPr bwMode="auto">
          <a:xfrm>
            <a:off x="5624513"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106560" name="Rectangle 69"/>
          <p:cNvSpPr>
            <a:spLocks noChangeArrowheads="1"/>
          </p:cNvSpPr>
          <p:nvPr/>
        </p:nvSpPr>
        <p:spPr bwMode="auto">
          <a:xfrm>
            <a:off x="1663700"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1" name="Rectangle 70"/>
          <p:cNvSpPr>
            <a:spLocks noChangeArrowheads="1"/>
          </p:cNvSpPr>
          <p:nvPr/>
        </p:nvSpPr>
        <p:spPr bwMode="auto">
          <a:xfrm>
            <a:off x="2024063"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2" name="Rectangle 71"/>
          <p:cNvSpPr>
            <a:spLocks noChangeArrowheads="1"/>
          </p:cNvSpPr>
          <p:nvPr/>
        </p:nvSpPr>
        <p:spPr bwMode="auto">
          <a:xfrm>
            <a:off x="2382838"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3" name="Rectangle 72"/>
          <p:cNvSpPr>
            <a:spLocks noChangeArrowheads="1"/>
          </p:cNvSpPr>
          <p:nvPr/>
        </p:nvSpPr>
        <p:spPr bwMode="auto">
          <a:xfrm>
            <a:off x="2743200"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4" name="Rectangle 73"/>
          <p:cNvSpPr>
            <a:spLocks noChangeArrowheads="1"/>
          </p:cNvSpPr>
          <p:nvPr/>
        </p:nvSpPr>
        <p:spPr bwMode="auto">
          <a:xfrm>
            <a:off x="3103563"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5" name="Rectangle 74"/>
          <p:cNvSpPr>
            <a:spLocks noChangeArrowheads="1"/>
          </p:cNvSpPr>
          <p:nvPr/>
        </p:nvSpPr>
        <p:spPr bwMode="auto">
          <a:xfrm>
            <a:off x="3463925"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6" name="Rectangle 75"/>
          <p:cNvSpPr>
            <a:spLocks noChangeArrowheads="1"/>
          </p:cNvSpPr>
          <p:nvPr/>
        </p:nvSpPr>
        <p:spPr bwMode="auto">
          <a:xfrm>
            <a:off x="3824288"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6567" name="Rectangle 76"/>
          <p:cNvSpPr>
            <a:spLocks noChangeArrowheads="1"/>
          </p:cNvSpPr>
          <p:nvPr/>
        </p:nvSpPr>
        <p:spPr bwMode="auto">
          <a:xfrm>
            <a:off x="4183063"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68" name="Rectangle 77"/>
          <p:cNvSpPr>
            <a:spLocks noChangeArrowheads="1"/>
          </p:cNvSpPr>
          <p:nvPr/>
        </p:nvSpPr>
        <p:spPr bwMode="auto">
          <a:xfrm>
            <a:off x="4543425" y="47244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106569" name="Rectangle 78"/>
          <p:cNvSpPr>
            <a:spLocks noChangeArrowheads="1"/>
          </p:cNvSpPr>
          <p:nvPr/>
        </p:nvSpPr>
        <p:spPr bwMode="auto">
          <a:xfrm>
            <a:off x="4903788"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106570" name="Rectangle 79"/>
          <p:cNvSpPr>
            <a:spLocks noChangeArrowheads="1"/>
          </p:cNvSpPr>
          <p:nvPr/>
        </p:nvSpPr>
        <p:spPr bwMode="auto">
          <a:xfrm>
            <a:off x="5264150" y="47244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a:t>
            </a:r>
          </a:p>
        </p:txBody>
      </p:sp>
      <p:sp>
        <p:nvSpPr>
          <p:cNvPr id="106571" name="Rectangle 80"/>
          <p:cNvSpPr>
            <a:spLocks noChangeArrowheads="1"/>
          </p:cNvSpPr>
          <p:nvPr/>
        </p:nvSpPr>
        <p:spPr bwMode="auto">
          <a:xfrm>
            <a:off x="5624513"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106572" name="Text Box 82"/>
          <p:cNvSpPr txBox="1">
            <a:spLocks noChangeArrowheads="1"/>
          </p:cNvSpPr>
          <p:nvPr/>
        </p:nvSpPr>
        <p:spPr bwMode="auto">
          <a:xfrm>
            <a:off x="2095500" y="2444750"/>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inode</a:t>
            </a:r>
          </a:p>
        </p:txBody>
      </p:sp>
      <p:sp>
        <p:nvSpPr>
          <p:cNvPr id="106573" name="Line 83"/>
          <p:cNvSpPr>
            <a:spLocks noChangeShapeType="1"/>
          </p:cNvSpPr>
          <p:nvPr/>
        </p:nvSpPr>
        <p:spPr bwMode="auto">
          <a:xfrm>
            <a:off x="1663700" y="2781300"/>
            <a:ext cx="13684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4" name="Text Box 84"/>
          <p:cNvSpPr txBox="1">
            <a:spLocks noChangeArrowheads="1"/>
          </p:cNvSpPr>
          <p:nvPr/>
        </p:nvSpPr>
        <p:spPr bwMode="auto">
          <a:xfrm>
            <a:off x="2960688" y="2422525"/>
            <a:ext cx="1036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rec_len</a:t>
            </a:r>
          </a:p>
        </p:txBody>
      </p:sp>
      <p:sp>
        <p:nvSpPr>
          <p:cNvPr id="106575" name="Line 85"/>
          <p:cNvSpPr>
            <a:spLocks noChangeShapeType="1"/>
          </p:cNvSpPr>
          <p:nvPr/>
        </p:nvSpPr>
        <p:spPr bwMode="auto">
          <a:xfrm>
            <a:off x="3103563" y="2781300"/>
            <a:ext cx="7207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6" name="Line 86"/>
          <p:cNvSpPr>
            <a:spLocks noChangeShapeType="1"/>
          </p:cNvSpPr>
          <p:nvPr/>
        </p:nvSpPr>
        <p:spPr bwMode="auto">
          <a:xfrm flipV="1">
            <a:off x="4040188" y="2349500"/>
            <a:ext cx="0" cy="3603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7" name="Text Box 87"/>
          <p:cNvSpPr txBox="1">
            <a:spLocks noChangeArrowheads="1"/>
          </p:cNvSpPr>
          <p:nvPr/>
        </p:nvSpPr>
        <p:spPr bwMode="auto">
          <a:xfrm>
            <a:off x="3032125" y="2060575"/>
            <a:ext cx="1158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name_len</a:t>
            </a:r>
          </a:p>
        </p:txBody>
      </p:sp>
      <p:sp>
        <p:nvSpPr>
          <p:cNvPr id="106578" name="Line 89"/>
          <p:cNvSpPr>
            <a:spLocks noChangeShapeType="1"/>
          </p:cNvSpPr>
          <p:nvPr/>
        </p:nvSpPr>
        <p:spPr bwMode="auto">
          <a:xfrm flipV="1">
            <a:off x="4327525" y="1989138"/>
            <a:ext cx="0" cy="7191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9" name="Text Box 90"/>
          <p:cNvSpPr txBox="1">
            <a:spLocks noChangeArrowheads="1"/>
          </p:cNvSpPr>
          <p:nvPr/>
        </p:nvSpPr>
        <p:spPr bwMode="auto">
          <a:xfrm>
            <a:off x="3463925" y="1700213"/>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file_type</a:t>
            </a:r>
          </a:p>
        </p:txBody>
      </p:sp>
      <p:sp>
        <p:nvSpPr>
          <p:cNvPr id="106580" name="Line 91"/>
          <p:cNvSpPr>
            <a:spLocks noChangeShapeType="1"/>
          </p:cNvSpPr>
          <p:nvPr/>
        </p:nvSpPr>
        <p:spPr bwMode="auto">
          <a:xfrm>
            <a:off x="4543425" y="2779713"/>
            <a:ext cx="1800225" cy="0"/>
          </a:xfrm>
          <a:prstGeom prst="line">
            <a:avLst/>
          </a:prstGeom>
          <a:noFill/>
          <a:ln w="31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81" name="Text Box 92"/>
          <p:cNvSpPr txBox="1">
            <a:spLocks noChangeArrowheads="1"/>
          </p:cNvSpPr>
          <p:nvPr/>
        </p:nvSpPr>
        <p:spPr bwMode="auto">
          <a:xfrm>
            <a:off x="4471988" y="2200275"/>
            <a:ext cx="2868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name </a:t>
            </a:r>
          </a:p>
          <a:p>
            <a:pPr algn="l" eaLnBrk="1" hangingPunct="1"/>
            <a:r>
              <a:rPr lang="en-US" sz="1600"/>
              <a:t>(variable length up 255 chars)</a:t>
            </a:r>
          </a:p>
        </p:txBody>
      </p:sp>
      <p:sp>
        <p:nvSpPr>
          <p:cNvPr id="106582" name="Text Box 93"/>
          <p:cNvSpPr txBox="1">
            <a:spLocks noChangeArrowheads="1"/>
          </p:cNvSpPr>
          <p:nvPr/>
        </p:nvSpPr>
        <p:spPr bwMode="auto">
          <a:xfrm>
            <a:off x="1355725" y="29114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106583" name="Text Box 94"/>
          <p:cNvSpPr txBox="1">
            <a:spLocks noChangeArrowheads="1"/>
          </p:cNvSpPr>
          <p:nvPr/>
        </p:nvSpPr>
        <p:spPr bwMode="auto">
          <a:xfrm>
            <a:off x="1239838" y="3284538"/>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12</a:t>
            </a:r>
          </a:p>
        </p:txBody>
      </p:sp>
      <p:sp>
        <p:nvSpPr>
          <p:cNvPr id="106584" name="Text Box 95"/>
          <p:cNvSpPr txBox="1">
            <a:spLocks noChangeArrowheads="1"/>
          </p:cNvSpPr>
          <p:nvPr/>
        </p:nvSpPr>
        <p:spPr bwMode="auto">
          <a:xfrm>
            <a:off x="1228725" y="36449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24</a:t>
            </a:r>
          </a:p>
        </p:txBody>
      </p:sp>
      <p:sp>
        <p:nvSpPr>
          <p:cNvPr id="106585" name="Text Box 96"/>
          <p:cNvSpPr txBox="1">
            <a:spLocks noChangeArrowheads="1"/>
          </p:cNvSpPr>
          <p:nvPr/>
        </p:nvSpPr>
        <p:spPr bwMode="auto">
          <a:xfrm>
            <a:off x="1231900" y="39973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40</a:t>
            </a:r>
          </a:p>
        </p:txBody>
      </p:sp>
      <p:sp>
        <p:nvSpPr>
          <p:cNvPr id="106586" name="Text Box 97"/>
          <p:cNvSpPr txBox="1">
            <a:spLocks noChangeArrowheads="1"/>
          </p:cNvSpPr>
          <p:nvPr/>
        </p:nvSpPr>
        <p:spPr bwMode="auto">
          <a:xfrm>
            <a:off x="1231900" y="4357688"/>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52</a:t>
            </a:r>
          </a:p>
        </p:txBody>
      </p:sp>
      <p:sp>
        <p:nvSpPr>
          <p:cNvPr id="106587" name="Text Box 98"/>
          <p:cNvSpPr txBox="1">
            <a:spLocks noChangeArrowheads="1"/>
          </p:cNvSpPr>
          <p:nvPr/>
        </p:nvSpPr>
        <p:spPr bwMode="auto">
          <a:xfrm>
            <a:off x="1231900" y="47180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68</a:t>
            </a:r>
          </a:p>
        </p:txBody>
      </p:sp>
      <p:sp>
        <p:nvSpPr>
          <p:cNvPr id="106588" name="Rectangle 99"/>
          <p:cNvSpPr>
            <a:spLocks noChangeArrowheads="1"/>
          </p:cNvSpPr>
          <p:nvPr/>
        </p:nvSpPr>
        <p:spPr bwMode="auto">
          <a:xfrm>
            <a:off x="1663700" y="2924175"/>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21</a:t>
            </a:r>
          </a:p>
        </p:txBody>
      </p:sp>
      <p:sp>
        <p:nvSpPr>
          <p:cNvPr id="106589" name="Rectangle 100"/>
          <p:cNvSpPr>
            <a:spLocks noChangeArrowheads="1"/>
          </p:cNvSpPr>
          <p:nvPr/>
        </p:nvSpPr>
        <p:spPr bwMode="auto">
          <a:xfrm>
            <a:off x="3103563" y="3284538"/>
            <a:ext cx="7207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590" name="Rectangle 101"/>
          <p:cNvSpPr>
            <a:spLocks noChangeArrowheads="1"/>
          </p:cNvSpPr>
          <p:nvPr/>
        </p:nvSpPr>
        <p:spPr bwMode="auto">
          <a:xfrm>
            <a:off x="3103563" y="2924175"/>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591" name="Rectangle 102"/>
          <p:cNvSpPr>
            <a:spLocks noChangeArrowheads="1"/>
          </p:cNvSpPr>
          <p:nvPr/>
        </p:nvSpPr>
        <p:spPr bwMode="auto">
          <a:xfrm>
            <a:off x="1663700" y="3284538"/>
            <a:ext cx="1439863"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22</a:t>
            </a:r>
          </a:p>
        </p:txBody>
      </p:sp>
      <p:sp>
        <p:nvSpPr>
          <p:cNvPr id="106592" name="Rectangle 103"/>
          <p:cNvSpPr>
            <a:spLocks noChangeArrowheads="1"/>
          </p:cNvSpPr>
          <p:nvPr/>
        </p:nvSpPr>
        <p:spPr bwMode="auto">
          <a:xfrm>
            <a:off x="1663700" y="3644900"/>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53</a:t>
            </a:r>
          </a:p>
        </p:txBody>
      </p:sp>
      <p:sp>
        <p:nvSpPr>
          <p:cNvPr id="106593" name="Rectangle 104"/>
          <p:cNvSpPr>
            <a:spLocks noChangeArrowheads="1"/>
          </p:cNvSpPr>
          <p:nvPr/>
        </p:nvSpPr>
        <p:spPr bwMode="auto">
          <a:xfrm>
            <a:off x="1663700" y="4003675"/>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67</a:t>
            </a:r>
          </a:p>
        </p:txBody>
      </p:sp>
      <p:sp>
        <p:nvSpPr>
          <p:cNvPr id="106594" name="Rectangle 105"/>
          <p:cNvSpPr>
            <a:spLocks noChangeArrowheads="1"/>
          </p:cNvSpPr>
          <p:nvPr/>
        </p:nvSpPr>
        <p:spPr bwMode="auto">
          <a:xfrm>
            <a:off x="1663700" y="4364038"/>
            <a:ext cx="1439863"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95" name="Rectangle 106"/>
          <p:cNvSpPr>
            <a:spLocks noChangeArrowheads="1"/>
          </p:cNvSpPr>
          <p:nvPr/>
        </p:nvSpPr>
        <p:spPr bwMode="auto">
          <a:xfrm>
            <a:off x="1663700" y="4724400"/>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34</a:t>
            </a:r>
          </a:p>
        </p:txBody>
      </p:sp>
      <p:sp>
        <p:nvSpPr>
          <p:cNvPr id="106596" name="Rectangle 107"/>
          <p:cNvSpPr>
            <a:spLocks noChangeArrowheads="1"/>
          </p:cNvSpPr>
          <p:nvPr/>
        </p:nvSpPr>
        <p:spPr bwMode="auto">
          <a:xfrm>
            <a:off x="3103563" y="3644900"/>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16</a:t>
            </a:r>
          </a:p>
        </p:txBody>
      </p:sp>
      <p:sp>
        <p:nvSpPr>
          <p:cNvPr id="106597" name="Rectangle 108"/>
          <p:cNvSpPr>
            <a:spLocks noChangeArrowheads="1"/>
          </p:cNvSpPr>
          <p:nvPr/>
        </p:nvSpPr>
        <p:spPr bwMode="auto">
          <a:xfrm>
            <a:off x="3103563" y="4003675"/>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28</a:t>
            </a:r>
          </a:p>
        </p:txBody>
      </p:sp>
      <p:sp>
        <p:nvSpPr>
          <p:cNvPr id="106598" name="Rectangle 109"/>
          <p:cNvSpPr>
            <a:spLocks noChangeArrowheads="1"/>
          </p:cNvSpPr>
          <p:nvPr/>
        </p:nvSpPr>
        <p:spPr bwMode="auto">
          <a:xfrm>
            <a:off x="3103563" y="4364038"/>
            <a:ext cx="7207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16</a:t>
            </a:r>
          </a:p>
        </p:txBody>
      </p:sp>
      <p:sp>
        <p:nvSpPr>
          <p:cNvPr id="106599" name="Rectangle 110"/>
          <p:cNvSpPr>
            <a:spLocks noChangeArrowheads="1"/>
          </p:cNvSpPr>
          <p:nvPr/>
        </p:nvSpPr>
        <p:spPr bwMode="auto">
          <a:xfrm>
            <a:off x="3103563" y="4724400"/>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600" name="Rectangle 111"/>
          <p:cNvSpPr>
            <a:spLocks noChangeArrowheads="1"/>
          </p:cNvSpPr>
          <p:nvPr/>
        </p:nvSpPr>
        <p:spPr bwMode="auto">
          <a:xfrm>
            <a:off x="5983288" y="36449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601" name="Rectangle 112"/>
          <p:cNvSpPr>
            <a:spLocks noChangeArrowheads="1"/>
          </p:cNvSpPr>
          <p:nvPr/>
        </p:nvSpPr>
        <p:spPr bwMode="auto">
          <a:xfrm>
            <a:off x="6343650" y="36449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2" name="Rectangle 113"/>
          <p:cNvSpPr>
            <a:spLocks noChangeArrowheads="1"/>
          </p:cNvSpPr>
          <p:nvPr/>
        </p:nvSpPr>
        <p:spPr bwMode="auto">
          <a:xfrm>
            <a:off x="6704013" y="36449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3" name="Rectangle 114"/>
          <p:cNvSpPr>
            <a:spLocks noChangeArrowheads="1"/>
          </p:cNvSpPr>
          <p:nvPr/>
        </p:nvSpPr>
        <p:spPr bwMode="auto">
          <a:xfrm>
            <a:off x="7064375" y="36449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4" name="Rectangle 115"/>
          <p:cNvSpPr>
            <a:spLocks noChangeArrowheads="1"/>
          </p:cNvSpPr>
          <p:nvPr/>
        </p:nvSpPr>
        <p:spPr bwMode="auto">
          <a:xfrm>
            <a:off x="5984875" y="43656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a:t>
            </a:r>
          </a:p>
        </p:txBody>
      </p:sp>
      <p:sp>
        <p:nvSpPr>
          <p:cNvPr id="106605" name="Rectangle 116"/>
          <p:cNvSpPr>
            <a:spLocks noChangeArrowheads="1"/>
          </p:cNvSpPr>
          <p:nvPr/>
        </p:nvSpPr>
        <p:spPr bwMode="auto">
          <a:xfrm>
            <a:off x="6345238" y="43656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106606" name="Rectangle 117"/>
          <p:cNvSpPr>
            <a:spLocks noChangeArrowheads="1"/>
          </p:cNvSpPr>
          <p:nvPr/>
        </p:nvSpPr>
        <p:spPr bwMode="auto">
          <a:xfrm>
            <a:off x="6705600" y="43656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106607" name="Rectangle 118"/>
          <p:cNvSpPr>
            <a:spLocks noChangeArrowheads="1"/>
          </p:cNvSpPr>
          <p:nvPr/>
        </p:nvSpPr>
        <p:spPr bwMode="auto">
          <a:xfrm>
            <a:off x="7065963" y="43656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8" name="Line 119"/>
          <p:cNvSpPr>
            <a:spLocks noChangeShapeType="1"/>
          </p:cNvSpPr>
          <p:nvPr/>
        </p:nvSpPr>
        <p:spPr bwMode="auto">
          <a:xfrm>
            <a:off x="6343650" y="3571875"/>
            <a:ext cx="1081088"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609" name="Text Box 120"/>
          <p:cNvSpPr txBox="1">
            <a:spLocks noChangeArrowheads="1"/>
          </p:cNvSpPr>
          <p:nvPr/>
        </p:nvSpPr>
        <p:spPr bwMode="auto">
          <a:xfrm>
            <a:off x="6416675" y="3213100"/>
            <a:ext cx="993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padding</a:t>
            </a:r>
          </a:p>
        </p:txBody>
      </p:sp>
      <p:sp>
        <p:nvSpPr>
          <p:cNvPr id="106610" name="Text Box 121"/>
          <p:cNvSpPr txBox="1">
            <a:spLocks noChangeArrowheads="1"/>
          </p:cNvSpPr>
          <p:nvPr/>
        </p:nvSpPr>
        <p:spPr bwMode="auto">
          <a:xfrm>
            <a:off x="317500" y="4941888"/>
            <a:ext cx="202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block offset</a:t>
            </a:r>
          </a:p>
          <a:p>
            <a:pPr algn="l" eaLnBrk="1" hangingPunct="1"/>
            <a:r>
              <a:rPr lang="en-US"/>
              <a:t>(a multiple of four)</a:t>
            </a:r>
          </a:p>
        </p:txBody>
      </p:sp>
      <p:sp>
        <p:nvSpPr>
          <p:cNvPr id="106611" name="Text Box 122"/>
          <p:cNvSpPr txBox="1">
            <a:spLocks noChangeArrowheads="1"/>
          </p:cNvSpPr>
          <p:nvPr/>
        </p:nvSpPr>
        <p:spPr bwMode="auto">
          <a:xfrm>
            <a:off x="179388" y="5876925"/>
            <a:ext cx="884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There are 6 entries in this directory. Each entry starts at an offset that is multiple of 4. </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3C91C46-682D-EC44-B802-5EE8975F37F4}" type="slidenum">
              <a:rPr lang="en-US"/>
              <a:pPr eaLnBrk="1" hangingPunct="1"/>
              <a:t>106</a:t>
            </a:fld>
            <a:endParaRPr lang="en-US"/>
          </a:p>
        </p:txBody>
      </p:sp>
      <p:sp>
        <p:nvSpPr>
          <p:cNvPr id="107523" name="Rectangle 2"/>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7524"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rPr>
              <a:t>Given a filename, /usr/home/ahmet/project.txt, how can we locate it? For example while opening the file and then reading/writing the file. </a:t>
            </a:r>
          </a:p>
          <a:p>
            <a:pPr eaLnBrk="1" hangingPunct="1">
              <a:lnSpc>
                <a:spcPct val="90000"/>
              </a:lnSpc>
            </a:pPr>
            <a:r>
              <a:rPr lang="en-US">
                <a:latin typeface="Arial" charset="0"/>
                <a:ea typeface="ＭＳ Ｐゴシック" charset="0"/>
              </a:rPr>
              <a:t>The filesystem may do the following steps: </a:t>
            </a:r>
          </a:p>
          <a:p>
            <a:pPr lvl="1" eaLnBrk="1" hangingPunct="1">
              <a:lnSpc>
                <a:spcPct val="90000"/>
              </a:lnSpc>
            </a:pPr>
            <a:r>
              <a:rPr lang="en-US">
                <a:latin typeface="Arial" charset="0"/>
                <a:ea typeface="ＭＳ Ｐゴシック" charset="0"/>
              </a:rPr>
              <a:t>Parse the pathname and divide into subdirectory names and file name: </a:t>
            </a:r>
          </a:p>
          <a:p>
            <a:pPr lvl="2" eaLnBrk="1" hangingPunct="1">
              <a:lnSpc>
                <a:spcPct val="90000"/>
              </a:lnSpc>
            </a:pPr>
            <a:r>
              <a:rPr lang="en-US">
                <a:latin typeface="Arial" charset="0"/>
                <a:ea typeface="ＭＳ Ｐゴシック" charset="0"/>
              </a:rPr>
              <a:t>/</a:t>
            </a:r>
          </a:p>
          <a:p>
            <a:pPr lvl="2" eaLnBrk="1" hangingPunct="1">
              <a:lnSpc>
                <a:spcPct val="90000"/>
              </a:lnSpc>
            </a:pPr>
            <a:r>
              <a:rPr lang="en-US">
                <a:latin typeface="Arial" charset="0"/>
                <a:ea typeface="ＭＳ Ｐゴシック" charset="0"/>
              </a:rPr>
              <a:t>usr</a:t>
            </a:r>
          </a:p>
          <a:p>
            <a:pPr lvl="2" eaLnBrk="1" hangingPunct="1">
              <a:lnSpc>
                <a:spcPct val="90000"/>
              </a:lnSpc>
            </a:pPr>
            <a:r>
              <a:rPr lang="en-US">
                <a:latin typeface="Arial" charset="0"/>
                <a:ea typeface="ＭＳ Ｐゴシック" charset="0"/>
              </a:rPr>
              <a:t>home</a:t>
            </a:r>
          </a:p>
          <a:p>
            <a:pPr lvl="2" eaLnBrk="1" hangingPunct="1">
              <a:lnSpc>
                <a:spcPct val="90000"/>
              </a:lnSpc>
            </a:pPr>
            <a:r>
              <a:rPr lang="en-US">
                <a:latin typeface="Arial" charset="0"/>
                <a:ea typeface="ＭＳ Ｐゴシック" charset="0"/>
              </a:rPr>
              <a:t>ahmet</a:t>
            </a:r>
          </a:p>
          <a:p>
            <a:pPr lvl="2" eaLnBrk="1" hangingPunct="1">
              <a:lnSpc>
                <a:spcPct val="90000"/>
              </a:lnSpc>
            </a:pPr>
            <a:r>
              <a:rPr lang="en-US">
                <a:latin typeface="Arial" charset="0"/>
                <a:ea typeface="ＭＳ Ｐゴシック" charset="0"/>
              </a:rPr>
              <a:t>project.txt</a:t>
            </a:r>
          </a:p>
          <a:p>
            <a:pPr lvl="1" eaLnBrk="1" hangingPunct="1">
              <a:lnSpc>
                <a:spcPct val="90000"/>
              </a:lnSpc>
            </a:pPr>
            <a:r>
              <a:rPr lang="en-US">
                <a:latin typeface="Arial" charset="0"/>
                <a:ea typeface="ＭＳ Ｐゴシック" charset="0"/>
              </a:rPr>
              <a:t>From root inode to go to the block that contains the root directory (hence go to the root directory). </a:t>
            </a:r>
          </a:p>
          <a:p>
            <a:pPr lvl="1" eaLnBrk="1" hangingPunct="1">
              <a:lnSpc>
                <a:spcPct val="90000"/>
              </a:lnSpc>
            </a:pPr>
            <a:r>
              <a:rPr lang="en-US">
                <a:latin typeface="Arial" charset="0"/>
                <a:ea typeface="ＭＳ Ｐゴシック" charset="0"/>
              </a:rPr>
              <a:t>Search there for an entry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That entry will tell us the inode number of subdirectory usr (which is also considered a file; therefore has an inode number), </a:t>
            </a:r>
          </a:p>
          <a:p>
            <a:pPr lvl="1" eaLnBrk="1" hangingPunct="1">
              <a:lnSpc>
                <a:spcPct val="90000"/>
              </a:lnSpc>
            </a:pPr>
            <a:r>
              <a:rPr lang="en-US">
                <a:latin typeface="Arial" charset="0"/>
                <a:ea typeface="ＭＳ Ｐゴシック" charset="0"/>
              </a:rPr>
              <a:t>Access the inode for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(we can compute the block number containing the inode quite easily). </a:t>
            </a:r>
            <a:endParaRPr lang="en-US">
              <a:latin typeface="Arial"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6D2834-952A-144F-B7C9-30679CA93F22}" type="slidenum">
              <a:rPr lang="en-US"/>
              <a:pPr eaLnBrk="1" hangingPunct="1"/>
              <a:t>107</a:t>
            </a:fld>
            <a:endParaRPr lang="en-US"/>
          </a:p>
        </p:txBody>
      </p:sp>
      <p:sp>
        <p:nvSpPr>
          <p:cNvPr id="108547" name="Rectangle 2"/>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8548" name="Rectangle 3"/>
          <p:cNvSpPr>
            <a:spLocks noGrp="1" noChangeArrowheads="1"/>
          </p:cNvSpPr>
          <p:nvPr>
            <p:ph type="body" idx="1"/>
          </p:nvPr>
        </p:nvSpPr>
        <p:spPr/>
        <p:txBody>
          <a:bodyPr/>
          <a:lstStyle/>
          <a:p>
            <a:pPr lvl="1" eaLnBrk="1" hangingPunct="1"/>
            <a:r>
              <a:rPr lang="en-US">
                <a:latin typeface="Arial" charset="0"/>
                <a:ea typeface="ＭＳ Ｐゴシック" charset="0"/>
              </a:rPr>
              <a:t>The inode for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will tell us which block(s) contains the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directory. </a:t>
            </a:r>
          </a:p>
          <a:p>
            <a:pPr lvl="1" eaLnBrk="1" hangingPunct="1"/>
            <a:r>
              <a:rPr lang="en-US">
                <a:latin typeface="Arial" charset="0"/>
                <a:ea typeface="ＭＳ Ｐゴシック" charset="0"/>
              </a:rPr>
              <a:t>Go to that (those blocks) and access the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directory information (a sequence of directory entries). </a:t>
            </a:r>
          </a:p>
          <a:p>
            <a:pPr lvl="1" eaLnBrk="1" hangingPunct="1"/>
            <a:r>
              <a:rPr lang="en-US">
                <a:latin typeface="Arial" charset="0"/>
                <a:ea typeface="ＭＳ Ｐゴシック" charset="0"/>
              </a:rPr>
              <a:t>There search for entry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That entry will give us inode info for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a:t>
            </a:r>
          </a:p>
          <a:p>
            <a:pPr lvl="1" eaLnBrk="1" hangingPunct="1"/>
            <a:r>
              <a:rPr lang="en-US">
                <a:latin typeface="Arial" charset="0"/>
                <a:ea typeface="ＭＳ Ｐゴシック" charset="0"/>
              </a:rPr>
              <a:t>Access inode for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and obtain the block numbers containing the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directory information.</a:t>
            </a:r>
          </a:p>
          <a:p>
            <a:pPr lvl="1" eaLnBrk="1" hangingPunct="1"/>
            <a:r>
              <a:rPr lang="en-US">
                <a:latin typeface="Arial" charset="0"/>
                <a:ea typeface="ＭＳ Ｐゴシック" charset="0"/>
              </a:rPr>
              <a:t>Go to those blocks (i.e. to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directory). </a:t>
            </a:r>
          </a:p>
          <a:p>
            <a:pPr lvl="1" eaLnBrk="1" hangingPunct="1"/>
            <a:r>
              <a:rPr lang="en-US">
                <a:latin typeface="Arial" charset="0"/>
                <a:ea typeface="ＭＳ Ｐゴシック" charset="0"/>
              </a:rPr>
              <a:t>Search home directory entries for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The corresponding entry will tell the inode number for directory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a:t>
            </a:r>
          </a:p>
          <a:p>
            <a:pPr lvl="1" eaLnBrk="1" hangingPunct="1"/>
            <a:r>
              <a:rPr lang="en-US">
                <a:latin typeface="Arial" charset="0"/>
                <a:ea typeface="ＭＳ Ｐゴシック" charset="0"/>
              </a:rPr>
              <a:t>Access inode for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and then access directory information. </a:t>
            </a:r>
          </a:p>
          <a:p>
            <a:pPr lvl="1" eaLnBrk="1" hangingPunct="1"/>
            <a:r>
              <a:rPr lang="en-US">
                <a:latin typeface="Arial" charset="0"/>
                <a:ea typeface="ＭＳ Ｐゴシック" charset="0"/>
              </a:rPr>
              <a:t>In directory info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search for entry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The entry will tell where the inode for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is. </a:t>
            </a:r>
          </a:p>
          <a:p>
            <a:pPr lvl="1" eaLnBrk="1" hangingPunct="1"/>
            <a:r>
              <a:rPr lang="en-US">
                <a:latin typeface="Arial" charset="0"/>
                <a:ea typeface="ＭＳ Ｐゴシック" charset="0"/>
              </a:rPr>
              <a:t>Access the inode for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It will tell the data block number for the file. Access those block to read/write the file. </a:t>
            </a:r>
            <a:endParaRPr lang="en-US">
              <a:latin typeface="Arial" charset="0"/>
              <a:ea typeface="ＭＳ Ｐゴシック"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276F9-84E7-2840-8F61-D4CCF7997F98}" type="slidenum">
              <a:rPr lang="en-US"/>
              <a:pPr eaLnBrk="1" hangingPunct="1"/>
              <a:t>108</a:t>
            </a:fld>
            <a:endParaRPr lang="en-US"/>
          </a:p>
        </p:txBody>
      </p:sp>
      <p:sp>
        <p:nvSpPr>
          <p:cNvPr id="109571" name="Rectangle 4"/>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9572" name="Rectangle 6"/>
          <p:cNvSpPr>
            <a:spLocks noChangeArrowheads="1"/>
          </p:cNvSpPr>
          <p:nvPr/>
        </p:nvSpPr>
        <p:spPr bwMode="auto">
          <a:xfrm>
            <a:off x="2411413" y="3857625"/>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home</a:t>
            </a:r>
          </a:p>
        </p:txBody>
      </p:sp>
      <p:sp>
        <p:nvSpPr>
          <p:cNvPr id="109573" name="Rectangle 7"/>
          <p:cNvSpPr>
            <a:spLocks noChangeArrowheads="1"/>
          </p:cNvSpPr>
          <p:nvPr/>
        </p:nvSpPr>
        <p:spPr bwMode="auto">
          <a:xfrm>
            <a:off x="2411413" y="2994025"/>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usr</a:t>
            </a:r>
          </a:p>
        </p:txBody>
      </p:sp>
      <p:sp>
        <p:nvSpPr>
          <p:cNvPr id="109574" name="Rectangle 8"/>
          <p:cNvSpPr>
            <a:spLocks noChangeArrowheads="1"/>
          </p:cNvSpPr>
          <p:nvPr/>
        </p:nvSpPr>
        <p:spPr bwMode="auto">
          <a:xfrm>
            <a:off x="2411413" y="4722813"/>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ahmet</a:t>
            </a:r>
          </a:p>
        </p:txBody>
      </p:sp>
      <p:sp>
        <p:nvSpPr>
          <p:cNvPr id="109575" name="Rectangle 9"/>
          <p:cNvSpPr>
            <a:spLocks noChangeArrowheads="1"/>
          </p:cNvSpPr>
          <p:nvPr/>
        </p:nvSpPr>
        <p:spPr bwMode="auto">
          <a:xfrm>
            <a:off x="2411413" y="5516563"/>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200"/>
              <a:t>project.txt</a:t>
            </a:r>
          </a:p>
        </p:txBody>
      </p:sp>
      <p:sp>
        <p:nvSpPr>
          <p:cNvPr id="109576" name="Rectangle 10"/>
          <p:cNvSpPr>
            <a:spLocks noChangeArrowheads="1"/>
          </p:cNvSpPr>
          <p:nvPr/>
        </p:nvSpPr>
        <p:spPr bwMode="auto">
          <a:xfrm>
            <a:off x="2411413" y="2203450"/>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a:t>
            </a:r>
          </a:p>
        </p:txBody>
      </p:sp>
      <p:sp>
        <p:nvSpPr>
          <p:cNvPr id="109577" name="Rectangle 11"/>
          <p:cNvSpPr>
            <a:spLocks noChangeArrowheads="1"/>
          </p:cNvSpPr>
          <p:nvPr/>
        </p:nvSpPr>
        <p:spPr bwMode="auto">
          <a:xfrm>
            <a:off x="4860925" y="2205038"/>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a:t>
            </a:r>
          </a:p>
        </p:txBody>
      </p:sp>
      <p:sp>
        <p:nvSpPr>
          <p:cNvPr id="109578" name="Rectangle 12"/>
          <p:cNvSpPr>
            <a:spLocks noChangeArrowheads="1"/>
          </p:cNvSpPr>
          <p:nvPr/>
        </p:nvSpPr>
        <p:spPr bwMode="auto">
          <a:xfrm>
            <a:off x="4860925" y="299561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usr</a:t>
            </a:r>
          </a:p>
        </p:txBody>
      </p:sp>
      <p:sp>
        <p:nvSpPr>
          <p:cNvPr id="109579" name="Rectangle 13"/>
          <p:cNvSpPr>
            <a:spLocks noChangeArrowheads="1"/>
          </p:cNvSpPr>
          <p:nvPr/>
        </p:nvSpPr>
        <p:spPr bwMode="auto">
          <a:xfrm>
            <a:off x="4860925" y="378936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home</a:t>
            </a:r>
          </a:p>
        </p:txBody>
      </p:sp>
      <p:sp>
        <p:nvSpPr>
          <p:cNvPr id="109580" name="Rectangle 14"/>
          <p:cNvSpPr>
            <a:spLocks noChangeArrowheads="1"/>
          </p:cNvSpPr>
          <p:nvPr/>
        </p:nvSpPr>
        <p:spPr bwMode="auto">
          <a:xfrm>
            <a:off x="4860925" y="465296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ahmet</a:t>
            </a:r>
          </a:p>
        </p:txBody>
      </p:sp>
      <p:sp>
        <p:nvSpPr>
          <p:cNvPr id="109581" name="Rectangle 15"/>
          <p:cNvSpPr>
            <a:spLocks noChangeArrowheads="1"/>
          </p:cNvSpPr>
          <p:nvPr/>
        </p:nvSpPr>
        <p:spPr bwMode="auto">
          <a:xfrm>
            <a:off x="4572000" y="5661025"/>
            <a:ext cx="2447925"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sz="1400"/>
              <a:t>file</a:t>
            </a:r>
          </a:p>
          <a:p>
            <a:r>
              <a:rPr lang="en-US" sz="1400"/>
              <a:t>project.txt</a:t>
            </a:r>
          </a:p>
        </p:txBody>
      </p:sp>
      <p:sp>
        <p:nvSpPr>
          <p:cNvPr id="109582" name="Rectangle 16"/>
          <p:cNvSpPr>
            <a:spLocks noChangeArrowheads="1"/>
          </p:cNvSpPr>
          <p:nvPr/>
        </p:nvSpPr>
        <p:spPr bwMode="auto">
          <a:xfrm>
            <a:off x="2271713" y="1484313"/>
            <a:ext cx="409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a:t>accessing /usr/home/ahmet/project.txt:</a:t>
            </a:r>
          </a:p>
        </p:txBody>
      </p:sp>
      <p:sp>
        <p:nvSpPr>
          <p:cNvPr id="109583" name="Rectangle 17"/>
          <p:cNvSpPr>
            <a:spLocks noChangeArrowheads="1"/>
          </p:cNvSpPr>
          <p:nvPr/>
        </p:nvSpPr>
        <p:spPr bwMode="auto">
          <a:xfrm>
            <a:off x="468313" y="1916113"/>
            <a:ext cx="8424862" cy="4321175"/>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9584" name="Text Box 18"/>
          <p:cNvSpPr txBox="1">
            <a:spLocks noChangeArrowheads="1"/>
          </p:cNvSpPr>
          <p:nvPr/>
        </p:nvSpPr>
        <p:spPr bwMode="auto">
          <a:xfrm>
            <a:off x="8050213" y="5870575"/>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09585" name="Rectangle 19"/>
          <p:cNvSpPr>
            <a:spLocks noChangeArrowheads="1"/>
          </p:cNvSpPr>
          <p:nvPr/>
        </p:nvSpPr>
        <p:spPr bwMode="auto">
          <a:xfrm>
            <a:off x="684213" y="2133600"/>
            <a:ext cx="935037"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superblock</a:t>
            </a:r>
          </a:p>
        </p:txBody>
      </p:sp>
      <p:sp>
        <p:nvSpPr>
          <p:cNvPr id="109586" name="Rectangle 20"/>
          <p:cNvSpPr>
            <a:spLocks noChangeArrowheads="1"/>
          </p:cNvSpPr>
          <p:nvPr/>
        </p:nvSpPr>
        <p:spPr bwMode="auto">
          <a:xfrm>
            <a:off x="684213" y="3141663"/>
            <a:ext cx="935037"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GDT</a:t>
            </a:r>
          </a:p>
        </p:txBody>
      </p:sp>
      <p:sp>
        <p:nvSpPr>
          <p:cNvPr id="109587" name="Text Box 22"/>
          <p:cNvSpPr txBox="1">
            <a:spLocks noChangeArrowheads="1"/>
          </p:cNvSpPr>
          <p:nvPr/>
        </p:nvSpPr>
        <p:spPr bwMode="auto">
          <a:xfrm>
            <a:off x="611188" y="36449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109588" name="Text Box 23"/>
          <p:cNvSpPr txBox="1">
            <a:spLocks noChangeArrowheads="1"/>
          </p:cNvSpPr>
          <p:nvPr/>
        </p:nvSpPr>
        <p:spPr bwMode="auto">
          <a:xfrm>
            <a:off x="611188" y="25654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2009112" name="Freeform 24"/>
          <p:cNvSpPr>
            <a:spLocks/>
          </p:cNvSpPr>
          <p:nvPr/>
        </p:nvSpPr>
        <p:spPr bwMode="auto">
          <a:xfrm>
            <a:off x="1547813" y="2276475"/>
            <a:ext cx="792162" cy="936625"/>
          </a:xfrm>
          <a:custGeom>
            <a:avLst/>
            <a:gdLst>
              <a:gd name="T0" fmla="*/ 0 w 499"/>
              <a:gd name="T1" fmla="*/ 1486891969 h 590"/>
              <a:gd name="T2" fmla="*/ 456147286 w 499"/>
              <a:gd name="T3" fmla="*/ 1257558639 h 590"/>
              <a:gd name="T4" fmla="*/ 685482098 w 499"/>
              <a:gd name="T5" fmla="*/ 229335017 h 590"/>
              <a:gd name="T6" fmla="*/ 1257556470 w 499"/>
              <a:gd name="T7" fmla="*/ 0 h 590"/>
              <a:gd name="T8" fmla="*/ 0 60000 65536"/>
              <a:gd name="T9" fmla="*/ 0 60000 65536"/>
              <a:gd name="T10" fmla="*/ 0 60000 65536"/>
              <a:gd name="T11" fmla="*/ 0 60000 65536"/>
              <a:gd name="T12" fmla="*/ 0 w 499"/>
              <a:gd name="T13" fmla="*/ 0 h 590"/>
              <a:gd name="T14" fmla="*/ 499 w 499"/>
              <a:gd name="T15" fmla="*/ 590 h 590"/>
            </a:gdLst>
            <a:ahLst/>
            <a:cxnLst>
              <a:cxn ang="T8">
                <a:pos x="T0" y="T1"/>
              </a:cxn>
              <a:cxn ang="T9">
                <a:pos x="T2" y="T3"/>
              </a:cxn>
              <a:cxn ang="T10">
                <a:pos x="T4" y="T5"/>
              </a:cxn>
              <a:cxn ang="T11">
                <a:pos x="T6" y="T7"/>
              </a:cxn>
            </a:cxnLst>
            <a:rect l="T12" t="T13" r="T14" b="T15"/>
            <a:pathLst>
              <a:path w="499" h="590">
                <a:moveTo>
                  <a:pt x="0" y="590"/>
                </a:moveTo>
                <a:cubicBezTo>
                  <a:pt x="68" y="586"/>
                  <a:pt x="136" y="582"/>
                  <a:pt x="181" y="499"/>
                </a:cubicBezTo>
                <a:cubicBezTo>
                  <a:pt x="226" y="416"/>
                  <a:pt x="219" y="174"/>
                  <a:pt x="272" y="91"/>
                </a:cubicBezTo>
                <a:cubicBezTo>
                  <a:pt x="325" y="8"/>
                  <a:pt x="412" y="4"/>
                  <a:pt x="499"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3" name="Freeform 25"/>
          <p:cNvSpPr>
            <a:spLocks/>
          </p:cNvSpPr>
          <p:nvPr/>
        </p:nvSpPr>
        <p:spPr bwMode="auto">
          <a:xfrm>
            <a:off x="2987675" y="2036763"/>
            <a:ext cx="1800225" cy="455612"/>
          </a:xfrm>
          <a:custGeom>
            <a:avLst/>
            <a:gdLst>
              <a:gd name="T0" fmla="*/ 0 w 1134"/>
              <a:gd name="T1" fmla="*/ 723283147 h 287"/>
              <a:gd name="T2" fmla="*/ 801409541 w 1134"/>
              <a:gd name="T3" fmla="*/ 609877082 h 287"/>
              <a:gd name="T4" fmla="*/ 1144150842 w 1134"/>
              <a:gd name="T5" fmla="*/ 153728553 h 287"/>
              <a:gd name="T6" fmla="*/ 2147483647 w 1134"/>
              <a:gd name="T7" fmla="*/ 37801505 h 287"/>
              <a:gd name="T8" fmla="*/ 2147483647 w 1134"/>
              <a:gd name="T9" fmla="*/ 380542320 h 287"/>
              <a:gd name="T10" fmla="*/ 0 60000 65536"/>
              <a:gd name="T11" fmla="*/ 0 60000 65536"/>
              <a:gd name="T12" fmla="*/ 0 60000 65536"/>
              <a:gd name="T13" fmla="*/ 0 60000 65536"/>
              <a:gd name="T14" fmla="*/ 0 60000 65536"/>
              <a:gd name="T15" fmla="*/ 0 w 1134"/>
              <a:gd name="T16" fmla="*/ 0 h 287"/>
              <a:gd name="T17" fmla="*/ 1134 w 1134"/>
              <a:gd name="T18" fmla="*/ 287 h 287"/>
            </a:gdLst>
            <a:ahLst/>
            <a:cxnLst>
              <a:cxn ang="T10">
                <a:pos x="T0" y="T1"/>
              </a:cxn>
              <a:cxn ang="T11">
                <a:pos x="T2" y="T3"/>
              </a:cxn>
              <a:cxn ang="T12">
                <a:pos x="T4" y="T5"/>
              </a:cxn>
              <a:cxn ang="T13">
                <a:pos x="T6" y="T7"/>
              </a:cxn>
              <a:cxn ang="T14">
                <a:pos x="T8" y="T9"/>
              </a:cxn>
            </a:cxnLst>
            <a:rect l="T15" t="T16" r="T17" b="T18"/>
            <a:pathLst>
              <a:path w="1134" h="287">
                <a:moveTo>
                  <a:pt x="0" y="287"/>
                </a:moveTo>
                <a:cubicBezTo>
                  <a:pt x="121" y="283"/>
                  <a:pt x="242" y="280"/>
                  <a:pt x="318" y="242"/>
                </a:cubicBezTo>
                <a:cubicBezTo>
                  <a:pt x="394" y="204"/>
                  <a:pt x="356" y="99"/>
                  <a:pt x="454" y="61"/>
                </a:cubicBezTo>
                <a:cubicBezTo>
                  <a:pt x="552" y="23"/>
                  <a:pt x="794" y="0"/>
                  <a:pt x="907" y="15"/>
                </a:cubicBezTo>
                <a:cubicBezTo>
                  <a:pt x="1020" y="30"/>
                  <a:pt x="1077" y="90"/>
                  <a:pt x="1134" y="15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4" name="Freeform 26"/>
          <p:cNvSpPr>
            <a:spLocks/>
          </p:cNvSpPr>
          <p:nvPr/>
        </p:nvSpPr>
        <p:spPr bwMode="auto">
          <a:xfrm>
            <a:off x="3203575" y="2517775"/>
            <a:ext cx="1597025" cy="406400"/>
          </a:xfrm>
          <a:custGeom>
            <a:avLst/>
            <a:gdLst>
              <a:gd name="T0" fmla="*/ 2147483647 w 1006"/>
              <a:gd name="T1" fmla="*/ 75604676 h 256"/>
              <a:gd name="T2" fmla="*/ 2147483647 w 1006"/>
              <a:gd name="T3" fmla="*/ 75604676 h 256"/>
              <a:gd name="T4" fmla="*/ 1716227577 w 1006"/>
              <a:gd name="T5" fmla="*/ 531753707 h 256"/>
              <a:gd name="T6" fmla="*/ 801409691 w 1006"/>
              <a:gd name="T7" fmla="*/ 418345936 h 256"/>
              <a:gd name="T8" fmla="*/ 0 w 1006"/>
              <a:gd name="T9" fmla="*/ 645159891 h 256"/>
              <a:gd name="T10" fmla="*/ 0 60000 65536"/>
              <a:gd name="T11" fmla="*/ 0 60000 65536"/>
              <a:gd name="T12" fmla="*/ 0 60000 65536"/>
              <a:gd name="T13" fmla="*/ 0 60000 65536"/>
              <a:gd name="T14" fmla="*/ 0 60000 65536"/>
              <a:gd name="T15" fmla="*/ 0 w 1006"/>
              <a:gd name="T16" fmla="*/ 0 h 256"/>
              <a:gd name="T17" fmla="*/ 1006 w 1006"/>
              <a:gd name="T18" fmla="*/ 256 h 256"/>
            </a:gdLst>
            <a:ahLst/>
            <a:cxnLst>
              <a:cxn ang="T10">
                <a:pos x="T0" y="T1"/>
              </a:cxn>
              <a:cxn ang="T11">
                <a:pos x="T2" y="T3"/>
              </a:cxn>
              <a:cxn ang="T12">
                <a:pos x="T4" y="T5"/>
              </a:cxn>
              <a:cxn ang="T13">
                <a:pos x="T6" y="T7"/>
              </a:cxn>
              <a:cxn ang="T14">
                <a:pos x="T8" y="T9"/>
              </a:cxn>
            </a:cxnLst>
            <a:rect l="T15" t="T16" r="T17" b="T18"/>
            <a:pathLst>
              <a:path w="1006" h="256">
                <a:moveTo>
                  <a:pt x="998" y="30"/>
                </a:moveTo>
                <a:cubicBezTo>
                  <a:pt x="1002" y="15"/>
                  <a:pt x="1006" y="0"/>
                  <a:pt x="953" y="30"/>
                </a:cubicBezTo>
                <a:cubicBezTo>
                  <a:pt x="900" y="60"/>
                  <a:pt x="787" y="188"/>
                  <a:pt x="681" y="211"/>
                </a:cubicBezTo>
                <a:cubicBezTo>
                  <a:pt x="575" y="234"/>
                  <a:pt x="431" y="159"/>
                  <a:pt x="318" y="166"/>
                </a:cubicBezTo>
                <a:cubicBezTo>
                  <a:pt x="205" y="173"/>
                  <a:pt x="102" y="214"/>
                  <a:pt x="0" y="256"/>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6" name="Freeform 28"/>
          <p:cNvSpPr>
            <a:spLocks/>
          </p:cNvSpPr>
          <p:nvPr/>
        </p:nvSpPr>
        <p:spPr bwMode="auto">
          <a:xfrm>
            <a:off x="2987675" y="2997200"/>
            <a:ext cx="1800225" cy="371475"/>
          </a:xfrm>
          <a:custGeom>
            <a:avLst/>
            <a:gdLst>
              <a:gd name="T0" fmla="*/ 0 w 1134"/>
              <a:gd name="T1" fmla="*/ 342741260 h 234"/>
              <a:gd name="T2" fmla="*/ 458668438 w 1134"/>
              <a:gd name="T3" fmla="*/ 572076312 h 234"/>
              <a:gd name="T4" fmla="*/ 1144150842 w 1134"/>
              <a:gd name="T5" fmla="*/ 456149154 h 234"/>
              <a:gd name="T6" fmla="*/ 1713706306 w 1134"/>
              <a:gd name="T7" fmla="*/ 229335052 h 234"/>
              <a:gd name="T8" fmla="*/ 2147483647 w 1134"/>
              <a:gd name="T9" fmla="*/ 0 h 234"/>
              <a:gd name="T10" fmla="*/ 0 60000 65536"/>
              <a:gd name="T11" fmla="*/ 0 60000 65536"/>
              <a:gd name="T12" fmla="*/ 0 60000 65536"/>
              <a:gd name="T13" fmla="*/ 0 60000 65536"/>
              <a:gd name="T14" fmla="*/ 0 60000 65536"/>
              <a:gd name="T15" fmla="*/ 0 w 1134"/>
              <a:gd name="T16" fmla="*/ 0 h 234"/>
              <a:gd name="T17" fmla="*/ 1134 w 1134"/>
              <a:gd name="T18" fmla="*/ 234 h 234"/>
            </a:gdLst>
            <a:ahLst/>
            <a:cxnLst>
              <a:cxn ang="T10">
                <a:pos x="T0" y="T1"/>
              </a:cxn>
              <a:cxn ang="T11">
                <a:pos x="T2" y="T3"/>
              </a:cxn>
              <a:cxn ang="T12">
                <a:pos x="T4" y="T5"/>
              </a:cxn>
              <a:cxn ang="T13">
                <a:pos x="T6" y="T7"/>
              </a:cxn>
              <a:cxn ang="T14">
                <a:pos x="T8" y="T9"/>
              </a:cxn>
            </a:cxnLst>
            <a:rect l="T15" t="T16" r="T17" b="T18"/>
            <a:pathLst>
              <a:path w="1134" h="234">
                <a:moveTo>
                  <a:pt x="0" y="136"/>
                </a:moveTo>
                <a:cubicBezTo>
                  <a:pt x="53" y="178"/>
                  <a:pt x="106" y="220"/>
                  <a:pt x="182" y="227"/>
                </a:cubicBezTo>
                <a:cubicBezTo>
                  <a:pt x="258" y="234"/>
                  <a:pt x="371" y="204"/>
                  <a:pt x="454" y="181"/>
                </a:cubicBezTo>
                <a:cubicBezTo>
                  <a:pt x="537" y="158"/>
                  <a:pt x="567" y="121"/>
                  <a:pt x="680" y="91"/>
                </a:cubicBezTo>
                <a:cubicBezTo>
                  <a:pt x="793" y="61"/>
                  <a:pt x="963" y="30"/>
                  <a:pt x="1134"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7" name="Freeform 29"/>
          <p:cNvSpPr>
            <a:spLocks/>
          </p:cNvSpPr>
          <p:nvPr/>
        </p:nvSpPr>
        <p:spPr bwMode="auto">
          <a:xfrm>
            <a:off x="3060700" y="3213100"/>
            <a:ext cx="2016125" cy="792163"/>
          </a:xfrm>
          <a:custGeom>
            <a:avLst/>
            <a:gdLst>
              <a:gd name="T0" fmla="*/ 2147483647 w 1270"/>
              <a:gd name="T1" fmla="*/ 0 h 499"/>
              <a:gd name="T2" fmla="*/ 2147483647 w 1270"/>
              <a:gd name="T3" fmla="*/ 572076682 h 499"/>
              <a:gd name="T4" fmla="*/ 1486892013 w 1270"/>
              <a:gd name="T5" fmla="*/ 342741482 h 499"/>
              <a:gd name="T6" fmla="*/ 0 w 1270"/>
              <a:gd name="T7" fmla="*/ 1257559645 h 499"/>
              <a:gd name="T8" fmla="*/ 0 60000 65536"/>
              <a:gd name="T9" fmla="*/ 0 60000 65536"/>
              <a:gd name="T10" fmla="*/ 0 60000 65536"/>
              <a:gd name="T11" fmla="*/ 0 60000 65536"/>
              <a:gd name="T12" fmla="*/ 0 w 1270"/>
              <a:gd name="T13" fmla="*/ 0 h 499"/>
              <a:gd name="T14" fmla="*/ 1270 w 1270"/>
              <a:gd name="T15" fmla="*/ 499 h 499"/>
            </a:gdLst>
            <a:ahLst/>
            <a:cxnLst>
              <a:cxn ang="T8">
                <a:pos x="T0" y="T1"/>
              </a:cxn>
              <a:cxn ang="T9">
                <a:pos x="T2" y="T3"/>
              </a:cxn>
              <a:cxn ang="T10">
                <a:pos x="T4" y="T5"/>
              </a:cxn>
              <a:cxn ang="T11">
                <a:pos x="T6" y="T7"/>
              </a:cxn>
            </a:cxnLst>
            <a:rect l="T12" t="T13" r="T14" b="T15"/>
            <a:pathLst>
              <a:path w="1270" h="499">
                <a:moveTo>
                  <a:pt x="1270" y="0"/>
                </a:moveTo>
                <a:cubicBezTo>
                  <a:pt x="1168" y="102"/>
                  <a:pt x="1066" y="204"/>
                  <a:pt x="953" y="227"/>
                </a:cubicBezTo>
                <a:cubicBezTo>
                  <a:pt x="840" y="250"/>
                  <a:pt x="749" y="91"/>
                  <a:pt x="590" y="136"/>
                </a:cubicBezTo>
                <a:cubicBezTo>
                  <a:pt x="431" y="181"/>
                  <a:pt x="215" y="340"/>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8" name="Freeform 30"/>
          <p:cNvSpPr>
            <a:spLocks/>
          </p:cNvSpPr>
          <p:nvPr/>
        </p:nvSpPr>
        <p:spPr bwMode="auto">
          <a:xfrm>
            <a:off x="2987675" y="3741738"/>
            <a:ext cx="1800225" cy="382587"/>
          </a:xfrm>
          <a:custGeom>
            <a:avLst/>
            <a:gdLst>
              <a:gd name="T0" fmla="*/ 0 w 1134"/>
              <a:gd name="T1" fmla="*/ 531751544 h 241"/>
              <a:gd name="T2" fmla="*/ 914817515 w 1134"/>
              <a:gd name="T3" fmla="*/ 531751544 h 241"/>
              <a:gd name="T4" fmla="*/ 1600299720 w 1134"/>
              <a:gd name="T5" fmla="*/ 75604594 h 241"/>
              <a:gd name="T6" fmla="*/ 2147483647 w 1134"/>
              <a:gd name="T7" fmla="*/ 75604594 h 241"/>
              <a:gd name="T8" fmla="*/ 0 60000 65536"/>
              <a:gd name="T9" fmla="*/ 0 60000 65536"/>
              <a:gd name="T10" fmla="*/ 0 60000 65536"/>
              <a:gd name="T11" fmla="*/ 0 60000 65536"/>
              <a:gd name="T12" fmla="*/ 0 w 1134"/>
              <a:gd name="T13" fmla="*/ 0 h 241"/>
              <a:gd name="T14" fmla="*/ 1134 w 1134"/>
              <a:gd name="T15" fmla="*/ 241 h 241"/>
            </a:gdLst>
            <a:ahLst/>
            <a:cxnLst>
              <a:cxn ang="T8">
                <a:pos x="T0" y="T1"/>
              </a:cxn>
              <a:cxn ang="T9">
                <a:pos x="T2" y="T3"/>
              </a:cxn>
              <a:cxn ang="T10">
                <a:pos x="T4" y="T5"/>
              </a:cxn>
              <a:cxn ang="T11">
                <a:pos x="T6" y="T7"/>
              </a:cxn>
            </a:cxnLst>
            <a:rect l="T12" t="T13" r="T14" b="T15"/>
            <a:pathLst>
              <a:path w="1134" h="241">
                <a:moveTo>
                  <a:pt x="0" y="211"/>
                </a:moveTo>
                <a:cubicBezTo>
                  <a:pt x="128" y="226"/>
                  <a:pt x="257" y="241"/>
                  <a:pt x="363" y="211"/>
                </a:cubicBezTo>
                <a:cubicBezTo>
                  <a:pt x="469" y="181"/>
                  <a:pt x="507" y="60"/>
                  <a:pt x="635" y="30"/>
                </a:cubicBezTo>
                <a:cubicBezTo>
                  <a:pt x="763" y="0"/>
                  <a:pt x="948" y="15"/>
                  <a:pt x="1134" y="3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9" name="Freeform 31"/>
          <p:cNvSpPr>
            <a:spLocks/>
          </p:cNvSpPr>
          <p:nvPr/>
        </p:nvSpPr>
        <p:spPr bwMode="auto">
          <a:xfrm>
            <a:off x="3059113" y="4005263"/>
            <a:ext cx="2089150" cy="792162"/>
          </a:xfrm>
          <a:custGeom>
            <a:avLst/>
            <a:gdLst>
              <a:gd name="T0" fmla="*/ 2147483647 w 1316"/>
              <a:gd name="T1" fmla="*/ 0 h 499"/>
              <a:gd name="T2" fmla="*/ 2147483647 w 1316"/>
              <a:gd name="T3" fmla="*/ 115927136 h 499"/>
              <a:gd name="T4" fmla="*/ 1713706408 w 1316"/>
              <a:gd name="T5" fmla="*/ 572074372 h 499"/>
              <a:gd name="T6" fmla="*/ 1370964888 w 1316"/>
              <a:gd name="T7" fmla="*/ 1028223246 h 499"/>
              <a:gd name="T8" fmla="*/ 685482444 w 1316"/>
              <a:gd name="T9" fmla="*/ 914815521 h 499"/>
              <a:gd name="T10" fmla="*/ 0 w 1316"/>
              <a:gd name="T11" fmla="*/ 1257556470 h 499"/>
              <a:gd name="T12" fmla="*/ 0 60000 65536"/>
              <a:gd name="T13" fmla="*/ 0 60000 65536"/>
              <a:gd name="T14" fmla="*/ 0 60000 65536"/>
              <a:gd name="T15" fmla="*/ 0 60000 65536"/>
              <a:gd name="T16" fmla="*/ 0 60000 65536"/>
              <a:gd name="T17" fmla="*/ 0 60000 65536"/>
              <a:gd name="T18" fmla="*/ 0 w 1316"/>
              <a:gd name="T19" fmla="*/ 0 h 499"/>
              <a:gd name="T20" fmla="*/ 1316 w 1316"/>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316" h="499">
                <a:moveTo>
                  <a:pt x="1316" y="0"/>
                </a:moveTo>
                <a:cubicBezTo>
                  <a:pt x="1164" y="4"/>
                  <a:pt x="1013" y="8"/>
                  <a:pt x="907" y="46"/>
                </a:cubicBezTo>
                <a:cubicBezTo>
                  <a:pt x="801" y="84"/>
                  <a:pt x="740" y="167"/>
                  <a:pt x="680" y="227"/>
                </a:cubicBezTo>
                <a:cubicBezTo>
                  <a:pt x="620" y="287"/>
                  <a:pt x="612" y="385"/>
                  <a:pt x="544" y="408"/>
                </a:cubicBezTo>
                <a:cubicBezTo>
                  <a:pt x="476" y="431"/>
                  <a:pt x="363" y="348"/>
                  <a:pt x="272" y="363"/>
                </a:cubicBezTo>
                <a:cubicBezTo>
                  <a:pt x="181" y="378"/>
                  <a:pt x="90" y="438"/>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0" name="Freeform 32"/>
          <p:cNvSpPr>
            <a:spLocks/>
          </p:cNvSpPr>
          <p:nvPr/>
        </p:nvSpPr>
        <p:spPr bwMode="auto">
          <a:xfrm>
            <a:off x="2987675" y="4581525"/>
            <a:ext cx="1871663" cy="431800"/>
          </a:xfrm>
          <a:custGeom>
            <a:avLst/>
            <a:gdLst>
              <a:gd name="T0" fmla="*/ 0 w 1179"/>
              <a:gd name="T1" fmla="*/ 572076204 h 272"/>
              <a:gd name="T2" fmla="*/ 801409768 w 1179"/>
              <a:gd name="T3" fmla="*/ 685482391 h 272"/>
              <a:gd name="T4" fmla="*/ 1713706792 w 1179"/>
              <a:gd name="T5" fmla="*/ 572076204 h 272"/>
              <a:gd name="T6" fmla="*/ 2147483647 w 1179"/>
              <a:gd name="T7" fmla="*/ 113407824 h 272"/>
              <a:gd name="T8" fmla="*/ 2147483647 w 1179"/>
              <a:gd name="T9" fmla="*/ 0 h 272"/>
              <a:gd name="T10" fmla="*/ 2147483647 w 1179"/>
              <a:gd name="T11" fmla="*/ 113407824 h 272"/>
              <a:gd name="T12" fmla="*/ 0 60000 65536"/>
              <a:gd name="T13" fmla="*/ 0 60000 65536"/>
              <a:gd name="T14" fmla="*/ 0 60000 65536"/>
              <a:gd name="T15" fmla="*/ 0 60000 65536"/>
              <a:gd name="T16" fmla="*/ 0 60000 65536"/>
              <a:gd name="T17" fmla="*/ 0 60000 65536"/>
              <a:gd name="T18" fmla="*/ 0 w 1179"/>
              <a:gd name="T19" fmla="*/ 0 h 272"/>
              <a:gd name="T20" fmla="*/ 1179 w 1179"/>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179" h="272">
                <a:moveTo>
                  <a:pt x="0" y="227"/>
                </a:moveTo>
                <a:cubicBezTo>
                  <a:pt x="102" y="249"/>
                  <a:pt x="205" y="272"/>
                  <a:pt x="318" y="272"/>
                </a:cubicBezTo>
                <a:cubicBezTo>
                  <a:pt x="431" y="272"/>
                  <a:pt x="589" y="265"/>
                  <a:pt x="680" y="227"/>
                </a:cubicBezTo>
                <a:cubicBezTo>
                  <a:pt x="771" y="189"/>
                  <a:pt x="802" y="83"/>
                  <a:pt x="862" y="45"/>
                </a:cubicBezTo>
                <a:cubicBezTo>
                  <a:pt x="922" y="7"/>
                  <a:pt x="990" y="0"/>
                  <a:pt x="1043" y="0"/>
                </a:cubicBezTo>
                <a:cubicBezTo>
                  <a:pt x="1096" y="0"/>
                  <a:pt x="1137" y="22"/>
                  <a:pt x="1179" y="45"/>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1" name="Freeform 33"/>
          <p:cNvSpPr>
            <a:spLocks/>
          </p:cNvSpPr>
          <p:nvPr/>
        </p:nvSpPr>
        <p:spPr bwMode="auto">
          <a:xfrm>
            <a:off x="3059113" y="4941888"/>
            <a:ext cx="1944687" cy="574675"/>
          </a:xfrm>
          <a:custGeom>
            <a:avLst/>
            <a:gdLst>
              <a:gd name="T0" fmla="*/ 2147483647 w 1225"/>
              <a:gd name="T1" fmla="*/ 0 h 362"/>
              <a:gd name="T2" fmla="*/ 2147483647 w 1225"/>
              <a:gd name="T3" fmla="*/ 798890254 h 362"/>
              <a:gd name="T4" fmla="*/ 1144150584 w 1225"/>
              <a:gd name="T5" fmla="*/ 456149120 h 362"/>
              <a:gd name="T6" fmla="*/ 0 w 1225"/>
              <a:gd name="T7" fmla="*/ 912296652 h 362"/>
              <a:gd name="T8" fmla="*/ 0 60000 65536"/>
              <a:gd name="T9" fmla="*/ 0 60000 65536"/>
              <a:gd name="T10" fmla="*/ 0 60000 65536"/>
              <a:gd name="T11" fmla="*/ 0 60000 65536"/>
              <a:gd name="T12" fmla="*/ 0 w 1225"/>
              <a:gd name="T13" fmla="*/ 0 h 362"/>
              <a:gd name="T14" fmla="*/ 1225 w 1225"/>
              <a:gd name="T15" fmla="*/ 362 h 362"/>
            </a:gdLst>
            <a:ahLst/>
            <a:cxnLst>
              <a:cxn ang="T8">
                <a:pos x="T0" y="T1"/>
              </a:cxn>
              <a:cxn ang="T9">
                <a:pos x="T2" y="T3"/>
              </a:cxn>
              <a:cxn ang="T10">
                <a:pos x="T4" y="T5"/>
              </a:cxn>
              <a:cxn ang="T11">
                <a:pos x="T6" y="T7"/>
              </a:cxn>
            </a:cxnLst>
            <a:rect l="T12" t="T13" r="T14" b="T15"/>
            <a:pathLst>
              <a:path w="1225" h="362">
                <a:moveTo>
                  <a:pt x="1225" y="0"/>
                </a:moveTo>
                <a:cubicBezTo>
                  <a:pt x="1130" y="143"/>
                  <a:pt x="1036" y="287"/>
                  <a:pt x="908" y="317"/>
                </a:cubicBezTo>
                <a:cubicBezTo>
                  <a:pt x="780" y="347"/>
                  <a:pt x="605" y="174"/>
                  <a:pt x="454" y="181"/>
                </a:cubicBezTo>
                <a:cubicBezTo>
                  <a:pt x="303" y="188"/>
                  <a:pt x="151" y="275"/>
                  <a:pt x="0" y="3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3" name="Freeform 35"/>
          <p:cNvSpPr>
            <a:spLocks/>
          </p:cNvSpPr>
          <p:nvPr/>
        </p:nvSpPr>
        <p:spPr bwMode="auto">
          <a:xfrm>
            <a:off x="2974975" y="5503863"/>
            <a:ext cx="1597025" cy="242887"/>
          </a:xfrm>
          <a:custGeom>
            <a:avLst/>
            <a:gdLst>
              <a:gd name="T0" fmla="*/ 20161251 w 1006"/>
              <a:gd name="T1" fmla="*/ 249494161 h 153"/>
              <a:gd name="T2" fmla="*/ 133569092 w 1006"/>
              <a:gd name="T3" fmla="*/ 249494161 h 153"/>
              <a:gd name="T4" fmla="*/ 821570937 w 1006"/>
              <a:gd name="T5" fmla="*/ 20161207 h 153"/>
              <a:gd name="T6" fmla="*/ 1277720099 w 1006"/>
              <a:gd name="T7" fmla="*/ 365421064 h 153"/>
              <a:gd name="T8" fmla="*/ 2079129989 w 1006"/>
              <a:gd name="T9" fmla="*/ 136088153 h 153"/>
              <a:gd name="T10" fmla="*/ 2147483647 w 1006"/>
              <a:gd name="T11" fmla="*/ 249494161 h 153"/>
              <a:gd name="T12" fmla="*/ 0 60000 65536"/>
              <a:gd name="T13" fmla="*/ 0 60000 65536"/>
              <a:gd name="T14" fmla="*/ 0 60000 65536"/>
              <a:gd name="T15" fmla="*/ 0 60000 65536"/>
              <a:gd name="T16" fmla="*/ 0 60000 65536"/>
              <a:gd name="T17" fmla="*/ 0 60000 65536"/>
              <a:gd name="T18" fmla="*/ 0 w 1006"/>
              <a:gd name="T19" fmla="*/ 0 h 153"/>
              <a:gd name="T20" fmla="*/ 1006 w 1006"/>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006" h="153">
                <a:moveTo>
                  <a:pt x="8" y="99"/>
                </a:moveTo>
                <a:cubicBezTo>
                  <a:pt x="4" y="106"/>
                  <a:pt x="0" y="114"/>
                  <a:pt x="53" y="99"/>
                </a:cubicBezTo>
                <a:cubicBezTo>
                  <a:pt x="106" y="84"/>
                  <a:pt x="250" y="0"/>
                  <a:pt x="326" y="8"/>
                </a:cubicBezTo>
                <a:cubicBezTo>
                  <a:pt x="402" y="16"/>
                  <a:pt x="424" y="137"/>
                  <a:pt x="507" y="145"/>
                </a:cubicBezTo>
                <a:cubicBezTo>
                  <a:pt x="590" y="153"/>
                  <a:pt x="742" y="62"/>
                  <a:pt x="825" y="54"/>
                </a:cubicBezTo>
                <a:cubicBezTo>
                  <a:pt x="908" y="46"/>
                  <a:pt x="957" y="72"/>
                  <a:pt x="1006"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4" name="Freeform 36"/>
          <p:cNvSpPr>
            <a:spLocks/>
          </p:cNvSpPr>
          <p:nvPr/>
        </p:nvSpPr>
        <p:spPr bwMode="auto">
          <a:xfrm>
            <a:off x="1331913" y="2205038"/>
            <a:ext cx="492125" cy="936625"/>
          </a:xfrm>
          <a:custGeom>
            <a:avLst/>
            <a:gdLst>
              <a:gd name="T0" fmla="*/ 313834584 w 265"/>
              <a:gd name="T1" fmla="*/ 0 h 635"/>
              <a:gd name="T2" fmla="*/ 782861179 w 265"/>
              <a:gd name="T3" fmla="*/ 393788158 h 635"/>
              <a:gd name="T4" fmla="*/ 782861179 w 265"/>
              <a:gd name="T5" fmla="*/ 689673044 h 635"/>
              <a:gd name="T6" fmla="*/ 0 w 265"/>
              <a:gd name="T7" fmla="*/ 1381521713 h 635"/>
              <a:gd name="T8" fmla="*/ 0 60000 65536"/>
              <a:gd name="T9" fmla="*/ 0 60000 65536"/>
              <a:gd name="T10" fmla="*/ 0 60000 65536"/>
              <a:gd name="T11" fmla="*/ 0 60000 65536"/>
              <a:gd name="T12" fmla="*/ 0 w 265"/>
              <a:gd name="T13" fmla="*/ 0 h 635"/>
              <a:gd name="T14" fmla="*/ 265 w 265"/>
              <a:gd name="T15" fmla="*/ 635 h 635"/>
            </a:gdLst>
            <a:ahLst/>
            <a:cxnLst>
              <a:cxn ang="T8">
                <a:pos x="T0" y="T1"/>
              </a:cxn>
              <a:cxn ang="T9">
                <a:pos x="T2" y="T3"/>
              </a:cxn>
              <a:cxn ang="T10">
                <a:pos x="T4" y="T5"/>
              </a:cxn>
              <a:cxn ang="T11">
                <a:pos x="T6" y="T7"/>
              </a:cxn>
            </a:cxnLst>
            <a:rect l="T12" t="T13" r="T14" b="T15"/>
            <a:pathLst>
              <a:path w="265" h="635">
                <a:moveTo>
                  <a:pt x="91" y="0"/>
                </a:moveTo>
                <a:cubicBezTo>
                  <a:pt x="147" y="64"/>
                  <a:pt x="204" y="128"/>
                  <a:pt x="227" y="181"/>
                </a:cubicBezTo>
                <a:cubicBezTo>
                  <a:pt x="250" y="234"/>
                  <a:pt x="265" y="242"/>
                  <a:pt x="227" y="317"/>
                </a:cubicBezTo>
                <a:cubicBezTo>
                  <a:pt x="189" y="392"/>
                  <a:pt x="38" y="575"/>
                  <a:pt x="0" y="635"/>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109600" name="Text Box 37"/>
          <p:cNvSpPr txBox="1">
            <a:spLocks noChangeArrowheads="1"/>
          </p:cNvSpPr>
          <p:nvPr/>
        </p:nvSpPr>
        <p:spPr bwMode="auto">
          <a:xfrm>
            <a:off x="6588125" y="2492375"/>
            <a:ext cx="2060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(some inodes and </a:t>
            </a:r>
          </a:p>
          <a:p>
            <a:pPr eaLnBrk="1" hangingPunct="1"/>
            <a:r>
              <a:rPr lang="en-US"/>
              <a:t>directory entries </a:t>
            </a:r>
          </a:p>
          <a:p>
            <a:pPr eaLnBrk="1" hangingPunct="1"/>
            <a:r>
              <a:rPr lang="en-US"/>
              <a:t>may be cached)</a:t>
            </a:r>
          </a:p>
        </p:txBody>
      </p:sp>
      <p:sp>
        <p:nvSpPr>
          <p:cNvPr id="2009126" name="Text Box 38"/>
          <p:cNvSpPr txBox="1">
            <a:spLocks noChangeArrowheads="1"/>
          </p:cNvSpPr>
          <p:nvPr/>
        </p:nvSpPr>
        <p:spPr bwMode="auto">
          <a:xfrm>
            <a:off x="2195513" y="5870575"/>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2009127" name="Text Box 39"/>
          <p:cNvSpPr txBox="1">
            <a:spLocks noChangeArrowheads="1"/>
          </p:cNvSpPr>
          <p:nvPr/>
        </p:nvSpPr>
        <p:spPr bwMode="auto">
          <a:xfrm>
            <a:off x="5940425" y="472440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entry)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09124"/>
                                        </p:tgtEl>
                                        <p:attrNameLst>
                                          <p:attrName>style.visibility</p:attrName>
                                        </p:attrNameLst>
                                      </p:cBhvr>
                                      <p:to>
                                        <p:strVal val="visible"/>
                                      </p:to>
                                    </p:set>
                                    <p:animEffect transition="in" filter="wipe(up)">
                                      <p:cBhvr>
                                        <p:cTn id="7" dur="500"/>
                                        <p:tgtEl>
                                          <p:spTgt spid="2009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9112"/>
                                        </p:tgtEl>
                                        <p:attrNameLst>
                                          <p:attrName>style.visibility</p:attrName>
                                        </p:attrNameLst>
                                      </p:cBhvr>
                                      <p:to>
                                        <p:strVal val="visible"/>
                                      </p:to>
                                    </p:set>
                                    <p:animEffect transition="in" filter="wipe(left)">
                                      <p:cBhvr>
                                        <p:cTn id="12" dur="500"/>
                                        <p:tgtEl>
                                          <p:spTgt spid="2009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9113"/>
                                        </p:tgtEl>
                                        <p:attrNameLst>
                                          <p:attrName>style.visibility</p:attrName>
                                        </p:attrNameLst>
                                      </p:cBhvr>
                                      <p:to>
                                        <p:strVal val="visible"/>
                                      </p:to>
                                    </p:set>
                                    <p:animEffect transition="in" filter="wipe(left)">
                                      <p:cBhvr>
                                        <p:cTn id="17" dur="500"/>
                                        <p:tgtEl>
                                          <p:spTgt spid="20091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09114"/>
                                        </p:tgtEl>
                                        <p:attrNameLst>
                                          <p:attrName>style.visibility</p:attrName>
                                        </p:attrNameLst>
                                      </p:cBhvr>
                                      <p:to>
                                        <p:strVal val="visible"/>
                                      </p:to>
                                    </p:set>
                                    <p:animEffect transition="in" filter="wipe(right)">
                                      <p:cBhvr>
                                        <p:cTn id="22" dur="500"/>
                                        <p:tgtEl>
                                          <p:spTgt spid="20091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09116"/>
                                        </p:tgtEl>
                                        <p:attrNameLst>
                                          <p:attrName>style.visibility</p:attrName>
                                        </p:attrNameLst>
                                      </p:cBhvr>
                                      <p:to>
                                        <p:strVal val="visible"/>
                                      </p:to>
                                    </p:set>
                                    <p:animEffect transition="in" filter="wipe(left)">
                                      <p:cBhvr>
                                        <p:cTn id="27" dur="500"/>
                                        <p:tgtEl>
                                          <p:spTgt spid="20091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009117"/>
                                        </p:tgtEl>
                                        <p:attrNameLst>
                                          <p:attrName>style.visibility</p:attrName>
                                        </p:attrNameLst>
                                      </p:cBhvr>
                                      <p:to>
                                        <p:strVal val="visible"/>
                                      </p:to>
                                    </p:set>
                                    <p:animEffect transition="in" filter="wipe(right)">
                                      <p:cBhvr>
                                        <p:cTn id="32" dur="500"/>
                                        <p:tgtEl>
                                          <p:spTgt spid="2009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09118"/>
                                        </p:tgtEl>
                                        <p:attrNameLst>
                                          <p:attrName>style.visibility</p:attrName>
                                        </p:attrNameLst>
                                      </p:cBhvr>
                                      <p:to>
                                        <p:strVal val="visible"/>
                                      </p:to>
                                    </p:set>
                                    <p:animEffect transition="in" filter="wipe(left)">
                                      <p:cBhvr>
                                        <p:cTn id="37" dur="500"/>
                                        <p:tgtEl>
                                          <p:spTgt spid="2009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009119"/>
                                        </p:tgtEl>
                                        <p:attrNameLst>
                                          <p:attrName>style.visibility</p:attrName>
                                        </p:attrNameLst>
                                      </p:cBhvr>
                                      <p:to>
                                        <p:strVal val="visible"/>
                                      </p:to>
                                    </p:set>
                                    <p:animEffect transition="in" filter="wipe(right)">
                                      <p:cBhvr>
                                        <p:cTn id="42" dur="500"/>
                                        <p:tgtEl>
                                          <p:spTgt spid="2009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09120"/>
                                        </p:tgtEl>
                                        <p:attrNameLst>
                                          <p:attrName>style.visibility</p:attrName>
                                        </p:attrNameLst>
                                      </p:cBhvr>
                                      <p:to>
                                        <p:strVal val="visible"/>
                                      </p:to>
                                    </p:set>
                                    <p:animEffect transition="in" filter="wipe(left)">
                                      <p:cBhvr>
                                        <p:cTn id="47" dur="500"/>
                                        <p:tgtEl>
                                          <p:spTgt spid="2009120"/>
                                        </p:tgtEl>
                                      </p:cBhvr>
                                    </p:animEffect>
                                  </p:childTnLst>
                                </p:cTn>
                              </p:par>
                            </p:childTnLst>
                          </p:cTn>
                        </p:par>
                        <p:par>
                          <p:cTn id="48" fill="hold" nodeType="afterGroup">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2009127"/>
                                        </p:tgtEl>
                                        <p:attrNameLst>
                                          <p:attrName>style.visibility</p:attrName>
                                        </p:attrNameLst>
                                      </p:cBhvr>
                                      <p:to>
                                        <p:strVal val="visible"/>
                                      </p:to>
                                    </p:set>
                                    <p:animEffect transition="in" filter="blinds(horizontal)">
                                      <p:cBhvr>
                                        <p:cTn id="51" dur="500"/>
                                        <p:tgtEl>
                                          <p:spTgt spid="200912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009121"/>
                                        </p:tgtEl>
                                        <p:attrNameLst>
                                          <p:attrName>style.visibility</p:attrName>
                                        </p:attrNameLst>
                                      </p:cBhvr>
                                      <p:to>
                                        <p:strVal val="visible"/>
                                      </p:to>
                                    </p:set>
                                    <p:animEffect transition="in" filter="wipe(right)">
                                      <p:cBhvr>
                                        <p:cTn id="56" dur="500"/>
                                        <p:tgtEl>
                                          <p:spTgt spid="2009121"/>
                                        </p:tgtEl>
                                      </p:cBhvr>
                                    </p:animEffect>
                                  </p:childTnLst>
                                </p:cTn>
                              </p:par>
                            </p:childTnLst>
                          </p:cTn>
                        </p:par>
                        <p:par>
                          <p:cTn id="57" fill="hold" nodeType="afterGroup">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2009126"/>
                                        </p:tgtEl>
                                        <p:attrNameLst>
                                          <p:attrName>style.visibility</p:attrName>
                                        </p:attrNameLst>
                                      </p:cBhvr>
                                      <p:to>
                                        <p:strVal val="visible"/>
                                      </p:to>
                                    </p:set>
                                    <p:animEffect transition="in" filter="blinds(horizontal)">
                                      <p:cBhvr>
                                        <p:cTn id="60" dur="500"/>
                                        <p:tgtEl>
                                          <p:spTgt spid="200912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09123"/>
                                        </p:tgtEl>
                                        <p:attrNameLst>
                                          <p:attrName>style.visibility</p:attrName>
                                        </p:attrNameLst>
                                      </p:cBhvr>
                                      <p:to>
                                        <p:strVal val="visible"/>
                                      </p:to>
                                    </p:set>
                                    <p:animEffect transition="in" filter="wipe(left)">
                                      <p:cBhvr>
                                        <p:cTn id="65" dur="500"/>
                                        <p:tgtEl>
                                          <p:spTgt spid="200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9112" grpId="0" animBg="1"/>
      <p:bldP spid="2009113" grpId="0" animBg="1"/>
      <p:bldP spid="2009114" grpId="0" animBg="1"/>
      <p:bldP spid="2009116" grpId="0" animBg="1"/>
      <p:bldP spid="2009117" grpId="0" animBg="1"/>
      <p:bldP spid="2009118" grpId="0" animBg="1"/>
      <p:bldP spid="2009119" grpId="0" animBg="1"/>
      <p:bldP spid="2009120" grpId="0" animBg="1"/>
      <p:bldP spid="2009121" grpId="0" animBg="1"/>
      <p:bldP spid="2009123" grpId="0" animBg="1"/>
      <p:bldP spid="2009124" grpId="0" animBg="1"/>
      <p:bldP spid="2009126" grpId="0"/>
      <p:bldP spid="200912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4E99956-09AF-6D4D-85B4-64603073B8E6}" type="slidenum">
              <a:rPr lang="en-US"/>
              <a:pPr eaLnBrk="1" hangingPunct="1"/>
              <a:t>109</a:t>
            </a:fld>
            <a:endParaRPr lang="en-US"/>
          </a:p>
        </p:txBody>
      </p:sp>
      <p:sp>
        <p:nvSpPr>
          <p:cNvPr id="110595" name="Rectangle 2"/>
          <p:cNvSpPr>
            <a:spLocks noGrp="1" noChangeArrowheads="1"/>
          </p:cNvSpPr>
          <p:nvPr>
            <p:ph type="title"/>
          </p:nvPr>
        </p:nvSpPr>
        <p:spPr/>
        <p:txBody>
          <a:bodyPr/>
          <a:lstStyle/>
          <a:p>
            <a:pPr eaLnBrk="1" hangingPunct="1"/>
            <a:r>
              <a:rPr lang="en-US">
                <a:latin typeface="Arial" charset="0"/>
                <a:ea typeface="ＭＳ Ｐゴシック" charset="0"/>
              </a:rPr>
              <a:t>References</a:t>
            </a:r>
          </a:p>
        </p:txBody>
      </p:sp>
      <p:sp>
        <p:nvSpPr>
          <p:cNvPr id="110596" name="Rectangle 3"/>
          <p:cNvSpPr>
            <a:spLocks noGrp="1" noChangeArrowheads="1"/>
          </p:cNvSpPr>
          <p:nvPr>
            <p:ph type="body" idx="1"/>
          </p:nvPr>
        </p:nvSpPr>
        <p:spPr/>
        <p:txBody>
          <a:bodyPr/>
          <a:lstStyle/>
          <a:p>
            <a:pPr eaLnBrk="1" hangingPunct="1"/>
            <a:r>
              <a:rPr lang="en-US">
                <a:latin typeface="Arial" charset="0"/>
                <a:ea typeface="ＭＳ Ｐゴシック" charset="0"/>
              </a:rPr>
              <a:t>The slides here are adapted/modified from the textbook and its slides: Operating System Concepts, Silberschatz  et al., 7th &amp; 8th editions,  Wiley. </a:t>
            </a:r>
          </a:p>
          <a:p>
            <a:pPr eaLnBrk="1" hangingPunct="1"/>
            <a:r>
              <a:rPr lang="en-US">
                <a:latin typeface="Arial" charset="0"/>
                <a:ea typeface="ＭＳ Ｐゴシック" charset="0"/>
              </a:rPr>
              <a:t>Operating System Concepts, 7</a:t>
            </a:r>
            <a:r>
              <a:rPr lang="en-US" baseline="30000">
                <a:latin typeface="Arial" charset="0"/>
                <a:ea typeface="ＭＳ Ｐゴシック" charset="0"/>
              </a:rPr>
              <a:t>th</a:t>
            </a:r>
            <a:r>
              <a:rPr lang="en-US">
                <a:latin typeface="Arial" charset="0"/>
                <a:ea typeface="ＭＳ Ｐゴシック" charset="0"/>
              </a:rPr>
              <a:t> and 8</a:t>
            </a:r>
            <a:r>
              <a:rPr lang="en-US" baseline="30000">
                <a:latin typeface="Arial" charset="0"/>
                <a:ea typeface="ＭＳ Ｐゴシック" charset="0"/>
              </a:rPr>
              <a:t>th</a:t>
            </a:r>
            <a:r>
              <a:rPr lang="en-US">
                <a:latin typeface="Arial" charset="0"/>
                <a:ea typeface="ＭＳ Ｐゴシック" charset="0"/>
              </a:rPr>
              <a:t> editions, Silberschatz et al. Wiley. </a:t>
            </a:r>
          </a:p>
          <a:p>
            <a:pPr eaLnBrk="1" hangingPunct="1"/>
            <a:r>
              <a:rPr lang="en-US">
                <a:latin typeface="Arial" charset="0"/>
                <a:ea typeface="ＭＳ Ｐゴシック" charset="0"/>
              </a:rPr>
              <a:t>Modern Operating Systems, Andrew S. Tanenbaum, 3</a:t>
            </a:r>
            <a:r>
              <a:rPr lang="en-US" baseline="30000">
                <a:latin typeface="Arial" charset="0"/>
                <a:ea typeface="ＭＳ Ｐゴシック" charset="0"/>
              </a:rPr>
              <a:t>rd</a:t>
            </a:r>
            <a:r>
              <a:rPr lang="en-US">
                <a:latin typeface="Arial" charset="0"/>
                <a:ea typeface="ＭＳ Ｐゴシック" charset="0"/>
              </a:rPr>
              <a:t> edition, 2009. </a:t>
            </a:r>
          </a:p>
          <a:p>
            <a:pPr eaLnBrk="1" hangingPunct="1"/>
            <a:endParaRPr lang="en-US">
              <a:latin typeface="Arial" charset="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229A35-A48D-C048-8D61-772A556647DA}" type="slidenum">
              <a:rPr lang="en-US"/>
              <a:pPr eaLnBrk="1" hangingPunct="1"/>
              <a:t>11</a:t>
            </a:fld>
            <a:endParaRPr lang="en-US"/>
          </a:p>
        </p:txBody>
      </p:sp>
      <p:sp>
        <p:nvSpPr>
          <p:cNvPr id="12291" name="Rectangle 2"/>
          <p:cNvSpPr>
            <a:spLocks noGrp="1" noChangeArrowheads="1"/>
          </p:cNvSpPr>
          <p:nvPr>
            <p:ph type="title"/>
          </p:nvPr>
        </p:nvSpPr>
        <p:spPr/>
        <p:txBody>
          <a:bodyPr/>
          <a:lstStyle/>
          <a:p>
            <a:pPr eaLnBrk="1" hangingPunct="1"/>
            <a:r>
              <a:rPr lang="en-US" dirty="0">
                <a:latin typeface="Arial" charset="0"/>
                <a:ea typeface="ＭＳ Ｐゴシック" charset="0"/>
              </a:rPr>
              <a:t>File System Implementation</a:t>
            </a:r>
          </a:p>
        </p:txBody>
      </p:sp>
      <p:sp>
        <p:nvSpPr>
          <p:cNvPr id="12292" name="Rectangle 3"/>
          <p:cNvSpPr>
            <a:spLocks noGrp="1" noChangeArrowheads="1"/>
          </p:cNvSpPr>
          <p:nvPr>
            <p:ph type="body" idx="1"/>
          </p:nvPr>
        </p:nvSpPr>
        <p:spPr/>
        <p:txBody>
          <a:bodyPr/>
          <a:lstStyle/>
          <a:p>
            <a:pPr eaLnBrk="1" hangingPunct="1"/>
            <a:r>
              <a:rPr lang="en-US" dirty="0">
                <a:latin typeface="Arial" charset="0"/>
                <a:ea typeface="ＭＳ Ｐゴシック" charset="0"/>
              </a:rPr>
              <a:t>Major </a:t>
            </a:r>
            <a:r>
              <a:rPr lang="en-US" dirty="0">
                <a:solidFill>
                  <a:srgbClr val="FF0000"/>
                </a:solidFill>
                <a:latin typeface="Arial" charset="0"/>
                <a:ea typeface="ＭＳ Ｐゴシック" charset="0"/>
              </a:rPr>
              <a:t>On-disk Structures </a:t>
            </a:r>
            <a:r>
              <a:rPr lang="en-US" dirty="0">
                <a:latin typeface="Arial" charset="0"/>
                <a:ea typeface="ＭＳ Ｐゴシック" charset="0"/>
              </a:rPr>
              <a:t>and </a:t>
            </a:r>
            <a:r>
              <a:rPr lang="en-US" dirty="0">
                <a:solidFill>
                  <a:srgbClr val="FF0000"/>
                </a:solidFill>
                <a:latin typeface="Arial" charset="0"/>
                <a:ea typeface="ＭＳ Ｐゴシック" charset="0"/>
              </a:rPr>
              <a:t>Information</a:t>
            </a:r>
          </a:p>
          <a:p>
            <a:pPr lvl="1" eaLnBrk="1" hangingPunct="1"/>
            <a:r>
              <a:rPr lang="en-US" dirty="0">
                <a:solidFill>
                  <a:srgbClr val="FF0000"/>
                </a:solidFill>
                <a:latin typeface="Arial" charset="0"/>
                <a:ea typeface="ＭＳ Ｐゴシック" charset="0"/>
              </a:rPr>
              <a:t>Boot control block </a:t>
            </a:r>
            <a:r>
              <a:rPr lang="en-US" dirty="0">
                <a:latin typeface="Arial" charset="0"/>
                <a:ea typeface="ＭＳ Ｐゴシック" charset="0"/>
              </a:rPr>
              <a:t>contains info needed by system to boot OS from that volume</a:t>
            </a:r>
          </a:p>
          <a:p>
            <a:pPr lvl="1" eaLnBrk="1" hangingPunct="1"/>
            <a:r>
              <a:rPr lang="en-US" dirty="0">
                <a:solidFill>
                  <a:srgbClr val="FF0000"/>
                </a:solidFill>
                <a:latin typeface="Arial" charset="0"/>
                <a:ea typeface="ＭＳ Ｐゴシック" charset="0"/>
              </a:rPr>
              <a:t>Volume control block </a:t>
            </a:r>
            <a:r>
              <a:rPr lang="en-US" dirty="0">
                <a:latin typeface="Arial" charset="0"/>
                <a:ea typeface="ＭＳ Ｐゴシック" charset="0"/>
              </a:rPr>
              <a:t>contains volume </a:t>
            </a:r>
            <a:r>
              <a:rPr lang="en-US" dirty="0" smtClean="0">
                <a:latin typeface="Arial" charset="0"/>
                <a:ea typeface="ＭＳ Ｐゴシック" charset="0"/>
              </a:rPr>
              <a:t>details (</a:t>
            </a:r>
            <a:r>
              <a:rPr lang="en-US" dirty="0" smtClean="0">
                <a:solidFill>
                  <a:srgbClr val="FF0000"/>
                </a:solidFill>
                <a:latin typeface="Arial" charset="0"/>
                <a:ea typeface="ＭＳ Ｐゴシック" charset="0"/>
              </a:rPr>
              <a:t>superblock</a:t>
            </a:r>
            <a:r>
              <a:rPr lang="en-US" dirty="0" smtClean="0">
                <a:latin typeface="Arial" charset="0"/>
                <a:ea typeface="ＭＳ Ｐゴシック" charset="0"/>
              </a:rPr>
              <a:t>)</a:t>
            </a:r>
            <a:endParaRPr lang="en-US" dirty="0">
              <a:latin typeface="Arial" charset="0"/>
              <a:ea typeface="ＭＳ Ｐゴシック" charset="0"/>
            </a:endParaRPr>
          </a:p>
          <a:p>
            <a:pPr lvl="1" eaLnBrk="1" hangingPunct="1"/>
            <a:r>
              <a:rPr lang="en-US" dirty="0">
                <a:solidFill>
                  <a:srgbClr val="FF0000"/>
                </a:solidFill>
                <a:latin typeface="Arial" charset="0"/>
                <a:ea typeface="ＭＳ Ｐゴシック" charset="0"/>
              </a:rPr>
              <a:t>Directory</a:t>
            </a:r>
            <a:r>
              <a:rPr lang="en-US" dirty="0">
                <a:latin typeface="Arial" charset="0"/>
                <a:ea typeface="ＭＳ Ｐゴシック" charset="0"/>
              </a:rPr>
              <a:t> structure organizes the files</a:t>
            </a:r>
          </a:p>
          <a:p>
            <a:pPr lvl="1" eaLnBrk="1" hangingPunct="1"/>
            <a:r>
              <a:rPr lang="en-US" dirty="0">
                <a:latin typeface="Arial" charset="0"/>
                <a:ea typeface="ＭＳ Ｐゴシック" charset="0"/>
              </a:rPr>
              <a:t>Per-file File Control Block (</a:t>
            </a:r>
            <a:r>
              <a:rPr lang="en-US" dirty="0">
                <a:solidFill>
                  <a:srgbClr val="FF0000"/>
                </a:solidFill>
                <a:latin typeface="Arial" charset="0"/>
                <a:ea typeface="ＭＳ Ｐゴシック" charset="0"/>
              </a:rPr>
              <a:t>FCB</a:t>
            </a:r>
            <a:r>
              <a:rPr lang="en-US" dirty="0">
                <a:latin typeface="Arial" charset="0"/>
                <a:ea typeface="ＭＳ Ｐゴシック" charset="0"/>
              </a:rPr>
              <a:t>) contains many details about the file</a:t>
            </a:r>
          </a:p>
          <a:p>
            <a:pPr eaLnBrk="1" hangingPunct="1"/>
            <a:endParaRPr lang="en-US" dirty="0">
              <a:latin typeface="Arial" charset="0"/>
              <a:ea typeface="ＭＳ Ｐゴシック" charset="0"/>
            </a:endParaRPr>
          </a:p>
        </p:txBody>
      </p:sp>
      <p:sp>
        <p:nvSpPr>
          <p:cNvPr id="12293" name="Rectangle 17"/>
          <p:cNvSpPr>
            <a:spLocks noChangeArrowheads="1"/>
          </p:cNvSpPr>
          <p:nvPr/>
        </p:nvSpPr>
        <p:spPr bwMode="auto">
          <a:xfrm>
            <a:off x="827088" y="4508500"/>
            <a:ext cx="865187"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294" name="Rectangle 18"/>
          <p:cNvSpPr>
            <a:spLocks noChangeArrowheads="1"/>
          </p:cNvSpPr>
          <p:nvPr/>
        </p:nvSpPr>
        <p:spPr bwMode="auto">
          <a:xfrm>
            <a:off x="1835150" y="4508500"/>
            <a:ext cx="865188"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295" name="Line 20"/>
          <p:cNvSpPr>
            <a:spLocks noChangeShapeType="1"/>
          </p:cNvSpPr>
          <p:nvPr/>
        </p:nvSpPr>
        <p:spPr bwMode="auto">
          <a:xfrm>
            <a:off x="684213" y="4221163"/>
            <a:ext cx="0" cy="129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2296" name="Text Box 21"/>
          <p:cNvSpPr txBox="1">
            <a:spLocks noChangeArrowheads="1"/>
          </p:cNvSpPr>
          <p:nvPr/>
        </p:nvSpPr>
        <p:spPr bwMode="auto">
          <a:xfrm>
            <a:off x="414338" y="3860800"/>
            <a:ext cx="256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partition (volume) starts</a:t>
            </a:r>
          </a:p>
        </p:txBody>
      </p:sp>
      <p:sp>
        <p:nvSpPr>
          <p:cNvPr id="12297" name="Text Box 22"/>
          <p:cNvSpPr txBox="1">
            <a:spLocks noChangeArrowheads="1"/>
          </p:cNvSpPr>
          <p:nvPr/>
        </p:nvSpPr>
        <p:spPr bwMode="auto">
          <a:xfrm>
            <a:off x="774700" y="5157788"/>
            <a:ext cx="917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Boot</a:t>
            </a:r>
          </a:p>
          <a:p>
            <a:pPr eaLnBrk="1" hangingPunct="1"/>
            <a:r>
              <a:rPr lang="en-US"/>
              <a:t>Control</a:t>
            </a:r>
          </a:p>
          <a:p>
            <a:pPr eaLnBrk="1" hangingPunct="1"/>
            <a:r>
              <a:rPr lang="en-US"/>
              <a:t>Block</a:t>
            </a:r>
          </a:p>
        </p:txBody>
      </p:sp>
      <p:sp>
        <p:nvSpPr>
          <p:cNvPr id="12298" name="Text Box 23"/>
          <p:cNvSpPr txBox="1">
            <a:spLocks noChangeArrowheads="1"/>
          </p:cNvSpPr>
          <p:nvPr/>
        </p:nvSpPr>
        <p:spPr bwMode="auto">
          <a:xfrm>
            <a:off x="1763713" y="5157788"/>
            <a:ext cx="955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Volume</a:t>
            </a:r>
          </a:p>
          <a:p>
            <a:pPr eaLnBrk="1" hangingPunct="1"/>
            <a:r>
              <a:rPr lang="en-US"/>
              <a:t>Control</a:t>
            </a:r>
          </a:p>
          <a:p>
            <a:pPr eaLnBrk="1" hangingPunct="1"/>
            <a:r>
              <a:rPr lang="en-US"/>
              <a:t>Block</a:t>
            </a:r>
          </a:p>
        </p:txBody>
      </p:sp>
      <p:sp>
        <p:nvSpPr>
          <p:cNvPr id="12299" name="Rectangle 24"/>
          <p:cNvSpPr>
            <a:spLocks noChangeArrowheads="1"/>
          </p:cNvSpPr>
          <p:nvPr/>
        </p:nvSpPr>
        <p:spPr bwMode="auto">
          <a:xfrm>
            <a:off x="4356100" y="4508500"/>
            <a:ext cx="2160588"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0" name="Text Box 25"/>
          <p:cNvSpPr txBox="1">
            <a:spLocks noChangeArrowheads="1"/>
          </p:cNvSpPr>
          <p:nvPr/>
        </p:nvSpPr>
        <p:spPr bwMode="auto">
          <a:xfrm>
            <a:off x="4814888" y="5157788"/>
            <a:ext cx="1196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Directory</a:t>
            </a:r>
          </a:p>
          <a:p>
            <a:pPr eaLnBrk="1" hangingPunct="1"/>
            <a:r>
              <a:rPr lang="en-US" b="1"/>
              <a:t>Structure</a:t>
            </a:r>
          </a:p>
        </p:txBody>
      </p:sp>
      <p:sp>
        <p:nvSpPr>
          <p:cNvPr id="12301" name="Rectangle 26"/>
          <p:cNvSpPr>
            <a:spLocks noChangeArrowheads="1"/>
          </p:cNvSpPr>
          <p:nvPr/>
        </p:nvSpPr>
        <p:spPr bwMode="auto">
          <a:xfrm>
            <a:off x="7235825" y="4508500"/>
            <a:ext cx="504825"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2" name="Rectangle 27"/>
          <p:cNvSpPr>
            <a:spLocks noChangeArrowheads="1"/>
          </p:cNvSpPr>
          <p:nvPr/>
        </p:nvSpPr>
        <p:spPr bwMode="auto">
          <a:xfrm>
            <a:off x="7812088" y="4508500"/>
            <a:ext cx="504825"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3" name="Text Box 28"/>
          <p:cNvSpPr txBox="1">
            <a:spLocks noChangeArrowheads="1"/>
          </p:cNvSpPr>
          <p:nvPr/>
        </p:nvSpPr>
        <p:spPr bwMode="auto">
          <a:xfrm>
            <a:off x="6570663" y="5229225"/>
            <a:ext cx="226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File Control Blocks</a:t>
            </a:r>
          </a:p>
          <a:p>
            <a:pPr eaLnBrk="1" hangingPunct="1"/>
            <a:r>
              <a:rPr lang="en-US"/>
              <a:t>(FCBs)</a:t>
            </a:r>
          </a:p>
        </p:txBody>
      </p:sp>
      <p:sp>
        <p:nvSpPr>
          <p:cNvPr id="12304" name="Line 29"/>
          <p:cNvSpPr>
            <a:spLocks noChangeShapeType="1"/>
          </p:cNvSpPr>
          <p:nvPr/>
        </p:nvSpPr>
        <p:spPr bwMode="auto">
          <a:xfrm flipH="1" flipV="1">
            <a:off x="7524750" y="4005263"/>
            <a:ext cx="0" cy="7191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2305" name="Text Box 30"/>
          <p:cNvSpPr txBox="1">
            <a:spLocks noChangeArrowheads="1"/>
          </p:cNvSpPr>
          <p:nvPr/>
        </p:nvSpPr>
        <p:spPr bwMode="auto">
          <a:xfrm>
            <a:off x="4826000" y="3644900"/>
            <a:ext cx="410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info about a file and its location on disk</a:t>
            </a:r>
          </a:p>
        </p:txBody>
      </p:sp>
      <p:sp>
        <p:nvSpPr>
          <p:cNvPr id="12306" name="Text Box 31"/>
          <p:cNvSpPr txBox="1">
            <a:spLocks noChangeArrowheads="1"/>
          </p:cNvSpPr>
          <p:nvPr/>
        </p:nvSpPr>
        <p:spPr bwMode="auto">
          <a:xfrm>
            <a:off x="4535488" y="4673600"/>
            <a:ext cx="1908175"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Pointers to FCBs</a:t>
            </a:r>
          </a:p>
        </p:txBody>
      </p:sp>
      <p:sp>
        <p:nvSpPr>
          <p:cNvPr id="12307" name="Text Box 32"/>
          <p:cNvSpPr txBox="1">
            <a:spLocks noChangeArrowheads="1"/>
          </p:cNvSpPr>
          <p:nvPr/>
        </p:nvSpPr>
        <p:spPr bwMode="auto">
          <a:xfrm>
            <a:off x="3748088" y="5726113"/>
            <a:ext cx="291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(filename to FCB mapping)</a:t>
            </a:r>
          </a:p>
        </p:txBody>
      </p:sp>
      <p:sp>
        <p:nvSpPr>
          <p:cNvPr id="12308" name="Text Box 33"/>
          <p:cNvSpPr txBox="1">
            <a:spLocks noChangeArrowheads="1"/>
          </p:cNvSpPr>
          <p:nvPr/>
        </p:nvSpPr>
        <p:spPr bwMode="auto">
          <a:xfrm>
            <a:off x="1346200" y="5969000"/>
            <a:ext cx="192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(i.e. </a:t>
            </a:r>
            <a:r>
              <a:rPr lang="en-US" b="1"/>
              <a:t>superblock</a:t>
            </a:r>
            <a:r>
              <a:rPr lang="en-US"/>
              <a:t>)</a:t>
            </a:r>
          </a:p>
        </p:txBody>
      </p:sp>
      <p:sp>
        <p:nvSpPr>
          <p:cNvPr id="1754146" name="Freeform 34"/>
          <p:cNvSpPr>
            <a:spLocks/>
          </p:cNvSpPr>
          <p:nvPr/>
        </p:nvSpPr>
        <p:spPr bwMode="auto">
          <a:xfrm>
            <a:off x="2484438" y="4173538"/>
            <a:ext cx="1943100" cy="407987"/>
          </a:xfrm>
          <a:custGeom>
            <a:avLst/>
            <a:gdLst>
              <a:gd name="T0" fmla="*/ 0 w 1224"/>
              <a:gd name="T1" fmla="*/ 647678460 h 257"/>
              <a:gd name="T2" fmla="*/ 569555284 w 1224"/>
              <a:gd name="T3" fmla="*/ 189010653 h 257"/>
              <a:gd name="T4" fmla="*/ 1713706360 w 1224"/>
              <a:gd name="T5" fmla="*/ 75604584 h 257"/>
              <a:gd name="T6" fmla="*/ 2147483647 w 1224"/>
              <a:gd name="T7" fmla="*/ 647678460 h 257"/>
              <a:gd name="T8" fmla="*/ 0 60000 65536"/>
              <a:gd name="T9" fmla="*/ 0 60000 65536"/>
              <a:gd name="T10" fmla="*/ 0 60000 65536"/>
              <a:gd name="T11" fmla="*/ 0 60000 65536"/>
              <a:gd name="T12" fmla="*/ 0 w 1224"/>
              <a:gd name="T13" fmla="*/ 0 h 257"/>
              <a:gd name="T14" fmla="*/ 1224 w 1224"/>
              <a:gd name="T15" fmla="*/ 257 h 257"/>
            </a:gdLst>
            <a:ahLst/>
            <a:cxnLst>
              <a:cxn ang="T8">
                <a:pos x="T0" y="T1"/>
              </a:cxn>
              <a:cxn ang="T9">
                <a:pos x="T2" y="T3"/>
              </a:cxn>
              <a:cxn ang="T10">
                <a:pos x="T4" y="T5"/>
              </a:cxn>
              <a:cxn ang="T11">
                <a:pos x="T6" y="T7"/>
              </a:cxn>
            </a:cxnLst>
            <a:rect l="T12" t="T13" r="T14" b="T15"/>
            <a:pathLst>
              <a:path w="1224" h="257">
                <a:moveTo>
                  <a:pt x="0" y="257"/>
                </a:moveTo>
                <a:cubicBezTo>
                  <a:pt x="56" y="185"/>
                  <a:pt x="113" y="113"/>
                  <a:pt x="226" y="75"/>
                </a:cubicBezTo>
                <a:cubicBezTo>
                  <a:pt x="339" y="37"/>
                  <a:pt x="514" y="0"/>
                  <a:pt x="680" y="30"/>
                </a:cubicBezTo>
                <a:cubicBezTo>
                  <a:pt x="846" y="60"/>
                  <a:pt x="1035" y="158"/>
                  <a:pt x="1224"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54147" name="Freeform 35"/>
          <p:cNvSpPr>
            <a:spLocks/>
          </p:cNvSpPr>
          <p:nvPr/>
        </p:nvSpPr>
        <p:spPr bwMode="auto">
          <a:xfrm>
            <a:off x="5148263" y="4173538"/>
            <a:ext cx="2089150" cy="407987"/>
          </a:xfrm>
          <a:custGeom>
            <a:avLst/>
            <a:gdLst>
              <a:gd name="T0" fmla="*/ 0 w 1316"/>
              <a:gd name="T1" fmla="*/ 647678460 h 257"/>
              <a:gd name="T2" fmla="*/ 914817570 w 1316"/>
              <a:gd name="T3" fmla="*/ 189010653 h 257"/>
              <a:gd name="T4" fmla="*/ 2147483647 w 1316"/>
              <a:gd name="T5" fmla="*/ 75604584 h 257"/>
              <a:gd name="T6" fmla="*/ 2147483647 w 1316"/>
              <a:gd name="T7" fmla="*/ 647678460 h 257"/>
              <a:gd name="T8" fmla="*/ 0 60000 65536"/>
              <a:gd name="T9" fmla="*/ 0 60000 65536"/>
              <a:gd name="T10" fmla="*/ 0 60000 65536"/>
              <a:gd name="T11" fmla="*/ 0 60000 65536"/>
              <a:gd name="T12" fmla="*/ 0 w 1316"/>
              <a:gd name="T13" fmla="*/ 0 h 257"/>
              <a:gd name="T14" fmla="*/ 1316 w 1316"/>
              <a:gd name="T15" fmla="*/ 257 h 257"/>
            </a:gdLst>
            <a:ahLst/>
            <a:cxnLst>
              <a:cxn ang="T8">
                <a:pos x="T0" y="T1"/>
              </a:cxn>
              <a:cxn ang="T9">
                <a:pos x="T2" y="T3"/>
              </a:cxn>
              <a:cxn ang="T10">
                <a:pos x="T4" y="T5"/>
              </a:cxn>
              <a:cxn ang="T11">
                <a:pos x="T6" y="T7"/>
              </a:cxn>
            </a:cxnLst>
            <a:rect l="T12" t="T13" r="T14" b="T15"/>
            <a:pathLst>
              <a:path w="1316" h="257">
                <a:moveTo>
                  <a:pt x="0" y="257"/>
                </a:moveTo>
                <a:cubicBezTo>
                  <a:pt x="102" y="185"/>
                  <a:pt x="204" y="113"/>
                  <a:pt x="363" y="75"/>
                </a:cubicBezTo>
                <a:cubicBezTo>
                  <a:pt x="522" y="37"/>
                  <a:pt x="794" y="0"/>
                  <a:pt x="953" y="30"/>
                </a:cubicBezTo>
                <a:cubicBezTo>
                  <a:pt x="1112" y="60"/>
                  <a:pt x="1214" y="158"/>
                  <a:pt x="1316"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54148" name="Freeform 36"/>
          <p:cNvSpPr>
            <a:spLocks/>
          </p:cNvSpPr>
          <p:nvPr/>
        </p:nvSpPr>
        <p:spPr bwMode="auto">
          <a:xfrm>
            <a:off x="5435600" y="4149725"/>
            <a:ext cx="2378075" cy="431800"/>
          </a:xfrm>
          <a:custGeom>
            <a:avLst/>
            <a:gdLst>
              <a:gd name="T0" fmla="*/ 0 w 1316"/>
              <a:gd name="T1" fmla="*/ 725491072 h 257"/>
              <a:gd name="T2" fmla="*/ 1185347520 w 1316"/>
              <a:gd name="T3" fmla="*/ 211719725 h 257"/>
              <a:gd name="T4" fmla="*/ 2147483647 w 1316"/>
              <a:gd name="T5" fmla="*/ 84688231 h 257"/>
              <a:gd name="T6" fmla="*/ 2147483647 w 1316"/>
              <a:gd name="T7" fmla="*/ 725491072 h 257"/>
              <a:gd name="T8" fmla="*/ 0 60000 65536"/>
              <a:gd name="T9" fmla="*/ 0 60000 65536"/>
              <a:gd name="T10" fmla="*/ 0 60000 65536"/>
              <a:gd name="T11" fmla="*/ 0 60000 65536"/>
              <a:gd name="T12" fmla="*/ 0 w 1316"/>
              <a:gd name="T13" fmla="*/ 0 h 257"/>
              <a:gd name="T14" fmla="*/ 1316 w 1316"/>
              <a:gd name="T15" fmla="*/ 257 h 257"/>
            </a:gdLst>
            <a:ahLst/>
            <a:cxnLst>
              <a:cxn ang="T8">
                <a:pos x="T0" y="T1"/>
              </a:cxn>
              <a:cxn ang="T9">
                <a:pos x="T2" y="T3"/>
              </a:cxn>
              <a:cxn ang="T10">
                <a:pos x="T4" y="T5"/>
              </a:cxn>
              <a:cxn ang="T11">
                <a:pos x="T6" y="T7"/>
              </a:cxn>
            </a:cxnLst>
            <a:rect l="T12" t="T13" r="T14" b="T15"/>
            <a:pathLst>
              <a:path w="1316" h="257">
                <a:moveTo>
                  <a:pt x="0" y="257"/>
                </a:moveTo>
                <a:cubicBezTo>
                  <a:pt x="102" y="185"/>
                  <a:pt x="204" y="113"/>
                  <a:pt x="363" y="75"/>
                </a:cubicBezTo>
                <a:cubicBezTo>
                  <a:pt x="522" y="37"/>
                  <a:pt x="794" y="0"/>
                  <a:pt x="953" y="30"/>
                </a:cubicBezTo>
                <a:cubicBezTo>
                  <a:pt x="1112" y="60"/>
                  <a:pt x="1214" y="158"/>
                  <a:pt x="1316"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4146"/>
                                        </p:tgtEl>
                                        <p:attrNameLst>
                                          <p:attrName>style.visibility</p:attrName>
                                        </p:attrNameLst>
                                      </p:cBhvr>
                                      <p:to>
                                        <p:strVal val="visible"/>
                                      </p:to>
                                    </p:set>
                                    <p:animEffect transition="in" filter="wipe(left)">
                                      <p:cBhvr>
                                        <p:cTn id="7" dur="500"/>
                                        <p:tgtEl>
                                          <p:spTgt spid="175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4147"/>
                                        </p:tgtEl>
                                        <p:attrNameLst>
                                          <p:attrName>style.visibility</p:attrName>
                                        </p:attrNameLst>
                                      </p:cBhvr>
                                      <p:to>
                                        <p:strVal val="visible"/>
                                      </p:to>
                                    </p:set>
                                    <p:animEffect transition="in" filter="wipe(left)">
                                      <p:cBhvr>
                                        <p:cTn id="12" dur="500"/>
                                        <p:tgtEl>
                                          <p:spTgt spid="175414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54148"/>
                                        </p:tgtEl>
                                        <p:attrNameLst>
                                          <p:attrName>style.visibility</p:attrName>
                                        </p:attrNameLst>
                                      </p:cBhvr>
                                      <p:to>
                                        <p:strVal val="visible"/>
                                      </p:to>
                                    </p:set>
                                    <p:animEffect transition="in" filter="wipe(left)">
                                      <p:cBhvr>
                                        <p:cTn id="15" dur="500"/>
                                        <p:tgtEl>
                                          <p:spTgt spid="175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46" grpId="0" animBg="1"/>
      <p:bldP spid="1754147" grpId="0" animBg="1"/>
      <p:bldP spid="17541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ABD832-FD7A-BC41-AE05-1AA89AE12FA0}" type="slidenum">
              <a:rPr lang="en-US"/>
              <a:pPr eaLnBrk="1" hangingPunct="1"/>
              <a:t>12</a:t>
            </a:fld>
            <a:endParaRPr lang="en-US"/>
          </a:p>
        </p:txBody>
      </p:sp>
      <p:sp>
        <p:nvSpPr>
          <p:cNvPr id="13315" name="Rectangle 4"/>
          <p:cNvSpPr>
            <a:spLocks noGrp="1" noChangeArrowheads="1"/>
          </p:cNvSpPr>
          <p:nvPr>
            <p:ph type="title"/>
          </p:nvPr>
        </p:nvSpPr>
        <p:spPr/>
        <p:txBody>
          <a:bodyPr/>
          <a:lstStyle/>
          <a:p>
            <a:pPr eaLnBrk="1" hangingPunct="1"/>
            <a:r>
              <a:rPr lang="en-US">
                <a:latin typeface="Arial" charset="0"/>
                <a:ea typeface="ＭＳ Ｐゴシック" charset="0"/>
              </a:rPr>
              <a:t>A Typical File Control Block</a:t>
            </a:r>
          </a:p>
        </p:txBody>
      </p:sp>
      <p:pic>
        <p:nvPicPr>
          <p:cNvPr id="1756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40025"/>
            <a:ext cx="4248150" cy="2560638"/>
          </a:xfrm>
          <a:prstGeom prst="rect">
            <a:avLst/>
          </a:prstGeom>
          <a:noFill/>
          <a:ln>
            <a:noFill/>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323850" y="1557338"/>
            <a:ext cx="15843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Filename=X</a:t>
            </a:r>
          </a:p>
        </p:txBody>
      </p:sp>
      <p:sp>
        <p:nvSpPr>
          <p:cNvPr id="13318" name="Rectangle 7"/>
          <p:cNvSpPr>
            <a:spLocks noChangeArrowheads="1"/>
          </p:cNvSpPr>
          <p:nvPr/>
        </p:nvSpPr>
        <p:spPr bwMode="auto">
          <a:xfrm>
            <a:off x="1906588" y="1557338"/>
            <a:ext cx="302577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info about locating the FCB</a:t>
            </a:r>
          </a:p>
        </p:txBody>
      </p:sp>
      <p:sp>
        <p:nvSpPr>
          <p:cNvPr id="13319" name="Text Box 8"/>
          <p:cNvSpPr txBox="1">
            <a:spLocks noChangeArrowheads="1"/>
          </p:cNvSpPr>
          <p:nvPr/>
        </p:nvSpPr>
        <p:spPr bwMode="auto">
          <a:xfrm>
            <a:off x="4932363" y="155733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directory entry</a:t>
            </a:r>
          </a:p>
        </p:txBody>
      </p:sp>
      <p:sp>
        <p:nvSpPr>
          <p:cNvPr id="13320" name="Freeform 10"/>
          <p:cNvSpPr>
            <a:spLocks/>
          </p:cNvSpPr>
          <p:nvPr/>
        </p:nvSpPr>
        <p:spPr bwMode="auto">
          <a:xfrm>
            <a:off x="2003425" y="1844675"/>
            <a:ext cx="1055688" cy="1800225"/>
          </a:xfrm>
          <a:custGeom>
            <a:avLst/>
            <a:gdLst>
              <a:gd name="T0" fmla="*/ 1675905672 w 665"/>
              <a:gd name="T1" fmla="*/ 0 h 1134"/>
              <a:gd name="T2" fmla="*/ 304939832 w 665"/>
              <a:gd name="T3" fmla="*/ 914817515 h 1134"/>
              <a:gd name="T4" fmla="*/ 191531945 w 665"/>
              <a:gd name="T5" fmla="*/ 1943041220 h 1134"/>
              <a:gd name="T6" fmla="*/ 1449091189 w 665"/>
              <a:gd name="T7" fmla="*/ 2147483647 h 1134"/>
              <a:gd name="T8" fmla="*/ 0 60000 65536"/>
              <a:gd name="T9" fmla="*/ 0 60000 65536"/>
              <a:gd name="T10" fmla="*/ 0 60000 65536"/>
              <a:gd name="T11" fmla="*/ 0 60000 65536"/>
              <a:gd name="T12" fmla="*/ 0 w 665"/>
              <a:gd name="T13" fmla="*/ 0 h 1134"/>
              <a:gd name="T14" fmla="*/ 665 w 665"/>
              <a:gd name="T15" fmla="*/ 1134 h 1134"/>
            </a:gdLst>
            <a:ahLst/>
            <a:cxnLst>
              <a:cxn ang="T8">
                <a:pos x="T0" y="T1"/>
              </a:cxn>
              <a:cxn ang="T9">
                <a:pos x="T2" y="T3"/>
              </a:cxn>
              <a:cxn ang="T10">
                <a:pos x="T4" y="T5"/>
              </a:cxn>
              <a:cxn ang="T11">
                <a:pos x="T6" y="T7"/>
              </a:cxn>
            </a:cxnLst>
            <a:rect l="T12" t="T13" r="T14" b="T15"/>
            <a:pathLst>
              <a:path w="665" h="1134">
                <a:moveTo>
                  <a:pt x="665" y="0"/>
                </a:moveTo>
                <a:cubicBezTo>
                  <a:pt x="442" y="117"/>
                  <a:pt x="219" y="235"/>
                  <a:pt x="121" y="363"/>
                </a:cubicBezTo>
                <a:cubicBezTo>
                  <a:pt x="23" y="491"/>
                  <a:pt x="0" y="643"/>
                  <a:pt x="76" y="771"/>
                </a:cubicBezTo>
                <a:cubicBezTo>
                  <a:pt x="152" y="899"/>
                  <a:pt x="363" y="1016"/>
                  <a:pt x="575" y="1134"/>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321" name="Freeform 11"/>
          <p:cNvSpPr>
            <a:spLocks/>
          </p:cNvSpPr>
          <p:nvPr/>
        </p:nvSpPr>
        <p:spPr bwMode="auto">
          <a:xfrm>
            <a:off x="4284663" y="5157788"/>
            <a:ext cx="1366837" cy="935037"/>
          </a:xfrm>
          <a:custGeom>
            <a:avLst/>
            <a:gdLst>
              <a:gd name="T0" fmla="*/ 2056446958 w 861"/>
              <a:gd name="T1" fmla="*/ 0 h 589"/>
              <a:gd name="T2" fmla="*/ 1484370670 w 861"/>
              <a:gd name="T3" fmla="*/ 569554970 h 589"/>
              <a:gd name="T4" fmla="*/ 113406213 w 861"/>
              <a:gd name="T5" fmla="*/ 1257556378 h 589"/>
              <a:gd name="T6" fmla="*/ 2147483647 w 861"/>
              <a:gd name="T7" fmla="*/ 1484370225 h 589"/>
              <a:gd name="T8" fmla="*/ 0 60000 65536"/>
              <a:gd name="T9" fmla="*/ 0 60000 65536"/>
              <a:gd name="T10" fmla="*/ 0 60000 65536"/>
              <a:gd name="T11" fmla="*/ 0 60000 65536"/>
              <a:gd name="T12" fmla="*/ 0 w 861"/>
              <a:gd name="T13" fmla="*/ 0 h 589"/>
              <a:gd name="T14" fmla="*/ 861 w 861"/>
              <a:gd name="T15" fmla="*/ 589 h 589"/>
            </a:gdLst>
            <a:ahLst/>
            <a:cxnLst>
              <a:cxn ang="T8">
                <a:pos x="T0" y="T1"/>
              </a:cxn>
              <a:cxn ang="T9">
                <a:pos x="T2" y="T3"/>
              </a:cxn>
              <a:cxn ang="T10">
                <a:pos x="T4" y="T5"/>
              </a:cxn>
              <a:cxn ang="T11">
                <a:pos x="T6" y="T7"/>
              </a:cxn>
            </a:cxnLst>
            <a:rect l="T12" t="T13" r="T14" b="T15"/>
            <a:pathLst>
              <a:path w="861" h="589">
                <a:moveTo>
                  <a:pt x="816" y="0"/>
                </a:moveTo>
                <a:cubicBezTo>
                  <a:pt x="766" y="71"/>
                  <a:pt x="717" y="143"/>
                  <a:pt x="589" y="226"/>
                </a:cubicBezTo>
                <a:cubicBezTo>
                  <a:pt x="461" y="309"/>
                  <a:pt x="0" y="439"/>
                  <a:pt x="45" y="499"/>
                </a:cubicBezTo>
                <a:cubicBezTo>
                  <a:pt x="90" y="559"/>
                  <a:pt x="475" y="574"/>
                  <a:pt x="861" y="589"/>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322" name="Text Box 12"/>
          <p:cNvSpPr txBox="1">
            <a:spLocks noChangeArrowheads="1"/>
          </p:cNvSpPr>
          <p:nvPr/>
        </p:nvSpPr>
        <p:spPr bwMode="auto">
          <a:xfrm>
            <a:off x="5522913" y="5897563"/>
            <a:ext cx="2416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t>File Data Blocks</a:t>
            </a:r>
            <a:r>
              <a:rPr lang="en-US" dirty="0"/>
              <a:t> of X</a:t>
            </a:r>
          </a:p>
        </p:txBody>
      </p:sp>
      <p:sp>
        <p:nvSpPr>
          <p:cNvPr id="13323" name="Text Box 14"/>
          <p:cNvSpPr txBox="1">
            <a:spLocks noChangeArrowheads="1"/>
          </p:cNvSpPr>
          <p:nvPr/>
        </p:nvSpPr>
        <p:spPr bwMode="auto">
          <a:xfrm>
            <a:off x="3097213" y="2420938"/>
            <a:ext cx="438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 Control Block of a file with filename X</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DB227E-C404-9940-AB9E-3C52445E1262}" type="slidenum">
              <a:rPr lang="en-US"/>
              <a:pPr eaLnBrk="1" hangingPunct="1"/>
              <a:t>13</a:t>
            </a:fld>
            <a:endParaRPr lang="en-US"/>
          </a:p>
        </p:txBody>
      </p:sp>
      <p:sp>
        <p:nvSpPr>
          <p:cNvPr id="14339" name="Rectangle 2"/>
          <p:cNvSpPr>
            <a:spLocks noGrp="1" noChangeArrowheads="1"/>
          </p:cNvSpPr>
          <p:nvPr>
            <p:ph type="title"/>
          </p:nvPr>
        </p:nvSpPr>
        <p:spPr/>
        <p:txBody>
          <a:bodyPr/>
          <a:lstStyle/>
          <a:p>
            <a:pPr eaLnBrk="1" hangingPunct="1"/>
            <a:r>
              <a:rPr lang="en-US">
                <a:latin typeface="Arial" charset="0"/>
                <a:ea typeface="ＭＳ Ｐゴシック" charset="0"/>
              </a:rPr>
              <a:t>File Types</a:t>
            </a:r>
          </a:p>
        </p:txBody>
      </p:sp>
      <p:sp>
        <p:nvSpPr>
          <p:cNvPr id="14340" name="Rectangle 3"/>
          <p:cNvSpPr>
            <a:spLocks noGrp="1" noChangeArrowheads="1"/>
          </p:cNvSpPr>
          <p:nvPr>
            <p:ph type="body" idx="1"/>
          </p:nvPr>
        </p:nvSpPr>
        <p:spPr/>
        <p:txBody>
          <a:bodyPr/>
          <a:lstStyle/>
          <a:p>
            <a:pPr eaLnBrk="1" hangingPunct="1">
              <a:lnSpc>
                <a:spcPct val="90000"/>
              </a:lnSpc>
            </a:pPr>
            <a:r>
              <a:rPr lang="en-US" dirty="0">
                <a:latin typeface="Arial" charset="0"/>
                <a:ea typeface="ＭＳ Ｐゴシック" charset="0"/>
              </a:rPr>
              <a:t>Various things can be considered as files: </a:t>
            </a:r>
          </a:p>
          <a:p>
            <a:pPr lvl="1" eaLnBrk="1" hangingPunct="1">
              <a:lnSpc>
                <a:spcPct val="90000"/>
              </a:lnSpc>
            </a:pPr>
            <a:r>
              <a:rPr lang="en-US" dirty="0">
                <a:solidFill>
                  <a:srgbClr val="FF0000"/>
                </a:solidFill>
                <a:latin typeface="Arial" charset="0"/>
                <a:ea typeface="ＭＳ Ｐゴシック" charset="0"/>
              </a:rPr>
              <a:t>Regular</a:t>
            </a:r>
            <a:r>
              <a:rPr lang="en-US" dirty="0">
                <a:latin typeface="Arial" charset="0"/>
                <a:ea typeface="ＭＳ Ｐゴシック" charset="0"/>
              </a:rPr>
              <a:t> files</a:t>
            </a:r>
          </a:p>
          <a:p>
            <a:pPr lvl="2" eaLnBrk="1" hangingPunct="1">
              <a:lnSpc>
                <a:spcPct val="90000"/>
              </a:lnSpc>
            </a:pPr>
            <a:r>
              <a:rPr lang="en-US" dirty="0">
                <a:latin typeface="Arial" charset="0"/>
                <a:ea typeface="ＭＳ Ｐゴシック" charset="0"/>
              </a:rPr>
              <a:t>The </a:t>
            </a:r>
            <a:r>
              <a:rPr lang="en-US" dirty="0" err="1">
                <a:latin typeface="Arial" charset="0"/>
                <a:ea typeface="ＭＳ Ｐゴシック" charset="0"/>
              </a:rPr>
              <a:t>ascii</a:t>
            </a:r>
            <a:r>
              <a:rPr lang="en-US" dirty="0">
                <a:latin typeface="Arial" charset="0"/>
                <a:ea typeface="ＭＳ Ｐゴシック" charset="0"/>
              </a:rPr>
              <a:t> files (text files) we use, binary files, .doc files, .</a:t>
            </a:r>
            <a:r>
              <a:rPr lang="en-US" dirty="0" err="1">
                <a:latin typeface="Arial" charset="0"/>
                <a:ea typeface="ＭＳ Ｐゴシック" charset="0"/>
              </a:rPr>
              <a:t>pdf</a:t>
            </a:r>
            <a:r>
              <a:rPr lang="en-US" dirty="0">
                <a:latin typeface="Arial" charset="0"/>
                <a:ea typeface="ＭＳ Ｐゴシック" charset="0"/>
              </a:rPr>
              <a:t> files, executable files, etc. </a:t>
            </a:r>
          </a:p>
          <a:p>
            <a:pPr lvl="2" eaLnBrk="1" hangingPunct="1">
              <a:lnSpc>
                <a:spcPct val="90000"/>
              </a:lnSpc>
            </a:pPr>
            <a:r>
              <a:rPr lang="en-US" dirty="0">
                <a:latin typeface="Arial" charset="0"/>
                <a:ea typeface="ＭＳ Ｐゴシック" charset="0"/>
              </a:rPr>
              <a:t>Some programs can look to them and understand what they are. They store content</a:t>
            </a:r>
          </a:p>
          <a:p>
            <a:pPr lvl="1" eaLnBrk="1" hangingPunct="1">
              <a:lnSpc>
                <a:spcPct val="90000"/>
              </a:lnSpc>
            </a:pPr>
            <a:r>
              <a:rPr lang="en-US" dirty="0">
                <a:solidFill>
                  <a:srgbClr val="FF0000"/>
                </a:solidFill>
                <a:latin typeface="Arial" charset="0"/>
                <a:ea typeface="ＭＳ Ｐゴシック" charset="0"/>
              </a:rPr>
              <a:t>Directories</a:t>
            </a:r>
          </a:p>
          <a:p>
            <a:pPr lvl="2" eaLnBrk="1" hangingPunct="1">
              <a:lnSpc>
                <a:spcPct val="90000"/>
              </a:lnSpc>
            </a:pPr>
            <a:r>
              <a:rPr lang="en-US" dirty="0">
                <a:latin typeface="Arial" charset="0"/>
                <a:ea typeface="ＭＳ Ｐゴシック" charset="0"/>
              </a:rPr>
              <a:t>A file can store directory information. Hence directories can be considered as special </a:t>
            </a:r>
            <a:r>
              <a:rPr lang="en-US" dirty="0" smtClean="0">
                <a:latin typeface="Arial" charset="0"/>
                <a:ea typeface="ＭＳ Ｐゴシック" charset="0"/>
              </a:rPr>
              <a:t>files (in some systems like Linux). </a:t>
            </a:r>
            <a:endParaRPr lang="en-US" dirty="0">
              <a:latin typeface="Arial" charset="0"/>
              <a:ea typeface="ＭＳ Ｐゴシック" charset="0"/>
            </a:endParaRPr>
          </a:p>
          <a:p>
            <a:pPr lvl="2" eaLnBrk="1" hangingPunct="1">
              <a:lnSpc>
                <a:spcPct val="90000"/>
              </a:lnSpc>
            </a:pPr>
            <a:r>
              <a:rPr lang="en-US" dirty="0">
                <a:latin typeface="Arial" charset="0"/>
                <a:ea typeface="ＭＳ Ｐゴシック" charset="0"/>
              </a:rPr>
              <a:t>W</a:t>
            </a:r>
            <a:r>
              <a:rPr lang="en-US" dirty="0" smtClean="0">
                <a:latin typeface="Arial" charset="0"/>
                <a:ea typeface="ＭＳ Ｐゴシック" charset="0"/>
              </a:rPr>
              <a:t>e </a:t>
            </a:r>
            <a:r>
              <a:rPr lang="en-US" dirty="0">
                <a:latin typeface="Arial" charset="0"/>
                <a:ea typeface="ＭＳ Ｐゴシック" charset="0"/>
              </a:rPr>
              <a:t>will have a file control block for such a file as well. </a:t>
            </a:r>
          </a:p>
          <a:p>
            <a:pPr lvl="1" eaLnBrk="1" hangingPunct="1">
              <a:lnSpc>
                <a:spcPct val="90000"/>
              </a:lnSpc>
            </a:pPr>
            <a:r>
              <a:rPr lang="en-US" dirty="0">
                <a:solidFill>
                  <a:srgbClr val="FF0000"/>
                </a:solidFill>
                <a:latin typeface="Arial" charset="0"/>
                <a:ea typeface="ＭＳ Ｐゴシック" charset="0"/>
              </a:rPr>
              <a:t>Device</a:t>
            </a:r>
            <a:r>
              <a:rPr lang="en-US" dirty="0">
                <a:latin typeface="Arial" charset="0"/>
                <a:ea typeface="ＭＳ Ｐゴシック" charset="0"/>
              </a:rPr>
              <a:t> files</a:t>
            </a:r>
          </a:p>
          <a:p>
            <a:pPr lvl="2" eaLnBrk="1" hangingPunct="1">
              <a:lnSpc>
                <a:spcPct val="90000"/>
              </a:lnSpc>
            </a:pPr>
            <a:r>
              <a:rPr lang="en-US" dirty="0">
                <a:latin typeface="Arial" charset="0"/>
                <a:ea typeface="ＭＳ Ｐゴシック" charset="0"/>
              </a:rPr>
              <a:t>We can refer to devices in the system with files. </a:t>
            </a:r>
          </a:p>
          <a:p>
            <a:pPr lvl="2" eaLnBrk="1" hangingPunct="1">
              <a:lnSpc>
                <a:spcPct val="90000"/>
              </a:lnSpc>
            </a:pPr>
            <a:r>
              <a:rPr lang="en-US" dirty="0">
                <a:latin typeface="Arial" charset="0"/>
                <a:ea typeface="ＭＳ Ｐゴシック" charset="0"/>
              </a:rPr>
              <a:t>Device file </a:t>
            </a: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a:t>
            </a:r>
            <a:r>
              <a:rPr lang="en-US" altLang="ja-JP" dirty="0" smtClean="0">
                <a:latin typeface="Arial" charset="0"/>
                <a:ea typeface="ＭＳ Ｐゴシック" charset="0"/>
              </a:rPr>
              <a:t>sda5” </a:t>
            </a:r>
            <a:r>
              <a:rPr lang="en-US" altLang="ja-JP" dirty="0">
                <a:latin typeface="Arial" charset="0"/>
                <a:ea typeface="ＭＳ Ｐゴシック" charset="0"/>
              </a:rPr>
              <a:t>may refer to a hard disk partition. </a:t>
            </a:r>
          </a:p>
          <a:p>
            <a:pPr lvl="2" eaLnBrk="1" hangingPunct="1">
              <a:lnSpc>
                <a:spcPct val="90000"/>
              </a:lnSpc>
            </a:pP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/fd0</a:t>
            </a:r>
            <a:r>
              <a:rPr lang="ja-JP" altLang="en-US" dirty="0">
                <a:latin typeface="Arial" charset="0"/>
                <a:ea typeface="ＭＳ Ｐゴシック" charset="0"/>
              </a:rPr>
              <a:t>”</a:t>
            </a:r>
            <a:r>
              <a:rPr lang="en-US" altLang="ja-JP" dirty="0">
                <a:latin typeface="Arial" charset="0"/>
                <a:ea typeface="ＭＳ Ｐゴシック" charset="0"/>
              </a:rPr>
              <a:t> may refer to floppy  disk. </a:t>
            </a: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/cdrom0</a:t>
            </a:r>
            <a:r>
              <a:rPr lang="ja-JP" altLang="en-US" dirty="0">
                <a:latin typeface="Arial" charset="0"/>
                <a:ea typeface="ＭＳ Ｐゴシック" charset="0"/>
              </a:rPr>
              <a:t>”</a:t>
            </a:r>
            <a:r>
              <a:rPr lang="en-US" altLang="ja-JP" dirty="0">
                <a:latin typeface="Arial" charset="0"/>
                <a:ea typeface="ＭＳ Ｐゴシック" charset="0"/>
              </a:rPr>
              <a:t> may refer to CDROM. </a:t>
            </a:r>
          </a:p>
          <a:p>
            <a:pPr lvl="1" eaLnBrk="1" hangingPunct="1">
              <a:lnSpc>
                <a:spcPct val="90000"/>
              </a:lnSpc>
            </a:pPr>
            <a:r>
              <a:rPr lang="en-US" dirty="0">
                <a:latin typeface="Arial" charset="0"/>
                <a:ea typeface="ＭＳ Ｐゴシック" charset="0"/>
              </a:rPr>
              <a:t>…</a:t>
            </a:r>
          </a:p>
          <a:p>
            <a:pPr lvl="1" eaLnBrk="1" hangingPunct="1">
              <a:lnSpc>
                <a:spcPct val="90000"/>
              </a:lnSpc>
            </a:pPr>
            <a:endParaRPr lang="en-US" dirty="0">
              <a:latin typeface="Arial" charset="0"/>
              <a:ea typeface="ＭＳ Ｐゴシック" charset="0"/>
            </a:endParaRPr>
          </a:p>
          <a:p>
            <a:pPr lvl="1" eaLnBrk="1" hangingPunct="1">
              <a:lnSpc>
                <a:spcPct val="90000"/>
              </a:lnSpc>
            </a:pPr>
            <a:endParaRPr lang="en-US" dirty="0">
              <a:latin typeface="Arial"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B52871-4759-E44A-8762-6A3C84D6A9CC}" type="slidenum">
              <a:rPr lang="en-US"/>
              <a:pPr eaLnBrk="1" hangingPunct="1"/>
              <a:t>14</a:t>
            </a:fld>
            <a:endParaRPr lang="en-US"/>
          </a:p>
        </p:txBody>
      </p:sp>
      <p:sp>
        <p:nvSpPr>
          <p:cNvPr id="15363" name="Rectangle 2"/>
          <p:cNvSpPr>
            <a:spLocks noGrp="1" noChangeArrowheads="1"/>
          </p:cNvSpPr>
          <p:nvPr>
            <p:ph type="title"/>
          </p:nvPr>
        </p:nvSpPr>
        <p:spPr/>
        <p:txBody>
          <a:bodyPr/>
          <a:lstStyle/>
          <a:p>
            <a:pPr eaLnBrk="1" hangingPunct="1"/>
            <a:r>
              <a:rPr lang="en-US">
                <a:latin typeface="Arial" charset="0"/>
                <a:ea typeface="ＭＳ Ｐゴシック" charset="0"/>
              </a:rPr>
              <a:t>In Memory File System Structures</a:t>
            </a:r>
          </a:p>
        </p:txBody>
      </p:sp>
      <p:sp>
        <p:nvSpPr>
          <p:cNvPr id="1536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rPr>
              <a:t>There are also </a:t>
            </a:r>
            <a:r>
              <a:rPr lang="en-US" dirty="0" smtClean="0">
                <a:solidFill>
                  <a:srgbClr val="FF0000"/>
                </a:solidFill>
                <a:latin typeface="Arial" charset="0"/>
                <a:ea typeface="ＭＳ Ｐゴシック" charset="0"/>
              </a:rPr>
              <a:t>in-memory structures </a:t>
            </a:r>
            <a:r>
              <a:rPr lang="en-US" dirty="0" smtClean="0">
                <a:latin typeface="Arial" charset="0"/>
                <a:ea typeface="ＭＳ Ｐゴシック" charset="0"/>
              </a:rPr>
              <a:t>used by the file system</a:t>
            </a:r>
          </a:p>
          <a:p>
            <a:pPr eaLnBrk="1" hangingPunct="1"/>
            <a:r>
              <a:rPr lang="en-US" dirty="0" smtClean="0">
                <a:latin typeface="Arial" charset="0"/>
                <a:ea typeface="ＭＳ Ｐゴシック" charset="0"/>
              </a:rPr>
              <a:t>While files are opened and used, file system (kernel) keeps information in memory</a:t>
            </a:r>
          </a:p>
          <a:p>
            <a:pPr lvl="1" eaLnBrk="1" hangingPunct="1"/>
            <a:r>
              <a:rPr lang="en-US" dirty="0" smtClean="0">
                <a:latin typeface="Arial" charset="0"/>
                <a:ea typeface="ＭＳ Ｐゴシック" charset="0"/>
              </a:rPr>
              <a:t>Information about file is brought from disk into memory</a:t>
            </a:r>
          </a:p>
          <a:p>
            <a:pPr lvl="1" eaLnBrk="1" hangingPunct="1"/>
            <a:r>
              <a:rPr lang="en-US" dirty="0" smtClean="0">
                <a:latin typeface="Arial" charset="0"/>
                <a:ea typeface="ＭＳ Ｐゴシック" charset="0"/>
              </a:rPr>
              <a:t>They are put into in-memory (data) structures</a:t>
            </a:r>
          </a:p>
          <a:p>
            <a:pPr eaLnBrk="1" hangingPunct="1"/>
            <a:r>
              <a:rPr lang="en-US" dirty="0" smtClean="0">
                <a:latin typeface="Arial" charset="0"/>
                <a:ea typeface="ＭＳ Ｐゴシック" charset="0"/>
              </a:rPr>
              <a:t>Some of these structures are:</a:t>
            </a:r>
          </a:p>
          <a:p>
            <a:pPr lvl="1" eaLnBrk="1" hangingPunct="1"/>
            <a:r>
              <a:rPr lang="en-US" dirty="0" smtClean="0">
                <a:latin typeface="Arial" charset="0"/>
                <a:ea typeface="ＭＳ Ｐゴシック" charset="0"/>
              </a:rPr>
              <a:t>Directory entry</a:t>
            </a:r>
          </a:p>
          <a:p>
            <a:pPr lvl="1" eaLnBrk="1" hangingPunct="1"/>
            <a:r>
              <a:rPr lang="en-US" dirty="0" smtClean="0">
                <a:latin typeface="Arial" charset="0"/>
                <a:ea typeface="ＭＳ Ｐゴシック" charset="0"/>
              </a:rPr>
              <a:t>FCB</a:t>
            </a:r>
            <a:endParaRPr lang="en-US" dirty="0">
              <a:latin typeface="Arial" charset="0"/>
              <a:ea typeface="ＭＳ Ｐゴシック" charset="0"/>
            </a:endParaRPr>
          </a:p>
          <a:p>
            <a:pPr lvl="1" eaLnBrk="1" hangingPunct="1"/>
            <a:r>
              <a:rPr lang="en-US" dirty="0" smtClean="0">
                <a:latin typeface="Arial" charset="0"/>
                <a:ea typeface="ＭＳ Ｐゴシック" charset="0"/>
              </a:rPr>
              <a:t>Per process open file table entry (file descriptor points to this)</a:t>
            </a:r>
          </a:p>
          <a:p>
            <a:pPr lvl="2" eaLnBrk="1" hangingPunct="1"/>
            <a:r>
              <a:rPr lang="en-US" dirty="0" err="1" smtClean="0">
                <a:latin typeface="Arial" charset="0"/>
                <a:ea typeface="ＭＳ Ｐゴシック" charset="0"/>
              </a:rPr>
              <a:t>fd</a:t>
            </a:r>
            <a:r>
              <a:rPr lang="en-US" dirty="0" smtClean="0">
                <a:latin typeface="Arial" charset="0"/>
                <a:ea typeface="ＭＳ Ｐゴシック" charset="0"/>
              </a:rPr>
              <a:t> = open(filename, </a:t>
            </a:r>
            <a:r>
              <a:rPr lang="mr-IN" dirty="0" smtClean="0">
                <a:latin typeface="Arial" charset="0"/>
                <a:ea typeface="ＭＳ Ｐゴシック" charset="0"/>
              </a:rPr>
              <a:t>…</a:t>
            </a:r>
            <a:r>
              <a:rPr lang="en-US" dirty="0" smtClean="0">
                <a:latin typeface="Arial" charset="0"/>
                <a:ea typeface="ＭＳ Ｐゴシック" charset="0"/>
              </a:rPr>
              <a:t>)</a:t>
            </a:r>
          </a:p>
          <a:p>
            <a:pPr lvl="1" eaLnBrk="1" hangingPunct="1"/>
            <a:r>
              <a:rPr lang="en-US" dirty="0" smtClean="0">
                <a:latin typeface="Arial" charset="0"/>
                <a:ea typeface="ＭＳ Ｐゴシック" charset="0"/>
              </a:rPr>
              <a:t>Data blocks cached </a:t>
            </a:r>
          </a:p>
          <a:p>
            <a:pPr lvl="2" eaLnBrk="1" hangingPunct="1"/>
            <a:r>
              <a:rPr lang="en-US" dirty="0" smtClean="0">
                <a:latin typeface="Arial" charset="0"/>
                <a:ea typeface="ＭＳ Ｐゴシック" charset="0"/>
              </a:rPr>
              <a:t>In “buffer cache” in memory</a:t>
            </a:r>
          </a:p>
          <a:p>
            <a:pPr lvl="2"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2" name="Rectangle 1"/>
          <p:cNvSpPr/>
          <p:nvPr/>
        </p:nvSpPr>
        <p:spPr bwMode="auto">
          <a:xfrm>
            <a:off x="6300192" y="4653136"/>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6" name="Rectangle 5"/>
          <p:cNvSpPr/>
          <p:nvPr/>
        </p:nvSpPr>
        <p:spPr bwMode="auto">
          <a:xfrm>
            <a:off x="6300192" y="5085184"/>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7" name="Rectangle 6"/>
          <p:cNvSpPr/>
          <p:nvPr/>
        </p:nvSpPr>
        <p:spPr bwMode="auto">
          <a:xfrm>
            <a:off x="6300192" y="5517232"/>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cxnSp>
        <p:nvCxnSpPr>
          <p:cNvPr id="4" name="Straight Arrow Connector 3"/>
          <p:cNvCxnSpPr/>
          <p:nvPr/>
        </p:nvCxnSpPr>
        <p:spPr bwMode="auto">
          <a:xfrm>
            <a:off x="5940152" y="5723964"/>
            <a:ext cx="360040" cy="0"/>
          </a:xfrm>
          <a:prstGeom prst="straightConnector1">
            <a:avLst/>
          </a:prstGeom>
          <a:noFill/>
          <a:ln w="31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 name="TextBox 4"/>
          <p:cNvSpPr txBox="1"/>
          <p:nvPr/>
        </p:nvSpPr>
        <p:spPr>
          <a:xfrm>
            <a:off x="5508104" y="5507940"/>
            <a:ext cx="377177" cy="369332"/>
          </a:xfrm>
          <a:prstGeom prst="rect">
            <a:avLst/>
          </a:prstGeom>
          <a:noFill/>
        </p:spPr>
        <p:txBody>
          <a:bodyPr wrap="none" rtlCol="0">
            <a:spAutoFit/>
          </a:bodyPr>
          <a:lstStyle/>
          <a:p>
            <a:r>
              <a:rPr lang="en-US" dirty="0" err="1" smtClean="0"/>
              <a:t>fd</a:t>
            </a:r>
            <a:endParaRPr lang="en-US" dirty="0"/>
          </a:p>
        </p:txBody>
      </p:sp>
      <p:sp>
        <p:nvSpPr>
          <p:cNvPr id="8" name="TextBox 7"/>
          <p:cNvSpPr txBox="1"/>
          <p:nvPr/>
        </p:nvSpPr>
        <p:spPr>
          <a:xfrm>
            <a:off x="5652120" y="6021288"/>
            <a:ext cx="2892213" cy="369332"/>
          </a:xfrm>
          <a:prstGeom prst="rect">
            <a:avLst/>
          </a:prstGeom>
          <a:noFill/>
        </p:spPr>
        <p:txBody>
          <a:bodyPr wrap="none" rtlCol="0">
            <a:spAutoFit/>
          </a:bodyPr>
          <a:lstStyle/>
          <a:p>
            <a:r>
              <a:rPr lang="en-US" dirty="0" smtClean="0"/>
              <a:t>per process open file table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C72681-E91B-AE41-9DF2-F6E18CADD02A}" type="slidenum">
              <a:rPr lang="en-US"/>
              <a:pPr eaLnBrk="1" hangingPunct="1"/>
              <a:t>15</a:t>
            </a:fld>
            <a:endParaRPr lang="en-US"/>
          </a:p>
        </p:txBody>
      </p:sp>
      <p:sp>
        <p:nvSpPr>
          <p:cNvPr id="16387" name="Rectangle 4"/>
          <p:cNvSpPr>
            <a:spLocks noGrp="1" noChangeArrowheads="1"/>
          </p:cNvSpPr>
          <p:nvPr>
            <p:ph type="title"/>
          </p:nvPr>
        </p:nvSpPr>
        <p:spPr/>
        <p:txBody>
          <a:bodyPr/>
          <a:lstStyle/>
          <a:p>
            <a:pPr eaLnBrk="1" hangingPunct="1"/>
            <a:r>
              <a:rPr lang="en-US">
                <a:latin typeface="Arial" charset="0"/>
                <a:ea typeface="ＭＳ Ｐゴシック" charset="0"/>
              </a:rPr>
              <a:t>In-Memory File System Structures</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498600"/>
            <a:ext cx="65325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519662" y="2133600"/>
            <a:ext cx="158005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opening a </a:t>
            </a:r>
            <a:r>
              <a:rPr lang="en-US" dirty="0" smtClean="0"/>
              <a:t>file</a:t>
            </a:r>
          </a:p>
          <a:p>
            <a:pPr eaLnBrk="1" hangingPunct="1"/>
            <a:r>
              <a:rPr lang="en-US" dirty="0"/>
              <a:t>w</a:t>
            </a:r>
            <a:r>
              <a:rPr lang="en-US" dirty="0" smtClean="0"/>
              <a:t>ith filename</a:t>
            </a:r>
            <a:endParaRPr lang="en-US" dirty="0"/>
          </a:p>
        </p:txBody>
      </p:sp>
      <p:sp>
        <p:nvSpPr>
          <p:cNvPr id="16390" name="Text Box 7"/>
          <p:cNvSpPr txBox="1">
            <a:spLocks noChangeArrowheads="1"/>
          </p:cNvSpPr>
          <p:nvPr/>
        </p:nvSpPr>
        <p:spPr bwMode="auto">
          <a:xfrm>
            <a:off x="251520" y="4509120"/>
            <a:ext cx="1913677"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reading a </a:t>
            </a:r>
            <a:r>
              <a:rPr lang="en-US" dirty="0" smtClean="0"/>
              <a:t>file</a:t>
            </a:r>
          </a:p>
          <a:p>
            <a:pPr eaLnBrk="1" hangingPunct="1"/>
            <a:r>
              <a:rPr lang="en-US" dirty="0"/>
              <a:t>f</a:t>
            </a:r>
            <a:r>
              <a:rPr lang="en-US" dirty="0" smtClean="0"/>
              <a:t>ile file descriptor</a:t>
            </a:r>
            <a:br>
              <a:rPr lang="en-US" dirty="0" smtClean="0"/>
            </a:br>
            <a:r>
              <a:rPr lang="en-US" dirty="0" smtClean="0"/>
              <a:t> (file handle)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0ADA37-6323-6B4A-9217-357CAC28CAAA}" type="slidenum">
              <a:rPr lang="en-US"/>
              <a:pPr eaLnBrk="1" hangingPunct="1"/>
              <a:t>16</a:t>
            </a:fld>
            <a:endParaRPr lang="en-US"/>
          </a:p>
        </p:txBody>
      </p:sp>
      <p:sp>
        <p:nvSpPr>
          <p:cNvPr id="17411"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7412" name="Rectangle 3"/>
          <p:cNvSpPr>
            <a:spLocks noGrp="1" noChangeArrowheads="1"/>
          </p:cNvSpPr>
          <p:nvPr>
            <p:ph type="body" idx="1"/>
          </p:nvPr>
        </p:nvSpPr>
        <p:spPr>
          <a:xfrm>
            <a:off x="323850" y="1557338"/>
            <a:ext cx="4968875" cy="4679950"/>
          </a:xfrm>
        </p:spPr>
        <p:txBody>
          <a:bodyPr/>
          <a:lstStyle/>
          <a:p>
            <a:pPr eaLnBrk="1" hangingPunct="1"/>
            <a:r>
              <a:rPr lang="en-US" dirty="0">
                <a:latin typeface="Arial" charset="0"/>
                <a:ea typeface="ＭＳ Ｐゴシック" charset="0"/>
              </a:rPr>
              <a:t>Virtual File System (VFS) provides an object-oriented way of </a:t>
            </a:r>
            <a:r>
              <a:rPr lang="en-US" dirty="0">
                <a:solidFill>
                  <a:srgbClr val="FF0000"/>
                </a:solidFill>
                <a:latin typeface="Arial" charset="0"/>
                <a:ea typeface="ＭＳ Ｐゴシック" charset="0"/>
              </a:rPr>
              <a:t>implementing</a:t>
            </a:r>
            <a:r>
              <a:rPr lang="en-US" dirty="0">
                <a:latin typeface="Arial" charset="0"/>
                <a:ea typeface="ＭＳ Ｐゴシック" charset="0"/>
              </a:rPr>
              <a:t> file systems.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Many many files systems </a:t>
            </a:r>
            <a:r>
              <a:rPr lang="en-US" dirty="0" smtClean="0">
                <a:latin typeface="Arial" charset="0"/>
                <a:ea typeface="ＭＳ Ｐゴシック" charset="0"/>
              </a:rPr>
              <a:t>exist</a:t>
            </a:r>
          </a:p>
          <a:p>
            <a:pPr lvl="1" eaLnBrk="1" hangingPunct="1"/>
            <a:r>
              <a:rPr lang="en-US" dirty="0" smtClean="0">
                <a:latin typeface="Arial" charset="0"/>
                <a:ea typeface="ＭＳ Ｐゴシック" charset="0"/>
              </a:rPr>
              <a:t>NTFS, Linux FS (ext3), CDROM </a:t>
            </a:r>
            <a:r>
              <a:rPr lang="en-US" dirty="0" err="1" smtClean="0">
                <a:latin typeface="Arial" charset="0"/>
                <a:ea typeface="ＭＳ Ｐゴシック" charset="0"/>
              </a:rPr>
              <a:t>fs</a:t>
            </a:r>
            <a:r>
              <a:rPr lang="en-US" dirty="0" smtClean="0">
                <a:latin typeface="Arial" charset="0"/>
                <a:ea typeface="ＭＳ Ｐゴシック" charset="0"/>
              </a:rPr>
              <a:t>, FAT32 </a:t>
            </a:r>
            <a:r>
              <a:rPr lang="is-IS" dirty="0" smtClean="0">
                <a:latin typeface="Arial" charset="0"/>
                <a:ea typeface="ＭＳ Ｐゴシック" charset="0"/>
              </a:rPr>
              <a:t>…</a:t>
            </a:r>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VFS allows the same system call interface (the API) to be used for different types of file systems</a:t>
            </a:r>
            <a:r>
              <a:rPr lang="en-US" dirty="0" smtClean="0">
                <a:latin typeface="Arial" charset="0"/>
                <a:ea typeface="ＭＳ Ｐゴシック" charset="0"/>
              </a:rPr>
              <a:t>.</a:t>
            </a:r>
            <a:endParaRPr lang="en-US" dirty="0">
              <a:latin typeface="Arial" charset="0"/>
              <a:ea typeface="ＭＳ Ｐゴシック" charset="0"/>
            </a:endParaRPr>
          </a:p>
          <a:p>
            <a:pPr eaLnBrk="1" hangingPunct="1"/>
            <a:r>
              <a:rPr lang="en-US" dirty="0">
                <a:latin typeface="Arial" charset="0"/>
                <a:ea typeface="ＭＳ Ｐゴシック" charset="0"/>
              </a:rPr>
              <a:t>The API is to the VFS interface, rather than any specific type of file system.</a:t>
            </a:r>
          </a:p>
          <a:p>
            <a:pPr lvl="1" eaLnBrk="1" hangingPunct="1"/>
            <a:r>
              <a:rPr lang="en-US" dirty="0">
                <a:latin typeface="Arial" charset="0"/>
                <a:ea typeface="ＭＳ Ｐゴシック" charset="0"/>
              </a:rPr>
              <a:t>This can be a POSIX system call interface</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17413" name="Rectangle 4"/>
          <p:cNvSpPr>
            <a:spLocks noChangeArrowheads="1"/>
          </p:cNvSpPr>
          <p:nvPr/>
        </p:nvSpPr>
        <p:spPr bwMode="auto">
          <a:xfrm>
            <a:off x="5867400" y="3068638"/>
            <a:ext cx="2233613" cy="647700"/>
          </a:xfrm>
          <a:prstGeom prst="rect">
            <a:avLst/>
          </a:prstGeom>
          <a:solidFill>
            <a:srgbClr val="A50021"/>
          </a:solidFill>
          <a:ln w="3175">
            <a:solidFill>
              <a:schemeClr val="tx1"/>
            </a:solidFill>
            <a:miter lim="800000"/>
            <a:headEnd/>
            <a:tailEnd/>
          </a:ln>
        </p:spPr>
        <p:txBody>
          <a:bodyPr wrap="none" lIns="90000" tIns="46800" rIns="90000" bIns="46800" anchor="ctr"/>
          <a:lstStyle/>
          <a:p>
            <a:r>
              <a:rPr lang="en-US" b="1"/>
              <a:t>VFS</a:t>
            </a:r>
          </a:p>
        </p:txBody>
      </p:sp>
      <p:sp>
        <p:nvSpPr>
          <p:cNvPr id="17414" name="Rectangle 5"/>
          <p:cNvSpPr>
            <a:spLocks noChangeArrowheads="1"/>
          </p:cNvSpPr>
          <p:nvPr/>
        </p:nvSpPr>
        <p:spPr bwMode="auto">
          <a:xfrm>
            <a:off x="5867400" y="2708275"/>
            <a:ext cx="2233613" cy="360363"/>
          </a:xfrm>
          <a:prstGeom prst="rect">
            <a:avLst/>
          </a:prstGeom>
          <a:solidFill>
            <a:srgbClr val="FF3300"/>
          </a:solidFill>
          <a:ln w="3175">
            <a:solidFill>
              <a:schemeClr val="tx1"/>
            </a:solidFill>
            <a:miter lim="800000"/>
            <a:headEnd/>
            <a:tailEnd/>
          </a:ln>
        </p:spPr>
        <p:txBody>
          <a:bodyPr wrap="none" lIns="90000" tIns="46800" rIns="90000" bIns="46800" anchor="ctr"/>
          <a:lstStyle/>
          <a:p>
            <a:r>
              <a:rPr lang="en-US" sz="1600" b="1"/>
              <a:t>VFS Interface to Users</a:t>
            </a:r>
          </a:p>
        </p:txBody>
      </p:sp>
      <p:sp>
        <p:nvSpPr>
          <p:cNvPr id="17415" name="Rectangle 6"/>
          <p:cNvSpPr>
            <a:spLocks noChangeArrowheads="1"/>
          </p:cNvSpPr>
          <p:nvPr/>
        </p:nvSpPr>
        <p:spPr bwMode="auto">
          <a:xfrm>
            <a:off x="5867400" y="3716338"/>
            <a:ext cx="2233613" cy="647700"/>
          </a:xfrm>
          <a:prstGeom prst="rect">
            <a:avLst/>
          </a:prstGeom>
          <a:solidFill>
            <a:srgbClr val="FFFF99"/>
          </a:solidFill>
          <a:ln w="3175">
            <a:solidFill>
              <a:schemeClr val="tx1"/>
            </a:solidFill>
            <a:miter lim="800000"/>
            <a:headEnd/>
            <a:tailEnd/>
          </a:ln>
        </p:spPr>
        <p:txBody>
          <a:bodyPr wrap="none" lIns="90000" tIns="46800" rIns="90000" bIns="46800" anchor="ctr"/>
          <a:lstStyle/>
          <a:p>
            <a:r>
              <a:rPr lang="en-US" sz="1600" b="1"/>
              <a:t>VFS Interface to FSs</a:t>
            </a:r>
          </a:p>
        </p:txBody>
      </p:sp>
      <p:sp>
        <p:nvSpPr>
          <p:cNvPr id="17416" name="Rectangle 7"/>
          <p:cNvSpPr>
            <a:spLocks noChangeArrowheads="1"/>
          </p:cNvSpPr>
          <p:nvPr/>
        </p:nvSpPr>
        <p:spPr bwMode="auto">
          <a:xfrm>
            <a:off x="5435600"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FS1</a:t>
            </a:r>
          </a:p>
        </p:txBody>
      </p:sp>
      <p:sp>
        <p:nvSpPr>
          <p:cNvPr id="17417" name="Rectangle 8"/>
          <p:cNvSpPr>
            <a:spLocks noChangeArrowheads="1"/>
          </p:cNvSpPr>
          <p:nvPr/>
        </p:nvSpPr>
        <p:spPr bwMode="auto">
          <a:xfrm>
            <a:off x="6588125"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FS2</a:t>
            </a:r>
          </a:p>
        </p:txBody>
      </p:sp>
      <p:sp>
        <p:nvSpPr>
          <p:cNvPr id="17418" name="Rectangle 9"/>
          <p:cNvSpPr>
            <a:spLocks noChangeArrowheads="1"/>
          </p:cNvSpPr>
          <p:nvPr/>
        </p:nvSpPr>
        <p:spPr bwMode="auto">
          <a:xfrm>
            <a:off x="7667625"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FS3</a:t>
            </a:r>
          </a:p>
        </p:txBody>
      </p:sp>
      <p:sp>
        <p:nvSpPr>
          <p:cNvPr id="17419" name="Rectangle 10"/>
          <p:cNvSpPr>
            <a:spLocks noChangeArrowheads="1"/>
          </p:cNvSpPr>
          <p:nvPr/>
        </p:nvSpPr>
        <p:spPr bwMode="auto">
          <a:xfrm>
            <a:off x="5508625" y="5589588"/>
            <a:ext cx="2952750"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7420" name="Rectangle 11"/>
          <p:cNvSpPr>
            <a:spLocks noChangeArrowheads="1"/>
          </p:cNvSpPr>
          <p:nvPr/>
        </p:nvSpPr>
        <p:spPr bwMode="auto">
          <a:xfrm>
            <a:off x="5867400" y="1916113"/>
            <a:ext cx="2233613"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User Programs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B6A537-7E97-9F45-84DA-2D11594EF420}" type="slidenum">
              <a:rPr lang="en-US"/>
              <a:pPr eaLnBrk="1" hangingPunct="1"/>
              <a:t>17</a:t>
            </a:fld>
            <a:endParaRPr lang="en-US"/>
          </a:p>
        </p:txBody>
      </p:sp>
      <p:sp>
        <p:nvSpPr>
          <p:cNvPr id="18435"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8436" name="Rectangle 3"/>
          <p:cNvSpPr>
            <a:spLocks noGrp="1" noChangeArrowheads="1"/>
          </p:cNvSpPr>
          <p:nvPr>
            <p:ph type="body" idx="1"/>
          </p:nvPr>
        </p:nvSpPr>
        <p:spPr/>
        <p:txBody>
          <a:bodyPr/>
          <a:lstStyle/>
          <a:p>
            <a:pPr eaLnBrk="1" hangingPunct="1"/>
            <a:r>
              <a:rPr lang="en-US" dirty="0">
                <a:latin typeface="Arial" charset="0"/>
                <a:ea typeface="ＭＳ Ｐゴシック" charset="0"/>
              </a:rPr>
              <a:t>VFS has also an </a:t>
            </a:r>
            <a:r>
              <a:rPr lang="en-US" dirty="0">
                <a:solidFill>
                  <a:srgbClr val="FF0000"/>
                </a:solidFill>
                <a:latin typeface="Arial" charset="0"/>
                <a:ea typeface="ＭＳ Ｐゴシック" charset="0"/>
              </a:rPr>
              <a:t>interface to file systems </a:t>
            </a:r>
            <a:r>
              <a:rPr lang="en-US" dirty="0">
                <a:latin typeface="Arial" charset="0"/>
                <a:ea typeface="ＭＳ Ｐゴシック" charset="0"/>
              </a:rPr>
              <a:t>(</a:t>
            </a:r>
            <a:r>
              <a:rPr lang="en-US" dirty="0" smtClean="0">
                <a:latin typeface="Arial" charset="0"/>
                <a:ea typeface="ＭＳ Ｐゴシック" charset="0"/>
              </a:rPr>
              <a:t>concrete </a:t>
            </a:r>
            <a:r>
              <a:rPr lang="en-US" dirty="0">
                <a:latin typeface="Arial" charset="0"/>
                <a:ea typeface="ＭＳ Ｐゴシック" charset="0"/>
              </a:rPr>
              <a:t>file systems)</a:t>
            </a:r>
          </a:p>
          <a:p>
            <a:pPr lvl="1" eaLnBrk="1" hangingPunct="1"/>
            <a:r>
              <a:rPr lang="en-US" dirty="0">
                <a:latin typeface="Arial" charset="0"/>
                <a:ea typeface="ＭＳ Ｐゴシック" charset="0"/>
              </a:rPr>
              <a:t>This is called VFS </a:t>
            </a:r>
            <a:r>
              <a:rPr lang="en-US" dirty="0" smtClean="0">
                <a:latin typeface="Arial" charset="0"/>
                <a:ea typeface="ＭＳ Ｐゴシック" charset="0"/>
              </a:rPr>
              <a:t>interface</a:t>
            </a:r>
          </a:p>
          <a:p>
            <a:pPr lvl="1" eaLnBrk="1" hangingPunct="1"/>
            <a:r>
              <a:rPr lang="en-US" dirty="0" smtClean="0">
                <a:latin typeface="Arial" charset="0"/>
                <a:ea typeface="ＭＳ Ｐゴシック" charset="0"/>
              </a:rPr>
              <a:t>To local (e.g., NTFS) or remote file systems (e.g., NFS)</a:t>
            </a:r>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A concrete file system should provide functions developed according </a:t>
            </a:r>
            <a:r>
              <a:rPr lang="en-US" dirty="0" smtClean="0">
                <a:latin typeface="Arial" charset="0"/>
                <a:ea typeface="ＭＳ Ｐゴシック" charset="0"/>
              </a:rPr>
              <a:t>to  </a:t>
            </a:r>
            <a:r>
              <a:rPr lang="en-US" dirty="0">
                <a:latin typeface="Arial" charset="0"/>
                <a:ea typeface="ＭＳ Ｐゴシック" charset="0"/>
              </a:rPr>
              <a:t>the VFS interface (i.e</a:t>
            </a:r>
            <a:r>
              <a:rPr lang="en-US" dirty="0" smtClean="0">
                <a:latin typeface="Arial" charset="0"/>
                <a:ea typeface="ＭＳ Ｐゴシック" charset="0"/>
              </a:rPr>
              <a:t>., </a:t>
            </a:r>
            <a:r>
              <a:rPr lang="en-US" dirty="0">
                <a:latin typeface="Arial" charset="0"/>
                <a:ea typeface="ＭＳ Ｐゴシック" charset="0"/>
              </a:rPr>
              <a:t>it should support functions defined in the VFS interface so that VFS layer can call those functions)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VFS implements the </a:t>
            </a:r>
            <a:r>
              <a:rPr lang="en-US" i="1" dirty="0">
                <a:solidFill>
                  <a:srgbClr val="FF0000"/>
                </a:solidFill>
                <a:latin typeface="Arial" charset="0"/>
                <a:ea typeface="ＭＳ Ｐゴシック" charset="0"/>
              </a:rPr>
              <a:t>common file system operations</a:t>
            </a:r>
            <a:r>
              <a:rPr lang="en-US" dirty="0">
                <a:solidFill>
                  <a:srgbClr val="FF0000"/>
                </a:solidFill>
                <a:latin typeface="Arial" charset="0"/>
                <a:ea typeface="ＭＳ Ｐゴシック" charset="0"/>
              </a:rPr>
              <a:t> </a:t>
            </a:r>
            <a:r>
              <a:rPr lang="en-US" dirty="0">
                <a:latin typeface="Arial" charset="0"/>
                <a:ea typeface="ＭＳ Ｐゴシック" charset="0"/>
              </a:rPr>
              <a:t>that are independent of any specific/concrete file system</a:t>
            </a:r>
          </a:p>
          <a:p>
            <a:pPr eaLnBrk="1" hangingPunct="1"/>
            <a:endParaRPr lang="en-US" dirty="0">
              <a:latin typeface="Arial" charset="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425CB7-86DE-1841-9383-965C35E8224D}" type="slidenum">
              <a:rPr lang="en-US"/>
              <a:pPr eaLnBrk="1" hangingPunct="1"/>
              <a:t>18</a:t>
            </a:fld>
            <a:endParaRPr lang="en-US"/>
          </a:p>
        </p:txBody>
      </p:sp>
      <p:sp>
        <p:nvSpPr>
          <p:cNvPr id="19459"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9460" name="Rectangle 4"/>
          <p:cNvSpPr>
            <a:spLocks noChangeArrowheads="1"/>
          </p:cNvSpPr>
          <p:nvPr/>
        </p:nvSpPr>
        <p:spPr bwMode="auto">
          <a:xfrm>
            <a:off x="2268538" y="2708275"/>
            <a:ext cx="43910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Virtual File System</a:t>
            </a:r>
          </a:p>
        </p:txBody>
      </p:sp>
      <p:sp>
        <p:nvSpPr>
          <p:cNvPr id="19461" name="Rectangle 5"/>
          <p:cNvSpPr>
            <a:spLocks noChangeArrowheads="1"/>
          </p:cNvSpPr>
          <p:nvPr/>
        </p:nvSpPr>
        <p:spPr bwMode="auto">
          <a:xfrm>
            <a:off x="1258888"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System </a:t>
            </a:r>
          </a:p>
          <a:p>
            <a:r>
              <a:rPr lang="en-US"/>
              <a:t>Type 1</a:t>
            </a:r>
          </a:p>
        </p:txBody>
      </p:sp>
      <p:sp>
        <p:nvSpPr>
          <p:cNvPr id="19462" name="Rectangle 6"/>
          <p:cNvSpPr>
            <a:spLocks noChangeArrowheads="1"/>
          </p:cNvSpPr>
          <p:nvPr/>
        </p:nvSpPr>
        <p:spPr bwMode="auto">
          <a:xfrm>
            <a:off x="3563938"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File System </a:t>
            </a:r>
          </a:p>
          <a:p>
            <a:r>
              <a:rPr lang="en-US" dirty="0"/>
              <a:t>Type 2</a:t>
            </a:r>
          </a:p>
        </p:txBody>
      </p:sp>
      <p:sp>
        <p:nvSpPr>
          <p:cNvPr id="19463" name="Rectangle 7"/>
          <p:cNvSpPr>
            <a:spLocks noChangeArrowheads="1"/>
          </p:cNvSpPr>
          <p:nvPr/>
        </p:nvSpPr>
        <p:spPr bwMode="auto">
          <a:xfrm>
            <a:off x="5795963"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File System </a:t>
            </a:r>
          </a:p>
          <a:p>
            <a:r>
              <a:rPr lang="en-US" dirty="0"/>
              <a:t>Type 3</a:t>
            </a:r>
          </a:p>
          <a:p>
            <a:r>
              <a:rPr lang="en-US" dirty="0"/>
              <a:t>(a remote FS)</a:t>
            </a:r>
          </a:p>
        </p:txBody>
      </p:sp>
      <p:sp>
        <p:nvSpPr>
          <p:cNvPr id="19464" name="Line 8"/>
          <p:cNvSpPr>
            <a:spLocks noChangeShapeType="1"/>
          </p:cNvSpPr>
          <p:nvPr/>
        </p:nvSpPr>
        <p:spPr bwMode="auto">
          <a:xfrm>
            <a:off x="2124075"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5" name="Line 9"/>
          <p:cNvSpPr>
            <a:spLocks noChangeShapeType="1"/>
          </p:cNvSpPr>
          <p:nvPr/>
        </p:nvSpPr>
        <p:spPr bwMode="auto">
          <a:xfrm>
            <a:off x="4427538"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6" name="Line 10"/>
          <p:cNvSpPr>
            <a:spLocks noChangeShapeType="1"/>
          </p:cNvSpPr>
          <p:nvPr/>
        </p:nvSpPr>
        <p:spPr bwMode="auto">
          <a:xfrm>
            <a:off x="6659563"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7" name="Text Box 11"/>
          <p:cNvSpPr txBox="1">
            <a:spLocks noChangeArrowheads="1"/>
          </p:cNvSpPr>
          <p:nvPr/>
        </p:nvSpPr>
        <p:spPr bwMode="auto">
          <a:xfrm>
            <a:off x="6156176" y="5373216"/>
            <a:ext cx="101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Network</a:t>
            </a:r>
          </a:p>
        </p:txBody>
      </p:sp>
      <p:sp>
        <p:nvSpPr>
          <p:cNvPr id="19468" name="AutoShape 12"/>
          <p:cNvSpPr>
            <a:spLocks noChangeArrowheads="1"/>
          </p:cNvSpPr>
          <p:nvPr/>
        </p:nvSpPr>
        <p:spPr bwMode="auto">
          <a:xfrm>
            <a:off x="1692275" y="5445125"/>
            <a:ext cx="792163" cy="647700"/>
          </a:xfrm>
          <a:prstGeom prst="can">
            <a:avLst>
              <a:gd name="adj" fmla="val 25000"/>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9469" name="AutoShape 13"/>
          <p:cNvSpPr>
            <a:spLocks noChangeArrowheads="1"/>
          </p:cNvSpPr>
          <p:nvPr/>
        </p:nvSpPr>
        <p:spPr bwMode="auto">
          <a:xfrm>
            <a:off x="4067175" y="5445125"/>
            <a:ext cx="792163" cy="647700"/>
          </a:xfrm>
          <a:prstGeom prst="can">
            <a:avLst>
              <a:gd name="adj" fmla="val 25000"/>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9470" name="Text Box 14"/>
          <p:cNvSpPr txBox="1">
            <a:spLocks noChangeArrowheads="1"/>
          </p:cNvSpPr>
          <p:nvPr/>
        </p:nvSpPr>
        <p:spPr bwMode="auto">
          <a:xfrm>
            <a:off x="3635375" y="3500438"/>
            <a:ext cx="156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VFS interface</a:t>
            </a:r>
          </a:p>
        </p:txBody>
      </p:sp>
      <p:sp>
        <p:nvSpPr>
          <p:cNvPr id="19471" name="Line 15"/>
          <p:cNvSpPr>
            <a:spLocks noChangeShapeType="1"/>
          </p:cNvSpPr>
          <p:nvPr/>
        </p:nvSpPr>
        <p:spPr bwMode="auto">
          <a:xfrm>
            <a:off x="2555875"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2" name="Line 16"/>
          <p:cNvSpPr>
            <a:spLocks noChangeShapeType="1"/>
          </p:cNvSpPr>
          <p:nvPr/>
        </p:nvSpPr>
        <p:spPr bwMode="auto">
          <a:xfrm>
            <a:off x="4356100"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3" name="Line 17"/>
          <p:cNvSpPr>
            <a:spLocks noChangeShapeType="1"/>
          </p:cNvSpPr>
          <p:nvPr/>
        </p:nvSpPr>
        <p:spPr bwMode="auto">
          <a:xfrm>
            <a:off x="6372225"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4" name="Oval 18"/>
          <p:cNvSpPr>
            <a:spLocks noChangeArrowheads="1"/>
          </p:cNvSpPr>
          <p:nvPr/>
        </p:nvSpPr>
        <p:spPr bwMode="auto">
          <a:xfrm>
            <a:off x="3060700"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5" name="Oval 19"/>
          <p:cNvSpPr>
            <a:spLocks noChangeArrowheads="1"/>
          </p:cNvSpPr>
          <p:nvPr/>
        </p:nvSpPr>
        <p:spPr bwMode="auto">
          <a:xfrm>
            <a:off x="4068763"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6" name="Oval 20"/>
          <p:cNvSpPr>
            <a:spLocks noChangeArrowheads="1"/>
          </p:cNvSpPr>
          <p:nvPr/>
        </p:nvSpPr>
        <p:spPr bwMode="auto">
          <a:xfrm>
            <a:off x="5148263"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7" name="Text Box 21"/>
          <p:cNvSpPr txBox="1">
            <a:spLocks noChangeArrowheads="1"/>
          </p:cNvSpPr>
          <p:nvPr/>
        </p:nvSpPr>
        <p:spPr bwMode="auto">
          <a:xfrm>
            <a:off x="5867400" y="1700213"/>
            <a:ext cx="124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Processes</a:t>
            </a:r>
          </a:p>
        </p:txBody>
      </p:sp>
      <p:sp>
        <p:nvSpPr>
          <p:cNvPr id="19478" name="Text Box 22"/>
          <p:cNvSpPr txBox="1">
            <a:spLocks noChangeArrowheads="1"/>
          </p:cNvSpPr>
          <p:nvPr/>
        </p:nvSpPr>
        <p:spPr bwMode="auto">
          <a:xfrm>
            <a:off x="2559050" y="2276475"/>
            <a:ext cx="3813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POSIX system call interface for files</a:t>
            </a:r>
          </a:p>
        </p:txBody>
      </p:sp>
      <p:sp>
        <p:nvSpPr>
          <p:cNvPr id="19479" name="Line 23"/>
          <p:cNvSpPr>
            <a:spLocks noChangeShapeType="1"/>
          </p:cNvSpPr>
          <p:nvPr/>
        </p:nvSpPr>
        <p:spPr bwMode="auto">
          <a:xfrm>
            <a:off x="3419475" y="2205038"/>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0" name="Line 24"/>
          <p:cNvSpPr>
            <a:spLocks noChangeShapeType="1"/>
          </p:cNvSpPr>
          <p:nvPr/>
        </p:nvSpPr>
        <p:spPr bwMode="auto">
          <a:xfrm>
            <a:off x="4414838" y="2205038"/>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1" name="Line 25"/>
          <p:cNvSpPr>
            <a:spLocks noChangeShapeType="1"/>
          </p:cNvSpPr>
          <p:nvPr/>
        </p:nvSpPr>
        <p:spPr bwMode="auto">
          <a:xfrm flipH="1" flipV="1">
            <a:off x="900113" y="3717925"/>
            <a:ext cx="43180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2" name="Text Box 26"/>
          <p:cNvSpPr txBox="1">
            <a:spLocks noChangeArrowheads="1"/>
          </p:cNvSpPr>
          <p:nvPr/>
        </p:nvSpPr>
        <p:spPr bwMode="auto">
          <a:xfrm>
            <a:off x="323850" y="3074988"/>
            <a:ext cx="131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 concrete </a:t>
            </a:r>
          </a:p>
          <a:p>
            <a:pPr eaLnBrk="1" hangingPunct="1"/>
            <a:r>
              <a:rPr lang="en-US" dirty="0"/>
              <a:t>file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22108E-CF57-4240-8F5E-963D65D85624}" type="slidenum">
              <a:rPr lang="en-US"/>
              <a:pPr eaLnBrk="1" hangingPunct="1"/>
              <a:t>19</a:t>
            </a:fld>
            <a:endParaRPr lang="en-US"/>
          </a:p>
        </p:txBody>
      </p:sp>
      <p:sp>
        <p:nvSpPr>
          <p:cNvPr id="20483"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a:t>
            </a:r>
          </a:p>
        </p:txBody>
      </p:sp>
      <p:sp>
        <p:nvSpPr>
          <p:cNvPr id="2048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rPr>
              <a:t>How a directory (i.e., subdirectory, or folder)  is implemented (stored in disk)?</a:t>
            </a:r>
          </a:p>
          <a:p>
            <a:pPr lvl="1" eaLnBrk="1" hangingPunct="1"/>
            <a:r>
              <a:rPr lang="en-US" dirty="0" smtClean="0">
                <a:latin typeface="Arial" charset="0"/>
                <a:ea typeface="ＭＳ Ｐゴシック" charset="0"/>
              </a:rPr>
              <a:t>Some alternatives: 1) linear list; 2) hash table</a:t>
            </a:r>
          </a:p>
          <a:p>
            <a:pPr lvl="1" eaLnBrk="1" hangingPunct="1"/>
            <a:endParaRPr lang="en-US" dirty="0" smtClean="0">
              <a:latin typeface="Arial" charset="0"/>
              <a:ea typeface="ＭＳ Ｐゴシック" charset="0"/>
            </a:endParaRPr>
          </a:p>
          <a:p>
            <a:pPr eaLnBrk="1" hangingPunct="1"/>
            <a:r>
              <a:rPr lang="en-US" b="1" dirty="0" smtClean="0">
                <a:latin typeface="Arial" charset="0"/>
                <a:ea typeface="ＭＳ Ｐゴシック" charset="0"/>
              </a:rPr>
              <a:t>Linear </a:t>
            </a:r>
            <a:r>
              <a:rPr lang="en-US" b="1" dirty="0">
                <a:latin typeface="Arial" charset="0"/>
                <a:ea typeface="ＭＳ Ｐゴシック" charset="0"/>
              </a:rPr>
              <a:t>list</a:t>
            </a:r>
            <a:r>
              <a:rPr lang="en-US" dirty="0">
                <a:latin typeface="Arial" charset="0"/>
                <a:ea typeface="ＭＳ Ｐゴシック" charset="0"/>
              </a:rPr>
              <a:t> of file names with </a:t>
            </a:r>
            <a:r>
              <a:rPr lang="en-US" dirty="0" smtClean="0">
                <a:latin typeface="Arial" charset="0"/>
                <a:ea typeface="ＭＳ Ｐゴシック" charset="0"/>
              </a:rPr>
              <a:t>pointers </a:t>
            </a:r>
            <a:r>
              <a:rPr lang="en-US" dirty="0">
                <a:latin typeface="Arial" charset="0"/>
                <a:ea typeface="ＭＳ Ｐゴシック" charset="0"/>
              </a:rPr>
              <a:t>to </a:t>
            </a:r>
            <a:r>
              <a:rPr lang="en-US" dirty="0" smtClean="0">
                <a:latin typeface="Arial" charset="0"/>
                <a:ea typeface="ＭＳ Ｐゴシック" charset="0"/>
              </a:rPr>
              <a:t>data blocks </a:t>
            </a:r>
            <a:br>
              <a:rPr lang="en-US" dirty="0" smtClean="0">
                <a:latin typeface="Arial" charset="0"/>
                <a:ea typeface="ＭＳ Ｐゴシック" charset="0"/>
              </a:rPr>
            </a:br>
            <a:r>
              <a:rPr lang="en-US" dirty="0" smtClean="0">
                <a:latin typeface="Arial" charset="0"/>
                <a:ea typeface="ＭＳ Ｐゴシック" charset="0"/>
              </a:rPr>
              <a:t>(</a:t>
            </a:r>
            <a:r>
              <a:rPr lang="en-US" dirty="0" err="1" smtClean="0">
                <a:latin typeface="Arial" charset="0"/>
                <a:ea typeface="ＭＳ Ｐゴシック" charset="0"/>
              </a:rPr>
              <a:t>i.e</a:t>
            </a:r>
            <a:r>
              <a:rPr lang="en-US" dirty="0" smtClean="0">
                <a:latin typeface="Arial" charset="0"/>
                <a:ea typeface="ＭＳ Ｐゴシック" charset="0"/>
              </a:rPr>
              <a:t>,  linear list of entries).</a:t>
            </a:r>
            <a:endParaRPr lang="en-US" dirty="0">
              <a:latin typeface="Arial" charset="0"/>
              <a:ea typeface="ＭＳ Ｐゴシック" charset="0"/>
            </a:endParaRPr>
          </a:p>
          <a:p>
            <a:pPr lvl="1" eaLnBrk="1" hangingPunct="1"/>
            <a:r>
              <a:rPr lang="en-US" dirty="0">
                <a:latin typeface="Arial" charset="0"/>
                <a:ea typeface="ＭＳ Ｐゴシック" charset="0"/>
              </a:rPr>
              <a:t>simple to program</a:t>
            </a:r>
          </a:p>
          <a:p>
            <a:pPr lvl="1" eaLnBrk="1" hangingPunct="1"/>
            <a:r>
              <a:rPr lang="en-US" dirty="0">
                <a:latin typeface="Arial" charset="0"/>
                <a:ea typeface="ＭＳ Ｐゴシック" charset="0"/>
              </a:rPr>
              <a:t>time-consuming to execute</a:t>
            </a:r>
            <a:br>
              <a:rPr lang="en-US" dirty="0">
                <a:latin typeface="Arial" charset="0"/>
                <a:ea typeface="ＭＳ Ｐゴシック" charset="0"/>
              </a:rPr>
            </a:br>
            <a:r>
              <a:rPr lang="en-US" dirty="0" smtClean="0">
                <a:latin typeface="Arial" charset="0"/>
                <a:ea typeface="ＭＳ Ｐゴシック" charset="0"/>
              </a:rPr>
              <a:t> (search takes time)</a:t>
            </a:r>
            <a:endParaRPr lang="en-US" dirty="0">
              <a:latin typeface="Arial" charset="0"/>
              <a:ea typeface="ＭＳ Ｐゴシック" charset="0"/>
            </a:endParaRPr>
          </a:p>
          <a:p>
            <a:pPr lvl="1" eaLnBrk="1" hangingPunct="1"/>
            <a:endParaRPr lang="en-US" dirty="0">
              <a:latin typeface="Arial" charset="0"/>
              <a:ea typeface="ＭＳ Ｐゴシック" charset="0"/>
            </a:endParaRPr>
          </a:p>
          <a:p>
            <a:pPr eaLnBrk="1" hangingPunct="1"/>
            <a:r>
              <a:rPr lang="en-US" b="1" dirty="0">
                <a:latin typeface="Arial" charset="0"/>
                <a:ea typeface="ＭＳ Ｐゴシック" charset="0"/>
              </a:rPr>
              <a:t>Hash Table</a:t>
            </a:r>
            <a:r>
              <a:rPr lang="en-US" dirty="0">
                <a:latin typeface="Arial" charset="0"/>
                <a:ea typeface="ＭＳ Ｐゴシック" charset="0"/>
              </a:rPr>
              <a:t> – linear list with hash data structure.</a:t>
            </a:r>
          </a:p>
          <a:p>
            <a:pPr lvl="1" eaLnBrk="1" hangingPunct="1"/>
            <a:r>
              <a:rPr lang="en-US" dirty="0">
                <a:latin typeface="Arial" charset="0"/>
                <a:ea typeface="ＭＳ Ｐゴシック" charset="0"/>
              </a:rPr>
              <a:t>decreases directory search time</a:t>
            </a:r>
          </a:p>
          <a:p>
            <a:pPr lvl="1" eaLnBrk="1" hangingPunct="1"/>
            <a:r>
              <a:rPr lang="en-US" b="1" dirty="0">
                <a:latin typeface="Arial" charset="0"/>
                <a:ea typeface="ＭＳ Ｐゴシック" charset="0"/>
              </a:rPr>
              <a:t>collisions</a:t>
            </a:r>
            <a:r>
              <a:rPr lang="en-US" dirty="0">
                <a:latin typeface="Arial" charset="0"/>
                <a:ea typeface="ＭＳ Ｐゴシック" charset="0"/>
              </a:rPr>
              <a:t> – situations where two file names hash to the same location</a:t>
            </a:r>
          </a:p>
          <a:p>
            <a:pPr lvl="1" eaLnBrk="1" hangingPunct="1"/>
            <a:r>
              <a:rPr lang="en-US" dirty="0">
                <a:latin typeface="Arial" charset="0"/>
                <a:ea typeface="ＭＳ Ｐゴシック" charset="0"/>
              </a:rPr>
              <a:t>fixed size</a:t>
            </a:r>
          </a:p>
          <a:p>
            <a:pPr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0AF7DC-7360-604F-90FD-8C6D704FFB8D}" type="slidenum">
              <a:rPr lang="en-US"/>
              <a:pPr eaLnBrk="1" hangingPunct="1"/>
              <a:t>2</a:t>
            </a:fld>
            <a:endParaRPr lang="en-US"/>
          </a:p>
        </p:txBody>
      </p:sp>
      <p:sp>
        <p:nvSpPr>
          <p:cNvPr id="3075" name="Rectangle 2"/>
          <p:cNvSpPr>
            <a:spLocks noGrp="1" noChangeArrowheads="1"/>
          </p:cNvSpPr>
          <p:nvPr>
            <p:ph type="title"/>
          </p:nvPr>
        </p:nvSpPr>
        <p:spPr/>
        <p:txBody>
          <a:bodyPr/>
          <a:lstStyle/>
          <a:p>
            <a:pPr eaLnBrk="1" hangingPunct="1"/>
            <a:r>
              <a:rPr lang="en-US">
                <a:latin typeface="Arial" charset="0"/>
                <a:ea typeface="ＭＳ Ｐゴシック" charset="0"/>
              </a:rPr>
              <a:t>Objectives and Outline</a:t>
            </a:r>
          </a:p>
        </p:txBody>
      </p:sp>
      <p:sp>
        <p:nvSpPr>
          <p:cNvPr id="3076" name="Rectangle 3"/>
          <p:cNvSpPr>
            <a:spLocks noGrp="1" noChangeArrowheads="1"/>
          </p:cNvSpPr>
          <p:nvPr>
            <p:ph type="body" sz="half" idx="1"/>
          </p:nvPr>
        </p:nvSpPr>
        <p:spPr/>
        <p:txBody>
          <a:bodyPr/>
          <a:lstStyle/>
          <a:p>
            <a:pPr eaLnBrk="1" hangingPunct="1">
              <a:buFontTx/>
              <a:buNone/>
            </a:pPr>
            <a:r>
              <a:rPr lang="en-US" sz="1600" b="1" dirty="0">
                <a:latin typeface="Arial" charset="0"/>
                <a:ea typeface="ＭＳ Ｐゴシック" charset="0"/>
              </a:rPr>
              <a:t>Objectives</a:t>
            </a:r>
          </a:p>
          <a:p>
            <a:pPr eaLnBrk="1" hangingPunct="1"/>
            <a:r>
              <a:rPr lang="en-US" sz="1600" dirty="0">
                <a:latin typeface="Arial" charset="0"/>
                <a:ea typeface="ＭＳ Ｐゴシック" charset="0"/>
              </a:rPr>
              <a:t>To describe the details of </a:t>
            </a:r>
            <a:r>
              <a:rPr lang="en-US" sz="1600" dirty="0">
                <a:solidFill>
                  <a:srgbClr val="FF0000"/>
                </a:solidFill>
                <a:latin typeface="Arial" charset="0"/>
                <a:ea typeface="ＭＳ Ｐゴシック" charset="0"/>
              </a:rPr>
              <a:t>implementing local file systems </a:t>
            </a:r>
            <a:r>
              <a:rPr lang="en-US" sz="1600" dirty="0">
                <a:latin typeface="Arial" charset="0"/>
                <a:ea typeface="ＭＳ Ｐゴシック" charset="0"/>
              </a:rPr>
              <a:t>and directory structures</a:t>
            </a:r>
          </a:p>
          <a:p>
            <a:pPr eaLnBrk="1" hangingPunct="1"/>
            <a:r>
              <a:rPr lang="en-US" sz="1600" dirty="0">
                <a:latin typeface="Arial" charset="0"/>
                <a:ea typeface="ＭＳ Ｐゴシック" charset="0"/>
              </a:rPr>
              <a:t>To describe the implementation of </a:t>
            </a:r>
            <a:r>
              <a:rPr lang="en-US" sz="1600" dirty="0">
                <a:solidFill>
                  <a:srgbClr val="FF0000"/>
                </a:solidFill>
                <a:latin typeface="Arial" charset="0"/>
                <a:ea typeface="ＭＳ Ｐゴシック" charset="0"/>
              </a:rPr>
              <a:t>remote file systems</a:t>
            </a:r>
          </a:p>
          <a:p>
            <a:pPr eaLnBrk="1" hangingPunct="1"/>
            <a:r>
              <a:rPr lang="en-US" sz="1600" dirty="0">
                <a:latin typeface="Arial" charset="0"/>
                <a:ea typeface="ＭＳ Ｐゴシック" charset="0"/>
              </a:rPr>
              <a:t>To discuss </a:t>
            </a:r>
            <a:r>
              <a:rPr lang="en-US" sz="1600" dirty="0">
                <a:solidFill>
                  <a:srgbClr val="FF0000"/>
                </a:solidFill>
                <a:latin typeface="Arial" charset="0"/>
                <a:ea typeface="ＭＳ Ｐゴシック" charset="0"/>
              </a:rPr>
              <a:t>block allocation and free-block algorithms</a:t>
            </a:r>
            <a:r>
              <a:rPr lang="en-US" sz="1600" dirty="0">
                <a:latin typeface="Arial" charset="0"/>
                <a:ea typeface="ＭＳ Ｐゴシック" charset="0"/>
              </a:rPr>
              <a:t> and trade-offs</a:t>
            </a:r>
          </a:p>
          <a:p>
            <a:pPr eaLnBrk="1" hangingPunct="1"/>
            <a:endParaRPr lang="en-US" sz="1600" dirty="0">
              <a:latin typeface="Arial" charset="0"/>
              <a:ea typeface="ＭＳ Ｐゴシック" charset="0"/>
            </a:endParaRPr>
          </a:p>
          <a:p>
            <a:pPr eaLnBrk="1" hangingPunct="1"/>
            <a:endParaRPr lang="en-US" sz="1600" dirty="0">
              <a:latin typeface="Arial" charset="0"/>
              <a:ea typeface="ＭＳ Ｐゴシック" charset="0"/>
            </a:endParaRPr>
          </a:p>
        </p:txBody>
      </p:sp>
      <p:sp>
        <p:nvSpPr>
          <p:cNvPr id="3077" name="Rectangle 4"/>
          <p:cNvSpPr>
            <a:spLocks noGrp="1" noChangeArrowheads="1"/>
          </p:cNvSpPr>
          <p:nvPr>
            <p:ph type="body" sz="half" idx="2"/>
          </p:nvPr>
        </p:nvSpPr>
        <p:spPr/>
        <p:txBody>
          <a:bodyPr/>
          <a:lstStyle/>
          <a:p>
            <a:pPr eaLnBrk="1" hangingPunct="1">
              <a:buFontTx/>
              <a:buNone/>
            </a:pPr>
            <a:r>
              <a:rPr lang="en-US" sz="1600" b="1">
                <a:latin typeface="Arial" charset="0"/>
                <a:ea typeface="ＭＳ Ｐゴシック" charset="0"/>
              </a:rPr>
              <a:t>Outline</a:t>
            </a:r>
          </a:p>
          <a:p>
            <a:pPr eaLnBrk="1" hangingPunct="1"/>
            <a:r>
              <a:rPr lang="en-US" sz="1600">
                <a:latin typeface="Arial" charset="0"/>
                <a:ea typeface="ＭＳ Ｐゴシック" charset="0"/>
              </a:rPr>
              <a:t>File-System Structure</a:t>
            </a:r>
          </a:p>
          <a:p>
            <a:pPr eaLnBrk="1" hangingPunct="1"/>
            <a:r>
              <a:rPr lang="en-US" sz="1600">
                <a:latin typeface="Arial" charset="0"/>
                <a:ea typeface="ＭＳ Ｐゴシック" charset="0"/>
              </a:rPr>
              <a:t>File-System Implementation </a:t>
            </a:r>
          </a:p>
          <a:p>
            <a:pPr eaLnBrk="1" hangingPunct="1"/>
            <a:r>
              <a:rPr lang="en-US" sz="1600">
                <a:latin typeface="Arial" charset="0"/>
                <a:ea typeface="ＭＳ Ｐゴシック" charset="0"/>
              </a:rPr>
              <a:t>Directory Implementation</a:t>
            </a:r>
          </a:p>
          <a:p>
            <a:pPr eaLnBrk="1" hangingPunct="1"/>
            <a:r>
              <a:rPr lang="en-US" sz="1600">
                <a:latin typeface="Arial" charset="0"/>
                <a:ea typeface="ＭＳ Ｐゴシック" charset="0"/>
              </a:rPr>
              <a:t>Allocation Methods</a:t>
            </a:r>
          </a:p>
          <a:p>
            <a:pPr eaLnBrk="1" hangingPunct="1"/>
            <a:r>
              <a:rPr lang="en-US" sz="1600">
                <a:latin typeface="Arial" charset="0"/>
                <a:ea typeface="ＭＳ Ｐゴシック" charset="0"/>
              </a:rPr>
              <a:t>Free-Space Management </a:t>
            </a:r>
          </a:p>
          <a:p>
            <a:pPr eaLnBrk="1" hangingPunct="1"/>
            <a:r>
              <a:rPr lang="en-US" sz="1600">
                <a:latin typeface="Arial" charset="0"/>
                <a:ea typeface="ＭＳ Ｐゴシック" charset="0"/>
              </a:rPr>
              <a:t>Efficiency and Performance</a:t>
            </a:r>
          </a:p>
          <a:p>
            <a:pPr eaLnBrk="1" hangingPunct="1"/>
            <a:r>
              <a:rPr lang="en-US" sz="1600">
                <a:latin typeface="Arial" charset="0"/>
                <a:ea typeface="ＭＳ Ｐゴシック" charset="0"/>
              </a:rPr>
              <a:t>Recovery</a:t>
            </a:r>
          </a:p>
          <a:p>
            <a:pPr eaLnBrk="1" hangingPunct="1"/>
            <a:r>
              <a:rPr lang="en-US" sz="1600">
                <a:latin typeface="Arial" charset="0"/>
                <a:ea typeface="ＭＳ Ｐゴシック" charset="0"/>
              </a:rPr>
              <a:t>NFS</a:t>
            </a:r>
          </a:p>
          <a:p>
            <a:pPr eaLnBrk="1" hangingPunct="1"/>
            <a:r>
              <a:rPr lang="en-US" sz="1600">
                <a:latin typeface="Arial" charset="0"/>
                <a:ea typeface="ＭＳ Ｐゴシック" charset="0"/>
              </a:rPr>
              <a:t>Example: WAFL File System</a:t>
            </a:r>
          </a:p>
          <a:p>
            <a:pPr eaLnBrk="1" hangingPunct="1"/>
            <a:endParaRPr lang="en-US" sz="16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F444AD-79DC-834C-A6AC-A1009BAEE742}" type="slidenum">
              <a:rPr lang="en-US"/>
              <a:pPr eaLnBrk="1" hangingPunct="1"/>
              <a:t>20</a:t>
            </a:fld>
            <a:endParaRPr lang="en-US"/>
          </a:p>
        </p:txBody>
      </p:sp>
      <p:sp>
        <p:nvSpPr>
          <p:cNvPr id="21507"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 directory entries</a:t>
            </a:r>
          </a:p>
        </p:txBody>
      </p:sp>
      <p:sp>
        <p:nvSpPr>
          <p:cNvPr id="21508" name="Rectangle 4"/>
          <p:cNvSpPr>
            <a:spLocks noChangeArrowheads="1"/>
          </p:cNvSpPr>
          <p:nvPr/>
        </p:nvSpPr>
        <p:spPr bwMode="auto">
          <a:xfrm>
            <a:off x="539750" y="2420938"/>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games</a:t>
            </a:r>
          </a:p>
        </p:txBody>
      </p:sp>
      <p:sp>
        <p:nvSpPr>
          <p:cNvPr id="21509" name="Rectangle 5"/>
          <p:cNvSpPr>
            <a:spLocks noChangeArrowheads="1"/>
          </p:cNvSpPr>
          <p:nvPr/>
        </p:nvSpPr>
        <p:spPr bwMode="auto">
          <a:xfrm>
            <a:off x="1908175" y="2420938"/>
            <a:ext cx="18716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0" name="Rectangle 6"/>
          <p:cNvSpPr>
            <a:spLocks noChangeArrowheads="1"/>
          </p:cNvSpPr>
          <p:nvPr/>
        </p:nvSpPr>
        <p:spPr bwMode="auto">
          <a:xfrm>
            <a:off x="539750" y="2709863"/>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mail</a:t>
            </a:r>
          </a:p>
        </p:txBody>
      </p:sp>
      <p:sp>
        <p:nvSpPr>
          <p:cNvPr id="21511" name="Rectangle 7"/>
          <p:cNvSpPr>
            <a:spLocks noChangeArrowheads="1"/>
          </p:cNvSpPr>
          <p:nvPr/>
        </p:nvSpPr>
        <p:spPr bwMode="auto">
          <a:xfrm>
            <a:off x="1908175" y="2709863"/>
            <a:ext cx="18716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2" name="Rectangle 8"/>
          <p:cNvSpPr>
            <a:spLocks noChangeArrowheads="1"/>
          </p:cNvSpPr>
          <p:nvPr/>
        </p:nvSpPr>
        <p:spPr bwMode="auto">
          <a:xfrm>
            <a:off x="539750" y="2997200"/>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news</a:t>
            </a:r>
          </a:p>
        </p:txBody>
      </p:sp>
      <p:sp>
        <p:nvSpPr>
          <p:cNvPr id="21513" name="Rectangle 9"/>
          <p:cNvSpPr>
            <a:spLocks noChangeArrowheads="1"/>
          </p:cNvSpPr>
          <p:nvPr/>
        </p:nvSpPr>
        <p:spPr bwMode="auto">
          <a:xfrm>
            <a:off x="1908175" y="2997200"/>
            <a:ext cx="18716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4" name="Rectangle 10"/>
          <p:cNvSpPr>
            <a:spLocks noChangeArrowheads="1"/>
          </p:cNvSpPr>
          <p:nvPr/>
        </p:nvSpPr>
        <p:spPr bwMode="auto">
          <a:xfrm>
            <a:off x="539750" y="3286125"/>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work</a:t>
            </a:r>
          </a:p>
        </p:txBody>
      </p:sp>
      <p:sp>
        <p:nvSpPr>
          <p:cNvPr id="21515" name="Rectangle 11"/>
          <p:cNvSpPr>
            <a:spLocks noChangeArrowheads="1"/>
          </p:cNvSpPr>
          <p:nvPr/>
        </p:nvSpPr>
        <p:spPr bwMode="auto">
          <a:xfrm>
            <a:off x="1908175" y="3286125"/>
            <a:ext cx="18716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6" name="Text Box 12"/>
          <p:cNvSpPr txBox="1">
            <a:spLocks noChangeArrowheads="1"/>
          </p:cNvSpPr>
          <p:nvPr/>
        </p:nvSpPr>
        <p:spPr bwMode="auto">
          <a:xfrm>
            <a:off x="305983" y="3716338"/>
            <a:ext cx="364570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 directory with </a:t>
            </a:r>
            <a:r>
              <a:rPr lang="en-US" dirty="0">
                <a:solidFill>
                  <a:srgbClr val="FF0000"/>
                </a:solidFill>
              </a:rPr>
              <a:t>fixed sized entries</a:t>
            </a:r>
          </a:p>
        </p:txBody>
      </p:sp>
      <p:sp>
        <p:nvSpPr>
          <p:cNvPr id="21517" name="Text Box 13"/>
          <p:cNvSpPr txBox="1">
            <a:spLocks noChangeArrowheads="1"/>
          </p:cNvSpPr>
          <p:nvPr/>
        </p:nvSpPr>
        <p:spPr bwMode="auto">
          <a:xfrm>
            <a:off x="692150" y="4292600"/>
            <a:ext cx="2822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attributes include location </a:t>
            </a:r>
          </a:p>
          <a:p>
            <a:pPr eaLnBrk="1" hangingPunct="1"/>
            <a:r>
              <a:rPr lang="en-US" dirty="0"/>
              <a:t>info for data blocks</a:t>
            </a:r>
            <a:br>
              <a:rPr lang="en-US" dirty="0"/>
            </a:br>
            <a:r>
              <a:rPr lang="en-US" dirty="0"/>
              <a:t>of the file</a:t>
            </a:r>
          </a:p>
        </p:txBody>
      </p:sp>
      <p:sp>
        <p:nvSpPr>
          <p:cNvPr id="21518" name="Rectangle 14"/>
          <p:cNvSpPr>
            <a:spLocks noChangeArrowheads="1"/>
          </p:cNvSpPr>
          <p:nvPr/>
        </p:nvSpPr>
        <p:spPr bwMode="auto">
          <a:xfrm>
            <a:off x="5148263" y="2420938"/>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games</a:t>
            </a:r>
          </a:p>
        </p:txBody>
      </p:sp>
      <p:sp>
        <p:nvSpPr>
          <p:cNvPr id="21519" name="Rectangle 15"/>
          <p:cNvSpPr>
            <a:spLocks noChangeArrowheads="1"/>
          </p:cNvSpPr>
          <p:nvPr/>
        </p:nvSpPr>
        <p:spPr bwMode="auto">
          <a:xfrm>
            <a:off x="5148263" y="2709863"/>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mail</a:t>
            </a:r>
          </a:p>
        </p:txBody>
      </p:sp>
      <p:sp>
        <p:nvSpPr>
          <p:cNvPr id="21520" name="Rectangle 16"/>
          <p:cNvSpPr>
            <a:spLocks noChangeArrowheads="1"/>
          </p:cNvSpPr>
          <p:nvPr/>
        </p:nvSpPr>
        <p:spPr bwMode="auto">
          <a:xfrm>
            <a:off x="5148263" y="2997200"/>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news</a:t>
            </a:r>
          </a:p>
        </p:txBody>
      </p:sp>
      <p:sp>
        <p:nvSpPr>
          <p:cNvPr id="21521" name="Rectangle 17"/>
          <p:cNvSpPr>
            <a:spLocks noChangeArrowheads="1"/>
          </p:cNvSpPr>
          <p:nvPr/>
        </p:nvSpPr>
        <p:spPr bwMode="auto">
          <a:xfrm>
            <a:off x="5148263" y="3273425"/>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work</a:t>
            </a:r>
          </a:p>
        </p:txBody>
      </p:sp>
      <p:sp>
        <p:nvSpPr>
          <p:cNvPr id="21522" name="Rectangle 18"/>
          <p:cNvSpPr>
            <a:spLocks noChangeArrowheads="1"/>
          </p:cNvSpPr>
          <p:nvPr/>
        </p:nvSpPr>
        <p:spPr bwMode="auto">
          <a:xfrm>
            <a:off x="6516688" y="2420938"/>
            <a:ext cx="4318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3" name="Rectangle 19"/>
          <p:cNvSpPr>
            <a:spLocks noChangeArrowheads="1"/>
          </p:cNvSpPr>
          <p:nvPr/>
        </p:nvSpPr>
        <p:spPr bwMode="auto">
          <a:xfrm>
            <a:off x="6516688" y="2708275"/>
            <a:ext cx="4318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4" name="Rectangle 20"/>
          <p:cNvSpPr>
            <a:spLocks noChangeArrowheads="1"/>
          </p:cNvSpPr>
          <p:nvPr/>
        </p:nvSpPr>
        <p:spPr bwMode="auto">
          <a:xfrm>
            <a:off x="6516688" y="2984500"/>
            <a:ext cx="4318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5" name="Rectangle 21"/>
          <p:cNvSpPr>
            <a:spLocks noChangeArrowheads="1"/>
          </p:cNvSpPr>
          <p:nvPr/>
        </p:nvSpPr>
        <p:spPr bwMode="auto">
          <a:xfrm>
            <a:off x="6516688" y="3271838"/>
            <a:ext cx="4318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6" name="Rectangle 22"/>
          <p:cNvSpPr>
            <a:spLocks noChangeArrowheads="1"/>
          </p:cNvSpPr>
          <p:nvPr/>
        </p:nvSpPr>
        <p:spPr bwMode="auto">
          <a:xfrm>
            <a:off x="7812088" y="1773238"/>
            <a:ext cx="576262"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7" name="Rectangle 23"/>
          <p:cNvSpPr>
            <a:spLocks noChangeArrowheads="1"/>
          </p:cNvSpPr>
          <p:nvPr/>
        </p:nvSpPr>
        <p:spPr bwMode="auto">
          <a:xfrm>
            <a:off x="7812088" y="2565400"/>
            <a:ext cx="576262"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8" name="Rectangle 24"/>
          <p:cNvSpPr>
            <a:spLocks noChangeArrowheads="1"/>
          </p:cNvSpPr>
          <p:nvPr/>
        </p:nvSpPr>
        <p:spPr bwMode="auto">
          <a:xfrm>
            <a:off x="7812088" y="3500438"/>
            <a:ext cx="576262"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9" name="Rectangle 25"/>
          <p:cNvSpPr>
            <a:spLocks noChangeArrowheads="1"/>
          </p:cNvSpPr>
          <p:nvPr/>
        </p:nvSpPr>
        <p:spPr bwMode="auto">
          <a:xfrm>
            <a:off x="7812088" y="4365625"/>
            <a:ext cx="576262"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30" name="Text Box 26"/>
          <p:cNvSpPr txBox="1">
            <a:spLocks noChangeArrowheads="1"/>
          </p:cNvSpPr>
          <p:nvPr/>
        </p:nvSpPr>
        <p:spPr bwMode="auto">
          <a:xfrm>
            <a:off x="6011863" y="5084763"/>
            <a:ext cx="274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FCB containing attributes</a:t>
            </a:r>
          </a:p>
        </p:txBody>
      </p:sp>
      <p:sp>
        <p:nvSpPr>
          <p:cNvPr id="21531" name="Line 27"/>
          <p:cNvSpPr>
            <a:spLocks noChangeShapeType="1"/>
          </p:cNvSpPr>
          <p:nvPr/>
        </p:nvSpPr>
        <p:spPr bwMode="auto">
          <a:xfrm flipH="1">
            <a:off x="7235825" y="4724400"/>
            <a:ext cx="792163" cy="4333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2" name="Line 28"/>
          <p:cNvSpPr>
            <a:spLocks noChangeShapeType="1"/>
          </p:cNvSpPr>
          <p:nvPr/>
        </p:nvSpPr>
        <p:spPr bwMode="auto">
          <a:xfrm flipV="1">
            <a:off x="6732588" y="1916113"/>
            <a:ext cx="1079500"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3" name="Line 29"/>
          <p:cNvSpPr>
            <a:spLocks noChangeShapeType="1"/>
          </p:cNvSpPr>
          <p:nvPr/>
        </p:nvSpPr>
        <p:spPr bwMode="auto">
          <a:xfrm flipV="1">
            <a:off x="6732588" y="2708275"/>
            <a:ext cx="1008062" cy="1444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4" name="Line 30"/>
          <p:cNvSpPr>
            <a:spLocks noChangeShapeType="1"/>
          </p:cNvSpPr>
          <p:nvPr/>
        </p:nvSpPr>
        <p:spPr bwMode="auto">
          <a:xfrm>
            <a:off x="6804025" y="3068638"/>
            <a:ext cx="936625"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5" name="Line 31"/>
          <p:cNvSpPr>
            <a:spLocks noChangeShapeType="1"/>
          </p:cNvSpPr>
          <p:nvPr/>
        </p:nvSpPr>
        <p:spPr bwMode="auto">
          <a:xfrm>
            <a:off x="6804025" y="3429000"/>
            <a:ext cx="936625" cy="11525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6" name="Line 32"/>
          <p:cNvSpPr>
            <a:spLocks noChangeShapeType="1"/>
          </p:cNvSpPr>
          <p:nvPr/>
        </p:nvSpPr>
        <p:spPr bwMode="auto">
          <a:xfrm>
            <a:off x="4572000" y="1773238"/>
            <a:ext cx="0" cy="40322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7" name="Text Box 33"/>
          <p:cNvSpPr txBox="1">
            <a:spLocks noChangeArrowheads="1"/>
          </p:cNvSpPr>
          <p:nvPr/>
        </p:nvSpPr>
        <p:spPr bwMode="auto">
          <a:xfrm>
            <a:off x="3152775" y="5876925"/>
            <a:ext cx="265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Using fixed sized names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84C071-D5E4-474C-ABC1-3EFF6F13896C}" type="slidenum">
              <a:rPr lang="en-US"/>
              <a:pPr eaLnBrk="1" hangingPunct="1"/>
              <a:t>21</a:t>
            </a:fld>
            <a:endParaRPr lang="en-US"/>
          </a:p>
        </p:txBody>
      </p:sp>
      <p:sp>
        <p:nvSpPr>
          <p:cNvPr id="22531"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 handling long filenames</a:t>
            </a:r>
          </a:p>
        </p:txBody>
      </p:sp>
      <p:sp>
        <p:nvSpPr>
          <p:cNvPr id="22532" name="Rectangle 8"/>
          <p:cNvSpPr>
            <a:spLocks noChangeArrowheads="1"/>
          </p:cNvSpPr>
          <p:nvPr/>
        </p:nvSpPr>
        <p:spPr bwMode="auto">
          <a:xfrm>
            <a:off x="1547813"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33" name="Rectangle 9"/>
          <p:cNvSpPr>
            <a:spLocks noChangeArrowheads="1"/>
          </p:cNvSpPr>
          <p:nvPr/>
        </p:nvSpPr>
        <p:spPr bwMode="auto">
          <a:xfrm>
            <a:off x="2051050"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34" name="Rectangle 10"/>
          <p:cNvSpPr>
            <a:spLocks noChangeArrowheads="1"/>
          </p:cNvSpPr>
          <p:nvPr/>
        </p:nvSpPr>
        <p:spPr bwMode="auto">
          <a:xfrm>
            <a:off x="2555875"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35" name="Rectangle 11"/>
          <p:cNvSpPr>
            <a:spLocks noChangeArrowheads="1"/>
          </p:cNvSpPr>
          <p:nvPr/>
        </p:nvSpPr>
        <p:spPr bwMode="auto">
          <a:xfrm>
            <a:off x="3059113"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j</a:t>
            </a:r>
          </a:p>
        </p:txBody>
      </p:sp>
      <p:sp>
        <p:nvSpPr>
          <p:cNvPr id="22536" name="Rectangle 12"/>
          <p:cNvSpPr>
            <a:spLocks noChangeArrowheads="1"/>
          </p:cNvSpPr>
          <p:nvPr/>
        </p:nvSpPr>
        <p:spPr bwMode="auto">
          <a:xfrm>
            <a:off x="1547813" y="184467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37" name="Rectangle 13"/>
          <p:cNvSpPr>
            <a:spLocks noChangeArrowheads="1"/>
          </p:cNvSpPr>
          <p:nvPr/>
        </p:nvSpPr>
        <p:spPr bwMode="auto">
          <a:xfrm>
            <a:off x="1547813" y="155733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entry length</a:t>
            </a:r>
          </a:p>
        </p:txBody>
      </p:sp>
      <p:sp>
        <p:nvSpPr>
          <p:cNvPr id="22538" name="Rectangle 14"/>
          <p:cNvSpPr>
            <a:spLocks noChangeArrowheads="1"/>
          </p:cNvSpPr>
          <p:nvPr/>
        </p:nvSpPr>
        <p:spPr bwMode="auto">
          <a:xfrm>
            <a:off x="1547813"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39" name="Rectangle 15"/>
          <p:cNvSpPr>
            <a:spLocks noChangeArrowheads="1"/>
          </p:cNvSpPr>
          <p:nvPr/>
        </p:nvSpPr>
        <p:spPr bwMode="auto">
          <a:xfrm>
            <a:off x="2051050"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c</a:t>
            </a:r>
          </a:p>
        </p:txBody>
      </p:sp>
      <p:sp>
        <p:nvSpPr>
          <p:cNvPr id="22540" name="Rectangle 16"/>
          <p:cNvSpPr>
            <a:spLocks noChangeArrowheads="1"/>
          </p:cNvSpPr>
          <p:nvPr/>
        </p:nvSpPr>
        <p:spPr bwMode="auto">
          <a:xfrm>
            <a:off x="2555875"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41" name="Rectangle 17"/>
          <p:cNvSpPr>
            <a:spLocks noChangeArrowheads="1"/>
          </p:cNvSpPr>
          <p:nvPr/>
        </p:nvSpPr>
        <p:spPr bwMode="auto">
          <a:xfrm>
            <a:off x="3059113"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22542" name="Rectangle 18"/>
          <p:cNvSpPr>
            <a:spLocks noChangeArrowheads="1"/>
          </p:cNvSpPr>
          <p:nvPr/>
        </p:nvSpPr>
        <p:spPr bwMode="auto">
          <a:xfrm>
            <a:off x="1547813"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22543" name="Rectangle 19"/>
          <p:cNvSpPr>
            <a:spLocks noChangeArrowheads="1"/>
          </p:cNvSpPr>
          <p:nvPr/>
        </p:nvSpPr>
        <p:spPr bwMode="auto">
          <a:xfrm>
            <a:off x="2051050"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22544" name="Rectangle 20"/>
          <p:cNvSpPr>
            <a:spLocks noChangeArrowheads="1"/>
          </p:cNvSpPr>
          <p:nvPr/>
        </p:nvSpPr>
        <p:spPr bwMode="auto">
          <a:xfrm>
            <a:off x="2555875"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22545" name="Rectangle 21"/>
          <p:cNvSpPr>
            <a:spLocks noChangeArrowheads="1"/>
          </p:cNvSpPr>
          <p:nvPr/>
        </p:nvSpPr>
        <p:spPr bwMode="auto">
          <a:xfrm>
            <a:off x="3059113"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t>
            </a:r>
          </a:p>
        </p:txBody>
      </p:sp>
      <p:sp>
        <p:nvSpPr>
          <p:cNvPr id="22546" name="Rectangle 22"/>
          <p:cNvSpPr>
            <a:spLocks noChangeArrowheads="1"/>
          </p:cNvSpPr>
          <p:nvPr/>
        </p:nvSpPr>
        <p:spPr bwMode="auto">
          <a:xfrm>
            <a:off x="1547813"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47" name="Rectangle 23"/>
          <p:cNvSpPr>
            <a:spLocks noChangeArrowheads="1"/>
          </p:cNvSpPr>
          <p:nvPr/>
        </p:nvSpPr>
        <p:spPr bwMode="auto">
          <a:xfrm>
            <a:off x="2051050"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48" name="Rectangle 24"/>
          <p:cNvSpPr>
            <a:spLocks noChangeArrowheads="1"/>
          </p:cNvSpPr>
          <p:nvPr/>
        </p:nvSpPr>
        <p:spPr bwMode="auto">
          <a:xfrm>
            <a:off x="2555875"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49" name="Rectangle 25"/>
          <p:cNvSpPr>
            <a:spLocks noChangeArrowheads="1"/>
          </p:cNvSpPr>
          <p:nvPr/>
        </p:nvSpPr>
        <p:spPr bwMode="auto">
          <a:xfrm>
            <a:off x="3059113" y="321310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50" name="Rectangle 26"/>
          <p:cNvSpPr>
            <a:spLocks noChangeArrowheads="1"/>
          </p:cNvSpPr>
          <p:nvPr/>
        </p:nvSpPr>
        <p:spPr bwMode="auto">
          <a:xfrm>
            <a:off x="1546225"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51" name="Rectangle 27"/>
          <p:cNvSpPr>
            <a:spLocks noChangeArrowheads="1"/>
          </p:cNvSpPr>
          <p:nvPr/>
        </p:nvSpPr>
        <p:spPr bwMode="auto">
          <a:xfrm>
            <a:off x="2049463"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52" name="Rectangle 28"/>
          <p:cNvSpPr>
            <a:spLocks noChangeArrowheads="1"/>
          </p:cNvSpPr>
          <p:nvPr/>
        </p:nvSpPr>
        <p:spPr bwMode="auto">
          <a:xfrm>
            <a:off x="2554288"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53" name="Rectangle 29"/>
          <p:cNvSpPr>
            <a:spLocks noChangeArrowheads="1"/>
          </p:cNvSpPr>
          <p:nvPr/>
        </p:nvSpPr>
        <p:spPr bwMode="auto">
          <a:xfrm>
            <a:off x="3057525"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22554" name="Rectangle 30"/>
          <p:cNvSpPr>
            <a:spLocks noChangeArrowheads="1"/>
          </p:cNvSpPr>
          <p:nvPr/>
        </p:nvSpPr>
        <p:spPr bwMode="auto">
          <a:xfrm>
            <a:off x="1546225" y="3778250"/>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2 attributes</a:t>
            </a:r>
          </a:p>
        </p:txBody>
      </p:sp>
      <p:sp>
        <p:nvSpPr>
          <p:cNvPr id="22555" name="Rectangle 31"/>
          <p:cNvSpPr>
            <a:spLocks noChangeArrowheads="1"/>
          </p:cNvSpPr>
          <p:nvPr/>
        </p:nvSpPr>
        <p:spPr bwMode="auto">
          <a:xfrm>
            <a:off x="1546225" y="3490913"/>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2 entry length</a:t>
            </a:r>
          </a:p>
        </p:txBody>
      </p:sp>
      <p:sp>
        <p:nvSpPr>
          <p:cNvPr id="22556" name="Rectangle 32"/>
          <p:cNvSpPr>
            <a:spLocks noChangeArrowheads="1"/>
          </p:cNvSpPr>
          <p:nvPr/>
        </p:nvSpPr>
        <p:spPr bwMode="auto">
          <a:xfrm>
            <a:off x="1546225"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57" name="Rectangle 33"/>
          <p:cNvSpPr>
            <a:spLocks noChangeArrowheads="1"/>
          </p:cNvSpPr>
          <p:nvPr/>
        </p:nvSpPr>
        <p:spPr bwMode="auto">
          <a:xfrm>
            <a:off x="2049463"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58" name="Rectangle 34"/>
          <p:cNvSpPr>
            <a:spLocks noChangeArrowheads="1"/>
          </p:cNvSpPr>
          <p:nvPr/>
        </p:nvSpPr>
        <p:spPr bwMode="auto">
          <a:xfrm>
            <a:off x="2554288"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59" name="Rectangle 35"/>
          <p:cNvSpPr>
            <a:spLocks noChangeArrowheads="1"/>
          </p:cNvSpPr>
          <p:nvPr/>
        </p:nvSpPr>
        <p:spPr bwMode="auto">
          <a:xfrm>
            <a:off x="3057525"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60" name="Rectangle 36"/>
          <p:cNvSpPr>
            <a:spLocks noChangeArrowheads="1"/>
          </p:cNvSpPr>
          <p:nvPr/>
        </p:nvSpPr>
        <p:spPr bwMode="auto">
          <a:xfrm>
            <a:off x="1546225" y="48577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22561" name="Rectangle 37"/>
          <p:cNvSpPr>
            <a:spLocks noChangeArrowheads="1"/>
          </p:cNvSpPr>
          <p:nvPr/>
        </p:nvSpPr>
        <p:spPr bwMode="auto">
          <a:xfrm>
            <a:off x="2049463" y="48577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62" name="Rectangle 38"/>
          <p:cNvSpPr>
            <a:spLocks noChangeArrowheads="1"/>
          </p:cNvSpPr>
          <p:nvPr/>
        </p:nvSpPr>
        <p:spPr bwMode="auto">
          <a:xfrm>
            <a:off x="2554288" y="485775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63" name="Rectangle 39"/>
          <p:cNvSpPr>
            <a:spLocks noChangeArrowheads="1"/>
          </p:cNvSpPr>
          <p:nvPr/>
        </p:nvSpPr>
        <p:spPr bwMode="auto">
          <a:xfrm>
            <a:off x="3057525" y="485775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64" name="Text Box 44"/>
          <p:cNvSpPr txBox="1">
            <a:spLocks noChangeArrowheads="1"/>
          </p:cNvSpPr>
          <p:nvPr/>
        </p:nvSpPr>
        <p:spPr bwMode="auto">
          <a:xfrm>
            <a:off x="2266950" y="5084763"/>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22565" name="Line 45"/>
          <p:cNvSpPr>
            <a:spLocks noChangeShapeType="1"/>
          </p:cNvSpPr>
          <p:nvPr/>
        </p:nvSpPr>
        <p:spPr bwMode="auto">
          <a:xfrm>
            <a:off x="1042988" y="1557338"/>
            <a:ext cx="0" cy="1944687"/>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66" name="Text Box 46"/>
          <p:cNvSpPr txBox="1">
            <a:spLocks noChangeArrowheads="1"/>
          </p:cNvSpPr>
          <p:nvPr/>
        </p:nvSpPr>
        <p:spPr bwMode="auto">
          <a:xfrm>
            <a:off x="346075" y="1922463"/>
            <a:ext cx="752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entry </a:t>
            </a:r>
          </a:p>
          <a:p>
            <a:pPr eaLnBrk="1" hangingPunct="1"/>
            <a:r>
              <a:rPr lang="en-US"/>
              <a:t>for </a:t>
            </a:r>
          </a:p>
          <a:p>
            <a:pPr eaLnBrk="1" hangingPunct="1"/>
            <a:r>
              <a:rPr lang="en-US"/>
              <a:t>one </a:t>
            </a:r>
          </a:p>
          <a:p>
            <a:pPr eaLnBrk="1" hangingPunct="1"/>
            <a:r>
              <a:rPr lang="en-US"/>
              <a:t>file</a:t>
            </a:r>
          </a:p>
        </p:txBody>
      </p:sp>
      <p:sp>
        <p:nvSpPr>
          <p:cNvPr id="22567" name="Rectangle 47"/>
          <p:cNvSpPr>
            <a:spLocks noChangeArrowheads="1"/>
          </p:cNvSpPr>
          <p:nvPr/>
        </p:nvSpPr>
        <p:spPr bwMode="auto">
          <a:xfrm>
            <a:off x="5724525" y="184467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68" name="Rectangle 48"/>
          <p:cNvSpPr>
            <a:spLocks noChangeArrowheads="1"/>
          </p:cNvSpPr>
          <p:nvPr/>
        </p:nvSpPr>
        <p:spPr bwMode="auto">
          <a:xfrm>
            <a:off x="5724525" y="155733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File1 name</a:t>
            </a:r>
          </a:p>
        </p:txBody>
      </p:sp>
      <p:sp>
        <p:nvSpPr>
          <p:cNvPr id="22569" name="Rectangle 49"/>
          <p:cNvSpPr>
            <a:spLocks noChangeArrowheads="1"/>
          </p:cNvSpPr>
          <p:nvPr/>
        </p:nvSpPr>
        <p:spPr bwMode="auto">
          <a:xfrm>
            <a:off x="5724525" y="2636838"/>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70" name="Rectangle 50"/>
          <p:cNvSpPr>
            <a:spLocks noChangeArrowheads="1"/>
          </p:cNvSpPr>
          <p:nvPr/>
        </p:nvSpPr>
        <p:spPr bwMode="auto">
          <a:xfrm>
            <a:off x="5724525" y="2349500"/>
            <a:ext cx="20161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File3 name</a:t>
            </a:r>
          </a:p>
        </p:txBody>
      </p:sp>
      <p:sp>
        <p:nvSpPr>
          <p:cNvPr id="22571" name="Rectangle 51"/>
          <p:cNvSpPr>
            <a:spLocks noChangeArrowheads="1"/>
          </p:cNvSpPr>
          <p:nvPr/>
        </p:nvSpPr>
        <p:spPr bwMode="auto">
          <a:xfrm>
            <a:off x="5724525" y="3429000"/>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72" name="Rectangle 52"/>
          <p:cNvSpPr>
            <a:spLocks noChangeArrowheads="1"/>
          </p:cNvSpPr>
          <p:nvPr/>
        </p:nvSpPr>
        <p:spPr bwMode="auto">
          <a:xfrm>
            <a:off x="5724525" y="3141663"/>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File3 name</a:t>
            </a:r>
          </a:p>
        </p:txBody>
      </p:sp>
      <p:sp>
        <p:nvSpPr>
          <p:cNvPr id="22573" name="Rectangle 53"/>
          <p:cNvSpPr>
            <a:spLocks noChangeArrowheads="1"/>
          </p:cNvSpPr>
          <p:nvPr/>
        </p:nvSpPr>
        <p:spPr bwMode="auto">
          <a:xfrm>
            <a:off x="5724525"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74" name="Rectangle 54"/>
          <p:cNvSpPr>
            <a:spLocks noChangeArrowheads="1"/>
          </p:cNvSpPr>
          <p:nvPr/>
        </p:nvSpPr>
        <p:spPr bwMode="auto">
          <a:xfrm>
            <a:off x="6227763"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75" name="Rectangle 55"/>
          <p:cNvSpPr>
            <a:spLocks noChangeArrowheads="1"/>
          </p:cNvSpPr>
          <p:nvPr/>
        </p:nvSpPr>
        <p:spPr bwMode="auto">
          <a:xfrm>
            <a:off x="6732588"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76" name="Rectangle 56"/>
          <p:cNvSpPr>
            <a:spLocks noChangeArrowheads="1"/>
          </p:cNvSpPr>
          <p:nvPr/>
        </p:nvSpPr>
        <p:spPr bwMode="auto">
          <a:xfrm>
            <a:off x="7235825"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j</a:t>
            </a:r>
          </a:p>
        </p:txBody>
      </p:sp>
      <p:sp>
        <p:nvSpPr>
          <p:cNvPr id="22577" name="Rectangle 57"/>
          <p:cNvSpPr>
            <a:spLocks noChangeArrowheads="1"/>
          </p:cNvSpPr>
          <p:nvPr/>
        </p:nvSpPr>
        <p:spPr bwMode="auto">
          <a:xfrm>
            <a:off x="5724525"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78" name="Rectangle 58"/>
          <p:cNvSpPr>
            <a:spLocks noChangeArrowheads="1"/>
          </p:cNvSpPr>
          <p:nvPr/>
        </p:nvSpPr>
        <p:spPr bwMode="auto">
          <a:xfrm>
            <a:off x="6227763"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c</a:t>
            </a:r>
          </a:p>
        </p:txBody>
      </p:sp>
      <p:sp>
        <p:nvSpPr>
          <p:cNvPr id="22579" name="Rectangle 59"/>
          <p:cNvSpPr>
            <a:spLocks noChangeArrowheads="1"/>
          </p:cNvSpPr>
          <p:nvPr/>
        </p:nvSpPr>
        <p:spPr bwMode="auto">
          <a:xfrm>
            <a:off x="6732588"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80" name="Rectangle 60"/>
          <p:cNvSpPr>
            <a:spLocks noChangeArrowheads="1"/>
          </p:cNvSpPr>
          <p:nvPr/>
        </p:nvSpPr>
        <p:spPr bwMode="auto">
          <a:xfrm>
            <a:off x="7235825"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22581" name="Rectangle 61"/>
          <p:cNvSpPr>
            <a:spLocks noChangeArrowheads="1"/>
          </p:cNvSpPr>
          <p:nvPr/>
        </p:nvSpPr>
        <p:spPr bwMode="auto">
          <a:xfrm>
            <a:off x="5724525"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22582" name="Rectangle 62"/>
          <p:cNvSpPr>
            <a:spLocks noChangeArrowheads="1"/>
          </p:cNvSpPr>
          <p:nvPr/>
        </p:nvSpPr>
        <p:spPr bwMode="auto">
          <a:xfrm>
            <a:off x="6227763"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22583" name="Rectangle 63"/>
          <p:cNvSpPr>
            <a:spLocks noChangeArrowheads="1"/>
          </p:cNvSpPr>
          <p:nvPr/>
        </p:nvSpPr>
        <p:spPr bwMode="auto">
          <a:xfrm>
            <a:off x="6732588"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22584" name="Rectangle 64"/>
          <p:cNvSpPr>
            <a:spLocks noChangeArrowheads="1"/>
          </p:cNvSpPr>
          <p:nvPr/>
        </p:nvSpPr>
        <p:spPr bwMode="auto">
          <a:xfrm>
            <a:off x="7235825"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t>
            </a:r>
          </a:p>
        </p:txBody>
      </p:sp>
      <p:sp>
        <p:nvSpPr>
          <p:cNvPr id="22585" name="Rectangle 65"/>
          <p:cNvSpPr>
            <a:spLocks noChangeArrowheads="1"/>
          </p:cNvSpPr>
          <p:nvPr/>
        </p:nvSpPr>
        <p:spPr bwMode="auto">
          <a:xfrm>
            <a:off x="5724525"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86" name="Rectangle 66"/>
          <p:cNvSpPr>
            <a:spLocks noChangeArrowheads="1"/>
          </p:cNvSpPr>
          <p:nvPr/>
        </p:nvSpPr>
        <p:spPr bwMode="auto">
          <a:xfrm>
            <a:off x="6227763"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87" name="Rectangle 67"/>
          <p:cNvSpPr>
            <a:spLocks noChangeArrowheads="1"/>
          </p:cNvSpPr>
          <p:nvPr/>
        </p:nvSpPr>
        <p:spPr bwMode="auto">
          <a:xfrm>
            <a:off x="6732588"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88" name="Rectangle 68"/>
          <p:cNvSpPr>
            <a:spLocks noChangeArrowheads="1"/>
          </p:cNvSpPr>
          <p:nvPr/>
        </p:nvSpPr>
        <p:spPr bwMode="auto">
          <a:xfrm>
            <a:off x="7235825"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89" name="Rectangle 69"/>
          <p:cNvSpPr>
            <a:spLocks noChangeArrowheads="1"/>
          </p:cNvSpPr>
          <p:nvPr/>
        </p:nvSpPr>
        <p:spPr bwMode="auto">
          <a:xfrm>
            <a:off x="5724525"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90" name="Rectangle 70"/>
          <p:cNvSpPr>
            <a:spLocks noChangeArrowheads="1"/>
          </p:cNvSpPr>
          <p:nvPr/>
        </p:nvSpPr>
        <p:spPr bwMode="auto">
          <a:xfrm>
            <a:off x="6227763"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91" name="Rectangle 71"/>
          <p:cNvSpPr>
            <a:spLocks noChangeArrowheads="1"/>
          </p:cNvSpPr>
          <p:nvPr/>
        </p:nvSpPr>
        <p:spPr bwMode="auto">
          <a:xfrm>
            <a:off x="6732588"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22592" name="Rectangle 72"/>
          <p:cNvSpPr>
            <a:spLocks noChangeArrowheads="1"/>
          </p:cNvSpPr>
          <p:nvPr/>
        </p:nvSpPr>
        <p:spPr bwMode="auto">
          <a:xfrm>
            <a:off x="7235825"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93" name="Rectangle 73"/>
          <p:cNvSpPr>
            <a:spLocks noChangeArrowheads="1"/>
          </p:cNvSpPr>
          <p:nvPr/>
        </p:nvSpPr>
        <p:spPr bwMode="auto">
          <a:xfrm>
            <a:off x="5724525"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94" name="Rectangle 74"/>
          <p:cNvSpPr>
            <a:spLocks noChangeArrowheads="1"/>
          </p:cNvSpPr>
          <p:nvPr/>
        </p:nvSpPr>
        <p:spPr bwMode="auto">
          <a:xfrm>
            <a:off x="6227763"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95" name="Rectangle 75"/>
          <p:cNvSpPr>
            <a:spLocks noChangeArrowheads="1"/>
          </p:cNvSpPr>
          <p:nvPr/>
        </p:nvSpPr>
        <p:spPr bwMode="auto">
          <a:xfrm>
            <a:off x="6732588"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96" name="Rectangle 76"/>
          <p:cNvSpPr>
            <a:spLocks noChangeArrowheads="1"/>
          </p:cNvSpPr>
          <p:nvPr/>
        </p:nvSpPr>
        <p:spPr bwMode="auto">
          <a:xfrm>
            <a:off x="7235825"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22597" name="Rectangle 77"/>
          <p:cNvSpPr>
            <a:spLocks noChangeArrowheads="1"/>
          </p:cNvSpPr>
          <p:nvPr/>
        </p:nvSpPr>
        <p:spPr bwMode="auto">
          <a:xfrm>
            <a:off x="5724525"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98" name="Rectangle 78"/>
          <p:cNvSpPr>
            <a:spLocks noChangeArrowheads="1"/>
          </p:cNvSpPr>
          <p:nvPr/>
        </p:nvSpPr>
        <p:spPr bwMode="auto">
          <a:xfrm>
            <a:off x="6227763"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22599" name="Rectangle 79"/>
          <p:cNvSpPr>
            <a:spLocks noChangeArrowheads="1"/>
          </p:cNvSpPr>
          <p:nvPr/>
        </p:nvSpPr>
        <p:spPr bwMode="auto">
          <a:xfrm>
            <a:off x="6732588"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0" name="Rectangle 80"/>
          <p:cNvSpPr>
            <a:spLocks noChangeArrowheads="1"/>
          </p:cNvSpPr>
          <p:nvPr/>
        </p:nvSpPr>
        <p:spPr bwMode="auto">
          <a:xfrm>
            <a:off x="7235825"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1" name="Rectangle 81"/>
          <p:cNvSpPr>
            <a:spLocks noChangeArrowheads="1"/>
          </p:cNvSpPr>
          <p:nvPr/>
        </p:nvSpPr>
        <p:spPr bwMode="auto">
          <a:xfrm>
            <a:off x="1547813"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22602" name="Rectangle 82"/>
          <p:cNvSpPr>
            <a:spLocks noChangeArrowheads="1"/>
          </p:cNvSpPr>
          <p:nvPr/>
        </p:nvSpPr>
        <p:spPr bwMode="auto">
          <a:xfrm>
            <a:off x="2051050"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3" name="Rectangle 83"/>
          <p:cNvSpPr>
            <a:spLocks noChangeArrowheads="1"/>
          </p:cNvSpPr>
          <p:nvPr/>
        </p:nvSpPr>
        <p:spPr bwMode="auto">
          <a:xfrm>
            <a:off x="2555875"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4" name="Rectangle 84"/>
          <p:cNvSpPr>
            <a:spLocks noChangeArrowheads="1"/>
          </p:cNvSpPr>
          <p:nvPr/>
        </p:nvSpPr>
        <p:spPr bwMode="auto">
          <a:xfrm>
            <a:off x="3059113"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605" name="Rectangle 85"/>
          <p:cNvSpPr>
            <a:spLocks noChangeArrowheads="1"/>
          </p:cNvSpPr>
          <p:nvPr/>
        </p:nvSpPr>
        <p:spPr bwMode="auto">
          <a:xfrm>
            <a:off x="1547813" y="543242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3 attributes</a:t>
            </a:r>
          </a:p>
        </p:txBody>
      </p:sp>
      <p:sp>
        <p:nvSpPr>
          <p:cNvPr id="22606" name="Rectangle 86"/>
          <p:cNvSpPr>
            <a:spLocks noChangeArrowheads="1"/>
          </p:cNvSpPr>
          <p:nvPr/>
        </p:nvSpPr>
        <p:spPr bwMode="auto">
          <a:xfrm>
            <a:off x="1547813" y="514508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3 entry length</a:t>
            </a:r>
          </a:p>
        </p:txBody>
      </p:sp>
      <p:sp>
        <p:nvSpPr>
          <p:cNvPr id="22607" name="Freeform 87"/>
          <p:cNvSpPr>
            <a:spLocks/>
          </p:cNvSpPr>
          <p:nvPr/>
        </p:nvSpPr>
        <p:spPr bwMode="auto">
          <a:xfrm>
            <a:off x="4981575" y="1700213"/>
            <a:ext cx="814388" cy="2305050"/>
          </a:xfrm>
          <a:custGeom>
            <a:avLst/>
            <a:gdLst>
              <a:gd name="T0" fmla="*/ 1292841525 w 513"/>
              <a:gd name="T1" fmla="*/ 0 h 1452"/>
              <a:gd name="T2" fmla="*/ 264617336 w 513"/>
              <a:gd name="T3" fmla="*/ 914817602 h 1452"/>
              <a:gd name="T4" fmla="*/ 151209445 w 513"/>
              <a:gd name="T5" fmla="*/ 2147483647 h 1452"/>
              <a:gd name="T6" fmla="*/ 1179433685 w 513"/>
              <a:gd name="T7" fmla="*/ 2147483647 h 1452"/>
              <a:gd name="T8" fmla="*/ 0 60000 65536"/>
              <a:gd name="T9" fmla="*/ 0 60000 65536"/>
              <a:gd name="T10" fmla="*/ 0 60000 65536"/>
              <a:gd name="T11" fmla="*/ 0 60000 65536"/>
              <a:gd name="T12" fmla="*/ 0 w 513"/>
              <a:gd name="T13" fmla="*/ 0 h 1452"/>
              <a:gd name="T14" fmla="*/ 513 w 513"/>
              <a:gd name="T15" fmla="*/ 1452 h 1452"/>
            </a:gdLst>
            <a:ahLst/>
            <a:cxnLst>
              <a:cxn ang="T8">
                <a:pos x="T0" y="T1"/>
              </a:cxn>
              <a:cxn ang="T9">
                <a:pos x="T2" y="T3"/>
              </a:cxn>
              <a:cxn ang="T10">
                <a:pos x="T4" y="T5"/>
              </a:cxn>
              <a:cxn ang="T11">
                <a:pos x="T6" y="T7"/>
              </a:cxn>
            </a:cxnLst>
            <a:rect l="T12" t="T13" r="T14" b="T15"/>
            <a:pathLst>
              <a:path w="513" h="1452">
                <a:moveTo>
                  <a:pt x="513" y="0"/>
                </a:moveTo>
                <a:cubicBezTo>
                  <a:pt x="347" y="94"/>
                  <a:pt x="181" y="189"/>
                  <a:pt x="105" y="363"/>
                </a:cubicBezTo>
                <a:cubicBezTo>
                  <a:pt x="29" y="537"/>
                  <a:pt x="0" y="863"/>
                  <a:pt x="60" y="1044"/>
                </a:cubicBezTo>
                <a:cubicBezTo>
                  <a:pt x="120" y="1225"/>
                  <a:pt x="294" y="1338"/>
                  <a:pt x="468" y="145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08" name="Freeform 88"/>
          <p:cNvSpPr>
            <a:spLocks/>
          </p:cNvSpPr>
          <p:nvPr/>
        </p:nvSpPr>
        <p:spPr bwMode="auto">
          <a:xfrm>
            <a:off x="7743825" y="2420938"/>
            <a:ext cx="588963" cy="2520950"/>
          </a:xfrm>
          <a:custGeom>
            <a:avLst/>
            <a:gdLst>
              <a:gd name="T0" fmla="*/ 0 w 371"/>
              <a:gd name="T1" fmla="*/ 0 h 1588"/>
              <a:gd name="T2" fmla="*/ 688004006 w 371"/>
              <a:gd name="T3" fmla="*/ 1144150983 h 1588"/>
              <a:gd name="T4" fmla="*/ 801410303 w 371"/>
              <a:gd name="T5" fmla="*/ 1943041459 h 1588"/>
              <a:gd name="T6" fmla="*/ 801410303 w 371"/>
              <a:gd name="T7" fmla="*/ 2147483647 h 1588"/>
              <a:gd name="T8" fmla="*/ 0 w 371"/>
              <a:gd name="T9" fmla="*/ 2147483647 h 1588"/>
              <a:gd name="T10" fmla="*/ 0 60000 65536"/>
              <a:gd name="T11" fmla="*/ 0 60000 65536"/>
              <a:gd name="T12" fmla="*/ 0 60000 65536"/>
              <a:gd name="T13" fmla="*/ 0 60000 65536"/>
              <a:gd name="T14" fmla="*/ 0 60000 65536"/>
              <a:gd name="T15" fmla="*/ 0 w 371"/>
              <a:gd name="T16" fmla="*/ 0 h 1588"/>
              <a:gd name="T17" fmla="*/ 371 w 371"/>
              <a:gd name="T18" fmla="*/ 1588 h 1588"/>
            </a:gdLst>
            <a:ahLst/>
            <a:cxnLst>
              <a:cxn ang="T10">
                <a:pos x="T0" y="T1"/>
              </a:cxn>
              <a:cxn ang="T11">
                <a:pos x="T2" y="T3"/>
              </a:cxn>
              <a:cxn ang="T12">
                <a:pos x="T4" y="T5"/>
              </a:cxn>
              <a:cxn ang="T13">
                <a:pos x="T6" y="T7"/>
              </a:cxn>
              <a:cxn ang="T14">
                <a:pos x="T8" y="T9"/>
              </a:cxn>
            </a:cxnLst>
            <a:rect l="T15" t="T16" r="T17" b="T18"/>
            <a:pathLst>
              <a:path w="371" h="1588">
                <a:moveTo>
                  <a:pt x="0" y="0"/>
                </a:moveTo>
                <a:cubicBezTo>
                  <a:pt x="110" y="163"/>
                  <a:pt x="220" y="326"/>
                  <a:pt x="273" y="454"/>
                </a:cubicBezTo>
                <a:cubicBezTo>
                  <a:pt x="326" y="582"/>
                  <a:pt x="311" y="665"/>
                  <a:pt x="318" y="771"/>
                </a:cubicBezTo>
                <a:cubicBezTo>
                  <a:pt x="325" y="877"/>
                  <a:pt x="371" y="953"/>
                  <a:pt x="318" y="1089"/>
                </a:cubicBezTo>
                <a:cubicBezTo>
                  <a:pt x="265" y="1225"/>
                  <a:pt x="15" y="1505"/>
                  <a:pt x="0" y="158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09" name="Freeform 89"/>
          <p:cNvSpPr>
            <a:spLocks/>
          </p:cNvSpPr>
          <p:nvPr/>
        </p:nvSpPr>
        <p:spPr bwMode="auto">
          <a:xfrm>
            <a:off x="4979988" y="3284538"/>
            <a:ext cx="1247775" cy="2449512"/>
          </a:xfrm>
          <a:custGeom>
            <a:avLst/>
            <a:gdLst>
              <a:gd name="T0" fmla="*/ 1181954105 w 786"/>
              <a:gd name="T1" fmla="*/ 0 h 1543"/>
              <a:gd name="T2" fmla="*/ 380544369 w 786"/>
              <a:gd name="T3" fmla="*/ 1030742973 h 1543"/>
              <a:gd name="T4" fmla="*/ 267136579 w 786"/>
              <a:gd name="T5" fmla="*/ 2147483647 h 1543"/>
              <a:gd name="T6" fmla="*/ 1980842991 w 786"/>
              <a:gd name="T7" fmla="*/ 2147483647 h 1543"/>
              <a:gd name="T8" fmla="*/ 0 60000 65536"/>
              <a:gd name="T9" fmla="*/ 0 60000 65536"/>
              <a:gd name="T10" fmla="*/ 0 60000 65536"/>
              <a:gd name="T11" fmla="*/ 0 60000 65536"/>
              <a:gd name="T12" fmla="*/ 0 w 786"/>
              <a:gd name="T13" fmla="*/ 0 h 1543"/>
              <a:gd name="T14" fmla="*/ 786 w 786"/>
              <a:gd name="T15" fmla="*/ 1543 h 1543"/>
            </a:gdLst>
            <a:ahLst/>
            <a:cxnLst>
              <a:cxn ang="T8">
                <a:pos x="T0" y="T1"/>
              </a:cxn>
              <a:cxn ang="T9">
                <a:pos x="T2" y="T3"/>
              </a:cxn>
              <a:cxn ang="T10">
                <a:pos x="T4" y="T5"/>
              </a:cxn>
              <a:cxn ang="T11">
                <a:pos x="T6" y="T7"/>
              </a:cxn>
            </a:cxnLst>
            <a:rect l="T12" t="T13" r="T14" b="T15"/>
            <a:pathLst>
              <a:path w="786" h="1543">
                <a:moveTo>
                  <a:pt x="469" y="0"/>
                </a:moveTo>
                <a:cubicBezTo>
                  <a:pt x="340" y="132"/>
                  <a:pt x="212" y="265"/>
                  <a:pt x="151" y="409"/>
                </a:cubicBezTo>
                <a:cubicBezTo>
                  <a:pt x="90" y="553"/>
                  <a:pt x="0" y="673"/>
                  <a:pt x="106" y="862"/>
                </a:cubicBezTo>
                <a:cubicBezTo>
                  <a:pt x="212" y="1051"/>
                  <a:pt x="499" y="1297"/>
                  <a:pt x="786" y="154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10" name="Line 90"/>
          <p:cNvSpPr>
            <a:spLocks noChangeShapeType="1"/>
          </p:cNvSpPr>
          <p:nvPr/>
        </p:nvSpPr>
        <p:spPr bwMode="auto">
          <a:xfrm>
            <a:off x="1403350" y="2349500"/>
            <a:ext cx="0" cy="10795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22611" name="Text Box 91"/>
          <p:cNvSpPr txBox="1">
            <a:spLocks noChangeArrowheads="1"/>
          </p:cNvSpPr>
          <p:nvPr/>
        </p:nvSpPr>
        <p:spPr bwMode="auto">
          <a:xfrm rot="-5400000">
            <a:off x="605631" y="2704307"/>
            <a:ext cx="129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1 name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3F4ED05-4EFC-5948-8F9B-B6BFCB4E2D26}" type="slidenum">
              <a:rPr lang="en-US"/>
              <a:pPr eaLnBrk="1" hangingPunct="1"/>
              <a:t>22</a:t>
            </a:fld>
            <a:endParaRPr lang="en-US"/>
          </a:p>
        </p:txBody>
      </p:sp>
      <p:sp>
        <p:nvSpPr>
          <p:cNvPr id="23555" name="Rectangle 2"/>
          <p:cNvSpPr>
            <a:spLocks noGrp="1" noChangeArrowheads="1"/>
          </p:cNvSpPr>
          <p:nvPr>
            <p:ph type="title"/>
          </p:nvPr>
        </p:nvSpPr>
        <p:spPr/>
        <p:txBody>
          <a:bodyPr/>
          <a:lstStyle/>
          <a:p>
            <a:pPr eaLnBrk="1" hangingPunct="1"/>
            <a:r>
              <a:rPr lang="en-US" dirty="0">
                <a:latin typeface="Arial" charset="0"/>
                <a:ea typeface="ＭＳ Ｐゴシック" charset="0"/>
              </a:rPr>
              <a:t>Allocation Methods</a:t>
            </a:r>
          </a:p>
        </p:txBody>
      </p:sp>
      <p:sp>
        <p:nvSpPr>
          <p:cNvPr id="23556" name="Rectangle 3"/>
          <p:cNvSpPr>
            <a:spLocks noGrp="1" noChangeArrowheads="1"/>
          </p:cNvSpPr>
          <p:nvPr>
            <p:ph type="body" idx="1"/>
          </p:nvPr>
        </p:nvSpPr>
        <p:spPr/>
        <p:txBody>
          <a:bodyPr/>
          <a:lstStyle/>
          <a:p>
            <a:pPr eaLnBrk="1" hangingPunct="1"/>
            <a:r>
              <a:rPr lang="en-US" dirty="0">
                <a:latin typeface="Arial" charset="0"/>
                <a:ea typeface="ＭＳ Ｐゴシック" charset="0"/>
              </a:rPr>
              <a:t>An allocation method refers to how disk blocks are allocated for files</a:t>
            </a:r>
            <a:r>
              <a:rPr lang="en-US" dirty="0" smtClean="0">
                <a:latin typeface="Arial" charset="0"/>
                <a:ea typeface="ＭＳ Ｐゴシック" charset="0"/>
              </a:rPr>
              <a:t>:</a:t>
            </a:r>
          </a:p>
          <a:p>
            <a:pPr lvl="1" eaLnBrk="1" hangingPunct="1"/>
            <a:r>
              <a:rPr lang="en-US" dirty="0" smtClean="0">
                <a:solidFill>
                  <a:srgbClr val="FF0000"/>
                </a:solidFill>
                <a:latin typeface="Arial" charset="0"/>
                <a:ea typeface="ＭＳ Ｐゴシック" charset="0"/>
              </a:rPr>
              <a:t>Allocation of disk space  </a:t>
            </a:r>
            <a:r>
              <a:rPr lang="en-US" dirty="0" smtClean="0">
                <a:latin typeface="Arial" charset="0"/>
                <a:ea typeface="ＭＳ Ｐゴシック" charset="0"/>
              </a:rPr>
              <a:t>to files</a:t>
            </a:r>
          </a:p>
          <a:p>
            <a:pPr lvl="2" eaLnBrk="1" hangingPunct="1"/>
            <a:r>
              <a:rPr lang="en-US" dirty="0" smtClean="0">
                <a:latin typeface="Arial" charset="0"/>
                <a:ea typeface="ＭＳ Ｐゴシック" charset="0"/>
              </a:rPr>
              <a:t>Deciding where the file content will sit on disk</a:t>
            </a:r>
            <a:endParaRPr lang="en-US" dirty="0">
              <a:latin typeface="Arial" charset="0"/>
              <a:ea typeface="ＭＳ Ｐゴシック" charset="0"/>
            </a:endParaRPr>
          </a:p>
          <a:p>
            <a:pPr lvl="1" eaLnBrk="1" hangingPunct="1"/>
            <a:r>
              <a:rPr lang="en-US" dirty="0" smtClean="0">
                <a:solidFill>
                  <a:srgbClr val="FF0000"/>
                </a:solidFill>
                <a:latin typeface="Arial" charset="0"/>
                <a:ea typeface="ＭＳ Ｐゴシック" charset="0"/>
              </a:rPr>
              <a:t>Keeping </a:t>
            </a:r>
            <a:r>
              <a:rPr lang="en-US" dirty="0">
                <a:solidFill>
                  <a:srgbClr val="FF0000"/>
                </a:solidFill>
                <a:latin typeface="Arial" charset="0"/>
                <a:ea typeface="ＭＳ Ｐゴシック" charset="0"/>
              </a:rPr>
              <a:t>track the disk blocks </a:t>
            </a:r>
            <a:r>
              <a:rPr lang="en-US" dirty="0">
                <a:latin typeface="Arial" charset="0"/>
                <a:ea typeface="ＭＳ Ｐゴシック" charset="0"/>
              </a:rPr>
              <a:t>allocated to </a:t>
            </a:r>
            <a:r>
              <a:rPr lang="en-US" dirty="0" smtClean="0">
                <a:latin typeface="Arial" charset="0"/>
                <a:ea typeface="ＭＳ Ｐゴシック" charset="0"/>
              </a:rPr>
              <a:t>files</a:t>
            </a:r>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5" name="Rectangle 5"/>
          <p:cNvSpPr>
            <a:spLocks noChangeArrowheads="1"/>
          </p:cNvSpPr>
          <p:nvPr/>
        </p:nvSpPr>
        <p:spPr bwMode="auto">
          <a:xfrm>
            <a:off x="2915295" y="3416474"/>
            <a:ext cx="792162"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6" name="Rectangle 6"/>
          <p:cNvSpPr>
            <a:spLocks noChangeArrowheads="1"/>
          </p:cNvSpPr>
          <p:nvPr/>
        </p:nvSpPr>
        <p:spPr bwMode="auto">
          <a:xfrm>
            <a:off x="3707457" y="3416474"/>
            <a:ext cx="792163"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7" name="Rectangle 7"/>
          <p:cNvSpPr>
            <a:spLocks noChangeArrowheads="1"/>
          </p:cNvSpPr>
          <p:nvPr/>
        </p:nvSpPr>
        <p:spPr bwMode="auto">
          <a:xfrm>
            <a:off x="4499620" y="3416474"/>
            <a:ext cx="792162"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8" name="Rectangle 8"/>
          <p:cNvSpPr>
            <a:spLocks noChangeArrowheads="1"/>
          </p:cNvSpPr>
          <p:nvPr/>
        </p:nvSpPr>
        <p:spPr bwMode="auto">
          <a:xfrm>
            <a:off x="5291782" y="3416474"/>
            <a:ext cx="792163"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9" name="Rectangle 9"/>
          <p:cNvSpPr>
            <a:spLocks noChangeArrowheads="1"/>
          </p:cNvSpPr>
          <p:nvPr/>
        </p:nvSpPr>
        <p:spPr bwMode="auto">
          <a:xfrm>
            <a:off x="53880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 name="Rectangle 10"/>
          <p:cNvSpPr>
            <a:spLocks noChangeArrowheads="1"/>
          </p:cNvSpPr>
          <p:nvPr/>
        </p:nvSpPr>
        <p:spPr bwMode="auto">
          <a:xfrm>
            <a:off x="133097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 name="Rectangle 11"/>
          <p:cNvSpPr>
            <a:spLocks noChangeArrowheads="1"/>
          </p:cNvSpPr>
          <p:nvPr/>
        </p:nvSpPr>
        <p:spPr bwMode="auto">
          <a:xfrm>
            <a:off x="2123132"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2" name="Rectangle 12"/>
          <p:cNvSpPr>
            <a:spLocks noChangeArrowheads="1"/>
          </p:cNvSpPr>
          <p:nvPr/>
        </p:nvSpPr>
        <p:spPr bwMode="auto">
          <a:xfrm>
            <a:off x="2915295"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 name="Rectangle 13"/>
          <p:cNvSpPr>
            <a:spLocks noChangeArrowheads="1"/>
          </p:cNvSpPr>
          <p:nvPr/>
        </p:nvSpPr>
        <p:spPr bwMode="auto">
          <a:xfrm>
            <a:off x="370745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4" name="Rectangle 14"/>
          <p:cNvSpPr>
            <a:spLocks noChangeArrowheads="1"/>
          </p:cNvSpPr>
          <p:nvPr/>
        </p:nvSpPr>
        <p:spPr bwMode="auto">
          <a:xfrm>
            <a:off x="449962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5" name="Rectangle 15"/>
          <p:cNvSpPr>
            <a:spLocks noChangeArrowheads="1"/>
          </p:cNvSpPr>
          <p:nvPr/>
        </p:nvSpPr>
        <p:spPr bwMode="auto">
          <a:xfrm>
            <a:off x="5291782"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 name="Rectangle 16"/>
          <p:cNvSpPr>
            <a:spLocks noChangeArrowheads="1"/>
          </p:cNvSpPr>
          <p:nvPr/>
        </p:nvSpPr>
        <p:spPr bwMode="auto">
          <a:xfrm>
            <a:off x="6083945"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 name="Rectangle 17"/>
          <p:cNvSpPr>
            <a:spLocks noChangeArrowheads="1"/>
          </p:cNvSpPr>
          <p:nvPr/>
        </p:nvSpPr>
        <p:spPr bwMode="auto">
          <a:xfrm>
            <a:off x="687610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 name="Rectangle 18"/>
          <p:cNvSpPr>
            <a:spLocks noChangeArrowheads="1"/>
          </p:cNvSpPr>
          <p:nvPr/>
        </p:nvSpPr>
        <p:spPr bwMode="auto">
          <a:xfrm>
            <a:off x="766827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 name="Text Box 19"/>
          <p:cNvSpPr txBox="1">
            <a:spLocks noChangeArrowheads="1"/>
          </p:cNvSpPr>
          <p:nvPr/>
        </p:nvSpPr>
        <p:spPr bwMode="auto">
          <a:xfrm>
            <a:off x="942032" y="3919712"/>
            <a:ext cx="641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 file</a:t>
            </a:r>
            <a:r>
              <a:rPr lang="en-US"/>
              <a:t> is viewed as a sequence of </a:t>
            </a:r>
            <a:r>
              <a:rPr lang="en-US" b="1"/>
              <a:t>logical</a:t>
            </a:r>
            <a:r>
              <a:rPr lang="en-US"/>
              <a:t> blocks (data blocks)</a:t>
            </a:r>
          </a:p>
        </p:txBody>
      </p:sp>
      <p:sp>
        <p:nvSpPr>
          <p:cNvPr id="20" name="Text Box 20"/>
          <p:cNvSpPr txBox="1">
            <a:spLocks noChangeArrowheads="1"/>
          </p:cNvSpPr>
          <p:nvPr/>
        </p:nvSpPr>
        <p:spPr bwMode="auto">
          <a:xfrm>
            <a:off x="1684982" y="5294685"/>
            <a:ext cx="5362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 disk</a:t>
            </a:r>
            <a:r>
              <a:rPr lang="en-US"/>
              <a:t> is viewed as a sequence of </a:t>
            </a:r>
            <a:r>
              <a:rPr lang="en-US" b="1"/>
              <a:t>physical </a:t>
            </a:r>
            <a:r>
              <a:rPr lang="en-US"/>
              <a:t>blocks</a:t>
            </a:r>
          </a:p>
        </p:txBody>
      </p:sp>
      <p:sp>
        <p:nvSpPr>
          <p:cNvPr id="21" name="Line 21"/>
          <p:cNvSpPr>
            <a:spLocks noChangeShapeType="1"/>
          </p:cNvSpPr>
          <p:nvPr/>
        </p:nvSpPr>
        <p:spPr bwMode="auto">
          <a:xfrm>
            <a:off x="4212158" y="4358729"/>
            <a:ext cx="124" cy="93580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22" name="Text Box 22"/>
          <p:cNvSpPr txBox="1">
            <a:spLocks noChangeArrowheads="1"/>
          </p:cNvSpPr>
          <p:nvPr/>
        </p:nvSpPr>
        <p:spPr bwMode="auto">
          <a:xfrm>
            <a:off x="4264967" y="4640089"/>
            <a:ext cx="160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t>Mapping ???</a:t>
            </a:r>
          </a:p>
        </p:txBody>
      </p:sp>
      <p:sp>
        <p:nvSpPr>
          <p:cNvPr id="23" name="Text Box 23"/>
          <p:cNvSpPr txBox="1">
            <a:spLocks noChangeArrowheads="1"/>
          </p:cNvSpPr>
          <p:nvPr/>
        </p:nvSpPr>
        <p:spPr bwMode="auto">
          <a:xfrm>
            <a:off x="4212158" y="6158632"/>
            <a:ext cx="714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DISK</a:t>
            </a:r>
          </a:p>
        </p:txBody>
      </p:sp>
      <p:sp>
        <p:nvSpPr>
          <p:cNvPr id="24" name="Text Box 24"/>
          <p:cNvSpPr txBox="1">
            <a:spLocks noChangeArrowheads="1"/>
          </p:cNvSpPr>
          <p:nvPr/>
        </p:nvSpPr>
        <p:spPr bwMode="auto">
          <a:xfrm>
            <a:off x="3582045" y="3056112"/>
            <a:ext cx="183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CONTENT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methods</a:t>
            </a:r>
            <a:endParaRPr lang="en-US" dirty="0"/>
          </a:p>
        </p:txBody>
      </p:sp>
      <p:sp>
        <p:nvSpPr>
          <p:cNvPr id="3" name="Content Placeholder 2"/>
          <p:cNvSpPr>
            <a:spLocks noGrp="1"/>
          </p:cNvSpPr>
          <p:nvPr>
            <p:ph idx="1"/>
          </p:nvPr>
        </p:nvSpPr>
        <p:spPr/>
        <p:txBody>
          <a:bodyPr/>
          <a:lstStyle/>
          <a:p>
            <a:pPr eaLnBrk="1" hangingPunct="1"/>
            <a:r>
              <a:rPr lang="en-US" sz="2400" dirty="0">
                <a:latin typeface="Arial" charset="0"/>
                <a:ea typeface="ＭＳ Ｐゴシック" charset="0"/>
              </a:rPr>
              <a:t>There are 3 general methods. </a:t>
            </a:r>
          </a:p>
          <a:p>
            <a:pPr lvl="1"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Contiguous allocation</a:t>
            </a:r>
          </a:p>
          <a:p>
            <a:pPr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Linked allocation</a:t>
            </a:r>
          </a:p>
          <a:p>
            <a:pPr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Indexed allocation</a:t>
            </a:r>
          </a:p>
          <a:p>
            <a:endParaRPr lang="en-US" dirty="0"/>
          </a:p>
        </p:txBody>
      </p:sp>
      <p:sp>
        <p:nvSpPr>
          <p:cNvPr id="4" name="Slide Number Placeholder 3"/>
          <p:cNvSpPr>
            <a:spLocks noGrp="1"/>
          </p:cNvSpPr>
          <p:nvPr>
            <p:ph type="sldNum" sz="quarter" idx="10"/>
          </p:nvPr>
        </p:nvSpPr>
        <p:spPr/>
        <p:txBody>
          <a:bodyPr/>
          <a:lstStyle/>
          <a:p>
            <a:fld id="{914E6B25-FD6C-904C-BDE5-F85080913185}" type="slidenum">
              <a:rPr lang="en-US" smtClean="0"/>
              <a:pPr/>
              <a:t>23</a:t>
            </a:fld>
            <a:endParaRPr lang="en-US"/>
          </a:p>
        </p:txBody>
      </p:sp>
    </p:spTree>
    <p:extLst>
      <p:ext uri="{BB962C8B-B14F-4D97-AF65-F5344CB8AC3E}">
        <p14:creationId xmlns:p14="http://schemas.microsoft.com/office/powerpoint/2010/main" val="51799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6BF5E1-397A-BC48-94D3-B289550882CD}" type="slidenum">
              <a:rPr lang="en-US"/>
              <a:pPr eaLnBrk="1" hangingPunct="1"/>
              <a:t>24</a:t>
            </a:fld>
            <a:endParaRPr lang="en-US"/>
          </a:p>
        </p:txBody>
      </p:sp>
      <p:sp>
        <p:nvSpPr>
          <p:cNvPr id="2560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Contiguous Allocation</a:t>
            </a:r>
          </a:p>
        </p:txBody>
      </p:sp>
      <p:sp>
        <p:nvSpPr>
          <p:cNvPr id="25604" name="Rectangle 3"/>
          <p:cNvSpPr>
            <a:spLocks noGrp="1" noChangeArrowheads="1"/>
          </p:cNvSpPr>
          <p:nvPr>
            <p:ph type="body" idx="4294967295"/>
          </p:nvPr>
        </p:nvSpPr>
        <p:spPr>
          <a:xfrm>
            <a:off x="323850" y="1557338"/>
            <a:ext cx="8280598" cy="4275137"/>
          </a:xfrm>
        </p:spPr>
        <p:txBody>
          <a:bodyPr/>
          <a:lstStyle/>
          <a:p>
            <a:pPr eaLnBrk="1" hangingPunct="1"/>
            <a:r>
              <a:rPr lang="en-US" dirty="0">
                <a:latin typeface="Arial" charset="0"/>
                <a:ea typeface="ＭＳ Ｐゴシック" charset="0"/>
              </a:rPr>
              <a:t>Each </a:t>
            </a:r>
            <a:r>
              <a:rPr lang="en-US" dirty="0">
                <a:solidFill>
                  <a:srgbClr val="FF0000"/>
                </a:solidFill>
                <a:latin typeface="Arial" charset="0"/>
                <a:ea typeface="ＭＳ Ｐゴシック" charset="0"/>
              </a:rPr>
              <a:t>file</a:t>
            </a:r>
            <a:r>
              <a:rPr lang="en-US" dirty="0">
                <a:latin typeface="Arial" charset="0"/>
                <a:ea typeface="ＭＳ Ｐゴシック" charset="0"/>
              </a:rPr>
              <a:t> occupies a </a:t>
            </a:r>
            <a:r>
              <a:rPr lang="en-US" dirty="0">
                <a:solidFill>
                  <a:srgbClr val="FF0000"/>
                </a:solidFill>
                <a:latin typeface="Arial" charset="0"/>
                <a:ea typeface="ＭＳ Ｐゴシック" charset="0"/>
              </a:rPr>
              <a:t>set of contiguous blocks </a:t>
            </a:r>
            <a:r>
              <a:rPr lang="en-US" dirty="0">
                <a:latin typeface="Arial" charset="0"/>
                <a:ea typeface="ＭＳ Ｐゴシック" charset="0"/>
              </a:rPr>
              <a:t>on the disk</a:t>
            </a:r>
          </a:p>
          <a:p>
            <a:pPr eaLnBrk="1" hangingPunct="1"/>
            <a:r>
              <a:rPr lang="en-US" dirty="0">
                <a:latin typeface="Arial" charset="0"/>
                <a:ea typeface="ＭＳ Ｐゴシック" charset="0"/>
              </a:rPr>
              <a:t>Simple – only </a:t>
            </a:r>
            <a:r>
              <a:rPr lang="en-US" dirty="0">
                <a:solidFill>
                  <a:srgbClr val="FF0000"/>
                </a:solidFill>
                <a:latin typeface="Arial" charset="0"/>
                <a:ea typeface="ＭＳ Ｐゴシック" charset="0"/>
              </a:rPr>
              <a:t>starting</a:t>
            </a:r>
            <a:r>
              <a:rPr lang="en-US" dirty="0">
                <a:latin typeface="Arial" charset="0"/>
                <a:ea typeface="ＭＳ Ｐゴシック" charset="0"/>
              </a:rPr>
              <a:t> location (block #) and </a:t>
            </a:r>
            <a:r>
              <a:rPr lang="en-US" dirty="0">
                <a:solidFill>
                  <a:srgbClr val="FF0000"/>
                </a:solidFill>
                <a:latin typeface="Arial" charset="0"/>
                <a:ea typeface="ＭＳ Ｐゴシック" charset="0"/>
              </a:rPr>
              <a:t>length </a:t>
            </a:r>
            <a:r>
              <a:rPr lang="en-US" dirty="0">
                <a:latin typeface="Arial" charset="0"/>
                <a:ea typeface="ＭＳ Ｐゴシック" charset="0"/>
              </a:rPr>
              <a:t>(number of blocks) are required to find out the </a:t>
            </a:r>
            <a:r>
              <a:rPr lang="en-US" i="1" dirty="0">
                <a:latin typeface="Arial" charset="0"/>
                <a:ea typeface="ＭＳ Ｐゴシック" charset="0"/>
              </a:rPr>
              <a:t>disk data blocks of file</a:t>
            </a:r>
          </a:p>
          <a:p>
            <a:pPr eaLnBrk="1" hangingPunct="1"/>
            <a:r>
              <a:rPr lang="en-US" dirty="0">
                <a:latin typeface="Arial" charset="0"/>
                <a:ea typeface="ＭＳ Ｐゴシック" charset="0"/>
              </a:rPr>
              <a:t>Random access is fast </a:t>
            </a:r>
          </a:p>
          <a:p>
            <a:pPr eaLnBrk="1" hangingPunct="1"/>
            <a:r>
              <a:rPr lang="en-US" dirty="0">
                <a:latin typeface="Arial" charset="0"/>
                <a:ea typeface="ＭＳ Ｐゴシック" charset="0"/>
              </a:rPr>
              <a:t>Wasteful of space (dynamic storage-allocation problem</a:t>
            </a:r>
            <a:r>
              <a:rPr lang="en-US" dirty="0" smtClean="0">
                <a:latin typeface="Arial" charset="0"/>
                <a:ea typeface="ＭＳ Ｐゴシック" charset="0"/>
              </a:rPr>
              <a:t>) (external frag.)</a:t>
            </a:r>
            <a:endParaRPr lang="en-US" dirty="0">
              <a:latin typeface="Arial" charset="0"/>
              <a:ea typeface="ＭＳ Ｐゴシック" charset="0"/>
            </a:endParaRPr>
          </a:p>
          <a:p>
            <a:pPr eaLnBrk="1" hangingPunct="1"/>
            <a:r>
              <a:rPr lang="en-US" dirty="0" smtClean="0">
                <a:latin typeface="Arial" charset="0"/>
                <a:ea typeface="ＭＳ Ｐゴシック" charset="0"/>
              </a:rPr>
              <a:t>Files </a:t>
            </a:r>
            <a:r>
              <a:rPr lang="en-US" dirty="0">
                <a:latin typeface="Arial" charset="0"/>
                <a:ea typeface="ＭＳ Ｐゴシック" charset="0"/>
              </a:rPr>
              <a:t>cannot grow</a:t>
            </a:r>
          </a:p>
        </p:txBody>
      </p:sp>
      <p:sp>
        <p:nvSpPr>
          <p:cNvPr id="25605" name="Rectangle 4"/>
          <p:cNvSpPr>
            <a:spLocks noChangeArrowheads="1"/>
          </p:cNvSpPr>
          <p:nvPr/>
        </p:nvSpPr>
        <p:spPr bwMode="auto">
          <a:xfrm>
            <a:off x="882650" y="5399088"/>
            <a:ext cx="7029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endParaRPr lang="en-US" sz="2400">
              <a:latin typeface="Times New Roman" charset="0"/>
            </a:endParaRPr>
          </a:p>
        </p:txBody>
      </p:sp>
      <p:sp>
        <p:nvSpPr>
          <p:cNvPr id="25606" name="Text Box 37"/>
          <p:cNvSpPr txBox="1">
            <a:spLocks noChangeArrowheads="1"/>
          </p:cNvSpPr>
          <p:nvPr/>
        </p:nvSpPr>
        <p:spPr bwMode="auto">
          <a:xfrm>
            <a:off x="3111500" y="62579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5607" name="Rectangle 90"/>
          <p:cNvSpPr>
            <a:spLocks noChangeArrowheads="1"/>
          </p:cNvSpPr>
          <p:nvPr/>
        </p:nvSpPr>
        <p:spPr bwMode="auto">
          <a:xfrm>
            <a:off x="1116013" y="3644900"/>
            <a:ext cx="2303462"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file data</a:t>
            </a:r>
          </a:p>
        </p:txBody>
      </p:sp>
      <p:sp>
        <p:nvSpPr>
          <p:cNvPr id="25608" name="Rectangle 94"/>
          <p:cNvSpPr>
            <a:spLocks noChangeArrowheads="1"/>
          </p:cNvSpPr>
          <p:nvPr/>
        </p:nvSpPr>
        <p:spPr bwMode="auto">
          <a:xfrm>
            <a:off x="11191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09" name="Rectangle 95"/>
          <p:cNvSpPr>
            <a:spLocks noChangeArrowheads="1"/>
          </p:cNvSpPr>
          <p:nvPr/>
        </p:nvSpPr>
        <p:spPr bwMode="auto">
          <a:xfrm>
            <a:off x="169545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0" name="Rectangle 96"/>
          <p:cNvSpPr>
            <a:spLocks noChangeArrowheads="1"/>
          </p:cNvSpPr>
          <p:nvPr/>
        </p:nvSpPr>
        <p:spPr bwMode="auto">
          <a:xfrm>
            <a:off x="227171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1" name="Rectangle 97"/>
          <p:cNvSpPr>
            <a:spLocks noChangeArrowheads="1"/>
          </p:cNvSpPr>
          <p:nvPr/>
        </p:nvSpPr>
        <p:spPr bwMode="auto">
          <a:xfrm>
            <a:off x="28463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2" name="Rectangle 98"/>
          <p:cNvSpPr>
            <a:spLocks noChangeArrowheads="1"/>
          </p:cNvSpPr>
          <p:nvPr/>
        </p:nvSpPr>
        <p:spPr bwMode="auto">
          <a:xfrm>
            <a:off x="342265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3" name="Rectangle 99"/>
          <p:cNvSpPr>
            <a:spLocks noChangeArrowheads="1"/>
          </p:cNvSpPr>
          <p:nvPr/>
        </p:nvSpPr>
        <p:spPr bwMode="auto">
          <a:xfrm>
            <a:off x="399891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4" name="Rectangle 103"/>
          <p:cNvSpPr>
            <a:spLocks noChangeArrowheads="1"/>
          </p:cNvSpPr>
          <p:nvPr/>
        </p:nvSpPr>
        <p:spPr bwMode="auto">
          <a:xfrm>
            <a:off x="45735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5" name="Rectangle 104"/>
          <p:cNvSpPr>
            <a:spLocks noChangeArrowheads="1"/>
          </p:cNvSpPr>
          <p:nvPr/>
        </p:nvSpPr>
        <p:spPr bwMode="auto">
          <a:xfrm>
            <a:off x="514826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6" name="Rectangle 105"/>
          <p:cNvSpPr>
            <a:spLocks noChangeArrowheads="1"/>
          </p:cNvSpPr>
          <p:nvPr/>
        </p:nvSpPr>
        <p:spPr bwMode="auto">
          <a:xfrm>
            <a:off x="5724525"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7" name="Rectangle 106"/>
          <p:cNvSpPr>
            <a:spLocks noChangeArrowheads="1"/>
          </p:cNvSpPr>
          <p:nvPr/>
        </p:nvSpPr>
        <p:spPr bwMode="auto">
          <a:xfrm>
            <a:off x="629920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8" name="Rectangle 107"/>
          <p:cNvSpPr>
            <a:spLocks noChangeArrowheads="1"/>
          </p:cNvSpPr>
          <p:nvPr/>
        </p:nvSpPr>
        <p:spPr bwMode="auto">
          <a:xfrm>
            <a:off x="687546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9" name="Rectangle 108"/>
          <p:cNvSpPr>
            <a:spLocks noChangeArrowheads="1"/>
          </p:cNvSpPr>
          <p:nvPr/>
        </p:nvSpPr>
        <p:spPr bwMode="auto">
          <a:xfrm>
            <a:off x="7451725"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20" name="Text Box 109"/>
          <p:cNvSpPr txBox="1">
            <a:spLocks noChangeArrowheads="1"/>
          </p:cNvSpPr>
          <p:nvPr/>
        </p:nvSpPr>
        <p:spPr bwMode="auto">
          <a:xfrm>
            <a:off x="126206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5621" name="Text Box 110"/>
          <p:cNvSpPr txBox="1">
            <a:spLocks noChangeArrowheads="1"/>
          </p:cNvSpPr>
          <p:nvPr/>
        </p:nvSpPr>
        <p:spPr bwMode="auto">
          <a:xfrm>
            <a:off x="174625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5622" name="Text Box 111"/>
          <p:cNvSpPr txBox="1">
            <a:spLocks noChangeArrowheads="1"/>
          </p:cNvSpPr>
          <p:nvPr/>
        </p:nvSpPr>
        <p:spPr bwMode="auto">
          <a:xfrm>
            <a:off x="234156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5623" name="Text Box 112"/>
          <p:cNvSpPr txBox="1">
            <a:spLocks noChangeArrowheads="1"/>
          </p:cNvSpPr>
          <p:nvPr/>
        </p:nvSpPr>
        <p:spPr bwMode="auto">
          <a:xfrm>
            <a:off x="297021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5624" name="Text Box 113"/>
          <p:cNvSpPr txBox="1">
            <a:spLocks noChangeArrowheads="1"/>
          </p:cNvSpPr>
          <p:nvPr/>
        </p:nvSpPr>
        <p:spPr bwMode="auto">
          <a:xfrm>
            <a:off x="34544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5625" name="Text Box 114"/>
          <p:cNvSpPr txBox="1">
            <a:spLocks noChangeArrowheads="1"/>
          </p:cNvSpPr>
          <p:nvPr/>
        </p:nvSpPr>
        <p:spPr bwMode="auto">
          <a:xfrm>
            <a:off x="404971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5626" name="Text Box 115"/>
          <p:cNvSpPr txBox="1">
            <a:spLocks noChangeArrowheads="1"/>
          </p:cNvSpPr>
          <p:nvPr/>
        </p:nvSpPr>
        <p:spPr bwMode="auto">
          <a:xfrm>
            <a:off x="46990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5627" name="Text Box 116"/>
          <p:cNvSpPr txBox="1">
            <a:spLocks noChangeArrowheads="1"/>
          </p:cNvSpPr>
          <p:nvPr/>
        </p:nvSpPr>
        <p:spPr bwMode="auto">
          <a:xfrm>
            <a:off x="5183188"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5628" name="Text Box 117"/>
          <p:cNvSpPr txBox="1">
            <a:spLocks noChangeArrowheads="1"/>
          </p:cNvSpPr>
          <p:nvPr/>
        </p:nvSpPr>
        <p:spPr bwMode="auto">
          <a:xfrm>
            <a:off x="57785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5629" name="Text Box 118"/>
          <p:cNvSpPr txBox="1">
            <a:spLocks noChangeArrowheads="1"/>
          </p:cNvSpPr>
          <p:nvPr/>
        </p:nvSpPr>
        <p:spPr bwMode="auto">
          <a:xfrm>
            <a:off x="6446838"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5630" name="Text Box 119"/>
          <p:cNvSpPr txBox="1">
            <a:spLocks noChangeArrowheads="1"/>
          </p:cNvSpPr>
          <p:nvPr/>
        </p:nvSpPr>
        <p:spPr bwMode="auto">
          <a:xfrm>
            <a:off x="6867525" y="5084763"/>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5631" name="Text Box 120"/>
          <p:cNvSpPr txBox="1">
            <a:spLocks noChangeArrowheads="1"/>
          </p:cNvSpPr>
          <p:nvPr/>
        </p:nvSpPr>
        <p:spPr bwMode="auto">
          <a:xfrm>
            <a:off x="7462838" y="5084763"/>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5632" name="Text Box 122"/>
          <p:cNvSpPr txBox="1">
            <a:spLocks noChangeArrowheads="1"/>
          </p:cNvSpPr>
          <p:nvPr/>
        </p:nvSpPr>
        <p:spPr bwMode="auto">
          <a:xfrm>
            <a:off x="971550" y="4816475"/>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773691" name="Rectangle 123"/>
          <p:cNvSpPr>
            <a:spLocks noChangeArrowheads="1"/>
          </p:cNvSpPr>
          <p:nvPr/>
        </p:nvSpPr>
        <p:spPr bwMode="auto">
          <a:xfrm>
            <a:off x="4584700"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2" name="Rectangle 124"/>
          <p:cNvSpPr>
            <a:spLocks noChangeArrowheads="1"/>
          </p:cNvSpPr>
          <p:nvPr/>
        </p:nvSpPr>
        <p:spPr bwMode="auto">
          <a:xfrm>
            <a:off x="5160963"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3" name="Rectangle 125"/>
          <p:cNvSpPr>
            <a:spLocks noChangeArrowheads="1"/>
          </p:cNvSpPr>
          <p:nvPr/>
        </p:nvSpPr>
        <p:spPr bwMode="auto">
          <a:xfrm>
            <a:off x="5726113"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4" name="Rectangle 126"/>
          <p:cNvSpPr>
            <a:spLocks noChangeArrowheads="1"/>
          </p:cNvSpPr>
          <p:nvPr/>
        </p:nvSpPr>
        <p:spPr bwMode="auto">
          <a:xfrm>
            <a:off x="6300788"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5" name="Text Box 127"/>
          <p:cNvSpPr txBox="1">
            <a:spLocks noChangeArrowheads="1"/>
          </p:cNvSpPr>
          <p:nvPr/>
        </p:nvSpPr>
        <p:spPr bwMode="auto">
          <a:xfrm>
            <a:off x="5651500" y="3716338"/>
            <a:ext cx="234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Start address = 6</a:t>
            </a:r>
          </a:p>
          <a:p>
            <a:pPr algn="l" eaLnBrk="1" hangingPunct="1"/>
            <a:r>
              <a:rPr lang="en-US"/>
              <a:t>Number of blocks = 4</a:t>
            </a:r>
          </a:p>
        </p:txBody>
      </p:sp>
      <p:sp>
        <p:nvSpPr>
          <p:cNvPr id="1773696" name="Rectangle 128"/>
          <p:cNvSpPr>
            <a:spLocks noChangeArrowheads="1"/>
          </p:cNvSpPr>
          <p:nvPr/>
        </p:nvSpPr>
        <p:spPr bwMode="auto">
          <a:xfrm>
            <a:off x="5580063" y="3716338"/>
            <a:ext cx="2592387"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3691"/>
                                        </p:tgtEl>
                                        <p:attrNameLst>
                                          <p:attrName>style.visibility</p:attrName>
                                        </p:attrNameLst>
                                      </p:cBhvr>
                                      <p:to>
                                        <p:strVal val="visible"/>
                                      </p:to>
                                    </p:set>
                                    <p:animEffect transition="in" filter="blinds(horizontal)">
                                      <p:cBhvr>
                                        <p:cTn id="7" dur="500"/>
                                        <p:tgtEl>
                                          <p:spTgt spid="17736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73692"/>
                                        </p:tgtEl>
                                        <p:attrNameLst>
                                          <p:attrName>style.visibility</p:attrName>
                                        </p:attrNameLst>
                                      </p:cBhvr>
                                      <p:to>
                                        <p:strVal val="visible"/>
                                      </p:to>
                                    </p:set>
                                    <p:animEffect transition="in" filter="blinds(horizontal)">
                                      <p:cBhvr>
                                        <p:cTn id="10" dur="500"/>
                                        <p:tgtEl>
                                          <p:spTgt spid="17736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73693"/>
                                        </p:tgtEl>
                                        <p:attrNameLst>
                                          <p:attrName>style.visibility</p:attrName>
                                        </p:attrNameLst>
                                      </p:cBhvr>
                                      <p:to>
                                        <p:strVal val="visible"/>
                                      </p:to>
                                    </p:set>
                                    <p:animEffect transition="in" filter="blinds(horizontal)">
                                      <p:cBhvr>
                                        <p:cTn id="13" dur="500"/>
                                        <p:tgtEl>
                                          <p:spTgt spid="17736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73694"/>
                                        </p:tgtEl>
                                        <p:attrNameLst>
                                          <p:attrName>style.visibility</p:attrName>
                                        </p:attrNameLst>
                                      </p:cBhvr>
                                      <p:to>
                                        <p:strVal val="visible"/>
                                      </p:to>
                                    </p:set>
                                    <p:animEffect transition="in" filter="blinds(horizontal)">
                                      <p:cBhvr>
                                        <p:cTn id="16" dur="500"/>
                                        <p:tgtEl>
                                          <p:spTgt spid="1773694"/>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773695"/>
                                        </p:tgtEl>
                                        <p:attrNameLst>
                                          <p:attrName>style.visibility</p:attrName>
                                        </p:attrNameLst>
                                      </p:cBhvr>
                                      <p:to>
                                        <p:strVal val="visible"/>
                                      </p:to>
                                    </p:set>
                                    <p:animEffect transition="in" filter="blinds(horizontal)">
                                      <p:cBhvr>
                                        <p:cTn id="20" dur="500"/>
                                        <p:tgtEl>
                                          <p:spTgt spid="177369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73696"/>
                                        </p:tgtEl>
                                        <p:attrNameLst>
                                          <p:attrName>style.visibility</p:attrName>
                                        </p:attrNameLst>
                                      </p:cBhvr>
                                      <p:to>
                                        <p:strVal val="visible"/>
                                      </p:to>
                                    </p:set>
                                    <p:animEffect transition="in" filter="blinds(horizontal)">
                                      <p:cBhvr>
                                        <p:cTn id="23" dur="500"/>
                                        <p:tgtEl>
                                          <p:spTgt spid="1773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691" grpId="0" animBg="1"/>
      <p:bldP spid="1773692" grpId="0" animBg="1"/>
      <p:bldP spid="1773693" grpId="0" animBg="1"/>
      <p:bldP spid="1773694" grpId="0" animBg="1"/>
      <p:bldP spid="1773695" grpId="0"/>
      <p:bldP spid="17736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562080-123E-D242-839A-8F1870EB7D1F}" type="slidenum">
              <a:rPr lang="en-US"/>
              <a:pPr eaLnBrk="1" hangingPunct="1"/>
              <a:t>25</a:t>
            </a:fld>
            <a:endParaRPr lang="en-US"/>
          </a:p>
        </p:txBody>
      </p:sp>
      <p:sp>
        <p:nvSpPr>
          <p:cNvPr id="26627" name="Rectangle 4"/>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26628" name="Rectangle 5"/>
          <p:cNvSpPr>
            <a:spLocks noChangeArrowheads="1"/>
          </p:cNvSpPr>
          <p:nvPr/>
        </p:nvSpPr>
        <p:spPr bwMode="auto">
          <a:xfrm>
            <a:off x="1022350" y="1846263"/>
            <a:ext cx="2254250"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29" name="Rectangle 9"/>
          <p:cNvSpPr>
            <a:spLocks noChangeArrowheads="1"/>
          </p:cNvSpPr>
          <p:nvPr/>
        </p:nvSpPr>
        <p:spPr bwMode="auto">
          <a:xfrm>
            <a:off x="8080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0" name="Rectangle 10"/>
          <p:cNvSpPr>
            <a:spLocks noChangeArrowheads="1"/>
          </p:cNvSpPr>
          <p:nvPr/>
        </p:nvSpPr>
        <p:spPr bwMode="auto">
          <a:xfrm>
            <a:off x="138430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1" name="Rectangle 11"/>
          <p:cNvSpPr>
            <a:spLocks noChangeArrowheads="1"/>
          </p:cNvSpPr>
          <p:nvPr/>
        </p:nvSpPr>
        <p:spPr bwMode="auto">
          <a:xfrm>
            <a:off x="196056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2" name="Rectangle 12"/>
          <p:cNvSpPr>
            <a:spLocks noChangeArrowheads="1"/>
          </p:cNvSpPr>
          <p:nvPr/>
        </p:nvSpPr>
        <p:spPr bwMode="auto">
          <a:xfrm>
            <a:off x="25352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3" name="Rectangle 13"/>
          <p:cNvSpPr>
            <a:spLocks noChangeArrowheads="1"/>
          </p:cNvSpPr>
          <p:nvPr/>
        </p:nvSpPr>
        <p:spPr bwMode="auto">
          <a:xfrm>
            <a:off x="311150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4" name="Rectangle 14"/>
          <p:cNvSpPr>
            <a:spLocks noChangeArrowheads="1"/>
          </p:cNvSpPr>
          <p:nvPr/>
        </p:nvSpPr>
        <p:spPr bwMode="auto">
          <a:xfrm>
            <a:off x="368776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5" name="Rectangle 15"/>
          <p:cNvSpPr>
            <a:spLocks noChangeArrowheads="1"/>
          </p:cNvSpPr>
          <p:nvPr/>
        </p:nvSpPr>
        <p:spPr bwMode="auto">
          <a:xfrm>
            <a:off x="42624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6" name="Rectangle 16"/>
          <p:cNvSpPr>
            <a:spLocks noChangeArrowheads="1"/>
          </p:cNvSpPr>
          <p:nvPr/>
        </p:nvSpPr>
        <p:spPr bwMode="auto">
          <a:xfrm>
            <a:off x="483711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7" name="Rectangle 17"/>
          <p:cNvSpPr>
            <a:spLocks noChangeArrowheads="1"/>
          </p:cNvSpPr>
          <p:nvPr/>
        </p:nvSpPr>
        <p:spPr bwMode="auto">
          <a:xfrm>
            <a:off x="5413375"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8" name="Rectangle 18"/>
          <p:cNvSpPr>
            <a:spLocks noChangeArrowheads="1"/>
          </p:cNvSpPr>
          <p:nvPr/>
        </p:nvSpPr>
        <p:spPr bwMode="auto">
          <a:xfrm>
            <a:off x="598805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9" name="Rectangle 19"/>
          <p:cNvSpPr>
            <a:spLocks noChangeArrowheads="1"/>
          </p:cNvSpPr>
          <p:nvPr/>
        </p:nvSpPr>
        <p:spPr bwMode="auto">
          <a:xfrm>
            <a:off x="656431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40" name="Rectangle 20"/>
          <p:cNvSpPr>
            <a:spLocks noChangeArrowheads="1"/>
          </p:cNvSpPr>
          <p:nvPr/>
        </p:nvSpPr>
        <p:spPr bwMode="auto">
          <a:xfrm>
            <a:off x="7140575"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41" name="Text Box 21"/>
          <p:cNvSpPr txBox="1">
            <a:spLocks noChangeArrowheads="1"/>
          </p:cNvSpPr>
          <p:nvPr/>
        </p:nvSpPr>
        <p:spPr bwMode="auto">
          <a:xfrm>
            <a:off x="95091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6642" name="Text Box 22"/>
          <p:cNvSpPr txBox="1">
            <a:spLocks noChangeArrowheads="1"/>
          </p:cNvSpPr>
          <p:nvPr/>
        </p:nvSpPr>
        <p:spPr bwMode="auto">
          <a:xfrm>
            <a:off x="143510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6643" name="Text Box 23"/>
          <p:cNvSpPr txBox="1">
            <a:spLocks noChangeArrowheads="1"/>
          </p:cNvSpPr>
          <p:nvPr/>
        </p:nvSpPr>
        <p:spPr bwMode="auto">
          <a:xfrm>
            <a:off x="203041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6644" name="Text Box 24"/>
          <p:cNvSpPr txBox="1">
            <a:spLocks noChangeArrowheads="1"/>
          </p:cNvSpPr>
          <p:nvPr/>
        </p:nvSpPr>
        <p:spPr bwMode="auto">
          <a:xfrm>
            <a:off x="265906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6645" name="Text Box 25"/>
          <p:cNvSpPr txBox="1">
            <a:spLocks noChangeArrowheads="1"/>
          </p:cNvSpPr>
          <p:nvPr/>
        </p:nvSpPr>
        <p:spPr bwMode="auto">
          <a:xfrm>
            <a:off x="31432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6646" name="Text Box 26"/>
          <p:cNvSpPr txBox="1">
            <a:spLocks noChangeArrowheads="1"/>
          </p:cNvSpPr>
          <p:nvPr/>
        </p:nvSpPr>
        <p:spPr bwMode="auto">
          <a:xfrm>
            <a:off x="373856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6647" name="Text Box 27"/>
          <p:cNvSpPr txBox="1">
            <a:spLocks noChangeArrowheads="1"/>
          </p:cNvSpPr>
          <p:nvPr/>
        </p:nvSpPr>
        <p:spPr bwMode="auto">
          <a:xfrm>
            <a:off x="43878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6648" name="Text Box 28"/>
          <p:cNvSpPr txBox="1">
            <a:spLocks noChangeArrowheads="1"/>
          </p:cNvSpPr>
          <p:nvPr/>
        </p:nvSpPr>
        <p:spPr bwMode="auto">
          <a:xfrm>
            <a:off x="4872038"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6649" name="Text Box 29"/>
          <p:cNvSpPr txBox="1">
            <a:spLocks noChangeArrowheads="1"/>
          </p:cNvSpPr>
          <p:nvPr/>
        </p:nvSpPr>
        <p:spPr bwMode="auto">
          <a:xfrm>
            <a:off x="54673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6650" name="Text Box 30"/>
          <p:cNvSpPr txBox="1">
            <a:spLocks noChangeArrowheads="1"/>
          </p:cNvSpPr>
          <p:nvPr/>
        </p:nvSpPr>
        <p:spPr bwMode="auto">
          <a:xfrm>
            <a:off x="6135688"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6651" name="Text Box 31"/>
          <p:cNvSpPr txBox="1">
            <a:spLocks noChangeArrowheads="1"/>
          </p:cNvSpPr>
          <p:nvPr/>
        </p:nvSpPr>
        <p:spPr bwMode="auto">
          <a:xfrm>
            <a:off x="6556375" y="4940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6652" name="Text Box 32"/>
          <p:cNvSpPr txBox="1">
            <a:spLocks noChangeArrowheads="1"/>
          </p:cNvSpPr>
          <p:nvPr/>
        </p:nvSpPr>
        <p:spPr bwMode="auto">
          <a:xfrm>
            <a:off x="7151688" y="4940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6653" name="Text Box 34"/>
          <p:cNvSpPr txBox="1">
            <a:spLocks noChangeArrowheads="1"/>
          </p:cNvSpPr>
          <p:nvPr/>
        </p:nvSpPr>
        <p:spPr bwMode="auto">
          <a:xfrm>
            <a:off x="660400" y="467201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86243" name="Rectangle 35"/>
          <p:cNvSpPr>
            <a:spLocks noChangeArrowheads="1"/>
          </p:cNvSpPr>
          <p:nvPr/>
        </p:nvSpPr>
        <p:spPr bwMode="auto">
          <a:xfrm>
            <a:off x="4273550"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4" name="Rectangle 36"/>
          <p:cNvSpPr>
            <a:spLocks noChangeArrowheads="1"/>
          </p:cNvSpPr>
          <p:nvPr/>
        </p:nvSpPr>
        <p:spPr bwMode="auto">
          <a:xfrm>
            <a:off x="484981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5" name="Rectangle 37"/>
          <p:cNvSpPr>
            <a:spLocks noChangeArrowheads="1"/>
          </p:cNvSpPr>
          <p:nvPr/>
        </p:nvSpPr>
        <p:spPr bwMode="auto">
          <a:xfrm>
            <a:off x="541496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6" name="Rectangle 38"/>
          <p:cNvSpPr>
            <a:spLocks noChangeArrowheads="1"/>
          </p:cNvSpPr>
          <p:nvPr/>
        </p:nvSpPr>
        <p:spPr bwMode="auto">
          <a:xfrm>
            <a:off x="5989638"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58" name="Text Box 39"/>
          <p:cNvSpPr txBox="1">
            <a:spLocks noChangeArrowheads="1"/>
          </p:cNvSpPr>
          <p:nvPr/>
        </p:nvSpPr>
        <p:spPr bwMode="auto">
          <a:xfrm>
            <a:off x="1814513" y="1916113"/>
            <a:ext cx="765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a:t>
            </a:r>
          </a:p>
        </p:txBody>
      </p:sp>
      <p:sp>
        <p:nvSpPr>
          <p:cNvPr id="26659" name="Rectangle 40"/>
          <p:cNvSpPr>
            <a:spLocks noChangeArrowheads="1"/>
          </p:cNvSpPr>
          <p:nvPr/>
        </p:nvSpPr>
        <p:spPr bwMode="auto">
          <a:xfrm>
            <a:off x="1022350" y="3214688"/>
            <a:ext cx="1717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60" name="Text Box 43"/>
          <p:cNvSpPr txBox="1">
            <a:spLocks noChangeArrowheads="1"/>
          </p:cNvSpPr>
          <p:nvPr/>
        </p:nvSpPr>
        <p:spPr bwMode="auto">
          <a:xfrm>
            <a:off x="1516063" y="34290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Y</a:t>
            </a:r>
          </a:p>
        </p:txBody>
      </p:sp>
      <p:sp>
        <p:nvSpPr>
          <p:cNvPr id="1886252" name="Rectangle 44"/>
          <p:cNvSpPr>
            <a:spLocks noChangeArrowheads="1"/>
          </p:cNvSpPr>
          <p:nvPr/>
        </p:nvSpPr>
        <p:spPr bwMode="auto">
          <a:xfrm>
            <a:off x="196691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53" name="Rectangle 45"/>
          <p:cNvSpPr>
            <a:spLocks noChangeArrowheads="1"/>
          </p:cNvSpPr>
          <p:nvPr/>
        </p:nvSpPr>
        <p:spPr bwMode="auto">
          <a:xfrm>
            <a:off x="2543175"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54" name="Rectangle 46"/>
          <p:cNvSpPr>
            <a:spLocks noChangeArrowheads="1"/>
          </p:cNvSpPr>
          <p:nvPr/>
        </p:nvSpPr>
        <p:spPr bwMode="auto">
          <a:xfrm>
            <a:off x="3108325"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64" name="Text Box 48"/>
          <p:cNvSpPr txBox="1">
            <a:spLocks noChangeArrowheads="1"/>
          </p:cNvSpPr>
          <p:nvPr/>
        </p:nvSpPr>
        <p:spPr bwMode="auto">
          <a:xfrm>
            <a:off x="303213" y="285273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offset</a:t>
            </a:r>
          </a:p>
        </p:txBody>
      </p:sp>
      <p:sp>
        <p:nvSpPr>
          <p:cNvPr id="26665" name="Text Box 49"/>
          <p:cNvSpPr txBox="1">
            <a:spLocks noChangeArrowheads="1"/>
          </p:cNvSpPr>
          <p:nvPr/>
        </p:nvSpPr>
        <p:spPr bwMode="auto">
          <a:xfrm>
            <a:off x="804863" y="28733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  0</a:t>
            </a:r>
          </a:p>
        </p:txBody>
      </p:sp>
      <p:sp>
        <p:nvSpPr>
          <p:cNvPr id="26666" name="Text Box 50"/>
          <p:cNvSpPr txBox="1">
            <a:spLocks noChangeArrowheads="1"/>
          </p:cNvSpPr>
          <p:nvPr/>
        </p:nvSpPr>
        <p:spPr bwMode="auto">
          <a:xfrm>
            <a:off x="349250" y="146367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offset</a:t>
            </a:r>
          </a:p>
        </p:txBody>
      </p:sp>
      <p:sp>
        <p:nvSpPr>
          <p:cNvPr id="26667" name="Text Box 51"/>
          <p:cNvSpPr txBox="1">
            <a:spLocks noChangeArrowheads="1"/>
          </p:cNvSpPr>
          <p:nvPr/>
        </p:nvSpPr>
        <p:spPr bwMode="auto">
          <a:xfrm>
            <a:off x="1022350" y="148431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1886260" name="Text Box 52"/>
          <p:cNvSpPr txBox="1">
            <a:spLocks noChangeArrowheads="1"/>
          </p:cNvSpPr>
          <p:nvPr/>
        </p:nvSpPr>
        <p:spPr bwMode="auto">
          <a:xfrm>
            <a:off x="4067175" y="2781300"/>
            <a:ext cx="400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 start=6, size_in_disk_blocks=4</a:t>
            </a:r>
          </a:p>
        </p:txBody>
      </p:sp>
      <p:sp>
        <p:nvSpPr>
          <p:cNvPr id="1886261" name="Text Box 53"/>
          <p:cNvSpPr txBox="1">
            <a:spLocks noChangeArrowheads="1"/>
          </p:cNvSpPr>
          <p:nvPr/>
        </p:nvSpPr>
        <p:spPr bwMode="auto">
          <a:xfrm>
            <a:off x="4065588" y="3133725"/>
            <a:ext cx="400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Y: start=2, size_in_disk_blocks=3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6243"/>
                                        </p:tgtEl>
                                        <p:attrNameLst>
                                          <p:attrName>style.visibility</p:attrName>
                                        </p:attrNameLst>
                                      </p:cBhvr>
                                      <p:to>
                                        <p:strVal val="visible"/>
                                      </p:to>
                                    </p:set>
                                    <p:animEffect transition="in" filter="blinds(horizontal)">
                                      <p:cBhvr>
                                        <p:cTn id="7" dur="500"/>
                                        <p:tgtEl>
                                          <p:spTgt spid="18862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86244"/>
                                        </p:tgtEl>
                                        <p:attrNameLst>
                                          <p:attrName>style.visibility</p:attrName>
                                        </p:attrNameLst>
                                      </p:cBhvr>
                                      <p:to>
                                        <p:strVal val="visible"/>
                                      </p:to>
                                    </p:set>
                                    <p:animEffect transition="in" filter="blinds(horizontal)">
                                      <p:cBhvr>
                                        <p:cTn id="10" dur="500"/>
                                        <p:tgtEl>
                                          <p:spTgt spid="18862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86245"/>
                                        </p:tgtEl>
                                        <p:attrNameLst>
                                          <p:attrName>style.visibility</p:attrName>
                                        </p:attrNameLst>
                                      </p:cBhvr>
                                      <p:to>
                                        <p:strVal val="visible"/>
                                      </p:to>
                                    </p:set>
                                    <p:animEffect transition="in" filter="blinds(horizontal)">
                                      <p:cBhvr>
                                        <p:cTn id="13" dur="500"/>
                                        <p:tgtEl>
                                          <p:spTgt spid="18862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86246"/>
                                        </p:tgtEl>
                                        <p:attrNameLst>
                                          <p:attrName>style.visibility</p:attrName>
                                        </p:attrNameLst>
                                      </p:cBhvr>
                                      <p:to>
                                        <p:strVal val="visible"/>
                                      </p:to>
                                    </p:set>
                                    <p:animEffect transition="in" filter="blinds(horizontal)">
                                      <p:cBhvr>
                                        <p:cTn id="16" dur="500"/>
                                        <p:tgtEl>
                                          <p:spTgt spid="1886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86252"/>
                                        </p:tgtEl>
                                        <p:attrNameLst>
                                          <p:attrName>style.visibility</p:attrName>
                                        </p:attrNameLst>
                                      </p:cBhvr>
                                      <p:to>
                                        <p:strVal val="visible"/>
                                      </p:to>
                                    </p:set>
                                    <p:animEffect transition="in" filter="blinds(horizontal)">
                                      <p:cBhvr>
                                        <p:cTn id="21" dur="500"/>
                                        <p:tgtEl>
                                          <p:spTgt spid="188625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86253"/>
                                        </p:tgtEl>
                                        <p:attrNameLst>
                                          <p:attrName>style.visibility</p:attrName>
                                        </p:attrNameLst>
                                      </p:cBhvr>
                                      <p:to>
                                        <p:strVal val="visible"/>
                                      </p:to>
                                    </p:set>
                                    <p:animEffect transition="in" filter="blinds(horizontal)">
                                      <p:cBhvr>
                                        <p:cTn id="24" dur="500"/>
                                        <p:tgtEl>
                                          <p:spTgt spid="18862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86254"/>
                                        </p:tgtEl>
                                        <p:attrNameLst>
                                          <p:attrName>style.visibility</p:attrName>
                                        </p:attrNameLst>
                                      </p:cBhvr>
                                      <p:to>
                                        <p:strVal val="visible"/>
                                      </p:to>
                                    </p:set>
                                    <p:animEffect transition="in" filter="blinds(horizontal)">
                                      <p:cBhvr>
                                        <p:cTn id="27" dur="500"/>
                                        <p:tgtEl>
                                          <p:spTgt spid="1886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86260"/>
                                        </p:tgtEl>
                                        <p:attrNameLst>
                                          <p:attrName>style.visibility</p:attrName>
                                        </p:attrNameLst>
                                      </p:cBhvr>
                                      <p:to>
                                        <p:strVal val="visible"/>
                                      </p:to>
                                    </p:set>
                                    <p:animEffect transition="in" filter="blinds(horizontal)">
                                      <p:cBhvr>
                                        <p:cTn id="32" dur="500"/>
                                        <p:tgtEl>
                                          <p:spTgt spid="188626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86261"/>
                                        </p:tgtEl>
                                        <p:attrNameLst>
                                          <p:attrName>style.visibility</p:attrName>
                                        </p:attrNameLst>
                                      </p:cBhvr>
                                      <p:to>
                                        <p:strVal val="visible"/>
                                      </p:to>
                                    </p:set>
                                    <p:animEffect transition="in" filter="blinds(horizontal)">
                                      <p:cBhvr>
                                        <p:cTn id="35" dur="500"/>
                                        <p:tgtEl>
                                          <p:spTgt spid="188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243" grpId="0" animBg="1"/>
      <p:bldP spid="1886244" grpId="0" animBg="1"/>
      <p:bldP spid="1886245" grpId="0" animBg="1"/>
      <p:bldP spid="1886246" grpId="0" animBg="1"/>
      <p:bldP spid="1886252" grpId="0" animBg="1"/>
      <p:bldP spid="1886253" grpId="0" animBg="1"/>
      <p:bldP spid="1886254" grpId="0" animBg="1"/>
      <p:bldP spid="1886260" grpId="0"/>
      <p:bldP spid="18862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DD34B6-9451-E341-AA29-5D9E091C2622}" type="slidenum">
              <a:rPr lang="en-US"/>
              <a:pPr eaLnBrk="1" hangingPunct="1"/>
              <a:t>26</a:t>
            </a:fld>
            <a:endParaRPr lang="en-US"/>
          </a:p>
        </p:txBody>
      </p:sp>
      <p:sp>
        <p:nvSpPr>
          <p:cNvPr id="28675" name="Rectangle 2"/>
          <p:cNvSpPr>
            <a:spLocks noGrp="1" noChangeArrowheads="1"/>
          </p:cNvSpPr>
          <p:nvPr>
            <p:ph type="title" idx="4294967295"/>
          </p:nvPr>
        </p:nvSpPr>
        <p:spPr>
          <a:xfrm>
            <a:off x="323850" y="125413"/>
            <a:ext cx="8496300" cy="1143000"/>
          </a:xfrm>
        </p:spPr>
        <p:txBody>
          <a:bodyPr anchor="b"/>
          <a:lstStyle/>
          <a:p>
            <a:pPr eaLnBrk="1" hangingPunct="1"/>
            <a:r>
              <a:rPr lang="en-US">
                <a:latin typeface="Arial" charset="0"/>
                <a:ea typeface="ＭＳ Ｐゴシック" charset="0"/>
              </a:rPr>
              <a:t>Contiguous Allocation</a:t>
            </a:r>
          </a:p>
        </p:txBody>
      </p:sp>
      <p:sp>
        <p:nvSpPr>
          <p:cNvPr id="28676" name="Rectangle 3"/>
          <p:cNvSpPr>
            <a:spLocks noGrp="1" noChangeArrowheads="1"/>
          </p:cNvSpPr>
          <p:nvPr>
            <p:ph type="body" idx="4294967295"/>
          </p:nvPr>
        </p:nvSpPr>
        <p:spPr>
          <a:xfrm>
            <a:off x="468313" y="2636838"/>
            <a:ext cx="8064500" cy="2119312"/>
          </a:xfrm>
        </p:spPr>
        <p:txBody>
          <a:bodyPr/>
          <a:lstStyle/>
          <a:p>
            <a:pPr eaLnBrk="1" hangingPunct="1"/>
            <a:r>
              <a:rPr lang="en-US" dirty="0">
                <a:latin typeface="Arial" charset="0"/>
                <a:ea typeface="ＭＳ Ｐゴシック" charset="0"/>
              </a:rPr>
              <a:t>Mapping from </a:t>
            </a:r>
            <a:r>
              <a:rPr lang="en-US" dirty="0">
                <a:solidFill>
                  <a:srgbClr val="FF0000"/>
                </a:solidFill>
                <a:latin typeface="Arial" charset="0"/>
                <a:ea typeface="ＭＳ Ｐゴシック" charset="0"/>
              </a:rPr>
              <a:t>logical</a:t>
            </a:r>
            <a:r>
              <a:rPr lang="en-US" dirty="0">
                <a:latin typeface="Arial" charset="0"/>
                <a:ea typeface="ＭＳ Ｐゴシック" charset="0"/>
              </a:rPr>
              <a:t> (file) address  to </a:t>
            </a:r>
            <a:r>
              <a:rPr lang="en-US" dirty="0">
                <a:solidFill>
                  <a:srgbClr val="FF0000"/>
                </a:solidFill>
                <a:latin typeface="Arial" charset="0"/>
                <a:ea typeface="ＭＳ Ｐゴシック" charset="0"/>
              </a:rPr>
              <a:t>physical</a:t>
            </a:r>
            <a:r>
              <a:rPr lang="en-US" dirty="0">
                <a:latin typeface="Arial" charset="0"/>
                <a:ea typeface="ＭＳ Ｐゴシック" charset="0"/>
              </a:rPr>
              <a:t> (disk) </a:t>
            </a:r>
            <a:r>
              <a:rPr lang="en-US" dirty="0" smtClean="0">
                <a:latin typeface="Arial" charset="0"/>
                <a:ea typeface="ＭＳ Ｐゴシック" charset="0"/>
              </a:rPr>
              <a:t>address (</a:t>
            </a:r>
            <a:r>
              <a:rPr lang="en-US" dirty="0" smtClean="0">
                <a:solidFill>
                  <a:srgbClr val="FF0000"/>
                </a:solidFill>
                <a:latin typeface="Arial" charset="0"/>
                <a:ea typeface="ＭＳ Ｐゴシック" charset="0"/>
              </a:rPr>
              <a:t>mapping algorithm</a:t>
            </a:r>
            <a:r>
              <a:rPr lang="en-US" dirty="0" smtClean="0">
                <a:latin typeface="Arial" charset="0"/>
                <a:ea typeface="ＭＳ Ｐゴシック" charset="0"/>
              </a:rPr>
              <a:t>):  </a:t>
            </a:r>
            <a:endParaRPr lang="en-US" dirty="0">
              <a:latin typeface="Arial" charset="0"/>
              <a:ea typeface="ＭＳ Ｐゴシック" charset="0"/>
            </a:endParaRPr>
          </a:p>
        </p:txBody>
      </p:sp>
      <p:sp>
        <p:nvSpPr>
          <p:cNvPr id="28677" name="Text Box 4"/>
          <p:cNvSpPr txBox="1">
            <a:spLocks noChangeArrowheads="1"/>
          </p:cNvSpPr>
          <p:nvPr/>
        </p:nvSpPr>
        <p:spPr bwMode="auto">
          <a:xfrm>
            <a:off x="323850" y="3724275"/>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LA/DiskBlockSize</a:t>
            </a:r>
          </a:p>
        </p:txBody>
      </p:sp>
      <p:sp>
        <p:nvSpPr>
          <p:cNvPr id="28678" name="Text Box 5"/>
          <p:cNvSpPr txBox="1">
            <a:spLocks noChangeArrowheads="1"/>
          </p:cNvSpPr>
          <p:nvPr/>
        </p:nvSpPr>
        <p:spPr bwMode="auto">
          <a:xfrm>
            <a:off x="2084388" y="3238500"/>
            <a:ext cx="291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  = LA div DiskBlockSize </a:t>
            </a:r>
          </a:p>
        </p:txBody>
      </p:sp>
      <p:sp>
        <p:nvSpPr>
          <p:cNvPr id="28679" name="Text Box 6"/>
          <p:cNvSpPr txBox="1">
            <a:spLocks noChangeArrowheads="1"/>
          </p:cNvSpPr>
          <p:nvPr/>
        </p:nvSpPr>
        <p:spPr bwMode="auto">
          <a:xfrm>
            <a:off x="1763713" y="4144963"/>
            <a:ext cx="3627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 = LA mod DiskBlockSize</a:t>
            </a:r>
          </a:p>
        </p:txBody>
      </p:sp>
      <p:sp>
        <p:nvSpPr>
          <p:cNvPr id="28680" name="Line 7"/>
          <p:cNvSpPr>
            <a:spLocks noChangeShapeType="1"/>
          </p:cNvSpPr>
          <p:nvPr/>
        </p:nvSpPr>
        <p:spPr bwMode="auto">
          <a:xfrm flipV="1">
            <a:off x="1860550" y="3438525"/>
            <a:ext cx="258763"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8"/>
          <p:cNvSpPr>
            <a:spLocks noChangeShapeType="1"/>
          </p:cNvSpPr>
          <p:nvPr/>
        </p:nvSpPr>
        <p:spPr bwMode="auto">
          <a:xfrm>
            <a:off x="1811338" y="4092575"/>
            <a:ext cx="27305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Rectangle 9"/>
          <p:cNvSpPr>
            <a:spLocks noChangeArrowheads="1"/>
          </p:cNvSpPr>
          <p:nvPr/>
        </p:nvSpPr>
        <p:spPr bwMode="auto">
          <a:xfrm>
            <a:off x="882650" y="5399088"/>
            <a:ext cx="7029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z="2400">
              <a:latin typeface="Times New Roman" charset="0"/>
            </a:endParaRPr>
          </a:p>
        </p:txBody>
      </p:sp>
      <p:sp>
        <p:nvSpPr>
          <p:cNvPr id="28683" name="Rectangle 10"/>
          <p:cNvSpPr>
            <a:spLocks noChangeArrowheads="1"/>
          </p:cNvSpPr>
          <p:nvPr/>
        </p:nvSpPr>
        <p:spPr bwMode="auto">
          <a:xfrm>
            <a:off x="468313" y="5300663"/>
            <a:ext cx="8064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a:r>
              <a:rPr lang="en-US"/>
              <a:t>Disk Block to be accessed = Q + starting disk block number (address)</a:t>
            </a:r>
          </a:p>
          <a:p>
            <a:pPr lvl="1" algn="l"/>
            <a:r>
              <a:rPr lang="en-US"/>
              <a:t>Displacement into disk block = R</a:t>
            </a:r>
          </a:p>
        </p:txBody>
      </p:sp>
      <p:sp>
        <p:nvSpPr>
          <p:cNvPr id="28684" name="Text Box 11"/>
          <p:cNvSpPr txBox="1">
            <a:spLocks noChangeArrowheads="1"/>
          </p:cNvSpPr>
          <p:nvPr/>
        </p:nvSpPr>
        <p:spPr bwMode="auto">
          <a:xfrm>
            <a:off x="539750" y="1557338"/>
            <a:ext cx="713175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dirty="0">
                <a:solidFill>
                  <a:srgbClr val="FF0000"/>
                </a:solidFill>
              </a:rPr>
              <a:t>LA: logical address into a file</a:t>
            </a:r>
            <a:r>
              <a:rPr lang="en-US" dirty="0"/>
              <a:t>: file offset (i.e. address of a byte in file)</a:t>
            </a:r>
          </a:p>
          <a:p>
            <a:pPr algn="l" eaLnBrk="1" hangingPunct="1"/>
            <a:r>
              <a:rPr lang="en-US" dirty="0"/>
              <a:t>(first byte has address 0)</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A24E42E-9F3B-6A4F-9C84-7BCA1EECDBB5}" type="slidenum">
              <a:rPr lang="en-US"/>
              <a:pPr eaLnBrk="1" hangingPunct="1"/>
              <a:t>27</a:t>
            </a:fld>
            <a:endParaRPr lang="en-US"/>
          </a:p>
        </p:txBody>
      </p:sp>
      <p:sp>
        <p:nvSpPr>
          <p:cNvPr id="27651"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1897475" name="Rectangle 3"/>
          <p:cNvSpPr>
            <a:spLocks noGrp="1" noChangeArrowheads="1"/>
          </p:cNvSpPr>
          <p:nvPr>
            <p:ph type="body" idx="1"/>
          </p:nvPr>
        </p:nvSpPr>
        <p:spPr/>
        <p:txBody>
          <a:bodyPr/>
          <a:lstStyle/>
          <a:p>
            <a:pPr eaLnBrk="1" hangingPunct="1"/>
            <a:r>
              <a:rPr lang="en-US" dirty="0">
                <a:latin typeface="Arial" charset="0"/>
                <a:ea typeface="ＭＳ Ｐゴシック" charset="0"/>
              </a:rPr>
              <a:t>Assume block size = 1024 bytes</a:t>
            </a:r>
          </a:p>
          <a:p>
            <a:pPr eaLnBrk="1" hangingPunct="1"/>
            <a:r>
              <a:rPr lang="en-US" dirty="0">
                <a:latin typeface="Arial" charset="0"/>
                <a:ea typeface="ＭＳ Ｐゴシック" charset="0"/>
              </a:rPr>
              <a:t>Which disk block contains the byte 0 of file X (</a:t>
            </a:r>
            <a:r>
              <a:rPr lang="en-US" dirty="0">
                <a:solidFill>
                  <a:srgbClr val="FF0000"/>
                </a:solidFill>
                <a:latin typeface="Arial" charset="0"/>
                <a:ea typeface="ＭＳ Ｐゴシック" charset="0"/>
              </a:rPr>
              <a:t>LA</a:t>
            </a:r>
            <a:r>
              <a:rPr lang="en-US" dirty="0">
                <a:latin typeface="Arial" charset="0"/>
                <a:ea typeface="ＭＳ Ｐゴシック" charset="0"/>
              </a:rPr>
              <a:t> = 0)? What is the displacement inside that block?</a:t>
            </a:r>
          </a:p>
          <a:p>
            <a:pPr lvl="1" eaLnBrk="1" hangingPunct="1"/>
            <a:r>
              <a:rPr lang="en-US" dirty="0">
                <a:latin typeface="Arial" charset="0"/>
                <a:ea typeface="ＭＳ Ｐゴシック" charset="0"/>
              </a:rPr>
              <a:t>Answer : disk block = 6, displacement (disk block offset) = 0</a:t>
            </a:r>
          </a:p>
          <a:p>
            <a:pPr eaLnBrk="1" hangingPunct="1"/>
            <a:r>
              <a:rPr lang="en-US" dirty="0">
                <a:latin typeface="Arial" charset="0"/>
                <a:ea typeface="ＭＳ Ｐゴシック" charset="0"/>
              </a:rPr>
              <a:t>Which disk block contains the byte at </a:t>
            </a:r>
            <a:r>
              <a:rPr lang="en-US" dirty="0">
                <a:solidFill>
                  <a:srgbClr val="FF0000"/>
                </a:solidFill>
                <a:latin typeface="Arial" charset="0"/>
                <a:ea typeface="ＭＳ Ｐゴシック" charset="0"/>
              </a:rPr>
              <a:t>LA (at file offset) 2500</a:t>
            </a:r>
            <a:r>
              <a:rPr lang="en-US" dirty="0">
                <a:latin typeface="Arial" charset="0"/>
                <a:ea typeface="ＭＳ Ｐゴシック" charset="0"/>
              </a:rPr>
              <a:t>? In other words, </a:t>
            </a:r>
          </a:p>
          <a:p>
            <a:pPr eaLnBrk="1" hangingPunct="1">
              <a:buFontTx/>
              <a:buNone/>
            </a:pPr>
            <a:r>
              <a:rPr lang="en-US" dirty="0">
                <a:latin typeface="Arial" charset="0"/>
                <a:ea typeface="ＭＳ Ｐゴシック" charset="0"/>
              </a:rPr>
              <a:t>where is LA 2500 mapped in disk? </a:t>
            </a:r>
          </a:p>
          <a:p>
            <a:pPr eaLnBrk="1" hangingPunct="1">
              <a:buFontTx/>
              <a:buNone/>
            </a:pPr>
            <a:r>
              <a:rPr lang="en-US" dirty="0">
                <a:latin typeface="Arial" charset="0"/>
                <a:ea typeface="ＭＳ Ｐゴシック" charset="0"/>
              </a:rPr>
              <a:t>	Answer: 2500 / 1024 = 2;  2500 % 1024 = 452</a:t>
            </a:r>
            <a:br>
              <a:rPr lang="en-US" dirty="0">
                <a:latin typeface="Arial" charset="0"/>
                <a:ea typeface="ＭＳ Ｐゴシック" charset="0"/>
              </a:rPr>
            </a:br>
            <a:r>
              <a:rPr lang="en-US" dirty="0">
                <a:latin typeface="Arial" charset="0"/>
                <a:ea typeface="ＭＳ Ｐゴシック" charset="0"/>
              </a:rPr>
              <a:t>disk block = start address + 2 = 6 + 2 = 8</a:t>
            </a:r>
            <a:br>
              <a:rPr lang="en-US" dirty="0">
                <a:latin typeface="Arial" charset="0"/>
                <a:ea typeface="ＭＳ Ｐゴシック" charset="0"/>
              </a:rPr>
            </a:br>
            <a:r>
              <a:rPr lang="en-US" dirty="0">
                <a:latin typeface="Arial" charset="0"/>
                <a:ea typeface="ＭＳ Ｐゴシック" charset="0"/>
              </a:rPr>
              <a:t>displacement in block = 452</a:t>
            </a:r>
          </a:p>
          <a:p>
            <a:pPr eaLnBrk="1" hangingPunct="1">
              <a:buFontTx/>
              <a:buNone/>
            </a:pPr>
            <a:r>
              <a:rPr lang="en-US" dirty="0">
                <a:latin typeface="Arial" charset="0"/>
                <a:ea typeface="ＭＳ Ｐゴシック" charset="0"/>
              </a:rPr>
              <a:t>	</a:t>
            </a:r>
          </a:p>
          <a:p>
            <a:pPr eaLnBrk="1" hangingPunct="1">
              <a:buFontTx/>
              <a:buNone/>
            </a:pPr>
            <a:endParaRPr lang="en-US" dirty="0">
              <a:latin typeface="Arial" charset="0"/>
              <a:ea typeface="ＭＳ Ｐゴシック" charset="0"/>
            </a:endParaRPr>
          </a:p>
        </p:txBody>
      </p:sp>
      <p:sp>
        <p:nvSpPr>
          <p:cNvPr id="27653" name="Rectangle 4"/>
          <p:cNvSpPr>
            <a:spLocks noChangeArrowheads="1"/>
          </p:cNvSpPr>
          <p:nvPr/>
        </p:nvSpPr>
        <p:spPr bwMode="auto">
          <a:xfrm>
            <a:off x="6372225" y="3862388"/>
            <a:ext cx="2254250"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7654" name="Text Box 5"/>
          <p:cNvSpPr txBox="1">
            <a:spLocks noChangeArrowheads="1"/>
          </p:cNvSpPr>
          <p:nvPr/>
        </p:nvSpPr>
        <p:spPr bwMode="auto">
          <a:xfrm>
            <a:off x="7164388" y="42926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a:t>
            </a:r>
          </a:p>
        </p:txBody>
      </p:sp>
      <p:sp>
        <p:nvSpPr>
          <p:cNvPr id="27655" name="Rectangle 8"/>
          <p:cNvSpPr>
            <a:spLocks noChangeArrowheads="1"/>
          </p:cNvSpPr>
          <p:nvPr/>
        </p:nvSpPr>
        <p:spPr bwMode="auto">
          <a:xfrm>
            <a:off x="9048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6" name="Rectangle 9"/>
          <p:cNvSpPr>
            <a:spLocks noChangeArrowheads="1"/>
          </p:cNvSpPr>
          <p:nvPr/>
        </p:nvSpPr>
        <p:spPr bwMode="auto">
          <a:xfrm>
            <a:off x="148113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7" name="Rectangle 10"/>
          <p:cNvSpPr>
            <a:spLocks noChangeArrowheads="1"/>
          </p:cNvSpPr>
          <p:nvPr/>
        </p:nvSpPr>
        <p:spPr bwMode="auto">
          <a:xfrm>
            <a:off x="205740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8" name="Rectangle 11"/>
          <p:cNvSpPr>
            <a:spLocks noChangeArrowheads="1"/>
          </p:cNvSpPr>
          <p:nvPr/>
        </p:nvSpPr>
        <p:spPr bwMode="auto">
          <a:xfrm>
            <a:off x="26320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9" name="Rectangle 12"/>
          <p:cNvSpPr>
            <a:spLocks noChangeArrowheads="1"/>
          </p:cNvSpPr>
          <p:nvPr/>
        </p:nvSpPr>
        <p:spPr bwMode="auto">
          <a:xfrm>
            <a:off x="320833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0" name="Rectangle 13"/>
          <p:cNvSpPr>
            <a:spLocks noChangeArrowheads="1"/>
          </p:cNvSpPr>
          <p:nvPr/>
        </p:nvSpPr>
        <p:spPr bwMode="auto">
          <a:xfrm>
            <a:off x="378460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1" name="Rectangle 14"/>
          <p:cNvSpPr>
            <a:spLocks noChangeArrowheads="1"/>
          </p:cNvSpPr>
          <p:nvPr/>
        </p:nvSpPr>
        <p:spPr bwMode="auto">
          <a:xfrm>
            <a:off x="43592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2" name="Rectangle 15"/>
          <p:cNvSpPr>
            <a:spLocks noChangeArrowheads="1"/>
          </p:cNvSpPr>
          <p:nvPr/>
        </p:nvSpPr>
        <p:spPr bwMode="auto">
          <a:xfrm>
            <a:off x="493395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3" name="Rectangle 16"/>
          <p:cNvSpPr>
            <a:spLocks noChangeArrowheads="1"/>
          </p:cNvSpPr>
          <p:nvPr/>
        </p:nvSpPr>
        <p:spPr bwMode="auto">
          <a:xfrm>
            <a:off x="5510213"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4" name="Rectangle 17"/>
          <p:cNvSpPr>
            <a:spLocks noChangeArrowheads="1"/>
          </p:cNvSpPr>
          <p:nvPr/>
        </p:nvSpPr>
        <p:spPr bwMode="auto">
          <a:xfrm>
            <a:off x="608488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5" name="Rectangle 18"/>
          <p:cNvSpPr>
            <a:spLocks noChangeArrowheads="1"/>
          </p:cNvSpPr>
          <p:nvPr/>
        </p:nvSpPr>
        <p:spPr bwMode="auto">
          <a:xfrm>
            <a:off x="666115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6" name="Rectangle 19"/>
          <p:cNvSpPr>
            <a:spLocks noChangeArrowheads="1"/>
          </p:cNvSpPr>
          <p:nvPr/>
        </p:nvSpPr>
        <p:spPr bwMode="auto">
          <a:xfrm>
            <a:off x="7237413"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7" name="Text Box 20"/>
          <p:cNvSpPr txBox="1">
            <a:spLocks noChangeArrowheads="1"/>
          </p:cNvSpPr>
          <p:nvPr/>
        </p:nvSpPr>
        <p:spPr bwMode="auto">
          <a:xfrm>
            <a:off x="104775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7668" name="Text Box 21"/>
          <p:cNvSpPr txBox="1">
            <a:spLocks noChangeArrowheads="1"/>
          </p:cNvSpPr>
          <p:nvPr/>
        </p:nvSpPr>
        <p:spPr bwMode="auto">
          <a:xfrm>
            <a:off x="153193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7669" name="Text Box 22"/>
          <p:cNvSpPr txBox="1">
            <a:spLocks noChangeArrowheads="1"/>
          </p:cNvSpPr>
          <p:nvPr/>
        </p:nvSpPr>
        <p:spPr bwMode="auto">
          <a:xfrm>
            <a:off x="212725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7670" name="Text Box 23"/>
          <p:cNvSpPr txBox="1">
            <a:spLocks noChangeArrowheads="1"/>
          </p:cNvSpPr>
          <p:nvPr/>
        </p:nvSpPr>
        <p:spPr bwMode="auto">
          <a:xfrm>
            <a:off x="275590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7671" name="Text Box 24"/>
          <p:cNvSpPr txBox="1">
            <a:spLocks noChangeArrowheads="1"/>
          </p:cNvSpPr>
          <p:nvPr/>
        </p:nvSpPr>
        <p:spPr bwMode="auto">
          <a:xfrm>
            <a:off x="32400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7672" name="Text Box 25"/>
          <p:cNvSpPr txBox="1">
            <a:spLocks noChangeArrowheads="1"/>
          </p:cNvSpPr>
          <p:nvPr/>
        </p:nvSpPr>
        <p:spPr bwMode="auto">
          <a:xfrm>
            <a:off x="383540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7673" name="Text Box 26"/>
          <p:cNvSpPr txBox="1">
            <a:spLocks noChangeArrowheads="1"/>
          </p:cNvSpPr>
          <p:nvPr/>
        </p:nvSpPr>
        <p:spPr bwMode="auto">
          <a:xfrm>
            <a:off x="44846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7674" name="Text Box 27"/>
          <p:cNvSpPr txBox="1">
            <a:spLocks noChangeArrowheads="1"/>
          </p:cNvSpPr>
          <p:nvPr/>
        </p:nvSpPr>
        <p:spPr bwMode="auto">
          <a:xfrm>
            <a:off x="4968875"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7675" name="Text Box 28"/>
          <p:cNvSpPr txBox="1">
            <a:spLocks noChangeArrowheads="1"/>
          </p:cNvSpPr>
          <p:nvPr/>
        </p:nvSpPr>
        <p:spPr bwMode="auto">
          <a:xfrm>
            <a:off x="55641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7676" name="Text Box 29"/>
          <p:cNvSpPr txBox="1">
            <a:spLocks noChangeArrowheads="1"/>
          </p:cNvSpPr>
          <p:nvPr/>
        </p:nvSpPr>
        <p:spPr bwMode="auto">
          <a:xfrm>
            <a:off x="6232525"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7677" name="Text Box 30"/>
          <p:cNvSpPr txBox="1">
            <a:spLocks noChangeArrowheads="1"/>
          </p:cNvSpPr>
          <p:nvPr/>
        </p:nvSpPr>
        <p:spPr bwMode="auto">
          <a:xfrm>
            <a:off x="6653213" y="51371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7678" name="Text Box 31"/>
          <p:cNvSpPr txBox="1">
            <a:spLocks noChangeArrowheads="1"/>
          </p:cNvSpPr>
          <p:nvPr/>
        </p:nvSpPr>
        <p:spPr bwMode="auto">
          <a:xfrm>
            <a:off x="7248525" y="51371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7679" name="Text Box 32"/>
          <p:cNvSpPr txBox="1">
            <a:spLocks noChangeArrowheads="1"/>
          </p:cNvSpPr>
          <p:nvPr/>
        </p:nvSpPr>
        <p:spPr bwMode="auto">
          <a:xfrm>
            <a:off x="757238" y="48688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97505" name="Rectangle 33"/>
          <p:cNvSpPr>
            <a:spLocks noChangeArrowheads="1"/>
          </p:cNvSpPr>
          <p:nvPr/>
        </p:nvSpPr>
        <p:spPr bwMode="auto">
          <a:xfrm>
            <a:off x="4370388"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6" name="Rectangle 34"/>
          <p:cNvSpPr>
            <a:spLocks noChangeArrowheads="1"/>
          </p:cNvSpPr>
          <p:nvPr/>
        </p:nvSpPr>
        <p:spPr bwMode="auto">
          <a:xfrm>
            <a:off x="494665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7" name="Rectangle 35"/>
          <p:cNvSpPr>
            <a:spLocks noChangeArrowheads="1"/>
          </p:cNvSpPr>
          <p:nvPr/>
        </p:nvSpPr>
        <p:spPr bwMode="auto">
          <a:xfrm>
            <a:off x="551180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8" name="Rectangle 36"/>
          <p:cNvSpPr>
            <a:spLocks noChangeArrowheads="1"/>
          </p:cNvSpPr>
          <p:nvPr/>
        </p:nvSpPr>
        <p:spPr bwMode="auto">
          <a:xfrm>
            <a:off x="6086475"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9" name="Rectangle 37"/>
          <p:cNvSpPr>
            <a:spLocks noChangeArrowheads="1"/>
          </p:cNvSpPr>
          <p:nvPr/>
        </p:nvSpPr>
        <p:spPr bwMode="auto">
          <a:xfrm>
            <a:off x="206375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10" name="Rectangle 38"/>
          <p:cNvSpPr>
            <a:spLocks noChangeArrowheads="1"/>
          </p:cNvSpPr>
          <p:nvPr/>
        </p:nvSpPr>
        <p:spPr bwMode="auto">
          <a:xfrm>
            <a:off x="2640013"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11" name="Rectangle 39"/>
          <p:cNvSpPr>
            <a:spLocks noChangeArrowheads="1"/>
          </p:cNvSpPr>
          <p:nvPr/>
        </p:nvSpPr>
        <p:spPr bwMode="auto">
          <a:xfrm>
            <a:off x="3205163"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7687" name="Text Box 42"/>
          <p:cNvSpPr txBox="1">
            <a:spLocks noChangeArrowheads="1"/>
          </p:cNvSpPr>
          <p:nvPr/>
        </p:nvSpPr>
        <p:spPr bwMode="auto">
          <a:xfrm>
            <a:off x="6208713" y="342423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7688" name="Text Box 43"/>
          <p:cNvSpPr txBox="1">
            <a:spLocks noChangeArrowheads="1"/>
          </p:cNvSpPr>
          <p:nvPr/>
        </p:nvSpPr>
        <p:spPr bwMode="auto">
          <a:xfrm>
            <a:off x="7588250" y="3770313"/>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sp>
        <p:nvSpPr>
          <p:cNvPr id="27689" name="Line 44"/>
          <p:cNvSpPr>
            <a:spLocks noChangeShapeType="1"/>
          </p:cNvSpPr>
          <p:nvPr/>
        </p:nvSpPr>
        <p:spPr bwMode="auto">
          <a:xfrm>
            <a:off x="7715250" y="3635375"/>
            <a:ext cx="0" cy="2174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0" name="Text Box 45"/>
          <p:cNvSpPr txBox="1">
            <a:spLocks noChangeArrowheads="1"/>
          </p:cNvSpPr>
          <p:nvPr/>
        </p:nvSpPr>
        <p:spPr bwMode="auto">
          <a:xfrm>
            <a:off x="7427913" y="33480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2500</a:t>
            </a:r>
          </a:p>
        </p:txBody>
      </p:sp>
      <p:sp>
        <p:nvSpPr>
          <p:cNvPr id="27691" name="Text Box 46"/>
          <p:cNvSpPr txBox="1">
            <a:spLocks noChangeArrowheads="1"/>
          </p:cNvSpPr>
          <p:nvPr/>
        </p:nvSpPr>
        <p:spPr bwMode="auto">
          <a:xfrm>
            <a:off x="6240463" y="3783013"/>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sp>
        <p:nvSpPr>
          <p:cNvPr id="27692" name="Line 47"/>
          <p:cNvSpPr>
            <a:spLocks noChangeShapeType="1"/>
          </p:cNvSpPr>
          <p:nvPr/>
        </p:nvSpPr>
        <p:spPr bwMode="auto">
          <a:xfrm>
            <a:off x="6367463" y="3749675"/>
            <a:ext cx="0" cy="2174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3" name="Line 49"/>
          <p:cNvSpPr>
            <a:spLocks noChangeShapeType="1"/>
          </p:cNvSpPr>
          <p:nvPr/>
        </p:nvSpPr>
        <p:spPr bwMode="auto">
          <a:xfrm flipH="1">
            <a:off x="4356100" y="3860800"/>
            <a:ext cx="2016125" cy="1655763"/>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4" name="Line 50"/>
          <p:cNvSpPr>
            <a:spLocks noChangeShapeType="1"/>
          </p:cNvSpPr>
          <p:nvPr/>
        </p:nvSpPr>
        <p:spPr bwMode="auto">
          <a:xfrm flipH="1">
            <a:off x="5711825" y="3822700"/>
            <a:ext cx="2016125" cy="1655763"/>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7505"/>
                                        </p:tgtEl>
                                        <p:attrNameLst>
                                          <p:attrName>style.visibility</p:attrName>
                                        </p:attrNameLst>
                                      </p:cBhvr>
                                      <p:to>
                                        <p:strVal val="visible"/>
                                      </p:to>
                                    </p:set>
                                    <p:animEffect transition="in" filter="blinds(horizontal)">
                                      <p:cBhvr>
                                        <p:cTn id="7" dur="500"/>
                                        <p:tgtEl>
                                          <p:spTgt spid="18975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97506"/>
                                        </p:tgtEl>
                                        <p:attrNameLst>
                                          <p:attrName>style.visibility</p:attrName>
                                        </p:attrNameLst>
                                      </p:cBhvr>
                                      <p:to>
                                        <p:strVal val="visible"/>
                                      </p:to>
                                    </p:set>
                                    <p:animEffect transition="in" filter="blinds(horizontal)">
                                      <p:cBhvr>
                                        <p:cTn id="10" dur="500"/>
                                        <p:tgtEl>
                                          <p:spTgt spid="18975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97507"/>
                                        </p:tgtEl>
                                        <p:attrNameLst>
                                          <p:attrName>style.visibility</p:attrName>
                                        </p:attrNameLst>
                                      </p:cBhvr>
                                      <p:to>
                                        <p:strVal val="visible"/>
                                      </p:to>
                                    </p:set>
                                    <p:animEffect transition="in" filter="blinds(horizontal)">
                                      <p:cBhvr>
                                        <p:cTn id="13" dur="500"/>
                                        <p:tgtEl>
                                          <p:spTgt spid="189750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97508"/>
                                        </p:tgtEl>
                                        <p:attrNameLst>
                                          <p:attrName>style.visibility</p:attrName>
                                        </p:attrNameLst>
                                      </p:cBhvr>
                                      <p:to>
                                        <p:strVal val="visible"/>
                                      </p:to>
                                    </p:set>
                                    <p:animEffect transition="in" filter="blinds(horizontal)">
                                      <p:cBhvr>
                                        <p:cTn id="16" dur="500"/>
                                        <p:tgtEl>
                                          <p:spTgt spid="1897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97509"/>
                                        </p:tgtEl>
                                        <p:attrNameLst>
                                          <p:attrName>style.visibility</p:attrName>
                                        </p:attrNameLst>
                                      </p:cBhvr>
                                      <p:to>
                                        <p:strVal val="visible"/>
                                      </p:to>
                                    </p:set>
                                    <p:animEffect transition="in" filter="blinds(horizontal)">
                                      <p:cBhvr>
                                        <p:cTn id="21" dur="500"/>
                                        <p:tgtEl>
                                          <p:spTgt spid="189750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97510"/>
                                        </p:tgtEl>
                                        <p:attrNameLst>
                                          <p:attrName>style.visibility</p:attrName>
                                        </p:attrNameLst>
                                      </p:cBhvr>
                                      <p:to>
                                        <p:strVal val="visible"/>
                                      </p:to>
                                    </p:set>
                                    <p:animEffect transition="in" filter="blinds(horizontal)">
                                      <p:cBhvr>
                                        <p:cTn id="24" dur="500"/>
                                        <p:tgtEl>
                                          <p:spTgt spid="18975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97511"/>
                                        </p:tgtEl>
                                        <p:attrNameLst>
                                          <p:attrName>style.visibility</p:attrName>
                                        </p:attrNameLst>
                                      </p:cBhvr>
                                      <p:to>
                                        <p:strVal val="visible"/>
                                      </p:to>
                                    </p:set>
                                    <p:animEffect transition="in" filter="blinds(horizontal)">
                                      <p:cBhvr>
                                        <p:cTn id="27" dur="500"/>
                                        <p:tgtEl>
                                          <p:spTgt spid="1897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97475">
                                            <p:txEl>
                                              <p:pRg st="5" end="5"/>
                                            </p:txEl>
                                          </p:spTgt>
                                        </p:tgtEl>
                                        <p:attrNameLst>
                                          <p:attrName>style.visibility</p:attrName>
                                        </p:attrNameLst>
                                      </p:cBhvr>
                                      <p:to>
                                        <p:strVal val="visible"/>
                                      </p:to>
                                    </p:set>
                                    <p:animEffect transition="in" filter="blinds(horizontal)">
                                      <p:cBhvr>
                                        <p:cTn id="32" dur="500"/>
                                        <p:tgtEl>
                                          <p:spTgt spid="1897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505" grpId="0" animBg="1"/>
      <p:bldP spid="1897506" grpId="0" animBg="1"/>
      <p:bldP spid="1897507" grpId="0" animBg="1"/>
      <p:bldP spid="1897508" grpId="0" animBg="1"/>
      <p:bldP spid="1897509" grpId="0" animBg="1"/>
      <p:bldP spid="1897510" grpId="0" animBg="1"/>
      <p:bldP spid="18975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B3B282-1607-3247-AC45-BA4B5669277A}" type="slidenum">
              <a:rPr lang="en-US"/>
              <a:pPr eaLnBrk="1" hangingPunct="1"/>
              <a:t>28</a:t>
            </a:fld>
            <a:endParaRPr lang="en-US"/>
          </a:p>
        </p:txBody>
      </p:sp>
      <p:sp>
        <p:nvSpPr>
          <p:cNvPr id="29699" name="Rectangle 2"/>
          <p:cNvSpPr>
            <a:spLocks noGrp="1" noChangeArrowheads="1"/>
          </p:cNvSpPr>
          <p:nvPr>
            <p:ph type="title" idx="4294967295"/>
          </p:nvPr>
        </p:nvSpPr>
        <p:spPr>
          <a:xfrm>
            <a:off x="711200" y="277813"/>
            <a:ext cx="8229600" cy="576262"/>
          </a:xfrm>
        </p:spPr>
        <p:txBody>
          <a:bodyPr anchor="b"/>
          <a:lstStyle/>
          <a:p>
            <a:pPr eaLnBrk="1" hangingPunct="1"/>
            <a:r>
              <a:rPr lang="en-US">
                <a:latin typeface="Arial" charset="0"/>
                <a:ea typeface="ＭＳ Ｐゴシック" charset="0"/>
              </a:rPr>
              <a:t>Contiguous Allocation of Disk Space</a:t>
            </a:r>
            <a:endParaRPr lang="en-US" sz="2400">
              <a:latin typeface="Arial" charset="0"/>
              <a:ea typeface="ＭＳ Ｐゴシック" charset="0"/>
            </a:endParaRP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557338"/>
            <a:ext cx="47529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3D8DBC-D77B-AD49-829E-B265F867232F}" type="slidenum">
              <a:rPr lang="en-US"/>
              <a:pPr eaLnBrk="1" hangingPunct="1"/>
              <a:t>29</a:t>
            </a:fld>
            <a:endParaRPr lang="en-US"/>
          </a:p>
        </p:txBody>
      </p:sp>
      <p:sp>
        <p:nvSpPr>
          <p:cNvPr id="307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Extent-Based Systems</a:t>
            </a:r>
          </a:p>
        </p:txBody>
      </p:sp>
      <p:sp>
        <p:nvSpPr>
          <p:cNvPr id="30724"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Many newer file systems </a:t>
            </a:r>
            <a:r>
              <a:rPr lang="en-US" dirty="0" smtClean="0">
                <a:latin typeface="Arial" charset="0"/>
                <a:ea typeface="ＭＳ Ｐゴシック" charset="0"/>
              </a:rPr>
              <a:t>(</a:t>
            </a:r>
            <a:r>
              <a:rPr lang="en-US" dirty="0" err="1" smtClean="0">
                <a:latin typeface="Arial" charset="0"/>
                <a:ea typeface="ＭＳ Ｐゴシック" charset="0"/>
              </a:rPr>
              <a:t>i.e</a:t>
            </a:r>
            <a:r>
              <a:rPr lang="en-US" dirty="0" smtClean="0">
                <a:latin typeface="Arial" charset="0"/>
                <a:ea typeface="ＭＳ Ｐゴシック" charset="0"/>
              </a:rPr>
              <a:t>, </a:t>
            </a:r>
            <a:r>
              <a:rPr lang="en-US" dirty="0" err="1" smtClean="0">
                <a:latin typeface="Arial" charset="0"/>
                <a:ea typeface="ＭＳ Ｐゴシック" charset="0"/>
              </a:rPr>
              <a:t>Veritas</a:t>
            </a:r>
            <a:r>
              <a:rPr lang="en-US" dirty="0" smtClean="0">
                <a:latin typeface="Arial" charset="0"/>
                <a:ea typeface="ＭＳ Ｐゴシック" charset="0"/>
              </a:rPr>
              <a:t> </a:t>
            </a:r>
            <a:r>
              <a:rPr lang="en-US" dirty="0">
                <a:latin typeface="Arial" charset="0"/>
                <a:ea typeface="ＭＳ Ｐゴシック" charset="0"/>
              </a:rPr>
              <a:t>File System) use a modified contiguous allocation scheme</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Extent-based file systems </a:t>
            </a:r>
            <a:r>
              <a:rPr lang="en-US" dirty="0">
                <a:latin typeface="Arial" charset="0"/>
                <a:ea typeface="ＭＳ Ｐゴシック" charset="0"/>
              </a:rPr>
              <a:t>allocate disk blocks in extents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An </a:t>
            </a:r>
            <a:r>
              <a:rPr lang="en-US" dirty="0">
                <a:solidFill>
                  <a:srgbClr val="FF0000"/>
                </a:solidFill>
                <a:latin typeface="Arial" charset="0"/>
                <a:ea typeface="ＭＳ Ｐゴシック" charset="0"/>
              </a:rPr>
              <a:t>extent is a contiguous blocks of disk</a:t>
            </a:r>
          </a:p>
          <a:p>
            <a:pPr lvl="1" eaLnBrk="1" hangingPunct="1"/>
            <a:r>
              <a:rPr lang="en-US" dirty="0">
                <a:latin typeface="Arial" charset="0"/>
                <a:ea typeface="ＭＳ Ｐゴシック" charset="0"/>
              </a:rPr>
              <a:t>Extents are allocated for </a:t>
            </a:r>
            <a:r>
              <a:rPr lang="en-US" dirty="0" smtClean="0">
                <a:latin typeface="Arial" charset="0"/>
                <a:ea typeface="ＭＳ Ｐゴシック" charset="0"/>
              </a:rPr>
              <a:t>a file</a:t>
            </a:r>
            <a:endParaRPr lang="en-US" dirty="0">
              <a:latin typeface="Arial" charset="0"/>
              <a:ea typeface="ＭＳ Ｐゴシック" charset="0"/>
            </a:endParaRPr>
          </a:p>
          <a:p>
            <a:pPr lvl="1" eaLnBrk="1" hangingPunct="1"/>
            <a:r>
              <a:rPr lang="en-US" dirty="0">
                <a:latin typeface="Arial" charset="0"/>
                <a:ea typeface="ＭＳ Ｐゴシック" charset="0"/>
              </a:rPr>
              <a:t>A file consists of one or more </a:t>
            </a:r>
            <a:r>
              <a:rPr lang="en-US" dirty="0" smtClean="0">
                <a:latin typeface="Arial" charset="0"/>
                <a:ea typeface="ＭＳ Ｐゴシック" charset="0"/>
              </a:rPr>
              <a:t>extents</a:t>
            </a:r>
          </a:p>
          <a:p>
            <a:pPr lvl="1" eaLnBrk="1" hangingPunct="1"/>
            <a:r>
              <a:rPr lang="en-US" dirty="0" smtClean="0">
                <a:latin typeface="Arial" charset="0"/>
                <a:ea typeface="ＭＳ Ｐゴシック" charset="0"/>
              </a:rPr>
              <a:t>A file may start with a single extent. </a:t>
            </a:r>
            <a:endParaRPr lang="en-US" dirty="0">
              <a:latin typeface="Arial" charset="0"/>
              <a:ea typeface="ＭＳ Ｐゴシック" charset="0"/>
            </a:endParaRPr>
          </a:p>
          <a:p>
            <a:pPr lvl="1" eaLnBrk="1" hangingPunct="1"/>
            <a:endParaRPr lang="en-US" dirty="0">
              <a:latin typeface="Arial" charset="0"/>
              <a:ea typeface="ＭＳ Ｐゴシック" charset="0"/>
            </a:endParaRPr>
          </a:p>
          <a:p>
            <a:pPr eaLnBrk="1" hangingPunct="1"/>
            <a:r>
              <a:rPr lang="en-US" dirty="0">
                <a:latin typeface="Arial" charset="0"/>
                <a:ea typeface="ＭＳ Ｐゴシック" charset="0"/>
              </a:rPr>
              <a:t>Linux </a:t>
            </a:r>
            <a:r>
              <a:rPr lang="en-US" u="sng" dirty="0">
                <a:latin typeface="Arial" charset="0"/>
                <a:ea typeface="ＭＳ Ｐゴシック" charset="0"/>
              </a:rPr>
              <a:t>ext4</a:t>
            </a:r>
            <a:r>
              <a:rPr lang="en-US" dirty="0">
                <a:latin typeface="Arial" charset="0"/>
                <a:ea typeface="ＭＳ Ｐゴシック" charset="0"/>
              </a:rPr>
              <a:t> </a:t>
            </a:r>
            <a:r>
              <a:rPr lang="en-US" dirty="0" err="1">
                <a:latin typeface="Arial" charset="0"/>
                <a:ea typeface="ＭＳ Ｐゴシック" charset="0"/>
              </a:rPr>
              <a:t>filesystem</a:t>
            </a:r>
            <a:r>
              <a:rPr lang="en-US" dirty="0">
                <a:latin typeface="Arial" charset="0"/>
                <a:ea typeface="ＭＳ Ｐゴシック" charset="0"/>
              </a:rPr>
              <a:t> is also using extents.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A7BB60-89F4-414B-80FC-D96F1CB30F0A}" type="slidenum">
              <a:rPr lang="en-US"/>
              <a:pPr eaLnBrk="1" hangingPunct="1"/>
              <a:t>3</a:t>
            </a:fld>
            <a:endParaRPr lang="en-US"/>
          </a:p>
        </p:txBody>
      </p:sp>
      <p:sp>
        <p:nvSpPr>
          <p:cNvPr id="4099" name="Rectangle 2"/>
          <p:cNvSpPr>
            <a:spLocks noGrp="1" noChangeArrowheads="1"/>
          </p:cNvSpPr>
          <p:nvPr>
            <p:ph type="title"/>
          </p:nvPr>
        </p:nvSpPr>
        <p:spPr/>
        <p:txBody>
          <a:bodyPr/>
          <a:lstStyle/>
          <a:p>
            <a:pPr eaLnBrk="1" hangingPunct="1"/>
            <a:r>
              <a:rPr lang="en-US">
                <a:latin typeface="Arial" charset="0"/>
                <a:ea typeface="ＭＳ Ｐゴシック" charset="0"/>
              </a:rPr>
              <a:t>File System Design</a:t>
            </a:r>
          </a:p>
        </p:txBody>
      </p:sp>
      <p:sp>
        <p:nvSpPr>
          <p:cNvPr id="4100" name="Rectangle 3"/>
          <p:cNvSpPr>
            <a:spLocks noGrp="1" noChangeArrowheads="1"/>
          </p:cNvSpPr>
          <p:nvPr>
            <p:ph type="body" idx="1"/>
          </p:nvPr>
        </p:nvSpPr>
        <p:spPr/>
        <p:txBody>
          <a:bodyPr/>
          <a:lstStyle/>
          <a:p>
            <a:pPr eaLnBrk="1" hangingPunct="1"/>
            <a:r>
              <a:rPr lang="en-US" dirty="0">
                <a:latin typeface="Arial" charset="0"/>
                <a:ea typeface="ＭＳ Ｐゴシック" charset="0"/>
              </a:rPr>
              <a:t>File System Design Involves</a:t>
            </a:r>
          </a:p>
          <a:p>
            <a:pPr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1) </a:t>
            </a:r>
            <a:r>
              <a:rPr lang="en-US" b="1" dirty="0">
                <a:latin typeface="Arial" charset="0"/>
                <a:ea typeface="ＭＳ Ｐゴシック" charset="0"/>
              </a:rPr>
              <a:t>Defining File System Interface</a:t>
            </a:r>
          </a:p>
          <a:p>
            <a:pPr lvl="2" eaLnBrk="1" hangingPunct="1"/>
            <a:r>
              <a:rPr lang="en-US" dirty="0">
                <a:latin typeface="Arial" charset="0"/>
                <a:ea typeface="ＭＳ Ｐゴシック" charset="0"/>
              </a:rPr>
              <a:t>How file system looks to the user</a:t>
            </a:r>
          </a:p>
          <a:p>
            <a:pPr lvl="2" eaLnBrk="1" hangingPunct="1"/>
            <a:r>
              <a:rPr lang="en-US" dirty="0">
                <a:latin typeface="Arial" charset="0"/>
                <a:ea typeface="ＭＳ Ｐゴシック" charset="0"/>
              </a:rPr>
              <a:t>What is a file and its attributes</a:t>
            </a:r>
          </a:p>
          <a:p>
            <a:pPr lvl="2" eaLnBrk="1" hangingPunct="1"/>
            <a:r>
              <a:rPr lang="en-US" dirty="0">
                <a:latin typeface="Arial" charset="0"/>
                <a:ea typeface="ＭＳ Ｐゴシック" charset="0"/>
              </a:rPr>
              <a:t>What are the operations</a:t>
            </a:r>
          </a:p>
          <a:p>
            <a:pPr lvl="2" eaLnBrk="1" hangingPunct="1"/>
            <a:r>
              <a:rPr lang="en-US" dirty="0">
                <a:latin typeface="Arial" charset="0"/>
                <a:ea typeface="ＭＳ Ｐゴシック" charset="0"/>
              </a:rPr>
              <a:t>(logical) directory structure that can be used to organize files</a:t>
            </a:r>
          </a:p>
          <a:p>
            <a:pPr lvl="2"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2) </a:t>
            </a:r>
            <a:r>
              <a:rPr lang="en-US" b="1" dirty="0">
                <a:latin typeface="Arial" charset="0"/>
                <a:ea typeface="ＭＳ Ｐゴシック" charset="0"/>
              </a:rPr>
              <a:t>How that file system can be implemented</a:t>
            </a:r>
          </a:p>
          <a:p>
            <a:pPr lvl="2" eaLnBrk="1" hangingPunct="1"/>
            <a:r>
              <a:rPr lang="en-US" dirty="0">
                <a:latin typeface="Arial" charset="0"/>
                <a:ea typeface="ＭＳ Ｐゴシック" charset="0"/>
              </a:rPr>
              <a:t>Design algorithms</a:t>
            </a:r>
          </a:p>
          <a:p>
            <a:pPr lvl="2" eaLnBrk="1" hangingPunct="1"/>
            <a:r>
              <a:rPr lang="en-US" dirty="0">
                <a:latin typeface="Arial" charset="0"/>
                <a:ea typeface="ＭＳ Ｐゴシック" charset="0"/>
              </a:rPr>
              <a:t>Design data structures (in-memory and on-disk data structures)</a:t>
            </a:r>
          </a:p>
          <a:p>
            <a:pPr lvl="2" eaLnBrk="1" hangingPunct="1"/>
            <a:r>
              <a:rPr lang="en-US" dirty="0">
                <a:latin typeface="Arial" charset="0"/>
                <a:ea typeface="ＭＳ Ｐゴシック" charset="0"/>
              </a:rPr>
              <a:t>Map logical file system to physical storage device (disk, tape, </a:t>
            </a:r>
            <a:r>
              <a:rPr lang="en-US" dirty="0" smtClean="0">
                <a:latin typeface="Arial" charset="0"/>
                <a:ea typeface="ＭＳ Ｐゴシック" charset="0"/>
              </a:rPr>
              <a:t>etc.)</a:t>
            </a:r>
            <a:endParaRPr lang="en-US" dirty="0">
              <a:latin typeface="Arial" charset="0"/>
              <a:ea typeface="ＭＳ Ｐゴシック" charset="0"/>
            </a:endParaRPr>
          </a:p>
          <a:p>
            <a:pPr lvl="3" eaLnBrk="1" hangingPunct="1"/>
            <a:endParaRPr lang="en-US" dirty="0">
              <a:latin typeface="Arial" charset="0"/>
              <a:ea typeface="ＭＳ Ｐゴシック" charset="0"/>
            </a:endParaRPr>
          </a:p>
          <a:p>
            <a:pPr lvl="1"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50ABD4-BE3D-8943-98CD-4A6CA41FCAFD}" type="slidenum">
              <a:rPr lang="en-US"/>
              <a:pPr eaLnBrk="1" hangingPunct="1"/>
              <a:t>30</a:t>
            </a:fld>
            <a:endParaRPr lang="en-US"/>
          </a:p>
        </p:txBody>
      </p:sp>
      <p:sp>
        <p:nvSpPr>
          <p:cNvPr id="3174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a:t>
            </a:r>
          </a:p>
        </p:txBody>
      </p:sp>
      <p:sp>
        <p:nvSpPr>
          <p:cNvPr id="31748" name="Rectangle 3"/>
          <p:cNvSpPr>
            <a:spLocks noGrp="1" noChangeArrowheads="1"/>
          </p:cNvSpPr>
          <p:nvPr>
            <p:ph type="body" idx="4294967295"/>
          </p:nvPr>
        </p:nvSpPr>
        <p:spPr>
          <a:xfrm>
            <a:off x="323850" y="1557338"/>
            <a:ext cx="8496300" cy="774700"/>
          </a:xfrm>
        </p:spPr>
        <p:txBody>
          <a:bodyPr/>
          <a:lstStyle/>
          <a:p>
            <a:pPr eaLnBrk="1" hangingPunct="1"/>
            <a:r>
              <a:rPr lang="en-US" dirty="0">
                <a:latin typeface="Arial" charset="0"/>
                <a:ea typeface="ＭＳ Ｐゴシック" charset="0"/>
              </a:rPr>
              <a:t>Each file is </a:t>
            </a:r>
            <a:r>
              <a:rPr lang="en-US" dirty="0">
                <a:solidFill>
                  <a:srgbClr val="FF0000"/>
                </a:solidFill>
                <a:latin typeface="Arial" charset="0"/>
                <a:ea typeface="ＭＳ Ｐゴシック" charset="0"/>
              </a:rPr>
              <a:t>a linked list </a:t>
            </a:r>
            <a:r>
              <a:rPr lang="en-US" dirty="0">
                <a:latin typeface="Arial" charset="0"/>
                <a:ea typeface="ＭＳ Ｐゴシック" charset="0"/>
              </a:rPr>
              <a:t>of </a:t>
            </a:r>
            <a:r>
              <a:rPr lang="en-US" dirty="0">
                <a:solidFill>
                  <a:srgbClr val="FF0000"/>
                </a:solidFill>
                <a:latin typeface="Arial" charset="0"/>
                <a:ea typeface="ＭＳ Ｐゴシック" charset="0"/>
              </a:rPr>
              <a:t>disk</a:t>
            </a:r>
            <a:r>
              <a:rPr lang="en-US" dirty="0">
                <a:latin typeface="Arial" charset="0"/>
                <a:ea typeface="ＭＳ Ｐゴシック" charset="0"/>
              </a:rPr>
              <a:t> </a:t>
            </a:r>
            <a:r>
              <a:rPr lang="en-US" dirty="0">
                <a:solidFill>
                  <a:srgbClr val="FF0000"/>
                </a:solidFill>
                <a:latin typeface="Arial" charset="0"/>
                <a:ea typeface="ＭＳ Ｐゴシック" charset="0"/>
              </a:rPr>
              <a:t>blocks</a:t>
            </a:r>
            <a:r>
              <a:rPr lang="en-US" dirty="0">
                <a:latin typeface="Arial" charset="0"/>
                <a:ea typeface="ＭＳ Ｐゴシック" charset="0"/>
              </a:rPr>
              <a:t>: blocks may be scattered anywhere on the disk.</a:t>
            </a:r>
          </a:p>
        </p:txBody>
      </p:sp>
      <p:sp>
        <p:nvSpPr>
          <p:cNvPr id="31749" name="Text Box 8"/>
          <p:cNvSpPr txBox="1">
            <a:spLocks noChangeArrowheads="1"/>
          </p:cNvSpPr>
          <p:nvPr/>
        </p:nvSpPr>
        <p:spPr bwMode="auto">
          <a:xfrm>
            <a:off x="684213" y="2636838"/>
            <a:ext cx="166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a:t>
            </a:r>
            <a:r>
              <a:rPr lang="en-US">
                <a:solidFill>
                  <a:srgbClr val="FFFF00"/>
                </a:solidFill>
              </a:rPr>
              <a:t> </a:t>
            </a:r>
            <a:r>
              <a:rPr lang="en-US"/>
              <a:t>structure</a:t>
            </a:r>
          </a:p>
        </p:txBody>
      </p:sp>
      <p:sp>
        <p:nvSpPr>
          <p:cNvPr id="31750" name="Text Box 26"/>
          <p:cNvSpPr txBox="1">
            <a:spLocks noChangeArrowheads="1"/>
          </p:cNvSpPr>
          <p:nvPr/>
        </p:nvSpPr>
        <p:spPr bwMode="auto">
          <a:xfrm>
            <a:off x="5867400" y="2133600"/>
            <a:ext cx="1984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pointer </a:t>
            </a:r>
          </a:p>
          <a:p>
            <a:pPr algn="l" eaLnBrk="1" hangingPunct="1"/>
            <a:r>
              <a:rPr lang="en-US"/>
              <a:t>(to the next block </a:t>
            </a:r>
          </a:p>
          <a:p>
            <a:pPr algn="l" eaLnBrk="1" hangingPunct="1"/>
            <a:r>
              <a:rPr lang="en-US"/>
              <a:t>allocated to the </a:t>
            </a:r>
          </a:p>
          <a:p>
            <a:pPr algn="l" eaLnBrk="1" hangingPunct="1"/>
            <a:r>
              <a:rPr lang="en-US"/>
              <a:t>file X)</a:t>
            </a:r>
          </a:p>
        </p:txBody>
      </p:sp>
      <p:sp>
        <p:nvSpPr>
          <p:cNvPr id="31751" name="Text Box 32"/>
          <p:cNvSpPr txBox="1">
            <a:spLocks noChangeArrowheads="1"/>
          </p:cNvSpPr>
          <p:nvPr/>
        </p:nvSpPr>
        <p:spPr bwMode="auto">
          <a:xfrm>
            <a:off x="1619250" y="5876925"/>
            <a:ext cx="559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data size in a disk block is no longer a power of 2</a:t>
            </a:r>
          </a:p>
        </p:txBody>
      </p:sp>
      <p:sp>
        <p:nvSpPr>
          <p:cNvPr id="31752" name="Rectangle 51"/>
          <p:cNvSpPr>
            <a:spLocks noChangeArrowheads="1"/>
          </p:cNvSpPr>
          <p:nvPr/>
        </p:nvSpPr>
        <p:spPr bwMode="auto">
          <a:xfrm>
            <a:off x="3913188" y="3103563"/>
            <a:ext cx="9366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Pointer</a:t>
            </a:r>
          </a:p>
        </p:txBody>
      </p:sp>
      <p:sp>
        <p:nvSpPr>
          <p:cNvPr id="31753" name="Rectangle 52"/>
          <p:cNvSpPr>
            <a:spLocks noChangeArrowheads="1"/>
          </p:cNvSpPr>
          <p:nvPr/>
        </p:nvSpPr>
        <p:spPr bwMode="auto">
          <a:xfrm>
            <a:off x="3913188" y="3390900"/>
            <a:ext cx="936625"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data</a:t>
            </a:r>
          </a:p>
        </p:txBody>
      </p:sp>
      <p:sp>
        <p:nvSpPr>
          <p:cNvPr id="31754" name="Line 53"/>
          <p:cNvSpPr>
            <a:spLocks noChangeShapeType="1"/>
          </p:cNvSpPr>
          <p:nvPr/>
        </p:nvSpPr>
        <p:spPr bwMode="auto">
          <a:xfrm>
            <a:off x="4992688" y="3103563"/>
            <a:ext cx="0" cy="1439862"/>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5" name="Text Box 54"/>
          <p:cNvSpPr txBox="1">
            <a:spLocks noChangeArrowheads="1"/>
          </p:cNvSpPr>
          <p:nvPr/>
        </p:nvSpPr>
        <p:spPr bwMode="auto">
          <a:xfrm>
            <a:off x="4978400" y="3560763"/>
            <a:ext cx="162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DiskBlockSize</a:t>
            </a:r>
          </a:p>
          <a:p>
            <a:pPr eaLnBrk="1" hangingPunct="1"/>
            <a:r>
              <a:rPr lang="en-US"/>
              <a:t>(power of 2)</a:t>
            </a:r>
          </a:p>
        </p:txBody>
      </p:sp>
      <p:sp>
        <p:nvSpPr>
          <p:cNvPr id="31756" name="Line 55"/>
          <p:cNvSpPr>
            <a:spLocks noChangeShapeType="1"/>
          </p:cNvSpPr>
          <p:nvPr/>
        </p:nvSpPr>
        <p:spPr bwMode="auto">
          <a:xfrm>
            <a:off x="4489450" y="4327525"/>
            <a:ext cx="431800" cy="7921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7" name="Text Box 56"/>
          <p:cNvSpPr txBox="1">
            <a:spLocks noChangeArrowheads="1"/>
          </p:cNvSpPr>
          <p:nvPr/>
        </p:nvSpPr>
        <p:spPr bwMode="auto">
          <a:xfrm>
            <a:off x="4643438" y="5084763"/>
            <a:ext cx="981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data</a:t>
            </a:r>
          </a:p>
        </p:txBody>
      </p:sp>
      <p:sp>
        <p:nvSpPr>
          <p:cNvPr id="31758" name="Line 57"/>
          <p:cNvSpPr>
            <a:spLocks noChangeShapeType="1"/>
          </p:cNvSpPr>
          <p:nvPr/>
        </p:nvSpPr>
        <p:spPr bwMode="auto">
          <a:xfrm>
            <a:off x="3841750" y="3390900"/>
            <a:ext cx="0" cy="1081088"/>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9" name="Text Box 58"/>
          <p:cNvSpPr txBox="1">
            <a:spLocks noChangeArrowheads="1"/>
          </p:cNvSpPr>
          <p:nvPr/>
        </p:nvSpPr>
        <p:spPr bwMode="auto">
          <a:xfrm>
            <a:off x="2743200" y="3744913"/>
            <a:ext cx="1108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DataSize</a:t>
            </a:r>
          </a:p>
        </p:txBody>
      </p:sp>
      <p:sp>
        <p:nvSpPr>
          <p:cNvPr id="31760" name="Freeform 59"/>
          <p:cNvSpPr>
            <a:spLocks/>
          </p:cNvSpPr>
          <p:nvPr/>
        </p:nvSpPr>
        <p:spPr bwMode="auto">
          <a:xfrm>
            <a:off x="4703763" y="2349500"/>
            <a:ext cx="1163637" cy="815975"/>
          </a:xfrm>
          <a:custGeom>
            <a:avLst/>
            <a:gdLst>
              <a:gd name="T0" fmla="*/ 20161241 w 733"/>
              <a:gd name="T1" fmla="*/ 1257558562 h 514"/>
              <a:gd name="T2" fmla="*/ 133567435 w 733"/>
              <a:gd name="T3" fmla="*/ 1141631430 h 514"/>
              <a:gd name="T4" fmla="*/ 819049561 w 733"/>
              <a:gd name="T5" fmla="*/ 342741186 h 514"/>
              <a:gd name="T6" fmla="*/ 1847273122 w 733"/>
              <a:gd name="T7" fmla="*/ 0 h 514"/>
              <a:gd name="T8" fmla="*/ 0 60000 65536"/>
              <a:gd name="T9" fmla="*/ 0 60000 65536"/>
              <a:gd name="T10" fmla="*/ 0 60000 65536"/>
              <a:gd name="T11" fmla="*/ 0 60000 65536"/>
              <a:gd name="T12" fmla="*/ 0 w 733"/>
              <a:gd name="T13" fmla="*/ 0 h 514"/>
              <a:gd name="T14" fmla="*/ 733 w 733"/>
              <a:gd name="T15" fmla="*/ 514 h 514"/>
            </a:gdLst>
            <a:ahLst/>
            <a:cxnLst>
              <a:cxn ang="T8">
                <a:pos x="T0" y="T1"/>
              </a:cxn>
              <a:cxn ang="T9">
                <a:pos x="T2" y="T3"/>
              </a:cxn>
              <a:cxn ang="T10">
                <a:pos x="T4" y="T5"/>
              </a:cxn>
              <a:cxn ang="T11">
                <a:pos x="T6" y="T7"/>
              </a:cxn>
            </a:cxnLst>
            <a:rect l="T12" t="T13" r="T14" b="T15"/>
            <a:pathLst>
              <a:path w="733" h="514">
                <a:moveTo>
                  <a:pt x="8" y="499"/>
                </a:moveTo>
                <a:cubicBezTo>
                  <a:pt x="4" y="506"/>
                  <a:pt x="0" y="514"/>
                  <a:pt x="53" y="453"/>
                </a:cubicBezTo>
                <a:cubicBezTo>
                  <a:pt x="106" y="392"/>
                  <a:pt x="212" y="211"/>
                  <a:pt x="325" y="136"/>
                </a:cubicBezTo>
                <a:cubicBezTo>
                  <a:pt x="438" y="61"/>
                  <a:pt x="585" y="30"/>
                  <a:pt x="733"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64497C-52BA-3B47-B36A-5E0A8B05D774}" type="slidenum">
              <a:rPr lang="en-US"/>
              <a:pPr eaLnBrk="1" hangingPunct="1"/>
              <a:t>31</a:t>
            </a:fld>
            <a:endParaRPr lang="en-US"/>
          </a:p>
        </p:txBody>
      </p:sp>
      <p:sp>
        <p:nvSpPr>
          <p:cNvPr id="32771" name="Rectangle 4"/>
          <p:cNvSpPr>
            <a:spLocks noGrp="1" noChangeArrowheads="1"/>
          </p:cNvSpPr>
          <p:nvPr>
            <p:ph type="title"/>
          </p:nvPr>
        </p:nvSpPr>
        <p:spPr/>
        <p:txBody>
          <a:bodyPr/>
          <a:lstStyle/>
          <a:p>
            <a:pPr eaLnBrk="1" hangingPunct="1"/>
            <a:r>
              <a:rPr lang="en-US">
                <a:latin typeface="Arial" charset="0"/>
                <a:ea typeface="ＭＳ Ｐゴシック" charset="0"/>
              </a:rPr>
              <a:t>Linked Allocation</a:t>
            </a:r>
          </a:p>
        </p:txBody>
      </p:sp>
      <p:sp>
        <p:nvSpPr>
          <p:cNvPr id="32772" name="Rectangle 9"/>
          <p:cNvSpPr>
            <a:spLocks noChangeArrowheads="1"/>
          </p:cNvSpPr>
          <p:nvPr/>
        </p:nvSpPr>
        <p:spPr bwMode="auto">
          <a:xfrm>
            <a:off x="14811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3" name="Rectangle 10"/>
          <p:cNvSpPr>
            <a:spLocks noChangeArrowheads="1"/>
          </p:cNvSpPr>
          <p:nvPr/>
        </p:nvSpPr>
        <p:spPr bwMode="auto">
          <a:xfrm>
            <a:off x="205740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4" name="Rectangle 11"/>
          <p:cNvSpPr>
            <a:spLocks noChangeArrowheads="1"/>
          </p:cNvSpPr>
          <p:nvPr/>
        </p:nvSpPr>
        <p:spPr bwMode="auto">
          <a:xfrm>
            <a:off x="263366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5" name="Rectangle 12"/>
          <p:cNvSpPr>
            <a:spLocks noChangeArrowheads="1"/>
          </p:cNvSpPr>
          <p:nvPr/>
        </p:nvSpPr>
        <p:spPr bwMode="auto">
          <a:xfrm>
            <a:off x="32083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6" name="Rectangle 13"/>
          <p:cNvSpPr>
            <a:spLocks noChangeArrowheads="1"/>
          </p:cNvSpPr>
          <p:nvPr/>
        </p:nvSpPr>
        <p:spPr bwMode="auto">
          <a:xfrm>
            <a:off x="378460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7" name="Rectangle 14"/>
          <p:cNvSpPr>
            <a:spLocks noChangeArrowheads="1"/>
          </p:cNvSpPr>
          <p:nvPr/>
        </p:nvSpPr>
        <p:spPr bwMode="auto">
          <a:xfrm>
            <a:off x="436086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8" name="Rectangle 15"/>
          <p:cNvSpPr>
            <a:spLocks noChangeArrowheads="1"/>
          </p:cNvSpPr>
          <p:nvPr/>
        </p:nvSpPr>
        <p:spPr bwMode="auto">
          <a:xfrm>
            <a:off x="49355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9" name="Rectangle 16"/>
          <p:cNvSpPr>
            <a:spLocks noChangeArrowheads="1"/>
          </p:cNvSpPr>
          <p:nvPr/>
        </p:nvSpPr>
        <p:spPr bwMode="auto">
          <a:xfrm>
            <a:off x="551021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0" name="Rectangle 17"/>
          <p:cNvSpPr>
            <a:spLocks noChangeArrowheads="1"/>
          </p:cNvSpPr>
          <p:nvPr/>
        </p:nvSpPr>
        <p:spPr bwMode="auto">
          <a:xfrm>
            <a:off x="6086475"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1" name="Rectangle 18"/>
          <p:cNvSpPr>
            <a:spLocks noChangeArrowheads="1"/>
          </p:cNvSpPr>
          <p:nvPr/>
        </p:nvSpPr>
        <p:spPr bwMode="auto">
          <a:xfrm>
            <a:off x="666115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2" name="Rectangle 19"/>
          <p:cNvSpPr>
            <a:spLocks noChangeArrowheads="1"/>
          </p:cNvSpPr>
          <p:nvPr/>
        </p:nvSpPr>
        <p:spPr bwMode="auto">
          <a:xfrm>
            <a:off x="723741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3" name="Rectangle 20"/>
          <p:cNvSpPr>
            <a:spLocks noChangeArrowheads="1"/>
          </p:cNvSpPr>
          <p:nvPr/>
        </p:nvSpPr>
        <p:spPr bwMode="auto">
          <a:xfrm>
            <a:off x="7813675"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4" name="Text Box 21"/>
          <p:cNvSpPr txBox="1">
            <a:spLocks noChangeArrowheads="1"/>
          </p:cNvSpPr>
          <p:nvPr/>
        </p:nvSpPr>
        <p:spPr bwMode="auto">
          <a:xfrm>
            <a:off x="162401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2785" name="Text Box 22"/>
          <p:cNvSpPr txBox="1">
            <a:spLocks noChangeArrowheads="1"/>
          </p:cNvSpPr>
          <p:nvPr/>
        </p:nvSpPr>
        <p:spPr bwMode="auto">
          <a:xfrm>
            <a:off x="210820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2786" name="Text Box 23"/>
          <p:cNvSpPr txBox="1">
            <a:spLocks noChangeArrowheads="1"/>
          </p:cNvSpPr>
          <p:nvPr/>
        </p:nvSpPr>
        <p:spPr bwMode="auto">
          <a:xfrm>
            <a:off x="270351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2787" name="Text Box 24"/>
          <p:cNvSpPr txBox="1">
            <a:spLocks noChangeArrowheads="1"/>
          </p:cNvSpPr>
          <p:nvPr/>
        </p:nvSpPr>
        <p:spPr bwMode="auto">
          <a:xfrm>
            <a:off x="333216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2788" name="Text Box 25"/>
          <p:cNvSpPr txBox="1">
            <a:spLocks noChangeArrowheads="1"/>
          </p:cNvSpPr>
          <p:nvPr/>
        </p:nvSpPr>
        <p:spPr bwMode="auto">
          <a:xfrm>
            <a:off x="38163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2789" name="Text Box 26"/>
          <p:cNvSpPr txBox="1">
            <a:spLocks noChangeArrowheads="1"/>
          </p:cNvSpPr>
          <p:nvPr/>
        </p:nvSpPr>
        <p:spPr bwMode="auto">
          <a:xfrm>
            <a:off x="441166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2790" name="Text Box 27"/>
          <p:cNvSpPr txBox="1">
            <a:spLocks noChangeArrowheads="1"/>
          </p:cNvSpPr>
          <p:nvPr/>
        </p:nvSpPr>
        <p:spPr bwMode="auto">
          <a:xfrm>
            <a:off x="50609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2791" name="Text Box 28"/>
          <p:cNvSpPr txBox="1">
            <a:spLocks noChangeArrowheads="1"/>
          </p:cNvSpPr>
          <p:nvPr/>
        </p:nvSpPr>
        <p:spPr bwMode="auto">
          <a:xfrm>
            <a:off x="5545138"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2792" name="Text Box 29"/>
          <p:cNvSpPr txBox="1">
            <a:spLocks noChangeArrowheads="1"/>
          </p:cNvSpPr>
          <p:nvPr/>
        </p:nvSpPr>
        <p:spPr bwMode="auto">
          <a:xfrm>
            <a:off x="61404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2793" name="Text Box 30"/>
          <p:cNvSpPr txBox="1">
            <a:spLocks noChangeArrowheads="1"/>
          </p:cNvSpPr>
          <p:nvPr/>
        </p:nvSpPr>
        <p:spPr bwMode="auto">
          <a:xfrm>
            <a:off x="6808788"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2794" name="Text Box 31"/>
          <p:cNvSpPr txBox="1">
            <a:spLocks noChangeArrowheads="1"/>
          </p:cNvSpPr>
          <p:nvPr/>
        </p:nvSpPr>
        <p:spPr bwMode="auto">
          <a:xfrm>
            <a:off x="7229475" y="44418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2795" name="Text Box 32"/>
          <p:cNvSpPr txBox="1">
            <a:spLocks noChangeArrowheads="1"/>
          </p:cNvSpPr>
          <p:nvPr/>
        </p:nvSpPr>
        <p:spPr bwMode="auto">
          <a:xfrm>
            <a:off x="7824788" y="44418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2796" name="Text Box 34"/>
          <p:cNvSpPr txBox="1">
            <a:spLocks noChangeArrowheads="1"/>
          </p:cNvSpPr>
          <p:nvPr/>
        </p:nvSpPr>
        <p:spPr bwMode="auto">
          <a:xfrm>
            <a:off x="1333500" y="4173538"/>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89330" name="Rectangle 50"/>
          <p:cNvSpPr>
            <a:spLocks noChangeArrowheads="1"/>
          </p:cNvSpPr>
          <p:nvPr/>
        </p:nvSpPr>
        <p:spPr bwMode="auto">
          <a:xfrm>
            <a:off x="320357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32798" name="Rectangle 51"/>
          <p:cNvSpPr>
            <a:spLocks noChangeArrowheads="1"/>
          </p:cNvSpPr>
          <p:nvPr/>
        </p:nvSpPr>
        <p:spPr bwMode="auto">
          <a:xfrm>
            <a:off x="377983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32" name="Rectangle 52"/>
          <p:cNvSpPr>
            <a:spLocks noChangeArrowheads="1"/>
          </p:cNvSpPr>
          <p:nvPr/>
        </p:nvSpPr>
        <p:spPr bwMode="auto">
          <a:xfrm>
            <a:off x="435610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2800" name="Rectangle 53"/>
          <p:cNvSpPr>
            <a:spLocks noChangeArrowheads="1"/>
          </p:cNvSpPr>
          <p:nvPr/>
        </p:nvSpPr>
        <p:spPr bwMode="auto">
          <a:xfrm>
            <a:off x="493077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1" name="Rectangle 54"/>
          <p:cNvSpPr>
            <a:spLocks noChangeArrowheads="1"/>
          </p:cNvSpPr>
          <p:nvPr/>
        </p:nvSpPr>
        <p:spPr bwMode="auto">
          <a:xfrm>
            <a:off x="550703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35" name="Rectangle 55"/>
          <p:cNvSpPr>
            <a:spLocks noChangeArrowheads="1"/>
          </p:cNvSpPr>
          <p:nvPr/>
        </p:nvSpPr>
        <p:spPr bwMode="auto">
          <a:xfrm>
            <a:off x="608330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2803" name="Rectangle 56"/>
          <p:cNvSpPr>
            <a:spLocks noChangeArrowheads="1"/>
          </p:cNvSpPr>
          <p:nvPr/>
        </p:nvSpPr>
        <p:spPr bwMode="auto">
          <a:xfrm>
            <a:off x="6659563"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4" name="Rectangle 57"/>
          <p:cNvSpPr>
            <a:spLocks noChangeArrowheads="1"/>
          </p:cNvSpPr>
          <p:nvPr/>
        </p:nvSpPr>
        <p:spPr bwMode="auto">
          <a:xfrm>
            <a:off x="723582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5" name="Rectangle 58"/>
          <p:cNvSpPr>
            <a:spLocks noChangeArrowheads="1"/>
          </p:cNvSpPr>
          <p:nvPr/>
        </p:nvSpPr>
        <p:spPr bwMode="auto">
          <a:xfrm>
            <a:off x="781208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6" name="Rectangle 59"/>
          <p:cNvSpPr>
            <a:spLocks noChangeArrowheads="1"/>
          </p:cNvSpPr>
          <p:nvPr/>
        </p:nvSpPr>
        <p:spPr bwMode="auto">
          <a:xfrm>
            <a:off x="147478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7" name="Rectangle 60"/>
          <p:cNvSpPr>
            <a:spLocks noChangeArrowheads="1"/>
          </p:cNvSpPr>
          <p:nvPr/>
        </p:nvSpPr>
        <p:spPr bwMode="auto">
          <a:xfrm>
            <a:off x="205105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8" name="Rectangle 61"/>
          <p:cNvSpPr>
            <a:spLocks noChangeArrowheads="1"/>
          </p:cNvSpPr>
          <p:nvPr/>
        </p:nvSpPr>
        <p:spPr bwMode="auto">
          <a:xfrm>
            <a:off x="2627313"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9" name="Rectangle 62"/>
          <p:cNvSpPr>
            <a:spLocks noChangeArrowheads="1"/>
          </p:cNvSpPr>
          <p:nvPr/>
        </p:nvSpPr>
        <p:spPr bwMode="auto">
          <a:xfrm>
            <a:off x="4356100" y="5018088"/>
            <a:ext cx="576263"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43" name="Rectangle 63"/>
          <p:cNvSpPr>
            <a:spLocks noChangeArrowheads="1"/>
          </p:cNvSpPr>
          <p:nvPr/>
        </p:nvSpPr>
        <p:spPr bwMode="auto">
          <a:xfrm>
            <a:off x="4356100"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4" name="Rectangle 64"/>
          <p:cNvSpPr>
            <a:spLocks noChangeArrowheads="1"/>
          </p:cNvSpPr>
          <p:nvPr/>
        </p:nvSpPr>
        <p:spPr bwMode="auto">
          <a:xfrm>
            <a:off x="3203575"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5" name="Rectangle 65"/>
          <p:cNvSpPr>
            <a:spLocks noChangeArrowheads="1"/>
          </p:cNvSpPr>
          <p:nvPr/>
        </p:nvSpPr>
        <p:spPr bwMode="auto">
          <a:xfrm>
            <a:off x="6083300"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6" name="Rectangle 66"/>
          <p:cNvSpPr>
            <a:spLocks noChangeArrowheads="1"/>
          </p:cNvSpPr>
          <p:nvPr/>
        </p:nvSpPr>
        <p:spPr bwMode="auto">
          <a:xfrm>
            <a:off x="7235825"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7" name="Text Box 67"/>
          <p:cNvSpPr txBox="1">
            <a:spLocks noChangeArrowheads="1"/>
          </p:cNvSpPr>
          <p:nvPr/>
        </p:nvSpPr>
        <p:spPr bwMode="auto">
          <a:xfrm>
            <a:off x="5076825" y="2924175"/>
            <a:ext cx="268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starts at disk block 5</a:t>
            </a:r>
          </a:p>
        </p:txBody>
      </p:sp>
      <p:sp>
        <p:nvSpPr>
          <p:cNvPr id="32815" name="Rectangle 74"/>
          <p:cNvSpPr>
            <a:spLocks noChangeArrowheads="1"/>
          </p:cNvSpPr>
          <p:nvPr/>
        </p:nvSpPr>
        <p:spPr bwMode="auto">
          <a:xfrm>
            <a:off x="1187450" y="2276475"/>
            <a:ext cx="2305050" cy="5762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X</a:t>
            </a:r>
          </a:p>
        </p:txBody>
      </p:sp>
      <p:sp>
        <p:nvSpPr>
          <p:cNvPr id="32816" name="Line 75"/>
          <p:cNvSpPr>
            <a:spLocks noChangeShapeType="1"/>
          </p:cNvSpPr>
          <p:nvPr/>
        </p:nvSpPr>
        <p:spPr bwMode="auto">
          <a:xfrm flipH="1" flipV="1">
            <a:off x="1042988" y="4370388"/>
            <a:ext cx="649287"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817" name="Line 76"/>
          <p:cNvSpPr>
            <a:spLocks noChangeShapeType="1"/>
          </p:cNvSpPr>
          <p:nvPr/>
        </p:nvSpPr>
        <p:spPr bwMode="auto">
          <a:xfrm flipH="1">
            <a:off x="971550" y="5378450"/>
            <a:ext cx="7921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818" name="Text Box 77"/>
          <p:cNvSpPr txBox="1">
            <a:spLocks noChangeArrowheads="1"/>
          </p:cNvSpPr>
          <p:nvPr/>
        </p:nvSpPr>
        <p:spPr bwMode="auto">
          <a:xfrm>
            <a:off x="227013" y="51831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a:t>
            </a:r>
          </a:p>
        </p:txBody>
      </p:sp>
      <p:sp>
        <p:nvSpPr>
          <p:cNvPr id="32819" name="Text Box 78"/>
          <p:cNvSpPr txBox="1">
            <a:spLocks noChangeArrowheads="1"/>
          </p:cNvSpPr>
          <p:nvPr/>
        </p:nvSpPr>
        <p:spPr bwMode="auto">
          <a:xfrm>
            <a:off x="231775" y="4076700"/>
            <a:ext cx="879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9343"/>
                                        </p:tgtEl>
                                        <p:attrNameLst>
                                          <p:attrName>style.visibility</p:attrName>
                                        </p:attrNameLst>
                                      </p:cBhvr>
                                      <p:to>
                                        <p:strVal val="visible"/>
                                      </p:to>
                                    </p:set>
                                    <p:animEffect transition="in" filter="blinds(horizontal)">
                                      <p:cBhvr>
                                        <p:cTn id="7" dur="500"/>
                                        <p:tgtEl>
                                          <p:spTgt spid="1889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89347"/>
                                        </p:tgtEl>
                                        <p:attrNameLst>
                                          <p:attrName>style.visibility</p:attrName>
                                        </p:attrNameLst>
                                      </p:cBhvr>
                                      <p:to>
                                        <p:strVal val="visible"/>
                                      </p:to>
                                    </p:set>
                                    <p:animEffect transition="in" filter="blinds(horizontal)">
                                      <p:cBhvr>
                                        <p:cTn id="12" dur="500"/>
                                        <p:tgtEl>
                                          <p:spTgt spid="1889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89344"/>
                                        </p:tgtEl>
                                        <p:attrNameLst>
                                          <p:attrName>style.visibility</p:attrName>
                                        </p:attrNameLst>
                                      </p:cBhvr>
                                      <p:to>
                                        <p:strVal val="visible"/>
                                      </p:to>
                                    </p:set>
                                    <p:animEffect transition="in" filter="blinds(horizontal)">
                                      <p:cBhvr>
                                        <p:cTn id="17" dur="500"/>
                                        <p:tgtEl>
                                          <p:spTgt spid="1889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89332">
                                            <p:txEl>
                                              <p:pRg st="0" end="0"/>
                                            </p:txEl>
                                          </p:spTgt>
                                        </p:tgtEl>
                                        <p:attrNameLst>
                                          <p:attrName>style.visibility</p:attrName>
                                        </p:attrNameLst>
                                      </p:cBhvr>
                                      <p:to>
                                        <p:strVal val="visible"/>
                                      </p:to>
                                    </p:set>
                                    <p:animEffect transition="in" filter="blinds(horizontal)">
                                      <p:cBhvr>
                                        <p:cTn id="22" dur="500"/>
                                        <p:tgtEl>
                                          <p:spTgt spid="188933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89345"/>
                                        </p:tgtEl>
                                        <p:attrNameLst>
                                          <p:attrName>style.visibility</p:attrName>
                                        </p:attrNameLst>
                                      </p:cBhvr>
                                      <p:to>
                                        <p:strVal val="visible"/>
                                      </p:to>
                                    </p:set>
                                    <p:animEffect transition="in" filter="blinds(horizontal)">
                                      <p:cBhvr>
                                        <p:cTn id="27" dur="500"/>
                                        <p:tgtEl>
                                          <p:spTgt spid="1889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89330">
                                            <p:txEl>
                                              <p:pRg st="0" end="0"/>
                                            </p:txEl>
                                          </p:spTgt>
                                        </p:tgtEl>
                                        <p:attrNameLst>
                                          <p:attrName>style.visibility</p:attrName>
                                        </p:attrNameLst>
                                      </p:cBhvr>
                                      <p:to>
                                        <p:strVal val="visible"/>
                                      </p:to>
                                    </p:set>
                                    <p:animEffect transition="in" filter="blinds(horizontal)">
                                      <p:cBhvr>
                                        <p:cTn id="32" dur="500"/>
                                        <p:tgtEl>
                                          <p:spTgt spid="188933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89346"/>
                                        </p:tgtEl>
                                        <p:attrNameLst>
                                          <p:attrName>style.visibility</p:attrName>
                                        </p:attrNameLst>
                                      </p:cBhvr>
                                      <p:to>
                                        <p:strVal val="visible"/>
                                      </p:to>
                                    </p:set>
                                    <p:animEffect transition="in" filter="blinds(horizontal)">
                                      <p:cBhvr>
                                        <p:cTn id="37" dur="500"/>
                                        <p:tgtEl>
                                          <p:spTgt spid="18893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889335">
                                            <p:txEl>
                                              <p:pRg st="0" end="0"/>
                                            </p:txEl>
                                          </p:spTgt>
                                        </p:tgtEl>
                                        <p:attrNameLst>
                                          <p:attrName>style.visibility</p:attrName>
                                        </p:attrNameLst>
                                      </p:cBhvr>
                                      <p:to>
                                        <p:strVal val="visible"/>
                                      </p:to>
                                    </p:set>
                                    <p:animEffect transition="in" filter="blinds(horizontal)">
                                      <p:cBhvr>
                                        <p:cTn id="42" dur="500"/>
                                        <p:tgtEl>
                                          <p:spTgt spid="1889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9343" grpId="0" animBg="1"/>
      <p:bldP spid="1889344" grpId="0" animBg="1"/>
      <p:bldP spid="1889345" grpId="0" animBg="1"/>
      <p:bldP spid="1889346" grpId="0" animBg="1"/>
      <p:bldP spid="1889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C7D772-DF22-F74A-88DF-50E4272D5E7C}" type="slidenum">
              <a:rPr lang="en-US"/>
              <a:pPr eaLnBrk="1" hangingPunct="1"/>
              <a:t>32</a:t>
            </a:fld>
            <a:endParaRPr lang="en-US"/>
          </a:p>
        </p:txBody>
      </p:sp>
      <p:sp>
        <p:nvSpPr>
          <p:cNvPr id="3379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 (Cont.)</a:t>
            </a:r>
          </a:p>
        </p:txBody>
      </p:sp>
      <p:sp>
        <p:nvSpPr>
          <p:cNvPr id="33796" name="Rectangle 3"/>
          <p:cNvSpPr>
            <a:spLocks noGrp="1" noChangeArrowheads="1"/>
          </p:cNvSpPr>
          <p:nvPr>
            <p:ph type="body" idx="4294967295"/>
          </p:nvPr>
        </p:nvSpPr>
        <p:spPr>
          <a:xfrm>
            <a:off x="323850" y="1557338"/>
            <a:ext cx="7608888" cy="1566862"/>
          </a:xfrm>
        </p:spPr>
        <p:txBody>
          <a:bodyPr/>
          <a:lstStyle/>
          <a:p>
            <a:pPr eaLnBrk="1" hangingPunct="1">
              <a:lnSpc>
                <a:spcPct val="90000"/>
              </a:lnSpc>
            </a:pPr>
            <a:r>
              <a:rPr lang="en-US" dirty="0">
                <a:latin typeface="Arial" charset="0"/>
                <a:ea typeface="ＭＳ Ｐゴシック" charset="0"/>
              </a:rPr>
              <a:t>Simple – need only starting address</a:t>
            </a:r>
          </a:p>
          <a:p>
            <a:pPr eaLnBrk="1" hangingPunct="1">
              <a:lnSpc>
                <a:spcPct val="90000"/>
              </a:lnSpc>
            </a:pPr>
            <a:r>
              <a:rPr lang="en-US" dirty="0" smtClean="0">
                <a:latin typeface="Arial" charset="0"/>
                <a:ea typeface="ＭＳ Ｐゴシック" charset="0"/>
              </a:rPr>
              <a:t>Disk space is used efficiently- no </a:t>
            </a:r>
            <a:r>
              <a:rPr lang="en-US" dirty="0">
                <a:latin typeface="Arial" charset="0"/>
                <a:ea typeface="ＭＳ Ｐゴシック" charset="0"/>
              </a:rPr>
              <a:t>waste of space </a:t>
            </a:r>
            <a:r>
              <a:rPr lang="en-US" dirty="0" smtClean="0">
                <a:latin typeface="Arial" charset="0"/>
                <a:ea typeface="ＭＳ Ｐゴシック" charset="0"/>
              </a:rPr>
              <a:t> (no external fragmentation)</a:t>
            </a: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No random access (</a:t>
            </a:r>
            <a:r>
              <a:rPr lang="en-US" dirty="0">
                <a:solidFill>
                  <a:srgbClr val="FF0000"/>
                </a:solidFill>
                <a:latin typeface="Arial" charset="0"/>
                <a:ea typeface="ＭＳ Ｐゴシック" charset="0"/>
              </a:rPr>
              <a:t>random access is not easy</a:t>
            </a:r>
            <a:r>
              <a:rPr lang="en-US" dirty="0">
                <a:latin typeface="Arial" charset="0"/>
                <a:ea typeface="ＭＳ Ｐゴシック" charset="0"/>
              </a:rPr>
              <a:t>)</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Mapping </a:t>
            </a:r>
            <a:r>
              <a:rPr lang="en-US" dirty="0" smtClean="0">
                <a:solidFill>
                  <a:srgbClr val="FF0000"/>
                </a:solidFill>
                <a:latin typeface="Arial" charset="0"/>
                <a:ea typeface="ＭＳ Ｐゴシック" charset="0"/>
              </a:rPr>
              <a:t>Algorithm:</a:t>
            </a:r>
            <a:endParaRPr lang="en-US" dirty="0">
              <a:solidFill>
                <a:srgbClr val="FF0000"/>
              </a:solidFill>
              <a:latin typeface="Arial" charset="0"/>
              <a:ea typeface="ＭＳ Ｐゴシック" charset="0"/>
            </a:endParaRPr>
          </a:p>
        </p:txBody>
      </p:sp>
      <p:sp>
        <p:nvSpPr>
          <p:cNvPr id="33797" name="Rectangle 4"/>
          <p:cNvSpPr>
            <a:spLocks noChangeArrowheads="1"/>
          </p:cNvSpPr>
          <p:nvPr/>
        </p:nvSpPr>
        <p:spPr bwMode="auto">
          <a:xfrm>
            <a:off x="467544" y="4653136"/>
            <a:ext cx="8280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0" hangingPunct="0">
              <a:buClr>
                <a:schemeClr val="accent2"/>
              </a:buClr>
              <a:buSzPct val="90000"/>
              <a:buFont typeface="Monotype Sorts" charset="0"/>
              <a:buNone/>
            </a:pPr>
            <a:r>
              <a:rPr kumimoji="1" lang="en-US" dirty="0">
                <a:latin typeface="Helvetica" charset="0"/>
              </a:rPr>
              <a:t>Block to be accessed </a:t>
            </a:r>
            <a:r>
              <a:rPr kumimoji="1" lang="en-US" dirty="0">
                <a:solidFill>
                  <a:srgbClr val="FF0000"/>
                </a:solidFill>
                <a:latin typeface="Helvetica" charset="0"/>
              </a:rPr>
              <a:t>=  the </a:t>
            </a:r>
            <a:r>
              <a:rPr kumimoji="1" lang="en-US" dirty="0" err="1">
                <a:solidFill>
                  <a:srgbClr val="FF0000"/>
                </a:solidFill>
                <a:latin typeface="Helvetica" charset="0"/>
              </a:rPr>
              <a:t>Qth</a:t>
            </a:r>
            <a:r>
              <a:rPr kumimoji="1" lang="en-US" dirty="0">
                <a:solidFill>
                  <a:srgbClr val="FF0000"/>
                </a:solidFill>
                <a:latin typeface="Helvetica" charset="0"/>
              </a:rPr>
              <a:t> disk block in the linked chain </a:t>
            </a:r>
            <a:r>
              <a:rPr kumimoji="1" lang="en-US" dirty="0">
                <a:latin typeface="Helvetica" charset="0"/>
              </a:rPr>
              <a:t>of </a:t>
            </a:r>
            <a:br>
              <a:rPr kumimoji="1" lang="en-US" dirty="0">
                <a:latin typeface="Helvetica" charset="0"/>
              </a:rPr>
            </a:br>
            <a:r>
              <a:rPr kumimoji="1" lang="en-US" dirty="0">
                <a:latin typeface="Helvetica" charset="0"/>
              </a:rPr>
              <a:t>disk blocks representing the file.</a:t>
            </a:r>
          </a:p>
          <a:p>
            <a:pPr lvl="1" algn="l" eaLnBrk="0" hangingPunct="0">
              <a:buClr>
                <a:schemeClr val="accent2"/>
              </a:buClr>
              <a:buSzPct val="90000"/>
              <a:buFont typeface="Monotype Sorts" charset="0"/>
              <a:buNone/>
            </a:pPr>
            <a:r>
              <a:rPr kumimoji="1" lang="en-US" dirty="0">
                <a:latin typeface="Helvetica" charset="0"/>
              </a:rPr>
              <a:t>Displacement into disk block = R + </a:t>
            </a:r>
            <a:r>
              <a:rPr kumimoji="1" lang="en-US" dirty="0" err="1">
                <a:latin typeface="Helvetica" charset="0"/>
              </a:rPr>
              <a:t>PointerSize</a:t>
            </a:r>
            <a:endParaRPr kumimoji="1" lang="en-US" dirty="0">
              <a:latin typeface="Helvetica" charset="0"/>
            </a:endParaRPr>
          </a:p>
        </p:txBody>
      </p:sp>
      <p:sp>
        <p:nvSpPr>
          <p:cNvPr id="33798" name="Text Box 5"/>
          <p:cNvSpPr txBox="1">
            <a:spLocks noChangeArrowheads="1"/>
          </p:cNvSpPr>
          <p:nvPr/>
        </p:nvSpPr>
        <p:spPr bwMode="auto">
          <a:xfrm>
            <a:off x="468313" y="361156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Logical Address (LA) / (BlockSize-PointerSize)</a:t>
            </a:r>
          </a:p>
        </p:txBody>
      </p:sp>
      <p:sp>
        <p:nvSpPr>
          <p:cNvPr id="33799" name="Text Box 6"/>
          <p:cNvSpPr txBox="1">
            <a:spLocks noChangeArrowheads="1"/>
          </p:cNvSpPr>
          <p:nvPr/>
        </p:nvSpPr>
        <p:spPr bwMode="auto">
          <a:xfrm>
            <a:off x="4700588" y="3276600"/>
            <a:ext cx="366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 (integer division result: quotient)</a:t>
            </a:r>
          </a:p>
        </p:txBody>
      </p:sp>
      <p:sp>
        <p:nvSpPr>
          <p:cNvPr id="33800" name="Text Box 7"/>
          <p:cNvSpPr txBox="1">
            <a:spLocks noChangeArrowheads="1"/>
          </p:cNvSpPr>
          <p:nvPr/>
        </p:nvSpPr>
        <p:spPr bwMode="auto">
          <a:xfrm>
            <a:off x="4641850" y="385445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 (remainder)</a:t>
            </a:r>
          </a:p>
        </p:txBody>
      </p:sp>
      <p:sp>
        <p:nvSpPr>
          <p:cNvPr id="33801" name="Line 8"/>
          <p:cNvSpPr>
            <a:spLocks noChangeShapeType="1"/>
          </p:cNvSpPr>
          <p:nvPr/>
        </p:nvSpPr>
        <p:spPr bwMode="auto">
          <a:xfrm flipV="1">
            <a:off x="4395788" y="3533775"/>
            <a:ext cx="258762"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9"/>
          <p:cNvSpPr>
            <a:spLocks noChangeShapeType="1"/>
          </p:cNvSpPr>
          <p:nvPr/>
        </p:nvSpPr>
        <p:spPr bwMode="auto">
          <a:xfrm>
            <a:off x="4403725" y="3844925"/>
            <a:ext cx="258763"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147776-34EC-E042-9930-D05D8B0A03E6}" type="slidenum">
              <a:rPr lang="en-US"/>
              <a:pPr eaLnBrk="1" hangingPunct="1"/>
              <a:t>33</a:t>
            </a:fld>
            <a:endParaRPr lang="en-US"/>
          </a:p>
        </p:txBody>
      </p:sp>
      <p:sp>
        <p:nvSpPr>
          <p:cNvPr id="3481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a:t>
            </a:r>
            <a:endParaRPr lang="en-US" sz="2400">
              <a:latin typeface="Arial" charset="0"/>
              <a:ea typeface="ＭＳ Ｐゴシック" charset="0"/>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773238"/>
            <a:ext cx="46767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5948AE-F11D-6E48-ACD3-88ECB50F467A}" type="slidenum">
              <a:rPr lang="en-US"/>
              <a:pPr eaLnBrk="1" hangingPunct="1"/>
              <a:t>34</a:t>
            </a:fld>
            <a:endParaRPr lang="en-US"/>
          </a:p>
        </p:txBody>
      </p:sp>
      <p:sp>
        <p:nvSpPr>
          <p:cNvPr id="35843" name="Rectangle 2"/>
          <p:cNvSpPr>
            <a:spLocks noGrp="1" noChangeArrowheads="1"/>
          </p:cNvSpPr>
          <p:nvPr>
            <p:ph type="title"/>
          </p:nvPr>
        </p:nvSpPr>
        <p:spPr/>
        <p:txBody>
          <a:bodyPr/>
          <a:lstStyle/>
          <a:p>
            <a:pPr eaLnBrk="1" hangingPunct="1"/>
            <a:r>
              <a:rPr lang="en-US">
                <a:latin typeface="Arial" charset="0"/>
                <a:ea typeface="ＭＳ Ｐゴシック" charset="0"/>
              </a:rPr>
              <a:t>Linked Allocation: Example</a:t>
            </a:r>
          </a:p>
        </p:txBody>
      </p:sp>
      <p:sp>
        <p:nvSpPr>
          <p:cNvPr id="35844" name="Rectangle 3"/>
          <p:cNvSpPr>
            <a:spLocks noGrp="1" noChangeArrowheads="1"/>
          </p:cNvSpPr>
          <p:nvPr>
            <p:ph type="body" idx="1"/>
          </p:nvPr>
        </p:nvSpPr>
        <p:spPr>
          <a:xfrm>
            <a:off x="323850" y="1557338"/>
            <a:ext cx="8496300" cy="2232025"/>
          </a:xfrm>
        </p:spPr>
        <p:txBody>
          <a:bodyPr/>
          <a:lstStyle/>
          <a:p>
            <a:pPr eaLnBrk="1" hangingPunct="1"/>
            <a:r>
              <a:rPr lang="en-US">
                <a:latin typeface="Arial" charset="0"/>
                <a:ea typeface="ＭＳ Ｐゴシック" charset="0"/>
              </a:rPr>
              <a:t>Assume block size = 1024 bytes</a:t>
            </a:r>
          </a:p>
          <a:p>
            <a:pPr eaLnBrk="1" hangingPunct="1"/>
            <a:r>
              <a:rPr lang="en-US">
                <a:latin typeface="Arial" charset="0"/>
                <a:ea typeface="ＭＳ Ｐゴシック" charset="0"/>
              </a:rPr>
              <a:t>Pointer size if 4 bytes</a:t>
            </a:r>
          </a:p>
          <a:p>
            <a:pPr eaLnBrk="1" hangingPunct="1"/>
            <a:r>
              <a:rPr lang="en-US">
                <a:latin typeface="Arial" charset="0"/>
                <a:ea typeface="ＭＳ Ｐゴシック" charset="0"/>
              </a:rPr>
              <a:t>Assume we have a file that is 4000 bytes. </a:t>
            </a:r>
          </a:p>
          <a:p>
            <a:pPr eaLnBrk="1" hangingPunct="1"/>
            <a:r>
              <a:rPr lang="en-US">
                <a:latin typeface="Arial" charset="0"/>
                <a:ea typeface="ＭＳ Ｐゴシック" charset="0"/>
              </a:rPr>
              <a:t>File data is place as below to the disk blocks; file starts at disk block 5</a:t>
            </a:r>
          </a:p>
        </p:txBody>
      </p:sp>
      <p:sp>
        <p:nvSpPr>
          <p:cNvPr id="35845" name="Rectangle 4"/>
          <p:cNvSpPr>
            <a:spLocks noChangeArrowheads="1"/>
          </p:cNvSpPr>
          <p:nvPr/>
        </p:nvSpPr>
        <p:spPr bwMode="auto">
          <a:xfrm>
            <a:off x="14811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6" name="Rectangle 5"/>
          <p:cNvSpPr>
            <a:spLocks noChangeArrowheads="1"/>
          </p:cNvSpPr>
          <p:nvPr/>
        </p:nvSpPr>
        <p:spPr bwMode="auto">
          <a:xfrm>
            <a:off x="205740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7" name="Rectangle 6"/>
          <p:cNvSpPr>
            <a:spLocks noChangeArrowheads="1"/>
          </p:cNvSpPr>
          <p:nvPr/>
        </p:nvSpPr>
        <p:spPr bwMode="auto">
          <a:xfrm>
            <a:off x="263366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8" name="Rectangle 7"/>
          <p:cNvSpPr>
            <a:spLocks noChangeArrowheads="1"/>
          </p:cNvSpPr>
          <p:nvPr/>
        </p:nvSpPr>
        <p:spPr bwMode="auto">
          <a:xfrm>
            <a:off x="32083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9" name="Rectangle 8"/>
          <p:cNvSpPr>
            <a:spLocks noChangeArrowheads="1"/>
          </p:cNvSpPr>
          <p:nvPr/>
        </p:nvSpPr>
        <p:spPr bwMode="auto">
          <a:xfrm>
            <a:off x="378460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0" name="Rectangle 9"/>
          <p:cNvSpPr>
            <a:spLocks noChangeArrowheads="1"/>
          </p:cNvSpPr>
          <p:nvPr/>
        </p:nvSpPr>
        <p:spPr bwMode="auto">
          <a:xfrm>
            <a:off x="436086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1" name="Rectangle 10"/>
          <p:cNvSpPr>
            <a:spLocks noChangeArrowheads="1"/>
          </p:cNvSpPr>
          <p:nvPr/>
        </p:nvSpPr>
        <p:spPr bwMode="auto">
          <a:xfrm>
            <a:off x="49355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2" name="Rectangle 11"/>
          <p:cNvSpPr>
            <a:spLocks noChangeArrowheads="1"/>
          </p:cNvSpPr>
          <p:nvPr/>
        </p:nvSpPr>
        <p:spPr bwMode="auto">
          <a:xfrm>
            <a:off x="551021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3" name="Rectangle 12"/>
          <p:cNvSpPr>
            <a:spLocks noChangeArrowheads="1"/>
          </p:cNvSpPr>
          <p:nvPr/>
        </p:nvSpPr>
        <p:spPr bwMode="auto">
          <a:xfrm>
            <a:off x="6086475"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4" name="Rectangle 13"/>
          <p:cNvSpPr>
            <a:spLocks noChangeArrowheads="1"/>
          </p:cNvSpPr>
          <p:nvPr/>
        </p:nvSpPr>
        <p:spPr bwMode="auto">
          <a:xfrm>
            <a:off x="666115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5" name="Rectangle 14"/>
          <p:cNvSpPr>
            <a:spLocks noChangeArrowheads="1"/>
          </p:cNvSpPr>
          <p:nvPr/>
        </p:nvSpPr>
        <p:spPr bwMode="auto">
          <a:xfrm>
            <a:off x="723741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6" name="Rectangle 15"/>
          <p:cNvSpPr>
            <a:spLocks noChangeArrowheads="1"/>
          </p:cNvSpPr>
          <p:nvPr/>
        </p:nvSpPr>
        <p:spPr bwMode="auto">
          <a:xfrm>
            <a:off x="7813675"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7" name="Rectangle 16"/>
          <p:cNvSpPr>
            <a:spLocks noChangeArrowheads="1"/>
          </p:cNvSpPr>
          <p:nvPr/>
        </p:nvSpPr>
        <p:spPr bwMode="auto">
          <a:xfrm>
            <a:off x="320357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35858" name="Rectangle 17"/>
          <p:cNvSpPr>
            <a:spLocks noChangeArrowheads="1"/>
          </p:cNvSpPr>
          <p:nvPr/>
        </p:nvSpPr>
        <p:spPr bwMode="auto">
          <a:xfrm>
            <a:off x="377983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9" name="Rectangle 18"/>
          <p:cNvSpPr>
            <a:spLocks noChangeArrowheads="1"/>
          </p:cNvSpPr>
          <p:nvPr/>
        </p:nvSpPr>
        <p:spPr bwMode="auto">
          <a:xfrm>
            <a:off x="435610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5860" name="Rectangle 19"/>
          <p:cNvSpPr>
            <a:spLocks noChangeArrowheads="1"/>
          </p:cNvSpPr>
          <p:nvPr/>
        </p:nvSpPr>
        <p:spPr bwMode="auto">
          <a:xfrm>
            <a:off x="493077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1" name="Rectangle 20"/>
          <p:cNvSpPr>
            <a:spLocks noChangeArrowheads="1"/>
          </p:cNvSpPr>
          <p:nvPr/>
        </p:nvSpPr>
        <p:spPr bwMode="auto">
          <a:xfrm>
            <a:off x="550703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2" name="Rectangle 21"/>
          <p:cNvSpPr>
            <a:spLocks noChangeArrowheads="1"/>
          </p:cNvSpPr>
          <p:nvPr/>
        </p:nvSpPr>
        <p:spPr bwMode="auto">
          <a:xfrm>
            <a:off x="608330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5863" name="Rectangle 22"/>
          <p:cNvSpPr>
            <a:spLocks noChangeArrowheads="1"/>
          </p:cNvSpPr>
          <p:nvPr/>
        </p:nvSpPr>
        <p:spPr bwMode="auto">
          <a:xfrm>
            <a:off x="6659563"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4" name="Rectangle 23"/>
          <p:cNvSpPr>
            <a:spLocks noChangeArrowheads="1"/>
          </p:cNvSpPr>
          <p:nvPr/>
        </p:nvSpPr>
        <p:spPr bwMode="auto">
          <a:xfrm>
            <a:off x="723582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5" name="Rectangle 24"/>
          <p:cNvSpPr>
            <a:spLocks noChangeArrowheads="1"/>
          </p:cNvSpPr>
          <p:nvPr/>
        </p:nvSpPr>
        <p:spPr bwMode="auto">
          <a:xfrm>
            <a:off x="781208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6" name="Rectangle 25"/>
          <p:cNvSpPr>
            <a:spLocks noChangeArrowheads="1"/>
          </p:cNvSpPr>
          <p:nvPr/>
        </p:nvSpPr>
        <p:spPr bwMode="auto">
          <a:xfrm>
            <a:off x="147478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7" name="Rectangle 26"/>
          <p:cNvSpPr>
            <a:spLocks noChangeArrowheads="1"/>
          </p:cNvSpPr>
          <p:nvPr/>
        </p:nvSpPr>
        <p:spPr bwMode="auto">
          <a:xfrm>
            <a:off x="205105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8" name="Rectangle 27"/>
          <p:cNvSpPr>
            <a:spLocks noChangeArrowheads="1"/>
          </p:cNvSpPr>
          <p:nvPr/>
        </p:nvSpPr>
        <p:spPr bwMode="auto">
          <a:xfrm>
            <a:off x="2627313"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9" name="Rectangle 28"/>
          <p:cNvSpPr>
            <a:spLocks noChangeArrowheads="1"/>
          </p:cNvSpPr>
          <p:nvPr/>
        </p:nvSpPr>
        <p:spPr bwMode="auto">
          <a:xfrm>
            <a:off x="4356100" y="3789363"/>
            <a:ext cx="576263"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70" name="Rectangle 29"/>
          <p:cNvSpPr>
            <a:spLocks noChangeArrowheads="1"/>
          </p:cNvSpPr>
          <p:nvPr/>
        </p:nvSpPr>
        <p:spPr bwMode="auto">
          <a:xfrm>
            <a:off x="4356100"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35871" name="Rectangle 30"/>
          <p:cNvSpPr>
            <a:spLocks noChangeArrowheads="1"/>
          </p:cNvSpPr>
          <p:nvPr/>
        </p:nvSpPr>
        <p:spPr bwMode="auto">
          <a:xfrm>
            <a:off x="3203575"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35872" name="Rectangle 31"/>
          <p:cNvSpPr>
            <a:spLocks noChangeArrowheads="1"/>
          </p:cNvSpPr>
          <p:nvPr/>
        </p:nvSpPr>
        <p:spPr bwMode="auto">
          <a:xfrm>
            <a:off x="6083300"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35873" name="Rectangle 32"/>
          <p:cNvSpPr>
            <a:spLocks noChangeArrowheads="1"/>
          </p:cNvSpPr>
          <p:nvPr/>
        </p:nvSpPr>
        <p:spPr bwMode="auto">
          <a:xfrm>
            <a:off x="7235825"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35874" name="Text Box 33"/>
          <p:cNvSpPr txBox="1">
            <a:spLocks noChangeArrowheads="1"/>
          </p:cNvSpPr>
          <p:nvPr/>
        </p:nvSpPr>
        <p:spPr bwMode="auto">
          <a:xfrm>
            <a:off x="168116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5875" name="Text Box 34"/>
          <p:cNvSpPr txBox="1">
            <a:spLocks noChangeArrowheads="1"/>
          </p:cNvSpPr>
          <p:nvPr/>
        </p:nvSpPr>
        <p:spPr bwMode="auto">
          <a:xfrm>
            <a:off x="216535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5876" name="Text Box 35"/>
          <p:cNvSpPr txBox="1">
            <a:spLocks noChangeArrowheads="1"/>
          </p:cNvSpPr>
          <p:nvPr/>
        </p:nvSpPr>
        <p:spPr bwMode="auto">
          <a:xfrm>
            <a:off x="276066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5877" name="Text Box 36"/>
          <p:cNvSpPr txBox="1">
            <a:spLocks noChangeArrowheads="1"/>
          </p:cNvSpPr>
          <p:nvPr/>
        </p:nvSpPr>
        <p:spPr bwMode="auto">
          <a:xfrm>
            <a:off x="338931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5878" name="Text Box 37"/>
          <p:cNvSpPr txBox="1">
            <a:spLocks noChangeArrowheads="1"/>
          </p:cNvSpPr>
          <p:nvPr/>
        </p:nvSpPr>
        <p:spPr bwMode="auto">
          <a:xfrm>
            <a:off x="38735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5879" name="Text Box 38"/>
          <p:cNvSpPr txBox="1">
            <a:spLocks noChangeArrowheads="1"/>
          </p:cNvSpPr>
          <p:nvPr/>
        </p:nvSpPr>
        <p:spPr bwMode="auto">
          <a:xfrm>
            <a:off x="446881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5880" name="Text Box 39"/>
          <p:cNvSpPr txBox="1">
            <a:spLocks noChangeArrowheads="1"/>
          </p:cNvSpPr>
          <p:nvPr/>
        </p:nvSpPr>
        <p:spPr bwMode="auto">
          <a:xfrm>
            <a:off x="51181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5881" name="Text Box 40"/>
          <p:cNvSpPr txBox="1">
            <a:spLocks noChangeArrowheads="1"/>
          </p:cNvSpPr>
          <p:nvPr/>
        </p:nvSpPr>
        <p:spPr bwMode="auto">
          <a:xfrm>
            <a:off x="5602288"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5882" name="Text Box 41"/>
          <p:cNvSpPr txBox="1">
            <a:spLocks noChangeArrowheads="1"/>
          </p:cNvSpPr>
          <p:nvPr/>
        </p:nvSpPr>
        <p:spPr bwMode="auto">
          <a:xfrm>
            <a:off x="61976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5883" name="Text Box 42"/>
          <p:cNvSpPr txBox="1">
            <a:spLocks noChangeArrowheads="1"/>
          </p:cNvSpPr>
          <p:nvPr/>
        </p:nvSpPr>
        <p:spPr bwMode="auto">
          <a:xfrm>
            <a:off x="6865938"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5884" name="Text Box 43"/>
          <p:cNvSpPr txBox="1">
            <a:spLocks noChangeArrowheads="1"/>
          </p:cNvSpPr>
          <p:nvPr/>
        </p:nvSpPr>
        <p:spPr bwMode="auto">
          <a:xfrm>
            <a:off x="7286625" y="32131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5885" name="Text Box 44"/>
          <p:cNvSpPr txBox="1">
            <a:spLocks noChangeArrowheads="1"/>
          </p:cNvSpPr>
          <p:nvPr/>
        </p:nvSpPr>
        <p:spPr bwMode="auto">
          <a:xfrm>
            <a:off x="7881938" y="32131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5886" name="Text Box 46"/>
          <p:cNvSpPr txBox="1">
            <a:spLocks noChangeArrowheads="1"/>
          </p:cNvSpPr>
          <p:nvPr/>
        </p:nvSpPr>
        <p:spPr bwMode="auto">
          <a:xfrm>
            <a:off x="820738" y="4646613"/>
            <a:ext cx="677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Find out the disk  location corresponding to  file offset (LA) 2900?</a:t>
            </a:r>
          </a:p>
        </p:txBody>
      </p:sp>
      <p:sp>
        <p:nvSpPr>
          <p:cNvPr id="1892399" name="Text Box 47"/>
          <p:cNvSpPr txBox="1">
            <a:spLocks noChangeArrowheads="1"/>
          </p:cNvSpPr>
          <p:nvPr/>
        </p:nvSpPr>
        <p:spPr bwMode="auto">
          <a:xfrm>
            <a:off x="354013" y="5300663"/>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2900 / (1024-4) = 2</a:t>
            </a:r>
            <a:br>
              <a:rPr lang="en-US"/>
            </a:br>
            <a:r>
              <a:rPr lang="en-US"/>
              <a:t>2900 % 1020 = 860 </a:t>
            </a:r>
          </a:p>
        </p:txBody>
      </p:sp>
      <p:sp>
        <p:nvSpPr>
          <p:cNvPr id="1892400" name="Text Box 48"/>
          <p:cNvSpPr txBox="1">
            <a:spLocks noChangeArrowheads="1"/>
          </p:cNvSpPr>
          <p:nvPr/>
        </p:nvSpPr>
        <p:spPr bwMode="auto">
          <a:xfrm>
            <a:off x="3067050" y="5589588"/>
            <a:ext cx="3889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Second block in chain is disk block 8</a:t>
            </a:r>
          </a:p>
          <a:p>
            <a:pPr eaLnBrk="1" hangingPunct="1"/>
            <a:r>
              <a:rPr lang="en-US"/>
              <a:t>Displacement is 860+4 = 864</a:t>
            </a:r>
          </a:p>
        </p:txBody>
      </p:sp>
      <p:sp>
        <p:nvSpPr>
          <p:cNvPr id="1892402" name="Line 50"/>
          <p:cNvSpPr>
            <a:spLocks noChangeShapeType="1"/>
          </p:cNvSpPr>
          <p:nvPr/>
        </p:nvSpPr>
        <p:spPr bwMode="auto">
          <a:xfrm flipV="1">
            <a:off x="2484438" y="5300663"/>
            <a:ext cx="503237" cy="1444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92403" name="Text Box 51"/>
          <p:cNvSpPr txBox="1">
            <a:spLocks noChangeArrowheads="1"/>
          </p:cNvSpPr>
          <p:nvPr/>
        </p:nvSpPr>
        <p:spPr bwMode="auto">
          <a:xfrm>
            <a:off x="3333750" y="5080000"/>
            <a:ext cx="337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Go to the 2</a:t>
            </a:r>
            <a:r>
              <a:rPr lang="en-US" baseline="30000"/>
              <a:t>nd</a:t>
            </a:r>
            <a:r>
              <a:rPr lang="en-US"/>
              <a:t> block in the chain </a:t>
            </a:r>
            <a:br>
              <a:rPr lang="en-US"/>
            </a:br>
            <a:r>
              <a:rPr lang="en-US"/>
              <a:t>  </a:t>
            </a:r>
          </a:p>
        </p:txBody>
      </p:sp>
      <p:sp>
        <p:nvSpPr>
          <p:cNvPr id="35891" name="Line 53"/>
          <p:cNvSpPr>
            <a:spLocks noChangeShapeType="1"/>
          </p:cNvSpPr>
          <p:nvPr/>
        </p:nvSpPr>
        <p:spPr bwMode="auto">
          <a:xfrm>
            <a:off x="4551363" y="2924175"/>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2399"/>
                                        </p:tgtEl>
                                        <p:attrNameLst>
                                          <p:attrName>style.visibility</p:attrName>
                                        </p:attrNameLst>
                                      </p:cBhvr>
                                      <p:to>
                                        <p:strVal val="visible"/>
                                      </p:to>
                                    </p:set>
                                    <p:animEffect transition="in" filter="blinds(horizontal)">
                                      <p:cBhvr>
                                        <p:cTn id="7" dur="500"/>
                                        <p:tgtEl>
                                          <p:spTgt spid="18923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92400"/>
                                        </p:tgtEl>
                                        <p:attrNameLst>
                                          <p:attrName>style.visibility</p:attrName>
                                        </p:attrNameLst>
                                      </p:cBhvr>
                                      <p:to>
                                        <p:strVal val="visible"/>
                                      </p:to>
                                    </p:set>
                                    <p:animEffect transition="in" filter="blinds(horizontal)">
                                      <p:cBhvr>
                                        <p:cTn id="10" dur="500"/>
                                        <p:tgtEl>
                                          <p:spTgt spid="189240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92402"/>
                                        </p:tgtEl>
                                        <p:attrNameLst>
                                          <p:attrName>style.visibility</p:attrName>
                                        </p:attrNameLst>
                                      </p:cBhvr>
                                      <p:to>
                                        <p:strVal val="visible"/>
                                      </p:to>
                                    </p:set>
                                    <p:animEffect transition="in" filter="blinds(horizontal)">
                                      <p:cBhvr>
                                        <p:cTn id="13" dur="500"/>
                                        <p:tgtEl>
                                          <p:spTgt spid="189240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92403"/>
                                        </p:tgtEl>
                                        <p:attrNameLst>
                                          <p:attrName>style.visibility</p:attrName>
                                        </p:attrNameLst>
                                      </p:cBhvr>
                                      <p:to>
                                        <p:strVal val="visible"/>
                                      </p:to>
                                    </p:set>
                                    <p:animEffect transition="in" filter="blinds(horizontal)">
                                      <p:cBhvr>
                                        <p:cTn id="16" dur="500"/>
                                        <p:tgtEl>
                                          <p:spTgt spid="189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2399" grpId="0"/>
      <p:bldP spid="1892400" grpId="0"/>
      <p:bldP spid="1892402" grpId="0" animBg="1"/>
      <p:bldP spid="18924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B2CE94-DCB7-D54B-AF2E-3BBA868F0C4F}" type="slidenum">
              <a:rPr lang="en-US"/>
              <a:pPr eaLnBrk="1" hangingPunct="1"/>
              <a:t>35</a:t>
            </a:fld>
            <a:endParaRPr lang="en-US"/>
          </a:p>
        </p:txBody>
      </p:sp>
      <p:sp>
        <p:nvSpPr>
          <p:cNvPr id="36867" name="Rectangle 2"/>
          <p:cNvSpPr>
            <a:spLocks noGrp="1" noChangeArrowheads="1"/>
          </p:cNvSpPr>
          <p:nvPr>
            <p:ph type="title"/>
          </p:nvPr>
        </p:nvSpPr>
        <p:spPr/>
        <p:txBody>
          <a:bodyPr/>
          <a:lstStyle/>
          <a:p>
            <a:pPr eaLnBrk="1" hangingPunct="1"/>
            <a:r>
              <a:rPr lang="en-US">
                <a:latin typeface="Arial" charset="0"/>
                <a:ea typeface="ＭＳ Ｐゴシック" charset="0"/>
              </a:rPr>
              <a:t>Linked Allocation: Another Example</a:t>
            </a:r>
          </a:p>
        </p:txBody>
      </p:sp>
      <p:sp>
        <p:nvSpPr>
          <p:cNvPr id="36868" name="Rectangle 4"/>
          <p:cNvSpPr>
            <a:spLocks noChangeArrowheads="1"/>
          </p:cNvSpPr>
          <p:nvPr/>
        </p:nvSpPr>
        <p:spPr bwMode="auto">
          <a:xfrm>
            <a:off x="11938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69" name="Rectangle 5"/>
          <p:cNvSpPr>
            <a:spLocks noChangeArrowheads="1"/>
          </p:cNvSpPr>
          <p:nvPr/>
        </p:nvSpPr>
        <p:spPr bwMode="auto">
          <a:xfrm>
            <a:off x="177006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0" name="Rectangle 6"/>
          <p:cNvSpPr>
            <a:spLocks noChangeArrowheads="1"/>
          </p:cNvSpPr>
          <p:nvPr/>
        </p:nvSpPr>
        <p:spPr bwMode="auto">
          <a:xfrm>
            <a:off x="234632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1" name="Rectangle 7"/>
          <p:cNvSpPr>
            <a:spLocks noChangeArrowheads="1"/>
          </p:cNvSpPr>
          <p:nvPr/>
        </p:nvSpPr>
        <p:spPr bwMode="auto">
          <a:xfrm>
            <a:off x="29210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2" name="Rectangle 8"/>
          <p:cNvSpPr>
            <a:spLocks noChangeArrowheads="1"/>
          </p:cNvSpPr>
          <p:nvPr/>
        </p:nvSpPr>
        <p:spPr bwMode="auto">
          <a:xfrm>
            <a:off x="349726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3" name="Rectangle 9"/>
          <p:cNvSpPr>
            <a:spLocks noChangeArrowheads="1"/>
          </p:cNvSpPr>
          <p:nvPr/>
        </p:nvSpPr>
        <p:spPr bwMode="auto">
          <a:xfrm>
            <a:off x="407352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4" name="Rectangle 10"/>
          <p:cNvSpPr>
            <a:spLocks noChangeArrowheads="1"/>
          </p:cNvSpPr>
          <p:nvPr/>
        </p:nvSpPr>
        <p:spPr bwMode="auto">
          <a:xfrm>
            <a:off x="46482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5" name="Rectangle 11"/>
          <p:cNvSpPr>
            <a:spLocks noChangeArrowheads="1"/>
          </p:cNvSpPr>
          <p:nvPr/>
        </p:nvSpPr>
        <p:spPr bwMode="auto">
          <a:xfrm>
            <a:off x="522287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6" name="Rectangle 12"/>
          <p:cNvSpPr>
            <a:spLocks noChangeArrowheads="1"/>
          </p:cNvSpPr>
          <p:nvPr/>
        </p:nvSpPr>
        <p:spPr bwMode="auto">
          <a:xfrm>
            <a:off x="5799138"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7" name="Rectangle 13"/>
          <p:cNvSpPr>
            <a:spLocks noChangeArrowheads="1"/>
          </p:cNvSpPr>
          <p:nvPr/>
        </p:nvSpPr>
        <p:spPr bwMode="auto">
          <a:xfrm>
            <a:off x="637381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8" name="Rectangle 14"/>
          <p:cNvSpPr>
            <a:spLocks noChangeArrowheads="1"/>
          </p:cNvSpPr>
          <p:nvPr/>
        </p:nvSpPr>
        <p:spPr bwMode="auto">
          <a:xfrm>
            <a:off x="695007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9" name="Rectangle 15"/>
          <p:cNvSpPr>
            <a:spLocks noChangeArrowheads="1"/>
          </p:cNvSpPr>
          <p:nvPr/>
        </p:nvSpPr>
        <p:spPr bwMode="auto">
          <a:xfrm>
            <a:off x="7526338"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0" name="Rectangle 16"/>
          <p:cNvSpPr>
            <a:spLocks noChangeArrowheads="1"/>
          </p:cNvSpPr>
          <p:nvPr/>
        </p:nvSpPr>
        <p:spPr bwMode="auto">
          <a:xfrm>
            <a:off x="291623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36881" name="Rectangle 17"/>
          <p:cNvSpPr>
            <a:spLocks noChangeArrowheads="1"/>
          </p:cNvSpPr>
          <p:nvPr/>
        </p:nvSpPr>
        <p:spPr bwMode="auto">
          <a:xfrm>
            <a:off x="349250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36882" name="Rectangle 18"/>
          <p:cNvSpPr>
            <a:spLocks noChangeArrowheads="1"/>
          </p:cNvSpPr>
          <p:nvPr/>
        </p:nvSpPr>
        <p:spPr bwMode="auto">
          <a:xfrm>
            <a:off x="406876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6883" name="Rectangle 19"/>
          <p:cNvSpPr>
            <a:spLocks noChangeArrowheads="1"/>
          </p:cNvSpPr>
          <p:nvPr/>
        </p:nvSpPr>
        <p:spPr bwMode="auto">
          <a:xfrm>
            <a:off x="464343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6884" name="Rectangle 20"/>
          <p:cNvSpPr>
            <a:spLocks noChangeArrowheads="1"/>
          </p:cNvSpPr>
          <p:nvPr/>
        </p:nvSpPr>
        <p:spPr bwMode="auto">
          <a:xfrm>
            <a:off x="521970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5" name="Rectangle 21"/>
          <p:cNvSpPr>
            <a:spLocks noChangeArrowheads="1"/>
          </p:cNvSpPr>
          <p:nvPr/>
        </p:nvSpPr>
        <p:spPr bwMode="auto">
          <a:xfrm>
            <a:off x="579596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6" name="Rectangle 22"/>
          <p:cNvSpPr>
            <a:spLocks noChangeArrowheads="1"/>
          </p:cNvSpPr>
          <p:nvPr/>
        </p:nvSpPr>
        <p:spPr bwMode="auto">
          <a:xfrm>
            <a:off x="6372225"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36887" name="Rectangle 23"/>
          <p:cNvSpPr>
            <a:spLocks noChangeArrowheads="1"/>
          </p:cNvSpPr>
          <p:nvPr/>
        </p:nvSpPr>
        <p:spPr bwMode="auto">
          <a:xfrm>
            <a:off x="694848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36888" name="Rectangle 24"/>
          <p:cNvSpPr>
            <a:spLocks noChangeArrowheads="1"/>
          </p:cNvSpPr>
          <p:nvPr/>
        </p:nvSpPr>
        <p:spPr bwMode="auto">
          <a:xfrm>
            <a:off x="752475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9" name="Rectangle 25"/>
          <p:cNvSpPr>
            <a:spLocks noChangeArrowheads="1"/>
          </p:cNvSpPr>
          <p:nvPr/>
        </p:nvSpPr>
        <p:spPr bwMode="auto">
          <a:xfrm>
            <a:off x="118745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0" name="Rectangle 26"/>
          <p:cNvSpPr>
            <a:spLocks noChangeArrowheads="1"/>
          </p:cNvSpPr>
          <p:nvPr/>
        </p:nvSpPr>
        <p:spPr bwMode="auto">
          <a:xfrm>
            <a:off x="176371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36891" name="Rectangle 27"/>
          <p:cNvSpPr>
            <a:spLocks noChangeArrowheads="1"/>
          </p:cNvSpPr>
          <p:nvPr/>
        </p:nvSpPr>
        <p:spPr bwMode="auto">
          <a:xfrm>
            <a:off x="2339975"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2" name="Rectangle 28"/>
          <p:cNvSpPr>
            <a:spLocks noChangeArrowheads="1"/>
          </p:cNvSpPr>
          <p:nvPr/>
        </p:nvSpPr>
        <p:spPr bwMode="auto">
          <a:xfrm>
            <a:off x="4068763" y="5256213"/>
            <a:ext cx="576262"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3" name="Rectangle 29"/>
          <p:cNvSpPr>
            <a:spLocks noChangeArrowheads="1"/>
          </p:cNvSpPr>
          <p:nvPr/>
        </p:nvSpPr>
        <p:spPr bwMode="auto">
          <a:xfrm>
            <a:off x="1763713"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36894" name="Text Box 33"/>
          <p:cNvSpPr txBox="1">
            <a:spLocks noChangeArrowheads="1"/>
          </p:cNvSpPr>
          <p:nvPr/>
        </p:nvSpPr>
        <p:spPr bwMode="auto">
          <a:xfrm>
            <a:off x="139382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6895" name="Text Box 34"/>
          <p:cNvSpPr txBox="1">
            <a:spLocks noChangeArrowheads="1"/>
          </p:cNvSpPr>
          <p:nvPr/>
        </p:nvSpPr>
        <p:spPr bwMode="auto">
          <a:xfrm>
            <a:off x="187801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6896" name="Text Box 35"/>
          <p:cNvSpPr txBox="1">
            <a:spLocks noChangeArrowheads="1"/>
          </p:cNvSpPr>
          <p:nvPr/>
        </p:nvSpPr>
        <p:spPr bwMode="auto">
          <a:xfrm>
            <a:off x="247332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6897" name="Text Box 36"/>
          <p:cNvSpPr txBox="1">
            <a:spLocks noChangeArrowheads="1"/>
          </p:cNvSpPr>
          <p:nvPr/>
        </p:nvSpPr>
        <p:spPr bwMode="auto">
          <a:xfrm>
            <a:off x="310197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6898" name="Text Box 37"/>
          <p:cNvSpPr txBox="1">
            <a:spLocks noChangeArrowheads="1"/>
          </p:cNvSpPr>
          <p:nvPr/>
        </p:nvSpPr>
        <p:spPr bwMode="auto">
          <a:xfrm>
            <a:off x="35861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6899" name="Text Box 38"/>
          <p:cNvSpPr txBox="1">
            <a:spLocks noChangeArrowheads="1"/>
          </p:cNvSpPr>
          <p:nvPr/>
        </p:nvSpPr>
        <p:spPr bwMode="auto">
          <a:xfrm>
            <a:off x="418147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6900" name="Text Box 39"/>
          <p:cNvSpPr txBox="1">
            <a:spLocks noChangeArrowheads="1"/>
          </p:cNvSpPr>
          <p:nvPr/>
        </p:nvSpPr>
        <p:spPr bwMode="auto">
          <a:xfrm>
            <a:off x="48307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6901" name="Text Box 40"/>
          <p:cNvSpPr txBox="1">
            <a:spLocks noChangeArrowheads="1"/>
          </p:cNvSpPr>
          <p:nvPr/>
        </p:nvSpPr>
        <p:spPr bwMode="auto">
          <a:xfrm>
            <a:off x="5314950"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6902" name="Text Box 41"/>
          <p:cNvSpPr txBox="1">
            <a:spLocks noChangeArrowheads="1"/>
          </p:cNvSpPr>
          <p:nvPr/>
        </p:nvSpPr>
        <p:spPr bwMode="auto">
          <a:xfrm>
            <a:off x="59102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6903" name="Text Box 42"/>
          <p:cNvSpPr txBox="1">
            <a:spLocks noChangeArrowheads="1"/>
          </p:cNvSpPr>
          <p:nvPr/>
        </p:nvSpPr>
        <p:spPr bwMode="auto">
          <a:xfrm>
            <a:off x="6578600"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6904" name="Text Box 43"/>
          <p:cNvSpPr txBox="1">
            <a:spLocks noChangeArrowheads="1"/>
          </p:cNvSpPr>
          <p:nvPr/>
        </p:nvSpPr>
        <p:spPr bwMode="auto">
          <a:xfrm>
            <a:off x="6999288" y="46799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6905" name="Text Box 44"/>
          <p:cNvSpPr txBox="1">
            <a:spLocks noChangeArrowheads="1"/>
          </p:cNvSpPr>
          <p:nvPr/>
        </p:nvSpPr>
        <p:spPr bwMode="auto">
          <a:xfrm>
            <a:off x="7594600" y="46799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6906" name="Line 45"/>
          <p:cNvSpPr>
            <a:spLocks noChangeShapeType="1"/>
          </p:cNvSpPr>
          <p:nvPr/>
        </p:nvSpPr>
        <p:spPr bwMode="auto">
          <a:xfrm>
            <a:off x="5005388" y="4391025"/>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6907" name="Rectangle 46"/>
          <p:cNvSpPr>
            <a:spLocks noChangeArrowheads="1"/>
          </p:cNvSpPr>
          <p:nvPr/>
        </p:nvSpPr>
        <p:spPr bwMode="auto">
          <a:xfrm>
            <a:off x="2916238"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36908" name="Rectangle 47"/>
          <p:cNvSpPr>
            <a:spLocks noChangeArrowheads="1"/>
          </p:cNvSpPr>
          <p:nvPr/>
        </p:nvSpPr>
        <p:spPr bwMode="auto">
          <a:xfrm>
            <a:off x="3492500"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a:t>
            </a:r>
          </a:p>
        </p:txBody>
      </p:sp>
      <p:sp>
        <p:nvSpPr>
          <p:cNvPr id="36909" name="Rectangle 48"/>
          <p:cNvSpPr>
            <a:spLocks noChangeArrowheads="1"/>
          </p:cNvSpPr>
          <p:nvPr/>
        </p:nvSpPr>
        <p:spPr bwMode="auto">
          <a:xfrm>
            <a:off x="4068763"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36910" name="Rectangle 49"/>
          <p:cNvSpPr>
            <a:spLocks noChangeArrowheads="1"/>
          </p:cNvSpPr>
          <p:nvPr/>
        </p:nvSpPr>
        <p:spPr bwMode="auto">
          <a:xfrm>
            <a:off x="4645025"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36911" name="Rectangle 50"/>
          <p:cNvSpPr>
            <a:spLocks noChangeArrowheads="1"/>
          </p:cNvSpPr>
          <p:nvPr/>
        </p:nvSpPr>
        <p:spPr bwMode="auto">
          <a:xfrm>
            <a:off x="6372225"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36912" name="Rectangle 51"/>
          <p:cNvSpPr>
            <a:spLocks noChangeArrowheads="1"/>
          </p:cNvSpPr>
          <p:nvPr/>
        </p:nvSpPr>
        <p:spPr bwMode="auto">
          <a:xfrm>
            <a:off x="6948488"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36913" name="Text Box 52"/>
          <p:cNvSpPr txBox="1">
            <a:spLocks noChangeArrowheads="1"/>
          </p:cNvSpPr>
          <p:nvPr/>
        </p:nvSpPr>
        <p:spPr bwMode="auto">
          <a:xfrm>
            <a:off x="4140200" y="4076700"/>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starts here</a:t>
            </a:r>
          </a:p>
        </p:txBody>
      </p:sp>
      <p:sp>
        <p:nvSpPr>
          <p:cNvPr id="36914" name="Text Box 53"/>
          <p:cNvSpPr txBox="1">
            <a:spLocks noChangeArrowheads="1"/>
          </p:cNvSpPr>
          <p:nvPr/>
        </p:nvSpPr>
        <p:spPr bwMode="auto">
          <a:xfrm>
            <a:off x="179388" y="1412875"/>
            <a:ext cx="580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We have a file that is 3000 bytes long. </a:t>
            </a:r>
          </a:p>
          <a:p>
            <a:pPr algn="l" eaLnBrk="1" hangingPunct="1"/>
            <a:r>
              <a:rPr lang="en-US"/>
              <a:t>Disk block size = 512 bytes; pointer size = 4 bytes. </a:t>
            </a:r>
          </a:p>
          <a:p>
            <a:pPr algn="l" eaLnBrk="1" hangingPunct="1"/>
            <a:r>
              <a:rPr lang="en-US"/>
              <a:t>We want to access bytes 1000 through 2500 of the file. </a:t>
            </a:r>
          </a:p>
          <a:p>
            <a:pPr algn="l" eaLnBrk="1" hangingPunct="1"/>
            <a:r>
              <a:rPr lang="en-US"/>
              <a:t>Which disk blocks should be retrieved? </a:t>
            </a:r>
          </a:p>
        </p:txBody>
      </p:sp>
      <p:sp>
        <p:nvSpPr>
          <p:cNvPr id="36915" name="Rectangle 54"/>
          <p:cNvSpPr>
            <a:spLocks noChangeArrowheads="1"/>
          </p:cNvSpPr>
          <p:nvPr/>
        </p:nvSpPr>
        <p:spPr bwMode="auto">
          <a:xfrm>
            <a:off x="5461000" y="2327275"/>
            <a:ext cx="331311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36916" name="Text Box 55"/>
          <p:cNvSpPr txBox="1">
            <a:spLocks noChangeArrowheads="1"/>
          </p:cNvSpPr>
          <p:nvPr/>
        </p:nvSpPr>
        <p:spPr bwMode="auto">
          <a:xfrm>
            <a:off x="6829425" y="1895475"/>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a:t>
            </a:r>
          </a:p>
        </p:txBody>
      </p:sp>
      <p:sp>
        <p:nvSpPr>
          <p:cNvPr id="36917" name="Text Box 63"/>
          <p:cNvSpPr txBox="1">
            <a:spLocks noChangeArrowheads="1"/>
          </p:cNvSpPr>
          <p:nvPr/>
        </p:nvSpPr>
        <p:spPr bwMode="auto">
          <a:xfrm>
            <a:off x="8313738" y="2654300"/>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2999</a:t>
            </a:r>
          </a:p>
        </p:txBody>
      </p:sp>
      <p:sp>
        <p:nvSpPr>
          <p:cNvPr id="36918" name="Rectangle 66" descr="Wide upward diagonal"/>
          <p:cNvSpPr>
            <a:spLocks noChangeArrowheads="1"/>
          </p:cNvSpPr>
          <p:nvPr/>
        </p:nvSpPr>
        <p:spPr bwMode="auto">
          <a:xfrm>
            <a:off x="6516688" y="2333625"/>
            <a:ext cx="1655762" cy="360363"/>
          </a:xfrm>
          <a:prstGeom prst="rect">
            <a:avLst/>
          </a:prstGeom>
          <a:pattFill prst="wdUpDiag">
            <a:fgClr>
              <a:schemeClr val="accent1"/>
            </a:fgClr>
            <a:bgClr>
              <a:schemeClr val="bg1"/>
            </a:bgClr>
          </a:pattFill>
          <a:ln w="3175">
            <a:solidFill>
              <a:schemeClr val="tx1"/>
            </a:solidFill>
            <a:miter lim="800000"/>
            <a:headEnd/>
            <a:tailEnd/>
          </a:ln>
        </p:spPr>
        <p:txBody>
          <a:bodyPr wrap="none" lIns="90000" tIns="46800" rIns="90000" bIns="46800" anchor="ctr"/>
          <a:lstStyle/>
          <a:p>
            <a:endParaRPr lang="en-US"/>
          </a:p>
        </p:txBody>
      </p:sp>
      <p:sp>
        <p:nvSpPr>
          <p:cNvPr id="36919" name="Text Box 69"/>
          <p:cNvSpPr txBox="1">
            <a:spLocks noChangeArrowheads="1"/>
          </p:cNvSpPr>
          <p:nvPr/>
        </p:nvSpPr>
        <p:spPr bwMode="auto">
          <a:xfrm>
            <a:off x="6081713" y="26495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1000</a:t>
            </a:r>
          </a:p>
        </p:txBody>
      </p:sp>
      <p:sp>
        <p:nvSpPr>
          <p:cNvPr id="36920" name="Text Box 70"/>
          <p:cNvSpPr txBox="1">
            <a:spLocks noChangeArrowheads="1"/>
          </p:cNvSpPr>
          <p:nvPr/>
        </p:nvSpPr>
        <p:spPr bwMode="auto">
          <a:xfrm>
            <a:off x="7686675" y="264318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2500</a:t>
            </a:r>
          </a:p>
        </p:txBody>
      </p:sp>
      <p:sp>
        <p:nvSpPr>
          <p:cNvPr id="36921" name="Text Box 71"/>
          <p:cNvSpPr txBox="1">
            <a:spLocks noChangeArrowheads="1"/>
          </p:cNvSpPr>
          <p:nvPr/>
        </p:nvSpPr>
        <p:spPr bwMode="auto">
          <a:xfrm>
            <a:off x="5267325" y="2647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6922" name="Line 72"/>
          <p:cNvSpPr>
            <a:spLocks noChangeShapeType="1"/>
          </p:cNvSpPr>
          <p:nvPr/>
        </p:nvSpPr>
        <p:spPr bwMode="auto">
          <a:xfrm>
            <a:off x="6516688" y="2981325"/>
            <a:ext cx="165576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6923" name="Text Box 73"/>
          <p:cNvSpPr txBox="1">
            <a:spLocks noChangeArrowheads="1"/>
          </p:cNvSpPr>
          <p:nvPr/>
        </p:nvSpPr>
        <p:spPr bwMode="auto">
          <a:xfrm>
            <a:off x="6345238" y="2930525"/>
            <a:ext cx="200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access this region</a:t>
            </a:r>
          </a:p>
        </p:txBody>
      </p:sp>
      <p:sp>
        <p:nvSpPr>
          <p:cNvPr id="1908810" name="Text Box 74"/>
          <p:cNvSpPr txBox="1">
            <a:spLocks noChangeArrowheads="1"/>
          </p:cNvSpPr>
          <p:nvPr/>
        </p:nvSpPr>
        <p:spPr bwMode="auto">
          <a:xfrm>
            <a:off x="1149350" y="5983288"/>
            <a:ext cx="320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Answer: Disk Blocks 3, 9, 1, 5</a:t>
            </a:r>
          </a:p>
        </p:txBody>
      </p:sp>
      <p:sp>
        <p:nvSpPr>
          <p:cNvPr id="36925" name="Text Box 75"/>
          <p:cNvSpPr txBox="1">
            <a:spLocks noChangeArrowheads="1"/>
          </p:cNvSpPr>
          <p:nvPr/>
        </p:nvSpPr>
        <p:spPr bwMode="auto">
          <a:xfrm>
            <a:off x="155575" y="53482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36926" name="Text Box 77"/>
          <p:cNvSpPr txBox="1">
            <a:spLocks noChangeArrowheads="1"/>
          </p:cNvSpPr>
          <p:nvPr/>
        </p:nvSpPr>
        <p:spPr bwMode="auto">
          <a:xfrm>
            <a:off x="611188" y="2852738"/>
            <a:ext cx="4549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1000/508=1; 1000%508=492</a:t>
            </a:r>
          </a:p>
          <a:p>
            <a:pPr eaLnBrk="1" hangingPunct="1"/>
            <a:r>
              <a:rPr lang="en-US"/>
              <a:t> 2500/508=4; 2500%508=468 </a:t>
            </a:r>
          </a:p>
          <a:p>
            <a:pPr eaLnBrk="1" hangingPunct="1"/>
            <a:endParaRPr lang="en-US"/>
          </a:p>
          <a:p>
            <a:pPr eaLnBrk="1" hangingPunct="1"/>
            <a:r>
              <a:rPr lang="en-US"/>
              <a:t>Logical</a:t>
            </a:r>
            <a:r>
              <a:rPr lang="tr-TR"/>
              <a:t>(relat</a:t>
            </a:r>
            <a:r>
              <a:rPr lang="en-US"/>
              <a:t>ive</a:t>
            </a:r>
            <a:r>
              <a:rPr lang="tr-TR"/>
              <a:t>)</a:t>
            </a:r>
            <a:r>
              <a:rPr lang="en-US"/>
              <a:t> blocks to access: 1, 2, 3, 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08810"/>
                                        </p:tgtEl>
                                        <p:attrNameLst>
                                          <p:attrName>style.visibility</p:attrName>
                                        </p:attrNameLst>
                                      </p:cBhvr>
                                      <p:to>
                                        <p:strVal val="visible"/>
                                      </p:to>
                                    </p:set>
                                    <p:animEffect transition="in" filter="blinds(horizontal)">
                                      <p:cBhvr>
                                        <p:cTn id="7" dur="500"/>
                                        <p:tgtEl>
                                          <p:spTgt spid="1908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88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5D40DF-F92A-DD4B-8B18-CC65CFB57E3B}" type="slidenum">
              <a:rPr lang="en-US"/>
              <a:pPr eaLnBrk="1" hangingPunct="1"/>
              <a:t>36</a:t>
            </a:fld>
            <a:endParaRPr lang="en-US"/>
          </a:p>
        </p:txBody>
      </p:sp>
      <p:sp>
        <p:nvSpPr>
          <p:cNvPr id="37891" name="Rectangle 2"/>
          <p:cNvSpPr>
            <a:spLocks noGrp="1" noChangeArrowheads="1"/>
          </p:cNvSpPr>
          <p:nvPr>
            <p:ph type="title"/>
          </p:nvPr>
        </p:nvSpPr>
        <p:spPr/>
        <p:txBody>
          <a:bodyPr/>
          <a:lstStyle/>
          <a:p>
            <a:pPr eaLnBrk="1" hangingPunct="1"/>
            <a:r>
              <a:rPr lang="en-US">
                <a:latin typeface="Arial" charset="0"/>
                <a:ea typeface="ＭＳ Ｐゴシック" charset="0"/>
              </a:rPr>
              <a:t>File Allocation Table</a:t>
            </a:r>
          </a:p>
        </p:txBody>
      </p:sp>
      <p:sp>
        <p:nvSpPr>
          <p:cNvPr id="37892" name="Rectangle 3"/>
          <p:cNvSpPr>
            <a:spLocks noGrp="1" noChangeArrowheads="1"/>
          </p:cNvSpPr>
          <p:nvPr>
            <p:ph type="body" idx="1"/>
          </p:nvPr>
        </p:nvSpPr>
        <p:spPr/>
        <p:txBody>
          <a:bodyPr/>
          <a:lstStyle/>
          <a:p>
            <a:pPr>
              <a:buClr>
                <a:schemeClr val="folHlink"/>
              </a:buClr>
              <a:buFont typeface="Monotype Sorts" charset="0"/>
              <a:buNone/>
            </a:pPr>
            <a:endParaRPr kumimoji="1" lang="en-US" sz="2000" dirty="0">
              <a:latin typeface="Arial" charset="0"/>
              <a:ea typeface="ＭＳ Ｐゴシック" charset="0"/>
            </a:endParaRPr>
          </a:p>
          <a:p>
            <a:pPr>
              <a:buClr>
                <a:schemeClr val="folHlink"/>
              </a:buClr>
            </a:pPr>
            <a:r>
              <a:rPr kumimoji="1" lang="en-US" sz="2000" dirty="0">
                <a:latin typeface="Arial" charset="0"/>
                <a:ea typeface="ＭＳ Ｐゴシック" charset="0"/>
              </a:rPr>
              <a:t>File-allocation table (FAT) – disk-space allocation used by MS-DOS and OS/</a:t>
            </a:r>
            <a:r>
              <a:rPr kumimoji="1" lang="en-US" sz="2000" dirty="0" smtClean="0">
                <a:latin typeface="Arial" charset="0"/>
                <a:ea typeface="ＭＳ Ｐゴシック" charset="0"/>
              </a:rPr>
              <a:t>2 operating systems</a:t>
            </a:r>
            <a:endParaRPr kumimoji="1" lang="en-US" sz="2000" dirty="0">
              <a:latin typeface="Arial" charset="0"/>
              <a:ea typeface="ＭＳ Ｐゴシック" charset="0"/>
            </a:endParaRP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a:solidFill>
                  <a:srgbClr val="FF0000"/>
                </a:solidFill>
                <a:latin typeface="Arial" charset="0"/>
                <a:ea typeface="ＭＳ Ｐゴシック" charset="0"/>
              </a:rPr>
              <a:t>Pointers</a:t>
            </a:r>
            <a:r>
              <a:rPr kumimoji="1" lang="en-US" sz="2000" dirty="0">
                <a:latin typeface="Arial" charset="0"/>
                <a:ea typeface="ＭＳ Ｐゴシック" charset="0"/>
              </a:rPr>
              <a:t>  (i.e</a:t>
            </a:r>
            <a:r>
              <a:rPr kumimoji="1" lang="en-US" sz="2000" dirty="0" smtClean="0">
                <a:latin typeface="Arial" charset="0"/>
                <a:ea typeface="ＭＳ Ｐゴシック" charset="0"/>
              </a:rPr>
              <a:t>., </a:t>
            </a:r>
            <a:r>
              <a:rPr kumimoji="1" lang="en-US" sz="2000" dirty="0">
                <a:latin typeface="Arial" charset="0"/>
                <a:ea typeface="ＭＳ Ｐゴシック" charset="0"/>
              </a:rPr>
              <a:t>disk data blocks numbers) are </a:t>
            </a:r>
            <a:r>
              <a:rPr kumimoji="1" lang="en-US" sz="2000" dirty="0">
                <a:solidFill>
                  <a:srgbClr val="FF0000"/>
                </a:solidFill>
                <a:latin typeface="Arial" charset="0"/>
                <a:ea typeface="ＭＳ Ｐゴシック" charset="0"/>
              </a:rPr>
              <a:t>kept in a table (FAT)</a:t>
            </a: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a:solidFill>
                  <a:srgbClr val="FF0000"/>
                </a:solidFill>
                <a:latin typeface="Arial" charset="0"/>
                <a:ea typeface="ＭＳ Ｐゴシック" charset="0"/>
              </a:rPr>
              <a:t>Data Block does not hold a pointer</a:t>
            </a:r>
            <a:r>
              <a:rPr kumimoji="1" lang="en-US" sz="2000" dirty="0">
                <a:latin typeface="Arial" charset="0"/>
                <a:ea typeface="ＭＳ Ｐゴシック" charset="0"/>
              </a:rPr>
              <a:t>; hence data size in a disk block is a power of 2. </a:t>
            </a:r>
            <a:endParaRPr kumimoji="1" lang="en-US" sz="2000" dirty="0" smtClean="0">
              <a:latin typeface="Arial" charset="0"/>
              <a:ea typeface="ＭＳ Ｐゴシック" charset="0"/>
            </a:endParaRP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smtClean="0">
                <a:latin typeface="Arial" charset="0"/>
                <a:ea typeface="ＭＳ Ｐゴシック" charset="0"/>
              </a:rPr>
              <a:t>FAT16, FAT32 file systems are using this. </a:t>
            </a: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smtClean="0">
                <a:latin typeface="Arial" charset="0"/>
                <a:ea typeface="ＭＳ Ｐゴシック" charset="0"/>
              </a:rPr>
              <a:t>FAT is also used for free space information. </a:t>
            </a:r>
            <a:endParaRPr lang="en-US" sz="20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A169D2A-94FE-5B49-B429-7679EC5847EB}" type="slidenum">
              <a:rPr lang="en-US"/>
              <a:pPr eaLnBrk="1" hangingPunct="1"/>
              <a:t>37</a:t>
            </a:fld>
            <a:endParaRPr lang="en-US"/>
          </a:p>
        </p:txBody>
      </p:sp>
      <p:sp>
        <p:nvSpPr>
          <p:cNvPr id="3891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File-Allocation Table</a:t>
            </a:r>
            <a:endParaRPr lang="en-US" sz="2400">
              <a:latin typeface="Arial" charset="0"/>
              <a:ea typeface="ＭＳ Ｐゴシック" charset="0"/>
            </a:endParaRPr>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41488"/>
            <a:ext cx="525621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Allocation: an enhancement</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set of contiguous blocks </a:t>
            </a:r>
            <a:r>
              <a:rPr lang="en-US" dirty="0" smtClean="0"/>
              <a:t>can be considered together</a:t>
            </a:r>
          </a:p>
          <a:p>
            <a:pPr lvl="1"/>
            <a:r>
              <a:rPr lang="en-US" dirty="0" smtClean="0"/>
              <a:t>Called </a:t>
            </a:r>
            <a:r>
              <a:rPr lang="en-US" dirty="0">
                <a:solidFill>
                  <a:srgbClr val="FF0000"/>
                </a:solidFill>
              </a:rPr>
              <a:t>C</a:t>
            </a:r>
            <a:r>
              <a:rPr lang="en-US" dirty="0" smtClean="0">
                <a:solidFill>
                  <a:srgbClr val="FF0000"/>
                </a:solidFill>
              </a:rPr>
              <a:t>luster</a:t>
            </a:r>
          </a:p>
          <a:p>
            <a:r>
              <a:rPr lang="en-US" dirty="0" smtClean="0"/>
              <a:t>Allocation unit is now a cluster</a:t>
            </a:r>
          </a:p>
          <a:p>
            <a:r>
              <a:rPr lang="en-US" dirty="0" smtClean="0"/>
              <a:t>Less space wasted due to pointer in a block (in a cluster)</a:t>
            </a:r>
          </a:p>
          <a:p>
            <a:r>
              <a:rPr lang="en-US" dirty="0" smtClean="0"/>
              <a:t>Faster random access (more efficient)</a:t>
            </a:r>
          </a:p>
          <a:p>
            <a:r>
              <a:rPr lang="en-US" dirty="0" smtClean="0"/>
              <a:t>Beginning of a  cluster has information about the next cluster</a:t>
            </a:r>
          </a:p>
          <a:p>
            <a:r>
              <a:rPr lang="en-US" dirty="0" smtClean="0"/>
              <a:t>Two clusters de not have to be next to each other.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4E6B25-FD6C-904C-BDE5-F85080913185}" type="slidenum">
              <a:rPr lang="en-US" smtClean="0"/>
              <a:pPr/>
              <a:t>38</a:t>
            </a:fld>
            <a:endParaRPr lang="en-US"/>
          </a:p>
        </p:txBody>
      </p:sp>
    </p:spTree>
    <p:extLst>
      <p:ext uri="{BB962C8B-B14F-4D97-AF65-F5344CB8AC3E}">
        <p14:creationId xmlns:p14="http://schemas.microsoft.com/office/powerpoint/2010/main" val="2950702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602E61-B274-424D-B813-5FB77D9A787C}" type="slidenum">
              <a:rPr lang="en-US"/>
              <a:pPr eaLnBrk="1" hangingPunct="1"/>
              <a:t>39</a:t>
            </a:fld>
            <a:endParaRPr lang="en-US"/>
          </a:p>
        </p:txBody>
      </p:sp>
      <p:sp>
        <p:nvSpPr>
          <p:cNvPr id="3993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a:t>
            </a:r>
          </a:p>
        </p:txBody>
      </p:sp>
      <p:sp>
        <p:nvSpPr>
          <p:cNvPr id="39940" name="Rectangle 3"/>
          <p:cNvSpPr>
            <a:spLocks noGrp="1" noChangeArrowheads="1"/>
          </p:cNvSpPr>
          <p:nvPr>
            <p:ph type="body" idx="4294967295"/>
          </p:nvPr>
        </p:nvSpPr>
        <p:spPr>
          <a:xfrm>
            <a:off x="323850" y="1557338"/>
            <a:ext cx="8496300" cy="969962"/>
          </a:xfrm>
        </p:spPr>
        <p:txBody>
          <a:bodyPr/>
          <a:lstStyle/>
          <a:p>
            <a:pPr eaLnBrk="1" hangingPunct="1">
              <a:lnSpc>
                <a:spcPct val="90000"/>
              </a:lnSpc>
            </a:pPr>
            <a:r>
              <a:rPr lang="en-US" dirty="0">
                <a:latin typeface="Arial" charset="0"/>
                <a:ea typeface="ＭＳ Ｐゴシック" charset="0"/>
              </a:rPr>
              <a:t>Brings </a:t>
            </a:r>
            <a:r>
              <a:rPr lang="en-US" dirty="0">
                <a:solidFill>
                  <a:srgbClr val="FF0000"/>
                </a:solidFill>
                <a:latin typeface="Arial" charset="0"/>
                <a:ea typeface="ＭＳ Ｐゴシック" charset="0"/>
              </a:rPr>
              <a:t>all </a:t>
            </a:r>
            <a:r>
              <a:rPr lang="en-US" dirty="0" smtClean="0">
                <a:solidFill>
                  <a:srgbClr val="FF0000"/>
                </a:solidFill>
                <a:latin typeface="Arial" charset="0"/>
                <a:ea typeface="ＭＳ Ｐゴシック" charset="0"/>
              </a:rPr>
              <a:t> disk pointers (pointing to data blocks) </a:t>
            </a:r>
            <a:r>
              <a:rPr lang="en-US" dirty="0">
                <a:solidFill>
                  <a:srgbClr val="FF0000"/>
                </a:solidFill>
                <a:latin typeface="Arial" charset="0"/>
                <a:ea typeface="ＭＳ Ｐゴシック" charset="0"/>
              </a:rPr>
              <a:t>together into the index block</a:t>
            </a:r>
          </a:p>
          <a:p>
            <a:pPr marL="37931725" lvl="1" indent="-37474525"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Logical view</a:t>
            </a:r>
          </a:p>
        </p:txBody>
      </p:sp>
      <p:sp>
        <p:nvSpPr>
          <p:cNvPr id="39941" name="Rectangle 4"/>
          <p:cNvSpPr>
            <a:spLocks noChangeArrowheads="1"/>
          </p:cNvSpPr>
          <p:nvPr/>
        </p:nvSpPr>
        <p:spPr bwMode="auto">
          <a:xfrm>
            <a:off x="3044825" y="3130550"/>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2" name="Rectangle 5"/>
          <p:cNvSpPr>
            <a:spLocks noChangeArrowheads="1"/>
          </p:cNvSpPr>
          <p:nvPr/>
        </p:nvSpPr>
        <p:spPr bwMode="auto">
          <a:xfrm>
            <a:off x="3044825" y="3455988"/>
            <a:ext cx="606425" cy="33178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3" name="Rectangle 6"/>
          <p:cNvSpPr>
            <a:spLocks noChangeArrowheads="1"/>
          </p:cNvSpPr>
          <p:nvPr/>
        </p:nvSpPr>
        <p:spPr bwMode="auto">
          <a:xfrm>
            <a:off x="3044825" y="3781425"/>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4" name="Rectangle 7"/>
          <p:cNvSpPr>
            <a:spLocks noChangeArrowheads="1"/>
          </p:cNvSpPr>
          <p:nvPr/>
        </p:nvSpPr>
        <p:spPr bwMode="auto">
          <a:xfrm>
            <a:off x="3044825" y="4106863"/>
            <a:ext cx="606425" cy="33178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5" name="Rectangle 8"/>
          <p:cNvSpPr>
            <a:spLocks noChangeArrowheads="1"/>
          </p:cNvSpPr>
          <p:nvPr/>
        </p:nvSpPr>
        <p:spPr bwMode="auto">
          <a:xfrm>
            <a:off x="3044825" y="4432300"/>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6" name="Rectangle 9"/>
          <p:cNvSpPr>
            <a:spLocks noChangeArrowheads="1"/>
          </p:cNvSpPr>
          <p:nvPr/>
        </p:nvSpPr>
        <p:spPr bwMode="auto">
          <a:xfrm>
            <a:off x="4603750" y="31448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7" name="Rectangle 10"/>
          <p:cNvSpPr>
            <a:spLocks noChangeArrowheads="1"/>
          </p:cNvSpPr>
          <p:nvPr/>
        </p:nvSpPr>
        <p:spPr bwMode="auto">
          <a:xfrm>
            <a:off x="4603750" y="35131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8" name="Rectangle 11"/>
          <p:cNvSpPr>
            <a:spLocks noChangeArrowheads="1"/>
          </p:cNvSpPr>
          <p:nvPr/>
        </p:nvSpPr>
        <p:spPr bwMode="auto">
          <a:xfrm>
            <a:off x="4603750" y="38814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9" name="Rectangle 12"/>
          <p:cNvSpPr>
            <a:spLocks noChangeArrowheads="1"/>
          </p:cNvSpPr>
          <p:nvPr/>
        </p:nvSpPr>
        <p:spPr bwMode="auto">
          <a:xfrm>
            <a:off x="4603750" y="42497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50" name="Rectangle 13"/>
          <p:cNvSpPr>
            <a:spLocks noChangeArrowheads="1"/>
          </p:cNvSpPr>
          <p:nvPr/>
        </p:nvSpPr>
        <p:spPr bwMode="auto">
          <a:xfrm>
            <a:off x="4603750" y="46180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51" name="Line 14"/>
          <p:cNvSpPr>
            <a:spLocks noChangeShapeType="1"/>
          </p:cNvSpPr>
          <p:nvPr/>
        </p:nvSpPr>
        <p:spPr bwMode="auto">
          <a:xfrm>
            <a:off x="3679825" y="3232150"/>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5"/>
          <p:cNvSpPr>
            <a:spLocks noChangeShapeType="1"/>
          </p:cNvSpPr>
          <p:nvPr/>
        </p:nvSpPr>
        <p:spPr bwMode="auto">
          <a:xfrm>
            <a:off x="3644900" y="3571875"/>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6"/>
          <p:cNvSpPr>
            <a:spLocks noChangeShapeType="1"/>
          </p:cNvSpPr>
          <p:nvPr/>
        </p:nvSpPr>
        <p:spPr bwMode="auto">
          <a:xfrm>
            <a:off x="3652838" y="3983038"/>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7"/>
          <p:cNvSpPr>
            <a:spLocks noChangeShapeType="1"/>
          </p:cNvSpPr>
          <p:nvPr/>
        </p:nvSpPr>
        <p:spPr bwMode="auto">
          <a:xfrm>
            <a:off x="3617913" y="4337050"/>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18"/>
          <p:cNvSpPr>
            <a:spLocks noChangeShapeType="1"/>
          </p:cNvSpPr>
          <p:nvPr/>
        </p:nvSpPr>
        <p:spPr bwMode="auto">
          <a:xfrm>
            <a:off x="3640138" y="4691063"/>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6" name="Text Box 19"/>
          <p:cNvSpPr txBox="1">
            <a:spLocks noChangeArrowheads="1"/>
          </p:cNvSpPr>
          <p:nvPr/>
        </p:nvSpPr>
        <p:spPr bwMode="auto">
          <a:xfrm>
            <a:off x="2700338" y="47259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index table</a:t>
            </a:r>
          </a:p>
        </p:txBody>
      </p:sp>
      <p:sp>
        <p:nvSpPr>
          <p:cNvPr id="39957" name="Text Box 20"/>
          <p:cNvSpPr txBox="1">
            <a:spLocks noChangeArrowheads="1"/>
          </p:cNvSpPr>
          <p:nvPr/>
        </p:nvSpPr>
        <p:spPr bwMode="auto">
          <a:xfrm>
            <a:off x="4360863" y="4889500"/>
            <a:ext cx="854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a:t>
            </a:r>
          </a:p>
          <a:p>
            <a:pPr eaLnBrk="1" hangingPunct="1"/>
            <a:r>
              <a:rPr lang="en-US"/>
              <a:t>Data </a:t>
            </a:r>
          </a:p>
          <a:p>
            <a:pPr eaLnBrk="1" hangingPunct="1"/>
            <a:r>
              <a:rPr lang="en-US"/>
              <a:t>Blocks</a:t>
            </a:r>
          </a:p>
        </p:txBody>
      </p:sp>
      <p:sp>
        <p:nvSpPr>
          <p:cNvPr id="39958" name="Text Box 21"/>
          <p:cNvSpPr txBox="1">
            <a:spLocks noChangeArrowheads="1"/>
          </p:cNvSpPr>
          <p:nvPr/>
        </p:nvSpPr>
        <p:spPr bwMode="auto">
          <a:xfrm>
            <a:off x="2751138" y="31337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9959" name="Text Box 22"/>
          <p:cNvSpPr txBox="1">
            <a:spLocks noChangeArrowheads="1"/>
          </p:cNvSpPr>
          <p:nvPr/>
        </p:nvSpPr>
        <p:spPr bwMode="auto">
          <a:xfrm>
            <a:off x="2738438" y="34432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9960" name="Text Box 23"/>
          <p:cNvSpPr txBox="1">
            <a:spLocks noChangeArrowheads="1"/>
          </p:cNvSpPr>
          <p:nvPr/>
        </p:nvSpPr>
        <p:spPr bwMode="auto">
          <a:xfrm>
            <a:off x="2746375" y="37734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9961" name="Text Box 24"/>
          <p:cNvSpPr txBox="1">
            <a:spLocks noChangeArrowheads="1"/>
          </p:cNvSpPr>
          <p:nvPr/>
        </p:nvSpPr>
        <p:spPr bwMode="auto">
          <a:xfrm>
            <a:off x="2746375" y="40528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9962" name="Freeform 26"/>
          <p:cNvSpPr>
            <a:spLocks/>
          </p:cNvSpPr>
          <p:nvPr/>
        </p:nvSpPr>
        <p:spPr bwMode="auto">
          <a:xfrm>
            <a:off x="3419475" y="2481263"/>
            <a:ext cx="1008063" cy="731837"/>
          </a:xfrm>
          <a:custGeom>
            <a:avLst/>
            <a:gdLst>
              <a:gd name="T0" fmla="*/ 0 w 635"/>
              <a:gd name="T1" fmla="*/ 1161790533 h 461"/>
              <a:gd name="T2" fmla="*/ 115927250 w 635"/>
              <a:gd name="T3" fmla="*/ 133567410 h 461"/>
              <a:gd name="T4" fmla="*/ 572076525 w 635"/>
              <a:gd name="T5" fmla="*/ 360381308 h 461"/>
              <a:gd name="T6" fmla="*/ 1600300588 w 635"/>
              <a:gd name="T7" fmla="*/ 246975178 h 461"/>
              <a:gd name="T8" fmla="*/ 0 60000 65536"/>
              <a:gd name="T9" fmla="*/ 0 60000 65536"/>
              <a:gd name="T10" fmla="*/ 0 60000 65536"/>
              <a:gd name="T11" fmla="*/ 0 60000 65536"/>
              <a:gd name="T12" fmla="*/ 0 w 635"/>
              <a:gd name="T13" fmla="*/ 0 h 461"/>
              <a:gd name="T14" fmla="*/ 635 w 635"/>
              <a:gd name="T15" fmla="*/ 461 h 461"/>
            </a:gdLst>
            <a:ahLst/>
            <a:cxnLst>
              <a:cxn ang="T8">
                <a:pos x="T0" y="T1"/>
              </a:cxn>
              <a:cxn ang="T9">
                <a:pos x="T2" y="T3"/>
              </a:cxn>
              <a:cxn ang="T10">
                <a:pos x="T4" y="T5"/>
              </a:cxn>
              <a:cxn ang="T11">
                <a:pos x="T6" y="T7"/>
              </a:cxn>
            </a:cxnLst>
            <a:rect l="T12" t="T13" r="T14" b="T15"/>
            <a:pathLst>
              <a:path w="635" h="461">
                <a:moveTo>
                  <a:pt x="0" y="461"/>
                </a:moveTo>
                <a:cubicBezTo>
                  <a:pt x="4" y="283"/>
                  <a:pt x="8" y="106"/>
                  <a:pt x="46" y="53"/>
                </a:cubicBezTo>
                <a:cubicBezTo>
                  <a:pt x="84" y="0"/>
                  <a:pt x="129" y="136"/>
                  <a:pt x="227" y="143"/>
                </a:cubicBezTo>
                <a:cubicBezTo>
                  <a:pt x="325" y="150"/>
                  <a:pt x="567" y="113"/>
                  <a:pt x="635" y="9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63" name="Text Box 27"/>
          <p:cNvSpPr txBox="1">
            <a:spLocks noChangeArrowheads="1"/>
          </p:cNvSpPr>
          <p:nvPr/>
        </p:nvSpPr>
        <p:spPr bwMode="auto">
          <a:xfrm>
            <a:off x="4356100" y="2276475"/>
            <a:ext cx="259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 Number </a:t>
            </a:r>
          </a:p>
          <a:p>
            <a:pPr eaLnBrk="1" hangingPunct="1"/>
            <a:r>
              <a:rPr lang="en-US"/>
              <a:t>(physical block number)</a:t>
            </a:r>
          </a:p>
        </p:txBody>
      </p:sp>
      <p:sp>
        <p:nvSpPr>
          <p:cNvPr id="39964" name="Text Box 28"/>
          <p:cNvSpPr txBox="1">
            <a:spLocks noChangeArrowheads="1"/>
          </p:cNvSpPr>
          <p:nvPr/>
        </p:nvSpPr>
        <p:spPr bwMode="auto">
          <a:xfrm>
            <a:off x="900113" y="5661025"/>
            <a:ext cx="329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Index of blocks allocated to file</a:t>
            </a:r>
          </a:p>
          <a:p>
            <a:pPr eaLnBrk="1" hangingPunct="1"/>
            <a:r>
              <a:rPr lang="en-US" dirty="0"/>
              <a:t>(logical block number)</a:t>
            </a:r>
          </a:p>
        </p:txBody>
      </p:sp>
      <p:sp>
        <p:nvSpPr>
          <p:cNvPr id="39965" name="Freeform 29"/>
          <p:cNvSpPr>
            <a:spLocks/>
          </p:cNvSpPr>
          <p:nvPr/>
        </p:nvSpPr>
        <p:spPr bwMode="auto">
          <a:xfrm>
            <a:off x="1692275" y="4365625"/>
            <a:ext cx="1295400" cy="1295400"/>
          </a:xfrm>
          <a:custGeom>
            <a:avLst/>
            <a:gdLst>
              <a:gd name="T0" fmla="*/ 1943041475 w 816"/>
              <a:gd name="T1" fmla="*/ 0 h 816"/>
              <a:gd name="T2" fmla="*/ 1943041475 w 816"/>
              <a:gd name="T3" fmla="*/ 226814094 h 816"/>
              <a:gd name="T4" fmla="*/ 1257558783 w 816"/>
              <a:gd name="T5" fmla="*/ 456149137 h 816"/>
              <a:gd name="T6" fmla="*/ 342741247 w 816"/>
              <a:gd name="T7" fmla="*/ 1141631630 h 816"/>
              <a:gd name="T8" fmla="*/ 0 w 816"/>
              <a:gd name="T9" fmla="*/ 2056447678 h 816"/>
              <a:gd name="T10" fmla="*/ 0 60000 65536"/>
              <a:gd name="T11" fmla="*/ 0 60000 65536"/>
              <a:gd name="T12" fmla="*/ 0 60000 65536"/>
              <a:gd name="T13" fmla="*/ 0 60000 65536"/>
              <a:gd name="T14" fmla="*/ 0 60000 65536"/>
              <a:gd name="T15" fmla="*/ 0 w 816"/>
              <a:gd name="T16" fmla="*/ 0 h 816"/>
              <a:gd name="T17" fmla="*/ 816 w 816"/>
              <a:gd name="T18" fmla="*/ 816 h 816"/>
            </a:gdLst>
            <a:ahLst/>
            <a:cxnLst>
              <a:cxn ang="T10">
                <a:pos x="T0" y="T1"/>
              </a:cxn>
              <a:cxn ang="T11">
                <a:pos x="T2" y="T3"/>
              </a:cxn>
              <a:cxn ang="T12">
                <a:pos x="T4" y="T5"/>
              </a:cxn>
              <a:cxn ang="T13">
                <a:pos x="T6" y="T7"/>
              </a:cxn>
              <a:cxn ang="T14">
                <a:pos x="T8" y="T9"/>
              </a:cxn>
            </a:cxnLst>
            <a:rect l="T15" t="T16" r="T17" b="T18"/>
            <a:pathLst>
              <a:path w="816" h="816">
                <a:moveTo>
                  <a:pt x="771" y="0"/>
                </a:moveTo>
                <a:cubicBezTo>
                  <a:pt x="793" y="30"/>
                  <a:pt x="816" y="60"/>
                  <a:pt x="771" y="90"/>
                </a:cubicBezTo>
                <a:cubicBezTo>
                  <a:pt x="726" y="120"/>
                  <a:pt x="605" y="120"/>
                  <a:pt x="499" y="181"/>
                </a:cubicBezTo>
                <a:cubicBezTo>
                  <a:pt x="393" y="242"/>
                  <a:pt x="219" y="347"/>
                  <a:pt x="136" y="453"/>
                </a:cubicBezTo>
                <a:cubicBezTo>
                  <a:pt x="53" y="559"/>
                  <a:pt x="15" y="756"/>
                  <a:pt x="0" y="816"/>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66" name="Line 30"/>
          <p:cNvSpPr>
            <a:spLocks noChangeShapeType="1"/>
          </p:cNvSpPr>
          <p:nvPr/>
        </p:nvSpPr>
        <p:spPr bwMode="auto">
          <a:xfrm>
            <a:off x="6156325" y="2924175"/>
            <a:ext cx="936625"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39967" name="Text Box 31"/>
          <p:cNvSpPr txBox="1">
            <a:spLocks noChangeArrowheads="1"/>
          </p:cNvSpPr>
          <p:nvPr/>
        </p:nvSpPr>
        <p:spPr bwMode="auto">
          <a:xfrm>
            <a:off x="5651500" y="3716338"/>
            <a:ext cx="283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Hence this is the </a:t>
            </a:r>
          </a:p>
          <a:p>
            <a:pPr eaLnBrk="1" hangingPunct="1"/>
            <a:r>
              <a:rPr lang="en-US"/>
              <a:t>address (number) of block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065C61-ED5C-2C4E-82B2-7D68CAF67771}" type="slidenum">
              <a:rPr lang="en-US"/>
              <a:pPr eaLnBrk="1" hangingPunct="1"/>
              <a:t>4</a:t>
            </a:fld>
            <a:endParaRPr lang="en-US"/>
          </a:p>
        </p:txBody>
      </p:sp>
      <p:sp>
        <p:nvSpPr>
          <p:cNvPr id="5123" name="Rectangle 2"/>
          <p:cNvSpPr>
            <a:spLocks noGrp="1" noChangeArrowheads="1"/>
          </p:cNvSpPr>
          <p:nvPr>
            <p:ph type="title"/>
          </p:nvPr>
        </p:nvSpPr>
        <p:spPr/>
        <p:txBody>
          <a:bodyPr/>
          <a:lstStyle/>
          <a:p>
            <a:pPr eaLnBrk="1" hangingPunct="1"/>
            <a:r>
              <a:rPr lang="en-US" dirty="0">
                <a:latin typeface="Arial" charset="0"/>
                <a:ea typeface="ＭＳ Ｐゴシック" charset="0"/>
              </a:rPr>
              <a:t>File System </a:t>
            </a:r>
            <a:r>
              <a:rPr lang="en-US" dirty="0" smtClean="0">
                <a:latin typeface="Arial" charset="0"/>
                <a:ea typeface="ＭＳ Ｐゴシック" charset="0"/>
              </a:rPr>
              <a:t>Structure - Overview</a:t>
            </a:r>
            <a:endParaRPr lang="en-US" dirty="0">
              <a:latin typeface="Arial" charset="0"/>
              <a:ea typeface="ＭＳ Ｐゴシック" charset="0"/>
            </a:endParaRPr>
          </a:p>
        </p:txBody>
      </p:sp>
      <p:sp>
        <p:nvSpPr>
          <p:cNvPr id="5124" name="Rectangle 3"/>
          <p:cNvSpPr>
            <a:spLocks noGrp="1" noChangeArrowheads="1"/>
          </p:cNvSpPr>
          <p:nvPr>
            <p:ph type="body" idx="1"/>
          </p:nvPr>
        </p:nvSpPr>
        <p:spPr/>
        <p:txBody>
          <a:bodyPr/>
          <a:lstStyle/>
          <a:p>
            <a:pPr eaLnBrk="1" hangingPunct="1"/>
            <a:r>
              <a:rPr lang="en-US" sz="1600" dirty="0" smtClean="0">
                <a:latin typeface="Arial" charset="0"/>
                <a:ea typeface="ＭＳ Ｐゴシック" charset="0"/>
              </a:rPr>
              <a:t>File</a:t>
            </a:r>
            <a:endParaRPr lang="en-US" sz="1600" dirty="0">
              <a:latin typeface="Arial" charset="0"/>
              <a:ea typeface="ＭＳ Ｐゴシック" charset="0"/>
            </a:endParaRPr>
          </a:p>
          <a:p>
            <a:pPr lvl="1" eaLnBrk="1" hangingPunct="1"/>
            <a:r>
              <a:rPr lang="en-US" sz="1600" dirty="0">
                <a:solidFill>
                  <a:srgbClr val="FF0000"/>
                </a:solidFill>
                <a:latin typeface="Arial" charset="0"/>
                <a:ea typeface="ＭＳ Ｐゴシック" charset="0"/>
              </a:rPr>
              <a:t>Logical storage unit</a:t>
            </a:r>
          </a:p>
          <a:p>
            <a:pPr lvl="1" eaLnBrk="1" hangingPunct="1"/>
            <a:r>
              <a:rPr lang="en-US" sz="1600" dirty="0">
                <a:latin typeface="Arial" charset="0"/>
                <a:ea typeface="ＭＳ Ｐゴシック" charset="0"/>
              </a:rPr>
              <a:t>Collection of related information</a:t>
            </a:r>
          </a:p>
          <a:p>
            <a:pPr lvl="1" eaLnBrk="1" hangingPunct="1"/>
            <a:endParaRPr lang="en-US" sz="1600" dirty="0">
              <a:latin typeface="Arial" charset="0"/>
              <a:ea typeface="ＭＳ Ｐゴシック" charset="0"/>
            </a:endParaRPr>
          </a:p>
          <a:p>
            <a:pPr eaLnBrk="1" hangingPunct="1"/>
            <a:r>
              <a:rPr lang="en-US" sz="1600" dirty="0">
                <a:latin typeface="Arial" charset="0"/>
                <a:ea typeface="ＭＳ Ｐゴシック" charset="0"/>
              </a:rPr>
              <a:t>File system organized into </a:t>
            </a:r>
            <a:r>
              <a:rPr lang="en-US" sz="1600" dirty="0">
                <a:solidFill>
                  <a:srgbClr val="FF0000"/>
                </a:solidFill>
                <a:latin typeface="Arial" charset="0"/>
                <a:ea typeface="ＭＳ Ｐゴシック" charset="0"/>
              </a:rPr>
              <a:t>layers</a:t>
            </a:r>
          </a:p>
          <a:p>
            <a:pPr eaLnBrk="1" hangingPunct="1"/>
            <a:endParaRPr lang="en-US" sz="1600" dirty="0">
              <a:latin typeface="Arial" charset="0"/>
              <a:ea typeface="ＭＳ Ｐゴシック" charset="0"/>
            </a:endParaRPr>
          </a:p>
          <a:p>
            <a:pPr eaLnBrk="1" hangingPunct="1"/>
            <a:r>
              <a:rPr lang="en-US" sz="1600" dirty="0">
                <a:latin typeface="Arial" charset="0"/>
                <a:ea typeface="ＭＳ Ｐゴシック" charset="0"/>
              </a:rPr>
              <a:t>File system </a:t>
            </a:r>
            <a:r>
              <a:rPr lang="en-US" sz="1600" dirty="0">
                <a:solidFill>
                  <a:srgbClr val="FF0000"/>
                </a:solidFill>
                <a:latin typeface="Arial" charset="0"/>
                <a:ea typeface="ＭＳ Ｐゴシック" charset="0"/>
              </a:rPr>
              <a:t>structures and data reside on secondary storage </a:t>
            </a:r>
            <a:r>
              <a:rPr lang="en-US" sz="1600" dirty="0">
                <a:latin typeface="Arial" charset="0"/>
                <a:ea typeface="ＭＳ Ｐゴシック" charset="0"/>
              </a:rPr>
              <a:t>(disks)</a:t>
            </a:r>
          </a:p>
          <a:p>
            <a:pPr lvl="1" eaLnBrk="1" hangingPunct="1"/>
            <a:r>
              <a:rPr lang="en-US" sz="1600" dirty="0">
                <a:latin typeface="Arial" charset="0"/>
                <a:ea typeface="ＭＳ Ｐゴシック" charset="0"/>
              </a:rPr>
              <a:t>Provides efficient and convenient access to disk by allowing data to be stored, located and retrieved easily</a:t>
            </a:r>
          </a:p>
          <a:p>
            <a:pPr lvl="1" eaLnBrk="1" hangingPunct="1"/>
            <a:r>
              <a:rPr lang="en-US" sz="1600" dirty="0">
                <a:latin typeface="Arial" charset="0"/>
                <a:ea typeface="ＭＳ Ｐゴシック" charset="0"/>
              </a:rPr>
              <a:t>Can also sit on another media (USB disk, CD-ROM, </a:t>
            </a:r>
            <a:r>
              <a:rPr lang="en-US" sz="1600" dirty="0" smtClean="0">
                <a:latin typeface="Arial" charset="0"/>
                <a:ea typeface="ＭＳ Ｐゴシック" charset="0"/>
              </a:rPr>
              <a:t>etc.)</a:t>
            </a:r>
            <a:r>
              <a:rPr lang="en-US" sz="1600" dirty="0">
                <a:latin typeface="Arial" charset="0"/>
                <a:ea typeface="ＭＳ Ｐゴシック" charset="0"/>
              </a:rPr>
              <a:t>. Usually need a different file system</a:t>
            </a:r>
          </a:p>
          <a:p>
            <a:pPr lvl="1" eaLnBrk="1" hangingPunct="1"/>
            <a:endParaRPr lang="en-US" sz="1600" dirty="0">
              <a:latin typeface="Arial" charset="0"/>
              <a:ea typeface="ＭＳ Ｐゴシック" charset="0"/>
            </a:endParaRPr>
          </a:p>
          <a:p>
            <a:pPr eaLnBrk="1" hangingPunct="1"/>
            <a:r>
              <a:rPr lang="en-US" sz="1600" dirty="0">
                <a:solidFill>
                  <a:srgbClr val="FF0000"/>
                </a:solidFill>
                <a:latin typeface="Arial" charset="0"/>
                <a:ea typeface="ＭＳ Ｐゴシック" charset="0"/>
              </a:rPr>
              <a:t>File control block </a:t>
            </a:r>
            <a:r>
              <a:rPr lang="en-US" sz="1600" dirty="0">
                <a:latin typeface="Arial" charset="0"/>
                <a:ea typeface="ＭＳ Ｐゴシック" charset="0"/>
              </a:rPr>
              <a:t>– storage structure consisting of information about a file</a:t>
            </a:r>
          </a:p>
          <a:p>
            <a:pPr lvl="1" eaLnBrk="1" hangingPunct="1"/>
            <a:r>
              <a:rPr lang="en-US" sz="1600" dirty="0">
                <a:latin typeface="Arial" charset="0"/>
                <a:ea typeface="ＭＳ Ｐゴシック" charset="0"/>
              </a:rPr>
              <a:t>File attributes are here</a:t>
            </a:r>
          </a:p>
          <a:p>
            <a:pPr eaLnBrk="1" hangingPunct="1"/>
            <a:endParaRPr lang="en-US" sz="1600" dirty="0">
              <a:latin typeface="Arial" charset="0"/>
              <a:ea typeface="ＭＳ Ｐゴシック" charset="0"/>
            </a:endParaRPr>
          </a:p>
          <a:p>
            <a:pPr eaLnBrk="1" hangingPunct="1"/>
            <a:r>
              <a:rPr lang="en-US" sz="1600" dirty="0">
                <a:solidFill>
                  <a:srgbClr val="FF0000"/>
                </a:solidFill>
                <a:latin typeface="Arial" charset="0"/>
                <a:ea typeface="ＭＳ Ｐゴシック" charset="0"/>
              </a:rPr>
              <a:t>Device driver </a:t>
            </a:r>
            <a:r>
              <a:rPr lang="en-US" sz="1600" dirty="0">
                <a:latin typeface="Arial" charset="0"/>
                <a:ea typeface="ＭＳ Ｐゴシック" charset="0"/>
              </a:rPr>
              <a:t>controls the physical device</a:t>
            </a:r>
          </a:p>
          <a:p>
            <a:pPr eaLnBrk="1" hangingPunct="1"/>
            <a:endParaRPr lang="en-US" sz="16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6DC9A9-BA10-A345-BD9B-4EC34E5CED81}" type="slidenum">
              <a:rPr lang="en-US"/>
              <a:pPr eaLnBrk="1" hangingPunct="1"/>
              <a:t>40</a:t>
            </a:fld>
            <a:endParaRPr lang="en-US"/>
          </a:p>
        </p:txBody>
      </p:sp>
      <p:sp>
        <p:nvSpPr>
          <p:cNvPr id="4096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Example of Indexed Allocation</a:t>
            </a:r>
            <a:endParaRPr lang="en-US" sz="2400">
              <a:latin typeface="Arial" charset="0"/>
              <a:ea typeface="ＭＳ Ｐゴシック" charset="0"/>
            </a:endParaRP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58229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8CB2D5-19A1-CC45-8424-2C1B066C6B97}" type="slidenum">
              <a:rPr lang="en-US"/>
              <a:pPr eaLnBrk="1" hangingPunct="1"/>
              <a:t>41</a:t>
            </a:fld>
            <a:endParaRPr lang="en-US"/>
          </a:p>
        </p:txBody>
      </p:sp>
      <p:sp>
        <p:nvSpPr>
          <p:cNvPr id="4198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(Cont.)</a:t>
            </a:r>
          </a:p>
        </p:txBody>
      </p:sp>
      <p:sp>
        <p:nvSpPr>
          <p:cNvPr id="41988" name="Rectangle 3"/>
          <p:cNvSpPr>
            <a:spLocks noGrp="1" noChangeArrowheads="1"/>
          </p:cNvSpPr>
          <p:nvPr>
            <p:ph type="body" idx="4294967295"/>
          </p:nvPr>
        </p:nvSpPr>
        <p:spPr>
          <a:xfrm>
            <a:off x="323850" y="1557338"/>
            <a:ext cx="7608888" cy="2395537"/>
          </a:xfrm>
        </p:spPr>
        <p:txBody>
          <a:bodyPr/>
          <a:lstStyle/>
          <a:p>
            <a:pPr eaLnBrk="1" hangingPunct="1">
              <a:lnSpc>
                <a:spcPct val="90000"/>
              </a:lnSpc>
            </a:pPr>
            <a:r>
              <a:rPr lang="en-US" dirty="0">
                <a:latin typeface="Arial" charset="0"/>
                <a:ea typeface="ＭＳ Ｐゴシック" charset="0"/>
              </a:rPr>
              <a:t>Need index </a:t>
            </a:r>
            <a:r>
              <a:rPr lang="en-US" dirty="0" smtClean="0">
                <a:latin typeface="Arial" charset="0"/>
                <a:ea typeface="ＭＳ Ｐゴシック" charset="0"/>
              </a:rPr>
              <a:t>table to be stored in disk </a:t>
            </a:r>
          </a:p>
          <a:p>
            <a:pPr lvl="1" eaLnBrk="1" hangingPunct="1">
              <a:lnSpc>
                <a:spcPct val="90000"/>
              </a:lnSpc>
            </a:pPr>
            <a:r>
              <a:rPr lang="en-US" dirty="0" smtClean="0">
                <a:latin typeface="Arial" charset="0"/>
                <a:ea typeface="ＭＳ Ｐゴシック" charset="0"/>
              </a:rPr>
              <a:t>in one or more disk blocks that can be called as index blocks</a:t>
            </a: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Random</a:t>
            </a:r>
            <a:r>
              <a:rPr lang="en-US" dirty="0">
                <a:latin typeface="Arial" charset="0"/>
                <a:ea typeface="ＭＳ Ｐゴシック" charset="0"/>
              </a:rPr>
              <a:t> access can be fast</a:t>
            </a:r>
          </a:p>
          <a:p>
            <a:pPr eaLnBrk="1" hangingPunct="1">
              <a:lnSpc>
                <a:spcPct val="90000"/>
              </a:lnSpc>
            </a:pPr>
            <a:r>
              <a:rPr lang="en-US" dirty="0">
                <a:solidFill>
                  <a:srgbClr val="FF0000"/>
                </a:solidFill>
                <a:latin typeface="Arial" charset="0"/>
                <a:ea typeface="ＭＳ Ｐゴシック" charset="0"/>
              </a:rPr>
              <a:t>No  external fragmentation</a:t>
            </a:r>
            <a:r>
              <a:rPr lang="en-US" dirty="0">
                <a:latin typeface="Arial" charset="0"/>
                <a:ea typeface="ＭＳ Ｐゴシック" charset="0"/>
              </a:rPr>
              <a:t>, but have </a:t>
            </a:r>
            <a:r>
              <a:rPr lang="en-US" dirty="0">
                <a:solidFill>
                  <a:srgbClr val="FF0000"/>
                </a:solidFill>
                <a:latin typeface="Arial" charset="0"/>
                <a:ea typeface="ＭＳ Ｐゴシック" charset="0"/>
              </a:rPr>
              <a:t>overhead of index block</a:t>
            </a:r>
          </a:p>
        </p:txBody>
      </p:sp>
      <p:sp>
        <p:nvSpPr>
          <p:cNvPr id="41989" name="Text Box 4"/>
          <p:cNvSpPr txBox="1">
            <a:spLocks noChangeArrowheads="1"/>
          </p:cNvSpPr>
          <p:nvPr/>
        </p:nvSpPr>
        <p:spPr bwMode="auto">
          <a:xfrm>
            <a:off x="2281238" y="387985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LA/BlockSize</a:t>
            </a:r>
          </a:p>
        </p:txBody>
      </p:sp>
      <p:sp>
        <p:nvSpPr>
          <p:cNvPr id="41990" name="Text Box 5"/>
          <p:cNvSpPr txBox="1">
            <a:spLocks noChangeArrowheads="1"/>
          </p:cNvSpPr>
          <p:nvPr/>
        </p:nvSpPr>
        <p:spPr bwMode="auto">
          <a:xfrm>
            <a:off x="4003675" y="3602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a:t>
            </a:r>
          </a:p>
        </p:txBody>
      </p:sp>
      <p:sp>
        <p:nvSpPr>
          <p:cNvPr id="41991" name="Text Box 6"/>
          <p:cNvSpPr txBox="1">
            <a:spLocks noChangeArrowheads="1"/>
          </p:cNvSpPr>
          <p:nvPr/>
        </p:nvSpPr>
        <p:spPr bwMode="auto">
          <a:xfrm>
            <a:off x="4003675" y="42179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a:t>
            </a:r>
          </a:p>
        </p:txBody>
      </p:sp>
      <p:sp>
        <p:nvSpPr>
          <p:cNvPr id="41992" name="Line 7"/>
          <p:cNvSpPr>
            <a:spLocks noChangeShapeType="1"/>
          </p:cNvSpPr>
          <p:nvPr/>
        </p:nvSpPr>
        <p:spPr bwMode="auto">
          <a:xfrm flipV="1">
            <a:off x="3810000" y="3843338"/>
            <a:ext cx="258763"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8"/>
          <p:cNvSpPr>
            <a:spLocks noChangeShapeType="1"/>
          </p:cNvSpPr>
          <p:nvPr/>
        </p:nvSpPr>
        <p:spPr bwMode="auto">
          <a:xfrm>
            <a:off x="3817938" y="4154488"/>
            <a:ext cx="258762"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Rectangle 9"/>
          <p:cNvSpPr>
            <a:spLocks noChangeArrowheads="1"/>
          </p:cNvSpPr>
          <p:nvPr/>
        </p:nvSpPr>
        <p:spPr bwMode="auto">
          <a:xfrm>
            <a:off x="1457325" y="4960938"/>
            <a:ext cx="7029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eaLnBrk="0" hangingPunct="0">
              <a:buClr>
                <a:schemeClr val="accent2"/>
              </a:buClr>
              <a:buFont typeface="Monotype Sorts" charset="0"/>
              <a:buNone/>
            </a:pPr>
            <a:r>
              <a:rPr lang="en-US" dirty="0">
                <a:latin typeface="Helvetica" charset="0"/>
              </a:rPr>
              <a:t>Q = displacement into index table (logical block number)</a:t>
            </a:r>
          </a:p>
          <a:p>
            <a:pPr marL="228600" indent="-228600" algn="l" eaLnBrk="0" hangingPunct="0">
              <a:buClr>
                <a:schemeClr val="accent2"/>
              </a:buClr>
              <a:buFont typeface="Monotype Sorts" charset="0"/>
              <a:buNone/>
            </a:pPr>
            <a:r>
              <a:rPr lang="en-US" dirty="0">
                <a:latin typeface="Helvetica" charset="0"/>
              </a:rPr>
              <a:t>R = displacement into block (offset)</a:t>
            </a:r>
          </a:p>
        </p:txBody>
      </p:sp>
      <p:sp>
        <p:nvSpPr>
          <p:cNvPr id="41995" name="Text Box 10"/>
          <p:cNvSpPr txBox="1">
            <a:spLocks noChangeArrowheads="1"/>
          </p:cNvSpPr>
          <p:nvPr/>
        </p:nvSpPr>
        <p:spPr bwMode="auto">
          <a:xfrm>
            <a:off x="539750" y="5876925"/>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For larger files, we need other index blocks</a:t>
            </a:r>
          </a:p>
        </p:txBody>
      </p:sp>
      <p:sp>
        <p:nvSpPr>
          <p:cNvPr id="41996" name="Rectangle 11"/>
          <p:cNvSpPr>
            <a:spLocks noChangeArrowheads="1"/>
          </p:cNvSpPr>
          <p:nvPr/>
        </p:nvSpPr>
        <p:spPr bwMode="auto">
          <a:xfrm>
            <a:off x="6084888" y="3500438"/>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7" name="Rectangle 12"/>
          <p:cNvSpPr>
            <a:spLocks noChangeArrowheads="1"/>
          </p:cNvSpPr>
          <p:nvPr/>
        </p:nvSpPr>
        <p:spPr bwMode="auto">
          <a:xfrm>
            <a:off x="6084888" y="3717925"/>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8" name="Rectangle 13"/>
          <p:cNvSpPr>
            <a:spLocks noChangeArrowheads="1"/>
          </p:cNvSpPr>
          <p:nvPr/>
        </p:nvSpPr>
        <p:spPr bwMode="auto">
          <a:xfrm>
            <a:off x="6084888" y="3933825"/>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9" name="Rectangle 14"/>
          <p:cNvSpPr>
            <a:spLocks noChangeArrowheads="1"/>
          </p:cNvSpPr>
          <p:nvPr/>
        </p:nvSpPr>
        <p:spPr bwMode="auto">
          <a:xfrm>
            <a:off x="6084888" y="4725988"/>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2000" name="Rectangle 15"/>
          <p:cNvSpPr>
            <a:spLocks noChangeArrowheads="1"/>
          </p:cNvSpPr>
          <p:nvPr/>
        </p:nvSpPr>
        <p:spPr bwMode="auto">
          <a:xfrm>
            <a:off x="6084888" y="4149725"/>
            <a:ext cx="719137" cy="5746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2001" name="Line 16"/>
          <p:cNvSpPr>
            <a:spLocks noChangeShapeType="1"/>
          </p:cNvSpPr>
          <p:nvPr/>
        </p:nvSpPr>
        <p:spPr bwMode="auto">
          <a:xfrm>
            <a:off x="7019925" y="3500438"/>
            <a:ext cx="0" cy="144145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2002" name="Text Box 17"/>
          <p:cNvSpPr txBox="1">
            <a:spLocks noChangeArrowheads="1"/>
          </p:cNvSpPr>
          <p:nvPr/>
        </p:nvSpPr>
        <p:spPr bwMode="auto">
          <a:xfrm>
            <a:off x="7050088" y="3860800"/>
            <a:ext cx="1914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block = 512 </a:t>
            </a:r>
          </a:p>
          <a:p>
            <a:pPr eaLnBrk="1" hangingPunct="1"/>
            <a:r>
              <a:rPr lang="en-US"/>
              <a:t>words</a:t>
            </a:r>
          </a:p>
        </p:txBody>
      </p:sp>
      <p:sp>
        <p:nvSpPr>
          <p:cNvPr id="42003" name="Text Box 18"/>
          <p:cNvSpPr txBox="1">
            <a:spLocks noChangeArrowheads="1"/>
          </p:cNvSpPr>
          <p:nvPr/>
        </p:nvSpPr>
        <p:spPr bwMode="auto">
          <a:xfrm>
            <a:off x="6048375" y="5176838"/>
            <a:ext cx="2327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 size is 1 word</a:t>
            </a:r>
          </a:p>
        </p:txBody>
      </p:sp>
      <p:sp>
        <p:nvSpPr>
          <p:cNvPr id="42004" name="Text Box 19"/>
          <p:cNvSpPr txBox="1">
            <a:spLocks noChangeArrowheads="1"/>
          </p:cNvSpPr>
          <p:nvPr/>
        </p:nvSpPr>
        <p:spPr bwMode="auto">
          <a:xfrm>
            <a:off x="345627" y="3357563"/>
            <a:ext cx="21567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0000"/>
                </a:solidFill>
              </a:rPr>
              <a:t>Mapping </a:t>
            </a:r>
            <a:r>
              <a:rPr lang="en-US" dirty="0" smtClean="0">
                <a:solidFill>
                  <a:srgbClr val="FF0000"/>
                </a:solidFill>
              </a:rPr>
              <a:t>Algorithm:</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B633A9-7BF7-CB44-BFA2-4719E25D6DDD}" type="slidenum">
              <a:rPr lang="en-US"/>
              <a:pPr eaLnBrk="1" hangingPunct="1"/>
              <a:t>42</a:t>
            </a:fld>
            <a:endParaRPr lang="en-US"/>
          </a:p>
        </p:txBody>
      </p:sp>
      <p:sp>
        <p:nvSpPr>
          <p:cNvPr id="43011" name="Rectangle 2"/>
          <p:cNvSpPr>
            <a:spLocks noGrp="1" noChangeArrowheads="1"/>
          </p:cNvSpPr>
          <p:nvPr>
            <p:ph type="title"/>
          </p:nvPr>
        </p:nvSpPr>
        <p:spPr/>
        <p:txBody>
          <a:bodyPr/>
          <a:lstStyle/>
          <a:p>
            <a:pPr eaLnBrk="1" hangingPunct="1"/>
            <a:r>
              <a:rPr lang="en-US">
                <a:latin typeface="Arial" charset="0"/>
                <a:ea typeface="ＭＳ Ｐゴシック" charset="0"/>
              </a:rPr>
              <a:t>Indexed Allocation (Cont.)</a:t>
            </a:r>
          </a:p>
        </p:txBody>
      </p:sp>
      <p:sp>
        <p:nvSpPr>
          <p:cNvPr id="43012" name="Rectangle 3"/>
          <p:cNvSpPr>
            <a:spLocks noGrp="1" noChangeArrowheads="1"/>
          </p:cNvSpPr>
          <p:nvPr>
            <p:ph type="body" idx="1"/>
          </p:nvPr>
        </p:nvSpPr>
        <p:spPr/>
        <p:txBody>
          <a:bodyPr/>
          <a:lstStyle/>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index table size </a:t>
            </a:r>
            <a:r>
              <a:rPr lang="en-US" dirty="0">
                <a:latin typeface="Arial" charset="0"/>
                <a:ea typeface="ＭＳ Ｐゴシック" charset="0"/>
              </a:rPr>
              <a:t>depends on: </a:t>
            </a:r>
          </a:p>
          <a:p>
            <a:pPr lvl="1" eaLnBrk="1" hangingPunct="1"/>
            <a:r>
              <a:rPr lang="en-US" dirty="0">
                <a:latin typeface="Arial" charset="0"/>
                <a:ea typeface="ＭＳ Ｐゴシック" charset="0"/>
              </a:rPr>
              <a:t>How many disk blocks are allocated for the </a:t>
            </a:r>
            <a:r>
              <a:rPr lang="en-US" dirty="0" smtClean="0">
                <a:solidFill>
                  <a:srgbClr val="FF0000"/>
                </a:solidFill>
                <a:latin typeface="Arial" charset="0"/>
                <a:ea typeface="ＭＳ Ｐゴシック" charset="0"/>
              </a:rPr>
              <a:t>data</a:t>
            </a:r>
            <a:r>
              <a:rPr lang="en-US" dirty="0" smtClean="0">
                <a:latin typeface="Arial" charset="0"/>
                <a:ea typeface="ＭＳ Ｐゴシック" charset="0"/>
              </a:rPr>
              <a:t> (contents) </a:t>
            </a:r>
            <a:r>
              <a:rPr lang="en-US" dirty="0">
                <a:latin typeface="Arial" charset="0"/>
                <a:ea typeface="ＭＳ Ｐゴシック" charset="0"/>
              </a:rPr>
              <a:t>of the </a:t>
            </a:r>
            <a:r>
              <a:rPr lang="en-US" dirty="0" smtClean="0">
                <a:latin typeface="Arial" charset="0"/>
                <a:ea typeface="ＭＳ Ｐゴシック" charset="0"/>
              </a:rPr>
              <a:t>file (file size)</a:t>
            </a:r>
            <a:endParaRPr lang="en-US" dirty="0">
              <a:latin typeface="Arial" charset="0"/>
              <a:ea typeface="ＭＳ Ｐゴシック" charset="0"/>
            </a:endParaRPr>
          </a:p>
          <a:p>
            <a:pPr lvl="1" eaLnBrk="1" hangingPunct="1"/>
            <a:r>
              <a:rPr lang="en-US" dirty="0">
                <a:latin typeface="Arial" charset="0"/>
                <a:ea typeface="ＭＳ Ｐゴシック" charset="0"/>
              </a:rPr>
              <a:t>The size of a disk block number (disk block address) </a:t>
            </a:r>
          </a:p>
          <a:p>
            <a:pPr lvl="2" eaLnBrk="1" hangingPunct="1"/>
            <a:r>
              <a:rPr lang="en-US" dirty="0">
                <a:latin typeface="Arial" charset="0"/>
                <a:ea typeface="ＭＳ Ｐゴシック" charset="0"/>
              </a:rPr>
              <a:t>i.e. the </a:t>
            </a:r>
            <a:r>
              <a:rPr lang="en-US" dirty="0">
                <a:solidFill>
                  <a:srgbClr val="FF0000"/>
                </a:solidFill>
                <a:latin typeface="Arial" charset="0"/>
                <a:ea typeface="ＭＳ Ｐゴシック" charset="0"/>
              </a:rPr>
              <a:t>size of a pointer</a:t>
            </a:r>
          </a:p>
          <a:p>
            <a:pPr lvl="1" eaLnBrk="1" hangingPunct="1"/>
            <a:endParaRPr lang="en-US" dirty="0">
              <a:latin typeface="Arial" charset="0"/>
              <a:ea typeface="ＭＳ Ｐゴシック" charset="0"/>
            </a:endParaRPr>
          </a:p>
          <a:p>
            <a:pPr eaLnBrk="1" hangingPunct="1"/>
            <a:r>
              <a:rPr lang="en-US" dirty="0">
                <a:latin typeface="Arial" charset="0"/>
                <a:ea typeface="ＭＳ Ｐゴシック" charset="0"/>
              </a:rPr>
              <a:t>Example: </a:t>
            </a:r>
          </a:p>
          <a:p>
            <a:pPr lvl="1" eaLnBrk="1" hangingPunct="1"/>
            <a:r>
              <a:rPr lang="en-US" dirty="0">
                <a:latin typeface="Arial" charset="0"/>
                <a:ea typeface="ＭＳ Ｐゴシック" charset="0"/>
              </a:rPr>
              <a:t>Assume block size is 4 KB. </a:t>
            </a:r>
          </a:p>
          <a:p>
            <a:pPr lvl="1" eaLnBrk="1" hangingPunct="1"/>
            <a:r>
              <a:rPr lang="en-US" dirty="0">
                <a:latin typeface="Arial" charset="0"/>
                <a:ea typeface="ＭＳ Ｐゴシック" charset="0"/>
              </a:rPr>
              <a:t>Assume pointer size if 4 Bytes. (that means each disk block address/number is 4 bytes)</a:t>
            </a:r>
          </a:p>
          <a:p>
            <a:pPr lvl="1" eaLnBrk="1" hangingPunct="1"/>
            <a:r>
              <a:rPr lang="en-US" dirty="0">
                <a:latin typeface="Arial" charset="0"/>
                <a:ea typeface="ＭＳ Ｐゴシック" charset="0"/>
              </a:rPr>
              <a:t>Then a disk block can store an index table of size at most: 4 KB / 4 B = 1024 entries. </a:t>
            </a:r>
          </a:p>
          <a:p>
            <a:pPr lvl="1" eaLnBrk="1" hangingPunct="1"/>
            <a:r>
              <a:rPr lang="en-US" dirty="0">
                <a:latin typeface="Arial" charset="0"/>
                <a:ea typeface="ＭＳ Ｐゴシック" charset="0"/>
              </a:rPr>
              <a:t>Such a disk block containing an index table (or portion of the table) can be called as </a:t>
            </a:r>
            <a:r>
              <a:rPr lang="en-US" b="1" dirty="0">
                <a:latin typeface="Arial" charset="0"/>
                <a:ea typeface="ＭＳ Ｐゴシック" charset="0"/>
              </a:rPr>
              <a:t>index block</a:t>
            </a:r>
            <a:r>
              <a:rPr lang="en-US" dirty="0">
                <a:latin typeface="Arial" charset="0"/>
                <a:ea typeface="ＭＳ Ｐゴシック" charset="0"/>
              </a:rPr>
              <a:t> (not data block). </a:t>
            </a:r>
          </a:p>
          <a:p>
            <a:pPr lvl="1"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2DF2DC-9FA5-0E4B-A16C-F74190DA173E}" type="slidenum">
              <a:rPr lang="en-US"/>
              <a:pPr eaLnBrk="1" hangingPunct="1"/>
              <a:t>43</a:t>
            </a:fld>
            <a:endParaRPr lang="en-US"/>
          </a:p>
        </p:txBody>
      </p:sp>
      <p:sp>
        <p:nvSpPr>
          <p:cNvPr id="44035" name="Rectangle 2"/>
          <p:cNvSpPr>
            <a:spLocks noGrp="1" noChangeArrowheads="1"/>
          </p:cNvSpPr>
          <p:nvPr>
            <p:ph type="title"/>
          </p:nvPr>
        </p:nvSpPr>
        <p:spPr/>
        <p:txBody>
          <a:bodyPr/>
          <a:lstStyle/>
          <a:p>
            <a:pPr eaLnBrk="1" hangingPunct="1"/>
            <a:r>
              <a:rPr lang="en-US">
                <a:latin typeface="Arial" charset="0"/>
                <a:ea typeface="ＭＳ Ｐゴシック" charset="0"/>
              </a:rPr>
              <a:t>Indexed Allocation (Cont.)</a:t>
            </a:r>
          </a:p>
        </p:txBody>
      </p:sp>
      <p:sp>
        <p:nvSpPr>
          <p:cNvPr id="44036" name="Rectangle 3"/>
          <p:cNvSpPr>
            <a:spLocks noGrp="1" noChangeArrowheads="1"/>
          </p:cNvSpPr>
          <p:nvPr>
            <p:ph type="body" idx="1"/>
          </p:nvPr>
        </p:nvSpPr>
        <p:spPr/>
        <p:txBody>
          <a:bodyPr/>
          <a:lstStyle/>
          <a:p>
            <a:pPr eaLnBrk="1" hangingPunct="1"/>
            <a:r>
              <a:rPr lang="en-US" dirty="0">
                <a:latin typeface="Arial" charset="0"/>
                <a:ea typeface="ＭＳ Ｐゴシック" charset="0"/>
              </a:rPr>
              <a:t>If index table can not fit into a single block, we can </a:t>
            </a:r>
            <a:r>
              <a:rPr lang="en-US" dirty="0">
                <a:solidFill>
                  <a:srgbClr val="FF0000"/>
                </a:solidFill>
                <a:latin typeface="Arial" charset="0"/>
                <a:ea typeface="ＭＳ Ｐゴシック" charset="0"/>
              </a:rPr>
              <a:t>use multiple index blocks </a:t>
            </a:r>
            <a:r>
              <a:rPr lang="en-US" dirty="0">
                <a:latin typeface="Arial" charset="0"/>
                <a:ea typeface="ＭＳ Ｐゴシック" charset="0"/>
              </a:rPr>
              <a:t>and </a:t>
            </a:r>
            <a:r>
              <a:rPr lang="en-US" dirty="0">
                <a:solidFill>
                  <a:srgbClr val="FF0000"/>
                </a:solidFill>
                <a:latin typeface="Arial" charset="0"/>
                <a:ea typeface="ＭＳ Ｐゴシック" charset="0"/>
              </a:rPr>
              <a:t>chain</a:t>
            </a:r>
            <a:r>
              <a:rPr lang="en-US" dirty="0">
                <a:latin typeface="Arial" charset="0"/>
                <a:ea typeface="ＭＳ Ｐゴシック" charset="0"/>
              </a:rPr>
              <a:t> them together. </a:t>
            </a:r>
          </a:p>
        </p:txBody>
      </p:sp>
      <p:sp>
        <p:nvSpPr>
          <p:cNvPr id="44037" name="Rectangle 4"/>
          <p:cNvSpPr>
            <a:spLocks noChangeArrowheads="1"/>
          </p:cNvSpPr>
          <p:nvPr/>
        </p:nvSpPr>
        <p:spPr bwMode="auto">
          <a:xfrm>
            <a:off x="1476375"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38" name="Rectangle 5"/>
          <p:cNvSpPr>
            <a:spLocks noChangeArrowheads="1"/>
          </p:cNvSpPr>
          <p:nvPr/>
        </p:nvSpPr>
        <p:spPr bwMode="auto">
          <a:xfrm>
            <a:off x="1476375"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39" name="Rectangle 8"/>
          <p:cNvSpPr>
            <a:spLocks noChangeArrowheads="1"/>
          </p:cNvSpPr>
          <p:nvPr/>
        </p:nvSpPr>
        <p:spPr bwMode="auto">
          <a:xfrm>
            <a:off x="1476375"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0" name="Rectangle 9"/>
          <p:cNvSpPr>
            <a:spLocks noChangeArrowheads="1"/>
          </p:cNvSpPr>
          <p:nvPr/>
        </p:nvSpPr>
        <p:spPr bwMode="auto">
          <a:xfrm>
            <a:off x="1476375"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1" name="Rectangle 22"/>
          <p:cNvSpPr>
            <a:spLocks noChangeArrowheads="1"/>
          </p:cNvSpPr>
          <p:nvPr/>
        </p:nvSpPr>
        <p:spPr bwMode="auto">
          <a:xfrm>
            <a:off x="1476375"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42" name="Rectangle 23"/>
          <p:cNvSpPr>
            <a:spLocks noChangeArrowheads="1"/>
          </p:cNvSpPr>
          <p:nvPr/>
        </p:nvSpPr>
        <p:spPr bwMode="auto">
          <a:xfrm>
            <a:off x="3779838"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3" name="Rectangle 24"/>
          <p:cNvSpPr>
            <a:spLocks noChangeArrowheads="1"/>
          </p:cNvSpPr>
          <p:nvPr/>
        </p:nvSpPr>
        <p:spPr bwMode="auto">
          <a:xfrm>
            <a:off x="3779838"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4" name="Rectangle 25"/>
          <p:cNvSpPr>
            <a:spLocks noChangeArrowheads="1"/>
          </p:cNvSpPr>
          <p:nvPr/>
        </p:nvSpPr>
        <p:spPr bwMode="auto">
          <a:xfrm>
            <a:off x="3779838"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5" name="Rectangle 26"/>
          <p:cNvSpPr>
            <a:spLocks noChangeArrowheads="1"/>
          </p:cNvSpPr>
          <p:nvPr/>
        </p:nvSpPr>
        <p:spPr bwMode="auto">
          <a:xfrm>
            <a:off x="3779838"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6" name="Rectangle 27"/>
          <p:cNvSpPr>
            <a:spLocks noChangeArrowheads="1"/>
          </p:cNvSpPr>
          <p:nvPr/>
        </p:nvSpPr>
        <p:spPr bwMode="auto">
          <a:xfrm>
            <a:off x="3779838"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47" name="Rectangle 28"/>
          <p:cNvSpPr>
            <a:spLocks noChangeArrowheads="1"/>
          </p:cNvSpPr>
          <p:nvPr/>
        </p:nvSpPr>
        <p:spPr bwMode="auto">
          <a:xfrm>
            <a:off x="6084888"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8" name="Rectangle 29"/>
          <p:cNvSpPr>
            <a:spLocks noChangeArrowheads="1"/>
          </p:cNvSpPr>
          <p:nvPr/>
        </p:nvSpPr>
        <p:spPr bwMode="auto">
          <a:xfrm>
            <a:off x="6084888"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9" name="Rectangle 30"/>
          <p:cNvSpPr>
            <a:spLocks noChangeArrowheads="1"/>
          </p:cNvSpPr>
          <p:nvPr/>
        </p:nvSpPr>
        <p:spPr bwMode="auto">
          <a:xfrm>
            <a:off x="6084888"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0" name="Rectangle 31"/>
          <p:cNvSpPr>
            <a:spLocks noChangeArrowheads="1"/>
          </p:cNvSpPr>
          <p:nvPr/>
        </p:nvSpPr>
        <p:spPr bwMode="auto">
          <a:xfrm>
            <a:off x="6084888"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1" name="Rectangle 32"/>
          <p:cNvSpPr>
            <a:spLocks noChangeArrowheads="1"/>
          </p:cNvSpPr>
          <p:nvPr/>
        </p:nvSpPr>
        <p:spPr bwMode="auto">
          <a:xfrm>
            <a:off x="6084888"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52" name="Freeform 33"/>
          <p:cNvSpPr>
            <a:spLocks/>
          </p:cNvSpPr>
          <p:nvPr/>
        </p:nvSpPr>
        <p:spPr bwMode="auto">
          <a:xfrm>
            <a:off x="1835150" y="4064000"/>
            <a:ext cx="1873250" cy="479425"/>
          </a:xfrm>
          <a:custGeom>
            <a:avLst/>
            <a:gdLst>
              <a:gd name="T0" fmla="*/ 0 w 1180"/>
              <a:gd name="T1" fmla="*/ 0 h 302"/>
              <a:gd name="T2" fmla="*/ 688003364 w 1180"/>
              <a:gd name="T3" fmla="*/ 458668451 h 302"/>
              <a:gd name="T4" fmla="*/ 1943041252 w 1180"/>
              <a:gd name="T5" fmla="*/ 685482421 h 302"/>
              <a:gd name="T6" fmla="*/ 2147483647 w 1180"/>
              <a:gd name="T7" fmla="*/ 0 h 302"/>
              <a:gd name="T8" fmla="*/ 0 60000 65536"/>
              <a:gd name="T9" fmla="*/ 0 60000 65536"/>
              <a:gd name="T10" fmla="*/ 0 60000 65536"/>
              <a:gd name="T11" fmla="*/ 0 60000 65536"/>
              <a:gd name="T12" fmla="*/ 0 w 1180"/>
              <a:gd name="T13" fmla="*/ 0 h 302"/>
              <a:gd name="T14" fmla="*/ 1180 w 1180"/>
              <a:gd name="T15" fmla="*/ 302 h 302"/>
            </a:gdLst>
            <a:ahLst/>
            <a:cxnLst>
              <a:cxn ang="T8">
                <a:pos x="T0" y="T1"/>
              </a:cxn>
              <a:cxn ang="T9">
                <a:pos x="T2" y="T3"/>
              </a:cxn>
              <a:cxn ang="T10">
                <a:pos x="T4" y="T5"/>
              </a:cxn>
              <a:cxn ang="T11">
                <a:pos x="T6" y="T7"/>
              </a:cxn>
            </a:cxnLst>
            <a:rect l="T12" t="T13" r="T14" b="T15"/>
            <a:pathLst>
              <a:path w="1180" h="302">
                <a:moveTo>
                  <a:pt x="0" y="0"/>
                </a:moveTo>
                <a:cubicBezTo>
                  <a:pt x="72" y="68"/>
                  <a:pt x="145" y="137"/>
                  <a:pt x="273" y="182"/>
                </a:cubicBezTo>
                <a:cubicBezTo>
                  <a:pt x="401" y="227"/>
                  <a:pt x="620" y="302"/>
                  <a:pt x="771" y="272"/>
                </a:cubicBezTo>
                <a:cubicBezTo>
                  <a:pt x="922" y="242"/>
                  <a:pt x="1104" y="38"/>
                  <a:pt x="1180"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3" name="Freeform 34"/>
          <p:cNvSpPr>
            <a:spLocks/>
          </p:cNvSpPr>
          <p:nvPr/>
        </p:nvSpPr>
        <p:spPr bwMode="auto">
          <a:xfrm>
            <a:off x="4103688" y="3979863"/>
            <a:ext cx="1836737" cy="649287"/>
          </a:xfrm>
          <a:custGeom>
            <a:avLst/>
            <a:gdLst>
              <a:gd name="T0" fmla="*/ 57962785 w 1157"/>
              <a:gd name="T1" fmla="*/ 20161235 h 409"/>
              <a:gd name="T2" fmla="*/ 171370556 w 1157"/>
              <a:gd name="T3" fmla="*/ 133567394 h 409"/>
              <a:gd name="T4" fmla="*/ 1086186193 w 1157"/>
              <a:gd name="T5" fmla="*/ 819049311 h 409"/>
              <a:gd name="T6" fmla="*/ 2147483647 w 1157"/>
              <a:gd name="T7" fmla="*/ 934976573 h 409"/>
              <a:gd name="T8" fmla="*/ 2147483647 w 1157"/>
              <a:gd name="T9" fmla="*/ 249494508 h 409"/>
              <a:gd name="T10" fmla="*/ 0 60000 65536"/>
              <a:gd name="T11" fmla="*/ 0 60000 65536"/>
              <a:gd name="T12" fmla="*/ 0 60000 65536"/>
              <a:gd name="T13" fmla="*/ 0 60000 65536"/>
              <a:gd name="T14" fmla="*/ 0 60000 65536"/>
              <a:gd name="T15" fmla="*/ 0 w 1157"/>
              <a:gd name="T16" fmla="*/ 0 h 409"/>
              <a:gd name="T17" fmla="*/ 1157 w 1157"/>
              <a:gd name="T18" fmla="*/ 409 h 409"/>
            </a:gdLst>
            <a:ahLst/>
            <a:cxnLst>
              <a:cxn ang="T10">
                <a:pos x="T0" y="T1"/>
              </a:cxn>
              <a:cxn ang="T11">
                <a:pos x="T2" y="T3"/>
              </a:cxn>
              <a:cxn ang="T12">
                <a:pos x="T4" y="T5"/>
              </a:cxn>
              <a:cxn ang="T13">
                <a:pos x="T6" y="T7"/>
              </a:cxn>
              <a:cxn ang="T14">
                <a:pos x="T8" y="T9"/>
              </a:cxn>
            </a:cxnLst>
            <a:rect l="T15" t="T16" r="T17" b="T18"/>
            <a:pathLst>
              <a:path w="1157" h="409">
                <a:moveTo>
                  <a:pt x="23" y="8"/>
                </a:moveTo>
                <a:cubicBezTo>
                  <a:pt x="11" y="4"/>
                  <a:pt x="0" y="0"/>
                  <a:pt x="68" y="53"/>
                </a:cubicBezTo>
                <a:cubicBezTo>
                  <a:pt x="136" y="106"/>
                  <a:pt x="295" y="272"/>
                  <a:pt x="431" y="325"/>
                </a:cubicBezTo>
                <a:cubicBezTo>
                  <a:pt x="567" y="378"/>
                  <a:pt x="764" y="409"/>
                  <a:pt x="885" y="371"/>
                </a:cubicBezTo>
                <a:cubicBezTo>
                  <a:pt x="1006" y="333"/>
                  <a:pt x="1081" y="216"/>
                  <a:pt x="1157"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4" name="Text Box 35"/>
          <p:cNvSpPr txBox="1">
            <a:spLocks noChangeArrowheads="1"/>
          </p:cNvSpPr>
          <p:nvPr/>
        </p:nvSpPr>
        <p:spPr bwMode="auto">
          <a:xfrm>
            <a:off x="1570038" y="4206875"/>
            <a:ext cx="2857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 to (address/number of) the</a:t>
            </a:r>
          </a:p>
          <a:p>
            <a:pPr eaLnBrk="1" hangingPunct="1"/>
            <a:r>
              <a:rPr lang="en-US" sz="1400"/>
              <a:t>next index block</a:t>
            </a:r>
          </a:p>
        </p:txBody>
      </p:sp>
      <p:sp>
        <p:nvSpPr>
          <p:cNvPr id="44055" name="Text Box 36"/>
          <p:cNvSpPr txBox="1">
            <a:spLocks noChangeArrowheads="1"/>
          </p:cNvSpPr>
          <p:nvPr/>
        </p:nvSpPr>
        <p:spPr bwMode="auto">
          <a:xfrm>
            <a:off x="1131888" y="2863850"/>
            <a:ext cx="159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one index block</a:t>
            </a:r>
          </a:p>
        </p:txBody>
      </p:sp>
      <p:sp>
        <p:nvSpPr>
          <p:cNvPr id="44056" name="Line 37"/>
          <p:cNvSpPr>
            <a:spLocks noChangeShapeType="1"/>
          </p:cNvSpPr>
          <p:nvPr/>
        </p:nvSpPr>
        <p:spPr bwMode="auto">
          <a:xfrm>
            <a:off x="1979613" y="3271838"/>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57" name="Line 38"/>
          <p:cNvSpPr>
            <a:spLocks noChangeShapeType="1"/>
          </p:cNvSpPr>
          <p:nvPr/>
        </p:nvSpPr>
        <p:spPr bwMode="auto">
          <a:xfrm>
            <a:off x="1979613" y="34163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58" name="Text Box 39"/>
          <p:cNvSpPr txBox="1">
            <a:spLocks noChangeArrowheads="1"/>
          </p:cNvSpPr>
          <p:nvPr/>
        </p:nvSpPr>
        <p:spPr bwMode="auto">
          <a:xfrm>
            <a:off x="2322513" y="3330575"/>
            <a:ext cx="1077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4059" name="Line 43"/>
          <p:cNvSpPr>
            <a:spLocks noChangeShapeType="1"/>
          </p:cNvSpPr>
          <p:nvPr/>
        </p:nvSpPr>
        <p:spPr bwMode="auto">
          <a:xfrm>
            <a:off x="1979613" y="38608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0" name="Line 44"/>
          <p:cNvSpPr>
            <a:spLocks noChangeShapeType="1"/>
          </p:cNvSpPr>
          <p:nvPr/>
        </p:nvSpPr>
        <p:spPr bwMode="auto">
          <a:xfrm>
            <a:off x="6605588" y="32639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1" name="Line 45"/>
          <p:cNvSpPr>
            <a:spLocks noChangeShapeType="1"/>
          </p:cNvSpPr>
          <p:nvPr/>
        </p:nvSpPr>
        <p:spPr bwMode="auto">
          <a:xfrm>
            <a:off x="6605588" y="3408363"/>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2" name="Text Box 46"/>
          <p:cNvSpPr txBox="1">
            <a:spLocks noChangeArrowheads="1"/>
          </p:cNvSpPr>
          <p:nvPr/>
        </p:nvSpPr>
        <p:spPr bwMode="auto">
          <a:xfrm>
            <a:off x="6948488" y="3322638"/>
            <a:ext cx="1077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4063" name="Line 47"/>
          <p:cNvSpPr>
            <a:spLocks noChangeShapeType="1"/>
          </p:cNvSpPr>
          <p:nvPr/>
        </p:nvSpPr>
        <p:spPr bwMode="auto">
          <a:xfrm>
            <a:off x="6605588" y="3852863"/>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4" name="Rectangle 48"/>
          <p:cNvSpPr>
            <a:spLocks noChangeArrowheads="1"/>
          </p:cNvSpPr>
          <p:nvPr/>
        </p:nvSpPr>
        <p:spPr bwMode="auto">
          <a:xfrm>
            <a:off x="1370013" y="2205038"/>
            <a:ext cx="660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nSpc>
                <a:spcPct val="90000"/>
              </a:lnSpc>
              <a:spcBef>
                <a:spcPct val="20000"/>
              </a:spcBef>
            </a:pPr>
            <a:r>
              <a:rPr lang="en-US" dirty="0"/>
              <a:t>Linked scheme – </a:t>
            </a:r>
            <a:r>
              <a:rPr lang="en-US" i="1" dirty="0"/>
              <a:t>Link blocks of index table</a:t>
            </a:r>
            <a:r>
              <a:rPr lang="en-US" dirty="0"/>
              <a:t> (no limit on file size)</a:t>
            </a:r>
          </a:p>
        </p:txBody>
      </p:sp>
      <p:sp>
        <p:nvSpPr>
          <p:cNvPr id="44065" name="Text Box 49"/>
          <p:cNvSpPr txBox="1">
            <a:spLocks noChangeArrowheads="1"/>
          </p:cNvSpPr>
          <p:nvPr/>
        </p:nvSpPr>
        <p:spPr bwMode="auto">
          <a:xfrm>
            <a:off x="1028700" y="5734050"/>
            <a:ext cx="152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0</a:t>
            </a:r>
          </a:p>
        </p:txBody>
      </p:sp>
      <p:sp>
        <p:nvSpPr>
          <p:cNvPr id="44066" name="Text Box 50"/>
          <p:cNvSpPr txBox="1">
            <a:spLocks noChangeArrowheads="1"/>
          </p:cNvSpPr>
          <p:nvPr/>
        </p:nvSpPr>
        <p:spPr bwMode="auto">
          <a:xfrm>
            <a:off x="3276600" y="5726113"/>
            <a:ext cx="152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1</a:t>
            </a:r>
          </a:p>
        </p:txBody>
      </p:sp>
      <p:sp>
        <p:nvSpPr>
          <p:cNvPr id="44067" name="Text Box 51"/>
          <p:cNvSpPr txBox="1">
            <a:spLocks noChangeArrowheads="1"/>
          </p:cNvSpPr>
          <p:nvPr/>
        </p:nvSpPr>
        <p:spPr bwMode="auto">
          <a:xfrm>
            <a:off x="5478463" y="5703888"/>
            <a:ext cx="1730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n-1</a:t>
            </a:r>
          </a:p>
        </p:txBody>
      </p:sp>
      <p:sp>
        <p:nvSpPr>
          <p:cNvPr id="44068" name="Line 52"/>
          <p:cNvSpPr>
            <a:spLocks noChangeShapeType="1"/>
          </p:cNvSpPr>
          <p:nvPr/>
        </p:nvSpPr>
        <p:spPr bwMode="auto">
          <a:xfrm flipV="1">
            <a:off x="1752600" y="4941888"/>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4069" name="Line 53"/>
          <p:cNvSpPr>
            <a:spLocks noChangeShapeType="1"/>
          </p:cNvSpPr>
          <p:nvPr/>
        </p:nvSpPr>
        <p:spPr bwMode="auto">
          <a:xfrm flipV="1">
            <a:off x="4140200" y="4868863"/>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4070" name="Line 54"/>
          <p:cNvSpPr>
            <a:spLocks noChangeShapeType="1"/>
          </p:cNvSpPr>
          <p:nvPr/>
        </p:nvSpPr>
        <p:spPr bwMode="auto">
          <a:xfrm flipV="1">
            <a:off x="6443663" y="4868863"/>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300D6F-E651-6649-98E6-3389F08EFE5A}" type="slidenum">
              <a:rPr lang="en-US"/>
              <a:pPr eaLnBrk="1" hangingPunct="1"/>
              <a:t>44</a:t>
            </a:fld>
            <a:endParaRPr lang="en-US"/>
          </a:p>
        </p:txBody>
      </p:sp>
      <p:sp>
        <p:nvSpPr>
          <p:cNvPr id="4505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 Mapping (Cont.)</a:t>
            </a:r>
          </a:p>
        </p:txBody>
      </p:sp>
      <p:sp>
        <p:nvSpPr>
          <p:cNvPr id="45060" name="Rectangle 3"/>
          <p:cNvSpPr>
            <a:spLocks noGrp="1" noChangeArrowheads="1"/>
          </p:cNvSpPr>
          <p:nvPr>
            <p:ph type="body" idx="4294967295"/>
          </p:nvPr>
        </p:nvSpPr>
        <p:spPr>
          <a:xfrm>
            <a:off x="323850" y="1557338"/>
            <a:ext cx="7608888" cy="1220787"/>
          </a:xfrm>
        </p:spPr>
        <p:txBody>
          <a:bodyPr/>
          <a:lstStyle/>
          <a:p>
            <a:pPr eaLnBrk="1" hangingPunct="1">
              <a:lnSpc>
                <a:spcPct val="90000"/>
              </a:lnSpc>
            </a:pPr>
            <a:r>
              <a:rPr lang="en-US" dirty="0">
                <a:latin typeface="Arial" charset="0"/>
                <a:ea typeface="ＭＳ Ｐゴシック" charset="0"/>
              </a:rPr>
              <a:t>Mapping from logical addresses to physical addresses in a file of unbounded </a:t>
            </a:r>
            <a:r>
              <a:rPr lang="en-US" dirty="0" smtClean="0">
                <a:latin typeface="Arial" charset="0"/>
                <a:ea typeface="ＭＳ Ｐゴシック" charset="0"/>
              </a:rPr>
              <a:t>length?</a:t>
            </a:r>
            <a:endParaRPr lang="en-US" dirty="0">
              <a:latin typeface="Arial" charset="0"/>
              <a:ea typeface="ＭＳ Ｐゴシック" charset="0"/>
            </a:endParaRPr>
          </a:p>
          <a:p>
            <a:pPr eaLnBrk="1" hangingPunct="1">
              <a:lnSpc>
                <a:spcPct val="90000"/>
              </a:lnSpc>
            </a:pPr>
            <a:r>
              <a:rPr lang="en-US" dirty="0" smtClean="0">
                <a:latin typeface="Arial" charset="0"/>
                <a:ea typeface="ＭＳ Ｐゴシック" charset="0"/>
              </a:rPr>
              <a:t>Assuming: block </a:t>
            </a:r>
            <a:r>
              <a:rPr lang="en-US" dirty="0">
                <a:latin typeface="Arial" charset="0"/>
                <a:ea typeface="ＭＳ Ｐゴシック" charset="0"/>
              </a:rPr>
              <a:t>size is 512 words and 1 pointer occupies 1 word</a:t>
            </a:r>
            <a:r>
              <a:rPr lang="en-US" dirty="0" smtClean="0">
                <a:latin typeface="Arial" charset="0"/>
                <a:ea typeface="ＭＳ Ｐゴシック" charset="0"/>
              </a:rPr>
              <a:t>).</a:t>
            </a:r>
          </a:p>
          <a:p>
            <a:pPr eaLnBrk="1" hangingPunct="1">
              <a:lnSpc>
                <a:spcPct val="90000"/>
              </a:lnSpc>
            </a:pPr>
            <a:r>
              <a:rPr lang="en-US" dirty="0" smtClean="0">
                <a:solidFill>
                  <a:srgbClr val="FF0000"/>
                </a:solidFill>
                <a:latin typeface="Arial" charset="0"/>
                <a:ea typeface="ＭＳ Ｐゴシック" charset="0"/>
              </a:rPr>
              <a:t>Mapping algorithm: </a:t>
            </a:r>
            <a:endParaRPr lang="en-US" dirty="0">
              <a:solidFill>
                <a:srgbClr val="FF0000"/>
              </a:solidFill>
              <a:latin typeface="Arial" charset="0"/>
              <a:ea typeface="ＭＳ Ｐゴシック" charset="0"/>
            </a:endParaRPr>
          </a:p>
        </p:txBody>
      </p:sp>
      <p:sp>
        <p:nvSpPr>
          <p:cNvPr id="45061" name="Text Box 4"/>
          <p:cNvSpPr txBox="1">
            <a:spLocks noChangeArrowheads="1"/>
          </p:cNvSpPr>
          <p:nvPr/>
        </p:nvSpPr>
        <p:spPr bwMode="auto">
          <a:xfrm>
            <a:off x="3224213" y="3019425"/>
            <a:ext cx="163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LA / (512 x 511)</a:t>
            </a:r>
          </a:p>
        </p:txBody>
      </p:sp>
      <p:sp>
        <p:nvSpPr>
          <p:cNvPr id="45062" name="Text Box 5"/>
          <p:cNvSpPr txBox="1">
            <a:spLocks noChangeArrowheads="1"/>
          </p:cNvSpPr>
          <p:nvPr/>
        </p:nvSpPr>
        <p:spPr bwMode="auto">
          <a:xfrm>
            <a:off x="5178425" y="2767013"/>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1</a:t>
            </a:r>
            <a:endParaRPr lang="en-US" sz="1600">
              <a:latin typeface="Helvetica" charset="0"/>
            </a:endParaRPr>
          </a:p>
        </p:txBody>
      </p:sp>
      <p:sp>
        <p:nvSpPr>
          <p:cNvPr id="45063" name="Text Box 6"/>
          <p:cNvSpPr txBox="1">
            <a:spLocks noChangeArrowheads="1"/>
          </p:cNvSpPr>
          <p:nvPr/>
        </p:nvSpPr>
        <p:spPr bwMode="auto">
          <a:xfrm>
            <a:off x="5178425" y="3279775"/>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endParaRPr lang="en-US" sz="1600">
              <a:latin typeface="Helvetica" charset="0"/>
            </a:endParaRPr>
          </a:p>
        </p:txBody>
      </p:sp>
      <p:sp>
        <p:nvSpPr>
          <p:cNvPr id="45064" name="Line 7"/>
          <p:cNvSpPr>
            <a:spLocks noChangeShapeType="1"/>
          </p:cNvSpPr>
          <p:nvPr/>
        </p:nvSpPr>
        <p:spPr bwMode="auto">
          <a:xfrm flipV="1">
            <a:off x="4791075" y="2957513"/>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8"/>
          <p:cNvSpPr>
            <a:spLocks noChangeShapeType="1"/>
          </p:cNvSpPr>
          <p:nvPr/>
        </p:nvSpPr>
        <p:spPr bwMode="auto">
          <a:xfrm>
            <a:off x="4783138" y="3198813"/>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Rectangle 9"/>
          <p:cNvSpPr>
            <a:spLocks noChangeArrowheads="1"/>
          </p:cNvSpPr>
          <p:nvPr/>
        </p:nvSpPr>
        <p:spPr bwMode="auto">
          <a:xfrm>
            <a:off x="992188" y="3581400"/>
            <a:ext cx="7029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i="1" baseline="-25000">
                <a:latin typeface="Helvetica" charset="0"/>
              </a:rPr>
              <a:t>1</a:t>
            </a:r>
            <a:r>
              <a:rPr lang="en-US" i="1">
                <a:latin typeface="Helvetica" charset="0"/>
              </a:rPr>
              <a:t> </a:t>
            </a:r>
            <a:r>
              <a:rPr lang="en-US">
                <a:latin typeface="Helvetica" charset="0"/>
              </a:rPr>
              <a:t>= index block relative place</a:t>
            </a:r>
          </a:p>
          <a:p>
            <a:pPr marL="628650" lvl="1" indent="-285750" algn="l" eaLnBrk="0" hangingPunct="0">
              <a:buClr>
                <a:schemeClr val="accent2"/>
              </a:buClr>
              <a:buFont typeface="Monotype Sorts" charset="0"/>
              <a:buNone/>
            </a:pPr>
            <a:r>
              <a:rPr lang="en-US" i="1">
                <a:latin typeface="Helvetica" charset="0"/>
              </a:rPr>
              <a:t>R</a:t>
            </a:r>
            <a:r>
              <a:rPr lang="en-US" i="1" baseline="-25000">
                <a:latin typeface="Helvetica" charset="0"/>
              </a:rPr>
              <a:t>1</a:t>
            </a:r>
            <a:r>
              <a:rPr lang="en-US" i="1">
                <a:latin typeface="Helvetica" charset="0"/>
              </a:rPr>
              <a:t> </a:t>
            </a:r>
            <a:r>
              <a:rPr lang="en-US">
                <a:latin typeface="Helvetica" charset="0"/>
              </a:rPr>
              <a:t>is used as follows:</a:t>
            </a:r>
          </a:p>
        </p:txBody>
      </p:sp>
      <p:sp>
        <p:nvSpPr>
          <p:cNvPr id="45067" name="Text Box 10"/>
          <p:cNvSpPr txBox="1">
            <a:spLocks noChangeArrowheads="1"/>
          </p:cNvSpPr>
          <p:nvPr/>
        </p:nvSpPr>
        <p:spPr bwMode="auto">
          <a:xfrm>
            <a:off x="3663950" y="4384675"/>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r>
              <a:rPr lang="en-US" sz="1600">
                <a:latin typeface="Helvetica" charset="0"/>
              </a:rPr>
              <a:t> / 512</a:t>
            </a:r>
          </a:p>
        </p:txBody>
      </p:sp>
      <p:sp>
        <p:nvSpPr>
          <p:cNvPr id="45068" name="Text Box 11"/>
          <p:cNvSpPr txBox="1">
            <a:spLocks noChangeArrowheads="1"/>
          </p:cNvSpPr>
          <p:nvPr/>
        </p:nvSpPr>
        <p:spPr bwMode="auto">
          <a:xfrm>
            <a:off x="4883150" y="4117975"/>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2</a:t>
            </a:r>
            <a:endParaRPr lang="en-US" sz="1600">
              <a:latin typeface="Helvetica" charset="0"/>
            </a:endParaRPr>
          </a:p>
        </p:txBody>
      </p:sp>
      <p:sp>
        <p:nvSpPr>
          <p:cNvPr id="45069" name="Text Box 12"/>
          <p:cNvSpPr txBox="1">
            <a:spLocks noChangeArrowheads="1"/>
          </p:cNvSpPr>
          <p:nvPr/>
        </p:nvSpPr>
        <p:spPr bwMode="auto">
          <a:xfrm>
            <a:off x="4883150" y="4630738"/>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2</a:t>
            </a:r>
            <a:endParaRPr lang="en-US" sz="1600">
              <a:latin typeface="Helvetica" charset="0"/>
            </a:endParaRPr>
          </a:p>
        </p:txBody>
      </p:sp>
      <p:sp>
        <p:nvSpPr>
          <p:cNvPr id="45070" name="Line 13"/>
          <p:cNvSpPr>
            <a:spLocks noChangeShapeType="1"/>
          </p:cNvSpPr>
          <p:nvPr/>
        </p:nvSpPr>
        <p:spPr bwMode="auto">
          <a:xfrm flipV="1">
            <a:off x="4495800" y="4308475"/>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4"/>
          <p:cNvSpPr>
            <a:spLocks noChangeShapeType="1"/>
          </p:cNvSpPr>
          <p:nvPr/>
        </p:nvSpPr>
        <p:spPr bwMode="auto">
          <a:xfrm>
            <a:off x="4487863" y="4549775"/>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2" name="Rectangle 15"/>
          <p:cNvSpPr>
            <a:spLocks noChangeArrowheads="1"/>
          </p:cNvSpPr>
          <p:nvPr/>
        </p:nvSpPr>
        <p:spPr bwMode="auto">
          <a:xfrm>
            <a:off x="992188" y="5075238"/>
            <a:ext cx="7029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dirty="0">
                <a:latin typeface="Helvetica" charset="0"/>
              </a:rPr>
              <a:t>Q</a:t>
            </a:r>
            <a:r>
              <a:rPr lang="en-US" baseline="-25000" dirty="0">
                <a:latin typeface="Helvetica" charset="0"/>
              </a:rPr>
              <a:t>2</a:t>
            </a:r>
            <a:r>
              <a:rPr lang="en-US" dirty="0">
                <a:latin typeface="Helvetica" charset="0"/>
              </a:rPr>
              <a:t> = displacement into the index block</a:t>
            </a:r>
          </a:p>
          <a:p>
            <a:pPr marL="628650" lvl="1" indent="-285750" algn="l" eaLnBrk="0" hangingPunct="0">
              <a:buClr>
                <a:schemeClr val="accent2"/>
              </a:buClr>
              <a:buFont typeface="Monotype Sorts" charset="0"/>
              <a:buNone/>
            </a:pPr>
            <a:r>
              <a:rPr lang="en-US" i="1" dirty="0">
                <a:latin typeface="Helvetica" charset="0"/>
              </a:rPr>
              <a:t>R</a:t>
            </a:r>
            <a:r>
              <a:rPr lang="en-US" baseline="-25000" dirty="0">
                <a:latin typeface="Helvetica" charset="0"/>
              </a:rPr>
              <a:t>2</a:t>
            </a:r>
            <a:r>
              <a:rPr lang="en-US" dirty="0">
                <a:latin typeface="Helvetica" charset="0"/>
              </a:rPr>
              <a:t> displacement into block of file: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0257F2-3F91-7343-AB1C-8381C4B7F24E}" type="slidenum">
              <a:rPr lang="en-US"/>
              <a:pPr eaLnBrk="1" hangingPunct="1"/>
              <a:t>45</a:t>
            </a:fld>
            <a:endParaRPr lang="en-US"/>
          </a:p>
        </p:txBody>
      </p:sp>
      <p:sp>
        <p:nvSpPr>
          <p:cNvPr id="46083" name="Rectangle 4"/>
          <p:cNvSpPr>
            <a:spLocks noGrp="1" noChangeArrowheads="1"/>
          </p:cNvSpPr>
          <p:nvPr>
            <p:ph type="title"/>
          </p:nvPr>
        </p:nvSpPr>
        <p:spPr/>
        <p:txBody>
          <a:bodyPr/>
          <a:lstStyle/>
          <a:p>
            <a:pPr eaLnBrk="1" hangingPunct="1"/>
            <a:r>
              <a:rPr lang="en-US">
                <a:latin typeface="Arial" charset="0"/>
                <a:ea typeface="ＭＳ Ｐゴシック" charset="0"/>
              </a:rPr>
              <a:t>Indexed Allocation – Mapping (Cont.)</a:t>
            </a:r>
            <a:br>
              <a:rPr lang="en-US">
                <a:latin typeface="Arial" charset="0"/>
                <a:ea typeface="ＭＳ Ｐゴシック" charset="0"/>
              </a:rPr>
            </a:br>
            <a:endParaRPr lang="en-US">
              <a:latin typeface="Arial" charset="0"/>
              <a:ea typeface="ＭＳ Ｐゴシック" charset="0"/>
            </a:endParaRPr>
          </a:p>
        </p:txBody>
      </p:sp>
      <p:sp>
        <p:nvSpPr>
          <p:cNvPr id="46084" name="Rectangle 5"/>
          <p:cNvSpPr>
            <a:spLocks noChangeArrowheads="1"/>
          </p:cNvSpPr>
          <p:nvPr/>
        </p:nvSpPr>
        <p:spPr bwMode="auto">
          <a:xfrm>
            <a:off x="2195513"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5" name="Rectangle 6"/>
          <p:cNvSpPr>
            <a:spLocks noChangeArrowheads="1"/>
          </p:cNvSpPr>
          <p:nvPr/>
        </p:nvSpPr>
        <p:spPr bwMode="auto">
          <a:xfrm>
            <a:off x="2195513"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6" name="Rectangle 7"/>
          <p:cNvSpPr>
            <a:spLocks noChangeArrowheads="1"/>
          </p:cNvSpPr>
          <p:nvPr/>
        </p:nvSpPr>
        <p:spPr bwMode="auto">
          <a:xfrm>
            <a:off x="2195513"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7" name="Rectangle 8"/>
          <p:cNvSpPr>
            <a:spLocks noChangeArrowheads="1"/>
          </p:cNvSpPr>
          <p:nvPr/>
        </p:nvSpPr>
        <p:spPr bwMode="auto">
          <a:xfrm>
            <a:off x="2195513"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8" name="Rectangle 9"/>
          <p:cNvSpPr>
            <a:spLocks noChangeArrowheads="1"/>
          </p:cNvSpPr>
          <p:nvPr/>
        </p:nvSpPr>
        <p:spPr bwMode="auto">
          <a:xfrm>
            <a:off x="2195513"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89" name="Rectangle 10"/>
          <p:cNvSpPr>
            <a:spLocks noChangeArrowheads="1"/>
          </p:cNvSpPr>
          <p:nvPr/>
        </p:nvSpPr>
        <p:spPr bwMode="auto">
          <a:xfrm>
            <a:off x="4498975"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0" name="Rectangle 11"/>
          <p:cNvSpPr>
            <a:spLocks noChangeArrowheads="1"/>
          </p:cNvSpPr>
          <p:nvPr/>
        </p:nvSpPr>
        <p:spPr bwMode="auto">
          <a:xfrm>
            <a:off x="4498975"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1" name="Rectangle 12"/>
          <p:cNvSpPr>
            <a:spLocks noChangeArrowheads="1"/>
          </p:cNvSpPr>
          <p:nvPr/>
        </p:nvSpPr>
        <p:spPr bwMode="auto">
          <a:xfrm>
            <a:off x="4498975"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2" name="Rectangle 13"/>
          <p:cNvSpPr>
            <a:spLocks noChangeArrowheads="1"/>
          </p:cNvSpPr>
          <p:nvPr/>
        </p:nvSpPr>
        <p:spPr bwMode="auto">
          <a:xfrm>
            <a:off x="4498975"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3" name="Rectangle 14"/>
          <p:cNvSpPr>
            <a:spLocks noChangeArrowheads="1"/>
          </p:cNvSpPr>
          <p:nvPr/>
        </p:nvSpPr>
        <p:spPr bwMode="auto">
          <a:xfrm>
            <a:off x="4498975"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94" name="Rectangle 15"/>
          <p:cNvSpPr>
            <a:spLocks noChangeArrowheads="1"/>
          </p:cNvSpPr>
          <p:nvPr/>
        </p:nvSpPr>
        <p:spPr bwMode="auto">
          <a:xfrm>
            <a:off x="6804025"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5" name="Rectangle 16"/>
          <p:cNvSpPr>
            <a:spLocks noChangeArrowheads="1"/>
          </p:cNvSpPr>
          <p:nvPr/>
        </p:nvSpPr>
        <p:spPr bwMode="auto">
          <a:xfrm>
            <a:off x="6804025"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6" name="Rectangle 17"/>
          <p:cNvSpPr>
            <a:spLocks noChangeArrowheads="1"/>
          </p:cNvSpPr>
          <p:nvPr/>
        </p:nvSpPr>
        <p:spPr bwMode="auto">
          <a:xfrm>
            <a:off x="6804025"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7" name="Rectangle 18"/>
          <p:cNvSpPr>
            <a:spLocks noChangeArrowheads="1"/>
          </p:cNvSpPr>
          <p:nvPr/>
        </p:nvSpPr>
        <p:spPr bwMode="auto">
          <a:xfrm>
            <a:off x="6804025"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8" name="Rectangle 19"/>
          <p:cNvSpPr>
            <a:spLocks noChangeArrowheads="1"/>
          </p:cNvSpPr>
          <p:nvPr/>
        </p:nvSpPr>
        <p:spPr bwMode="auto">
          <a:xfrm>
            <a:off x="6804025"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99" name="Freeform 20"/>
          <p:cNvSpPr>
            <a:spLocks/>
          </p:cNvSpPr>
          <p:nvPr/>
        </p:nvSpPr>
        <p:spPr bwMode="auto">
          <a:xfrm>
            <a:off x="2554288" y="3044825"/>
            <a:ext cx="1873250" cy="479425"/>
          </a:xfrm>
          <a:custGeom>
            <a:avLst/>
            <a:gdLst>
              <a:gd name="T0" fmla="*/ 0 w 1180"/>
              <a:gd name="T1" fmla="*/ 0 h 302"/>
              <a:gd name="T2" fmla="*/ 688003364 w 1180"/>
              <a:gd name="T3" fmla="*/ 458668451 h 302"/>
              <a:gd name="T4" fmla="*/ 1943041252 w 1180"/>
              <a:gd name="T5" fmla="*/ 685482421 h 302"/>
              <a:gd name="T6" fmla="*/ 2147483647 w 1180"/>
              <a:gd name="T7" fmla="*/ 0 h 302"/>
              <a:gd name="T8" fmla="*/ 0 60000 65536"/>
              <a:gd name="T9" fmla="*/ 0 60000 65536"/>
              <a:gd name="T10" fmla="*/ 0 60000 65536"/>
              <a:gd name="T11" fmla="*/ 0 60000 65536"/>
              <a:gd name="T12" fmla="*/ 0 w 1180"/>
              <a:gd name="T13" fmla="*/ 0 h 302"/>
              <a:gd name="T14" fmla="*/ 1180 w 1180"/>
              <a:gd name="T15" fmla="*/ 302 h 302"/>
            </a:gdLst>
            <a:ahLst/>
            <a:cxnLst>
              <a:cxn ang="T8">
                <a:pos x="T0" y="T1"/>
              </a:cxn>
              <a:cxn ang="T9">
                <a:pos x="T2" y="T3"/>
              </a:cxn>
              <a:cxn ang="T10">
                <a:pos x="T4" y="T5"/>
              </a:cxn>
              <a:cxn ang="T11">
                <a:pos x="T6" y="T7"/>
              </a:cxn>
            </a:cxnLst>
            <a:rect l="T12" t="T13" r="T14" b="T15"/>
            <a:pathLst>
              <a:path w="1180" h="302">
                <a:moveTo>
                  <a:pt x="0" y="0"/>
                </a:moveTo>
                <a:cubicBezTo>
                  <a:pt x="72" y="68"/>
                  <a:pt x="145" y="137"/>
                  <a:pt x="273" y="182"/>
                </a:cubicBezTo>
                <a:cubicBezTo>
                  <a:pt x="401" y="227"/>
                  <a:pt x="620" y="302"/>
                  <a:pt x="771" y="272"/>
                </a:cubicBezTo>
                <a:cubicBezTo>
                  <a:pt x="922" y="242"/>
                  <a:pt x="1104" y="38"/>
                  <a:pt x="1180"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100" name="Freeform 21"/>
          <p:cNvSpPr>
            <a:spLocks/>
          </p:cNvSpPr>
          <p:nvPr/>
        </p:nvSpPr>
        <p:spPr bwMode="auto">
          <a:xfrm>
            <a:off x="4822825" y="2960688"/>
            <a:ext cx="1836738" cy="649287"/>
          </a:xfrm>
          <a:custGeom>
            <a:avLst/>
            <a:gdLst>
              <a:gd name="T0" fmla="*/ 57964404 w 1157"/>
              <a:gd name="T1" fmla="*/ 20161235 h 409"/>
              <a:gd name="T2" fmla="*/ 171370649 w 1157"/>
              <a:gd name="T3" fmla="*/ 133567394 h 409"/>
              <a:gd name="T4" fmla="*/ 1086188372 w 1157"/>
              <a:gd name="T5" fmla="*/ 819049311 h 409"/>
              <a:gd name="T6" fmla="*/ 2147483647 w 1157"/>
              <a:gd name="T7" fmla="*/ 934976573 h 409"/>
              <a:gd name="T8" fmla="*/ 2147483647 w 1157"/>
              <a:gd name="T9" fmla="*/ 249494508 h 409"/>
              <a:gd name="T10" fmla="*/ 0 60000 65536"/>
              <a:gd name="T11" fmla="*/ 0 60000 65536"/>
              <a:gd name="T12" fmla="*/ 0 60000 65536"/>
              <a:gd name="T13" fmla="*/ 0 60000 65536"/>
              <a:gd name="T14" fmla="*/ 0 60000 65536"/>
              <a:gd name="T15" fmla="*/ 0 w 1157"/>
              <a:gd name="T16" fmla="*/ 0 h 409"/>
              <a:gd name="T17" fmla="*/ 1157 w 1157"/>
              <a:gd name="T18" fmla="*/ 409 h 409"/>
            </a:gdLst>
            <a:ahLst/>
            <a:cxnLst>
              <a:cxn ang="T10">
                <a:pos x="T0" y="T1"/>
              </a:cxn>
              <a:cxn ang="T11">
                <a:pos x="T2" y="T3"/>
              </a:cxn>
              <a:cxn ang="T12">
                <a:pos x="T4" y="T5"/>
              </a:cxn>
              <a:cxn ang="T13">
                <a:pos x="T6" y="T7"/>
              </a:cxn>
              <a:cxn ang="T14">
                <a:pos x="T8" y="T9"/>
              </a:cxn>
            </a:cxnLst>
            <a:rect l="T15" t="T16" r="T17" b="T18"/>
            <a:pathLst>
              <a:path w="1157" h="409">
                <a:moveTo>
                  <a:pt x="23" y="8"/>
                </a:moveTo>
                <a:cubicBezTo>
                  <a:pt x="11" y="4"/>
                  <a:pt x="0" y="0"/>
                  <a:pt x="68" y="53"/>
                </a:cubicBezTo>
                <a:cubicBezTo>
                  <a:pt x="136" y="106"/>
                  <a:pt x="295" y="272"/>
                  <a:pt x="431" y="325"/>
                </a:cubicBezTo>
                <a:cubicBezTo>
                  <a:pt x="567" y="378"/>
                  <a:pt x="764" y="409"/>
                  <a:pt x="885" y="371"/>
                </a:cubicBezTo>
                <a:cubicBezTo>
                  <a:pt x="1006" y="333"/>
                  <a:pt x="1081" y="216"/>
                  <a:pt x="1157"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101" name="Text Box 22"/>
          <p:cNvSpPr txBox="1">
            <a:spLocks noChangeArrowheads="1"/>
          </p:cNvSpPr>
          <p:nvPr/>
        </p:nvSpPr>
        <p:spPr bwMode="auto">
          <a:xfrm>
            <a:off x="2382838" y="3476625"/>
            <a:ext cx="2208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 to (address of) the</a:t>
            </a:r>
          </a:p>
          <a:p>
            <a:pPr eaLnBrk="1" hangingPunct="1"/>
            <a:r>
              <a:rPr lang="en-US" sz="1400"/>
              <a:t>next index block</a:t>
            </a:r>
          </a:p>
        </p:txBody>
      </p:sp>
      <p:sp>
        <p:nvSpPr>
          <p:cNvPr id="46102" name="Text Box 23"/>
          <p:cNvSpPr txBox="1">
            <a:spLocks noChangeArrowheads="1"/>
          </p:cNvSpPr>
          <p:nvPr/>
        </p:nvSpPr>
        <p:spPr bwMode="auto">
          <a:xfrm>
            <a:off x="1851025" y="1844675"/>
            <a:ext cx="159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one index block</a:t>
            </a:r>
          </a:p>
        </p:txBody>
      </p:sp>
      <p:sp>
        <p:nvSpPr>
          <p:cNvPr id="46103" name="Line 24"/>
          <p:cNvSpPr>
            <a:spLocks noChangeShapeType="1"/>
          </p:cNvSpPr>
          <p:nvPr/>
        </p:nvSpPr>
        <p:spPr bwMode="auto">
          <a:xfrm>
            <a:off x="2698750" y="2252663"/>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4" name="Line 25"/>
          <p:cNvSpPr>
            <a:spLocks noChangeShapeType="1"/>
          </p:cNvSpPr>
          <p:nvPr/>
        </p:nvSpPr>
        <p:spPr bwMode="auto">
          <a:xfrm>
            <a:off x="2698750" y="23971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5" name="Text Box 26"/>
          <p:cNvSpPr txBox="1">
            <a:spLocks noChangeArrowheads="1"/>
          </p:cNvSpPr>
          <p:nvPr/>
        </p:nvSpPr>
        <p:spPr bwMode="auto">
          <a:xfrm>
            <a:off x="3041650" y="2311400"/>
            <a:ext cx="1077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6106" name="Line 27"/>
          <p:cNvSpPr>
            <a:spLocks noChangeShapeType="1"/>
          </p:cNvSpPr>
          <p:nvPr/>
        </p:nvSpPr>
        <p:spPr bwMode="auto">
          <a:xfrm>
            <a:off x="2698750" y="28416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7" name="Line 28"/>
          <p:cNvSpPr>
            <a:spLocks noChangeShapeType="1"/>
          </p:cNvSpPr>
          <p:nvPr/>
        </p:nvSpPr>
        <p:spPr bwMode="auto">
          <a:xfrm>
            <a:off x="7324725" y="22447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8" name="Line 29"/>
          <p:cNvSpPr>
            <a:spLocks noChangeShapeType="1"/>
          </p:cNvSpPr>
          <p:nvPr/>
        </p:nvSpPr>
        <p:spPr bwMode="auto">
          <a:xfrm>
            <a:off x="7324725" y="2389188"/>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9" name="Text Box 30"/>
          <p:cNvSpPr txBox="1">
            <a:spLocks noChangeArrowheads="1"/>
          </p:cNvSpPr>
          <p:nvPr/>
        </p:nvSpPr>
        <p:spPr bwMode="auto">
          <a:xfrm>
            <a:off x="7667625" y="2303463"/>
            <a:ext cx="1077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6110" name="Line 31"/>
          <p:cNvSpPr>
            <a:spLocks noChangeShapeType="1"/>
          </p:cNvSpPr>
          <p:nvPr/>
        </p:nvSpPr>
        <p:spPr bwMode="auto">
          <a:xfrm>
            <a:off x="7324725" y="2833688"/>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11" name="Line 32"/>
          <p:cNvSpPr>
            <a:spLocks noChangeShapeType="1"/>
          </p:cNvSpPr>
          <p:nvPr/>
        </p:nvSpPr>
        <p:spPr bwMode="auto">
          <a:xfrm>
            <a:off x="2051050" y="2181225"/>
            <a:ext cx="0" cy="8636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12" name="Text Box 33"/>
          <p:cNvSpPr txBox="1">
            <a:spLocks noChangeArrowheads="1"/>
          </p:cNvSpPr>
          <p:nvPr/>
        </p:nvSpPr>
        <p:spPr bwMode="auto">
          <a:xfrm>
            <a:off x="395288" y="2397125"/>
            <a:ext cx="1512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512 addresses</a:t>
            </a:r>
          </a:p>
        </p:txBody>
      </p:sp>
      <p:sp>
        <p:nvSpPr>
          <p:cNvPr id="46113" name="Text Box 34"/>
          <p:cNvSpPr txBox="1">
            <a:spLocks noChangeArrowheads="1"/>
          </p:cNvSpPr>
          <p:nvPr/>
        </p:nvSpPr>
        <p:spPr bwMode="auto">
          <a:xfrm>
            <a:off x="755650" y="4221163"/>
            <a:ext cx="70643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In an index block, 511 addresses are for data blocks.</a:t>
            </a:r>
          </a:p>
          <a:p>
            <a:pPr algn="l" eaLnBrk="1" hangingPunct="1"/>
            <a:r>
              <a:rPr lang="en-US"/>
              <a:t>Each data block is 512 words. </a:t>
            </a:r>
          </a:p>
          <a:p>
            <a:pPr algn="l" eaLnBrk="1" hangingPunct="1"/>
            <a:endParaRPr lang="en-US"/>
          </a:p>
          <a:p>
            <a:pPr algn="l" eaLnBrk="1" hangingPunct="1"/>
            <a:r>
              <a:rPr lang="en-US"/>
              <a:t>Hence, an index block can be used to map (511x512) words of a file</a:t>
            </a:r>
          </a:p>
          <a:p>
            <a:pPr algn="l"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allocation</a:t>
            </a:r>
            <a:endParaRPr lang="en-US" dirty="0"/>
          </a:p>
        </p:txBody>
      </p:sp>
      <p:sp>
        <p:nvSpPr>
          <p:cNvPr id="4" name="Content Placeholder 3"/>
          <p:cNvSpPr>
            <a:spLocks noGrp="1"/>
          </p:cNvSpPr>
          <p:nvPr>
            <p:ph idx="1"/>
          </p:nvPr>
        </p:nvSpPr>
        <p:spPr/>
        <p:txBody>
          <a:bodyPr/>
          <a:lstStyle/>
          <a:p>
            <a:r>
              <a:rPr lang="en-US" dirty="0" smtClean="0"/>
              <a:t>Hierarchical index allocation</a:t>
            </a:r>
          </a:p>
          <a:p>
            <a:pPr lvl="1"/>
            <a:r>
              <a:rPr lang="en-US" dirty="0" smtClean="0"/>
              <a:t>Use a hierarchy of index blocks. </a:t>
            </a:r>
          </a:p>
          <a:p>
            <a:pPr lvl="1"/>
            <a:r>
              <a:rPr lang="en-US" dirty="0"/>
              <a:t>T</a:t>
            </a:r>
            <a:r>
              <a:rPr lang="en-US" dirty="0" smtClean="0"/>
              <a:t>wo-level, </a:t>
            </a:r>
            <a:r>
              <a:rPr lang="en-US" dirty="0"/>
              <a:t>t</a:t>
            </a:r>
            <a:r>
              <a:rPr lang="en-US" dirty="0" smtClean="0"/>
              <a:t>hree-level hierarchies possible</a:t>
            </a:r>
          </a:p>
          <a:p>
            <a:pPr lvl="1"/>
            <a:r>
              <a:rPr lang="en-US" dirty="0" smtClean="0"/>
              <a:t>Two level index; three-level index</a:t>
            </a:r>
            <a:endParaRPr lang="en-US" dirty="0"/>
          </a:p>
        </p:txBody>
      </p:sp>
      <p:sp>
        <p:nvSpPr>
          <p:cNvPr id="3" name="Slide Number Placeholder 2"/>
          <p:cNvSpPr>
            <a:spLocks noGrp="1"/>
          </p:cNvSpPr>
          <p:nvPr>
            <p:ph type="sldNum" sz="quarter" idx="10"/>
          </p:nvPr>
        </p:nvSpPr>
        <p:spPr/>
        <p:txBody>
          <a:bodyPr/>
          <a:lstStyle/>
          <a:p>
            <a:fld id="{6339B6A7-DEE2-3647-BAFE-AFB8DD7F1BAF}" type="slidenum">
              <a:rPr lang="en-US" smtClean="0"/>
              <a:pPr/>
              <a:t>46</a:t>
            </a:fld>
            <a:endParaRPr lang="en-US"/>
          </a:p>
        </p:txBody>
      </p:sp>
    </p:spTree>
    <p:extLst>
      <p:ext uri="{BB962C8B-B14F-4D97-AF65-F5344CB8AC3E}">
        <p14:creationId xmlns:p14="http://schemas.microsoft.com/office/powerpoint/2010/main" val="186793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26F40E-1459-0C40-BF58-ACC0B2A21EE1}" type="slidenum">
              <a:rPr lang="en-US"/>
              <a:pPr eaLnBrk="1" hangingPunct="1"/>
              <a:t>47</a:t>
            </a:fld>
            <a:endParaRPr lang="en-US"/>
          </a:p>
        </p:txBody>
      </p:sp>
      <p:sp>
        <p:nvSpPr>
          <p:cNvPr id="47107" name="Rectangle 2"/>
          <p:cNvSpPr>
            <a:spLocks noGrp="1" noChangeArrowheads="1"/>
          </p:cNvSpPr>
          <p:nvPr>
            <p:ph type="title" idx="4294967295"/>
          </p:nvPr>
        </p:nvSpPr>
        <p:spPr>
          <a:xfrm>
            <a:off x="323850" y="44450"/>
            <a:ext cx="8496300" cy="1143000"/>
          </a:xfrm>
        </p:spPr>
        <p:txBody>
          <a:bodyPr anchor="b"/>
          <a:lstStyle/>
          <a:p>
            <a:pPr eaLnBrk="1" hangingPunct="1"/>
            <a:r>
              <a:rPr lang="en-US">
                <a:latin typeface="Arial" charset="0"/>
                <a:ea typeface="ＭＳ Ｐゴシック" charset="0"/>
              </a:rPr>
              <a:t>Indexed Allocation – Mapping (Cont.)</a:t>
            </a:r>
          </a:p>
        </p:txBody>
      </p:sp>
      <p:sp>
        <p:nvSpPr>
          <p:cNvPr id="47108" name="Rectangle 3"/>
          <p:cNvSpPr>
            <a:spLocks noChangeArrowheads="1"/>
          </p:cNvSpPr>
          <p:nvPr/>
        </p:nvSpPr>
        <p:spPr bwMode="auto">
          <a:xfrm>
            <a:off x="4357688" y="1854200"/>
            <a:ext cx="1674812" cy="382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endParaRPr lang="en-US">
              <a:latin typeface="Verdana" charset="0"/>
            </a:endParaRPr>
          </a:p>
        </p:txBody>
      </p:sp>
      <p:sp>
        <p:nvSpPr>
          <p:cNvPr id="47109" name="Rectangle 4"/>
          <p:cNvSpPr>
            <a:spLocks noChangeArrowheads="1"/>
          </p:cNvSpPr>
          <p:nvPr/>
        </p:nvSpPr>
        <p:spPr bwMode="auto">
          <a:xfrm>
            <a:off x="4646613" y="21574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0" name="Rectangle 5"/>
          <p:cNvSpPr>
            <a:spLocks noChangeArrowheads="1"/>
          </p:cNvSpPr>
          <p:nvPr/>
        </p:nvSpPr>
        <p:spPr bwMode="auto">
          <a:xfrm>
            <a:off x="4648200" y="2387600"/>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a:t>
            </a:r>
          </a:p>
        </p:txBody>
      </p:sp>
      <p:sp>
        <p:nvSpPr>
          <p:cNvPr id="47111" name="Rectangle 6"/>
          <p:cNvSpPr>
            <a:spLocks noChangeArrowheads="1"/>
          </p:cNvSpPr>
          <p:nvPr/>
        </p:nvSpPr>
        <p:spPr bwMode="auto">
          <a:xfrm>
            <a:off x="4649788" y="2663825"/>
            <a:ext cx="1096962"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2" name="Rectangle 7"/>
          <p:cNvSpPr>
            <a:spLocks noChangeArrowheads="1"/>
          </p:cNvSpPr>
          <p:nvPr/>
        </p:nvSpPr>
        <p:spPr bwMode="auto">
          <a:xfrm>
            <a:off x="4646613" y="33004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3" name="Rectangle 8"/>
          <p:cNvSpPr>
            <a:spLocks noChangeArrowheads="1"/>
          </p:cNvSpPr>
          <p:nvPr/>
        </p:nvSpPr>
        <p:spPr bwMode="auto">
          <a:xfrm>
            <a:off x="4648200" y="35782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4" name="Rectangle 9"/>
          <p:cNvSpPr>
            <a:spLocks noChangeArrowheads="1"/>
          </p:cNvSpPr>
          <p:nvPr/>
        </p:nvSpPr>
        <p:spPr bwMode="auto">
          <a:xfrm>
            <a:off x="4648200" y="4492625"/>
            <a:ext cx="1066800" cy="8382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a:t>
            </a:r>
          </a:p>
        </p:txBody>
      </p:sp>
      <p:sp>
        <p:nvSpPr>
          <p:cNvPr id="47115" name="Rectangle 10"/>
          <p:cNvSpPr>
            <a:spLocks noChangeArrowheads="1"/>
          </p:cNvSpPr>
          <p:nvPr/>
        </p:nvSpPr>
        <p:spPr bwMode="auto">
          <a:xfrm>
            <a:off x="6858000" y="1673225"/>
            <a:ext cx="1066800" cy="403860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6" name="Rectangle 11"/>
          <p:cNvSpPr>
            <a:spLocks noChangeArrowheads="1"/>
          </p:cNvSpPr>
          <p:nvPr/>
        </p:nvSpPr>
        <p:spPr bwMode="auto">
          <a:xfrm>
            <a:off x="7038975" y="19018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a:t>
            </a:r>
          </a:p>
          <a:p>
            <a:pPr algn="l" eaLnBrk="0" hangingPunct="0"/>
            <a:r>
              <a:rPr lang="en-US">
                <a:latin typeface="Verdana" charset="0"/>
              </a:rPr>
              <a:t>block</a:t>
            </a:r>
          </a:p>
        </p:txBody>
      </p:sp>
      <p:sp>
        <p:nvSpPr>
          <p:cNvPr id="47117" name="Rectangle 12"/>
          <p:cNvSpPr>
            <a:spLocks noChangeArrowheads="1"/>
          </p:cNvSpPr>
          <p:nvPr/>
        </p:nvSpPr>
        <p:spPr bwMode="auto">
          <a:xfrm>
            <a:off x="7038975" y="28162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 </a:t>
            </a:r>
          </a:p>
          <a:p>
            <a:pPr algn="l" eaLnBrk="0" hangingPunct="0"/>
            <a:r>
              <a:rPr lang="en-US">
                <a:latin typeface="Verdana" charset="0"/>
              </a:rPr>
              <a:t>block</a:t>
            </a:r>
          </a:p>
        </p:txBody>
      </p:sp>
      <p:sp>
        <p:nvSpPr>
          <p:cNvPr id="47118" name="Rectangle 13"/>
          <p:cNvSpPr>
            <a:spLocks noChangeArrowheads="1"/>
          </p:cNvSpPr>
          <p:nvPr/>
        </p:nvSpPr>
        <p:spPr bwMode="auto">
          <a:xfrm>
            <a:off x="7038975" y="37306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a:t>
            </a:r>
          </a:p>
          <a:p>
            <a:pPr algn="l" eaLnBrk="0" hangingPunct="0"/>
            <a:r>
              <a:rPr lang="en-US">
                <a:latin typeface="Verdana" charset="0"/>
              </a:rPr>
              <a:t>block</a:t>
            </a:r>
          </a:p>
        </p:txBody>
      </p:sp>
      <p:sp>
        <p:nvSpPr>
          <p:cNvPr id="47119" name="Rectangle 14"/>
          <p:cNvSpPr>
            <a:spLocks noChangeArrowheads="1"/>
          </p:cNvSpPr>
          <p:nvPr/>
        </p:nvSpPr>
        <p:spPr bwMode="auto">
          <a:xfrm>
            <a:off x="2665413" y="23860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0" name="Rectangle 15"/>
          <p:cNvSpPr>
            <a:spLocks noChangeArrowheads="1"/>
          </p:cNvSpPr>
          <p:nvPr/>
        </p:nvSpPr>
        <p:spPr bwMode="auto">
          <a:xfrm>
            <a:off x="2667000" y="2616200"/>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1" name="Rectangle 16"/>
          <p:cNvSpPr>
            <a:spLocks noChangeArrowheads="1"/>
          </p:cNvSpPr>
          <p:nvPr/>
        </p:nvSpPr>
        <p:spPr bwMode="auto">
          <a:xfrm>
            <a:off x="2667000" y="2892425"/>
            <a:ext cx="1096963" cy="175260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2" name="Rectangle 17"/>
          <p:cNvSpPr>
            <a:spLocks noChangeArrowheads="1"/>
          </p:cNvSpPr>
          <p:nvPr/>
        </p:nvSpPr>
        <p:spPr bwMode="auto">
          <a:xfrm>
            <a:off x="2667000" y="46450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3" name="Rectangle 18"/>
          <p:cNvSpPr>
            <a:spLocks noChangeArrowheads="1"/>
          </p:cNvSpPr>
          <p:nvPr/>
        </p:nvSpPr>
        <p:spPr bwMode="auto">
          <a:xfrm>
            <a:off x="1028700" y="23590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4" name="Line 19"/>
          <p:cNvSpPr>
            <a:spLocks noChangeShapeType="1"/>
          </p:cNvSpPr>
          <p:nvPr/>
        </p:nvSpPr>
        <p:spPr bwMode="auto">
          <a:xfrm>
            <a:off x="2133600" y="248285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20"/>
          <p:cNvSpPr>
            <a:spLocks noChangeShapeType="1"/>
          </p:cNvSpPr>
          <p:nvPr/>
        </p:nvSpPr>
        <p:spPr bwMode="auto">
          <a:xfrm flipV="1">
            <a:off x="3757613" y="2282825"/>
            <a:ext cx="890587"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1"/>
          <p:cNvSpPr>
            <a:spLocks noChangeShapeType="1"/>
          </p:cNvSpPr>
          <p:nvPr/>
        </p:nvSpPr>
        <p:spPr bwMode="auto">
          <a:xfrm>
            <a:off x="3757613" y="2735263"/>
            <a:ext cx="8858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22"/>
          <p:cNvSpPr>
            <a:spLocks noChangeShapeType="1"/>
          </p:cNvSpPr>
          <p:nvPr/>
        </p:nvSpPr>
        <p:spPr bwMode="auto">
          <a:xfrm>
            <a:off x="3767138" y="4754563"/>
            <a:ext cx="885825"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Text Box 23"/>
          <p:cNvSpPr txBox="1">
            <a:spLocks noChangeArrowheads="1"/>
          </p:cNvSpPr>
          <p:nvPr/>
        </p:nvSpPr>
        <p:spPr bwMode="auto">
          <a:xfrm>
            <a:off x="3094038" y="3463925"/>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sym typeface="MT Extra" charset="0"/>
              </a:rPr>
              <a:t></a:t>
            </a:r>
            <a:endParaRPr lang="en-US">
              <a:latin typeface="Helvetica" charset="0"/>
            </a:endParaRPr>
          </a:p>
        </p:txBody>
      </p:sp>
      <p:sp>
        <p:nvSpPr>
          <p:cNvPr id="47129" name="Line 24"/>
          <p:cNvSpPr>
            <a:spLocks noChangeShapeType="1"/>
          </p:cNvSpPr>
          <p:nvPr/>
        </p:nvSpPr>
        <p:spPr bwMode="auto">
          <a:xfrm flipH="1" flipV="1">
            <a:off x="5734050" y="3440113"/>
            <a:ext cx="1309688"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25"/>
          <p:cNvSpPr>
            <a:spLocks noChangeShapeType="1"/>
          </p:cNvSpPr>
          <p:nvPr/>
        </p:nvSpPr>
        <p:spPr bwMode="auto">
          <a:xfrm flipH="1" flipV="1">
            <a:off x="5738813" y="2511425"/>
            <a:ext cx="1295400" cy="623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26"/>
          <p:cNvSpPr>
            <a:spLocks noChangeShapeType="1"/>
          </p:cNvSpPr>
          <p:nvPr/>
        </p:nvSpPr>
        <p:spPr bwMode="auto">
          <a:xfrm flipH="1">
            <a:off x="5729288" y="2139950"/>
            <a:ext cx="1309687" cy="161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Text Box 27"/>
          <p:cNvSpPr txBox="1">
            <a:spLocks noChangeArrowheads="1"/>
          </p:cNvSpPr>
          <p:nvPr/>
        </p:nvSpPr>
        <p:spPr bwMode="auto">
          <a:xfrm>
            <a:off x="2582863" y="498316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outer-index</a:t>
            </a:r>
          </a:p>
        </p:txBody>
      </p:sp>
      <p:sp>
        <p:nvSpPr>
          <p:cNvPr id="47133" name="Text Box 28"/>
          <p:cNvSpPr txBox="1">
            <a:spLocks noChangeArrowheads="1"/>
          </p:cNvSpPr>
          <p:nvPr/>
        </p:nvSpPr>
        <p:spPr bwMode="auto">
          <a:xfrm>
            <a:off x="4529138" y="579913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index table</a:t>
            </a:r>
          </a:p>
        </p:txBody>
      </p:sp>
      <p:sp>
        <p:nvSpPr>
          <p:cNvPr id="47134" name="Text Box 29"/>
          <p:cNvSpPr txBox="1">
            <a:spLocks noChangeArrowheads="1"/>
          </p:cNvSpPr>
          <p:nvPr/>
        </p:nvSpPr>
        <p:spPr bwMode="auto">
          <a:xfrm>
            <a:off x="7239000" y="57785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file</a:t>
            </a:r>
          </a:p>
        </p:txBody>
      </p:sp>
      <p:sp>
        <p:nvSpPr>
          <p:cNvPr id="47135" name="Rectangle 30"/>
          <p:cNvSpPr>
            <a:spLocks noChangeArrowheads="1"/>
          </p:cNvSpPr>
          <p:nvPr/>
        </p:nvSpPr>
        <p:spPr bwMode="auto">
          <a:xfrm>
            <a:off x="539750" y="1484313"/>
            <a:ext cx="176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dirty="0"/>
              <a:t>Two-level index</a:t>
            </a:r>
          </a:p>
        </p:txBody>
      </p:sp>
      <p:sp>
        <p:nvSpPr>
          <p:cNvPr id="47136" name="Text Box 31"/>
          <p:cNvSpPr txBox="1">
            <a:spLocks noChangeArrowheads="1"/>
          </p:cNvSpPr>
          <p:nvPr/>
        </p:nvSpPr>
        <p:spPr bwMode="auto">
          <a:xfrm>
            <a:off x="4305300" y="181927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7" name="Text Box 32"/>
          <p:cNvSpPr txBox="1">
            <a:spLocks noChangeArrowheads="1"/>
          </p:cNvSpPr>
          <p:nvPr/>
        </p:nvSpPr>
        <p:spPr bwMode="auto">
          <a:xfrm>
            <a:off x="4287838" y="2978150"/>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8" name="Text Box 33"/>
          <p:cNvSpPr txBox="1">
            <a:spLocks noChangeArrowheads="1"/>
          </p:cNvSpPr>
          <p:nvPr/>
        </p:nvSpPr>
        <p:spPr bwMode="auto">
          <a:xfrm>
            <a:off x="4284663" y="4179888"/>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9" name="Text Box 34"/>
          <p:cNvSpPr txBox="1">
            <a:spLocks noChangeArrowheads="1"/>
          </p:cNvSpPr>
          <p:nvPr/>
        </p:nvSpPr>
        <p:spPr bwMode="auto">
          <a:xfrm>
            <a:off x="639763" y="2565400"/>
            <a:ext cx="1870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 to </a:t>
            </a:r>
          </a:p>
          <a:p>
            <a:pPr eaLnBrk="1" hangingPunct="1"/>
            <a:r>
              <a:rPr lang="en-US"/>
              <a:t>outer index table</a:t>
            </a:r>
          </a:p>
          <a:p>
            <a:pPr eaLnBrk="1" hangingPunct="1"/>
            <a:r>
              <a:rPr lang="en-US"/>
              <a:t>(keep in FCB</a:t>
            </a:r>
            <a:br>
              <a:rPr lang="en-US"/>
            </a:br>
            <a:r>
              <a:rPr lang="en-US"/>
              <a:t>for the file)</a:t>
            </a:r>
          </a:p>
        </p:txBody>
      </p:sp>
      <p:sp>
        <p:nvSpPr>
          <p:cNvPr id="47140" name="Text Box 35"/>
          <p:cNvSpPr txBox="1">
            <a:spLocks noChangeArrowheads="1"/>
          </p:cNvSpPr>
          <p:nvPr/>
        </p:nvSpPr>
        <p:spPr bwMode="auto">
          <a:xfrm>
            <a:off x="5003800" y="3789363"/>
            <a:ext cx="47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1C0ADF-4485-144E-9B74-473C497A01DA}" type="slidenum">
              <a:rPr lang="en-US"/>
              <a:pPr eaLnBrk="1" hangingPunct="1"/>
              <a:t>48</a:t>
            </a:fld>
            <a:endParaRPr lang="en-US"/>
          </a:p>
        </p:txBody>
      </p:sp>
      <p:sp>
        <p:nvSpPr>
          <p:cNvPr id="4813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 Mapping (Cont.)</a:t>
            </a:r>
          </a:p>
        </p:txBody>
      </p:sp>
      <p:sp>
        <p:nvSpPr>
          <p:cNvPr id="48132" name="Rectangle 3"/>
          <p:cNvSpPr>
            <a:spLocks noGrp="1" noChangeArrowheads="1"/>
          </p:cNvSpPr>
          <p:nvPr>
            <p:ph type="body" idx="4294967295"/>
          </p:nvPr>
        </p:nvSpPr>
        <p:spPr>
          <a:xfrm>
            <a:off x="323850" y="1557338"/>
            <a:ext cx="8496300" cy="593725"/>
          </a:xfrm>
        </p:spPr>
        <p:txBody>
          <a:bodyPr/>
          <a:lstStyle/>
          <a:p>
            <a:pPr eaLnBrk="1" hangingPunct="1">
              <a:lnSpc>
                <a:spcPct val="90000"/>
              </a:lnSpc>
            </a:pPr>
            <a:r>
              <a:rPr lang="en-US" dirty="0">
                <a:latin typeface="Arial" charset="0"/>
                <a:ea typeface="ＭＳ Ｐゴシック" charset="0"/>
              </a:rPr>
              <a:t>Two-level index (maximum file size is 512</a:t>
            </a:r>
            <a:r>
              <a:rPr lang="en-US" baseline="30000" dirty="0">
                <a:latin typeface="Arial" charset="0"/>
                <a:ea typeface="ＭＳ Ｐゴシック" charset="0"/>
              </a:rPr>
              <a:t>3 </a:t>
            </a:r>
            <a:r>
              <a:rPr lang="en-US" dirty="0">
                <a:latin typeface="Arial" charset="0"/>
                <a:ea typeface="ＭＳ Ｐゴシック" charset="0"/>
              </a:rPr>
              <a:t>words assuming a block is 512 words and a pointer is 1 word</a:t>
            </a:r>
            <a:r>
              <a:rPr lang="en-US" dirty="0" smtClean="0">
                <a:latin typeface="Arial" charset="0"/>
                <a:ea typeface="ＭＳ Ｐゴシック" charset="0"/>
              </a:rPr>
              <a:t>). </a:t>
            </a:r>
          </a:p>
          <a:p>
            <a:pPr eaLnBrk="1" hangingPunct="1">
              <a:lnSpc>
                <a:spcPct val="90000"/>
              </a:lnSpc>
            </a:pPr>
            <a:r>
              <a:rPr lang="en-US" dirty="0" smtClean="0">
                <a:solidFill>
                  <a:srgbClr val="FF0000"/>
                </a:solidFill>
                <a:latin typeface="Arial" charset="0"/>
                <a:ea typeface="ＭＳ Ｐゴシック" charset="0"/>
              </a:rPr>
              <a:t>Mapping algorithm </a:t>
            </a:r>
            <a:r>
              <a:rPr lang="en-US" dirty="0" smtClean="0">
                <a:latin typeface="Arial" charset="0"/>
                <a:ea typeface="ＭＳ Ｐゴシック" charset="0"/>
              </a:rPr>
              <a:t>(assuming a block contains 512 pointers): </a:t>
            </a:r>
            <a:endParaRPr lang="en-US" dirty="0">
              <a:latin typeface="Arial" charset="0"/>
              <a:ea typeface="ＭＳ Ｐゴシック" charset="0"/>
            </a:endParaRPr>
          </a:p>
        </p:txBody>
      </p:sp>
      <p:sp>
        <p:nvSpPr>
          <p:cNvPr id="48133" name="Text Box 4"/>
          <p:cNvSpPr txBox="1">
            <a:spLocks noChangeArrowheads="1"/>
          </p:cNvSpPr>
          <p:nvPr/>
        </p:nvSpPr>
        <p:spPr bwMode="auto">
          <a:xfrm>
            <a:off x="3295650" y="2824063"/>
            <a:ext cx="163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dirty="0">
                <a:latin typeface="Helvetica" charset="0"/>
              </a:rPr>
              <a:t>LA / (512 x 512)</a:t>
            </a:r>
          </a:p>
        </p:txBody>
      </p:sp>
      <p:sp>
        <p:nvSpPr>
          <p:cNvPr id="48134" name="Text Box 5"/>
          <p:cNvSpPr txBox="1">
            <a:spLocks noChangeArrowheads="1"/>
          </p:cNvSpPr>
          <p:nvPr/>
        </p:nvSpPr>
        <p:spPr bwMode="auto">
          <a:xfrm>
            <a:off x="5249863" y="2564904"/>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dirty="0">
                <a:latin typeface="Helvetica" charset="0"/>
              </a:rPr>
              <a:t>Q</a:t>
            </a:r>
            <a:r>
              <a:rPr lang="en-US" sz="1600" baseline="-25000" dirty="0">
                <a:latin typeface="Helvetica" charset="0"/>
              </a:rPr>
              <a:t>1</a:t>
            </a:r>
            <a:endParaRPr lang="en-US" sz="1600" dirty="0">
              <a:latin typeface="Helvetica" charset="0"/>
            </a:endParaRPr>
          </a:p>
        </p:txBody>
      </p:sp>
      <p:sp>
        <p:nvSpPr>
          <p:cNvPr id="48135" name="Text Box 6"/>
          <p:cNvSpPr txBox="1">
            <a:spLocks noChangeArrowheads="1"/>
          </p:cNvSpPr>
          <p:nvPr/>
        </p:nvSpPr>
        <p:spPr bwMode="auto">
          <a:xfrm>
            <a:off x="5249863" y="3084413"/>
            <a:ext cx="407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endParaRPr lang="en-US" sz="1600">
              <a:latin typeface="Helvetica" charset="0"/>
            </a:endParaRPr>
          </a:p>
        </p:txBody>
      </p:sp>
      <p:sp>
        <p:nvSpPr>
          <p:cNvPr id="48136" name="Line 7"/>
          <p:cNvSpPr>
            <a:spLocks noChangeShapeType="1"/>
          </p:cNvSpPr>
          <p:nvPr/>
        </p:nvSpPr>
        <p:spPr bwMode="auto">
          <a:xfrm flipV="1">
            <a:off x="4862513" y="2762151"/>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8"/>
          <p:cNvSpPr>
            <a:spLocks noChangeShapeType="1"/>
          </p:cNvSpPr>
          <p:nvPr/>
        </p:nvSpPr>
        <p:spPr bwMode="auto">
          <a:xfrm>
            <a:off x="4854575" y="3003451"/>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8" name="Rectangle 9"/>
          <p:cNvSpPr>
            <a:spLocks noChangeArrowheads="1"/>
          </p:cNvSpPr>
          <p:nvPr/>
        </p:nvSpPr>
        <p:spPr bwMode="auto">
          <a:xfrm>
            <a:off x="841375" y="3780879"/>
            <a:ext cx="7029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baseline="-25000">
                <a:latin typeface="Helvetica" charset="0"/>
              </a:rPr>
              <a:t>1</a:t>
            </a:r>
            <a:r>
              <a:rPr lang="en-US">
                <a:latin typeface="Helvetica" charset="0"/>
              </a:rPr>
              <a:t> = displacement into outer-index</a:t>
            </a:r>
          </a:p>
          <a:p>
            <a:pPr marL="628650" lvl="1" indent="-285750" algn="l" eaLnBrk="0" hangingPunct="0">
              <a:buClr>
                <a:schemeClr val="accent2"/>
              </a:buClr>
              <a:buFont typeface="Monotype Sorts" charset="0"/>
              <a:buNone/>
            </a:pPr>
            <a:r>
              <a:rPr lang="en-US" i="1">
                <a:latin typeface="Helvetica" charset="0"/>
              </a:rPr>
              <a:t>R</a:t>
            </a:r>
            <a:r>
              <a:rPr lang="en-US" baseline="-25000">
                <a:latin typeface="Helvetica" charset="0"/>
              </a:rPr>
              <a:t>1</a:t>
            </a:r>
            <a:r>
              <a:rPr lang="en-US">
                <a:latin typeface="Helvetica" charset="0"/>
              </a:rPr>
              <a:t> is used as follows:</a:t>
            </a:r>
          </a:p>
        </p:txBody>
      </p:sp>
      <p:sp>
        <p:nvSpPr>
          <p:cNvPr id="48139" name="Text Box 10"/>
          <p:cNvSpPr txBox="1">
            <a:spLocks noChangeArrowheads="1"/>
          </p:cNvSpPr>
          <p:nvPr/>
        </p:nvSpPr>
        <p:spPr bwMode="auto">
          <a:xfrm>
            <a:off x="3663950" y="4592538"/>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r>
              <a:rPr lang="en-US" sz="1600">
                <a:latin typeface="Helvetica" charset="0"/>
              </a:rPr>
              <a:t> / 512</a:t>
            </a:r>
          </a:p>
        </p:txBody>
      </p:sp>
      <p:sp>
        <p:nvSpPr>
          <p:cNvPr id="48140" name="Text Box 11"/>
          <p:cNvSpPr txBox="1">
            <a:spLocks noChangeArrowheads="1"/>
          </p:cNvSpPr>
          <p:nvPr/>
        </p:nvSpPr>
        <p:spPr bwMode="auto">
          <a:xfrm>
            <a:off x="4883150" y="432583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2</a:t>
            </a:r>
            <a:endParaRPr lang="en-US" sz="1600">
              <a:latin typeface="Helvetica" charset="0"/>
            </a:endParaRPr>
          </a:p>
        </p:txBody>
      </p:sp>
      <p:sp>
        <p:nvSpPr>
          <p:cNvPr id="48141" name="Text Box 12"/>
          <p:cNvSpPr txBox="1">
            <a:spLocks noChangeArrowheads="1"/>
          </p:cNvSpPr>
          <p:nvPr/>
        </p:nvSpPr>
        <p:spPr bwMode="auto">
          <a:xfrm>
            <a:off x="4883150" y="4838601"/>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2</a:t>
            </a:r>
            <a:endParaRPr lang="en-US" sz="1600">
              <a:latin typeface="Helvetica" charset="0"/>
            </a:endParaRPr>
          </a:p>
        </p:txBody>
      </p:sp>
      <p:sp>
        <p:nvSpPr>
          <p:cNvPr id="48142" name="Line 13"/>
          <p:cNvSpPr>
            <a:spLocks noChangeShapeType="1"/>
          </p:cNvSpPr>
          <p:nvPr/>
        </p:nvSpPr>
        <p:spPr bwMode="auto">
          <a:xfrm flipV="1">
            <a:off x="4495800" y="4516338"/>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14"/>
          <p:cNvSpPr>
            <a:spLocks noChangeShapeType="1"/>
          </p:cNvSpPr>
          <p:nvPr/>
        </p:nvSpPr>
        <p:spPr bwMode="auto">
          <a:xfrm>
            <a:off x="4487863" y="4757638"/>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4" name="Rectangle 15"/>
          <p:cNvSpPr>
            <a:spLocks noChangeArrowheads="1"/>
          </p:cNvSpPr>
          <p:nvPr/>
        </p:nvSpPr>
        <p:spPr bwMode="auto">
          <a:xfrm>
            <a:off x="841375" y="5283101"/>
            <a:ext cx="7029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baseline="-25000">
                <a:latin typeface="Helvetica" charset="0"/>
              </a:rPr>
              <a:t>2</a:t>
            </a:r>
            <a:r>
              <a:rPr lang="en-US">
                <a:latin typeface="Helvetica" charset="0"/>
              </a:rPr>
              <a:t> = displacement into block of index table</a:t>
            </a:r>
          </a:p>
          <a:p>
            <a:pPr marL="628650" lvl="1" indent="-285750" algn="l" eaLnBrk="0" hangingPunct="0">
              <a:buClr>
                <a:schemeClr val="accent2"/>
              </a:buClr>
              <a:buFont typeface="Monotype Sorts" charset="0"/>
              <a:buNone/>
            </a:pPr>
            <a:r>
              <a:rPr lang="en-US" i="1">
                <a:latin typeface="Helvetica" charset="0"/>
              </a:rPr>
              <a:t>R</a:t>
            </a:r>
            <a:r>
              <a:rPr lang="en-US" baseline="-25000">
                <a:latin typeface="Helvetica" charset="0"/>
              </a:rPr>
              <a:t>2</a:t>
            </a:r>
            <a:r>
              <a:rPr lang="en-US">
                <a:latin typeface="Helvetica" charset="0"/>
              </a:rPr>
              <a:t> displacement into block of file: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0DA6F8-033A-0B4B-A6B4-B17F550ADE9F}" type="slidenum">
              <a:rPr lang="en-US"/>
              <a:pPr eaLnBrk="1" hangingPunct="1"/>
              <a:t>49</a:t>
            </a:fld>
            <a:endParaRPr lang="en-US"/>
          </a:p>
        </p:txBody>
      </p:sp>
      <p:sp>
        <p:nvSpPr>
          <p:cNvPr id="49155"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49156" name="Rectangle 4"/>
          <p:cNvSpPr>
            <a:spLocks noChangeArrowheads="1"/>
          </p:cNvSpPr>
          <p:nvPr/>
        </p:nvSpPr>
        <p:spPr bwMode="auto">
          <a:xfrm>
            <a:off x="2879725" y="280193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77</a:t>
            </a:r>
          </a:p>
        </p:txBody>
      </p:sp>
      <p:sp>
        <p:nvSpPr>
          <p:cNvPr id="49157" name="Rectangle 5"/>
          <p:cNvSpPr>
            <a:spLocks noChangeArrowheads="1"/>
          </p:cNvSpPr>
          <p:nvPr/>
        </p:nvSpPr>
        <p:spPr bwMode="auto">
          <a:xfrm>
            <a:off x="2879725" y="308927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89</a:t>
            </a:r>
          </a:p>
        </p:txBody>
      </p:sp>
      <p:sp>
        <p:nvSpPr>
          <p:cNvPr id="49158" name="Rectangle 6"/>
          <p:cNvSpPr>
            <a:spLocks noChangeArrowheads="1"/>
          </p:cNvSpPr>
          <p:nvPr/>
        </p:nvSpPr>
        <p:spPr bwMode="auto">
          <a:xfrm>
            <a:off x="2879725" y="3376613"/>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59" name="Rectangle 7"/>
          <p:cNvSpPr>
            <a:spLocks noChangeArrowheads="1"/>
          </p:cNvSpPr>
          <p:nvPr/>
        </p:nvSpPr>
        <p:spPr bwMode="auto">
          <a:xfrm>
            <a:off x="2881313" y="4024313"/>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60" name="Text Box 8"/>
          <p:cNvSpPr txBox="1">
            <a:spLocks noChangeArrowheads="1"/>
          </p:cNvSpPr>
          <p:nvPr/>
        </p:nvSpPr>
        <p:spPr bwMode="auto">
          <a:xfrm>
            <a:off x="3024188" y="4313238"/>
            <a:ext cx="790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outer </a:t>
            </a:r>
          </a:p>
          <a:p>
            <a:pPr eaLnBrk="1" hangingPunct="1"/>
            <a:r>
              <a:rPr lang="en-US"/>
              <a:t>index </a:t>
            </a:r>
          </a:p>
          <a:p>
            <a:pPr eaLnBrk="1" hangingPunct="1"/>
            <a:r>
              <a:rPr lang="en-US"/>
              <a:t>block</a:t>
            </a:r>
          </a:p>
        </p:txBody>
      </p:sp>
      <p:sp>
        <p:nvSpPr>
          <p:cNvPr id="49161" name="Rectangle 15"/>
          <p:cNvSpPr>
            <a:spLocks noChangeArrowheads="1"/>
          </p:cNvSpPr>
          <p:nvPr/>
        </p:nvSpPr>
        <p:spPr bwMode="auto">
          <a:xfrm>
            <a:off x="5472113" y="200818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340</a:t>
            </a:r>
          </a:p>
        </p:txBody>
      </p:sp>
      <p:sp>
        <p:nvSpPr>
          <p:cNvPr id="49162" name="Rectangle 16"/>
          <p:cNvSpPr>
            <a:spLocks noChangeArrowheads="1"/>
          </p:cNvSpPr>
          <p:nvPr/>
        </p:nvSpPr>
        <p:spPr bwMode="auto">
          <a:xfrm>
            <a:off x="5472113" y="229552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121</a:t>
            </a:r>
          </a:p>
        </p:txBody>
      </p:sp>
      <p:sp>
        <p:nvSpPr>
          <p:cNvPr id="49163" name="Rectangle 17"/>
          <p:cNvSpPr>
            <a:spLocks noChangeArrowheads="1"/>
          </p:cNvSpPr>
          <p:nvPr/>
        </p:nvSpPr>
        <p:spPr bwMode="auto">
          <a:xfrm>
            <a:off x="5472113" y="2582863"/>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49164" name="Rectangle 18"/>
          <p:cNvSpPr>
            <a:spLocks noChangeArrowheads="1"/>
          </p:cNvSpPr>
          <p:nvPr/>
        </p:nvSpPr>
        <p:spPr bwMode="auto">
          <a:xfrm>
            <a:off x="5473700" y="3230563"/>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156</a:t>
            </a:r>
          </a:p>
        </p:txBody>
      </p:sp>
      <p:sp>
        <p:nvSpPr>
          <p:cNvPr id="49165" name="Rectangle 19"/>
          <p:cNvSpPr>
            <a:spLocks noChangeArrowheads="1"/>
          </p:cNvSpPr>
          <p:nvPr/>
        </p:nvSpPr>
        <p:spPr bwMode="auto">
          <a:xfrm>
            <a:off x="5503863" y="4292600"/>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432</a:t>
            </a:r>
          </a:p>
        </p:txBody>
      </p:sp>
      <p:sp>
        <p:nvSpPr>
          <p:cNvPr id="49166" name="Rectangle 20"/>
          <p:cNvSpPr>
            <a:spLocks noChangeArrowheads="1"/>
          </p:cNvSpPr>
          <p:nvPr/>
        </p:nvSpPr>
        <p:spPr bwMode="auto">
          <a:xfrm>
            <a:off x="5503863" y="457993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610</a:t>
            </a:r>
          </a:p>
        </p:txBody>
      </p:sp>
      <p:sp>
        <p:nvSpPr>
          <p:cNvPr id="49167" name="Rectangle 21"/>
          <p:cNvSpPr>
            <a:spLocks noChangeArrowheads="1"/>
          </p:cNvSpPr>
          <p:nvPr/>
        </p:nvSpPr>
        <p:spPr bwMode="auto">
          <a:xfrm>
            <a:off x="5503863" y="4867275"/>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49168" name="Rectangle 22"/>
          <p:cNvSpPr>
            <a:spLocks noChangeArrowheads="1"/>
          </p:cNvSpPr>
          <p:nvPr/>
        </p:nvSpPr>
        <p:spPr bwMode="auto">
          <a:xfrm>
            <a:off x="5505450" y="551497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69" name="Text Box 23"/>
          <p:cNvSpPr txBox="1">
            <a:spLocks noChangeArrowheads="1"/>
          </p:cNvSpPr>
          <p:nvPr/>
        </p:nvSpPr>
        <p:spPr bwMode="auto">
          <a:xfrm>
            <a:off x="5184775" y="19367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0" name="Text Box 24"/>
          <p:cNvSpPr txBox="1">
            <a:spLocks noChangeArrowheads="1"/>
          </p:cNvSpPr>
          <p:nvPr/>
        </p:nvSpPr>
        <p:spPr bwMode="auto">
          <a:xfrm>
            <a:off x="5184775" y="221773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1" name="Text Box 25"/>
          <p:cNvSpPr txBox="1">
            <a:spLocks noChangeArrowheads="1"/>
          </p:cNvSpPr>
          <p:nvPr/>
        </p:nvSpPr>
        <p:spPr bwMode="auto">
          <a:xfrm>
            <a:off x="4824413" y="3160713"/>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2" name="Text Box 26"/>
          <p:cNvSpPr txBox="1">
            <a:spLocks noChangeArrowheads="1"/>
          </p:cNvSpPr>
          <p:nvPr/>
        </p:nvSpPr>
        <p:spPr bwMode="auto">
          <a:xfrm>
            <a:off x="5216525" y="42211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3" name="Text Box 27"/>
          <p:cNvSpPr txBox="1">
            <a:spLocks noChangeArrowheads="1"/>
          </p:cNvSpPr>
          <p:nvPr/>
        </p:nvSpPr>
        <p:spPr bwMode="auto">
          <a:xfrm>
            <a:off x="5216525" y="4502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4" name="Text Box 28"/>
          <p:cNvSpPr txBox="1">
            <a:spLocks noChangeArrowheads="1"/>
          </p:cNvSpPr>
          <p:nvPr/>
        </p:nvSpPr>
        <p:spPr bwMode="auto">
          <a:xfrm>
            <a:off x="4856163" y="5445125"/>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5" name="Text Box 29"/>
          <p:cNvSpPr txBox="1">
            <a:spLocks noChangeArrowheads="1"/>
          </p:cNvSpPr>
          <p:nvPr/>
        </p:nvSpPr>
        <p:spPr bwMode="auto">
          <a:xfrm>
            <a:off x="2551113" y="272891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6" name="Text Box 30"/>
          <p:cNvSpPr txBox="1">
            <a:spLocks noChangeArrowheads="1"/>
          </p:cNvSpPr>
          <p:nvPr/>
        </p:nvSpPr>
        <p:spPr bwMode="auto">
          <a:xfrm>
            <a:off x="2551113" y="30099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7" name="Text Box 31"/>
          <p:cNvSpPr txBox="1">
            <a:spLocks noChangeArrowheads="1"/>
          </p:cNvSpPr>
          <p:nvPr/>
        </p:nvSpPr>
        <p:spPr bwMode="auto">
          <a:xfrm>
            <a:off x="2190750" y="3952875"/>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8" name="Text Box 32"/>
          <p:cNvSpPr txBox="1">
            <a:spLocks noChangeArrowheads="1"/>
          </p:cNvSpPr>
          <p:nvPr/>
        </p:nvSpPr>
        <p:spPr bwMode="auto">
          <a:xfrm>
            <a:off x="5124450" y="5778500"/>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block</a:t>
            </a:r>
          </a:p>
          <a:p>
            <a:pPr eaLnBrk="1" hangingPunct="1"/>
            <a:r>
              <a:rPr lang="en-US"/>
              <a:t>(block 89) </a:t>
            </a:r>
          </a:p>
        </p:txBody>
      </p:sp>
      <p:sp>
        <p:nvSpPr>
          <p:cNvPr id="49179" name="Text Box 33"/>
          <p:cNvSpPr txBox="1">
            <a:spLocks noChangeArrowheads="1"/>
          </p:cNvSpPr>
          <p:nvPr/>
        </p:nvSpPr>
        <p:spPr bwMode="auto">
          <a:xfrm>
            <a:off x="5057775" y="3475038"/>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block</a:t>
            </a:r>
          </a:p>
          <a:p>
            <a:pPr eaLnBrk="1" hangingPunct="1"/>
            <a:r>
              <a:rPr lang="en-US"/>
              <a:t>(block 77) </a:t>
            </a:r>
          </a:p>
        </p:txBody>
      </p:sp>
      <p:sp>
        <p:nvSpPr>
          <p:cNvPr id="49180" name="Freeform 34"/>
          <p:cNvSpPr>
            <a:spLocks/>
          </p:cNvSpPr>
          <p:nvPr/>
        </p:nvSpPr>
        <p:spPr bwMode="auto">
          <a:xfrm>
            <a:off x="3744913" y="2152650"/>
            <a:ext cx="1223962" cy="792163"/>
          </a:xfrm>
          <a:custGeom>
            <a:avLst/>
            <a:gdLst>
              <a:gd name="T0" fmla="*/ 0 w 771"/>
              <a:gd name="T1" fmla="*/ 1257559645 h 499"/>
              <a:gd name="T2" fmla="*/ 1141629557 w 771"/>
              <a:gd name="T3" fmla="*/ 801410196 h 499"/>
              <a:gd name="T4" fmla="*/ 1141629557 w 771"/>
              <a:gd name="T5" fmla="*/ 229335200 h 499"/>
              <a:gd name="T6" fmla="*/ 1943039060 w 771"/>
              <a:gd name="T7" fmla="*/ 0 h 499"/>
              <a:gd name="T8" fmla="*/ 0 60000 65536"/>
              <a:gd name="T9" fmla="*/ 0 60000 65536"/>
              <a:gd name="T10" fmla="*/ 0 60000 65536"/>
              <a:gd name="T11" fmla="*/ 0 60000 65536"/>
              <a:gd name="T12" fmla="*/ 0 w 771"/>
              <a:gd name="T13" fmla="*/ 0 h 499"/>
              <a:gd name="T14" fmla="*/ 771 w 771"/>
              <a:gd name="T15" fmla="*/ 499 h 499"/>
            </a:gdLst>
            <a:ahLst/>
            <a:cxnLst>
              <a:cxn ang="T8">
                <a:pos x="T0" y="T1"/>
              </a:cxn>
              <a:cxn ang="T9">
                <a:pos x="T2" y="T3"/>
              </a:cxn>
              <a:cxn ang="T10">
                <a:pos x="T4" y="T5"/>
              </a:cxn>
              <a:cxn ang="T11">
                <a:pos x="T6" y="T7"/>
              </a:cxn>
            </a:cxnLst>
            <a:rect l="T12" t="T13" r="T14" b="T15"/>
            <a:pathLst>
              <a:path w="771" h="499">
                <a:moveTo>
                  <a:pt x="0" y="499"/>
                </a:moveTo>
                <a:cubicBezTo>
                  <a:pt x="189" y="442"/>
                  <a:pt x="378" y="386"/>
                  <a:pt x="453" y="318"/>
                </a:cubicBezTo>
                <a:cubicBezTo>
                  <a:pt x="528" y="250"/>
                  <a:pt x="400" y="144"/>
                  <a:pt x="453" y="91"/>
                </a:cubicBezTo>
                <a:cubicBezTo>
                  <a:pt x="506" y="38"/>
                  <a:pt x="638" y="19"/>
                  <a:pt x="771"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1" name="Freeform 35"/>
          <p:cNvSpPr>
            <a:spLocks/>
          </p:cNvSpPr>
          <p:nvPr/>
        </p:nvSpPr>
        <p:spPr bwMode="auto">
          <a:xfrm>
            <a:off x="3744913" y="3208338"/>
            <a:ext cx="1331912" cy="1084262"/>
          </a:xfrm>
          <a:custGeom>
            <a:avLst/>
            <a:gdLst>
              <a:gd name="T0" fmla="*/ 0 w 861"/>
              <a:gd name="T1" fmla="*/ 25474947 h 832"/>
              <a:gd name="T2" fmla="*/ 215370670 w 861"/>
              <a:gd name="T3" fmla="*/ 25474947 h 832"/>
              <a:gd name="T4" fmla="*/ 976348843 w 861"/>
              <a:gd name="T5" fmla="*/ 180022707 h 832"/>
              <a:gd name="T6" fmla="*/ 1301797812 w 861"/>
              <a:gd name="T7" fmla="*/ 1027489440 h 832"/>
              <a:gd name="T8" fmla="*/ 2060382972 w 861"/>
              <a:gd name="T9" fmla="*/ 1413009954 h 832"/>
              <a:gd name="T10" fmla="*/ 0 60000 65536"/>
              <a:gd name="T11" fmla="*/ 0 60000 65536"/>
              <a:gd name="T12" fmla="*/ 0 60000 65536"/>
              <a:gd name="T13" fmla="*/ 0 60000 65536"/>
              <a:gd name="T14" fmla="*/ 0 60000 65536"/>
              <a:gd name="T15" fmla="*/ 0 w 861"/>
              <a:gd name="T16" fmla="*/ 0 h 832"/>
              <a:gd name="T17" fmla="*/ 861 w 861"/>
              <a:gd name="T18" fmla="*/ 832 h 832"/>
            </a:gdLst>
            <a:ahLst/>
            <a:cxnLst>
              <a:cxn ang="T10">
                <a:pos x="T0" y="T1"/>
              </a:cxn>
              <a:cxn ang="T11">
                <a:pos x="T2" y="T3"/>
              </a:cxn>
              <a:cxn ang="T12">
                <a:pos x="T4" y="T5"/>
              </a:cxn>
              <a:cxn ang="T13">
                <a:pos x="T6" y="T7"/>
              </a:cxn>
              <a:cxn ang="T14">
                <a:pos x="T8" y="T9"/>
              </a:cxn>
            </a:cxnLst>
            <a:rect l="T15" t="T16" r="T17" b="T18"/>
            <a:pathLst>
              <a:path w="861" h="832">
                <a:moveTo>
                  <a:pt x="0" y="15"/>
                </a:moveTo>
                <a:cubicBezTo>
                  <a:pt x="11" y="7"/>
                  <a:pt x="22" y="0"/>
                  <a:pt x="90" y="15"/>
                </a:cubicBezTo>
                <a:cubicBezTo>
                  <a:pt x="158" y="30"/>
                  <a:pt x="332" y="8"/>
                  <a:pt x="408" y="106"/>
                </a:cubicBezTo>
                <a:cubicBezTo>
                  <a:pt x="484" y="204"/>
                  <a:pt x="469" y="484"/>
                  <a:pt x="544" y="605"/>
                </a:cubicBezTo>
                <a:cubicBezTo>
                  <a:pt x="619" y="726"/>
                  <a:pt x="740" y="779"/>
                  <a:pt x="861" y="83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2" name="Rectangle 36"/>
          <p:cNvSpPr>
            <a:spLocks noChangeArrowheads="1"/>
          </p:cNvSpPr>
          <p:nvPr/>
        </p:nvSpPr>
        <p:spPr bwMode="auto">
          <a:xfrm>
            <a:off x="7740650" y="19891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340</a:t>
            </a:r>
          </a:p>
        </p:txBody>
      </p:sp>
      <p:sp>
        <p:nvSpPr>
          <p:cNvPr id="49183" name="Rectangle 37"/>
          <p:cNvSpPr>
            <a:spLocks noChangeArrowheads="1"/>
          </p:cNvSpPr>
          <p:nvPr/>
        </p:nvSpPr>
        <p:spPr bwMode="auto">
          <a:xfrm>
            <a:off x="7740650" y="28527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121</a:t>
            </a:r>
          </a:p>
        </p:txBody>
      </p:sp>
      <p:sp>
        <p:nvSpPr>
          <p:cNvPr id="49184" name="Freeform 38"/>
          <p:cNvSpPr>
            <a:spLocks/>
          </p:cNvSpPr>
          <p:nvPr/>
        </p:nvSpPr>
        <p:spPr bwMode="auto">
          <a:xfrm>
            <a:off x="6443663" y="1989138"/>
            <a:ext cx="1223962" cy="142875"/>
          </a:xfrm>
          <a:custGeom>
            <a:avLst/>
            <a:gdLst>
              <a:gd name="T0" fmla="*/ 0 w 771"/>
              <a:gd name="T1" fmla="*/ 226814085 h 90"/>
              <a:gd name="T2" fmla="*/ 914815658 w 771"/>
              <a:gd name="T3" fmla="*/ 0 h 90"/>
              <a:gd name="T4" fmla="*/ 1943039060 w 771"/>
              <a:gd name="T5" fmla="*/ 226814085 h 90"/>
              <a:gd name="T6" fmla="*/ 0 60000 65536"/>
              <a:gd name="T7" fmla="*/ 0 60000 65536"/>
              <a:gd name="T8" fmla="*/ 0 60000 65536"/>
              <a:gd name="T9" fmla="*/ 0 w 771"/>
              <a:gd name="T10" fmla="*/ 0 h 90"/>
              <a:gd name="T11" fmla="*/ 771 w 771"/>
              <a:gd name="T12" fmla="*/ 90 h 90"/>
            </a:gdLst>
            <a:ahLst/>
            <a:cxnLst>
              <a:cxn ang="T6">
                <a:pos x="T0" y="T1"/>
              </a:cxn>
              <a:cxn ang="T7">
                <a:pos x="T2" y="T3"/>
              </a:cxn>
              <a:cxn ang="T8">
                <a:pos x="T4" y="T5"/>
              </a:cxn>
            </a:cxnLst>
            <a:rect l="T9" t="T10" r="T11" b="T12"/>
            <a:pathLst>
              <a:path w="771" h="90">
                <a:moveTo>
                  <a:pt x="0" y="90"/>
                </a:moveTo>
                <a:cubicBezTo>
                  <a:pt x="117" y="45"/>
                  <a:pt x="235" y="0"/>
                  <a:pt x="363" y="0"/>
                </a:cubicBezTo>
                <a:cubicBezTo>
                  <a:pt x="491" y="0"/>
                  <a:pt x="703" y="83"/>
                  <a:pt x="771" y="9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5" name="Freeform 39"/>
          <p:cNvSpPr>
            <a:spLocks/>
          </p:cNvSpPr>
          <p:nvPr/>
        </p:nvSpPr>
        <p:spPr bwMode="auto">
          <a:xfrm>
            <a:off x="6443663" y="2325688"/>
            <a:ext cx="1152525" cy="671512"/>
          </a:xfrm>
          <a:custGeom>
            <a:avLst/>
            <a:gdLst>
              <a:gd name="T0" fmla="*/ 0 w 726"/>
              <a:gd name="T1" fmla="*/ 151209268 h 423"/>
              <a:gd name="T2" fmla="*/ 801409616 w 726"/>
              <a:gd name="T3" fmla="*/ 151209268 h 423"/>
              <a:gd name="T4" fmla="*/ 1829633616 w 726"/>
              <a:gd name="T5" fmla="*/ 1066024595 h 423"/>
              <a:gd name="T6" fmla="*/ 0 60000 65536"/>
              <a:gd name="T7" fmla="*/ 0 60000 65536"/>
              <a:gd name="T8" fmla="*/ 0 60000 65536"/>
              <a:gd name="T9" fmla="*/ 0 w 726"/>
              <a:gd name="T10" fmla="*/ 0 h 423"/>
              <a:gd name="T11" fmla="*/ 726 w 726"/>
              <a:gd name="T12" fmla="*/ 423 h 423"/>
            </a:gdLst>
            <a:ahLst/>
            <a:cxnLst>
              <a:cxn ang="T6">
                <a:pos x="T0" y="T1"/>
              </a:cxn>
              <a:cxn ang="T7">
                <a:pos x="T2" y="T3"/>
              </a:cxn>
              <a:cxn ang="T8">
                <a:pos x="T4" y="T5"/>
              </a:cxn>
            </a:cxnLst>
            <a:rect l="T9" t="T10" r="T11" b="T12"/>
            <a:pathLst>
              <a:path w="726" h="423">
                <a:moveTo>
                  <a:pt x="0" y="60"/>
                </a:moveTo>
                <a:cubicBezTo>
                  <a:pt x="98" y="30"/>
                  <a:pt x="197" y="0"/>
                  <a:pt x="318" y="60"/>
                </a:cubicBezTo>
                <a:cubicBezTo>
                  <a:pt x="439" y="120"/>
                  <a:pt x="651" y="363"/>
                  <a:pt x="726" y="42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6" name="Text Box 40"/>
          <p:cNvSpPr txBox="1">
            <a:spLocks noChangeArrowheads="1"/>
          </p:cNvSpPr>
          <p:nvPr/>
        </p:nvSpPr>
        <p:spPr bwMode="auto">
          <a:xfrm>
            <a:off x="7780338" y="4357688"/>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49187" name="Text Box 41"/>
          <p:cNvSpPr txBox="1">
            <a:spLocks noChangeArrowheads="1"/>
          </p:cNvSpPr>
          <p:nvPr/>
        </p:nvSpPr>
        <p:spPr bwMode="auto">
          <a:xfrm>
            <a:off x="203200" y="1557338"/>
            <a:ext cx="4041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Index table for a file is given below. </a:t>
            </a:r>
          </a:p>
          <a:p>
            <a:pPr algn="l" eaLnBrk="1" hangingPunct="1"/>
            <a:r>
              <a:rPr lang="en-US"/>
              <a:t>Block size is 4KB. </a:t>
            </a:r>
            <a:br>
              <a:rPr lang="en-US"/>
            </a:br>
            <a:r>
              <a:rPr lang="en-US"/>
              <a:t>Disk pointer (address size) is 4 bytes. </a:t>
            </a:r>
          </a:p>
        </p:txBody>
      </p:sp>
      <p:sp>
        <p:nvSpPr>
          <p:cNvPr id="49188" name="Line 42"/>
          <p:cNvSpPr>
            <a:spLocks noChangeShapeType="1"/>
          </p:cNvSpPr>
          <p:nvPr/>
        </p:nvSpPr>
        <p:spPr bwMode="auto">
          <a:xfrm flipV="1">
            <a:off x="8101013" y="1773238"/>
            <a:ext cx="71437" cy="2873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9189" name="Text Box 43"/>
          <p:cNvSpPr txBox="1">
            <a:spLocks noChangeArrowheads="1"/>
          </p:cNvSpPr>
          <p:nvPr/>
        </p:nvSpPr>
        <p:spPr bwMode="auto">
          <a:xfrm>
            <a:off x="7667625" y="148431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 block</a:t>
            </a:r>
          </a:p>
        </p:txBody>
      </p:sp>
      <p:sp>
        <p:nvSpPr>
          <p:cNvPr id="49190" name="Rectangle 44"/>
          <p:cNvSpPr>
            <a:spLocks noChangeArrowheads="1"/>
          </p:cNvSpPr>
          <p:nvPr/>
        </p:nvSpPr>
        <p:spPr bwMode="auto">
          <a:xfrm>
            <a:off x="7740650" y="37163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156</a:t>
            </a:r>
          </a:p>
        </p:txBody>
      </p:sp>
      <p:sp>
        <p:nvSpPr>
          <p:cNvPr id="49191" name="Freeform 45"/>
          <p:cNvSpPr>
            <a:spLocks/>
          </p:cNvSpPr>
          <p:nvPr/>
        </p:nvSpPr>
        <p:spPr bwMode="auto">
          <a:xfrm>
            <a:off x="6348413" y="3297238"/>
            <a:ext cx="1319212" cy="419100"/>
          </a:xfrm>
          <a:custGeom>
            <a:avLst/>
            <a:gdLst>
              <a:gd name="T0" fmla="*/ 37801537 w 831"/>
              <a:gd name="T1" fmla="*/ 95765918 h 264"/>
              <a:gd name="T2" fmla="*/ 151209323 w 831"/>
              <a:gd name="T3" fmla="*/ 95765918 h 264"/>
              <a:gd name="T4" fmla="*/ 952618818 w 831"/>
              <a:gd name="T5" fmla="*/ 95765918 h 264"/>
              <a:gd name="T6" fmla="*/ 2094248435 w 831"/>
              <a:gd name="T7" fmla="*/ 665321141 h 264"/>
              <a:gd name="T8" fmla="*/ 0 60000 65536"/>
              <a:gd name="T9" fmla="*/ 0 60000 65536"/>
              <a:gd name="T10" fmla="*/ 0 60000 65536"/>
              <a:gd name="T11" fmla="*/ 0 60000 65536"/>
              <a:gd name="T12" fmla="*/ 0 w 831"/>
              <a:gd name="T13" fmla="*/ 0 h 264"/>
              <a:gd name="T14" fmla="*/ 831 w 831"/>
              <a:gd name="T15" fmla="*/ 264 h 264"/>
            </a:gdLst>
            <a:ahLst/>
            <a:cxnLst>
              <a:cxn ang="T8">
                <a:pos x="T0" y="T1"/>
              </a:cxn>
              <a:cxn ang="T9">
                <a:pos x="T2" y="T3"/>
              </a:cxn>
              <a:cxn ang="T10">
                <a:pos x="T4" y="T5"/>
              </a:cxn>
              <a:cxn ang="T11">
                <a:pos x="T6" y="T7"/>
              </a:cxn>
            </a:cxnLst>
            <a:rect l="T12" t="T13" r="T14" b="T15"/>
            <a:pathLst>
              <a:path w="831" h="264">
                <a:moveTo>
                  <a:pt x="15" y="38"/>
                </a:moveTo>
                <a:cubicBezTo>
                  <a:pt x="7" y="38"/>
                  <a:pt x="0" y="38"/>
                  <a:pt x="60" y="38"/>
                </a:cubicBezTo>
                <a:cubicBezTo>
                  <a:pt x="120" y="38"/>
                  <a:pt x="249" y="0"/>
                  <a:pt x="378" y="38"/>
                </a:cubicBezTo>
                <a:cubicBezTo>
                  <a:pt x="507" y="76"/>
                  <a:pt x="669" y="170"/>
                  <a:pt x="831" y="26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82526B-17BE-AC45-91F3-CD1EC7C3B73F}" type="slidenum">
              <a:rPr lang="en-US"/>
              <a:pPr eaLnBrk="1" hangingPunct="1"/>
              <a:t>5</a:t>
            </a:fld>
            <a:endParaRPr lang="en-US"/>
          </a:p>
        </p:txBody>
      </p:sp>
      <p:sp>
        <p:nvSpPr>
          <p:cNvPr id="6147" name="Rectangle 4"/>
          <p:cNvSpPr>
            <a:spLocks noGrp="1" noChangeArrowheads="1"/>
          </p:cNvSpPr>
          <p:nvPr>
            <p:ph type="title"/>
          </p:nvPr>
        </p:nvSpPr>
        <p:spPr/>
        <p:txBody>
          <a:bodyPr/>
          <a:lstStyle/>
          <a:p>
            <a:pPr eaLnBrk="1" hangingPunct="1"/>
            <a:r>
              <a:rPr lang="en-US">
                <a:latin typeface="Arial" charset="0"/>
                <a:ea typeface="ＭＳ Ｐゴシック" charset="0"/>
              </a:rPr>
              <a:t>Layered File System</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557338"/>
            <a:ext cx="24765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6"/>
          <p:cNvSpPr>
            <a:spLocks noChangeShapeType="1"/>
          </p:cNvSpPr>
          <p:nvPr/>
        </p:nvSpPr>
        <p:spPr bwMode="auto">
          <a:xfrm>
            <a:off x="5364163" y="5157788"/>
            <a:ext cx="1152525"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150" name="Text Box 7"/>
          <p:cNvSpPr txBox="1">
            <a:spLocks noChangeArrowheads="1"/>
          </p:cNvSpPr>
          <p:nvPr/>
        </p:nvSpPr>
        <p:spPr bwMode="auto">
          <a:xfrm>
            <a:off x="6581775" y="4962525"/>
            <a:ext cx="159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drivers</a:t>
            </a:r>
          </a:p>
        </p:txBody>
      </p:sp>
      <p:sp>
        <p:nvSpPr>
          <p:cNvPr id="6151" name="Line 8"/>
          <p:cNvSpPr>
            <a:spLocks noChangeShapeType="1"/>
          </p:cNvSpPr>
          <p:nvPr/>
        </p:nvSpPr>
        <p:spPr bwMode="auto">
          <a:xfrm>
            <a:off x="6011863" y="2641600"/>
            <a:ext cx="0" cy="187325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152" name="Text Box 9"/>
          <p:cNvSpPr txBox="1">
            <a:spLocks noChangeArrowheads="1"/>
          </p:cNvSpPr>
          <p:nvPr/>
        </p:nvSpPr>
        <p:spPr bwMode="auto">
          <a:xfrm>
            <a:off x="6494463" y="3448050"/>
            <a:ext cx="1374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p>
        </p:txBody>
      </p:sp>
      <p:sp>
        <p:nvSpPr>
          <p:cNvPr id="6153" name="Line 11"/>
          <p:cNvSpPr>
            <a:spLocks noChangeShapeType="1"/>
          </p:cNvSpPr>
          <p:nvPr/>
        </p:nvSpPr>
        <p:spPr bwMode="auto">
          <a:xfrm flipV="1">
            <a:off x="5148263" y="5805488"/>
            <a:ext cx="503237"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154" name="Line 12"/>
          <p:cNvSpPr>
            <a:spLocks noChangeShapeType="1"/>
          </p:cNvSpPr>
          <p:nvPr/>
        </p:nvSpPr>
        <p:spPr bwMode="auto">
          <a:xfrm>
            <a:off x="5219700" y="6092825"/>
            <a:ext cx="504825" cy="1444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155" name="Text Box 13"/>
          <p:cNvSpPr txBox="1">
            <a:spLocks noChangeArrowheads="1"/>
          </p:cNvSpPr>
          <p:nvPr/>
        </p:nvSpPr>
        <p:spPr bwMode="auto">
          <a:xfrm>
            <a:off x="5651500" y="5516563"/>
            <a:ext cx="184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controller</a:t>
            </a:r>
          </a:p>
        </p:txBody>
      </p:sp>
      <p:sp>
        <p:nvSpPr>
          <p:cNvPr id="6156" name="Text Box 14"/>
          <p:cNvSpPr txBox="1">
            <a:spLocks noChangeArrowheads="1"/>
          </p:cNvSpPr>
          <p:nvPr/>
        </p:nvSpPr>
        <p:spPr bwMode="auto">
          <a:xfrm>
            <a:off x="5795963" y="6021388"/>
            <a:ext cx="249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(e.g., hard disk)</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8DF342-3C59-A344-8ADA-D73477DF72CB}" type="slidenum">
              <a:rPr lang="en-US"/>
              <a:pPr eaLnBrk="1" hangingPunct="1"/>
              <a:t>50</a:t>
            </a:fld>
            <a:endParaRPr lang="en-US"/>
          </a:p>
        </p:txBody>
      </p:sp>
      <p:sp>
        <p:nvSpPr>
          <p:cNvPr id="50179"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50180" name="Rectangle 4"/>
          <p:cNvSpPr>
            <a:spLocks noGrp="1" noChangeArrowheads="1"/>
          </p:cNvSpPr>
          <p:nvPr>
            <p:ph type="body" idx="1"/>
          </p:nvPr>
        </p:nvSpPr>
        <p:spPr/>
        <p:txBody>
          <a:bodyPr/>
          <a:lstStyle/>
          <a:p>
            <a:pPr eaLnBrk="1" hangingPunct="1"/>
            <a:r>
              <a:rPr lang="en-US" dirty="0">
                <a:latin typeface="Arial" charset="0"/>
                <a:ea typeface="ＭＳ Ｐゴシック" charset="0"/>
              </a:rPr>
              <a:t>Where is file offset </a:t>
            </a:r>
            <a:r>
              <a:rPr lang="tr-TR" dirty="0">
                <a:latin typeface="Arial" charset="0"/>
                <a:ea typeface="ＭＳ Ｐゴシック" charset="0"/>
              </a:rPr>
              <a:t>(</a:t>
            </a:r>
            <a:r>
              <a:rPr lang="tr-TR" dirty="0" err="1">
                <a:latin typeface="Arial" charset="0"/>
                <a:ea typeface="ＭＳ Ｐゴシック" charset="0"/>
              </a:rPr>
              <a:t>log</a:t>
            </a:r>
            <a:r>
              <a:rPr lang="en-US" dirty="0" err="1">
                <a:latin typeface="Arial" charset="0"/>
                <a:ea typeface="ＭＳ Ｐゴシック" charset="0"/>
              </a:rPr>
              <a:t>ical</a:t>
            </a:r>
            <a:r>
              <a:rPr lang="en-US" dirty="0">
                <a:latin typeface="Arial" charset="0"/>
                <a:ea typeface="ＭＳ Ｐゴシック" charset="0"/>
              </a:rPr>
              <a:t> address</a:t>
            </a:r>
            <a:r>
              <a:rPr lang="tr-TR" dirty="0">
                <a:latin typeface="Arial" charset="0"/>
                <a:ea typeface="ＭＳ Ｐゴシック" charset="0"/>
              </a:rPr>
              <a:t>)</a:t>
            </a:r>
            <a:r>
              <a:rPr lang="en-US" dirty="0">
                <a:latin typeface="Arial" charset="0"/>
                <a:ea typeface="ＭＳ Ｐゴシック" charset="0"/>
              </a:rPr>
              <a:t> 5000? </a:t>
            </a:r>
          </a:p>
          <a:p>
            <a:pPr lvl="1" eaLnBrk="1" hangingPunct="1"/>
            <a:r>
              <a:rPr lang="en-US" dirty="0">
                <a:latin typeface="Arial" charset="0"/>
                <a:ea typeface="ＭＳ Ｐゴシック" charset="0"/>
              </a:rPr>
              <a:t>5000 / (1024 x 4096) = 0</a:t>
            </a:r>
          </a:p>
          <a:p>
            <a:pPr lvl="1" eaLnBrk="1" hangingPunct="1"/>
            <a:r>
              <a:rPr lang="en-US" dirty="0">
                <a:latin typeface="Arial" charset="0"/>
                <a:ea typeface="ＭＳ Ｐゴシック" charset="0"/>
              </a:rPr>
              <a:t>5000  % (1024 x 4096) = 5000</a:t>
            </a:r>
          </a:p>
          <a:p>
            <a:pPr lvl="1" eaLnBrk="1" hangingPunct="1"/>
            <a:r>
              <a:rPr lang="en-US" dirty="0">
                <a:latin typeface="Arial" charset="0"/>
                <a:ea typeface="ＭＳ Ｐゴシック" charset="0"/>
              </a:rPr>
              <a:t>5000 / 4096 = </a:t>
            </a:r>
            <a:r>
              <a:rPr lang="en-US" dirty="0" smtClean="0">
                <a:latin typeface="Arial" charset="0"/>
                <a:ea typeface="ＭＳ Ｐゴシック" charset="0"/>
              </a:rPr>
              <a:t>1</a:t>
            </a:r>
            <a:endParaRPr lang="en-US" dirty="0">
              <a:latin typeface="Arial" charset="0"/>
              <a:ea typeface="ＭＳ Ｐゴシック" charset="0"/>
            </a:endParaRPr>
          </a:p>
          <a:p>
            <a:pPr lvl="1" eaLnBrk="1" hangingPunct="1"/>
            <a:r>
              <a:rPr lang="en-US" dirty="0">
                <a:latin typeface="Arial" charset="0"/>
                <a:ea typeface="ＭＳ Ｐゴシック" charset="0"/>
              </a:rPr>
              <a:t>5000 % 4096 = 904</a:t>
            </a:r>
          </a:p>
          <a:p>
            <a:pPr lvl="1" eaLnBrk="1" hangingPunct="1"/>
            <a:r>
              <a:rPr lang="en-US" dirty="0">
                <a:latin typeface="Arial" charset="0"/>
                <a:ea typeface="ＭＳ Ｐゴシック" charset="0"/>
              </a:rPr>
              <a:t>So it is on disk block </a:t>
            </a:r>
            <a:r>
              <a:rPr lang="en-US" dirty="0" smtClean="0">
                <a:latin typeface="Arial" charset="0"/>
                <a:ea typeface="ＭＳ Ｐゴシック" charset="0"/>
              </a:rPr>
              <a:t>121 (</a:t>
            </a:r>
            <a:r>
              <a:rPr lang="en-US" dirty="0">
                <a:latin typeface="Arial" charset="0"/>
                <a:ea typeface="ＭＳ Ｐゴシック" charset="0"/>
              </a:rPr>
              <a:t>follow outer table entry 0 and then inner table entry </a:t>
            </a:r>
            <a:r>
              <a:rPr lang="en-US" dirty="0" smtClean="0">
                <a:latin typeface="Arial" charset="0"/>
                <a:ea typeface="ＭＳ Ｐゴシック" charset="0"/>
              </a:rPr>
              <a:t>1) </a:t>
            </a:r>
            <a:r>
              <a:rPr lang="en-US" dirty="0">
                <a:latin typeface="Arial" charset="0"/>
                <a:ea typeface="ＭＳ Ｐゴシック" charset="0"/>
              </a:rPr>
              <a:t>and in that block displacement is 904. </a:t>
            </a:r>
          </a:p>
          <a:p>
            <a:pPr lvl="1" eaLnBrk="1" hangingPunct="1"/>
            <a:endParaRPr lang="en-US" dirty="0">
              <a:latin typeface="Arial" charset="0"/>
              <a:ea typeface="ＭＳ Ｐゴシック" charset="0"/>
            </a:endParaRPr>
          </a:p>
          <a:p>
            <a:pPr lvl="1" eaLnBrk="1" hangingPunct="1"/>
            <a:endParaRPr lang="en-US" dirty="0">
              <a:latin typeface="Arial" charset="0"/>
              <a:ea typeface="ＭＳ Ｐゴシック" charset="0"/>
            </a:endParaRPr>
          </a:p>
          <a:p>
            <a:pPr lvl="1" eaLnBrk="1" hangingPunct="1"/>
            <a:endParaRPr lang="en-US" dirty="0">
              <a:latin typeface="Arial" charset="0"/>
              <a:ea typeface="ＭＳ Ｐゴシック" charset="0"/>
            </a:endParaRPr>
          </a:p>
          <a:p>
            <a:pPr lvl="1"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B8CAA1-0E8D-7A4B-9DAE-D354D94C02D1}" type="slidenum">
              <a:rPr lang="en-US"/>
              <a:pPr eaLnBrk="1" hangingPunct="1"/>
              <a:t>51</a:t>
            </a:fld>
            <a:endParaRPr lang="en-US"/>
          </a:p>
        </p:txBody>
      </p:sp>
      <p:sp>
        <p:nvSpPr>
          <p:cNvPr id="51203"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51204" name="Rectangle 3"/>
          <p:cNvSpPr>
            <a:spLocks noGrp="1" noChangeArrowheads="1"/>
          </p:cNvSpPr>
          <p:nvPr>
            <p:ph type="body" idx="1"/>
          </p:nvPr>
        </p:nvSpPr>
        <p:spPr/>
        <p:txBody>
          <a:bodyPr/>
          <a:lstStyle/>
          <a:p>
            <a:pPr eaLnBrk="1" hangingPunct="1"/>
            <a:r>
              <a:rPr lang="en-US">
                <a:latin typeface="Arial" charset="0"/>
                <a:ea typeface="ＭＳ Ｐゴシック" charset="0"/>
              </a:rPr>
              <a:t>Where is file offset 4198620? </a:t>
            </a:r>
          </a:p>
          <a:p>
            <a:pPr lvl="1" eaLnBrk="1" hangingPunct="1"/>
            <a:r>
              <a:rPr lang="en-US">
                <a:latin typeface="Arial" charset="0"/>
                <a:ea typeface="ＭＳ Ｐゴシック" charset="0"/>
              </a:rPr>
              <a:t>4198620 / (1024 x 4096)  = 1. </a:t>
            </a:r>
          </a:p>
          <a:p>
            <a:pPr lvl="1" eaLnBrk="1" hangingPunct="1"/>
            <a:r>
              <a:rPr lang="en-US">
                <a:latin typeface="Arial" charset="0"/>
                <a:ea typeface="ＭＳ Ｐゴシック" charset="0"/>
              </a:rPr>
              <a:t>Go to index 1 of outer table. That  gives inner index table address: 89; </a:t>
            </a:r>
            <a:br>
              <a:rPr lang="en-US">
                <a:latin typeface="Arial" charset="0"/>
                <a:ea typeface="ＭＳ Ｐゴシック" charset="0"/>
              </a:rPr>
            </a:br>
            <a:r>
              <a:rPr lang="en-US">
                <a:latin typeface="Arial" charset="0"/>
                <a:ea typeface="ＭＳ Ｐゴシック" charset="0"/>
              </a:rPr>
              <a:t>Go to that inner index table (block). </a:t>
            </a:r>
          </a:p>
          <a:p>
            <a:pPr lvl="1" eaLnBrk="1" hangingPunct="1"/>
            <a:r>
              <a:rPr lang="en-US">
                <a:latin typeface="Arial" charset="0"/>
                <a:ea typeface="ＭＳ Ｐゴシック" charset="0"/>
              </a:rPr>
              <a:t> 4198620 % (1024 x 4096)  = 4316. </a:t>
            </a:r>
          </a:p>
          <a:p>
            <a:pPr lvl="1" eaLnBrk="1" hangingPunct="1"/>
            <a:r>
              <a:rPr lang="en-US">
                <a:latin typeface="Arial" charset="0"/>
                <a:ea typeface="ＭＳ Ｐゴシック" charset="0"/>
              </a:rPr>
              <a:t>4316 / 4096 = 1</a:t>
            </a:r>
          </a:p>
          <a:p>
            <a:pPr lvl="1" eaLnBrk="1" hangingPunct="1"/>
            <a:r>
              <a:rPr lang="en-US">
                <a:latin typeface="Arial" charset="0"/>
                <a:ea typeface="ＭＳ Ｐゴシック" charset="0"/>
              </a:rPr>
              <a:t>Go to index 1 in the inner table. There is the data block address: 610. </a:t>
            </a:r>
          </a:p>
          <a:p>
            <a:pPr lvl="1" eaLnBrk="1" hangingPunct="1"/>
            <a:r>
              <a:rPr lang="en-US">
                <a:latin typeface="Arial" charset="0"/>
                <a:ea typeface="ＭＳ Ｐゴシック" charset="0"/>
              </a:rPr>
              <a:t>Get that  data block. </a:t>
            </a:r>
          </a:p>
          <a:p>
            <a:pPr lvl="1" eaLnBrk="1" hangingPunct="1"/>
            <a:r>
              <a:rPr lang="en-US">
                <a:latin typeface="Arial" charset="0"/>
                <a:ea typeface="ＭＳ Ｐゴシック" charset="0"/>
              </a:rPr>
              <a:t>4316 % 4096 = 220. displacement is 220</a:t>
            </a:r>
          </a:p>
          <a:p>
            <a:pPr eaLnBrk="1" hangingPunct="1"/>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D84557-1B68-9B43-A6AB-0711977C554C}" type="slidenum">
              <a:rPr lang="en-US"/>
              <a:pPr eaLnBrk="1" hangingPunct="1"/>
              <a:t>52</a:t>
            </a:fld>
            <a:endParaRPr lang="en-US"/>
          </a:p>
        </p:txBody>
      </p:sp>
      <p:sp>
        <p:nvSpPr>
          <p:cNvPr id="52227" name="Rectangle 2"/>
          <p:cNvSpPr>
            <a:spLocks noGrp="1" noChangeArrowheads="1"/>
          </p:cNvSpPr>
          <p:nvPr>
            <p:ph type="title" idx="4294967295"/>
          </p:nvPr>
        </p:nvSpPr>
        <p:spPr>
          <a:xfrm>
            <a:off x="914400" y="203200"/>
            <a:ext cx="8229600" cy="457200"/>
          </a:xfrm>
        </p:spPr>
        <p:txBody>
          <a:bodyPr anchor="b"/>
          <a:lstStyle/>
          <a:p>
            <a:pPr eaLnBrk="1" hangingPunct="1"/>
            <a:r>
              <a:rPr lang="en-US" sz="2400" dirty="0">
                <a:solidFill>
                  <a:srgbClr val="FF0000"/>
                </a:solidFill>
                <a:latin typeface="Arial" charset="0"/>
                <a:ea typeface="ＭＳ Ｐゴシック" charset="0"/>
              </a:rPr>
              <a:t>Combined </a:t>
            </a:r>
            <a:r>
              <a:rPr lang="en-US" sz="2400" dirty="0" smtClean="0">
                <a:solidFill>
                  <a:srgbClr val="FF0000"/>
                </a:solidFill>
                <a:latin typeface="Arial" charset="0"/>
                <a:ea typeface="ＭＳ Ｐゴシック" charset="0"/>
              </a:rPr>
              <a:t>Scheme</a:t>
            </a:r>
            <a:r>
              <a:rPr lang="en-US" sz="2400" dirty="0">
                <a:latin typeface="Arial" charset="0"/>
                <a:ea typeface="ＭＳ Ｐゴシック" charset="0"/>
              </a:rPr>
              <a:t>:  UNIX UFS (4K bytes per block</a:t>
            </a:r>
            <a:r>
              <a:rPr lang="en-US" sz="2400" dirty="0" smtClean="0">
                <a:latin typeface="Arial" charset="0"/>
                <a:ea typeface="ＭＳ Ｐゴシック" charset="0"/>
              </a:rPr>
              <a:t>)</a:t>
            </a:r>
            <a:endParaRPr lang="en-US" sz="2000" dirty="0">
              <a:latin typeface="Arial" charset="0"/>
              <a:ea typeface="ＭＳ Ｐゴシック" charset="0"/>
            </a:endParaRPr>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31950"/>
            <a:ext cx="5845175"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79912" y="1364575"/>
            <a:ext cx="5060325" cy="1200329"/>
          </a:xfrm>
          <a:prstGeom prst="rect">
            <a:avLst/>
          </a:prstGeom>
          <a:noFill/>
        </p:spPr>
        <p:txBody>
          <a:bodyPr wrap="none" rtlCol="0">
            <a:spAutoFit/>
          </a:bodyPr>
          <a:lstStyle/>
          <a:p>
            <a:r>
              <a:rPr lang="en-US" dirty="0" smtClean="0"/>
              <a:t>Index allocation scheme combining many levels</a:t>
            </a:r>
          </a:p>
          <a:p>
            <a:r>
              <a:rPr lang="en-US" dirty="0"/>
              <a:t>O</a:t>
            </a:r>
            <a:r>
              <a:rPr lang="en-US" dirty="0" smtClean="0"/>
              <a:t>ne level index</a:t>
            </a:r>
          </a:p>
          <a:p>
            <a:r>
              <a:rPr lang="en-US" dirty="0" smtClean="0"/>
              <a:t>Two-level index</a:t>
            </a:r>
          </a:p>
          <a:p>
            <a:r>
              <a:rPr lang="en-US" dirty="0" smtClean="0"/>
              <a:t>Three-level index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6F39EC-0351-524A-9531-E3C9DE1F14F4}" type="slidenum">
              <a:rPr lang="en-US"/>
              <a:pPr eaLnBrk="1" hangingPunct="1"/>
              <a:t>53</a:t>
            </a:fld>
            <a:endParaRPr lang="en-US"/>
          </a:p>
        </p:txBody>
      </p:sp>
      <p:sp>
        <p:nvSpPr>
          <p:cNvPr id="53251" name="Rectangle 2"/>
          <p:cNvSpPr>
            <a:spLocks noGrp="1" noChangeArrowheads="1"/>
          </p:cNvSpPr>
          <p:nvPr>
            <p:ph type="title"/>
          </p:nvPr>
        </p:nvSpPr>
        <p:spPr/>
        <p:txBody>
          <a:bodyPr/>
          <a:lstStyle/>
          <a:p>
            <a:pPr eaLnBrk="1" hangingPunct="1"/>
            <a:r>
              <a:rPr lang="en-US">
                <a:latin typeface="Arial" charset="0"/>
                <a:ea typeface="ＭＳ Ｐゴシック" charset="0"/>
              </a:rPr>
              <a:t>Free Space Management</a:t>
            </a:r>
          </a:p>
        </p:txBody>
      </p:sp>
      <p:sp>
        <p:nvSpPr>
          <p:cNvPr id="53252" name="Rectangle 3"/>
          <p:cNvSpPr>
            <a:spLocks noGrp="1" noChangeArrowheads="1"/>
          </p:cNvSpPr>
          <p:nvPr>
            <p:ph type="body" idx="1"/>
          </p:nvPr>
        </p:nvSpPr>
        <p:spPr/>
        <p:txBody>
          <a:bodyPr/>
          <a:lstStyle/>
          <a:p>
            <a:pPr eaLnBrk="1" hangingPunct="1"/>
            <a:r>
              <a:rPr lang="en-US" sz="2000" dirty="0">
                <a:latin typeface="Arial" charset="0"/>
                <a:ea typeface="ＭＳ Ｐゴシック" charset="0"/>
              </a:rPr>
              <a:t>How can we keep track of free blocks of the disk? </a:t>
            </a:r>
          </a:p>
          <a:p>
            <a:pPr lvl="1" eaLnBrk="1" hangingPunct="1"/>
            <a:r>
              <a:rPr lang="en-US" sz="2000" dirty="0">
                <a:latin typeface="Arial" charset="0"/>
                <a:ea typeface="ＭＳ Ｐゴシック" charset="0"/>
              </a:rPr>
              <a:t>Which blocks are free? </a:t>
            </a:r>
          </a:p>
          <a:p>
            <a:pPr eaLnBrk="1" hangingPunct="1"/>
            <a:r>
              <a:rPr lang="en-US" sz="2000" dirty="0">
                <a:latin typeface="Arial" charset="0"/>
                <a:ea typeface="ＭＳ Ｐゴシック" charset="0"/>
              </a:rPr>
              <a:t>We need this </a:t>
            </a:r>
            <a:r>
              <a:rPr lang="en-US" sz="2000" dirty="0" smtClean="0">
                <a:latin typeface="Arial" charset="0"/>
                <a:ea typeface="ＭＳ Ｐゴシック" charset="0"/>
              </a:rPr>
              <a:t>information </a:t>
            </a:r>
            <a:r>
              <a:rPr lang="en-US" sz="2000" dirty="0">
                <a:latin typeface="Arial" charset="0"/>
                <a:ea typeface="ＭＳ Ｐゴシック" charset="0"/>
              </a:rPr>
              <a:t>when we want to allocate a new block to a </a:t>
            </a:r>
            <a:r>
              <a:rPr lang="en-US" sz="2000" dirty="0" smtClean="0">
                <a:latin typeface="Arial" charset="0"/>
                <a:ea typeface="ＭＳ Ｐゴシック" charset="0"/>
              </a:rPr>
              <a:t>file: </a:t>
            </a:r>
          </a:p>
          <a:p>
            <a:pPr lvl="1" eaLnBrk="1" hangingPunct="1"/>
            <a:r>
              <a:rPr lang="en-US" sz="2000" dirty="0" smtClean="0">
                <a:latin typeface="Arial" charset="0"/>
                <a:ea typeface="ＭＳ Ｐゴシック" charset="0"/>
              </a:rPr>
              <a:t>allocate </a:t>
            </a:r>
            <a:r>
              <a:rPr lang="en-US" sz="2000" dirty="0">
                <a:latin typeface="Arial" charset="0"/>
                <a:ea typeface="ＭＳ Ｐゴシック" charset="0"/>
              </a:rPr>
              <a:t>a block that is free. </a:t>
            </a:r>
            <a:endParaRPr lang="en-US" sz="2000" dirty="0" smtClean="0">
              <a:latin typeface="Arial" charset="0"/>
              <a:ea typeface="ＭＳ Ｐゴシック" charset="0"/>
            </a:endParaRPr>
          </a:p>
          <a:p>
            <a:pPr lvl="1" eaLnBrk="1" hangingPunct="1"/>
            <a:endParaRPr lang="en-US" sz="2000" dirty="0">
              <a:latin typeface="Arial" charset="0"/>
              <a:ea typeface="ＭＳ Ｐゴシック" charset="0"/>
            </a:endParaRPr>
          </a:p>
          <a:p>
            <a:pPr eaLnBrk="1" hangingPunct="1"/>
            <a:r>
              <a:rPr lang="en-US" sz="2000" dirty="0">
                <a:latin typeface="Arial" charset="0"/>
                <a:ea typeface="ＭＳ Ｐゴシック" charset="0"/>
              </a:rPr>
              <a:t>There are several methods to keep track of free blocks: </a:t>
            </a:r>
          </a:p>
          <a:p>
            <a:pPr lvl="1" eaLnBrk="1" hangingPunct="1"/>
            <a:r>
              <a:rPr lang="en-US" sz="2000" dirty="0">
                <a:latin typeface="Arial" charset="0"/>
                <a:ea typeface="ＭＳ Ｐゴシック" charset="0"/>
              </a:rPr>
              <a:t>Bit vector (bitmap) method</a:t>
            </a:r>
          </a:p>
          <a:p>
            <a:pPr lvl="1" eaLnBrk="1" hangingPunct="1"/>
            <a:r>
              <a:rPr lang="en-US" sz="2000" dirty="0">
                <a:latin typeface="Arial" charset="0"/>
                <a:ea typeface="ＭＳ Ｐゴシック" charset="0"/>
              </a:rPr>
              <a:t>Linked list method</a:t>
            </a:r>
          </a:p>
          <a:p>
            <a:pPr lvl="1" eaLnBrk="1" hangingPunct="1"/>
            <a:r>
              <a:rPr lang="en-US" sz="2000" dirty="0">
                <a:latin typeface="Arial" charset="0"/>
                <a:ea typeface="ＭＳ Ｐゴシック" charset="0"/>
              </a:rPr>
              <a:t>Grouping </a:t>
            </a:r>
          </a:p>
          <a:p>
            <a:pPr lvl="1" eaLnBrk="1" hangingPunct="1"/>
            <a:r>
              <a:rPr lang="en-US" sz="2000" dirty="0" smtClean="0">
                <a:latin typeface="Arial" charset="0"/>
                <a:ea typeface="ＭＳ Ｐゴシック" charset="0"/>
              </a:rPr>
              <a:t>Counting</a:t>
            </a:r>
            <a:endParaRPr lang="en-US" sz="2000" dirty="0">
              <a:latin typeface="Arial" charset="0"/>
              <a:ea typeface="ＭＳ Ｐゴシック" charset="0"/>
            </a:endParaRPr>
          </a:p>
          <a:p>
            <a:pPr eaLnBrk="1" hangingPunct="1"/>
            <a:r>
              <a:rPr lang="en-US" sz="2000" dirty="0" smtClean="0">
                <a:latin typeface="Arial" charset="0"/>
                <a:ea typeface="ＭＳ Ｐゴシック" charset="0"/>
              </a:rPr>
              <a:t>FAT can itself show free blocks.</a:t>
            </a:r>
            <a:endParaRPr lang="en-US" sz="2000"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906762-14A2-D947-9C96-EB4F0EEC3BE5}" type="slidenum">
              <a:rPr lang="en-US"/>
              <a:pPr eaLnBrk="1" hangingPunct="1"/>
              <a:t>54</a:t>
            </a:fld>
            <a:endParaRPr lang="en-US"/>
          </a:p>
        </p:txBody>
      </p:sp>
      <p:sp>
        <p:nvSpPr>
          <p:cNvPr id="54275"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4276" name="Rectangle 3"/>
          <p:cNvSpPr>
            <a:spLocks noGrp="1" noChangeArrowheads="1"/>
          </p:cNvSpPr>
          <p:nvPr>
            <p:ph type="body" idx="1"/>
          </p:nvPr>
        </p:nvSpPr>
        <p:spPr/>
        <p:txBody>
          <a:bodyPr/>
          <a:lstStyle/>
          <a:p>
            <a:pPr eaLnBrk="1" hangingPunct="1"/>
            <a:r>
              <a:rPr lang="en-US" dirty="0">
                <a:latin typeface="Arial" charset="0"/>
                <a:ea typeface="ＭＳ Ｐゴシック" charset="0"/>
              </a:rPr>
              <a:t>We have a bit vector (bitmap) where we have one bit per block indicating if the block is used or free. </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If the block is free the corresponding bit can be 1, else it can be 0 (or vice versa). </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54277" name="Rectangle 8"/>
          <p:cNvSpPr>
            <a:spLocks noChangeArrowheads="1"/>
          </p:cNvSpPr>
          <p:nvPr/>
        </p:nvSpPr>
        <p:spPr bwMode="auto">
          <a:xfrm>
            <a:off x="1697038" y="4229100"/>
            <a:ext cx="574675" cy="11509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sz="1600" b="1"/>
              <a:t>0000</a:t>
            </a:r>
            <a:br>
              <a:rPr lang="en-US" sz="1600" b="1"/>
            </a:br>
            <a:r>
              <a:rPr lang="en-US" sz="1600" b="1"/>
              <a:t>1101</a:t>
            </a:r>
            <a:br>
              <a:rPr lang="en-US" sz="1600" b="1"/>
            </a:br>
            <a:r>
              <a:rPr lang="en-US" sz="1600" b="1"/>
              <a:t>0110</a:t>
            </a:r>
          </a:p>
          <a:p>
            <a:endParaRPr lang="en-US" sz="1600"/>
          </a:p>
        </p:txBody>
      </p:sp>
      <p:sp>
        <p:nvSpPr>
          <p:cNvPr id="54278" name="Rectangle 10"/>
          <p:cNvSpPr>
            <a:spLocks noChangeArrowheads="1"/>
          </p:cNvSpPr>
          <p:nvPr/>
        </p:nvSpPr>
        <p:spPr bwMode="auto">
          <a:xfrm>
            <a:off x="284956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79" name="Rectangle 11"/>
          <p:cNvSpPr>
            <a:spLocks noChangeArrowheads="1"/>
          </p:cNvSpPr>
          <p:nvPr/>
        </p:nvSpPr>
        <p:spPr bwMode="auto">
          <a:xfrm>
            <a:off x="3424238"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0" name="Rectangle 12"/>
          <p:cNvSpPr>
            <a:spLocks noChangeArrowheads="1"/>
          </p:cNvSpPr>
          <p:nvPr/>
        </p:nvSpPr>
        <p:spPr bwMode="auto">
          <a:xfrm>
            <a:off x="4000500"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1" name="Rectangle 14"/>
          <p:cNvSpPr>
            <a:spLocks noChangeArrowheads="1"/>
          </p:cNvSpPr>
          <p:nvPr/>
        </p:nvSpPr>
        <p:spPr bwMode="auto">
          <a:xfrm>
            <a:off x="5151438"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2" name="Rectangle 15"/>
          <p:cNvSpPr>
            <a:spLocks noChangeArrowheads="1"/>
          </p:cNvSpPr>
          <p:nvPr/>
        </p:nvSpPr>
        <p:spPr bwMode="auto">
          <a:xfrm>
            <a:off x="572611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3" name="Rectangle 16"/>
          <p:cNvSpPr>
            <a:spLocks noChangeArrowheads="1"/>
          </p:cNvSpPr>
          <p:nvPr/>
        </p:nvSpPr>
        <p:spPr bwMode="auto">
          <a:xfrm>
            <a:off x="6302375"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4" name="Rectangle 17"/>
          <p:cNvSpPr>
            <a:spLocks noChangeArrowheads="1"/>
          </p:cNvSpPr>
          <p:nvPr/>
        </p:nvSpPr>
        <p:spPr bwMode="auto">
          <a:xfrm>
            <a:off x="6877050"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5" name="Rectangle 18"/>
          <p:cNvSpPr>
            <a:spLocks noChangeArrowheads="1"/>
          </p:cNvSpPr>
          <p:nvPr/>
        </p:nvSpPr>
        <p:spPr bwMode="auto">
          <a:xfrm>
            <a:off x="745331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6" name="Rectangle 19"/>
          <p:cNvSpPr>
            <a:spLocks noChangeArrowheads="1"/>
          </p:cNvSpPr>
          <p:nvPr/>
        </p:nvSpPr>
        <p:spPr bwMode="auto">
          <a:xfrm>
            <a:off x="8029575"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7" name="Rectangle 32"/>
          <p:cNvSpPr>
            <a:spLocks noChangeArrowheads="1"/>
          </p:cNvSpPr>
          <p:nvPr/>
        </p:nvSpPr>
        <p:spPr bwMode="auto">
          <a:xfrm>
            <a:off x="4572000" y="4227513"/>
            <a:ext cx="576263"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8" name="Text Box 34"/>
          <p:cNvSpPr txBox="1">
            <a:spLocks noChangeArrowheads="1"/>
          </p:cNvSpPr>
          <p:nvPr/>
        </p:nvSpPr>
        <p:spPr bwMode="auto">
          <a:xfrm>
            <a:off x="189706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54289" name="Text Box 35"/>
          <p:cNvSpPr txBox="1">
            <a:spLocks noChangeArrowheads="1"/>
          </p:cNvSpPr>
          <p:nvPr/>
        </p:nvSpPr>
        <p:spPr bwMode="auto">
          <a:xfrm>
            <a:off x="238125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54290" name="Text Box 36"/>
          <p:cNvSpPr txBox="1">
            <a:spLocks noChangeArrowheads="1"/>
          </p:cNvSpPr>
          <p:nvPr/>
        </p:nvSpPr>
        <p:spPr bwMode="auto">
          <a:xfrm>
            <a:off x="297656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54291" name="Text Box 37"/>
          <p:cNvSpPr txBox="1">
            <a:spLocks noChangeArrowheads="1"/>
          </p:cNvSpPr>
          <p:nvPr/>
        </p:nvSpPr>
        <p:spPr bwMode="auto">
          <a:xfrm>
            <a:off x="360521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54292" name="Text Box 38"/>
          <p:cNvSpPr txBox="1">
            <a:spLocks noChangeArrowheads="1"/>
          </p:cNvSpPr>
          <p:nvPr/>
        </p:nvSpPr>
        <p:spPr bwMode="auto">
          <a:xfrm>
            <a:off x="40894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54293" name="Text Box 39"/>
          <p:cNvSpPr txBox="1">
            <a:spLocks noChangeArrowheads="1"/>
          </p:cNvSpPr>
          <p:nvPr/>
        </p:nvSpPr>
        <p:spPr bwMode="auto">
          <a:xfrm>
            <a:off x="468471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54294" name="Text Box 40"/>
          <p:cNvSpPr txBox="1">
            <a:spLocks noChangeArrowheads="1"/>
          </p:cNvSpPr>
          <p:nvPr/>
        </p:nvSpPr>
        <p:spPr bwMode="auto">
          <a:xfrm>
            <a:off x="53340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54295" name="Text Box 41"/>
          <p:cNvSpPr txBox="1">
            <a:spLocks noChangeArrowheads="1"/>
          </p:cNvSpPr>
          <p:nvPr/>
        </p:nvSpPr>
        <p:spPr bwMode="auto">
          <a:xfrm>
            <a:off x="5818188"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54296" name="Text Box 42"/>
          <p:cNvSpPr txBox="1">
            <a:spLocks noChangeArrowheads="1"/>
          </p:cNvSpPr>
          <p:nvPr/>
        </p:nvSpPr>
        <p:spPr bwMode="auto">
          <a:xfrm>
            <a:off x="64135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54297" name="Text Box 43"/>
          <p:cNvSpPr txBox="1">
            <a:spLocks noChangeArrowheads="1"/>
          </p:cNvSpPr>
          <p:nvPr/>
        </p:nvSpPr>
        <p:spPr bwMode="auto">
          <a:xfrm>
            <a:off x="7081838"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54298" name="Text Box 44"/>
          <p:cNvSpPr txBox="1">
            <a:spLocks noChangeArrowheads="1"/>
          </p:cNvSpPr>
          <p:nvPr/>
        </p:nvSpPr>
        <p:spPr bwMode="auto">
          <a:xfrm>
            <a:off x="7502525" y="3797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54299" name="Text Box 45"/>
          <p:cNvSpPr txBox="1">
            <a:spLocks noChangeArrowheads="1"/>
          </p:cNvSpPr>
          <p:nvPr/>
        </p:nvSpPr>
        <p:spPr bwMode="auto">
          <a:xfrm>
            <a:off x="8097838" y="3797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54300" name="Rectangle 53"/>
          <p:cNvSpPr>
            <a:spLocks noChangeArrowheads="1"/>
          </p:cNvSpPr>
          <p:nvPr/>
        </p:nvSpPr>
        <p:spPr bwMode="auto">
          <a:xfrm>
            <a:off x="2281238" y="4227513"/>
            <a:ext cx="574675" cy="11509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301" name="Rectangle 54"/>
          <p:cNvSpPr>
            <a:spLocks noChangeArrowheads="1"/>
          </p:cNvSpPr>
          <p:nvPr/>
        </p:nvSpPr>
        <p:spPr bwMode="auto">
          <a:xfrm>
            <a:off x="2268538"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2" name="Rectangle 55"/>
          <p:cNvSpPr>
            <a:spLocks noChangeArrowheads="1"/>
          </p:cNvSpPr>
          <p:nvPr/>
        </p:nvSpPr>
        <p:spPr bwMode="auto">
          <a:xfrm>
            <a:off x="2844800"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3" name="Rectangle 56"/>
          <p:cNvSpPr>
            <a:spLocks noChangeArrowheads="1"/>
          </p:cNvSpPr>
          <p:nvPr/>
        </p:nvSpPr>
        <p:spPr bwMode="auto">
          <a:xfrm>
            <a:off x="3421063"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4" name="Rectangle 57"/>
          <p:cNvSpPr>
            <a:spLocks noChangeArrowheads="1"/>
          </p:cNvSpPr>
          <p:nvPr/>
        </p:nvSpPr>
        <p:spPr bwMode="auto">
          <a:xfrm>
            <a:off x="5146675"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5" name="Rectangle 58"/>
          <p:cNvSpPr>
            <a:spLocks noChangeArrowheads="1"/>
          </p:cNvSpPr>
          <p:nvPr/>
        </p:nvSpPr>
        <p:spPr bwMode="auto">
          <a:xfrm>
            <a:off x="6300788"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6" name="Rectangle 59"/>
          <p:cNvSpPr>
            <a:spLocks noChangeArrowheads="1"/>
          </p:cNvSpPr>
          <p:nvPr/>
        </p:nvSpPr>
        <p:spPr bwMode="auto">
          <a:xfrm>
            <a:off x="8029575"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7" name="Line 60"/>
          <p:cNvSpPr>
            <a:spLocks noChangeShapeType="1"/>
          </p:cNvSpPr>
          <p:nvPr/>
        </p:nvSpPr>
        <p:spPr bwMode="auto">
          <a:xfrm>
            <a:off x="2554288" y="5164138"/>
            <a:ext cx="21748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08" name="Text Box 61"/>
          <p:cNvSpPr txBox="1">
            <a:spLocks noChangeArrowheads="1"/>
          </p:cNvSpPr>
          <p:nvPr/>
        </p:nvSpPr>
        <p:spPr bwMode="auto">
          <a:xfrm>
            <a:off x="2238375" y="5616575"/>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 </a:t>
            </a:r>
          </a:p>
        </p:txBody>
      </p:sp>
      <p:sp>
        <p:nvSpPr>
          <p:cNvPr id="54309" name="Line 62"/>
          <p:cNvSpPr>
            <a:spLocks noChangeShapeType="1"/>
          </p:cNvSpPr>
          <p:nvPr/>
        </p:nvSpPr>
        <p:spPr bwMode="auto">
          <a:xfrm>
            <a:off x="4138613" y="5164138"/>
            <a:ext cx="649287"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10" name="Text Box 63"/>
          <p:cNvSpPr txBox="1">
            <a:spLocks noChangeArrowheads="1"/>
          </p:cNvSpPr>
          <p:nvPr/>
        </p:nvSpPr>
        <p:spPr bwMode="auto">
          <a:xfrm>
            <a:off x="4643438" y="5832475"/>
            <a:ext cx="57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a:t>
            </a:r>
          </a:p>
        </p:txBody>
      </p:sp>
      <p:sp>
        <p:nvSpPr>
          <p:cNvPr id="54311" name="Line 64"/>
          <p:cNvSpPr>
            <a:spLocks noChangeShapeType="1"/>
          </p:cNvSpPr>
          <p:nvPr/>
        </p:nvSpPr>
        <p:spPr bwMode="auto">
          <a:xfrm flipH="1">
            <a:off x="1187450" y="5164138"/>
            <a:ext cx="719138" cy="3603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12" name="Text Box 65"/>
          <p:cNvSpPr txBox="1">
            <a:spLocks noChangeArrowheads="1"/>
          </p:cNvSpPr>
          <p:nvPr/>
        </p:nvSpPr>
        <p:spPr bwMode="auto">
          <a:xfrm>
            <a:off x="727075" y="5492750"/>
            <a:ext cx="89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BitMap</a:t>
            </a:r>
          </a:p>
        </p:txBody>
      </p:sp>
      <p:sp>
        <p:nvSpPr>
          <p:cNvPr id="54313" name="Text Box 66"/>
          <p:cNvSpPr txBox="1">
            <a:spLocks noChangeArrowheads="1"/>
          </p:cNvSpPr>
          <p:nvPr/>
        </p:nvSpPr>
        <p:spPr bwMode="auto">
          <a:xfrm>
            <a:off x="466725" y="3789363"/>
            <a:ext cx="1362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a:t>
            </a:r>
          </a:p>
        </p:txBody>
      </p:sp>
      <p:sp>
        <p:nvSpPr>
          <p:cNvPr id="54314" name="Text Box 67"/>
          <p:cNvSpPr txBox="1">
            <a:spLocks noChangeArrowheads="1"/>
          </p:cNvSpPr>
          <p:nvPr/>
        </p:nvSpPr>
        <p:spPr bwMode="auto">
          <a:xfrm>
            <a:off x="909638" y="32781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Example:</a:t>
            </a:r>
          </a:p>
        </p:txBody>
      </p:sp>
      <p:sp>
        <p:nvSpPr>
          <p:cNvPr id="54315" name="Text Box 68"/>
          <p:cNvSpPr txBox="1">
            <a:spLocks noChangeArrowheads="1"/>
          </p:cNvSpPr>
          <p:nvPr/>
        </p:nvSpPr>
        <p:spPr bwMode="auto">
          <a:xfrm>
            <a:off x="1274763" y="5794375"/>
            <a:ext cx="99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 free</a:t>
            </a:r>
          </a:p>
          <a:p>
            <a:pPr eaLnBrk="1" hangingPunct="1"/>
            <a:r>
              <a:rPr lang="en-US"/>
              <a:t> 0: used</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4F9900-F7DD-A042-AD9E-00BE9B56B2E5}" type="slidenum">
              <a:rPr lang="en-US"/>
              <a:pPr eaLnBrk="1" hangingPunct="1"/>
              <a:t>55</a:t>
            </a:fld>
            <a:endParaRPr lang="en-US"/>
          </a:p>
        </p:txBody>
      </p:sp>
      <p:sp>
        <p:nvSpPr>
          <p:cNvPr id="5529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5300" name="Rectangle 3"/>
          <p:cNvSpPr>
            <a:spLocks noGrp="1" noChangeArrowheads="1"/>
          </p:cNvSpPr>
          <p:nvPr>
            <p:ph type="body" idx="4294967295"/>
          </p:nvPr>
        </p:nvSpPr>
        <p:spPr>
          <a:xfrm>
            <a:off x="250825" y="1412875"/>
            <a:ext cx="8470900" cy="519113"/>
          </a:xfrm>
        </p:spPr>
        <p:txBody>
          <a:bodyPr/>
          <a:lstStyle/>
          <a:p>
            <a:pPr eaLnBrk="1" hangingPunct="1"/>
            <a:r>
              <a:rPr lang="en-US">
                <a:latin typeface="Arial" charset="0"/>
                <a:ea typeface="ＭＳ Ｐゴシック" charset="0"/>
              </a:rPr>
              <a:t>Bit vector   (</a:t>
            </a:r>
            <a:r>
              <a:rPr lang="en-US" i="1">
                <a:latin typeface="Arial" charset="0"/>
                <a:ea typeface="ＭＳ Ｐゴシック" charset="0"/>
              </a:rPr>
              <a:t>n</a:t>
            </a:r>
            <a:r>
              <a:rPr lang="en-US">
                <a:latin typeface="Arial" charset="0"/>
                <a:ea typeface="ＭＳ Ｐゴシック" charset="0"/>
              </a:rPr>
              <a:t> blocks in disk)</a:t>
            </a:r>
          </a:p>
        </p:txBody>
      </p:sp>
      <p:sp>
        <p:nvSpPr>
          <p:cNvPr id="55301" name="Rectangle 4"/>
          <p:cNvSpPr>
            <a:spLocks noChangeArrowheads="1"/>
          </p:cNvSpPr>
          <p:nvPr/>
        </p:nvSpPr>
        <p:spPr bwMode="auto">
          <a:xfrm>
            <a:off x="2871788"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2" name="Rectangle 5"/>
          <p:cNvSpPr>
            <a:spLocks noChangeArrowheads="1"/>
          </p:cNvSpPr>
          <p:nvPr/>
        </p:nvSpPr>
        <p:spPr bwMode="auto">
          <a:xfrm>
            <a:off x="320040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3" name="Rectangle 6"/>
          <p:cNvSpPr>
            <a:spLocks noChangeArrowheads="1"/>
          </p:cNvSpPr>
          <p:nvPr/>
        </p:nvSpPr>
        <p:spPr bwMode="auto">
          <a:xfrm>
            <a:off x="3529013"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4" name="Rectangle 7"/>
          <p:cNvSpPr>
            <a:spLocks noChangeArrowheads="1"/>
          </p:cNvSpPr>
          <p:nvPr/>
        </p:nvSpPr>
        <p:spPr bwMode="auto">
          <a:xfrm>
            <a:off x="3857625"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5" name="Rectangle 8"/>
          <p:cNvSpPr>
            <a:spLocks noChangeArrowheads="1"/>
          </p:cNvSpPr>
          <p:nvPr/>
        </p:nvSpPr>
        <p:spPr bwMode="auto">
          <a:xfrm>
            <a:off x="4186238"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6" name="Rectangle 9"/>
          <p:cNvSpPr>
            <a:spLocks noChangeArrowheads="1"/>
          </p:cNvSpPr>
          <p:nvPr/>
        </p:nvSpPr>
        <p:spPr bwMode="auto">
          <a:xfrm>
            <a:off x="451485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7" name="Rectangle 10"/>
          <p:cNvSpPr>
            <a:spLocks noChangeArrowheads="1"/>
          </p:cNvSpPr>
          <p:nvPr/>
        </p:nvSpPr>
        <p:spPr bwMode="auto">
          <a:xfrm>
            <a:off x="4876800" y="2085975"/>
            <a:ext cx="1219200" cy="361950"/>
          </a:xfrm>
          <a:prstGeom prst="rect">
            <a:avLst/>
          </a:prstGeom>
          <a:solidFill>
            <a:schemeClr val="bg1"/>
          </a:solidFill>
          <a:ln w="9525">
            <a:solidFill>
              <a:schemeClr val="tx1"/>
            </a:solidFill>
            <a:miter lim="800000"/>
            <a:headEnd/>
            <a:tailEnd/>
          </a:ln>
        </p:spPr>
        <p:txBody>
          <a:bodyPr wrap="none" anchor="ctr"/>
          <a:lstStyle/>
          <a:p>
            <a:pPr eaLnBrk="0" hangingPunct="0"/>
            <a:r>
              <a:rPr lang="en-US" sz="2000">
                <a:latin typeface="Helvetica" charset="0"/>
              </a:rPr>
              <a:t>…</a:t>
            </a:r>
            <a:endParaRPr lang="en-US">
              <a:latin typeface="Helvetica" charset="0"/>
            </a:endParaRPr>
          </a:p>
        </p:txBody>
      </p:sp>
      <p:sp>
        <p:nvSpPr>
          <p:cNvPr id="55308" name="Rectangle 11"/>
          <p:cNvSpPr>
            <a:spLocks noChangeArrowheads="1"/>
          </p:cNvSpPr>
          <p:nvPr/>
        </p:nvSpPr>
        <p:spPr bwMode="auto">
          <a:xfrm>
            <a:off x="609600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9" name="Text Box 12"/>
          <p:cNvSpPr txBox="1">
            <a:spLocks noChangeArrowheads="1"/>
          </p:cNvSpPr>
          <p:nvPr/>
        </p:nvSpPr>
        <p:spPr bwMode="auto">
          <a:xfrm>
            <a:off x="28956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0</a:t>
            </a:r>
          </a:p>
        </p:txBody>
      </p:sp>
      <p:sp>
        <p:nvSpPr>
          <p:cNvPr id="55310" name="Text Box 13"/>
          <p:cNvSpPr txBox="1">
            <a:spLocks noChangeArrowheads="1"/>
          </p:cNvSpPr>
          <p:nvPr/>
        </p:nvSpPr>
        <p:spPr bwMode="auto">
          <a:xfrm>
            <a:off x="32004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1</a:t>
            </a:r>
          </a:p>
        </p:txBody>
      </p:sp>
      <p:sp>
        <p:nvSpPr>
          <p:cNvPr id="55311" name="Text Box 14"/>
          <p:cNvSpPr txBox="1">
            <a:spLocks noChangeArrowheads="1"/>
          </p:cNvSpPr>
          <p:nvPr/>
        </p:nvSpPr>
        <p:spPr bwMode="auto">
          <a:xfrm>
            <a:off x="36576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2</a:t>
            </a:r>
          </a:p>
        </p:txBody>
      </p:sp>
      <p:sp>
        <p:nvSpPr>
          <p:cNvPr id="55312" name="Text Box 15"/>
          <p:cNvSpPr txBox="1">
            <a:spLocks noChangeArrowheads="1"/>
          </p:cNvSpPr>
          <p:nvPr/>
        </p:nvSpPr>
        <p:spPr bwMode="auto">
          <a:xfrm>
            <a:off x="5994400" y="16764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n-1</a:t>
            </a:r>
          </a:p>
        </p:txBody>
      </p:sp>
      <p:sp>
        <p:nvSpPr>
          <p:cNvPr id="55313" name="Text Box 16"/>
          <p:cNvSpPr txBox="1">
            <a:spLocks noChangeArrowheads="1"/>
          </p:cNvSpPr>
          <p:nvPr/>
        </p:nvSpPr>
        <p:spPr bwMode="auto">
          <a:xfrm>
            <a:off x="2647950" y="2940050"/>
            <a:ext cx="80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bit[</a:t>
            </a:r>
            <a:r>
              <a:rPr lang="en-US" i="1">
                <a:latin typeface="Helvetica" charset="0"/>
              </a:rPr>
              <a:t>i</a:t>
            </a:r>
            <a:r>
              <a:rPr lang="en-US">
                <a:latin typeface="Helvetica" charset="0"/>
              </a:rPr>
              <a:t>] =</a:t>
            </a:r>
          </a:p>
        </p:txBody>
      </p:sp>
      <p:sp>
        <p:nvSpPr>
          <p:cNvPr id="55314" name="Text Box 18"/>
          <p:cNvSpPr txBox="1">
            <a:spLocks noChangeArrowheads="1"/>
          </p:cNvSpPr>
          <p:nvPr/>
        </p:nvSpPr>
        <p:spPr bwMode="auto">
          <a:xfrm>
            <a:off x="3733800" y="2743200"/>
            <a:ext cx="1933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a:spcBef>
                <a:spcPct val="50000"/>
              </a:spcBef>
            </a:pPr>
            <a:r>
              <a:rPr lang="en-US">
                <a:latin typeface="Helvetica" charset="0"/>
              </a:rPr>
              <a:t>0 </a:t>
            </a:r>
            <a:r>
              <a:rPr lang="en-US">
                <a:latin typeface="Helvetica" charset="0"/>
                <a:sym typeface="Symbol" charset="0"/>
              </a:rPr>
              <a:t> block[</a:t>
            </a:r>
            <a:r>
              <a:rPr lang="en-US" i="1">
                <a:latin typeface="Helvetica" charset="0"/>
                <a:sym typeface="Symbol" charset="0"/>
              </a:rPr>
              <a:t>i</a:t>
            </a:r>
            <a:r>
              <a:rPr lang="en-US">
                <a:latin typeface="Helvetica" charset="0"/>
                <a:sym typeface="Symbol" charset="0"/>
              </a:rPr>
              <a:t>] used</a:t>
            </a:r>
          </a:p>
          <a:p>
            <a:pPr algn="l">
              <a:spcBef>
                <a:spcPct val="50000"/>
              </a:spcBef>
            </a:pPr>
            <a:r>
              <a:rPr lang="en-US">
                <a:latin typeface="Helvetica" charset="0"/>
                <a:sym typeface="Symbol" charset="0"/>
              </a:rPr>
              <a:t>1 </a:t>
            </a:r>
            <a:r>
              <a:rPr lang="en-US">
                <a:latin typeface="Helvetica" charset="0"/>
              </a:rPr>
              <a:t> </a:t>
            </a:r>
            <a:r>
              <a:rPr lang="en-US">
                <a:latin typeface="Helvetica" charset="0"/>
                <a:sym typeface="Symbol" charset="0"/>
              </a:rPr>
              <a:t> block[</a:t>
            </a:r>
            <a:r>
              <a:rPr lang="en-US" i="1">
                <a:latin typeface="Helvetica" charset="0"/>
                <a:sym typeface="Symbol" charset="0"/>
              </a:rPr>
              <a:t>i</a:t>
            </a:r>
            <a:r>
              <a:rPr lang="en-US">
                <a:latin typeface="Helvetica" charset="0"/>
                <a:sym typeface="Symbol" charset="0"/>
              </a:rPr>
              <a:t>] free</a:t>
            </a:r>
          </a:p>
        </p:txBody>
      </p:sp>
      <p:sp>
        <p:nvSpPr>
          <p:cNvPr id="55315" name="Rectangle 19"/>
          <p:cNvSpPr>
            <a:spLocks noChangeArrowheads="1"/>
          </p:cNvSpPr>
          <p:nvPr/>
        </p:nvSpPr>
        <p:spPr bwMode="auto">
          <a:xfrm>
            <a:off x="990600" y="3886200"/>
            <a:ext cx="70294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0" hangingPunct="0">
              <a:spcBef>
                <a:spcPct val="20000"/>
              </a:spcBef>
              <a:buClr>
                <a:schemeClr val="folHlink"/>
              </a:buClr>
              <a:buFont typeface="Monotype Sorts" charset="0"/>
              <a:buNone/>
            </a:pPr>
            <a:r>
              <a:rPr kumimoji="1" lang="en-US">
                <a:latin typeface="Helvetica" charset="0"/>
              </a:rPr>
              <a:t>Finding a free block (i.e. its number)</a:t>
            </a:r>
          </a:p>
        </p:txBody>
      </p:sp>
      <p:sp>
        <p:nvSpPr>
          <p:cNvPr id="55316" name="Text Box 20"/>
          <p:cNvSpPr txBox="1">
            <a:spLocks noChangeArrowheads="1"/>
          </p:cNvSpPr>
          <p:nvPr/>
        </p:nvSpPr>
        <p:spPr bwMode="auto">
          <a:xfrm>
            <a:off x="611188" y="5013325"/>
            <a:ext cx="574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a:r>
              <a:rPr lang="en-US">
                <a:latin typeface="Helvetica" charset="0"/>
              </a:rPr>
              <a:t>First Free Block Number = </a:t>
            </a:r>
          </a:p>
          <a:p>
            <a:pPr algn="l"/>
            <a:r>
              <a:rPr lang="en-US">
                <a:latin typeface="Helvetica" charset="0"/>
              </a:rPr>
              <a:t> (number of 0-value words) * </a:t>
            </a:r>
            <a:r>
              <a:rPr lang="en-US"/>
              <a:t>(number of bits per word) </a:t>
            </a:r>
            <a:endParaRPr lang="en-US">
              <a:latin typeface="Helvetica" charset="0"/>
            </a:endParaRPr>
          </a:p>
          <a:p>
            <a:pPr algn="l"/>
            <a:r>
              <a:rPr lang="en-US">
                <a:latin typeface="Helvetica" charset="0"/>
              </a:rPr>
              <a:t> + offset of first 1-valued-bit</a:t>
            </a:r>
          </a:p>
        </p:txBody>
      </p:sp>
      <p:sp>
        <p:nvSpPr>
          <p:cNvPr id="55317" name="Text Box 21"/>
          <p:cNvSpPr txBox="1">
            <a:spLocks noChangeArrowheads="1"/>
          </p:cNvSpPr>
          <p:nvPr/>
        </p:nvSpPr>
        <p:spPr bwMode="auto">
          <a:xfrm>
            <a:off x="5745163" y="2924175"/>
            <a:ext cx="1730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r>
              <a:rPr lang="en-US" b="1"/>
              <a:t>or vice versa</a:t>
            </a:r>
            <a:r>
              <a:rPr lang="en-US"/>
              <a:t>)</a:t>
            </a:r>
          </a:p>
        </p:txBody>
      </p:sp>
      <p:sp>
        <p:nvSpPr>
          <p:cNvPr id="55318" name="Text Box 22"/>
          <p:cNvSpPr txBox="1">
            <a:spLocks noChangeArrowheads="1"/>
          </p:cNvSpPr>
          <p:nvPr/>
        </p:nvSpPr>
        <p:spPr bwMode="auto">
          <a:xfrm>
            <a:off x="682625" y="4292600"/>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Start searching from the beginning of the bitmap: </a:t>
            </a:r>
          </a:p>
          <a:p>
            <a:pPr algn="l" eaLnBrk="1" hangingPunct="1"/>
            <a:r>
              <a:rPr lang="en-US"/>
              <a:t>Search for the first 1</a:t>
            </a:r>
          </a:p>
        </p:txBody>
      </p:sp>
      <p:sp>
        <p:nvSpPr>
          <p:cNvPr id="55319" name="Rectangle 23"/>
          <p:cNvSpPr>
            <a:spLocks noChangeArrowheads="1"/>
          </p:cNvSpPr>
          <p:nvPr/>
        </p:nvSpPr>
        <p:spPr bwMode="auto">
          <a:xfrm>
            <a:off x="250825" y="3716338"/>
            <a:ext cx="62658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endParaRPr lang="en-US"/>
          </a:p>
        </p:txBody>
      </p:sp>
      <p:sp>
        <p:nvSpPr>
          <p:cNvPr id="55320" name="Rectangle 24"/>
          <p:cNvSpPr>
            <a:spLocks noChangeArrowheads="1"/>
          </p:cNvSpPr>
          <p:nvPr/>
        </p:nvSpPr>
        <p:spPr bwMode="auto">
          <a:xfrm>
            <a:off x="611188" y="3644900"/>
            <a:ext cx="5616575" cy="2520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5321" name="Text Box 25"/>
          <p:cNvSpPr txBox="1">
            <a:spLocks noChangeArrowheads="1"/>
          </p:cNvSpPr>
          <p:nvPr/>
        </p:nvSpPr>
        <p:spPr bwMode="auto">
          <a:xfrm>
            <a:off x="6443663" y="3573463"/>
            <a:ext cx="22129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0000000000000000</a:t>
            </a:r>
          </a:p>
          <a:p>
            <a:pPr eaLnBrk="1" hangingPunct="1"/>
            <a:r>
              <a:rPr lang="en-US"/>
              <a:t>0000000000000000</a:t>
            </a:r>
          </a:p>
          <a:p>
            <a:pPr eaLnBrk="1" hangingPunct="1"/>
            <a:r>
              <a:rPr lang="en-US"/>
              <a:t>0000000000000000</a:t>
            </a:r>
          </a:p>
          <a:p>
            <a:pPr eaLnBrk="1" hangingPunct="1"/>
            <a:r>
              <a:rPr lang="en-US"/>
              <a:t>00000000</a:t>
            </a:r>
            <a:r>
              <a:rPr lang="en-US" b="1"/>
              <a:t>1</a:t>
            </a:r>
            <a:r>
              <a:rPr lang="en-US"/>
              <a:t>0000000</a:t>
            </a:r>
          </a:p>
          <a:p>
            <a:pPr eaLnBrk="1" hangingPunct="1"/>
            <a:r>
              <a:rPr lang="en-US"/>
              <a:t>0000000000000000</a:t>
            </a:r>
          </a:p>
          <a:p>
            <a:pPr eaLnBrk="1" hangingPunct="1"/>
            <a:r>
              <a:rPr lang="en-US"/>
              <a:t>0000000000011000</a:t>
            </a:r>
          </a:p>
          <a:p>
            <a:pPr eaLnBrk="1" hangingPunct="1"/>
            <a:r>
              <a:rPr lang="en-US"/>
              <a:t>0001100010000000</a:t>
            </a:r>
          </a:p>
          <a:p>
            <a:pPr eaLnBrk="1" hangingPunct="1"/>
            <a:r>
              <a:rPr lang="en-US"/>
              <a:t>0000000011110000</a:t>
            </a:r>
          </a:p>
        </p:txBody>
      </p:sp>
      <p:sp>
        <p:nvSpPr>
          <p:cNvPr id="55322" name="Text Box 26"/>
          <p:cNvSpPr txBox="1">
            <a:spLocks noChangeArrowheads="1"/>
          </p:cNvSpPr>
          <p:nvPr/>
        </p:nvSpPr>
        <p:spPr bwMode="auto">
          <a:xfrm>
            <a:off x="6792913" y="5876925"/>
            <a:ext cx="145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3x16+8 = 56</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3350A2-3745-3F48-AE83-4434BD80AA3D}" type="slidenum">
              <a:rPr lang="en-US"/>
              <a:pPr eaLnBrk="1" hangingPunct="1"/>
              <a:t>56</a:t>
            </a:fld>
            <a:endParaRPr lang="en-US"/>
          </a:p>
        </p:txBody>
      </p:sp>
      <p:sp>
        <p:nvSpPr>
          <p:cNvPr id="563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6324" name="Rectangle 3"/>
          <p:cNvSpPr>
            <a:spLocks noGrp="1" noChangeArrowheads="1"/>
          </p:cNvSpPr>
          <p:nvPr>
            <p:ph type="body" idx="4294967295"/>
          </p:nvPr>
        </p:nvSpPr>
        <p:spPr/>
        <p:txBody>
          <a:bodyPr/>
          <a:lstStyle/>
          <a:p>
            <a:pPr eaLnBrk="1" hangingPunct="1">
              <a:tabLst>
                <a:tab pos="1312863" algn="l"/>
              </a:tabLst>
            </a:pPr>
            <a:r>
              <a:rPr lang="en-US">
                <a:latin typeface="Arial" charset="0"/>
                <a:ea typeface="ＭＳ Ｐゴシック" charset="0"/>
              </a:rPr>
              <a:t>Bit map requires extra space</a:t>
            </a:r>
          </a:p>
          <a:p>
            <a:pPr lvl="1" eaLnBrk="1" hangingPunct="1">
              <a:tabLst>
                <a:tab pos="1312863" algn="l"/>
              </a:tabLst>
            </a:pPr>
            <a:r>
              <a:rPr lang="en-US">
                <a:latin typeface="Arial" charset="0"/>
                <a:ea typeface="ＭＳ Ｐゴシック" charset="0"/>
              </a:rPr>
              <a:t>Example:</a:t>
            </a:r>
          </a:p>
          <a:p>
            <a:pPr eaLnBrk="1" hangingPunct="1">
              <a:buFontTx/>
              <a:buNone/>
              <a:tabLst>
                <a:tab pos="1312863" algn="l"/>
              </a:tabLst>
            </a:pPr>
            <a:r>
              <a:rPr lang="en-US">
                <a:latin typeface="Arial" charset="0"/>
                <a:ea typeface="ＭＳ Ｐゴシック" charset="0"/>
              </a:rPr>
              <a:t>		block size = 2</a:t>
            </a:r>
            <a:r>
              <a:rPr lang="en-US" baseline="30000">
                <a:latin typeface="Arial" charset="0"/>
                <a:ea typeface="ＭＳ Ｐゴシック" charset="0"/>
              </a:rPr>
              <a:t>12</a:t>
            </a:r>
            <a:r>
              <a:rPr lang="en-US">
                <a:latin typeface="Arial" charset="0"/>
                <a:ea typeface="ＭＳ Ｐゴシック" charset="0"/>
              </a:rPr>
              <a:t> bytes</a:t>
            </a:r>
          </a:p>
          <a:p>
            <a:pPr eaLnBrk="1" hangingPunct="1">
              <a:buFontTx/>
              <a:buNone/>
              <a:tabLst>
                <a:tab pos="1312863" algn="l"/>
              </a:tabLst>
            </a:pPr>
            <a:r>
              <a:rPr lang="en-US">
                <a:latin typeface="Arial" charset="0"/>
                <a:ea typeface="ＭＳ Ｐゴシック" charset="0"/>
              </a:rPr>
              <a:t>		disk size = 2</a:t>
            </a:r>
            <a:r>
              <a:rPr lang="en-US" baseline="30000">
                <a:latin typeface="Arial" charset="0"/>
                <a:ea typeface="ＭＳ Ｐゴシック" charset="0"/>
              </a:rPr>
              <a:t>30</a:t>
            </a:r>
            <a:r>
              <a:rPr lang="en-US">
                <a:latin typeface="Arial" charset="0"/>
                <a:ea typeface="ＭＳ Ｐゴシック" charset="0"/>
              </a:rPr>
              <a:t> bytes (1 gigabyte)</a:t>
            </a:r>
          </a:p>
          <a:p>
            <a:pPr eaLnBrk="1" hangingPunct="1">
              <a:buFontTx/>
              <a:buNone/>
              <a:tabLst>
                <a:tab pos="1312863" algn="l"/>
              </a:tabLst>
            </a:pPr>
            <a:r>
              <a:rPr lang="en-US">
                <a:latin typeface="Arial" charset="0"/>
                <a:ea typeface="ＭＳ Ｐゴシック" charset="0"/>
              </a:rPr>
              <a:t>		</a:t>
            </a:r>
            <a:r>
              <a:rPr lang="en-US" i="1">
                <a:latin typeface="Arial" charset="0"/>
                <a:ea typeface="ＭＳ Ｐゴシック" charset="0"/>
              </a:rPr>
              <a:t>n</a:t>
            </a:r>
            <a:r>
              <a:rPr lang="en-US">
                <a:latin typeface="Arial" charset="0"/>
                <a:ea typeface="ＭＳ Ｐゴシック" charset="0"/>
              </a:rPr>
              <a:t> = 2</a:t>
            </a:r>
            <a:r>
              <a:rPr lang="en-US" baseline="30000">
                <a:latin typeface="Arial" charset="0"/>
                <a:ea typeface="ＭＳ Ｐゴシック" charset="0"/>
              </a:rPr>
              <a:t>30</a:t>
            </a:r>
            <a:r>
              <a:rPr lang="en-US">
                <a:latin typeface="Arial" charset="0"/>
                <a:ea typeface="ＭＳ Ｐゴシック" charset="0"/>
              </a:rPr>
              <a:t>/2</a:t>
            </a:r>
            <a:r>
              <a:rPr lang="en-US" baseline="30000">
                <a:latin typeface="Arial" charset="0"/>
                <a:ea typeface="ＭＳ Ｐゴシック" charset="0"/>
              </a:rPr>
              <a:t>12</a:t>
            </a:r>
            <a:r>
              <a:rPr lang="en-US">
                <a:latin typeface="Arial" charset="0"/>
                <a:ea typeface="ＭＳ Ｐゴシック" charset="0"/>
              </a:rPr>
              <a:t> = 2</a:t>
            </a:r>
            <a:r>
              <a:rPr lang="en-US" baseline="30000">
                <a:latin typeface="Arial" charset="0"/>
                <a:ea typeface="ＭＳ Ｐゴシック" charset="0"/>
              </a:rPr>
              <a:t>18</a:t>
            </a:r>
            <a:r>
              <a:rPr lang="en-US">
                <a:latin typeface="Arial" charset="0"/>
                <a:ea typeface="ＭＳ Ｐゴシック" charset="0"/>
              </a:rPr>
              <a:t> blocks exist on disk; </a:t>
            </a:r>
          </a:p>
          <a:p>
            <a:pPr eaLnBrk="1" hangingPunct="1">
              <a:buFontTx/>
              <a:buNone/>
              <a:tabLst>
                <a:tab pos="1312863" algn="l"/>
              </a:tabLst>
            </a:pPr>
            <a:endParaRPr lang="en-US">
              <a:latin typeface="Arial" charset="0"/>
              <a:ea typeface="ＭＳ Ｐゴシック" charset="0"/>
            </a:endParaRPr>
          </a:p>
          <a:p>
            <a:pPr eaLnBrk="1" hangingPunct="1">
              <a:buFontTx/>
              <a:buNone/>
              <a:tabLst>
                <a:tab pos="1312863" algn="l"/>
              </a:tabLst>
            </a:pPr>
            <a:r>
              <a:rPr lang="en-US">
                <a:latin typeface="Arial" charset="0"/>
                <a:ea typeface="ＭＳ Ｐゴシック" charset="0"/>
              </a:rPr>
              <a:t>                    Hence we need 2</a:t>
            </a:r>
            <a:r>
              <a:rPr lang="en-US" baseline="30000">
                <a:latin typeface="Arial" charset="0"/>
                <a:ea typeface="ＭＳ Ｐゴシック" charset="0"/>
              </a:rPr>
              <a:t>18</a:t>
            </a:r>
            <a:r>
              <a:rPr lang="en-US">
                <a:latin typeface="Arial" charset="0"/>
                <a:ea typeface="ＭＳ Ｐゴシック" charset="0"/>
              </a:rPr>
              <a:t> bits in the bitmap. </a:t>
            </a:r>
            <a:br>
              <a:rPr lang="en-US">
                <a:latin typeface="Arial" charset="0"/>
                <a:ea typeface="ＭＳ Ｐゴシック" charset="0"/>
              </a:rPr>
            </a:br>
            <a:r>
              <a:rPr lang="en-US">
                <a:latin typeface="Arial" charset="0"/>
                <a:ea typeface="ＭＳ Ｐゴシック" charset="0"/>
              </a:rPr>
              <a:t>	That makes 2</a:t>
            </a:r>
            <a:r>
              <a:rPr lang="en-US" baseline="30000">
                <a:latin typeface="Arial" charset="0"/>
                <a:ea typeface="ＭＳ Ｐゴシック" charset="0"/>
              </a:rPr>
              <a:t>18</a:t>
            </a:r>
            <a:r>
              <a:rPr lang="en-US">
                <a:latin typeface="Arial" charset="0"/>
                <a:ea typeface="ＭＳ Ｐゴシック" charset="0"/>
              </a:rPr>
              <a:t> / 8 / 1024 =  32 Kbytes. </a:t>
            </a:r>
          </a:p>
          <a:p>
            <a:pPr eaLnBrk="1" hangingPunct="1">
              <a:buFontTx/>
              <a:buNone/>
              <a:tabLst>
                <a:tab pos="1312863" algn="l"/>
              </a:tabLst>
            </a:pPr>
            <a:r>
              <a:rPr lang="en-US">
                <a:latin typeface="Arial" charset="0"/>
                <a:ea typeface="ＭＳ Ｐゴシック" charset="0"/>
              </a:rPr>
              <a:t>	              32 KB  space required to store the bitmap</a:t>
            </a:r>
          </a:p>
          <a:p>
            <a:pPr eaLnBrk="1" hangingPunct="1">
              <a:buFontTx/>
              <a:buNone/>
              <a:tabLst>
                <a:tab pos="1312863" algn="l"/>
              </a:tabLst>
            </a:pPr>
            <a:endParaRPr lang="en-US">
              <a:latin typeface="Arial" charset="0"/>
              <a:ea typeface="ＭＳ Ｐゴシック" charset="0"/>
            </a:endParaRPr>
          </a:p>
          <a:p>
            <a:pPr eaLnBrk="1" hangingPunct="1">
              <a:tabLst>
                <a:tab pos="1312863" algn="l"/>
              </a:tabLst>
            </a:pPr>
            <a:r>
              <a:rPr lang="en-US">
                <a:latin typeface="Arial" charset="0"/>
                <a:ea typeface="ＭＳ Ｐゴシック" charset="0"/>
              </a:rPr>
              <a:t>Easy to get contiguous files </a:t>
            </a:r>
          </a:p>
          <a:p>
            <a:pPr eaLnBrk="1" hangingPunct="1">
              <a:tabLst>
                <a:tab pos="1312863" algn="l"/>
              </a:tabLst>
            </a:pPr>
            <a:r>
              <a:rPr lang="en-US">
                <a:latin typeface="Arial" charset="0"/>
                <a:ea typeface="ＭＳ Ｐゴシック" charset="0"/>
              </a:rPr>
              <a:t>Blocks of a file can be kept close to each other.</a:t>
            </a:r>
          </a:p>
          <a:p>
            <a:pPr eaLnBrk="1" hangingPunct="1">
              <a:tabLst>
                <a:tab pos="1312863" algn="l"/>
              </a:tabLst>
            </a:pP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026828-280E-AB49-B299-078C194DF126}" type="slidenum">
              <a:rPr lang="en-US"/>
              <a:pPr eaLnBrk="1" hangingPunct="1"/>
              <a:t>57</a:t>
            </a:fld>
            <a:endParaRPr lang="en-US"/>
          </a:p>
        </p:txBody>
      </p:sp>
      <p:sp>
        <p:nvSpPr>
          <p:cNvPr id="57347"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Linked List</a:t>
            </a:r>
          </a:p>
        </p:txBody>
      </p:sp>
      <p:sp>
        <p:nvSpPr>
          <p:cNvPr id="57348" name="Rectangle 3"/>
          <p:cNvSpPr>
            <a:spLocks noGrp="1" noChangeArrowheads="1"/>
          </p:cNvSpPr>
          <p:nvPr>
            <p:ph type="body" idx="1"/>
          </p:nvPr>
        </p:nvSpPr>
        <p:spPr>
          <a:xfrm>
            <a:off x="323850" y="1125538"/>
            <a:ext cx="8496300" cy="2519362"/>
          </a:xfrm>
        </p:spPr>
        <p:txBody>
          <a:bodyPr/>
          <a:lstStyle/>
          <a:p>
            <a:pPr eaLnBrk="1" hangingPunct="1"/>
            <a:endParaRPr lang="en-US">
              <a:latin typeface="Arial" charset="0"/>
              <a:ea typeface="ＭＳ Ｐゴシック" charset="0"/>
            </a:endParaRPr>
          </a:p>
          <a:p>
            <a:pPr eaLnBrk="1" hangingPunct="1"/>
            <a:r>
              <a:rPr lang="en-US">
                <a:latin typeface="Arial" charset="0"/>
                <a:ea typeface="ＭＳ Ｐゴシック" charset="0"/>
              </a:rPr>
              <a:t>Each free block has pointer to the next free block</a:t>
            </a:r>
          </a:p>
          <a:p>
            <a:pPr eaLnBrk="1" hangingPunct="1"/>
            <a:r>
              <a:rPr lang="en-US">
                <a:latin typeface="Arial" charset="0"/>
                <a:ea typeface="ＭＳ Ｐゴシック" charset="0"/>
              </a:rPr>
              <a:t>We keep a pointer to the first free block somewhere (like superblock)</a:t>
            </a:r>
          </a:p>
          <a:p>
            <a:pPr eaLnBrk="1" hangingPunct="1"/>
            <a:r>
              <a:rPr lang="en-US">
                <a:latin typeface="Arial" charset="0"/>
                <a:ea typeface="ＭＳ Ｐゴシック" charset="0"/>
              </a:rPr>
              <a:t>Features:</a:t>
            </a:r>
          </a:p>
          <a:p>
            <a:pPr eaLnBrk="1" hangingPunct="1"/>
            <a:endParaRPr lang="en-US">
              <a:latin typeface="Arial" charset="0"/>
              <a:ea typeface="ＭＳ Ｐゴシック" charset="0"/>
            </a:endParaRPr>
          </a:p>
        </p:txBody>
      </p:sp>
      <p:sp>
        <p:nvSpPr>
          <p:cNvPr id="57349" name="Rectangle 4"/>
          <p:cNvSpPr>
            <a:spLocks noChangeArrowheads="1"/>
          </p:cNvSpPr>
          <p:nvPr/>
        </p:nvSpPr>
        <p:spPr bwMode="auto">
          <a:xfrm>
            <a:off x="16970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sz="1600" b="1"/>
          </a:p>
          <a:p>
            <a:endParaRPr lang="en-US" sz="1600"/>
          </a:p>
        </p:txBody>
      </p:sp>
      <p:sp>
        <p:nvSpPr>
          <p:cNvPr id="57350" name="Rectangle 5"/>
          <p:cNvSpPr>
            <a:spLocks noChangeArrowheads="1"/>
          </p:cNvSpPr>
          <p:nvPr/>
        </p:nvSpPr>
        <p:spPr bwMode="auto">
          <a:xfrm>
            <a:off x="284956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1" name="Rectangle 6"/>
          <p:cNvSpPr>
            <a:spLocks noChangeArrowheads="1"/>
          </p:cNvSpPr>
          <p:nvPr/>
        </p:nvSpPr>
        <p:spPr bwMode="auto">
          <a:xfrm>
            <a:off x="34242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2" name="Rectangle 7"/>
          <p:cNvSpPr>
            <a:spLocks noChangeArrowheads="1"/>
          </p:cNvSpPr>
          <p:nvPr/>
        </p:nvSpPr>
        <p:spPr bwMode="auto">
          <a:xfrm>
            <a:off x="4000500"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3" name="Rectangle 8"/>
          <p:cNvSpPr>
            <a:spLocks noChangeArrowheads="1"/>
          </p:cNvSpPr>
          <p:nvPr/>
        </p:nvSpPr>
        <p:spPr bwMode="auto">
          <a:xfrm>
            <a:off x="51514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4" name="Rectangle 9"/>
          <p:cNvSpPr>
            <a:spLocks noChangeArrowheads="1"/>
          </p:cNvSpPr>
          <p:nvPr/>
        </p:nvSpPr>
        <p:spPr bwMode="auto">
          <a:xfrm>
            <a:off x="572611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5" name="Rectangle 10"/>
          <p:cNvSpPr>
            <a:spLocks noChangeArrowheads="1"/>
          </p:cNvSpPr>
          <p:nvPr/>
        </p:nvSpPr>
        <p:spPr bwMode="auto">
          <a:xfrm>
            <a:off x="6302375"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6" name="Rectangle 11"/>
          <p:cNvSpPr>
            <a:spLocks noChangeArrowheads="1"/>
          </p:cNvSpPr>
          <p:nvPr/>
        </p:nvSpPr>
        <p:spPr bwMode="auto">
          <a:xfrm>
            <a:off x="6877050"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7" name="Rectangle 12"/>
          <p:cNvSpPr>
            <a:spLocks noChangeArrowheads="1"/>
          </p:cNvSpPr>
          <p:nvPr/>
        </p:nvSpPr>
        <p:spPr bwMode="auto">
          <a:xfrm>
            <a:off x="745331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8" name="Rectangle 13"/>
          <p:cNvSpPr>
            <a:spLocks noChangeArrowheads="1"/>
          </p:cNvSpPr>
          <p:nvPr/>
        </p:nvSpPr>
        <p:spPr bwMode="auto">
          <a:xfrm>
            <a:off x="8029575"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9" name="Rectangle 14"/>
          <p:cNvSpPr>
            <a:spLocks noChangeArrowheads="1"/>
          </p:cNvSpPr>
          <p:nvPr/>
        </p:nvSpPr>
        <p:spPr bwMode="auto">
          <a:xfrm>
            <a:off x="4572000" y="4408488"/>
            <a:ext cx="576263"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60" name="Text Box 15"/>
          <p:cNvSpPr txBox="1">
            <a:spLocks noChangeArrowheads="1"/>
          </p:cNvSpPr>
          <p:nvPr/>
        </p:nvSpPr>
        <p:spPr bwMode="auto">
          <a:xfrm>
            <a:off x="189706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57361" name="Text Box 16"/>
          <p:cNvSpPr txBox="1">
            <a:spLocks noChangeArrowheads="1"/>
          </p:cNvSpPr>
          <p:nvPr/>
        </p:nvSpPr>
        <p:spPr bwMode="auto">
          <a:xfrm>
            <a:off x="238125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57362" name="Text Box 17"/>
          <p:cNvSpPr txBox="1">
            <a:spLocks noChangeArrowheads="1"/>
          </p:cNvSpPr>
          <p:nvPr/>
        </p:nvSpPr>
        <p:spPr bwMode="auto">
          <a:xfrm>
            <a:off x="297656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57363" name="Text Box 18"/>
          <p:cNvSpPr txBox="1">
            <a:spLocks noChangeArrowheads="1"/>
          </p:cNvSpPr>
          <p:nvPr/>
        </p:nvSpPr>
        <p:spPr bwMode="auto">
          <a:xfrm>
            <a:off x="360521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57364" name="Text Box 19"/>
          <p:cNvSpPr txBox="1">
            <a:spLocks noChangeArrowheads="1"/>
          </p:cNvSpPr>
          <p:nvPr/>
        </p:nvSpPr>
        <p:spPr bwMode="auto">
          <a:xfrm>
            <a:off x="40894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57365" name="Text Box 20"/>
          <p:cNvSpPr txBox="1">
            <a:spLocks noChangeArrowheads="1"/>
          </p:cNvSpPr>
          <p:nvPr/>
        </p:nvSpPr>
        <p:spPr bwMode="auto">
          <a:xfrm>
            <a:off x="468471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57366" name="Text Box 21"/>
          <p:cNvSpPr txBox="1">
            <a:spLocks noChangeArrowheads="1"/>
          </p:cNvSpPr>
          <p:nvPr/>
        </p:nvSpPr>
        <p:spPr bwMode="auto">
          <a:xfrm>
            <a:off x="53340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57367" name="Text Box 22"/>
          <p:cNvSpPr txBox="1">
            <a:spLocks noChangeArrowheads="1"/>
          </p:cNvSpPr>
          <p:nvPr/>
        </p:nvSpPr>
        <p:spPr bwMode="auto">
          <a:xfrm>
            <a:off x="5818188"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57368" name="Text Box 23"/>
          <p:cNvSpPr txBox="1">
            <a:spLocks noChangeArrowheads="1"/>
          </p:cNvSpPr>
          <p:nvPr/>
        </p:nvSpPr>
        <p:spPr bwMode="auto">
          <a:xfrm>
            <a:off x="64135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57369" name="Text Box 24"/>
          <p:cNvSpPr txBox="1">
            <a:spLocks noChangeArrowheads="1"/>
          </p:cNvSpPr>
          <p:nvPr/>
        </p:nvSpPr>
        <p:spPr bwMode="auto">
          <a:xfrm>
            <a:off x="7081838"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57370" name="Text Box 25"/>
          <p:cNvSpPr txBox="1">
            <a:spLocks noChangeArrowheads="1"/>
          </p:cNvSpPr>
          <p:nvPr/>
        </p:nvSpPr>
        <p:spPr bwMode="auto">
          <a:xfrm>
            <a:off x="7502525" y="39782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57371" name="Text Box 26"/>
          <p:cNvSpPr txBox="1">
            <a:spLocks noChangeArrowheads="1"/>
          </p:cNvSpPr>
          <p:nvPr/>
        </p:nvSpPr>
        <p:spPr bwMode="auto">
          <a:xfrm>
            <a:off x="8097838" y="39782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57372" name="Rectangle 27"/>
          <p:cNvSpPr>
            <a:spLocks noChangeArrowheads="1"/>
          </p:cNvSpPr>
          <p:nvPr/>
        </p:nvSpPr>
        <p:spPr bwMode="auto">
          <a:xfrm>
            <a:off x="2281238" y="4408488"/>
            <a:ext cx="574675" cy="11509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73" name="Rectangle 28"/>
          <p:cNvSpPr>
            <a:spLocks noChangeArrowheads="1"/>
          </p:cNvSpPr>
          <p:nvPr/>
        </p:nvSpPr>
        <p:spPr bwMode="auto">
          <a:xfrm>
            <a:off x="2268538"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4" name="Rectangle 29"/>
          <p:cNvSpPr>
            <a:spLocks noChangeArrowheads="1"/>
          </p:cNvSpPr>
          <p:nvPr/>
        </p:nvSpPr>
        <p:spPr bwMode="auto">
          <a:xfrm>
            <a:off x="2844800"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5" name="Rectangle 30"/>
          <p:cNvSpPr>
            <a:spLocks noChangeArrowheads="1"/>
          </p:cNvSpPr>
          <p:nvPr/>
        </p:nvSpPr>
        <p:spPr bwMode="auto">
          <a:xfrm>
            <a:off x="3421063"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6" name="Rectangle 31"/>
          <p:cNvSpPr>
            <a:spLocks noChangeArrowheads="1"/>
          </p:cNvSpPr>
          <p:nvPr/>
        </p:nvSpPr>
        <p:spPr bwMode="auto">
          <a:xfrm>
            <a:off x="5146675"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7" name="Rectangle 32"/>
          <p:cNvSpPr>
            <a:spLocks noChangeArrowheads="1"/>
          </p:cNvSpPr>
          <p:nvPr/>
        </p:nvSpPr>
        <p:spPr bwMode="auto">
          <a:xfrm>
            <a:off x="6300788"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8" name="Rectangle 33"/>
          <p:cNvSpPr>
            <a:spLocks noChangeArrowheads="1"/>
          </p:cNvSpPr>
          <p:nvPr/>
        </p:nvSpPr>
        <p:spPr bwMode="auto">
          <a:xfrm>
            <a:off x="8029575"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9" name="Line 34"/>
          <p:cNvSpPr>
            <a:spLocks noChangeShapeType="1"/>
          </p:cNvSpPr>
          <p:nvPr/>
        </p:nvSpPr>
        <p:spPr bwMode="auto">
          <a:xfrm>
            <a:off x="2554288" y="5345113"/>
            <a:ext cx="21748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7380" name="Rectangle 35"/>
          <p:cNvSpPr>
            <a:spLocks noChangeArrowheads="1"/>
          </p:cNvSpPr>
          <p:nvPr/>
        </p:nvSpPr>
        <p:spPr bwMode="auto">
          <a:xfrm>
            <a:off x="1693863" y="4410075"/>
            <a:ext cx="574675" cy="11509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81" name="Text Box 36"/>
          <p:cNvSpPr txBox="1">
            <a:spLocks noChangeArrowheads="1"/>
          </p:cNvSpPr>
          <p:nvPr/>
        </p:nvSpPr>
        <p:spPr bwMode="auto">
          <a:xfrm>
            <a:off x="2362200" y="5942013"/>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a:t>
            </a:r>
          </a:p>
        </p:txBody>
      </p:sp>
      <p:sp>
        <p:nvSpPr>
          <p:cNvPr id="57382" name="Rectangle 37"/>
          <p:cNvSpPr>
            <a:spLocks noChangeArrowheads="1"/>
          </p:cNvSpPr>
          <p:nvPr/>
        </p:nvSpPr>
        <p:spPr bwMode="auto">
          <a:xfrm>
            <a:off x="900113" y="3251200"/>
            <a:ext cx="692150" cy="3698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57383" name="Freeform 38"/>
          <p:cNvSpPr>
            <a:spLocks/>
          </p:cNvSpPr>
          <p:nvPr/>
        </p:nvSpPr>
        <p:spPr bwMode="auto">
          <a:xfrm>
            <a:off x="1476375" y="3402013"/>
            <a:ext cx="2590800" cy="863600"/>
          </a:xfrm>
          <a:custGeom>
            <a:avLst/>
            <a:gdLst>
              <a:gd name="T0" fmla="*/ 0 w 1315"/>
              <a:gd name="T1" fmla="*/ 58394147 h 619"/>
              <a:gd name="T2" fmla="*/ 2147483647 w 1315"/>
              <a:gd name="T3" fmla="*/ 58394147 h 619"/>
              <a:gd name="T4" fmla="*/ 2147483647 w 1315"/>
              <a:gd name="T5" fmla="*/ 410701106 h 619"/>
              <a:gd name="T6" fmla="*/ 2147483647 w 1315"/>
              <a:gd name="T7" fmla="*/ 1204854413 h 619"/>
              <a:gd name="T8" fmla="*/ 0 60000 65536"/>
              <a:gd name="T9" fmla="*/ 0 60000 65536"/>
              <a:gd name="T10" fmla="*/ 0 60000 65536"/>
              <a:gd name="T11" fmla="*/ 0 60000 65536"/>
              <a:gd name="T12" fmla="*/ 0 w 1315"/>
              <a:gd name="T13" fmla="*/ 0 h 619"/>
              <a:gd name="T14" fmla="*/ 1315 w 1315"/>
              <a:gd name="T15" fmla="*/ 619 h 619"/>
            </a:gdLst>
            <a:ahLst/>
            <a:cxnLst>
              <a:cxn ang="T8">
                <a:pos x="T0" y="T1"/>
              </a:cxn>
              <a:cxn ang="T9">
                <a:pos x="T2" y="T3"/>
              </a:cxn>
              <a:cxn ang="T10">
                <a:pos x="T4" y="T5"/>
              </a:cxn>
              <a:cxn ang="T11">
                <a:pos x="T6" y="T7"/>
              </a:cxn>
            </a:cxnLst>
            <a:rect l="T12" t="T13" r="T14" b="T15"/>
            <a:pathLst>
              <a:path w="1315" h="619">
                <a:moveTo>
                  <a:pt x="0" y="30"/>
                </a:moveTo>
                <a:cubicBezTo>
                  <a:pt x="212" y="15"/>
                  <a:pt x="424" y="0"/>
                  <a:pt x="590" y="30"/>
                </a:cubicBezTo>
                <a:cubicBezTo>
                  <a:pt x="756" y="60"/>
                  <a:pt x="877" y="113"/>
                  <a:pt x="998" y="211"/>
                </a:cubicBezTo>
                <a:cubicBezTo>
                  <a:pt x="1119" y="309"/>
                  <a:pt x="1217" y="464"/>
                  <a:pt x="1315" y="61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7384" name="Freeform 42"/>
          <p:cNvSpPr>
            <a:spLocks/>
          </p:cNvSpPr>
          <p:nvPr/>
        </p:nvSpPr>
        <p:spPr bwMode="auto">
          <a:xfrm>
            <a:off x="7164388" y="3978275"/>
            <a:ext cx="503237" cy="503238"/>
          </a:xfrm>
          <a:custGeom>
            <a:avLst/>
            <a:gdLst>
              <a:gd name="T0" fmla="*/ 0 w 317"/>
              <a:gd name="T1" fmla="*/ 798891010 h 317"/>
              <a:gd name="T2" fmla="*/ 456147057 w 317"/>
              <a:gd name="T3" fmla="*/ 0 h 317"/>
              <a:gd name="T4" fmla="*/ 798887835 w 317"/>
              <a:gd name="T5" fmla="*/ 798891010 h 317"/>
              <a:gd name="T6" fmla="*/ 0 60000 65536"/>
              <a:gd name="T7" fmla="*/ 0 60000 65536"/>
              <a:gd name="T8" fmla="*/ 0 60000 65536"/>
              <a:gd name="T9" fmla="*/ 0 w 317"/>
              <a:gd name="T10" fmla="*/ 0 h 317"/>
              <a:gd name="T11" fmla="*/ 317 w 317"/>
              <a:gd name="T12" fmla="*/ 317 h 317"/>
            </a:gdLst>
            <a:ahLst/>
            <a:cxnLst>
              <a:cxn ang="T6">
                <a:pos x="T0" y="T1"/>
              </a:cxn>
              <a:cxn ang="T7">
                <a:pos x="T2" y="T3"/>
              </a:cxn>
              <a:cxn ang="T8">
                <a:pos x="T4" y="T5"/>
              </a:cxn>
            </a:cxnLst>
            <a:rect l="T9" t="T10" r="T11" b="T12"/>
            <a:pathLst>
              <a:path w="317" h="317">
                <a:moveTo>
                  <a:pt x="0" y="317"/>
                </a:moveTo>
                <a:cubicBezTo>
                  <a:pt x="64" y="158"/>
                  <a:pt x="128" y="0"/>
                  <a:pt x="181" y="0"/>
                </a:cubicBezTo>
                <a:cubicBezTo>
                  <a:pt x="234" y="0"/>
                  <a:pt x="275" y="158"/>
                  <a:pt x="317" y="317"/>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7385" name="Rectangle 43"/>
          <p:cNvSpPr>
            <a:spLocks noChangeArrowheads="1"/>
          </p:cNvSpPr>
          <p:nvPr/>
        </p:nvSpPr>
        <p:spPr bwMode="auto">
          <a:xfrm>
            <a:off x="3995738" y="4410075"/>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57386" name="Rectangle 44"/>
          <p:cNvSpPr>
            <a:spLocks noChangeArrowheads="1"/>
          </p:cNvSpPr>
          <p:nvPr/>
        </p:nvSpPr>
        <p:spPr bwMode="auto">
          <a:xfrm>
            <a:off x="4572000"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57387" name="Rectangle 45"/>
          <p:cNvSpPr>
            <a:spLocks noChangeArrowheads="1"/>
          </p:cNvSpPr>
          <p:nvPr/>
        </p:nvSpPr>
        <p:spPr bwMode="auto">
          <a:xfrm>
            <a:off x="5724525"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57388" name="Rectangle 46"/>
          <p:cNvSpPr>
            <a:spLocks noChangeArrowheads="1"/>
          </p:cNvSpPr>
          <p:nvPr/>
        </p:nvSpPr>
        <p:spPr bwMode="auto">
          <a:xfrm>
            <a:off x="6875463" y="4410075"/>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57389" name="Rectangle 47"/>
          <p:cNvSpPr>
            <a:spLocks noChangeArrowheads="1"/>
          </p:cNvSpPr>
          <p:nvPr/>
        </p:nvSpPr>
        <p:spPr bwMode="auto">
          <a:xfrm>
            <a:off x="7451725"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57390" name="Text Box 48"/>
          <p:cNvSpPr txBox="1">
            <a:spLocks noChangeArrowheads="1"/>
          </p:cNvSpPr>
          <p:nvPr/>
        </p:nvSpPr>
        <p:spPr bwMode="auto">
          <a:xfrm>
            <a:off x="709613" y="356711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free</a:t>
            </a:r>
          </a:p>
        </p:txBody>
      </p:sp>
      <p:sp>
        <p:nvSpPr>
          <p:cNvPr id="57391" name="Freeform 49"/>
          <p:cNvSpPr>
            <a:spLocks/>
          </p:cNvSpPr>
          <p:nvPr/>
        </p:nvSpPr>
        <p:spPr bwMode="auto">
          <a:xfrm>
            <a:off x="4356100" y="3862388"/>
            <a:ext cx="1439863" cy="574675"/>
          </a:xfrm>
          <a:custGeom>
            <a:avLst/>
            <a:gdLst>
              <a:gd name="T0" fmla="*/ 0 w 907"/>
              <a:gd name="T1" fmla="*/ 912296652 h 362"/>
              <a:gd name="T2" fmla="*/ 914817981 w 907"/>
              <a:gd name="T3" fmla="*/ 113407836 h 362"/>
              <a:gd name="T4" fmla="*/ 1943042208 w 907"/>
              <a:gd name="T5" fmla="*/ 226814085 h 362"/>
              <a:gd name="T6" fmla="*/ 2147483647 w 907"/>
              <a:gd name="T7" fmla="*/ 912296652 h 362"/>
              <a:gd name="T8" fmla="*/ 0 60000 65536"/>
              <a:gd name="T9" fmla="*/ 0 60000 65536"/>
              <a:gd name="T10" fmla="*/ 0 60000 65536"/>
              <a:gd name="T11" fmla="*/ 0 60000 65536"/>
              <a:gd name="T12" fmla="*/ 0 w 907"/>
              <a:gd name="T13" fmla="*/ 0 h 362"/>
              <a:gd name="T14" fmla="*/ 907 w 907"/>
              <a:gd name="T15" fmla="*/ 362 h 362"/>
            </a:gdLst>
            <a:ahLst/>
            <a:cxnLst>
              <a:cxn ang="T8">
                <a:pos x="T0" y="T1"/>
              </a:cxn>
              <a:cxn ang="T9">
                <a:pos x="T2" y="T3"/>
              </a:cxn>
              <a:cxn ang="T10">
                <a:pos x="T4" y="T5"/>
              </a:cxn>
              <a:cxn ang="T11">
                <a:pos x="T6" y="T7"/>
              </a:cxn>
            </a:cxnLst>
            <a:rect l="T12" t="T13" r="T14" b="T15"/>
            <a:pathLst>
              <a:path w="907" h="362">
                <a:moveTo>
                  <a:pt x="0" y="362"/>
                </a:moveTo>
                <a:cubicBezTo>
                  <a:pt x="117" y="226"/>
                  <a:pt x="235" y="90"/>
                  <a:pt x="363" y="45"/>
                </a:cubicBezTo>
                <a:cubicBezTo>
                  <a:pt x="491" y="0"/>
                  <a:pt x="680" y="37"/>
                  <a:pt x="771" y="90"/>
                </a:cubicBezTo>
                <a:cubicBezTo>
                  <a:pt x="862" y="143"/>
                  <a:pt x="884" y="252"/>
                  <a:pt x="907" y="3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2" name="Freeform 50"/>
          <p:cNvSpPr>
            <a:spLocks/>
          </p:cNvSpPr>
          <p:nvPr/>
        </p:nvSpPr>
        <p:spPr bwMode="auto">
          <a:xfrm>
            <a:off x="4643438" y="3860800"/>
            <a:ext cx="1296987" cy="647700"/>
          </a:xfrm>
          <a:custGeom>
            <a:avLst/>
            <a:gdLst>
              <a:gd name="T0" fmla="*/ 2058966247 w 817"/>
              <a:gd name="T1" fmla="*/ 1028223839 h 408"/>
              <a:gd name="T2" fmla="*/ 1486891567 w 817"/>
              <a:gd name="T3" fmla="*/ 0 h 408"/>
              <a:gd name="T4" fmla="*/ 0 w 817"/>
              <a:gd name="T5" fmla="*/ 1028223839 h 408"/>
              <a:gd name="T6" fmla="*/ 0 60000 65536"/>
              <a:gd name="T7" fmla="*/ 0 60000 65536"/>
              <a:gd name="T8" fmla="*/ 0 60000 65536"/>
              <a:gd name="T9" fmla="*/ 0 w 817"/>
              <a:gd name="T10" fmla="*/ 0 h 408"/>
              <a:gd name="T11" fmla="*/ 817 w 817"/>
              <a:gd name="T12" fmla="*/ 408 h 408"/>
            </a:gdLst>
            <a:ahLst/>
            <a:cxnLst>
              <a:cxn ang="T6">
                <a:pos x="T0" y="T1"/>
              </a:cxn>
              <a:cxn ang="T7">
                <a:pos x="T2" y="T3"/>
              </a:cxn>
              <a:cxn ang="T8">
                <a:pos x="T4" y="T5"/>
              </a:cxn>
            </a:cxnLst>
            <a:rect l="T9" t="T10" r="T11" b="T12"/>
            <a:pathLst>
              <a:path w="817" h="408">
                <a:moveTo>
                  <a:pt x="817" y="408"/>
                </a:moveTo>
                <a:cubicBezTo>
                  <a:pt x="771" y="204"/>
                  <a:pt x="726" y="0"/>
                  <a:pt x="590" y="0"/>
                </a:cubicBezTo>
                <a:cubicBezTo>
                  <a:pt x="454" y="0"/>
                  <a:pt x="227" y="204"/>
                  <a:pt x="0" y="40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3" name="Freeform 51"/>
          <p:cNvSpPr>
            <a:spLocks/>
          </p:cNvSpPr>
          <p:nvPr/>
        </p:nvSpPr>
        <p:spPr bwMode="auto">
          <a:xfrm>
            <a:off x="5076825" y="3765550"/>
            <a:ext cx="1895475" cy="742950"/>
          </a:xfrm>
          <a:custGeom>
            <a:avLst/>
            <a:gdLst>
              <a:gd name="T0" fmla="*/ 0 w 1194"/>
              <a:gd name="T1" fmla="*/ 1066027006 h 468"/>
              <a:gd name="T2" fmla="*/ 456149087 w 1194"/>
              <a:gd name="T3" fmla="*/ 493950695 h 468"/>
              <a:gd name="T4" fmla="*/ 1827114122 w 1194"/>
              <a:gd name="T5" fmla="*/ 37803140 h 468"/>
              <a:gd name="T6" fmla="*/ 2147483647 w 1194"/>
              <a:gd name="T7" fmla="*/ 267136592 h 468"/>
              <a:gd name="T8" fmla="*/ 2147483647 w 1194"/>
              <a:gd name="T9" fmla="*/ 723285647 h 468"/>
              <a:gd name="T10" fmla="*/ 2147483647 w 1194"/>
              <a:gd name="T11" fmla="*/ 1179433214 h 468"/>
              <a:gd name="T12" fmla="*/ 0 60000 65536"/>
              <a:gd name="T13" fmla="*/ 0 60000 65536"/>
              <a:gd name="T14" fmla="*/ 0 60000 65536"/>
              <a:gd name="T15" fmla="*/ 0 60000 65536"/>
              <a:gd name="T16" fmla="*/ 0 60000 65536"/>
              <a:gd name="T17" fmla="*/ 0 60000 65536"/>
              <a:gd name="T18" fmla="*/ 0 w 1194"/>
              <a:gd name="T19" fmla="*/ 0 h 468"/>
              <a:gd name="T20" fmla="*/ 1194 w 1194"/>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1194" h="468">
                <a:moveTo>
                  <a:pt x="0" y="423"/>
                </a:moveTo>
                <a:cubicBezTo>
                  <a:pt x="30" y="343"/>
                  <a:pt x="60" y="264"/>
                  <a:pt x="181" y="196"/>
                </a:cubicBezTo>
                <a:cubicBezTo>
                  <a:pt x="302" y="128"/>
                  <a:pt x="574" y="30"/>
                  <a:pt x="725" y="15"/>
                </a:cubicBezTo>
                <a:cubicBezTo>
                  <a:pt x="876" y="0"/>
                  <a:pt x="1012" y="61"/>
                  <a:pt x="1088" y="106"/>
                </a:cubicBezTo>
                <a:cubicBezTo>
                  <a:pt x="1164" y="151"/>
                  <a:pt x="1164" y="227"/>
                  <a:pt x="1179" y="287"/>
                </a:cubicBezTo>
                <a:cubicBezTo>
                  <a:pt x="1194" y="347"/>
                  <a:pt x="1179" y="461"/>
                  <a:pt x="1179" y="46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4" name="Text Box 52"/>
          <p:cNvSpPr txBox="1">
            <a:spLocks noChangeArrowheads="1"/>
          </p:cNvSpPr>
          <p:nvPr/>
        </p:nvSpPr>
        <p:spPr bwMode="auto">
          <a:xfrm>
            <a:off x="4716463" y="5805488"/>
            <a:ext cx="2759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 blocks: 4, 7, 5, 9, 10</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30DAC1-836B-974E-A2A2-6DBA5AD138A6}" type="slidenum">
              <a:rPr lang="en-US"/>
              <a:pPr eaLnBrk="1" hangingPunct="1"/>
              <a:t>58</a:t>
            </a:fld>
            <a:endParaRPr lang="en-US"/>
          </a:p>
        </p:txBody>
      </p:sp>
      <p:sp>
        <p:nvSpPr>
          <p:cNvPr id="5837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Linked List</a:t>
            </a: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557338"/>
            <a:ext cx="4478338"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250825" y="4005263"/>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a:t>Linked list (free list) features: </a:t>
            </a:r>
          </a:p>
          <a:p>
            <a:pPr lvl="1" algn="l">
              <a:buFontTx/>
              <a:buChar char="-"/>
            </a:pPr>
            <a:r>
              <a:rPr lang="en-US"/>
              <a:t>Cannot get contiguous </a:t>
            </a:r>
          </a:p>
          <a:p>
            <a:pPr lvl="1" algn="l"/>
            <a:r>
              <a:rPr lang="en-US"/>
              <a:t>space easily</a:t>
            </a:r>
          </a:p>
          <a:p>
            <a:pPr lvl="1" algn="l"/>
            <a:r>
              <a:rPr lang="en-US"/>
              <a:t>- No waste of space</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B70BD8-15AC-BD48-B605-873F65FBFC6E}" type="slidenum">
              <a:rPr lang="en-US"/>
              <a:pPr eaLnBrk="1" hangingPunct="1"/>
              <a:t>59</a:t>
            </a:fld>
            <a:endParaRPr lang="en-US"/>
          </a:p>
        </p:txBody>
      </p:sp>
      <p:sp>
        <p:nvSpPr>
          <p:cNvPr id="59395"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Grouping</a:t>
            </a:r>
          </a:p>
        </p:txBody>
      </p:sp>
      <p:sp>
        <p:nvSpPr>
          <p:cNvPr id="59396" name="Rectangle 4"/>
          <p:cNvSpPr>
            <a:spLocks noChangeArrowheads="1"/>
          </p:cNvSpPr>
          <p:nvPr/>
        </p:nvSpPr>
        <p:spPr bwMode="auto">
          <a:xfrm>
            <a:off x="1258888" y="27813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82</a:t>
            </a:r>
          </a:p>
        </p:txBody>
      </p:sp>
      <p:sp>
        <p:nvSpPr>
          <p:cNvPr id="59397" name="Rectangle 5"/>
          <p:cNvSpPr>
            <a:spLocks noChangeArrowheads="1"/>
          </p:cNvSpPr>
          <p:nvPr/>
        </p:nvSpPr>
        <p:spPr bwMode="auto">
          <a:xfrm>
            <a:off x="1258888" y="29972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127</a:t>
            </a:r>
          </a:p>
        </p:txBody>
      </p:sp>
      <p:sp>
        <p:nvSpPr>
          <p:cNvPr id="59398" name="Rectangle 6"/>
          <p:cNvSpPr>
            <a:spLocks noChangeArrowheads="1"/>
          </p:cNvSpPr>
          <p:nvPr/>
        </p:nvSpPr>
        <p:spPr bwMode="auto">
          <a:xfrm>
            <a:off x="1258888" y="32131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9399" name="Rectangle 7"/>
          <p:cNvSpPr>
            <a:spLocks noChangeArrowheads="1"/>
          </p:cNvSpPr>
          <p:nvPr/>
        </p:nvSpPr>
        <p:spPr bwMode="auto">
          <a:xfrm>
            <a:off x="1258888" y="34290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9400" name="Rectangle 8"/>
          <p:cNvSpPr>
            <a:spLocks noChangeArrowheads="1"/>
          </p:cNvSpPr>
          <p:nvPr/>
        </p:nvSpPr>
        <p:spPr bwMode="auto">
          <a:xfrm>
            <a:off x="1258888" y="36449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130</a:t>
            </a:r>
          </a:p>
        </p:txBody>
      </p:sp>
      <p:sp>
        <p:nvSpPr>
          <p:cNvPr id="59401" name="Rectangle 9"/>
          <p:cNvSpPr>
            <a:spLocks noChangeArrowheads="1"/>
          </p:cNvSpPr>
          <p:nvPr/>
        </p:nvSpPr>
        <p:spPr bwMode="auto">
          <a:xfrm>
            <a:off x="3924300" y="27813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53</a:t>
            </a:r>
          </a:p>
        </p:txBody>
      </p:sp>
      <p:sp>
        <p:nvSpPr>
          <p:cNvPr id="59402" name="Rectangle 10"/>
          <p:cNvSpPr>
            <a:spLocks noChangeArrowheads="1"/>
          </p:cNvSpPr>
          <p:nvPr/>
        </p:nvSpPr>
        <p:spPr bwMode="auto">
          <a:xfrm>
            <a:off x="3924300" y="29972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251</a:t>
            </a:r>
          </a:p>
        </p:txBody>
      </p:sp>
      <p:sp>
        <p:nvSpPr>
          <p:cNvPr id="59403" name="Rectangle 11"/>
          <p:cNvSpPr>
            <a:spLocks noChangeArrowheads="1"/>
          </p:cNvSpPr>
          <p:nvPr/>
        </p:nvSpPr>
        <p:spPr bwMode="auto">
          <a:xfrm>
            <a:off x="3924300" y="32131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215</a:t>
            </a:r>
          </a:p>
        </p:txBody>
      </p:sp>
      <p:sp>
        <p:nvSpPr>
          <p:cNvPr id="59404" name="Rectangle 12"/>
          <p:cNvSpPr>
            <a:spLocks noChangeArrowheads="1"/>
          </p:cNvSpPr>
          <p:nvPr/>
        </p:nvSpPr>
        <p:spPr bwMode="auto">
          <a:xfrm>
            <a:off x="3924300" y="34290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23</a:t>
            </a:r>
          </a:p>
        </p:txBody>
      </p:sp>
      <p:sp>
        <p:nvSpPr>
          <p:cNvPr id="59405" name="Rectangle 13"/>
          <p:cNvSpPr>
            <a:spLocks noChangeArrowheads="1"/>
          </p:cNvSpPr>
          <p:nvPr/>
        </p:nvSpPr>
        <p:spPr bwMode="auto">
          <a:xfrm>
            <a:off x="3924300" y="36449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300</a:t>
            </a:r>
          </a:p>
        </p:txBody>
      </p:sp>
      <p:sp>
        <p:nvSpPr>
          <p:cNvPr id="59406" name="Rectangle 14"/>
          <p:cNvSpPr>
            <a:spLocks noChangeArrowheads="1"/>
          </p:cNvSpPr>
          <p:nvPr/>
        </p:nvSpPr>
        <p:spPr bwMode="auto">
          <a:xfrm>
            <a:off x="6732588" y="28448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276</a:t>
            </a:r>
          </a:p>
        </p:txBody>
      </p:sp>
      <p:sp>
        <p:nvSpPr>
          <p:cNvPr id="59407" name="Rectangle 15"/>
          <p:cNvSpPr>
            <a:spLocks noChangeArrowheads="1"/>
          </p:cNvSpPr>
          <p:nvPr/>
        </p:nvSpPr>
        <p:spPr bwMode="auto">
          <a:xfrm>
            <a:off x="6732588" y="30607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362</a:t>
            </a:r>
          </a:p>
        </p:txBody>
      </p:sp>
      <p:sp>
        <p:nvSpPr>
          <p:cNvPr id="59408" name="Rectangle 16"/>
          <p:cNvSpPr>
            <a:spLocks noChangeArrowheads="1"/>
          </p:cNvSpPr>
          <p:nvPr/>
        </p:nvSpPr>
        <p:spPr bwMode="auto">
          <a:xfrm>
            <a:off x="6732588" y="32766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25</a:t>
            </a:r>
          </a:p>
        </p:txBody>
      </p:sp>
      <p:sp>
        <p:nvSpPr>
          <p:cNvPr id="59409" name="Rectangle 17"/>
          <p:cNvSpPr>
            <a:spLocks noChangeArrowheads="1"/>
          </p:cNvSpPr>
          <p:nvPr/>
        </p:nvSpPr>
        <p:spPr bwMode="auto">
          <a:xfrm>
            <a:off x="6732588" y="34925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26</a:t>
            </a:r>
          </a:p>
        </p:txBody>
      </p:sp>
      <p:sp>
        <p:nvSpPr>
          <p:cNvPr id="59410" name="Rectangle 18"/>
          <p:cNvSpPr>
            <a:spLocks noChangeArrowheads="1"/>
          </p:cNvSpPr>
          <p:nvPr/>
        </p:nvSpPr>
        <p:spPr bwMode="auto">
          <a:xfrm>
            <a:off x="6732588" y="37084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59411" name="Rectangle 19"/>
          <p:cNvSpPr>
            <a:spLocks noChangeArrowheads="1"/>
          </p:cNvSpPr>
          <p:nvPr/>
        </p:nvSpPr>
        <p:spPr bwMode="auto">
          <a:xfrm>
            <a:off x="900113" y="1700213"/>
            <a:ext cx="692150" cy="3698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17</a:t>
            </a:r>
          </a:p>
        </p:txBody>
      </p:sp>
      <p:sp>
        <p:nvSpPr>
          <p:cNvPr id="59412" name="Text Box 20"/>
          <p:cNvSpPr txBox="1">
            <a:spLocks noChangeArrowheads="1"/>
          </p:cNvSpPr>
          <p:nvPr/>
        </p:nvSpPr>
        <p:spPr bwMode="auto">
          <a:xfrm>
            <a:off x="709613" y="20161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free</a:t>
            </a:r>
          </a:p>
        </p:txBody>
      </p:sp>
      <p:sp>
        <p:nvSpPr>
          <p:cNvPr id="59413" name="Text Box 21"/>
          <p:cNvSpPr txBox="1">
            <a:spLocks noChangeArrowheads="1"/>
          </p:cNvSpPr>
          <p:nvPr/>
        </p:nvSpPr>
        <p:spPr bwMode="auto">
          <a:xfrm>
            <a:off x="1042988" y="3860800"/>
            <a:ext cx="105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17</a:t>
            </a:r>
          </a:p>
        </p:txBody>
      </p:sp>
      <p:sp>
        <p:nvSpPr>
          <p:cNvPr id="59414" name="Text Box 22"/>
          <p:cNvSpPr txBox="1">
            <a:spLocks noChangeArrowheads="1"/>
          </p:cNvSpPr>
          <p:nvPr/>
        </p:nvSpPr>
        <p:spPr bwMode="auto">
          <a:xfrm>
            <a:off x="3571875" y="3860800"/>
            <a:ext cx="118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130</a:t>
            </a:r>
          </a:p>
        </p:txBody>
      </p:sp>
      <p:sp>
        <p:nvSpPr>
          <p:cNvPr id="59415" name="Text Box 23"/>
          <p:cNvSpPr txBox="1">
            <a:spLocks noChangeArrowheads="1"/>
          </p:cNvSpPr>
          <p:nvPr/>
        </p:nvSpPr>
        <p:spPr bwMode="auto">
          <a:xfrm>
            <a:off x="6588125" y="3925888"/>
            <a:ext cx="118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300</a:t>
            </a:r>
          </a:p>
        </p:txBody>
      </p:sp>
      <p:sp>
        <p:nvSpPr>
          <p:cNvPr id="59416" name="Freeform 24"/>
          <p:cNvSpPr>
            <a:spLocks/>
          </p:cNvSpPr>
          <p:nvPr/>
        </p:nvSpPr>
        <p:spPr bwMode="auto">
          <a:xfrm>
            <a:off x="1331913" y="1833563"/>
            <a:ext cx="671512" cy="874712"/>
          </a:xfrm>
          <a:custGeom>
            <a:avLst/>
            <a:gdLst>
              <a:gd name="T0" fmla="*/ 229333287 w 423"/>
              <a:gd name="T1" fmla="*/ 17640288 h 551"/>
              <a:gd name="T2" fmla="*/ 342740995 w 423"/>
              <a:gd name="T3" fmla="*/ 17640288 h 551"/>
              <a:gd name="T4" fmla="*/ 914815377 w 423"/>
              <a:gd name="T5" fmla="*/ 131048042 h 551"/>
              <a:gd name="T6" fmla="*/ 914815377 w 423"/>
              <a:gd name="T7" fmla="*/ 703122285 h 551"/>
              <a:gd name="T8" fmla="*/ 0 w 423"/>
              <a:gd name="T9" fmla="*/ 1388604288 h 551"/>
              <a:gd name="T10" fmla="*/ 0 60000 65536"/>
              <a:gd name="T11" fmla="*/ 0 60000 65536"/>
              <a:gd name="T12" fmla="*/ 0 60000 65536"/>
              <a:gd name="T13" fmla="*/ 0 60000 65536"/>
              <a:gd name="T14" fmla="*/ 0 60000 65536"/>
              <a:gd name="T15" fmla="*/ 0 w 423"/>
              <a:gd name="T16" fmla="*/ 0 h 551"/>
              <a:gd name="T17" fmla="*/ 423 w 423"/>
              <a:gd name="T18" fmla="*/ 551 h 551"/>
            </a:gdLst>
            <a:ahLst/>
            <a:cxnLst>
              <a:cxn ang="T10">
                <a:pos x="T0" y="T1"/>
              </a:cxn>
              <a:cxn ang="T11">
                <a:pos x="T2" y="T3"/>
              </a:cxn>
              <a:cxn ang="T12">
                <a:pos x="T4" y="T5"/>
              </a:cxn>
              <a:cxn ang="T13">
                <a:pos x="T6" y="T7"/>
              </a:cxn>
              <a:cxn ang="T14">
                <a:pos x="T8" y="T9"/>
              </a:cxn>
            </a:cxnLst>
            <a:rect l="T15" t="T16" r="T17" b="T18"/>
            <a:pathLst>
              <a:path w="423" h="551">
                <a:moveTo>
                  <a:pt x="91" y="7"/>
                </a:moveTo>
                <a:cubicBezTo>
                  <a:pt x="91" y="3"/>
                  <a:pt x="91" y="0"/>
                  <a:pt x="136" y="7"/>
                </a:cubicBezTo>
                <a:cubicBezTo>
                  <a:pt x="181" y="14"/>
                  <a:pt x="325" y="7"/>
                  <a:pt x="363" y="52"/>
                </a:cubicBezTo>
                <a:cubicBezTo>
                  <a:pt x="401" y="97"/>
                  <a:pt x="423" y="196"/>
                  <a:pt x="363" y="279"/>
                </a:cubicBezTo>
                <a:cubicBezTo>
                  <a:pt x="303" y="362"/>
                  <a:pt x="151" y="456"/>
                  <a:pt x="0" y="55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7" name="Freeform 25"/>
          <p:cNvSpPr>
            <a:spLocks/>
          </p:cNvSpPr>
          <p:nvPr/>
        </p:nvSpPr>
        <p:spPr bwMode="auto">
          <a:xfrm>
            <a:off x="1835150" y="3789363"/>
            <a:ext cx="1800225" cy="574675"/>
          </a:xfrm>
          <a:custGeom>
            <a:avLst/>
            <a:gdLst>
              <a:gd name="T0" fmla="*/ 0 w 1134"/>
              <a:gd name="T1" fmla="*/ 0 h 362"/>
              <a:gd name="T2" fmla="*/ 801409541 w 1134"/>
              <a:gd name="T3" fmla="*/ 798890254 h 362"/>
              <a:gd name="T4" fmla="*/ 1829633443 w 1134"/>
              <a:gd name="T5" fmla="*/ 685482467 h 362"/>
              <a:gd name="T6" fmla="*/ 2147483647 w 1134"/>
              <a:gd name="T7" fmla="*/ 229335034 h 362"/>
              <a:gd name="T8" fmla="*/ 0 60000 65536"/>
              <a:gd name="T9" fmla="*/ 0 60000 65536"/>
              <a:gd name="T10" fmla="*/ 0 60000 65536"/>
              <a:gd name="T11" fmla="*/ 0 60000 65536"/>
              <a:gd name="T12" fmla="*/ 0 w 1134"/>
              <a:gd name="T13" fmla="*/ 0 h 362"/>
              <a:gd name="T14" fmla="*/ 1134 w 1134"/>
              <a:gd name="T15" fmla="*/ 362 h 362"/>
            </a:gdLst>
            <a:ahLst/>
            <a:cxnLst>
              <a:cxn ang="T8">
                <a:pos x="T0" y="T1"/>
              </a:cxn>
              <a:cxn ang="T9">
                <a:pos x="T2" y="T3"/>
              </a:cxn>
              <a:cxn ang="T10">
                <a:pos x="T4" y="T5"/>
              </a:cxn>
              <a:cxn ang="T11">
                <a:pos x="T6" y="T7"/>
              </a:cxn>
            </a:cxnLst>
            <a:rect l="T12" t="T13" r="T14" b="T15"/>
            <a:pathLst>
              <a:path w="1134" h="362">
                <a:moveTo>
                  <a:pt x="0" y="0"/>
                </a:moveTo>
                <a:cubicBezTo>
                  <a:pt x="98" y="136"/>
                  <a:pt x="197" y="272"/>
                  <a:pt x="318" y="317"/>
                </a:cubicBezTo>
                <a:cubicBezTo>
                  <a:pt x="439" y="362"/>
                  <a:pt x="590" y="310"/>
                  <a:pt x="726" y="272"/>
                </a:cubicBezTo>
                <a:cubicBezTo>
                  <a:pt x="862" y="234"/>
                  <a:pt x="998" y="162"/>
                  <a:pt x="1134" y="9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8" name="Freeform 26"/>
          <p:cNvSpPr>
            <a:spLocks/>
          </p:cNvSpPr>
          <p:nvPr/>
        </p:nvSpPr>
        <p:spPr bwMode="auto">
          <a:xfrm>
            <a:off x="4476750" y="3776663"/>
            <a:ext cx="2182813" cy="660400"/>
          </a:xfrm>
          <a:custGeom>
            <a:avLst/>
            <a:gdLst>
              <a:gd name="T0" fmla="*/ 37803145 w 1375"/>
              <a:gd name="T1" fmla="*/ 133569085 h 416"/>
              <a:gd name="T2" fmla="*/ 151209406 w 1375"/>
              <a:gd name="T3" fmla="*/ 133569085 h 416"/>
              <a:gd name="T4" fmla="*/ 952619339 w 1375"/>
              <a:gd name="T5" fmla="*/ 934978885 h 416"/>
              <a:gd name="T6" fmla="*/ 1980843357 w 1375"/>
              <a:gd name="T7" fmla="*/ 819051533 h 416"/>
              <a:gd name="T8" fmla="*/ 2147483647 w 1375"/>
              <a:gd name="T9" fmla="*/ 133569085 h 416"/>
              <a:gd name="T10" fmla="*/ 0 60000 65536"/>
              <a:gd name="T11" fmla="*/ 0 60000 65536"/>
              <a:gd name="T12" fmla="*/ 0 60000 65536"/>
              <a:gd name="T13" fmla="*/ 0 60000 65536"/>
              <a:gd name="T14" fmla="*/ 0 60000 65536"/>
              <a:gd name="T15" fmla="*/ 0 w 1375"/>
              <a:gd name="T16" fmla="*/ 0 h 416"/>
              <a:gd name="T17" fmla="*/ 1375 w 1375"/>
              <a:gd name="T18" fmla="*/ 416 h 416"/>
            </a:gdLst>
            <a:ahLst/>
            <a:cxnLst>
              <a:cxn ang="T10">
                <a:pos x="T0" y="T1"/>
              </a:cxn>
              <a:cxn ang="T11">
                <a:pos x="T2" y="T3"/>
              </a:cxn>
              <a:cxn ang="T12">
                <a:pos x="T4" y="T5"/>
              </a:cxn>
              <a:cxn ang="T13">
                <a:pos x="T6" y="T7"/>
              </a:cxn>
              <a:cxn ang="T14">
                <a:pos x="T8" y="T9"/>
              </a:cxn>
            </a:cxnLst>
            <a:rect l="T15" t="T16" r="T17" b="T18"/>
            <a:pathLst>
              <a:path w="1375" h="416">
                <a:moveTo>
                  <a:pt x="15" y="53"/>
                </a:moveTo>
                <a:cubicBezTo>
                  <a:pt x="7" y="26"/>
                  <a:pt x="0" y="0"/>
                  <a:pt x="60" y="53"/>
                </a:cubicBezTo>
                <a:cubicBezTo>
                  <a:pt x="120" y="106"/>
                  <a:pt x="257" y="326"/>
                  <a:pt x="378" y="371"/>
                </a:cubicBezTo>
                <a:cubicBezTo>
                  <a:pt x="499" y="416"/>
                  <a:pt x="620" y="378"/>
                  <a:pt x="786" y="325"/>
                </a:cubicBezTo>
                <a:cubicBezTo>
                  <a:pt x="952" y="272"/>
                  <a:pt x="1163" y="162"/>
                  <a:pt x="1375" y="5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9" name="Text Box 27"/>
          <p:cNvSpPr txBox="1">
            <a:spLocks noChangeArrowheads="1"/>
          </p:cNvSpPr>
          <p:nvPr/>
        </p:nvSpPr>
        <p:spPr bwMode="auto">
          <a:xfrm>
            <a:off x="1258888" y="4508500"/>
            <a:ext cx="3927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Free blocks are: </a:t>
            </a:r>
          </a:p>
          <a:p>
            <a:pPr algn="l" eaLnBrk="1" hangingPunct="1"/>
            <a:r>
              <a:rPr lang="en-US"/>
              <a:t>82 127 53 251 215 23 276 361 25 26 </a:t>
            </a:r>
          </a:p>
          <a:p>
            <a:pPr algn="l" eaLnBrk="1" hangingPunct="1"/>
            <a:endParaRPr lang="en-US"/>
          </a:p>
        </p:txBody>
      </p:sp>
      <p:sp>
        <p:nvSpPr>
          <p:cNvPr id="59420" name="Text Box 28"/>
          <p:cNvSpPr txBox="1">
            <a:spLocks noChangeArrowheads="1"/>
          </p:cNvSpPr>
          <p:nvPr/>
        </p:nvSpPr>
        <p:spPr bwMode="auto">
          <a:xfrm>
            <a:off x="500063" y="5589588"/>
            <a:ext cx="805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a block containing free block pointers will be free when those blocks are used.</a:t>
            </a:r>
          </a:p>
          <a:p>
            <a:pPr algn="l" eaLnBrk="1" hangingPunct="1"/>
            <a:endParaRPr lang="en-US"/>
          </a:p>
        </p:txBody>
      </p:sp>
      <p:sp>
        <p:nvSpPr>
          <p:cNvPr id="59421" name="Text Box 29"/>
          <p:cNvSpPr txBox="1">
            <a:spLocks noChangeArrowheads="1"/>
          </p:cNvSpPr>
          <p:nvPr/>
        </p:nvSpPr>
        <p:spPr bwMode="auto">
          <a:xfrm>
            <a:off x="2433638" y="1477963"/>
            <a:ext cx="545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 disk block contains addresses of many free blocks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0DB14B-641B-F744-B0CC-8111FAAC27A6}" type="slidenum">
              <a:rPr lang="en-US"/>
              <a:pPr eaLnBrk="1" hangingPunct="1"/>
              <a:t>6</a:t>
            </a:fld>
            <a:endParaRPr lang="en-US"/>
          </a:p>
        </p:txBody>
      </p:sp>
      <p:sp>
        <p:nvSpPr>
          <p:cNvPr id="7171" name="Rectangle 2"/>
          <p:cNvSpPr>
            <a:spLocks noGrp="1" noChangeArrowheads="1"/>
          </p:cNvSpPr>
          <p:nvPr>
            <p:ph type="title"/>
          </p:nvPr>
        </p:nvSpPr>
        <p:spPr/>
        <p:txBody>
          <a:bodyPr/>
          <a:lstStyle/>
          <a:p>
            <a:pPr eaLnBrk="1" hangingPunct="1"/>
            <a:r>
              <a:rPr lang="en-US">
                <a:latin typeface="Arial" charset="0"/>
                <a:ea typeface="ＭＳ Ｐゴシック" charset="0"/>
              </a:rPr>
              <a:t>Layering File System</a:t>
            </a:r>
          </a:p>
        </p:txBody>
      </p:sp>
      <p:sp>
        <p:nvSpPr>
          <p:cNvPr id="7172" name="Rectangle 4"/>
          <p:cNvSpPr>
            <a:spLocks noChangeArrowheads="1"/>
          </p:cNvSpPr>
          <p:nvPr/>
        </p:nvSpPr>
        <p:spPr bwMode="auto">
          <a:xfrm>
            <a:off x="1619250" y="2133600"/>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search directory; find file location</a:t>
            </a:r>
            <a:br>
              <a:rPr lang="en-US" dirty="0"/>
            </a:br>
            <a:r>
              <a:rPr lang="en-US" dirty="0"/>
              <a:t>on disk;  access file </a:t>
            </a:r>
            <a:br>
              <a:rPr lang="en-US" dirty="0"/>
            </a:br>
            <a:r>
              <a:rPr lang="en-US" dirty="0"/>
              <a:t>attributes; access check; …</a:t>
            </a:r>
          </a:p>
        </p:txBody>
      </p:sp>
      <p:sp>
        <p:nvSpPr>
          <p:cNvPr id="7173" name="Text Box 8"/>
          <p:cNvSpPr txBox="1">
            <a:spLocks noChangeArrowheads="1"/>
          </p:cNvSpPr>
          <p:nvPr/>
        </p:nvSpPr>
        <p:spPr bwMode="auto">
          <a:xfrm>
            <a:off x="5859463" y="1463675"/>
            <a:ext cx="160813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400" i="1"/>
              <a:t>fd = open (f, ..)</a:t>
            </a:r>
          </a:p>
          <a:p>
            <a:pPr algn="l" eaLnBrk="1" hangingPunct="1"/>
            <a:r>
              <a:rPr lang="en-US" sz="1400" i="1"/>
              <a:t>read (fd, buf, n); </a:t>
            </a:r>
          </a:p>
          <a:p>
            <a:pPr algn="l" eaLnBrk="1" hangingPunct="1"/>
            <a:r>
              <a:rPr lang="en-US" sz="1400" i="1"/>
              <a:t>write (fd, buf, n);   </a:t>
            </a:r>
          </a:p>
          <a:p>
            <a:pPr algn="l" eaLnBrk="1" hangingPunct="1"/>
            <a:r>
              <a:rPr lang="en-US" sz="1400" i="1"/>
              <a:t>close (fd); </a:t>
            </a:r>
          </a:p>
          <a:p>
            <a:pPr algn="l" eaLnBrk="1" hangingPunct="1"/>
            <a:r>
              <a:rPr lang="en-US"/>
              <a:t>…</a:t>
            </a:r>
          </a:p>
        </p:txBody>
      </p:sp>
      <p:sp>
        <p:nvSpPr>
          <p:cNvPr id="7174" name="Rectangle 12"/>
          <p:cNvSpPr>
            <a:spLocks noChangeArrowheads="1"/>
          </p:cNvSpPr>
          <p:nvPr/>
        </p:nvSpPr>
        <p:spPr bwMode="auto">
          <a:xfrm>
            <a:off x="1619250" y="3430588"/>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map requested file bytes </a:t>
            </a:r>
          </a:p>
          <a:p>
            <a:r>
              <a:rPr lang="en-US" dirty="0"/>
              <a:t>(logical addresses) </a:t>
            </a:r>
          </a:p>
          <a:p>
            <a:r>
              <a:rPr lang="en-US" dirty="0"/>
              <a:t>to disk blocks (physical blocks)</a:t>
            </a:r>
          </a:p>
        </p:txBody>
      </p:sp>
      <p:sp>
        <p:nvSpPr>
          <p:cNvPr id="7175" name="Rectangle 13"/>
          <p:cNvSpPr>
            <a:spLocks noChangeArrowheads="1"/>
          </p:cNvSpPr>
          <p:nvPr/>
        </p:nvSpPr>
        <p:spPr bwMode="auto">
          <a:xfrm>
            <a:off x="1619250" y="4725988"/>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issuing block requests;</a:t>
            </a:r>
          </a:p>
          <a:p>
            <a:r>
              <a:rPr lang="en-US" dirty="0"/>
              <a:t>buffering of currently </a:t>
            </a:r>
          </a:p>
          <a:p>
            <a:r>
              <a:rPr lang="en-US" dirty="0"/>
              <a:t>accessed data; </a:t>
            </a:r>
          </a:p>
          <a:p>
            <a:r>
              <a:rPr lang="en-US" dirty="0"/>
              <a:t>caching of disk blocks</a:t>
            </a:r>
          </a:p>
        </p:txBody>
      </p:sp>
      <p:sp>
        <p:nvSpPr>
          <p:cNvPr id="7176" name="Text Box 14"/>
          <p:cNvSpPr txBox="1">
            <a:spLocks noChangeArrowheads="1"/>
          </p:cNvSpPr>
          <p:nvPr/>
        </p:nvSpPr>
        <p:spPr bwMode="auto">
          <a:xfrm>
            <a:off x="251520" y="2205038"/>
            <a:ext cx="14001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Logical File </a:t>
            </a:r>
          </a:p>
          <a:p>
            <a:pPr eaLnBrk="1" hangingPunct="1"/>
            <a:r>
              <a:rPr lang="en-US" dirty="0"/>
              <a:t>System </a:t>
            </a:r>
            <a:br>
              <a:rPr lang="en-US" dirty="0"/>
            </a:br>
            <a:r>
              <a:rPr lang="en-US" dirty="0"/>
              <a:t>Layer</a:t>
            </a:r>
          </a:p>
        </p:txBody>
      </p:sp>
      <p:sp>
        <p:nvSpPr>
          <p:cNvPr id="7177" name="Text Box 15"/>
          <p:cNvSpPr txBox="1">
            <a:spLocks noChangeArrowheads="1"/>
          </p:cNvSpPr>
          <p:nvPr/>
        </p:nvSpPr>
        <p:spPr bwMode="auto">
          <a:xfrm>
            <a:off x="142875" y="3500438"/>
            <a:ext cx="14763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a:t>
            </a:r>
            <a:br>
              <a:rPr lang="en-US" dirty="0"/>
            </a:br>
            <a:r>
              <a:rPr lang="en-US" dirty="0"/>
              <a:t>Organization</a:t>
            </a:r>
            <a:br>
              <a:rPr lang="en-US" dirty="0"/>
            </a:br>
            <a:r>
              <a:rPr lang="en-US" dirty="0"/>
              <a:t>Layer</a:t>
            </a:r>
          </a:p>
        </p:txBody>
      </p:sp>
      <p:sp>
        <p:nvSpPr>
          <p:cNvPr id="7178" name="Text Box 16"/>
          <p:cNvSpPr txBox="1">
            <a:spLocks noChangeArrowheads="1"/>
          </p:cNvSpPr>
          <p:nvPr/>
        </p:nvSpPr>
        <p:spPr bwMode="auto">
          <a:xfrm>
            <a:off x="457200" y="4797425"/>
            <a:ext cx="1235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Basic File </a:t>
            </a:r>
            <a:br>
              <a:rPr lang="en-US" dirty="0"/>
            </a:br>
            <a:r>
              <a:rPr lang="en-US" dirty="0"/>
              <a:t>System</a:t>
            </a:r>
            <a:br>
              <a:rPr lang="en-US" dirty="0"/>
            </a:br>
            <a:r>
              <a:rPr lang="en-US" dirty="0"/>
              <a:t>Layer</a:t>
            </a:r>
          </a:p>
        </p:txBody>
      </p:sp>
      <p:sp>
        <p:nvSpPr>
          <p:cNvPr id="7179" name="Text Box 17"/>
          <p:cNvSpPr txBox="1">
            <a:spLocks noChangeArrowheads="1"/>
          </p:cNvSpPr>
          <p:nvPr/>
        </p:nvSpPr>
        <p:spPr bwMode="auto">
          <a:xfrm>
            <a:off x="2771775" y="5876925"/>
            <a:ext cx="129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Driver</a:t>
            </a:r>
          </a:p>
        </p:txBody>
      </p:sp>
      <p:sp>
        <p:nvSpPr>
          <p:cNvPr id="7180" name="Text Box 18"/>
          <p:cNvSpPr txBox="1">
            <a:spLocks noChangeArrowheads="1"/>
          </p:cNvSpPr>
          <p:nvPr/>
        </p:nvSpPr>
        <p:spPr bwMode="auto">
          <a:xfrm>
            <a:off x="2652713" y="1557338"/>
            <a:ext cx="124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Processes</a:t>
            </a:r>
          </a:p>
        </p:txBody>
      </p:sp>
      <p:sp>
        <p:nvSpPr>
          <p:cNvPr id="7181" name="AutoShape 19"/>
          <p:cNvSpPr>
            <a:spLocks noChangeArrowheads="1"/>
          </p:cNvSpPr>
          <p:nvPr/>
        </p:nvSpPr>
        <p:spPr bwMode="auto">
          <a:xfrm>
            <a:off x="1908175" y="5876925"/>
            <a:ext cx="2879725" cy="431800"/>
          </a:xfrm>
          <a:prstGeom prst="roundRect">
            <a:avLst>
              <a:gd name="adj" fmla="val 16667"/>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7182" name="AutoShape 20"/>
          <p:cNvSpPr>
            <a:spLocks noChangeArrowheads="1"/>
          </p:cNvSpPr>
          <p:nvPr/>
        </p:nvSpPr>
        <p:spPr bwMode="auto">
          <a:xfrm>
            <a:off x="2124075" y="1557338"/>
            <a:ext cx="2879725" cy="431800"/>
          </a:xfrm>
          <a:prstGeom prst="roundRect">
            <a:avLst>
              <a:gd name="adj" fmla="val 16667"/>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7183" name="Freeform 21"/>
          <p:cNvSpPr>
            <a:spLocks/>
          </p:cNvSpPr>
          <p:nvPr/>
        </p:nvSpPr>
        <p:spPr bwMode="auto">
          <a:xfrm>
            <a:off x="5292725" y="1773238"/>
            <a:ext cx="527050" cy="792162"/>
          </a:xfrm>
          <a:custGeom>
            <a:avLst/>
            <a:gdLst>
              <a:gd name="T0" fmla="*/ 226814078 w 332"/>
              <a:gd name="T1" fmla="*/ 0 h 499"/>
              <a:gd name="T2" fmla="*/ 798890230 w 332"/>
              <a:gd name="T3" fmla="*/ 572074372 h 499"/>
              <a:gd name="T4" fmla="*/ 0 w 332"/>
              <a:gd name="T5" fmla="*/ 1257556470 h 499"/>
              <a:gd name="T6" fmla="*/ 0 60000 65536"/>
              <a:gd name="T7" fmla="*/ 0 60000 65536"/>
              <a:gd name="T8" fmla="*/ 0 60000 65536"/>
              <a:gd name="T9" fmla="*/ 0 w 332"/>
              <a:gd name="T10" fmla="*/ 0 h 499"/>
              <a:gd name="T11" fmla="*/ 332 w 332"/>
              <a:gd name="T12" fmla="*/ 499 h 499"/>
            </a:gdLst>
            <a:ahLst/>
            <a:cxnLst>
              <a:cxn ang="T6">
                <a:pos x="T0" y="T1"/>
              </a:cxn>
              <a:cxn ang="T7">
                <a:pos x="T2" y="T3"/>
              </a:cxn>
              <a:cxn ang="T8">
                <a:pos x="T4" y="T5"/>
              </a:cxn>
            </a:cxnLst>
            <a:rect l="T9" t="T10" r="T11" b="T12"/>
            <a:pathLst>
              <a:path w="332" h="499">
                <a:moveTo>
                  <a:pt x="90" y="0"/>
                </a:moveTo>
                <a:cubicBezTo>
                  <a:pt x="211" y="72"/>
                  <a:pt x="332" y="144"/>
                  <a:pt x="317" y="227"/>
                </a:cubicBezTo>
                <a:cubicBezTo>
                  <a:pt x="302" y="310"/>
                  <a:pt x="151" y="404"/>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184" name="Freeform 22"/>
          <p:cNvSpPr>
            <a:spLocks/>
          </p:cNvSpPr>
          <p:nvPr/>
        </p:nvSpPr>
        <p:spPr bwMode="auto">
          <a:xfrm>
            <a:off x="5292725" y="2997200"/>
            <a:ext cx="371475" cy="719138"/>
          </a:xfrm>
          <a:custGeom>
            <a:avLst/>
            <a:gdLst>
              <a:gd name="T0" fmla="*/ 113407845 w 234"/>
              <a:gd name="T1" fmla="*/ 0 h 544"/>
              <a:gd name="T2" fmla="*/ 569555362 w 234"/>
              <a:gd name="T3" fmla="*/ 316304330 h 544"/>
              <a:gd name="T4" fmla="*/ 0 w 234"/>
              <a:gd name="T5" fmla="*/ 950660681 h 544"/>
              <a:gd name="T6" fmla="*/ 0 60000 65536"/>
              <a:gd name="T7" fmla="*/ 0 60000 65536"/>
              <a:gd name="T8" fmla="*/ 0 60000 65536"/>
              <a:gd name="T9" fmla="*/ 0 w 234"/>
              <a:gd name="T10" fmla="*/ 0 h 544"/>
              <a:gd name="T11" fmla="*/ 234 w 234"/>
              <a:gd name="T12" fmla="*/ 544 h 544"/>
            </a:gdLst>
            <a:ahLst/>
            <a:cxnLst>
              <a:cxn ang="T6">
                <a:pos x="T0" y="T1"/>
              </a:cxn>
              <a:cxn ang="T7">
                <a:pos x="T2" y="T3"/>
              </a:cxn>
              <a:cxn ang="T8">
                <a:pos x="T4" y="T5"/>
              </a:cxn>
            </a:cxnLst>
            <a:rect l="T9" t="T10" r="T11" b="T12"/>
            <a:pathLst>
              <a:path w="234" h="544">
                <a:moveTo>
                  <a:pt x="45" y="0"/>
                </a:moveTo>
                <a:cubicBezTo>
                  <a:pt x="139" y="45"/>
                  <a:pt x="234" y="90"/>
                  <a:pt x="226" y="181"/>
                </a:cubicBezTo>
                <a:cubicBezTo>
                  <a:pt x="218" y="272"/>
                  <a:pt x="109" y="408"/>
                  <a:pt x="0" y="54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185" name="Text Box 23"/>
          <p:cNvSpPr txBox="1">
            <a:spLocks noChangeArrowheads="1"/>
          </p:cNvSpPr>
          <p:nvPr/>
        </p:nvSpPr>
        <p:spPr bwMode="auto">
          <a:xfrm>
            <a:off x="5489575" y="3232150"/>
            <a:ext cx="18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7186" name="Text Box 24"/>
          <p:cNvSpPr txBox="1">
            <a:spLocks noChangeArrowheads="1"/>
          </p:cNvSpPr>
          <p:nvPr/>
        </p:nvSpPr>
        <p:spPr bwMode="auto">
          <a:xfrm>
            <a:off x="5219700" y="2832100"/>
            <a:ext cx="3851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dirty="0"/>
              <a:t>file offset (p) and bytes (n) to  read/write </a:t>
            </a:r>
          </a:p>
          <a:p>
            <a:pPr eaLnBrk="1" hangingPunct="1"/>
            <a:r>
              <a:rPr lang="en-US" sz="1400" i="1" dirty="0" err="1"/>
              <a:t>file_start</a:t>
            </a:r>
            <a:r>
              <a:rPr lang="en-US" sz="1400" i="1" dirty="0"/>
              <a:t> block on disk</a:t>
            </a:r>
          </a:p>
          <a:p>
            <a:pPr eaLnBrk="1" hangingPunct="1"/>
            <a:endParaRPr lang="en-US" sz="1400" dirty="0"/>
          </a:p>
        </p:txBody>
      </p:sp>
      <p:sp>
        <p:nvSpPr>
          <p:cNvPr id="7187" name="Freeform 25"/>
          <p:cNvSpPr>
            <a:spLocks/>
          </p:cNvSpPr>
          <p:nvPr/>
        </p:nvSpPr>
        <p:spPr bwMode="auto">
          <a:xfrm>
            <a:off x="5219700" y="4365625"/>
            <a:ext cx="444500" cy="576263"/>
          </a:xfrm>
          <a:custGeom>
            <a:avLst/>
            <a:gdLst>
              <a:gd name="T0" fmla="*/ 162377387 w 234"/>
              <a:gd name="T1" fmla="*/ 0 h 544"/>
              <a:gd name="T2" fmla="*/ 815492262 w 234"/>
              <a:gd name="T3" fmla="*/ 253601223 h 544"/>
              <a:gd name="T4" fmla="*/ 0 w 234"/>
              <a:gd name="T5" fmla="*/ 610439412 h 544"/>
              <a:gd name="T6" fmla="*/ 0 60000 65536"/>
              <a:gd name="T7" fmla="*/ 0 60000 65536"/>
              <a:gd name="T8" fmla="*/ 0 60000 65536"/>
              <a:gd name="T9" fmla="*/ 0 w 234"/>
              <a:gd name="T10" fmla="*/ 0 h 544"/>
              <a:gd name="T11" fmla="*/ 234 w 234"/>
              <a:gd name="T12" fmla="*/ 544 h 544"/>
            </a:gdLst>
            <a:ahLst/>
            <a:cxnLst>
              <a:cxn ang="T6">
                <a:pos x="T0" y="T1"/>
              </a:cxn>
              <a:cxn ang="T7">
                <a:pos x="T2" y="T3"/>
              </a:cxn>
              <a:cxn ang="T8">
                <a:pos x="T4" y="T5"/>
              </a:cxn>
            </a:cxnLst>
            <a:rect l="T9" t="T10" r="T11" b="T12"/>
            <a:pathLst>
              <a:path w="234" h="544">
                <a:moveTo>
                  <a:pt x="45" y="0"/>
                </a:moveTo>
                <a:cubicBezTo>
                  <a:pt x="139" y="67"/>
                  <a:pt x="234" y="135"/>
                  <a:pt x="226" y="226"/>
                </a:cubicBezTo>
                <a:cubicBezTo>
                  <a:pt x="218" y="317"/>
                  <a:pt x="109" y="430"/>
                  <a:pt x="0" y="54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188" name="Text Box 26"/>
          <p:cNvSpPr txBox="1">
            <a:spLocks noChangeArrowheads="1"/>
          </p:cNvSpPr>
          <p:nvPr/>
        </p:nvSpPr>
        <p:spPr bwMode="auto">
          <a:xfrm>
            <a:off x="5651500" y="4437063"/>
            <a:ext cx="262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dirty="0"/>
              <a:t>physical (disk) blocks number's</a:t>
            </a:r>
          </a:p>
        </p:txBody>
      </p:sp>
      <p:sp>
        <p:nvSpPr>
          <p:cNvPr id="7189" name="Text Box 27"/>
          <p:cNvSpPr txBox="1">
            <a:spLocks noChangeArrowheads="1"/>
          </p:cNvSpPr>
          <p:nvPr/>
        </p:nvSpPr>
        <p:spPr bwMode="auto">
          <a:xfrm>
            <a:off x="5435600" y="5300663"/>
            <a:ext cx="3089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(can we satisfy from cache?)</a:t>
            </a:r>
          </a:p>
        </p:txBody>
      </p:sp>
      <p:sp>
        <p:nvSpPr>
          <p:cNvPr id="7190" name="Line 28"/>
          <p:cNvSpPr>
            <a:spLocks noChangeShapeType="1"/>
          </p:cNvSpPr>
          <p:nvPr/>
        </p:nvSpPr>
        <p:spPr bwMode="auto">
          <a:xfrm>
            <a:off x="5435600" y="5661025"/>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91" name="Text Box 29"/>
          <p:cNvSpPr txBox="1">
            <a:spLocks noChangeArrowheads="1"/>
          </p:cNvSpPr>
          <p:nvPr/>
        </p:nvSpPr>
        <p:spPr bwMode="auto">
          <a:xfrm>
            <a:off x="5867400" y="5661025"/>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If not, request block</a:t>
            </a:r>
          </a:p>
        </p:txBody>
      </p:sp>
      <p:sp>
        <p:nvSpPr>
          <p:cNvPr id="7192" name="Text Box 30"/>
          <p:cNvSpPr txBox="1">
            <a:spLocks noChangeArrowheads="1"/>
          </p:cNvSpPr>
          <p:nvPr/>
        </p:nvSpPr>
        <p:spPr bwMode="auto">
          <a:xfrm>
            <a:off x="5292725" y="3860800"/>
            <a:ext cx="343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Mapping from logical to physical</a:t>
            </a:r>
          </a:p>
        </p:txBody>
      </p:sp>
      <p:sp>
        <p:nvSpPr>
          <p:cNvPr id="7193" name="Rectangle 32"/>
          <p:cNvSpPr>
            <a:spLocks noChangeArrowheads="1"/>
          </p:cNvSpPr>
          <p:nvPr/>
        </p:nvSpPr>
        <p:spPr bwMode="auto">
          <a:xfrm>
            <a:off x="4643438" y="4868863"/>
            <a:ext cx="504825" cy="8651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Buffer</a:t>
            </a:r>
          </a:p>
          <a:p>
            <a:r>
              <a:rPr lang="en-US" sz="1400"/>
              <a:t>Cache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8F9B0E-4743-BB41-9C6F-DA76437DDB5F}" type="slidenum">
              <a:rPr lang="en-US"/>
              <a:pPr eaLnBrk="1" hangingPunct="1"/>
              <a:t>60</a:t>
            </a:fld>
            <a:endParaRPr lang="en-US"/>
          </a:p>
        </p:txBody>
      </p:sp>
      <p:sp>
        <p:nvSpPr>
          <p:cNvPr id="60419"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Counting</a:t>
            </a:r>
          </a:p>
        </p:txBody>
      </p:sp>
      <p:sp>
        <p:nvSpPr>
          <p:cNvPr id="60420" name="Rectangle 3"/>
          <p:cNvSpPr>
            <a:spLocks noGrp="1" noChangeArrowheads="1"/>
          </p:cNvSpPr>
          <p:nvPr>
            <p:ph type="body" idx="1"/>
          </p:nvPr>
        </p:nvSpPr>
        <p:spPr/>
        <p:txBody>
          <a:bodyPr/>
          <a:lstStyle/>
          <a:p>
            <a:pPr eaLnBrk="1" hangingPunct="1"/>
            <a:r>
              <a:rPr lang="en-US">
                <a:latin typeface="Arial" charset="0"/>
                <a:ea typeface="ＭＳ Ｐゴシック" charset="0"/>
              </a:rPr>
              <a:t>Besides the free block pointer, keep a counter saying how many block are free contiguously after that free block</a:t>
            </a:r>
          </a:p>
          <a:p>
            <a:pPr eaLnBrk="1" hangingPunct="1"/>
            <a:endParaRPr lang="en-US">
              <a:latin typeface="Arial" charset="0"/>
              <a:ea typeface="ＭＳ Ｐゴシック" charset="0"/>
            </a:endParaRPr>
          </a:p>
        </p:txBody>
      </p:sp>
      <p:sp>
        <p:nvSpPr>
          <p:cNvPr id="60421" name="Rectangle 4"/>
          <p:cNvSpPr>
            <a:spLocks noChangeArrowheads="1"/>
          </p:cNvSpPr>
          <p:nvPr/>
        </p:nvSpPr>
        <p:spPr bwMode="auto">
          <a:xfrm>
            <a:off x="1189038"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60422" name="Rectangle 5"/>
          <p:cNvSpPr>
            <a:spLocks noChangeArrowheads="1"/>
          </p:cNvSpPr>
          <p:nvPr/>
        </p:nvSpPr>
        <p:spPr bwMode="auto">
          <a:xfrm>
            <a:off x="1693863"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60423" name="Rectangle 6"/>
          <p:cNvSpPr>
            <a:spLocks noChangeArrowheads="1"/>
          </p:cNvSpPr>
          <p:nvPr/>
        </p:nvSpPr>
        <p:spPr bwMode="auto">
          <a:xfrm>
            <a:off x="21971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60424" name="Rectangle 7"/>
          <p:cNvSpPr>
            <a:spLocks noChangeArrowheads="1"/>
          </p:cNvSpPr>
          <p:nvPr/>
        </p:nvSpPr>
        <p:spPr bwMode="auto">
          <a:xfrm>
            <a:off x="2701925"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60425" name="Rectangle 8"/>
          <p:cNvSpPr>
            <a:spLocks noChangeArrowheads="1"/>
          </p:cNvSpPr>
          <p:nvPr/>
        </p:nvSpPr>
        <p:spPr bwMode="auto">
          <a:xfrm>
            <a:off x="3205163"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60426" name="Rectangle 9"/>
          <p:cNvSpPr>
            <a:spLocks noChangeArrowheads="1"/>
          </p:cNvSpPr>
          <p:nvPr/>
        </p:nvSpPr>
        <p:spPr bwMode="auto">
          <a:xfrm>
            <a:off x="3709988"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0427" name="Rectangle 10"/>
          <p:cNvSpPr>
            <a:spLocks noChangeArrowheads="1"/>
          </p:cNvSpPr>
          <p:nvPr/>
        </p:nvSpPr>
        <p:spPr bwMode="auto">
          <a:xfrm>
            <a:off x="4213225"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a:t>
            </a:r>
          </a:p>
        </p:txBody>
      </p:sp>
      <p:sp>
        <p:nvSpPr>
          <p:cNvPr id="60428" name="Rectangle 11"/>
          <p:cNvSpPr>
            <a:spLocks noChangeArrowheads="1"/>
          </p:cNvSpPr>
          <p:nvPr/>
        </p:nvSpPr>
        <p:spPr bwMode="auto">
          <a:xfrm>
            <a:off x="4718050"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60429" name="Rectangle 12"/>
          <p:cNvSpPr>
            <a:spLocks noChangeArrowheads="1"/>
          </p:cNvSpPr>
          <p:nvPr/>
        </p:nvSpPr>
        <p:spPr bwMode="auto">
          <a:xfrm>
            <a:off x="5221288"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60430" name="Rectangle 13"/>
          <p:cNvSpPr>
            <a:spLocks noChangeArrowheads="1"/>
          </p:cNvSpPr>
          <p:nvPr/>
        </p:nvSpPr>
        <p:spPr bwMode="auto">
          <a:xfrm>
            <a:off x="5726113"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60431" name="Rectangle 14"/>
          <p:cNvSpPr>
            <a:spLocks noChangeArrowheads="1"/>
          </p:cNvSpPr>
          <p:nvPr/>
        </p:nvSpPr>
        <p:spPr bwMode="auto">
          <a:xfrm>
            <a:off x="622935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10</a:t>
            </a:r>
          </a:p>
        </p:txBody>
      </p:sp>
      <p:sp>
        <p:nvSpPr>
          <p:cNvPr id="60432" name="Rectangle 15"/>
          <p:cNvSpPr>
            <a:spLocks noChangeArrowheads="1"/>
          </p:cNvSpPr>
          <p:nvPr/>
        </p:nvSpPr>
        <p:spPr bwMode="auto">
          <a:xfrm>
            <a:off x="6734175"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60433" name="Rectangle 16"/>
          <p:cNvSpPr>
            <a:spLocks noChangeArrowheads="1"/>
          </p:cNvSpPr>
          <p:nvPr/>
        </p:nvSpPr>
        <p:spPr bwMode="auto">
          <a:xfrm>
            <a:off x="72390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60434" name="Rectangle 17"/>
          <p:cNvSpPr>
            <a:spLocks noChangeArrowheads="1"/>
          </p:cNvSpPr>
          <p:nvPr/>
        </p:nvSpPr>
        <p:spPr bwMode="auto">
          <a:xfrm>
            <a:off x="7742238"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13</a:t>
            </a:r>
          </a:p>
        </p:txBody>
      </p:sp>
      <p:sp>
        <p:nvSpPr>
          <p:cNvPr id="60435" name="Rectangle 18"/>
          <p:cNvSpPr>
            <a:spLocks noChangeArrowheads="1"/>
          </p:cNvSpPr>
          <p:nvPr/>
        </p:nvSpPr>
        <p:spPr bwMode="auto">
          <a:xfrm>
            <a:off x="37084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60436" name="Freeform 19"/>
          <p:cNvSpPr>
            <a:spLocks/>
          </p:cNvSpPr>
          <p:nvPr/>
        </p:nvSpPr>
        <p:spPr bwMode="auto">
          <a:xfrm>
            <a:off x="1549400" y="3513138"/>
            <a:ext cx="1150938" cy="923925"/>
          </a:xfrm>
          <a:custGeom>
            <a:avLst/>
            <a:gdLst>
              <a:gd name="T0" fmla="*/ 0 w 725"/>
              <a:gd name="T1" fmla="*/ 209173774 h 582"/>
              <a:gd name="T2" fmla="*/ 685482765 w 725"/>
              <a:gd name="T3" fmla="*/ 209173774 h 582"/>
              <a:gd name="T4" fmla="*/ 1827115047 w 725"/>
              <a:gd name="T5" fmla="*/ 1466730719 h 582"/>
              <a:gd name="T6" fmla="*/ 0 60000 65536"/>
              <a:gd name="T7" fmla="*/ 0 60000 65536"/>
              <a:gd name="T8" fmla="*/ 0 60000 65536"/>
              <a:gd name="T9" fmla="*/ 0 w 725"/>
              <a:gd name="T10" fmla="*/ 0 h 582"/>
              <a:gd name="T11" fmla="*/ 725 w 725"/>
              <a:gd name="T12" fmla="*/ 582 h 582"/>
            </a:gdLst>
            <a:ahLst/>
            <a:cxnLst>
              <a:cxn ang="T6">
                <a:pos x="T0" y="T1"/>
              </a:cxn>
              <a:cxn ang="T7">
                <a:pos x="T2" y="T3"/>
              </a:cxn>
              <a:cxn ang="T8">
                <a:pos x="T4" y="T5"/>
              </a:cxn>
            </a:cxnLst>
            <a:rect l="T9" t="T10" r="T11" b="T12"/>
            <a:pathLst>
              <a:path w="725" h="582">
                <a:moveTo>
                  <a:pt x="0" y="83"/>
                </a:moveTo>
                <a:cubicBezTo>
                  <a:pt x="75" y="41"/>
                  <a:pt x="151" y="0"/>
                  <a:pt x="272" y="83"/>
                </a:cubicBezTo>
                <a:cubicBezTo>
                  <a:pt x="393" y="166"/>
                  <a:pt x="559" y="374"/>
                  <a:pt x="725" y="58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37" name="Text Box 20"/>
          <p:cNvSpPr txBox="1">
            <a:spLocks noChangeArrowheads="1"/>
          </p:cNvSpPr>
          <p:nvPr/>
        </p:nvSpPr>
        <p:spPr bwMode="auto">
          <a:xfrm>
            <a:off x="900113" y="35004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 2]</a:t>
            </a:r>
          </a:p>
        </p:txBody>
      </p:sp>
      <p:sp>
        <p:nvSpPr>
          <p:cNvPr id="60438" name="Freeform 21"/>
          <p:cNvSpPr>
            <a:spLocks/>
          </p:cNvSpPr>
          <p:nvPr/>
        </p:nvSpPr>
        <p:spPr bwMode="auto">
          <a:xfrm>
            <a:off x="2700338" y="3716338"/>
            <a:ext cx="2017712" cy="720725"/>
          </a:xfrm>
          <a:custGeom>
            <a:avLst/>
            <a:gdLst>
              <a:gd name="T0" fmla="*/ 0 w 1271"/>
              <a:gd name="T1" fmla="*/ 1144151027 h 454"/>
              <a:gd name="T2" fmla="*/ 1829633075 w 1271"/>
              <a:gd name="T3" fmla="*/ 0 h 454"/>
              <a:gd name="T4" fmla="*/ 2147483647 w 1271"/>
              <a:gd name="T5" fmla="*/ 1144151027 h 454"/>
              <a:gd name="T6" fmla="*/ 0 60000 65536"/>
              <a:gd name="T7" fmla="*/ 0 60000 65536"/>
              <a:gd name="T8" fmla="*/ 0 60000 65536"/>
              <a:gd name="T9" fmla="*/ 0 w 1271"/>
              <a:gd name="T10" fmla="*/ 0 h 454"/>
              <a:gd name="T11" fmla="*/ 1271 w 1271"/>
              <a:gd name="T12" fmla="*/ 454 h 454"/>
            </a:gdLst>
            <a:ahLst/>
            <a:cxnLst>
              <a:cxn ang="T6">
                <a:pos x="T0" y="T1"/>
              </a:cxn>
              <a:cxn ang="T7">
                <a:pos x="T2" y="T3"/>
              </a:cxn>
              <a:cxn ang="T8">
                <a:pos x="T4" y="T5"/>
              </a:cxn>
            </a:cxnLst>
            <a:rect l="T9" t="T10" r="T11" b="T12"/>
            <a:pathLst>
              <a:path w="1271" h="454">
                <a:moveTo>
                  <a:pt x="0" y="454"/>
                </a:moveTo>
                <a:cubicBezTo>
                  <a:pt x="257" y="227"/>
                  <a:pt x="514" y="0"/>
                  <a:pt x="726" y="0"/>
                </a:cubicBezTo>
                <a:cubicBezTo>
                  <a:pt x="938" y="0"/>
                  <a:pt x="1104" y="227"/>
                  <a:pt x="1271" y="45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39" name="Text Box 22"/>
          <p:cNvSpPr txBox="1">
            <a:spLocks noChangeArrowheads="1"/>
          </p:cNvSpPr>
          <p:nvPr/>
        </p:nvSpPr>
        <p:spPr bwMode="auto">
          <a:xfrm>
            <a:off x="2557463" y="393223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[7,3]</a:t>
            </a:r>
          </a:p>
        </p:txBody>
      </p:sp>
      <p:sp>
        <p:nvSpPr>
          <p:cNvPr id="60440" name="Freeform 23"/>
          <p:cNvSpPr>
            <a:spLocks/>
          </p:cNvSpPr>
          <p:nvPr/>
        </p:nvSpPr>
        <p:spPr bwMode="auto">
          <a:xfrm>
            <a:off x="4718050" y="3703638"/>
            <a:ext cx="2016125" cy="733425"/>
          </a:xfrm>
          <a:custGeom>
            <a:avLst/>
            <a:gdLst>
              <a:gd name="T0" fmla="*/ 0 w 1270"/>
              <a:gd name="T1" fmla="*/ 1164312277 h 462"/>
              <a:gd name="T2" fmla="*/ 1370964870 w 1270"/>
              <a:gd name="T3" fmla="*/ 133569089 h 462"/>
              <a:gd name="T4" fmla="*/ 2147483647 w 1270"/>
              <a:gd name="T5" fmla="*/ 362902503 h 462"/>
              <a:gd name="T6" fmla="*/ 2147483647 w 1270"/>
              <a:gd name="T7" fmla="*/ 1164312277 h 462"/>
              <a:gd name="T8" fmla="*/ 0 60000 65536"/>
              <a:gd name="T9" fmla="*/ 0 60000 65536"/>
              <a:gd name="T10" fmla="*/ 0 60000 65536"/>
              <a:gd name="T11" fmla="*/ 0 60000 65536"/>
              <a:gd name="T12" fmla="*/ 0 w 1270"/>
              <a:gd name="T13" fmla="*/ 0 h 462"/>
              <a:gd name="T14" fmla="*/ 1270 w 1270"/>
              <a:gd name="T15" fmla="*/ 462 h 462"/>
            </a:gdLst>
            <a:ahLst/>
            <a:cxnLst>
              <a:cxn ang="T8">
                <a:pos x="T0" y="T1"/>
              </a:cxn>
              <a:cxn ang="T9">
                <a:pos x="T2" y="T3"/>
              </a:cxn>
              <a:cxn ang="T10">
                <a:pos x="T4" y="T5"/>
              </a:cxn>
              <a:cxn ang="T11">
                <a:pos x="T6" y="T7"/>
              </a:cxn>
            </a:cxnLst>
            <a:rect l="T12" t="T13" r="T14" b="T15"/>
            <a:pathLst>
              <a:path w="1270" h="462">
                <a:moveTo>
                  <a:pt x="0" y="462"/>
                </a:moveTo>
                <a:cubicBezTo>
                  <a:pt x="200" y="284"/>
                  <a:pt x="400" y="106"/>
                  <a:pt x="544" y="53"/>
                </a:cubicBezTo>
                <a:cubicBezTo>
                  <a:pt x="688" y="0"/>
                  <a:pt x="740" y="76"/>
                  <a:pt x="861" y="144"/>
                </a:cubicBezTo>
                <a:cubicBezTo>
                  <a:pt x="982" y="212"/>
                  <a:pt x="1126" y="337"/>
                  <a:pt x="1270" y="4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41" name="Text Box 24"/>
          <p:cNvSpPr txBox="1">
            <a:spLocks noChangeArrowheads="1"/>
          </p:cNvSpPr>
          <p:nvPr/>
        </p:nvSpPr>
        <p:spPr bwMode="auto">
          <a:xfrm>
            <a:off x="4573588" y="4005263"/>
            <a:ext cx="75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[11,1]</a:t>
            </a:r>
          </a:p>
        </p:txBody>
      </p:sp>
      <p:sp>
        <p:nvSpPr>
          <p:cNvPr id="60442" name="Line 25"/>
          <p:cNvSpPr>
            <a:spLocks noChangeShapeType="1"/>
          </p:cNvSpPr>
          <p:nvPr/>
        </p:nvSpPr>
        <p:spPr bwMode="auto">
          <a:xfrm flipV="1">
            <a:off x="3013075" y="3594100"/>
            <a:ext cx="288925" cy="3603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3" name="Text Box 26"/>
          <p:cNvSpPr txBox="1">
            <a:spLocks noChangeArrowheads="1"/>
          </p:cNvSpPr>
          <p:nvPr/>
        </p:nvSpPr>
        <p:spPr bwMode="auto">
          <a:xfrm>
            <a:off x="3197225" y="325278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count</a:t>
            </a:r>
          </a:p>
        </p:txBody>
      </p:sp>
      <p:sp>
        <p:nvSpPr>
          <p:cNvPr id="60444" name="Line 27"/>
          <p:cNvSpPr>
            <a:spLocks noChangeShapeType="1"/>
          </p:cNvSpPr>
          <p:nvPr/>
        </p:nvSpPr>
        <p:spPr bwMode="auto">
          <a:xfrm flipV="1">
            <a:off x="2843213" y="2995613"/>
            <a:ext cx="504825" cy="10080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5" name="Text Box 28"/>
          <p:cNvSpPr txBox="1">
            <a:spLocks noChangeArrowheads="1"/>
          </p:cNvSpPr>
          <p:nvPr/>
        </p:nvSpPr>
        <p:spPr bwMode="auto">
          <a:xfrm>
            <a:off x="2989263" y="2636838"/>
            <a:ext cx="3343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contiguous chunk start address</a:t>
            </a:r>
          </a:p>
        </p:txBody>
      </p:sp>
      <p:sp>
        <p:nvSpPr>
          <p:cNvPr id="60446" name="Line 29"/>
          <p:cNvSpPr>
            <a:spLocks noChangeShapeType="1"/>
          </p:cNvSpPr>
          <p:nvPr/>
        </p:nvSpPr>
        <p:spPr bwMode="auto">
          <a:xfrm>
            <a:off x="1187450" y="5013325"/>
            <a:ext cx="1512888"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7" name="Text Box 30"/>
          <p:cNvSpPr txBox="1">
            <a:spLocks noChangeArrowheads="1"/>
          </p:cNvSpPr>
          <p:nvPr/>
        </p:nvSpPr>
        <p:spPr bwMode="auto">
          <a:xfrm>
            <a:off x="1495425" y="50133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 </a:t>
            </a:r>
          </a:p>
        </p:txBody>
      </p:sp>
      <p:sp>
        <p:nvSpPr>
          <p:cNvPr id="60448" name="Line 31"/>
          <p:cNvSpPr>
            <a:spLocks noChangeShapeType="1"/>
          </p:cNvSpPr>
          <p:nvPr/>
        </p:nvSpPr>
        <p:spPr bwMode="auto">
          <a:xfrm>
            <a:off x="2700338" y="5013325"/>
            <a:ext cx="100806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9" name="Text Box 33"/>
          <p:cNvSpPr txBox="1">
            <a:spLocks noChangeArrowheads="1"/>
          </p:cNvSpPr>
          <p:nvPr/>
        </p:nvSpPr>
        <p:spPr bwMode="auto">
          <a:xfrm>
            <a:off x="2881313" y="5013325"/>
            <a:ext cx="57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E52C09-B5B6-224C-9731-0EB78379CAA9}" type="slidenum">
              <a:rPr lang="en-US"/>
              <a:pPr eaLnBrk="1" hangingPunct="1"/>
              <a:t>61</a:t>
            </a:fld>
            <a:endParaRPr lang="en-US"/>
          </a:p>
        </p:txBody>
      </p:sp>
      <p:sp>
        <p:nvSpPr>
          <p:cNvPr id="6144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(Cont.)</a:t>
            </a:r>
          </a:p>
        </p:txBody>
      </p:sp>
      <p:sp>
        <p:nvSpPr>
          <p:cNvPr id="61444" name="Rectangle 3"/>
          <p:cNvSpPr>
            <a:spLocks noGrp="1" noChangeArrowheads="1"/>
          </p:cNvSpPr>
          <p:nvPr>
            <p:ph type="body" idx="4294967295"/>
          </p:nvPr>
        </p:nvSpPr>
        <p:spPr>
          <a:xfrm>
            <a:off x="323850" y="1557338"/>
            <a:ext cx="7691438" cy="3946525"/>
          </a:xfrm>
        </p:spPr>
        <p:txBody>
          <a:bodyPr/>
          <a:lstStyle/>
          <a:p>
            <a:pPr eaLnBrk="1" hangingPunct="1">
              <a:lnSpc>
                <a:spcPct val="90000"/>
              </a:lnSpc>
            </a:pPr>
            <a:r>
              <a:rPr lang="en-US">
                <a:latin typeface="Arial" charset="0"/>
                <a:ea typeface="ＭＳ Ｐゴシック" charset="0"/>
              </a:rPr>
              <a:t>Need to protect:</a:t>
            </a:r>
          </a:p>
          <a:p>
            <a:pPr lvl="1" eaLnBrk="1" hangingPunct="1">
              <a:lnSpc>
                <a:spcPct val="90000"/>
              </a:lnSpc>
            </a:pPr>
            <a:r>
              <a:rPr lang="en-US">
                <a:latin typeface="Arial" charset="0"/>
                <a:ea typeface="ＭＳ Ｐゴシック" charset="0"/>
              </a:rPr>
              <a:t>Pointer to free list</a:t>
            </a:r>
          </a:p>
          <a:p>
            <a:pPr lvl="1" eaLnBrk="1" hangingPunct="1">
              <a:lnSpc>
                <a:spcPct val="90000"/>
              </a:lnSpc>
            </a:pPr>
            <a:r>
              <a:rPr lang="en-US">
                <a:latin typeface="Arial" charset="0"/>
                <a:ea typeface="ＭＳ Ｐゴシック" charset="0"/>
              </a:rPr>
              <a:t>Bit map</a:t>
            </a:r>
          </a:p>
          <a:p>
            <a:pPr marL="1085850" lvl="2" eaLnBrk="1" hangingPunct="1">
              <a:lnSpc>
                <a:spcPct val="90000"/>
              </a:lnSpc>
            </a:pPr>
            <a:r>
              <a:rPr lang="en-US">
                <a:latin typeface="Arial" charset="0"/>
                <a:ea typeface="ＭＳ Ｐゴシック" charset="0"/>
              </a:rPr>
              <a:t>Must be kept on disk</a:t>
            </a:r>
          </a:p>
          <a:p>
            <a:pPr marL="1085850" lvl="2" eaLnBrk="1" hangingPunct="1">
              <a:lnSpc>
                <a:spcPct val="90000"/>
              </a:lnSpc>
            </a:pPr>
            <a:r>
              <a:rPr lang="en-US">
                <a:latin typeface="Arial" charset="0"/>
                <a:ea typeface="ＭＳ Ｐゴシック" charset="0"/>
              </a:rPr>
              <a:t>Copy in memory and disk may differ</a:t>
            </a:r>
          </a:p>
          <a:p>
            <a:pPr marL="1085850" lvl="2" eaLnBrk="1" hangingPunct="1">
              <a:lnSpc>
                <a:spcPct val="90000"/>
              </a:lnSpc>
            </a:pPr>
            <a:r>
              <a:rPr lang="en-US">
                <a:latin typeface="Arial" charset="0"/>
                <a:ea typeface="ＭＳ Ｐゴシック" charset="0"/>
              </a:rPr>
              <a:t>Cannot allow for block[</a:t>
            </a:r>
            <a:r>
              <a:rPr lang="en-US" i="1">
                <a:latin typeface="Arial" charset="0"/>
                <a:ea typeface="ＭＳ Ｐゴシック" charset="0"/>
              </a:rPr>
              <a:t>i</a:t>
            </a:r>
            <a:r>
              <a:rPr lang="en-US">
                <a:latin typeface="Arial" charset="0"/>
                <a:ea typeface="ＭＳ Ｐゴシック" charset="0"/>
              </a:rPr>
              <a:t>] to have a situation where bit[</a:t>
            </a:r>
            <a:r>
              <a:rPr lang="en-US" i="1">
                <a:latin typeface="Arial" charset="0"/>
                <a:ea typeface="ＭＳ Ｐゴシック" charset="0"/>
              </a:rPr>
              <a:t>i</a:t>
            </a:r>
            <a:r>
              <a:rPr lang="en-US">
                <a:latin typeface="Arial" charset="0"/>
                <a:ea typeface="ＭＳ Ｐゴシック" charset="0"/>
              </a:rPr>
              <a:t>] = 0 (allocated) in memory and bit[</a:t>
            </a:r>
            <a:r>
              <a:rPr lang="en-US" i="1">
                <a:latin typeface="Arial" charset="0"/>
                <a:ea typeface="ＭＳ Ｐゴシック" charset="0"/>
              </a:rPr>
              <a:t>i</a:t>
            </a:r>
            <a:r>
              <a:rPr lang="en-US">
                <a:latin typeface="Arial" charset="0"/>
                <a:ea typeface="ＭＳ Ｐゴシック" charset="0"/>
              </a:rPr>
              <a:t>] = 1 (free) on disk</a:t>
            </a:r>
          </a:p>
          <a:p>
            <a:pPr lvl="1" eaLnBrk="1" hangingPunct="1">
              <a:lnSpc>
                <a:spcPct val="90000"/>
              </a:lnSpc>
            </a:pPr>
            <a:r>
              <a:rPr lang="en-US">
                <a:latin typeface="Arial" charset="0"/>
                <a:ea typeface="ＭＳ Ｐゴシック" charset="0"/>
              </a:rPr>
              <a:t>Solution:</a:t>
            </a:r>
          </a:p>
          <a:p>
            <a:pPr marL="1085850" lvl="2" eaLnBrk="1" hangingPunct="1">
              <a:lnSpc>
                <a:spcPct val="90000"/>
              </a:lnSpc>
            </a:pPr>
            <a:r>
              <a:rPr lang="en-US">
                <a:latin typeface="Arial" charset="0"/>
                <a:ea typeface="ＭＳ Ｐゴシック" charset="0"/>
              </a:rPr>
              <a:t>Set bit[</a:t>
            </a:r>
            <a:r>
              <a:rPr lang="en-US" i="1">
                <a:latin typeface="Arial" charset="0"/>
                <a:ea typeface="ＭＳ Ｐゴシック" charset="0"/>
              </a:rPr>
              <a:t>i</a:t>
            </a:r>
            <a:r>
              <a:rPr lang="en-US">
                <a:latin typeface="Arial" charset="0"/>
                <a:ea typeface="ＭＳ Ｐゴシック" charset="0"/>
              </a:rPr>
              <a:t>] = 0 in disk</a:t>
            </a:r>
          </a:p>
          <a:p>
            <a:pPr marL="1085850" lvl="2" eaLnBrk="1" hangingPunct="1">
              <a:lnSpc>
                <a:spcPct val="90000"/>
              </a:lnSpc>
            </a:pPr>
            <a:r>
              <a:rPr lang="en-US">
                <a:latin typeface="Arial" charset="0"/>
                <a:ea typeface="ＭＳ Ｐゴシック" charset="0"/>
              </a:rPr>
              <a:t>Allocate block[</a:t>
            </a:r>
            <a:r>
              <a:rPr lang="en-US" i="1">
                <a:latin typeface="Arial" charset="0"/>
                <a:ea typeface="ＭＳ Ｐゴシック" charset="0"/>
              </a:rPr>
              <a:t>i</a:t>
            </a:r>
            <a:r>
              <a:rPr lang="en-US">
                <a:latin typeface="Arial" charset="0"/>
                <a:ea typeface="ＭＳ Ｐゴシック" charset="0"/>
              </a:rPr>
              <a:t>]</a:t>
            </a:r>
          </a:p>
          <a:p>
            <a:pPr marL="1085850" lvl="2" eaLnBrk="1" hangingPunct="1">
              <a:lnSpc>
                <a:spcPct val="90000"/>
              </a:lnSpc>
            </a:pPr>
            <a:r>
              <a:rPr lang="en-US">
                <a:latin typeface="Arial" charset="0"/>
                <a:ea typeface="ＭＳ Ｐゴシック" charset="0"/>
              </a:rPr>
              <a:t>Set bit[</a:t>
            </a:r>
            <a:r>
              <a:rPr lang="en-US" i="1">
                <a:latin typeface="Arial" charset="0"/>
                <a:ea typeface="ＭＳ Ｐゴシック" charset="0"/>
              </a:rPr>
              <a:t>i</a:t>
            </a:r>
            <a:r>
              <a:rPr lang="en-US">
                <a:latin typeface="Arial" charset="0"/>
                <a:ea typeface="ＭＳ Ｐゴシック" charset="0"/>
              </a:rPr>
              <a:t>] = 0 in memory</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B0270F-ACE3-2E42-B035-80FB023AE305}" type="slidenum">
              <a:rPr lang="en-US"/>
              <a:pPr eaLnBrk="1" hangingPunct="1"/>
              <a:t>62</a:t>
            </a:fld>
            <a:endParaRPr lang="en-US"/>
          </a:p>
        </p:txBody>
      </p:sp>
      <p:sp>
        <p:nvSpPr>
          <p:cNvPr id="6246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Efficiency and Performance</a:t>
            </a:r>
          </a:p>
        </p:txBody>
      </p:sp>
      <p:sp>
        <p:nvSpPr>
          <p:cNvPr id="62468" name="Rectangle 3"/>
          <p:cNvSpPr>
            <a:spLocks noGrp="1" noChangeArrowheads="1"/>
          </p:cNvSpPr>
          <p:nvPr>
            <p:ph type="body" idx="4294967295"/>
          </p:nvPr>
        </p:nvSpPr>
        <p:spPr/>
        <p:txBody>
          <a:bodyPr/>
          <a:lstStyle/>
          <a:p>
            <a:pPr eaLnBrk="1" hangingPunct="1"/>
            <a:r>
              <a:rPr lang="en-US" dirty="0">
                <a:solidFill>
                  <a:srgbClr val="FF0000"/>
                </a:solidFill>
                <a:latin typeface="Arial" charset="0"/>
                <a:ea typeface="ＭＳ Ｐゴシック" charset="0"/>
              </a:rPr>
              <a:t>Efficiency</a:t>
            </a:r>
            <a:r>
              <a:rPr lang="en-US" dirty="0">
                <a:latin typeface="Arial" charset="0"/>
                <a:ea typeface="ＭＳ Ｐゴシック" charset="0"/>
              </a:rPr>
              <a:t> dependent on:</a:t>
            </a:r>
          </a:p>
          <a:p>
            <a:pPr lvl="1" eaLnBrk="1" hangingPunct="1"/>
            <a:r>
              <a:rPr lang="en-US" dirty="0">
                <a:latin typeface="Arial" charset="0"/>
                <a:ea typeface="ＭＳ Ｐゴシック" charset="0"/>
              </a:rPr>
              <a:t>disk allocation and directory organization and algorithms</a:t>
            </a:r>
          </a:p>
          <a:p>
            <a:pPr lvl="1"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Performance</a:t>
            </a:r>
          </a:p>
          <a:p>
            <a:pPr lvl="1" eaLnBrk="1" hangingPunct="1"/>
            <a:r>
              <a:rPr lang="en-US" dirty="0">
                <a:latin typeface="Arial" charset="0"/>
                <a:ea typeface="ＭＳ Ｐゴシック" charset="0"/>
              </a:rPr>
              <a:t>disk </a:t>
            </a:r>
            <a:r>
              <a:rPr lang="en-US" dirty="0">
                <a:solidFill>
                  <a:srgbClr val="FF0000"/>
                </a:solidFill>
                <a:latin typeface="Arial" charset="0"/>
                <a:ea typeface="ＭＳ Ｐゴシック" charset="0"/>
              </a:rPr>
              <a:t>cache</a:t>
            </a:r>
            <a:r>
              <a:rPr lang="en-US" dirty="0">
                <a:latin typeface="Arial" charset="0"/>
                <a:ea typeface="ＭＳ Ｐゴシック" charset="0"/>
              </a:rPr>
              <a:t> – separate section of main memory for frequently used blocks</a:t>
            </a:r>
          </a:p>
          <a:p>
            <a:pPr lvl="1" eaLnBrk="1" hangingPunct="1"/>
            <a:endParaRPr lang="en-US" dirty="0">
              <a:latin typeface="Arial" charset="0"/>
              <a:ea typeface="ＭＳ Ｐゴシック" charset="0"/>
            </a:endParaRPr>
          </a:p>
          <a:p>
            <a:pPr lvl="1" eaLnBrk="1" hangingPunct="1"/>
            <a:r>
              <a:rPr lang="en-US" dirty="0">
                <a:solidFill>
                  <a:srgbClr val="FF0000"/>
                </a:solidFill>
                <a:latin typeface="Arial" charset="0"/>
                <a:ea typeface="ＭＳ Ｐゴシック" charset="0"/>
              </a:rPr>
              <a:t>free-behind</a:t>
            </a:r>
            <a:r>
              <a:rPr lang="en-US" dirty="0">
                <a:latin typeface="Arial" charset="0"/>
                <a:ea typeface="ＭＳ Ｐゴシック" charset="0"/>
              </a:rPr>
              <a:t> and </a:t>
            </a:r>
            <a:r>
              <a:rPr lang="en-US" dirty="0">
                <a:solidFill>
                  <a:srgbClr val="FF0000"/>
                </a:solidFill>
                <a:latin typeface="Arial" charset="0"/>
                <a:ea typeface="ＭＳ Ｐゴシック" charset="0"/>
              </a:rPr>
              <a:t>read-ahead</a:t>
            </a:r>
            <a:r>
              <a:rPr lang="en-US" dirty="0">
                <a:latin typeface="Arial" charset="0"/>
                <a:ea typeface="ＭＳ Ｐゴシック" charset="0"/>
              </a:rPr>
              <a:t> – techniques to optimize sequential access</a:t>
            </a:r>
          </a:p>
          <a:p>
            <a:pPr lvl="1"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improve performance by dedicating section of memory as virtual disk, or RAM disk</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6AE5B7-E907-2B4F-894E-E6CD03540933}" type="slidenum">
              <a:rPr lang="en-US"/>
              <a:pPr eaLnBrk="1" hangingPunct="1"/>
              <a:t>63</a:t>
            </a:fld>
            <a:endParaRPr lang="en-US"/>
          </a:p>
        </p:txBody>
      </p:sp>
      <p:sp>
        <p:nvSpPr>
          <p:cNvPr id="6349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Page Cache</a:t>
            </a:r>
          </a:p>
        </p:txBody>
      </p:sp>
      <p:sp>
        <p:nvSpPr>
          <p:cNvPr id="63492"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A </a:t>
            </a:r>
            <a:r>
              <a:rPr lang="en-US" dirty="0">
                <a:solidFill>
                  <a:srgbClr val="FF0000"/>
                </a:solidFill>
                <a:latin typeface="Arial" charset="0"/>
                <a:ea typeface="ＭＳ Ｐゴシック" charset="0"/>
              </a:rPr>
              <a:t>page cache </a:t>
            </a:r>
            <a:r>
              <a:rPr lang="en-US" dirty="0">
                <a:latin typeface="Arial" charset="0"/>
                <a:ea typeface="ＭＳ Ｐゴシック" charset="0"/>
              </a:rPr>
              <a:t>caches pages rather than disk blocks using </a:t>
            </a:r>
            <a:r>
              <a:rPr lang="en-US" dirty="0">
                <a:solidFill>
                  <a:srgbClr val="FF0000"/>
                </a:solidFill>
                <a:latin typeface="Arial" charset="0"/>
                <a:ea typeface="ＭＳ Ｐゴシック" charset="0"/>
              </a:rPr>
              <a:t>virtual memory techniques</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Memory-mapped I/O </a:t>
            </a:r>
            <a:r>
              <a:rPr lang="en-US" dirty="0">
                <a:latin typeface="Arial" charset="0"/>
                <a:ea typeface="ＭＳ Ｐゴシック" charset="0"/>
              </a:rPr>
              <a:t>uses a </a:t>
            </a:r>
            <a:r>
              <a:rPr lang="en-US" dirty="0">
                <a:solidFill>
                  <a:srgbClr val="FF0000"/>
                </a:solidFill>
                <a:latin typeface="Arial" charset="0"/>
                <a:ea typeface="ＭＳ Ｐゴシック" charset="0"/>
              </a:rPr>
              <a:t>page cache</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Routine I/O </a:t>
            </a:r>
            <a:r>
              <a:rPr lang="en-US" dirty="0">
                <a:latin typeface="Arial" charset="0"/>
                <a:ea typeface="ＭＳ Ｐゴシック" charset="0"/>
              </a:rPr>
              <a:t>through the file system uses the </a:t>
            </a:r>
            <a:r>
              <a:rPr lang="en-US" dirty="0">
                <a:solidFill>
                  <a:srgbClr val="FF0000"/>
                </a:solidFill>
                <a:latin typeface="Arial" charset="0"/>
                <a:ea typeface="ＭＳ Ｐゴシック" charset="0"/>
              </a:rPr>
              <a:t>buffer (disk) cache</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This leads to the following figure</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6C62C2-0481-BF41-8F10-43D767ED742F}" type="slidenum">
              <a:rPr lang="en-US"/>
              <a:pPr eaLnBrk="1" hangingPunct="1"/>
              <a:t>64</a:t>
            </a:fld>
            <a:endParaRPr lang="en-US"/>
          </a:p>
        </p:txBody>
      </p:sp>
      <p:sp>
        <p:nvSpPr>
          <p:cNvPr id="6451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I/O Without a Unified Buffer Cache</a:t>
            </a:r>
            <a:endParaRPr lang="en-US" sz="2400">
              <a:latin typeface="Arial" charset="0"/>
              <a:ea typeface="ＭＳ Ｐゴシック" charset="0"/>
            </a:endParaRPr>
          </a:p>
        </p:txBody>
      </p:sp>
      <p:pic>
        <p:nvPicPr>
          <p:cNvPr id="645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57338"/>
            <a:ext cx="525621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226A63-9B12-F248-9107-B27682A51B73}" type="slidenum">
              <a:rPr lang="en-US"/>
              <a:pPr eaLnBrk="1" hangingPunct="1"/>
              <a:t>65</a:t>
            </a:fld>
            <a:endParaRPr lang="en-US"/>
          </a:p>
        </p:txBody>
      </p:sp>
      <p:sp>
        <p:nvSpPr>
          <p:cNvPr id="6553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Unified Buffer Cache</a:t>
            </a:r>
          </a:p>
        </p:txBody>
      </p:sp>
      <p:sp>
        <p:nvSpPr>
          <p:cNvPr id="65540"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A </a:t>
            </a:r>
            <a:r>
              <a:rPr lang="en-US" dirty="0">
                <a:solidFill>
                  <a:srgbClr val="FF0000"/>
                </a:solidFill>
                <a:latin typeface="Arial" charset="0"/>
                <a:ea typeface="ＭＳ Ｐゴシック" charset="0"/>
              </a:rPr>
              <a:t>unified buffer cache </a:t>
            </a:r>
            <a:r>
              <a:rPr lang="en-US" dirty="0">
                <a:latin typeface="Arial" charset="0"/>
                <a:ea typeface="ＭＳ Ｐゴシック" charset="0"/>
              </a:rPr>
              <a:t>uses the same cache to cache both memory-mapped pages and ordinary file system I/O blocks</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A2E303-3226-A143-AD76-BD8E15B8B47E}" type="slidenum">
              <a:rPr lang="en-US"/>
              <a:pPr eaLnBrk="1" hangingPunct="1"/>
              <a:t>66</a:t>
            </a:fld>
            <a:endParaRPr lang="en-US"/>
          </a:p>
        </p:txBody>
      </p:sp>
      <p:sp>
        <p:nvSpPr>
          <p:cNvPr id="6656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I/O Using a Unified Buffer Cache</a:t>
            </a:r>
            <a:endParaRPr lang="en-US" sz="2400">
              <a:latin typeface="Arial" charset="0"/>
              <a:ea typeface="ＭＳ Ｐゴシック" charset="0"/>
            </a:endParaRPr>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56991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128" y="3789040"/>
            <a:ext cx="1403862" cy="369332"/>
          </a:xfrm>
          <a:prstGeom prst="rect">
            <a:avLst/>
          </a:prstGeom>
          <a:noFill/>
        </p:spPr>
        <p:txBody>
          <a:bodyPr wrap="none" rtlCol="0">
            <a:spAutoFit/>
          </a:bodyPr>
          <a:lstStyle/>
          <a:p>
            <a:r>
              <a:rPr lang="en-US" dirty="0" smtClean="0"/>
              <a:t>Page cache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350C488-25A0-1C43-993B-3562E02A56F7}" type="slidenum">
              <a:rPr lang="en-US"/>
              <a:pPr eaLnBrk="1" hangingPunct="1"/>
              <a:t>67</a:t>
            </a:fld>
            <a:endParaRPr lang="en-US"/>
          </a:p>
        </p:txBody>
      </p:sp>
      <p:sp>
        <p:nvSpPr>
          <p:cNvPr id="67587" name="Rectangle 2"/>
          <p:cNvSpPr>
            <a:spLocks noGrp="1" noChangeArrowheads="1"/>
          </p:cNvSpPr>
          <p:nvPr>
            <p:ph type="title"/>
          </p:nvPr>
        </p:nvSpPr>
        <p:spPr/>
        <p:txBody>
          <a:bodyPr anchor="b"/>
          <a:lstStyle/>
          <a:p>
            <a:pPr eaLnBrk="1" hangingPunct="1"/>
            <a:r>
              <a:rPr lang="en-US">
                <a:latin typeface="Arial" charset="0"/>
                <a:ea typeface="ＭＳ Ｐゴシック" charset="0"/>
              </a:rPr>
              <a:t>Recovery</a:t>
            </a:r>
          </a:p>
        </p:txBody>
      </p:sp>
      <p:sp>
        <p:nvSpPr>
          <p:cNvPr id="67588" name="Rectangle 4"/>
          <p:cNvSpPr>
            <a:spLocks noGrp="1" noChangeArrowheads="1"/>
          </p:cNvSpPr>
          <p:nvPr>
            <p:ph type="body" idx="1"/>
          </p:nvPr>
        </p:nvSpPr>
        <p:spPr/>
        <p:txBody>
          <a:bodyPr/>
          <a:lstStyle/>
          <a:p>
            <a:pPr eaLnBrk="1" hangingPunct="1"/>
            <a:r>
              <a:rPr lang="en-US" dirty="0" smtClean="0">
                <a:latin typeface="Arial" charset="0"/>
                <a:ea typeface="ＭＳ Ｐゴシック" charset="0"/>
              </a:rPr>
              <a:t>Power failure can happen </a:t>
            </a:r>
            <a:r>
              <a:rPr lang="en-US" dirty="0" smtClean="0">
                <a:latin typeface="Arial" charset="0"/>
                <a:ea typeface="ＭＳ Ｐゴシック" charset="0"/>
                <a:sym typeface="Wingdings" pitchFamily="2" charset="2"/>
              </a:rPr>
              <a:t> inconsistency in disk (i.e., file system metadata on disk)</a:t>
            </a:r>
          </a:p>
          <a:p>
            <a:pPr eaLnBrk="1" hangingPunct="1"/>
            <a:endParaRPr lang="en-US" dirty="0" smtClean="0">
              <a:latin typeface="Arial" charset="0"/>
              <a:ea typeface="ＭＳ Ｐゴシック" charset="0"/>
            </a:endParaRPr>
          </a:p>
          <a:p>
            <a:pPr lvl="1" eaLnBrk="1" hangingPunct="1"/>
            <a:r>
              <a:rPr lang="en-US" dirty="0" smtClean="0">
                <a:solidFill>
                  <a:srgbClr val="FF0000"/>
                </a:solidFill>
                <a:latin typeface="Arial" charset="0"/>
                <a:ea typeface="ＭＳ Ｐゴシック" charset="0"/>
              </a:rPr>
              <a:t>Consistency </a:t>
            </a:r>
            <a:r>
              <a:rPr lang="en-US" dirty="0">
                <a:solidFill>
                  <a:srgbClr val="FF0000"/>
                </a:solidFill>
                <a:latin typeface="Arial" charset="0"/>
                <a:ea typeface="ＭＳ Ｐゴシック" charset="0"/>
              </a:rPr>
              <a:t>checking </a:t>
            </a:r>
            <a:r>
              <a:rPr lang="en-US" dirty="0">
                <a:latin typeface="Arial" charset="0"/>
                <a:ea typeface="ＭＳ Ｐゴシック" charset="0"/>
              </a:rPr>
              <a:t>– compares data in directory structure with data blocks on disk, and tries to fix </a:t>
            </a:r>
            <a:r>
              <a:rPr lang="en-US" dirty="0" smtClean="0">
                <a:latin typeface="Arial" charset="0"/>
                <a:ea typeface="ＭＳ Ｐゴシック" charset="0"/>
              </a:rPr>
              <a:t>inconsistencies</a:t>
            </a:r>
          </a:p>
          <a:p>
            <a:pPr lvl="2" eaLnBrk="1" hangingPunct="1"/>
            <a:r>
              <a:rPr lang="en-US" dirty="0" smtClean="0">
                <a:latin typeface="Arial" charset="0"/>
                <a:ea typeface="ＭＳ Ｐゴシック" charset="0"/>
              </a:rPr>
              <a:t>is </a:t>
            </a:r>
            <a:r>
              <a:rPr lang="en-US" dirty="0">
                <a:latin typeface="Arial" charset="0"/>
                <a:ea typeface="ＭＳ Ｐゴシック" charset="0"/>
              </a:rPr>
              <a:t>invoked after a power failure</a:t>
            </a:r>
          </a:p>
          <a:p>
            <a:pPr eaLnBrk="1" hangingPunct="1">
              <a:buNone/>
            </a:pPr>
            <a:endParaRPr lang="en-US" dirty="0">
              <a:latin typeface="Arial" charset="0"/>
              <a:ea typeface="ＭＳ Ｐゴシック" charset="0"/>
            </a:endParaRPr>
          </a:p>
          <a:p>
            <a:pPr eaLnBrk="1" hangingPunct="1"/>
            <a:r>
              <a:rPr lang="en-US" dirty="0" smtClean="0">
                <a:latin typeface="Arial" charset="0"/>
                <a:ea typeface="ＭＳ Ｐゴシック" charset="0"/>
              </a:rPr>
              <a:t>Permanent  file/disk failure </a:t>
            </a:r>
            <a:r>
              <a:rPr lang="en-US" dirty="0" smtClean="0">
                <a:latin typeface="Arial" charset="0"/>
                <a:ea typeface="ＭＳ Ｐゴシック" charset="0"/>
                <a:sym typeface="Wingdings" pitchFamily="2" charset="2"/>
              </a:rPr>
              <a:t> disk lost</a:t>
            </a:r>
            <a:endParaRPr lang="en-US" dirty="0" smtClean="0">
              <a:latin typeface="Arial" charset="0"/>
              <a:ea typeface="ＭＳ Ｐゴシック" charset="0"/>
            </a:endParaRPr>
          </a:p>
          <a:p>
            <a:pPr lvl="1" eaLnBrk="1" hangingPunct="1"/>
            <a:r>
              <a:rPr lang="en-US" dirty="0" smtClean="0">
                <a:latin typeface="Arial" charset="0"/>
                <a:ea typeface="ＭＳ Ｐゴシック" charset="0"/>
              </a:rPr>
              <a:t>Use </a:t>
            </a:r>
            <a:r>
              <a:rPr lang="en-US" dirty="0">
                <a:latin typeface="Arial" charset="0"/>
                <a:ea typeface="ＭＳ Ｐゴシック" charset="0"/>
              </a:rPr>
              <a:t>system programs to back up data from disk to another storage device (magnetic tape, other magnetic disk, optical</a:t>
            </a:r>
            <a:r>
              <a:rPr lang="en-US" dirty="0" smtClean="0">
                <a:latin typeface="Arial" charset="0"/>
                <a:ea typeface="ＭＳ Ｐゴシック" charset="0"/>
              </a:rPr>
              <a:t>)</a:t>
            </a:r>
            <a:endParaRPr lang="en-US" dirty="0">
              <a:latin typeface="Arial" charset="0"/>
              <a:ea typeface="ＭＳ Ｐゴシック" charset="0"/>
            </a:endParaRPr>
          </a:p>
          <a:p>
            <a:pPr lvl="2" eaLnBrk="1" hangingPunct="1"/>
            <a:r>
              <a:rPr lang="en-US" dirty="0">
                <a:latin typeface="Arial" charset="0"/>
                <a:ea typeface="ＭＳ Ｐゴシック" charset="0"/>
              </a:rPr>
              <a:t>Recover lost file or disk by restoring data from backup</a:t>
            </a:r>
          </a:p>
          <a:p>
            <a:pPr lvl="3" eaLnBrk="1" hangingPunct="1"/>
            <a:r>
              <a:rPr lang="en-US" dirty="0">
                <a:latin typeface="Arial" charset="0"/>
                <a:ea typeface="ＭＳ Ｐゴシック" charset="0"/>
              </a:rPr>
              <a:t>For example after a crash</a:t>
            </a: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9B4502-C4C2-CD48-80D3-DA44FF609B7E}" type="slidenum">
              <a:rPr lang="en-US"/>
              <a:pPr eaLnBrk="1" hangingPunct="1"/>
              <a:t>68</a:t>
            </a:fld>
            <a:endParaRPr lang="en-US"/>
          </a:p>
        </p:txBody>
      </p:sp>
      <p:sp>
        <p:nvSpPr>
          <p:cNvPr id="68611" name="Rectangle 2"/>
          <p:cNvSpPr>
            <a:spLocks noGrp="1" noChangeArrowheads="1"/>
          </p:cNvSpPr>
          <p:nvPr>
            <p:ph type="title"/>
          </p:nvPr>
        </p:nvSpPr>
        <p:spPr/>
        <p:txBody>
          <a:bodyPr/>
          <a:lstStyle/>
          <a:p>
            <a:pPr eaLnBrk="1" hangingPunct="1"/>
            <a:r>
              <a:rPr lang="en-US">
                <a:latin typeface="Arial" charset="0"/>
                <a:ea typeface="ＭＳ Ｐゴシック" charset="0"/>
              </a:rPr>
              <a:t>Journaling File Systems</a:t>
            </a:r>
          </a:p>
        </p:txBody>
      </p:sp>
      <p:sp>
        <p:nvSpPr>
          <p:cNvPr id="68612" name="Rectangle 4"/>
          <p:cNvSpPr>
            <a:spLocks noChangeArrowheads="1"/>
          </p:cNvSpPr>
          <p:nvPr/>
        </p:nvSpPr>
        <p:spPr bwMode="auto">
          <a:xfrm>
            <a:off x="1116013" y="4292600"/>
            <a:ext cx="7127875"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8613" name="Rectangle 5"/>
          <p:cNvSpPr>
            <a:spLocks noChangeArrowheads="1"/>
          </p:cNvSpPr>
          <p:nvPr/>
        </p:nvSpPr>
        <p:spPr bwMode="auto">
          <a:xfrm>
            <a:off x="2051050" y="2276921"/>
            <a:ext cx="5111750" cy="10080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8614" name="Text Box 6"/>
          <p:cNvSpPr txBox="1">
            <a:spLocks noChangeArrowheads="1"/>
          </p:cNvSpPr>
          <p:nvPr/>
        </p:nvSpPr>
        <p:spPr bwMode="auto">
          <a:xfrm>
            <a:off x="467544" y="4653136"/>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Disk</a:t>
            </a:r>
          </a:p>
        </p:txBody>
      </p:sp>
      <p:sp>
        <p:nvSpPr>
          <p:cNvPr id="68615" name="Text Box 7"/>
          <p:cNvSpPr txBox="1">
            <a:spLocks noChangeArrowheads="1"/>
          </p:cNvSpPr>
          <p:nvPr/>
        </p:nvSpPr>
        <p:spPr bwMode="auto">
          <a:xfrm>
            <a:off x="468313" y="2492375"/>
            <a:ext cx="156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Main Memory</a:t>
            </a:r>
          </a:p>
        </p:txBody>
      </p:sp>
      <p:sp>
        <p:nvSpPr>
          <p:cNvPr id="68616" name="Text Box 8"/>
          <p:cNvSpPr txBox="1">
            <a:spLocks noChangeArrowheads="1"/>
          </p:cNvSpPr>
          <p:nvPr/>
        </p:nvSpPr>
        <p:spPr bwMode="auto">
          <a:xfrm>
            <a:off x="1908175" y="4508500"/>
            <a:ext cx="468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 System Metadata</a:t>
            </a:r>
          </a:p>
          <a:p>
            <a:pPr eaLnBrk="1" hangingPunct="1"/>
            <a:r>
              <a:rPr lang="en-US" dirty="0"/>
              <a:t>(</a:t>
            </a:r>
            <a:r>
              <a:rPr lang="en-US" dirty="0" err="1"/>
              <a:t>inodes</a:t>
            </a:r>
            <a:r>
              <a:rPr lang="en-US" dirty="0"/>
              <a:t>, directory entries, free list or bitmap, </a:t>
            </a:r>
          </a:p>
        </p:txBody>
      </p:sp>
      <p:sp>
        <p:nvSpPr>
          <p:cNvPr id="68617" name="Text Box 9"/>
          <p:cNvSpPr txBox="1">
            <a:spLocks noChangeArrowheads="1"/>
          </p:cNvSpPr>
          <p:nvPr/>
        </p:nvSpPr>
        <p:spPr bwMode="auto">
          <a:xfrm>
            <a:off x="2700338" y="2630239"/>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Cached File System Metadata</a:t>
            </a:r>
          </a:p>
        </p:txBody>
      </p:sp>
      <p:sp>
        <p:nvSpPr>
          <p:cNvPr id="68618" name="Text Box 13"/>
          <p:cNvSpPr txBox="1">
            <a:spLocks noChangeArrowheads="1"/>
          </p:cNvSpPr>
          <p:nvPr/>
        </p:nvSpPr>
        <p:spPr bwMode="auto">
          <a:xfrm>
            <a:off x="1692275" y="5949950"/>
            <a:ext cx="603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Power failure or abrupt shutdown may happen at any time</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F6843F-ECFE-4A40-8550-8DDCBF61ED35}" type="slidenum">
              <a:rPr lang="en-US"/>
              <a:pPr eaLnBrk="1" hangingPunct="1"/>
              <a:t>69</a:t>
            </a:fld>
            <a:endParaRPr lang="en-US"/>
          </a:p>
        </p:txBody>
      </p:sp>
      <p:sp>
        <p:nvSpPr>
          <p:cNvPr id="69635" name="Rectangle 2"/>
          <p:cNvSpPr>
            <a:spLocks noGrp="1" noChangeArrowheads="1"/>
          </p:cNvSpPr>
          <p:nvPr>
            <p:ph type="title"/>
          </p:nvPr>
        </p:nvSpPr>
        <p:spPr/>
        <p:txBody>
          <a:bodyPr/>
          <a:lstStyle/>
          <a:p>
            <a:pPr eaLnBrk="1" hangingPunct="1"/>
            <a:r>
              <a:rPr lang="en-US">
                <a:latin typeface="Arial" charset="0"/>
                <a:ea typeface="ＭＳ Ｐゴシック" charset="0"/>
              </a:rPr>
              <a:t>Journaling File Systems</a:t>
            </a:r>
          </a:p>
        </p:txBody>
      </p:sp>
      <p:sp>
        <p:nvSpPr>
          <p:cNvPr id="69636" name="Rectangle 3"/>
          <p:cNvSpPr>
            <a:spLocks noGrp="1" noChangeArrowheads="1"/>
          </p:cNvSpPr>
          <p:nvPr>
            <p:ph type="body" idx="1"/>
          </p:nvPr>
        </p:nvSpPr>
        <p:spPr/>
        <p:txBody>
          <a:bodyPr/>
          <a:lstStyle/>
          <a:p>
            <a:pPr eaLnBrk="1" hangingPunct="1">
              <a:lnSpc>
                <a:spcPct val="90000"/>
              </a:lnSpc>
            </a:pPr>
            <a:r>
              <a:rPr lang="en-US" dirty="0">
                <a:latin typeface="Arial" charset="0"/>
                <a:ea typeface="ＭＳ Ｐゴシック" charset="0"/>
              </a:rPr>
              <a:t>Example for a modification we can perform on the file system</a:t>
            </a:r>
          </a:p>
          <a:p>
            <a:pPr eaLnBrk="1" hangingPunct="1">
              <a:lnSpc>
                <a:spcPct val="90000"/>
              </a:lnSpc>
            </a:pPr>
            <a:r>
              <a:rPr lang="en-US" dirty="0">
                <a:latin typeface="Arial" charset="0"/>
                <a:ea typeface="ＭＳ Ｐゴシック" charset="0"/>
              </a:rPr>
              <a:t>We will </a:t>
            </a:r>
            <a:r>
              <a:rPr lang="en-US" dirty="0">
                <a:solidFill>
                  <a:srgbClr val="FF0000"/>
                </a:solidFill>
                <a:latin typeface="Arial" charset="0"/>
                <a:ea typeface="ＭＳ Ｐゴシック" charset="0"/>
              </a:rPr>
              <a:t>remove a file</a:t>
            </a:r>
            <a:r>
              <a:rPr lang="en-US" dirty="0">
                <a:latin typeface="Arial" charset="0"/>
                <a:ea typeface="ＭＳ Ｐゴシック" charset="0"/>
              </a:rPr>
              <a:t>; following operations (updates have to be made)</a:t>
            </a:r>
          </a:p>
          <a:p>
            <a:pPr lvl="2" eaLnBrk="1" hangingPunct="1">
              <a:lnSpc>
                <a:spcPct val="90000"/>
              </a:lnSpc>
            </a:pPr>
            <a:r>
              <a:rPr lang="en-US" dirty="0">
                <a:latin typeface="Arial" charset="0"/>
                <a:ea typeface="ＭＳ Ｐゴシック" charset="0"/>
              </a:rPr>
              <a:t>1) Directory entry should be removed (or marked unused)</a:t>
            </a:r>
          </a:p>
          <a:p>
            <a:pPr lvl="3" eaLnBrk="1" hangingPunct="1">
              <a:lnSpc>
                <a:spcPct val="90000"/>
              </a:lnSpc>
            </a:pPr>
            <a:r>
              <a:rPr lang="en-US" dirty="0">
                <a:solidFill>
                  <a:srgbClr val="FF0000"/>
                </a:solidFill>
                <a:latin typeface="Arial" charset="0"/>
                <a:ea typeface="ＭＳ Ｐゴシック" charset="0"/>
              </a:rPr>
              <a:t>Update directory </a:t>
            </a:r>
            <a:r>
              <a:rPr lang="en-US" dirty="0">
                <a:latin typeface="Arial" charset="0"/>
                <a:ea typeface="ＭＳ Ｐゴシック" charset="0"/>
              </a:rPr>
              <a:t>entry on disk</a:t>
            </a:r>
          </a:p>
          <a:p>
            <a:pPr lvl="2" eaLnBrk="1" hangingPunct="1">
              <a:lnSpc>
                <a:spcPct val="90000"/>
              </a:lnSpc>
            </a:pPr>
            <a:r>
              <a:rPr lang="en-US" dirty="0">
                <a:latin typeface="Arial" charset="0"/>
                <a:ea typeface="ＭＳ Ｐゴシック" charset="0"/>
              </a:rPr>
              <a:t>2) </a:t>
            </a:r>
            <a:r>
              <a:rPr lang="en-US" dirty="0" err="1">
                <a:latin typeface="Arial" charset="0"/>
                <a:ea typeface="ＭＳ Ｐゴシック" charset="0"/>
              </a:rPr>
              <a:t>Inode</a:t>
            </a:r>
            <a:r>
              <a:rPr lang="en-US" dirty="0">
                <a:latin typeface="Arial" charset="0"/>
                <a:ea typeface="ＭＳ Ｐゴシック" charset="0"/>
              </a:rPr>
              <a:t> must be marked as free (or removed)</a:t>
            </a:r>
          </a:p>
          <a:p>
            <a:pPr lvl="3" eaLnBrk="1" hangingPunct="1">
              <a:lnSpc>
                <a:spcPct val="90000"/>
              </a:lnSpc>
            </a:pPr>
            <a:r>
              <a:rPr lang="en-US" dirty="0">
                <a:solidFill>
                  <a:srgbClr val="FF0000"/>
                </a:solidFill>
                <a:latin typeface="Arial" charset="0"/>
                <a:ea typeface="ＭＳ Ｐゴシック" charset="0"/>
              </a:rPr>
              <a:t>Update </a:t>
            </a:r>
            <a:r>
              <a:rPr lang="en-US" dirty="0" err="1">
                <a:solidFill>
                  <a:srgbClr val="FF0000"/>
                </a:solidFill>
                <a:latin typeface="Arial" charset="0"/>
                <a:ea typeface="ＭＳ Ｐゴシック" charset="0"/>
              </a:rPr>
              <a:t>inode</a:t>
            </a:r>
            <a:r>
              <a:rPr lang="en-US" dirty="0">
                <a:solidFill>
                  <a:srgbClr val="FF0000"/>
                </a:solidFill>
                <a:latin typeface="Arial" charset="0"/>
                <a:ea typeface="ＭＳ Ｐゴシック" charset="0"/>
              </a:rPr>
              <a:t> </a:t>
            </a:r>
            <a:r>
              <a:rPr lang="en-US" dirty="0" smtClean="0">
                <a:latin typeface="Arial" charset="0"/>
                <a:ea typeface="ＭＳ Ｐゴシック" charset="0"/>
              </a:rPr>
              <a:t>(or </a:t>
            </a:r>
            <a:r>
              <a:rPr lang="en-US" dirty="0" err="1" smtClean="0">
                <a:latin typeface="Arial" charset="0"/>
                <a:ea typeface="ＭＳ Ｐゴシック" charset="0"/>
              </a:rPr>
              <a:t>inode</a:t>
            </a:r>
            <a:r>
              <a:rPr lang="en-US" dirty="0" smtClean="0">
                <a:latin typeface="Arial" charset="0"/>
                <a:ea typeface="ＭＳ Ｐゴシック" charset="0"/>
              </a:rPr>
              <a:t> map) on </a:t>
            </a:r>
            <a:r>
              <a:rPr lang="en-US" dirty="0">
                <a:latin typeface="Arial" charset="0"/>
                <a:ea typeface="ＭＳ Ｐゴシック" charset="0"/>
              </a:rPr>
              <a:t>disk</a:t>
            </a:r>
          </a:p>
          <a:p>
            <a:pPr lvl="2" eaLnBrk="1" hangingPunct="1">
              <a:lnSpc>
                <a:spcPct val="90000"/>
              </a:lnSpc>
            </a:pPr>
            <a:r>
              <a:rPr lang="en-US" dirty="0">
                <a:latin typeface="Arial" charset="0"/>
                <a:ea typeface="ＭＳ Ｐゴシック" charset="0"/>
              </a:rPr>
              <a:t>3) Blocks pointed by </a:t>
            </a:r>
            <a:r>
              <a:rPr lang="en-US" dirty="0" err="1">
                <a:latin typeface="Arial" charset="0"/>
                <a:ea typeface="ＭＳ Ｐゴシック" charset="0"/>
              </a:rPr>
              <a:t>inode</a:t>
            </a:r>
            <a:r>
              <a:rPr lang="en-US" dirty="0">
                <a:latin typeface="Arial" charset="0"/>
                <a:ea typeface="ＭＳ Ｐゴシック" charset="0"/>
              </a:rPr>
              <a:t> must be de-allocated</a:t>
            </a:r>
          </a:p>
          <a:p>
            <a:pPr lvl="3" eaLnBrk="1" hangingPunct="1">
              <a:lnSpc>
                <a:spcPct val="90000"/>
              </a:lnSpc>
            </a:pPr>
            <a:r>
              <a:rPr lang="en-US" dirty="0" smtClean="0">
                <a:latin typeface="Arial" charset="0"/>
                <a:ea typeface="ＭＳ Ｐゴシック" charset="0"/>
              </a:rPr>
              <a:t>Added to the free list or bitmap</a:t>
            </a:r>
          </a:p>
          <a:p>
            <a:pPr lvl="3" eaLnBrk="1" hangingPunct="1">
              <a:lnSpc>
                <a:spcPct val="90000"/>
              </a:lnSpc>
            </a:pPr>
            <a:r>
              <a:rPr lang="en-US" dirty="0" smtClean="0">
                <a:solidFill>
                  <a:srgbClr val="FF0000"/>
                </a:solidFill>
                <a:latin typeface="Arial" charset="0"/>
                <a:ea typeface="ＭＳ Ｐゴシック" charset="0"/>
              </a:rPr>
              <a:t>Update bitmap </a:t>
            </a:r>
            <a:r>
              <a:rPr lang="en-US" dirty="0" smtClean="0">
                <a:latin typeface="Arial" charset="0"/>
                <a:ea typeface="ＭＳ Ｐゴシック" charset="0"/>
              </a:rPr>
              <a:t>on disk (or free list). </a:t>
            </a:r>
          </a:p>
          <a:p>
            <a:pPr lvl="4" eaLnBrk="1" hangingPunct="1">
              <a:lnSpc>
                <a:spcPct val="90000"/>
              </a:lnSpc>
            </a:pPr>
            <a:endParaRPr lang="en-US" dirty="0">
              <a:latin typeface="Arial" charset="0"/>
              <a:ea typeface="ＭＳ Ｐゴシック" charset="0"/>
            </a:endParaRPr>
          </a:p>
          <a:p>
            <a:pPr lvl="2" eaLnBrk="1" hangingPunct="1">
              <a:lnSpc>
                <a:spcPct val="90000"/>
              </a:lnSpc>
            </a:pPr>
            <a:r>
              <a:rPr lang="en-US" dirty="0">
                <a:latin typeface="Arial" charset="0"/>
                <a:ea typeface="ＭＳ Ｐゴシック" charset="0"/>
              </a:rPr>
              <a:t>While doing these sequence of operations, a </a:t>
            </a:r>
            <a:r>
              <a:rPr lang="en-US" dirty="0">
                <a:solidFill>
                  <a:srgbClr val="FF0000"/>
                </a:solidFill>
                <a:latin typeface="Arial" charset="0"/>
                <a:ea typeface="ＭＳ Ｐゴシック" charset="0"/>
              </a:rPr>
              <a:t>power failure </a:t>
            </a:r>
            <a:r>
              <a:rPr lang="en-US" dirty="0">
                <a:latin typeface="Arial" charset="0"/>
                <a:ea typeface="ＭＳ Ｐゴシック" charset="0"/>
              </a:rPr>
              <a:t>may happen and leave the disk structures in an inconsistent state. We need to recover from this kind of failures. </a:t>
            </a:r>
          </a:p>
          <a:p>
            <a:pPr lvl="3"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Solution: consider these operations as a </a:t>
            </a:r>
            <a:r>
              <a:rPr lang="en-US" dirty="0">
                <a:solidFill>
                  <a:srgbClr val="FF0000"/>
                </a:solidFill>
                <a:latin typeface="Arial" charset="0"/>
                <a:ea typeface="ＭＳ Ｐゴシック" charset="0"/>
              </a:rPr>
              <a:t>transaction</a:t>
            </a:r>
            <a:r>
              <a:rPr lang="en-US" dirty="0">
                <a:latin typeface="Arial" charset="0"/>
                <a:ea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FE98C2-B974-1A48-841C-B4FDBA217414}" type="slidenum">
              <a:rPr lang="en-US"/>
              <a:pPr eaLnBrk="1" hangingPunct="1"/>
              <a:t>7</a:t>
            </a:fld>
            <a:endParaRPr lang="en-US"/>
          </a:p>
        </p:txBody>
      </p:sp>
      <p:sp>
        <p:nvSpPr>
          <p:cNvPr id="8195" name="Rectangle 4"/>
          <p:cNvSpPr>
            <a:spLocks noGrp="1" noChangeArrowheads="1"/>
          </p:cNvSpPr>
          <p:nvPr>
            <p:ph type="title"/>
          </p:nvPr>
        </p:nvSpPr>
        <p:spPr/>
        <p:txBody>
          <a:bodyPr/>
          <a:lstStyle/>
          <a:p>
            <a:pPr eaLnBrk="1" hangingPunct="1"/>
            <a:r>
              <a:rPr lang="en-US">
                <a:latin typeface="Arial" charset="0"/>
                <a:ea typeface="ＭＳ Ｐゴシック" charset="0"/>
              </a:rPr>
              <a:t>Layered Software</a:t>
            </a:r>
          </a:p>
        </p:txBody>
      </p:sp>
      <p:sp>
        <p:nvSpPr>
          <p:cNvPr id="8196" name="Rectangle 5"/>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Disk Controller</a:t>
            </a:r>
          </a:p>
        </p:txBody>
      </p:sp>
      <p:sp>
        <p:nvSpPr>
          <p:cNvPr id="8197" name="Rectangle 6"/>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Disk Driver</a:t>
            </a:r>
          </a:p>
        </p:txBody>
      </p:sp>
      <p:sp>
        <p:nvSpPr>
          <p:cNvPr id="8198" name="Oval 7"/>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199" name="Oval 8"/>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200" name="Oval 9"/>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201" name="Line 10"/>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2" name="Line 11"/>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3" name="Text Box 12"/>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8204" name="Line 13"/>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5" name="Line 15"/>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6" name="Line 17"/>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7" name="Text Box 18"/>
          <p:cNvSpPr txBox="1">
            <a:spLocks noChangeArrowheads="1"/>
          </p:cNvSpPr>
          <p:nvPr/>
        </p:nvSpPr>
        <p:spPr bwMode="auto">
          <a:xfrm>
            <a:off x="3833813" y="5661025"/>
            <a:ext cx="268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tracks, sectors</a:t>
            </a:r>
          </a:p>
        </p:txBody>
      </p:sp>
      <p:sp>
        <p:nvSpPr>
          <p:cNvPr id="8208" name="Rectangle 19"/>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8209" name="Rectangle 20"/>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8210" name="Oval 21"/>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8211" name="Line 22"/>
          <p:cNvSpPr>
            <a:spLocks noChangeShapeType="1"/>
          </p:cNvSpPr>
          <p:nvPr/>
        </p:nvSpPr>
        <p:spPr bwMode="auto">
          <a:xfrm>
            <a:off x="1835150" y="2276475"/>
            <a:ext cx="0" cy="2016125"/>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2" name="Text Box 23"/>
          <p:cNvSpPr txBox="1">
            <a:spLocks noChangeArrowheads="1"/>
          </p:cNvSpPr>
          <p:nvPr/>
        </p:nvSpPr>
        <p:spPr bwMode="auto">
          <a:xfrm>
            <a:off x="684213" y="2924175"/>
            <a:ext cx="1082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Kernel</a:t>
            </a:r>
          </a:p>
          <a:p>
            <a:pPr eaLnBrk="1" hangingPunct="1"/>
            <a:r>
              <a:rPr lang="en-US"/>
              <a:t>Mode</a:t>
            </a:r>
          </a:p>
          <a:p>
            <a:pPr eaLnBrk="1" hangingPunct="1"/>
            <a:r>
              <a:rPr lang="en-US"/>
              <a:t>Software</a:t>
            </a:r>
          </a:p>
        </p:txBody>
      </p:sp>
      <p:sp>
        <p:nvSpPr>
          <p:cNvPr id="8213" name="Line 24"/>
          <p:cNvSpPr>
            <a:spLocks noChangeShapeType="1"/>
          </p:cNvSpPr>
          <p:nvPr/>
        </p:nvSpPr>
        <p:spPr bwMode="auto">
          <a:xfrm>
            <a:off x="1547813" y="4652963"/>
            <a:ext cx="0" cy="1584325"/>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4" name="Text Box 25"/>
          <p:cNvSpPr txBox="1">
            <a:spLocks noChangeArrowheads="1"/>
          </p:cNvSpPr>
          <p:nvPr/>
        </p:nvSpPr>
        <p:spPr bwMode="auto">
          <a:xfrm>
            <a:off x="376238" y="5176838"/>
            <a:ext cx="117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Hardware</a:t>
            </a:r>
          </a:p>
        </p:txBody>
      </p:sp>
      <p:sp>
        <p:nvSpPr>
          <p:cNvPr id="8215" name="Line 26"/>
          <p:cNvSpPr>
            <a:spLocks noChangeShapeType="1"/>
          </p:cNvSpPr>
          <p:nvPr/>
        </p:nvSpPr>
        <p:spPr bwMode="auto">
          <a:xfrm>
            <a:off x="3851275" y="3429000"/>
            <a:ext cx="0" cy="5762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6" name="Text Box 27"/>
          <p:cNvSpPr txBox="1">
            <a:spLocks noChangeArrowheads="1"/>
          </p:cNvSpPr>
          <p:nvPr/>
        </p:nvSpPr>
        <p:spPr bwMode="auto">
          <a:xfrm>
            <a:off x="4073525" y="3475038"/>
            <a:ext cx="2011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write disk block x, ..</a:t>
            </a:r>
          </a:p>
          <a:p>
            <a:pPr eaLnBrk="1" hangingPunct="1"/>
            <a:r>
              <a:rPr lang="en-US" sz="1600" i="1"/>
              <a:t>read disk block x, …</a:t>
            </a:r>
          </a:p>
        </p:txBody>
      </p:sp>
      <p:sp>
        <p:nvSpPr>
          <p:cNvPr id="8217" name="Line 30"/>
          <p:cNvSpPr>
            <a:spLocks noChangeShapeType="1"/>
          </p:cNvSpPr>
          <p:nvPr/>
        </p:nvSpPr>
        <p:spPr bwMode="auto">
          <a:xfrm>
            <a:off x="3756025" y="42926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8" name="Text Box 31"/>
          <p:cNvSpPr txBox="1">
            <a:spLocks noChangeArrowheads="1"/>
          </p:cNvSpPr>
          <p:nvPr/>
        </p:nvSpPr>
        <p:spPr bwMode="auto">
          <a:xfrm>
            <a:off x="3924300" y="4316413"/>
            <a:ext cx="4522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[cylinder#, track#, sector#], operation code: R,W</a:t>
            </a:r>
          </a:p>
        </p:txBody>
      </p:sp>
      <p:sp>
        <p:nvSpPr>
          <p:cNvPr id="8219" name="Line 34"/>
          <p:cNvSpPr>
            <a:spLocks noChangeShapeType="1"/>
          </p:cNvSpPr>
          <p:nvPr/>
        </p:nvSpPr>
        <p:spPr bwMode="auto">
          <a:xfrm>
            <a:off x="4427538" y="1700213"/>
            <a:ext cx="0" cy="5032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20" name="Text Box 35"/>
          <p:cNvSpPr txBox="1">
            <a:spLocks noChangeArrowheads="1"/>
          </p:cNvSpPr>
          <p:nvPr/>
        </p:nvSpPr>
        <p:spPr bwMode="auto">
          <a:xfrm>
            <a:off x="4368800" y="1628775"/>
            <a:ext cx="2219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read file f, write file f, ..</a:t>
            </a:r>
          </a:p>
        </p:txBody>
      </p:sp>
      <p:sp>
        <p:nvSpPr>
          <p:cNvPr id="8221" name="Text Box 36"/>
          <p:cNvSpPr txBox="1">
            <a:spLocks noChangeArrowheads="1"/>
          </p:cNvSpPr>
          <p:nvPr/>
        </p:nvSpPr>
        <p:spPr bwMode="auto">
          <a:xfrm>
            <a:off x="3854043" y="2228850"/>
            <a:ext cx="3583804"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dirty="0"/>
              <a:t>(operation will be </a:t>
            </a:r>
            <a:r>
              <a:rPr lang="en-US" sz="1600" i="1" dirty="0" smtClean="0"/>
              <a:t>at offset </a:t>
            </a:r>
            <a:r>
              <a:rPr lang="en-US" sz="1600" i="1" dirty="0"/>
              <a:t>p, n bytes)</a:t>
            </a:r>
          </a:p>
        </p:txBody>
      </p:sp>
      <p:sp>
        <p:nvSpPr>
          <p:cNvPr id="8222" name="Text Box 37"/>
          <p:cNvSpPr txBox="1">
            <a:spLocks noChangeArrowheads="1"/>
          </p:cNvSpPr>
          <p:nvPr/>
        </p:nvSpPr>
        <p:spPr bwMode="auto">
          <a:xfrm>
            <a:off x="4084638" y="2774950"/>
            <a:ext cx="3211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find file info for f</a:t>
            </a:r>
          </a:p>
          <a:p>
            <a:pPr algn="l" eaLnBrk="1" hangingPunct="1"/>
            <a:r>
              <a:rPr lang="en-US"/>
              <a:t>(f, p, n) </a:t>
            </a:r>
            <a:r>
              <a:rPr lang="en-US">
                <a:sym typeface="Wingdings" charset="0"/>
              </a:rPr>
              <a:t> disk block numbers</a:t>
            </a:r>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163338-4AF8-5E4A-A4C0-A950085E0B59}" type="slidenum">
              <a:rPr lang="en-US"/>
              <a:pPr eaLnBrk="1" hangingPunct="1"/>
              <a:t>70</a:t>
            </a:fld>
            <a:endParaRPr lang="en-US"/>
          </a:p>
        </p:txBody>
      </p:sp>
      <p:sp>
        <p:nvSpPr>
          <p:cNvPr id="7065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Journaling File Systems</a:t>
            </a:r>
          </a:p>
        </p:txBody>
      </p:sp>
      <p:sp>
        <p:nvSpPr>
          <p:cNvPr id="70660" name="Rectangle 3"/>
          <p:cNvSpPr>
            <a:spLocks noGrp="1" noChangeArrowheads="1"/>
          </p:cNvSpPr>
          <p:nvPr>
            <p:ph type="body" idx="4294967295"/>
          </p:nvPr>
        </p:nvSpPr>
        <p:spPr>
          <a:xfrm>
            <a:off x="892175" y="1484313"/>
            <a:ext cx="7351713" cy="4886325"/>
          </a:xfrm>
        </p:spPr>
        <p:txBody>
          <a:bodyPr/>
          <a:lstStyle/>
          <a:p>
            <a:pPr eaLnBrk="1" hangingPunct="1"/>
            <a:r>
              <a:rPr lang="en-US" dirty="0">
                <a:latin typeface="Arial" charset="0"/>
                <a:ea typeface="ＭＳ Ｐゴシック" charset="0"/>
              </a:rPr>
              <a:t>A journaling file system records each </a:t>
            </a:r>
            <a:r>
              <a:rPr lang="en-US" dirty="0" smtClean="0">
                <a:latin typeface="Arial" charset="0"/>
                <a:ea typeface="ＭＳ Ｐゴシック" charset="0"/>
              </a:rPr>
              <a:t>file operation (modifying to file </a:t>
            </a:r>
            <a:r>
              <a:rPr lang="en-US" dirty="0">
                <a:latin typeface="Arial" charset="0"/>
                <a:ea typeface="ＭＳ Ｐゴシック" charset="0"/>
              </a:rPr>
              <a:t>system </a:t>
            </a:r>
            <a:r>
              <a:rPr lang="en-US" dirty="0" smtClean="0">
                <a:latin typeface="Arial" charset="0"/>
                <a:ea typeface="ＭＳ Ｐゴシック" charset="0"/>
              </a:rPr>
              <a:t>metadata) </a:t>
            </a:r>
            <a:r>
              <a:rPr lang="en-US" dirty="0">
                <a:latin typeface="Arial" charset="0"/>
                <a:ea typeface="ＭＳ Ｐゴシック" charset="0"/>
              </a:rPr>
              <a:t>as a </a:t>
            </a:r>
            <a:r>
              <a:rPr lang="en-US" dirty="0" smtClean="0">
                <a:solidFill>
                  <a:srgbClr val="FF0000"/>
                </a:solidFill>
                <a:latin typeface="Arial" charset="0"/>
                <a:ea typeface="ＭＳ Ｐゴシック" charset="0"/>
              </a:rPr>
              <a:t>transaction </a:t>
            </a:r>
            <a:r>
              <a:rPr lang="en-US" dirty="0" smtClean="0">
                <a:latin typeface="Arial" charset="0"/>
                <a:ea typeface="ＭＳ Ｐゴシック" charset="0"/>
              </a:rPr>
              <a:t>( a sequence of operations to be done atomically: all or none)</a:t>
            </a:r>
            <a:endParaRPr lang="en-US" dirty="0">
              <a:latin typeface="Arial" charset="0"/>
              <a:ea typeface="ＭＳ Ｐゴシック" charset="0"/>
            </a:endParaRPr>
          </a:p>
          <a:p>
            <a:pPr eaLnBrk="1" hangingPunct="1"/>
            <a:r>
              <a:rPr lang="en-US" dirty="0">
                <a:latin typeface="Arial" charset="0"/>
                <a:ea typeface="ＭＳ Ｐゴシック" charset="0"/>
              </a:rPr>
              <a:t>All transactions are written to a </a:t>
            </a:r>
            <a:r>
              <a:rPr lang="en-US" dirty="0">
                <a:solidFill>
                  <a:srgbClr val="FF0000"/>
                </a:solidFill>
                <a:latin typeface="Arial" charset="0"/>
                <a:ea typeface="ＭＳ Ｐゴシック" charset="0"/>
              </a:rPr>
              <a:t>log (on disk)</a:t>
            </a:r>
          </a:p>
          <a:p>
            <a:pPr lvl="1" eaLnBrk="1" hangingPunct="1"/>
            <a:r>
              <a:rPr lang="en-US" dirty="0">
                <a:latin typeface="Arial" charset="0"/>
                <a:ea typeface="ＭＳ Ｐゴシック" charset="0"/>
              </a:rPr>
              <a:t> A transaction is considered </a:t>
            </a:r>
            <a:r>
              <a:rPr lang="en-US" dirty="0">
                <a:solidFill>
                  <a:srgbClr val="FF0000"/>
                </a:solidFill>
                <a:latin typeface="Arial" charset="0"/>
                <a:ea typeface="ＭＳ Ｐゴシック" charset="0"/>
              </a:rPr>
              <a:t>committed</a:t>
            </a:r>
            <a:r>
              <a:rPr lang="en-US" dirty="0">
                <a:latin typeface="Arial" charset="0"/>
                <a:ea typeface="ＭＳ Ｐゴシック" charset="0"/>
              </a:rPr>
              <a:t> once it is written to the </a:t>
            </a:r>
            <a:r>
              <a:rPr lang="en-US" dirty="0">
                <a:solidFill>
                  <a:srgbClr val="FF0000"/>
                </a:solidFill>
                <a:latin typeface="Arial" charset="0"/>
                <a:ea typeface="ＭＳ Ｐゴシック" charset="0"/>
              </a:rPr>
              <a:t>log</a:t>
            </a:r>
          </a:p>
          <a:p>
            <a:pPr lvl="1" eaLnBrk="1" hangingPunct="1"/>
            <a:r>
              <a:rPr lang="en-US" dirty="0">
                <a:latin typeface="Arial" charset="0"/>
                <a:ea typeface="ＭＳ Ｐゴシック" charset="0"/>
              </a:rPr>
              <a:t>However, the </a:t>
            </a:r>
            <a:r>
              <a:rPr lang="en-US" dirty="0">
                <a:solidFill>
                  <a:srgbClr val="FF0000"/>
                </a:solidFill>
                <a:latin typeface="Arial" charset="0"/>
                <a:ea typeface="ＭＳ Ｐゴシック" charset="0"/>
              </a:rPr>
              <a:t>file system may not </a:t>
            </a:r>
            <a:r>
              <a:rPr lang="en-US" dirty="0">
                <a:latin typeface="Arial" charset="0"/>
                <a:ea typeface="ＭＳ Ｐゴシック" charset="0"/>
              </a:rPr>
              <a:t>yet be updated</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transactions</a:t>
            </a:r>
            <a:r>
              <a:rPr lang="en-US" dirty="0">
                <a:latin typeface="Arial" charset="0"/>
                <a:ea typeface="ＭＳ Ｐゴシック" charset="0"/>
              </a:rPr>
              <a:t> in the log are </a:t>
            </a:r>
            <a:r>
              <a:rPr lang="en-US" dirty="0">
                <a:solidFill>
                  <a:srgbClr val="FF0000"/>
                </a:solidFill>
                <a:latin typeface="Arial" charset="0"/>
                <a:ea typeface="ＭＳ Ｐゴシック" charset="0"/>
              </a:rPr>
              <a:t>asynchronously executed </a:t>
            </a:r>
            <a:r>
              <a:rPr lang="en-US" dirty="0">
                <a:latin typeface="Arial" charset="0"/>
                <a:ea typeface="ＭＳ Ｐゴシック" charset="0"/>
              </a:rPr>
              <a:t>on the file system</a:t>
            </a:r>
          </a:p>
          <a:p>
            <a:pPr lvl="1" eaLnBrk="1" hangingPunct="1"/>
            <a:r>
              <a:rPr lang="en-US" dirty="0">
                <a:latin typeface="Arial" charset="0"/>
                <a:ea typeface="ＭＳ Ｐゴシック" charset="0"/>
              </a:rPr>
              <a:t> When the file system is modified, the transaction is removed from the log</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If the file system </a:t>
            </a:r>
            <a:r>
              <a:rPr lang="en-US" dirty="0">
                <a:solidFill>
                  <a:srgbClr val="FF0000"/>
                </a:solidFill>
                <a:latin typeface="Arial" charset="0"/>
                <a:ea typeface="ＭＳ Ｐゴシック" charset="0"/>
              </a:rPr>
              <a:t>crashes</a:t>
            </a:r>
            <a:r>
              <a:rPr lang="en-US" dirty="0">
                <a:latin typeface="Arial" charset="0"/>
                <a:ea typeface="ＭＳ Ｐゴシック" charset="0"/>
              </a:rPr>
              <a:t>, all </a:t>
            </a:r>
            <a:r>
              <a:rPr lang="en-US" dirty="0">
                <a:solidFill>
                  <a:srgbClr val="FF0000"/>
                </a:solidFill>
                <a:latin typeface="Arial" charset="0"/>
                <a:ea typeface="ＭＳ Ｐゴシック" charset="0"/>
              </a:rPr>
              <a:t>remaining transactions </a:t>
            </a:r>
            <a:r>
              <a:rPr lang="en-US" dirty="0">
                <a:latin typeface="Arial" charset="0"/>
                <a:ea typeface="ＭＳ Ｐゴシック" charset="0"/>
              </a:rPr>
              <a:t>in the log must still be performed</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674B66-DC5E-4643-9C33-665F5F2CF30D}" type="slidenum">
              <a:rPr lang="en-US"/>
              <a:pPr eaLnBrk="1" hangingPunct="1"/>
              <a:t>71</a:t>
            </a:fld>
            <a:endParaRPr lang="en-US"/>
          </a:p>
        </p:txBody>
      </p:sp>
      <p:sp>
        <p:nvSpPr>
          <p:cNvPr id="7168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The Sun Network File System (NFS)</a:t>
            </a:r>
          </a:p>
        </p:txBody>
      </p:sp>
      <p:sp>
        <p:nvSpPr>
          <p:cNvPr id="71684" name="Rectangle 3"/>
          <p:cNvSpPr>
            <a:spLocks noGrp="1" noChangeArrowheads="1"/>
          </p:cNvSpPr>
          <p:nvPr>
            <p:ph type="body" idx="4294967295"/>
          </p:nvPr>
        </p:nvSpPr>
        <p:spPr/>
        <p:txBody>
          <a:bodyPr/>
          <a:lstStyle/>
          <a:p>
            <a:pPr eaLnBrk="1" hangingPunct="1"/>
            <a:r>
              <a:rPr lang="en-US" dirty="0" smtClean="0">
                <a:latin typeface="Arial" charset="0"/>
                <a:ea typeface="ＭＳ Ｐゴシック" charset="0"/>
              </a:rPr>
              <a:t>A </a:t>
            </a:r>
            <a:r>
              <a:rPr lang="en-US" u="sng" dirty="0">
                <a:latin typeface="Arial" charset="0"/>
                <a:ea typeface="ＭＳ Ｐゴシック" charset="0"/>
              </a:rPr>
              <a:t>specification</a:t>
            </a:r>
            <a:r>
              <a:rPr lang="en-US" dirty="0">
                <a:latin typeface="Arial" charset="0"/>
                <a:ea typeface="ＭＳ Ｐゴシック" charset="0"/>
              </a:rPr>
              <a:t> </a:t>
            </a:r>
            <a:r>
              <a:rPr lang="en-US" dirty="0" smtClean="0">
                <a:latin typeface="Arial" charset="0"/>
                <a:ea typeface="ＭＳ Ｐゴシック" charset="0"/>
              </a:rPr>
              <a:t>and an  </a:t>
            </a:r>
            <a:r>
              <a:rPr lang="en-US" u="sng" dirty="0">
                <a:latin typeface="Arial" charset="0"/>
                <a:ea typeface="ＭＳ Ｐゴシック" charset="0"/>
              </a:rPr>
              <a:t>implementation</a:t>
            </a:r>
            <a:r>
              <a:rPr lang="en-US" dirty="0">
                <a:latin typeface="Arial" charset="0"/>
                <a:ea typeface="ＭＳ Ｐゴシック" charset="0"/>
              </a:rPr>
              <a:t> of a software system for </a:t>
            </a:r>
            <a:r>
              <a:rPr lang="en-US" dirty="0">
                <a:solidFill>
                  <a:srgbClr val="FF0000"/>
                </a:solidFill>
                <a:latin typeface="Arial" charset="0"/>
                <a:ea typeface="ＭＳ Ｐゴシック" charset="0"/>
              </a:rPr>
              <a:t>accessing</a:t>
            </a:r>
            <a:r>
              <a:rPr lang="en-US" dirty="0">
                <a:latin typeface="Arial" charset="0"/>
                <a:ea typeface="ＭＳ Ｐゴシック" charset="0"/>
              </a:rPr>
              <a:t> </a:t>
            </a:r>
            <a:r>
              <a:rPr lang="en-US" dirty="0">
                <a:solidFill>
                  <a:srgbClr val="FF0000"/>
                </a:solidFill>
                <a:latin typeface="Arial" charset="0"/>
                <a:ea typeface="ＭＳ Ｐゴシック" charset="0"/>
              </a:rPr>
              <a:t>remote files across </a:t>
            </a:r>
            <a:r>
              <a:rPr lang="en-US" dirty="0" smtClean="0">
                <a:solidFill>
                  <a:srgbClr val="FF0000"/>
                </a:solidFill>
                <a:latin typeface="Arial" charset="0"/>
                <a:ea typeface="ＭＳ Ｐゴシック" charset="0"/>
              </a:rPr>
              <a:t>a network</a:t>
            </a:r>
            <a:r>
              <a:rPr lang="en-US" dirty="0">
                <a:latin typeface="Arial" charset="0"/>
                <a:ea typeface="ＭＳ Ｐゴシック" charset="0"/>
              </a:rPr>
              <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a:latin typeface="Arial" charset="0"/>
                <a:ea typeface="ＭＳ Ｐゴシック" charset="0"/>
              </a:rPr>
              <a:t>The implementation is part of the Solaris and SunOS operating systems running on Sun workstations using an unreliable datagram protocol (UDP/IP protocol and </a:t>
            </a:r>
            <a:r>
              <a:rPr lang="en-US" dirty="0" smtClean="0">
                <a:latin typeface="Arial" charset="0"/>
                <a:ea typeface="ＭＳ Ｐゴシック" charset="0"/>
              </a:rPr>
              <a:t>Ethernet)</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61CCA08-03D6-BE42-8E3C-2A433AE62227}" type="slidenum">
              <a:rPr lang="en-US"/>
              <a:pPr eaLnBrk="1" hangingPunct="1"/>
              <a:t>72</a:t>
            </a:fld>
            <a:endParaRPr lang="en-US"/>
          </a:p>
        </p:txBody>
      </p:sp>
      <p:sp>
        <p:nvSpPr>
          <p:cNvPr id="72707" name="Rectangle 2"/>
          <p:cNvSpPr>
            <a:spLocks noGrp="1" noChangeArrowheads="1"/>
          </p:cNvSpPr>
          <p:nvPr>
            <p:ph type="title"/>
          </p:nvPr>
        </p:nvSpPr>
        <p:spPr/>
        <p:txBody>
          <a:bodyPr anchor="b"/>
          <a:lstStyle/>
          <a:p>
            <a:pPr eaLnBrk="1" hangingPunct="1"/>
            <a:r>
              <a:rPr lang="en-US">
                <a:latin typeface="Arial" charset="0"/>
                <a:ea typeface="ＭＳ Ｐゴシック" charset="0"/>
              </a:rPr>
              <a:t>NFS (Cont.)</a:t>
            </a:r>
          </a:p>
        </p:txBody>
      </p:sp>
      <p:sp>
        <p:nvSpPr>
          <p:cNvPr id="72708" name="Rectangle 4"/>
          <p:cNvSpPr>
            <a:spLocks noGrp="1" noChangeArrowheads="1"/>
          </p:cNvSpPr>
          <p:nvPr>
            <p:ph type="body" idx="1"/>
          </p:nvPr>
        </p:nvSpPr>
        <p:spPr/>
        <p:txBody>
          <a:bodyPr/>
          <a:lstStyle/>
          <a:p>
            <a:pPr eaLnBrk="1" hangingPunct="1"/>
            <a:r>
              <a:rPr lang="en-US" dirty="0">
                <a:latin typeface="Arial" charset="0"/>
                <a:ea typeface="ＭＳ Ｐゴシック" charset="0"/>
              </a:rPr>
              <a:t>Interconnected workstations viewed as a set of </a:t>
            </a:r>
            <a:r>
              <a:rPr lang="en-US" dirty="0">
                <a:solidFill>
                  <a:srgbClr val="FF0000"/>
                </a:solidFill>
                <a:latin typeface="Arial" charset="0"/>
                <a:ea typeface="ＭＳ Ｐゴシック" charset="0"/>
              </a:rPr>
              <a:t>independent machines </a:t>
            </a:r>
            <a:r>
              <a:rPr lang="en-US" dirty="0">
                <a:latin typeface="Arial" charset="0"/>
                <a:ea typeface="ＭＳ Ｐゴシック" charset="0"/>
              </a:rPr>
              <a:t>with </a:t>
            </a:r>
            <a:r>
              <a:rPr lang="en-US" dirty="0">
                <a:solidFill>
                  <a:srgbClr val="FF0000"/>
                </a:solidFill>
                <a:latin typeface="Arial" charset="0"/>
                <a:ea typeface="ＭＳ Ｐゴシック" charset="0"/>
              </a:rPr>
              <a:t>independent file systems</a:t>
            </a:r>
            <a:r>
              <a:rPr lang="en-US" dirty="0">
                <a:latin typeface="Arial" charset="0"/>
                <a:ea typeface="ＭＳ Ｐゴシック" charset="0"/>
              </a:rPr>
              <a:t>, which allows </a:t>
            </a:r>
            <a:r>
              <a:rPr lang="en-US" dirty="0">
                <a:solidFill>
                  <a:srgbClr val="FF0000"/>
                </a:solidFill>
                <a:latin typeface="Arial" charset="0"/>
                <a:ea typeface="ＭＳ Ｐゴシック" charset="0"/>
              </a:rPr>
              <a:t>sharing</a:t>
            </a:r>
            <a:r>
              <a:rPr lang="en-US" dirty="0">
                <a:latin typeface="Arial" charset="0"/>
                <a:ea typeface="ＭＳ Ｐゴシック" charset="0"/>
              </a:rPr>
              <a:t> among these file systems in a </a:t>
            </a:r>
            <a:r>
              <a:rPr lang="en-US" dirty="0">
                <a:solidFill>
                  <a:srgbClr val="FF0000"/>
                </a:solidFill>
                <a:latin typeface="Arial" charset="0"/>
                <a:ea typeface="ＭＳ Ｐゴシック" charset="0"/>
              </a:rPr>
              <a:t>transparent</a:t>
            </a:r>
            <a:r>
              <a:rPr lang="en-US" dirty="0">
                <a:latin typeface="Arial" charset="0"/>
                <a:ea typeface="ＭＳ Ｐゴシック" charset="0"/>
              </a:rPr>
              <a:t> manner</a:t>
            </a:r>
          </a:p>
          <a:p>
            <a:pPr lvl="1" eaLnBrk="1" hangingPunct="1"/>
            <a:r>
              <a:rPr lang="en-US" dirty="0">
                <a:latin typeface="Arial" charset="0"/>
                <a:ea typeface="ＭＳ Ｐゴシック" charset="0"/>
              </a:rPr>
              <a:t>A </a:t>
            </a:r>
            <a:r>
              <a:rPr lang="en-US" dirty="0">
                <a:solidFill>
                  <a:srgbClr val="FF0000"/>
                </a:solidFill>
                <a:latin typeface="Arial" charset="0"/>
                <a:ea typeface="ＭＳ Ｐゴシック" charset="0"/>
              </a:rPr>
              <a:t>remote</a:t>
            </a:r>
            <a:r>
              <a:rPr lang="en-US" dirty="0">
                <a:latin typeface="Arial" charset="0"/>
                <a:ea typeface="ＭＳ Ｐゴシック" charset="0"/>
              </a:rPr>
              <a:t> directory is </a:t>
            </a:r>
            <a:r>
              <a:rPr lang="en-US" dirty="0">
                <a:solidFill>
                  <a:srgbClr val="FF0000"/>
                </a:solidFill>
                <a:latin typeface="Arial" charset="0"/>
                <a:ea typeface="ＭＳ Ｐゴシック" charset="0"/>
              </a:rPr>
              <a:t>mounted</a:t>
            </a:r>
            <a:r>
              <a:rPr lang="en-US" dirty="0">
                <a:latin typeface="Arial" charset="0"/>
                <a:ea typeface="ＭＳ Ｐゴシック" charset="0"/>
              </a:rPr>
              <a:t> over a </a:t>
            </a:r>
            <a:r>
              <a:rPr lang="en-US" dirty="0">
                <a:solidFill>
                  <a:srgbClr val="FF0000"/>
                </a:solidFill>
                <a:latin typeface="Arial" charset="0"/>
                <a:ea typeface="ＭＳ Ｐゴシック" charset="0"/>
              </a:rPr>
              <a:t>local</a:t>
            </a:r>
            <a:r>
              <a:rPr lang="en-US" dirty="0">
                <a:latin typeface="Arial" charset="0"/>
                <a:ea typeface="ＭＳ Ｐゴシック" charset="0"/>
              </a:rPr>
              <a:t> file system directory</a:t>
            </a:r>
          </a:p>
          <a:p>
            <a:pPr lvl="2" eaLnBrk="1" hangingPunct="1"/>
            <a:r>
              <a:rPr lang="en-US" dirty="0">
                <a:latin typeface="Arial" charset="0"/>
                <a:ea typeface="ＭＳ Ｐゴシック" charset="0"/>
              </a:rPr>
              <a:t> The mounted directory looks like an integral </a:t>
            </a:r>
            <a:r>
              <a:rPr lang="en-US" dirty="0" err="1" smtClean="0">
                <a:latin typeface="Arial" charset="0"/>
                <a:ea typeface="ＭＳ Ｐゴシック" charset="0"/>
              </a:rPr>
              <a:t>subtree</a:t>
            </a:r>
            <a:r>
              <a:rPr lang="en-US" dirty="0" smtClean="0">
                <a:latin typeface="Arial" charset="0"/>
                <a:ea typeface="ＭＳ Ｐゴシック" charset="0"/>
              </a:rPr>
              <a:t> </a:t>
            </a:r>
            <a:r>
              <a:rPr lang="en-US" dirty="0">
                <a:latin typeface="Arial" charset="0"/>
                <a:ea typeface="ＭＳ Ｐゴシック" charset="0"/>
              </a:rPr>
              <a:t>of the local file system, replacing the </a:t>
            </a:r>
            <a:r>
              <a:rPr lang="en-US" dirty="0" err="1">
                <a:latin typeface="Arial" charset="0"/>
                <a:ea typeface="ＭＳ Ｐゴシック" charset="0"/>
              </a:rPr>
              <a:t>subtree</a:t>
            </a:r>
            <a:r>
              <a:rPr lang="en-US" dirty="0">
                <a:latin typeface="Arial" charset="0"/>
                <a:ea typeface="ＭＳ Ｐゴシック" charset="0"/>
              </a:rPr>
              <a:t> descending from the local directory</a:t>
            </a:r>
          </a:p>
          <a:p>
            <a:pPr lvl="2"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Specification of the remote directory for the </a:t>
            </a:r>
            <a:r>
              <a:rPr lang="en-US" dirty="0">
                <a:solidFill>
                  <a:srgbClr val="FF0000"/>
                </a:solidFill>
                <a:latin typeface="Arial" charset="0"/>
                <a:ea typeface="ＭＳ Ｐゴシック" charset="0"/>
              </a:rPr>
              <a:t>mount</a:t>
            </a:r>
            <a:r>
              <a:rPr lang="en-US" dirty="0">
                <a:latin typeface="Arial" charset="0"/>
                <a:ea typeface="ＭＳ Ｐゴシック" charset="0"/>
              </a:rPr>
              <a:t> operation is </a:t>
            </a:r>
            <a:r>
              <a:rPr lang="en-US" dirty="0">
                <a:solidFill>
                  <a:srgbClr val="FF0000"/>
                </a:solidFill>
                <a:latin typeface="Arial" charset="0"/>
                <a:ea typeface="ＭＳ Ｐゴシック" charset="0"/>
              </a:rPr>
              <a:t>nontransparent</a:t>
            </a:r>
            <a:r>
              <a:rPr lang="en-US" dirty="0">
                <a:latin typeface="Arial" charset="0"/>
                <a:ea typeface="ＭＳ Ｐゴシック" charset="0"/>
              </a:rPr>
              <a:t>; the </a:t>
            </a:r>
            <a:r>
              <a:rPr lang="en-US" dirty="0">
                <a:solidFill>
                  <a:srgbClr val="FF0000"/>
                </a:solidFill>
                <a:latin typeface="Arial" charset="0"/>
                <a:ea typeface="ＭＳ Ｐゴシック" charset="0"/>
              </a:rPr>
              <a:t>host name </a:t>
            </a:r>
            <a:r>
              <a:rPr lang="en-US" dirty="0">
                <a:latin typeface="Arial" charset="0"/>
                <a:ea typeface="ＭＳ Ｐゴシック" charset="0"/>
              </a:rPr>
              <a:t>of the remote directory has to be provided</a:t>
            </a:r>
          </a:p>
          <a:p>
            <a:pPr lvl="2" eaLnBrk="1" hangingPunct="1"/>
            <a:r>
              <a:rPr lang="en-US" dirty="0">
                <a:latin typeface="Arial" charset="0"/>
                <a:ea typeface="ＭＳ Ｐゴシック" charset="0"/>
              </a:rPr>
              <a:t> </a:t>
            </a:r>
            <a:r>
              <a:rPr lang="en-US" i="1" dirty="0" smtClean="0">
                <a:latin typeface="Arial" charset="0"/>
                <a:ea typeface="ＭＳ Ｐゴシック" charset="0"/>
              </a:rPr>
              <a:t>Files </a:t>
            </a:r>
            <a:r>
              <a:rPr lang="en-US" i="1" dirty="0">
                <a:latin typeface="Arial" charset="0"/>
                <a:ea typeface="ＭＳ Ｐゴシック" charset="0"/>
              </a:rPr>
              <a:t>in the remote directory can then be accessed in a transparent manner</a:t>
            </a:r>
          </a:p>
          <a:p>
            <a:pPr lvl="2" eaLnBrk="1" hangingPunct="1"/>
            <a:endParaRPr lang="en-US" dirty="0">
              <a:latin typeface="Arial" charset="0"/>
              <a:ea typeface="ＭＳ Ｐゴシック" charset="0"/>
            </a:endParaRPr>
          </a:p>
          <a:p>
            <a:pPr lvl="1" eaLnBrk="1" hangingPunct="1"/>
            <a:r>
              <a:rPr lang="en-US" dirty="0">
                <a:solidFill>
                  <a:srgbClr val="FF0000"/>
                </a:solidFill>
                <a:latin typeface="Arial" charset="0"/>
                <a:ea typeface="ＭＳ Ｐゴシック" charset="0"/>
              </a:rPr>
              <a:t>Subject to access-rights accreditation</a:t>
            </a:r>
            <a:r>
              <a:rPr lang="en-US" dirty="0">
                <a:latin typeface="Arial" charset="0"/>
                <a:ea typeface="ＭＳ Ｐゴシック" charset="0"/>
              </a:rPr>
              <a:t>, potentially any file system (or directory within a file system), can be mounted remotely on top of any local directory</a:t>
            </a: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6E6586D-80A8-A141-97D6-A934D2C2EDE0}" type="slidenum">
              <a:rPr lang="en-US"/>
              <a:pPr eaLnBrk="1" hangingPunct="1"/>
              <a:t>73</a:t>
            </a:fld>
            <a:endParaRPr lang="en-US"/>
          </a:p>
        </p:txBody>
      </p:sp>
      <p:sp>
        <p:nvSpPr>
          <p:cNvPr id="73731" name="Rectangle 2"/>
          <p:cNvSpPr>
            <a:spLocks noGrp="1" noChangeArrowheads="1"/>
          </p:cNvSpPr>
          <p:nvPr>
            <p:ph type="title"/>
          </p:nvPr>
        </p:nvSpPr>
        <p:spPr/>
        <p:txBody>
          <a:bodyPr anchor="b"/>
          <a:lstStyle/>
          <a:p>
            <a:pPr eaLnBrk="1" hangingPunct="1"/>
            <a:r>
              <a:rPr lang="en-US">
                <a:latin typeface="Arial" charset="0"/>
                <a:ea typeface="ＭＳ Ｐゴシック" charset="0"/>
              </a:rPr>
              <a:t>NFS (Cont.)</a:t>
            </a:r>
          </a:p>
        </p:txBody>
      </p:sp>
      <p:sp>
        <p:nvSpPr>
          <p:cNvPr id="73732" name="Rectangle 4"/>
          <p:cNvSpPr>
            <a:spLocks noGrp="1" noChangeArrowheads="1"/>
          </p:cNvSpPr>
          <p:nvPr>
            <p:ph type="body" idx="1"/>
          </p:nvPr>
        </p:nvSpPr>
        <p:spPr/>
        <p:txBody>
          <a:bodyPr/>
          <a:lstStyle/>
          <a:p>
            <a:pPr eaLnBrk="1" hangingPunct="1"/>
            <a:r>
              <a:rPr lang="en-US" dirty="0">
                <a:latin typeface="Arial" charset="0"/>
                <a:ea typeface="ＭＳ Ｐゴシック" charset="0"/>
              </a:rPr>
              <a:t>NFS is designed to operate in a </a:t>
            </a:r>
            <a:r>
              <a:rPr lang="en-US" dirty="0">
                <a:solidFill>
                  <a:srgbClr val="FF0000"/>
                </a:solidFill>
                <a:latin typeface="Arial" charset="0"/>
                <a:ea typeface="ＭＳ Ｐゴシック" charset="0"/>
              </a:rPr>
              <a:t>heterogeneous</a:t>
            </a:r>
            <a:r>
              <a:rPr lang="en-US" dirty="0">
                <a:latin typeface="Arial" charset="0"/>
                <a:ea typeface="ＭＳ Ｐゴシック" charset="0"/>
              </a:rPr>
              <a:t> environment of different machines, operating systems, and network architectures; the NFS specifications independent of these media</a:t>
            </a:r>
          </a:p>
          <a:p>
            <a:pPr eaLnBrk="1" hangingPunct="1">
              <a:buFontTx/>
              <a:buNone/>
            </a:pPr>
            <a:endParaRPr lang="en-US" dirty="0">
              <a:latin typeface="Arial" charset="0"/>
              <a:ea typeface="ＭＳ Ｐゴシック" charset="0"/>
            </a:endParaRPr>
          </a:p>
          <a:p>
            <a:pPr eaLnBrk="1" hangingPunct="1"/>
            <a:r>
              <a:rPr lang="en-US" dirty="0">
                <a:latin typeface="Arial" charset="0"/>
                <a:ea typeface="ＭＳ Ｐゴシック" charset="0"/>
              </a:rPr>
              <a:t>This independence is achieved through the use of </a:t>
            </a:r>
            <a:r>
              <a:rPr lang="en-US" dirty="0">
                <a:solidFill>
                  <a:srgbClr val="FF0000"/>
                </a:solidFill>
                <a:latin typeface="Arial" charset="0"/>
                <a:ea typeface="ＭＳ Ｐゴシック" charset="0"/>
              </a:rPr>
              <a:t>RPC</a:t>
            </a:r>
            <a:r>
              <a:rPr lang="en-US" dirty="0">
                <a:latin typeface="Arial" charset="0"/>
                <a:ea typeface="ＭＳ Ｐゴシック" charset="0"/>
              </a:rPr>
              <a:t> primitives built on top of an External Data Representation (</a:t>
            </a:r>
            <a:r>
              <a:rPr lang="en-US" dirty="0">
                <a:solidFill>
                  <a:srgbClr val="FF0000"/>
                </a:solidFill>
                <a:latin typeface="Arial" charset="0"/>
                <a:ea typeface="ＭＳ Ｐゴシック" charset="0"/>
              </a:rPr>
              <a:t>XDR</a:t>
            </a:r>
            <a:r>
              <a:rPr lang="en-US" dirty="0">
                <a:latin typeface="Arial" charset="0"/>
                <a:ea typeface="ＭＳ Ｐゴシック" charset="0"/>
              </a:rPr>
              <a:t>) protocol used between two implementation-independent interfaces</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NFS specification </a:t>
            </a:r>
            <a:r>
              <a:rPr lang="en-US" dirty="0">
                <a:latin typeface="Arial" charset="0"/>
                <a:ea typeface="ＭＳ Ｐゴシック" charset="0"/>
              </a:rPr>
              <a:t>distinguishes between the services provided by </a:t>
            </a:r>
          </a:p>
          <a:p>
            <a:pPr lvl="1" eaLnBrk="1" hangingPunct="1"/>
            <a:r>
              <a:rPr lang="en-US" dirty="0">
                <a:latin typeface="Arial" charset="0"/>
                <a:ea typeface="ＭＳ Ｐゴシック" charset="0"/>
              </a:rPr>
              <a:t>a </a:t>
            </a:r>
            <a:r>
              <a:rPr lang="en-US" u="sng" dirty="0">
                <a:latin typeface="Arial" charset="0"/>
                <a:ea typeface="ＭＳ Ｐゴシック" charset="0"/>
              </a:rPr>
              <a:t>mount mechanism</a:t>
            </a:r>
            <a:r>
              <a:rPr lang="en-US" dirty="0">
                <a:latin typeface="Arial" charset="0"/>
                <a:ea typeface="ＭＳ Ｐゴシック" charset="0"/>
              </a:rPr>
              <a:t>, and </a:t>
            </a:r>
          </a:p>
          <a:p>
            <a:pPr lvl="1" eaLnBrk="1" hangingPunct="1"/>
            <a:r>
              <a:rPr lang="en-US" dirty="0">
                <a:latin typeface="Arial" charset="0"/>
                <a:ea typeface="ＭＳ Ｐゴシック" charset="0"/>
              </a:rPr>
              <a:t>the </a:t>
            </a:r>
            <a:r>
              <a:rPr lang="en-US" u="sng" dirty="0">
                <a:latin typeface="Arial" charset="0"/>
                <a:ea typeface="ＭＳ Ｐゴシック" charset="0"/>
              </a:rPr>
              <a:t>actual remote-file-access services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078C5-18FA-7740-91F2-922DCCA69FA3}" type="slidenum">
              <a:rPr lang="en-US"/>
              <a:pPr eaLnBrk="1" hangingPunct="1"/>
              <a:t>74</a:t>
            </a:fld>
            <a:endParaRPr lang="en-US"/>
          </a:p>
        </p:txBody>
      </p:sp>
      <p:sp>
        <p:nvSpPr>
          <p:cNvPr id="7475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Three Independent File Systems</a:t>
            </a:r>
            <a:endParaRPr lang="en-US" sz="2400">
              <a:latin typeface="Arial" charset="0"/>
              <a:ea typeface="ＭＳ Ｐゴシック" charset="0"/>
            </a:endParaRP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l="768" t="16484" r="795" b="16849"/>
          <a:stretch>
            <a:fillRect/>
          </a:stretch>
        </p:blipFill>
        <p:spPr bwMode="auto">
          <a:xfrm>
            <a:off x="684213" y="1717675"/>
            <a:ext cx="8048625"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200C92-5471-DE4B-A614-9C4D44ECA815}" type="slidenum">
              <a:rPr lang="en-US"/>
              <a:pPr eaLnBrk="1" hangingPunct="1"/>
              <a:t>75</a:t>
            </a:fld>
            <a:endParaRPr lang="en-US"/>
          </a:p>
        </p:txBody>
      </p:sp>
      <p:sp>
        <p:nvSpPr>
          <p:cNvPr id="7577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Mounting in NFS </a:t>
            </a:r>
            <a:endParaRPr lang="en-US" sz="2400">
              <a:latin typeface="Arial" charset="0"/>
              <a:ea typeface="ＭＳ Ｐゴシック" charset="0"/>
            </a:endParaRPr>
          </a:p>
        </p:txBody>
      </p:sp>
      <p:sp>
        <p:nvSpPr>
          <p:cNvPr id="75780" name="Text Box 4"/>
          <p:cNvSpPr txBox="1">
            <a:spLocks noChangeArrowheads="1"/>
          </p:cNvSpPr>
          <p:nvPr/>
        </p:nvSpPr>
        <p:spPr bwMode="auto">
          <a:xfrm>
            <a:off x="2771775" y="5743575"/>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a:latin typeface="Helvetica" charset="0"/>
              </a:rPr>
              <a:t>Mounts</a:t>
            </a:r>
          </a:p>
        </p:txBody>
      </p:sp>
      <p:sp>
        <p:nvSpPr>
          <p:cNvPr id="75781" name="Text Box 5"/>
          <p:cNvSpPr txBox="1">
            <a:spLocks noChangeArrowheads="1"/>
          </p:cNvSpPr>
          <p:nvPr/>
        </p:nvSpPr>
        <p:spPr bwMode="auto">
          <a:xfrm>
            <a:off x="4845050" y="5768975"/>
            <a:ext cx="228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a:latin typeface="Helvetica" charset="0"/>
              </a:rPr>
              <a:t>Cascading mounts</a:t>
            </a:r>
          </a:p>
        </p:txBody>
      </p:sp>
      <p:pic>
        <p:nvPicPr>
          <p:cNvPr id="757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611313"/>
            <a:ext cx="5392737"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635CF2-F613-4046-A243-9F4247DDEB5D}" type="slidenum">
              <a:rPr lang="en-US"/>
              <a:pPr eaLnBrk="1" hangingPunct="1"/>
              <a:t>76</a:t>
            </a:fld>
            <a:endParaRPr lang="en-US"/>
          </a:p>
        </p:txBody>
      </p:sp>
      <p:sp>
        <p:nvSpPr>
          <p:cNvPr id="7680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Mount Protocol</a:t>
            </a:r>
          </a:p>
        </p:txBody>
      </p:sp>
      <p:sp>
        <p:nvSpPr>
          <p:cNvPr id="76804" name="Rectangle 3"/>
          <p:cNvSpPr>
            <a:spLocks noGrp="1" noChangeArrowheads="1"/>
          </p:cNvSpPr>
          <p:nvPr>
            <p:ph type="body" idx="4294967295"/>
          </p:nvPr>
        </p:nvSpPr>
        <p:spPr>
          <a:xfrm>
            <a:off x="755650" y="1700213"/>
            <a:ext cx="7766050" cy="4392612"/>
          </a:xfrm>
        </p:spPr>
        <p:txBody>
          <a:bodyPr/>
          <a:lstStyle/>
          <a:p>
            <a:pPr eaLnBrk="1" hangingPunct="1"/>
            <a:r>
              <a:rPr lang="en-US" dirty="0">
                <a:latin typeface="Arial" charset="0"/>
                <a:ea typeface="ＭＳ Ｐゴシック" charset="0"/>
              </a:rPr>
              <a:t>Establishes</a:t>
            </a:r>
            <a:r>
              <a:rPr lang="en-US" sz="1600" dirty="0">
                <a:latin typeface="Arial" charset="0"/>
                <a:ea typeface="ＭＳ Ｐゴシック" charset="0"/>
              </a:rPr>
              <a:t> </a:t>
            </a:r>
            <a:r>
              <a:rPr lang="en-US" dirty="0">
                <a:latin typeface="Arial" charset="0"/>
                <a:ea typeface="ＭＳ Ｐゴシック" charset="0"/>
              </a:rPr>
              <a:t>initial logical connection between server and client</a:t>
            </a:r>
          </a:p>
          <a:p>
            <a:pPr eaLnBrk="1" hangingPunct="1"/>
            <a:r>
              <a:rPr lang="en-US" dirty="0">
                <a:latin typeface="Arial" charset="0"/>
                <a:ea typeface="ＭＳ Ｐゴシック" charset="0"/>
              </a:rPr>
              <a:t>Mount operation includes name of </a:t>
            </a:r>
            <a:r>
              <a:rPr lang="en-US" dirty="0">
                <a:solidFill>
                  <a:srgbClr val="FF0000"/>
                </a:solidFill>
                <a:latin typeface="Arial" charset="0"/>
                <a:ea typeface="ＭＳ Ｐゴシック" charset="0"/>
              </a:rPr>
              <a:t>remote</a:t>
            </a:r>
            <a:r>
              <a:rPr lang="en-US" dirty="0">
                <a:latin typeface="Arial" charset="0"/>
                <a:ea typeface="ＭＳ Ｐゴシック" charset="0"/>
              </a:rPr>
              <a:t> </a:t>
            </a:r>
            <a:r>
              <a:rPr lang="en-US" dirty="0">
                <a:solidFill>
                  <a:srgbClr val="FF0000"/>
                </a:solidFill>
                <a:latin typeface="Arial" charset="0"/>
                <a:ea typeface="ＭＳ Ｐゴシック" charset="0"/>
              </a:rPr>
              <a:t>directory</a:t>
            </a:r>
            <a:r>
              <a:rPr lang="en-US" dirty="0">
                <a:latin typeface="Arial" charset="0"/>
                <a:ea typeface="ＭＳ Ｐゴシック" charset="0"/>
              </a:rPr>
              <a:t> to be mounted and name of </a:t>
            </a:r>
            <a:r>
              <a:rPr lang="en-US" dirty="0">
                <a:solidFill>
                  <a:srgbClr val="FF0000"/>
                </a:solidFill>
                <a:latin typeface="Arial" charset="0"/>
                <a:ea typeface="ＭＳ Ｐゴシック" charset="0"/>
              </a:rPr>
              <a:t>server</a:t>
            </a:r>
            <a:r>
              <a:rPr lang="en-US" dirty="0">
                <a:latin typeface="Arial" charset="0"/>
                <a:ea typeface="ＭＳ Ｐゴシック" charset="0"/>
              </a:rPr>
              <a:t> machine storing it</a:t>
            </a:r>
          </a:p>
          <a:p>
            <a:pPr lvl="1" eaLnBrk="1" hangingPunct="1"/>
            <a:r>
              <a:rPr lang="en-US" dirty="0">
                <a:latin typeface="Arial" charset="0"/>
                <a:ea typeface="ＭＳ Ｐゴシック" charset="0"/>
              </a:rPr>
              <a:t>Mount request is mapped to </a:t>
            </a:r>
            <a:r>
              <a:rPr lang="en-US" dirty="0">
                <a:solidFill>
                  <a:srgbClr val="FF0000"/>
                </a:solidFill>
                <a:latin typeface="Arial" charset="0"/>
                <a:ea typeface="ＭＳ Ｐゴシック" charset="0"/>
              </a:rPr>
              <a:t>corresponding RPC </a:t>
            </a:r>
            <a:r>
              <a:rPr lang="en-US" dirty="0">
                <a:latin typeface="Arial" charset="0"/>
                <a:ea typeface="ＭＳ Ｐゴシック" charset="0"/>
              </a:rPr>
              <a:t>and forwarded to mount server running on server machine </a:t>
            </a:r>
          </a:p>
          <a:p>
            <a:pPr lvl="1" eaLnBrk="1" hangingPunct="1"/>
            <a:r>
              <a:rPr lang="en-US" dirty="0">
                <a:solidFill>
                  <a:srgbClr val="FF0000"/>
                </a:solidFill>
                <a:latin typeface="Arial" charset="0"/>
                <a:ea typeface="ＭＳ Ｐゴシック" charset="0"/>
              </a:rPr>
              <a:t>Export list </a:t>
            </a:r>
            <a:r>
              <a:rPr lang="en-US" dirty="0">
                <a:latin typeface="Arial" charset="0"/>
                <a:ea typeface="ＭＳ Ｐゴシック" charset="0"/>
              </a:rPr>
              <a:t>– specifies local file systems that server exports for mounting, along with names of machines that are permitted to mount them </a:t>
            </a:r>
          </a:p>
          <a:p>
            <a:pPr eaLnBrk="1" hangingPunct="1"/>
            <a:r>
              <a:rPr lang="en-US" dirty="0">
                <a:latin typeface="Arial" charset="0"/>
                <a:ea typeface="ＭＳ Ｐゴシック" charset="0"/>
              </a:rPr>
              <a:t>Following a mount request that conforms to its export list, the </a:t>
            </a:r>
            <a:r>
              <a:rPr lang="en-US" dirty="0">
                <a:solidFill>
                  <a:srgbClr val="FF0000"/>
                </a:solidFill>
                <a:latin typeface="Arial" charset="0"/>
                <a:ea typeface="ＭＳ Ｐゴシック" charset="0"/>
              </a:rPr>
              <a:t>server returns a file handle</a:t>
            </a:r>
            <a:r>
              <a:rPr lang="en-US" dirty="0">
                <a:latin typeface="Arial" charset="0"/>
                <a:ea typeface="ＭＳ Ｐゴシック" charset="0"/>
              </a:rPr>
              <a:t>—a </a:t>
            </a:r>
            <a:r>
              <a:rPr lang="en-US" dirty="0">
                <a:solidFill>
                  <a:srgbClr val="FF0000"/>
                </a:solidFill>
                <a:latin typeface="Arial" charset="0"/>
                <a:ea typeface="ＭＳ Ｐゴシック" charset="0"/>
              </a:rPr>
              <a:t>key</a:t>
            </a:r>
            <a:r>
              <a:rPr lang="en-US" dirty="0">
                <a:latin typeface="Arial" charset="0"/>
                <a:ea typeface="ＭＳ Ｐゴシック" charset="0"/>
              </a:rPr>
              <a:t> for further accesses</a:t>
            </a:r>
          </a:p>
          <a:p>
            <a:pPr eaLnBrk="1" hangingPunct="1"/>
            <a:r>
              <a:rPr lang="en-US" u="sng" dirty="0">
                <a:solidFill>
                  <a:srgbClr val="FF0000"/>
                </a:solidFill>
                <a:latin typeface="Arial" charset="0"/>
                <a:ea typeface="ＭＳ Ｐゴシック" charset="0"/>
              </a:rPr>
              <a:t>File handle – [&lt;a file-system identifier&gt;, and &lt;an </a:t>
            </a:r>
            <a:r>
              <a:rPr lang="en-US" u="sng" dirty="0" err="1">
                <a:solidFill>
                  <a:srgbClr val="FF0000"/>
                </a:solidFill>
                <a:latin typeface="Arial" charset="0"/>
                <a:ea typeface="ＭＳ Ｐゴシック" charset="0"/>
              </a:rPr>
              <a:t>inode</a:t>
            </a:r>
            <a:r>
              <a:rPr lang="en-US" u="sng" dirty="0">
                <a:solidFill>
                  <a:srgbClr val="FF0000"/>
                </a:solidFill>
                <a:latin typeface="Arial" charset="0"/>
                <a:ea typeface="ＭＳ Ｐゴシック" charset="0"/>
              </a:rPr>
              <a:t> number&gt;] </a:t>
            </a:r>
            <a:r>
              <a:rPr lang="en-US" dirty="0">
                <a:latin typeface="Arial" charset="0"/>
                <a:ea typeface="ＭＳ Ｐゴシック" charset="0"/>
              </a:rPr>
              <a:t>to identify the mounted directory within the exported file system</a:t>
            </a:r>
          </a:p>
          <a:p>
            <a:pPr eaLnBrk="1" hangingPunct="1"/>
            <a:r>
              <a:rPr lang="en-US" dirty="0">
                <a:latin typeface="Arial" charset="0"/>
                <a:ea typeface="ＭＳ Ｐゴシック" charset="0"/>
              </a:rPr>
              <a:t>The mount operation changes only the user</a:t>
            </a:r>
            <a:r>
              <a:rPr lang="ja-JP" altLang="en-US" dirty="0">
                <a:latin typeface="Arial" charset="0"/>
                <a:ea typeface="ＭＳ Ｐゴシック" charset="0"/>
              </a:rPr>
              <a:t>’</a:t>
            </a:r>
            <a:r>
              <a:rPr lang="en-US" altLang="ja-JP" dirty="0">
                <a:latin typeface="Arial" charset="0"/>
                <a:ea typeface="ＭＳ Ｐゴシック" charset="0"/>
              </a:rPr>
              <a:t>s view and does not affect the server side </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1411DE2-28C5-9947-9A23-E104D985D58F}" type="slidenum">
              <a:rPr lang="en-US"/>
              <a:pPr eaLnBrk="1" hangingPunct="1"/>
              <a:t>77</a:t>
            </a:fld>
            <a:endParaRPr lang="en-US"/>
          </a:p>
        </p:txBody>
      </p:sp>
      <p:sp>
        <p:nvSpPr>
          <p:cNvPr id="7782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Protocol</a:t>
            </a:r>
          </a:p>
        </p:txBody>
      </p:sp>
      <p:sp>
        <p:nvSpPr>
          <p:cNvPr id="77828" name="Rectangle 3"/>
          <p:cNvSpPr>
            <a:spLocks noGrp="1" noChangeArrowheads="1"/>
          </p:cNvSpPr>
          <p:nvPr>
            <p:ph type="body" idx="4294967295"/>
          </p:nvPr>
        </p:nvSpPr>
        <p:spPr/>
        <p:txBody>
          <a:bodyPr/>
          <a:lstStyle/>
          <a:p>
            <a:pPr eaLnBrk="1" hangingPunct="1">
              <a:lnSpc>
                <a:spcPct val="90000"/>
              </a:lnSpc>
            </a:pPr>
            <a:r>
              <a:rPr lang="en-US" dirty="0">
                <a:latin typeface="Arial" charset="0"/>
                <a:ea typeface="ＭＳ Ｐゴシック" charset="0"/>
              </a:rPr>
              <a:t>Provides a </a:t>
            </a:r>
            <a:r>
              <a:rPr lang="en-US" dirty="0">
                <a:solidFill>
                  <a:srgbClr val="FF0000"/>
                </a:solidFill>
                <a:latin typeface="Arial" charset="0"/>
                <a:ea typeface="ＭＳ Ｐゴシック" charset="0"/>
              </a:rPr>
              <a:t>set of remote procedure calls </a:t>
            </a:r>
            <a:r>
              <a:rPr lang="en-US" dirty="0">
                <a:latin typeface="Arial" charset="0"/>
                <a:ea typeface="ＭＳ Ｐゴシック" charset="0"/>
              </a:rPr>
              <a:t>for remote file operations.  The procedures support the following operations:</a:t>
            </a:r>
          </a:p>
          <a:p>
            <a:pPr lvl="1" eaLnBrk="1" hangingPunct="1">
              <a:lnSpc>
                <a:spcPct val="90000"/>
              </a:lnSpc>
            </a:pPr>
            <a:r>
              <a:rPr lang="en-US" dirty="0">
                <a:solidFill>
                  <a:srgbClr val="FF0000"/>
                </a:solidFill>
                <a:latin typeface="Arial" charset="0"/>
                <a:ea typeface="ＭＳ Ｐゴシック" charset="0"/>
              </a:rPr>
              <a:t>searching for a file within a directory </a:t>
            </a:r>
          </a:p>
          <a:p>
            <a:pPr lvl="1" eaLnBrk="1" hangingPunct="1">
              <a:lnSpc>
                <a:spcPct val="90000"/>
              </a:lnSpc>
            </a:pPr>
            <a:r>
              <a:rPr lang="en-US" dirty="0">
                <a:latin typeface="Arial" charset="0"/>
                <a:ea typeface="ＭＳ Ｐゴシック" charset="0"/>
              </a:rPr>
              <a:t>reading a set of directory entries </a:t>
            </a:r>
          </a:p>
          <a:p>
            <a:pPr lvl="1" eaLnBrk="1" hangingPunct="1">
              <a:lnSpc>
                <a:spcPct val="90000"/>
              </a:lnSpc>
            </a:pPr>
            <a:r>
              <a:rPr lang="en-US" dirty="0">
                <a:latin typeface="Arial" charset="0"/>
                <a:ea typeface="ＭＳ Ｐゴシック" charset="0"/>
              </a:rPr>
              <a:t>manipulating links and directories </a:t>
            </a:r>
          </a:p>
          <a:p>
            <a:pPr lvl="1" eaLnBrk="1" hangingPunct="1">
              <a:lnSpc>
                <a:spcPct val="90000"/>
              </a:lnSpc>
            </a:pPr>
            <a:r>
              <a:rPr lang="en-US" dirty="0">
                <a:solidFill>
                  <a:srgbClr val="FF0000"/>
                </a:solidFill>
                <a:latin typeface="Arial" charset="0"/>
                <a:ea typeface="ＭＳ Ｐゴシック" charset="0"/>
              </a:rPr>
              <a:t>accessing file attributes</a:t>
            </a:r>
          </a:p>
          <a:p>
            <a:pPr lvl="1" eaLnBrk="1" hangingPunct="1">
              <a:lnSpc>
                <a:spcPct val="90000"/>
              </a:lnSpc>
            </a:pPr>
            <a:r>
              <a:rPr lang="en-US" dirty="0">
                <a:solidFill>
                  <a:srgbClr val="FF0000"/>
                </a:solidFill>
                <a:latin typeface="Arial" charset="0"/>
                <a:ea typeface="ＭＳ Ｐゴシック" charset="0"/>
              </a:rPr>
              <a:t>reading and writing files</a:t>
            </a:r>
          </a:p>
          <a:p>
            <a:pPr lvl="1"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NFS servers are </a:t>
            </a:r>
            <a:r>
              <a:rPr lang="en-US" b="1" dirty="0">
                <a:solidFill>
                  <a:srgbClr val="FF0000"/>
                </a:solidFill>
                <a:latin typeface="Arial" charset="0"/>
                <a:ea typeface="ＭＳ Ｐゴシック" charset="0"/>
              </a:rPr>
              <a:t>stateless</a:t>
            </a:r>
            <a:r>
              <a:rPr lang="en-US" dirty="0">
                <a:latin typeface="Arial" charset="0"/>
                <a:ea typeface="ＭＳ Ｐゴシック" charset="0"/>
              </a:rPr>
              <a:t>; each </a:t>
            </a:r>
            <a:r>
              <a:rPr lang="en-US" dirty="0">
                <a:solidFill>
                  <a:srgbClr val="FF0000"/>
                </a:solidFill>
                <a:latin typeface="Arial" charset="0"/>
                <a:ea typeface="ＭＳ Ｐゴシック" charset="0"/>
              </a:rPr>
              <a:t>request</a:t>
            </a:r>
            <a:r>
              <a:rPr lang="en-US" dirty="0">
                <a:latin typeface="Arial" charset="0"/>
                <a:ea typeface="ＭＳ Ｐゴシック" charset="0"/>
              </a:rPr>
              <a:t> has to provide a </a:t>
            </a:r>
            <a:r>
              <a:rPr lang="en-US" dirty="0">
                <a:solidFill>
                  <a:srgbClr val="FF0000"/>
                </a:solidFill>
                <a:latin typeface="Arial" charset="0"/>
                <a:ea typeface="ＭＳ Ｐゴシック" charset="0"/>
              </a:rPr>
              <a:t>full set of arguments</a:t>
            </a:r>
            <a:br>
              <a:rPr lang="en-US" dirty="0">
                <a:solidFill>
                  <a:srgbClr val="FF0000"/>
                </a:solidFill>
                <a:latin typeface="Arial" charset="0"/>
                <a:ea typeface="ＭＳ Ｐゴシック" charset="0"/>
              </a:rPr>
            </a:br>
            <a:r>
              <a:rPr lang="en-US" dirty="0">
                <a:latin typeface="Arial" charset="0"/>
                <a:ea typeface="ＭＳ Ｐゴシック" charset="0"/>
              </a:rPr>
              <a:t>	</a:t>
            </a:r>
            <a:r>
              <a:rPr lang="en-US" dirty="0" smtClean="0">
                <a:latin typeface="Arial" charset="0"/>
                <a:ea typeface="ＭＳ Ｐゴシック" charset="0"/>
              </a:rPr>
              <a:t>(however, NFS V4 is </a:t>
            </a:r>
            <a:r>
              <a:rPr lang="en-US" dirty="0" err="1" smtClean="0">
                <a:latin typeface="Arial" charset="0"/>
                <a:ea typeface="ＭＳ Ｐゴシック" charset="0"/>
              </a:rPr>
              <a:t>stateful</a:t>
            </a:r>
            <a:r>
              <a:rPr lang="en-US" dirty="0">
                <a:latin typeface="Arial" charset="0"/>
                <a:ea typeface="ＭＳ Ｐゴシック" charset="0"/>
              </a:rPr>
              <a:t>)</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Modified data must be committed to the server</a:t>
            </a:r>
            <a:r>
              <a:rPr lang="ja-JP" altLang="en-US" dirty="0">
                <a:solidFill>
                  <a:srgbClr val="FF0000"/>
                </a:solidFill>
                <a:latin typeface="Arial" charset="0"/>
                <a:ea typeface="ＭＳ Ｐゴシック" charset="0"/>
              </a:rPr>
              <a:t>’</a:t>
            </a:r>
            <a:r>
              <a:rPr lang="en-US" altLang="ja-JP" dirty="0">
                <a:solidFill>
                  <a:srgbClr val="FF0000"/>
                </a:solidFill>
                <a:latin typeface="Arial" charset="0"/>
                <a:ea typeface="ＭＳ Ｐゴシック" charset="0"/>
              </a:rPr>
              <a:t>s disk </a:t>
            </a:r>
            <a:r>
              <a:rPr lang="en-US" altLang="ja-JP" dirty="0">
                <a:latin typeface="Arial" charset="0"/>
                <a:ea typeface="ＭＳ Ｐゴシック" charset="0"/>
              </a:rPr>
              <a:t>before results are returned to the client (lose advantages of caching)</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The NFS protocol does not provide concurrency-control mechanisms</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0F131A-CC8F-634F-AA58-B5C81F740C99}" type="slidenum">
              <a:rPr lang="en-US"/>
              <a:pPr eaLnBrk="1" hangingPunct="1"/>
              <a:t>78</a:t>
            </a:fld>
            <a:endParaRPr lang="en-US"/>
          </a:p>
        </p:txBody>
      </p:sp>
      <p:sp>
        <p:nvSpPr>
          <p:cNvPr id="78851" name="Rectangle 2"/>
          <p:cNvSpPr>
            <a:spLocks noGrp="1" noChangeArrowheads="1"/>
          </p:cNvSpPr>
          <p:nvPr>
            <p:ph type="title" idx="4294967295"/>
          </p:nvPr>
        </p:nvSpPr>
        <p:spPr>
          <a:xfrm>
            <a:off x="1135063" y="307975"/>
            <a:ext cx="7219950" cy="457200"/>
          </a:xfrm>
        </p:spPr>
        <p:txBody>
          <a:bodyPr anchor="b"/>
          <a:lstStyle/>
          <a:p>
            <a:pPr eaLnBrk="1" hangingPunct="1"/>
            <a:r>
              <a:rPr lang="en-US" sz="2800">
                <a:latin typeface="Arial" charset="0"/>
                <a:ea typeface="ＭＳ Ｐゴシック" charset="0"/>
              </a:rPr>
              <a:t>Three Major Layers of NFS Architecture </a:t>
            </a:r>
          </a:p>
        </p:txBody>
      </p:sp>
      <p:sp>
        <p:nvSpPr>
          <p:cNvPr id="78852" name="Rectangle 3"/>
          <p:cNvSpPr>
            <a:spLocks noGrp="1" noChangeArrowheads="1"/>
          </p:cNvSpPr>
          <p:nvPr>
            <p:ph type="body" idx="4294967295"/>
          </p:nvPr>
        </p:nvSpPr>
        <p:spPr/>
        <p:txBody>
          <a:bodyPr/>
          <a:lstStyle/>
          <a:p>
            <a:pPr eaLnBrk="1" hangingPunct="1"/>
            <a:r>
              <a:rPr lang="en-US" dirty="0">
                <a:solidFill>
                  <a:srgbClr val="FF0000"/>
                </a:solidFill>
                <a:latin typeface="Arial" charset="0"/>
                <a:ea typeface="ＭＳ Ｐゴシック" charset="0"/>
              </a:rPr>
              <a:t>UNIX file-system interface </a:t>
            </a:r>
            <a:r>
              <a:rPr lang="en-US" dirty="0">
                <a:latin typeface="Arial" charset="0"/>
                <a:ea typeface="ＭＳ Ｐゴシック" charset="0"/>
              </a:rPr>
              <a:t>(based on the open, read, write, and close calls, and file descriptors)</a:t>
            </a:r>
            <a:br>
              <a:rPr lang="en-US" dirty="0">
                <a:latin typeface="Arial" charset="0"/>
                <a:ea typeface="ＭＳ Ｐゴシック" charset="0"/>
              </a:rPr>
            </a:br>
            <a:endParaRPr lang="en-US" dirty="0">
              <a:latin typeface="Arial" charset="0"/>
              <a:ea typeface="ＭＳ Ｐゴシック" charset="0"/>
            </a:endParaRPr>
          </a:p>
          <a:p>
            <a:pPr eaLnBrk="1" hangingPunct="1"/>
            <a:r>
              <a:rPr lang="en-US" i="1" dirty="0">
                <a:solidFill>
                  <a:srgbClr val="FF0000"/>
                </a:solidFill>
                <a:latin typeface="Arial" charset="0"/>
                <a:ea typeface="ＭＳ Ｐゴシック" charset="0"/>
              </a:rPr>
              <a:t>Virtual File System</a:t>
            </a:r>
            <a:r>
              <a:rPr lang="en-US" dirty="0">
                <a:solidFill>
                  <a:srgbClr val="FF0000"/>
                </a:solidFill>
                <a:latin typeface="Arial" charset="0"/>
                <a:ea typeface="ＭＳ Ｐゴシック" charset="0"/>
              </a:rPr>
              <a:t> (VFS) layer </a:t>
            </a:r>
            <a:r>
              <a:rPr lang="en-US" dirty="0">
                <a:latin typeface="Arial" charset="0"/>
                <a:ea typeface="ＭＳ Ｐゴシック" charset="0"/>
              </a:rPr>
              <a:t>– distinguishes local files from remote ones, and local files are further distinguished according to their file-system types</a:t>
            </a:r>
          </a:p>
          <a:p>
            <a:pPr lvl="1"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VFS activates file-system-specific operations </a:t>
            </a:r>
            <a:r>
              <a:rPr lang="en-US" dirty="0">
                <a:latin typeface="Arial" charset="0"/>
                <a:ea typeface="ＭＳ Ｐゴシック" charset="0"/>
              </a:rPr>
              <a:t>to handle local requests according to their file-system types </a:t>
            </a:r>
          </a:p>
          <a:p>
            <a:pPr lvl="1" eaLnBrk="1" hangingPunct="1"/>
            <a:r>
              <a:rPr lang="en-US" u="sng" dirty="0">
                <a:solidFill>
                  <a:srgbClr val="FF0000"/>
                </a:solidFill>
                <a:latin typeface="Arial" charset="0"/>
                <a:ea typeface="ＭＳ Ｐゴシック" charset="0"/>
              </a:rPr>
              <a:t>Calls the NFS protocol procedures for remote requests</a:t>
            </a:r>
            <a:r>
              <a:rPr lang="en-US" dirty="0">
                <a:latin typeface="Arial" charset="0"/>
                <a:ea typeface="ＭＳ Ｐゴシック" charset="0"/>
              </a:rPr>
              <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smtClean="0">
                <a:latin typeface="Arial" charset="0"/>
                <a:ea typeface="ＭＳ Ｐゴシック" charset="0"/>
              </a:rPr>
              <a:t>NFS service layer – bottom layer of the architecture</a:t>
            </a:r>
          </a:p>
          <a:p>
            <a:pPr lvl="1" eaLnBrk="1" hangingPunct="1"/>
            <a:r>
              <a:rPr lang="en-US" dirty="0" smtClean="0">
                <a:solidFill>
                  <a:srgbClr val="FF0000"/>
                </a:solidFill>
                <a:latin typeface="Arial" charset="0"/>
                <a:ea typeface="ＭＳ Ｐゴシック" charset="0"/>
              </a:rPr>
              <a:t>Implements the NFS protocol</a:t>
            </a:r>
            <a:endParaRPr lang="en-US" dirty="0">
              <a:solidFill>
                <a:srgbClr val="FF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4F5C96-E541-6A4D-8631-DDA9433D5F1C}" type="slidenum">
              <a:rPr lang="en-US"/>
              <a:pPr eaLnBrk="1" hangingPunct="1"/>
              <a:t>79</a:t>
            </a:fld>
            <a:endParaRPr lang="en-US"/>
          </a:p>
        </p:txBody>
      </p:sp>
      <p:sp>
        <p:nvSpPr>
          <p:cNvPr id="7987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Schematic View of NFS Architecture </a:t>
            </a:r>
            <a:endParaRPr lang="en-US" sz="2400">
              <a:latin typeface="Arial" charset="0"/>
              <a:ea typeface="ＭＳ Ｐゴシック" charset="0"/>
            </a:endParaRPr>
          </a:p>
        </p:txBody>
      </p:sp>
      <p:pic>
        <p:nvPicPr>
          <p:cNvPr id="798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74" y="1549747"/>
            <a:ext cx="576103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014C31A-9922-3C45-9DE8-195C23B810C7}" type="slidenum">
              <a:rPr lang="en-US"/>
              <a:pPr eaLnBrk="1" hangingPunct="1"/>
              <a:t>8</a:t>
            </a:fld>
            <a:endParaRPr lang="en-US"/>
          </a:p>
        </p:txBody>
      </p:sp>
      <p:sp>
        <p:nvSpPr>
          <p:cNvPr id="9219" name="Rectangle 2"/>
          <p:cNvSpPr>
            <a:spLocks noGrp="1" noChangeArrowheads="1"/>
          </p:cNvSpPr>
          <p:nvPr>
            <p:ph type="title"/>
          </p:nvPr>
        </p:nvSpPr>
        <p:spPr/>
        <p:txBody>
          <a:bodyPr/>
          <a:lstStyle/>
          <a:p>
            <a:pPr eaLnBrk="1" hangingPunct="1"/>
            <a:r>
              <a:rPr lang="en-US">
                <a:latin typeface="Arial" charset="0"/>
                <a:ea typeface="ＭＳ Ｐゴシック" charset="0"/>
              </a:rPr>
              <a:t>Layered Software</a:t>
            </a:r>
          </a:p>
        </p:txBody>
      </p:sp>
      <p:sp>
        <p:nvSpPr>
          <p:cNvPr id="9220" name="Rectangle 3"/>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9221" name="Rectangle 4"/>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9222" name="Oval 5"/>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3" name="Oval 6"/>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4" name="Oval 7"/>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5" name="Line 8"/>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6" name="Line 9"/>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7" name="Text Box 10"/>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9228" name="Line 11"/>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9" name="Line 12"/>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30" name="Line 13"/>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31" name="Text Box 14"/>
          <p:cNvSpPr txBox="1">
            <a:spLocks noChangeArrowheads="1"/>
          </p:cNvSpPr>
          <p:nvPr/>
        </p:nvSpPr>
        <p:spPr bwMode="auto">
          <a:xfrm>
            <a:off x="3779838" y="5321300"/>
            <a:ext cx="120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9232" name="Rectangle 15"/>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9233" name="Rectangle 16"/>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9234" name="Oval 17"/>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9235" name="Rectangle 30"/>
          <p:cNvSpPr>
            <a:spLocks noChangeArrowheads="1"/>
          </p:cNvSpPr>
          <p:nvPr/>
        </p:nvSpPr>
        <p:spPr bwMode="auto">
          <a:xfrm>
            <a:off x="421163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9236" name="Rectangle 42"/>
          <p:cNvSpPr>
            <a:spLocks noChangeArrowheads="1"/>
          </p:cNvSpPr>
          <p:nvPr/>
        </p:nvSpPr>
        <p:spPr bwMode="auto">
          <a:xfrm>
            <a:off x="5003800"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9237" name="Rectangle 43"/>
          <p:cNvSpPr>
            <a:spLocks noChangeArrowheads="1"/>
          </p:cNvSpPr>
          <p:nvPr/>
        </p:nvSpPr>
        <p:spPr bwMode="auto">
          <a:xfrm>
            <a:off x="5795963"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9238" name="Rectangle 44"/>
          <p:cNvSpPr>
            <a:spLocks noChangeArrowheads="1"/>
          </p:cNvSpPr>
          <p:nvPr/>
        </p:nvSpPr>
        <p:spPr bwMode="auto">
          <a:xfrm>
            <a:off x="65881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9239" name="Rectangle 45"/>
          <p:cNvSpPr>
            <a:spLocks noChangeArrowheads="1"/>
          </p:cNvSpPr>
          <p:nvPr/>
        </p:nvSpPr>
        <p:spPr bwMode="auto">
          <a:xfrm>
            <a:off x="738028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9240" name="Rectangle 51"/>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41" name="Text Box 52"/>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9242" name="Rectangle 53"/>
          <p:cNvSpPr>
            <a:spLocks noChangeArrowheads="1"/>
          </p:cNvSpPr>
          <p:nvPr/>
        </p:nvSpPr>
        <p:spPr bwMode="auto">
          <a:xfrm>
            <a:off x="4500563" y="2276475"/>
            <a:ext cx="1150937"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1</a:t>
            </a:r>
          </a:p>
        </p:txBody>
      </p:sp>
      <p:sp>
        <p:nvSpPr>
          <p:cNvPr id="9243" name="Rectangle 54"/>
          <p:cNvSpPr>
            <a:spLocks noChangeArrowheads="1"/>
          </p:cNvSpPr>
          <p:nvPr/>
        </p:nvSpPr>
        <p:spPr bwMode="auto">
          <a:xfrm>
            <a:off x="6516688" y="2276475"/>
            <a:ext cx="17272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2</a:t>
            </a:r>
          </a:p>
        </p:txBody>
      </p:sp>
      <p:sp>
        <p:nvSpPr>
          <p:cNvPr id="9244" name="Rectangle 55"/>
          <p:cNvSpPr>
            <a:spLocks noChangeArrowheads="1"/>
          </p:cNvSpPr>
          <p:nvPr/>
        </p:nvSpPr>
        <p:spPr bwMode="auto">
          <a:xfrm>
            <a:off x="4068763" y="2060575"/>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45" name="Text Box 56"/>
          <p:cNvSpPr txBox="1">
            <a:spLocks noChangeArrowheads="1"/>
          </p:cNvSpPr>
          <p:nvPr/>
        </p:nvSpPr>
        <p:spPr bwMode="auto">
          <a:xfrm>
            <a:off x="4865688" y="1844675"/>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User</a:t>
            </a:r>
            <a:r>
              <a:rPr lang="ja-JP" altLang="en-US"/>
              <a:t>’</a:t>
            </a:r>
            <a:r>
              <a:rPr lang="en-US" altLang="ja-JP"/>
              <a:t>s (process</a:t>
            </a:r>
            <a:r>
              <a:rPr lang="ja-JP" altLang="en-US"/>
              <a:t>’</a:t>
            </a:r>
            <a:r>
              <a:rPr lang="en-US" altLang="ja-JP"/>
              <a:t>s) view of files</a:t>
            </a:r>
            <a:endParaRPr lang="en-US"/>
          </a:p>
        </p:txBody>
      </p:sp>
      <p:sp>
        <p:nvSpPr>
          <p:cNvPr id="9246" name="Line 57"/>
          <p:cNvSpPr>
            <a:spLocks noChangeShapeType="1"/>
          </p:cNvSpPr>
          <p:nvPr/>
        </p:nvSpPr>
        <p:spPr bwMode="auto">
          <a:xfrm>
            <a:off x="3922713" y="2997200"/>
            <a:ext cx="865187"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47" name="Text Box 58"/>
          <p:cNvSpPr txBox="1">
            <a:spLocks noChangeArrowheads="1"/>
          </p:cNvSpPr>
          <p:nvPr/>
        </p:nvSpPr>
        <p:spPr bwMode="auto">
          <a:xfrm>
            <a:off x="4873625" y="2820988"/>
            <a:ext cx="282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map files to disk blocks …</a:t>
            </a:r>
          </a:p>
        </p:txBody>
      </p:sp>
      <p:sp>
        <p:nvSpPr>
          <p:cNvPr id="9248" name="Line 59"/>
          <p:cNvSpPr>
            <a:spLocks noChangeShapeType="1"/>
          </p:cNvSpPr>
          <p:nvPr/>
        </p:nvSpPr>
        <p:spPr bwMode="auto">
          <a:xfrm flipH="1">
            <a:off x="1619250" y="4076700"/>
            <a:ext cx="649288"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49" name="Text Box 60"/>
          <p:cNvSpPr txBox="1">
            <a:spLocks noChangeArrowheads="1"/>
          </p:cNvSpPr>
          <p:nvPr/>
        </p:nvSpPr>
        <p:spPr bwMode="auto">
          <a:xfrm>
            <a:off x="120650" y="3573463"/>
            <a:ext cx="20526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map disk block number </a:t>
            </a:r>
          </a:p>
          <a:p>
            <a:pPr eaLnBrk="1" hangingPunct="1"/>
            <a:r>
              <a:rPr lang="en-US" sz="1400"/>
              <a:t>to physical </a:t>
            </a:r>
          </a:p>
          <a:p>
            <a:pPr eaLnBrk="1" hangingPunct="1"/>
            <a:r>
              <a:rPr lang="en-US" sz="1400"/>
              <a:t>disk address</a:t>
            </a:r>
            <a:br>
              <a:rPr lang="en-US" sz="1400"/>
            </a:br>
            <a:r>
              <a:rPr lang="en-US" sz="1400"/>
              <a:t>(cyl#,track#, </a:t>
            </a:r>
            <a:br>
              <a:rPr lang="en-US" sz="1400"/>
            </a:br>
            <a:r>
              <a:rPr lang="en-US" sz="1400"/>
              <a:t>sector#, etc)</a:t>
            </a:r>
          </a:p>
        </p:txBody>
      </p:sp>
      <p:sp>
        <p:nvSpPr>
          <p:cNvPr id="9250" name="Rectangle 73"/>
          <p:cNvSpPr>
            <a:spLocks noChangeArrowheads="1"/>
          </p:cNvSpPr>
          <p:nvPr/>
        </p:nvSpPr>
        <p:spPr bwMode="auto">
          <a:xfrm>
            <a:off x="80994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9251" name="Rectangle 74"/>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9252" name="Rectangle 75"/>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9253" name="Rectangle 76"/>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9254" name="Rectangle 77"/>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9255" name="Rectangle 78"/>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9256" name="Rectangle 79"/>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9257" name="Rectangle 80"/>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9258" name="Rectangle 81"/>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9259" name="Rectangle 82"/>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9260" name="Rectangle 83"/>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9261" name="Rectangle 84"/>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9262" name="Rectangle 85"/>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9263" name="Line 97"/>
          <p:cNvSpPr>
            <a:spLocks noChangeShapeType="1"/>
          </p:cNvSpPr>
          <p:nvPr/>
        </p:nvSpPr>
        <p:spPr bwMode="auto">
          <a:xfrm>
            <a:off x="3851275" y="4149725"/>
            <a:ext cx="649288"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64" name="Text Box 98"/>
          <p:cNvSpPr txBox="1">
            <a:spLocks noChangeArrowheads="1"/>
          </p:cNvSpPr>
          <p:nvPr/>
        </p:nvSpPr>
        <p:spPr bwMode="auto">
          <a:xfrm>
            <a:off x="4103688" y="4097338"/>
            <a:ext cx="48799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driver will know the disk geometry </a:t>
            </a:r>
          </a:p>
          <a:p>
            <a:pPr eaLnBrk="1" hangingPunct="1"/>
            <a:r>
              <a:rPr lang="en-US"/>
              <a:t>and map the disk blocks to disk sectors with a </a:t>
            </a:r>
          </a:p>
          <a:p>
            <a:pPr eaLnBrk="1" hangingPunct="1"/>
            <a:r>
              <a:rPr lang="en-US"/>
              <a:t>quite simple mapping</a:t>
            </a:r>
          </a:p>
        </p:txBody>
      </p:sp>
      <p:sp>
        <p:nvSpPr>
          <p:cNvPr id="9265" name="Text Box 99"/>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A95499-FF1B-A745-BE4D-C82B74C3B670}" type="slidenum">
              <a:rPr lang="en-US"/>
              <a:pPr eaLnBrk="1" hangingPunct="1"/>
              <a:t>80</a:t>
            </a:fld>
            <a:endParaRPr lang="en-US"/>
          </a:p>
        </p:txBody>
      </p:sp>
      <p:sp>
        <p:nvSpPr>
          <p:cNvPr id="80899" name="Rectangle 2"/>
          <p:cNvSpPr>
            <a:spLocks noGrp="1" noChangeArrowheads="1"/>
          </p:cNvSpPr>
          <p:nvPr>
            <p:ph type="title" idx="4294967295"/>
          </p:nvPr>
        </p:nvSpPr>
        <p:spPr/>
        <p:txBody>
          <a:bodyPr anchor="b"/>
          <a:lstStyle/>
          <a:p>
            <a:pPr eaLnBrk="1" hangingPunct="1"/>
            <a:r>
              <a:rPr lang="en-US" dirty="0">
                <a:latin typeface="Arial" charset="0"/>
                <a:ea typeface="ＭＳ Ｐゴシック" charset="0"/>
              </a:rPr>
              <a:t>NFS</a:t>
            </a:r>
            <a:r>
              <a:rPr lang="en-US" dirty="0">
                <a:solidFill>
                  <a:srgbClr val="FF0000"/>
                </a:solidFill>
                <a:latin typeface="Arial" charset="0"/>
                <a:ea typeface="ＭＳ Ｐゴシック" charset="0"/>
              </a:rPr>
              <a:t> Path-Name </a:t>
            </a:r>
            <a:r>
              <a:rPr lang="en-US" dirty="0">
                <a:latin typeface="Arial" charset="0"/>
                <a:ea typeface="ＭＳ Ｐゴシック" charset="0"/>
              </a:rPr>
              <a:t>Translation</a:t>
            </a:r>
          </a:p>
        </p:txBody>
      </p:sp>
      <p:sp>
        <p:nvSpPr>
          <p:cNvPr id="80900"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Performed by breaking the </a:t>
            </a:r>
            <a:r>
              <a:rPr lang="en-US" dirty="0">
                <a:solidFill>
                  <a:srgbClr val="FF0000"/>
                </a:solidFill>
                <a:latin typeface="Arial" charset="0"/>
                <a:ea typeface="ＭＳ Ｐゴシック" charset="0"/>
              </a:rPr>
              <a:t>path</a:t>
            </a:r>
            <a:r>
              <a:rPr lang="en-US" dirty="0">
                <a:latin typeface="Arial" charset="0"/>
                <a:ea typeface="ＭＳ Ｐゴシック" charset="0"/>
              </a:rPr>
              <a:t> into </a:t>
            </a:r>
            <a:r>
              <a:rPr lang="en-US" dirty="0">
                <a:solidFill>
                  <a:srgbClr val="FF0000"/>
                </a:solidFill>
                <a:latin typeface="Arial" charset="0"/>
                <a:ea typeface="ＭＳ Ｐゴシック" charset="0"/>
              </a:rPr>
              <a:t>component</a:t>
            </a:r>
            <a:r>
              <a:rPr lang="en-US" dirty="0">
                <a:latin typeface="Arial" charset="0"/>
                <a:ea typeface="ＭＳ Ｐゴシック" charset="0"/>
              </a:rPr>
              <a:t> </a:t>
            </a:r>
            <a:r>
              <a:rPr lang="en-US" dirty="0">
                <a:solidFill>
                  <a:srgbClr val="FF0000"/>
                </a:solidFill>
                <a:latin typeface="Arial" charset="0"/>
                <a:ea typeface="ＭＳ Ｐゴシック" charset="0"/>
              </a:rPr>
              <a:t>names</a:t>
            </a:r>
            <a:r>
              <a:rPr lang="en-US" dirty="0">
                <a:latin typeface="Arial" charset="0"/>
                <a:ea typeface="ＭＳ Ｐゴシック" charset="0"/>
              </a:rPr>
              <a:t> and performing a separate </a:t>
            </a:r>
            <a:r>
              <a:rPr lang="en-US" dirty="0">
                <a:solidFill>
                  <a:srgbClr val="FF0000"/>
                </a:solidFill>
                <a:latin typeface="Arial" charset="0"/>
                <a:ea typeface="ＭＳ Ｐゴシック" charset="0"/>
              </a:rPr>
              <a:t>NFS lookup call </a:t>
            </a:r>
            <a:r>
              <a:rPr lang="en-US" dirty="0">
                <a:latin typeface="Arial" charset="0"/>
                <a:ea typeface="ＭＳ Ｐゴシック" charset="0"/>
              </a:rPr>
              <a:t>for every pair of </a:t>
            </a:r>
            <a:r>
              <a:rPr lang="en-US" u="sng" dirty="0">
                <a:latin typeface="Arial" charset="0"/>
                <a:ea typeface="ＭＳ Ｐゴシック" charset="0"/>
              </a:rPr>
              <a:t>component name and directory </a:t>
            </a:r>
            <a:r>
              <a:rPr lang="en-US" u="sng" dirty="0" err="1">
                <a:latin typeface="Arial" charset="0"/>
                <a:ea typeface="ＭＳ Ｐゴシック" charset="0"/>
              </a:rPr>
              <a:t>vnode</a:t>
            </a:r>
            <a:r>
              <a:rPr lang="en-US" dirty="0">
                <a:latin typeface="Arial" charset="0"/>
                <a:ea typeface="ＭＳ Ｐゴシック" charset="0"/>
              </a:rPr>
              <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a:latin typeface="Arial" charset="0"/>
                <a:ea typeface="ＭＳ Ｐゴシック" charset="0"/>
              </a:rPr>
              <a:t>To make lookup faster, a directory name lookup cache on the client</a:t>
            </a:r>
            <a:r>
              <a:rPr lang="ja-JP" altLang="en-US">
                <a:latin typeface="Arial" charset="0"/>
                <a:ea typeface="ＭＳ Ｐゴシック" charset="0"/>
              </a:rPr>
              <a:t>’</a:t>
            </a:r>
            <a:r>
              <a:rPr lang="en-US" altLang="ja-JP" dirty="0">
                <a:latin typeface="Arial" charset="0"/>
                <a:ea typeface="ＭＳ Ｐゴシック" charset="0"/>
              </a:rPr>
              <a:t>s side holds the </a:t>
            </a:r>
            <a:r>
              <a:rPr lang="en-US" altLang="ja-JP" dirty="0" err="1">
                <a:latin typeface="Arial" charset="0"/>
                <a:ea typeface="ＭＳ Ｐゴシック" charset="0"/>
              </a:rPr>
              <a:t>vnodes</a:t>
            </a:r>
            <a:r>
              <a:rPr lang="en-US" altLang="ja-JP" dirty="0">
                <a:latin typeface="Arial" charset="0"/>
                <a:ea typeface="ＭＳ Ｐゴシック" charset="0"/>
              </a:rPr>
              <a:t> for remote directory names</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1AF2C1-86DF-464A-8358-3BA7DBE8C9C2}" type="slidenum">
              <a:rPr lang="en-US"/>
              <a:pPr eaLnBrk="1" hangingPunct="1"/>
              <a:t>81</a:t>
            </a:fld>
            <a:endParaRPr lang="en-US"/>
          </a:p>
        </p:txBody>
      </p:sp>
      <p:sp>
        <p:nvSpPr>
          <p:cNvPr id="819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Remote Operations</a:t>
            </a:r>
          </a:p>
        </p:txBody>
      </p:sp>
      <p:sp>
        <p:nvSpPr>
          <p:cNvPr id="81924" name="Rectangle 3"/>
          <p:cNvSpPr>
            <a:spLocks noGrp="1" noChangeArrowheads="1"/>
          </p:cNvSpPr>
          <p:nvPr>
            <p:ph type="body" idx="4294967295"/>
          </p:nvPr>
        </p:nvSpPr>
        <p:spPr/>
        <p:txBody>
          <a:bodyPr/>
          <a:lstStyle/>
          <a:p>
            <a:pPr eaLnBrk="1" hangingPunct="1">
              <a:lnSpc>
                <a:spcPct val="90000"/>
              </a:lnSpc>
            </a:pPr>
            <a:r>
              <a:rPr lang="en-US" dirty="0">
                <a:solidFill>
                  <a:srgbClr val="FF0000"/>
                </a:solidFill>
                <a:latin typeface="Arial" charset="0"/>
                <a:ea typeface="ＭＳ Ｐゴシック" charset="0"/>
              </a:rPr>
              <a:t>Nearly one-to-one </a:t>
            </a:r>
            <a:r>
              <a:rPr lang="en-US" dirty="0">
                <a:latin typeface="Arial" charset="0"/>
                <a:ea typeface="ＭＳ Ｐゴシック" charset="0"/>
              </a:rPr>
              <a:t>correspondence between regular UNIX  system calls and the NFS protocol RPCs (except opening and closing files)</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NFS adheres to the remote-service paradigm, but employs </a:t>
            </a:r>
            <a:r>
              <a:rPr lang="en-US" dirty="0">
                <a:solidFill>
                  <a:srgbClr val="FF0000"/>
                </a:solidFill>
                <a:latin typeface="Arial" charset="0"/>
                <a:ea typeface="ＭＳ Ｐゴシック" charset="0"/>
              </a:rPr>
              <a:t>buffering</a:t>
            </a:r>
            <a:r>
              <a:rPr lang="en-US" dirty="0">
                <a:latin typeface="Arial" charset="0"/>
                <a:ea typeface="ＭＳ Ｐゴシック" charset="0"/>
              </a:rPr>
              <a:t> and </a:t>
            </a:r>
            <a:r>
              <a:rPr lang="en-US" dirty="0">
                <a:solidFill>
                  <a:srgbClr val="FF0000"/>
                </a:solidFill>
                <a:latin typeface="Arial" charset="0"/>
                <a:ea typeface="ＭＳ Ｐゴシック" charset="0"/>
              </a:rPr>
              <a:t>caching</a:t>
            </a:r>
            <a:r>
              <a:rPr lang="en-US" dirty="0">
                <a:latin typeface="Arial" charset="0"/>
                <a:ea typeface="ＭＳ Ｐゴシック" charset="0"/>
              </a:rPr>
              <a:t> techniques for the sake of performance </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File-blocks cache </a:t>
            </a:r>
            <a:r>
              <a:rPr lang="en-US" dirty="0">
                <a:latin typeface="Arial" charset="0"/>
                <a:ea typeface="ＭＳ Ｐゴシック" charset="0"/>
              </a:rPr>
              <a:t>– when a file is opened, the kernel checks with the remote server whether to fetch or revalidate the cached attributes</a:t>
            </a:r>
          </a:p>
          <a:p>
            <a:pPr lvl="1" eaLnBrk="1" hangingPunct="1">
              <a:lnSpc>
                <a:spcPct val="90000"/>
              </a:lnSpc>
            </a:pPr>
            <a:r>
              <a:rPr lang="en-US" dirty="0">
                <a:latin typeface="Arial" charset="0"/>
                <a:ea typeface="ＭＳ Ｐゴシック" charset="0"/>
              </a:rPr>
              <a:t>Cached file blocks are used only if the corresponding cached attributes are up to date</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File-attribute cache </a:t>
            </a:r>
            <a:r>
              <a:rPr lang="en-US" dirty="0">
                <a:latin typeface="Arial" charset="0"/>
                <a:ea typeface="ＭＳ Ｐゴシック" charset="0"/>
              </a:rPr>
              <a:t>– the attribute cache is updated whenever new attributes arrive from the server</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Clients do not free delayed-write blocks until the server confirms that the data have been written to disk</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03342A7-55BB-2E40-B580-C985FCCEC96C}" type="slidenum">
              <a:rPr lang="en-US"/>
              <a:pPr eaLnBrk="1" hangingPunct="1"/>
              <a:t>82</a:t>
            </a:fld>
            <a:endParaRPr lang="en-US"/>
          </a:p>
        </p:txBody>
      </p:sp>
      <p:sp>
        <p:nvSpPr>
          <p:cNvPr id="8294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Example: WAFL File System</a:t>
            </a:r>
          </a:p>
        </p:txBody>
      </p:sp>
      <p:sp>
        <p:nvSpPr>
          <p:cNvPr id="82948"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Used on Network Appliance </a:t>
            </a:r>
            <a:r>
              <a:rPr lang="ja-JP" altLang="en-US">
                <a:latin typeface="Arial" charset="0"/>
                <a:ea typeface="ＭＳ Ｐゴシック" charset="0"/>
              </a:rPr>
              <a:t>“</a:t>
            </a:r>
            <a:r>
              <a:rPr lang="en-US" altLang="ja-JP" dirty="0">
                <a:latin typeface="Arial" charset="0"/>
                <a:ea typeface="ＭＳ Ｐゴシック" charset="0"/>
              </a:rPr>
              <a:t>Filers</a:t>
            </a:r>
            <a:r>
              <a:rPr lang="ja-JP" altLang="en-US">
                <a:latin typeface="Arial" charset="0"/>
                <a:ea typeface="ＭＳ Ｐゴシック" charset="0"/>
              </a:rPr>
              <a:t>”</a:t>
            </a:r>
            <a:r>
              <a:rPr lang="en-US" altLang="ja-JP" dirty="0">
                <a:latin typeface="Arial" charset="0"/>
                <a:ea typeface="ＭＳ Ｐゴシック" charset="0"/>
              </a:rPr>
              <a:t> – </a:t>
            </a:r>
            <a:r>
              <a:rPr lang="en-US" altLang="ja-JP" dirty="0">
                <a:solidFill>
                  <a:srgbClr val="FF0000"/>
                </a:solidFill>
                <a:latin typeface="Arial" charset="0"/>
                <a:ea typeface="ＭＳ Ｐゴシック" charset="0"/>
              </a:rPr>
              <a:t>distributed file system </a:t>
            </a:r>
            <a:r>
              <a:rPr lang="en-US" altLang="ja-JP" dirty="0">
                <a:latin typeface="Arial" charset="0"/>
                <a:ea typeface="ＭＳ Ｐゴシック" charset="0"/>
              </a:rPr>
              <a:t>appliances</a:t>
            </a:r>
          </a:p>
          <a:p>
            <a:pPr eaLnBrk="1" hangingPunct="1"/>
            <a:r>
              <a:rPr lang="ja-JP" altLang="en-US">
                <a:solidFill>
                  <a:srgbClr val="FF0000"/>
                </a:solidFill>
                <a:latin typeface="Arial" charset="0"/>
                <a:ea typeface="ＭＳ Ｐゴシック" charset="0"/>
              </a:rPr>
              <a:t>“</a:t>
            </a:r>
            <a:r>
              <a:rPr lang="en-US" altLang="ja-JP" dirty="0">
                <a:solidFill>
                  <a:srgbClr val="FF0000"/>
                </a:solidFill>
                <a:latin typeface="Arial" charset="0"/>
                <a:ea typeface="ＭＳ Ｐゴシック" charset="0"/>
              </a:rPr>
              <a:t>Write-anywhere file layout</a:t>
            </a:r>
            <a:r>
              <a:rPr lang="ja-JP" altLang="en-US">
                <a:solidFill>
                  <a:srgbClr val="FF0000"/>
                </a:solidFill>
                <a:latin typeface="Arial" charset="0"/>
                <a:ea typeface="ＭＳ Ｐゴシック" charset="0"/>
              </a:rPr>
              <a:t>”</a:t>
            </a:r>
            <a:endParaRPr lang="en-US" altLang="ja-JP" dirty="0">
              <a:solidFill>
                <a:srgbClr val="FF0000"/>
              </a:solidFill>
              <a:latin typeface="Arial" charset="0"/>
              <a:ea typeface="ＭＳ Ｐゴシック" charset="0"/>
            </a:endParaRPr>
          </a:p>
          <a:p>
            <a:pPr eaLnBrk="1" hangingPunct="1"/>
            <a:r>
              <a:rPr lang="en-US" dirty="0">
                <a:latin typeface="Arial" charset="0"/>
                <a:ea typeface="ＭＳ Ｐゴシック" charset="0"/>
              </a:rPr>
              <a:t>Serves up NFS, CIFS, http, ftp</a:t>
            </a:r>
          </a:p>
          <a:p>
            <a:pPr eaLnBrk="1" hangingPunct="1"/>
            <a:r>
              <a:rPr lang="en-US" dirty="0">
                <a:solidFill>
                  <a:srgbClr val="FF0000"/>
                </a:solidFill>
                <a:latin typeface="Arial" charset="0"/>
                <a:ea typeface="ＭＳ Ｐゴシック" charset="0"/>
              </a:rPr>
              <a:t>Random I/O optimized, write optimized</a:t>
            </a:r>
          </a:p>
          <a:p>
            <a:pPr lvl="1" eaLnBrk="1" hangingPunct="1"/>
            <a:r>
              <a:rPr lang="en-US" dirty="0">
                <a:latin typeface="Arial" charset="0"/>
                <a:ea typeface="ＭＳ Ｐゴシック" charset="0"/>
              </a:rPr>
              <a:t>NVRAM for write caching</a:t>
            </a:r>
          </a:p>
          <a:p>
            <a:pPr eaLnBrk="1" hangingPunct="1"/>
            <a:r>
              <a:rPr lang="en-US" dirty="0">
                <a:latin typeface="Arial" charset="0"/>
                <a:ea typeface="ＭＳ Ｐゴシック" charset="0"/>
              </a:rPr>
              <a:t>Similar to Berkeley Fast File System, with extensive modifications</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F61AD6-0B11-5D4F-9A7A-9EE98B8B9EBA}" type="slidenum">
              <a:rPr lang="en-US"/>
              <a:pPr eaLnBrk="1" hangingPunct="1"/>
              <a:t>83</a:t>
            </a:fld>
            <a:endParaRPr lang="en-US"/>
          </a:p>
        </p:txBody>
      </p:sp>
      <p:sp>
        <p:nvSpPr>
          <p:cNvPr id="8397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The WAFL File Layout</a:t>
            </a:r>
          </a:p>
        </p:txBody>
      </p:sp>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065338"/>
            <a:ext cx="69199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C22E6B-DB89-EF4A-9354-C8E724B2DA1D}" type="slidenum">
              <a:rPr lang="en-US"/>
              <a:pPr eaLnBrk="1" hangingPunct="1"/>
              <a:t>84</a:t>
            </a:fld>
            <a:endParaRPr lang="en-US"/>
          </a:p>
        </p:txBody>
      </p:sp>
      <p:sp>
        <p:nvSpPr>
          <p:cNvPr id="84995" name="Rectangle 2"/>
          <p:cNvSpPr>
            <a:spLocks noGrp="1" noChangeArrowheads="1"/>
          </p:cNvSpPr>
          <p:nvPr>
            <p:ph type="title" idx="4294967295"/>
          </p:nvPr>
        </p:nvSpPr>
        <p:spPr>
          <a:xfrm>
            <a:off x="685800" y="128588"/>
            <a:ext cx="8077200" cy="609600"/>
          </a:xfrm>
        </p:spPr>
        <p:txBody>
          <a:bodyPr anchor="b"/>
          <a:lstStyle/>
          <a:p>
            <a:pPr eaLnBrk="1" hangingPunct="1"/>
            <a:r>
              <a:rPr lang="en-US">
                <a:latin typeface="Arial" charset="0"/>
                <a:ea typeface="ＭＳ Ｐゴシック" charset="0"/>
              </a:rPr>
              <a:t>Snapshots in WAFL</a:t>
            </a:r>
          </a:p>
        </p:txBody>
      </p:sp>
      <p:pic>
        <p:nvPicPr>
          <p:cNvPr id="84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24167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BF0D18-5CA0-4547-B06E-E19EBC3A35B3}" type="slidenum">
              <a:rPr lang="en-US"/>
              <a:pPr eaLnBrk="1" hangingPunct="1"/>
              <a:t>85</a:t>
            </a:fld>
            <a:endParaRPr lang="en-US"/>
          </a:p>
        </p:txBody>
      </p:sp>
      <p:sp>
        <p:nvSpPr>
          <p:cNvPr id="86019" name="Rectangle 2"/>
          <p:cNvSpPr>
            <a:spLocks noGrp="1" noChangeArrowheads="1"/>
          </p:cNvSpPr>
          <p:nvPr>
            <p:ph type="title"/>
          </p:nvPr>
        </p:nvSpPr>
        <p:spPr/>
        <p:txBody>
          <a:bodyPr/>
          <a:lstStyle/>
          <a:p>
            <a:pPr eaLnBrk="1" hangingPunct="1"/>
            <a:r>
              <a:rPr lang="en-US">
                <a:latin typeface="Arial" charset="0"/>
                <a:ea typeface="ＭＳ Ｐゴシック" charset="0"/>
              </a:rPr>
              <a:t>Example File System: </a:t>
            </a:r>
            <a:br>
              <a:rPr lang="en-US">
                <a:latin typeface="Arial" charset="0"/>
                <a:ea typeface="ＭＳ Ｐゴシック" charset="0"/>
              </a:rPr>
            </a:br>
            <a:r>
              <a:rPr lang="en-US">
                <a:latin typeface="Arial" charset="0"/>
                <a:ea typeface="ＭＳ Ｐゴシック" charset="0"/>
              </a:rPr>
              <a:t>Linux ext2/ext3 file system</a:t>
            </a:r>
          </a:p>
        </p:txBody>
      </p:sp>
      <p:sp>
        <p:nvSpPr>
          <p:cNvPr id="86020" name="Rectangle 3"/>
          <p:cNvSpPr>
            <a:spLocks noGrp="1" noChangeArrowheads="1"/>
          </p:cNvSpPr>
          <p:nvPr>
            <p:ph type="body" idx="1"/>
          </p:nvPr>
        </p:nvSpPr>
        <p:spPr/>
        <p:txBody>
          <a:bodyPr/>
          <a:lstStyle/>
          <a:p>
            <a:pPr eaLnBrk="1" hangingPunct="1"/>
            <a:r>
              <a:rPr lang="en-US" dirty="0">
                <a:latin typeface="Arial" charset="0"/>
                <a:ea typeface="ＭＳ Ｐゴシック" charset="0"/>
              </a:rPr>
              <a:t>Linux </a:t>
            </a:r>
            <a:r>
              <a:rPr lang="en-US" dirty="0">
                <a:solidFill>
                  <a:srgbClr val="FF0000"/>
                </a:solidFill>
                <a:latin typeface="Arial" charset="0"/>
                <a:ea typeface="ＭＳ Ｐゴシック" charset="0"/>
              </a:rPr>
              <a:t>ext2</a:t>
            </a:r>
            <a:r>
              <a:rPr lang="en-US" dirty="0">
                <a:latin typeface="Arial" charset="0"/>
                <a:ea typeface="ＭＳ Ｐゴシック" charset="0"/>
              </a:rPr>
              <a:t> file system is extended file system 2. Derived initially from </a:t>
            </a:r>
            <a:r>
              <a:rPr lang="en-US" dirty="0" err="1">
                <a:latin typeface="Arial" charset="0"/>
                <a:ea typeface="ＭＳ Ｐゴシック" charset="0"/>
              </a:rPr>
              <a:t>Minix</a:t>
            </a:r>
            <a:r>
              <a:rPr lang="en-US" dirty="0">
                <a:latin typeface="Arial" charset="0"/>
                <a:ea typeface="ＭＳ Ｐゴシック" charset="0"/>
              </a:rPr>
              <a:t> operating system. Linux is derived from </a:t>
            </a:r>
            <a:r>
              <a:rPr lang="en-US" dirty="0" err="1">
                <a:latin typeface="Arial" charset="0"/>
                <a:ea typeface="ＭＳ Ｐゴシック" charset="0"/>
              </a:rPr>
              <a:t>Minix</a:t>
            </a:r>
            <a:r>
              <a:rPr lang="en-US" dirty="0">
                <a:latin typeface="Arial" charset="0"/>
                <a:ea typeface="ＭＳ Ｐゴシック" charset="0"/>
              </a:rPr>
              <a:t>, an educational OS developed by A. </a:t>
            </a:r>
            <a:r>
              <a:rPr lang="en-US" dirty="0" err="1">
                <a:latin typeface="Arial" charset="0"/>
                <a:ea typeface="ＭＳ Ｐゴシック" charset="0"/>
              </a:rPr>
              <a:t>Tanenbaum</a:t>
            </a:r>
            <a:r>
              <a:rPr lang="en-US" dirty="0">
                <a:latin typeface="Arial" charset="0"/>
                <a:ea typeface="ＭＳ Ｐゴシック" charset="0"/>
              </a:rPr>
              <a:t>. </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ext3</a:t>
            </a:r>
            <a:r>
              <a:rPr lang="en-US" dirty="0">
                <a:latin typeface="Arial" charset="0"/>
                <a:ea typeface="ＭＳ Ｐゴシック" charset="0"/>
              </a:rPr>
              <a:t> file system is fully compatible with ext2. The added new feature is </a:t>
            </a:r>
            <a:r>
              <a:rPr lang="en-US" dirty="0">
                <a:solidFill>
                  <a:srgbClr val="FF0000"/>
                </a:solidFill>
                <a:latin typeface="Arial" charset="0"/>
                <a:ea typeface="ＭＳ Ｐゴシック" charset="0"/>
              </a:rPr>
              <a:t>Journaling</a:t>
            </a:r>
            <a:r>
              <a:rPr lang="en-US" dirty="0">
                <a:latin typeface="Arial" charset="0"/>
                <a:ea typeface="ＭＳ Ｐゴシック" charset="0"/>
              </a:rPr>
              <a:t>. So it can recover better from failures. </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disk data structures </a:t>
            </a:r>
            <a:r>
              <a:rPr lang="en-US" dirty="0">
                <a:latin typeface="Arial" charset="0"/>
                <a:ea typeface="ＭＳ Ｐゴシック" charset="0"/>
              </a:rPr>
              <a:t>used by  ext2 and ext3 is the same. </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E48D05-D164-AB47-9D86-9A617DD05AD6}" type="slidenum">
              <a:rPr lang="en-US"/>
              <a:pPr eaLnBrk="1" hangingPunct="1"/>
              <a:t>86</a:t>
            </a:fld>
            <a:endParaRPr lang="en-US"/>
          </a:p>
        </p:txBody>
      </p:sp>
      <p:sp>
        <p:nvSpPr>
          <p:cNvPr id="87043" name="Rectangle 2"/>
          <p:cNvSpPr>
            <a:spLocks noGrp="1" noChangeArrowheads="1"/>
          </p:cNvSpPr>
          <p:nvPr>
            <p:ph type="title"/>
          </p:nvPr>
        </p:nvSpPr>
        <p:spPr/>
        <p:txBody>
          <a:bodyPr/>
          <a:lstStyle/>
          <a:p>
            <a:pPr eaLnBrk="1" hangingPunct="1"/>
            <a:r>
              <a:rPr lang="en-US">
                <a:latin typeface="Arial" charset="0"/>
                <a:ea typeface="ＭＳ Ｐゴシック" charset="0"/>
              </a:rPr>
              <a:t>Partition Layout of ext3 (also ext2)</a:t>
            </a:r>
          </a:p>
        </p:txBody>
      </p:sp>
      <p:sp>
        <p:nvSpPr>
          <p:cNvPr id="87044" name="Rectangle 4"/>
          <p:cNvSpPr>
            <a:spLocks noChangeArrowheads="1"/>
          </p:cNvSpPr>
          <p:nvPr/>
        </p:nvSpPr>
        <p:spPr bwMode="auto">
          <a:xfrm>
            <a:off x="684213" y="1916113"/>
            <a:ext cx="7775575" cy="6492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5" name="Rectangle 9"/>
          <p:cNvSpPr>
            <a:spLocks noChangeArrowheads="1"/>
          </p:cNvSpPr>
          <p:nvPr/>
        </p:nvSpPr>
        <p:spPr bwMode="auto">
          <a:xfrm>
            <a:off x="755650"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6" name="Rectangle 10"/>
          <p:cNvSpPr>
            <a:spLocks noChangeArrowheads="1"/>
          </p:cNvSpPr>
          <p:nvPr/>
        </p:nvSpPr>
        <p:spPr bwMode="auto">
          <a:xfrm>
            <a:off x="1547813"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7" name="Rectangle 11"/>
          <p:cNvSpPr>
            <a:spLocks noChangeArrowheads="1"/>
          </p:cNvSpPr>
          <p:nvPr/>
        </p:nvSpPr>
        <p:spPr bwMode="auto">
          <a:xfrm>
            <a:off x="2339975"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8" name="Rectangle 12"/>
          <p:cNvSpPr>
            <a:spLocks noChangeArrowheads="1"/>
          </p:cNvSpPr>
          <p:nvPr/>
        </p:nvSpPr>
        <p:spPr bwMode="auto">
          <a:xfrm>
            <a:off x="3132138"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9" name="Text Box 13"/>
          <p:cNvSpPr txBox="1">
            <a:spLocks noChangeArrowheads="1"/>
          </p:cNvSpPr>
          <p:nvPr/>
        </p:nvSpPr>
        <p:spPr bwMode="auto">
          <a:xfrm>
            <a:off x="755650" y="2636838"/>
            <a:ext cx="764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 disk partition before installing ext3 file system: just a sequence of blocks</a:t>
            </a:r>
          </a:p>
        </p:txBody>
      </p:sp>
      <p:sp>
        <p:nvSpPr>
          <p:cNvPr id="87050" name="Line 14"/>
          <p:cNvSpPr>
            <a:spLocks noChangeShapeType="1"/>
          </p:cNvSpPr>
          <p:nvPr/>
        </p:nvSpPr>
        <p:spPr bwMode="auto">
          <a:xfrm flipV="1">
            <a:off x="971550" y="1700213"/>
            <a:ext cx="71438"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51" name="Text Box 15"/>
          <p:cNvSpPr txBox="1">
            <a:spLocks noChangeArrowheads="1"/>
          </p:cNvSpPr>
          <p:nvPr/>
        </p:nvSpPr>
        <p:spPr bwMode="auto">
          <a:xfrm>
            <a:off x="611188" y="1412875"/>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0</a:t>
            </a:r>
          </a:p>
        </p:txBody>
      </p:sp>
      <p:sp>
        <p:nvSpPr>
          <p:cNvPr id="87052" name="Rectangle 16"/>
          <p:cNvSpPr>
            <a:spLocks noChangeArrowheads="1"/>
          </p:cNvSpPr>
          <p:nvPr/>
        </p:nvSpPr>
        <p:spPr bwMode="auto">
          <a:xfrm>
            <a:off x="5397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3" name="Rectangle 17"/>
          <p:cNvSpPr>
            <a:spLocks noChangeArrowheads="1"/>
          </p:cNvSpPr>
          <p:nvPr/>
        </p:nvSpPr>
        <p:spPr bwMode="auto">
          <a:xfrm>
            <a:off x="9715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4" name="Rectangle 18"/>
          <p:cNvSpPr>
            <a:spLocks noChangeArrowheads="1"/>
          </p:cNvSpPr>
          <p:nvPr/>
        </p:nvSpPr>
        <p:spPr bwMode="auto">
          <a:xfrm>
            <a:off x="18351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5" name="Rectangle 23"/>
          <p:cNvSpPr>
            <a:spLocks noChangeArrowheads="1"/>
          </p:cNvSpPr>
          <p:nvPr/>
        </p:nvSpPr>
        <p:spPr bwMode="auto">
          <a:xfrm>
            <a:off x="22685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6" name="Rectangle 24"/>
          <p:cNvSpPr>
            <a:spLocks noChangeArrowheads="1"/>
          </p:cNvSpPr>
          <p:nvPr/>
        </p:nvSpPr>
        <p:spPr bwMode="auto">
          <a:xfrm>
            <a:off x="27003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7" name="Rectangle 25"/>
          <p:cNvSpPr>
            <a:spLocks noChangeArrowheads="1"/>
          </p:cNvSpPr>
          <p:nvPr/>
        </p:nvSpPr>
        <p:spPr bwMode="auto">
          <a:xfrm>
            <a:off x="35639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8" name="Rectangle 26"/>
          <p:cNvSpPr>
            <a:spLocks noChangeArrowheads="1"/>
          </p:cNvSpPr>
          <p:nvPr/>
        </p:nvSpPr>
        <p:spPr bwMode="auto">
          <a:xfrm>
            <a:off x="39957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9" name="Rectangle 27"/>
          <p:cNvSpPr>
            <a:spLocks noChangeArrowheads="1"/>
          </p:cNvSpPr>
          <p:nvPr/>
        </p:nvSpPr>
        <p:spPr bwMode="auto">
          <a:xfrm>
            <a:off x="44275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0" name="Rectangle 28"/>
          <p:cNvSpPr>
            <a:spLocks noChangeArrowheads="1"/>
          </p:cNvSpPr>
          <p:nvPr/>
        </p:nvSpPr>
        <p:spPr bwMode="auto">
          <a:xfrm>
            <a:off x="52911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1" name="Rectangle 29"/>
          <p:cNvSpPr>
            <a:spLocks noChangeArrowheads="1"/>
          </p:cNvSpPr>
          <p:nvPr/>
        </p:nvSpPr>
        <p:spPr bwMode="auto">
          <a:xfrm>
            <a:off x="68040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2" name="Rectangle 30"/>
          <p:cNvSpPr>
            <a:spLocks noChangeArrowheads="1"/>
          </p:cNvSpPr>
          <p:nvPr/>
        </p:nvSpPr>
        <p:spPr bwMode="auto">
          <a:xfrm>
            <a:off x="72358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3" name="Rectangle 31"/>
          <p:cNvSpPr>
            <a:spLocks noChangeArrowheads="1"/>
          </p:cNvSpPr>
          <p:nvPr/>
        </p:nvSpPr>
        <p:spPr bwMode="auto">
          <a:xfrm>
            <a:off x="80994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4" name="Line 32"/>
          <p:cNvSpPr>
            <a:spLocks noChangeShapeType="1"/>
          </p:cNvSpPr>
          <p:nvPr/>
        </p:nvSpPr>
        <p:spPr bwMode="auto">
          <a:xfrm>
            <a:off x="468313" y="3933825"/>
            <a:ext cx="0" cy="1150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5" name="Line 33"/>
          <p:cNvSpPr>
            <a:spLocks noChangeShapeType="1"/>
          </p:cNvSpPr>
          <p:nvPr/>
        </p:nvSpPr>
        <p:spPr bwMode="auto">
          <a:xfrm>
            <a:off x="2243138" y="40052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6" name="Line 34"/>
          <p:cNvSpPr>
            <a:spLocks noChangeShapeType="1"/>
          </p:cNvSpPr>
          <p:nvPr/>
        </p:nvSpPr>
        <p:spPr bwMode="auto">
          <a:xfrm>
            <a:off x="3970338" y="39925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7" name="Line 35"/>
          <p:cNvSpPr>
            <a:spLocks noChangeShapeType="1"/>
          </p:cNvSpPr>
          <p:nvPr/>
        </p:nvSpPr>
        <p:spPr bwMode="auto">
          <a:xfrm>
            <a:off x="5699125" y="40052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8" name="Line 36"/>
          <p:cNvSpPr>
            <a:spLocks noChangeShapeType="1"/>
          </p:cNvSpPr>
          <p:nvPr/>
        </p:nvSpPr>
        <p:spPr bwMode="auto">
          <a:xfrm>
            <a:off x="6778625" y="39798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9" name="Line 37"/>
          <p:cNvSpPr>
            <a:spLocks noChangeShapeType="1"/>
          </p:cNvSpPr>
          <p:nvPr/>
        </p:nvSpPr>
        <p:spPr bwMode="auto">
          <a:xfrm>
            <a:off x="8485188" y="3933825"/>
            <a:ext cx="0" cy="1150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0" name="Text Box 38"/>
          <p:cNvSpPr txBox="1">
            <a:spLocks noChangeArrowheads="1"/>
          </p:cNvSpPr>
          <p:nvPr/>
        </p:nvSpPr>
        <p:spPr bwMode="auto">
          <a:xfrm>
            <a:off x="900113" y="47974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87071" name="Text Box 39"/>
          <p:cNvSpPr txBox="1">
            <a:spLocks noChangeArrowheads="1"/>
          </p:cNvSpPr>
          <p:nvPr/>
        </p:nvSpPr>
        <p:spPr bwMode="auto">
          <a:xfrm>
            <a:off x="2628900" y="47244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87072" name="Text Box 40"/>
          <p:cNvSpPr txBox="1">
            <a:spLocks noChangeArrowheads="1"/>
          </p:cNvSpPr>
          <p:nvPr/>
        </p:nvSpPr>
        <p:spPr bwMode="auto">
          <a:xfrm>
            <a:off x="6972300" y="4797425"/>
            <a:ext cx="1247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N-1</a:t>
            </a:r>
          </a:p>
        </p:txBody>
      </p:sp>
      <p:sp>
        <p:nvSpPr>
          <p:cNvPr id="87073" name="Text Box 41"/>
          <p:cNvSpPr txBox="1">
            <a:spLocks noChangeArrowheads="1"/>
          </p:cNvSpPr>
          <p:nvPr/>
        </p:nvSpPr>
        <p:spPr bwMode="auto">
          <a:xfrm>
            <a:off x="971550" y="5516563"/>
            <a:ext cx="672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Ext3 considers the partition to be divided into logical groups. </a:t>
            </a:r>
          </a:p>
          <a:p>
            <a:pPr algn="l" eaLnBrk="1" hangingPunct="1"/>
            <a:r>
              <a:rPr lang="en-US"/>
              <a:t>Each group has equal number of blocks; lets say M blocks/group</a:t>
            </a:r>
          </a:p>
        </p:txBody>
      </p:sp>
      <p:sp>
        <p:nvSpPr>
          <p:cNvPr id="87074" name="Line 42"/>
          <p:cNvSpPr>
            <a:spLocks noChangeShapeType="1"/>
          </p:cNvSpPr>
          <p:nvPr/>
        </p:nvSpPr>
        <p:spPr bwMode="auto">
          <a:xfrm flipV="1">
            <a:off x="755650" y="3860800"/>
            <a:ext cx="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5" name="Text Box 43"/>
          <p:cNvSpPr txBox="1">
            <a:spLocks noChangeArrowheads="1"/>
          </p:cNvSpPr>
          <p:nvPr/>
        </p:nvSpPr>
        <p:spPr bwMode="auto">
          <a:xfrm>
            <a:off x="401638" y="344805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0</a:t>
            </a:r>
          </a:p>
        </p:txBody>
      </p:sp>
      <p:sp>
        <p:nvSpPr>
          <p:cNvPr id="87076" name="Text Box 44"/>
          <p:cNvSpPr txBox="1">
            <a:spLocks noChangeArrowheads="1"/>
          </p:cNvSpPr>
          <p:nvPr/>
        </p:nvSpPr>
        <p:spPr bwMode="auto">
          <a:xfrm>
            <a:off x="2209800" y="3783013"/>
            <a:ext cx="993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M</a:t>
            </a:r>
          </a:p>
        </p:txBody>
      </p:sp>
      <p:sp>
        <p:nvSpPr>
          <p:cNvPr id="87077" name="Line 45"/>
          <p:cNvSpPr>
            <a:spLocks noChangeShapeType="1"/>
          </p:cNvSpPr>
          <p:nvPr/>
        </p:nvSpPr>
        <p:spPr bwMode="auto">
          <a:xfrm flipV="1">
            <a:off x="2411413" y="4149725"/>
            <a:ext cx="144462" cy="35877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8" name="Text Box 46"/>
          <p:cNvSpPr txBox="1">
            <a:spLocks noChangeArrowheads="1"/>
          </p:cNvSpPr>
          <p:nvPr/>
        </p:nvSpPr>
        <p:spPr bwMode="auto">
          <a:xfrm>
            <a:off x="3860800" y="36449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2M</a:t>
            </a:r>
          </a:p>
        </p:txBody>
      </p:sp>
      <p:sp>
        <p:nvSpPr>
          <p:cNvPr id="87079" name="Line 47"/>
          <p:cNvSpPr>
            <a:spLocks noChangeShapeType="1"/>
          </p:cNvSpPr>
          <p:nvPr/>
        </p:nvSpPr>
        <p:spPr bwMode="auto">
          <a:xfrm flipV="1">
            <a:off x="4140200" y="4005263"/>
            <a:ext cx="144463" cy="5032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80" name="Text Box 48"/>
          <p:cNvSpPr txBox="1">
            <a:spLocks noChangeArrowheads="1"/>
          </p:cNvSpPr>
          <p:nvPr/>
        </p:nvSpPr>
        <p:spPr bwMode="auto">
          <a:xfrm>
            <a:off x="1116013" y="3789363"/>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M-1</a:t>
            </a:r>
          </a:p>
        </p:txBody>
      </p:sp>
      <p:sp>
        <p:nvSpPr>
          <p:cNvPr id="87081" name="Line 49"/>
          <p:cNvSpPr>
            <a:spLocks noChangeShapeType="1"/>
          </p:cNvSpPr>
          <p:nvPr/>
        </p:nvSpPr>
        <p:spPr bwMode="auto">
          <a:xfrm flipV="1">
            <a:off x="2051050" y="4149725"/>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708507-3FA1-E949-90B6-290F62331905}" type="slidenum">
              <a:rPr lang="en-US"/>
              <a:pPr eaLnBrk="1" hangingPunct="1"/>
              <a:t>87</a:t>
            </a:fld>
            <a:endParaRPr lang="en-US"/>
          </a:p>
        </p:txBody>
      </p:sp>
      <p:sp>
        <p:nvSpPr>
          <p:cNvPr id="88067"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p>
        </p:txBody>
      </p:sp>
      <p:sp>
        <p:nvSpPr>
          <p:cNvPr id="88068" name="Rectangle 3"/>
          <p:cNvSpPr>
            <a:spLocks noGrp="1" noChangeArrowheads="1"/>
          </p:cNvSpPr>
          <p:nvPr>
            <p:ph type="body" idx="1"/>
          </p:nvPr>
        </p:nvSpPr>
        <p:spPr/>
        <p:txBody>
          <a:bodyPr/>
          <a:lstStyle/>
          <a:p>
            <a:pPr lvl="1" eaLnBrk="1" hangingPunct="1">
              <a:buFontTx/>
              <a:buNone/>
            </a:pPr>
            <a:endParaRPr lang="en-US">
              <a:latin typeface="Arial" charset="0"/>
              <a:ea typeface="ＭＳ Ｐゴシック" charset="0"/>
            </a:endParaRPr>
          </a:p>
          <a:p>
            <a:pPr eaLnBrk="1" hangingPunct="1"/>
            <a:r>
              <a:rPr lang="en-US">
                <a:latin typeface="Arial" charset="0"/>
                <a:ea typeface="ＭＳ Ｐゴシック" charset="0"/>
              </a:rPr>
              <a:t>What do we have in a group: </a:t>
            </a:r>
          </a:p>
          <a:p>
            <a:pPr lvl="1" eaLnBrk="1" hangingPunct="1"/>
            <a:r>
              <a:rPr lang="en-US">
                <a:latin typeface="Arial" charset="0"/>
                <a:ea typeface="ＭＳ Ｐゴシック" charset="0"/>
              </a:rPr>
              <a:t>Assume block is size if 4 KB.	 </a:t>
            </a:r>
          </a:p>
          <a:p>
            <a:pPr lvl="1" eaLnBrk="1" hangingPunct="1"/>
            <a:r>
              <a:rPr lang="en-US">
                <a:latin typeface="Arial" charset="0"/>
                <a:ea typeface="ＭＳ Ｐゴシック" charset="0"/>
              </a:rPr>
              <a:t>The first block of each group contains a superblock (i.e. superblock info) that is 1024 bytes long. </a:t>
            </a:r>
          </a:p>
          <a:p>
            <a:pPr lvl="2" eaLnBrk="1" hangingPunct="1"/>
            <a:r>
              <a:rPr lang="en-US">
                <a:latin typeface="Arial" charset="0"/>
                <a:ea typeface="ＭＳ Ｐゴシック" charset="0"/>
              </a:rPr>
              <a:t>In group  0, superblock info starts at offset 1024 of the first block of the group (i.e. block 0 of the disk)</a:t>
            </a:r>
          </a:p>
          <a:p>
            <a:pPr lvl="2" eaLnBrk="1" hangingPunct="1"/>
            <a:r>
              <a:rPr lang="en-US">
                <a:latin typeface="Arial" charset="0"/>
                <a:ea typeface="ＭＳ Ｐゴシック" charset="0"/>
              </a:rPr>
              <a:t>In all other groups, superblock info starts at offset 0 of the first block of the group. </a:t>
            </a:r>
          </a:p>
          <a:p>
            <a:pPr lvl="1" eaLnBrk="1" hangingPunct="1"/>
            <a:r>
              <a:rPr lang="en-US">
                <a:latin typeface="Arial" charset="0"/>
                <a:ea typeface="ＭＳ Ｐゴシック" charset="0"/>
              </a:rPr>
              <a:t>Superblock keeps some general info about the filesystem</a:t>
            </a:r>
          </a:p>
          <a:p>
            <a:pPr lvl="1" eaLnBrk="1" hangingPunct="1"/>
            <a:r>
              <a:rPr lang="en-US">
                <a:latin typeface="Arial" charset="0"/>
                <a:ea typeface="ＭＳ Ｐゴシック" charset="0"/>
              </a:rPr>
              <a:t>After the first block in a group, a few blocks keeps info about all groups. It means a few blocks store group descriptors table (GDT). Some of these block may be empty and reserved. </a:t>
            </a:r>
          </a:p>
          <a:p>
            <a:pPr eaLnBrk="1" hangingPunct="1"/>
            <a:endParaRPr lang="en-US">
              <a:latin typeface="Arial" charset="0"/>
              <a:ea typeface="ＭＳ Ｐゴシック" charset="0"/>
            </a:endParaRPr>
          </a:p>
          <a:p>
            <a:pPr eaLnBrk="1" hangingPunct="1">
              <a:buFontTx/>
              <a:buNone/>
            </a:pP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4CD2524-F996-FF4C-B04E-BDDEBF4C68CF}" type="slidenum">
              <a:rPr lang="en-US"/>
              <a:pPr eaLnBrk="1" hangingPunct="1"/>
              <a:t>88</a:t>
            </a:fld>
            <a:endParaRPr lang="en-US"/>
          </a:p>
        </p:txBody>
      </p:sp>
      <p:sp>
        <p:nvSpPr>
          <p:cNvPr id="89091"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p>
        </p:txBody>
      </p:sp>
      <p:sp>
        <p:nvSpPr>
          <p:cNvPr id="89092" name="Rectangle 3"/>
          <p:cNvSpPr>
            <a:spLocks noGrp="1" noChangeArrowheads="1"/>
          </p:cNvSpPr>
          <p:nvPr>
            <p:ph type="body" idx="1"/>
          </p:nvPr>
        </p:nvSpPr>
        <p:spPr/>
        <p:txBody>
          <a:bodyPr/>
          <a:lstStyle/>
          <a:p>
            <a:pPr eaLnBrk="1" hangingPunct="1"/>
            <a:r>
              <a:rPr lang="en-US">
                <a:latin typeface="Arial" charset="0"/>
                <a:ea typeface="ＭＳ Ｐゴシック" charset="0"/>
              </a:rPr>
              <a:t>What do we have in a group (continued)</a:t>
            </a:r>
          </a:p>
          <a:p>
            <a:pPr lvl="1" eaLnBrk="1" hangingPunct="1"/>
            <a:r>
              <a:rPr lang="en-US">
                <a:latin typeface="Arial" charset="0"/>
                <a:ea typeface="ＭＳ Ｐゴシック" charset="0"/>
              </a:rPr>
              <a:t>After that comes bitmap that occupies one block. It is a bitmap for the group. Each group has it own bitmap. </a:t>
            </a:r>
          </a:p>
          <a:p>
            <a:pPr lvl="1" eaLnBrk="1" hangingPunct="1"/>
            <a:r>
              <a:rPr lang="en-US">
                <a:latin typeface="Arial" charset="0"/>
                <a:ea typeface="ＭＳ Ｐゴシック" charset="0"/>
              </a:rPr>
              <a:t>Then comes an inode bitmap; showing which inodes are free. </a:t>
            </a:r>
          </a:p>
          <a:p>
            <a:pPr lvl="1" eaLnBrk="1" hangingPunct="1"/>
            <a:r>
              <a:rPr lang="en-US">
                <a:latin typeface="Arial" charset="0"/>
                <a:ea typeface="ＭＳ Ｐゴシック" charset="0"/>
              </a:rPr>
              <a:t>After that comes the inodes (inode table). Each group stores a set of nodes. The number of inodes stored in a group is the same for all groups. So the inode table of the partition is divided into groups: each group stores a portion of the table.</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05B2C9-E63B-4A4E-B89A-44AB1CE1A86D}" type="slidenum">
              <a:rPr lang="en-US"/>
              <a:pPr eaLnBrk="1" hangingPunct="1"/>
              <a:t>89</a:t>
            </a:fld>
            <a:endParaRPr lang="en-US"/>
          </a:p>
        </p:txBody>
      </p:sp>
      <p:sp>
        <p:nvSpPr>
          <p:cNvPr id="90115"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structure</a:t>
            </a:r>
          </a:p>
        </p:txBody>
      </p:sp>
      <p:sp>
        <p:nvSpPr>
          <p:cNvPr id="90116" name="Rectangle 15"/>
          <p:cNvSpPr>
            <a:spLocks noChangeArrowheads="1"/>
          </p:cNvSpPr>
          <p:nvPr/>
        </p:nvSpPr>
        <p:spPr bwMode="auto">
          <a:xfrm>
            <a:off x="468313" y="3997325"/>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0117" name="Rectangle 16"/>
          <p:cNvSpPr>
            <a:spLocks noChangeArrowheads="1"/>
          </p:cNvSpPr>
          <p:nvPr/>
        </p:nvSpPr>
        <p:spPr bwMode="auto">
          <a:xfrm>
            <a:off x="755650"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18" name="Rectangle 17"/>
          <p:cNvSpPr>
            <a:spLocks noChangeArrowheads="1"/>
          </p:cNvSpPr>
          <p:nvPr/>
        </p:nvSpPr>
        <p:spPr bwMode="auto">
          <a:xfrm>
            <a:off x="1044575"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19" name="Rectangle 18"/>
          <p:cNvSpPr>
            <a:spLocks noChangeArrowheads="1"/>
          </p:cNvSpPr>
          <p:nvPr/>
        </p:nvSpPr>
        <p:spPr bwMode="auto">
          <a:xfrm>
            <a:off x="611188" y="1989138"/>
            <a:ext cx="431800" cy="431800"/>
          </a:xfrm>
          <a:prstGeom prst="rect">
            <a:avLst/>
          </a:prstGeom>
          <a:solidFill>
            <a:srgbClr val="FFFF00"/>
          </a:solidFill>
          <a:ln w="3175">
            <a:solidFill>
              <a:schemeClr val="tx1"/>
            </a:solidFill>
            <a:miter lim="800000"/>
            <a:headEnd/>
            <a:tailEnd/>
          </a:ln>
        </p:spPr>
        <p:txBody>
          <a:bodyPr wrap="none" lIns="90000" tIns="46800" rIns="90000" bIns="46800" anchor="ctr"/>
          <a:lstStyle/>
          <a:p>
            <a:r>
              <a:rPr lang="en-US"/>
              <a:t>sup</a:t>
            </a:r>
          </a:p>
        </p:txBody>
      </p:sp>
      <p:sp>
        <p:nvSpPr>
          <p:cNvPr id="90120" name="Rectangle 19"/>
          <p:cNvSpPr>
            <a:spLocks noChangeArrowheads="1"/>
          </p:cNvSpPr>
          <p:nvPr/>
        </p:nvSpPr>
        <p:spPr bwMode="auto">
          <a:xfrm>
            <a:off x="1042988" y="1989138"/>
            <a:ext cx="1223962" cy="431800"/>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t>GDT</a:t>
            </a:r>
          </a:p>
        </p:txBody>
      </p:sp>
      <p:sp>
        <p:nvSpPr>
          <p:cNvPr id="90121" name="Rectangle 20"/>
          <p:cNvSpPr>
            <a:spLocks noChangeArrowheads="1"/>
          </p:cNvSpPr>
          <p:nvPr/>
        </p:nvSpPr>
        <p:spPr bwMode="auto">
          <a:xfrm>
            <a:off x="2266950" y="1989138"/>
            <a:ext cx="576263" cy="431800"/>
          </a:xfrm>
          <a:prstGeom prst="rect">
            <a:avLst/>
          </a:prstGeom>
          <a:solidFill>
            <a:srgbClr val="00FF00"/>
          </a:solidFill>
          <a:ln w="3175">
            <a:solidFill>
              <a:schemeClr val="tx1"/>
            </a:solidFill>
            <a:miter lim="800000"/>
            <a:headEnd/>
            <a:tailEnd/>
          </a:ln>
        </p:spPr>
        <p:txBody>
          <a:bodyPr wrap="none" lIns="90000" tIns="46800" rIns="90000" bIns="46800" anchor="ctr"/>
          <a:lstStyle/>
          <a:p>
            <a:r>
              <a:rPr lang="en-US" sz="1400">
                <a:latin typeface="Arial Narrow" charset="0"/>
              </a:rPr>
              <a:t>bitmap</a:t>
            </a:r>
          </a:p>
        </p:txBody>
      </p:sp>
      <p:sp>
        <p:nvSpPr>
          <p:cNvPr id="90122" name="Rectangle 21"/>
          <p:cNvSpPr>
            <a:spLocks noChangeArrowheads="1"/>
          </p:cNvSpPr>
          <p:nvPr/>
        </p:nvSpPr>
        <p:spPr bwMode="auto">
          <a:xfrm>
            <a:off x="2843213" y="1989138"/>
            <a:ext cx="576262" cy="431800"/>
          </a:xfrm>
          <a:prstGeom prst="rect">
            <a:avLst/>
          </a:prstGeom>
          <a:solidFill>
            <a:srgbClr val="FFCC99"/>
          </a:solidFill>
          <a:ln w="3175">
            <a:solidFill>
              <a:schemeClr val="tx1"/>
            </a:solidFill>
            <a:miter lim="800000"/>
            <a:headEnd/>
            <a:tailEnd/>
          </a:ln>
        </p:spPr>
        <p:txBody>
          <a:bodyPr wrap="none" lIns="90000" tIns="46800" rIns="90000" bIns="46800" anchor="ctr"/>
          <a:lstStyle/>
          <a:p>
            <a:r>
              <a:rPr lang="en-US" sz="1400">
                <a:latin typeface="Arial Narrow" charset="0"/>
              </a:rPr>
              <a:t>Inode</a:t>
            </a:r>
            <a:br>
              <a:rPr lang="en-US" sz="1400">
                <a:latin typeface="Arial Narrow" charset="0"/>
              </a:rPr>
            </a:br>
            <a:r>
              <a:rPr lang="en-US" sz="1400">
                <a:latin typeface="Arial Narrow" charset="0"/>
              </a:rPr>
              <a:t>bitmap</a:t>
            </a:r>
          </a:p>
        </p:txBody>
      </p:sp>
      <p:sp>
        <p:nvSpPr>
          <p:cNvPr id="90123" name="Rectangle 22"/>
          <p:cNvSpPr>
            <a:spLocks noChangeArrowheads="1"/>
          </p:cNvSpPr>
          <p:nvPr/>
        </p:nvSpPr>
        <p:spPr bwMode="auto">
          <a:xfrm>
            <a:off x="3419475" y="1989138"/>
            <a:ext cx="1871663" cy="431800"/>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inode table</a:t>
            </a:r>
          </a:p>
        </p:txBody>
      </p:sp>
      <p:sp>
        <p:nvSpPr>
          <p:cNvPr id="90124" name="Rectangle 23"/>
          <p:cNvSpPr>
            <a:spLocks noChangeArrowheads="1"/>
          </p:cNvSpPr>
          <p:nvPr/>
        </p:nvSpPr>
        <p:spPr bwMode="auto">
          <a:xfrm>
            <a:off x="5291138" y="1989138"/>
            <a:ext cx="302418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Data blocks</a:t>
            </a:r>
          </a:p>
        </p:txBody>
      </p:sp>
      <p:sp>
        <p:nvSpPr>
          <p:cNvPr id="90125" name="Line 24"/>
          <p:cNvSpPr>
            <a:spLocks noChangeShapeType="1"/>
          </p:cNvSpPr>
          <p:nvPr/>
        </p:nvSpPr>
        <p:spPr bwMode="auto">
          <a:xfrm>
            <a:off x="611188" y="1773238"/>
            <a:ext cx="77057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26" name="Text Box 25"/>
          <p:cNvSpPr txBox="1">
            <a:spLocks noChangeArrowheads="1"/>
          </p:cNvSpPr>
          <p:nvPr/>
        </p:nvSpPr>
        <p:spPr bwMode="auto">
          <a:xfrm>
            <a:off x="3086100" y="1412875"/>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group content</a:t>
            </a:r>
          </a:p>
        </p:txBody>
      </p:sp>
      <p:sp>
        <p:nvSpPr>
          <p:cNvPr id="90127" name="Rectangle 26"/>
          <p:cNvSpPr>
            <a:spLocks noChangeArrowheads="1"/>
          </p:cNvSpPr>
          <p:nvPr/>
        </p:nvSpPr>
        <p:spPr bwMode="auto">
          <a:xfrm>
            <a:off x="1547813"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28" name="Rectangle 27"/>
          <p:cNvSpPr>
            <a:spLocks noChangeArrowheads="1"/>
          </p:cNvSpPr>
          <p:nvPr/>
        </p:nvSpPr>
        <p:spPr bwMode="auto">
          <a:xfrm>
            <a:off x="1835150" y="3997325"/>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0129" name="Rectangle 28"/>
          <p:cNvSpPr>
            <a:spLocks noChangeArrowheads="1"/>
          </p:cNvSpPr>
          <p:nvPr/>
        </p:nvSpPr>
        <p:spPr bwMode="auto">
          <a:xfrm>
            <a:off x="2124075" y="3997325"/>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0130" name="Rectangle 29"/>
          <p:cNvSpPr>
            <a:spLocks noChangeArrowheads="1"/>
          </p:cNvSpPr>
          <p:nvPr/>
        </p:nvSpPr>
        <p:spPr bwMode="auto">
          <a:xfrm>
            <a:off x="2411413"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1" name="Rectangle 30"/>
          <p:cNvSpPr>
            <a:spLocks noChangeArrowheads="1"/>
          </p:cNvSpPr>
          <p:nvPr/>
        </p:nvSpPr>
        <p:spPr bwMode="auto">
          <a:xfrm>
            <a:off x="2700338"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2" name="Rectangle 31"/>
          <p:cNvSpPr>
            <a:spLocks noChangeArrowheads="1"/>
          </p:cNvSpPr>
          <p:nvPr/>
        </p:nvSpPr>
        <p:spPr bwMode="auto">
          <a:xfrm>
            <a:off x="4211638"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3" name="Rectangle 32"/>
          <p:cNvSpPr>
            <a:spLocks noChangeArrowheads="1"/>
          </p:cNvSpPr>
          <p:nvPr/>
        </p:nvSpPr>
        <p:spPr bwMode="auto">
          <a:xfrm>
            <a:off x="5076825"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4" name="Rectangle 33"/>
          <p:cNvSpPr>
            <a:spLocks noChangeArrowheads="1"/>
          </p:cNvSpPr>
          <p:nvPr/>
        </p:nvSpPr>
        <p:spPr bwMode="auto">
          <a:xfrm>
            <a:off x="5364163"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5" name="Rectangle 34"/>
          <p:cNvSpPr>
            <a:spLocks noChangeArrowheads="1"/>
          </p:cNvSpPr>
          <p:nvPr/>
        </p:nvSpPr>
        <p:spPr bwMode="auto">
          <a:xfrm>
            <a:off x="5653088"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6" name="Rectangle 35"/>
          <p:cNvSpPr>
            <a:spLocks noChangeArrowheads="1"/>
          </p:cNvSpPr>
          <p:nvPr/>
        </p:nvSpPr>
        <p:spPr bwMode="auto">
          <a:xfrm>
            <a:off x="5940425"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7" name="Rectangle 36"/>
          <p:cNvSpPr>
            <a:spLocks noChangeArrowheads="1"/>
          </p:cNvSpPr>
          <p:nvPr/>
        </p:nvSpPr>
        <p:spPr bwMode="auto">
          <a:xfrm>
            <a:off x="7740650"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8" name="Rectangle 37"/>
          <p:cNvSpPr>
            <a:spLocks noChangeArrowheads="1"/>
          </p:cNvSpPr>
          <p:nvPr/>
        </p:nvSpPr>
        <p:spPr bwMode="auto">
          <a:xfrm>
            <a:off x="8027988"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9" name="Text Box 38"/>
          <p:cNvSpPr txBox="1">
            <a:spLocks noChangeArrowheads="1"/>
          </p:cNvSpPr>
          <p:nvPr/>
        </p:nvSpPr>
        <p:spPr bwMode="auto">
          <a:xfrm>
            <a:off x="1187450" y="414178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0" name="Text Box 39"/>
          <p:cNvSpPr txBox="1">
            <a:spLocks noChangeArrowheads="1"/>
          </p:cNvSpPr>
          <p:nvPr/>
        </p:nvSpPr>
        <p:spPr bwMode="auto">
          <a:xfrm>
            <a:off x="2867025" y="414178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1" name="Text Box 40"/>
          <p:cNvSpPr txBox="1">
            <a:spLocks noChangeArrowheads="1"/>
          </p:cNvSpPr>
          <p:nvPr/>
        </p:nvSpPr>
        <p:spPr bwMode="auto">
          <a:xfrm>
            <a:off x="6372225" y="41497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2" name="Line 41"/>
          <p:cNvSpPr>
            <a:spLocks noChangeShapeType="1"/>
          </p:cNvSpPr>
          <p:nvPr/>
        </p:nvSpPr>
        <p:spPr bwMode="auto">
          <a:xfrm>
            <a:off x="611188" y="44370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3" name="Text Box 42"/>
          <p:cNvSpPr txBox="1">
            <a:spLocks noChangeArrowheads="1"/>
          </p:cNvSpPr>
          <p:nvPr/>
        </p:nvSpPr>
        <p:spPr bwMode="auto">
          <a:xfrm>
            <a:off x="146050" y="4868863"/>
            <a:ext cx="1285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superblock</a:t>
            </a:r>
          </a:p>
          <a:p>
            <a:pPr eaLnBrk="1" hangingPunct="1"/>
            <a:r>
              <a:rPr lang="en-US"/>
              <a:t>info</a:t>
            </a:r>
          </a:p>
        </p:txBody>
      </p:sp>
      <p:sp>
        <p:nvSpPr>
          <p:cNvPr id="90144" name="Line 43"/>
          <p:cNvSpPr>
            <a:spLocks noChangeShapeType="1"/>
          </p:cNvSpPr>
          <p:nvPr/>
        </p:nvSpPr>
        <p:spPr bwMode="auto">
          <a:xfrm>
            <a:off x="755650" y="4652963"/>
            <a:ext cx="1008063"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5" name="Freeform 44"/>
          <p:cNvSpPr>
            <a:spLocks/>
          </p:cNvSpPr>
          <p:nvPr/>
        </p:nvSpPr>
        <p:spPr bwMode="auto">
          <a:xfrm>
            <a:off x="1403350" y="4724400"/>
            <a:ext cx="576263" cy="1296988"/>
          </a:xfrm>
          <a:custGeom>
            <a:avLst/>
            <a:gdLst>
              <a:gd name="T0" fmla="*/ 0 w 363"/>
              <a:gd name="T1" fmla="*/ 0 h 817"/>
              <a:gd name="T2" fmla="*/ 342741531 w 363"/>
              <a:gd name="T3" fmla="*/ 229335132 h 817"/>
              <a:gd name="T4" fmla="*/ 572076765 w 363"/>
              <a:gd name="T5" fmla="*/ 1030745186 h 817"/>
              <a:gd name="T6" fmla="*/ 115927299 w 363"/>
              <a:gd name="T7" fmla="*/ 1486892713 h 817"/>
              <a:gd name="T8" fmla="*/ 914818395 w 363"/>
              <a:gd name="T9" fmla="*/ 2058969422 h 817"/>
              <a:gd name="T10" fmla="*/ 0 60000 65536"/>
              <a:gd name="T11" fmla="*/ 0 60000 65536"/>
              <a:gd name="T12" fmla="*/ 0 60000 65536"/>
              <a:gd name="T13" fmla="*/ 0 60000 65536"/>
              <a:gd name="T14" fmla="*/ 0 60000 65536"/>
              <a:gd name="T15" fmla="*/ 0 w 363"/>
              <a:gd name="T16" fmla="*/ 0 h 817"/>
              <a:gd name="T17" fmla="*/ 363 w 363"/>
              <a:gd name="T18" fmla="*/ 817 h 817"/>
            </a:gdLst>
            <a:ahLst/>
            <a:cxnLst>
              <a:cxn ang="T10">
                <a:pos x="T0" y="T1"/>
              </a:cxn>
              <a:cxn ang="T11">
                <a:pos x="T2" y="T3"/>
              </a:cxn>
              <a:cxn ang="T12">
                <a:pos x="T4" y="T5"/>
              </a:cxn>
              <a:cxn ang="T13">
                <a:pos x="T6" y="T7"/>
              </a:cxn>
              <a:cxn ang="T14">
                <a:pos x="T8" y="T9"/>
              </a:cxn>
            </a:cxnLst>
            <a:rect l="T15" t="T16" r="T17" b="T18"/>
            <a:pathLst>
              <a:path w="363" h="817">
                <a:moveTo>
                  <a:pt x="0" y="0"/>
                </a:moveTo>
                <a:cubicBezTo>
                  <a:pt x="49" y="11"/>
                  <a:pt x="98" y="23"/>
                  <a:pt x="136" y="91"/>
                </a:cubicBezTo>
                <a:cubicBezTo>
                  <a:pt x="174" y="159"/>
                  <a:pt x="242" y="326"/>
                  <a:pt x="227" y="409"/>
                </a:cubicBezTo>
                <a:cubicBezTo>
                  <a:pt x="212" y="492"/>
                  <a:pt x="23" y="522"/>
                  <a:pt x="46" y="590"/>
                </a:cubicBezTo>
                <a:cubicBezTo>
                  <a:pt x="69" y="658"/>
                  <a:pt x="303" y="779"/>
                  <a:pt x="363" y="817"/>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0146" name="Text Box 45"/>
          <p:cNvSpPr txBox="1">
            <a:spLocks noChangeArrowheads="1"/>
          </p:cNvSpPr>
          <p:nvPr/>
        </p:nvSpPr>
        <p:spPr bwMode="auto">
          <a:xfrm>
            <a:off x="349250" y="6015038"/>
            <a:ext cx="3921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storing GDT+ reserved blocks</a:t>
            </a:r>
          </a:p>
        </p:txBody>
      </p:sp>
      <p:sp>
        <p:nvSpPr>
          <p:cNvPr id="90147" name="Line 46"/>
          <p:cNvSpPr>
            <a:spLocks noChangeShapeType="1"/>
          </p:cNvSpPr>
          <p:nvPr/>
        </p:nvSpPr>
        <p:spPr bwMode="auto">
          <a:xfrm>
            <a:off x="1908175" y="4365625"/>
            <a:ext cx="360363" cy="5762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8" name="Text Box 47"/>
          <p:cNvSpPr txBox="1">
            <a:spLocks noChangeArrowheads="1"/>
          </p:cNvSpPr>
          <p:nvPr/>
        </p:nvSpPr>
        <p:spPr bwMode="auto">
          <a:xfrm>
            <a:off x="1873250" y="4889500"/>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bitmap</a:t>
            </a:r>
          </a:p>
        </p:txBody>
      </p:sp>
      <p:sp>
        <p:nvSpPr>
          <p:cNvPr id="90149" name="Line 48"/>
          <p:cNvSpPr>
            <a:spLocks noChangeShapeType="1"/>
          </p:cNvSpPr>
          <p:nvPr/>
        </p:nvSpPr>
        <p:spPr bwMode="auto">
          <a:xfrm>
            <a:off x="2195513" y="4437063"/>
            <a:ext cx="863600"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0" name="Text Box 49"/>
          <p:cNvSpPr txBox="1">
            <a:spLocks noChangeArrowheads="1"/>
          </p:cNvSpPr>
          <p:nvPr/>
        </p:nvSpPr>
        <p:spPr bwMode="auto">
          <a:xfrm>
            <a:off x="2481263" y="5157788"/>
            <a:ext cx="151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Inode-bitmap</a:t>
            </a:r>
          </a:p>
        </p:txBody>
      </p:sp>
      <p:sp>
        <p:nvSpPr>
          <p:cNvPr id="90151" name="Line 50"/>
          <p:cNvSpPr>
            <a:spLocks noChangeShapeType="1"/>
          </p:cNvSpPr>
          <p:nvPr/>
        </p:nvSpPr>
        <p:spPr bwMode="auto">
          <a:xfrm>
            <a:off x="2411413" y="3933825"/>
            <a:ext cx="20161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2" name="Text Box 51"/>
          <p:cNvSpPr txBox="1">
            <a:spLocks noChangeArrowheads="1"/>
          </p:cNvSpPr>
          <p:nvPr/>
        </p:nvSpPr>
        <p:spPr bwMode="auto">
          <a:xfrm>
            <a:off x="1979613" y="3567113"/>
            <a:ext cx="2759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storing inode table</a:t>
            </a:r>
          </a:p>
        </p:txBody>
      </p:sp>
      <p:sp>
        <p:nvSpPr>
          <p:cNvPr id="90153" name="Line 52"/>
          <p:cNvSpPr>
            <a:spLocks noChangeShapeType="1"/>
          </p:cNvSpPr>
          <p:nvPr/>
        </p:nvSpPr>
        <p:spPr bwMode="auto">
          <a:xfrm>
            <a:off x="4500563" y="4652963"/>
            <a:ext cx="37433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4" name="Text Box 53"/>
          <p:cNvSpPr txBox="1">
            <a:spLocks noChangeArrowheads="1"/>
          </p:cNvSpPr>
          <p:nvPr/>
        </p:nvSpPr>
        <p:spPr bwMode="auto">
          <a:xfrm>
            <a:off x="4500563" y="4652963"/>
            <a:ext cx="386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rest of the blocks store directory and</a:t>
            </a:r>
          </a:p>
          <a:p>
            <a:pPr eaLnBrk="1" hangingPunct="1"/>
            <a:r>
              <a:rPr lang="en-US"/>
              <a:t>file data information</a:t>
            </a:r>
          </a:p>
        </p:txBody>
      </p:sp>
      <p:sp>
        <p:nvSpPr>
          <p:cNvPr id="90155" name="Text Box 54"/>
          <p:cNvSpPr txBox="1">
            <a:spLocks noChangeArrowheads="1"/>
          </p:cNvSpPr>
          <p:nvPr/>
        </p:nvSpPr>
        <p:spPr bwMode="auto">
          <a:xfrm>
            <a:off x="3354388" y="3133725"/>
            <a:ext cx="2441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group Block View</a:t>
            </a:r>
          </a:p>
        </p:txBody>
      </p:sp>
      <p:sp>
        <p:nvSpPr>
          <p:cNvPr id="90156" name="Rectangle 55"/>
          <p:cNvSpPr>
            <a:spLocks noChangeArrowheads="1"/>
          </p:cNvSpPr>
          <p:nvPr/>
        </p:nvSpPr>
        <p:spPr bwMode="auto">
          <a:xfrm>
            <a:off x="395288" y="3500438"/>
            <a:ext cx="7920037" cy="2160587"/>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0157" name="Line 56"/>
          <p:cNvSpPr>
            <a:spLocks noChangeShapeType="1"/>
          </p:cNvSpPr>
          <p:nvPr/>
        </p:nvSpPr>
        <p:spPr bwMode="auto">
          <a:xfrm flipV="1">
            <a:off x="577850" y="3284538"/>
            <a:ext cx="0" cy="7921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8" name="Text Box 57"/>
          <p:cNvSpPr txBox="1">
            <a:spLocks noChangeArrowheads="1"/>
          </p:cNvSpPr>
          <p:nvPr/>
        </p:nvSpPr>
        <p:spPr bwMode="auto">
          <a:xfrm>
            <a:off x="357188" y="2949575"/>
            <a:ext cx="2505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block of the group</a:t>
            </a:r>
          </a:p>
        </p:txBody>
      </p:sp>
      <p:sp>
        <p:nvSpPr>
          <p:cNvPr id="90159" name="Text Box 58"/>
          <p:cNvSpPr txBox="1">
            <a:spLocks noChangeArrowheads="1"/>
          </p:cNvSpPr>
          <p:nvPr/>
        </p:nvSpPr>
        <p:spPr bwMode="auto">
          <a:xfrm>
            <a:off x="6011863" y="2781300"/>
            <a:ext cx="249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Last block of the group</a:t>
            </a:r>
          </a:p>
        </p:txBody>
      </p:sp>
      <p:sp>
        <p:nvSpPr>
          <p:cNvPr id="90160" name="Line 59"/>
          <p:cNvSpPr>
            <a:spLocks noChangeShapeType="1"/>
          </p:cNvSpPr>
          <p:nvPr/>
        </p:nvSpPr>
        <p:spPr bwMode="auto">
          <a:xfrm flipV="1">
            <a:off x="8147050" y="3200400"/>
            <a:ext cx="0" cy="863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61" name="Rectangle 61"/>
          <p:cNvSpPr>
            <a:spLocks noChangeArrowheads="1"/>
          </p:cNvSpPr>
          <p:nvPr/>
        </p:nvSpPr>
        <p:spPr bwMode="auto">
          <a:xfrm>
            <a:off x="4500563" y="40052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62" name="Rectangle 62"/>
          <p:cNvSpPr>
            <a:spLocks noChangeArrowheads="1"/>
          </p:cNvSpPr>
          <p:nvPr/>
        </p:nvSpPr>
        <p:spPr bwMode="auto">
          <a:xfrm>
            <a:off x="4787900" y="40052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32CA9F-EE56-6B43-A48B-80E6E220A95D}" type="slidenum">
              <a:rPr lang="en-US"/>
              <a:pPr eaLnBrk="1" hangingPunct="1"/>
              <a:t>9</a:t>
            </a:fld>
            <a:endParaRPr lang="en-US"/>
          </a:p>
        </p:txBody>
      </p:sp>
      <p:sp>
        <p:nvSpPr>
          <p:cNvPr id="10243" name="Rectangle 4"/>
          <p:cNvSpPr>
            <a:spLocks noGrp="1" noChangeArrowheads="1"/>
          </p:cNvSpPr>
          <p:nvPr>
            <p:ph type="title"/>
          </p:nvPr>
        </p:nvSpPr>
        <p:spPr/>
        <p:txBody>
          <a:bodyPr/>
          <a:lstStyle/>
          <a:p>
            <a:pPr eaLnBrk="1" hangingPunct="1"/>
            <a:r>
              <a:rPr lang="en-US">
                <a:latin typeface="Arial" charset="0"/>
                <a:ea typeface="ＭＳ Ｐゴシック" charset="0"/>
              </a:rPr>
              <a:t>Disk Driver: Mapping disk blocks to physical disk sectors</a:t>
            </a:r>
          </a:p>
        </p:txBody>
      </p:sp>
      <p:sp>
        <p:nvSpPr>
          <p:cNvPr id="10244" name="Rectangle 5"/>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10245" name="Rectangle 6"/>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10246" name="Oval 7"/>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7" name="Oval 8"/>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8" name="Oval 9"/>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9" name="Line 10"/>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0" name="Line 11"/>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1" name="Text Box 12"/>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0252" name="Line 13"/>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3" name="Line 14"/>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4" name="Line 15"/>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5" name="Text Box 16"/>
          <p:cNvSpPr txBox="1">
            <a:spLocks noChangeArrowheads="1"/>
          </p:cNvSpPr>
          <p:nvPr/>
        </p:nvSpPr>
        <p:spPr bwMode="auto">
          <a:xfrm>
            <a:off x="3851275" y="5445125"/>
            <a:ext cx="120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10256" name="Rectangle 17"/>
          <p:cNvSpPr>
            <a:spLocks noChangeArrowheads="1"/>
          </p:cNvSpPr>
          <p:nvPr/>
        </p:nvSpPr>
        <p:spPr bwMode="auto">
          <a:xfrm>
            <a:off x="4211638"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257" name="Rectangle 22"/>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258" name="Text Box 23"/>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10259" name="Rectangle 29"/>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0260" name="Rectangle 30"/>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0261" name="Rectangle 31"/>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0262" name="Rectangle 32"/>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0263" name="Rectangle 33"/>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0264" name="Rectangle 34"/>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0265" name="Rectangle 35"/>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10266" name="Rectangle 36"/>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10267" name="Rectangle 37"/>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10268" name="Rectangle 38"/>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10269" name="Rectangle 39"/>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10270" name="Rectangle 40"/>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10271" name="Text Box 43"/>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
        <p:nvSpPr>
          <p:cNvPr id="1874988" name="Rectangle 44"/>
          <p:cNvSpPr>
            <a:spLocks noChangeArrowheads="1"/>
          </p:cNvSpPr>
          <p:nvPr/>
        </p:nvSpPr>
        <p:spPr bwMode="auto">
          <a:xfrm>
            <a:off x="5173663" y="5445125"/>
            <a:ext cx="576262"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874990" name="Rectangle 46"/>
          <p:cNvSpPr>
            <a:spLocks noChangeArrowheads="1"/>
          </p:cNvSpPr>
          <p:nvPr/>
        </p:nvSpPr>
        <p:spPr bwMode="auto">
          <a:xfrm>
            <a:off x="5915025" y="544671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874991" name="Rectangle 47"/>
          <p:cNvSpPr>
            <a:spLocks noChangeArrowheads="1"/>
          </p:cNvSpPr>
          <p:nvPr/>
        </p:nvSpPr>
        <p:spPr bwMode="auto">
          <a:xfrm>
            <a:off x="6588125" y="5445125"/>
            <a:ext cx="5762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874992" name="Rectangle 48"/>
          <p:cNvSpPr>
            <a:spLocks noChangeArrowheads="1"/>
          </p:cNvSpPr>
          <p:nvPr/>
        </p:nvSpPr>
        <p:spPr bwMode="auto">
          <a:xfrm>
            <a:off x="5219700" y="5805488"/>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874993" name="Rectangle 49"/>
          <p:cNvSpPr>
            <a:spLocks noChangeArrowheads="1"/>
          </p:cNvSpPr>
          <p:nvPr/>
        </p:nvSpPr>
        <p:spPr bwMode="auto">
          <a:xfrm>
            <a:off x="5892800" y="5805488"/>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277" name="Rectangle 19"/>
          <p:cNvSpPr>
            <a:spLocks noChangeArrowheads="1"/>
          </p:cNvSpPr>
          <p:nvPr/>
        </p:nvSpPr>
        <p:spPr bwMode="auto">
          <a:xfrm>
            <a:off x="5795963"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278" name="Rectangle 20"/>
          <p:cNvSpPr>
            <a:spLocks noChangeArrowheads="1"/>
          </p:cNvSpPr>
          <p:nvPr/>
        </p:nvSpPr>
        <p:spPr bwMode="auto">
          <a:xfrm>
            <a:off x="6588125"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0279" name="Rectangle 21"/>
          <p:cNvSpPr>
            <a:spLocks noChangeArrowheads="1"/>
          </p:cNvSpPr>
          <p:nvPr/>
        </p:nvSpPr>
        <p:spPr bwMode="auto">
          <a:xfrm>
            <a:off x="7380288"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280" name="Rectangle 28"/>
          <p:cNvSpPr>
            <a:spLocks noChangeArrowheads="1"/>
          </p:cNvSpPr>
          <p:nvPr/>
        </p:nvSpPr>
        <p:spPr bwMode="auto">
          <a:xfrm>
            <a:off x="8099425"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281" name="Rectangle 18"/>
          <p:cNvSpPr>
            <a:spLocks noChangeArrowheads="1"/>
          </p:cNvSpPr>
          <p:nvPr/>
        </p:nvSpPr>
        <p:spPr bwMode="auto">
          <a:xfrm>
            <a:off x="5003800"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874994" name="Rectangle 50"/>
          <p:cNvSpPr>
            <a:spLocks noChangeArrowheads="1"/>
          </p:cNvSpPr>
          <p:nvPr/>
        </p:nvSpPr>
        <p:spPr bwMode="auto">
          <a:xfrm>
            <a:off x="6596063" y="5805488"/>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283" name="Line 51"/>
          <p:cNvSpPr>
            <a:spLocks noChangeShapeType="1"/>
          </p:cNvSpPr>
          <p:nvPr/>
        </p:nvSpPr>
        <p:spPr bwMode="auto">
          <a:xfrm flipV="1">
            <a:off x="4356100" y="2636838"/>
            <a:ext cx="647700"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84" name="Line 52"/>
          <p:cNvSpPr>
            <a:spLocks noChangeShapeType="1"/>
          </p:cNvSpPr>
          <p:nvPr/>
        </p:nvSpPr>
        <p:spPr bwMode="auto">
          <a:xfrm flipH="1" flipV="1">
            <a:off x="5148263" y="2781300"/>
            <a:ext cx="21590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85" name="Text Box 53"/>
          <p:cNvSpPr txBox="1">
            <a:spLocks noChangeArrowheads="1"/>
          </p:cNvSpPr>
          <p:nvPr/>
        </p:nvSpPr>
        <p:spPr bwMode="auto">
          <a:xfrm>
            <a:off x="5003800" y="2420938"/>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74998" name="Text Box 54"/>
          <p:cNvSpPr txBox="1">
            <a:spLocks noChangeArrowheads="1"/>
          </p:cNvSpPr>
          <p:nvPr/>
        </p:nvSpPr>
        <p:spPr bwMode="auto">
          <a:xfrm>
            <a:off x="755650" y="1557338"/>
            <a:ext cx="7343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Block size is a multiple of sector size. </a:t>
            </a:r>
          </a:p>
          <a:p>
            <a:pPr algn="l" eaLnBrk="1" hangingPunct="1"/>
            <a:r>
              <a:rPr lang="en-US"/>
              <a:t>Example: sector size can be 512 bytes; block size can be 1024  bytes, </a:t>
            </a:r>
          </a:p>
          <a:p>
            <a:pPr algn="l" eaLnBrk="1" hangingPunct="1"/>
            <a:r>
              <a:rPr lang="en-US"/>
              <a:t>or 4096 bytes.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988"/>
                                        </p:tgtEl>
                                        <p:attrNameLst>
                                          <p:attrName>style.visibility</p:attrName>
                                        </p:attrNameLst>
                                      </p:cBhvr>
                                      <p:to>
                                        <p:strVal val="visible"/>
                                      </p:to>
                                    </p:set>
                                    <p:animEffect transition="in" filter="blinds(horizontal)">
                                      <p:cBhvr>
                                        <p:cTn id="7" dur="500"/>
                                        <p:tgtEl>
                                          <p:spTgt spid="1874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4990"/>
                                        </p:tgtEl>
                                        <p:attrNameLst>
                                          <p:attrName>style.visibility</p:attrName>
                                        </p:attrNameLst>
                                      </p:cBhvr>
                                      <p:to>
                                        <p:strVal val="visible"/>
                                      </p:to>
                                    </p:set>
                                    <p:animEffect transition="in" filter="blinds(horizontal)">
                                      <p:cBhvr>
                                        <p:cTn id="12" dur="500"/>
                                        <p:tgtEl>
                                          <p:spTgt spid="18749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4991"/>
                                        </p:tgtEl>
                                        <p:attrNameLst>
                                          <p:attrName>style.visibility</p:attrName>
                                        </p:attrNameLst>
                                      </p:cBhvr>
                                      <p:to>
                                        <p:strVal val="visible"/>
                                      </p:to>
                                    </p:set>
                                    <p:animEffect transition="in" filter="blinds(horizontal)">
                                      <p:cBhvr>
                                        <p:cTn id="17" dur="500"/>
                                        <p:tgtEl>
                                          <p:spTgt spid="18749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74992"/>
                                        </p:tgtEl>
                                        <p:attrNameLst>
                                          <p:attrName>style.visibility</p:attrName>
                                        </p:attrNameLst>
                                      </p:cBhvr>
                                      <p:to>
                                        <p:strVal val="visible"/>
                                      </p:to>
                                    </p:set>
                                    <p:animEffect transition="in" filter="blinds(horizontal)">
                                      <p:cBhvr>
                                        <p:cTn id="22" dur="500"/>
                                        <p:tgtEl>
                                          <p:spTgt spid="18749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74993"/>
                                        </p:tgtEl>
                                        <p:attrNameLst>
                                          <p:attrName>style.visibility</p:attrName>
                                        </p:attrNameLst>
                                      </p:cBhvr>
                                      <p:to>
                                        <p:strVal val="visible"/>
                                      </p:to>
                                    </p:set>
                                    <p:animEffect transition="in" filter="blinds(horizontal)">
                                      <p:cBhvr>
                                        <p:cTn id="27" dur="500"/>
                                        <p:tgtEl>
                                          <p:spTgt spid="18749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74994"/>
                                        </p:tgtEl>
                                        <p:attrNameLst>
                                          <p:attrName>style.visibility</p:attrName>
                                        </p:attrNameLst>
                                      </p:cBhvr>
                                      <p:to>
                                        <p:strVal val="visible"/>
                                      </p:to>
                                    </p:set>
                                    <p:animEffect transition="in" filter="blinds(horizontal)">
                                      <p:cBhvr>
                                        <p:cTn id="32" dur="500"/>
                                        <p:tgtEl>
                                          <p:spTgt spid="18749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74998"/>
                                        </p:tgtEl>
                                        <p:attrNameLst>
                                          <p:attrName>style.visibility</p:attrName>
                                        </p:attrNameLst>
                                      </p:cBhvr>
                                      <p:to>
                                        <p:strVal val="visible"/>
                                      </p:to>
                                    </p:set>
                                    <p:animEffect transition="in" filter="blinds(horizontal)">
                                      <p:cBhvr>
                                        <p:cTn id="37" dur="500"/>
                                        <p:tgtEl>
                                          <p:spTgt spid="187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988" grpId="0" animBg="1"/>
      <p:bldP spid="1874990" grpId="0" animBg="1"/>
      <p:bldP spid="1874991" grpId="0" animBg="1"/>
      <p:bldP spid="1874992" grpId="0" animBg="1"/>
      <p:bldP spid="1874993" grpId="0" animBg="1"/>
      <p:bldP spid="1874994" grpId="0" animBg="1"/>
      <p:bldP spid="187499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51D3E7-24D4-DA4E-B186-766AFC2DBF26}" type="slidenum">
              <a:rPr lang="en-US"/>
              <a:pPr eaLnBrk="1" hangingPunct="1"/>
              <a:t>90</a:t>
            </a:fld>
            <a:endParaRPr lang="en-US"/>
          </a:p>
        </p:txBody>
      </p:sp>
      <p:sp>
        <p:nvSpPr>
          <p:cNvPr id="91139"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all groups and their structure</a:t>
            </a:r>
          </a:p>
        </p:txBody>
      </p:sp>
      <p:sp>
        <p:nvSpPr>
          <p:cNvPr id="91140"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41"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2"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3"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4"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45"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46"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7"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8"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9"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0"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1"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2"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3"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4"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5"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6"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7"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8" name="Rectangle 24"/>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9" name="Rectangle 25"/>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60" name="Rectangle 26"/>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61" name="Rectangle 27"/>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2" name="Rectangle 28"/>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3" name="Rectangle 29"/>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4" name="Rectangle 30"/>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65" name="Rectangle 31"/>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66" name="Rectangle 32"/>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7" name="Rectangle 33"/>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8" name="Rectangle 34"/>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9" name="Rectangle 35"/>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0" name="Rectangle 36"/>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1" name="Rectangle 37"/>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2" name="Rectangle 38"/>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3" name="Rectangle 39"/>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4" name="Rectangle 40"/>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5" name="Text Box 41"/>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6" name="Text Box 42"/>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7" name="Text Box 43"/>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8" name="Rectangle 45"/>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9" name="Rectangle 46"/>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80" name="Rectangle 47"/>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81" name="Rectangle 48"/>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2" name="Rectangle 49"/>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3" name="Rectangle 50"/>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4" name="Rectangle 51"/>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85" name="Rectangle 52"/>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86" name="Rectangle 53"/>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7" name="Rectangle 54"/>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8" name="Rectangle 55"/>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9" name="Rectangle 56"/>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0" name="Rectangle 57"/>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1" name="Rectangle 58"/>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2" name="Rectangle 59"/>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3" name="Rectangle 60"/>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4" name="Rectangle 61"/>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5" name="Text Box 62"/>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6" name="Text Box 63"/>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7" name="Text Box 64"/>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8" name="Rectangle 66"/>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9" name="Rectangle 67"/>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00" name="Rectangle 89"/>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201" name="Rectangle 90"/>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2" name="Rectangle 91"/>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3" name="Rectangle 92"/>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4" name="Rectangle 93"/>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205" name="Rectangle 94"/>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206" name="Rectangle 95"/>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7" name="Rectangle 96"/>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8" name="Rectangle 97"/>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9" name="Rectangle 98"/>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0" name="Rectangle 99"/>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1" name="Rectangle 100"/>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2" name="Rectangle 101"/>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3" name="Rectangle 102"/>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4" name="Rectangle 103"/>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5" name="Text Box 104"/>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6" name="Text Box 105"/>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7" name="Text Box 106"/>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8" name="Rectangle 107"/>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9" name="Rectangle 108"/>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20" name="Rectangle 109"/>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221" name="Rectangle 110"/>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2" name="Rectangle 111"/>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3" name="Rectangle 112"/>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4" name="Rectangle 113"/>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225" name="Rectangle 114"/>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226" name="Rectangle 115"/>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7" name="Rectangle 116"/>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8" name="Rectangle 117"/>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9" name="Rectangle 118"/>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0" name="Rectangle 119"/>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1" name="Rectangle 120"/>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2" name="Rectangle 121"/>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3" name="Rectangle 122"/>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4" name="Rectangle 123"/>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5" name="Text Box 124"/>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6" name="Text Box 125"/>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7" name="Text Box 126"/>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8" name="Rectangle 127"/>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9" name="Rectangle 128"/>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40" name="Text Box 129"/>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1241" name="Text Box 130"/>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1242" name="Text Box 131"/>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1243" name="Text Box 132"/>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1244" name="Text Box 133"/>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1245" name="Rectangle 134"/>
          <p:cNvSpPr>
            <a:spLocks noChangeArrowheads="1"/>
          </p:cNvSpPr>
          <p:nvPr/>
        </p:nvSpPr>
        <p:spPr bwMode="auto">
          <a:xfrm>
            <a:off x="3014663" y="2492375"/>
            <a:ext cx="2087562" cy="381635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1246" name="Text Box 135"/>
          <p:cNvSpPr txBox="1">
            <a:spLocks noChangeArrowheads="1"/>
          </p:cNvSpPr>
          <p:nvPr/>
        </p:nvSpPr>
        <p:spPr bwMode="auto">
          <a:xfrm>
            <a:off x="3527425" y="2159000"/>
            <a:ext cx="129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inode table</a:t>
            </a:r>
          </a:p>
        </p:txBody>
      </p:sp>
      <p:sp>
        <p:nvSpPr>
          <p:cNvPr id="91247" name="Text Box 136"/>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FE2B34-EFA9-634E-AC6E-4E12F44DC5D3}" type="slidenum">
              <a:rPr lang="en-US"/>
              <a:pPr eaLnBrk="1" hangingPunct="1"/>
              <a:t>91</a:t>
            </a:fld>
            <a:endParaRPr lang="en-US"/>
          </a:p>
        </p:txBody>
      </p:sp>
      <p:sp>
        <p:nvSpPr>
          <p:cNvPr id="92163"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structure of the 1</a:t>
            </a:r>
            <a:r>
              <a:rPr lang="en-US" baseline="30000">
                <a:latin typeface="Arial" charset="0"/>
                <a:ea typeface="ＭＳ Ｐゴシック" charset="0"/>
              </a:rPr>
              <a:t>st</a:t>
            </a:r>
            <a:r>
              <a:rPr lang="en-US">
                <a:latin typeface="Arial" charset="0"/>
                <a:ea typeface="ＭＳ Ｐゴシック" charset="0"/>
              </a:rPr>
              <a:t> block of each group</a:t>
            </a:r>
          </a:p>
        </p:txBody>
      </p:sp>
      <p:sp>
        <p:nvSpPr>
          <p:cNvPr id="92164"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165"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6"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7"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8"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169"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170"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1"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2"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3"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4"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5"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6"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7"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8"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9"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0"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1"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2"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83"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84"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185"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6"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7"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8"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189"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190"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1"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2"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3"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4"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5"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6"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7"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8"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9"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0"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1"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2"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03"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04"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05"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6"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7"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8"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09"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10"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1"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2"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3"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4"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5"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6"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7"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8"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9"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0"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1"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2"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23"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24"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25"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6"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7"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8"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29"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30"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1"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2"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3"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4"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5"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6"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7"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8"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9"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0"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1"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2"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43"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44"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45"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6"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7"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8"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49"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50"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1"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2"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3"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4"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5"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6"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7"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8"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9"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0"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1"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2"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63"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64"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2265"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2266"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2267"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2268"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2269"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70" name="Rectangle 113"/>
          <p:cNvSpPr>
            <a:spLocks noChangeArrowheads="1"/>
          </p:cNvSpPr>
          <p:nvPr/>
        </p:nvSpPr>
        <p:spPr bwMode="auto">
          <a:xfrm>
            <a:off x="1503363" y="1844675"/>
            <a:ext cx="1727200" cy="360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271" name="Rectangle 114"/>
          <p:cNvSpPr>
            <a:spLocks noChangeArrowheads="1"/>
          </p:cNvSpPr>
          <p:nvPr/>
        </p:nvSpPr>
        <p:spPr bwMode="auto">
          <a:xfrm>
            <a:off x="15033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2" name="Rectangle 115"/>
          <p:cNvSpPr>
            <a:spLocks noChangeArrowheads="1"/>
          </p:cNvSpPr>
          <p:nvPr/>
        </p:nvSpPr>
        <p:spPr bwMode="auto">
          <a:xfrm>
            <a:off x="1935163" y="1844675"/>
            <a:ext cx="431800" cy="360363"/>
          </a:xfrm>
          <a:prstGeom prst="rect">
            <a:avLst/>
          </a:prstGeom>
          <a:gradFill rotWithShape="1">
            <a:gsLst>
              <a:gs pos="0">
                <a:srgbClr val="FFFF00"/>
              </a:gs>
              <a:gs pos="100000">
                <a:srgbClr val="767600"/>
              </a:gs>
            </a:gsLst>
            <a:path path="shape">
              <a:fillToRect l="50000" t="50000" r="50000" b="50000"/>
            </a:path>
          </a:gradFill>
          <a:ln w="3175">
            <a:solidFill>
              <a:schemeClr val="tx1"/>
            </a:solidFill>
            <a:miter lim="800000"/>
            <a:headEnd/>
            <a:tailEnd/>
          </a:ln>
        </p:spPr>
        <p:txBody>
          <a:bodyPr wrap="none" lIns="90000" tIns="46800" rIns="90000" bIns="46800" anchor="ctr"/>
          <a:lstStyle/>
          <a:p>
            <a:endParaRPr lang="en-US"/>
          </a:p>
        </p:txBody>
      </p:sp>
      <p:sp>
        <p:nvSpPr>
          <p:cNvPr id="92273" name="Rectangle 116"/>
          <p:cNvSpPr>
            <a:spLocks noChangeArrowheads="1"/>
          </p:cNvSpPr>
          <p:nvPr/>
        </p:nvSpPr>
        <p:spPr bwMode="auto">
          <a:xfrm>
            <a:off x="23669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4" name="Rectangle 117"/>
          <p:cNvSpPr>
            <a:spLocks noChangeArrowheads="1"/>
          </p:cNvSpPr>
          <p:nvPr/>
        </p:nvSpPr>
        <p:spPr bwMode="auto">
          <a:xfrm>
            <a:off x="27987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5" name="Line 118"/>
          <p:cNvSpPr>
            <a:spLocks noChangeShapeType="1"/>
          </p:cNvSpPr>
          <p:nvPr/>
        </p:nvSpPr>
        <p:spPr bwMode="auto">
          <a:xfrm flipV="1">
            <a:off x="1646238" y="1700213"/>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76" name="Text Box 119"/>
          <p:cNvSpPr txBox="1">
            <a:spLocks noChangeArrowheads="1"/>
          </p:cNvSpPr>
          <p:nvPr/>
        </p:nvSpPr>
        <p:spPr bwMode="auto">
          <a:xfrm>
            <a:off x="247650" y="1384300"/>
            <a:ext cx="2363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boot info(first 512 bytes)</a:t>
            </a:r>
          </a:p>
        </p:txBody>
      </p:sp>
      <p:sp>
        <p:nvSpPr>
          <p:cNvPr id="92277" name="Line 120"/>
          <p:cNvSpPr>
            <a:spLocks noChangeShapeType="1"/>
          </p:cNvSpPr>
          <p:nvPr/>
        </p:nvSpPr>
        <p:spPr bwMode="auto">
          <a:xfrm flipV="1">
            <a:off x="2151063" y="1700213"/>
            <a:ext cx="64770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78" name="Text Box 121"/>
          <p:cNvSpPr txBox="1">
            <a:spLocks noChangeArrowheads="1"/>
          </p:cNvSpPr>
          <p:nvPr/>
        </p:nvSpPr>
        <p:spPr bwMode="auto">
          <a:xfrm>
            <a:off x="2817813" y="1484313"/>
            <a:ext cx="202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Superblock info (1K)</a:t>
            </a:r>
          </a:p>
        </p:txBody>
      </p:sp>
      <p:sp>
        <p:nvSpPr>
          <p:cNvPr id="92279" name="Line 122"/>
          <p:cNvSpPr>
            <a:spLocks noChangeShapeType="1"/>
          </p:cNvSpPr>
          <p:nvPr/>
        </p:nvSpPr>
        <p:spPr bwMode="auto">
          <a:xfrm>
            <a:off x="14763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0" name="Line 123"/>
          <p:cNvSpPr>
            <a:spLocks noChangeShapeType="1"/>
          </p:cNvSpPr>
          <p:nvPr/>
        </p:nvSpPr>
        <p:spPr bwMode="auto">
          <a:xfrm>
            <a:off x="19081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1" name="Line 124"/>
          <p:cNvSpPr>
            <a:spLocks noChangeShapeType="1"/>
          </p:cNvSpPr>
          <p:nvPr/>
        </p:nvSpPr>
        <p:spPr bwMode="auto">
          <a:xfrm>
            <a:off x="23399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2" name="Line 125"/>
          <p:cNvSpPr>
            <a:spLocks noChangeShapeType="1"/>
          </p:cNvSpPr>
          <p:nvPr/>
        </p:nvSpPr>
        <p:spPr bwMode="auto">
          <a:xfrm>
            <a:off x="27717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3" name="Text Box 126"/>
          <p:cNvSpPr txBox="1">
            <a:spLocks noChangeArrowheads="1"/>
          </p:cNvSpPr>
          <p:nvPr/>
        </p:nvSpPr>
        <p:spPr bwMode="auto">
          <a:xfrm>
            <a:off x="1381125" y="232092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4" name="Text Box 127"/>
          <p:cNvSpPr txBox="1">
            <a:spLocks noChangeArrowheads="1"/>
          </p:cNvSpPr>
          <p:nvPr/>
        </p:nvSpPr>
        <p:spPr bwMode="auto">
          <a:xfrm>
            <a:off x="1868488" y="2306638"/>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5" name="Text Box 128"/>
          <p:cNvSpPr txBox="1">
            <a:spLocks noChangeArrowheads="1"/>
          </p:cNvSpPr>
          <p:nvPr/>
        </p:nvSpPr>
        <p:spPr bwMode="auto">
          <a:xfrm>
            <a:off x="2287588" y="231140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6" name="Text Box 129"/>
          <p:cNvSpPr txBox="1">
            <a:spLocks noChangeArrowheads="1"/>
          </p:cNvSpPr>
          <p:nvPr/>
        </p:nvSpPr>
        <p:spPr bwMode="auto">
          <a:xfrm>
            <a:off x="2711450" y="230187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7" name="Freeform 130"/>
          <p:cNvSpPr>
            <a:spLocks/>
          </p:cNvSpPr>
          <p:nvPr/>
        </p:nvSpPr>
        <p:spPr bwMode="auto">
          <a:xfrm>
            <a:off x="935038" y="2060575"/>
            <a:ext cx="468312" cy="792163"/>
          </a:xfrm>
          <a:custGeom>
            <a:avLst/>
            <a:gdLst>
              <a:gd name="T0" fmla="*/ 400703556 w 295"/>
              <a:gd name="T1" fmla="*/ 1257559645 h 499"/>
              <a:gd name="T2" fmla="*/ 57962739 w 295"/>
              <a:gd name="T3" fmla="*/ 572076682 h 499"/>
              <a:gd name="T4" fmla="*/ 743444397 w 295"/>
              <a:gd name="T5" fmla="*/ 0 h 499"/>
              <a:gd name="T6" fmla="*/ 0 60000 65536"/>
              <a:gd name="T7" fmla="*/ 0 60000 65536"/>
              <a:gd name="T8" fmla="*/ 0 60000 65536"/>
              <a:gd name="T9" fmla="*/ 0 w 295"/>
              <a:gd name="T10" fmla="*/ 0 h 499"/>
              <a:gd name="T11" fmla="*/ 295 w 295"/>
              <a:gd name="T12" fmla="*/ 499 h 499"/>
            </a:gdLst>
            <a:ahLst/>
            <a:cxnLst>
              <a:cxn ang="T6">
                <a:pos x="T0" y="T1"/>
              </a:cxn>
              <a:cxn ang="T7">
                <a:pos x="T2" y="T3"/>
              </a:cxn>
              <a:cxn ang="T8">
                <a:pos x="T4" y="T5"/>
              </a:cxn>
            </a:cxnLst>
            <a:rect l="T9" t="T10" r="T11" b="T12"/>
            <a:pathLst>
              <a:path w="295" h="499">
                <a:moveTo>
                  <a:pt x="159" y="499"/>
                </a:moveTo>
                <a:cubicBezTo>
                  <a:pt x="79" y="404"/>
                  <a:pt x="0" y="310"/>
                  <a:pt x="23" y="227"/>
                </a:cubicBezTo>
                <a:cubicBezTo>
                  <a:pt x="46" y="144"/>
                  <a:pt x="257" y="30"/>
                  <a:pt x="29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288" name="Freeform 131"/>
          <p:cNvSpPr>
            <a:spLocks/>
          </p:cNvSpPr>
          <p:nvPr/>
        </p:nvSpPr>
        <p:spPr bwMode="auto">
          <a:xfrm>
            <a:off x="779463" y="2133600"/>
            <a:ext cx="4224337" cy="1427163"/>
          </a:xfrm>
          <a:custGeom>
            <a:avLst/>
            <a:gdLst>
              <a:gd name="T0" fmla="*/ 647679247 w 2661"/>
              <a:gd name="T1" fmla="*/ 2056448456 h 899"/>
              <a:gd name="T2" fmla="*/ 761087017 w 2661"/>
              <a:gd name="T3" fmla="*/ 2056448456 h 899"/>
              <a:gd name="T4" fmla="*/ 2147483647 w 2661"/>
              <a:gd name="T5" fmla="*/ 798890586 h 899"/>
              <a:gd name="T6" fmla="*/ 2147483647 w 2661"/>
              <a:gd name="T7" fmla="*/ 0 h 899"/>
              <a:gd name="T8" fmla="*/ 0 60000 65536"/>
              <a:gd name="T9" fmla="*/ 0 60000 65536"/>
              <a:gd name="T10" fmla="*/ 0 60000 65536"/>
              <a:gd name="T11" fmla="*/ 0 60000 65536"/>
              <a:gd name="T12" fmla="*/ 0 w 2661"/>
              <a:gd name="T13" fmla="*/ 0 h 899"/>
              <a:gd name="T14" fmla="*/ 2661 w 2661"/>
              <a:gd name="T15" fmla="*/ 899 h 899"/>
            </a:gdLst>
            <a:ahLst/>
            <a:cxnLst>
              <a:cxn ang="T8">
                <a:pos x="T0" y="T1"/>
              </a:cxn>
              <a:cxn ang="T9">
                <a:pos x="T2" y="T3"/>
              </a:cxn>
              <a:cxn ang="T10">
                <a:pos x="T4" y="T5"/>
              </a:cxn>
              <a:cxn ang="T11">
                <a:pos x="T6" y="T7"/>
              </a:cxn>
            </a:cxnLst>
            <a:rect l="T12" t="T13" r="T14" b="T15"/>
            <a:pathLst>
              <a:path w="2661" h="899">
                <a:moveTo>
                  <a:pt x="257" y="816"/>
                </a:moveTo>
                <a:cubicBezTo>
                  <a:pt x="128" y="857"/>
                  <a:pt x="0" y="899"/>
                  <a:pt x="302" y="816"/>
                </a:cubicBezTo>
                <a:cubicBezTo>
                  <a:pt x="604" y="733"/>
                  <a:pt x="1678" y="453"/>
                  <a:pt x="2071" y="317"/>
                </a:cubicBezTo>
                <a:cubicBezTo>
                  <a:pt x="2464" y="181"/>
                  <a:pt x="2562" y="90"/>
                  <a:pt x="2661"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289" name="Rectangle 132"/>
          <p:cNvSpPr>
            <a:spLocks noChangeArrowheads="1"/>
          </p:cNvSpPr>
          <p:nvPr/>
        </p:nvSpPr>
        <p:spPr bwMode="auto">
          <a:xfrm>
            <a:off x="5124450" y="1701800"/>
            <a:ext cx="17272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0" name="Rectangle 133"/>
          <p:cNvSpPr>
            <a:spLocks noChangeArrowheads="1"/>
          </p:cNvSpPr>
          <p:nvPr/>
        </p:nvSpPr>
        <p:spPr bwMode="auto">
          <a:xfrm>
            <a:off x="5124450" y="1701800"/>
            <a:ext cx="431800" cy="360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291" name="Rectangle 134"/>
          <p:cNvSpPr>
            <a:spLocks noChangeArrowheads="1"/>
          </p:cNvSpPr>
          <p:nvPr/>
        </p:nvSpPr>
        <p:spPr bwMode="auto">
          <a:xfrm>
            <a:off x="5122863" y="1701800"/>
            <a:ext cx="431800" cy="360363"/>
          </a:xfrm>
          <a:prstGeom prst="rect">
            <a:avLst/>
          </a:prstGeom>
          <a:gradFill rotWithShape="1">
            <a:gsLst>
              <a:gs pos="0">
                <a:srgbClr val="FFFF00"/>
              </a:gs>
              <a:gs pos="100000">
                <a:srgbClr val="767600"/>
              </a:gs>
            </a:gsLst>
            <a:path path="shape">
              <a:fillToRect l="50000" t="50000" r="50000" b="50000"/>
            </a:path>
          </a:gradFill>
          <a:ln w="3175">
            <a:solidFill>
              <a:schemeClr val="tx1"/>
            </a:solidFill>
            <a:miter lim="800000"/>
            <a:headEnd/>
            <a:tailEnd/>
          </a:ln>
        </p:spPr>
        <p:txBody>
          <a:bodyPr wrap="none" lIns="90000" tIns="46800" rIns="90000" bIns="46800" anchor="ctr"/>
          <a:lstStyle/>
          <a:p>
            <a:endParaRPr lang="en-US"/>
          </a:p>
        </p:txBody>
      </p:sp>
      <p:sp>
        <p:nvSpPr>
          <p:cNvPr id="92292" name="Rectangle 135"/>
          <p:cNvSpPr>
            <a:spLocks noChangeArrowheads="1"/>
          </p:cNvSpPr>
          <p:nvPr/>
        </p:nvSpPr>
        <p:spPr bwMode="auto">
          <a:xfrm>
            <a:off x="5988050" y="1701800"/>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3" name="Rectangle 136"/>
          <p:cNvSpPr>
            <a:spLocks noChangeArrowheads="1"/>
          </p:cNvSpPr>
          <p:nvPr/>
        </p:nvSpPr>
        <p:spPr bwMode="auto">
          <a:xfrm>
            <a:off x="6419850" y="1701800"/>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4" name="Line 138"/>
          <p:cNvSpPr>
            <a:spLocks noChangeShapeType="1"/>
          </p:cNvSpPr>
          <p:nvPr/>
        </p:nvSpPr>
        <p:spPr bwMode="auto">
          <a:xfrm flipV="1">
            <a:off x="5219700" y="1557338"/>
            <a:ext cx="64770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5" name="Text Box 139"/>
          <p:cNvSpPr txBox="1">
            <a:spLocks noChangeArrowheads="1"/>
          </p:cNvSpPr>
          <p:nvPr/>
        </p:nvSpPr>
        <p:spPr bwMode="auto">
          <a:xfrm>
            <a:off x="5886450" y="1341438"/>
            <a:ext cx="2020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Superblock info (1K)</a:t>
            </a:r>
          </a:p>
        </p:txBody>
      </p:sp>
      <p:sp>
        <p:nvSpPr>
          <p:cNvPr id="92296" name="Line 140"/>
          <p:cNvSpPr>
            <a:spLocks noChangeShapeType="1"/>
          </p:cNvSpPr>
          <p:nvPr/>
        </p:nvSpPr>
        <p:spPr bwMode="auto">
          <a:xfrm>
            <a:off x="50974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7" name="Line 141"/>
          <p:cNvSpPr>
            <a:spLocks noChangeShapeType="1"/>
          </p:cNvSpPr>
          <p:nvPr/>
        </p:nvSpPr>
        <p:spPr bwMode="auto">
          <a:xfrm>
            <a:off x="55292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8" name="Line 142"/>
          <p:cNvSpPr>
            <a:spLocks noChangeShapeType="1"/>
          </p:cNvSpPr>
          <p:nvPr/>
        </p:nvSpPr>
        <p:spPr bwMode="auto">
          <a:xfrm>
            <a:off x="59610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9" name="Line 143"/>
          <p:cNvSpPr>
            <a:spLocks noChangeShapeType="1"/>
          </p:cNvSpPr>
          <p:nvPr/>
        </p:nvSpPr>
        <p:spPr bwMode="auto">
          <a:xfrm>
            <a:off x="63928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300" name="Text Box 144"/>
          <p:cNvSpPr txBox="1">
            <a:spLocks noChangeArrowheads="1"/>
          </p:cNvSpPr>
          <p:nvPr/>
        </p:nvSpPr>
        <p:spPr bwMode="auto">
          <a:xfrm>
            <a:off x="5002213" y="217805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1" name="Text Box 145"/>
          <p:cNvSpPr txBox="1">
            <a:spLocks noChangeArrowheads="1"/>
          </p:cNvSpPr>
          <p:nvPr/>
        </p:nvSpPr>
        <p:spPr bwMode="auto">
          <a:xfrm>
            <a:off x="5489575" y="2163763"/>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2" name="Text Box 146"/>
          <p:cNvSpPr txBox="1">
            <a:spLocks noChangeArrowheads="1"/>
          </p:cNvSpPr>
          <p:nvPr/>
        </p:nvSpPr>
        <p:spPr bwMode="auto">
          <a:xfrm>
            <a:off x="5908675" y="216852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3" name="Text Box 147"/>
          <p:cNvSpPr txBox="1">
            <a:spLocks noChangeArrowheads="1"/>
          </p:cNvSpPr>
          <p:nvPr/>
        </p:nvSpPr>
        <p:spPr bwMode="auto">
          <a:xfrm>
            <a:off x="6332538" y="215900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4" name="Freeform 148"/>
          <p:cNvSpPr>
            <a:spLocks/>
          </p:cNvSpPr>
          <p:nvPr/>
        </p:nvSpPr>
        <p:spPr bwMode="auto">
          <a:xfrm>
            <a:off x="1258888" y="2349500"/>
            <a:ext cx="3817937" cy="1727200"/>
          </a:xfrm>
          <a:custGeom>
            <a:avLst/>
            <a:gdLst>
              <a:gd name="T0" fmla="*/ 0 w 2405"/>
              <a:gd name="T1" fmla="*/ 2147483647 h 1088"/>
              <a:gd name="T2" fmla="*/ 2147483647 w 2405"/>
              <a:gd name="T3" fmla="*/ 2147483647 h 1088"/>
              <a:gd name="T4" fmla="*/ 2147483647 w 2405"/>
              <a:gd name="T5" fmla="*/ 0 h 1088"/>
              <a:gd name="T6" fmla="*/ 0 60000 65536"/>
              <a:gd name="T7" fmla="*/ 0 60000 65536"/>
              <a:gd name="T8" fmla="*/ 0 60000 65536"/>
              <a:gd name="T9" fmla="*/ 0 w 2405"/>
              <a:gd name="T10" fmla="*/ 0 h 1088"/>
              <a:gd name="T11" fmla="*/ 2405 w 2405"/>
              <a:gd name="T12" fmla="*/ 1088 h 1088"/>
            </a:gdLst>
            <a:ahLst/>
            <a:cxnLst>
              <a:cxn ang="T6">
                <a:pos x="T0" y="T1"/>
              </a:cxn>
              <a:cxn ang="T7">
                <a:pos x="T2" y="T3"/>
              </a:cxn>
              <a:cxn ang="T8">
                <a:pos x="T4" y="T5"/>
              </a:cxn>
            </a:cxnLst>
            <a:rect l="T9" t="T10" r="T11" b="T12"/>
            <a:pathLst>
              <a:path w="2405" h="1088">
                <a:moveTo>
                  <a:pt x="0" y="1088"/>
                </a:moveTo>
                <a:cubicBezTo>
                  <a:pt x="729" y="1065"/>
                  <a:pt x="1459" y="1042"/>
                  <a:pt x="1860" y="861"/>
                </a:cubicBezTo>
                <a:cubicBezTo>
                  <a:pt x="2261" y="680"/>
                  <a:pt x="2333" y="340"/>
                  <a:pt x="240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305" name="Freeform 149"/>
          <p:cNvSpPr>
            <a:spLocks/>
          </p:cNvSpPr>
          <p:nvPr/>
        </p:nvSpPr>
        <p:spPr bwMode="auto">
          <a:xfrm>
            <a:off x="1187450" y="2565400"/>
            <a:ext cx="3960813" cy="2735263"/>
          </a:xfrm>
          <a:custGeom>
            <a:avLst/>
            <a:gdLst>
              <a:gd name="T0" fmla="*/ 0 w 2495"/>
              <a:gd name="T1" fmla="*/ 2147483647 h 1723"/>
              <a:gd name="T2" fmla="*/ 2147483647 w 2495"/>
              <a:gd name="T3" fmla="*/ 2147483647 h 1723"/>
              <a:gd name="T4" fmla="*/ 2147483647 w 2495"/>
              <a:gd name="T5" fmla="*/ 0 h 1723"/>
              <a:gd name="T6" fmla="*/ 0 60000 65536"/>
              <a:gd name="T7" fmla="*/ 0 60000 65536"/>
              <a:gd name="T8" fmla="*/ 0 60000 65536"/>
              <a:gd name="T9" fmla="*/ 0 w 2495"/>
              <a:gd name="T10" fmla="*/ 0 h 1723"/>
              <a:gd name="T11" fmla="*/ 2495 w 2495"/>
              <a:gd name="T12" fmla="*/ 1723 h 1723"/>
            </a:gdLst>
            <a:ahLst/>
            <a:cxnLst>
              <a:cxn ang="T6">
                <a:pos x="T0" y="T1"/>
              </a:cxn>
              <a:cxn ang="T7">
                <a:pos x="T2" y="T3"/>
              </a:cxn>
              <a:cxn ang="T8">
                <a:pos x="T4" y="T5"/>
              </a:cxn>
            </a:cxnLst>
            <a:rect l="T9" t="T10" r="T11" b="T12"/>
            <a:pathLst>
              <a:path w="2495" h="1723">
                <a:moveTo>
                  <a:pt x="0" y="1723"/>
                </a:moveTo>
                <a:cubicBezTo>
                  <a:pt x="608" y="1708"/>
                  <a:pt x="1217" y="1693"/>
                  <a:pt x="1633" y="1406"/>
                </a:cubicBezTo>
                <a:cubicBezTo>
                  <a:pt x="2049" y="1119"/>
                  <a:pt x="2272" y="559"/>
                  <a:pt x="249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330A02-F5A4-EA41-AB83-D98D22DCB1D6}" type="slidenum">
              <a:rPr lang="en-US"/>
              <a:pPr eaLnBrk="1" hangingPunct="1"/>
              <a:t>92</a:t>
            </a:fld>
            <a:endParaRPr lang="en-US"/>
          </a:p>
        </p:txBody>
      </p:sp>
      <p:sp>
        <p:nvSpPr>
          <p:cNvPr id="93187"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root inode and root directory</a:t>
            </a:r>
          </a:p>
        </p:txBody>
      </p:sp>
      <p:sp>
        <p:nvSpPr>
          <p:cNvPr id="93188"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189"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0"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1"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2"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193"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194"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5"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6"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7"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198"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199"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0"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1"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2"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3"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4"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5"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6"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7"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8"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09"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0"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1"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2"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13"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14"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5"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6"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7"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18"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19"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0"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1"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2"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3"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4"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5"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6"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7"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8"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29"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0"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1"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2"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33"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34"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5"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6"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7"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38"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39"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0"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1"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2"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3"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4"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5"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6"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7"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8"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49"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0"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1"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2"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53"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54"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5"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6"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7"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58"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59"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0"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1"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2"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3"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4"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5"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6"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7"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8"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69"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0"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1"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2"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73"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74"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5"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6"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7"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78"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79"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0"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1"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2"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3"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4"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5"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6"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7"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8"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3289"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3290"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3291"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3292"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3293" name="Rectangle 110"/>
          <p:cNvSpPr>
            <a:spLocks noChangeArrowheads="1"/>
          </p:cNvSpPr>
          <p:nvPr/>
        </p:nvSpPr>
        <p:spPr bwMode="auto">
          <a:xfrm>
            <a:off x="3014663" y="2492375"/>
            <a:ext cx="2087562" cy="381635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294"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95" name="Freeform 113"/>
          <p:cNvSpPr>
            <a:spLocks/>
          </p:cNvSpPr>
          <p:nvPr/>
        </p:nvSpPr>
        <p:spPr bwMode="auto">
          <a:xfrm>
            <a:off x="3132138" y="1870075"/>
            <a:ext cx="2087562" cy="911225"/>
          </a:xfrm>
          <a:custGeom>
            <a:avLst/>
            <a:gdLst>
              <a:gd name="T0" fmla="*/ 0 w 1088"/>
              <a:gd name="T1" fmla="*/ 1341406948 h 619"/>
              <a:gd name="T2" fmla="*/ 2147483647 w 1088"/>
              <a:gd name="T3" fmla="*/ 162529253 h 619"/>
              <a:gd name="T4" fmla="*/ 2147483647 w 1088"/>
              <a:gd name="T5" fmla="*/ 359730676 h 619"/>
              <a:gd name="T6" fmla="*/ 2147483647 w 1088"/>
              <a:gd name="T7" fmla="*/ 1243889719 h 619"/>
              <a:gd name="T8" fmla="*/ 0 60000 65536"/>
              <a:gd name="T9" fmla="*/ 0 60000 65536"/>
              <a:gd name="T10" fmla="*/ 0 60000 65536"/>
              <a:gd name="T11" fmla="*/ 0 60000 65536"/>
              <a:gd name="T12" fmla="*/ 0 w 1088"/>
              <a:gd name="T13" fmla="*/ 0 h 619"/>
              <a:gd name="T14" fmla="*/ 1088 w 1088"/>
              <a:gd name="T15" fmla="*/ 619 h 619"/>
            </a:gdLst>
            <a:ahLst/>
            <a:cxnLst>
              <a:cxn ang="T8">
                <a:pos x="T0" y="T1"/>
              </a:cxn>
              <a:cxn ang="T9">
                <a:pos x="T2" y="T3"/>
              </a:cxn>
              <a:cxn ang="T10">
                <a:pos x="T4" y="T5"/>
              </a:cxn>
              <a:cxn ang="T11">
                <a:pos x="T6" y="T7"/>
              </a:cxn>
            </a:cxnLst>
            <a:rect l="T12" t="T13" r="T14" b="T15"/>
            <a:pathLst>
              <a:path w="1088" h="619">
                <a:moveTo>
                  <a:pt x="0" y="619"/>
                </a:moveTo>
                <a:cubicBezTo>
                  <a:pt x="211" y="384"/>
                  <a:pt x="423" y="150"/>
                  <a:pt x="589" y="75"/>
                </a:cubicBezTo>
                <a:cubicBezTo>
                  <a:pt x="755" y="0"/>
                  <a:pt x="915" y="83"/>
                  <a:pt x="998" y="166"/>
                </a:cubicBezTo>
                <a:cubicBezTo>
                  <a:pt x="1081" y="249"/>
                  <a:pt x="1084" y="411"/>
                  <a:pt x="1088" y="57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3296" name="Line 114"/>
          <p:cNvSpPr>
            <a:spLocks noChangeShapeType="1"/>
          </p:cNvSpPr>
          <p:nvPr/>
        </p:nvSpPr>
        <p:spPr bwMode="auto">
          <a:xfrm flipV="1">
            <a:off x="5219700" y="2205038"/>
            <a:ext cx="504825" cy="7191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3297" name="Text Box 115"/>
          <p:cNvSpPr txBox="1">
            <a:spLocks noChangeArrowheads="1"/>
          </p:cNvSpPr>
          <p:nvPr/>
        </p:nvSpPr>
        <p:spPr bwMode="auto">
          <a:xfrm>
            <a:off x="5154613" y="1916113"/>
            <a:ext cx="179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directory (/)</a:t>
            </a:r>
          </a:p>
        </p:txBody>
      </p:sp>
      <p:sp>
        <p:nvSpPr>
          <p:cNvPr id="93298" name="Line 116"/>
          <p:cNvSpPr>
            <a:spLocks noChangeShapeType="1"/>
          </p:cNvSpPr>
          <p:nvPr/>
        </p:nvSpPr>
        <p:spPr bwMode="auto">
          <a:xfrm flipH="1" flipV="1">
            <a:off x="3132138" y="1773238"/>
            <a:ext cx="0" cy="10080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3299" name="Text Box 117"/>
          <p:cNvSpPr txBox="1">
            <a:spLocks noChangeArrowheads="1"/>
          </p:cNvSpPr>
          <p:nvPr/>
        </p:nvSpPr>
        <p:spPr bwMode="auto">
          <a:xfrm>
            <a:off x="1708150" y="1412875"/>
            <a:ext cx="235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inode (inode#=2)</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A31494-0F8A-774C-929C-6F77373E2A35}" type="slidenum">
              <a:rPr lang="en-US"/>
              <a:pPr eaLnBrk="1" hangingPunct="1"/>
              <a:t>93</a:t>
            </a:fld>
            <a:endParaRPr lang="en-US"/>
          </a:p>
        </p:txBody>
      </p:sp>
      <p:sp>
        <p:nvSpPr>
          <p:cNvPr id="94211"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root inode</a:t>
            </a:r>
          </a:p>
        </p:txBody>
      </p:sp>
      <p:sp>
        <p:nvSpPr>
          <p:cNvPr id="94212" name="Rectangle 5"/>
          <p:cNvSpPr>
            <a:spLocks noChangeArrowheads="1"/>
          </p:cNvSpPr>
          <p:nvPr/>
        </p:nvSpPr>
        <p:spPr bwMode="auto">
          <a:xfrm>
            <a:off x="29178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4213" name="Text Box 6"/>
          <p:cNvSpPr txBox="1">
            <a:spLocks noChangeArrowheads="1"/>
          </p:cNvSpPr>
          <p:nvPr/>
        </p:nvSpPr>
        <p:spPr bwMode="auto">
          <a:xfrm>
            <a:off x="2484438" y="1773238"/>
            <a:ext cx="803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a:t>
            </a:r>
          </a:p>
          <a:p>
            <a:pPr eaLnBrk="1" hangingPunct="1"/>
            <a:r>
              <a:rPr lang="en-US"/>
              <a:t>inode </a:t>
            </a:r>
          </a:p>
          <a:p>
            <a:pPr eaLnBrk="1" hangingPunct="1"/>
            <a:r>
              <a:rPr lang="en-US"/>
              <a:t>block</a:t>
            </a:r>
          </a:p>
        </p:txBody>
      </p:sp>
      <p:sp>
        <p:nvSpPr>
          <p:cNvPr id="94214" name="Rectangle 8"/>
          <p:cNvSpPr>
            <a:spLocks noChangeArrowheads="1"/>
          </p:cNvSpPr>
          <p:nvPr/>
        </p:nvSpPr>
        <p:spPr bwMode="auto">
          <a:xfrm>
            <a:off x="1042988"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1</a:t>
            </a:r>
          </a:p>
        </p:txBody>
      </p:sp>
      <p:sp>
        <p:nvSpPr>
          <p:cNvPr id="94215" name="Rectangle 9"/>
          <p:cNvSpPr>
            <a:spLocks noChangeArrowheads="1"/>
          </p:cNvSpPr>
          <p:nvPr/>
        </p:nvSpPr>
        <p:spPr bwMode="auto">
          <a:xfrm>
            <a:off x="1258888"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2</a:t>
            </a:r>
          </a:p>
        </p:txBody>
      </p:sp>
      <p:sp>
        <p:nvSpPr>
          <p:cNvPr id="94216" name="Rectangle 10"/>
          <p:cNvSpPr>
            <a:spLocks noChangeArrowheads="1"/>
          </p:cNvSpPr>
          <p:nvPr/>
        </p:nvSpPr>
        <p:spPr bwMode="auto">
          <a:xfrm>
            <a:off x="14763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3</a:t>
            </a:r>
          </a:p>
        </p:txBody>
      </p:sp>
      <p:sp>
        <p:nvSpPr>
          <p:cNvPr id="94217" name="Rectangle 11"/>
          <p:cNvSpPr>
            <a:spLocks noChangeArrowheads="1"/>
          </p:cNvSpPr>
          <p:nvPr/>
        </p:nvSpPr>
        <p:spPr bwMode="auto">
          <a:xfrm>
            <a:off x="16922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a:t>
            </a:r>
          </a:p>
        </p:txBody>
      </p:sp>
      <p:sp>
        <p:nvSpPr>
          <p:cNvPr id="94218" name="Rectangle 12"/>
          <p:cNvSpPr>
            <a:spLocks noChangeArrowheads="1"/>
          </p:cNvSpPr>
          <p:nvPr/>
        </p:nvSpPr>
        <p:spPr bwMode="auto">
          <a:xfrm>
            <a:off x="19081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19" name="Rectangle 13"/>
          <p:cNvSpPr>
            <a:spLocks noChangeArrowheads="1"/>
          </p:cNvSpPr>
          <p:nvPr/>
        </p:nvSpPr>
        <p:spPr bwMode="auto">
          <a:xfrm>
            <a:off x="21240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0" name="Rectangle 14"/>
          <p:cNvSpPr>
            <a:spLocks noChangeArrowheads="1"/>
          </p:cNvSpPr>
          <p:nvPr/>
        </p:nvSpPr>
        <p:spPr bwMode="auto">
          <a:xfrm>
            <a:off x="23399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1" name="Rectangle 15"/>
          <p:cNvSpPr>
            <a:spLocks noChangeArrowheads="1"/>
          </p:cNvSpPr>
          <p:nvPr/>
        </p:nvSpPr>
        <p:spPr bwMode="auto">
          <a:xfrm>
            <a:off x="25558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2" name="Rectangle 16"/>
          <p:cNvSpPr>
            <a:spLocks noChangeArrowheads="1"/>
          </p:cNvSpPr>
          <p:nvPr/>
        </p:nvSpPr>
        <p:spPr bwMode="auto">
          <a:xfrm>
            <a:off x="27717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3" name="Rectangle 17"/>
          <p:cNvSpPr>
            <a:spLocks noChangeArrowheads="1"/>
          </p:cNvSpPr>
          <p:nvPr/>
        </p:nvSpPr>
        <p:spPr bwMode="auto">
          <a:xfrm>
            <a:off x="29876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4" name="Rectangle 18"/>
          <p:cNvSpPr>
            <a:spLocks noChangeArrowheads="1"/>
          </p:cNvSpPr>
          <p:nvPr/>
        </p:nvSpPr>
        <p:spPr bwMode="auto">
          <a:xfrm>
            <a:off x="32051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5" name="Rectangle 19"/>
          <p:cNvSpPr>
            <a:spLocks noChangeArrowheads="1"/>
          </p:cNvSpPr>
          <p:nvPr/>
        </p:nvSpPr>
        <p:spPr bwMode="auto">
          <a:xfrm>
            <a:off x="34210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6" name="Rectangle 20"/>
          <p:cNvSpPr>
            <a:spLocks noChangeArrowheads="1"/>
          </p:cNvSpPr>
          <p:nvPr/>
        </p:nvSpPr>
        <p:spPr bwMode="auto">
          <a:xfrm>
            <a:off x="36369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7" name="Rectangle 21"/>
          <p:cNvSpPr>
            <a:spLocks noChangeArrowheads="1"/>
          </p:cNvSpPr>
          <p:nvPr/>
        </p:nvSpPr>
        <p:spPr bwMode="auto">
          <a:xfrm>
            <a:off x="38528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8" name="Rectangle 22"/>
          <p:cNvSpPr>
            <a:spLocks noChangeArrowheads="1"/>
          </p:cNvSpPr>
          <p:nvPr/>
        </p:nvSpPr>
        <p:spPr bwMode="auto">
          <a:xfrm>
            <a:off x="40687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9" name="Rectangle 23"/>
          <p:cNvSpPr>
            <a:spLocks noChangeArrowheads="1"/>
          </p:cNvSpPr>
          <p:nvPr/>
        </p:nvSpPr>
        <p:spPr bwMode="auto">
          <a:xfrm>
            <a:off x="42846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0" name="Rectangle 24"/>
          <p:cNvSpPr>
            <a:spLocks noChangeArrowheads="1"/>
          </p:cNvSpPr>
          <p:nvPr/>
        </p:nvSpPr>
        <p:spPr bwMode="auto">
          <a:xfrm>
            <a:off x="45005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1" name="Rectangle 25"/>
          <p:cNvSpPr>
            <a:spLocks noChangeArrowheads="1"/>
          </p:cNvSpPr>
          <p:nvPr/>
        </p:nvSpPr>
        <p:spPr bwMode="auto">
          <a:xfrm>
            <a:off x="47164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2" name="Rectangle 26"/>
          <p:cNvSpPr>
            <a:spLocks noChangeArrowheads="1"/>
          </p:cNvSpPr>
          <p:nvPr/>
        </p:nvSpPr>
        <p:spPr bwMode="auto">
          <a:xfrm>
            <a:off x="49339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3" name="Rectangle 27"/>
          <p:cNvSpPr>
            <a:spLocks noChangeArrowheads="1"/>
          </p:cNvSpPr>
          <p:nvPr/>
        </p:nvSpPr>
        <p:spPr bwMode="auto">
          <a:xfrm>
            <a:off x="51498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4" name="Rectangle 28"/>
          <p:cNvSpPr>
            <a:spLocks noChangeArrowheads="1"/>
          </p:cNvSpPr>
          <p:nvPr/>
        </p:nvSpPr>
        <p:spPr bwMode="auto">
          <a:xfrm>
            <a:off x="53657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5" name="Rectangle 29"/>
          <p:cNvSpPr>
            <a:spLocks noChangeArrowheads="1"/>
          </p:cNvSpPr>
          <p:nvPr/>
        </p:nvSpPr>
        <p:spPr bwMode="auto">
          <a:xfrm>
            <a:off x="55816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6" name="Rectangle 30"/>
          <p:cNvSpPr>
            <a:spLocks noChangeArrowheads="1"/>
          </p:cNvSpPr>
          <p:nvPr/>
        </p:nvSpPr>
        <p:spPr bwMode="auto">
          <a:xfrm>
            <a:off x="57975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7" name="Rectangle 31"/>
          <p:cNvSpPr>
            <a:spLocks noChangeArrowheads="1"/>
          </p:cNvSpPr>
          <p:nvPr/>
        </p:nvSpPr>
        <p:spPr bwMode="auto">
          <a:xfrm>
            <a:off x="60134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8" name="Rectangle 32"/>
          <p:cNvSpPr>
            <a:spLocks noChangeArrowheads="1"/>
          </p:cNvSpPr>
          <p:nvPr/>
        </p:nvSpPr>
        <p:spPr bwMode="auto">
          <a:xfrm>
            <a:off x="62277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9" name="Rectangle 33"/>
          <p:cNvSpPr>
            <a:spLocks noChangeArrowheads="1"/>
          </p:cNvSpPr>
          <p:nvPr/>
        </p:nvSpPr>
        <p:spPr bwMode="auto">
          <a:xfrm>
            <a:off x="64436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0" name="Rectangle 34"/>
          <p:cNvSpPr>
            <a:spLocks noChangeArrowheads="1"/>
          </p:cNvSpPr>
          <p:nvPr/>
        </p:nvSpPr>
        <p:spPr bwMode="auto">
          <a:xfrm>
            <a:off x="66611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1" name="Rectangle 35"/>
          <p:cNvSpPr>
            <a:spLocks noChangeArrowheads="1"/>
          </p:cNvSpPr>
          <p:nvPr/>
        </p:nvSpPr>
        <p:spPr bwMode="auto">
          <a:xfrm>
            <a:off x="68770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2" name="Rectangle 36"/>
          <p:cNvSpPr>
            <a:spLocks noChangeArrowheads="1"/>
          </p:cNvSpPr>
          <p:nvPr/>
        </p:nvSpPr>
        <p:spPr bwMode="auto">
          <a:xfrm>
            <a:off x="70929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3" name="Rectangle 37"/>
          <p:cNvSpPr>
            <a:spLocks noChangeArrowheads="1"/>
          </p:cNvSpPr>
          <p:nvPr/>
        </p:nvSpPr>
        <p:spPr bwMode="auto">
          <a:xfrm>
            <a:off x="73088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4" name="Rectangle 38"/>
          <p:cNvSpPr>
            <a:spLocks noChangeArrowheads="1"/>
          </p:cNvSpPr>
          <p:nvPr/>
        </p:nvSpPr>
        <p:spPr bwMode="auto">
          <a:xfrm>
            <a:off x="75247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5" name="Rectangle 39"/>
          <p:cNvSpPr>
            <a:spLocks noChangeArrowheads="1"/>
          </p:cNvSpPr>
          <p:nvPr/>
        </p:nvSpPr>
        <p:spPr bwMode="auto">
          <a:xfrm>
            <a:off x="77406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6" name="Line 40"/>
          <p:cNvSpPr>
            <a:spLocks noChangeShapeType="1"/>
          </p:cNvSpPr>
          <p:nvPr/>
        </p:nvSpPr>
        <p:spPr bwMode="auto">
          <a:xfrm flipH="1">
            <a:off x="1116013" y="3213100"/>
            <a:ext cx="1800225" cy="15113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7" name="Line 41"/>
          <p:cNvSpPr>
            <a:spLocks noChangeShapeType="1"/>
          </p:cNvSpPr>
          <p:nvPr/>
        </p:nvSpPr>
        <p:spPr bwMode="auto">
          <a:xfrm>
            <a:off x="3132138" y="3213100"/>
            <a:ext cx="4752975" cy="15843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8" name="Line 42"/>
          <p:cNvSpPr>
            <a:spLocks noChangeShapeType="1"/>
          </p:cNvSpPr>
          <p:nvPr/>
        </p:nvSpPr>
        <p:spPr bwMode="auto">
          <a:xfrm>
            <a:off x="1042988" y="5589588"/>
            <a:ext cx="68421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9" name="Text Box 43"/>
          <p:cNvSpPr txBox="1">
            <a:spLocks noChangeArrowheads="1"/>
          </p:cNvSpPr>
          <p:nvPr/>
        </p:nvSpPr>
        <p:spPr bwMode="auto">
          <a:xfrm>
            <a:off x="2655888" y="5595938"/>
            <a:ext cx="335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inode block (assume 4 KB)</a:t>
            </a:r>
          </a:p>
          <a:p>
            <a:pPr eaLnBrk="1" hangingPunct="1"/>
            <a:r>
              <a:rPr lang="en-US"/>
              <a:t>(stores 32 inodes)</a:t>
            </a:r>
          </a:p>
        </p:txBody>
      </p:sp>
      <p:sp>
        <p:nvSpPr>
          <p:cNvPr id="94250" name="Line 45"/>
          <p:cNvSpPr>
            <a:spLocks noChangeShapeType="1"/>
          </p:cNvSpPr>
          <p:nvPr/>
        </p:nvSpPr>
        <p:spPr bwMode="auto">
          <a:xfrm flipV="1">
            <a:off x="1331913" y="4437063"/>
            <a:ext cx="71913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51" name="Text Box 46"/>
          <p:cNvSpPr txBox="1">
            <a:spLocks noChangeArrowheads="1"/>
          </p:cNvSpPr>
          <p:nvPr/>
        </p:nvSpPr>
        <p:spPr bwMode="auto">
          <a:xfrm>
            <a:off x="2006600" y="4149725"/>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inode</a:t>
            </a:r>
          </a:p>
        </p:txBody>
      </p:sp>
      <p:sp>
        <p:nvSpPr>
          <p:cNvPr id="94252" name="Rectangle 47"/>
          <p:cNvSpPr>
            <a:spLocks noChangeArrowheads="1"/>
          </p:cNvSpPr>
          <p:nvPr/>
        </p:nvSpPr>
        <p:spPr bwMode="auto">
          <a:xfrm>
            <a:off x="320357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4253" name="Text Box 48"/>
          <p:cNvSpPr txBox="1">
            <a:spLocks noChangeArrowheads="1"/>
          </p:cNvSpPr>
          <p:nvPr/>
        </p:nvSpPr>
        <p:spPr bwMode="auto">
          <a:xfrm>
            <a:off x="337026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5D1719-39A1-B541-B22B-4B975746006A}" type="slidenum">
              <a:rPr lang="en-US"/>
              <a:pPr eaLnBrk="1" hangingPunct="1"/>
              <a:t>94</a:t>
            </a:fld>
            <a:endParaRPr lang="en-US"/>
          </a:p>
        </p:txBody>
      </p:sp>
      <p:sp>
        <p:nvSpPr>
          <p:cNvPr id="95235"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 </a:t>
            </a:r>
            <a:br>
              <a:rPr lang="en-US">
                <a:latin typeface="Arial" charset="0"/>
                <a:ea typeface="ＭＳ Ｐゴシック" charset="0"/>
              </a:rPr>
            </a:br>
            <a:r>
              <a:rPr lang="en-US">
                <a:latin typeface="Arial" charset="0"/>
                <a:ea typeface="ＭＳ Ｐゴシック" charset="0"/>
              </a:rPr>
              <a:t>a real partition example</a:t>
            </a:r>
          </a:p>
        </p:txBody>
      </p:sp>
      <p:sp>
        <p:nvSpPr>
          <p:cNvPr id="95236" name="Rectangle 3"/>
          <p:cNvSpPr>
            <a:spLocks noGrp="1" noChangeArrowheads="1"/>
          </p:cNvSpPr>
          <p:nvPr>
            <p:ph type="body" idx="1"/>
          </p:nvPr>
        </p:nvSpPr>
        <p:spPr/>
        <p:txBody>
          <a:bodyPr/>
          <a:lstStyle/>
          <a:p>
            <a:pPr eaLnBrk="1" hangingPunct="1"/>
            <a:r>
              <a:rPr lang="en-US">
                <a:latin typeface="Arial" charset="0"/>
                <a:ea typeface="ＭＳ Ｐゴシック" charset="0"/>
              </a:rPr>
              <a:t>We have a  ~28  GB harddisk partition</a:t>
            </a:r>
          </a:p>
          <a:p>
            <a:pPr eaLnBrk="1" hangingPunct="1"/>
            <a:endParaRPr lang="en-US">
              <a:latin typeface="Arial" charset="0"/>
              <a:ea typeface="ＭＳ Ｐゴシック" charset="0"/>
            </a:endParaRPr>
          </a:p>
        </p:txBody>
      </p:sp>
      <p:sp>
        <p:nvSpPr>
          <p:cNvPr id="95237" name="Text Box 4"/>
          <p:cNvSpPr txBox="1">
            <a:spLocks noChangeArrowheads="1"/>
          </p:cNvSpPr>
          <p:nvPr/>
        </p:nvSpPr>
        <p:spPr bwMode="auto">
          <a:xfrm>
            <a:off x="5154613" y="1547813"/>
            <a:ext cx="3521075" cy="4760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solidFill>
                  <a:srgbClr val="003300"/>
                </a:solidFill>
              </a:rPr>
              <a:t>…</a:t>
            </a:r>
          </a:p>
          <a:p>
            <a:pPr algn="l" eaLnBrk="1" hangingPunct="1"/>
            <a:r>
              <a:rPr lang="en-US">
                <a:solidFill>
                  <a:srgbClr val="003300"/>
                </a:solidFill>
              </a:rPr>
              <a:t>Filesystem OS type:       Linux</a:t>
            </a:r>
          </a:p>
          <a:p>
            <a:pPr algn="l" eaLnBrk="1" hangingPunct="1"/>
            <a:r>
              <a:rPr lang="en-US">
                <a:solidFill>
                  <a:srgbClr val="003300"/>
                </a:solidFill>
              </a:rPr>
              <a:t>Inode count:              3662848</a:t>
            </a:r>
          </a:p>
          <a:p>
            <a:pPr algn="l" eaLnBrk="1" hangingPunct="1"/>
            <a:r>
              <a:rPr lang="en-US">
                <a:solidFill>
                  <a:srgbClr val="003300"/>
                </a:solidFill>
              </a:rPr>
              <a:t>Block count:              7323624</a:t>
            </a:r>
          </a:p>
          <a:p>
            <a:pPr algn="l" eaLnBrk="1" hangingPunct="1"/>
            <a:r>
              <a:rPr lang="en-US">
                <a:solidFill>
                  <a:srgbClr val="003300"/>
                </a:solidFill>
              </a:rPr>
              <a:t>Reserved block count:     366181</a:t>
            </a:r>
          </a:p>
          <a:p>
            <a:pPr algn="l" eaLnBrk="1" hangingPunct="1"/>
            <a:r>
              <a:rPr lang="en-US">
                <a:solidFill>
                  <a:srgbClr val="003300"/>
                </a:solidFill>
              </a:rPr>
              <a:t>Free blocks:              4903592</a:t>
            </a:r>
          </a:p>
          <a:p>
            <a:pPr algn="l" eaLnBrk="1" hangingPunct="1"/>
            <a:r>
              <a:rPr lang="en-US">
                <a:solidFill>
                  <a:srgbClr val="003300"/>
                </a:solidFill>
              </a:rPr>
              <a:t>Free inodes:              3288736</a:t>
            </a:r>
          </a:p>
          <a:p>
            <a:pPr algn="l" eaLnBrk="1" hangingPunct="1"/>
            <a:r>
              <a:rPr lang="en-US">
                <a:solidFill>
                  <a:srgbClr val="003300"/>
                </a:solidFill>
              </a:rPr>
              <a:t>First block:              0</a:t>
            </a:r>
          </a:p>
          <a:p>
            <a:pPr algn="l" eaLnBrk="1" hangingPunct="1"/>
            <a:r>
              <a:rPr lang="en-US">
                <a:solidFill>
                  <a:srgbClr val="003300"/>
                </a:solidFill>
              </a:rPr>
              <a:t>Block size:               4096</a:t>
            </a:r>
          </a:p>
          <a:p>
            <a:pPr algn="l" eaLnBrk="1" hangingPunct="1"/>
            <a:r>
              <a:rPr lang="en-US">
                <a:solidFill>
                  <a:srgbClr val="003300"/>
                </a:solidFill>
              </a:rPr>
              <a:t>Fragment size:            4096</a:t>
            </a:r>
          </a:p>
          <a:p>
            <a:pPr algn="l" eaLnBrk="1" hangingPunct="1"/>
            <a:r>
              <a:rPr lang="en-US">
                <a:solidFill>
                  <a:srgbClr val="003300"/>
                </a:solidFill>
              </a:rPr>
              <a:t>Reserved GDT blocks:      1024</a:t>
            </a:r>
          </a:p>
          <a:p>
            <a:pPr algn="l" eaLnBrk="1" hangingPunct="1"/>
            <a:r>
              <a:rPr lang="en-US">
                <a:solidFill>
                  <a:srgbClr val="003300"/>
                </a:solidFill>
              </a:rPr>
              <a:t>Blocks per group:         32768</a:t>
            </a:r>
          </a:p>
          <a:p>
            <a:pPr algn="l" eaLnBrk="1" hangingPunct="1"/>
            <a:r>
              <a:rPr lang="en-US">
                <a:solidFill>
                  <a:srgbClr val="003300"/>
                </a:solidFill>
              </a:rPr>
              <a:t>Fragments per group:      32768</a:t>
            </a:r>
          </a:p>
          <a:p>
            <a:pPr algn="l" eaLnBrk="1" hangingPunct="1"/>
            <a:r>
              <a:rPr lang="en-US">
                <a:solidFill>
                  <a:srgbClr val="003300"/>
                </a:solidFill>
              </a:rPr>
              <a:t>Inodes per group:         16352</a:t>
            </a:r>
          </a:p>
          <a:p>
            <a:pPr algn="l" eaLnBrk="1" hangingPunct="1"/>
            <a:r>
              <a:rPr lang="en-US">
                <a:solidFill>
                  <a:srgbClr val="003300"/>
                </a:solidFill>
              </a:rPr>
              <a:t>Inode blocks per group:   511</a:t>
            </a:r>
          </a:p>
          <a:p>
            <a:pPr algn="l" eaLnBrk="1" hangingPunct="1"/>
            <a:r>
              <a:rPr lang="en-US">
                <a:solidFill>
                  <a:srgbClr val="003300"/>
                </a:solidFill>
              </a:rPr>
              <a:t>….</a:t>
            </a:r>
          </a:p>
          <a:p>
            <a:pPr algn="l" eaLnBrk="1" hangingPunct="1"/>
            <a:endParaRPr lang="en-US">
              <a:solidFill>
                <a:srgbClr val="003300"/>
              </a:solidFill>
            </a:endParaRPr>
          </a:p>
        </p:txBody>
      </p:sp>
      <p:sp>
        <p:nvSpPr>
          <p:cNvPr id="95238" name="Text Box 5"/>
          <p:cNvSpPr txBox="1">
            <a:spLocks noChangeArrowheads="1"/>
          </p:cNvSpPr>
          <p:nvPr/>
        </p:nvSpPr>
        <p:spPr bwMode="auto">
          <a:xfrm>
            <a:off x="5867400" y="1484313"/>
            <a:ext cx="171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3300"/>
                </a:solidFill>
              </a:rPr>
              <a:t>superblock info</a:t>
            </a:r>
          </a:p>
        </p:txBody>
      </p:sp>
      <p:sp>
        <p:nvSpPr>
          <p:cNvPr id="95239" name="Text Box 6"/>
          <p:cNvSpPr txBox="1">
            <a:spLocks noChangeArrowheads="1"/>
          </p:cNvSpPr>
          <p:nvPr/>
        </p:nvSpPr>
        <p:spPr bwMode="auto">
          <a:xfrm>
            <a:off x="395288" y="2565400"/>
            <a:ext cx="44037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number_of_groups =</a:t>
            </a:r>
          </a:p>
          <a:p>
            <a:pPr algn="l" eaLnBrk="1" hangingPunct="1"/>
            <a:r>
              <a:rPr lang="en-US"/>
              <a:t>	block count / blocks_per_group</a:t>
            </a:r>
          </a:p>
          <a:p>
            <a:pPr algn="l" eaLnBrk="1" hangingPunct="1"/>
            <a:r>
              <a:rPr lang="en-US"/>
              <a:t>= 7323624 / 32768</a:t>
            </a:r>
          </a:p>
          <a:p>
            <a:pPr algn="l" eaLnBrk="1" hangingPunct="1"/>
            <a:r>
              <a:rPr lang="en-US"/>
              <a:t>= 223.49 =&gt; 224 groups</a:t>
            </a:r>
          </a:p>
          <a:p>
            <a:pPr algn="l" eaLnBrk="1" hangingPunct="1"/>
            <a:r>
              <a:rPr lang="en-US"/>
              <a:t>Groups from 0 to 223</a:t>
            </a:r>
          </a:p>
          <a:p>
            <a:pPr algn="l" eaLnBrk="1" hangingPunct="1"/>
            <a:endParaRPr lang="en-US"/>
          </a:p>
          <a:p>
            <a:pPr algn="l" eaLnBrk="1" hangingPunct="1"/>
            <a:r>
              <a:rPr lang="en-US"/>
              <a:t>Inode size = 128 KB (can be 256 as well!)</a:t>
            </a:r>
          </a:p>
          <a:p>
            <a:pPr algn="l" eaLnBrk="1" hangingPunct="1"/>
            <a:r>
              <a:rPr lang="en-US"/>
              <a:t>Each block can contain 32 inodes</a:t>
            </a:r>
          </a:p>
          <a:p>
            <a:pPr algn="l" eaLnBrk="1" hangingPunct="1"/>
            <a:r>
              <a:rPr lang="en-US"/>
              <a:t>(4 KB / 128 bytes = 32)</a:t>
            </a:r>
          </a:p>
          <a:p>
            <a:pPr algn="l" eaLnBrk="1" hangingPunct="1"/>
            <a:endParaRPr lang="en-US"/>
          </a:p>
          <a:p>
            <a:pPr algn="l" eaLnBrk="1" hangingPunct="1"/>
            <a:r>
              <a:rPr lang="en-US"/>
              <a:t>There are 16352 inodes per group</a:t>
            </a:r>
            <a:br>
              <a:rPr lang="en-US"/>
            </a:br>
            <a:r>
              <a:rPr lang="en-US"/>
              <a:t>16352/32 = 511 blocks required</a:t>
            </a:r>
            <a:br>
              <a:rPr lang="en-US"/>
            </a:br>
            <a:r>
              <a:rPr lang="en-US"/>
              <a:t>to keep that many inodes in a group</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8023108-2D3F-F34F-BFE8-7C98CF10FCDF}" type="slidenum">
              <a:rPr lang="en-US"/>
              <a:pPr eaLnBrk="1" hangingPunct="1"/>
              <a:t>95</a:t>
            </a:fld>
            <a:endParaRPr lang="en-US"/>
          </a:p>
        </p:txBody>
      </p:sp>
      <p:sp>
        <p:nvSpPr>
          <p:cNvPr id="96259"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 </a:t>
            </a:r>
            <a:br>
              <a:rPr lang="en-US">
                <a:latin typeface="Arial" charset="0"/>
                <a:ea typeface="ＭＳ Ｐゴシック" charset="0"/>
              </a:rPr>
            </a:br>
            <a:r>
              <a:rPr lang="en-US">
                <a:latin typeface="Arial" charset="0"/>
                <a:ea typeface="ＭＳ Ｐゴシック" charset="0"/>
              </a:rPr>
              <a:t>a real partition example</a:t>
            </a:r>
          </a:p>
        </p:txBody>
      </p:sp>
      <p:sp>
        <p:nvSpPr>
          <p:cNvPr id="96260"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261"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2"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3"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4"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265"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266"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1</a:t>
            </a:r>
          </a:p>
        </p:txBody>
      </p:sp>
      <p:sp>
        <p:nvSpPr>
          <p:cNvPr id="96267"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2</a:t>
            </a:r>
          </a:p>
        </p:txBody>
      </p:sp>
      <p:sp>
        <p:nvSpPr>
          <p:cNvPr id="96268"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69"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0"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1"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2"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3"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4"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5"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6"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7"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8"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9"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80"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281"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2"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3"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4"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285"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286"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7"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8"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9"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0"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1"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2"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3"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4"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5"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6"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7"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8"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9"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00"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01"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2"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3"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4"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05"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06"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7"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8"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9"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0"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1"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2"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3"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4"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5"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6"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7"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8"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9"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20"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21"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2"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3"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4"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25"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26"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7"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8"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9"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0"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1"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2"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3"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4"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5"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6"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7"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8"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9"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40"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41"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2"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3"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4"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45"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46"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7"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8"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9"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0"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1"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2"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3"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4"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5"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6"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7"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8"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9"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60"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6361"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6362"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6363"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222</a:t>
            </a:r>
          </a:p>
        </p:txBody>
      </p:sp>
      <p:sp>
        <p:nvSpPr>
          <p:cNvPr id="96364"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223</a:t>
            </a:r>
          </a:p>
        </p:txBody>
      </p:sp>
      <p:sp>
        <p:nvSpPr>
          <p:cNvPr id="96365"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66" name="Line 114"/>
          <p:cNvSpPr>
            <a:spLocks noChangeShapeType="1"/>
          </p:cNvSpPr>
          <p:nvPr/>
        </p:nvSpPr>
        <p:spPr bwMode="auto">
          <a:xfrm>
            <a:off x="3059113" y="2565400"/>
            <a:ext cx="201771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6367" name="Text Box 115"/>
          <p:cNvSpPr txBox="1">
            <a:spLocks noChangeArrowheads="1"/>
          </p:cNvSpPr>
          <p:nvPr/>
        </p:nvSpPr>
        <p:spPr bwMode="auto">
          <a:xfrm>
            <a:off x="2573338" y="2205038"/>
            <a:ext cx="294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511 inode-blocks per group</a:t>
            </a:r>
          </a:p>
        </p:txBody>
      </p:sp>
      <p:sp>
        <p:nvSpPr>
          <p:cNvPr id="96368" name="Line 116"/>
          <p:cNvSpPr>
            <a:spLocks noChangeShapeType="1"/>
          </p:cNvSpPr>
          <p:nvPr/>
        </p:nvSpPr>
        <p:spPr bwMode="auto">
          <a:xfrm>
            <a:off x="1116013" y="2060575"/>
            <a:ext cx="7704137"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6369" name="Text Box 117"/>
          <p:cNvSpPr txBox="1">
            <a:spLocks noChangeArrowheads="1"/>
          </p:cNvSpPr>
          <p:nvPr/>
        </p:nvSpPr>
        <p:spPr bwMode="auto">
          <a:xfrm>
            <a:off x="3128963" y="1647825"/>
            <a:ext cx="245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32768 block per group</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7F442D-820C-2041-933F-D2EE37F3813B}" type="slidenum">
              <a:rPr lang="en-US"/>
              <a:pPr eaLnBrk="1" hangingPunct="1"/>
              <a:t>96</a:t>
            </a:fld>
            <a:endParaRPr lang="en-US"/>
          </a:p>
        </p:txBody>
      </p:sp>
      <p:sp>
        <p:nvSpPr>
          <p:cNvPr id="97283"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superblock structure</a:t>
            </a:r>
          </a:p>
        </p:txBody>
      </p:sp>
      <p:sp>
        <p:nvSpPr>
          <p:cNvPr id="97284" name="Rectangle 6"/>
          <p:cNvSpPr>
            <a:spLocks noChangeArrowheads="1"/>
          </p:cNvSpPr>
          <p:nvPr/>
        </p:nvSpPr>
        <p:spPr bwMode="auto">
          <a:xfrm>
            <a:off x="539750" y="1916113"/>
            <a:ext cx="7812088" cy="4133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sz="1400">
                <a:latin typeface="Courier New" charset="0"/>
              </a:rPr>
              <a:t>/*</a:t>
            </a:r>
          </a:p>
          <a:p>
            <a:pPr algn="l"/>
            <a:r>
              <a:rPr lang="en-US" sz="1400">
                <a:latin typeface="Courier New" charset="0"/>
              </a:rPr>
              <a:t> * Structure of the super block</a:t>
            </a:r>
          </a:p>
          <a:p>
            <a:pPr algn="l"/>
            <a:r>
              <a:rPr lang="en-US" sz="1400">
                <a:latin typeface="Courier New" charset="0"/>
              </a:rPr>
              <a:t> */</a:t>
            </a:r>
          </a:p>
          <a:p>
            <a:pPr algn="l"/>
            <a:r>
              <a:rPr lang="en-US" sz="1400">
                <a:latin typeface="Courier New" charset="0"/>
              </a:rPr>
              <a:t>struct ext3_super_block {</a:t>
            </a:r>
          </a:p>
          <a:p>
            <a:pPr algn="l"/>
            <a:r>
              <a:rPr lang="en-US" sz="1400">
                <a:latin typeface="Courier New" charset="0"/>
              </a:rPr>
              <a:t>/*00*/  __le32  s_inodes_count;         /* Inodes count */</a:t>
            </a:r>
          </a:p>
          <a:p>
            <a:pPr algn="l"/>
            <a:r>
              <a:rPr lang="en-US" sz="1400">
                <a:latin typeface="Courier New" charset="0"/>
              </a:rPr>
              <a:t>        __le32  s_blocks_count;         /* Blocks count */</a:t>
            </a:r>
          </a:p>
          <a:p>
            <a:pPr algn="l"/>
            <a:r>
              <a:rPr lang="en-US" sz="1400">
                <a:latin typeface="Courier New" charset="0"/>
              </a:rPr>
              <a:t>        __le32  s_r_blocks_count;       /* Reserved blocks count */</a:t>
            </a:r>
          </a:p>
          <a:p>
            <a:pPr algn="l"/>
            <a:r>
              <a:rPr lang="en-US" sz="1400">
                <a:latin typeface="Courier New" charset="0"/>
              </a:rPr>
              <a:t>        __le32  s_free_blocks_count;    /* Free blocks count */</a:t>
            </a:r>
          </a:p>
          <a:p>
            <a:pPr algn="l"/>
            <a:r>
              <a:rPr lang="en-US" sz="1400">
                <a:latin typeface="Courier New" charset="0"/>
              </a:rPr>
              <a:t>/*10*/  __le32  s_free_inodes_count;    /* Free inodes count */</a:t>
            </a:r>
          </a:p>
          <a:p>
            <a:pPr algn="l"/>
            <a:r>
              <a:rPr lang="en-US" sz="1400">
                <a:latin typeface="Courier New" charset="0"/>
              </a:rPr>
              <a:t>        __le32  s_first_data_block;     /* First Data Block */</a:t>
            </a:r>
          </a:p>
          <a:p>
            <a:pPr algn="l"/>
            <a:r>
              <a:rPr lang="en-US" sz="1400">
                <a:latin typeface="Courier New" charset="0"/>
              </a:rPr>
              <a:t>        __le32  s_log_block_size;       /* Block size */</a:t>
            </a:r>
          </a:p>
          <a:p>
            <a:pPr algn="l"/>
            <a:r>
              <a:rPr lang="en-US" sz="1400">
                <a:latin typeface="Courier New" charset="0"/>
              </a:rPr>
              <a:t>        __le32  s_log_frag_size;        /* Fragment size */</a:t>
            </a:r>
          </a:p>
          <a:p>
            <a:pPr algn="l"/>
            <a:r>
              <a:rPr lang="en-US" sz="1400">
                <a:latin typeface="Courier New" charset="0"/>
              </a:rPr>
              <a:t>/*20*/  __le32  s_blocks_per_group;     /* # Blocks per group */</a:t>
            </a:r>
          </a:p>
          <a:p>
            <a:pPr algn="l"/>
            <a:r>
              <a:rPr lang="en-US" sz="1400">
                <a:latin typeface="Courier New" charset="0"/>
              </a:rPr>
              <a:t>        __le32  s_frags_per_group;      /* # Fragments per group */</a:t>
            </a:r>
          </a:p>
          <a:p>
            <a:pPr algn="l"/>
            <a:r>
              <a:rPr lang="en-US" sz="1400">
                <a:latin typeface="Courier New" charset="0"/>
              </a:rPr>
              <a:t>        __le32  s_inodes_per_group;     /* # Inodes per group */</a:t>
            </a:r>
          </a:p>
          <a:p>
            <a:pPr algn="l"/>
            <a:r>
              <a:rPr lang="en-US" sz="1400">
                <a:latin typeface="Courier New" charset="0"/>
              </a:rPr>
              <a:t>        __le32  s_mtime;                /* Mount time */</a:t>
            </a:r>
          </a:p>
          <a:p>
            <a:pPr algn="l"/>
            <a:r>
              <a:rPr lang="en-US" sz="1400">
                <a:latin typeface="Courier New" charset="0"/>
              </a:rPr>
              <a:t>…</a:t>
            </a:r>
          </a:p>
          <a:p>
            <a:pPr algn="l"/>
            <a:r>
              <a:rPr lang="en-US" sz="1400">
                <a:latin typeface="Courier New" charset="0"/>
              </a:rPr>
              <a:t>…</a:t>
            </a:r>
          </a:p>
          <a:p>
            <a:pPr algn="l"/>
            <a:r>
              <a:rPr lang="en-US" sz="1400">
                <a:latin typeface="Courier New" charset="0"/>
              </a:rPr>
              <a:t>}</a:t>
            </a:r>
          </a:p>
        </p:txBody>
      </p:sp>
      <p:sp>
        <p:nvSpPr>
          <p:cNvPr id="97285" name="Text Box 7"/>
          <p:cNvSpPr txBox="1">
            <a:spLocks noChangeArrowheads="1"/>
          </p:cNvSpPr>
          <p:nvPr/>
        </p:nvSpPr>
        <p:spPr bwMode="auto">
          <a:xfrm>
            <a:off x="2922588" y="1484313"/>
            <a:ext cx="2873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/usr/include/linux/ext3_fs.h</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1E8EEB2-A915-5147-A18D-4ADBB75E86E0}" type="slidenum">
              <a:rPr lang="en-US"/>
              <a:pPr eaLnBrk="1" hangingPunct="1"/>
              <a:t>97</a:t>
            </a:fld>
            <a:endParaRPr lang="en-US"/>
          </a:p>
        </p:txBody>
      </p:sp>
      <p:sp>
        <p:nvSpPr>
          <p:cNvPr id="98307"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descriptors</a:t>
            </a:r>
          </a:p>
        </p:txBody>
      </p:sp>
      <p:sp>
        <p:nvSpPr>
          <p:cNvPr id="98308" name="Rectangle 3"/>
          <p:cNvSpPr>
            <a:spLocks noGrp="1" noChangeArrowheads="1"/>
          </p:cNvSpPr>
          <p:nvPr>
            <p:ph type="body" idx="1"/>
          </p:nvPr>
        </p:nvSpPr>
        <p:spPr/>
        <p:txBody>
          <a:bodyPr/>
          <a:lstStyle/>
          <a:p>
            <a:pPr eaLnBrk="1" hangingPunct="1"/>
            <a:r>
              <a:rPr lang="en-US">
                <a:latin typeface="Arial" charset="0"/>
                <a:ea typeface="ＭＳ Ｐゴシック" charset="0"/>
              </a:rPr>
              <a:t>The number of blocks allocated for GDT table and reserved blocks may no be the name for each group. Therefore, the group decscriptor for a group tells where the inode bitmap and inode table starts. </a:t>
            </a:r>
          </a:p>
        </p:txBody>
      </p:sp>
      <p:sp>
        <p:nvSpPr>
          <p:cNvPr id="98309" name="Text Box 4"/>
          <p:cNvSpPr txBox="1">
            <a:spLocks noChangeArrowheads="1"/>
          </p:cNvSpPr>
          <p:nvPr/>
        </p:nvSpPr>
        <p:spPr bwMode="auto">
          <a:xfrm>
            <a:off x="468313" y="2749550"/>
            <a:ext cx="8126412" cy="278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struct ext3_group_desc</a:t>
            </a:r>
          </a:p>
          <a:p>
            <a:pPr algn="l" eaLnBrk="1" hangingPunct="1"/>
            <a:r>
              <a:rPr lang="en-US" sz="1600">
                <a:latin typeface="Courier New" charset="0"/>
              </a:rPr>
              <a:t>{</a:t>
            </a:r>
          </a:p>
          <a:p>
            <a:pPr algn="l" eaLnBrk="1" hangingPunct="1"/>
            <a:r>
              <a:rPr lang="en-US" sz="1600">
                <a:latin typeface="Courier New" charset="0"/>
              </a:rPr>
              <a:t>        __le32  bg_block_bitmap;        /* Blocks bitmap block */</a:t>
            </a:r>
          </a:p>
          <a:p>
            <a:pPr algn="l" eaLnBrk="1" hangingPunct="1"/>
            <a:r>
              <a:rPr lang="en-US" sz="1600">
                <a:latin typeface="Courier New" charset="0"/>
              </a:rPr>
              <a:t>        __le32  bg_inode_bitmap;        /* Inodes bitmap block */</a:t>
            </a:r>
          </a:p>
          <a:p>
            <a:pPr algn="l" eaLnBrk="1" hangingPunct="1"/>
            <a:r>
              <a:rPr lang="en-US" sz="1600">
                <a:latin typeface="Courier New" charset="0"/>
              </a:rPr>
              <a:t>        __le32  bg_inode_table;         /* Inodes table block */</a:t>
            </a:r>
          </a:p>
          <a:p>
            <a:pPr algn="l" eaLnBrk="1" hangingPunct="1"/>
            <a:r>
              <a:rPr lang="en-US" sz="1600">
                <a:latin typeface="Courier New" charset="0"/>
              </a:rPr>
              <a:t>        __le16  bg_free_blocks_count;   /* Free blocks count */</a:t>
            </a:r>
          </a:p>
          <a:p>
            <a:pPr algn="l" eaLnBrk="1" hangingPunct="1"/>
            <a:r>
              <a:rPr lang="en-US" sz="1600">
                <a:latin typeface="Courier New" charset="0"/>
              </a:rPr>
              <a:t>        __le16  bg_free_inodes_count;   /* Free inodes count */</a:t>
            </a:r>
          </a:p>
          <a:p>
            <a:pPr algn="l" eaLnBrk="1" hangingPunct="1"/>
            <a:r>
              <a:rPr lang="en-US" sz="1600">
                <a:latin typeface="Courier New" charset="0"/>
              </a:rPr>
              <a:t>        __le16  bg_used_dirs_count;     /* Directories count */</a:t>
            </a:r>
          </a:p>
          <a:p>
            <a:pPr algn="l" eaLnBrk="1" hangingPunct="1"/>
            <a:r>
              <a:rPr lang="en-US" sz="1600">
                <a:latin typeface="Courier New" charset="0"/>
              </a:rPr>
              <a:t>        __u16   bg_pad;</a:t>
            </a:r>
          </a:p>
          <a:p>
            <a:pPr algn="l" eaLnBrk="1" hangingPunct="1"/>
            <a:r>
              <a:rPr lang="en-US" sz="1600">
                <a:latin typeface="Courier New" charset="0"/>
              </a:rPr>
              <a:t>        __le32  bg_reserved[3];</a:t>
            </a:r>
          </a:p>
          <a:p>
            <a:pPr algn="l" eaLnBrk="1" hangingPunct="1"/>
            <a:r>
              <a:rPr lang="en-US" sz="1600">
                <a:latin typeface="Courier New" charset="0"/>
              </a:rPr>
              <a:t>};</a:t>
            </a:r>
          </a:p>
        </p:txBody>
      </p:sp>
      <p:sp>
        <p:nvSpPr>
          <p:cNvPr id="98310" name="Text Box 5"/>
          <p:cNvSpPr txBox="1">
            <a:spLocks noChangeArrowheads="1"/>
          </p:cNvSpPr>
          <p:nvPr/>
        </p:nvSpPr>
        <p:spPr bwMode="auto">
          <a:xfrm>
            <a:off x="2411413" y="5589588"/>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Gives info about a group</a:t>
            </a:r>
          </a:p>
          <a:p>
            <a:pPr eaLnBrk="1" hangingPunct="1"/>
            <a:r>
              <a:rPr lang="en-US"/>
              <a:t>Size of group descriptor is 32 bytes</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2907A3-DCDF-CA4A-9CBD-BAC840D9DD08}" type="slidenum">
              <a:rPr lang="en-US"/>
              <a:pPr eaLnBrk="1" hangingPunct="1"/>
              <a:t>98</a:t>
            </a:fld>
            <a:endParaRPr lang="en-US"/>
          </a:p>
        </p:txBody>
      </p:sp>
      <p:sp>
        <p:nvSpPr>
          <p:cNvPr id="99331"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descriptors</a:t>
            </a:r>
          </a:p>
        </p:txBody>
      </p:sp>
      <p:sp>
        <p:nvSpPr>
          <p:cNvPr id="99332" name="Rectangle 5"/>
          <p:cNvSpPr>
            <a:spLocks noChangeArrowheads="1"/>
          </p:cNvSpPr>
          <p:nvPr/>
        </p:nvSpPr>
        <p:spPr bwMode="auto">
          <a:xfrm>
            <a:off x="611188" y="2205038"/>
            <a:ext cx="1584325" cy="2592387"/>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9333" name="Rectangle 6"/>
          <p:cNvSpPr>
            <a:spLocks noChangeArrowheads="1"/>
          </p:cNvSpPr>
          <p:nvPr/>
        </p:nvSpPr>
        <p:spPr bwMode="auto">
          <a:xfrm>
            <a:off x="2916238" y="2205038"/>
            <a:ext cx="1584325" cy="259238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34" name="Text Box 7"/>
          <p:cNvSpPr txBox="1">
            <a:spLocks noChangeArrowheads="1"/>
          </p:cNvSpPr>
          <p:nvPr/>
        </p:nvSpPr>
        <p:spPr bwMode="auto">
          <a:xfrm>
            <a:off x="684213" y="48688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block</a:t>
            </a:r>
          </a:p>
        </p:txBody>
      </p:sp>
      <p:sp>
        <p:nvSpPr>
          <p:cNvPr id="99335" name="Text Box 8"/>
          <p:cNvSpPr txBox="1">
            <a:spLocks noChangeArrowheads="1"/>
          </p:cNvSpPr>
          <p:nvPr/>
        </p:nvSpPr>
        <p:spPr bwMode="auto">
          <a:xfrm>
            <a:off x="2987675" y="4868863"/>
            <a:ext cx="151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second block</a:t>
            </a:r>
          </a:p>
        </p:txBody>
      </p:sp>
      <p:sp>
        <p:nvSpPr>
          <p:cNvPr id="99336" name="Rectangle 10"/>
          <p:cNvSpPr>
            <a:spLocks noChangeArrowheads="1"/>
          </p:cNvSpPr>
          <p:nvPr/>
        </p:nvSpPr>
        <p:spPr bwMode="auto">
          <a:xfrm>
            <a:off x="2916238" y="220503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0 info</a:t>
            </a:r>
          </a:p>
        </p:txBody>
      </p:sp>
      <p:sp>
        <p:nvSpPr>
          <p:cNvPr id="99337" name="Rectangle 11"/>
          <p:cNvSpPr>
            <a:spLocks noChangeArrowheads="1"/>
          </p:cNvSpPr>
          <p:nvPr/>
        </p:nvSpPr>
        <p:spPr bwMode="auto">
          <a:xfrm>
            <a:off x="2916238" y="2708275"/>
            <a:ext cx="1584325" cy="503238"/>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38" name="Rectangle 12"/>
          <p:cNvSpPr>
            <a:spLocks noChangeArrowheads="1"/>
          </p:cNvSpPr>
          <p:nvPr/>
        </p:nvSpPr>
        <p:spPr bwMode="auto">
          <a:xfrm>
            <a:off x="2916238" y="429418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127 info</a:t>
            </a:r>
          </a:p>
        </p:txBody>
      </p:sp>
      <p:sp>
        <p:nvSpPr>
          <p:cNvPr id="99339" name="Rectangle 13"/>
          <p:cNvSpPr>
            <a:spLocks noChangeArrowheads="1"/>
          </p:cNvSpPr>
          <p:nvPr/>
        </p:nvSpPr>
        <p:spPr bwMode="auto">
          <a:xfrm>
            <a:off x="5240338" y="2205038"/>
            <a:ext cx="1584325" cy="259238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0" name="Text Box 14"/>
          <p:cNvSpPr txBox="1">
            <a:spLocks noChangeArrowheads="1"/>
          </p:cNvSpPr>
          <p:nvPr/>
        </p:nvSpPr>
        <p:spPr bwMode="auto">
          <a:xfrm>
            <a:off x="5457825" y="48688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third block</a:t>
            </a:r>
          </a:p>
        </p:txBody>
      </p:sp>
      <p:sp>
        <p:nvSpPr>
          <p:cNvPr id="99341" name="Text Box 15"/>
          <p:cNvSpPr txBox="1">
            <a:spLocks noChangeArrowheads="1"/>
          </p:cNvSpPr>
          <p:nvPr/>
        </p:nvSpPr>
        <p:spPr bwMode="auto">
          <a:xfrm>
            <a:off x="7275513" y="3665538"/>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9342" name="Rectangle 16"/>
          <p:cNvSpPr>
            <a:spLocks noChangeArrowheads="1"/>
          </p:cNvSpPr>
          <p:nvPr/>
        </p:nvSpPr>
        <p:spPr bwMode="auto">
          <a:xfrm>
            <a:off x="5240338" y="220503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128 info</a:t>
            </a:r>
          </a:p>
        </p:txBody>
      </p:sp>
      <p:sp>
        <p:nvSpPr>
          <p:cNvPr id="99343" name="Rectangle 17"/>
          <p:cNvSpPr>
            <a:spLocks noChangeArrowheads="1"/>
          </p:cNvSpPr>
          <p:nvPr/>
        </p:nvSpPr>
        <p:spPr bwMode="auto">
          <a:xfrm>
            <a:off x="5240338" y="2708275"/>
            <a:ext cx="1584325" cy="503238"/>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4" name="Rectangle 18"/>
          <p:cNvSpPr>
            <a:spLocks noChangeArrowheads="1"/>
          </p:cNvSpPr>
          <p:nvPr/>
        </p:nvSpPr>
        <p:spPr bwMode="auto">
          <a:xfrm>
            <a:off x="5240338" y="429418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5" name="Line 19"/>
          <p:cNvSpPr>
            <a:spLocks noChangeShapeType="1"/>
          </p:cNvSpPr>
          <p:nvPr/>
        </p:nvSpPr>
        <p:spPr bwMode="auto">
          <a:xfrm>
            <a:off x="2916238" y="1989138"/>
            <a:ext cx="381635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9346" name="Text Box 20"/>
          <p:cNvSpPr txBox="1">
            <a:spLocks noChangeArrowheads="1"/>
          </p:cNvSpPr>
          <p:nvPr/>
        </p:nvSpPr>
        <p:spPr bwMode="auto">
          <a:xfrm>
            <a:off x="3563938" y="1557338"/>
            <a:ext cx="244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descriptor table</a:t>
            </a:r>
          </a:p>
        </p:txBody>
      </p:sp>
      <p:sp>
        <p:nvSpPr>
          <p:cNvPr id="99347" name="Rectangle 22"/>
          <p:cNvSpPr>
            <a:spLocks noChangeArrowheads="1"/>
          </p:cNvSpPr>
          <p:nvPr/>
        </p:nvSpPr>
        <p:spPr bwMode="auto">
          <a:xfrm>
            <a:off x="323850" y="1557338"/>
            <a:ext cx="8424863" cy="3889375"/>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9348" name="Text Box 23"/>
          <p:cNvSpPr txBox="1">
            <a:spLocks noChangeArrowheads="1"/>
          </p:cNvSpPr>
          <p:nvPr/>
        </p:nvSpPr>
        <p:spPr bwMode="auto">
          <a:xfrm>
            <a:off x="3708400" y="5373688"/>
            <a:ext cx="190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in a group</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7DA3D8-8D2F-194A-9F45-DD0AF5320C80}" type="slidenum">
              <a:rPr lang="en-US"/>
              <a:pPr eaLnBrk="1" hangingPunct="1"/>
              <a:t>99</a:t>
            </a:fld>
            <a:endParaRPr lang="en-US"/>
          </a:p>
        </p:txBody>
      </p:sp>
      <p:sp>
        <p:nvSpPr>
          <p:cNvPr id="100355" name="Rectangle 2"/>
          <p:cNvSpPr>
            <a:spLocks noGrp="1" noChangeArrowheads="1"/>
          </p:cNvSpPr>
          <p:nvPr>
            <p:ph type="title"/>
          </p:nvPr>
        </p:nvSpPr>
        <p:spPr/>
        <p:txBody>
          <a:bodyPr/>
          <a:lstStyle/>
          <a:p>
            <a:pPr eaLnBrk="1" hangingPunct="1"/>
            <a:r>
              <a:rPr lang="en-US">
                <a:latin typeface="Arial" charset="0"/>
                <a:ea typeface="ＭＳ Ｐゴシック" charset="0"/>
              </a:rPr>
              <a:t>inodes</a:t>
            </a:r>
          </a:p>
        </p:txBody>
      </p:sp>
      <p:sp>
        <p:nvSpPr>
          <p:cNvPr id="100356" name="Rectangle 3"/>
          <p:cNvSpPr>
            <a:spLocks noGrp="1" noChangeArrowheads="1"/>
          </p:cNvSpPr>
          <p:nvPr>
            <p:ph type="body" idx="1"/>
          </p:nvPr>
        </p:nvSpPr>
        <p:spPr/>
        <p:txBody>
          <a:bodyPr/>
          <a:lstStyle/>
          <a:p>
            <a:pPr eaLnBrk="1" hangingPunct="1"/>
            <a:r>
              <a:rPr lang="en-US">
                <a:latin typeface="Arial" charset="0"/>
                <a:ea typeface="ＭＳ Ｐゴシック" charset="0"/>
              </a:rPr>
              <a:t>Each inode keeps info about a file or directory</a:t>
            </a:r>
          </a:p>
          <a:p>
            <a:pPr eaLnBrk="1" hangingPunct="1"/>
            <a:r>
              <a:rPr lang="en-US">
                <a:latin typeface="Arial" charset="0"/>
                <a:ea typeface="ＭＳ Ｐゴシック" charset="0"/>
              </a:rPr>
              <a:t>Inode 2 is the inode for the root directory</a:t>
            </a:r>
          </a:p>
          <a:p>
            <a:pPr eaLnBrk="1" hangingPunct="1"/>
            <a:r>
              <a:rPr lang="en-US">
                <a:latin typeface="Arial" charset="0"/>
                <a:ea typeface="ＭＳ Ｐゴシック" charset="0"/>
              </a:rPr>
              <a:t>Inode numbers start with 1. </a:t>
            </a:r>
          </a:p>
          <a:p>
            <a:pPr eaLnBrk="1" hangingPunct="1"/>
            <a:endParaRPr lang="en-US">
              <a:latin typeface="Arial" charset="0"/>
              <a:ea typeface="ＭＳ Ｐゴシック" charset="0"/>
            </a:endParaRPr>
          </a:p>
          <a:p>
            <a:pPr eaLnBrk="1" hangingPunct="1"/>
            <a:r>
              <a:rPr lang="en-US">
                <a:latin typeface="Arial" charset="0"/>
                <a:ea typeface="ＭＳ Ｐゴシック" charset="0"/>
              </a:rPr>
              <a:t>Given inode number, it is east to compute on which group it is located. </a:t>
            </a:r>
          </a:p>
        </p:txBody>
      </p:sp>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8393</TotalTime>
  <Words>7550</Words>
  <Application>Microsoft Macintosh PowerPoint</Application>
  <PresentationFormat>On-screen Show (4:3)</PresentationFormat>
  <Paragraphs>1875</Paragraphs>
  <Slides>109</Slides>
  <Notes>103</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Default Design</vt:lpstr>
      <vt:lpstr>Chapter 11   File Systems: Implementation </vt:lpstr>
      <vt:lpstr>Objectives and Outline</vt:lpstr>
      <vt:lpstr>File System Design</vt:lpstr>
      <vt:lpstr>File System Structure - Overview</vt:lpstr>
      <vt:lpstr>Layered File System</vt:lpstr>
      <vt:lpstr>Layering File System</vt:lpstr>
      <vt:lpstr>Layered Software</vt:lpstr>
      <vt:lpstr>Layered Software</vt:lpstr>
      <vt:lpstr>Disk Driver: Mapping disk blocks to physical disk sectors</vt:lpstr>
      <vt:lpstr>Example mapping files to blocks and sectors</vt:lpstr>
      <vt:lpstr>File System Implementation</vt:lpstr>
      <vt:lpstr>A Typical File Control Block</vt:lpstr>
      <vt:lpstr>File Types</vt:lpstr>
      <vt:lpstr>In Memory File System Structures</vt:lpstr>
      <vt:lpstr>In-Memory File System Structures</vt:lpstr>
      <vt:lpstr>Virtual File System</vt:lpstr>
      <vt:lpstr>Virtual File System</vt:lpstr>
      <vt:lpstr>Virtual File System</vt:lpstr>
      <vt:lpstr>Directory Implementation</vt:lpstr>
      <vt:lpstr>Directory Implementation: directory entries</vt:lpstr>
      <vt:lpstr>Directory Implementation: handling long filenames</vt:lpstr>
      <vt:lpstr>Allocation Methods</vt:lpstr>
      <vt:lpstr>Allocation methods</vt:lpstr>
      <vt:lpstr>Contiguous Allocation</vt:lpstr>
      <vt:lpstr>Example</vt:lpstr>
      <vt:lpstr>Contiguous Allocation</vt:lpstr>
      <vt:lpstr>Example</vt:lpstr>
      <vt:lpstr>Contiguous Allocation of Disk Space</vt:lpstr>
      <vt:lpstr>Extent-Based Systems</vt:lpstr>
      <vt:lpstr>Linked Allocation</vt:lpstr>
      <vt:lpstr>Linked Allocation</vt:lpstr>
      <vt:lpstr>Linked Allocation (Cont.)</vt:lpstr>
      <vt:lpstr>Linked Allocation</vt:lpstr>
      <vt:lpstr>Linked Allocation: Example</vt:lpstr>
      <vt:lpstr>Linked Allocation: Another Example</vt:lpstr>
      <vt:lpstr>File Allocation Table</vt:lpstr>
      <vt:lpstr>File-Allocation Table</vt:lpstr>
      <vt:lpstr>Linked Allocation: an enhancement</vt:lpstr>
      <vt:lpstr>Indexed Allocation</vt:lpstr>
      <vt:lpstr>Example of Indexed Allocation</vt:lpstr>
      <vt:lpstr>Indexed Allocation (Cont.)</vt:lpstr>
      <vt:lpstr>Indexed Allocation (Cont.)</vt:lpstr>
      <vt:lpstr>Indexed Allocation (Cont.)</vt:lpstr>
      <vt:lpstr>Indexed Allocation – Mapping (Cont.)</vt:lpstr>
      <vt:lpstr>Indexed Allocation – Mapping (Cont.) </vt:lpstr>
      <vt:lpstr>Index allocation</vt:lpstr>
      <vt:lpstr>Indexed Allocation – Mapping (Cont.)</vt:lpstr>
      <vt:lpstr>Indexed Allocation – Mapping (Cont.)</vt:lpstr>
      <vt:lpstr>Example</vt:lpstr>
      <vt:lpstr>Example</vt:lpstr>
      <vt:lpstr>Example</vt:lpstr>
      <vt:lpstr>Combined Scheme:  UNIX UFS (4K bytes per block)</vt:lpstr>
      <vt:lpstr>Free Space Management</vt:lpstr>
      <vt:lpstr>Free-Space Management:  Bit Vector (Bit map)</vt:lpstr>
      <vt:lpstr>Free-Space Management:  Bit Vector (Bit map)</vt:lpstr>
      <vt:lpstr>Free-Space Management:  Bit Vector (Bit map)</vt:lpstr>
      <vt:lpstr>Free-Space Management:  Linked List</vt:lpstr>
      <vt:lpstr>Free-Space Management:  Linked List</vt:lpstr>
      <vt:lpstr>Free-Space Management:  Grouping</vt:lpstr>
      <vt:lpstr>Free-Space Management:  Counting</vt:lpstr>
      <vt:lpstr>Free-Space Management (Cont.)</vt:lpstr>
      <vt:lpstr>Efficiency and Performance</vt:lpstr>
      <vt:lpstr>Page Cache</vt:lpstr>
      <vt:lpstr>I/O Without a Unified Buffer Cache</vt:lpstr>
      <vt:lpstr>Unified Buffer Cache</vt:lpstr>
      <vt:lpstr>I/O Using a Unified Buffer Cache</vt:lpstr>
      <vt:lpstr>Recovery</vt:lpstr>
      <vt:lpstr>Journaling File Systems</vt:lpstr>
      <vt:lpstr>Journaling File Systems</vt:lpstr>
      <vt:lpstr>Journaling File Systems</vt:lpstr>
      <vt:lpstr>The Sun Network File System (NFS)</vt:lpstr>
      <vt:lpstr>NFS (Cont.)</vt:lpstr>
      <vt:lpstr>NFS (Cont.)</vt:lpstr>
      <vt:lpstr>Three Independent File Systems</vt:lpstr>
      <vt:lpstr>Mounting in NFS </vt:lpstr>
      <vt:lpstr>NFS Mount Protocol</vt:lpstr>
      <vt:lpstr>NFS Protocol</vt:lpstr>
      <vt:lpstr>Three Major Layers of NFS Architecture </vt:lpstr>
      <vt:lpstr>Schematic View of NFS Architecture </vt:lpstr>
      <vt:lpstr>NFS Path-Name Translation</vt:lpstr>
      <vt:lpstr>NFS Remote Operations</vt:lpstr>
      <vt:lpstr>Example: WAFL File System</vt:lpstr>
      <vt:lpstr>The WAFL File Layout</vt:lpstr>
      <vt:lpstr>Snapshots in WAFL</vt:lpstr>
      <vt:lpstr>Example File System:  Linux ext2/ext3 file system</vt:lpstr>
      <vt:lpstr>Partition Layout of ext3 (also ext2)</vt:lpstr>
      <vt:lpstr>Ext3 file system</vt:lpstr>
      <vt:lpstr>Ext3 file system</vt:lpstr>
      <vt:lpstr>Ext3 file system: group structure</vt:lpstr>
      <vt:lpstr>Ext3 file system: all groups and their structure</vt:lpstr>
      <vt:lpstr>Ext3 file system: structure of the 1st block of each group</vt:lpstr>
      <vt:lpstr>Ext3 file system: root inode and root directory</vt:lpstr>
      <vt:lpstr>Ext3 file system: root inode</vt:lpstr>
      <vt:lpstr>Ext3 file system:  a real partition example</vt:lpstr>
      <vt:lpstr>Ext3 file system:  a real partition example</vt:lpstr>
      <vt:lpstr>Ext3 file system: superblock structure</vt:lpstr>
      <vt:lpstr>Ext3 file system group descriptors</vt:lpstr>
      <vt:lpstr>Ext3 file system group descriptors</vt:lpstr>
      <vt:lpstr>inodes</vt:lpstr>
      <vt:lpstr>inode structure</vt:lpstr>
      <vt:lpstr>Directory entries</vt:lpstr>
      <vt:lpstr>Directory entry structure</vt:lpstr>
      <vt:lpstr>Directory entry structure:  file types</vt:lpstr>
      <vt:lpstr>Example directory  content</vt:lpstr>
      <vt:lpstr>Example directory  content</vt:lpstr>
      <vt:lpstr>Searching for a file</vt:lpstr>
      <vt:lpstr>Searching for a file</vt:lpstr>
      <vt:lpstr>Searching for a file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Ibrahim Korpeoglu</cp:lastModifiedBy>
  <cp:revision>6205</cp:revision>
  <dcterms:created xsi:type="dcterms:W3CDTF">1601-01-01T00:00:00Z</dcterms:created>
  <dcterms:modified xsi:type="dcterms:W3CDTF">2017-05-12T13:01:29Z</dcterms:modified>
</cp:coreProperties>
</file>