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51"/>
  </p:notesMasterIdLst>
  <p:sldIdLst>
    <p:sldId id="256" r:id="rId2"/>
    <p:sldId id="260" r:id="rId3"/>
    <p:sldId id="371" r:id="rId4"/>
    <p:sldId id="387" r:id="rId5"/>
    <p:sldId id="370" r:id="rId6"/>
    <p:sldId id="373" r:id="rId7"/>
    <p:sldId id="374" r:id="rId8"/>
    <p:sldId id="388" r:id="rId9"/>
    <p:sldId id="375" r:id="rId10"/>
    <p:sldId id="389" r:id="rId11"/>
    <p:sldId id="376" r:id="rId12"/>
    <p:sldId id="390" r:id="rId13"/>
    <p:sldId id="377" r:id="rId14"/>
    <p:sldId id="378" r:id="rId15"/>
    <p:sldId id="379" r:id="rId16"/>
    <p:sldId id="380" r:id="rId17"/>
    <p:sldId id="381" r:id="rId18"/>
    <p:sldId id="382" r:id="rId19"/>
    <p:sldId id="384" r:id="rId20"/>
    <p:sldId id="385" r:id="rId21"/>
    <p:sldId id="383" r:id="rId22"/>
    <p:sldId id="386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13" r:id="rId36"/>
    <p:sldId id="403" r:id="rId37"/>
    <p:sldId id="404" r:id="rId38"/>
    <p:sldId id="414" r:id="rId39"/>
    <p:sldId id="405" r:id="rId40"/>
    <p:sldId id="406" r:id="rId41"/>
    <p:sldId id="415" r:id="rId42"/>
    <p:sldId id="416" r:id="rId43"/>
    <p:sldId id="407" r:id="rId44"/>
    <p:sldId id="408" r:id="rId45"/>
    <p:sldId id="409" r:id="rId46"/>
    <p:sldId id="410" r:id="rId47"/>
    <p:sldId id="411" r:id="rId48"/>
    <p:sldId id="412" r:id="rId49"/>
    <p:sldId id="417" r:id="rId5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FFFF00"/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89925" autoAdjust="0"/>
  </p:normalViewPr>
  <p:slideViewPr>
    <p:cSldViewPr>
      <p:cViewPr varScale="1">
        <p:scale>
          <a:sx n="98" d="100"/>
          <a:sy n="98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66E7213A-5B54-274B-B04A-0010234D6B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18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C149A-5E51-9146-8193-CD81B4165156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21A1C-BADA-6F47-9DBB-606D81CB84AE}" type="slidenum">
              <a:rPr lang="en-US"/>
              <a:pPr/>
              <a:t>10</a:t>
            </a:fld>
            <a:endParaRPr lang="en-US"/>
          </a:p>
        </p:txBody>
      </p:sp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ED7BD-FC1A-784A-9ECD-21E0396B0269}" type="slidenum">
              <a:rPr lang="en-US"/>
              <a:pPr/>
              <a:t>11</a:t>
            </a:fld>
            <a:endParaRPr lang="en-US"/>
          </a:p>
        </p:txBody>
      </p:sp>
      <p:sp>
        <p:nvSpPr>
          <p:cNvPr id="164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2F012-00BA-2948-B2F5-76F9E3597E4B}" type="slidenum">
              <a:rPr lang="en-US"/>
              <a:pPr/>
              <a:t>12</a:t>
            </a:fld>
            <a:endParaRPr lang="en-US"/>
          </a:p>
        </p:txBody>
      </p:sp>
      <p:sp>
        <p:nvSpPr>
          <p:cNvPr id="168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76EF8-63CD-644E-A4DE-9BAC0121BAE7}" type="slidenum">
              <a:rPr lang="en-US"/>
              <a:pPr/>
              <a:t>13</a:t>
            </a:fld>
            <a:endParaRPr lang="en-US"/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B784B-F873-814B-863A-C6DCB0AFECA2}" type="slidenum">
              <a:rPr lang="en-US"/>
              <a:pPr/>
              <a:t>14</a:t>
            </a:fld>
            <a:endParaRPr lang="en-US"/>
          </a:p>
        </p:txBody>
      </p:sp>
      <p:sp>
        <p:nvSpPr>
          <p:cNvPr id="164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447A5-69CD-1544-B2CE-F7E4B68F37D9}" type="slidenum">
              <a:rPr lang="en-US"/>
              <a:pPr/>
              <a:t>15</a:t>
            </a:fld>
            <a:endParaRPr lang="en-US"/>
          </a:p>
        </p:txBody>
      </p:sp>
      <p:sp>
        <p:nvSpPr>
          <p:cNvPr id="165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DE892-20FF-0247-B41E-9AB2DAD16815}" type="slidenum">
              <a:rPr lang="en-US"/>
              <a:pPr/>
              <a:t>16</a:t>
            </a:fld>
            <a:endParaRPr lang="en-US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309F2-AEB6-FD47-BB6B-36813A0C59BE}" type="slidenum">
              <a:rPr lang="en-US"/>
              <a:pPr/>
              <a:t>17</a:t>
            </a:fld>
            <a:endParaRPr lang="en-US"/>
          </a:p>
        </p:txBody>
      </p:sp>
      <p:sp>
        <p:nvSpPr>
          <p:cNvPr id="165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2E600-0B49-1645-AEDD-54D670473782}" type="slidenum">
              <a:rPr lang="en-US"/>
              <a:pPr/>
              <a:t>18</a:t>
            </a:fld>
            <a:endParaRPr lang="en-US"/>
          </a:p>
        </p:txBody>
      </p:sp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36095-D72C-1848-8C4C-4B2ADC4738C1}" type="slidenum">
              <a:rPr lang="en-US"/>
              <a:pPr/>
              <a:t>19</a:t>
            </a:fld>
            <a:endParaRPr lang="en-US"/>
          </a:p>
        </p:txBody>
      </p:sp>
      <p:sp>
        <p:nvSpPr>
          <p:cNvPr id="166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A7EA5-A24A-A346-98FF-A40879D2C09A}" type="slidenum">
              <a:rPr lang="en-US"/>
              <a:pPr/>
              <a:t>2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8FF65-0C70-604B-8F50-A5366BFC5C9C}" type="slidenum">
              <a:rPr lang="en-US"/>
              <a:pPr/>
              <a:t>20</a:t>
            </a:fld>
            <a:endParaRPr lang="en-US"/>
          </a:p>
        </p:txBody>
      </p:sp>
      <p:sp>
        <p:nvSpPr>
          <p:cNvPr id="166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80412-B64A-514F-BFC8-35587F6379DF}" type="slidenum">
              <a:rPr lang="en-US"/>
              <a:pPr/>
              <a:t>21</a:t>
            </a:fld>
            <a:endParaRPr lang="en-US"/>
          </a:p>
        </p:txBody>
      </p:sp>
      <p:sp>
        <p:nvSpPr>
          <p:cNvPr id="166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5D3B7-C866-5943-8AED-48B809764497}" type="slidenum">
              <a:rPr lang="en-US"/>
              <a:pPr/>
              <a:t>22</a:t>
            </a:fld>
            <a:endParaRPr lang="en-US"/>
          </a:p>
        </p:txBody>
      </p:sp>
      <p:sp>
        <p:nvSpPr>
          <p:cNvPr id="167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B76C9-9074-6E47-8868-76B03065F3B8}" type="slidenum">
              <a:rPr lang="en-US"/>
              <a:pPr/>
              <a:t>23</a:t>
            </a:fld>
            <a:endParaRPr lang="en-US"/>
          </a:p>
        </p:txBody>
      </p:sp>
      <p:sp>
        <p:nvSpPr>
          <p:cNvPr id="169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D7A25-1AF9-544F-A951-FE13D284283F}" type="slidenum">
              <a:rPr lang="en-US"/>
              <a:pPr/>
              <a:t>24</a:t>
            </a:fld>
            <a:endParaRPr lang="en-US"/>
          </a:p>
        </p:txBody>
      </p:sp>
      <p:sp>
        <p:nvSpPr>
          <p:cNvPr id="169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30CCA-3628-F949-85C7-7BA776CA63C5}" type="slidenum">
              <a:rPr lang="en-US"/>
              <a:pPr/>
              <a:t>25</a:t>
            </a:fld>
            <a:endParaRPr lang="en-US"/>
          </a:p>
        </p:txBody>
      </p:sp>
      <p:sp>
        <p:nvSpPr>
          <p:cNvPr id="169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B1B88-6502-2B49-B888-3F3B8D55FA08}" type="slidenum">
              <a:rPr lang="en-US"/>
              <a:pPr/>
              <a:t>26</a:t>
            </a:fld>
            <a:endParaRPr lang="en-US"/>
          </a:p>
        </p:txBody>
      </p:sp>
      <p:sp>
        <p:nvSpPr>
          <p:cNvPr id="170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0F7C2-BEE7-5544-B141-009A0A0F3918}" type="slidenum">
              <a:rPr lang="en-US"/>
              <a:pPr/>
              <a:t>27</a:t>
            </a:fld>
            <a:endParaRPr lang="en-US"/>
          </a:p>
        </p:txBody>
      </p:sp>
      <p:sp>
        <p:nvSpPr>
          <p:cNvPr id="170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919CF-0833-1449-9392-8506ACA4276B}" type="slidenum">
              <a:rPr lang="en-US"/>
              <a:pPr/>
              <a:t>28</a:t>
            </a:fld>
            <a:endParaRPr lang="en-US"/>
          </a:p>
        </p:txBody>
      </p:sp>
      <p:sp>
        <p:nvSpPr>
          <p:cNvPr id="170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71308-CE24-F94F-B4EC-397A66AB1290}" type="slidenum">
              <a:rPr lang="en-US"/>
              <a:pPr/>
              <a:t>29</a:t>
            </a:fld>
            <a:endParaRPr lang="en-US"/>
          </a:p>
        </p:txBody>
      </p:sp>
      <p:sp>
        <p:nvSpPr>
          <p:cNvPr id="170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A1C9A-560C-5C4B-A2AF-C2983C85FBB3}" type="slidenum">
              <a:rPr lang="en-US"/>
              <a:pPr/>
              <a:t>3</a:t>
            </a:fld>
            <a:endParaRPr lang="en-US"/>
          </a:p>
        </p:txBody>
      </p:sp>
      <p:sp>
        <p:nvSpPr>
          <p:cNvPr id="163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C0B19-D913-C846-B428-51EFC6A78195}" type="slidenum">
              <a:rPr lang="en-US"/>
              <a:pPr/>
              <a:t>30</a:t>
            </a:fld>
            <a:endParaRPr lang="en-US"/>
          </a:p>
        </p:txBody>
      </p:sp>
      <p:sp>
        <p:nvSpPr>
          <p:cNvPr id="171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F01FF-FD09-CC4E-8BE6-A01806C1F002}" type="slidenum">
              <a:rPr lang="en-US"/>
              <a:pPr/>
              <a:t>31</a:t>
            </a:fld>
            <a:endParaRPr lang="en-US"/>
          </a:p>
        </p:txBody>
      </p:sp>
      <p:sp>
        <p:nvSpPr>
          <p:cNvPr id="171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540E5-4C23-FA44-B9E2-7279E6199A81}" type="slidenum">
              <a:rPr lang="en-US"/>
              <a:pPr/>
              <a:t>32</a:t>
            </a:fld>
            <a:endParaRPr lang="en-US"/>
          </a:p>
        </p:txBody>
      </p:sp>
      <p:sp>
        <p:nvSpPr>
          <p:cNvPr id="171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BDD2F-9507-B743-92D3-19FF4F9F520C}" type="slidenum">
              <a:rPr lang="en-US"/>
              <a:pPr/>
              <a:t>33</a:t>
            </a:fld>
            <a:endParaRPr lang="en-US"/>
          </a:p>
        </p:txBody>
      </p:sp>
      <p:sp>
        <p:nvSpPr>
          <p:cNvPr id="17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5FE5F-200F-1941-81F3-BA8A5651A036}" type="slidenum">
              <a:rPr lang="en-US"/>
              <a:pPr/>
              <a:t>34</a:t>
            </a:fld>
            <a:endParaRPr lang="en-US"/>
          </a:p>
        </p:txBody>
      </p:sp>
      <p:sp>
        <p:nvSpPr>
          <p:cNvPr id="172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A07F1-4F99-804A-B928-D4157B8D0060}" type="slidenum">
              <a:rPr lang="en-US"/>
              <a:pPr/>
              <a:t>35</a:t>
            </a:fld>
            <a:endParaRPr lang="en-US"/>
          </a:p>
        </p:txBody>
      </p:sp>
      <p:sp>
        <p:nvSpPr>
          <p:cNvPr id="175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45F62-BE13-8B4C-B175-FAC138403F03}" type="slidenum">
              <a:rPr lang="en-US"/>
              <a:pPr/>
              <a:t>36</a:t>
            </a:fld>
            <a:endParaRPr lang="en-US"/>
          </a:p>
        </p:txBody>
      </p:sp>
      <p:sp>
        <p:nvSpPr>
          <p:cNvPr id="172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0D33B-6111-6C41-93DD-45AD253F7B1C}" type="slidenum">
              <a:rPr lang="en-US"/>
              <a:pPr/>
              <a:t>37</a:t>
            </a:fld>
            <a:endParaRPr lang="en-US"/>
          </a:p>
        </p:txBody>
      </p:sp>
      <p:sp>
        <p:nvSpPr>
          <p:cNvPr id="172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3933F-BCF7-5840-A937-36CD7B927507}" type="slidenum">
              <a:rPr lang="en-US"/>
              <a:pPr/>
              <a:t>38</a:t>
            </a:fld>
            <a:endParaRPr lang="en-US"/>
          </a:p>
        </p:txBody>
      </p:sp>
      <p:sp>
        <p:nvSpPr>
          <p:cNvPr id="175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49827-BC3A-EB44-BDC9-5121AF045F8E}" type="slidenum">
              <a:rPr lang="en-US"/>
              <a:pPr/>
              <a:t>39</a:t>
            </a:fld>
            <a:endParaRPr lang="en-US"/>
          </a:p>
        </p:txBody>
      </p:sp>
      <p:sp>
        <p:nvSpPr>
          <p:cNvPr id="173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1B5BE-3684-8E4A-9521-F5E364995819}" type="slidenum">
              <a:rPr lang="en-US"/>
              <a:pPr/>
              <a:t>4</a:t>
            </a:fld>
            <a:endParaRPr lang="en-US"/>
          </a:p>
        </p:txBody>
      </p:sp>
      <p:sp>
        <p:nvSpPr>
          <p:cNvPr id="167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5438A-5C05-CA42-8629-90F3489693F2}" type="slidenum">
              <a:rPr lang="en-US"/>
              <a:pPr/>
              <a:t>40</a:t>
            </a:fld>
            <a:endParaRPr lang="en-US"/>
          </a:p>
        </p:txBody>
      </p:sp>
      <p:sp>
        <p:nvSpPr>
          <p:cNvPr id="173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52254-5940-3341-B3A8-415CC9AB9E9C}" type="slidenum">
              <a:rPr lang="en-US"/>
              <a:pPr/>
              <a:t>41</a:t>
            </a:fld>
            <a:endParaRPr lang="en-US"/>
          </a:p>
        </p:txBody>
      </p:sp>
      <p:sp>
        <p:nvSpPr>
          <p:cNvPr id="175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DD8AA-EA89-0549-BE87-9F4FDAFDA4FF}" type="slidenum">
              <a:rPr lang="en-US"/>
              <a:pPr/>
              <a:t>42</a:t>
            </a:fld>
            <a:endParaRPr lang="en-US"/>
          </a:p>
        </p:txBody>
      </p:sp>
      <p:sp>
        <p:nvSpPr>
          <p:cNvPr id="175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E5C13-DA9B-DF4C-95DC-978AA725A3C5}" type="slidenum">
              <a:rPr lang="en-US"/>
              <a:pPr/>
              <a:t>43</a:t>
            </a:fld>
            <a:endParaRPr lang="en-US"/>
          </a:p>
        </p:txBody>
      </p:sp>
      <p:sp>
        <p:nvSpPr>
          <p:cNvPr id="173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11E4D-322D-2D4F-A419-A9F4D80B4770}" type="slidenum">
              <a:rPr lang="en-US"/>
              <a:pPr/>
              <a:t>44</a:t>
            </a:fld>
            <a:endParaRPr lang="en-US"/>
          </a:p>
        </p:txBody>
      </p:sp>
      <p:sp>
        <p:nvSpPr>
          <p:cNvPr id="173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F5D3A-D5E3-E146-AD4D-B92BA46FC83B}" type="slidenum">
              <a:rPr lang="en-US"/>
              <a:pPr/>
              <a:t>45</a:t>
            </a:fld>
            <a:endParaRPr lang="en-US"/>
          </a:p>
        </p:txBody>
      </p:sp>
      <p:sp>
        <p:nvSpPr>
          <p:cNvPr id="173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A0DD7-1F9C-5C4D-8E66-C41C1EF90BAB}" type="slidenum">
              <a:rPr lang="en-US"/>
              <a:pPr/>
              <a:t>46</a:t>
            </a:fld>
            <a:endParaRPr lang="en-US"/>
          </a:p>
        </p:txBody>
      </p:sp>
      <p:sp>
        <p:nvSpPr>
          <p:cNvPr id="174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9698A-1758-8044-B467-5427BB5E13E6}" type="slidenum">
              <a:rPr lang="en-US"/>
              <a:pPr/>
              <a:t>47</a:t>
            </a:fld>
            <a:endParaRPr lang="en-US"/>
          </a:p>
        </p:txBody>
      </p:sp>
      <p:sp>
        <p:nvSpPr>
          <p:cNvPr id="174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B7803-E6CB-4141-BF22-DBEF1960711A}" type="slidenum">
              <a:rPr lang="en-US"/>
              <a:pPr/>
              <a:t>48</a:t>
            </a:fld>
            <a:endParaRPr lang="en-US"/>
          </a:p>
        </p:txBody>
      </p:sp>
      <p:sp>
        <p:nvSpPr>
          <p:cNvPr id="174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64F8F-3915-EC4E-805E-23B9FA1CF2EC}" type="slidenum">
              <a:rPr lang="en-US"/>
              <a:pPr/>
              <a:t>5</a:t>
            </a:fld>
            <a:endParaRPr lang="en-US"/>
          </a:p>
        </p:txBody>
      </p:sp>
      <p:sp>
        <p:nvSpPr>
          <p:cNvPr id="162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93A1D-9780-DD45-B6BD-FFD0C9717F5C}" type="slidenum">
              <a:rPr lang="en-US"/>
              <a:pPr/>
              <a:t>6</a:t>
            </a:fld>
            <a:endParaRPr lang="en-US"/>
          </a:p>
        </p:txBody>
      </p:sp>
      <p:sp>
        <p:nvSpPr>
          <p:cNvPr id="163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CA44B-C5FC-8E4B-9933-612726D5A353}" type="slidenum">
              <a:rPr lang="en-US"/>
              <a:pPr/>
              <a:t>7</a:t>
            </a:fld>
            <a:endParaRPr lang="en-US"/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A3DDF-F961-2748-8519-611D5037468C}" type="slidenum">
              <a:rPr lang="en-US"/>
              <a:pPr/>
              <a:t>8</a:t>
            </a:fld>
            <a:endParaRPr lang="en-US"/>
          </a:p>
        </p:txBody>
      </p:sp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312D0-0E2D-9244-BBAF-DFBDF0F49D7A}" type="slidenum">
              <a:rPr lang="en-US"/>
              <a:pPr/>
              <a:t>9</a:t>
            </a:fld>
            <a:endParaRPr lang="en-US"/>
          </a:p>
        </p:txBody>
      </p:sp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274E7-1B8E-4C40-81A2-376E9D430C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EB3079-2717-3441-814F-4917036D45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1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4A316-54CF-2742-850D-3CFCD39AEC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5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7AAD8B-524F-3740-A214-E3A89BBAB3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4DFCAE-3D6D-6746-9AAA-EC33EF419B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8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A627B1-F624-E548-BF91-3453323A9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BF472C-A579-1E47-9420-A328A5214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114B4A-7E00-A947-9D7F-8FFDF0E60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8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033651-780E-0647-ABF3-20325CCEF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4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E9602A-B236-3449-B404-B8D6E78F1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2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84D210-45F1-3046-A496-24CBDE8A28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381750"/>
            <a:ext cx="95408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85D09E-E383-4F4A-8FA3-16B4D86903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0234" name="Line 10"/>
          <p:cNvSpPr>
            <a:spLocks noChangeShapeType="1"/>
          </p:cNvSpPr>
          <p:nvPr userDrawn="1"/>
        </p:nvSpPr>
        <p:spPr bwMode="auto">
          <a:xfrm>
            <a:off x="250825" y="1341438"/>
            <a:ext cx="87852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81BD-ABCC-8E41-A31D-19890BE968CE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7163" cy="2663825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ahoma Small Cap" charset="0"/>
              </a:rPr>
              <a:t>Chapter 10 </a:t>
            </a:r>
            <a:br>
              <a:rPr lang="en-US" sz="3600">
                <a:solidFill>
                  <a:schemeClr val="tx1"/>
                </a:solidFill>
                <a:latin typeface="Tahoma Small Cap" charset="0"/>
              </a:rPr>
            </a:br>
            <a:r>
              <a:rPr lang="en-US" sz="3600">
                <a:solidFill>
                  <a:schemeClr val="tx1"/>
                </a:solidFill>
                <a:latin typeface="Tahoma Small Cap" charset="0"/>
              </a:rPr>
              <a:t> File Systems: Interface 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365625"/>
            <a:ext cx="6080125" cy="838200"/>
          </a:xfrm>
        </p:spPr>
        <p:txBody>
          <a:bodyPr/>
          <a:lstStyle/>
          <a:p>
            <a:r>
              <a:rPr lang="en-US" sz="1600" b="1" dirty="0" smtClean="0"/>
              <a:t>Last </a:t>
            </a:r>
            <a:r>
              <a:rPr lang="en-US" sz="1600" b="1" dirty="0"/>
              <a:t>Update: </a:t>
            </a:r>
            <a:r>
              <a:rPr lang="en-US" sz="1600" b="1" dirty="0" smtClean="0"/>
              <a:t>April 10, 2017</a:t>
            </a:r>
            <a:endParaRPr lang="en-US" sz="1600" b="1" dirty="0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608263" y="188913"/>
            <a:ext cx="4402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Bilkent University </a:t>
            </a:r>
            <a:br>
              <a:rPr lang="en-US" sz="2000"/>
            </a:br>
            <a:r>
              <a:rPr lang="en-US" sz="2000"/>
              <a:t>Department of Computer Engineering</a:t>
            </a:r>
          </a:p>
          <a:p>
            <a:r>
              <a:rPr lang="en-US" sz="2000"/>
              <a:t>CS342 Operating Systems</a:t>
            </a:r>
          </a:p>
        </p:txBody>
      </p:sp>
      <p:pic>
        <p:nvPicPr>
          <p:cNvPr id="4111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BAF0-95C3-634C-A8E6-D96ED2D2BF85}" type="slidenum">
              <a:rPr lang="en-US"/>
              <a:pPr/>
              <a:t>10</a:t>
            </a:fld>
            <a:endParaRPr lang="en-US"/>
          </a:p>
        </p:txBody>
      </p:sp>
      <p:sp>
        <p:nvSpPr>
          <p:cNvPr id="168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File</a:t>
            </a:r>
          </a:p>
        </p:txBody>
      </p:sp>
      <p:sp>
        <p:nvSpPr>
          <p:cNvPr id="1683462" name="AutoShape 6"/>
          <p:cNvSpPr>
            <a:spLocks noChangeArrowheads="1"/>
          </p:cNvSpPr>
          <p:nvPr/>
        </p:nvSpPr>
        <p:spPr bwMode="auto">
          <a:xfrm>
            <a:off x="1331913" y="4149725"/>
            <a:ext cx="3240087" cy="18716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63" name="Rectangle 7"/>
          <p:cNvSpPr>
            <a:spLocks noChangeArrowheads="1"/>
          </p:cNvSpPr>
          <p:nvPr/>
        </p:nvSpPr>
        <p:spPr bwMode="auto">
          <a:xfrm>
            <a:off x="611188" y="3860800"/>
            <a:ext cx="8208962" cy="2305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64" name="Rectangle 8"/>
          <p:cNvSpPr>
            <a:spLocks noChangeArrowheads="1"/>
          </p:cNvSpPr>
          <p:nvPr/>
        </p:nvSpPr>
        <p:spPr bwMode="auto">
          <a:xfrm>
            <a:off x="7451725" y="4581525"/>
            <a:ext cx="1008063" cy="13684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</a:t>
            </a:r>
          </a:p>
          <a:p>
            <a:r>
              <a:rPr lang="en-US"/>
              <a:t>X</a:t>
            </a:r>
          </a:p>
        </p:txBody>
      </p:sp>
      <p:sp>
        <p:nvSpPr>
          <p:cNvPr id="1683465" name="Rectangle 9"/>
          <p:cNvSpPr>
            <a:spLocks noChangeArrowheads="1"/>
          </p:cNvSpPr>
          <p:nvPr/>
        </p:nvSpPr>
        <p:spPr bwMode="auto">
          <a:xfrm>
            <a:off x="2339975" y="5300663"/>
            <a:ext cx="647700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X</a:t>
            </a:r>
          </a:p>
        </p:txBody>
      </p:sp>
      <p:sp>
        <p:nvSpPr>
          <p:cNvPr id="1683466" name="Rectangle 10"/>
          <p:cNvSpPr>
            <a:spLocks noChangeArrowheads="1"/>
          </p:cNvSpPr>
          <p:nvPr/>
        </p:nvSpPr>
        <p:spPr bwMode="auto">
          <a:xfrm>
            <a:off x="2987675" y="5300663"/>
            <a:ext cx="863600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dirty="0" err="1"/>
              <a:t>Loc</a:t>
            </a:r>
            <a:r>
              <a:rPr lang="en-US" dirty="0"/>
              <a:t>/</a:t>
            </a:r>
            <a:r>
              <a:rPr lang="en-US" dirty="0" err="1"/>
              <a:t>attr</a:t>
            </a:r>
            <a:endParaRPr lang="en-US" dirty="0"/>
          </a:p>
        </p:txBody>
      </p:sp>
      <p:sp>
        <p:nvSpPr>
          <p:cNvPr id="1683468" name="Freeform 12"/>
          <p:cNvSpPr>
            <a:spLocks/>
          </p:cNvSpPr>
          <p:nvPr/>
        </p:nvSpPr>
        <p:spPr bwMode="auto">
          <a:xfrm>
            <a:off x="3779838" y="4197350"/>
            <a:ext cx="3671887" cy="1176338"/>
          </a:xfrm>
          <a:custGeom>
            <a:avLst/>
            <a:gdLst>
              <a:gd name="T0" fmla="*/ 0 w 2313"/>
              <a:gd name="T1" fmla="*/ 741 h 741"/>
              <a:gd name="T2" fmla="*/ 680 w 2313"/>
              <a:gd name="T3" fmla="*/ 559 h 741"/>
              <a:gd name="T4" fmla="*/ 771 w 2313"/>
              <a:gd name="T5" fmla="*/ 332 h 741"/>
              <a:gd name="T6" fmla="*/ 1225 w 2313"/>
              <a:gd name="T7" fmla="*/ 151 h 741"/>
              <a:gd name="T8" fmla="*/ 1769 w 2313"/>
              <a:gd name="T9" fmla="*/ 15 h 741"/>
              <a:gd name="T10" fmla="*/ 2313 w 2313"/>
              <a:gd name="T11" fmla="*/ 242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3" h="741">
                <a:moveTo>
                  <a:pt x="0" y="741"/>
                </a:moveTo>
                <a:cubicBezTo>
                  <a:pt x="276" y="684"/>
                  <a:pt x="552" y="627"/>
                  <a:pt x="680" y="559"/>
                </a:cubicBezTo>
                <a:cubicBezTo>
                  <a:pt x="808" y="491"/>
                  <a:pt x="680" y="400"/>
                  <a:pt x="771" y="332"/>
                </a:cubicBezTo>
                <a:cubicBezTo>
                  <a:pt x="862" y="264"/>
                  <a:pt x="1059" y="204"/>
                  <a:pt x="1225" y="151"/>
                </a:cubicBezTo>
                <a:cubicBezTo>
                  <a:pt x="1391" y="98"/>
                  <a:pt x="1588" y="0"/>
                  <a:pt x="1769" y="15"/>
                </a:cubicBezTo>
                <a:cubicBezTo>
                  <a:pt x="1950" y="30"/>
                  <a:pt x="2283" y="144"/>
                  <a:pt x="2313" y="242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69" name="Rectangle 13"/>
          <p:cNvSpPr>
            <a:spLocks noChangeArrowheads="1"/>
          </p:cNvSpPr>
          <p:nvPr/>
        </p:nvSpPr>
        <p:spPr bwMode="auto">
          <a:xfrm>
            <a:off x="611188" y="2349500"/>
            <a:ext cx="8208962" cy="1295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70" name="Text Box 14"/>
          <p:cNvSpPr txBox="1">
            <a:spLocks noChangeArrowheads="1"/>
          </p:cNvSpPr>
          <p:nvPr/>
        </p:nvSpPr>
        <p:spPr bwMode="auto">
          <a:xfrm>
            <a:off x="684213" y="2420938"/>
            <a:ext cx="51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OS</a:t>
            </a:r>
          </a:p>
        </p:txBody>
      </p:sp>
      <p:sp>
        <p:nvSpPr>
          <p:cNvPr id="1683471" name="Oval 15"/>
          <p:cNvSpPr>
            <a:spLocks noChangeArrowheads="1"/>
          </p:cNvSpPr>
          <p:nvPr/>
        </p:nvSpPr>
        <p:spPr bwMode="auto">
          <a:xfrm>
            <a:off x="2195513" y="1557338"/>
            <a:ext cx="1728787" cy="5762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</a:t>
            </a:r>
          </a:p>
        </p:txBody>
      </p:sp>
      <p:sp>
        <p:nvSpPr>
          <p:cNvPr id="1683472" name="Rectangle 16"/>
          <p:cNvSpPr>
            <a:spLocks noChangeArrowheads="1"/>
          </p:cNvSpPr>
          <p:nvPr/>
        </p:nvSpPr>
        <p:spPr bwMode="auto">
          <a:xfrm>
            <a:off x="3421063" y="2781300"/>
            <a:ext cx="647700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X</a:t>
            </a:r>
          </a:p>
        </p:txBody>
      </p:sp>
      <p:sp>
        <p:nvSpPr>
          <p:cNvPr id="1683473" name="Rectangle 17"/>
          <p:cNvSpPr>
            <a:spLocks noChangeArrowheads="1"/>
          </p:cNvSpPr>
          <p:nvPr/>
        </p:nvSpPr>
        <p:spPr bwMode="auto">
          <a:xfrm>
            <a:off x="4068763" y="2781300"/>
            <a:ext cx="863600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Loc/attr</a:t>
            </a:r>
          </a:p>
        </p:txBody>
      </p:sp>
      <p:sp>
        <p:nvSpPr>
          <p:cNvPr id="1683474" name="Freeform 18"/>
          <p:cNvSpPr>
            <a:spLocks/>
          </p:cNvSpPr>
          <p:nvPr/>
        </p:nvSpPr>
        <p:spPr bwMode="auto">
          <a:xfrm>
            <a:off x="4859338" y="2924175"/>
            <a:ext cx="2592387" cy="1512888"/>
          </a:xfrm>
          <a:custGeom>
            <a:avLst/>
            <a:gdLst>
              <a:gd name="T0" fmla="*/ 0 w 1633"/>
              <a:gd name="T1" fmla="*/ 0 h 953"/>
              <a:gd name="T2" fmla="*/ 454 w 1633"/>
              <a:gd name="T3" fmla="*/ 137 h 953"/>
              <a:gd name="T4" fmla="*/ 998 w 1633"/>
              <a:gd name="T5" fmla="*/ 182 h 953"/>
              <a:gd name="T6" fmla="*/ 1407 w 1633"/>
              <a:gd name="T7" fmla="*/ 545 h 953"/>
              <a:gd name="T8" fmla="*/ 1633 w 1633"/>
              <a:gd name="T9" fmla="*/ 953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3" h="953">
                <a:moveTo>
                  <a:pt x="0" y="0"/>
                </a:moveTo>
                <a:cubicBezTo>
                  <a:pt x="144" y="53"/>
                  <a:pt x="288" y="107"/>
                  <a:pt x="454" y="137"/>
                </a:cubicBezTo>
                <a:cubicBezTo>
                  <a:pt x="620" y="167"/>
                  <a:pt x="839" y="114"/>
                  <a:pt x="998" y="182"/>
                </a:cubicBezTo>
                <a:cubicBezTo>
                  <a:pt x="1157" y="250"/>
                  <a:pt x="1301" y="417"/>
                  <a:pt x="1407" y="545"/>
                </a:cubicBezTo>
                <a:cubicBezTo>
                  <a:pt x="1513" y="673"/>
                  <a:pt x="1573" y="813"/>
                  <a:pt x="1633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75" name="Freeform 19"/>
          <p:cNvSpPr>
            <a:spLocks/>
          </p:cNvSpPr>
          <p:nvPr/>
        </p:nvSpPr>
        <p:spPr bwMode="auto">
          <a:xfrm>
            <a:off x="1681163" y="1989138"/>
            <a:ext cx="1030287" cy="3240087"/>
          </a:xfrm>
          <a:custGeom>
            <a:avLst/>
            <a:gdLst>
              <a:gd name="T0" fmla="*/ 596 w 649"/>
              <a:gd name="T1" fmla="*/ 136 h 2041"/>
              <a:gd name="T2" fmla="*/ 551 w 649"/>
              <a:gd name="T3" fmla="*/ 136 h 2041"/>
              <a:gd name="T4" fmla="*/ 7 w 649"/>
              <a:gd name="T5" fmla="*/ 952 h 2041"/>
              <a:gd name="T6" fmla="*/ 506 w 649"/>
              <a:gd name="T7" fmla="*/ 2041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9" h="2041">
                <a:moveTo>
                  <a:pt x="596" y="136"/>
                </a:moveTo>
                <a:cubicBezTo>
                  <a:pt x="622" y="68"/>
                  <a:pt x="649" y="0"/>
                  <a:pt x="551" y="136"/>
                </a:cubicBezTo>
                <a:cubicBezTo>
                  <a:pt x="453" y="272"/>
                  <a:pt x="14" y="635"/>
                  <a:pt x="7" y="952"/>
                </a:cubicBezTo>
                <a:cubicBezTo>
                  <a:pt x="0" y="1269"/>
                  <a:pt x="253" y="1655"/>
                  <a:pt x="506" y="204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76" name="Text Box 20"/>
          <p:cNvSpPr txBox="1">
            <a:spLocks noChangeArrowheads="1"/>
          </p:cNvSpPr>
          <p:nvPr/>
        </p:nvSpPr>
        <p:spPr bwMode="auto">
          <a:xfrm>
            <a:off x="1258888" y="4076700"/>
            <a:ext cx="688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open</a:t>
            </a:r>
          </a:p>
        </p:txBody>
      </p:sp>
      <p:sp>
        <p:nvSpPr>
          <p:cNvPr id="1683478" name="Rectangle 22"/>
          <p:cNvSpPr>
            <a:spLocks noChangeArrowheads="1"/>
          </p:cNvSpPr>
          <p:nvPr/>
        </p:nvSpPr>
        <p:spPr bwMode="auto">
          <a:xfrm>
            <a:off x="3419475" y="2492375"/>
            <a:ext cx="1512888" cy="1008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79" name="Line 23"/>
          <p:cNvSpPr>
            <a:spLocks noChangeShapeType="1"/>
          </p:cNvSpPr>
          <p:nvPr/>
        </p:nvSpPr>
        <p:spPr bwMode="auto">
          <a:xfrm>
            <a:off x="3203575" y="2205038"/>
            <a:ext cx="215900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3480" name="Text Box 24"/>
          <p:cNvSpPr txBox="1">
            <a:spLocks noChangeArrowheads="1"/>
          </p:cNvSpPr>
          <p:nvPr/>
        </p:nvSpPr>
        <p:spPr bwMode="auto">
          <a:xfrm>
            <a:off x="4859338" y="2420938"/>
            <a:ext cx="1654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Open file table</a:t>
            </a:r>
          </a:p>
        </p:txBody>
      </p:sp>
      <p:sp>
        <p:nvSpPr>
          <p:cNvPr id="1683481" name="Text Box 25"/>
          <p:cNvSpPr txBox="1">
            <a:spLocks noChangeArrowheads="1"/>
          </p:cNvSpPr>
          <p:nvPr/>
        </p:nvSpPr>
        <p:spPr bwMode="auto">
          <a:xfrm>
            <a:off x="2339975" y="4437063"/>
            <a:ext cx="115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Directory </a:t>
            </a:r>
          </a:p>
          <a:p>
            <a:r>
              <a:rPr lang="en-US"/>
              <a:t>structure</a:t>
            </a:r>
          </a:p>
        </p:txBody>
      </p:sp>
      <p:sp>
        <p:nvSpPr>
          <p:cNvPr id="1683482" name="Text Box 26"/>
          <p:cNvSpPr txBox="1">
            <a:spLocks noChangeArrowheads="1"/>
          </p:cNvSpPr>
          <p:nvPr/>
        </p:nvSpPr>
        <p:spPr bwMode="auto">
          <a:xfrm>
            <a:off x="7966075" y="2368550"/>
            <a:ext cx="701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b="1"/>
              <a:t>RAM</a:t>
            </a:r>
          </a:p>
        </p:txBody>
      </p:sp>
      <p:sp>
        <p:nvSpPr>
          <p:cNvPr id="1683483" name="Text Box 27"/>
          <p:cNvSpPr txBox="1">
            <a:spLocks noChangeArrowheads="1"/>
          </p:cNvSpPr>
          <p:nvPr/>
        </p:nvSpPr>
        <p:spPr bwMode="auto">
          <a:xfrm>
            <a:off x="8153400" y="3860800"/>
            <a:ext cx="66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b="1"/>
              <a:t>Disk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8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8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8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8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8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8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472" grpId="0" animBg="1"/>
      <p:bldP spid="1683473" grpId="0" animBg="1"/>
      <p:bldP spid="1683474" grpId="0" animBg="1"/>
      <p:bldP spid="1683475" grpId="0" animBg="1"/>
      <p:bldP spid="1683476" grpId="0"/>
      <p:bldP spid="1683478" grpId="0" animBg="1"/>
      <p:bldP spid="16834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7B11-53FF-774D-88F4-96271EF8870D}" type="slidenum">
              <a:rPr lang="en-US"/>
              <a:pPr/>
              <a:t>11</a:t>
            </a:fld>
            <a:endParaRPr lang="en-US"/>
          </a:p>
        </p:txBody>
      </p:sp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Files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pieces of data are needed to manage open files: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File position pointer</a:t>
            </a:r>
            <a:r>
              <a:rPr lang="en-US" dirty="0"/>
              <a:t>:  pointer to last read/write location, per process that has the file open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File-open count</a:t>
            </a:r>
            <a:r>
              <a:rPr lang="en-US" dirty="0"/>
              <a:t>: </a:t>
            </a:r>
            <a:r>
              <a:rPr lang="en-US" dirty="0" smtClean="0"/>
              <a:t>number </a:t>
            </a:r>
            <a:r>
              <a:rPr lang="en-US" dirty="0"/>
              <a:t>of times a file is open – to allow removal of data from open-file table when last </a:t>
            </a:r>
            <a:r>
              <a:rPr lang="en-US" dirty="0" smtClean="0"/>
              <a:t>process </a:t>
            </a:r>
            <a:r>
              <a:rPr lang="en-US" dirty="0"/>
              <a:t>closes it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Disk location of the file</a:t>
            </a:r>
            <a:r>
              <a:rPr lang="en-US" dirty="0"/>
              <a:t>: cache of data access information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Access </a:t>
            </a:r>
            <a:r>
              <a:rPr lang="en-US" dirty="0" smtClean="0">
                <a:solidFill>
                  <a:srgbClr val="FF0000"/>
                </a:solidFill>
              </a:rPr>
              <a:t>mode</a:t>
            </a:r>
            <a:r>
              <a:rPr lang="en-US" dirty="0" smtClean="0"/>
              <a:t>: </a:t>
            </a:r>
            <a:r>
              <a:rPr lang="en-US" dirty="0"/>
              <a:t>per-process access mode </a:t>
            </a:r>
            <a:r>
              <a:rPr lang="en-US" dirty="0" smtClean="0"/>
              <a:t>information (in which mode the process opened the file).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FCBA-5F5B-AD4A-9222-95EC6A587FD8}" type="slidenum">
              <a:rPr lang="en-US"/>
              <a:pPr/>
              <a:t>12</a:t>
            </a:fld>
            <a:endParaRPr lang="en-US"/>
          </a:p>
        </p:txBody>
      </p:sp>
      <p:sp>
        <p:nvSpPr>
          <p:cNvPr id="1686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file information</a:t>
            </a:r>
          </a:p>
        </p:txBody>
      </p:sp>
      <p:sp>
        <p:nvSpPr>
          <p:cNvPr id="1686533" name="Rectangle 5"/>
          <p:cNvSpPr>
            <a:spLocks noChangeArrowheads="1"/>
          </p:cNvSpPr>
          <p:nvPr/>
        </p:nvSpPr>
        <p:spPr bwMode="auto">
          <a:xfrm>
            <a:off x="2843213" y="5491163"/>
            <a:ext cx="5111750" cy="6477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on Disk (user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view)</a:t>
            </a:r>
          </a:p>
        </p:txBody>
      </p:sp>
      <p:sp>
        <p:nvSpPr>
          <p:cNvPr id="1686534" name="Line 6"/>
          <p:cNvSpPr>
            <a:spLocks noChangeShapeType="1"/>
          </p:cNvSpPr>
          <p:nvPr/>
        </p:nvSpPr>
        <p:spPr bwMode="auto">
          <a:xfrm>
            <a:off x="395288" y="5229225"/>
            <a:ext cx="849788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6535" name="Rectangle 7"/>
          <p:cNvSpPr>
            <a:spLocks noChangeArrowheads="1"/>
          </p:cNvSpPr>
          <p:nvPr/>
        </p:nvSpPr>
        <p:spPr bwMode="auto">
          <a:xfrm>
            <a:off x="1258888" y="2251075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pointer</a:t>
            </a:r>
          </a:p>
        </p:txBody>
      </p:sp>
      <p:sp>
        <p:nvSpPr>
          <p:cNvPr id="1686541" name="Rectangle 13"/>
          <p:cNvSpPr>
            <a:spLocks noChangeArrowheads="1"/>
          </p:cNvSpPr>
          <p:nvPr/>
        </p:nvSpPr>
        <p:spPr bwMode="auto">
          <a:xfrm>
            <a:off x="1258888" y="25384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Access Rights</a:t>
            </a:r>
          </a:p>
        </p:txBody>
      </p:sp>
      <p:sp>
        <p:nvSpPr>
          <p:cNvPr id="1686542" name="Rectangle 14"/>
          <p:cNvSpPr>
            <a:spLocks noChangeArrowheads="1"/>
          </p:cNvSpPr>
          <p:nvPr/>
        </p:nvSpPr>
        <p:spPr bwMode="auto">
          <a:xfrm>
            <a:off x="3779838" y="3689350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Location</a:t>
            </a:r>
          </a:p>
        </p:txBody>
      </p:sp>
      <p:sp>
        <p:nvSpPr>
          <p:cNvPr id="1686543" name="Rectangle 15"/>
          <p:cNvSpPr>
            <a:spLocks noChangeArrowheads="1"/>
          </p:cNvSpPr>
          <p:nvPr/>
        </p:nvSpPr>
        <p:spPr bwMode="auto">
          <a:xfrm>
            <a:off x="3779838" y="3978275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File-Open count</a:t>
            </a:r>
          </a:p>
        </p:txBody>
      </p:sp>
      <p:sp>
        <p:nvSpPr>
          <p:cNvPr id="1686544" name="Rectangle 16"/>
          <p:cNvSpPr>
            <a:spLocks noChangeArrowheads="1"/>
          </p:cNvSpPr>
          <p:nvPr/>
        </p:nvSpPr>
        <p:spPr bwMode="auto">
          <a:xfrm>
            <a:off x="1258888" y="2827338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45" name="Rectangle 17"/>
          <p:cNvSpPr>
            <a:spLocks noChangeArrowheads="1"/>
          </p:cNvSpPr>
          <p:nvPr/>
        </p:nvSpPr>
        <p:spPr bwMode="auto">
          <a:xfrm>
            <a:off x="3779838" y="4265613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46" name="Rectangle 18"/>
          <p:cNvSpPr>
            <a:spLocks noChangeArrowheads="1"/>
          </p:cNvSpPr>
          <p:nvPr/>
        </p:nvSpPr>
        <p:spPr bwMode="auto">
          <a:xfrm>
            <a:off x="3132138" y="2251075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pointer</a:t>
            </a:r>
          </a:p>
        </p:txBody>
      </p:sp>
      <p:sp>
        <p:nvSpPr>
          <p:cNvPr id="1686547" name="Rectangle 19"/>
          <p:cNvSpPr>
            <a:spLocks noChangeArrowheads="1"/>
          </p:cNvSpPr>
          <p:nvPr/>
        </p:nvSpPr>
        <p:spPr bwMode="auto">
          <a:xfrm>
            <a:off x="3132138" y="25384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Access Rights</a:t>
            </a:r>
          </a:p>
        </p:txBody>
      </p:sp>
      <p:sp>
        <p:nvSpPr>
          <p:cNvPr id="1686548" name="Rectangle 20"/>
          <p:cNvSpPr>
            <a:spLocks noChangeArrowheads="1"/>
          </p:cNvSpPr>
          <p:nvPr/>
        </p:nvSpPr>
        <p:spPr bwMode="auto">
          <a:xfrm>
            <a:off x="3132138" y="2827338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52" name="Rectangle 24"/>
          <p:cNvSpPr>
            <a:spLocks noChangeArrowheads="1"/>
          </p:cNvSpPr>
          <p:nvPr/>
        </p:nvSpPr>
        <p:spPr bwMode="auto">
          <a:xfrm>
            <a:off x="1187450" y="23225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pointer</a:t>
            </a:r>
          </a:p>
        </p:txBody>
      </p:sp>
      <p:sp>
        <p:nvSpPr>
          <p:cNvPr id="1686553" name="Rectangle 25"/>
          <p:cNvSpPr>
            <a:spLocks noChangeArrowheads="1"/>
          </p:cNvSpPr>
          <p:nvPr/>
        </p:nvSpPr>
        <p:spPr bwMode="auto">
          <a:xfrm>
            <a:off x="1187450" y="2609850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Access Rights</a:t>
            </a:r>
          </a:p>
        </p:txBody>
      </p:sp>
      <p:sp>
        <p:nvSpPr>
          <p:cNvPr id="1686554" name="Rectangle 26"/>
          <p:cNvSpPr>
            <a:spLocks noChangeArrowheads="1"/>
          </p:cNvSpPr>
          <p:nvPr/>
        </p:nvSpPr>
        <p:spPr bwMode="auto">
          <a:xfrm>
            <a:off x="1187450" y="2898775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55" name="Rectangle 27"/>
          <p:cNvSpPr>
            <a:spLocks noChangeArrowheads="1"/>
          </p:cNvSpPr>
          <p:nvPr/>
        </p:nvSpPr>
        <p:spPr bwMode="auto">
          <a:xfrm>
            <a:off x="1116013" y="2393950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sz="1600" dirty="0"/>
              <a:t>File pos. pointer</a:t>
            </a:r>
          </a:p>
        </p:txBody>
      </p:sp>
      <p:sp>
        <p:nvSpPr>
          <p:cNvPr id="1686556" name="Rectangle 28"/>
          <p:cNvSpPr>
            <a:spLocks noChangeArrowheads="1"/>
          </p:cNvSpPr>
          <p:nvPr/>
        </p:nvSpPr>
        <p:spPr bwMode="auto">
          <a:xfrm>
            <a:off x="1116013" y="2681288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sz="1600" dirty="0"/>
              <a:t>Access </a:t>
            </a:r>
            <a:r>
              <a:rPr lang="en-US" sz="1600" dirty="0" smtClean="0"/>
              <a:t>Mode</a:t>
            </a:r>
            <a:endParaRPr lang="en-US" sz="1600" dirty="0"/>
          </a:p>
        </p:txBody>
      </p:sp>
      <p:sp>
        <p:nvSpPr>
          <p:cNvPr id="1686557" name="Rectangle 29"/>
          <p:cNvSpPr>
            <a:spLocks noChangeArrowheads="1"/>
          </p:cNvSpPr>
          <p:nvPr/>
        </p:nvSpPr>
        <p:spPr bwMode="auto">
          <a:xfrm>
            <a:off x="1116013" y="29702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58" name="Rectangle 30"/>
          <p:cNvSpPr>
            <a:spLocks noChangeArrowheads="1"/>
          </p:cNvSpPr>
          <p:nvPr/>
        </p:nvSpPr>
        <p:spPr bwMode="auto">
          <a:xfrm>
            <a:off x="3059113" y="23225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pointer</a:t>
            </a:r>
          </a:p>
        </p:txBody>
      </p:sp>
      <p:sp>
        <p:nvSpPr>
          <p:cNvPr id="1686559" name="Rectangle 31"/>
          <p:cNvSpPr>
            <a:spLocks noChangeArrowheads="1"/>
          </p:cNvSpPr>
          <p:nvPr/>
        </p:nvSpPr>
        <p:spPr bwMode="auto">
          <a:xfrm>
            <a:off x="3059113" y="2609850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Access Rights</a:t>
            </a:r>
          </a:p>
        </p:txBody>
      </p:sp>
      <p:sp>
        <p:nvSpPr>
          <p:cNvPr id="1686560" name="Rectangle 32"/>
          <p:cNvSpPr>
            <a:spLocks noChangeArrowheads="1"/>
          </p:cNvSpPr>
          <p:nvPr/>
        </p:nvSpPr>
        <p:spPr bwMode="auto">
          <a:xfrm>
            <a:off x="3059113" y="2898775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61" name="Rectangle 33"/>
          <p:cNvSpPr>
            <a:spLocks noChangeArrowheads="1"/>
          </p:cNvSpPr>
          <p:nvPr/>
        </p:nvSpPr>
        <p:spPr bwMode="auto">
          <a:xfrm>
            <a:off x="2987675" y="2393950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sz="1600"/>
              <a:t>File pos. pointer</a:t>
            </a:r>
          </a:p>
        </p:txBody>
      </p:sp>
      <p:sp>
        <p:nvSpPr>
          <p:cNvPr id="1686562" name="Rectangle 34"/>
          <p:cNvSpPr>
            <a:spLocks noChangeArrowheads="1"/>
          </p:cNvSpPr>
          <p:nvPr/>
        </p:nvSpPr>
        <p:spPr bwMode="auto">
          <a:xfrm>
            <a:off x="2987675" y="2681288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sz="1600" dirty="0"/>
              <a:t>Access </a:t>
            </a:r>
            <a:r>
              <a:rPr lang="en-US" sz="1600" dirty="0" smtClean="0"/>
              <a:t>Mode</a:t>
            </a:r>
            <a:endParaRPr lang="en-US" sz="1600" dirty="0"/>
          </a:p>
        </p:txBody>
      </p:sp>
      <p:sp>
        <p:nvSpPr>
          <p:cNvPr id="1686563" name="Rectangle 35"/>
          <p:cNvSpPr>
            <a:spLocks noChangeArrowheads="1"/>
          </p:cNvSpPr>
          <p:nvPr/>
        </p:nvSpPr>
        <p:spPr bwMode="auto">
          <a:xfrm>
            <a:off x="2987675" y="29702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73" name="Text Box 45"/>
          <p:cNvSpPr txBox="1">
            <a:spLocks noChangeArrowheads="1"/>
          </p:cNvSpPr>
          <p:nvPr/>
        </p:nvSpPr>
        <p:spPr bwMode="auto">
          <a:xfrm>
            <a:off x="1262063" y="3259138"/>
            <a:ext cx="1654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Per process </a:t>
            </a:r>
          </a:p>
          <a:p>
            <a:r>
              <a:rPr lang="en-US" dirty="0"/>
              <a:t>Open file table</a:t>
            </a:r>
          </a:p>
        </p:txBody>
      </p:sp>
      <p:sp>
        <p:nvSpPr>
          <p:cNvPr id="1686574" name="Text Box 46"/>
          <p:cNvSpPr txBox="1">
            <a:spLocks noChangeArrowheads="1"/>
          </p:cNvSpPr>
          <p:nvPr/>
        </p:nvSpPr>
        <p:spPr bwMode="auto">
          <a:xfrm>
            <a:off x="6443663" y="3265488"/>
            <a:ext cx="1654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Per process </a:t>
            </a:r>
          </a:p>
          <a:p>
            <a:r>
              <a:rPr lang="en-US"/>
              <a:t>Open file table</a:t>
            </a:r>
          </a:p>
        </p:txBody>
      </p:sp>
      <p:sp>
        <p:nvSpPr>
          <p:cNvPr id="1686575" name="Text Box 47"/>
          <p:cNvSpPr txBox="1">
            <a:spLocks noChangeArrowheads="1"/>
          </p:cNvSpPr>
          <p:nvPr/>
        </p:nvSpPr>
        <p:spPr bwMode="auto">
          <a:xfrm>
            <a:off x="2987675" y="4791075"/>
            <a:ext cx="296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System wide open file table</a:t>
            </a:r>
          </a:p>
        </p:txBody>
      </p:sp>
      <p:sp>
        <p:nvSpPr>
          <p:cNvPr id="1686576" name="Rectangle 48"/>
          <p:cNvSpPr>
            <a:spLocks noChangeArrowheads="1"/>
          </p:cNvSpPr>
          <p:nvPr/>
        </p:nvSpPr>
        <p:spPr bwMode="auto">
          <a:xfrm>
            <a:off x="3708400" y="3760788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Location</a:t>
            </a:r>
          </a:p>
        </p:txBody>
      </p:sp>
      <p:sp>
        <p:nvSpPr>
          <p:cNvPr id="1686577" name="Rectangle 49"/>
          <p:cNvSpPr>
            <a:spLocks noChangeArrowheads="1"/>
          </p:cNvSpPr>
          <p:nvPr/>
        </p:nvSpPr>
        <p:spPr bwMode="auto">
          <a:xfrm>
            <a:off x="3708400" y="4049713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File-Open count</a:t>
            </a:r>
          </a:p>
        </p:txBody>
      </p:sp>
      <p:sp>
        <p:nvSpPr>
          <p:cNvPr id="1686578" name="Rectangle 50"/>
          <p:cNvSpPr>
            <a:spLocks noChangeArrowheads="1"/>
          </p:cNvSpPr>
          <p:nvPr/>
        </p:nvSpPr>
        <p:spPr bwMode="auto">
          <a:xfrm>
            <a:off x="3708400" y="4337050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79" name="Rectangle 51"/>
          <p:cNvSpPr>
            <a:spLocks noChangeArrowheads="1"/>
          </p:cNvSpPr>
          <p:nvPr/>
        </p:nvSpPr>
        <p:spPr bwMode="auto">
          <a:xfrm>
            <a:off x="3635375" y="3833813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Location</a:t>
            </a:r>
          </a:p>
        </p:txBody>
      </p:sp>
      <p:sp>
        <p:nvSpPr>
          <p:cNvPr id="1686580" name="Rectangle 52"/>
          <p:cNvSpPr>
            <a:spLocks noChangeArrowheads="1"/>
          </p:cNvSpPr>
          <p:nvPr/>
        </p:nvSpPr>
        <p:spPr bwMode="auto">
          <a:xfrm>
            <a:off x="3635375" y="4122738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File-Open count</a:t>
            </a:r>
          </a:p>
        </p:txBody>
      </p:sp>
      <p:sp>
        <p:nvSpPr>
          <p:cNvPr id="1686581" name="Rectangle 53"/>
          <p:cNvSpPr>
            <a:spLocks noChangeArrowheads="1"/>
          </p:cNvSpPr>
          <p:nvPr/>
        </p:nvSpPr>
        <p:spPr bwMode="auto">
          <a:xfrm>
            <a:off x="3635375" y="4410075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82" name="Rectangle 54"/>
          <p:cNvSpPr>
            <a:spLocks noChangeArrowheads="1"/>
          </p:cNvSpPr>
          <p:nvPr/>
        </p:nvSpPr>
        <p:spPr bwMode="auto">
          <a:xfrm>
            <a:off x="3563938" y="3906838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dirty="0"/>
              <a:t>File Location</a:t>
            </a:r>
          </a:p>
        </p:txBody>
      </p:sp>
      <p:sp>
        <p:nvSpPr>
          <p:cNvPr id="1686583" name="Rectangle 55"/>
          <p:cNvSpPr>
            <a:spLocks noChangeArrowheads="1"/>
          </p:cNvSpPr>
          <p:nvPr/>
        </p:nvSpPr>
        <p:spPr bwMode="auto">
          <a:xfrm>
            <a:off x="3563938" y="4195763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File-Open count</a:t>
            </a:r>
          </a:p>
        </p:txBody>
      </p:sp>
      <p:sp>
        <p:nvSpPr>
          <p:cNvPr id="1686584" name="Rectangle 56"/>
          <p:cNvSpPr>
            <a:spLocks noChangeArrowheads="1"/>
          </p:cNvSpPr>
          <p:nvPr/>
        </p:nvSpPr>
        <p:spPr bwMode="auto">
          <a:xfrm>
            <a:off x="3563938" y="4483100"/>
            <a:ext cx="18002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85" name="Rectangle 57"/>
          <p:cNvSpPr>
            <a:spLocks noChangeArrowheads="1"/>
          </p:cNvSpPr>
          <p:nvPr/>
        </p:nvSpPr>
        <p:spPr bwMode="auto">
          <a:xfrm>
            <a:off x="6372225" y="2251075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pointer</a:t>
            </a:r>
          </a:p>
        </p:txBody>
      </p:sp>
      <p:sp>
        <p:nvSpPr>
          <p:cNvPr id="1686586" name="Rectangle 58"/>
          <p:cNvSpPr>
            <a:spLocks noChangeArrowheads="1"/>
          </p:cNvSpPr>
          <p:nvPr/>
        </p:nvSpPr>
        <p:spPr bwMode="auto">
          <a:xfrm>
            <a:off x="6372225" y="25384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Access Rights</a:t>
            </a:r>
          </a:p>
        </p:txBody>
      </p:sp>
      <p:sp>
        <p:nvSpPr>
          <p:cNvPr id="1686587" name="Rectangle 59"/>
          <p:cNvSpPr>
            <a:spLocks noChangeArrowheads="1"/>
          </p:cNvSpPr>
          <p:nvPr/>
        </p:nvSpPr>
        <p:spPr bwMode="auto">
          <a:xfrm>
            <a:off x="6372225" y="2827338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88" name="Rectangle 60"/>
          <p:cNvSpPr>
            <a:spLocks noChangeArrowheads="1"/>
          </p:cNvSpPr>
          <p:nvPr/>
        </p:nvSpPr>
        <p:spPr bwMode="auto">
          <a:xfrm>
            <a:off x="6299200" y="23225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pointer</a:t>
            </a:r>
          </a:p>
        </p:txBody>
      </p:sp>
      <p:sp>
        <p:nvSpPr>
          <p:cNvPr id="1686589" name="Rectangle 61"/>
          <p:cNvSpPr>
            <a:spLocks noChangeArrowheads="1"/>
          </p:cNvSpPr>
          <p:nvPr/>
        </p:nvSpPr>
        <p:spPr bwMode="auto">
          <a:xfrm>
            <a:off x="6299200" y="2609850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Access Rights</a:t>
            </a:r>
          </a:p>
        </p:txBody>
      </p:sp>
      <p:sp>
        <p:nvSpPr>
          <p:cNvPr id="1686590" name="Rectangle 62"/>
          <p:cNvSpPr>
            <a:spLocks noChangeArrowheads="1"/>
          </p:cNvSpPr>
          <p:nvPr/>
        </p:nvSpPr>
        <p:spPr bwMode="auto">
          <a:xfrm>
            <a:off x="6299200" y="2898775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91" name="Rectangle 63"/>
          <p:cNvSpPr>
            <a:spLocks noChangeArrowheads="1"/>
          </p:cNvSpPr>
          <p:nvPr/>
        </p:nvSpPr>
        <p:spPr bwMode="auto">
          <a:xfrm>
            <a:off x="6227763" y="2393950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sz="1600"/>
              <a:t>File pos. pointer</a:t>
            </a:r>
          </a:p>
        </p:txBody>
      </p:sp>
      <p:sp>
        <p:nvSpPr>
          <p:cNvPr id="1686592" name="Rectangle 64"/>
          <p:cNvSpPr>
            <a:spLocks noChangeArrowheads="1"/>
          </p:cNvSpPr>
          <p:nvPr/>
        </p:nvSpPr>
        <p:spPr bwMode="auto">
          <a:xfrm>
            <a:off x="6227763" y="2681288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sz="1600" dirty="0"/>
              <a:t>Access </a:t>
            </a:r>
            <a:r>
              <a:rPr lang="en-US" sz="1600" dirty="0" smtClean="0"/>
              <a:t>Mode</a:t>
            </a:r>
            <a:endParaRPr lang="en-US" sz="1600" dirty="0"/>
          </a:p>
        </p:txBody>
      </p:sp>
      <p:sp>
        <p:nvSpPr>
          <p:cNvPr id="1686593" name="Rectangle 65"/>
          <p:cNvSpPr>
            <a:spLocks noChangeArrowheads="1"/>
          </p:cNvSpPr>
          <p:nvPr/>
        </p:nvSpPr>
        <p:spPr bwMode="auto">
          <a:xfrm>
            <a:off x="6227763" y="2970213"/>
            <a:ext cx="1584325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686594" name="Text Box 66"/>
          <p:cNvSpPr txBox="1">
            <a:spLocks noChangeArrowheads="1"/>
          </p:cNvSpPr>
          <p:nvPr/>
        </p:nvSpPr>
        <p:spPr bwMode="auto">
          <a:xfrm>
            <a:off x="2428875" y="6157913"/>
            <a:ext cx="828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Byte 0</a:t>
            </a:r>
          </a:p>
        </p:txBody>
      </p:sp>
      <p:sp>
        <p:nvSpPr>
          <p:cNvPr id="1686595" name="Line 67"/>
          <p:cNvSpPr>
            <a:spLocks noChangeShapeType="1"/>
          </p:cNvSpPr>
          <p:nvPr/>
        </p:nvSpPr>
        <p:spPr bwMode="auto">
          <a:xfrm>
            <a:off x="3419475" y="6283325"/>
            <a:ext cx="33845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6600" name="Oval 72"/>
          <p:cNvSpPr>
            <a:spLocks noChangeArrowheads="1"/>
          </p:cNvSpPr>
          <p:nvPr/>
        </p:nvSpPr>
        <p:spPr bwMode="auto">
          <a:xfrm>
            <a:off x="1403350" y="1530350"/>
            <a:ext cx="1295400" cy="5762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</a:t>
            </a:r>
          </a:p>
        </p:txBody>
      </p:sp>
      <p:sp>
        <p:nvSpPr>
          <p:cNvPr id="1686610" name="Oval 82"/>
          <p:cNvSpPr>
            <a:spLocks noChangeArrowheads="1"/>
          </p:cNvSpPr>
          <p:nvPr/>
        </p:nvSpPr>
        <p:spPr bwMode="auto">
          <a:xfrm>
            <a:off x="3348038" y="1530350"/>
            <a:ext cx="1295400" cy="5762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</a:t>
            </a:r>
          </a:p>
        </p:txBody>
      </p:sp>
      <p:sp>
        <p:nvSpPr>
          <p:cNvPr id="1686611" name="Oval 83"/>
          <p:cNvSpPr>
            <a:spLocks noChangeArrowheads="1"/>
          </p:cNvSpPr>
          <p:nvPr/>
        </p:nvSpPr>
        <p:spPr bwMode="auto">
          <a:xfrm>
            <a:off x="6445250" y="1530350"/>
            <a:ext cx="1295400" cy="5762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</a:t>
            </a:r>
          </a:p>
        </p:txBody>
      </p:sp>
      <p:sp>
        <p:nvSpPr>
          <p:cNvPr id="1686612" name="Text Box 84"/>
          <p:cNvSpPr txBox="1">
            <a:spLocks noChangeArrowheads="1"/>
          </p:cNvSpPr>
          <p:nvPr/>
        </p:nvSpPr>
        <p:spPr bwMode="auto">
          <a:xfrm>
            <a:off x="7812088" y="4365625"/>
            <a:ext cx="100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Main </a:t>
            </a:r>
            <a:br>
              <a:rPr lang="en-US"/>
            </a:br>
            <a:r>
              <a:rPr lang="en-US"/>
              <a:t>memory</a:t>
            </a:r>
          </a:p>
        </p:txBody>
      </p:sp>
      <p:sp>
        <p:nvSpPr>
          <p:cNvPr id="1686613" name="Freeform 85"/>
          <p:cNvSpPr>
            <a:spLocks/>
          </p:cNvSpPr>
          <p:nvPr/>
        </p:nvSpPr>
        <p:spPr bwMode="auto">
          <a:xfrm>
            <a:off x="887413" y="3284538"/>
            <a:ext cx="2171700" cy="865187"/>
          </a:xfrm>
          <a:custGeom>
            <a:avLst/>
            <a:gdLst>
              <a:gd name="T0" fmla="*/ 98 w 1368"/>
              <a:gd name="T1" fmla="*/ 0 h 545"/>
              <a:gd name="T2" fmla="*/ 53 w 1368"/>
              <a:gd name="T3" fmla="*/ 454 h 545"/>
              <a:gd name="T4" fmla="*/ 416 w 1368"/>
              <a:gd name="T5" fmla="*/ 545 h 545"/>
              <a:gd name="T6" fmla="*/ 1368 w 1368"/>
              <a:gd name="T7" fmla="*/ 45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8" h="545">
                <a:moveTo>
                  <a:pt x="98" y="0"/>
                </a:moveTo>
                <a:cubicBezTo>
                  <a:pt x="49" y="181"/>
                  <a:pt x="0" y="363"/>
                  <a:pt x="53" y="454"/>
                </a:cubicBezTo>
                <a:cubicBezTo>
                  <a:pt x="106" y="545"/>
                  <a:pt x="197" y="545"/>
                  <a:pt x="416" y="545"/>
                </a:cubicBezTo>
                <a:cubicBezTo>
                  <a:pt x="635" y="545"/>
                  <a:pt x="1001" y="499"/>
                  <a:pt x="1368" y="45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6614" name="Freeform 86"/>
          <p:cNvSpPr>
            <a:spLocks/>
          </p:cNvSpPr>
          <p:nvPr/>
        </p:nvSpPr>
        <p:spPr bwMode="auto">
          <a:xfrm>
            <a:off x="3192463" y="3284538"/>
            <a:ext cx="155575" cy="576262"/>
          </a:xfrm>
          <a:custGeom>
            <a:avLst/>
            <a:gdLst>
              <a:gd name="T0" fmla="*/ 53 w 98"/>
              <a:gd name="T1" fmla="*/ 0 h 363"/>
              <a:gd name="T2" fmla="*/ 53 w 98"/>
              <a:gd name="T3" fmla="*/ 46 h 363"/>
              <a:gd name="T4" fmla="*/ 7 w 98"/>
              <a:gd name="T5" fmla="*/ 136 h 363"/>
              <a:gd name="T6" fmla="*/ 98 w 98"/>
              <a:gd name="T7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363">
                <a:moveTo>
                  <a:pt x="53" y="0"/>
                </a:moveTo>
                <a:cubicBezTo>
                  <a:pt x="57" y="11"/>
                  <a:pt x="61" y="23"/>
                  <a:pt x="53" y="46"/>
                </a:cubicBezTo>
                <a:cubicBezTo>
                  <a:pt x="45" y="69"/>
                  <a:pt x="0" y="83"/>
                  <a:pt x="7" y="136"/>
                </a:cubicBezTo>
                <a:cubicBezTo>
                  <a:pt x="14" y="189"/>
                  <a:pt x="68" y="303"/>
                  <a:pt x="98" y="36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86615" name="Freeform 87"/>
          <p:cNvSpPr>
            <a:spLocks/>
          </p:cNvSpPr>
          <p:nvPr/>
        </p:nvSpPr>
        <p:spPr bwMode="auto">
          <a:xfrm>
            <a:off x="5795963" y="3357563"/>
            <a:ext cx="492125" cy="719137"/>
          </a:xfrm>
          <a:custGeom>
            <a:avLst/>
            <a:gdLst>
              <a:gd name="T0" fmla="*/ 227 w 310"/>
              <a:gd name="T1" fmla="*/ 0 h 453"/>
              <a:gd name="T2" fmla="*/ 272 w 310"/>
              <a:gd name="T3" fmla="*/ 272 h 453"/>
              <a:gd name="T4" fmla="*/ 0 w 310"/>
              <a:gd name="T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0" h="453">
                <a:moveTo>
                  <a:pt x="227" y="0"/>
                </a:moveTo>
                <a:cubicBezTo>
                  <a:pt x="268" y="98"/>
                  <a:pt x="310" y="197"/>
                  <a:pt x="272" y="272"/>
                </a:cubicBezTo>
                <a:cubicBezTo>
                  <a:pt x="234" y="347"/>
                  <a:pt x="30" y="423"/>
                  <a:pt x="0" y="4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0830-1F16-4B40-9128-2B461D2A17F2}" type="slidenum">
              <a:rPr lang="en-US"/>
              <a:pPr/>
              <a:t>13</a:t>
            </a:fld>
            <a:endParaRPr lang="en-US"/>
          </a:p>
        </p:txBody>
      </p:sp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Locking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Provided by some operating systems and file systems</a:t>
            </a:r>
          </a:p>
          <a:p>
            <a:r>
              <a:rPr lang="en-US" dirty="0"/>
              <a:t>Mediates access to a file</a:t>
            </a:r>
          </a:p>
          <a:p>
            <a:r>
              <a:rPr lang="en-US" dirty="0"/>
              <a:t>Mandatory or advisory:</a:t>
            </a:r>
          </a:p>
          <a:p>
            <a:pPr lvl="1"/>
            <a:r>
              <a:rPr lang="en-US" b="1" dirty="0"/>
              <a:t>Mandatory</a:t>
            </a:r>
            <a:r>
              <a:rPr lang="en-US" dirty="0"/>
              <a:t> – access is denied depending on locks held and requested</a:t>
            </a:r>
          </a:p>
          <a:p>
            <a:pPr lvl="1"/>
            <a:r>
              <a:rPr lang="en-US" b="1" dirty="0"/>
              <a:t>Advisory</a:t>
            </a:r>
            <a:r>
              <a:rPr lang="en-US" dirty="0"/>
              <a:t> – processes can find status of locks and decide what to do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9454-A6F8-C743-BA80-BCC59C741B72}" type="slidenum">
              <a:rPr lang="en-US"/>
              <a:pPr/>
              <a:t>14</a:t>
            </a:fld>
            <a:endParaRPr lang="en-US"/>
          </a:p>
        </p:txBody>
      </p:sp>
      <p:sp>
        <p:nvSpPr>
          <p:cNvPr id="1647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Content Types</a:t>
            </a:r>
          </a:p>
        </p:txBody>
      </p:sp>
      <p:pic>
        <p:nvPicPr>
          <p:cNvPr id="16476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1186" r="15715" b="1186"/>
          <a:stretch>
            <a:fillRect/>
          </a:stretch>
        </p:blipFill>
        <p:spPr bwMode="auto">
          <a:xfrm>
            <a:off x="2293938" y="1771650"/>
            <a:ext cx="3913187" cy="41783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7E19B-98E3-8544-A5E4-B3A8A72B5F0E}" type="slidenum">
              <a:rPr lang="en-US"/>
              <a:pPr/>
              <a:t>15</a:t>
            </a:fld>
            <a:endParaRPr lang="en-US"/>
          </a:p>
        </p:txBody>
      </p:sp>
      <p:sp>
        <p:nvSpPr>
          <p:cNvPr id="1650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Methods</a:t>
            </a:r>
          </a:p>
        </p:txBody>
      </p:sp>
      <p:sp>
        <p:nvSpPr>
          <p:cNvPr id="1650693" name="Rectangle 5"/>
          <p:cNvSpPr>
            <a:spLocks noChangeArrowheads="1"/>
          </p:cNvSpPr>
          <p:nvPr/>
        </p:nvSpPr>
        <p:spPr bwMode="auto">
          <a:xfrm>
            <a:off x="955675" y="1766888"/>
            <a:ext cx="737076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3203575" algn="l"/>
                <a:tab pos="4056063" algn="l"/>
              </a:tabLst>
            </a:pPr>
            <a:r>
              <a:rPr lang="en-US" b="1" dirty="0"/>
              <a:t>Sequential Access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>
                <a:solidFill>
                  <a:srgbClr val="0033CC"/>
                </a:solidFill>
              </a:rPr>
              <a:t>		</a:t>
            </a:r>
            <a:r>
              <a:rPr lang="en-US" dirty="0"/>
              <a:t>read next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write next 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reset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no read after last write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	(rewrite)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3203575" algn="l"/>
                <a:tab pos="4056063" algn="l"/>
              </a:tabLst>
            </a:pPr>
            <a:r>
              <a:rPr lang="en-US" b="1" dirty="0"/>
              <a:t>Direct Access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read </a:t>
            </a:r>
            <a:r>
              <a:rPr lang="en-US" i="1" dirty="0"/>
              <a:t>n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write </a:t>
            </a:r>
            <a:r>
              <a:rPr lang="en-US" i="1" dirty="0"/>
              <a:t>n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position to </a:t>
            </a:r>
            <a:r>
              <a:rPr lang="en-US" i="1" dirty="0"/>
              <a:t>n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	read next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	write next 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	rewrite </a:t>
            </a:r>
            <a:r>
              <a:rPr lang="en-US" i="1" dirty="0"/>
              <a:t>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3203575" algn="l"/>
                <a:tab pos="4056063" algn="l"/>
              </a:tabLst>
            </a:pPr>
            <a:r>
              <a:rPr lang="en-US" dirty="0"/>
              <a:t>	</a:t>
            </a:r>
            <a:r>
              <a:rPr lang="en-US" i="1" dirty="0"/>
              <a:t>n</a:t>
            </a:r>
            <a:r>
              <a:rPr lang="en-US" dirty="0"/>
              <a:t> = relative block number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F3D2-8DCD-1648-8A7D-55E9DCDD20FD}" type="slidenum">
              <a:rPr lang="en-US"/>
              <a:pPr/>
              <a:t>16</a:t>
            </a:fld>
            <a:endParaRPr lang="en-US"/>
          </a:p>
        </p:txBody>
      </p:sp>
      <p:sp>
        <p:nvSpPr>
          <p:cNvPr id="1653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Sequential-access File</a:t>
            </a:r>
          </a:p>
        </p:txBody>
      </p:sp>
      <p:pic>
        <p:nvPicPr>
          <p:cNvPr id="1653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962150"/>
            <a:ext cx="7010400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17E9-347C-3841-9B8B-811292DD3B42}" type="slidenum">
              <a:rPr lang="en-US"/>
              <a:pPr/>
              <a:t>17</a:t>
            </a:fld>
            <a:endParaRPr lang="en-US"/>
          </a:p>
        </p:txBody>
      </p:sp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Simulation of Sequential Access on Direct-access File</a:t>
            </a:r>
          </a:p>
        </p:txBody>
      </p:sp>
      <p:pic>
        <p:nvPicPr>
          <p:cNvPr id="1656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933575"/>
            <a:ext cx="7091363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F3984-0729-4B49-BD29-3750C4C15294}" type="slidenum">
              <a:rPr lang="en-US"/>
              <a:pPr/>
              <a:t>18</a:t>
            </a:fld>
            <a:endParaRPr lang="en-US"/>
          </a:p>
        </p:txBody>
      </p:sp>
      <p:sp>
        <p:nvSpPr>
          <p:cNvPr id="1659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Index and Relative Files</a:t>
            </a:r>
          </a:p>
        </p:txBody>
      </p:sp>
      <p:pic>
        <p:nvPicPr>
          <p:cNvPr id="1659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5902325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D7137-9ACC-5F4A-AD6C-2B88B6A09641}" type="slidenum">
              <a:rPr lang="en-US"/>
              <a:pPr/>
              <a:t>19</a:t>
            </a:fld>
            <a:endParaRPr lang="en-US"/>
          </a:p>
        </p:txBody>
      </p:sp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Structure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784"/>
            <a:ext cx="8496300" cy="4679950"/>
          </a:xfrm>
        </p:spPr>
        <p:txBody>
          <a:bodyPr/>
          <a:lstStyle/>
          <a:p>
            <a:r>
              <a:rPr lang="en-US" dirty="0"/>
              <a:t>Disk can be subdivided into </a:t>
            </a:r>
            <a:r>
              <a:rPr lang="en-US" dirty="0" smtClean="0">
                <a:solidFill>
                  <a:srgbClr val="FF3300"/>
                </a:solidFill>
              </a:rPr>
              <a:t>partitions</a:t>
            </a:r>
          </a:p>
          <a:p>
            <a:pPr lvl="1"/>
            <a:r>
              <a:rPr lang="en-US" dirty="0"/>
              <a:t>Partitions also known as minidisks, </a:t>
            </a:r>
            <a:r>
              <a:rPr lang="en-US" dirty="0" smtClean="0"/>
              <a:t>slices</a:t>
            </a:r>
            <a:endParaRPr lang="en-US" dirty="0"/>
          </a:p>
          <a:p>
            <a:pPr lvl="1"/>
            <a:r>
              <a:rPr lang="en-US" dirty="0"/>
              <a:t>Disks or partitions can be RAID protected against </a:t>
            </a:r>
            <a:r>
              <a:rPr lang="en-US" dirty="0" smtClean="0"/>
              <a:t>failure</a:t>
            </a:r>
          </a:p>
          <a:p>
            <a:endParaRPr lang="en-US" dirty="0"/>
          </a:p>
          <a:p>
            <a:r>
              <a:rPr lang="en-US" dirty="0"/>
              <a:t>Disk or partition can be used raw – without a file system, or formatted with a file </a:t>
            </a:r>
            <a:r>
              <a:rPr lang="en-US" dirty="0" smtClean="0"/>
              <a:t>system.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Entity (partition or disk or multiple disks) </a:t>
            </a:r>
            <a:r>
              <a:rPr lang="en-US" dirty="0" smtClean="0"/>
              <a:t>containing a </a:t>
            </a:r>
            <a:r>
              <a:rPr lang="en-US" dirty="0"/>
              <a:t>file system </a:t>
            </a:r>
            <a:r>
              <a:rPr lang="en-US" dirty="0" smtClean="0"/>
              <a:t>is known </a:t>
            </a:r>
            <a:r>
              <a:rPr lang="en-US" dirty="0"/>
              <a:t>as a </a:t>
            </a:r>
            <a:r>
              <a:rPr lang="en-US" dirty="0" smtClean="0">
                <a:solidFill>
                  <a:srgbClr val="FF0000"/>
                </a:solidFill>
              </a:rPr>
              <a:t>Volume.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Each volume </a:t>
            </a:r>
            <a:r>
              <a:rPr lang="en-US" dirty="0" smtClean="0"/>
              <a:t>has a </a:t>
            </a:r>
            <a:r>
              <a:rPr lang="en-US" dirty="0" smtClean="0">
                <a:solidFill>
                  <a:srgbClr val="FF0000"/>
                </a:solidFill>
              </a:rPr>
              <a:t>Directory </a:t>
            </a:r>
            <a:r>
              <a:rPr lang="en-US" dirty="0" smtClean="0"/>
              <a:t>or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olume Table of </a:t>
            </a:r>
            <a:r>
              <a:rPr lang="en-US" dirty="0" smtClean="0">
                <a:solidFill>
                  <a:srgbClr val="FF0000"/>
                </a:solidFill>
              </a:rPr>
              <a:t>Contents, </a:t>
            </a:r>
            <a:r>
              <a:rPr lang="en-US" dirty="0" smtClean="0"/>
              <a:t>that keeps track of and organizes files.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There may be many  </a:t>
            </a:r>
            <a:r>
              <a:rPr lang="en-US" dirty="0" smtClean="0">
                <a:solidFill>
                  <a:srgbClr val="FF0000"/>
                </a:solidFill>
              </a:rPr>
              <a:t>general</a:t>
            </a:r>
            <a:r>
              <a:rPr lang="en-US" dirty="0">
                <a:solidFill>
                  <a:srgbClr val="FF0000"/>
                </a:solidFill>
              </a:rPr>
              <a:t>-purpose </a:t>
            </a:r>
            <a:r>
              <a:rPr lang="en-US" dirty="0"/>
              <a:t>file </a:t>
            </a:r>
            <a:r>
              <a:rPr lang="en-US" dirty="0" smtClean="0"/>
              <a:t>systems (e.g., NTFS) and also many </a:t>
            </a:r>
            <a:r>
              <a:rPr lang="en-US" dirty="0">
                <a:solidFill>
                  <a:srgbClr val="FF0000"/>
                </a:solidFill>
              </a:rPr>
              <a:t>special-purpose file </a:t>
            </a:r>
            <a:r>
              <a:rPr lang="en-US" dirty="0" smtClean="0">
                <a:solidFill>
                  <a:srgbClr val="FF0000"/>
                </a:solidFill>
              </a:rPr>
              <a:t>systems </a:t>
            </a:r>
            <a:r>
              <a:rPr lang="en-US" dirty="0" smtClean="0"/>
              <a:t>(e.g., /</a:t>
            </a:r>
            <a:r>
              <a:rPr lang="en-US" dirty="0" err="1" smtClean="0"/>
              <a:t>procfs</a:t>
            </a:r>
            <a:r>
              <a:rPr lang="en-US" dirty="0"/>
              <a:t>)</a:t>
            </a:r>
            <a:r>
              <a:rPr lang="en-US" dirty="0" smtClean="0"/>
              <a:t> all </a:t>
            </a:r>
            <a:r>
              <a:rPr lang="en-US" dirty="0"/>
              <a:t>within the same operating system or computer.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BBBDB-BAAB-4547-873E-EEBA6207C68B}" type="slidenum">
              <a:rPr lang="en-US"/>
              <a:pPr/>
              <a:t>2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and Outline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b="1"/>
              <a:t>OBJECTIVES</a:t>
            </a:r>
          </a:p>
          <a:p>
            <a:r>
              <a:rPr lang="en-US" sz="1600"/>
              <a:t>To explain the function of file systems</a:t>
            </a:r>
          </a:p>
          <a:p>
            <a:r>
              <a:rPr lang="en-US" sz="1600"/>
              <a:t>To describe the interfaces to file systems</a:t>
            </a:r>
          </a:p>
          <a:p>
            <a:r>
              <a:rPr lang="en-US" sz="1600"/>
              <a:t>To discuss file-system design tradeoffs, including access methods, file sharing, file locking, and directory structures</a:t>
            </a:r>
          </a:p>
          <a:p>
            <a:r>
              <a:rPr lang="en-US" sz="1600"/>
              <a:t>To explore file-system protection</a:t>
            </a:r>
          </a:p>
          <a:p>
            <a:endParaRPr lang="en-US" sz="1600"/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b="1"/>
              <a:t>OUTLINE</a:t>
            </a:r>
          </a:p>
          <a:p>
            <a:r>
              <a:rPr lang="en-US" sz="1600"/>
              <a:t>File Concept</a:t>
            </a:r>
          </a:p>
          <a:p>
            <a:r>
              <a:rPr lang="en-US" sz="1600"/>
              <a:t>Access Methods</a:t>
            </a:r>
          </a:p>
          <a:p>
            <a:r>
              <a:rPr lang="en-US" sz="1600"/>
              <a:t>Directory Structure</a:t>
            </a:r>
          </a:p>
          <a:p>
            <a:r>
              <a:rPr lang="en-US" sz="1600"/>
              <a:t>File-System Mounting</a:t>
            </a:r>
          </a:p>
          <a:p>
            <a:r>
              <a:rPr lang="en-US" sz="1600"/>
              <a:t>File Sharing</a:t>
            </a:r>
          </a:p>
          <a:p>
            <a:r>
              <a:rPr lang="en-US" sz="1600"/>
              <a:t>Protection</a:t>
            </a:r>
          </a:p>
          <a:p>
            <a:endParaRPr lang="en-US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9EF33-0285-3C4A-A897-1F6245678CEA}" type="slidenum">
              <a:rPr lang="en-US"/>
              <a:pPr/>
              <a:t>20</a:t>
            </a:fld>
            <a:endParaRPr lang="en-US"/>
          </a:p>
        </p:txBody>
      </p:sp>
      <p:sp>
        <p:nvSpPr>
          <p:cNvPr id="1668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Typical File-system Organization</a:t>
            </a:r>
          </a:p>
        </p:txBody>
      </p:sp>
      <p:pic>
        <p:nvPicPr>
          <p:cNvPr id="1668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6113"/>
            <a:ext cx="65214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B9B1-FBC4-4C44-8B2F-E60976EAE1C9}" type="slidenum">
              <a:rPr lang="en-US"/>
              <a:pPr/>
              <a:t>21</a:t>
            </a:fld>
            <a:endParaRPr lang="en-US"/>
          </a:p>
        </p:txBody>
      </p:sp>
      <p:sp>
        <p:nvSpPr>
          <p:cNvPr id="1662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Directory Structure</a:t>
            </a:r>
          </a:p>
        </p:txBody>
      </p:sp>
      <p:sp>
        <p:nvSpPr>
          <p:cNvPr id="1662981" name="Rectangle 5"/>
          <p:cNvSpPr>
            <a:spLocks noChangeArrowheads="1"/>
          </p:cNvSpPr>
          <p:nvPr/>
        </p:nvSpPr>
        <p:spPr bwMode="auto">
          <a:xfrm>
            <a:off x="966788" y="1412776"/>
            <a:ext cx="737076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A collection of </a:t>
            </a:r>
            <a:r>
              <a:rPr lang="en-US" dirty="0" smtClean="0"/>
              <a:t>entries containing </a:t>
            </a:r>
            <a:r>
              <a:rPr lang="en-US" dirty="0"/>
              <a:t>information about </a:t>
            </a:r>
            <a:r>
              <a:rPr lang="en-US" dirty="0" smtClean="0"/>
              <a:t>files and organizing th</a:t>
            </a:r>
            <a:r>
              <a:rPr lang="en-US" dirty="0" smtClean="0"/>
              <a:t>e files.</a:t>
            </a:r>
            <a:endParaRPr lang="en-US" dirty="0"/>
          </a:p>
        </p:txBody>
      </p:sp>
      <p:sp>
        <p:nvSpPr>
          <p:cNvPr id="1662982" name="Oval 6"/>
          <p:cNvSpPr>
            <a:spLocks noChangeArrowheads="1"/>
          </p:cNvSpPr>
          <p:nvPr/>
        </p:nvSpPr>
        <p:spPr bwMode="auto">
          <a:xfrm>
            <a:off x="2819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83" name="Oval 7"/>
          <p:cNvSpPr>
            <a:spLocks noChangeArrowheads="1"/>
          </p:cNvSpPr>
          <p:nvPr/>
        </p:nvSpPr>
        <p:spPr bwMode="auto">
          <a:xfrm>
            <a:off x="3581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84" name="Oval 8"/>
          <p:cNvSpPr>
            <a:spLocks noChangeArrowheads="1"/>
          </p:cNvSpPr>
          <p:nvPr/>
        </p:nvSpPr>
        <p:spPr bwMode="auto">
          <a:xfrm>
            <a:off x="4343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85" name="Oval 9"/>
          <p:cNvSpPr>
            <a:spLocks noChangeArrowheads="1"/>
          </p:cNvSpPr>
          <p:nvPr/>
        </p:nvSpPr>
        <p:spPr bwMode="auto">
          <a:xfrm>
            <a:off x="5105400" y="22860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86" name="Oval 10"/>
          <p:cNvSpPr>
            <a:spLocks noChangeArrowheads="1"/>
          </p:cNvSpPr>
          <p:nvPr/>
        </p:nvSpPr>
        <p:spPr bwMode="auto">
          <a:xfrm>
            <a:off x="5867400" y="25908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87" name="Rectangle 11"/>
          <p:cNvSpPr>
            <a:spLocks noChangeArrowheads="1"/>
          </p:cNvSpPr>
          <p:nvPr/>
        </p:nvSpPr>
        <p:spPr bwMode="auto">
          <a:xfrm>
            <a:off x="2819400" y="4267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F 1</a:t>
            </a:r>
          </a:p>
        </p:txBody>
      </p:sp>
      <p:sp>
        <p:nvSpPr>
          <p:cNvPr id="1662988" name="Rectangle 12"/>
          <p:cNvSpPr>
            <a:spLocks noChangeArrowheads="1"/>
          </p:cNvSpPr>
          <p:nvPr/>
        </p:nvSpPr>
        <p:spPr bwMode="auto">
          <a:xfrm>
            <a:off x="3581400" y="4267200"/>
            <a:ext cx="457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F 2</a:t>
            </a:r>
          </a:p>
        </p:txBody>
      </p:sp>
      <p:sp>
        <p:nvSpPr>
          <p:cNvPr id="1662989" name="Rectangle 13"/>
          <p:cNvSpPr>
            <a:spLocks noChangeArrowheads="1"/>
          </p:cNvSpPr>
          <p:nvPr/>
        </p:nvSpPr>
        <p:spPr bwMode="auto">
          <a:xfrm>
            <a:off x="4343400" y="4267200"/>
            <a:ext cx="457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F 3</a:t>
            </a:r>
          </a:p>
        </p:txBody>
      </p:sp>
      <p:sp>
        <p:nvSpPr>
          <p:cNvPr id="1662990" name="Rectangle 14"/>
          <p:cNvSpPr>
            <a:spLocks noChangeArrowheads="1"/>
          </p:cNvSpPr>
          <p:nvPr/>
        </p:nvSpPr>
        <p:spPr bwMode="auto">
          <a:xfrm>
            <a:off x="5105400" y="42672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F 4</a:t>
            </a:r>
          </a:p>
        </p:txBody>
      </p:sp>
      <p:sp>
        <p:nvSpPr>
          <p:cNvPr id="1662991" name="Rectangle 15"/>
          <p:cNvSpPr>
            <a:spLocks noChangeArrowheads="1"/>
          </p:cNvSpPr>
          <p:nvPr/>
        </p:nvSpPr>
        <p:spPr bwMode="auto">
          <a:xfrm>
            <a:off x="5867400" y="4648200"/>
            <a:ext cx="45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F n</a:t>
            </a:r>
          </a:p>
        </p:txBody>
      </p:sp>
      <p:sp>
        <p:nvSpPr>
          <p:cNvPr id="1662992" name="Line 16"/>
          <p:cNvSpPr>
            <a:spLocks noChangeShapeType="1"/>
          </p:cNvSpPr>
          <p:nvPr/>
        </p:nvSpPr>
        <p:spPr bwMode="auto">
          <a:xfrm>
            <a:off x="3838575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93" name="Line 17"/>
          <p:cNvSpPr>
            <a:spLocks noChangeShapeType="1"/>
          </p:cNvSpPr>
          <p:nvPr/>
        </p:nvSpPr>
        <p:spPr bwMode="auto">
          <a:xfrm>
            <a:off x="4572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94" name="Line 18"/>
          <p:cNvSpPr>
            <a:spLocks noChangeShapeType="1"/>
          </p:cNvSpPr>
          <p:nvPr/>
        </p:nvSpPr>
        <p:spPr bwMode="auto">
          <a:xfrm>
            <a:off x="6096000" y="3048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95" name="Line 19"/>
          <p:cNvSpPr>
            <a:spLocks noChangeShapeType="1"/>
          </p:cNvSpPr>
          <p:nvPr/>
        </p:nvSpPr>
        <p:spPr bwMode="auto">
          <a:xfrm>
            <a:off x="5334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96" name="Line 20"/>
          <p:cNvSpPr>
            <a:spLocks noChangeShapeType="1"/>
          </p:cNvSpPr>
          <p:nvPr/>
        </p:nvSpPr>
        <p:spPr bwMode="auto">
          <a:xfrm>
            <a:off x="3048000" y="2743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97" name="Freeform 21"/>
          <p:cNvSpPr>
            <a:spLocks/>
          </p:cNvSpPr>
          <p:nvPr/>
        </p:nvSpPr>
        <p:spPr bwMode="auto">
          <a:xfrm>
            <a:off x="2538413" y="1962150"/>
            <a:ext cx="4186237" cy="1473200"/>
          </a:xfrm>
          <a:custGeom>
            <a:avLst/>
            <a:gdLst>
              <a:gd name="T0" fmla="*/ 10 w 2637"/>
              <a:gd name="T1" fmla="*/ 328 h 928"/>
              <a:gd name="T2" fmla="*/ 28 w 2637"/>
              <a:gd name="T3" fmla="*/ 219 h 928"/>
              <a:gd name="T4" fmla="*/ 410 w 2637"/>
              <a:gd name="T5" fmla="*/ 37 h 928"/>
              <a:gd name="T6" fmla="*/ 583 w 2637"/>
              <a:gd name="T7" fmla="*/ 10 h 928"/>
              <a:gd name="T8" fmla="*/ 1019 w 2637"/>
              <a:gd name="T9" fmla="*/ 0 h 928"/>
              <a:gd name="T10" fmla="*/ 1401 w 2637"/>
              <a:gd name="T11" fmla="*/ 10 h 928"/>
              <a:gd name="T12" fmla="*/ 1655 w 2637"/>
              <a:gd name="T13" fmla="*/ 55 h 928"/>
              <a:gd name="T14" fmla="*/ 1901 w 2637"/>
              <a:gd name="T15" fmla="*/ 128 h 928"/>
              <a:gd name="T16" fmla="*/ 2019 w 2637"/>
              <a:gd name="T17" fmla="*/ 164 h 928"/>
              <a:gd name="T18" fmla="*/ 2246 w 2637"/>
              <a:gd name="T19" fmla="*/ 210 h 928"/>
              <a:gd name="T20" fmla="*/ 2382 w 2637"/>
              <a:gd name="T21" fmla="*/ 255 h 928"/>
              <a:gd name="T22" fmla="*/ 2519 w 2637"/>
              <a:gd name="T23" fmla="*/ 391 h 928"/>
              <a:gd name="T24" fmla="*/ 2573 w 2637"/>
              <a:gd name="T25" fmla="*/ 446 h 928"/>
              <a:gd name="T26" fmla="*/ 2619 w 2637"/>
              <a:gd name="T27" fmla="*/ 573 h 928"/>
              <a:gd name="T28" fmla="*/ 2637 w 2637"/>
              <a:gd name="T29" fmla="*/ 628 h 928"/>
              <a:gd name="T30" fmla="*/ 2619 w 2637"/>
              <a:gd name="T31" fmla="*/ 737 h 928"/>
              <a:gd name="T32" fmla="*/ 2401 w 2637"/>
              <a:gd name="T33" fmla="*/ 873 h 928"/>
              <a:gd name="T34" fmla="*/ 2201 w 2637"/>
              <a:gd name="T35" fmla="*/ 919 h 928"/>
              <a:gd name="T36" fmla="*/ 1146 w 2637"/>
              <a:gd name="T37" fmla="*/ 873 h 928"/>
              <a:gd name="T38" fmla="*/ 474 w 2637"/>
              <a:gd name="T39" fmla="*/ 700 h 928"/>
              <a:gd name="T40" fmla="*/ 446 w 2637"/>
              <a:gd name="T41" fmla="*/ 691 h 928"/>
              <a:gd name="T42" fmla="*/ 410 w 2637"/>
              <a:gd name="T43" fmla="*/ 673 h 928"/>
              <a:gd name="T44" fmla="*/ 83 w 2637"/>
              <a:gd name="T45" fmla="*/ 564 h 928"/>
              <a:gd name="T46" fmla="*/ 28 w 2637"/>
              <a:gd name="T47" fmla="*/ 400 h 928"/>
              <a:gd name="T48" fmla="*/ 1 w 2637"/>
              <a:gd name="T49" fmla="*/ 319 h 928"/>
              <a:gd name="T50" fmla="*/ 10 w 2637"/>
              <a:gd name="T51" fmla="*/ 328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98" name="Freeform 22"/>
          <p:cNvSpPr>
            <a:spLocks/>
          </p:cNvSpPr>
          <p:nvPr/>
        </p:nvSpPr>
        <p:spPr bwMode="auto">
          <a:xfrm>
            <a:off x="2362200" y="3886200"/>
            <a:ext cx="4262438" cy="1600200"/>
          </a:xfrm>
          <a:custGeom>
            <a:avLst/>
            <a:gdLst>
              <a:gd name="T0" fmla="*/ 10 w 2637"/>
              <a:gd name="T1" fmla="*/ 328 h 928"/>
              <a:gd name="T2" fmla="*/ 28 w 2637"/>
              <a:gd name="T3" fmla="*/ 219 h 928"/>
              <a:gd name="T4" fmla="*/ 410 w 2637"/>
              <a:gd name="T5" fmla="*/ 37 h 928"/>
              <a:gd name="T6" fmla="*/ 583 w 2637"/>
              <a:gd name="T7" fmla="*/ 10 h 928"/>
              <a:gd name="T8" fmla="*/ 1019 w 2637"/>
              <a:gd name="T9" fmla="*/ 0 h 928"/>
              <a:gd name="T10" fmla="*/ 1401 w 2637"/>
              <a:gd name="T11" fmla="*/ 10 h 928"/>
              <a:gd name="T12" fmla="*/ 1655 w 2637"/>
              <a:gd name="T13" fmla="*/ 55 h 928"/>
              <a:gd name="T14" fmla="*/ 1901 w 2637"/>
              <a:gd name="T15" fmla="*/ 128 h 928"/>
              <a:gd name="T16" fmla="*/ 2019 w 2637"/>
              <a:gd name="T17" fmla="*/ 164 h 928"/>
              <a:gd name="T18" fmla="*/ 2246 w 2637"/>
              <a:gd name="T19" fmla="*/ 210 h 928"/>
              <a:gd name="T20" fmla="*/ 2382 w 2637"/>
              <a:gd name="T21" fmla="*/ 255 h 928"/>
              <a:gd name="T22" fmla="*/ 2519 w 2637"/>
              <a:gd name="T23" fmla="*/ 391 h 928"/>
              <a:gd name="T24" fmla="*/ 2573 w 2637"/>
              <a:gd name="T25" fmla="*/ 446 h 928"/>
              <a:gd name="T26" fmla="*/ 2619 w 2637"/>
              <a:gd name="T27" fmla="*/ 573 h 928"/>
              <a:gd name="T28" fmla="*/ 2637 w 2637"/>
              <a:gd name="T29" fmla="*/ 628 h 928"/>
              <a:gd name="T30" fmla="*/ 2619 w 2637"/>
              <a:gd name="T31" fmla="*/ 737 h 928"/>
              <a:gd name="T32" fmla="*/ 2401 w 2637"/>
              <a:gd name="T33" fmla="*/ 873 h 928"/>
              <a:gd name="T34" fmla="*/ 2201 w 2637"/>
              <a:gd name="T35" fmla="*/ 919 h 928"/>
              <a:gd name="T36" fmla="*/ 1146 w 2637"/>
              <a:gd name="T37" fmla="*/ 873 h 928"/>
              <a:gd name="T38" fmla="*/ 474 w 2637"/>
              <a:gd name="T39" fmla="*/ 700 h 928"/>
              <a:gd name="T40" fmla="*/ 446 w 2637"/>
              <a:gd name="T41" fmla="*/ 691 h 928"/>
              <a:gd name="T42" fmla="*/ 410 w 2637"/>
              <a:gd name="T43" fmla="*/ 673 h 928"/>
              <a:gd name="T44" fmla="*/ 83 w 2637"/>
              <a:gd name="T45" fmla="*/ 564 h 928"/>
              <a:gd name="T46" fmla="*/ 28 w 2637"/>
              <a:gd name="T47" fmla="*/ 400 h 928"/>
              <a:gd name="T48" fmla="*/ 1 w 2637"/>
              <a:gd name="T49" fmla="*/ 319 h 928"/>
              <a:gd name="T50" fmla="*/ 10 w 2637"/>
              <a:gd name="T51" fmla="*/ 328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2999" name="Text Box 23"/>
          <p:cNvSpPr txBox="1">
            <a:spLocks noChangeArrowheads="1"/>
          </p:cNvSpPr>
          <p:nvPr/>
        </p:nvSpPr>
        <p:spPr bwMode="auto">
          <a:xfrm>
            <a:off x="1295400" y="22860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Directory</a:t>
            </a:r>
          </a:p>
        </p:txBody>
      </p:sp>
      <p:sp>
        <p:nvSpPr>
          <p:cNvPr id="1663000" name="Text Box 24"/>
          <p:cNvSpPr txBox="1">
            <a:spLocks noChangeArrowheads="1"/>
          </p:cNvSpPr>
          <p:nvPr/>
        </p:nvSpPr>
        <p:spPr bwMode="auto">
          <a:xfrm>
            <a:off x="1435100" y="41910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Helvetica" charset="0"/>
              </a:rPr>
              <a:t>Files</a:t>
            </a:r>
          </a:p>
        </p:txBody>
      </p:sp>
      <p:sp>
        <p:nvSpPr>
          <p:cNvPr id="1663001" name="Rectangle 25"/>
          <p:cNvSpPr>
            <a:spLocks noChangeArrowheads="1"/>
          </p:cNvSpPr>
          <p:nvPr/>
        </p:nvSpPr>
        <p:spPr bwMode="auto">
          <a:xfrm>
            <a:off x="990600" y="5638800"/>
            <a:ext cx="7029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 dirty="0">
                <a:latin typeface="Helvetica" charset="0"/>
              </a:rPr>
              <a:t>Both the directory structure and the files reside on disk</a:t>
            </a:r>
          </a:p>
          <a:p>
            <a:pPr algn="l" eaLnBrk="0" hangingPunct="0"/>
            <a:r>
              <a:rPr lang="en-US" dirty="0">
                <a:latin typeface="Helvetica" charset="0"/>
              </a:rPr>
              <a:t>Backups of these two structures are kept on tapes</a:t>
            </a:r>
          </a:p>
        </p:txBody>
      </p:sp>
      <p:sp>
        <p:nvSpPr>
          <p:cNvPr id="1663002" name="Line 26"/>
          <p:cNvSpPr>
            <a:spLocks noChangeShapeType="1"/>
          </p:cNvSpPr>
          <p:nvPr/>
        </p:nvSpPr>
        <p:spPr bwMode="auto">
          <a:xfrm flipV="1">
            <a:off x="6156325" y="2420938"/>
            <a:ext cx="792163" cy="3603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63003" name="Text Box 27"/>
          <p:cNvSpPr txBox="1">
            <a:spLocks noChangeArrowheads="1"/>
          </p:cNvSpPr>
          <p:nvPr/>
        </p:nvSpPr>
        <p:spPr bwMode="auto">
          <a:xfrm>
            <a:off x="6948488" y="2205038"/>
            <a:ext cx="1044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filename</a:t>
            </a:r>
          </a:p>
        </p:txBody>
      </p:sp>
      <p:sp>
        <p:nvSpPr>
          <p:cNvPr id="1663004" name="Line 28"/>
          <p:cNvSpPr>
            <a:spLocks noChangeShapeType="1"/>
          </p:cNvSpPr>
          <p:nvPr/>
        </p:nvSpPr>
        <p:spPr bwMode="auto">
          <a:xfrm flipV="1">
            <a:off x="6227763" y="4437063"/>
            <a:ext cx="1008062" cy="287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63005" name="Text Box 29"/>
          <p:cNvSpPr txBox="1">
            <a:spLocks noChangeArrowheads="1"/>
          </p:cNvSpPr>
          <p:nvPr/>
        </p:nvSpPr>
        <p:spPr bwMode="auto">
          <a:xfrm>
            <a:off x="6729413" y="4076700"/>
            <a:ext cx="1946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file content (data)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62D66-4B27-DD49-8CF0-5CA4A98020E5}" type="slidenum">
              <a:rPr lang="en-US"/>
              <a:pPr/>
              <a:t>22</a:t>
            </a:fld>
            <a:endParaRPr lang="en-US"/>
          </a:p>
        </p:txBody>
      </p:sp>
      <p:sp>
        <p:nvSpPr>
          <p:cNvPr id="167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Operations Performed on Directory</a:t>
            </a:r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Search</a:t>
            </a:r>
            <a:r>
              <a:rPr lang="en-US" dirty="0"/>
              <a:t> for a file</a:t>
            </a:r>
          </a:p>
          <a:p>
            <a:pPr lvl="1"/>
            <a:r>
              <a:rPr lang="en-US" dirty="0"/>
              <a:t>Given </a:t>
            </a:r>
            <a:r>
              <a:rPr lang="en-US" i="1" dirty="0"/>
              <a:t>filename</a:t>
            </a:r>
            <a:r>
              <a:rPr lang="en-US" dirty="0"/>
              <a:t>, find out the corresponding </a:t>
            </a:r>
            <a:r>
              <a:rPr lang="en-US" i="1" dirty="0"/>
              <a:t>directory </a:t>
            </a:r>
            <a:r>
              <a:rPr lang="en-US" i="1" dirty="0" smtClean="0"/>
              <a:t>entry</a:t>
            </a:r>
            <a:endParaRPr lang="en-US" dirty="0"/>
          </a:p>
          <a:p>
            <a:r>
              <a:rPr lang="en-US" i="1" dirty="0"/>
              <a:t>Create</a:t>
            </a:r>
            <a:r>
              <a:rPr lang="en-US" dirty="0"/>
              <a:t> a </a:t>
            </a:r>
            <a:r>
              <a:rPr lang="en-US" dirty="0" smtClean="0"/>
              <a:t>file (add a new entry into the directory)</a:t>
            </a:r>
            <a:endParaRPr lang="en-US" dirty="0"/>
          </a:p>
          <a:p>
            <a:r>
              <a:rPr lang="en-US" i="1" dirty="0"/>
              <a:t>Delete</a:t>
            </a:r>
            <a:r>
              <a:rPr lang="en-US" dirty="0"/>
              <a:t> a </a:t>
            </a:r>
            <a:r>
              <a:rPr lang="en-US" dirty="0" smtClean="0"/>
              <a:t>file (remove the related entry from directory)</a:t>
            </a:r>
            <a:endParaRPr lang="en-US" dirty="0"/>
          </a:p>
          <a:p>
            <a:r>
              <a:rPr lang="en-US" i="1" dirty="0"/>
              <a:t>Rename</a:t>
            </a:r>
            <a:r>
              <a:rPr lang="en-US" dirty="0"/>
              <a:t> a </a:t>
            </a:r>
            <a:r>
              <a:rPr lang="en-US" dirty="0" smtClean="0"/>
              <a:t>file (change the name in the respective directory entry)</a:t>
            </a:r>
            <a:endParaRPr lang="en-US" dirty="0"/>
          </a:p>
          <a:p>
            <a:r>
              <a:rPr lang="en-US" i="1" dirty="0"/>
              <a:t>List</a:t>
            </a:r>
            <a:r>
              <a:rPr lang="en-US" dirty="0"/>
              <a:t> a directory</a:t>
            </a:r>
          </a:p>
          <a:p>
            <a:pPr lvl="1"/>
            <a:r>
              <a:rPr lang="en-US" dirty="0"/>
              <a:t>List the names </a:t>
            </a:r>
            <a:r>
              <a:rPr lang="en-US" dirty="0" smtClean="0"/>
              <a:t>of all </a:t>
            </a:r>
            <a:r>
              <a:rPr lang="en-US" dirty="0"/>
              <a:t>files in that directory. For each </a:t>
            </a:r>
            <a:r>
              <a:rPr lang="en-US" dirty="0" smtClean="0"/>
              <a:t>file, </a:t>
            </a:r>
            <a:r>
              <a:rPr lang="en-US" dirty="0" smtClean="0"/>
              <a:t>more </a:t>
            </a:r>
            <a:r>
              <a:rPr lang="en-US" dirty="0"/>
              <a:t>information may be printed out. </a:t>
            </a:r>
          </a:p>
          <a:p>
            <a:r>
              <a:rPr lang="en-US" i="1" dirty="0"/>
              <a:t>Traverse</a:t>
            </a:r>
            <a:r>
              <a:rPr lang="en-US" dirty="0"/>
              <a:t> the file system</a:t>
            </a:r>
          </a:p>
          <a:p>
            <a:pPr lvl="1"/>
            <a:r>
              <a:rPr lang="en-US" dirty="0"/>
              <a:t>Starting from root directory, go though all directory entries, including the subdirectories and their entries, recursively.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11ED7-5659-E141-9E84-540C7F30AF92}" type="slidenum">
              <a:rPr lang="en-US"/>
              <a:pPr/>
              <a:t>23</a:t>
            </a:fld>
            <a:endParaRPr lang="en-US"/>
          </a:p>
        </p:txBody>
      </p:sp>
      <p:sp>
        <p:nvSpPr>
          <p:cNvPr id="169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 the Directory (Logically) </a:t>
            </a:r>
            <a:br>
              <a:rPr lang="en-US" dirty="0"/>
            </a:br>
            <a:r>
              <a:rPr lang="en-US" dirty="0"/>
              <a:t>to Obtain</a:t>
            </a:r>
          </a:p>
        </p:txBody>
      </p:sp>
      <p:sp>
        <p:nvSpPr>
          <p:cNvPr id="169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Goals: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Efficiency</a:t>
            </a:r>
            <a:r>
              <a:rPr lang="en-US" dirty="0"/>
              <a:t> – locating a file quickly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Convenient</a:t>
            </a:r>
            <a:r>
              <a:rPr lang="en-US" dirty="0"/>
              <a:t> Naming – convenient to users</a:t>
            </a:r>
          </a:p>
          <a:p>
            <a:pPr lvl="1"/>
            <a:r>
              <a:rPr lang="en-US" dirty="0"/>
              <a:t>Two users can have same name for different files</a:t>
            </a:r>
          </a:p>
          <a:p>
            <a:pPr lvl="1"/>
            <a:r>
              <a:rPr lang="en-US" dirty="0"/>
              <a:t>The same file can have several different names</a:t>
            </a:r>
          </a:p>
          <a:p>
            <a:pPr lvl="1"/>
            <a:endParaRPr lang="en-US" dirty="0"/>
          </a:p>
          <a:p>
            <a:r>
              <a:rPr lang="en-US" dirty="0"/>
              <a:t>Enabling </a:t>
            </a:r>
            <a:r>
              <a:rPr lang="en-US" dirty="0">
                <a:solidFill>
                  <a:srgbClr val="FF0000"/>
                </a:solidFill>
              </a:rPr>
              <a:t>Grouping</a:t>
            </a:r>
            <a:r>
              <a:rPr lang="en-US" dirty="0"/>
              <a:t> – logical grouping of files by properties, (e.g., all Java programs, all games, …)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AE842-672C-BC41-971C-E37E7BBB6FF9}" type="slidenum">
              <a:rPr lang="en-US"/>
              <a:pPr/>
              <a:t>24</a:t>
            </a:fld>
            <a:endParaRPr lang="en-US"/>
          </a:p>
        </p:txBody>
      </p:sp>
      <p:sp>
        <p:nvSpPr>
          <p:cNvPr id="1693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Single-Level Directory</a:t>
            </a:r>
          </a:p>
        </p:txBody>
      </p:sp>
      <p:sp>
        <p:nvSpPr>
          <p:cNvPr id="1693701" name="Rectangle 5"/>
          <p:cNvSpPr>
            <a:spLocks noChangeArrowheads="1"/>
          </p:cNvSpPr>
          <p:nvPr/>
        </p:nvSpPr>
        <p:spPr bwMode="auto">
          <a:xfrm>
            <a:off x="771525" y="1482725"/>
            <a:ext cx="70294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A single directory for all users</a:t>
            </a:r>
          </a:p>
        </p:txBody>
      </p:sp>
      <p:sp>
        <p:nvSpPr>
          <p:cNvPr id="1693702" name="Rectangle 6"/>
          <p:cNvSpPr>
            <a:spLocks noChangeArrowheads="1"/>
          </p:cNvSpPr>
          <p:nvPr/>
        </p:nvSpPr>
        <p:spPr bwMode="auto">
          <a:xfrm>
            <a:off x="1050925" y="4238625"/>
            <a:ext cx="7123113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>
                <a:latin typeface="Helvetica" charset="0"/>
              </a:rPr>
              <a:t>Naming problem</a:t>
            </a:r>
            <a:br>
              <a:rPr lang="en-US">
                <a:latin typeface="Helvetica" charset="0"/>
              </a:rPr>
            </a:br>
            <a:endParaRPr lang="en-US">
              <a:latin typeface="Helvetica" charset="0"/>
            </a:endParaRPr>
          </a:p>
          <a:p>
            <a:pPr algn="l" eaLnBrk="0" hangingPunct="0"/>
            <a:r>
              <a:rPr lang="en-US">
                <a:latin typeface="Helvetica" charset="0"/>
              </a:rPr>
              <a:t>Grouping problem</a:t>
            </a:r>
          </a:p>
        </p:txBody>
      </p:sp>
      <p:pic>
        <p:nvPicPr>
          <p:cNvPr id="1693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00263"/>
            <a:ext cx="7077075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B50CF-26F2-A34A-961E-94BF0874C484}" type="slidenum">
              <a:rPr lang="en-US"/>
              <a:pPr/>
              <a:t>25</a:t>
            </a:fld>
            <a:endParaRPr lang="en-US"/>
          </a:p>
        </p:txBody>
      </p:sp>
      <p:sp>
        <p:nvSpPr>
          <p:cNvPr id="1696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Two-Level Directory</a:t>
            </a:r>
          </a:p>
        </p:txBody>
      </p:sp>
      <p:sp>
        <p:nvSpPr>
          <p:cNvPr id="1696773" name="Rectangle 5"/>
          <p:cNvSpPr>
            <a:spLocks noChangeArrowheads="1"/>
          </p:cNvSpPr>
          <p:nvPr/>
        </p:nvSpPr>
        <p:spPr bwMode="auto">
          <a:xfrm>
            <a:off x="806450" y="1485900"/>
            <a:ext cx="7869238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Separate directory for each user</a:t>
            </a:r>
          </a:p>
        </p:txBody>
      </p:sp>
      <p:sp>
        <p:nvSpPr>
          <p:cNvPr id="1696774" name="Rectangle 6"/>
          <p:cNvSpPr>
            <a:spLocks noChangeArrowheads="1"/>
          </p:cNvSpPr>
          <p:nvPr/>
        </p:nvSpPr>
        <p:spPr bwMode="auto">
          <a:xfrm>
            <a:off x="798513" y="4756150"/>
            <a:ext cx="7002462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Char char="n"/>
            </a:pPr>
            <a:r>
              <a:rPr kumimoji="1" lang="en-US">
                <a:latin typeface="Helvetica" charset="0"/>
              </a:rPr>
              <a:t>Path name</a:t>
            </a:r>
          </a:p>
          <a:p>
            <a:pPr marL="342900" indent="-342900" algn="l" eaLnBrk="0" hangingPunct="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Char char="n"/>
            </a:pPr>
            <a:r>
              <a:rPr kumimoji="1" lang="en-US">
                <a:latin typeface="Helvetica" charset="0"/>
              </a:rPr>
              <a:t>Can have the same file name for different user</a:t>
            </a:r>
          </a:p>
          <a:p>
            <a:pPr marL="342900" indent="-342900" algn="l" eaLnBrk="0" hangingPunct="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Char char="n"/>
            </a:pPr>
            <a:r>
              <a:rPr kumimoji="1" lang="en-US">
                <a:latin typeface="Helvetica" charset="0"/>
              </a:rPr>
              <a:t>Efficient searching</a:t>
            </a:r>
          </a:p>
          <a:p>
            <a:pPr marL="342900" indent="-342900" algn="l" eaLnBrk="0" hangingPunct="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Char char="n"/>
            </a:pPr>
            <a:r>
              <a:rPr kumimoji="1" lang="en-US">
                <a:latin typeface="Helvetica" charset="0"/>
              </a:rPr>
              <a:t>No grouping capability</a:t>
            </a:r>
          </a:p>
        </p:txBody>
      </p:sp>
      <p:pic>
        <p:nvPicPr>
          <p:cNvPr id="1696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2139950"/>
            <a:ext cx="710247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82C2-617E-F542-AF54-88A80909660C}" type="slidenum">
              <a:rPr lang="en-US"/>
              <a:pPr/>
              <a:t>26</a:t>
            </a:fld>
            <a:endParaRPr lang="en-US"/>
          </a:p>
        </p:txBody>
      </p:sp>
      <p:sp>
        <p:nvSpPr>
          <p:cNvPr id="1699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Tree-Structured Directories</a:t>
            </a:r>
          </a:p>
        </p:txBody>
      </p:sp>
      <p:pic>
        <p:nvPicPr>
          <p:cNvPr id="1699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585913"/>
            <a:ext cx="7305675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9898C-7507-5641-A41D-0580F86F4A9F}" type="slidenum">
              <a:rPr lang="en-US"/>
              <a:pPr/>
              <a:t>27</a:t>
            </a:fld>
            <a:endParaRPr lang="en-US"/>
          </a:p>
        </p:txBody>
      </p:sp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Tree-Structured Directories (Cont)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Efficient searching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pathname </a:t>
            </a:r>
            <a:r>
              <a:rPr lang="en-US" dirty="0"/>
              <a:t>indicates where a file is. Parse the pathname and follow</a:t>
            </a:r>
          </a:p>
          <a:p>
            <a:pPr lvl="1">
              <a:buFontTx/>
              <a:buNone/>
            </a:pPr>
            <a:r>
              <a:rPr lang="en-US" dirty="0"/>
              <a:t>those subdirectories indicated in the pathname</a:t>
            </a:r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/home/</a:t>
            </a:r>
            <a:r>
              <a:rPr lang="en-US" dirty="0" err="1"/>
              <a:t>ali</a:t>
            </a:r>
            <a:r>
              <a:rPr lang="en-US" dirty="0"/>
              <a:t>/projects/cs342/</a:t>
            </a:r>
            <a:r>
              <a:rPr lang="en-US" dirty="0" err="1"/>
              <a:t>file.txt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Grouping Capability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Current directory </a:t>
            </a:r>
            <a:r>
              <a:rPr lang="en-US" dirty="0"/>
              <a:t>(</a:t>
            </a:r>
            <a:r>
              <a:rPr lang="en-US" i="1" dirty="0"/>
              <a:t>working directory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cd /spell/mail/</a:t>
            </a:r>
            <a:r>
              <a:rPr lang="en-US" dirty="0" err="1"/>
              <a:t>prog</a:t>
            </a:r>
            <a:endParaRPr lang="en-US" dirty="0"/>
          </a:p>
          <a:p>
            <a:pPr lvl="1"/>
            <a:r>
              <a:rPr lang="en-US" dirty="0"/>
              <a:t>type list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B5AD-622E-B645-AF86-55CE109FBE1E}" type="slidenum">
              <a:rPr lang="en-US"/>
              <a:pPr/>
              <a:t>28</a:t>
            </a:fld>
            <a:endParaRPr lang="en-US"/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Tree-Structured Directories (Cont)</a:t>
            </a:r>
          </a:p>
        </p:txBody>
      </p:sp>
      <p:sp>
        <p:nvSpPr>
          <p:cNvPr id="1704965" name="Rectangle 5"/>
          <p:cNvSpPr>
            <a:spLocks noChangeArrowheads="1"/>
          </p:cNvSpPr>
          <p:nvPr/>
        </p:nvSpPr>
        <p:spPr bwMode="auto">
          <a:xfrm>
            <a:off x="820738" y="1435100"/>
            <a:ext cx="7370762" cy="29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2857500" algn="ctr"/>
              </a:tabLst>
            </a:pPr>
            <a:r>
              <a:rPr lang="en-US" b="1"/>
              <a:t>Absolute</a:t>
            </a:r>
            <a:r>
              <a:rPr lang="en-US"/>
              <a:t> or </a:t>
            </a:r>
            <a:r>
              <a:rPr lang="en-US" b="1"/>
              <a:t>relative</a:t>
            </a:r>
            <a:r>
              <a:rPr lang="en-US"/>
              <a:t> path name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2857500" algn="ctr"/>
              </a:tabLst>
            </a:pPr>
            <a:r>
              <a:rPr lang="en-US"/>
              <a:t>Creating a new file is done in current directory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2857500" algn="ctr"/>
              </a:tabLst>
            </a:pPr>
            <a:r>
              <a:rPr lang="en-US"/>
              <a:t>Delete a file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2857500" algn="ctr"/>
              </a:tabLst>
            </a:pPr>
            <a:r>
              <a:rPr lang="en-US"/>
              <a:t>		rm &lt;file-name&gt;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2857500" algn="ctr"/>
              </a:tabLst>
            </a:pPr>
            <a:r>
              <a:rPr lang="en-US"/>
              <a:t>Creating a new subdirectory is done in current directory</a:t>
            </a:r>
          </a:p>
          <a:p>
            <a:pPr marL="628650" lvl="1" indent="-285750" algn="l">
              <a:lnSpc>
                <a:spcPct val="90000"/>
              </a:lnSpc>
              <a:spcBef>
                <a:spcPct val="20000"/>
              </a:spcBef>
              <a:tabLst>
                <a:tab pos="2857500" algn="ctr"/>
              </a:tabLst>
            </a:pPr>
            <a:r>
              <a:rPr lang="en-US"/>
              <a:t>		mkdir &lt;dir-name&gt;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2857500" algn="ctr"/>
              </a:tabLst>
            </a:pPr>
            <a:r>
              <a:rPr lang="en-US"/>
              <a:t>	Example:  if in current directory   /mail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2857500" algn="ctr"/>
              </a:tabLst>
            </a:pPr>
            <a:r>
              <a:rPr lang="en-US"/>
              <a:t>		mkdir count</a:t>
            </a:r>
          </a:p>
        </p:txBody>
      </p:sp>
      <p:sp>
        <p:nvSpPr>
          <p:cNvPr id="1704966" name="Rectangle 6"/>
          <p:cNvSpPr>
            <a:spLocks noChangeArrowheads="1"/>
          </p:cNvSpPr>
          <p:nvPr/>
        </p:nvSpPr>
        <p:spPr bwMode="auto">
          <a:xfrm>
            <a:off x="3724275" y="4365625"/>
            <a:ext cx="879475" cy="33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mail</a:t>
            </a:r>
          </a:p>
        </p:txBody>
      </p:sp>
      <p:sp>
        <p:nvSpPr>
          <p:cNvPr id="1704967" name="Rectangle 7"/>
          <p:cNvSpPr>
            <a:spLocks noChangeArrowheads="1"/>
          </p:cNvSpPr>
          <p:nvPr/>
        </p:nvSpPr>
        <p:spPr bwMode="auto">
          <a:xfrm>
            <a:off x="2533650" y="5008563"/>
            <a:ext cx="720725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prog</a:t>
            </a:r>
          </a:p>
        </p:txBody>
      </p:sp>
      <p:sp>
        <p:nvSpPr>
          <p:cNvPr id="1704968" name="Rectangle 8"/>
          <p:cNvSpPr>
            <a:spLocks noChangeArrowheads="1"/>
          </p:cNvSpPr>
          <p:nvPr/>
        </p:nvSpPr>
        <p:spPr bwMode="auto">
          <a:xfrm>
            <a:off x="3254375" y="5008563"/>
            <a:ext cx="720725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copy</a:t>
            </a:r>
          </a:p>
        </p:txBody>
      </p:sp>
      <p:sp>
        <p:nvSpPr>
          <p:cNvPr id="1704969" name="Rectangle 9"/>
          <p:cNvSpPr>
            <a:spLocks noChangeArrowheads="1"/>
          </p:cNvSpPr>
          <p:nvPr/>
        </p:nvSpPr>
        <p:spPr bwMode="auto">
          <a:xfrm>
            <a:off x="3975100" y="5008563"/>
            <a:ext cx="446088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prt</a:t>
            </a:r>
          </a:p>
        </p:txBody>
      </p:sp>
      <p:sp>
        <p:nvSpPr>
          <p:cNvPr id="1704970" name="Rectangle 10"/>
          <p:cNvSpPr>
            <a:spLocks noChangeArrowheads="1"/>
          </p:cNvSpPr>
          <p:nvPr/>
        </p:nvSpPr>
        <p:spPr bwMode="auto">
          <a:xfrm>
            <a:off x="4416425" y="5008563"/>
            <a:ext cx="446088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exp</a:t>
            </a:r>
          </a:p>
        </p:txBody>
      </p:sp>
      <p:sp>
        <p:nvSpPr>
          <p:cNvPr id="1704971" name="Rectangle 11"/>
          <p:cNvSpPr>
            <a:spLocks noChangeArrowheads="1"/>
          </p:cNvSpPr>
          <p:nvPr/>
        </p:nvSpPr>
        <p:spPr bwMode="auto">
          <a:xfrm>
            <a:off x="4862513" y="5008563"/>
            <a:ext cx="706437" cy="331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</a:rPr>
              <a:t>count</a:t>
            </a:r>
          </a:p>
        </p:txBody>
      </p:sp>
      <p:sp>
        <p:nvSpPr>
          <p:cNvPr id="1704972" name="Line 12"/>
          <p:cNvSpPr>
            <a:spLocks noChangeShapeType="1"/>
          </p:cNvSpPr>
          <p:nvPr/>
        </p:nvSpPr>
        <p:spPr bwMode="auto">
          <a:xfrm>
            <a:off x="3881438" y="4697413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4973" name="Rectangle 13"/>
          <p:cNvSpPr>
            <a:spLocks noChangeArrowheads="1"/>
          </p:cNvSpPr>
          <p:nvPr/>
        </p:nvSpPr>
        <p:spPr bwMode="auto">
          <a:xfrm>
            <a:off x="852488" y="5805488"/>
            <a:ext cx="74231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tabLst>
                <a:tab pos="2857500" algn="ctr"/>
              </a:tabLst>
            </a:pPr>
            <a:r>
              <a:rPr lang="en-US">
                <a:latin typeface="Helvetica" charset="0"/>
              </a:rPr>
              <a:t>Deleting </a:t>
            </a:r>
            <a:r>
              <a:rPr lang="ja-JP" altLang="en-US">
                <a:latin typeface="Arial"/>
              </a:rPr>
              <a:t>“</a:t>
            </a:r>
            <a:r>
              <a:rPr lang="en-US">
                <a:latin typeface="Helvetica" charset="0"/>
              </a:rPr>
              <a:t>mail</a:t>
            </a:r>
            <a:r>
              <a:rPr lang="ja-JP" altLang="en-US">
                <a:latin typeface="Arial"/>
              </a:rPr>
              <a:t>”</a:t>
            </a:r>
            <a:r>
              <a:rPr lang="en-US">
                <a:latin typeface="Helvetica" charset="0"/>
              </a:rPr>
              <a:t> </a:t>
            </a:r>
            <a:r>
              <a:rPr lang="en-US">
                <a:latin typeface="Helvetica" charset="0"/>
                <a:sym typeface="Symbol" charset="0"/>
              </a:rPr>
              <a:t> deleting the entire subtree rooted by </a:t>
            </a:r>
            <a:r>
              <a:rPr lang="ja-JP" altLang="en-US">
                <a:latin typeface="Arial"/>
                <a:sym typeface="Symbol" charset="0"/>
              </a:rPr>
              <a:t>“</a:t>
            </a:r>
            <a:r>
              <a:rPr lang="en-US">
                <a:latin typeface="Helvetica" charset="0"/>
                <a:sym typeface="Symbol" charset="0"/>
              </a:rPr>
              <a:t>mail</a:t>
            </a:r>
            <a:r>
              <a:rPr lang="ja-JP" altLang="en-US">
                <a:latin typeface="Arial"/>
                <a:sym typeface="Symbol" charset="0"/>
              </a:rPr>
              <a:t>”</a:t>
            </a:r>
            <a:endParaRPr lang="en-US">
              <a:latin typeface="Helvetica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4F5BA-4516-8347-8E88-1B668A6ADA64}" type="slidenum">
              <a:rPr lang="en-US"/>
              <a:pPr/>
              <a:t>29</a:t>
            </a:fld>
            <a:endParaRPr lang="en-US"/>
          </a:p>
        </p:txBody>
      </p:sp>
      <p:sp>
        <p:nvSpPr>
          <p:cNvPr id="1708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Acyclic-Graph Directories</a:t>
            </a:r>
          </a:p>
        </p:txBody>
      </p:sp>
      <p:sp>
        <p:nvSpPr>
          <p:cNvPr id="1708037" name="Rectangle 5"/>
          <p:cNvSpPr>
            <a:spLocks noChangeArrowheads="1"/>
          </p:cNvSpPr>
          <p:nvPr/>
        </p:nvSpPr>
        <p:spPr bwMode="auto">
          <a:xfrm>
            <a:off x="768350" y="1457325"/>
            <a:ext cx="70294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Have shared subdirectories and files</a:t>
            </a:r>
          </a:p>
        </p:txBody>
      </p:sp>
      <p:pic>
        <p:nvPicPr>
          <p:cNvPr id="1708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076450"/>
            <a:ext cx="4965700" cy="4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8040" name="Text Box 8"/>
          <p:cNvSpPr txBox="1">
            <a:spLocks noChangeArrowheads="1"/>
          </p:cNvSpPr>
          <p:nvPr/>
        </p:nvSpPr>
        <p:spPr bwMode="auto">
          <a:xfrm>
            <a:off x="4561298" y="4718050"/>
            <a:ext cx="220898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shared subdirectory</a:t>
            </a:r>
          </a:p>
        </p:txBody>
      </p:sp>
      <p:sp>
        <p:nvSpPr>
          <p:cNvPr id="1708041" name="Text Box 9"/>
          <p:cNvSpPr txBox="1">
            <a:spLocks noChangeArrowheads="1"/>
          </p:cNvSpPr>
          <p:nvPr/>
        </p:nvSpPr>
        <p:spPr bwMode="auto">
          <a:xfrm>
            <a:off x="4997955" y="4149725"/>
            <a:ext cx="124676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shared file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5D194-2F68-154B-85B4-15B16956452C}" type="slidenum">
              <a:rPr lang="en-US"/>
              <a:pPr/>
              <a:t>3</a:t>
            </a:fld>
            <a:endParaRPr lang="en-US"/>
          </a:p>
        </p:txBody>
      </p:sp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Concept</a:t>
            </a:r>
          </a:p>
        </p:txBody>
      </p:sp>
      <p:sp>
        <p:nvSpPr>
          <p:cNvPr id="1629189" name="AutoShape 5"/>
          <p:cNvSpPr>
            <a:spLocks noChangeArrowheads="1"/>
          </p:cNvSpPr>
          <p:nvPr/>
        </p:nvSpPr>
        <p:spPr bwMode="auto">
          <a:xfrm>
            <a:off x="539750" y="3644900"/>
            <a:ext cx="431800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29190" name="AutoShape 6"/>
          <p:cNvSpPr>
            <a:spLocks noChangeArrowheads="1"/>
          </p:cNvSpPr>
          <p:nvPr/>
        </p:nvSpPr>
        <p:spPr bwMode="auto">
          <a:xfrm>
            <a:off x="1187450" y="3644900"/>
            <a:ext cx="431800" cy="1296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29191" name="AutoShape 7"/>
          <p:cNvSpPr>
            <a:spLocks noChangeArrowheads="1"/>
          </p:cNvSpPr>
          <p:nvPr/>
        </p:nvSpPr>
        <p:spPr bwMode="auto">
          <a:xfrm>
            <a:off x="1836738" y="3644900"/>
            <a:ext cx="43180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29192" name="AutoShape 8"/>
          <p:cNvSpPr>
            <a:spLocks noChangeArrowheads="1"/>
          </p:cNvSpPr>
          <p:nvPr/>
        </p:nvSpPr>
        <p:spPr bwMode="auto">
          <a:xfrm>
            <a:off x="3419475" y="3644900"/>
            <a:ext cx="431800" cy="1223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29193" name="AutoShape 9"/>
          <p:cNvSpPr>
            <a:spLocks noChangeArrowheads="1"/>
          </p:cNvSpPr>
          <p:nvPr/>
        </p:nvSpPr>
        <p:spPr bwMode="auto">
          <a:xfrm>
            <a:off x="4140200" y="3644900"/>
            <a:ext cx="43180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29197" name="Rectangle 13"/>
          <p:cNvSpPr>
            <a:spLocks noChangeArrowheads="1"/>
          </p:cNvSpPr>
          <p:nvPr/>
        </p:nvSpPr>
        <p:spPr bwMode="auto">
          <a:xfrm>
            <a:off x="900113" y="1628775"/>
            <a:ext cx="475297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Users</a:t>
            </a:r>
          </a:p>
        </p:txBody>
      </p:sp>
      <p:sp>
        <p:nvSpPr>
          <p:cNvPr id="1629198" name="AutoShape 14"/>
          <p:cNvSpPr>
            <a:spLocks noChangeArrowheads="1"/>
          </p:cNvSpPr>
          <p:nvPr/>
        </p:nvSpPr>
        <p:spPr bwMode="auto">
          <a:xfrm>
            <a:off x="395288" y="5300663"/>
            <a:ext cx="1223962" cy="863600"/>
          </a:xfrm>
          <a:prstGeom prst="can">
            <a:avLst>
              <a:gd name="adj" fmla="val 25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Hard</a:t>
            </a:r>
            <a:br>
              <a:rPr lang="en-US"/>
            </a:br>
            <a:r>
              <a:rPr lang="en-US"/>
              <a:t>Disk</a:t>
            </a:r>
          </a:p>
        </p:txBody>
      </p:sp>
      <p:sp>
        <p:nvSpPr>
          <p:cNvPr id="1629200" name="Oval 16"/>
          <p:cNvSpPr>
            <a:spLocks noChangeArrowheads="1"/>
          </p:cNvSpPr>
          <p:nvPr/>
        </p:nvSpPr>
        <p:spPr bwMode="auto">
          <a:xfrm>
            <a:off x="1835150" y="5229225"/>
            <a:ext cx="1079500" cy="10080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01" name="Oval 17"/>
          <p:cNvSpPr>
            <a:spLocks noChangeArrowheads="1"/>
          </p:cNvSpPr>
          <p:nvPr/>
        </p:nvSpPr>
        <p:spPr bwMode="auto">
          <a:xfrm>
            <a:off x="2220913" y="5575300"/>
            <a:ext cx="287337" cy="28733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04" name="Text Box 20"/>
          <p:cNvSpPr txBox="1">
            <a:spLocks noChangeArrowheads="1"/>
          </p:cNvSpPr>
          <p:nvPr/>
        </p:nvSpPr>
        <p:spPr bwMode="auto">
          <a:xfrm>
            <a:off x="1939925" y="5753100"/>
            <a:ext cx="51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CD</a:t>
            </a:r>
          </a:p>
        </p:txBody>
      </p:sp>
      <p:sp>
        <p:nvSpPr>
          <p:cNvPr id="1629205" name="Rectangle 21"/>
          <p:cNvSpPr>
            <a:spLocks noChangeArrowheads="1"/>
          </p:cNvSpPr>
          <p:nvPr/>
        </p:nvSpPr>
        <p:spPr bwMode="auto">
          <a:xfrm>
            <a:off x="3348038" y="5445125"/>
            <a:ext cx="1152525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USB Disk</a:t>
            </a:r>
          </a:p>
        </p:txBody>
      </p:sp>
      <p:sp>
        <p:nvSpPr>
          <p:cNvPr id="1629206" name="Rectangle 22"/>
          <p:cNvSpPr>
            <a:spLocks noChangeArrowheads="1"/>
          </p:cNvSpPr>
          <p:nvPr/>
        </p:nvSpPr>
        <p:spPr bwMode="auto">
          <a:xfrm>
            <a:off x="3203575" y="5589588"/>
            <a:ext cx="144463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07" name="AutoShape 23"/>
          <p:cNvSpPr>
            <a:spLocks noChangeArrowheads="1"/>
          </p:cNvSpPr>
          <p:nvPr/>
        </p:nvSpPr>
        <p:spPr bwMode="auto">
          <a:xfrm>
            <a:off x="5364163" y="3644900"/>
            <a:ext cx="431800" cy="1223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29210" name="Rectangle 26"/>
          <p:cNvSpPr>
            <a:spLocks noChangeArrowheads="1"/>
          </p:cNvSpPr>
          <p:nvPr/>
        </p:nvSpPr>
        <p:spPr bwMode="auto">
          <a:xfrm>
            <a:off x="4833938" y="5149850"/>
            <a:ext cx="433387" cy="7921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11" name="Oval 27"/>
          <p:cNvSpPr>
            <a:spLocks noChangeArrowheads="1"/>
          </p:cNvSpPr>
          <p:nvPr/>
        </p:nvSpPr>
        <p:spPr bwMode="auto">
          <a:xfrm>
            <a:off x="4978400" y="5294313"/>
            <a:ext cx="144463" cy="2159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12" name="Oval 28"/>
          <p:cNvSpPr>
            <a:spLocks noChangeArrowheads="1"/>
          </p:cNvSpPr>
          <p:nvPr/>
        </p:nvSpPr>
        <p:spPr bwMode="auto">
          <a:xfrm>
            <a:off x="4991100" y="5594350"/>
            <a:ext cx="144463" cy="2159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13" name="Text Box 29"/>
          <p:cNvSpPr txBox="1">
            <a:spLocks noChangeArrowheads="1"/>
          </p:cNvSpPr>
          <p:nvPr/>
        </p:nvSpPr>
        <p:spPr bwMode="auto">
          <a:xfrm>
            <a:off x="4714875" y="5942013"/>
            <a:ext cx="625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tape</a:t>
            </a:r>
          </a:p>
        </p:txBody>
      </p:sp>
      <p:sp>
        <p:nvSpPr>
          <p:cNvPr id="1629214" name="Text Box 30"/>
          <p:cNvSpPr txBox="1">
            <a:spLocks noChangeArrowheads="1"/>
          </p:cNvSpPr>
          <p:nvPr/>
        </p:nvSpPr>
        <p:spPr bwMode="auto">
          <a:xfrm>
            <a:off x="6081713" y="1484313"/>
            <a:ext cx="24288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We just think and use </a:t>
            </a:r>
          </a:p>
          <a:p>
            <a:r>
              <a:rPr lang="en-US" i="1"/>
              <a:t>files </a:t>
            </a:r>
            <a:r>
              <a:rPr lang="en-US"/>
              <a:t>when we</a:t>
            </a:r>
          </a:p>
          <a:p>
            <a:r>
              <a:rPr lang="en-US"/>
              <a:t>want to store </a:t>
            </a:r>
          </a:p>
          <a:p>
            <a:r>
              <a:rPr lang="en-US"/>
              <a:t>something</a:t>
            </a:r>
          </a:p>
          <a:p>
            <a:r>
              <a:rPr lang="en-US"/>
              <a:t>(logical storage unit)</a:t>
            </a:r>
          </a:p>
          <a:p>
            <a:endParaRPr lang="en-US"/>
          </a:p>
        </p:txBody>
      </p:sp>
      <p:sp>
        <p:nvSpPr>
          <p:cNvPr id="1629223" name="Rectangle 39"/>
          <p:cNvSpPr>
            <a:spLocks noChangeArrowheads="1"/>
          </p:cNvSpPr>
          <p:nvPr/>
        </p:nvSpPr>
        <p:spPr bwMode="auto">
          <a:xfrm>
            <a:off x="900113" y="2060575"/>
            <a:ext cx="4751387" cy="1008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Applications/Processes</a:t>
            </a:r>
          </a:p>
        </p:txBody>
      </p:sp>
      <p:sp>
        <p:nvSpPr>
          <p:cNvPr id="1629226" name="AutoShape 42"/>
          <p:cNvSpPr>
            <a:spLocks noChangeArrowheads="1"/>
          </p:cNvSpPr>
          <p:nvPr/>
        </p:nvSpPr>
        <p:spPr bwMode="auto">
          <a:xfrm>
            <a:off x="5580063" y="5373688"/>
            <a:ext cx="936625" cy="863600"/>
          </a:xfrm>
          <a:prstGeom prst="parallelogram">
            <a:avLst>
              <a:gd name="adj" fmla="val 27114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r>
              <a:rPr lang="en-US"/>
              <a:t>Mobile</a:t>
            </a:r>
          </a:p>
          <a:p>
            <a:r>
              <a:rPr lang="en-US"/>
              <a:t>disk</a:t>
            </a:r>
          </a:p>
        </p:txBody>
      </p:sp>
      <p:sp>
        <p:nvSpPr>
          <p:cNvPr id="1629227" name="Freeform 43"/>
          <p:cNvSpPr>
            <a:spLocks/>
          </p:cNvSpPr>
          <p:nvPr/>
        </p:nvSpPr>
        <p:spPr bwMode="auto">
          <a:xfrm>
            <a:off x="5988050" y="4941888"/>
            <a:ext cx="384175" cy="431800"/>
          </a:xfrm>
          <a:custGeom>
            <a:avLst/>
            <a:gdLst>
              <a:gd name="T0" fmla="*/ 60 w 242"/>
              <a:gd name="T1" fmla="*/ 272 h 272"/>
              <a:gd name="T2" fmla="*/ 106 w 242"/>
              <a:gd name="T3" fmla="*/ 227 h 272"/>
              <a:gd name="T4" fmla="*/ 151 w 242"/>
              <a:gd name="T5" fmla="*/ 181 h 272"/>
              <a:gd name="T6" fmla="*/ 15 w 242"/>
              <a:gd name="T7" fmla="*/ 91 h 272"/>
              <a:gd name="T8" fmla="*/ 242 w 242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72">
                <a:moveTo>
                  <a:pt x="60" y="272"/>
                </a:moveTo>
                <a:cubicBezTo>
                  <a:pt x="75" y="257"/>
                  <a:pt x="91" y="242"/>
                  <a:pt x="106" y="227"/>
                </a:cubicBezTo>
                <a:cubicBezTo>
                  <a:pt x="121" y="212"/>
                  <a:pt x="166" y="204"/>
                  <a:pt x="151" y="181"/>
                </a:cubicBezTo>
                <a:cubicBezTo>
                  <a:pt x="136" y="158"/>
                  <a:pt x="0" y="121"/>
                  <a:pt x="15" y="91"/>
                </a:cubicBezTo>
                <a:cubicBezTo>
                  <a:pt x="30" y="61"/>
                  <a:pt x="136" y="30"/>
                  <a:pt x="242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28" name="Rectangle 44"/>
          <p:cNvSpPr>
            <a:spLocks noChangeArrowheads="1"/>
          </p:cNvSpPr>
          <p:nvPr/>
        </p:nvSpPr>
        <p:spPr bwMode="auto">
          <a:xfrm>
            <a:off x="6875463" y="5516563"/>
            <a:ext cx="647700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29" name="Oval 45"/>
          <p:cNvSpPr>
            <a:spLocks noChangeArrowheads="1"/>
          </p:cNvSpPr>
          <p:nvPr/>
        </p:nvSpPr>
        <p:spPr bwMode="auto">
          <a:xfrm>
            <a:off x="7045325" y="5688013"/>
            <a:ext cx="287338" cy="287337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30" name="Text Box 46"/>
          <p:cNvSpPr txBox="1">
            <a:spLocks noChangeArrowheads="1"/>
          </p:cNvSpPr>
          <p:nvPr/>
        </p:nvSpPr>
        <p:spPr bwMode="auto">
          <a:xfrm>
            <a:off x="6804025" y="5157788"/>
            <a:ext cx="126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floppy disk</a:t>
            </a:r>
          </a:p>
        </p:txBody>
      </p:sp>
      <p:sp>
        <p:nvSpPr>
          <p:cNvPr id="1629231" name="AutoShape 47"/>
          <p:cNvSpPr>
            <a:spLocks noChangeArrowheads="1"/>
          </p:cNvSpPr>
          <p:nvPr/>
        </p:nvSpPr>
        <p:spPr bwMode="auto">
          <a:xfrm>
            <a:off x="323850" y="3573463"/>
            <a:ext cx="8424863" cy="1511300"/>
          </a:xfrm>
          <a:prstGeom prst="roundRect">
            <a:avLst>
              <a:gd name="adj" fmla="val 16667"/>
            </a:avLst>
          </a:prstGeom>
          <a:solidFill>
            <a:srgbClr val="00CCFF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32" name="Text Box 48"/>
          <p:cNvSpPr txBox="1">
            <a:spLocks noChangeArrowheads="1"/>
          </p:cNvSpPr>
          <p:nvPr/>
        </p:nvSpPr>
        <p:spPr bwMode="auto">
          <a:xfrm>
            <a:off x="5929313" y="4005263"/>
            <a:ext cx="2746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Operating System and its</a:t>
            </a:r>
          </a:p>
          <a:p>
            <a:r>
              <a:rPr lang="en-US"/>
              <a:t>File System component</a:t>
            </a:r>
          </a:p>
        </p:txBody>
      </p:sp>
      <p:sp>
        <p:nvSpPr>
          <p:cNvPr id="1629233" name="Line 49"/>
          <p:cNvSpPr>
            <a:spLocks noChangeShapeType="1"/>
          </p:cNvSpPr>
          <p:nvPr/>
        </p:nvSpPr>
        <p:spPr bwMode="auto">
          <a:xfrm>
            <a:off x="1547813" y="3141663"/>
            <a:ext cx="0" cy="287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9234" name="Line 50"/>
          <p:cNvSpPr>
            <a:spLocks noChangeShapeType="1"/>
          </p:cNvSpPr>
          <p:nvPr/>
        </p:nvSpPr>
        <p:spPr bwMode="auto">
          <a:xfrm>
            <a:off x="4572000" y="3213100"/>
            <a:ext cx="0" cy="2873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2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2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2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2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2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2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2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2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2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189" grpId="0" animBg="1"/>
      <p:bldP spid="1629190" grpId="0" animBg="1"/>
      <p:bldP spid="1629191" grpId="0" animBg="1"/>
      <p:bldP spid="1629192" grpId="0" animBg="1"/>
      <p:bldP spid="1629193" grpId="0" animBg="1"/>
      <p:bldP spid="1629207" grpId="0" animBg="1"/>
      <p:bldP spid="1629231" grpId="0" animBg="1"/>
      <p:bldP spid="1629232" grpId="0"/>
      <p:bldP spid="1629233" grpId="0" animBg="1"/>
      <p:bldP spid="16292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14DA5-E647-4749-97A8-64A799BA1414}" type="slidenum">
              <a:rPr lang="en-US"/>
              <a:pPr/>
              <a:t>30</a:t>
            </a:fld>
            <a:endParaRPr lang="en-US"/>
          </a:p>
        </p:txBody>
      </p:sp>
      <p:sp>
        <p:nvSpPr>
          <p:cNvPr id="171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Acyclic-Graph Directories (Cont.)</a:t>
            </a:r>
          </a:p>
        </p:txBody>
      </p:sp>
      <p:sp>
        <p:nvSpPr>
          <p:cNvPr id="171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different names (</a:t>
            </a:r>
            <a:r>
              <a:rPr lang="en-US" dirty="0">
                <a:solidFill>
                  <a:srgbClr val="FF0000"/>
                </a:solidFill>
              </a:rPr>
              <a:t>aliasing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one </a:t>
            </a:r>
            <a:r>
              <a:rPr lang="en-US" dirty="0">
                <a:solidFill>
                  <a:srgbClr val="FF0000"/>
                </a:solidFill>
              </a:rPr>
              <a:t>deletes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 dangling pointer</a:t>
            </a:r>
          </a:p>
          <a:p>
            <a:pPr>
              <a:buFontTx/>
              <a:buNone/>
            </a:pPr>
            <a:r>
              <a:rPr lang="en-US" dirty="0"/>
              <a:t>	Solutions:</a:t>
            </a:r>
          </a:p>
          <a:p>
            <a:pPr lvl="1"/>
            <a:r>
              <a:rPr lang="en-US" dirty="0" err="1" smtClean="0"/>
              <a:t>Backpointers</a:t>
            </a:r>
            <a:r>
              <a:rPr lang="en-US" dirty="0" smtClean="0"/>
              <a:t> (reference list), </a:t>
            </a:r>
            <a:r>
              <a:rPr lang="en-US" dirty="0"/>
              <a:t>so we can delete all pointers</a:t>
            </a:r>
            <a:br>
              <a:rPr lang="en-US" dirty="0"/>
            </a:br>
            <a:r>
              <a:rPr lang="en-US" dirty="0"/>
              <a:t>Variable size records a problem</a:t>
            </a:r>
          </a:p>
          <a:p>
            <a:pPr lvl="1"/>
            <a:r>
              <a:rPr lang="en-US" dirty="0"/>
              <a:t>Use reference count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New directory entry type</a:t>
            </a:r>
          </a:p>
          <a:p>
            <a:pPr lvl="1"/>
            <a:r>
              <a:rPr lang="en-US" b="1" dirty="0"/>
              <a:t>Link</a:t>
            </a:r>
            <a:r>
              <a:rPr lang="en-US" dirty="0"/>
              <a:t> – another name (pointer) to an existing file</a:t>
            </a:r>
          </a:p>
          <a:p>
            <a:pPr lvl="1"/>
            <a:r>
              <a:rPr lang="en-US" b="1" dirty="0"/>
              <a:t>Resolve the link</a:t>
            </a:r>
            <a:r>
              <a:rPr lang="en-US" dirty="0"/>
              <a:t> – follow pointer to locate the file</a:t>
            </a:r>
            <a:endParaRPr lang="en-US" b="1" dirty="0"/>
          </a:p>
          <a:p>
            <a:endParaRPr lang="en-US" dirty="0"/>
          </a:p>
        </p:txBody>
      </p:sp>
      <p:sp>
        <p:nvSpPr>
          <p:cNvPr id="1711108" name="Rectangle 4"/>
          <p:cNvSpPr>
            <a:spLocks noChangeArrowheads="1"/>
          </p:cNvSpPr>
          <p:nvPr/>
        </p:nvSpPr>
        <p:spPr bwMode="auto">
          <a:xfrm>
            <a:off x="6516688" y="2636838"/>
            <a:ext cx="2159000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Shared dir or file</a:t>
            </a:r>
          </a:p>
        </p:txBody>
      </p:sp>
      <p:sp>
        <p:nvSpPr>
          <p:cNvPr id="1711109" name="Line 5"/>
          <p:cNvSpPr>
            <a:spLocks noChangeShapeType="1"/>
          </p:cNvSpPr>
          <p:nvPr/>
        </p:nvSpPr>
        <p:spPr bwMode="auto">
          <a:xfrm>
            <a:off x="5940425" y="1844675"/>
            <a:ext cx="503238" cy="7207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11110" name="Line 6"/>
          <p:cNvSpPr>
            <a:spLocks noChangeShapeType="1"/>
          </p:cNvSpPr>
          <p:nvPr/>
        </p:nvSpPr>
        <p:spPr bwMode="auto">
          <a:xfrm>
            <a:off x="7235825" y="1773238"/>
            <a:ext cx="73025" cy="7921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11111" name="Line 7"/>
          <p:cNvSpPr>
            <a:spLocks noChangeShapeType="1"/>
          </p:cNvSpPr>
          <p:nvPr/>
        </p:nvSpPr>
        <p:spPr bwMode="auto">
          <a:xfrm flipH="1">
            <a:off x="7956550" y="1844675"/>
            <a:ext cx="287338" cy="7207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11112" name="Rectangle 8"/>
          <p:cNvSpPr>
            <a:spLocks noChangeArrowheads="1"/>
          </p:cNvSpPr>
          <p:nvPr/>
        </p:nvSpPr>
        <p:spPr bwMode="auto">
          <a:xfrm>
            <a:off x="5435600" y="1557338"/>
            <a:ext cx="720725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X</a:t>
            </a:r>
          </a:p>
        </p:txBody>
      </p:sp>
      <p:sp>
        <p:nvSpPr>
          <p:cNvPr id="1711113" name="Rectangle 9"/>
          <p:cNvSpPr>
            <a:spLocks noChangeArrowheads="1"/>
          </p:cNvSpPr>
          <p:nvPr/>
        </p:nvSpPr>
        <p:spPr bwMode="auto">
          <a:xfrm>
            <a:off x="6946900" y="1484313"/>
            <a:ext cx="720725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Y</a:t>
            </a:r>
          </a:p>
        </p:txBody>
      </p:sp>
      <p:sp>
        <p:nvSpPr>
          <p:cNvPr id="1711114" name="Rectangle 10"/>
          <p:cNvSpPr>
            <a:spLocks noChangeArrowheads="1"/>
          </p:cNvSpPr>
          <p:nvPr/>
        </p:nvSpPr>
        <p:spPr bwMode="auto">
          <a:xfrm>
            <a:off x="8099425" y="1557338"/>
            <a:ext cx="720725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Z</a:t>
            </a:r>
          </a:p>
        </p:txBody>
      </p:sp>
      <p:sp>
        <p:nvSpPr>
          <p:cNvPr id="1711116" name="Text Box 12"/>
          <p:cNvSpPr txBox="1">
            <a:spLocks noChangeArrowheads="1"/>
          </p:cNvSpPr>
          <p:nvPr/>
        </p:nvSpPr>
        <p:spPr bwMode="auto">
          <a:xfrm>
            <a:off x="6135688" y="2655888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711117" name="Rectangle 13"/>
          <p:cNvSpPr>
            <a:spLocks noChangeArrowheads="1"/>
          </p:cNvSpPr>
          <p:nvPr/>
        </p:nvSpPr>
        <p:spPr bwMode="auto">
          <a:xfrm>
            <a:off x="2268538" y="5661025"/>
            <a:ext cx="792162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dir</a:t>
            </a:r>
          </a:p>
        </p:txBody>
      </p:sp>
      <p:sp>
        <p:nvSpPr>
          <p:cNvPr id="1711118" name="Rectangle 14"/>
          <p:cNvSpPr>
            <a:spLocks noChangeArrowheads="1"/>
          </p:cNvSpPr>
          <p:nvPr/>
        </p:nvSpPr>
        <p:spPr bwMode="auto">
          <a:xfrm>
            <a:off x="3060700" y="5661025"/>
            <a:ext cx="792163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dir</a:t>
            </a:r>
          </a:p>
        </p:txBody>
      </p:sp>
      <p:sp>
        <p:nvSpPr>
          <p:cNvPr id="1711119" name="Rectangle 15"/>
          <p:cNvSpPr>
            <a:spLocks noChangeArrowheads="1"/>
          </p:cNvSpPr>
          <p:nvPr/>
        </p:nvSpPr>
        <p:spPr bwMode="auto">
          <a:xfrm>
            <a:off x="3852863" y="5661025"/>
            <a:ext cx="792162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711120" name="Rectangle 16"/>
          <p:cNvSpPr>
            <a:spLocks noChangeArrowheads="1"/>
          </p:cNvSpPr>
          <p:nvPr/>
        </p:nvSpPr>
        <p:spPr bwMode="auto">
          <a:xfrm>
            <a:off x="4645025" y="5661025"/>
            <a:ext cx="792163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711121" name="Rectangle 17"/>
          <p:cNvSpPr>
            <a:spLocks noChangeArrowheads="1"/>
          </p:cNvSpPr>
          <p:nvPr/>
        </p:nvSpPr>
        <p:spPr bwMode="auto">
          <a:xfrm>
            <a:off x="5435600" y="5661025"/>
            <a:ext cx="792163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711122" name="Rectangle 18"/>
          <p:cNvSpPr>
            <a:spLocks noChangeArrowheads="1"/>
          </p:cNvSpPr>
          <p:nvPr/>
        </p:nvSpPr>
        <p:spPr bwMode="auto">
          <a:xfrm>
            <a:off x="6227763" y="5661025"/>
            <a:ext cx="792162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link</a:t>
            </a:r>
          </a:p>
        </p:txBody>
      </p:sp>
      <p:sp>
        <p:nvSpPr>
          <p:cNvPr id="1711123" name="Rectangle 19"/>
          <p:cNvSpPr>
            <a:spLocks noChangeArrowheads="1"/>
          </p:cNvSpPr>
          <p:nvPr/>
        </p:nvSpPr>
        <p:spPr bwMode="auto">
          <a:xfrm>
            <a:off x="7019925" y="5661025"/>
            <a:ext cx="792163" cy="504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711124" name="Text Box 20"/>
          <p:cNvSpPr txBox="1">
            <a:spLocks noChangeArrowheads="1"/>
          </p:cNvSpPr>
          <p:nvPr/>
        </p:nvSpPr>
        <p:spPr bwMode="auto">
          <a:xfrm>
            <a:off x="1020763" y="5726113"/>
            <a:ext cx="1247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 directory</a:t>
            </a:r>
          </a:p>
        </p:txBody>
      </p:sp>
      <p:sp>
        <p:nvSpPr>
          <p:cNvPr id="1711125" name="Text Box 21"/>
          <p:cNvSpPr txBox="1">
            <a:spLocks noChangeArrowheads="1"/>
          </p:cNvSpPr>
          <p:nvPr/>
        </p:nvSpPr>
        <p:spPr bwMode="auto">
          <a:xfrm>
            <a:off x="3708400" y="5300663"/>
            <a:ext cx="2365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 sequence of entries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1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1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1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1110" grpId="0" animBg="1"/>
      <p:bldP spid="1711111" grpId="0" animBg="1"/>
      <p:bldP spid="1711113" grpId="0" animBg="1"/>
      <p:bldP spid="17111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C7A2F-6DE5-054D-9FF5-3DDDB7103B94}" type="slidenum">
              <a:rPr lang="en-US"/>
              <a:pPr/>
              <a:t>31</a:t>
            </a:fld>
            <a:endParaRPr lang="en-US"/>
          </a:p>
        </p:txBody>
      </p:sp>
      <p:sp>
        <p:nvSpPr>
          <p:cNvPr id="1714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Graph Directory</a:t>
            </a:r>
          </a:p>
        </p:txBody>
      </p:sp>
      <p:pic>
        <p:nvPicPr>
          <p:cNvPr id="1714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621462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6F04-21F8-5046-8AC9-3CEA02F2B60C}" type="slidenum">
              <a:rPr lang="en-US"/>
              <a:pPr/>
              <a:t>32</a:t>
            </a:fld>
            <a:endParaRPr lang="en-US"/>
          </a:p>
        </p:txBody>
      </p:sp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Graph Directory (Cont.)</a:t>
            </a: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guarantee </a:t>
            </a:r>
            <a:r>
              <a:rPr lang="en-US" dirty="0">
                <a:solidFill>
                  <a:srgbClr val="FF0000"/>
                </a:solidFill>
              </a:rPr>
              <a:t>no cycles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Allow only links to files not subdirectories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Every time a new link is added use a cycle detection</a:t>
            </a:r>
            <a:br>
              <a:rPr lang="en-US" dirty="0"/>
            </a:br>
            <a:r>
              <a:rPr lang="en-US" dirty="0"/>
              <a:t>algorithm to determine whether it is OK (will not close loop)</a:t>
            </a:r>
          </a:p>
          <a:p>
            <a:pPr lvl="2"/>
            <a:r>
              <a:rPr lang="en-US" dirty="0" smtClean="0"/>
              <a:t>Costly (especially for disk)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BEF3-7C2D-7146-9D78-1B04D14F174C}" type="slidenum">
              <a:rPr lang="en-US"/>
              <a:pPr/>
              <a:t>33</a:t>
            </a:fld>
            <a:endParaRPr lang="en-US"/>
          </a:p>
        </p:txBody>
      </p:sp>
      <p:sp>
        <p:nvSpPr>
          <p:cNvPr id="171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Mounting</a:t>
            </a: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file system must be </a:t>
            </a:r>
            <a:r>
              <a:rPr lang="en-US" b="1" dirty="0"/>
              <a:t>mounted</a:t>
            </a:r>
            <a:r>
              <a:rPr lang="en-US" dirty="0"/>
              <a:t> before it can be </a:t>
            </a:r>
            <a:r>
              <a:rPr lang="en-US" dirty="0" smtClean="0"/>
              <a:t>accessed</a:t>
            </a:r>
          </a:p>
          <a:p>
            <a:pPr marL="0" indent="0">
              <a:buNone/>
            </a:pPr>
            <a:r>
              <a:rPr lang="en-US" dirty="0" smtClean="0"/>
              <a:t>     (like opening a file to be read)</a:t>
            </a:r>
            <a:endParaRPr lang="en-US" dirty="0"/>
          </a:p>
          <a:p>
            <a:endParaRPr lang="en-US" dirty="0"/>
          </a:p>
          <a:p>
            <a:r>
              <a:rPr lang="en-US" dirty="0"/>
              <a:t>Mounting a </a:t>
            </a:r>
            <a:r>
              <a:rPr lang="en-US" i="1" dirty="0"/>
              <a:t>new file system</a:t>
            </a:r>
            <a:r>
              <a:rPr lang="en-US" dirty="0"/>
              <a:t> means placing (attaching – connecting) the new file system into a location in the </a:t>
            </a:r>
            <a:r>
              <a:rPr lang="en-US" i="1" dirty="0"/>
              <a:t>local directory tree</a:t>
            </a:r>
            <a:r>
              <a:rPr lang="en-US" dirty="0"/>
              <a:t> (local file system) that becomes accessible at system boot time. </a:t>
            </a:r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dirty="0" err="1"/>
              <a:t>unmounted</a:t>
            </a:r>
            <a:r>
              <a:rPr lang="en-US" dirty="0"/>
              <a:t> file system is mounted at a </a:t>
            </a:r>
            <a:r>
              <a:rPr lang="en-US" b="1" dirty="0"/>
              <a:t>mount point</a:t>
            </a:r>
          </a:p>
          <a:p>
            <a:endParaRPr lang="en-US" b="1" dirty="0"/>
          </a:p>
          <a:p>
            <a:r>
              <a:rPr lang="en-US" dirty="0"/>
              <a:t>Mount point: the place in the local directory tree where the new file system is placed. The root of that file system will be that place in the local file system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F490F-00AE-E647-A6E1-95E2B04859AD}" type="slidenum">
              <a:rPr lang="en-US"/>
              <a:pPr/>
              <a:t>34</a:t>
            </a:fld>
            <a:endParaRPr lang="en-US"/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(a) Existing.  (b) Unmounted Partition</a:t>
            </a:r>
          </a:p>
        </p:txBody>
      </p:sp>
      <p:pic>
        <p:nvPicPr>
          <p:cNvPr id="172134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11902" r="1038" b="12450"/>
          <a:stretch>
            <a:fillRect/>
          </a:stretch>
        </p:blipFill>
        <p:spPr>
          <a:xfrm>
            <a:off x="1908175" y="1484313"/>
            <a:ext cx="6240463" cy="4679950"/>
          </a:xfrm>
          <a:noFill/>
          <a:ln/>
          <a:extLs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1351" name="Text Box 7"/>
          <p:cNvSpPr txBox="1">
            <a:spLocks noChangeArrowheads="1"/>
          </p:cNvSpPr>
          <p:nvPr/>
        </p:nvSpPr>
        <p:spPr bwMode="auto">
          <a:xfrm>
            <a:off x="2916238" y="1844675"/>
            <a:ext cx="1870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003300"/>
                </a:solidFill>
              </a:rPr>
              <a:t>Local file system</a:t>
            </a:r>
          </a:p>
        </p:txBody>
      </p:sp>
      <p:sp>
        <p:nvSpPr>
          <p:cNvPr id="1721352" name="Text Box 8"/>
          <p:cNvSpPr txBox="1">
            <a:spLocks noChangeArrowheads="1"/>
          </p:cNvSpPr>
          <p:nvPr/>
        </p:nvSpPr>
        <p:spPr bwMode="auto">
          <a:xfrm>
            <a:off x="5737225" y="1916113"/>
            <a:ext cx="1844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003300"/>
                </a:solidFill>
              </a:rPr>
              <a:t>New  file system</a:t>
            </a:r>
          </a:p>
          <a:p>
            <a:r>
              <a:rPr lang="en-US">
                <a:solidFill>
                  <a:srgbClr val="003300"/>
                </a:solidFill>
              </a:rPr>
              <a:t>to be mounted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7D40C-83FF-1A4F-8851-F59F85777F86}" type="slidenum">
              <a:rPr lang="en-US"/>
              <a:pPr/>
              <a:t>35</a:t>
            </a:fld>
            <a:endParaRPr lang="en-US"/>
          </a:p>
        </p:txBody>
      </p:sp>
      <p:sp>
        <p:nvSpPr>
          <p:cNvPr id="1748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Mount Point</a:t>
            </a:r>
          </a:p>
        </p:txBody>
      </p:sp>
      <p:pic>
        <p:nvPicPr>
          <p:cNvPr id="17489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11902" r="1038" b="12450"/>
          <a:stretch>
            <a:fillRect/>
          </a:stretch>
        </p:blipFill>
        <p:spPr bwMode="auto">
          <a:xfrm>
            <a:off x="1692275" y="1557338"/>
            <a:ext cx="6240463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8998" name="Oval 6"/>
          <p:cNvSpPr>
            <a:spLocks noChangeArrowheads="1"/>
          </p:cNvSpPr>
          <p:nvPr/>
        </p:nvSpPr>
        <p:spPr bwMode="auto">
          <a:xfrm>
            <a:off x="2413000" y="2420938"/>
            <a:ext cx="1079500" cy="792162"/>
          </a:xfrm>
          <a:prstGeom prst="ellipse">
            <a:avLst/>
          </a:prstGeom>
          <a:solidFill>
            <a:srgbClr val="00FF00">
              <a:alpha val="53000"/>
            </a:srgbClr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8999" name="Text Box 7"/>
          <p:cNvSpPr txBox="1">
            <a:spLocks noChangeArrowheads="1"/>
          </p:cNvSpPr>
          <p:nvPr/>
        </p:nvSpPr>
        <p:spPr bwMode="auto">
          <a:xfrm>
            <a:off x="3484563" y="2636838"/>
            <a:ext cx="1374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003300"/>
                </a:solidFill>
              </a:rPr>
              <a:t>mount point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F3390-77AE-C948-BB26-6B3DDBBBD548}" type="slidenum">
              <a:rPr lang="en-US"/>
              <a:pPr/>
              <a:t>36</a:t>
            </a:fld>
            <a:endParaRPr lang="en-US"/>
          </a:p>
        </p:txBody>
      </p:sp>
      <p:sp>
        <p:nvSpPr>
          <p:cNvPr id="1724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file system appearance after mounting</a:t>
            </a:r>
          </a:p>
        </p:txBody>
      </p:sp>
      <p:pic>
        <p:nvPicPr>
          <p:cNvPr id="1724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1539875"/>
            <a:ext cx="4095750" cy="46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612AF-5982-444B-BE96-3085CF4631D2}" type="slidenum">
              <a:rPr lang="en-US"/>
              <a:pPr/>
              <a:t>37</a:t>
            </a:fld>
            <a:endParaRPr lang="en-US"/>
          </a:p>
        </p:txBody>
      </p:sp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Sharing of files </a:t>
            </a:r>
            <a:r>
              <a:rPr lang="en-US" dirty="0"/>
              <a:t>on multi-user systems is </a:t>
            </a:r>
            <a:r>
              <a:rPr lang="en-US" dirty="0" smtClean="0"/>
              <a:t>desirable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Sharing may be done through a </a:t>
            </a:r>
            <a:r>
              <a:rPr lang="en-US" b="1" dirty="0">
                <a:solidFill>
                  <a:srgbClr val="FF0000"/>
                </a:solidFill>
              </a:rPr>
              <a:t>protection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scheme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 </a:t>
            </a:r>
            <a:r>
              <a:rPr lang="en-US" dirty="0">
                <a:solidFill>
                  <a:srgbClr val="FF0000"/>
                </a:solidFill>
              </a:rPr>
              <a:t>distributed systems</a:t>
            </a:r>
            <a:r>
              <a:rPr lang="en-US" dirty="0"/>
              <a:t>, files may be shared across a network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Network File System (NFS) is a common distributed file-sharing method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9DE82-DEA8-824A-82E0-985E53B2166E}" type="slidenum">
              <a:rPr lang="en-US"/>
              <a:pPr/>
              <a:t>38</a:t>
            </a:fld>
            <a:endParaRPr lang="en-US"/>
          </a:p>
        </p:txBody>
      </p:sp>
      <p:sp>
        <p:nvSpPr>
          <p:cNvPr id="1752073" name="Rectangle 9"/>
          <p:cNvSpPr>
            <a:spLocks noChangeArrowheads="1"/>
          </p:cNvSpPr>
          <p:nvPr/>
        </p:nvSpPr>
        <p:spPr bwMode="auto">
          <a:xfrm>
            <a:off x="2843213" y="4005263"/>
            <a:ext cx="3529012" cy="22320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2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1752072" name="Text Box 8"/>
          <p:cNvSpPr txBox="1">
            <a:spLocks noChangeArrowheads="1"/>
          </p:cNvSpPr>
          <p:nvPr/>
        </p:nvSpPr>
        <p:spPr bwMode="auto">
          <a:xfrm>
            <a:off x="3275013" y="4005263"/>
            <a:ext cx="278447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dirty="0"/>
              <a:t>…</a:t>
            </a:r>
          </a:p>
          <a:p>
            <a:pPr algn="l"/>
            <a:r>
              <a:rPr lang="en-US" dirty="0"/>
              <a:t>UID (user ID)</a:t>
            </a:r>
          </a:p>
          <a:p>
            <a:pPr algn="l"/>
            <a:r>
              <a:rPr lang="en-US" dirty="0"/>
              <a:t>GID (group ID)</a:t>
            </a:r>
          </a:p>
          <a:p>
            <a:pPr algn="l"/>
            <a:r>
              <a:rPr lang="en-US" dirty="0"/>
              <a:t>User (owner) permissions</a:t>
            </a:r>
          </a:p>
          <a:p>
            <a:pPr algn="l"/>
            <a:r>
              <a:rPr lang="en-US" dirty="0"/>
              <a:t>Group permissions</a:t>
            </a:r>
          </a:p>
          <a:p>
            <a:pPr algn="l"/>
            <a:r>
              <a:rPr lang="en-US" dirty="0"/>
              <a:t>Other people permissions</a:t>
            </a:r>
          </a:p>
          <a:p>
            <a:pPr algn="l"/>
            <a:r>
              <a:rPr lang="en-US" dirty="0"/>
              <a:t>……</a:t>
            </a:r>
          </a:p>
        </p:txBody>
      </p:sp>
      <p:sp>
        <p:nvSpPr>
          <p:cNvPr id="1752074" name="Text Box 10"/>
          <p:cNvSpPr txBox="1">
            <a:spLocks noChangeArrowheads="1"/>
          </p:cNvSpPr>
          <p:nvPr/>
        </p:nvSpPr>
        <p:spPr bwMode="auto">
          <a:xfrm>
            <a:off x="3276600" y="3644900"/>
            <a:ext cx="242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File attributes for a file</a:t>
            </a:r>
          </a:p>
        </p:txBody>
      </p:sp>
      <p:sp>
        <p:nvSpPr>
          <p:cNvPr id="1752076" name="Text Box 12"/>
          <p:cNvSpPr txBox="1">
            <a:spLocks noChangeArrowheads="1"/>
          </p:cNvSpPr>
          <p:nvPr/>
        </p:nvSpPr>
        <p:spPr bwMode="auto">
          <a:xfrm>
            <a:off x="395288" y="1544638"/>
            <a:ext cx="8200592" cy="203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dirty="0"/>
              <a:t>Each </a:t>
            </a:r>
            <a:r>
              <a:rPr lang="en-US" dirty="0">
                <a:solidFill>
                  <a:srgbClr val="FF0000"/>
                </a:solidFill>
              </a:rPr>
              <a:t>user</a:t>
            </a:r>
            <a:r>
              <a:rPr lang="en-US" dirty="0"/>
              <a:t> that has an account in the computer has a username and a unique</a:t>
            </a:r>
          </a:p>
          <a:p>
            <a:pPr algn="l"/>
            <a:r>
              <a:rPr lang="en-US" dirty="0"/>
              <a:t>user ID (</a:t>
            </a:r>
            <a:r>
              <a:rPr lang="en-US" dirty="0">
                <a:solidFill>
                  <a:srgbClr val="CC0000"/>
                </a:solidFill>
              </a:rPr>
              <a:t>UID</a:t>
            </a:r>
            <a:r>
              <a:rPr lang="en-US" dirty="0"/>
              <a:t>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The administrator can create groups. A </a:t>
            </a:r>
            <a:r>
              <a:rPr lang="en-US" dirty="0">
                <a:solidFill>
                  <a:srgbClr val="FF0000"/>
                </a:solidFill>
              </a:rPr>
              <a:t>group</a:t>
            </a:r>
            <a:r>
              <a:rPr lang="en-US" dirty="0"/>
              <a:t> may have a set of</a:t>
            </a:r>
          </a:p>
          <a:p>
            <a:pPr algn="l"/>
            <a:r>
              <a:rPr lang="en-US" dirty="0"/>
              <a:t>usernames (users) associated with it. Each group has a unique group ID (</a:t>
            </a:r>
            <a:r>
              <a:rPr lang="en-US" dirty="0">
                <a:solidFill>
                  <a:srgbClr val="CC0000"/>
                </a:solidFill>
              </a:rPr>
              <a:t>GID</a:t>
            </a:r>
            <a:r>
              <a:rPr lang="en-US" dirty="0"/>
              <a:t>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Example: group </a:t>
            </a:r>
            <a:r>
              <a:rPr lang="en-US" dirty="0" err="1"/>
              <a:t>os_team</a:t>
            </a:r>
            <a:r>
              <a:rPr lang="en-US" dirty="0"/>
              <a:t>: </a:t>
            </a:r>
            <a:r>
              <a:rPr lang="en-US" dirty="0" err="1"/>
              <a:t>ali</a:t>
            </a:r>
            <a:r>
              <a:rPr lang="en-US" dirty="0"/>
              <a:t>, </a:t>
            </a:r>
            <a:r>
              <a:rPr lang="en-US" dirty="0" err="1"/>
              <a:t>veli</a:t>
            </a:r>
            <a:r>
              <a:rPr lang="en-US" dirty="0"/>
              <a:t>, </a:t>
            </a:r>
            <a:r>
              <a:rPr lang="en-US" dirty="0" err="1"/>
              <a:t>selcuk</a:t>
            </a:r>
            <a:r>
              <a:rPr lang="en-US" dirty="0"/>
              <a:t>, ….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34C4-6E4B-734E-9173-26C3A3EFF561}" type="slidenum">
              <a:rPr lang="en-US"/>
              <a:pPr/>
              <a:t>39</a:t>
            </a:fld>
            <a:endParaRPr lang="en-US"/>
          </a:p>
        </p:txBody>
      </p:sp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 – Multiple Users</a:t>
            </a:r>
            <a:br>
              <a:rPr lang="en-US"/>
            </a:br>
            <a:r>
              <a:rPr lang="en-US"/>
              <a:t>Protection</a:t>
            </a:r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solidFill>
                <a:srgbClr val="FFFF00"/>
              </a:solidFill>
            </a:endParaRPr>
          </a:p>
          <a:p>
            <a:r>
              <a:rPr lang="en-US"/>
              <a:t>Protection is based on the use of UIDs and GIDs. </a:t>
            </a:r>
          </a:p>
          <a:p>
            <a:endParaRPr lang="en-US"/>
          </a:p>
          <a:p>
            <a:r>
              <a:rPr lang="en-US"/>
              <a:t>Each file has associated protection bits (permissions) for UID and GID.</a:t>
            </a:r>
            <a:r>
              <a:rPr lang="en-US" b="1"/>
              <a:t> </a:t>
            </a:r>
          </a:p>
          <a:p>
            <a:pPr lvl="1"/>
            <a:r>
              <a:rPr lang="en-US"/>
              <a:t>User ID: read, write, execute?</a:t>
            </a:r>
          </a:p>
          <a:p>
            <a:pPr lvl="1"/>
            <a:r>
              <a:rPr lang="en-US"/>
              <a:t>Group ID: read, write, execute?</a:t>
            </a:r>
            <a:endParaRPr lang="en-US" b="1"/>
          </a:p>
          <a:p>
            <a:endParaRPr lang="en-US" b="1"/>
          </a:p>
          <a:p>
            <a:endParaRPr lang="en-US" b="1"/>
          </a:p>
          <a:p>
            <a:r>
              <a:rPr lang="en-US" b="1"/>
              <a:t>UIDs</a:t>
            </a:r>
            <a:r>
              <a:rPr lang="en-US"/>
              <a:t> identify users, allowing permissions and protections to be per-user</a:t>
            </a:r>
          </a:p>
          <a:p>
            <a:pPr lvl="1"/>
            <a:endParaRPr lang="en-US"/>
          </a:p>
          <a:p>
            <a:r>
              <a:rPr lang="en-US" b="1"/>
              <a:t>GIDs</a:t>
            </a:r>
            <a:r>
              <a:rPr lang="en-US"/>
              <a:t> allow users to be in groups, permitting group access rights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B9BB-EFCC-EB4E-A8FE-AB320506A137}" type="slidenum">
              <a:rPr lang="en-US"/>
              <a:pPr/>
              <a:t>4</a:t>
            </a:fld>
            <a:endParaRPr lang="en-US"/>
          </a:p>
        </p:txBody>
      </p:sp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Concept</a:t>
            </a:r>
          </a:p>
        </p:txBody>
      </p:sp>
      <p:sp>
        <p:nvSpPr>
          <p:cNvPr id="1673220" name="AutoShape 4"/>
          <p:cNvSpPr>
            <a:spLocks noChangeArrowheads="1"/>
          </p:cNvSpPr>
          <p:nvPr/>
        </p:nvSpPr>
        <p:spPr bwMode="auto">
          <a:xfrm>
            <a:off x="3130550" y="5229225"/>
            <a:ext cx="1223963" cy="863600"/>
          </a:xfrm>
          <a:prstGeom prst="can">
            <a:avLst>
              <a:gd name="adj" fmla="val 25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Hard</a:t>
            </a:r>
            <a:br>
              <a:rPr lang="en-US"/>
            </a:br>
            <a:r>
              <a:rPr lang="en-US"/>
              <a:t>Disk</a:t>
            </a:r>
          </a:p>
        </p:txBody>
      </p:sp>
      <p:sp>
        <p:nvSpPr>
          <p:cNvPr id="1673228" name="AutoShape 12"/>
          <p:cNvSpPr>
            <a:spLocks noChangeArrowheads="1"/>
          </p:cNvSpPr>
          <p:nvPr/>
        </p:nvSpPr>
        <p:spPr bwMode="auto">
          <a:xfrm>
            <a:off x="1547813" y="4437063"/>
            <a:ext cx="4103687" cy="574675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Disk</a:t>
            </a:r>
          </a:p>
          <a:p>
            <a:r>
              <a:rPr lang="en-US"/>
              <a:t>Driver</a:t>
            </a:r>
          </a:p>
        </p:txBody>
      </p:sp>
      <p:sp>
        <p:nvSpPr>
          <p:cNvPr id="1673231" name="AutoShape 15"/>
          <p:cNvSpPr>
            <a:spLocks noChangeArrowheads="1"/>
          </p:cNvSpPr>
          <p:nvPr/>
        </p:nvSpPr>
        <p:spPr bwMode="auto">
          <a:xfrm>
            <a:off x="1547813" y="3284538"/>
            <a:ext cx="4175125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dirty="0"/>
              <a:t>File System </a:t>
            </a:r>
          </a:p>
          <a:p>
            <a:r>
              <a:rPr lang="en-US" dirty="0" smtClean="0"/>
              <a:t>Sub</a:t>
            </a:r>
            <a:r>
              <a:rPr lang="en-US" dirty="0"/>
              <a:t>-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673232" name="AutoShape 16"/>
          <p:cNvSpPr>
            <a:spLocks noChangeArrowheads="1"/>
          </p:cNvSpPr>
          <p:nvPr/>
        </p:nvSpPr>
        <p:spPr bwMode="auto">
          <a:xfrm>
            <a:off x="1476375" y="2852738"/>
            <a:ext cx="4248150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System Interface</a:t>
            </a:r>
          </a:p>
        </p:txBody>
      </p:sp>
      <p:sp>
        <p:nvSpPr>
          <p:cNvPr id="1673235" name="Rectangle 19"/>
          <p:cNvSpPr>
            <a:spLocks noChangeArrowheads="1"/>
          </p:cNvSpPr>
          <p:nvPr/>
        </p:nvSpPr>
        <p:spPr bwMode="auto">
          <a:xfrm>
            <a:off x="5867400" y="4148138"/>
            <a:ext cx="215900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36" name="Rectangle 20"/>
          <p:cNvSpPr>
            <a:spLocks noChangeArrowheads="1"/>
          </p:cNvSpPr>
          <p:nvPr/>
        </p:nvSpPr>
        <p:spPr bwMode="auto">
          <a:xfrm>
            <a:off x="6156325" y="4148138"/>
            <a:ext cx="215900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37" name="Rectangle 21"/>
          <p:cNvSpPr>
            <a:spLocks noChangeArrowheads="1"/>
          </p:cNvSpPr>
          <p:nvPr/>
        </p:nvSpPr>
        <p:spPr bwMode="auto">
          <a:xfrm>
            <a:off x="6443663" y="4148138"/>
            <a:ext cx="215900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38" name="Rectangle 22"/>
          <p:cNvSpPr>
            <a:spLocks noChangeArrowheads="1"/>
          </p:cNvSpPr>
          <p:nvPr/>
        </p:nvSpPr>
        <p:spPr bwMode="auto">
          <a:xfrm>
            <a:off x="6732588" y="4148138"/>
            <a:ext cx="215900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39" name="Rectangle 23"/>
          <p:cNvSpPr>
            <a:spLocks noChangeArrowheads="1"/>
          </p:cNvSpPr>
          <p:nvPr/>
        </p:nvSpPr>
        <p:spPr bwMode="auto">
          <a:xfrm>
            <a:off x="7019925" y="4148138"/>
            <a:ext cx="215900" cy="2159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40" name="Text Box 24"/>
          <p:cNvSpPr txBox="1">
            <a:spLocks noChangeArrowheads="1"/>
          </p:cNvSpPr>
          <p:nvPr/>
        </p:nvSpPr>
        <p:spPr bwMode="auto">
          <a:xfrm>
            <a:off x="7235825" y="4076700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Blocks</a:t>
            </a:r>
          </a:p>
        </p:txBody>
      </p:sp>
      <p:sp>
        <p:nvSpPr>
          <p:cNvPr id="1673241" name="Rectangle 25"/>
          <p:cNvSpPr>
            <a:spLocks noChangeArrowheads="1"/>
          </p:cNvSpPr>
          <p:nvPr/>
        </p:nvSpPr>
        <p:spPr bwMode="auto">
          <a:xfrm>
            <a:off x="5868988" y="2708275"/>
            <a:ext cx="720725" cy="2873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42" name="Rectangle 26"/>
          <p:cNvSpPr>
            <a:spLocks noChangeArrowheads="1"/>
          </p:cNvSpPr>
          <p:nvPr/>
        </p:nvSpPr>
        <p:spPr bwMode="auto">
          <a:xfrm>
            <a:off x="6732588" y="2708275"/>
            <a:ext cx="720725" cy="2873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43" name="Text Box 27"/>
          <p:cNvSpPr txBox="1">
            <a:spLocks noChangeArrowheads="1"/>
          </p:cNvSpPr>
          <p:nvPr/>
        </p:nvSpPr>
        <p:spPr bwMode="auto">
          <a:xfrm>
            <a:off x="6183313" y="2295525"/>
            <a:ext cx="66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Files</a:t>
            </a:r>
          </a:p>
        </p:txBody>
      </p:sp>
      <p:sp>
        <p:nvSpPr>
          <p:cNvPr id="1673244" name="Rectangle 28"/>
          <p:cNvSpPr>
            <a:spLocks noChangeArrowheads="1"/>
          </p:cNvSpPr>
          <p:nvPr/>
        </p:nvSpPr>
        <p:spPr bwMode="auto">
          <a:xfrm>
            <a:off x="4498975" y="5516563"/>
            <a:ext cx="144463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50" name="Rectangle 34"/>
          <p:cNvSpPr>
            <a:spLocks noChangeArrowheads="1"/>
          </p:cNvSpPr>
          <p:nvPr/>
        </p:nvSpPr>
        <p:spPr bwMode="auto">
          <a:xfrm>
            <a:off x="4705350" y="5516563"/>
            <a:ext cx="144463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51" name="Rectangle 35"/>
          <p:cNvSpPr>
            <a:spLocks noChangeArrowheads="1"/>
          </p:cNvSpPr>
          <p:nvPr/>
        </p:nvSpPr>
        <p:spPr bwMode="auto">
          <a:xfrm>
            <a:off x="4933950" y="5516563"/>
            <a:ext cx="144463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52" name="Text Box 36"/>
          <p:cNvSpPr txBox="1">
            <a:spLocks noChangeArrowheads="1"/>
          </p:cNvSpPr>
          <p:nvPr/>
        </p:nvSpPr>
        <p:spPr bwMode="auto">
          <a:xfrm>
            <a:off x="5065713" y="5510213"/>
            <a:ext cx="1450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Sectors, etc.</a:t>
            </a:r>
          </a:p>
        </p:txBody>
      </p:sp>
      <p:sp>
        <p:nvSpPr>
          <p:cNvPr id="1673260" name="Oval 44"/>
          <p:cNvSpPr>
            <a:spLocks noChangeArrowheads="1"/>
          </p:cNvSpPr>
          <p:nvPr/>
        </p:nvSpPr>
        <p:spPr bwMode="auto">
          <a:xfrm>
            <a:off x="2627313" y="1628775"/>
            <a:ext cx="576262" cy="863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61" name="Oval 45"/>
          <p:cNvSpPr>
            <a:spLocks noChangeArrowheads="1"/>
          </p:cNvSpPr>
          <p:nvPr/>
        </p:nvSpPr>
        <p:spPr bwMode="auto">
          <a:xfrm>
            <a:off x="3490913" y="1628775"/>
            <a:ext cx="576262" cy="863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62" name="Oval 46"/>
          <p:cNvSpPr>
            <a:spLocks noChangeArrowheads="1"/>
          </p:cNvSpPr>
          <p:nvPr/>
        </p:nvSpPr>
        <p:spPr bwMode="auto">
          <a:xfrm>
            <a:off x="4283075" y="1628775"/>
            <a:ext cx="576263" cy="863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63" name="Text Box 47"/>
          <p:cNvSpPr txBox="1">
            <a:spLocks noChangeArrowheads="1"/>
          </p:cNvSpPr>
          <p:nvPr/>
        </p:nvSpPr>
        <p:spPr bwMode="auto">
          <a:xfrm>
            <a:off x="1092200" y="1838325"/>
            <a:ext cx="1247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Processes</a:t>
            </a:r>
          </a:p>
        </p:txBody>
      </p:sp>
      <p:sp>
        <p:nvSpPr>
          <p:cNvPr id="1673264" name="Rectangle 48"/>
          <p:cNvSpPr>
            <a:spLocks noChangeArrowheads="1"/>
          </p:cNvSpPr>
          <p:nvPr/>
        </p:nvSpPr>
        <p:spPr bwMode="auto">
          <a:xfrm>
            <a:off x="323850" y="2636838"/>
            <a:ext cx="8208963" cy="2447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65" name="Text Box 49"/>
          <p:cNvSpPr txBox="1">
            <a:spLocks noChangeArrowheads="1"/>
          </p:cNvSpPr>
          <p:nvPr/>
        </p:nvSpPr>
        <p:spPr bwMode="auto">
          <a:xfrm>
            <a:off x="7956550" y="4724400"/>
            <a:ext cx="51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OS</a:t>
            </a:r>
          </a:p>
        </p:txBody>
      </p:sp>
      <p:sp>
        <p:nvSpPr>
          <p:cNvPr id="1673266" name="Line 50"/>
          <p:cNvSpPr>
            <a:spLocks noChangeShapeType="1"/>
          </p:cNvSpPr>
          <p:nvPr/>
        </p:nvSpPr>
        <p:spPr bwMode="auto">
          <a:xfrm>
            <a:off x="6300788" y="3213100"/>
            <a:ext cx="0" cy="7207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3267" name="Text Box 51"/>
          <p:cNvSpPr txBox="1">
            <a:spLocks noChangeArrowheads="1"/>
          </p:cNvSpPr>
          <p:nvPr/>
        </p:nvSpPr>
        <p:spPr bwMode="auto">
          <a:xfrm>
            <a:off x="6323013" y="3376613"/>
            <a:ext cx="1057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mapping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78931-1D86-B548-B27E-4D55A5030C63}" type="slidenum">
              <a:rPr lang="en-US"/>
              <a:pPr/>
              <a:t>40</a:t>
            </a:fld>
            <a:endParaRPr lang="en-US"/>
          </a:p>
        </p:txBody>
      </p:sp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 – Remote File Systems</a:t>
            </a:r>
          </a:p>
        </p:txBody>
      </p:sp>
      <p:sp>
        <p:nvSpPr>
          <p:cNvPr id="173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Uses networking to </a:t>
            </a:r>
            <a:r>
              <a:rPr lang="en-US" dirty="0">
                <a:solidFill>
                  <a:srgbClr val="FF0000"/>
                </a:solidFill>
              </a:rPr>
              <a:t>allow file system access between systems</a:t>
            </a:r>
          </a:p>
          <a:p>
            <a:pPr lvl="1"/>
            <a:r>
              <a:rPr lang="en-US" dirty="0"/>
              <a:t>Manually via programs like FTP</a:t>
            </a:r>
          </a:p>
          <a:p>
            <a:pPr lvl="1"/>
            <a:r>
              <a:rPr lang="en-US" dirty="0"/>
              <a:t>Automatically, seamlessly using </a:t>
            </a:r>
            <a:r>
              <a:rPr lang="en-US" b="1" dirty="0"/>
              <a:t>distributed file </a:t>
            </a:r>
            <a:r>
              <a:rPr lang="en-US" b="1" dirty="0" smtClean="0"/>
              <a:t>systems (DFS)</a:t>
            </a:r>
            <a:endParaRPr lang="en-US" b="1" dirty="0"/>
          </a:p>
          <a:p>
            <a:pPr lvl="1"/>
            <a:r>
              <a:rPr lang="en-US" dirty="0"/>
              <a:t>Semi automatically via the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/>
              <a:t>world wide web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DFS: Client</a:t>
            </a:r>
            <a:r>
              <a:rPr lang="en-US" b="1" dirty="0"/>
              <a:t>-server</a:t>
            </a:r>
            <a:r>
              <a:rPr lang="en-US" dirty="0"/>
              <a:t> model allows clients to mount remote file systems from servers</a:t>
            </a:r>
          </a:p>
          <a:p>
            <a:pPr lvl="1"/>
            <a:r>
              <a:rPr lang="en-US" dirty="0"/>
              <a:t>Server can serve multiple </a:t>
            </a:r>
            <a:r>
              <a:rPr lang="en-US" dirty="0" smtClean="0"/>
              <a:t>clients. Client can mount multiple servers. </a:t>
            </a:r>
            <a:endParaRPr lang="en-US" dirty="0"/>
          </a:p>
          <a:p>
            <a:pPr lvl="1"/>
            <a:r>
              <a:rPr lang="en-US" dirty="0"/>
              <a:t>Client and user-on-client identification is insecure or </a:t>
            </a:r>
            <a:r>
              <a:rPr lang="en-US" dirty="0" smtClean="0"/>
              <a:t>complicated (**)</a:t>
            </a:r>
            <a:endParaRPr lang="en-US" dirty="0"/>
          </a:p>
          <a:p>
            <a:pPr lvl="1"/>
            <a:r>
              <a:rPr lang="en-US" b="1" dirty="0"/>
              <a:t>NFS</a:t>
            </a:r>
            <a:r>
              <a:rPr lang="en-US" dirty="0"/>
              <a:t> is standard UNIX client-server file sharing protocol</a:t>
            </a:r>
          </a:p>
          <a:p>
            <a:pPr lvl="1"/>
            <a:r>
              <a:rPr lang="en-US" b="1" dirty="0"/>
              <a:t>CIFS</a:t>
            </a:r>
            <a:r>
              <a:rPr lang="en-US" dirty="0"/>
              <a:t> is standard Windows protocol</a:t>
            </a:r>
          </a:p>
          <a:p>
            <a:pPr lvl="1"/>
            <a:r>
              <a:rPr lang="en-US" dirty="0"/>
              <a:t>Standard </a:t>
            </a:r>
            <a:r>
              <a:rPr lang="en-US" i="1" dirty="0">
                <a:solidFill>
                  <a:srgbClr val="FF0000"/>
                </a:solidFill>
              </a:rPr>
              <a:t>operating system file calls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translated </a:t>
            </a:r>
            <a:r>
              <a:rPr lang="en-US" dirty="0">
                <a:solidFill>
                  <a:srgbClr val="FF0000"/>
                </a:solidFill>
              </a:rPr>
              <a:t>into </a:t>
            </a:r>
            <a:r>
              <a:rPr lang="en-US" i="1" dirty="0">
                <a:solidFill>
                  <a:srgbClr val="FF0000"/>
                </a:solidFill>
              </a:rPr>
              <a:t>remote calls</a:t>
            </a:r>
          </a:p>
          <a:p>
            <a:r>
              <a:rPr lang="en-US" dirty="0" smtClean="0"/>
              <a:t>(**) </a:t>
            </a:r>
            <a:r>
              <a:rPr lang="en-US" dirty="0" smtClean="0">
                <a:solidFill>
                  <a:srgbClr val="FF0000"/>
                </a:solidFill>
              </a:rPr>
              <a:t>Distributed </a:t>
            </a:r>
            <a:r>
              <a:rPr lang="en-US" dirty="0">
                <a:solidFill>
                  <a:srgbClr val="FF0000"/>
                </a:solidFill>
              </a:rPr>
              <a:t>Information Systems </a:t>
            </a:r>
            <a:r>
              <a:rPr lang="en-US" b="1" dirty="0"/>
              <a:t>(distributed naming services)</a:t>
            </a:r>
            <a:r>
              <a:rPr lang="en-US" dirty="0"/>
              <a:t> such as LDAP, DNS, NIS, Active Directory implement unified access to information needed for </a:t>
            </a:r>
            <a:r>
              <a:rPr lang="en-US" dirty="0" smtClean="0"/>
              <a:t>remote/distributed computing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D70D1-7C15-4D40-8BE1-BE44B99038C0}" type="slidenum">
              <a:rPr lang="en-US"/>
              <a:pPr/>
              <a:t>41</a:t>
            </a:fld>
            <a:endParaRPr lang="en-US"/>
          </a:p>
        </p:txBody>
      </p:sp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File System</a:t>
            </a:r>
          </a:p>
        </p:txBody>
      </p:sp>
      <p:sp>
        <p:nvSpPr>
          <p:cNvPr id="1755140" name="AutoShape 4"/>
          <p:cNvSpPr>
            <a:spLocks noChangeArrowheads="1"/>
          </p:cNvSpPr>
          <p:nvPr/>
        </p:nvSpPr>
        <p:spPr bwMode="auto">
          <a:xfrm>
            <a:off x="250825" y="4941888"/>
            <a:ext cx="1943100" cy="1152525"/>
          </a:xfrm>
          <a:prstGeom prst="triangle">
            <a:avLst>
              <a:gd name="adj" fmla="val 50000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  <a:p>
            <a:r>
              <a:rPr lang="en-US"/>
              <a:t>System A</a:t>
            </a:r>
          </a:p>
        </p:txBody>
      </p:sp>
      <p:sp>
        <p:nvSpPr>
          <p:cNvPr id="1755151" name="Oval 15"/>
          <p:cNvSpPr>
            <a:spLocks noChangeArrowheads="1"/>
          </p:cNvSpPr>
          <p:nvPr/>
        </p:nvSpPr>
        <p:spPr bwMode="auto">
          <a:xfrm>
            <a:off x="611188" y="3500438"/>
            <a:ext cx="1584325" cy="5762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processes</a:t>
            </a:r>
          </a:p>
        </p:txBody>
      </p:sp>
      <p:sp>
        <p:nvSpPr>
          <p:cNvPr id="1755152" name="Rectangle 16"/>
          <p:cNvSpPr>
            <a:spLocks noChangeArrowheads="1"/>
          </p:cNvSpPr>
          <p:nvPr/>
        </p:nvSpPr>
        <p:spPr bwMode="auto">
          <a:xfrm>
            <a:off x="179388" y="3429000"/>
            <a:ext cx="2305050" cy="287972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5159" name="Oval 23"/>
          <p:cNvSpPr>
            <a:spLocks noChangeArrowheads="1"/>
          </p:cNvSpPr>
          <p:nvPr/>
        </p:nvSpPr>
        <p:spPr bwMode="auto">
          <a:xfrm>
            <a:off x="3059113" y="5229225"/>
            <a:ext cx="2592387" cy="10080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Network</a:t>
            </a:r>
          </a:p>
        </p:txBody>
      </p:sp>
      <p:sp>
        <p:nvSpPr>
          <p:cNvPr id="1755160" name="Line 24"/>
          <p:cNvSpPr>
            <a:spLocks noChangeShapeType="1"/>
          </p:cNvSpPr>
          <p:nvPr/>
        </p:nvSpPr>
        <p:spPr bwMode="auto">
          <a:xfrm>
            <a:off x="2627313" y="5732463"/>
            <a:ext cx="3603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5161" name="Line 25"/>
          <p:cNvSpPr>
            <a:spLocks noChangeShapeType="1"/>
          </p:cNvSpPr>
          <p:nvPr/>
        </p:nvSpPr>
        <p:spPr bwMode="auto">
          <a:xfrm>
            <a:off x="4284663" y="4868863"/>
            <a:ext cx="0" cy="287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5163" name="Text Box 27"/>
          <p:cNvSpPr txBox="1">
            <a:spLocks noChangeArrowheads="1"/>
          </p:cNvSpPr>
          <p:nvPr/>
        </p:nvSpPr>
        <p:spPr bwMode="auto">
          <a:xfrm>
            <a:off x="827088" y="2997200"/>
            <a:ext cx="140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Computer A</a:t>
            </a:r>
          </a:p>
        </p:txBody>
      </p:sp>
      <p:sp>
        <p:nvSpPr>
          <p:cNvPr id="1755167" name="Rectangle 31"/>
          <p:cNvSpPr>
            <a:spLocks noChangeArrowheads="1"/>
          </p:cNvSpPr>
          <p:nvPr/>
        </p:nvSpPr>
        <p:spPr bwMode="auto">
          <a:xfrm>
            <a:off x="900113" y="4221163"/>
            <a:ext cx="935037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VFS</a:t>
            </a:r>
          </a:p>
        </p:txBody>
      </p:sp>
      <p:sp>
        <p:nvSpPr>
          <p:cNvPr id="1755168" name="Rectangle 32"/>
          <p:cNvSpPr>
            <a:spLocks noChangeArrowheads="1"/>
          </p:cNvSpPr>
          <p:nvPr/>
        </p:nvSpPr>
        <p:spPr bwMode="auto">
          <a:xfrm>
            <a:off x="468313" y="4581525"/>
            <a:ext cx="935037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localFS</a:t>
            </a:r>
          </a:p>
        </p:txBody>
      </p:sp>
      <p:sp>
        <p:nvSpPr>
          <p:cNvPr id="1755169" name="Rectangle 33"/>
          <p:cNvSpPr>
            <a:spLocks noChangeArrowheads="1"/>
          </p:cNvSpPr>
          <p:nvPr/>
        </p:nvSpPr>
        <p:spPr bwMode="auto">
          <a:xfrm>
            <a:off x="1476375" y="4581525"/>
            <a:ext cx="935038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NFS</a:t>
            </a:r>
          </a:p>
        </p:txBody>
      </p:sp>
      <p:sp>
        <p:nvSpPr>
          <p:cNvPr id="1755170" name="AutoShape 34"/>
          <p:cNvSpPr>
            <a:spLocks noChangeArrowheads="1"/>
          </p:cNvSpPr>
          <p:nvPr/>
        </p:nvSpPr>
        <p:spPr bwMode="auto">
          <a:xfrm>
            <a:off x="3203575" y="3429000"/>
            <a:ext cx="1943100" cy="1152525"/>
          </a:xfrm>
          <a:prstGeom prst="triangle">
            <a:avLst>
              <a:gd name="adj" fmla="val 50000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  <a:p>
            <a:r>
              <a:rPr lang="en-US"/>
              <a:t>System B</a:t>
            </a:r>
          </a:p>
        </p:txBody>
      </p:sp>
      <p:sp>
        <p:nvSpPr>
          <p:cNvPr id="1755171" name="Oval 35"/>
          <p:cNvSpPr>
            <a:spLocks noChangeArrowheads="1"/>
          </p:cNvSpPr>
          <p:nvPr/>
        </p:nvSpPr>
        <p:spPr bwMode="auto">
          <a:xfrm>
            <a:off x="3563938" y="1987550"/>
            <a:ext cx="1584325" cy="5762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processes</a:t>
            </a:r>
          </a:p>
        </p:txBody>
      </p:sp>
      <p:sp>
        <p:nvSpPr>
          <p:cNvPr id="1755172" name="Rectangle 36"/>
          <p:cNvSpPr>
            <a:spLocks noChangeArrowheads="1"/>
          </p:cNvSpPr>
          <p:nvPr/>
        </p:nvSpPr>
        <p:spPr bwMode="auto">
          <a:xfrm>
            <a:off x="3132138" y="1916113"/>
            <a:ext cx="2305050" cy="287972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5173" name="Text Box 37"/>
          <p:cNvSpPr txBox="1">
            <a:spLocks noChangeArrowheads="1"/>
          </p:cNvSpPr>
          <p:nvPr/>
        </p:nvSpPr>
        <p:spPr bwMode="auto">
          <a:xfrm>
            <a:off x="3779838" y="1484313"/>
            <a:ext cx="140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Computer B</a:t>
            </a:r>
          </a:p>
        </p:txBody>
      </p:sp>
      <p:sp>
        <p:nvSpPr>
          <p:cNvPr id="1755174" name="Rectangle 38"/>
          <p:cNvSpPr>
            <a:spLocks noChangeArrowheads="1"/>
          </p:cNvSpPr>
          <p:nvPr/>
        </p:nvSpPr>
        <p:spPr bwMode="auto">
          <a:xfrm>
            <a:off x="3852863" y="2708275"/>
            <a:ext cx="935037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VFS</a:t>
            </a:r>
          </a:p>
        </p:txBody>
      </p:sp>
      <p:sp>
        <p:nvSpPr>
          <p:cNvPr id="1755175" name="Rectangle 39"/>
          <p:cNvSpPr>
            <a:spLocks noChangeArrowheads="1"/>
          </p:cNvSpPr>
          <p:nvPr/>
        </p:nvSpPr>
        <p:spPr bwMode="auto">
          <a:xfrm>
            <a:off x="3421063" y="3068638"/>
            <a:ext cx="935037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localFS</a:t>
            </a:r>
          </a:p>
        </p:txBody>
      </p:sp>
      <p:sp>
        <p:nvSpPr>
          <p:cNvPr id="1755176" name="Rectangle 40"/>
          <p:cNvSpPr>
            <a:spLocks noChangeArrowheads="1"/>
          </p:cNvSpPr>
          <p:nvPr/>
        </p:nvSpPr>
        <p:spPr bwMode="auto">
          <a:xfrm>
            <a:off x="4429125" y="3068638"/>
            <a:ext cx="935038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NFS</a:t>
            </a:r>
          </a:p>
        </p:txBody>
      </p:sp>
      <p:sp>
        <p:nvSpPr>
          <p:cNvPr id="1755178" name="AutoShape 42"/>
          <p:cNvSpPr>
            <a:spLocks noChangeArrowheads="1"/>
          </p:cNvSpPr>
          <p:nvPr/>
        </p:nvSpPr>
        <p:spPr bwMode="auto">
          <a:xfrm>
            <a:off x="6372225" y="4870450"/>
            <a:ext cx="1943100" cy="1152525"/>
          </a:xfrm>
          <a:prstGeom prst="triangle">
            <a:avLst>
              <a:gd name="adj" fmla="val 50000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  <a:p>
            <a:r>
              <a:rPr lang="en-US"/>
              <a:t>System C</a:t>
            </a:r>
          </a:p>
        </p:txBody>
      </p:sp>
      <p:sp>
        <p:nvSpPr>
          <p:cNvPr id="1755179" name="Oval 43"/>
          <p:cNvSpPr>
            <a:spLocks noChangeArrowheads="1"/>
          </p:cNvSpPr>
          <p:nvPr/>
        </p:nvSpPr>
        <p:spPr bwMode="auto">
          <a:xfrm>
            <a:off x="6732588" y="3429000"/>
            <a:ext cx="1584325" cy="5762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processes</a:t>
            </a:r>
          </a:p>
        </p:txBody>
      </p:sp>
      <p:sp>
        <p:nvSpPr>
          <p:cNvPr id="1755180" name="Rectangle 44"/>
          <p:cNvSpPr>
            <a:spLocks noChangeArrowheads="1"/>
          </p:cNvSpPr>
          <p:nvPr/>
        </p:nvSpPr>
        <p:spPr bwMode="auto">
          <a:xfrm>
            <a:off x="6300788" y="3357563"/>
            <a:ext cx="2305050" cy="287972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5181" name="Text Box 45"/>
          <p:cNvSpPr txBox="1">
            <a:spLocks noChangeArrowheads="1"/>
          </p:cNvSpPr>
          <p:nvPr/>
        </p:nvSpPr>
        <p:spPr bwMode="auto">
          <a:xfrm>
            <a:off x="6942138" y="2925763"/>
            <a:ext cx="1412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Computer C</a:t>
            </a:r>
          </a:p>
        </p:txBody>
      </p:sp>
      <p:sp>
        <p:nvSpPr>
          <p:cNvPr id="1755182" name="Rectangle 46"/>
          <p:cNvSpPr>
            <a:spLocks noChangeArrowheads="1"/>
          </p:cNvSpPr>
          <p:nvPr/>
        </p:nvSpPr>
        <p:spPr bwMode="auto">
          <a:xfrm>
            <a:off x="7021513" y="4149725"/>
            <a:ext cx="935037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VFS</a:t>
            </a:r>
          </a:p>
        </p:txBody>
      </p:sp>
      <p:sp>
        <p:nvSpPr>
          <p:cNvPr id="1755183" name="Rectangle 47"/>
          <p:cNvSpPr>
            <a:spLocks noChangeArrowheads="1"/>
          </p:cNvSpPr>
          <p:nvPr/>
        </p:nvSpPr>
        <p:spPr bwMode="auto">
          <a:xfrm>
            <a:off x="6589713" y="4510088"/>
            <a:ext cx="935037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localFS</a:t>
            </a:r>
          </a:p>
        </p:txBody>
      </p:sp>
      <p:sp>
        <p:nvSpPr>
          <p:cNvPr id="1755184" name="Rectangle 48"/>
          <p:cNvSpPr>
            <a:spLocks noChangeArrowheads="1"/>
          </p:cNvSpPr>
          <p:nvPr/>
        </p:nvSpPr>
        <p:spPr bwMode="auto">
          <a:xfrm>
            <a:off x="7597775" y="4510088"/>
            <a:ext cx="935038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NFS</a:t>
            </a:r>
          </a:p>
        </p:txBody>
      </p:sp>
      <p:sp>
        <p:nvSpPr>
          <p:cNvPr id="1755185" name="Line 49"/>
          <p:cNvSpPr>
            <a:spLocks noChangeShapeType="1"/>
          </p:cNvSpPr>
          <p:nvPr/>
        </p:nvSpPr>
        <p:spPr bwMode="auto">
          <a:xfrm>
            <a:off x="5724525" y="5734050"/>
            <a:ext cx="50323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76E5-00B8-C54C-B2F9-8EF5974E362D}" type="slidenum">
              <a:rPr lang="en-US"/>
              <a:pPr/>
              <a:t>42</a:t>
            </a:fld>
            <a:endParaRPr lang="en-US"/>
          </a:p>
        </p:txBody>
      </p:sp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File System</a:t>
            </a:r>
          </a:p>
        </p:txBody>
      </p:sp>
      <p:sp>
        <p:nvSpPr>
          <p:cNvPr id="1758212" name="AutoShape 4"/>
          <p:cNvSpPr>
            <a:spLocks noChangeArrowheads="1"/>
          </p:cNvSpPr>
          <p:nvPr/>
        </p:nvSpPr>
        <p:spPr bwMode="auto">
          <a:xfrm>
            <a:off x="3530600" y="3860800"/>
            <a:ext cx="1943100" cy="1152525"/>
          </a:xfrm>
          <a:prstGeom prst="triangle">
            <a:avLst>
              <a:gd name="adj" fmla="val 50000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  <a:p>
            <a:r>
              <a:rPr lang="en-US"/>
              <a:t>System A</a:t>
            </a:r>
          </a:p>
        </p:txBody>
      </p:sp>
      <p:sp>
        <p:nvSpPr>
          <p:cNvPr id="1758214" name="Oval 6"/>
          <p:cNvSpPr>
            <a:spLocks noChangeArrowheads="1"/>
          </p:cNvSpPr>
          <p:nvPr/>
        </p:nvSpPr>
        <p:spPr bwMode="auto">
          <a:xfrm>
            <a:off x="4211638" y="2565400"/>
            <a:ext cx="647700" cy="8651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processes</a:t>
            </a:r>
          </a:p>
        </p:txBody>
      </p:sp>
      <p:sp>
        <p:nvSpPr>
          <p:cNvPr id="1758217" name="Text Box 9"/>
          <p:cNvSpPr txBox="1">
            <a:spLocks noChangeArrowheads="1"/>
          </p:cNvSpPr>
          <p:nvPr/>
        </p:nvSpPr>
        <p:spPr bwMode="auto">
          <a:xfrm>
            <a:off x="3819525" y="2125663"/>
            <a:ext cx="140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Computer A</a:t>
            </a:r>
          </a:p>
        </p:txBody>
      </p:sp>
      <p:sp>
        <p:nvSpPr>
          <p:cNvPr id="1758218" name="AutoShape 10"/>
          <p:cNvSpPr>
            <a:spLocks noChangeArrowheads="1"/>
          </p:cNvSpPr>
          <p:nvPr/>
        </p:nvSpPr>
        <p:spPr bwMode="auto">
          <a:xfrm>
            <a:off x="4319588" y="5011738"/>
            <a:ext cx="1943100" cy="1152525"/>
          </a:xfrm>
          <a:prstGeom prst="triangle">
            <a:avLst>
              <a:gd name="adj" fmla="val 50000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  <a:p>
            <a:r>
              <a:rPr lang="en-US"/>
              <a:t>System C</a:t>
            </a:r>
          </a:p>
        </p:txBody>
      </p:sp>
      <p:sp>
        <p:nvSpPr>
          <p:cNvPr id="1758219" name="AutoShape 11"/>
          <p:cNvSpPr>
            <a:spLocks noChangeArrowheads="1"/>
          </p:cNvSpPr>
          <p:nvPr/>
        </p:nvSpPr>
        <p:spPr bwMode="auto">
          <a:xfrm>
            <a:off x="2811463" y="5013325"/>
            <a:ext cx="1943100" cy="1152525"/>
          </a:xfrm>
          <a:prstGeom prst="triangle">
            <a:avLst>
              <a:gd name="adj" fmla="val 50000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  <a:p>
            <a:r>
              <a:rPr lang="en-US"/>
              <a:t>System B</a:t>
            </a:r>
          </a:p>
        </p:txBody>
      </p:sp>
      <p:sp>
        <p:nvSpPr>
          <p:cNvPr id="1758220" name="Oval 12"/>
          <p:cNvSpPr>
            <a:spLocks noChangeArrowheads="1"/>
          </p:cNvSpPr>
          <p:nvPr/>
        </p:nvSpPr>
        <p:spPr bwMode="auto">
          <a:xfrm>
            <a:off x="3702050" y="4940300"/>
            <a:ext cx="144463" cy="142875"/>
          </a:xfrm>
          <a:prstGeom prst="ellipse">
            <a:avLst/>
          </a:prstGeom>
          <a:solidFill>
            <a:srgbClr val="000000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8221" name="Oval 13"/>
          <p:cNvSpPr>
            <a:spLocks noChangeArrowheads="1"/>
          </p:cNvSpPr>
          <p:nvPr/>
        </p:nvSpPr>
        <p:spPr bwMode="auto">
          <a:xfrm>
            <a:off x="5208588" y="4940300"/>
            <a:ext cx="144462" cy="142875"/>
          </a:xfrm>
          <a:prstGeom prst="ellipse">
            <a:avLst/>
          </a:prstGeom>
          <a:solidFill>
            <a:srgbClr val="000000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8222" name="Freeform 14"/>
          <p:cNvSpPr>
            <a:spLocks/>
          </p:cNvSpPr>
          <p:nvPr/>
        </p:nvSpPr>
        <p:spPr bwMode="auto">
          <a:xfrm>
            <a:off x="5259388" y="4713288"/>
            <a:ext cx="720725" cy="298450"/>
          </a:xfrm>
          <a:custGeom>
            <a:avLst/>
            <a:gdLst>
              <a:gd name="T0" fmla="*/ 0 w 454"/>
              <a:gd name="T1" fmla="*/ 188 h 188"/>
              <a:gd name="T2" fmla="*/ 181 w 454"/>
              <a:gd name="T3" fmla="*/ 7 h 188"/>
              <a:gd name="T4" fmla="*/ 227 w 454"/>
              <a:gd name="T5" fmla="*/ 143 h 188"/>
              <a:gd name="T6" fmla="*/ 454 w 454"/>
              <a:gd name="T7" fmla="*/ 9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4" h="188">
                <a:moveTo>
                  <a:pt x="0" y="188"/>
                </a:moveTo>
                <a:cubicBezTo>
                  <a:pt x="71" y="101"/>
                  <a:pt x="143" y="14"/>
                  <a:pt x="181" y="7"/>
                </a:cubicBezTo>
                <a:cubicBezTo>
                  <a:pt x="219" y="0"/>
                  <a:pt x="182" y="128"/>
                  <a:pt x="227" y="143"/>
                </a:cubicBezTo>
                <a:cubicBezTo>
                  <a:pt x="272" y="158"/>
                  <a:pt x="363" y="128"/>
                  <a:pt x="454" y="9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58223" name="Text Box 15"/>
          <p:cNvSpPr txBox="1">
            <a:spLocks noChangeArrowheads="1"/>
          </p:cNvSpPr>
          <p:nvPr/>
        </p:nvSpPr>
        <p:spPr bwMode="auto">
          <a:xfrm>
            <a:off x="5934075" y="4652963"/>
            <a:ext cx="1374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mount point</a:t>
            </a:r>
          </a:p>
        </p:txBody>
      </p:sp>
      <p:sp>
        <p:nvSpPr>
          <p:cNvPr id="1758224" name="Text Box 16"/>
          <p:cNvSpPr txBox="1">
            <a:spLocks noChangeArrowheads="1"/>
          </p:cNvSpPr>
          <p:nvPr/>
        </p:nvSpPr>
        <p:spPr bwMode="auto">
          <a:xfrm>
            <a:off x="684213" y="1484313"/>
            <a:ext cx="728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File System view at computer A after remote file systems are mounted</a:t>
            </a:r>
          </a:p>
        </p:txBody>
      </p:sp>
      <p:sp>
        <p:nvSpPr>
          <p:cNvPr id="1758225" name="Rectangle 17"/>
          <p:cNvSpPr>
            <a:spLocks noChangeArrowheads="1"/>
          </p:cNvSpPr>
          <p:nvPr/>
        </p:nvSpPr>
        <p:spPr bwMode="auto">
          <a:xfrm>
            <a:off x="1763713" y="1989138"/>
            <a:ext cx="5903912" cy="4319587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A1A1C-B400-5945-BF42-705D2ED53220}" type="slidenum">
              <a:rPr lang="en-US"/>
              <a:pPr/>
              <a:t>43</a:t>
            </a:fld>
            <a:endParaRPr lang="en-US"/>
          </a:p>
        </p:txBody>
      </p:sp>
      <p:sp>
        <p:nvSpPr>
          <p:cNvPr id="173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 – Failure Modes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Remote file systems add </a:t>
            </a:r>
            <a:r>
              <a:rPr lang="en-US" dirty="0">
                <a:solidFill>
                  <a:srgbClr val="FF0000"/>
                </a:solidFill>
              </a:rPr>
              <a:t>new failure modes</a:t>
            </a:r>
            <a:r>
              <a:rPr lang="en-US" dirty="0"/>
              <a:t>, due to network failure, server failure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recover from failures? </a:t>
            </a:r>
          </a:p>
          <a:p>
            <a:endParaRPr lang="en-US" dirty="0"/>
          </a:p>
          <a:p>
            <a:r>
              <a:rPr lang="en-US" dirty="0"/>
              <a:t>Recovery from failure can involve </a:t>
            </a:r>
            <a:r>
              <a:rPr lang="en-US" dirty="0">
                <a:solidFill>
                  <a:srgbClr val="FF0000"/>
                </a:solidFill>
              </a:rPr>
              <a:t>state </a:t>
            </a:r>
            <a:r>
              <a:rPr lang="en-US" dirty="0" smtClean="0">
                <a:solidFill>
                  <a:srgbClr val="FF0000"/>
                </a:solidFill>
              </a:rPr>
              <a:t>information </a:t>
            </a:r>
            <a:r>
              <a:rPr lang="en-US" dirty="0" smtClean="0"/>
              <a:t>(to be maintained at server)  </a:t>
            </a:r>
            <a:r>
              <a:rPr lang="en-US" dirty="0"/>
              <a:t>about </a:t>
            </a:r>
            <a:r>
              <a:rPr lang="en-US" dirty="0">
                <a:solidFill>
                  <a:srgbClr val="FF0000"/>
                </a:solidFill>
              </a:rPr>
              <a:t>status of each remote request</a:t>
            </a:r>
          </a:p>
          <a:p>
            <a:pPr lvl="1"/>
            <a:r>
              <a:rPr lang="en-US" dirty="0"/>
              <a:t>State information: what files are opened; what is the file position pointer, etc.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7622-A246-A94E-A274-05ABFD9AD969}" type="slidenum">
              <a:rPr lang="en-US"/>
              <a:pPr/>
              <a:t>44</a:t>
            </a:fld>
            <a:endParaRPr lang="en-US"/>
          </a:p>
        </p:txBody>
      </p:sp>
      <p:sp>
        <p:nvSpPr>
          <p:cNvPr id="173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Sharing – Consistency Semantics</a:t>
            </a:r>
          </a:p>
        </p:txBody>
      </p:sp>
      <p:sp>
        <p:nvSpPr>
          <p:cNvPr id="173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Consistency semantics</a:t>
            </a:r>
            <a:r>
              <a:rPr lang="en-US" dirty="0"/>
              <a:t> specify how multiple users are to access a shared file simultaneously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Unix file system (UFS) implements:</a:t>
            </a:r>
          </a:p>
          <a:p>
            <a:pPr lvl="2"/>
            <a:r>
              <a:rPr lang="en-US" dirty="0"/>
              <a:t>Writes to an open file visible immediately to other users of the same open file</a:t>
            </a:r>
          </a:p>
          <a:p>
            <a:pPr lvl="2"/>
            <a:r>
              <a:rPr lang="en-US" dirty="0" smtClean="0"/>
              <a:t>A single file image accessed by all users </a:t>
            </a:r>
            <a:endParaRPr lang="en-US" dirty="0"/>
          </a:p>
          <a:p>
            <a:pPr lvl="1"/>
            <a:r>
              <a:rPr lang="en-US" dirty="0"/>
              <a:t>AFS has session semantics</a:t>
            </a:r>
          </a:p>
          <a:p>
            <a:pPr lvl="2"/>
            <a:r>
              <a:rPr lang="en-US" dirty="0"/>
              <a:t>Writes only visible to sessions starting after the file is </a:t>
            </a:r>
            <a:r>
              <a:rPr lang="en-US" dirty="0" smtClean="0"/>
              <a:t>closed</a:t>
            </a:r>
          </a:p>
          <a:p>
            <a:pPr lvl="2"/>
            <a:r>
              <a:rPr lang="en-US" dirty="0" smtClean="0"/>
              <a:t>Multiple file images </a:t>
            </a:r>
            <a:r>
              <a:rPr lang="en-US" dirty="0"/>
              <a:t>accessed by all users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FAF7-812E-C94E-82AE-4A7845AB3ABB}" type="slidenum">
              <a:rPr lang="en-US"/>
              <a:pPr/>
              <a:t>45</a:t>
            </a:fld>
            <a:endParaRPr lang="en-US"/>
          </a:p>
        </p:txBody>
      </p:sp>
      <p:sp>
        <p:nvSpPr>
          <p:cNvPr id="173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</a:t>
            </a:r>
          </a:p>
        </p:txBody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owner/creator should be able to control:</a:t>
            </a:r>
          </a:p>
          <a:p>
            <a:pPr lvl="1"/>
            <a:r>
              <a:rPr lang="en-US" i="1" u="sng" dirty="0"/>
              <a:t>what</a:t>
            </a:r>
            <a:r>
              <a:rPr lang="en-US" dirty="0"/>
              <a:t> can be done (read, write, execute….)</a:t>
            </a:r>
          </a:p>
          <a:p>
            <a:pPr lvl="1"/>
            <a:r>
              <a:rPr lang="en-US" dirty="0"/>
              <a:t>by </a:t>
            </a:r>
            <a:r>
              <a:rPr lang="en-US" i="1" u="sng" dirty="0"/>
              <a:t>whom</a:t>
            </a:r>
            <a:r>
              <a:rPr lang="en-US" dirty="0"/>
              <a:t> (owner, others, group member…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Types of access </a:t>
            </a:r>
            <a:r>
              <a:rPr lang="en-US" dirty="0"/>
              <a:t>(what can be done)</a:t>
            </a:r>
          </a:p>
          <a:p>
            <a:pPr lvl="1"/>
            <a:r>
              <a:rPr lang="en-US" dirty="0" smtClean="0"/>
              <a:t>Read (a file)</a:t>
            </a:r>
            <a:endParaRPr lang="en-US" dirty="0"/>
          </a:p>
          <a:p>
            <a:pPr lvl="1"/>
            <a:r>
              <a:rPr lang="en-US" dirty="0" smtClean="0"/>
              <a:t>Write (a file) </a:t>
            </a:r>
            <a:endParaRPr lang="en-US" dirty="0"/>
          </a:p>
          <a:p>
            <a:pPr lvl="1"/>
            <a:r>
              <a:rPr lang="en-US" dirty="0"/>
              <a:t>Execute </a:t>
            </a:r>
            <a:r>
              <a:rPr lang="en-US" dirty="0" smtClean="0"/>
              <a:t>(a file)</a:t>
            </a:r>
            <a:endParaRPr lang="en-US" dirty="0"/>
          </a:p>
          <a:p>
            <a:pPr lvl="1"/>
            <a:r>
              <a:rPr lang="en-US" dirty="0" smtClean="0"/>
              <a:t>Append (a file)</a:t>
            </a:r>
            <a:endParaRPr lang="en-US" dirty="0"/>
          </a:p>
          <a:p>
            <a:pPr lvl="1"/>
            <a:r>
              <a:rPr lang="en-US" dirty="0" smtClean="0"/>
              <a:t>Delete ( a file) </a:t>
            </a:r>
            <a:endParaRPr lang="en-US" dirty="0"/>
          </a:p>
          <a:p>
            <a:pPr lvl="1"/>
            <a:r>
              <a:rPr lang="en-US" dirty="0" smtClean="0"/>
              <a:t>List (a file)</a:t>
            </a:r>
          </a:p>
          <a:p>
            <a:r>
              <a:rPr lang="en-US" dirty="0" smtClean="0"/>
              <a:t>For directories: </a:t>
            </a:r>
          </a:p>
          <a:p>
            <a:pPr lvl="1"/>
            <a:r>
              <a:rPr lang="en-US" dirty="0" smtClean="0"/>
              <a:t>Reading means listing</a:t>
            </a:r>
          </a:p>
          <a:p>
            <a:pPr lvl="1"/>
            <a:r>
              <a:rPr lang="en-US" dirty="0" smtClean="0"/>
              <a:t>Writing means being able to create a file</a:t>
            </a:r>
          </a:p>
          <a:p>
            <a:pPr lvl="1"/>
            <a:r>
              <a:rPr lang="en-US" dirty="0" smtClean="0"/>
              <a:t>Executing means being able to change into the directory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93016-68C5-FD40-8A01-4A686A2D067E}" type="slidenum">
              <a:rPr lang="en-US"/>
              <a:pPr/>
              <a:t>46</a:t>
            </a:fld>
            <a:endParaRPr lang="en-US"/>
          </a:p>
        </p:txBody>
      </p:sp>
      <p:sp>
        <p:nvSpPr>
          <p:cNvPr id="17397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Lists and Groups</a:t>
            </a:r>
          </a:p>
        </p:txBody>
      </p:sp>
      <p:sp>
        <p:nvSpPr>
          <p:cNvPr id="1739780" name="Rectangle 4"/>
          <p:cNvSpPr>
            <a:spLocks noChangeArrowheads="1"/>
          </p:cNvSpPr>
          <p:nvPr/>
        </p:nvSpPr>
        <p:spPr bwMode="auto">
          <a:xfrm>
            <a:off x="806450" y="1379538"/>
            <a:ext cx="7342188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/>
              <a:t>Mode of access:  read, write, execute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/>
              <a:t>Three classes of users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/>
              <a:t>					RWX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/>
              <a:t>		a) </a:t>
            </a:r>
            <a:r>
              <a:rPr lang="en-US" b="1"/>
              <a:t>owner access</a:t>
            </a:r>
            <a:r>
              <a:rPr lang="en-US"/>
              <a:t> 	7	</a:t>
            </a:r>
            <a:r>
              <a:rPr lang="en-US">
                <a:sym typeface="Symbol" charset="0"/>
              </a:rPr>
              <a:t>	1 1 1</a:t>
            </a:r>
            <a:br>
              <a:rPr lang="en-US">
                <a:sym typeface="Symbol" charset="0"/>
              </a:rPr>
            </a:br>
            <a:r>
              <a:rPr lang="en-US">
                <a:sym typeface="Symbol" charset="0"/>
              </a:rPr>
              <a:t>				RWX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>
                <a:sym typeface="Symbol" charset="0"/>
              </a:rPr>
              <a:t>		b) </a:t>
            </a:r>
            <a:r>
              <a:rPr lang="en-US" b="1">
                <a:sym typeface="Symbol" charset="0"/>
              </a:rPr>
              <a:t>group access</a:t>
            </a:r>
            <a:r>
              <a:rPr lang="en-US">
                <a:sym typeface="Symbol" charset="0"/>
              </a:rPr>
              <a:t> 	6	 	1 1 0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>
                <a:sym typeface="Symbol" charset="0"/>
              </a:rPr>
              <a:t>					RWX</a:t>
            </a:r>
          </a:p>
          <a:p>
            <a:pPr marL="342900" indent="-342900" algn="l">
              <a:lnSpc>
                <a:spcPct val="90000"/>
              </a:lnSpc>
              <a:spcBef>
                <a:spcPct val="10000"/>
              </a:spcBef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>
                <a:sym typeface="Symbol" charset="0"/>
              </a:rPr>
              <a:t>		c) </a:t>
            </a:r>
            <a:r>
              <a:rPr lang="en-US" b="1">
                <a:sym typeface="Symbol" charset="0"/>
              </a:rPr>
              <a:t>public access</a:t>
            </a:r>
            <a:r>
              <a:rPr lang="en-US">
                <a:sym typeface="Symbol" charset="0"/>
              </a:rPr>
              <a:t>	1	 	0 0 1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>
                <a:sym typeface="Symbol" charset="0"/>
              </a:rPr>
              <a:t>Ask manager to create a group (unique name), say G, and add some users to the group.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>
                <a:sym typeface="Symbol" charset="0"/>
              </a:rPr>
              <a:t>For a particular file (say </a:t>
            </a:r>
            <a:r>
              <a:rPr lang="en-US" i="1">
                <a:sym typeface="Symbol" charset="0"/>
              </a:rPr>
              <a:t>game</a:t>
            </a:r>
            <a:r>
              <a:rPr lang="en-US">
                <a:sym typeface="Symbol" charset="0"/>
              </a:rPr>
              <a:t>) or subdirectory, define an appropriate access.</a:t>
            </a:r>
          </a:p>
        </p:txBody>
      </p:sp>
      <p:sp>
        <p:nvSpPr>
          <p:cNvPr id="1739781" name="Text Box 5"/>
          <p:cNvSpPr txBox="1">
            <a:spLocks noChangeArrowheads="1"/>
          </p:cNvSpPr>
          <p:nvPr/>
        </p:nvSpPr>
        <p:spPr bwMode="auto">
          <a:xfrm>
            <a:off x="3416300" y="4724400"/>
            <a:ext cx="596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Helvetica" charset="0"/>
              </a:rPr>
              <a:t>owner</a:t>
            </a:r>
          </a:p>
        </p:txBody>
      </p:sp>
      <p:sp>
        <p:nvSpPr>
          <p:cNvPr id="1739782" name="Text Box 6"/>
          <p:cNvSpPr txBox="1">
            <a:spLocks noChangeArrowheads="1"/>
          </p:cNvSpPr>
          <p:nvPr/>
        </p:nvSpPr>
        <p:spPr bwMode="auto">
          <a:xfrm>
            <a:off x="4071938" y="4724400"/>
            <a:ext cx="571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Helvetica" charset="0"/>
              </a:rPr>
              <a:t>group</a:t>
            </a:r>
          </a:p>
        </p:txBody>
      </p:sp>
      <p:sp>
        <p:nvSpPr>
          <p:cNvPr id="1739783" name="Text Box 7"/>
          <p:cNvSpPr txBox="1">
            <a:spLocks noChangeArrowheads="1"/>
          </p:cNvSpPr>
          <p:nvPr/>
        </p:nvSpPr>
        <p:spPr bwMode="auto">
          <a:xfrm>
            <a:off x="4814888" y="4724400"/>
            <a:ext cx="579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Helvetica" charset="0"/>
              </a:rPr>
              <a:t>public</a:t>
            </a:r>
          </a:p>
        </p:txBody>
      </p:sp>
      <p:sp>
        <p:nvSpPr>
          <p:cNvPr id="1739784" name="Text Box 8"/>
          <p:cNvSpPr txBox="1">
            <a:spLocks noChangeArrowheads="1"/>
          </p:cNvSpPr>
          <p:nvPr/>
        </p:nvSpPr>
        <p:spPr bwMode="auto">
          <a:xfrm>
            <a:off x="3475038" y="5238750"/>
            <a:ext cx="639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Helvetica" charset="0"/>
              </a:rPr>
              <a:t>chmod</a:t>
            </a:r>
          </a:p>
        </p:txBody>
      </p:sp>
      <p:sp>
        <p:nvSpPr>
          <p:cNvPr id="1739785" name="Text Box 9"/>
          <p:cNvSpPr txBox="1">
            <a:spLocks noChangeArrowheads="1"/>
          </p:cNvSpPr>
          <p:nvPr/>
        </p:nvSpPr>
        <p:spPr bwMode="auto">
          <a:xfrm>
            <a:off x="4108450" y="523875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Helvetica" charset="0"/>
              </a:rPr>
              <a:t>761</a:t>
            </a:r>
          </a:p>
        </p:txBody>
      </p:sp>
      <p:sp>
        <p:nvSpPr>
          <p:cNvPr id="1739786" name="Text Box 10"/>
          <p:cNvSpPr txBox="1">
            <a:spLocks noChangeArrowheads="1"/>
          </p:cNvSpPr>
          <p:nvPr/>
        </p:nvSpPr>
        <p:spPr bwMode="auto">
          <a:xfrm>
            <a:off x="4591050" y="5238750"/>
            <a:ext cx="563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Helvetica" charset="0"/>
              </a:rPr>
              <a:t>game</a:t>
            </a:r>
          </a:p>
        </p:txBody>
      </p:sp>
      <p:sp>
        <p:nvSpPr>
          <p:cNvPr id="1739787" name="Line 11"/>
          <p:cNvSpPr>
            <a:spLocks noChangeShapeType="1"/>
          </p:cNvSpPr>
          <p:nvPr/>
        </p:nvSpPr>
        <p:spPr bwMode="auto">
          <a:xfrm>
            <a:off x="3736975" y="4905375"/>
            <a:ext cx="461963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788" name="Line 12"/>
          <p:cNvSpPr>
            <a:spLocks noChangeShapeType="1"/>
          </p:cNvSpPr>
          <p:nvPr/>
        </p:nvSpPr>
        <p:spPr bwMode="auto">
          <a:xfrm>
            <a:off x="4343400" y="494823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789" name="Line 13"/>
          <p:cNvSpPr>
            <a:spLocks noChangeShapeType="1"/>
          </p:cNvSpPr>
          <p:nvPr/>
        </p:nvSpPr>
        <p:spPr bwMode="auto">
          <a:xfrm flipH="1">
            <a:off x="4494213" y="4919663"/>
            <a:ext cx="600075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9790" name="Rectangle 14"/>
          <p:cNvSpPr>
            <a:spLocks noChangeArrowheads="1"/>
          </p:cNvSpPr>
          <p:nvPr/>
        </p:nvSpPr>
        <p:spPr bwMode="auto">
          <a:xfrm>
            <a:off x="798513" y="5661025"/>
            <a:ext cx="702945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folHlink"/>
              </a:buClr>
              <a:buFont typeface="Monotype Sorts" charset="0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kumimoji="1" lang="en-US">
                <a:sym typeface="Symbol" charset="0"/>
              </a:rPr>
              <a:t>Attach a group to a file</a:t>
            </a:r>
            <a:br>
              <a:rPr kumimoji="1" lang="en-US">
                <a:sym typeface="Symbol" charset="0"/>
              </a:rPr>
            </a:br>
            <a:r>
              <a:rPr kumimoji="1" lang="en-US">
                <a:sym typeface="Symbol" charset="0"/>
              </a:rPr>
              <a:t>	         chgrp     G    game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FB78-0D45-A14F-97BB-F701F2F4B7B5}" type="slidenum">
              <a:rPr lang="en-US"/>
              <a:pPr/>
              <a:t>47</a:t>
            </a:fld>
            <a:endParaRPr lang="en-US"/>
          </a:p>
        </p:txBody>
      </p:sp>
      <p:sp>
        <p:nvSpPr>
          <p:cNvPr id="1742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Windows XP Access-control List Management</a:t>
            </a:r>
          </a:p>
        </p:txBody>
      </p:sp>
      <p:pic>
        <p:nvPicPr>
          <p:cNvPr id="17428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5" t="1199" r="22041" b="1831"/>
          <a:stretch>
            <a:fillRect/>
          </a:stretch>
        </p:blipFill>
        <p:spPr bwMode="auto">
          <a:xfrm>
            <a:off x="1890713" y="1573213"/>
            <a:ext cx="5129212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4EFC-94BD-524C-A53B-325B2BEC6DE2}" type="slidenum">
              <a:rPr lang="en-US"/>
              <a:pPr/>
              <a:t>48</a:t>
            </a:fld>
            <a:endParaRPr lang="en-US"/>
          </a:p>
        </p:txBody>
      </p:sp>
      <p:sp>
        <p:nvSpPr>
          <p:cNvPr id="1745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Sample UNIX Directory Listing</a:t>
            </a:r>
          </a:p>
        </p:txBody>
      </p:sp>
      <p:pic>
        <p:nvPicPr>
          <p:cNvPr id="1745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27065" r="722" b="27065"/>
          <a:stretch>
            <a:fillRect/>
          </a:stretch>
        </p:blipFill>
        <p:spPr bwMode="auto">
          <a:xfrm>
            <a:off x="468313" y="1989138"/>
            <a:ext cx="77755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8185-F901-B742-BB8F-BF49821A0569}" type="slidenum">
              <a:rPr lang="en-US"/>
              <a:pPr/>
              <a:t>49</a:t>
            </a:fld>
            <a:endParaRPr lang="en-US"/>
          </a:p>
        </p:txBody>
      </p:sp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176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slides here are adapted/modified from the textbook and its slides: Operating System Concepts, </a:t>
            </a:r>
            <a:r>
              <a:rPr lang="en-US" dirty="0" err="1"/>
              <a:t>Silberschatz</a:t>
            </a:r>
            <a:r>
              <a:rPr lang="en-US" dirty="0"/>
              <a:t>  et al., 7th &amp; 8th editions,  Wiley. </a:t>
            </a:r>
          </a:p>
          <a:p>
            <a:r>
              <a:rPr lang="en-US" dirty="0"/>
              <a:t>Operating System </a:t>
            </a:r>
            <a:r>
              <a:rPr lang="en-US"/>
              <a:t>Concepts</a:t>
            </a:r>
            <a:r>
              <a:rPr lang="en-US" smtClean="0"/>
              <a:t>,, </a:t>
            </a:r>
            <a:r>
              <a:rPr lang="en-US" dirty="0" err="1"/>
              <a:t>Silberschatz</a:t>
            </a:r>
            <a:r>
              <a:rPr lang="en-US" dirty="0"/>
              <a:t> et al. Wiley. </a:t>
            </a:r>
          </a:p>
          <a:p>
            <a:r>
              <a:rPr lang="en-US" dirty="0"/>
              <a:t>Modern Operating Systems, Andrew S. </a:t>
            </a:r>
            <a:r>
              <a:rPr lang="en-US" dirty="0" err="1"/>
              <a:t>Tanenbaum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edition, 2009.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A734-7B37-FE4C-A047-0DC7EB05C9E5}" type="slidenum">
              <a:rPr lang="en-US"/>
              <a:pPr/>
              <a:t>5</a:t>
            </a:fld>
            <a:endParaRPr lang="en-US"/>
          </a:p>
        </p:txBody>
      </p:sp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Concept</a:t>
            </a:r>
          </a:p>
        </p:txBody>
      </p:sp>
      <p:sp>
        <p:nvSpPr>
          <p:cNvPr id="1625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Contiguous logical address space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 storage)</a:t>
            </a:r>
          </a:p>
          <a:p>
            <a:r>
              <a:rPr lang="en-US" dirty="0"/>
              <a:t>Content: </a:t>
            </a:r>
          </a:p>
          <a:p>
            <a:pPr lvl="1"/>
            <a:r>
              <a:rPr lang="en-US" dirty="0"/>
              <a:t>Data</a:t>
            </a:r>
          </a:p>
          <a:p>
            <a:pPr lvl="2"/>
            <a:r>
              <a:rPr lang="en-US" dirty="0"/>
              <a:t>numeric</a:t>
            </a:r>
          </a:p>
          <a:p>
            <a:pPr lvl="2"/>
            <a:r>
              <a:rPr lang="en-US" dirty="0"/>
              <a:t>character</a:t>
            </a:r>
          </a:p>
          <a:p>
            <a:pPr lvl="2"/>
            <a:r>
              <a:rPr lang="en-US" dirty="0"/>
              <a:t>binary</a:t>
            </a:r>
          </a:p>
          <a:p>
            <a:pPr lvl="1"/>
            <a:r>
              <a:rPr lang="en-US" dirty="0"/>
              <a:t>Program</a:t>
            </a:r>
          </a:p>
          <a:p>
            <a:endParaRPr lang="en-US" dirty="0"/>
          </a:p>
        </p:txBody>
      </p:sp>
      <p:sp>
        <p:nvSpPr>
          <p:cNvPr id="1625095" name="Rectangle 7"/>
          <p:cNvSpPr>
            <a:spLocks noChangeArrowheads="1"/>
          </p:cNvSpPr>
          <p:nvPr/>
        </p:nvSpPr>
        <p:spPr bwMode="auto">
          <a:xfrm>
            <a:off x="5940425" y="1628775"/>
            <a:ext cx="720725" cy="316865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25096" name="Line 8"/>
          <p:cNvSpPr>
            <a:spLocks noChangeShapeType="1"/>
          </p:cNvSpPr>
          <p:nvPr/>
        </p:nvSpPr>
        <p:spPr bwMode="auto">
          <a:xfrm>
            <a:off x="6877050" y="1628775"/>
            <a:ext cx="0" cy="3168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6865938" y="2924175"/>
            <a:ext cx="2098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sequence of bytes </a:t>
            </a:r>
          </a:p>
          <a:p>
            <a:r>
              <a:rPr lang="en-US"/>
              <a:t>or records</a:t>
            </a:r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5570538" y="150495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5194300" y="4508500"/>
            <a:ext cx="790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size-1</a:t>
            </a:r>
          </a:p>
        </p:txBody>
      </p:sp>
      <p:sp>
        <p:nvSpPr>
          <p:cNvPr id="1625100" name="Line 12"/>
          <p:cNvSpPr>
            <a:spLocks noChangeShapeType="1"/>
          </p:cNvSpPr>
          <p:nvPr/>
        </p:nvSpPr>
        <p:spPr bwMode="auto">
          <a:xfrm>
            <a:off x="5219700" y="2636838"/>
            <a:ext cx="7207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4289425" y="2355850"/>
            <a:ext cx="1146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offset </a:t>
            </a:r>
            <a:br>
              <a:rPr lang="en-US"/>
            </a:br>
            <a:r>
              <a:rPr lang="en-US"/>
              <a:t>(address)</a:t>
            </a:r>
          </a:p>
        </p:txBody>
      </p:sp>
      <p:sp>
        <p:nvSpPr>
          <p:cNvPr id="1625102" name="Freeform 14"/>
          <p:cNvSpPr>
            <a:spLocks/>
          </p:cNvSpPr>
          <p:nvPr/>
        </p:nvSpPr>
        <p:spPr bwMode="auto">
          <a:xfrm>
            <a:off x="3708400" y="4868863"/>
            <a:ext cx="2519363" cy="841375"/>
          </a:xfrm>
          <a:custGeom>
            <a:avLst/>
            <a:gdLst>
              <a:gd name="T0" fmla="*/ 0 w 1587"/>
              <a:gd name="T1" fmla="*/ 454 h 530"/>
              <a:gd name="T2" fmla="*/ 816 w 1587"/>
              <a:gd name="T3" fmla="*/ 454 h 530"/>
              <a:gd name="T4" fmla="*/ 1587 w 1587"/>
              <a:gd name="T5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7" h="530">
                <a:moveTo>
                  <a:pt x="0" y="454"/>
                </a:moveTo>
                <a:cubicBezTo>
                  <a:pt x="276" y="492"/>
                  <a:pt x="552" y="530"/>
                  <a:pt x="816" y="454"/>
                </a:cubicBezTo>
                <a:cubicBezTo>
                  <a:pt x="1080" y="378"/>
                  <a:pt x="1474" y="53"/>
                  <a:pt x="1587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25103" name="Text Box 15"/>
          <p:cNvSpPr txBox="1">
            <a:spLocks noChangeArrowheads="1"/>
          </p:cNvSpPr>
          <p:nvPr/>
        </p:nvSpPr>
        <p:spPr bwMode="auto">
          <a:xfrm>
            <a:off x="804863" y="5392738"/>
            <a:ext cx="297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User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(processes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) view of </a:t>
            </a:r>
            <a:br>
              <a:rPr lang="en-US"/>
            </a:br>
            <a:r>
              <a:rPr lang="en-US"/>
              <a:t>a file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58E50-95FE-6843-90B3-C9FCCCE387A0}" type="slidenum">
              <a:rPr lang="en-US"/>
              <a:pPr/>
              <a:t>6</a:t>
            </a:fld>
            <a:endParaRPr lang="en-US"/>
          </a:p>
        </p:txBody>
      </p:sp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Structure</a:t>
            </a:r>
          </a:p>
        </p:txBody>
      </p:sp>
      <p:sp>
        <p:nvSpPr>
          <p:cNvPr id="16353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- sequence of words, bytes</a:t>
            </a:r>
          </a:p>
          <a:p>
            <a:r>
              <a:rPr lang="en-US" dirty="0"/>
              <a:t>Simple record structure</a:t>
            </a:r>
          </a:p>
          <a:p>
            <a:pPr lvl="1"/>
            <a:r>
              <a:rPr lang="en-US" dirty="0"/>
              <a:t>Lines </a:t>
            </a:r>
          </a:p>
          <a:p>
            <a:pPr lvl="1"/>
            <a:r>
              <a:rPr lang="en-US" dirty="0"/>
              <a:t>Fixed </a:t>
            </a:r>
            <a:r>
              <a:rPr lang="en-US" dirty="0" smtClean="0"/>
              <a:t>length records</a:t>
            </a:r>
            <a:endParaRPr lang="en-US" dirty="0"/>
          </a:p>
          <a:p>
            <a:pPr lvl="1"/>
            <a:r>
              <a:rPr lang="en-US" dirty="0"/>
              <a:t>Variable </a:t>
            </a:r>
            <a:r>
              <a:rPr lang="en-US" dirty="0" smtClean="0"/>
              <a:t>length records</a:t>
            </a:r>
            <a:endParaRPr lang="en-US" dirty="0"/>
          </a:p>
          <a:p>
            <a:r>
              <a:rPr lang="en-US" dirty="0"/>
              <a:t>Complex Structures</a:t>
            </a:r>
          </a:p>
          <a:p>
            <a:pPr lvl="1"/>
            <a:r>
              <a:rPr lang="en-US" dirty="0"/>
              <a:t>Formatted document</a:t>
            </a:r>
          </a:p>
          <a:p>
            <a:pPr lvl="1"/>
            <a:r>
              <a:rPr lang="en-US" dirty="0" err="1"/>
              <a:t>Relocatable</a:t>
            </a:r>
            <a:r>
              <a:rPr lang="en-US" dirty="0"/>
              <a:t> </a:t>
            </a:r>
            <a:r>
              <a:rPr lang="en-US" dirty="0" smtClean="0"/>
              <a:t>executable file</a:t>
            </a:r>
            <a:r>
              <a:rPr lang="en-US" dirty="0"/>
              <a:t>	</a:t>
            </a:r>
          </a:p>
          <a:p>
            <a:r>
              <a:rPr lang="en-US" dirty="0"/>
              <a:t>Can simulate last two with first method by inserting appropriate control characters</a:t>
            </a:r>
          </a:p>
          <a:p>
            <a:r>
              <a:rPr lang="en-US" dirty="0"/>
              <a:t>Who decides:</a:t>
            </a:r>
          </a:p>
          <a:p>
            <a:pPr lvl="1"/>
            <a:r>
              <a:rPr lang="en-US" dirty="0"/>
              <a:t>Operating system</a:t>
            </a:r>
          </a:p>
          <a:p>
            <a:pPr lvl="1"/>
            <a:r>
              <a:rPr lang="en-US" dirty="0"/>
              <a:t>Program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6031B-A2D6-904E-A5E3-57AA11A80DC6}" type="slidenum">
              <a:rPr lang="en-US"/>
              <a:pPr/>
              <a:t>7</a:t>
            </a:fld>
            <a:endParaRPr lang="en-US"/>
          </a:p>
        </p:txBody>
      </p:sp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Attributes</a:t>
            </a:r>
          </a:p>
        </p:txBody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Name</a:t>
            </a:r>
            <a:r>
              <a:rPr lang="en-US" dirty="0"/>
              <a:t> – only information kept in human-readable form</a:t>
            </a:r>
          </a:p>
          <a:p>
            <a:r>
              <a:rPr lang="en-US" b="1" dirty="0"/>
              <a:t>Identifier</a:t>
            </a:r>
            <a:r>
              <a:rPr lang="en-US" dirty="0"/>
              <a:t> – unique tag (number) identifies file within file system</a:t>
            </a:r>
          </a:p>
          <a:p>
            <a:r>
              <a:rPr lang="en-US" b="1" dirty="0"/>
              <a:t>Type</a:t>
            </a:r>
            <a:r>
              <a:rPr lang="en-US" dirty="0"/>
              <a:t> – needed for systems that support different types</a:t>
            </a:r>
          </a:p>
          <a:p>
            <a:r>
              <a:rPr lang="en-US" b="1" dirty="0"/>
              <a:t>Location</a:t>
            </a:r>
            <a:r>
              <a:rPr lang="en-US" dirty="0"/>
              <a:t> – pointer to file location on device</a:t>
            </a:r>
          </a:p>
          <a:p>
            <a:r>
              <a:rPr lang="en-US" b="1" dirty="0"/>
              <a:t>Size</a:t>
            </a:r>
            <a:r>
              <a:rPr lang="en-US" dirty="0"/>
              <a:t> – current file size</a:t>
            </a:r>
          </a:p>
          <a:p>
            <a:r>
              <a:rPr lang="en-US" b="1" dirty="0"/>
              <a:t>Protection</a:t>
            </a:r>
            <a:r>
              <a:rPr lang="en-US" dirty="0"/>
              <a:t> – controls who can do reading, writing, executing</a:t>
            </a:r>
          </a:p>
          <a:p>
            <a:r>
              <a:rPr lang="en-US" b="1" dirty="0"/>
              <a:t>Time, date, and user identification</a:t>
            </a:r>
            <a:r>
              <a:rPr lang="en-US" dirty="0"/>
              <a:t> – data for protection, security, and usage monitoring</a:t>
            </a:r>
          </a:p>
          <a:p>
            <a:endParaRPr lang="en-US" dirty="0"/>
          </a:p>
          <a:p>
            <a:r>
              <a:rPr lang="en-US" dirty="0"/>
              <a:t>Information about files are kept in the directory structure, which is maintained on the disk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288C1-1E21-B542-954E-F98234815324}" type="slidenum">
              <a:rPr lang="en-US"/>
              <a:pPr/>
              <a:t>8</a:t>
            </a:fld>
            <a:endParaRPr lang="en-US"/>
          </a:p>
        </p:txBody>
      </p:sp>
      <p:sp>
        <p:nvSpPr>
          <p:cNvPr id="1676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Files and Directories</a:t>
            </a:r>
          </a:p>
        </p:txBody>
      </p:sp>
      <p:sp>
        <p:nvSpPr>
          <p:cNvPr id="1676316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basic things that are stored on disk as part of the area controlled by the file system</a:t>
            </a:r>
          </a:p>
          <a:p>
            <a:pPr>
              <a:buFontTx/>
              <a:buNone/>
            </a:pPr>
            <a:r>
              <a:rPr lang="en-US" dirty="0"/>
              <a:t>	- files (store content)</a:t>
            </a:r>
          </a:p>
          <a:p>
            <a:pPr>
              <a:buFontTx/>
              <a:buNone/>
            </a:pPr>
            <a:r>
              <a:rPr lang="en-US" dirty="0"/>
              <a:t>	- directory </a:t>
            </a:r>
            <a:r>
              <a:rPr lang="en-US" dirty="0" smtClean="0"/>
              <a:t>information: </a:t>
            </a:r>
            <a:r>
              <a:rPr lang="en-US" dirty="0"/>
              <a:t>keeps info about files, their attributes or </a:t>
            </a:r>
            <a:r>
              <a:rPr lang="en-US" dirty="0" smtClean="0"/>
              <a:t>locations; help user to organize files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/>
        </p:nvSpPr>
        <p:spPr bwMode="auto">
          <a:xfrm>
            <a:off x="395288" y="3429000"/>
            <a:ext cx="8353425" cy="2736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294" name="Text Box 6"/>
          <p:cNvSpPr txBox="1">
            <a:spLocks noChangeArrowheads="1"/>
          </p:cNvSpPr>
          <p:nvPr/>
        </p:nvSpPr>
        <p:spPr bwMode="auto">
          <a:xfrm>
            <a:off x="7354888" y="3665538"/>
            <a:ext cx="625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Disk</a:t>
            </a:r>
          </a:p>
        </p:txBody>
      </p:sp>
      <p:sp>
        <p:nvSpPr>
          <p:cNvPr id="1676295" name="Rectangle 7"/>
          <p:cNvSpPr>
            <a:spLocks noChangeArrowheads="1"/>
          </p:cNvSpPr>
          <p:nvPr/>
        </p:nvSpPr>
        <p:spPr bwMode="auto">
          <a:xfrm>
            <a:off x="1042988" y="3933825"/>
            <a:ext cx="2305050" cy="18716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/>
        </p:nvSpPr>
        <p:spPr bwMode="auto">
          <a:xfrm>
            <a:off x="5364163" y="4005263"/>
            <a:ext cx="15843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76297" name="Rectangle 9"/>
          <p:cNvSpPr>
            <a:spLocks noChangeArrowheads="1"/>
          </p:cNvSpPr>
          <p:nvPr/>
        </p:nvSpPr>
        <p:spPr bwMode="auto">
          <a:xfrm>
            <a:off x="5724525" y="4581525"/>
            <a:ext cx="1584325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</a:t>
            </a:r>
          </a:p>
        </p:txBody>
      </p:sp>
      <p:sp>
        <p:nvSpPr>
          <p:cNvPr id="1676298" name="Rectangle 10"/>
          <p:cNvSpPr>
            <a:spLocks noChangeArrowheads="1"/>
          </p:cNvSpPr>
          <p:nvPr/>
        </p:nvSpPr>
        <p:spPr bwMode="auto">
          <a:xfrm>
            <a:off x="5292725" y="5373688"/>
            <a:ext cx="1584325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 (content)</a:t>
            </a:r>
          </a:p>
        </p:txBody>
      </p:sp>
      <p:sp>
        <p:nvSpPr>
          <p:cNvPr id="1676299" name="Rectangle 11"/>
          <p:cNvSpPr>
            <a:spLocks noChangeArrowheads="1"/>
          </p:cNvSpPr>
          <p:nvPr/>
        </p:nvSpPr>
        <p:spPr bwMode="auto">
          <a:xfrm>
            <a:off x="4572000" y="5373688"/>
            <a:ext cx="576263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attrs</a:t>
            </a:r>
          </a:p>
        </p:txBody>
      </p:sp>
      <p:sp>
        <p:nvSpPr>
          <p:cNvPr id="1676300" name="Rectangle 12"/>
          <p:cNvSpPr>
            <a:spLocks noChangeArrowheads="1"/>
          </p:cNvSpPr>
          <p:nvPr/>
        </p:nvSpPr>
        <p:spPr bwMode="auto">
          <a:xfrm>
            <a:off x="4787900" y="4652963"/>
            <a:ext cx="576263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attrs</a:t>
            </a:r>
          </a:p>
        </p:txBody>
      </p:sp>
      <p:sp>
        <p:nvSpPr>
          <p:cNvPr id="1676301" name="Rectangle 13"/>
          <p:cNvSpPr>
            <a:spLocks noChangeArrowheads="1"/>
          </p:cNvSpPr>
          <p:nvPr/>
        </p:nvSpPr>
        <p:spPr bwMode="auto">
          <a:xfrm>
            <a:off x="4643438" y="4005263"/>
            <a:ext cx="576262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attrs</a:t>
            </a:r>
          </a:p>
        </p:txBody>
      </p:sp>
      <p:sp>
        <p:nvSpPr>
          <p:cNvPr id="1676302" name="Rectangle 14"/>
          <p:cNvSpPr>
            <a:spLocks noChangeArrowheads="1"/>
          </p:cNvSpPr>
          <p:nvPr/>
        </p:nvSpPr>
        <p:spPr bwMode="auto">
          <a:xfrm>
            <a:off x="1547813" y="4797425"/>
            <a:ext cx="1079500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filename</a:t>
            </a:r>
          </a:p>
        </p:txBody>
      </p:sp>
      <p:sp>
        <p:nvSpPr>
          <p:cNvPr id="1676304" name="Text Box 16"/>
          <p:cNvSpPr txBox="1">
            <a:spLocks noChangeArrowheads="1"/>
          </p:cNvSpPr>
          <p:nvPr/>
        </p:nvSpPr>
        <p:spPr bwMode="auto">
          <a:xfrm>
            <a:off x="1547813" y="4005263"/>
            <a:ext cx="1095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Directory</a:t>
            </a:r>
          </a:p>
        </p:txBody>
      </p:sp>
      <p:sp>
        <p:nvSpPr>
          <p:cNvPr id="1676305" name="Rectangle 17"/>
          <p:cNvSpPr>
            <a:spLocks noChangeArrowheads="1"/>
          </p:cNvSpPr>
          <p:nvPr/>
        </p:nvSpPr>
        <p:spPr bwMode="auto">
          <a:xfrm>
            <a:off x="2627313" y="4797425"/>
            <a:ext cx="431800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06" name="Freeform 18"/>
          <p:cNvSpPr>
            <a:spLocks/>
          </p:cNvSpPr>
          <p:nvPr/>
        </p:nvSpPr>
        <p:spPr bwMode="auto">
          <a:xfrm>
            <a:off x="2987675" y="3849688"/>
            <a:ext cx="1655763" cy="1019175"/>
          </a:xfrm>
          <a:custGeom>
            <a:avLst/>
            <a:gdLst>
              <a:gd name="T0" fmla="*/ 0 w 1043"/>
              <a:gd name="T1" fmla="*/ 642 h 642"/>
              <a:gd name="T2" fmla="*/ 408 w 1043"/>
              <a:gd name="T3" fmla="*/ 415 h 642"/>
              <a:gd name="T4" fmla="*/ 499 w 1043"/>
              <a:gd name="T5" fmla="*/ 53 h 642"/>
              <a:gd name="T6" fmla="*/ 1043 w 1043"/>
              <a:gd name="T7" fmla="*/ 98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3" h="642">
                <a:moveTo>
                  <a:pt x="0" y="642"/>
                </a:moveTo>
                <a:cubicBezTo>
                  <a:pt x="162" y="577"/>
                  <a:pt x="325" y="513"/>
                  <a:pt x="408" y="415"/>
                </a:cubicBezTo>
                <a:cubicBezTo>
                  <a:pt x="491" y="317"/>
                  <a:pt x="393" y="106"/>
                  <a:pt x="499" y="53"/>
                </a:cubicBezTo>
                <a:cubicBezTo>
                  <a:pt x="605" y="0"/>
                  <a:pt x="952" y="90"/>
                  <a:pt x="1043" y="9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07" name="Freeform 19"/>
          <p:cNvSpPr>
            <a:spLocks/>
          </p:cNvSpPr>
          <p:nvPr/>
        </p:nvSpPr>
        <p:spPr bwMode="auto">
          <a:xfrm>
            <a:off x="5016500" y="3778250"/>
            <a:ext cx="419100" cy="298450"/>
          </a:xfrm>
          <a:custGeom>
            <a:avLst/>
            <a:gdLst>
              <a:gd name="T0" fmla="*/ 38 w 264"/>
              <a:gd name="T1" fmla="*/ 188 h 188"/>
              <a:gd name="T2" fmla="*/ 38 w 264"/>
              <a:gd name="T3" fmla="*/ 7 h 188"/>
              <a:gd name="T4" fmla="*/ 264 w 264"/>
              <a:gd name="T5" fmla="*/ 14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188">
                <a:moveTo>
                  <a:pt x="38" y="188"/>
                </a:moveTo>
                <a:cubicBezTo>
                  <a:pt x="19" y="101"/>
                  <a:pt x="0" y="14"/>
                  <a:pt x="38" y="7"/>
                </a:cubicBezTo>
                <a:cubicBezTo>
                  <a:pt x="76" y="0"/>
                  <a:pt x="170" y="71"/>
                  <a:pt x="264" y="14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08" name="Freeform 20"/>
          <p:cNvSpPr>
            <a:spLocks/>
          </p:cNvSpPr>
          <p:nvPr/>
        </p:nvSpPr>
        <p:spPr bwMode="auto">
          <a:xfrm>
            <a:off x="5364163" y="4497388"/>
            <a:ext cx="360362" cy="155575"/>
          </a:xfrm>
          <a:custGeom>
            <a:avLst/>
            <a:gdLst>
              <a:gd name="T0" fmla="*/ 0 w 227"/>
              <a:gd name="T1" fmla="*/ 98 h 98"/>
              <a:gd name="T2" fmla="*/ 45 w 227"/>
              <a:gd name="T3" fmla="*/ 7 h 98"/>
              <a:gd name="T4" fmla="*/ 227 w 227"/>
              <a:gd name="T5" fmla="*/ 5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98">
                <a:moveTo>
                  <a:pt x="0" y="98"/>
                </a:moveTo>
                <a:cubicBezTo>
                  <a:pt x="3" y="56"/>
                  <a:pt x="7" y="14"/>
                  <a:pt x="45" y="7"/>
                </a:cubicBezTo>
                <a:cubicBezTo>
                  <a:pt x="83" y="0"/>
                  <a:pt x="212" y="38"/>
                  <a:pt x="227" y="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09" name="Freeform 21"/>
          <p:cNvSpPr>
            <a:spLocks/>
          </p:cNvSpPr>
          <p:nvPr/>
        </p:nvSpPr>
        <p:spPr bwMode="auto">
          <a:xfrm>
            <a:off x="5003800" y="5145088"/>
            <a:ext cx="360363" cy="228600"/>
          </a:xfrm>
          <a:custGeom>
            <a:avLst/>
            <a:gdLst>
              <a:gd name="T0" fmla="*/ 0 w 227"/>
              <a:gd name="T1" fmla="*/ 144 h 144"/>
              <a:gd name="T2" fmla="*/ 46 w 227"/>
              <a:gd name="T3" fmla="*/ 8 h 144"/>
              <a:gd name="T4" fmla="*/ 227 w 227"/>
              <a:gd name="T5" fmla="*/ 9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144">
                <a:moveTo>
                  <a:pt x="0" y="144"/>
                </a:moveTo>
                <a:cubicBezTo>
                  <a:pt x="4" y="80"/>
                  <a:pt x="8" y="16"/>
                  <a:pt x="46" y="8"/>
                </a:cubicBezTo>
                <a:cubicBezTo>
                  <a:pt x="84" y="0"/>
                  <a:pt x="227" y="60"/>
                  <a:pt x="227" y="9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10" name="Rectangle 22"/>
          <p:cNvSpPr>
            <a:spLocks noChangeArrowheads="1"/>
          </p:cNvSpPr>
          <p:nvPr/>
        </p:nvSpPr>
        <p:spPr bwMode="auto">
          <a:xfrm>
            <a:off x="1547813" y="5013325"/>
            <a:ext cx="1079500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filename</a:t>
            </a:r>
          </a:p>
        </p:txBody>
      </p:sp>
      <p:sp>
        <p:nvSpPr>
          <p:cNvPr id="1676311" name="Rectangle 23"/>
          <p:cNvSpPr>
            <a:spLocks noChangeArrowheads="1"/>
          </p:cNvSpPr>
          <p:nvPr/>
        </p:nvSpPr>
        <p:spPr bwMode="auto">
          <a:xfrm>
            <a:off x="2627313" y="5013325"/>
            <a:ext cx="431800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12" name="Rectangle 24"/>
          <p:cNvSpPr>
            <a:spLocks noChangeArrowheads="1"/>
          </p:cNvSpPr>
          <p:nvPr/>
        </p:nvSpPr>
        <p:spPr bwMode="auto">
          <a:xfrm>
            <a:off x="1547813" y="5373688"/>
            <a:ext cx="1079500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filename</a:t>
            </a:r>
          </a:p>
        </p:txBody>
      </p:sp>
      <p:sp>
        <p:nvSpPr>
          <p:cNvPr id="1676313" name="Rectangle 25"/>
          <p:cNvSpPr>
            <a:spLocks noChangeArrowheads="1"/>
          </p:cNvSpPr>
          <p:nvPr/>
        </p:nvSpPr>
        <p:spPr bwMode="auto">
          <a:xfrm>
            <a:off x="2627313" y="5373688"/>
            <a:ext cx="431800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14" name="Freeform 26"/>
          <p:cNvSpPr>
            <a:spLocks/>
          </p:cNvSpPr>
          <p:nvPr/>
        </p:nvSpPr>
        <p:spPr bwMode="auto">
          <a:xfrm>
            <a:off x="2916238" y="4652963"/>
            <a:ext cx="1871662" cy="431800"/>
          </a:xfrm>
          <a:custGeom>
            <a:avLst/>
            <a:gdLst>
              <a:gd name="T0" fmla="*/ 0 w 1179"/>
              <a:gd name="T1" fmla="*/ 272 h 272"/>
              <a:gd name="T2" fmla="*/ 544 w 1179"/>
              <a:gd name="T3" fmla="*/ 227 h 272"/>
              <a:gd name="T4" fmla="*/ 635 w 1179"/>
              <a:gd name="T5" fmla="*/ 91 h 272"/>
              <a:gd name="T6" fmla="*/ 1179 w 1179"/>
              <a:gd name="T7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9" h="272">
                <a:moveTo>
                  <a:pt x="0" y="272"/>
                </a:moveTo>
                <a:cubicBezTo>
                  <a:pt x="219" y="264"/>
                  <a:pt x="438" y="257"/>
                  <a:pt x="544" y="227"/>
                </a:cubicBezTo>
                <a:cubicBezTo>
                  <a:pt x="650" y="197"/>
                  <a:pt x="529" y="129"/>
                  <a:pt x="635" y="91"/>
                </a:cubicBezTo>
                <a:cubicBezTo>
                  <a:pt x="741" y="53"/>
                  <a:pt x="1096" y="15"/>
                  <a:pt x="1179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76315" name="Freeform 27"/>
          <p:cNvSpPr>
            <a:spLocks/>
          </p:cNvSpPr>
          <p:nvPr/>
        </p:nvSpPr>
        <p:spPr bwMode="auto">
          <a:xfrm>
            <a:off x="2916238" y="5218113"/>
            <a:ext cx="1655762" cy="263525"/>
          </a:xfrm>
          <a:custGeom>
            <a:avLst/>
            <a:gdLst>
              <a:gd name="T0" fmla="*/ 0 w 1043"/>
              <a:gd name="T1" fmla="*/ 143 h 166"/>
              <a:gd name="T2" fmla="*/ 408 w 1043"/>
              <a:gd name="T3" fmla="*/ 143 h 166"/>
              <a:gd name="T4" fmla="*/ 635 w 1043"/>
              <a:gd name="T5" fmla="*/ 7 h 166"/>
              <a:gd name="T6" fmla="*/ 1043 w 1043"/>
              <a:gd name="T7" fmla="*/ 9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3" h="166">
                <a:moveTo>
                  <a:pt x="0" y="143"/>
                </a:moveTo>
                <a:cubicBezTo>
                  <a:pt x="151" y="154"/>
                  <a:pt x="302" y="166"/>
                  <a:pt x="408" y="143"/>
                </a:cubicBezTo>
                <a:cubicBezTo>
                  <a:pt x="514" y="120"/>
                  <a:pt x="529" y="14"/>
                  <a:pt x="635" y="7"/>
                </a:cubicBezTo>
                <a:cubicBezTo>
                  <a:pt x="741" y="0"/>
                  <a:pt x="990" y="75"/>
                  <a:pt x="1043" y="9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0EE6-C752-E544-BE4C-DDD1D7BC3558}" type="slidenum">
              <a:rPr lang="en-US"/>
              <a:pPr/>
              <a:t>9</a:t>
            </a:fld>
            <a:endParaRPr lang="en-US"/>
          </a:p>
        </p:txBody>
      </p:sp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Operations</a:t>
            </a:r>
          </a:p>
        </p:txBody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is an </a:t>
            </a:r>
            <a:r>
              <a:rPr lang="en-US" b="1" dirty="0"/>
              <a:t>abstract data type</a:t>
            </a:r>
          </a:p>
          <a:p>
            <a:r>
              <a:rPr lang="en-US" b="1" dirty="0"/>
              <a:t>Common Operations that are supported by the Operating System: </a:t>
            </a:r>
          </a:p>
          <a:p>
            <a:pPr lvl="1"/>
            <a:r>
              <a:rPr lang="en-US" dirty="0"/>
              <a:t>Create</a:t>
            </a:r>
          </a:p>
          <a:p>
            <a:pPr lvl="1"/>
            <a:r>
              <a:rPr lang="en-US" dirty="0"/>
              <a:t>Write</a:t>
            </a:r>
          </a:p>
          <a:p>
            <a:pPr lvl="1"/>
            <a:r>
              <a:rPr lang="en-US" dirty="0"/>
              <a:t>Read</a:t>
            </a:r>
          </a:p>
          <a:p>
            <a:pPr lvl="1"/>
            <a:r>
              <a:rPr lang="en-US" dirty="0"/>
              <a:t>Reposition within file</a:t>
            </a:r>
          </a:p>
          <a:p>
            <a:pPr lvl="1"/>
            <a:r>
              <a:rPr lang="en-US" dirty="0"/>
              <a:t>Delete</a:t>
            </a:r>
          </a:p>
          <a:p>
            <a:pPr lvl="1"/>
            <a:r>
              <a:rPr lang="en-US" dirty="0"/>
              <a:t>Truncate</a:t>
            </a:r>
          </a:p>
          <a:p>
            <a:pPr lvl="1"/>
            <a:endParaRPr lang="en-US" dirty="0"/>
          </a:p>
          <a:p>
            <a:r>
              <a:rPr lang="en-US" i="1" dirty="0"/>
              <a:t>Open(F</a:t>
            </a:r>
            <a:r>
              <a:rPr lang="en-US" i="1" baseline="-25000" dirty="0"/>
              <a:t>i</a:t>
            </a:r>
            <a:r>
              <a:rPr lang="en-US" i="1" dirty="0"/>
              <a:t>)</a:t>
            </a:r>
            <a:r>
              <a:rPr lang="en-US" dirty="0"/>
              <a:t> – search the directory structure on disk for </a:t>
            </a:r>
            <a:r>
              <a:rPr lang="en-US" dirty="0" smtClean="0"/>
              <a:t>entry for 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dirty="0"/>
              <a:t>, and move the content of </a:t>
            </a:r>
            <a:r>
              <a:rPr lang="en-US" dirty="0" smtClean="0"/>
              <a:t>the entry </a:t>
            </a:r>
            <a:r>
              <a:rPr lang="en-US" dirty="0"/>
              <a:t>to memory</a:t>
            </a:r>
          </a:p>
          <a:p>
            <a:r>
              <a:rPr lang="en-US" i="1" dirty="0"/>
              <a:t>Close (F</a:t>
            </a:r>
            <a:r>
              <a:rPr lang="en-US" i="1" baseline="-25000" dirty="0"/>
              <a:t>i</a:t>
            </a:r>
            <a:r>
              <a:rPr lang="en-US" i="1" dirty="0"/>
              <a:t>)</a:t>
            </a:r>
            <a:r>
              <a:rPr lang="en-US" dirty="0"/>
              <a:t> – move the content of </a:t>
            </a:r>
            <a:r>
              <a:rPr lang="en-US" dirty="0" smtClean="0"/>
              <a:t>entry for  </a:t>
            </a:r>
            <a:r>
              <a:rPr lang="en-US" i="1" dirty="0"/>
              <a:t>F</a:t>
            </a:r>
            <a:r>
              <a:rPr lang="en-US" i="1" baseline="-25000" dirty="0"/>
              <a:t>i</a:t>
            </a:r>
            <a:r>
              <a:rPr lang="en-US" dirty="0"/>
              <a:t> in memory to directory structure on disk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5762</TotalTime>
  <Words>2136</Words>
  <Application>Microsoft Macintosh PowerPoint</Application>
  <PresentationFormat>On-screen Show (4:3)</PresentationFormat>
  <Paragraphs>585</Paragraphs>
  <Slides>49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Chapter 10   File Systems: Interface </vt:lpstr>
      <vt:lpstr>Objectives and Outline</vt:lpstr>
      <vt:lpstr>File Concept</vt:lpstr>
      <vt:lpstr>File Concept</vt:lpstr>
      <vt:lpstr>File Concept</vt:lpstr>
      <vt:lpstr>File Structure</vt:lpstr>
      <vt:lpstr>File Attributes</vt:lpstr>
      <vt:lpstr>Files and Directories</vt:lpstr>
      <vt:lpstr>File Operations</vt:lpstr>
      <vt:lpstr>Open File</vt:lpstr>
      <vt:lpstr>Open Files</vt:lpstr>
      <vt:lpstr>Open file information</vt:lpstr>
      <vt:lpstr>File Locking</vt:lpstr>
      <vt:lpstr>File Content Types</vt:lpstr>
      <vt:lpstr>Access Methods</vt:lpstr>
      <vt:lpstr>Sequential-access File</vt:lpstr>
      <vt:lpstr>Simulation of Sequential Access on Direct-access File</vt:lpstr>
      <vt:lpstr>Example of Index and Relative Files</vt:lpstr>
      <vt:lpstr>Disk Structure</vt:lpstr>
      <vt:lpstr>A Typical File-system Organization</vt:lpstr>
      <vt:lpstr>Directory Structure</vt:lpstr>
      <vt:lpstr>Operations Performed on Directory</vt:lpstr>
      <vt:lpstr>Organize the Directory (Logically)  to Obtain</vt:lpstr>
      <vt:lpstr>Single-Level Directory</vt:lpstr>
      <vt:lpstr>Two-Level Directory</vt:lpstr>
      <vt:lpstr>Tree-Structured Directories</vt:lpstr>
      <vt:lpstr>Tree-Structured Directories (Cont)</vt:lpstr>
      <vt:lpstr>Tree-Structured Directories (Cont)</vt:lpstr>
      <vt:lpstr>Acyclic-Graph Directories</vt:lpstr>
      <vt:lpstr>Acyclic-Graph Directories (Cont.)</vt:lpstr>
      <vt:lpstr>General Graph Directory</vt:lpstr>
      <vt:lpstr>General Graph Directory (Cont.)</vt:lpstr>
      <vt:lpstr>File System Mounting</vt:lpstr>
      <vt:lpstr>(a) Existing.  (b) Unmounted Partition</vt:lpstr>
      <vt:lpstr>Mount Point</vt:lpstr>
      <vt:lpstr>Local file system appearance after mounting</vt:lpstr>
      <vt:lpstr>File Sharing</vt:lpstr>
      <vt:lpstr>File Sharing</vt:lpstr>
      <vt:lpstr>File Sharing – Multiple Users Protection</vt:lpstr>
      <vt:lpstr>File Sharing – Remote File Systems</vt:lpstr>
      <vt:lpstr>Distributed File System</vt:lpstr>
      <vt:lpstr>Distributed File System</vt:lpstr>
      <vt:lpstr>File Sharing – Failure Modes</vt:lpstr>
      <vt:lpstr>File Sharing – Consistency Semantics</vt:lpstr>
      <vt:lpstr>Protection</vt:lpstr>
      <vt:lpstr>Access Lists and Groups</vt:lpstr>
      <vt:lpstr>Windows XP Access-control List Management</vt:lpstr>
      <vt:lpstr>A Sample UNIX Directory Listing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4836</cp:revision>
  <dcterms:created xsi:type="dcterms:W3CDTF">1601-01-01T00:00:00Z</dcterms:created>
  <dcterms:modified xsi:type="dcterms:W3CDTF">2017-04-12T07:24:43Z</dcterms:modified>
</cp:coreProperties>
</file>