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496" y="-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5F5425A-6F59-9B4D-BC1C-E2F0019F0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6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703439-E9DE-4340-8E6C-EDBB1E8544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A16A07-2098-4B4C-816D-1149F81F66B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9E892B-4CF3-3948-A1E4-53704017D3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9B6EBF-307B-5245-AFA9-8A3049CA3FD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03B55-6DED-4C4A-9C56-5865A5D86AD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E4F1A1-C1CD-BD48-B41B-59C6A6734E1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712C5-B3D7-0242-B3E0-5D6B45CA56A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58120A-D0B7-2E45-9EF1-F1FB72EC2FC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2B380-B657-E84B-9632-835BEABAE04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39D9FD-160D-CF4C-9AA4-A37451E8D8F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A20F89-22DE-7747-BFB4-7907EA900C3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87C528-E34A-B149-B06A-388062D81A6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EE03E6-5566-9847-9D32-A70F4BDBC74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5EF8E5-5283-F446-8774-77377AF97DB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7D8EF-E3B9-8F45-B27B-ED62C72150F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EE02BA-0FD2-B54C-99AF-6EEC4FEF02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4F7BBE-0F3E-B245-9A4C-C97FE4820B5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E92A175-2BB8-A34F-858D-999FFEE5DE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61702-F332-544B-952A-CEBD4FA8834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46C04E-992F-5B49-A1E3-B8217D8AD66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0E4F6-5CC7-204F-8F93-C53468E0DC4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0AF0E-CB55-F642-B02E-BC26BDE35CE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CF7BB-4FAB-A642-8CA4-0B00639C460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EB4845-C9FC-794C-A40C-F595258250C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B2620E-2E87-D649-831A-F833B292890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AA7729-7EEA-2B42-B28B-748F5E4366D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A9009C-DB6A-1747-BE0D-6720BCD6C5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D77306-4991-4144-AEB0-27B3E2DE1FA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38BB3-11D0-FD49-82BB-A2564F69985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0CDCE7-E591-3D4F-B04B-8DCE68DA57A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F1B2E1-26BE-A64B-B891-3B1692C01C4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2C456-B7D9-D449-863E-EBCE09220DC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A53D47-F4C2-544A-9E41-76BADD463A6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D02ABE-07EB-BA41-A4AF-68B74894B4A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E74ADD-E920-ED4A-95BF-DE5740FF721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990479-140B-7547-B420-11E0B0F0CAB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BD1017-61BB-CC4A-A011-61B488A324F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956E6D-BBFB-7649-8FE5-779FF84D6F4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91F6B1-ADA0-9940-8C3C-8B2CEAB5AAE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096B84-7EB4-E74D-815A-6F75B1B0A62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F921B7-495A-D842-91A3-E1ACFB1A0C8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1CE71C-99A5-3A48-B58A-6BEF0BEFF18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EABBE7-31C3-CB4B-AA16-20EC76A073E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54AAA0-D7D5-B946-A9FA-89EF39035ED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DBAEBE-5117-0048-99E6-0470F6CEA0C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C42516-1C6D-5646-BC50-2DD8FA5DE64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D377A1-AF80-1A41-A548-2819D9E3162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668CDB-4C94-9D48-92B8-2D9487A2B2E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D41665-E3CC-A847-A847-012CFCD46EE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7EF7AB-82D3-5A49-BB9B-534803B314E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7F8817-D4A1-D948-AB9E-23B8B5229F1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2746B7-4EAC-5A4C-90D2-2B40D31DAF8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973AC4-423B-7745-976B-EBF9C574ACA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5AB8E3-EA56-A647-B985-A40C302CD13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1A9B70-34D4-4E43-94ED-C808E1B7DFE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80C351-3ED1-464B-BC85-794F9C2A67F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A2C250-EAF4-7345-AB5E-DED475F7DF0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434B95-FAF9-FE4E-800C-FE953EE292A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E5C79-2CBC-BC47-A066-4B67061CC86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719E31-3D15-7946-A88A-8B1F4D68A7A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68E7D0-C4F4-344E-9772-B537F9CEC27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B08370-C43F-4F41-BDEE-9BD7AB7EEEB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E8C17F-B934-E148-861A-2D08E7147C1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301BBB-F53B-8A40-A678-E507235AAAC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9B8FF4-C473-B24D-8C8A-6F627F8E287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F95B93-F4FE-5C40-B6D7-BCF28AB7774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0614FE-9330-0940-9E32-63E76C677CB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E6A5F6-7792-FE40-93E2-5627A1BF6A9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4BD4A7-B244-7148-9046-F671536962B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3A7CFE-D38A-7A41-99B4-1B65FFD71DC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747C07-2A55-434B-B796-A6DDEF2D870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F776223-DCDE-844B-98B8-2E884E015B3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BAD8CA-DDA0-8544-B880-26300B93DBC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E8D4FE4-F05C-854C-915A-689B6117093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50D8F-6FEC-8F4E-8F75-80420C63F37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70157D-7220-2542-B609-022CF2D71E0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909EF3-89A1-3246-AD9B-8415AF9858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20E415-C239-3B49-8773-EF0C5187D7C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0B4783-66D9-874A-BCCD-81BBAA4F9A7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07133-C142-F743-AEF4-31FAAA7E237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B6D32-BC08-424A-A49B-7EEB1F297C3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E1E05D-38DC-7049-8CA1-AFA74E01E02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93A4BF-60C8-F640-99D8-18C43FDC75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96AF0F-0E9F-5A4E-BF83-A3915BAA7AF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A8314-A411-4845-8672-85B27408D95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0D21BD-428A-4940-93E1-80D2BE1411C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260E12-6B80-A04E-B693-F231D092B51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913DE4-DFB9-7B41-91DB-DB24E8CA441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A827E-7B34-0644-9260-0F4FFF51C4A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F2E7A-323E-ED4D-97E5-77A40A0AAE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4BBFC-C402-9B44-BC9D-FCCCE625264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70F71D-8F77-664F-8FFF-938D7EE2A3A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5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33D82D-8016-354E-B9D9-FFF8140759D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283917-E4C2-6D4A-8317-31A4DEE7735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458A7F-BE83-4D44-BD1D-E243CBF97E1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3957C-15B9-C44E-AA96-A381D78D090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C4667B-F346-BC4F-BE97-5A79A681D71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CD4B7D-BE5B-4E4B-98D5-48D05DCFC0B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2CC009-5572-DC4F-9B25-1A4BA2ED5F5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B7B0CE-FBC5-D44C-BBD4-56D97DA0293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CDEA57-30F7-A243-9F19-77C3FBEFC08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933063-4DF9-324F-BC1F-3D07C644676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6E9469-018C-8249-ADBD-E4A547CC3F8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00BCA-E041-284B-9819-27D2B60AE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D7EBF-6DE5-8648-B645-980E2DA07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2488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780BD-F7A1-CB4B-A2C1-1A658F3A6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8C9CF-5292-B04D-8FD4-7D93191CD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B4E40-7090-2241-B514-49D988451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036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417195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D100F-DC6C-174F-ACF3-AC53BA282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8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F5753-3DC8-FA46-A910-F9F68F2A3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07C5-264C-884B-A811-987AD8CDF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6B3A1-0A4B-F643-9CE9-575312AEE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303D1-807E-A349-9AF9-AAB1E6778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D3B8-40AC-D142-A06C-4ADE877BB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47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471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027988" y="6381750"/>
            <a:ext cx="952500" cy="307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2BD4CA8-5944-434C-9F63-87D840A046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17500" y="1341438"/>
            <a:ext cx="8497888" cy="15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C2C62-8CDC-044A-AAA2-07D71ACC10C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55650" y="1844675"/>
            <a:ext cx="77771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Chapter 13</a:t>
            </a:r>
            <a:br>
              <a:rPr lang="en-US" sz="3600" b="1" dirty="0">
                <a:solidFill>
                  <a:srgbClr val="000000"/>
                </a:solidFill>
                <a:latin typeface="Tahoma Small Cap" charset="0"/>
              </a:rPr>
            </a:b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 Small Cap" charset="0"/>
              </a:rPr>
              <a:t>Input/Output</a:t>
            </a: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 (I/O) Systems 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476375" y="4149725"/>
            <a:ext cx="6080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Last Update: </a:t>
            </a:r>
            <a:r>
              <a:rPr lang="en-US" sz="1600" b="1" dirty="0" smtClean="0">
                <a:solidFill>
                  <a:srgbClr val="000000"/>
                </a:solidFill>
              </a:rPr>
              <a:t>May 3, </a:t>
            </a:r>
            <a:r>
              <a:rPr lang="en-US" sz="1600" b="1" dirty="0" smtClean="0">
                <a:solidFill>
                  <a:srgbClr val="000000"/>
                </a:solidFill>
              </a:rPr>
              <a:t>2016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06675" y="188913"/>
            <a:ext cx="44053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Bilkent University </a:t>
            </a:r>
            <a:br>
              <a:rPr lang="en-US" sz="2000">
                <a:solidFill>
                  <a:srgbClr val="000000"/>
                </a:solidFill>
                <a:latin typeface="Tahoma Small Cap" charset="0"/>
              </a:rPr>
            </a:b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Department of Computer Engineering</a:t>
            </a:r>
          </a:p>
          <a:p>
            <a:pPr eaLnBrk="1" hangingPunct="1">
              <a:buClr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80079B-8990-B749-9B95-92E8F2C8EB2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port addresses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859338" y="1628775"/>
            <a:ext cx="504825" cy="432117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156325" y="3644900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 address space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284663" y="1341438"/>
            <a:ext cx="56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859338" y="1628775"/>
            <a:ext cx="504825" cy="431800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4859338" y="2492375"/>
            <a:ext cx="504825" cy="28892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859338" y="3357563"/>
            <a:ext cx="504825" cy="719137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859338" y="4292600"/>
            <a:ext cx="504825" cy="649288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0"/>
          <p:cNvSpPr>
            <a:spLocks/>
          </p:cNvSpPr>
          <p:nvPr/>
        </p:nvSpPr>
        <p:spPr bwMode="auto">
          <a:xfrm>
            <a:off x="5508625" y="1628775"/>
            <a:ext cx="647700" cy="4464050"/>
          </a:xfrm>
          <a:prstGeom prst="rightBrace">
            <a:avLst>
              <a:gd name="adj1" fmla="val 57435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4859338" y="544512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3203575" y="1916113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2124075" y="1700213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X</a:t>
            </a: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3203575" y="2630488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2125663" y="2414588"/>
            <a:ext cx="109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Y</a:t>
            </a:r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>
            <a:off x="3203575" y="3709988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2130425" y="349408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Z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2390775" y="4529138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….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4927E6-3A4C-5948-AD4B-1538F3B92EF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 I/O Port Locations on PCs (partial)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8643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F26021-CD06-D14B-AC29-80E4135B4AE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Typical PC Bus Structure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2103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9F4DAC-7959-6046-958A-0A204A809BA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typical I/O port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16538" y="3625850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245100" y="3913188"/>
            <a:ext cx="170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data-in register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316538" y="44116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175250" y="4705350"/>
            <a:ext cx="184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data-out register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443288" y="441801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3416300" y="4711700"/>
            <a:ext cx="161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status register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3443288" y="3625850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378200" y="3919538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 register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3130550" y="4575175"/>
            <a:ext cx="650875" cy="93503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2555875" y="5438775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busy bit</a:t>
            </a:r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H="1" flipV="1">
            <a:off x="3417888" y="3060700"/>
            <a:ext cx="219075" cy="7239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2482850" y="2774950"/>
            <a:ext cx="212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command ready bit</a:t>
            </a:r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V="1">
            <a:off x="4500563" y="3421063"/>
            <a:ext cx="215900" cy="3635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95738" y="3062288"/>
            <a:ext cx="148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command bit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1763713" y="2709863"/>
            <a:ext cx="5832475" cy="3095625"/>
          </a:xfrm>
          <a:prstGeom prst="rect">
            <a:avLst/>
          </a:prstGeom>
          <a:noFill/>
          <a:ln w="3240" cap="sq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AutoShape 18"/>
          <p:cNvSpPr>
            <a:spLocks noChangeArrowheads="1"/>
          </p:cNvSpPr>
          <p:nvPr/>
        </p:nvSpPr>
        <p:spPr bwMode="auto">
          <a:xfrm rot="-5400000">
            <a:off x="4211638" y="1844675"/>
            <a:ext cx="863600" cy="431800"/>
          </a:xfrm>
          <a:prstGeom prst="leftRightArrow">
            <a:avLst>
              <a:gd name="adj1" fmla="val 50000"/>
              <a:gd name="adj2" fmla="val 39815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4787900" y="1771650"/>
            <a:ext cx="3611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instructions move bytes/words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6659563" y="54451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611188" y="2859088"/>
            <a:ext cx="11715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74E3B7-B0DE-E341-92AD-C3203E677AE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Interacting with the Device controller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Host (CPU+Memory)  and Device Controller interaction (data transfers and control) can be in one of 3 ways: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Polling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Interrupt driven I/O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Interrupt driven with help of DMA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B70476-55CF-D447-9C27-D4E884B0931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Example: polling based writing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349750" y="39925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278313" y="4279900"/>
            <a:ext cx="170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data-in register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349750" y="4922838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208463" y="5216525"/>
            <a:ext cx="184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data-out register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476500" y="4929188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449513" y="5222875"/>
            <a:ext cx="161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status register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476500" y="39925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2259013" y="4286250"/>
            <a:ext cx="1997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command/control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register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1547813" y="1628775"/>
            <a:ext cx="2663825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4932363" y="1628775"/>
            <a:ext cx="2663825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1331913" y="3644900"/>
            <a:ext cx="6048375" cy="194468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7361238" y="3736975"/>
            <a:ext cx="1171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539750" y="2924175"/>
            <a:ext cx="8135938" cy="21748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system bus</a:t>
            </a:r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>
            <a:off x="3059113" y="2420938"/>
            <a:ext cx="1587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5940425" y="2420938"/>
            <a:ext cx="1588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4140200" y="3141663"/>
            <a:ext cx="1588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771775" y="2493963"/>
            <a:ext cx="647700" cy="2519362"/>
          </a:xfrm>
          <a:custGeom>
            <a:avLst/>
            <a:gdLst>
              <a:gd name="T0" fmla="*/ 165884327 w 310"/>
              <a:gd name="T1" fmla="*/ 2147483647 h 1066"/>
              <a:gd name="T2" fmla="*/ 165884327 w 310"/>
              <a:gd name="T3" fmla="*/ 2147483647 h 1066"/>
              <a:gd name="T4" fmla="*/ 1156831965 w 310"/>
              <a:gd name="T5" fmla="*/ 2147483647 h 1066"/>
              <a:gd name="T6" fmla="*/ 362327547 w 310"/>
              <a:gd name="T7" fmla="*/ 2027559039 h 1066"/>
              <a:gd name="T8" fmla="*/ 1353275118 w 310"/>
              <a:gd name="T9" fmla="*/ 0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"/>
              <a:gd name="T16" fmla="*/ 0 h 1066"/>
              <a:gd name="T17" fmla="*/ 310 w 310"/>
              <a:gd name="T18" fmla="*/ 1066 h 1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" h="1066">
                <a:moveTo>
                  <a:pt x="38" y="1044"/>
                </a:moveTo>
                <a:cubicBezTo>
                  <a:pt x="19" y="1055"/>
                  <a:pt x="0" y="1066"/>
                  <a:pt x="38" y="998"/>
                </a:cubicBezTo>
                <a:cubicBezTo>
                  <a:pt x="76" y="930"/>
                  <a:pt x="258" y="741"/>
                  <a:pt x="265" y="635"/>
                </a:cubicBezTo>
                <a:cubicBezTo>
                  <a:pt x="272" y="529"/>
                  <a:pt x="76" y="469"/>
                  <a:pt x="83" y="363"/>
                </a:cubicBezTo>
                <a:cubicBezTo>
                  <a:pt x="90" y="257"/>
                  <a:pt x="200" y="128"/>
                  <a:pt x="31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339975" y="3141663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check the busy bit</a:t>
            </a:r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3417888" y="2493963"/>
            <a:ext cx="385762" cy="1658937"/>
          </a:xfrm>
          <a:custGeom>
            <a:avLst/>
            <a:gdLst>
              <a:gd name="T0" fmla="*/ 576811481 w 242"/>
              <a:gd name="T1" fmla="*/ 0 h 1044"/>
              <a:gd name="T2" fmla="*/ 231232479 w 242"/>
              <a:gd name="T3" fmla="*/ 459547779 h 1044"/>
              <a:gd name="T4" fmla="*/ 576811481 w 242"/>
              <a:gd name="T5" fmla="*/ 1032718388 h 1044"/>
              <a:gd name="T6" fmla="*/ 0 w 242"/>
              <a:gd name="T7" fmla="*/ 2147483647 h 1044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1044"/>
              <a:gd name="T14" fmla="*/ 242 w 242"/>
              <a:gd name="T15" fmla="*/ 1044 h 10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1044">
                <a:moveTo>
                  <a:pt x="227" y="0"/>
                </a:moveTo>
                <a:cubicBezTo>
                  <a:pt x="159" y="57"/>
                  <a:pt x="91" y="114"/>
                  <a:pt x="91" y="182"/>
                </a:cubicBezTo>
                <a:cubicBezTo>
                  <a:pt x="91" y="250"/>
                  <a:pt x="242" y="265"/>
                  <a:pt x="227" y="409"/>
                </a:cubicBezTo>
                <a:cubicBezTo>
                  <a:pt x="212" y="553"/>
                  <a:pt x="106" y="798"/>
                  <a:pt x="0" y="1044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176588" y="3567113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the write bit (write command)</a:t>
            </a:r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4140200" y="2276475"/>
            <a:ext cx="1535113" cy="2881313"/>
          </a:xfrm>
          <a:custGeom>
            <a:avLst/>
            <a:gdLst>
              <a:gd name="T0" fmla="*/ 0 w 967"/>
              <a:gd name="T1" fmla="*/ 0 h 1815"/>
              <a:gd name="T2" fmla="*/ 2056448444 w 967"/>
              <a:gd name="T3" fmla="*/ 801409809 h 1815"/>
              <a:gd name="T4" fmla="*/ 2147483647 w 967"/>
              <a:gd name="T5" fmla="*/ 2147483647 h 1815"/>
              <a:gd name="T6" fmla="*/ 1486892693 w 967"/>
              <a:gd name="T7" fmla="*/ 2147483647 h 1815"/>
              <a:gd name="T8" fmla="*/ 0 60000 65536"/>
              <a:gd name="T9" fmla="*/ 0 60000 65536"/>
              <a:gd name="T10" fmla="*/ 0 60000 65536"/>
              <a:gd name="T11" fmla="*/ 0 60000 65536"/>
              <a:gd name="T12" fmla="*/ 0 w 967"/>
              <a:gd name="T13" fmla="*/ 0 h 1815"/>
              <a:gd name="T14" fmla="*/ 967 w 967"/>
              <a:gd name="T15" fmla="*/ 1815 h 1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7" h="1815">
                <a:moveTo>
                  <a:pt x="0" y="0"/>
                </a:moveTo>
                <a:cubicBezTo>
                  <a:pt x="332" y="64"/>
                  <a:pt x="665" y="129"/>
                  <a:pt x="816" y="318"/>
                </a:cubicBezTo>
                <a:cubicBezTo>
                  <a:pt x="967" y="507"/>
                  <a:pt x="945" y="885"/>
                  <a:pt x="907" y="1134"/>
                </a:cubicBezTo>
                <a:cubicBezTo>
                  <a:pt x="869" y="1383"/>
                  <a:pt x="729" y="1599"/>
                  <a:pt x="590" y="1815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508625" y="3141663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write byte</a:t>
            </a:r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3708400" y="2565400"/>
            <a:ext cx="779463" cy="1655763"/>
          </a:xfrm>
          <a:custGeom>
            <a:avLst/>
            <a:gdLst>
              <a:gd name="T0" fmla="*/ 569555735 w 491"/>
              <a:gd name="T1" fmla="*/ 0 h 1043"/>
              <a:gd name="T2" fmla="*/ 1141632420 w 491"/>
              <a:gd name="T3" fmla="*/ 1028223976 h 1043"/>
              <a:gd name="T4" fmla="*/ 0 w 491"/>
              <a:gd name="T5" fmla="*/ 2147483647 h 1043"/>
              <a:gd name="T6" fmla="*/ 0 60000 65536"/>
              <a:gd name="T7" fmla="*/ 0 60000 65536"/>
              <a:gd name="T8" fmla="*/ 0 60000 65536"/>
              <a:gd name="T9" fmla="*/ 0 w 491"/>
              <a:gd name="T10" fmla="*/ 0 h 1043"/>
              <a:gd name="T11" fmla="*/ 491 w 491"/>
              <a:gd name="T12" fmla="*/ 1043 h 10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1" h="1043">
                <a:moveTo>
                  <a:pt x="226" y="0"/>
                </a:moveTo>
                <a:cubicBezTo>
                  <a:pt x="358" y="117"/>
                  <a:pt x="491" y="234"/>
                  <a:pt x="453" y="408"/>
                </a:cubicBezTo>
                <a:cubicBezTo>
                  <a:pt x="415" y="582"/>
                  <a:pt x="76" y="945"/>
                  <a:pt x="0" y="104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1275" y="3349625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command ready bit</a:t>
            </a:r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 flipV="1">
            <a:off x="1930400" y="4797425"/>
            <a:ext cx="841375" cy="360363"/>
          </a:xfrm>
          <a:custGeom>
            <a:avLst/>
            <a:gdLst>
              <a:gd name="T0" fmla="*/ 93295480 w 485"/>
              <a:gd name="T1" fmla="*/ 318287985 h 408"/>
              <a:gd name="T2" fmla="*/ 228722207 w 485"/>
              <a:gd name="T3" fmla="*/ 70210731 h 408"/>
              <a:gd name="T4" fmla="*/ 1459612212 w 485"/>
              <a:gd name="T5" fmla="*/ 0 h 408"/>
              <a:gd name="T6" fmla="*/ 0 60000 65536"/>
              <a:gd name="T7" fmla="*/ 0 60000 65536"/>
              <a:gd name="T8" fmla="*/ 0 60000 65536"/>
              <a:gd name="T9" fmla="*/ 0 w 485"/>
              <a:gd name="T10" fmla="*/ 0 h 408"/>
              <a:gd name="T11" fmla="*/ 485 w 48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5" h="408">
                <a:moveTo>
                  <a:pt x="31" y="408"/>
                </a:moveTo>
                <a:cubicBezTo>
                  <a:pt x="15" y="283"/>
                  <a:pt x="0" y="158"/>
                  <a:pt x="76" y="90"/>
                </a:cubicBezTo>
                <a:cubicBezTo>
                  <a:pt x="152" y="22"/>
                  <a:pt x="318" y="11"/>
                  <a:pt x="485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116013" y="5084763"/>
            <a:ext cx="171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the busy bit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643438" y="5949950"/>
            <a:ext cx="255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Perform write operation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508625" y="5157788"/>
            <a:ext cx="1588" cy="93503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50825" y="5589588"/>
            <a:ext cx="30654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clear the busy bit, 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clear the command ready bit</a:t>
            </a:r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2700338" y="5084763"/>
            <a:ext cx="311150" cy="649287"/>
          </a:xfrm>
          <a:custGeom>
            <a:avLst/>
            <a:gdLst>
              <a:gd name="T0" fmla="*/ 0 w 196"/>
              <a:gd name="T1" fmla="*/ 1030742408 h 409"/>
              <a:gd name="T2" fmla="*/ 456149131 w 196"/>
              <a:gd name="T3" fmla="*/ 572074262 h 409"/>
              <a:gd name="T4" fmla="*/ 226814091 w 196"/>
              <a:gd name="T5" fmla="*/ 0 h 409"/>
              <a:gd name="T6" fmla="*/ 0 60000 65536"/>
              <a:gd name="T7" fmla="*/ 0 60000 65536"/>
              <a:gd name="T8" fmla="*/ 0 60000 65536"/>
              <a:gd name="T9" fmla="*/ 0 w 196"/>
              <a:gd name="T10" fmla="*/ 0 h 409"/>
              <a:gd name="T11" fmla="*/ 196 w 196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409">
                <a:moveTo>
                  <a:pt x="0" y="409"/>
                </a:moveTo>
                <a:cubicBezTo>
                  <a:pt x="83" y="352"/>
                  <a:pt x="166" y="295"/>
                  <a:pt x="181" y="227"/>
                </a:cubicBezTo>
                <a:cubicBezTo>
                  <a:pt x="196" y="159"/>
                  <a:pt x="113" y="30"/>
                  <a:pt x="9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3276600" y="4292600"/>
            <a:ext cx="598488" cy="1728788"/>
          </a:xfrm>
          <a:custGeom>
            <a:avLst/>
            <a:gdLst>
              <a:gd name="T0" fmla="*/ 0 w 377"/>
              <a:gd name="T1" fmla="*/ 2147483647 h 1089"/>
              <a:gd name="T2" fmla="*/ 798890932 w 377"/>
              <a:gd name="T3" fmla="*/ 1373486128 h 1089"/>
              <a:gd name="T4" fmla="*/ 912297426 w 377"/>
              <a:gd name="T5" fmla="*/ 572076370 h 1089"/>
              <a:gd name="T6" fmla="*/ 685483049 w 377"/>
              <a:gd name="T7" fmla="*/ 0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377"/>
              <a:gd name="T13" fmla="*/ 0 h 1089"/>
              <a:gd name="T14" fmla="*/ 377 w 37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7" h="1089">
                <a:moveTo>
                  <a:pt x="0" y="1089"/>
                </a:moveTo>
                <a:cubicBezTo>
                  <a:pt x="128" y="889"/>
                  <a:pt x="257" y="689"/>
                  <a:pt x="317" y="545"/>
                </a:cubicBezTo>
                <a:cubicBezTo>
                  <a:pt x="377" y="401"/>
                  <a:pt x="370" y="318"/>
                  <a:pt x="362" y="227"/>
                </a:cubicBezTo>
                <a:cubicBezTo>
                  <a:pt x="354" y="136"/>
                  <a:pt x="313" y="68"/>
                  <a:pt x="272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4"/>
          <p:cNvSpPr txBox="1">
            <a:spLocks noChangeArrowheads="1"/>
          </p:cNvSpPr>
          <p:nvPr/>
        </p:nvSpPr>
        <p:spPr bwMode="auto">
          <a:xfrm>
            <a:off x="4356100" y="5661025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Device/Port/Cable…</a:t>
            </a:r>
          </a:p>
        </p:txBody>
      </p:sp>
      <p:sp>
        <p:nvSpPr>
          <p:cNvPr id="16420" name="Rectangle 35"/>
          <p:cNvSpPr>
            <a:spLocks noChangeArrowheads="1"/>
          </p:cNvSpPr>
          <p:nvPr/>
        </p:nvSpPr>
        <p:spPr bwMode="auto">
          <a:xfrm>
            <a:off x="1835150" y="5661025"/>
            <a:ext cx="4897438" cy="6477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9" grpId="0" animBg="1"/>
      <p:bldP spid="17431" grpId="0" animBg="1"/>
      <p:bldP spid="17433" grpId="0" animBg="1"/>
      <p:bldP spid="17435" grpId="0" animBg="1"/>
      <p:bldP spid="17438" grpId="0" animBg="1"/>
      <p:bldP spid="17440" grpId="0" animBg="1"/>
      <p:bldP spid="174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BDB1FE-694A-3F43-9A50-6B137BA89F8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Example: polling based writing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50825" y="1954213"/>
            <a:ext cx="5232400" cy="42084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1. read and check the busy bit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2. if busy go to 1. 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3. set the write bit in command register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4. Write byte (word) into data out register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5. Set the command ready bit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6. Go to 1(maybe after doing something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else)</a:t>
            </a: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4575" y="1954213"/>
            <a:ext cx="3916363" cy="42084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notices command ready bit set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set the busy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controller reads the command (it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is write command), gets byte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from data out register and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write the byte out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(this may take time)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busy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command ready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error bit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503363" y="1504950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208713" y="1504950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67BDB7-059A-1F42-85A2-B64685DA16B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Transferring Data between host and device: Polling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Determines state of device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command-ready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busy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error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Busy-wait cycle to wait for I/O from device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5979A2-674B-B042-9597-E7D350C636C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Transferring Data between host and device: Interrupts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CPU Interrupt-request line triggered by I/O device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Interrupt handler receives interrupts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Maskable to ignore or delay some interrupts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Interrupt vector to dispatch interrupt to the correct handler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Based on priority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Some nonmaskable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Interrupt mechanism also used for exceptions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6BF9E6-430C-DE4F-B693-5B870EA8262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Interrupt-Driven I/O Cycle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50784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433456-B009-CD41-B234-A9208E053B5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Objectives and Outline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41719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Objectives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Explore the structure of an operating system</a:t>
            </a:r>
            <a:r>
              <a:rPr lang="ja-JP" sz="1600">
                <a:solidFill>
                  <a:srgbClr val="000000"/>
                </a:solidFill>
              </a:rPr>
              <a:t>’</a:t>
            </a:r>
            <a:r>
              <a:rPr lang="en-US" sz="1600">
                <a:solidFill>
                  <a:srgbClr val="000000"/>
                </a:solidFill>
              </a:rPr>
              <a:t>s I/O subsystem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Discuss the principles of I/O hardware and its complexity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Provide details of the performance aspects of I/O hardware and software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1557338"/>
            <a:ext cx="41719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l"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b="1">
                <a:solidFill>
                  <a:srgbClr val="000000"/>
                </a:solidFill>
                <a:ea typeface="ＭＳ Ｐゴシック" charset="-128"/>
                <a:cs typeface="+mn-cs"/>
              </a:rPr>
              <a:t>Outline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I/O Hardware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Application I/O Interface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Kernel I/O Subsystem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Transforming I/O Requests to Hardware Operations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STREAMS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-128"/>
                <a:cs typeface="+mn-cs"/>
              </a:rPr>
              <a:t>Performance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160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0716305-3F0C-9E4F-892E-6E95FA0ED16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Intel Pentium Processor Event-Vector Table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452563"/>
            <a:ext cx="61071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8385E7-3B34-9345-9200-020BD5C1492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Direct Memory Access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Used to </a:t>
            </a:r>
            <a:r>
              <a:rPr lang="en-US" sz="1800" b="1">
                <a:solidFill>
                  <a:srgbClr val="000000"/>
                </a:solidFill>
              </a:rPr>
              <a:t>avoid programmed I/O</a:t>
            </a:r>
            <a:r>
              <a:rPr lang="en-US" sz="1800">
                <a:solidFill>
                  <a:srgbClr val="000000"/>
                </a:solidFill>
              </a:rPr>
              <a:t> for large data movement 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Requires DMA controller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Bypasses CPU to </a:t>
            </a:r>
            <a:r>
              <a:rPr lang="en-US" sz="1800" b="1">
                <a:solidFill>
                  <a:srgbClr val="000000"/>
                </a:solidFill>
              </a:rPr>
              <a:t>transfer data directly between I/O device and memory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85FFC5-7D85-B641-84A7-5C8CBBC3BE6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Six Step Process to Perform DMA Transfer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90391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052FAA-6194-C84E-88BD-1DB1941132D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Application I/O Interface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Devices vary in many dimensions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Character-stream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block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Sequential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random-access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Sharable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dedicated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Speed of operation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read-write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,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read only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,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write only</a:t>
            </a:r>
          </a:p>
          <a:p>
            <a:pPr marL="342900" indent="-341313" algn="l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Device-driver layer hides differences among I/O controllers from kernel</a:t>
            </a: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I/O system calls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 encapsulate device behaviors in generic classes</a:t>
            </a:r>
          </a:p>
          <a:p>
            <a:pPr marL="342900" indent="-341313" algn="l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	(Application I/O Interface)</a:t>
            </a: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8B943D-04C9-3744-AC69-933CDEB0298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Kernel I/O Structure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484313"/>
            <a:ext cx="62992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273EA0-79B5-674E-8BE7-4B8844000C1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Characteristics of I/O Devices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557338"/>
            <a:ext cx="6357937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4EB61C-98C1-7749-88B4-CC8D8FD7DB2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Block and Character Devices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Block devices include disk drives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Commands include </a:t>
            </a:r>
            <a:r>
              <a:rPr lang="en-US" sz="1800">
                <a:solidFill>
                  <a:srgbClr val="FF3300"/>
                </a:solidFill>
              </a:rPr>
              <a:t>read, write, seek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Raw I/O or file-system access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Memory-mapped file access possible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Character devices include keyboards, mice, serial ports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Commands include </a:t>
            </a:r>
            <a:r>
              <a:rPr lang="en-US" sz="1800" b="1">
                <a:solidFill>
                  <a:srgbClr val="FF3300"/>
                </a:solidFill>
                <a:latin typeface="Courier New" charset="0"/>
              </a:rPr>
              <a:t>get(), put()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Libraries layered on top allow line editing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9897FC-C26F-F14C-940A-BF211ABB2DC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Network Devices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Varying enough from block and character to have own interface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Unix and Windows NT/9</a:t>
            </a:r>
            <a:r>
              <a:rPr lang="en-US" sz="1800" i="1">
                <a:solidFill>
                  <a:srgbClr val="000000"/>
                </a:solidFill>
              </a:rPr>
              <a:t>x</a:t>
            </a:r>
            <a:r>
              <a:rPr lang="en-US" sz="1800">
                <a:solidFill>
                  <a:srgbClr val="000000"/>
                </a:solidFill>
              </a:rPr>
              <a:t>/2000 include </a:t>
            </a:r>
            <a:r>
              <a:rPr lang="en-US" sz="1800" b="1">
                <a:solidFill>
                  <a:srgbClr val="000000"/>
                </a:solidFill>
              </a:rPr>
              <a:t>socket interface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Separates network protocol from network operation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Includes </a:t>
            </a:r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select</a:t>
            </a:r>
            <a:r>
              <a:rPr lang="en-US" sz="1800">
                <a:solidFill>
                  <a:srgbClr val="000000"/>
                </a:solidFill>
                <a:latin typeface="Courier New" charset="0"/>
              </a:rPr>
              <a:t>()</a:t>
            </a:r>
            <a:r>
              <a:rPr lang="en-US" sz="1800">
                <a:solidFill>
                  <a:srgbClr val="000000"/>
                </a:solidFill>
              </a:rPr>
              <a:t> functionality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Approaches vary widely (pipes, FIFOs, streams, queues, mailboxes)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07635F-6496-5443-8AC8-3DEF1B7887F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Clocks and Timers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Provide current time, elapsed time, timer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Programmable interval </a:t>
            </a:r>
            <a:r>
              <a:rPr lang="en-US" sz="1800" i="1">
                <a:solidFill>
                  <a:srgbClr val="000000"/>
                </a:solidFill>
              </a:rPr>
              <a:t>timer</a:t>
            </a:r>
            <a:r>
              <a:rPr lang="en-US" sz="1800">
                <a:solidFill>
                  <a:srgbClr val="000000"/>
                </a:solidFill>
              </a:rPr>
              <a:t> (PIT) used for timings, periodic interrupts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Clr>
                <a:srgbClr val="FF3300"/>
              </a:buClr>
              <a:buFont typeface="Courier New" charset="0"/>
              <a:buChar char="•"/>
            </a:pPr>
            <a:r>
              <a:rPr lang="en-US" sz="1800" b="1">
                <a:solidFill>
                  <a:srgbClr val="FF3300"/>
                </a:solidFill>
                <a:latin typeface="Courier New" charset="0"/>
              </a:rPr>
              <a:t>ioctl()</a:t>
            </a:r>
            <a:r>
              <a:rPr lang="en-US" sz="1800">
                <a:solidFill>
                  <a:srgbClr val="000000"/>
                </a:solidFill>
              </a:rPr>
              <a:t> (on UNIX) covers odd aspects of I/O such as clocks and timers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82BBCD-6619-6A40-92F3-EB5E156DF96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Blocking and Non-blocking I/O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Blocking</a:t>
            </a:r>
            <a:r>
              <a:rPr lang="en-US" sz="1800">
                <a:solidFill>
                  <a:srgbClr val="000000"/>
                </a:solidFill>
              </a:rPr>
              <a:t> - process suspended until I/O completed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Easy to use and understand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Insufficient for some needs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Non-blocking</a:t>
            </a:r>
            <a:r>
              <a:rPr lang="en-US" sz="1800">
                <a:solidFill>
                  <a:srgbClr val="000000"/>
                </a:solidFill>
              </a:rPr>
              <a:t> - I/O call returns with as much as available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User interface, data copy (buffered I/O)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Implemented via multi-threading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Returns quickly with count of bytes read or written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Asynchronou</a:t>
            </a:r>
            <a:r>
              <a:rPr lang="en-US" sz="1800">
                <a:solidFill>
                  <a:srgbClr val="000000"/>
                </a:solidFill>
              </a:rPr>
              <a:t>s - process runs while I/O executes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Difficult to use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I/O subsystem </a:t>
            </a:r>
            <a:r>
              <a:rPr lang="en-US" sz="1800">
                <a:solidFill>
                  <a:srgbClr val="FF3300"/>
                </a:solidFill>
              </a:rPr>
              <a:t>signals</a:t>
            </a:r>
            <a:r>
              <a:rPr lang="en-US" sz="1800">
                <a:solidFill>
                  <a:srgbClr val="000000"/>
                </a:solidFill>
              </a:rPr>
              <a:t> process when I/O completed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8A690E-639D-8346-A9FE-94DC76C433F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Incredible variety of I/O devices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Common concepts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Port ( a connection point through which computer accesses a device)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Bus (daisy chain or shared direct access)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Medium over which signals are sent/received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Controller (host adapter)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Chip that can be accessed by CPU and that controls the device/port/bus</a:t>
            </a:r>
          </a:p>
          <a:p>
            <a:pPr lvl="3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PCI controller, Serial Port controller, keyboard controller, …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I/O instructions control devices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Devices have addresses, used by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Direct I/O instructions (in, out, etc)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Memory-mapped I/O (move, load, store)..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7F25F1-994B-344E-911F-AF5ABF42FC8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Two I/O Methods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681513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763713" y="5949950"/>
            <a:ext cx="303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CC0000"/>
                </a:solidFill>
              </a:rPr>
              <a:t>Blocking/Synchronous I/O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302250" y="5949950"/>
            <a:ext cx="214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CC0000"/>
                </a:solidFill>
              </a:rPr>
              <a:t>Asynchronous I/O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6BE0AA-D9BE-F04C-A9A8-C33436D66E8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27088" y="2709863"/>
            <a:ext cx="3814762" cy="13668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827088" y="4149725"/>
            <a:ext cx="3816350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 drivers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827088" y="5445125"/>
            <a:ext cx="3816350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827088" y="2205038"/>
            <a:ext cx="3816350" cy="4318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I/O system calls</a:t>
            </a:r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1241425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8"/>
          <p:cNvSpPr>
            <a:spLocks noChangeArrowheads="1"/>
          </p:cNvSpPr>
          <p:nvPr/>
        </p:nvSpPr>
        <p:spPr bwMode="auto">
          <a:xfrm>
            <a:off x="2322513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9"/>
          <p:cNvSpPr>
            <a:spLocks noChangeArrowheads="1"/>
          </p:cNvSpPr>
          <p:nvPr/>
        </p:nvSpPr>
        <p:spPr bwMode="auto">
          <a:xfrm>
            <a:off x="3402013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4356100" y="1628775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5362575" y="2449513"/>
            <a:ext cx="21637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Uniform naming 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Scheduling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Buffering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Caching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Error handling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Spooling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Device Reservation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I/O Protection</a:t>
            </a: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2781" name="AutoShape 12"/>
          <p:cNvSpPr>
            <a:spLocks/>
          </p:cNvSpPr>
          <p:nvPr/>
        </p:nvSpPr>
        <p:spPr bwMode="auto">
          <a:xfrm>
            <a:off x="5003800" y="2276475"/>
            <a:ext cx="431800" cy="2808288"/>
          </a:xfrm>
          <a:prstGeom prst="leftBrace">
            <a:avLst>
              <a:gd name="adj1" fmla="val 54197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C19814-D8D1-CA4A-A52C-F0725C78DF9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Scheduling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Some I/O request ordering via </a:t>
            </a:r>
            <a:r>
              <a:rPr lang="en-US" sz="1800">
                <a:solidFill>
                  <a:srgbClr val="FF3300"/>
                </a:solidFill>
              </a:rPr>
              <a:t>per-device queue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Some OSs try fairness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B3F454-4257-9043-B16C-6E91F6CE72D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Device-status Table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78021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558A5D-951E-4741-951E-5415AC8491B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Clr>
                <a:srgbClr val="FF3300"/>
              </a:buClr>
              <a:buFont typeface="Arial" charset="0"/>
              <a:buChar char="•"/>
            </a:pPr>
            <a:r>
              <a:rPr lang="en-US" sz="1800">
                <a:solidFill>
                  <a:srgbClr val="FF3300"/>
                </a:solidFill>
              </a:rPr>
              <a:t>Buffering</a:t>
            </a:r>
            <a:r>
              <a:rPr lang="en-US" sz="1800">
                <a:solidFill>
                  <a:srgbClr val="000000"/>
                </a:solidFill>
              </a:rPr>
              <a:t> - store data in memory while transferring between devices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cope with device speed mismatch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cope with device transfer size mismatch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maintain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copy semantics</a:t>
            </a:r>
            <a:r>
              <a:rPr lang="ja-JP" sz="1800">
                <a:solidFill>
                  <a:srgbClr val="000000"/>
                </a:solidFill>
              </a:rPr>
              <a:t>”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6BCA7B-8FA0-6346-8100-CF6B8E7E7EB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Sun Enterprise 6000 Device-Transfer Rates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3200"/>
            <a:ext cx="5808662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54823B-E468-FC4C-BD31-C8B96DDEBE9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Caching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- fast memory that is holding copy of data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Always just a copy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Key to performance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For example, 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disk cache</a:t>
            </a:r>
            <a:r>
              <a:rPr lang="ja-JP" sz="1800">
                <a:solidFill>
                  <a:srgbClr val="000000"/>
                </a:solidFill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is caching the frequently accessed disk blocks in memory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2273BB-1023-C046-83EE-F0E1583C15F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Spooling - hold output for a device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If device can serve only one request at a time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i.e., printing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Many processes can send output to the spooler at the same time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Spooler sends the outputs to the device one at a time.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D719C5-F006-CC44-A601-999C9AF43A7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Device reservation - provides exclusive access to a device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System calls for allocation and de-allocation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Watch out for deadlock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C503E4-AF05-3049-823E-9CA037A817B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Error Handling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OS can recover from disk read, device unavailable, transient write failures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Most return an error number or code when I/O request fails 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System error logs hold problem reports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4DD9BE-D596-3844-88D8-860A3C83554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5131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5133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7831138" y="4371975"/>
            <a:ext cx="11334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5138" name="AutoShape 17"/>
          <p:cNvSpPr>
            <a:spLocks/>
          </p:cNvSpPr>
          <p:nvPr/>
        </p:nvSpPr>
        <p:spPr bwMode="auto">
          <a:xfrm>
            <a:off x="7418388" y="3284538"/>
            <a:ext cx="576262" cy="2735262"/>
          </a:xfrm>
          <a:prstGeom prst="rightBrace">
            <a:avLst>
              <a:gd name="adj1" fmla="val 39555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843213" y="2060575"/>
            <a:ext cx="17049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instructions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708400" y="2565400"/>
            <a:ext cx="1588" cy="8636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3851275" y="2563813"/>
            <a:ext cx="1588" cy="8667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819525" y="2768600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(bits/bytes/data)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ACD4F6-C457-F446-A30E-9080480D8F1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Protection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User process may accidentally or purposefully attempt to disrupt normal operation via illegal I/O instructions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All I/O instructions defined to be privileged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Kernel can execute I/O instructions (not the processes)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I/O must be performed via system calls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Memory-mapped and I/O port memory locations must be protected too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B79C24-E634-3646-97AD-5EC26453A6F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Use of a System Call to Perform I/O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28775"/>
            <a:ext cx="445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8E03DF-BE4A-0047-A76D-A5D35EF903C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Data Structures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Kernel keeps state info for I/O components, including open file tables, network connections, character device state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Many, many complex data structures to track buffers, memory allocation,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dirty</a:t>
            </a:r>
            <a:r>
              <a:rPr lang="ja-JP" sz="1800">
                <a:solidFill>
                  <a:srgbClr val="000000"/>
                </a:solidFill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blocks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Some use object-oriented methods and message passing to implement I/O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5A8DACC-5E84-2349-9745-415BB953EB0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UNIX I/O Kernel Structure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226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40E8E8-E40C-2A49-9280-8EAD63599BF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Requests to Hardware Operations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Consider reading a file from disk for a process. A process makes systems calls like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fd = </a:t>
            </a:r>
            <a:r>
              <a:rPr lang="en-US" sz="1800" b="1">
                <a:solidFill>
                  <a:srgbClr val="000000"/>
                </a:solidFill>
              </a:rPr>
              <a:t>open</a:t>
            </a:r>
            <a:r>
              <a:rPr lang="en-US" sz="1800">
                <a:solidFill>
                  <a:srgbClr val="000000"/>
                </a:solidFill>
              </a:rPr>
              <a:t>(X, ..) where X is a filename (pathname)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read</a:t>
            </a:r>
            <a:r>
              <a:rPr lang="en-US" sz="1800">
                <a:solidFill>
                  <a:srgbClr val="000000"/>
                </a:solidFill>
              </a:rPr>
              <a:t>(fd, buf, N)</a:t>
            </a:r>
          </a:p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We are given a filename X, and N (number of bytes to read)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Determine device holding file (done by open()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Disk? Partition? CD? Virtual Disk? 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Translate name to device representation (done by open()) 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Find out the inode for the file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Physically read data from disk into kernel buffer (done by read 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Using inode and index table we can reach the related blocks of the file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Make data available to requesting process (done by read()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Copy requested data to the buffer of the user application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Return control to process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Resume the execution of the process</a:t>
            </a:r>
          </a:p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B8EBFF-A400-7D47-B1EF-030CE21005B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Life Cycle of An I/O Request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50963"/>
            <a:ext cx="43624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DF8CD9-1A6F-C540-B00F-0BE0AEDE8D8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STEAMS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STREAM – a full-duplex communication channel between a user-level process and a device in Unix System V and beyond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A STREAM consists of:</a:t>
            </a: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	- </a:t>
            </a:r>
            <a:r>
              <a:rPr lang="en-US" sz="1600">
                <a:solidFill>
                  <a:srgbClr val="000000"/>
                </a:solidFill>
              </a:rPr>
              <a:t>STREAM head interfaces with the user process</a:t>
            </a:r>
          </a:p>
          <a:p>
            <a:pPr algn="l" eaLnBrk="1" hangingPunct="1">
              <a:spcBef>
                <a:spcPts val="450"/>
              </a:spcBef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	- driver end interfaces with the device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- zero or more STREAM modules between them</a:t>
            </a:r>
            <a:r>
              <a:rPr lang="en-US" sz="1800">
                <a:solidFill>
                  <a:srgbClr val="000000"/>
                </a:solidFill>
              </a:rPr>
              <a:t>.</a:t>
            </a:r>
          </a:p>
          <a:p>
            <a:pPr algn="l" eaLnBrk="1" hangingPunct="1">
              <a:spcBef>
                <a:spcPts val="450"/>
              </a:spcBef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Each module contains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 read</a:t>
            </a:r>
            <a:r>
              <a:rPr lang="en-US" sz="1800" b="1">
                <a:solidFill>
                  <a:srgbClr val="000000"/>
                </a:solidFill>
              </a:rPr>
              <a:t>  </a:t>
            </a:r>
            <a:r>
              <a:rPr lang="en-US" sz="1800">
                <a:solidFill>
                  <a:srgbClr val="000000"/>
                </a:solidFill>
              </a:rPr>
              <a:t>queue and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 write queue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Message passing is used to communicate between queues (i.e., modules)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659563" y="2997200"/>
            <a:ext cx="1368425" cy="28733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Stream head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659563" y="4078288"/>
            <a:ext cx="1368425" cy="2873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driver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6659563" y="3717925"/>
            <a:ext cx="1368425" cy="28733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659563" y="3357563"/>
            <a:ext cx="1368425" cy="2873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659563" y="4581525"/>
            <a:ext cx="1368425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659563" y="2420938"/>
            <a:ext cx="1368425" cy="36036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6443663" y="2924175"/>
            <a:ext cx="1873250" cy="1512888"/>
          </a:xfrm>
          <a:prstGeom prst="rect">
            <a:avLst/>
          </a:prstGeom>
          <a:noFill/>
          <a:ln w="3240" cap="sq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 rot="-5400000">
            <a:off x="5734050" y="3492501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047EE-6E81-5D4E-9885-D0E573BD8BC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The STREAMS Structure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897437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01D0FE-B826-DA44-887D-CB217B4FC76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I/O a major factor in system performance: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Demands CPU to execute device driver, kernel I/O code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Context switches due to interrupts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Software or hardware interrupts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Data copying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From device to device-driver/kernel, to application (vice versa)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Network traffic especially stressful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BA629F-3702-C34B-B12D-021C78D21DD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Intercomputer Communications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4163"/>
            <a:ext cx="46910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06388" y="2997200"/>
            <a:ext cx="2720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We are sending just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one character from one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 machine to another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machine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5A575-31B1-0649-BD38-D9EDBB06EC6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direct I/O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11638" y="1916113"/>
            <a:ext cx="1512887" cy="244951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830888" y="2852738"/>
            <a:ext cx="1706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Main Memory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address Space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211638" y="4797425"/>
            <a:ext cx="1511300" cy="10080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770313" y="553720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544888" y="467360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841750" y="4168775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544888" y="172085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724525" y="4868863"/>
            <a:ext cx="1706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address Space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1476375" y="2708275"/>
            <a:ext cx="1476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mov…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   or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load, store…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1547813" y="5078413"/>
            <a:ext cx="80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in, out</a:t>
            </a: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916238" y="3141663"/>
            <a:ext cx="1079500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555875" y="5229225"/>
            <a:ext cx="936625" cy="15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5B39C1-EAA2-AF4F-8188-A8476BD511B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Improving Performance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number of context switches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data copying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interrupts by using large transfers, smart controllers, polling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 DMA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Balance CPU, memory, bus, and I/O performance for highest throughput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2029E3-1DD3-B24F-A06E-F2E48A895AC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Device-Functionality Progression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517650"/>
            <a:ext cx="495935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427288" y="2368550"/>
            <a:ext cx="25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2462213" y="25050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-</a:t>
            </a:r>
          </a:p>
        </p:txBody>
      </p:sp>
      <p:sp>
        <p:nvSpPr>
          <p:cNvPr id="53255" name="Oval 6"/>
          <p:cNvSpPr>
            <a:spLocks noChangeArrowheads="1"/>
          </p:cNvSpPr>
          <p:nvPr/>
        </p:nvSpPr>
        <p:spPr bwMode="auto">
          <a:xfrm>
            <a:off x="2987675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  <p:sp>
        <p:nvSpPr>
          <p:cNvPr id="53256" name="Oval 7"/>
          <p:cNvSpPr>
            <a:spLocks noChangeArrowheads="1"/>
          </p:cNvSpPr>
          <p:nvPr/>
        </p:nvSpPr>
        <p:spPr bwMode="auto">
          <a:xfrm>
            <a:off x="3492500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-</a:t>
            </a:r>
          </a:p>
        </p:txBody>
      </p:sp>
      <p:sp>
        <p:nvSpPr>
          <p:cNvPr id="53257" name="Oval 8"/>
          <p:cNvSpPr>
            <a:spLocks noChangeArrowheads="1"/>
          </p:cNvSpPr>
          <p:nvPr/>
        </p:nvSpPr>
        <p:spPr bwMode="auto">
          <a:xfrm>
            <a:off x="3924300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  <p:sp>
        <p:nvSpPr>
          <p:cNvPr id="53258" name="Oval 9"/>
          <p:cNvSpPr>
            <a:spLocks noChangeArrowheads="1"/>
          </p:cNvSpPr>
          <p:nvPr/>
        </p:nvSpPr>
        <p:spPr bwMode="auto">
          <a:xfrm>
            <a:off x="6948488" y="2565400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13F4B3-7077-2F44-B49E-22DD57D4CB8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The slides here are adapted/modified from the textbook and its slides: Operating System Concepts, Silberschatz  et al., 7th &amp; 8th editions,  Wiley.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Operating System Concepts, 7</a:t>
            </a:r>
            <a:r>
              <a:rPr lang="en-US" sz="1800" baseline="30000">
                <a:solidFill>
                  <a:srgbClr val="000000"/>
                </a:solidFill>
              </a:rPr>
              <a:t>th</a:t>
            </a:r>
            <a:r>
              <a:rPr lang="en-US" sz="1800">
                <a:solidFill>
                  <a:srgbClr val="000000"/>
                </a:solidFill>
              </a:rPr>
              <a:t> and 8</a:t>
            </a:r>
            <a:r>
              <a:rPr lang="en-US" sz="1800" baseline="30000">
                <a:solidFill>
                  <a:srgbClr val="000000"/>
                </a:solidFill>
              </a:rPr>
              <a:t>th</a:t>
            </a:r>
            <a:r>
              <a:rPr lang="en-US" sz="1800">
                <a:solidFill>
                  <a:srgbClr val="000000"/>
                </a:solidFill>
              </a:rPr>
              <a:t> editions, Silberschatz et al. Wiley.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Modern Operating Systems, Andrew S. Tanenbaum, 3</a:t>
            </a:r>
            <a:r>
              <a:rPr lang="en-US" sz="1800" baseline="30000">
                <a:solidFill>
                  <a:srgbClr val="000000"/>
                </a:solidFill>
              </a:rPr>
              <a:t>rd</a:t>
            </a:r>
            <a:r>
              <a:rPr lang="en-US" sz="1800">
                <a:solidFill>
                  <a:srgbClr val="000000"/>
                </a:solidFill>
              </a:rPr>
              <a:t> edition, 2009.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38C44B-01A0-4742-BF4E-F94472B1DE6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direct I/O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7181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7164388" y="32115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094538" y="27082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275013" y="3355975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05163" y="2852738"/>
            <a:ext cx="1816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395288" y="34274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25438" y="29241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968625" y="1628775"/>
            <a:ext cx="1768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in [address], Rx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951163" y="2133600"/>
            <a:ext cx="1909762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out [address], Rx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animBg="1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05DA77-CA18-D640-9B4D-8FF16B358A1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memory mapped I/O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211638" y="1916113"/>
            <a:ext cx="1512887" cy="244951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30888" y="2852738"/>
            <a:ext cx="17462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Main  Memory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Physical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Address Space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841750" y="4168775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544888" y="172085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211638" y="3357563"/>
            <a:ext cx="1511300" cy="1008062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508625" y="3860800"/>
            <a:ext cx="1079500" cy="72072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634038" y="4502150"/>
            <a:ext cx="246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 address range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476375" y="2708275"/>
            <a:ext cx="1476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mov…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   or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load, store…</a:t>
            </a: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3059113" y="2635250"/>
            <a:ext cx="865187" cy="36353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3059113" y="3213100"/>
            <a:ext cx="936625" cy="576263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68C7EC-1170-F348-A16C-A83424ADC71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memory mapped I/O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9229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7164388" y="32115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094538" y="27082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275013" y="3355975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205163" y="2852738"/>
            <a:ext cx="1816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395288" y="34274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25438" y="29241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909888" y="1693863"/>
            <a:ext cx="2022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 [address], Rx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94013" y="2133600"/>
            <a:ext cx="2022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 Rx, [address]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58" grpId="0" animBg="1"/>
      <p:bldP spid="102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9EB14C-27D7-9F45-BE22-1A80CE36513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411413" y="4005263"/>
            <a:ext cx="2520950" cy="1439862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port concept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95513" y="3933825"/>
            <a:ext cx="4321175" cy="18002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862638" y="4168775"/>
            <a:ext cx="18827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controller</a:t>
            </a:r>
          </a:p>
          <a:p>
            <a:pPr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627313" y="4149725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627313" y="4508500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627313" y="4797425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778250" y="4149725"/>
            <a:ext cx="865188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3779838" y="4508500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H="1" flipV="1">
            <a:off x="1617663" y="3714750"/>
            <a:ext cx="868362" cy="7239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452438" y="3175000"/>
            <a:ext cx="12239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to access 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the device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3132138" y="4875213"/>
            <a:ext cx="1820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 and data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registers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2195513" y="3213100"/>
            <a:ext cx="364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address range: I/O port addresses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3203575" y="1844675"/>
            <a:ext cx="1588" cy="10795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3924300" y="1771650"/>
            <a:ext cx="1588" cy="1154113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935413" y="2060575"/>
            <a:ext cx="38782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instructions use those addresses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to access the 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7488</TotalTime>
  <Words>1728</Words>
  <Application>Microsoft Macintosh PowerPoint</Application>
  <PresentationFormat>On-screen Show (4:3)</PresentationFormat>
  <Paragraphs>532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Ibrahim Korpeoglu</cp:lastModifiedBy>
  <cp:revision>6403</cp:revision>
  <cp:lastPrinted>1601-01-01T00:00:00Z</cp:lastPrinted>
  <dcterms:created xsi:type="dcterms:W3CDTF">1601-01-01T00:00:00Z</dcterms:created>
  <dcterms:modified xsi:type="dcterms:W3CDTF">2017-05-03T07:12:05Z</dcterms:modified>
</cp:coreProperties>
</file>