
<file path=[Content_Types].xml><?xml version="1.0" encoding="utf-8"?>
<Types xmlns="http://schemas.openxmlformats.org/package/2006/content-types">
  <Default Extension="xml" ContentType="application/xml"/>
  <Default Extension="jpeg" ContentType="image/jpeg"/>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ppt/notesSlides/notesSlide68.xml" ContentType="application/vnd.openxmlformats-officedocument.presentationml.notesSlide+xml"/>
  <Override PartName="/ppt/notesSlides/notesSlide69.xml" ContentType="application/vnd.openxmlformats-officedocument.presentationml.notesSlide+xml"/>
  <Override PartName="/ppt/notesSlides/notesSlide7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07" r:id="rId1"/>
  </p:sldMasterIdLst>
  <p:notesMasterIdLst>
    <p:notesMasterId r:id="rId79"/>
  </p:notesMasterIdLst>
  <p:sldIdLst>
    <p:sldId id="256" r:id="rId2"/>
    <p:sldId id="448" r:id="rId3"/>
    <p:sldId id="521" r:id="rId4"/>
    <p:sldId id="449" r:id="rId5"/>
    <p:sldId id="450" r:id="rId6"/>
    <p:sldId id="451" r:id="rId7"/>
    <p:sldId id="452" r:id="rId8"/>
    <p:sldId id="453" r:id="rId9"/>
    <p:sldId id="526" r:id="rId10"/>
    <p:sldId id="500" r:id="rId11"/>
    <p:sldId id="454" r:id="rId12"/>
    <p:sldId id="455" r:id="rId13"/>
    <p:sldId id="456" r:id="rId14"/>
    <p:sldId id="457" r:id="rId15"/>
    <p:sldId id="519" r:id="rId16"/>
    <p:sldId id="458" r:id="rId17"/>
    <p:sldId id="459" r:id="rId18"/>
    <p:sldId id="460" r:id="rId19"/>
    <p:sldId id="461" r:id="rId20"/>
    <p:sldId id="462" r:id="rId21"/>
    <p:sldId id="463" r:id="rId22"/>
    <p:sldId id="464" r:id="rId23"/>
    <p:sldId id="465" r:id="rId24"/>
    <p:sldId id="466" r:id="rId25"/>
    <p:sldId id="467" r:id="rId26"/>
    <p:sldId id="528" r:id="rId27"/>
    <p:sldId id="468" r:id="rId28"/>
    <p:sldId id="469" r:id="rId29"/>
    <p:sldId id="497" r:id="rId30"/>
    <p:sldId id="496" r:id="rId31"/>
    <p:sldId id="498" r:id="rId32"/>
    <p:sldId id="495" r:id="rId33"/>
    <p:sldId id="471" r:id="rId34"/>
    <p:sldId id="472" r:id="rId35"/>
    <p:sldId id="473" r:id="rId36"/>
    <p:sldId id="474" r:id="rId37"/>
    <p:sldId id="503" r:id="rId38"/>
    <p:sldId id="502" r:id="rId39"/>
    <p:sldId id="504" r:id="rId40"/>
    <p:sldId id="505" r:id="rId41"/>
    <p:sldId id="506" r:id="rId42"/>
    <p:sldId id="507" r:id="rId43"/>
    <p:sldId id="508" r:id="rId44"/>
    <p:sldId id="509" r:id="rId45"/>
    <p:sldId id="510" r:id="rId46"/>
    <p:sldId id="511" r:id="rId47"/>
    <p:sldId id="512" r:id="rId48"/>
    <p:sldId id="515" r:id="rId49"/>
    <p:sldId id="514" r:id="rId50"/>
    <p:sldId id="516" r:id="rId51"/>
    <p:sldId id="517" r:id="rId52"/>
    <p:sldId id="518" r:id="rId53"/>
    <p:sldId id="527" r:id="rId54"/>
    <p:sldId id="475" r:id="rId55"/>
    <p:sldId id="476" r:id="rId56"/>
    <p:sldId id="530" r:id="rId57"/>
    <p:sldId id="529" r:id="rId58"/>
    <p:sldId id="531" r:id="rId59"/>
    <p:sldId id="477" r:id="rId60"/>
    <p:sldId id="478" r:id="rId61"/>
    <p:sldId id="479" r:id="rId62"/>
    <p:sldId id="480" r:id="rId63"/>
    <p:sldId id="481" r:id="rId64"/>
    <p:sldId id="482" r:id="rId65"/>
    <p:sldId id="483" r:id="rId66"/>
    <p:sldId id="484" r:id="rId67"/>
    <p:sldId id="485" r:id="rId68"/>
    <p:sldId id="486" r:id="rId69"/>
    <p:sldId id="487" r:id="rId70"/>
    <p:sldId id="488" r:id="rId71"/>
    <p:sldId id="489" r:id="rId72"/>
    <p:sldId id="490" r:id="rId73"/>
    <p:sldId id="491" r:id="rId74"/>
    <p:sldId id="492" r:id="rId75"/>
    <p:sldId id="493" r:id="rId76"/>
    <p:sldId id="494" r:id="rId77"/>
    <p:sldId id="522" r:id="rId78"/>
  </p:sldIdLst>
  <p:sldSz cx="9144000" cy="6858000" type="screen4x3"/>
  <p:notesSz cx="6858000" cy="9144000"/>
  <p:defaultTextStyle>
    <a:defPPr>
      <a:defRPr lang="en-US"/>
    </a:defPPr>
    <a:lvl1pPr algn="ctr" rtl="0" fontAlgn="base">
      <a:spcBef>
        <a:spcPct val="0"/>
      </a:spcBef>
      <a:spcAft>
        <a:spcPct val="0"/>
      </a:spcAft>
      <a:defRPr kern="1200">
        <a:solidFill>
          <a:schemeClr val="tx1"/>
        </a:solidFill>
        <a:latin typeface="Arial" charset="0"/>
        <a:ea typeface="ＭＳ Ｐゴシック" charset="0"/>
        <a:cs typeface="+mn-cs"/>
      </a:defRPr>
    </a:lvl1pPr>
    <a:lvl2pPr marL="457200" algn="ctr" rtl="0" fontAlgn="base">
      <a:spcBef>
        <a:spcPct val="0"/>
      </a:spcBef>
      <a:spcAft>
        <a:spcPct val="0"/>
      </a:spcAft>
      <a:defRPr kern="1200">
        <a:solidFill>
          <a:schemeClr val="tx1"/>
        </a:solidFill>
        <a:latin typeface="Arial" charset="0"/>
        <a:ea typeface="ＭＳ Ｐゴシック" charset="0"/>
        <a:cs typeface="+mn-cs"/>
      </a:defRPr>
    </a:lvl2pPr>
    <a:lvl3pPr marL="914400" algn="ctr" rtl="0" fontAlgn="base">
      <a:spcBef>
        <a:spcPct val="0"/>
      </a:spcBef>
      <a:spcAft>
        <a:spcPct val="0"/>
      </a:spcAft>
      <a:defRPr kern="1200">
        <a:solidFill>
          <a:schemeClr val="tx1"/>
        </a:solidFill>
        <a:latin typeface="Arial" charset="0"/>
        <a:ea typeface="ＭＳ Ｐゴシック" charset="0"/>
        <a:cs typeface="+mn-cs"/>
      </a:defRPr>
    </a:lvl3pPr>
    <a:lvl4pPr marL="1371600" algn="ctr" rtl="0" fontAlgn="base">
      <a:spcBef>
        <a:spcPct val="0"/>
      </a:spcBef>
      <a:spcAft>
        <a:spcPct val="0"/>
      </a:spcAft>
      <a:defRPr kern="1200">
        <a:solidFill>
          <a:schemeClr val="tx1"/>
        </a:solidFill>
        <a:latin typeface="Arial" charset="0"/>
        <a:ea typeface="ＭＳ Ｐゴシック" charset="0"/>
        <a:cs typeface="+mn-cs"/>
      </a:defRPr>
    </a:lvl4pPr>
    <a:lvl5pPr marL="1828800" algn="ctr" rtl="0" fontAlgn="base">
      <a:spcBef>
        <a:spcPct val="0"/>
      </a:spcBef>
      <a:spcAft>
        <a:spcPct val="0"/>
      </a:spcAft>
      <a:defRPr kern="1200">
        <a:solidFill>
          <a:schemeClr val="tx1"/>
        </a:solidFill>
        <a:latin typeface="Arial" charset="0"/>
        <a:ea typeface="ＭＳ Ｐゴシック" charset="0"/>
        <a:cs typeface="+mn-cs"/>
      </a:defRPr>
    </a:lvl5pPr>
    <a:lvl6pPr marL="2286000" algn="l" defTabSz="457200" rtl="0" eaLnBrk="1" latinLnBrk="0" hangingPunct="1">
      <a:defRPr kern="1200">
        <a:solidFill>
          <a:schemeClr val="tx1"/>
        </a:solidFill>
        <a:latin typeface="Arial" charset="0"/>
        <a:ea typeface="ＭＳ Ｐゴシック" charset="0"/>
        <a:cs typeface="+mn-cs"/>
      </a:defRPr>
    </a:lvl6pPr>
    <a:lvl7pPr marL="2743200" algn="l" defTabSz="457200" rtl="0" eaLnBrk="1" latinLnBrk="0" hangingPunct="1">
      <a:defRPr kern="1200">
        <a:solidFill>
          <a:schemeClr val="tx1"/>
        </a:solidFill>
        <a:latin typeface="Arial" charset="0"/>
        <a:ea typeface="ＭＳ Ｐゴシック" charset="0"/>
        <a:cs typeface="+mn-cs"/>
      </a:defRPr>
    </a:lvl7pPr>
    <a:lvl8pPr marL="3200400" algn="l" defTabSz="457200" rtl="0" eaLnBrk="1" latinLnBrk="0" hangingPunct="1">
      <a:defRPr kern="1200">
        <a:solidFill>
          <a:schemeClr val="tx1"/>
        </a:solidFill>
        <a:latin typeface="Arial" charset="0"/>
        <a:ea typeface="ＭＳ Ｐゴシック" charset="0"/>
        <a:cs typeface="+mn-cs"/>
      </a:defRPr>
    </a:lvl8pPr>
    <a:lvl9pPr marL="3657600" algn="l" defTabSz="457200" rtl="0" eaLnBrk="1" latinLnBrk="0" hangingPunct="1">
      <a:defRPr kern="1200">
        <a:solidFill>
          <a:schemeClr val="tx1"/>
        </a:solidFill>
        <a:latin typeface="Arial" charset="0"/>
        <a:ea typeface="ＭＳ Ｐゴシック" charset="0"/>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00"/>
    <a:srgbClr val="FACEA2"/>
    <a:srgbClr val="FF9900"/>
    <a:srgbClr val="CC0000"/>
    <a:srgbClr val="A50021"/>
    <a:srgbClr val="FFFF00"/>
    <a:srgbClr val="800000"/>
    <a:srgbClr val="990033"/>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911" autoAdjust="0"/>
    <p:restoredTop sz="94943" autoAdjust="0"/>
  </p:normalViewPr>
  <p:slideViewPr>
    <p:cSldViewPr>
      <p:cViewPr varScale="1">
        <p:scale>
          <a:sx n="172" d="100"/>
          <a:sy n="172" d="100"/>
        </p:scale>
        <p:origin x="200" y="28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280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63" Type="http://schemas.openxmlformats.org/officeDocument/2006/relationships/slide" Target="slides/slide62.xml"/><Relationship Id="rId64" Type="http://schemas.openxmlformats.org/officeDocument/2006/relationships/slide" Target="slides/slide63.xml"/><Relationship Id="rId65" Type="http://schemas.openxmlformats.org/officeDocument/2006/relationships/slide" Target="slides/slide64.xml"/><Relationship Id="rId66" Type="http://schemas.openxmlformats.org/officeDocument/2006/relationships/slide" Target="slides/slide65.xml"/><Relationship Id="rId67" Type="http://schemas.openxmlformats.org/officeDocument/2006/relationships/slide" Target="slides/slide66.xml"/><Relationship Id="rId68" Type="http://schemas.openxmlformats.org/officeDocument/2006/relationships/slide" Target="slides/slide67.xml"/><Relationship Id="rId69" Type="http://schemas.openxmlformats.org/officeDocument/2006/relationships/slide" Target="slides/slide68.xml"/><Relationship Id="rId50" Type="http://schemas.openxmlformats.org/officeDocument/2006/relationships/slide" Target="slides/slide49.xml"/><Relationship Id="rId51" Type="http://schemas.openxmlformats.org/officeDocument/2006/relationships/slide" Target="slides/slide50.xml"/><Relationship Id="rId52" Type="http://schemas.openxmlformats.org/officeDocument/2006/relationships/slide" Target="slides/slide51.xml"/><Relationship Id="rId53" Type="http://schemas.openxmlformats.org/officeDocument/2006/relationships/slide" Target="slides/slide52.xml"/><Relationship Id="rId54" Type="http://schemas.openxmlformats.org/officeDocument/2006/relationships/slide" Target="slides/slide53.xml"/><Relationship Id="rId55" Type="http://schemas.openxmlformats.org/officeDocument/2006/relationships/slide" Target="slides/slide54.xml"/><Relationship Id="rId56" Type="http://schemas.openxmlformats.org/officeDocument/2006/relationships/slide" Target="slides/slide55.xml"/><Relationship Id="rId57" Type="http://schemas.openxmlformats.org/officeDocument/2006/relationships/slide" Target="slides/slide56.xml"/><Relationship Id="rId58" Type="http://schemas.openxmlformats.org/officeDocument/2006/relationships/slide" Target="slides/slide57.xml"/><Relationship Id="rId59" Type="http://schemas.openxmlformats.org/officeDocument/2006/relationships/slide" Target="slides/slide58.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slide" Target="slides/slide42.xml"/><Relationship Id="rId44" Type="http://schemas.openxmlformats.org/officeDocument/2006/relationships/slide" Target="slides/slide43.xml"/><Relationship Id="rId45" Type="http://schemas.openxmlformats.org/officeDocument/2006/relationships/slide" Target="slides/slide44.xml"/><Relationship Id="rId46" Type="http://schemas.openxmlformats.org/officeDocument/2006/relationships/slide" Target="slides/slide45.xml"/><Relationship Id="rId47" Type="http://schemas.openxmlformats.org/officeDocument/2006/relationships/slide" Target="slides/slide46.xml"/><Relationship Id="rId48" Type="http://schemas.openxmlformats.org/officeDocument/2006/relationships/slide" Target="slides/slide47.xml"/><Relationship Id="rId49" Type="http://schemas.openxmlformats.org/officeDocument/2006/relationships/slide" Target="slides/slide4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80" Type="http://schemas.openxmlformats.org/officeDocument/2006/relationships/presProps" Target="presProps.xml"/><Relationship Id="rId81" Type="http://schemas.openxmlformats.org/officeDocument/2006/relationships/viewProps" Target="viewProps.xml"/><Relationship Id="rId82" Type="http://schemas.openxmlformats.org/officeDocument/2006/relationships/theme" Target="theme/theme1.xml"/><Relationship Id="rId83" Type="http://schemas.openxmlformats.org/officeDocument/2006/relationships/tableStyles" Target="tableStyles.xml"/><Relationship Id="rId70" Type="http://schemas.openxmlformats.org/officeDocument/2006/relationships/slide" Target="slides/slide69.xml"/><Relationship Id="rId71" Type="http://schemas.openxmlformats.org/officeDocument/2006/relationships/slide" Target="slides/slide70.xml"/><Relationship Id="rId72" Type="http://schemas.openxmlformats.org/officeDocument/2006/relationships/slide" Target="slides/slide71.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73" Type="http://schemas.openxmlformats.org/officeDocument/2006/relationships/slide" Target="slides/slide72.xml"/><Relationship Id="rId74" Type="http://schemas.openxmlformats.org/officeDocument/2006/relationships/slide" Target="slides/slide73.xml"/><Relationship Id="rId75" Type="http://schemas.openxmlformats.org/officeDocument/2006/relationships/slide" Target="slides/slide74.xml"/><Relationship Id="rId76" Type="http://schemas.openxmlformats.org/officeDocument/2006/relationships/slide" Target="slides/slide75.xml"/><Relationship Id="rId77" Type="http://schemas.openxmlformats.org/officeDocument/2006/relationships/slide" Target="slides/slide76.xml"/><Relationship Id="rId78" Type="http://schemas.openxmlformats.org/officeDocument/2006/relationships/slide" Target="slides/slide77.xml"/><Relationship Id="rId79" Type="http://schemas.openxmlformats.org/officeDocument/2006/relationships/notesMaster" Target="notesMasters/notesMaster1.xml"/><Relationship Id="rId60" Type="http://schemas.openxmlformats.org/officeDocument/2006/relationships/slide" Target="slides/slide59.xml"/><Relationship Id="rId61" Type="http://schemas.openxmlformats.org/officeDocument/2006/relationships/slide" Target="slides/slide60.xml"/><Relationship Id="rId62" Type="http://schemas.openxmlformats.org/officeDocument/2006/relationships/slide" Target="slides/slide61.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2971800" cy="457200"/>
          </a:xfrm>
          <a:prstGeom prst="rect">
            <a:avLst/>
          </a:prstGeom>
          <a:noFill/>
          <a:ln>
            <a:noFill/>
          </a:ln>
          <a:effectLst/>
          <a:extLst>
            <a:ext uri="{FAA26D3D-D897-4be2-8F04-BA451C77F1D7}">
              <ma14:placeholderFlag xmlns:ma14="http://schemas.microsoft.com/office/mac/drawingml/2011/main" val="1"/>
            </a:ex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anchor="t" anchorCtr="0" compatLnSpc="1">
            <a:prstTxWarp prst="textNoShape">
              <a:avLst/>
            </a:prstTxWarp>
          </a:bodyPr>
          <a:lstStyle>
            <a:lvl1pPr algn="l" eaLnBrk="0" hangingPunct="0">
              <a:defRPr sz="1200">
                <a:latin typeface="Times New Roman" charset="0"/>
              </a:defRPr>
            </a:lvl1pPr>
          </a:lstStyle>
          <a:p>
            <a:endParaRPr lang="en-US"/>
          </a:p>
        </p:txBody>
      </p:sp>
      <p:sp>
        <p:nvSpPr>
          <p:cNvPr id="5123" name="Rectangle 3"/>
          <p:cNvSpPr>
            <a:spLocks noGrp="1" noChangeArrowheads="1"/>
          </p:cNvSpPr>
          <p:nvPr>
            <p:ph type="dt" idx="1"/>
          </p:nvPr>
        </p:nvSpPr>
        <p:spPr bwMode="auto">
          <a:xfrm>
            <a:off x="3884613" y="0"/>
            <a:ext cx="2971800" cy="457200"/>
          </a:xfrm>
          <a:prstGeom prst="rect">
            <a:avLst/>
          </a:prstGeom>
          <a:noFill/>
          <a:ln>
            <a:noFill/>
          </a:ln>
          <a:effectLst/>
          <a:extLst>
            <a:ext uri="{FAA26D3D-D897-4be2-8F04-BA451C77F1D7}">
              <ma14:placeholderFlag xmlns:ma14="http://schemas.microsoft.com/office/mac/drawingml/2011/main" val="1"/>
            </a:ex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anchor="t" anchorCtr="0" compatLnSpc="1">
            <a:prstTxWarp prst="textNoShape">
              <a:avLst/>
            </a:prstTxWarp>
          </a:bodyPr>
          <a:lstStyle>
            <a:lvl1pPr algn="r" eaLnBrk="0" hangingPunct="0">
              <a:defRPr sz="1200">
                <a:latin typeface="Times New Roman" charset="0"/>
              </a:defRPr>
            </a:lvl1pPr>
          </a:lstStyle>
          <a:p>
            <a:endParaRPr lang="en-US"/>
          </a:p>
        </p:txBody>
      </p:sp>
      <p:sp>
        <p:nvSpPr>
          <p:cNvPr id="512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 xmlns:a14="http://schemas.microsoft.com/office/drawing/2010/main" val="1"/>
            </a:ext>
          </a:extLst>
        </p:spPr>
      </p:sp>
      <p:sp>
        <p:nvSpPr>
          <p:cNvPr id="5125"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FAA26D3D-D897-4be2-8F04-BA451C77F1D7}">
              <ma14:placeholderFlag xmlns:ma14="http://schemas.microsoft.com/office/mac/drawingml/2011/main" val="1"/>
            </a:ex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126" name="Rectangle 6"/>
          <p:cNvSpPr>
            <a:spLocks noGrp="1" noChangeArrowheads="1"/>
          </p:cNvSpPr>
          <p:nvPr>
            <p:ph type="ftr" sz="quarter" idx="4"/>
          </p:nvPr>
        </p:nvSpPr>
        <p:spPr bwMode="auto">
          <a:xfrm>
            <a:off x="0" y="8685213"/>
            <a:ext cx="2971800" cy="457200"/>
          </a:xfrm>
          <a:prstGeom prst="rect">
            <a:avLst/>
          </a:prstGeom>
          <a:noFill/>
          <a:ln>
            <a:noFill/>
          </a:ln>
          <a:effectLst/>
          <a:extLst>
            <a:ext uri="{FAA26D3D-D897-4be2-8F04-BA451C77F1D7}">
              <ma14:placeholderFlag xmlns:ma14="http://schemas.microsoft.com/office/mac/drawingml/2011/main" val="1"/>
            </a:ex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anchor="b" anchorCtr="0" compatLnSpc="1">
            <a:prstTxWarp prst="textNoShape">
              <a:avLst/>
            </a:prstTxWarp>
          </a:bodyPr>
          <a:lstStyle>
            <a:lvl1pPr algn="l" eaLnBrk="0" hangingPunct="0">
              <a:defRPr sz="1200">
                <a:latin typeface="Times New Roman" charset="0"/>
              </a:defRPr>
            </a:lvl1pPr>
          </a:lstStyle>
          <a:p>
            <a:endParaRPr lang="en-US"/>
          </a:p>
        </p:txBody>
      </p:sp>
      <p:sp>
        <p:nvSpPr>
          <p:cNvPr id="5127"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FAA26D3D-D897-4be2-8F04-BA451C77F1D7}">
              <ma14:placeholderFlag xmlns:ma14="http://schemas.microsoft.com/office/mac/drawingml/2011/main" val="1"/>
            </a:ex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anchor="b" anchorCtr="0" compatLnSpc="1">
            <a:prstTxWarp prst="textNoShape">
              <a:avLst/>
            </a:prstTxWarp>
          </a:bodyPr>
          <a:lstStyle>
            <a:lvl1pPr algn="r" eaLnBrk="0" hangingPunct="0">
              <a:defRPr sz="1200">
                <a:latin typeface="Times New Roman" charset="0"/>
              </a:defRPr>
            </a:lvl1pPr>
          </a:lstStyle>
          <a:p>
            <a:fld id="{1C080379-BB9D-EF44-B84E-4D5E52E6F6A7}" type="slidenum">
              <a:rPr lang="en-US"/>
              <a:pPr/>
              <a:t>‹#›</a:t>
            </a:fld>
            <a:endParaRPr lang="en-US"/>
          </a:p>
        </p:txBody>
      </p:sp>
    </p:spTree>
    <p:extLst>
      <p:ext uri="{BB962C8B-B14F-4D97-AF65-F5344CB8AC3E}">
        <p14:creationId xmlns:p14="http://schemas.microsoft.com/office/powerpoint/2010/main" val="59466565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1pPr>
    <a:lvl2pPr marL="457200" algn="l"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2pPr>
    <a:lvl3pPr marL="914400" algn="l"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3pPr>
    <a:lvl4pPr marL="1371600" algn="l"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4pPr>
    <a:lvl5pPr marL="1828800" algn="l"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8.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0.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1.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3.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4.xml"/></Relationships>
</file>

<file path=ppt/notesSlides/_rels/notesSlide3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5.xml"/></Relationships>
</file>

<file path=ppt/notesSlides/_rels/notesSlide3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6.xml"/></Relationships>
</file>

<file path=ppt/notesSlides/_rels/notesSlide3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7.xml"/></Relationships>
</file>

<file path=ppt/notesSlides/_rels/notesSlide3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8.xml"/></Relationships>
</file>

<file path=ppt/notesSlides/_rels/notesSlide3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9.xml"/></Relationships>
</file>

<file path=ppt/notesSlides/_rels/notesSlide3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0.xml"/></Relationships>
</file>

<file path=ppt/notesSlides/_rels/notesSlide3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1.xml"/></Relationships>
</file>

<file path=ppt/notesSlides/_rels/notesSlide3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2.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4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3.xml"/></Relationships>
</file>

<file path=ppt/notesSlides/_rels/notesSlide4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4.xml"/></Relationships>
</file>

<file path=ppt/notesSlides/_rels/notesSlide4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5.xml"/></Relationships>
</file>

<file path=ppt/notesSlides/_rels/notesSlide4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6.xml"/></Relationships>
</file>

<file path=ppt/notesSlides/_rels/notesSlide4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7.xml"/></Relationships>
</file>

<file path=ppt/notesSlides/_rels/notesSlide4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8.xml"/></Relationships>
</file>

<file path=ppt/notesSlides/_rels/notesSlide4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9.xml"/></Relationships>
</file>

<file path=ppt/notesSlides/_rels/notesSlide4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0.xml"/></Relationships>
</file>

<file path=ppt/notesSlides/_rels/notesSlide4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1.xml"/></Relationships>
</file>

<file path=ppt/notesSlides/_rels/notesSlide4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2.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5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4.xml"/></Relationships>
</file>

<file path=ppt/notesSlides/_rels/notesSlide5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5.xml"/></Relationships>
</file>

<file path=ppt/notesSlides/_rels/notesSlide5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7.xml"/></Relationships>
</file>

<file path=ppt/notesSlides/_rels/notesSlide5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9.xml"/></Relationships>
</file>

<file path=ppt/notesSlides/_rels/notesSlide5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0.xml"/></Relationships>
</file>

<file path=ppt/notesSlides/_rels/notesSlide5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1.xml"/></Relationships>
</file>

<file path=ppt/notesSlides/_rels/notesSlide5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2.xml"/></Relationships>
</file>

<file path=ppt/notesSlides/_rels/notesSlide5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3.xml"/></Relationships>
</file>

<file path=ppt/notesSlides/_rels/notesSlide5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4.xml"/></Relationships>
</file>

<file path=ppt/notesSlides/_rels/notesSlide5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6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6.xml"/></Relationships>
</file>

<file path=ppt/notesSlides/_rels/notesSlide6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7.xml"/></Relationships>
</file>

<file path=ppt/notesSlides/_rels/notesSlide6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8.xml"/></Relationships>
</file>

<file path=ppt/notesSlides/_rels/notesSlide6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9.xml"/></Relationships>
</file>

<file path=ppt/notesSlides/_rels/notesSlide6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0.xml"/></Relationships>
</file>

<file path=ppt/notesSlides/_rels/notesSlide6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1.xml"/></Relationships>
</file>

<file path=ppt/notesSlides/_rels/notesSlide6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2.xml"/></Relationships>
</file>

<file path=ppt/notesSlides/_rels/notesSlide6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3.xml"/></Relationships>
</file>

<file path=ppt/notesSlides/_rels/notesSlide6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4.xml"/></Relationships>
</file>

<file path=ppt/notesSlides/_rels/notesSlide6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5.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7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6.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29AFB6E-0765-944F-9B04-BB48362B03AD}" type="slidenum">
              <a:rPr lang="en-US"/>
              <a:pPr/>
              <a:t>1</a:t>
            </a:fld>
            <a:endParaRPr lang="en-US"/>
          </a:p>
        </p:txBody>
      </p:sp>
      <p:sp>
        <p:nvSpPr>
          <p:cNvPr id="6146"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61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9BA647E-E09F-4A47-8364-745A6BF42F12}" type="slidenum">
              <a:rPr lang="en-US"/>
              <a:pPr/>
              <a:t>12</a:t>
            </a:fld>
            <a:endParaRPr lang="en-US"/>
          </a:p>
        </p:txBody>
      </p:sp>
      <p:sp>
        <p:nvSpPr>
          <p:cNvPr id="2038786"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203878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CEA50FE-E951-4540-BBF3-792FC894E1AA}" type="slidenum">
              <a:rPr lang="en-US"/>
              <a:pPr/>
              <a:t>13</a:t>
            </a:fld>
            <a:endParaRPr lang="en-US"/>
          </a:p>
        </p:txBody>
      </p:sp>
      <p:sp>
        <p:nvSpPr>
          <p:cNvPr id="2041858"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204185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11D0BCA-E17B-9D4A-9E75-76B28123778F}" type="slidenum">
              <a:rPr lang="en-US"/>
              <a:pPr/>
              <a:t>14</a:t>
            </a:fld>
            <a:endParaRPr lang="en-US"/>
          </a:p>
        </p:txBody>
      </p:sp>
      <p:sp>
        <p:nvSpPr>
          <p:cNvPr id="2043906"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204390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B269611-B58B-B54D-8518-B314897FCD9C}" type="slidenum">
              <a:rPr lang="en-US"/>
              <a:pPr/>
              <a:t>15</a:t>
            </a:fld>
            <a:endParaRPr lang="en-US"/>
          </a:p>
        </p:txBody>
      </p:sp>
      <p:sp>
        <p:nvSpPr>
          <p:cNvPr id="2203650"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220365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64AC889-5E65-BB48-9595-6FDFFE0CFFE3}" type="slidenum">
              <a:rPr lang="en-US"/>
              <a:pPr/>
              <a:t>16</a:t>
            </a:fld>
            <a:endParaRPr lang="en-US"/>
          </a:p>
        </p:txBody>
      </p:sp>
      <p:sp>
        <p:nvSpPr>
          <p:cNvPr id="2045954"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204595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CB2CA79-677D-6844-AE12-5369833DF1DC}" type="slidenum">
              <a:rPr lang="en-US"/>
              <a:pPr/>
              <a:t>17</a:t>
            </a:fld>
            <a:endParaRPr lang="en-US"/>
          </a:p>
        </p:txBody>
      </p:sp>
      <p:sp>
        <p:nvSpPr>
          <p:cNvPr id="2048002"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204800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ADA3632-439B-6446-9E6D-30FF1BB69FAE}" type="slidenum">
              <a:rPr lang="en-US"/>
              <a:pPr/>
              <a:t>18</a:t>
            </a:fld>
            <a:endParaRPr lang="en-US"/>
          </a:p>
        </p:txBody>
      </p:sp>
      <p:sp>
        <p:nvSpPr>
          <p:cNvPr id="2051074"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205107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CF0DB99-A5DA-6641-B52B-90A69B2A97B3}" type="slidenum">
              <a:rPr lang="en-US"/>
              <a:pPr/>
              <a:t>19</a:t>
            </a:fld>
            <a:endParaRPr lang="en-US"/>
          </a:p>
        </p:txBody>
      </p:sp>
      <p:sp>
        <p:nvSpPr>
          <p:cNvPr id="2053122"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205312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B8B15DE-2A40-4247-A223-A7C88CAD8E21}" type="slidenum">
              <a:rPr lang="en-US"/>
              <a:pPr/>
              <a:t>20</a:t>
            </a:fld>
            <a:endParaRPr lang="en-US"/>
          </a:p>
        </p:txBody>
      </p:sp>
      <p:sp>
        <p:nvSpPr>
          <p:cNvPr id="2056194"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205619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1EFEBEF-F792-2E47-96E0-6EF7ECA2923B}" type="slidenum">
              <a:rPr lang="en-US"/>
              <a:pPr/>
              <a:t>21</a:t>
            </a:fld>
            <a:endParaRPr lang="en-US"/>
          </a:p>
        </p:txBody>
      </p:sp>
      <p:sp>
        <p:nvSpPr>
          <p:cNvPr id="2058242"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205824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F006E5E-E7CB-D24C-87F9-3A9EBD88BB76}" type="slidenum">
              <a:rPr lang="en-US"/>
              <a:pPr/>
              <a:t>2</a:t>
            </a:fld>
            <a:endParaRPr lang="en-US"/>
          </a:p>
        </p:txBody>
      </p:sp>
      <p:sp>
        <p:nvSpPr>
          <p:cNvPr id="2023426"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202342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8961229-3C06-FA43-BA38-CCFD92B426EB}" type="slidenum">
              <a:rPr lang="en-US"/>
              <a:pPr/>
              <a:t>22</a:t>
            </a:fld>
            <a:endParaRPr lang="en-US"/>
          </a:p>
        </p:txBody>
      </p:sp>
      <p:sp>
        <p:nvSpPr>
          <p:cNvPr id="2061314"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206131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DE4C385-14C1-DF45-BAD4-B6B74C968038}" type="slidenum">
              <a:rPr lang="en-US"/>
              <a:pPr/>
              <a:t>23</a:t>
            </a:fld>
            <a:endParaRPr lang="en-US"/>
          </a:p>
        </p:txBody>
      </p:sp>
      <p:sp>
        <p:nvSpPr>
          <p:cNvPr id="2063362"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206336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D50D1F2-B675-D441-89B4-3253B6D49F2E}" type="slidenum">
              <a:rPr lang="en-US"/>
              <a:pPr/>
              <a:t>24</a:t>
            </a:fld>
            <a:endParaRPr lang="en-US"/>
          </a:p>
        </p:txBody>
      </p:sp>
      <p:sp>
        <p:nvSpPr>
          <p:cNvPr id="2066434"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206643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DD6574A-05F4-5E43-B615-73B07E448A3B}" type="slidenum">
              <a:rPr lang="en-US"/>
              <a:pPr/>
              <a:t>25</a:t>
            </a:fld>
            <a:endParaRPr lang="en-US"/>
          </a:p>
        </p:txBody>
      </p:sp>
      <p:sp>
        <p:nvSpPr>
          <p:cNvPr id="2068482"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206848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720D074-26F2-BE4F-9621-3C4682E1AFE6}" type="slidenum">
              <a:rPr lang="en-US"/>
              <a:pPr/>
              <a:t>27</a:t>
            </a:fld>
            <a:endParaRPr lang="en-US"/>
          </a:p>
        </p:txBody>
      </p:sp>
      <p:sp>
        <p:nvSpPr>
          <p:cNvPr id="2071554"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207155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B53BBDE-E51E-F64B-BA37-72B07CC18EDA}" type="slidenum">
              <a:rPr lang="en-US"/>
              <a:pPr/>
              <a:t>28</a:t>
            </a:fld>
            <a:endParaRPr lang="en-US"/>
          </a:p>
        </p:txBody>
      </p:sp>
      <p:sp>
        <p:nvSpPr>
          <p:cNvPr id="2073602"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207360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DECDAF3-A0FC-2A40-8271-EF993DD9A96B}" type="slidenum">
              <a:rPr lang="en-US"/>
              <a:pPr/>
              <a:t>29</a:t>
            </a:fld>
            <a:endParaRPr lang="en-US"/>
          </a:p>
        </p:txBody>
      </p:sp>
      <p:sp>
        <p:nvSpPr>
          <p:cNvPr id="2139138"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213913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478326B-52CE-5743-BF12-FE6DAE2ED00C}" type="slidenum">
              <a:rPr lang="en-US"/>
              <a:pPr/>
              <a:t>30</a:t>
            </a:fld>
            <a:endParaRPr lang="en-US"/>
          </a:p>
        </p:txBody>
      </p:sp>
      <p:sp>
        <p:nvSpPr>
          <p:cNvPr id="2136066"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213606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FA84093-F17A-A344-BEA2-5BC23EC8C60C}" type="slidenum">
              <a:rPr lang="en-US"/>
              <a:pPr/>
              <a:t>31</a:t>
            </a:fld>
            <a:endParaRPr lang="en-US"/>
          </a:p>
        </p:txBody>
      </p:sp>
      <p:sp>
        <p:nvSpPr>
          <p:cNvPr id="2142210"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214221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67A462A-7C9B-C441-8CA7-006F57FDEAB3}" type="slidenum">
              <a:rPr lang="en-US"/>
              <a:pPr/>
              <a:t>32</a:t>
            </a:fld>
            <a:endParaRPr lang="en-US"/>
          </a:p>
        </p:txBody>
      </p:sp>
      <p:sp>
        <p:nvSpPr>
          <p:cNvPr id="2134018"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213401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BB658DB-9916-F047-95DD-E82FDC864A7A}" type="slidenum">
              <a:rPr lang="en-US"/>
              <a:pPr/>
              <a:t>4</a:t>
            </a:fld>
            <a:endParaRPr lang="en-US"/>
          </a:p>
        </p:txBody>
      </p:sp>
      <p:sp>
        <p:nvSpPr>
          <p:cNvPr id="2025474"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202547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F2B7D4C-DEFF-9047-82C4-3C4A830D900B}" type="slidenum">
              <a:rPr lang="en-US"/>
              <a:pPr/>
              <a:t>33</a:t>
            </a:fld>
            <a:endParaRPr lang="en-US"/>
          </a:p>
        </p:txBody>
      </p:sp>
      <p:sp>
        <p:nvSpPr>
          <p:cNvPr id="2078722"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207872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208327C-D1E7-2544-A0D3-EF12F5EF4A8E}" type="slidenum">
              <a:rPr lang="en-US"/>
              <a:pPr/>
              <a:t>34</a:t>
            </a:fld>
            <a:endParaRPr lang="en-US"/>
          </a:p>
        </p:txBody>
      </p:sp>
      <p:sp>
        <p:nvSpPr>
          <p:cNvPr id="2080770"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208077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B36354E-91A4-B447-93A5-FE4A44EB4C3E}" type="slidenum">
              <a:rPr lang="en-US"/>
              <a:pPr/>
              <a:t>35</a:t>
            </a:fld>
            <a:endParaRPr lang="en-US"/>
          </a:p>
        </p:txBody>
      </p:sp>
      <p:sp>
        <p:nvSpPr>
          <p:cNvPr id="2083842"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208384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FDE4B9F-C36E-BE4A-BA9E-04B5297ED8A7}" type="slidenum">
              <a:rPr lang="en-US"/>
              <a:pPr/>
              <a:t>36</a:t>
            </a:fld>
            <a:endParaRPr lang="en-US"/>
          </a:p>
        </p:txBody>
      </p:sp>
      <p:sp>
        <p:nvSpPr>
          <p:cNvPr id="2085890"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208589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16AB7EB-7BB8-9A41-B378-9D788560F83A}" type="slidenum">
              <a:rPr lang="en-US"/>
              <a:pPr/>
              <a:t>37</a:t>
            </a:fld>
            <a:endParaRPr lang="en-US"/>
          </a:p>
        </p:txBody>
      </p:sp>
      <p:sp>
        <p:nvSpPr>
          <p:cNvPr id="2156546"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21565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9FB9517-8181-0947-9A10-A929D638289A}" type="slidenum">
              <a:rPr lang="en-US"/>
              <a:pPr/>
              <a:t>38</a:t>
            </a:fld>
            <a:endParaRPr lang="en-US"/>
          </a:p>
        </p:txBody>
      </p:sp>
      <p:sp>
        <p:nvSpPr>
          <p:cNvPr id="2152450"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215245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462350D-1119-4744-88EF-49997E835EF1}" type="slidenum">
              <a:rPr lang="en-US"/>
              <a:pPr/>
              <a:t>39</a:t>
            </a:fld>
            <a:endParaRPr lang="en-US"/>
          </a:p>
        </p:txBody>
      </p:sp>
      <p:sp>
        <p:nvSpPr>
          <p:cNvPr id="2159618"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215961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F62CB67-CAB3-7E49-A0EF-324AD395EE1A}" type="slidenum">
              <a:rPr lang="en-US"/>
              <a:pPr/>
              <a:t>40</a:t>
            </a:fld>
            <a:endParaRPr lang="en-US"/>
          </a:p>
        </p:txBody>
      </p:sp>
      <p:sp>
        <p:nvSpPr>
          <p:cNvPr id="2162690"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216269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FC0D098-D626-4F47-B283-6C5241D9F35E}" type="slidenum">
              <a:rPr lang="en-US"/>
              <a:pPr/>
              <a:t>41</a:t>
            </a:fld>
            <a:endParaRPr lang="en-US"/>
          </a:p>
        </p:txBody>
      </p:sp>
      <p:sp>
        <p:nvSpPr>
          <p:cNvPr id="2165762"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216576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0AB30E0-C083-4B42-8F1F-D802A0144402}" type="slidenum">
              <a:rPr lang="en-US"/>
              <a:pPr/>
              <a:t>42</a:t>
            </a:fld>
            <a:endParaRPr lang="en-US"/>
          </a:p>
        </p:txBody>
      </p:sp>
      <p:sp>
        <p:nvSpPr>
          <p:cNvPr id="2168834"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216883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9A641E6-C1AB-BE4B-96ED-76253AB35EC0}" type="slidenum">
              <a:rPr lang="en-US"/>
              <a:pPr/>
              <a:t>5</a:t>
            </a:fld>
            <a:endParaRPr lang="en-US"/>
          </a:p>
        </p:txBody>
      </p:sp>
      <p:sp>
        <p:nvSpPr>
          <p:cNvPr id="2027522"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202752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4EF8D7C-A6D3-9B4F-8D14-8BEB532C774D}" type="slidenum">
              <a:rPr lang="en-US"/>
              <a:pPr/>
              <a:t>43</a:t>
            </a:fld>
            <a:endParaRPr lang="en-US"/>
          </a:p>
        </p:txBody>
      </p:sp>
      <p:sp>
        <p:nvSpPr>
          <p:cNvPr id="2173954"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217395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8B3E898-8BD3-434C-93AC-C6692A6D85D2}" type="slidenum">
              <a:rPr lang="en-US"/>
              <a:pPr/>
              <a:t>44</a:t>
            </a:fld>
            <a:endParaRPr lang="en-US"/>
          </a:p>
        </p:txBody>
      </p:sp>
      <p:sp>
        <p:nvSpPr>
          <p:cNvPr id="2176002"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217600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FD75874-676A-1241-B1A1-19AE501739F8}" type="slidenum">
              <a:rPr lang="en-US"/>
              <a:pPr/>
              <a:t>45</a:t>
            </a:fld>
            <a:endParaRPr lang="en-US"/>
          </a:p>
        </p:txBody>
      </p:sp>
      <p:sp>
        <p:nvSpPr>
          <p:cNvPr id="2179074"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217907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7CB6FD6-FA77-624E-8A38-F5E870513FF2}" type="slidenum">
              <a:rPr lang="en-US"/>
              <a:pPr/>
              <a:t>46</a:t>
            </a:fld>
            <a:endParaRPr lang="en-US"/>
          </a:p>
        </p:txBody>
      </p:sp>
      <p:sp>
        <p:nvSpPr>
          <p:cNvPr id="2182146"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21821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8752ADD-C730-DE4C-AD48-D170EF1E8163}" type="slidenum">
              <a:rPr lang="en-US"/>
              <a:pPr/>
              <a:t>47</a:t>
            </a:fld>
            <a:endParaRPr lang="en-US"/>
          </a:p>
        </p:txBody>
      </p:sp>
      <p:sp>
        <p:nvSpPr>
          <p:cNvPr id="2184194"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218419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CC58941-E06C-D747-832C-83978B558F40}" type="slidenum">
              <a:rPr lang="en-US"/>
              <a:pPr/>
              <a:t>48</a:t>
            </a:fld>
            <a:endParaRPr lang="en-US"/>
          </a:p>
        </p:txBody>
      </p:sp>
      <p:sp>
        <p:nvSpPr>
          <p:cNvPr id="2193410"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219341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33ECE2F-D297-6045-988C-8431253154AB}" type="slidenum">
              <a:rPr lang="en-US"/>
              <a:pPr/>
              <a:t>49</a:t>
            </a:fld>
            <a:endParaRPr lang="en-US"/>
          </a:p>
        </p:txBody>
      </p:sp>
      <p:sp>
        <p:nvSpPr>
          <p:cNvPr id="2190338"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219033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00FFAA5-5E35-6145-A0C7-3AE5FC2E3363}" type="slidenum">
              <a:rPr lang="en-US"/>
              <a:pPr/>
              <a:t>50</a:t>
            </a:fld>
            <a:endParaRPr lang="en-US"/>
          </a:p>
        </p:txBody>
      </p:sp>
      <p:sp>
        <p:nvSpPr>
          <p:cNvPr id="2195458"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219545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BF16F39-D001-D74D-9593-9D4E9597BB7B}" type="slidenum">
              <a:rPr lang="en-US"/>
              <a:pPr/>
              <a:t>51</a:t>
            </a:fld>
            <a:endParaRPr lang="en-US"/>
          </a:p>
        </p:txBody>
      </p:sp>
      <p:sp>
        <p:nvSpPr>
          <p:cNvPr id="2197506"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219750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4EFB770-B8D0-AA40-8E7C-0E3FF09A0085}" type="slidenum">
              <a:rPr lang="en-US"/>
              <a:pPr/>
              <a:t>52</a:t>
            </a:fld>
            <a:endParaRPr lang="en-US"/>
          </a:p>
        </p:txBody>
      </p:sp>
      <p:sp>
        <p:nvSpPr>
          <p:cNvPr id="2199554"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219955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C2352B2-0151-4945-889C-70E431F761E6}" type="slidenum">
              <a:rPr lang="en-US"/>
              <a:pPr/>
              <a:t>6</a:t>
            </a:fld>
            <a:endParaRPr lang="en-US"/>
          </a:p>
        </p:txBody>
      </p:sp>
      <p:sp>
        <p:nvSpPr>
          <p:cNvPr id="2030594"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203059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457C212-EFAA-A846-9786-1CBEB7F37236}" type="slidenum">
              <a:rPr lang="en-US"/>
              <a:pPr/>
              <a:t>54</a:t>
            </a:fld>
            <a:endParaRPr lang="en-US"/>
          </a:p>
        </p:txBody>
      </p:sp>
      <p:sp>
        <p:nvSpPr>
          <p:cNvPr id="2087938"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208793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D1CFCF2-8523-374D-B7E2-3B3F4B31414F}" type="slidenum">
              <a:rPr lang="en-US"/>
              <a:pPr/>
              <a:t>55</a:t>
            </a:fld>
            <a:endParaRPr lang="en-US"/>
          </a:p>
        </p:txBody>
      </p:sp>
      <p:sp>
        <p:nvSpPr>
          <p:cNvPr id="2091010"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209101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C080379-BB9D-EF44-B84E-4D5E52E6F6A7}" type="slidenum">
              <a:rPr lang="en-US" smtClean="0"/>
              <a:pPr/>
              <a:t>57</a:t>
            </a:fld>
            <a:endParaRPr lang="en-US"/>
          </a:p>
        </p:txBody>
      </p:sp>
    </p:spTree>
    <p:extLst>
      <p:ext uri="{BB962C8B-B14F-4D97-AF65-F5344CB8AC3E}">
        <p14:creationId xmlns:p14="http://schemas.microsoft.com/office/powerpoint/2010/main" val="220039763"/>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A4D7B19-711A-B14E-8001-4F9B677C6B63}" type="slidenum">
              <a:rPr lang="en-US"/>
              <a:pPr/>
              <a:t>59</a:t>
            </a:fld>
            <a:endParaRPr lang="en-US"/>
          </a:p>
        </p:txBody>
      </p:sp>
      <p:sp>
        <p:nvSpPr>
          <p:cNvPr id="2094082"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209408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B184EE6-4BD6-1C49-8C65-32A88305FBE1}" type="slidenum">
              <a:rPr lang="en-US"/>
              <a:pPr/>
              <a:t>60</a:t>
            </a:fld>
            <a:endParaRPr lang="en-US"/>
          </a:p>
        </p:txBody>
      </p:sp>
      <p:sp>
        <p:nvSpPr>
          <p:cNvPr id="2096130"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209613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5C05A06-A70C-DF46-9D27-018D9F2E7F79}" type="slidenum">
              <a:rPr lang="en-US"/>
              <a:pPr/>
              <a:t>61</a:t>
            </a:fld>
            <a:endParaRPr lang="en-US"/>
          </a:p>
        </p:txBody>
      </p:sp>
      <p:sp>
        <p:nvSpPr>
          <p:cNvPr id="2098178"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209817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082C5F9-786A-5A4A-A8F3-93E656EA8908}" type="slidenum">
              <a:rPr lang="en-US"/>
              <a:pPr/>
              <a:t>62</a:t>
            </a:fld>
            <a:endParaRPr lang="en-US"/>
          </a:p>
        </p:txBody>
      </p:sp>
      <p:sp>
        <p:nvSpPr>
          <p:cNvPr id="2100226"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210022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442382B-7752-C04F-B81E-C2BD96AC2742}" type="slidenum">
              <a:rPr lang="en-US"/>
              <a:pPr/>
              <a:t>63</a:t>
            </a:fld>
            <a:endParaRPr lang="en-US"/>
          </a:p>
        </p:txBody>
      </p:sp>
      <p:sp>
        <p:nvSpPr>
          <p:cNvPr id="2102274"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210227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102E3D6-7378-E343-8BE7-786CC78C3744}" type="slidenum">
              <a:rPr lang="en-US"/>
              <a:pPr/>
              <a:t>64</a:t>
            </a:fld>
            <a:endParaRPr lang="en-US"/>
          </a:p>
        </p:txBody>
      </p:sp>
      <p:sp>
        <p:nvSpPr>
          <p:cNvPr id="2104322"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210432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2DE45C2-83E9-DB47-9666-9FB2A9038B81}" type="slidenum">
              <a:rPr lang="en-US"/>
              <a:pPr/>
              <a:t>65</a:t>
            </a:fld>
            <a:endParaRPr lang="en-US"/>
          </a:p>
        </p:txBody>
      </p:sp>
      <p:sp>
        <p:nvSpPr>
          <p:cNvPr id="2106370"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210637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280A22F-BC46-444A-83D8-267C8362C8E0}" type="slidenum">
              <a:rPr lang="en-US"/>
              <a:pPr/>
              <a:t>7</a:t>
            </a:fld>
            <a:endParaRPr lang="en-US"/>
          </a:p>
        </p:txBody>
      </p:sp>
      <p:sp>
        <p:nvSpPr>
          <p:cNvPr id="2032642"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203264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3C7512D-6D31-E740-AB91-0854491FCCB6}" type="slidenum">
              <a:rPr lang="en-US"/>
              <a:pPr/>
              <a:t>66</a:t>
            </a:fld>
            <a:endParaRPr lang="en-US"/>
          </a:p>
        </p:txBody>
      </p:sp>
      <p:sp>
        <p:nvSpPr>
          <p:cNvPr id="2108418"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210841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C311DA5-0A39-4C43-89DA-769CAD103289}" type="slidenum">
              <a:rPr lang="en-US"/>
              <a:pPr/>
              <a:t>67</a:t>
            </a:fld>
            <a:endParaRPr lang="en-US"/>
          </a:p>
        </p:txBody>
      </p:sp>
      <p:sp>
        <p:nvSpPr>
          <p:cNvPr id="2110466"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211046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C495BDF-9187-5A44-A608-68E458C67945}" type="slidenum">
              <a:rPr lang="en-US"/>
              <a:pPr/>
              <a:t>68</a:t>
            </a:fld>
            <a:endParaRPr lang="en-US"/>
          </a:p>
        </p:txBody>
      </p:sp>
      <p:sp>
        <p:nvSpPr>
          <p:cNvPr id="2112514"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211251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9EA3D73-7FCE-FE42-94E5-5F834D9DC703}" type="slidenum">
              <a:rPr lang="en-US"/>
              <a:pPr/>
              <a:t>69</a:t>
            </a:fld>
            <a:endParaRPr lang="en-US"/>
          </a:p>
        </p:txBody>
      </p:sp>
      <p:sp>
        <p:nvSpPr>
          <p:cNvPr id="2114562"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211456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F23249A-983A-0543-8AC7-ADAAABFA3F14}" type="slidenum">
              <a:rPr lang="en-US"/>
              <a:pPr/>
              <a:t>70</a:t>
            </a:fld>
            <a:endParaRPr lang="en-US"/>
          </a:p>
        </p:txBody>
      </p:sp>
      <p:sp>
        <p:nvSpPr>
          <p:cNvPr id="2116610"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211661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9AAC13D-9B97-674C-8678-189A1D8261F1}" type="slidenum">
              <a:rPr lang="en-US"/>
              <a:pPr/>
              <a:t>71</a:t>
            </a:fld>
            <a:endParaRPr lang="en-US"/>
          </a:p>
        </p:txBody>
      </p:sp>
      <p:sp>
        <p:nvSpPr>
          <p:cNvPr id="2118658"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211865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CB167B3-6118-2E46-8A84-B121FD21852C}" type="slidenum">
              <a:rPr lang="en-US"/>
              <a:pPr/>
              <a:t>72</a:t>
            </a:fld>
            <a:endParaRPr lang="en-US"/>
          </a:p>
        </p:txBody>
      </p:sp>
      <p:sp>
        <p:nvSpPr>
          <p:cNvPr id="2120706"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212070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1DC5EB9-019E-9445-AEC4-A15D0490D277}" type="slidenum">
              <a:rPr lang="en-US"/>
              <a:pPr/>
              <a:t>73</a:t>
            </a:fld>
            <a:endParaRPr lang="en-US"/>
          </a:p>
        </p:txBody>
      </p:sp>
      <p:sp>
        <p:nvSpPr>
          <p:cNvPr id="2122754"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212275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8C7758F-FE5E-4847-9E0F-B31F7F046399}" type="slidenum">
              <a:rPr lang="en-US"/>
              <a:pPr/>
              <a:t>74</a:t>
            </a:fld>
            <a:endParaRPr lang="en-US"/>
          </a:p>
        </p:txBody>
      </p:sp>
      <p:sp>
        <p:nvSpPr>
          <p:cNvPr id="2124802"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212480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964AD15-53A4-E44E-A7FE-92D775E94714}" type="slidenum">
              <a:rPr lang="en-US"/>
              <a:pPr/>
              <a:t>75</a:t>
            </a:fld>
            <a:endParaRPr lang="en-US"/>
          </a:p>
        </p:txBody>
      </p:sp>
      <p:sp>
        <p:nvSpPr>
          <p:cNvPr id="2127874"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212787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A73BDF0-E081-1C4B-BEB2-95E04090ED41}" type="slidenum">
              <a:rPr lang="en-US"/>
              <a:pPr/>
              <a:t>8</a:t>
            </a:fld>
            <a:endParaRPr lang="en-US"/>
          </a:p>
        </p:txBody>
      </p:sp>
      <p:sp>
        <p:nvSpPr>
          <p:cNvPr id="2034690"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203469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7098C4D-F6D7-1C42-B5D9-0C76782705BC}" type="slidenum">
              <a:rPr lang="en-US"/>
              <a:pPr/>
              <a:t>76</a:t>
            </a:fld>
            <a:endParaRPr lang="en-US"/>
          </a:p>
        </p:txBody>
      </p:sp>
      <p:sp>
        <p:nvSpPr>
          <p:cNvPr id="2130946"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21309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991B59E-66DB-CE4D-9BC0-AF66B6E2F5DE}" type="slidenum">
              <a:rPr lang="en-US"/>
              <a:pPr/>
              <a:t>10</a:t>
            </a:fld>
            <a:endParaRPr lang="en-US"/>
          </a:p>
        </p:txBody>
      </p:sp>
      <p:sp>
        <p:nvSpPr>
          <p:cNvPr id="2147330"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214733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F20B4EB-2E36-4741-8924-78A9F4A1252F}" type="slidenum">
              <a:rPr lang="en-US"/>
              <a:pPr/>
              <a:t>11</a:t>
            </a:fld>
            <a:endParaRPr lang="en-US"/>
          </a:p>
        </p:txBody>
      </p:sp>
      <p:sp>
        <p:nvSpPr>
          <p:cNvPr id="2036738"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2036739" name="Rectangle 3"/>
          <p:cNvSpPr>
            <a:spLocks noGrp="1" noChangeArrowheads="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Slide Number Placeholder 3"/>
          <p:cNvSpPr>
            <a:spLocks noGrp="1"/>
          </p:cNvSpPr>
          <p:nvPr>
            <p:ph type="sldNum" sz="quarter" idx="10"/>
          </p:nvPr>
        </p:nvSpPr>
        <p:spPr/>
        <p:txBody>
          <a:bodyPr/>
          <a:lstStyle>
            <a:lvl1pPr>
              <a:defRPr/>
            </a:lvl1pPr>
          </a:lstStyle>
          <a:p>
            <a:fld id="{08CAF60C-39AF-7649-807B-35FD5ADEF683}" type="slidenum">
              <a:rPr lang="en-US"/>
              <a:pPr/>
              <a:t>‹#›</a:t>
            </a:fld>
            <a:endParaRPr lang="en-US"/>
          </a:p>
        </p:txBody>
      </p:sp>
    </p:spTree>
    <p:extLst>
      <p:ext uri="{BB962C8B-B14F-4D97-AF65-F5344CB8AC3E}">
        <p14:creationId xmlns:p14="http://schemas.microsoft.com/office/powerpoint/2010/main" val="12478329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3"/>
          <p:cNvSpPr>
            <a:spLocks noGrp="1"/>
          </p:cNvSpPr>
          <p:nvPr>
            <p:ph type="sldNum" sz="quarter" idx="10"/>
          </p:nvPr>
        </p:nvSpPr>
        <p:spPr/>
        <p:txBody>
          <a:bodyPr/>
          <a:lstStyle>
            <a:lvl1pPr>
              <a:defRPr/>
            </a:lvl1pPr>
          </a:lstStyle>
          <a:p>
            <a:fld id="{B88078CC-CF56-C447-AB4F-E67B740E97D0}" type="slidenum">
              <a:rPr lang="en-US"/>
              <a:pPr/>
              <a:t>‹#›</a:t>
            </a:fld>
            <a:endParaRPr lang="en-US"/>
          </a:p>
        </p:txBody>
      </p:sp>
    </p:spTree>
    <p:extLst>
      <p:ext uri="{BB962C8B-B14F-4D97-AF65-F5344CB8AC3E}">
        <p14:creationId xmlns:p14="http://schemas.microsoft.com/office/powerpoint/2010/main" val="2478296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96075" y="158750"/>
            <a:ext cx="2124075" cy="60785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323850" y="158750"/>
            <a:ext cx="6219825" cy="60785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3"/>
          <p:cNvSpPr>
            <a:spLocks noGrp="1"/>
          </p:cNvSpPr>
          <p:nvPr>
            <p:ph type="sldNum" sz="quarter" idx="10"/>
          </p:nvPr>
        </p:nvSpPr>
        <p:spPr/>
        <p:txBody>
          <a:bodyPr/>
          <a:lstStyle>
            <a:lvl1pPr>
              <a:defRPr/>
            </a:lvl1pPr>
          </a:lstStyle>
          <a:p>
            <a:fld id="{7A3DD51B-E8B7-8D48-9D4D-E3D4E2D4C1D6}" type="slidenum">
              <a:rPr lang="en-US"/>
              <a:pPr/>
              <a:t>‹#›</a:t>
            </a:fld>
            <a:endParaRPr lang="en-US"/>
          </a:p>
        </p:txBody>
      </p:sp>
    </p:spTree>
    <p:extLst>
      <p:ext uri="{BB962C8B-B14F-4D97-AF65-F5344CB8AC3E}">
        <p14:creationId xmlns:p14="http://schemas.microsoft.com/office/powerpoint/2010/main" val="6587612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3"/>
          <p:cNvSpPr>
            <a:spLocks noGrp="1"/>
          </p:cNvSpPr>
          <p:nvPr>
            <p:ph type="sldNum" sz="quarter" idx="10"/>
          </p:nvPr>
        </p:nvSpPr>
        <p:spPr/>
        <p:txBody>
          <a:bodyPr/>
          <a:lstStyle>
            <a:lvl1pPr>
              <a:defRPr/>
            </a:lvl1pPr>
          </a:lstStyle>
          <a:p>
            <a:fld id="{5228077E-A98F-594A-9CC8-82355B988BBC}" type="slidenum">
              <a:rPr lang="en-US"/>
              <a:pPr/>
              <a:t>‹#›</a:t>
            </a:fld>
            <a:endParaRPr lang="en-US"/>
          </a:p>
        </p:txBody>
      </p:sp>
    </p:spTree>
    <p:extLst>
      <p:ext uri="{BB962C8B-B14F-4D97-AF65-F5344CB8AC3E}">
        <p14:creationId xmlns:p14="http://schemas.microsoft.com/office/powerpoint/2010/main" val="38763728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Slide Number Placeholder 3"/>
          <p:cNvSpPr>
            <a:spLocks noGrp="1"/>
          </p:cNvSpPr>
          <p:nvPr>
            <p:ph type="sldNum" sz="quarter" idx="10"/>
          </p:nvPr>
        </p:nvSpPr>
        <p:spPr/>
        <p:txBody>
          <a:bodyPr/>
          <a:lstStyle>
            <a:lvl1pPr>
              <a:defRPr/>
            </a:lvl1pPr>
          </a:lstStyle>
          <a:p>
            <a:fld id="{96A060D4-5919-2C4B-A7E1-B5B0CB474974}" type="slidenum">
              <a:rPr lang="en-US"/>
              <a:pPr/>
              <a:t>‹#›</a:t>
            </a:fld>
            <a:endParaRPr lang="en-US"/>
          </a:p>
        </p:txBody>
      </p:sp>
    </p:spTree>
    <p:extLst>
      <p:ext uri="{BB962C8B-B14F-4D97-AF65-F5344CB8AC3E}">
        <p14:creationId xmlns:p14="http://schemas.microsoft.com/office/powerpoint/2010/main" val="9535456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23850" y="1557338"/>
            <a:ext cx="4171950" cy="46799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557338"/>
            <a:ext cx="4171950" cy="46799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Slide Number Placeholder 4"/>
          <p:cNvSpPr>
            <a:spLocks noGrp="1"/>
          </p:cNvSpPr>
          <p:nvPr>
            <p:ph type="sldNum" sz="quarter" idx="10"/>
          </p:nvPr>
        </p:nvSpPr>
        <p:spPr/>
        <p:txBody>
          <a:bodyPr/>
          <a:lstStyle>
            <a:lvl1pPr>
              <a:defRPr/>
            </a:lvl1pPr>
          </a:lstStyle>
          <a:p>
            <a:fld id="{8C8FD742-6D2B-E34B-BFE2-F0AE4A776778}" type="slidenum">
              <a:rPr lang="en-US"/>
              <a:pPr/>
              <a:t>‹#›</a:t>
            </a:fld>
            <a:endParaRPr lang="en-US"/>
          </a:p>
        </p:txBody>
      </p:sp>
    </p:spTree>
    <p:extLst>
      <p:ext uri="{BB962C8B-B14F-4D97-AF65-F5344CB8AC3E}">
        <p14:creationId xmlns:p14="http://schemas.microsoft.com/office/powerpoint/2010/main" val="28059124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Slide Number Placeholder 6"/>
          <p:cNvSpPr>
            <a:spLocks noGrp="1"/>
          </p:cNvSpPr>
          <p:nvPr>
            <p:ph type="sldNum" sz="quarter" idx="10"/>
          </p:nvPr>
        </p:nvSpPr>
        <p:spPr/>
        <p:txBody>
          <a:bodyPr/>
          <a:lstStyle>
            <a:lvl1pPr>
              <a:defRPr/>
            </a:lvl1pPr>
          </a:lstStyle>
          <a:p>
            <a:fld id="{A639429A-D40E-A541-9242-470AEF31E7F6}" type="slidenum">
              <a:rPr lang="en-US"/>
              <a:pPr/>
              <a:t>‹#›</a:t>
            </a:fld>
            <a:endParaRPr lang="en-US"/>
          </a:p>
        </p:txBody>
      </p:sp>
    </p:spTree>
    <p:extLst>
      <p:ext uri="{BB962C8B-B14F-4D97-AF65-F5344CB8AC3E}">
        <p14:creationId xmlns:p14="http://schemas.microsoft.com/office/powerpoint/2010/main" val="39927564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Slide Number Placeholder 2"/>
          <p:cNvSpPr>
            <a:spLocks noGrp="1"/>
          </p:cNvSpPr>
          <p:nvPr>
            <p:ph type="sldNum" sz="quarter" idx="10"/>
          </p:nvPr>
        </p:nvSpPr>
        <p:spPr/>
        <p:txBody>
          <a:bodyPr/>
          <a:lstStyle>
            <a:lvl1pPr>
              <a:defRPr/>
            </a:lvl1pPr>
          </a:lstStyle>
          <a:p>
            <a:fld id="{C5FBF1B8-F0E3-FF44-BCA1-F44663CECCC8}" type="slidenum">
              <a:rPr lang="en-US"/>
              <a:pPr/>
              <a:t>‹#›</a:t>
            </a:fld>
            <a:endParaRPr lang="en-US"/>
          </a:p>
        </p:txBody>
      </p:sp>
    </p:spTree>
    <p:extLst>
      <p:ext uri="{BB962C8B-B14F-4D97-AF65-F5344CB8AC3E}">
        <p14:creationId xmlns:p14="http://schemas.microsoft.com/office/powerpoint/2010/main" val="9588434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lvl1pPr>
              <a:defRPr/>
            </a:lvl1pPr>
          </a:lstStyle>
          <a:p>
            <a:fld id="{02232244-B07C-4943-9EB2-3F0CD2D8C1FB}" type="slidenum">
              <a:rPr lang="en-US"/>
              <a:pPr/>
              <a:t>‹#›</a:t>
            </a:fld>
            <a:endParaRPr lang="en-US"/>
          </a:p>
        </p:txBody>
      </p:sp>
    </p:spTree>
    <p:extLst>
      <p:ext uri="{BB962C8B-B14F-4D97-AF65-F5344CB8AC3E}">
        <p14:creationId xmlns:p14="http://schemas.microsoft.com/office/powerpoint/2010/main" val="29288534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Slide Number Placeholder 4"/>
          <p:cNvSpPr>
            <a:spLocks noGrp="1"/>
          </p:cNvSpPr>
          <p:nvPr>
            <p:ph type="sldNum" sz="quarter" idx="10"/>
          </p:nvPr>
        </p:nvSpPr>
        <p:spPr/>
        <p:txBody>
          <a:bodyPr/>
          <a:lstStyle>
            <a:lvl1pPr>
              <a:defRPr/>
            </a:lvl1pPr>
          </a:lstStyle>
          <a:p>
            <a:fld id="{2693E6A8-6FFF-2547-8F4B-16AF06F8F38F}" type="slidenum">
              <a:rPr lang="en-US"/>
              <a:pPr/>
              <a:t>‹#›</a:t>
            </a:fld>
            <a:endParaRPr lang="en-US"/>
          </a:p>
        </p:txBody>
      </p:sp>
    </p:spTree>
    <p:extLst>
      <p:ext uri="{BB962C8B-B14F-4D97-AF65-F5344CB8AC3E}">
        <p14:creationId xmlns:p14="http://schemas.microsoft.com/office/powerpoint/2010/main" val="15708075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Slide Number Placeholder 4"/>
          <p:cNvSpPr>
            <a:spLocks noGrp="1"/>
          </p:cNvSpPr>
          <p:nvPr>
            <p:ph type="sldNum" sz="quarter" idx="10"/>
          </p:nvPr>
        </p:nvSpPr>
        <p:spPr/>
        <p:txBody>
          <a:bodyPr/>
          <a:lstStyle>
            <a:lvl1pPr>
              <a:defRPr/>
            </a:lvl1pPr>
          </a:lstStyle>
          <a:p>
            <a:fld id="{3BB96D3B-E3EB-564C-BC3B-17925153E329}" type="slidenum">
              <a:rPr lang="en-US"/>
              <a:pPr/>
              <a:t>‹#›</a:t>
            </a:fld>
            <a:endParaRPr lang="en-US"/>
          </a:p>
        </p:txBody>
      </p:sp>
    </p:spTree>
    <p:extLst>
      <p:ext uri="{BB962C8B-B14F-4D97-AF65-F5344CB8AC3E}">
        <p14:creationId xmlns:p14="http://schemas.microsoft.com/office/powerpoint/2010/main" val="3665237842"/>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0226" name="Rectangle 2"/>
          <p:cNvSpPr>
            <a:spLocks noGrp="1" noChangeArrowheads="1"/>
          </p:cNvSpPr>
          <p:nvPr>
            <p:ph type="title"/>
          </p:nvPr>
        </p:nvSpPr>
        <p:spPr bwMode="auto">
          <a:xfrm>
            <a:off x="323850" y="158750"/>
            <a:ext cx="8496300" cy="1143000"/>
          </a:xfrm>
          <a:prstGeom prst="rect">
            <a:avLst/>
          </a:prstGeom>
          <a:noFill/>
          <a:ln>
            <a:noFill/>
          </a:ln>
          <a:effectLst/>
          <a:extLst>
            <a:ext uri="{FAA26D3D-D897-4be2-8F04-BA451C77F1D7}">
              <ma14:placeholderFlag xmlns:ma14="http://schemas.microsoft.com/office/mac/drawingml/2011/main" val="1"/>
            </a:ex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80227" name="Rectangle 3"/>
          <p:cNvSpPr>
            <a:spLocks noGrp="1" noChangeArrowheads="1"/>
          </p:cNvSpPr>
          <p:nvPr>
            <p:ph type="body" idx="1"/>
          </p:nvPr>
        </p:nvSpPr>
        <p:spPr bwMode="auto">
          <a:xfrm>
            <a:off x="323850" y="1557338"/>
            <a:ext cx="8496300" cy="4679950"/>
          </a:xfrm>
          <a:prstGeom prst="rect">
            <a:avLst/>
          </a:prstGeom>
          <a:noFill/>
          <a:ln>
            <a:noFill/>
          </a:ln>
          <a:effectLst/>
          <a:extLst>
            <a:ext uri="{FAA26D3D-D897-4be2-8F04-BA451C77F1D7}">
              <ma14:placeholderFlag xmlns:ma14="http://schemas.microsoft.com/office/mac/drawingml/2011/main" val="1"/>
            </a:ex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80230" name="Rectangle 6"/>
          <p:cNvSpPr>
            <a:spLocks noGrp="1" noChangeArrowheads="1"/>
          </p:cNvSpPr>
          <p:nvPr>
            <p:ph type="sldNum" sz="quarter" idx="4"/>
          </p:nvPr>
        </p:nvSpPr>
        <p:spPr bwMode="auto">
          <a:xfrm>
            <a:off x="7956550" y="6381750"/>
            <a:ext cx="954088" cy="309563"/>
          </a:xfrm>
          <a:prstGeom prst="rect">
            <a:avLst/>
          </a:prstGeom>
          <a:noFill/>
          <a:ln>
            <a:noFill/>
          </a:ln>
          <a:effectLst/>
          <a:extLst>
            <a:ext uri="{FAA26D3D-D897-4be2-8F04-BA451C77F1D7}">
              <ma14:placeholderFlag xmlns:ma14="http://schemas.microsoft.com/office/mac/drawingml/2011/main" val="1"/>
            </a:ex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fld id="{B766C98D-FA64-1243-958C-D64E3D553CA1}" type="slidenum">
              <a:rPr lang="en-US"/>
              <a:pPr/>
              <a:t>‹#›</a:t>
            </a:fld>
            <a:endParaRPr lang="en-US"/>
          </a:p>
        </p:txBody>
      </p:sp>
      <p:sp>
        <p:nvSpPr>
          <p:cNvPr id="180234" name="Line 10"/>
          <p:cNvSpPr>
            <a:spLocks noChangeShapeType="1"/>
          </p:cNvSpPr>
          <p:nvPr userDrawn="1"/>
        </p:nvSpPr>
        <p:spPr bwMode="auto">
          <a:xfrm>
            <a:off x="250825" y="1341438"/>
            <a:ext cx="8569325" cy="0"/>
          </a:xfrm>
          <a:prstGeom prst="line">
            <a:avLst/>
          </a:prstGeom>
          <a:noFill/>
          <a:ln w="38100" cmpd="dbl">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lstStyle/>
          <a:p>
            <a:endParaRPr lang="en-US"/>
          </a:p>
        </p:txBody>
      </p:sp>
    </p:spTree>
  </p:cSld>
  <p:clrMap bg1="lt1" tx1="dk1" bg2="lt2" tx2="dk2" accent1="accent1" accent2="accent2" accent3="accent3" accent4="accent4" accent5="accent5" accent6="accent6" hlink="hlink" folHlink="folHlink"/>
  <p:sldLayoutIdLst>
    <p:sldLayoutId id="2147483708" r:id="rId1"/>
    <p:sldLayoutId id="2147483709" r:id="rId2"/>
    <p:sldLayoutId id="2147483710" r:id="rId3"/>
    <p:sldLayoutId id="2147483711" r:id="rId4"/>
    <p:sldLayoutId id="2147483712" r:id="rId5"/>
    <p:sldLayoutId id="2147483713" r:id="rId6"/>
    <p:sldLayoutId id="2147483714" r:id="rId7"/>
    <p:sldLayoutId id="2147483715" r:id="rId8"/>
    <p:sldLayoutId id="2147483716" r:id="rId9"/>
    <p:sldLayoutId id="2147483717" r:id="rId10"/>
    <p:sldLayoutId id="2147483718" r:id="rId11"/>
  </p:sldLayoutIdLst>
  <p:hf hdr="0" ftr="0" dt="0"/>
  <p:txStyles>
    <p:titleStyle>
      <a:lvl1pPr algn="ctr" rtl="0" fontAlgn="base">
        <a:spcBef>
          <a:spcPct val="0"/>
        </a:spcBef>
        <a:spcAft>
          <a:spcPct val="0"/>
        </a:spcAft>
        <a:defRPr sz="3200" b="1">
          <a:solidFill>
            <a:schemeClr val="tx2"/>
          </a:solidFill>
          <a:latin typeface="+mj-lt"/>
          <a:ea typeface="+mj-ea"/>
          <a:cs typeface="+mj-cs"/>
        </a:defRPr>
      </a:lvl1pPr>
      <a:lvl2pPr algn="ctr" rtl="0" fontAlgn="base">
        <a:spcBef>
          <a:spcPct val="0"/>
        </a:spcBef>
        <a:spcAft>
          <a:spcPct val="0"/>
        </a:spcAft>
        <a:defRPr sz="3200" b="1">
          <a:solidFill>
            <a:schemeClr val="tx2"/>
          </a:solidFill>
          <a:latin typeface="Arial" charset="0"/>
          <a:ea typeface="ＭＳ Ｐゴシック" charset="0"/>
        </a:defRPr>
      </a:lvl2pPr>
      <a:lvl3pPr algn="ctr" rtl="0" fontAlgn="base">
        <a:spcBef>
          <a:spcPct val="0"/>
        </a:spcBef>
        <a:spcAft>
          <a:spcPct val="0"/>
        </a:spcAft>
        <a:defRPr sz="3200" b="1">
          <a:solidFill>
            <a:schemeClr val="tx2"/>
          </a:solidFill>
          <a:latin typeface="Arial" charset="0"/>
          <a:ea typeface="ＭＳ Ｐゴシック" charset="0"/>
        </a:defRPr>
      </a:lvl3pPr>
      <a:lvl4pPr algn="ctr" rtl="0" fontAlgn="base">
        <a:spcBef>
          <a:spcPct val="0"/>
        </a:spcBef>
        <a:spcAft>
          <a:spcPct val="0"/>
        </a:spcAft>
        <a:defRPr sz="3200" b="1">
          <a:solidFill>
            <a:schemeClr val="tx2"/>
          </a:solidFill>
          <a:latin typeface="Arial" charset="0"/>
          <a:ea typeface="ＭＳ Ｐゴシック" charset="0"/>
        </a:defRPr>
      </a:lvl4pPr>
      <a:lvl5pPr algn="ctr" rtl="0" fontAlgn="base">
        <a:spcBef>
          <a:spcPct val="0"/>
        </a:spcBef>
        <a:spcAft>
          <a:spcPct val="0"/>
        </a:spcAft>
        <a:defRPr sz="3200" b="1">
          <a:solidFill>
            <a:schemeClr val="tx2"/>
          </a:solidFill>
          <a:latin typeface="Arial" charset="0"/>
          <a:ea typeface="ＭＳ Ｐゴシック" charset="0"/>
        </a:defRPr>
      </a:lvl5pPr>
      <a:lvl6pPr marL="457200" algn="ctr" rtl="0" fontAlgn="base">
        <a:spcBef>
          <a:spcPct val="0"/>
        </a:spcBef>
        <a:spcAft>
          <a:spcPct val="0"/>
        </a:spcAft>
        <a:defRPr sz="3200" b="1">
          <a:solidFill>
            <a:schemeClr val="tx2"/>
          </a:solidFill>
          <a:latin typeface="Arial" charset="0"/>
          <a:ea typeface="ＭＳ Ｐゴシック" charset="0"/>
        </a:defRPr>
      </a:lvl6pPr>
      <a:lvl7pPr marL="914400" algn="ctr" rtl="0" fontAlgn="base">
        <a:spcBef>
          <a:spcPct val="0"/>
        </a:spcBef>
        <a:spcAft>
          <a:spcPct val="0"/>
        </a:spcAft>
        <a:defRPr sz="3200" b="1">
          <a:solidFill>
            <a:schemeClr val="tx2"/>
          </a:solidFill>
          <a:latin typeface="Arial" charset="0"/>
          <a:ea typeface="ＭＳ Ｐゴシック" charset="0"/>
        </a:defRPr>
      </a:lvl7pPr>
      <a:lvl8pPr marL="1371600" algn="ctr" rtl="0" fontAlgn="base">
        <a:spcBef>
          <a:spcPct val="0"/>
        </a:spcBef>
        <a:spcAft>
          <a:spcPct val="0"/>
        </a:spcAft>
        <a:defRPr sz="3200" b="1">
          <a:solidFill>
            <a:schemeClr val="tx2"/>
          </a:solidFill>
          <a:latin typeface="Arial" charset="0"/>
          <a:ea typeface="ＭＳ Ｐゴシック" charset="0"/>
        </a:defRPr>
      </a:lvl8pPr>
      <a:lvl9pPr marL="1828800" algn="ctr" rtl="0" fontAlgn="base">
        <a:spcBef>
          <a:spcPct val="0"/>
        </a:spcBef>
        <a:spcAft>
          <a:spcPct val="0"/>
        </a:spcAft>
        <a:defRPr sz="3200" b="1">
          <a:solidFill>
            <a:schemeClr val="tx2"/>
          </a:solidFill>
          <a:latin typeface="Arial" charset="0"/>
          <a:ea typeface="ＭＳ Ｐゴシック" charset="0"/>
        </a:defRPr>
      </a:lvl9pPr>
    </p:titleStyle>
    <p:bodyStyle>
      <a:lvl1pPr marL="342900" indent="-342900" algn="l" rtl="0" fontAlgn="base">
        <a:spcBef>
          <a:spcPct val="20000"/>
        </a:spcBef>
        <a:spcAft>
          <a:spcPct val="0"/>
        </a:spcAft>
        <a:buChar char="•"/>
        <a:defRPr>
          <a:solidFill>
            <a:schemeClr val="tx1"/>
          </a:solidFill>
          <a:latin typeface="+mn-lt"/>
          <a:ea typeface="+mn-ea"/>
          <a:cs typeface="+mn-cs"/>
        </a:defRPr>
      </a:lvl1pPr>
      <a:lvl2pPr marL="742950" indent="-285750" algn="l" rtl="0" fontAlgn="base">
        <a:spcBef>
          <a:spcPct val="20000"/>
        </a:spcBef>
        <a:spcAft>
          <a:spcPct val="0"/>
        </a:spcAft>
        <a:buChar char="–"/>
        <a:defRPr>
          <a:solidFill>
            <a:schemeClr val="tx1"/>
          </a:solidFill>
          <a:latin typeface="+mn-lt"/>
          <a:ea typeface="+mn-ea"/>
        </a:defRPr>
      </a:lvl2pPr>
      <a:lvl3pPr marL="1143000" indent="-228600" algn="l" rtl="0" fontAlgn="base">
        <a:spcBef>
          <a:spcPct val="20000"/>
        </a:spcBef>
        <a:spcAft>
          <a:spcPct val="0"/>
        </a:spcAft>
        <a:buChar char="•"/>
        <a:defRPr>
          <a:solidFill>
            <a:schemeClr val="tx1"/>
          </a:solidFill>
          <a:latin typeface="+mn-lt"/>
          <a:ea typeface="+mn-ea"/>
        </a:defRPr>
      </a:lvl3pPr>
      <a:lvl4pPr marL="1600200" indent="-228600" algn="l" rtl="0" fontAlgn="base">
        <a:spcBef>
          <a:spcPct val="20000"/>
        </a:spcBef>
        <a:spcAft>
          <a:spcPct val="0"/>
        </a:spcAft>
        <a:buChar char="–"/>
        <a:defRPr>
          <a:solidFill>
            <a:schemeClr val="tx1"/>
          </a:solidFill>
          <a:latin typeface="+mn-lt"/>
          <a:ea typeface="+mn-ea"/>
        </a:defRPr>
      </a:lvl4pPr>
      <a:lvl5pPr marL="2057400" indent="-228600" algn="l" rtl="0" fontAlgn="base">
        <a:spcBef>
          <a:spcPct val="20000"/>
        </a:spcBef>
        <a:spcAft>
          <a:spcPct val="0"/>
        </a:spcAft>
        <a:buChar char="»"/>
        <a:defRPr>
          <a:solidFill>
            <a:schemeClr val="tx1"/>
          </a:solidFill>
          <a:latin typeface="+mn-lt"/>
          <a:ea typeface="+mn-ea"/>
        </a:defRPr>
      </a:lvl5pPr>
      <a:lvl6pPr marL="2514600" indent="-228600" algn="l" rtl="0" fontAlgn="base">
        <a:spcBef>
          <a:spcPct val="20000"/>
        </a:spcBef>
        <a:spcAft>
          <a:spcPct val="0"/>
        </a:spcAft>
        <a:buChar char="»"/>
        <a:defRPr>
          <a:solidFill>
            <a:schemeClr val="tx1"/>
          </a:solidFill>
          <a:latin typeface="+mn-lt"/>
          <a:ea typeface="+mn-ea"/>
        </a:defRPr>
      </a:lvl6pPr>
      <a:lvl7pPr marL="2971800" indent="-228600" algn="l" rtl="0" fontAlgn="base">
        <a:spcBef>
          <a:spcPct val="20000"/>
        </a:spcBef>
        <a:spcAft>
          <a:spcPct val="0"/>
        </a:spcAft>
        <a:buChar char="»"/>
        <a:defRPr>
          <a:solidFill>
            <a:schemeClr val="tx1"/>
          </a:solidFill>
          <a:latin typeface="+mn-lt"/>
          <a:ea typeface="+mn-ea"/>
        </a:defRPr>
      </a:lvl7pPr>
      <a:lvl8pPr marL="3429000" indent="-228600" algn="l" rtl="0" fontAlgn="base">
        <a:spcBef>
          <a:spcPct val="20000"/>
        </a:spcBef>
        <a:spcAft>
          <a:spcPct val="0"/>
        </a:spcAft>
        <a:buChar char="»"/>
        <a:defRPr>
          <a:solidFill>
            <a:schemeClr val="tx1"/>
          </a:solidFill>
          <a:latin typeface="+mn-lt"/>
          <a:ea typeface="+mn-ea"/>
        </a:defRPr>
      </a:lvl8pPr>
      <a:lvl9pPr marL="3886200" indent="-228600" algn="l" rtl="0" fontAlgn="base">
        <a:spcBef>
          <a:spcPct val="20000"/>
        </a:spcBef>
        <a:spcAft>
          <a:spcPct val="0"/>
        </a:spcAft>
        <a:buChar char="»"/>
        <a:defRPr>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0.xml"/><Relationship Id="rId3" Type="http://schemas.openxmlformats.org/officeDocument/2006/relationships/image" Target="../media/image3.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 Id="rId3" Type="http://schemas.openxmlformats.org/officeDocument/2006/relationships/image" Target="../media/image4.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5.xml"/><Relationship Id="rId3" Type="http://schemas.openxmlformats.org/officeDocument/2006/relationships/image" Target="../media/image5.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7.xml"/><Relationship Id="rId3" Type="http://schemas.openxmlformats.org/officeDocument/2006/relationships/image" Target="../media/image6.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9.xml"/><Relationship Id="rId3" Type="http://schemas.openxmlformats.org/officeDocument/2006/relationships/image" Target="../media/image7.pn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21.xml"/><Relationship Id="rId3" Type="http://schemas.openxmlformats.org/officeDocument/2006/relationships/image" Target="../media/image8.png"/></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23.xml"/><Relationship Id="rId3" Type="http://schemas.openxmlformats.org/officeDocument/2006/relationships/image" Target="../media/image9.png"/></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5.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2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2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8.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29.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0.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31.xml"/><Relationship Id="rId3" Type="http://schemas.openxmlformats.org/officeDocument/2006/relationships/image" Target="../media/image10.png"/></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34.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5.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3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3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38.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9.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0.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41.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4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3.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44.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45.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4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4.xml"/><Relationship Id="rId3" Type="http://schemas.openxmlformats.org/officeDocument/2006/relationships/image" Target="../media/image2.png"/></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47.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8.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9.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50.xml"/><Relationship Id="rId3" Type="http://schemas.openxmlformats.org/officeDocument/2006/relationships/image" Target="../media/image11.png"/></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51.xml"/><Relationship Id="rId3" Type="http://schemas.openxmlformats.org/officeDocument/2006/relationships/image" Target="../media/image12.png"/></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4.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5.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6.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7.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8.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9.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0.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1.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4.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5.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6.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7.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68.xml"/><Relationship Id="rId3" Type="http://schemas.openxmlformats.org/officeDocument/2006/relationships/image" Target="../media/image13.png"/></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69.xml"/><Relationship Id="rId3" Type="http://schemas.openxmlformats.org/officeDocument/2006/relationships/image" Target="../media/image14.png"/></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70.xml"/><Relationship Id="rId3" Type="http://schemas.openxmlformats.org/officeDocument/2006/relationships/image" Target="../media/image15.png"/></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3"/>
          <p:cNvSpPr>
            <a:spLocks noGrp="1"/>
          </p:cNvSpPr>
          <p:nvPr>
            <p:ph type="sldNum" sz="quarter" idx="10"/>
          </p:nvPr>
        </p:nvSpPr>
        <p:spPr/>
        <p:txBody>
          <a:bodyPr/>
          <a:lstStyle/>
          <a:p>
            <a:fld id="{F552191C-6665-B243-AB8F-3C7B05167864}" type="slidenum">
              <a:rPr lang="en-US"/>
              <a:pPr/>
              <a:t>1</a:t>
            </a:fld>
            <a:endParaRPr lang="en-US"/>
          </a:p>
        </p:txBody>
      </p:sp>
      <p:sp>
        <p:nvSpPr>
          <p:cNvPr id="4098" name="Rectangle 2"/>
          <p:cNvSpPr>
            <a:spLocks noGrp="1" noChangeArrowheads="1"/>
          </p:cNvSpPr>
          <p:nvPr>
            <p:ph type="ctrTitle"/>
          </p:nvPr>
        </p:nvSpPr>
        <p:spPr>
          <a:xfrm>
            <a:off x="755650" y="1844675"/>
            <a:ext cx="7777163" cy="1944688"/>
          </a:xfrm>
        </p:spPr>
        <p:txBody>
          <a:bodyPr/>
          <a:lstStyle/>
          <a:p>
            <a:r>
              <a:rPr lang="en-US" sz="3600" dirty="0">
                <a:solidFill>
                  <a:schemeClr val="tx1"/>
                </a:solidFill>
                <a:latin typeface="Tahoma Small Cap" charset="0"/>
              </a:rPr>
              <a:t>Chapter 12</a:t>
            </a:r>
            <a:br>
              <a:rPr lang="en-US" sz="3600" dirty="0">
                <a:solidFill>
                  <a:schemeClr val="tx1"/>
                </a:solidFill>
                <a:latin typeface="Tahoma Small Cap" charset="0"/>
              </a:rPr>
            </a:br>
            <a:r>
              <a:rPr lang="en-US" sz="3600" dirty="0">
                <a:solidFill>
                  <a:schemeClr val="tx1"/>
                </a:solidFill>
                <a:latin typeface="Tahoma Small Cap" charset="0"/>
              </a:rPr>
              <a:t> Mass </a:t>
            </a:r>
            <a:r>
              <a:rPr lang="en-US" sz="3600" dirty="0" smtClean="0">
                <a:solidFill>
                  <a:schemeClr val="tx1"/>
                </a:solidFill>
                <a:latin typeface="Tahoma Small Cap" charset="0"/>
              </a:rPr>
              <a:t>Storage</a:t>
            </a:r>
            <a:endParaRPr lang="en-US" sz="3600" dirty="0">
              <a:solidFill>
                <a:schemeClr val="tx1"/>
              </a:solidFill>
              <a:latin typeface="Tahoma Small Cap" charset="0"/>
            </a:endParaRPr>
          </a:p>
        </p:txBody>
      </p:sp>
      <p:sp>
        <p:nvSpPr>
          <p:cNvPr id="4107" name="Rectangle 11"/>
          <p:cNvSpPr>
            <a:spLocks noGrp="1" noChangeArrowheads="1"/>
          </p:cNvSpPr>
          <p:nvPr>
            <p:ph type="subTitle" idx="1"/>
          </p:nvPr>
        </p:nvSpPr>
        <p:spPr>
          <a:xfrm>
            <a:off x="1547813" y="3716338"/>
            <a:ext cx="6080125" cy="838200"/>
          </a:xfrm>
        </p:spPr>
        <p:txBody>
          <a:bodyPr/>
          <a:lstStyle/>
          <a:p>
            <a:endParaRPr lang="en-US" sz="1600" b="1" dirty="0"/>
          </a:p>
          <a:p>
            <a:r>
              <a:rPr lang="en-US" sz="1600" b="1" dirty="0"/>
              <a:t>Last Update: </a:t>
            </a:r>
            <a:r>
              <a:rPr lang="en-US" sz="1600" b="1" dirty="0" smtClean="0"/>
              <a:t>Dec 14, 2017</a:t>
            </a:r>
            <a:endParaRPr lang="en-US" sz="1600" b="1" dirty="0"/>
          </a:p>
        </p:txBody>
      </p:sp>
      <p:sp>
        <p:nvSpPr>
          <p:cNvPr id="4109" name="Text Box 13"/>
          <p:cNvSpPr txBox="1">
            <a:spLocks noChangeArrowheads="1"/>
          </p:cNvSpPr>
          <p:nvPr/>
        </p:nvSpPr>
        <p:spPr bwMode="auto">
          <a:xfrm>
            <a:off x="2166938" y="188913"/>
            <a:ext cx="5284787" cy="10064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lang="en-US" sz="2000">
                <a:latin typeface="Tahoma Small Cap" charset="0"/>
              </a:rPr>
              <a:t>Bilkent University </a:t>
            </a:r>
            <a:br>
              <a:rPr lang="en-US" sz="2000">
                <a:latin typeface="Tahoma Small Cap" charset="0"/>
              </a:rPr>
            </a:br>
            <a:r>
              <a:rPr lang="en-US" sz="2000">
                <a:latin typeface="Tahoma Small Cap" charset="0"/>
              </a:rPr>
              <a:t>Department of Computer Engineering</a:t>
            </a:r>
          </a:p>
          <a:p>
            <a:r>
              <a:rPr lang="en-US" sz="2000">
                <a:latin typeface="Tahoma Small Cap" charset="0"/>
              </a:rPr>
              <a:t>CS342 Operating Systems</a:t>
            </a:r>
          </a:p>
        </p:txBody>
      </p:sp>
      <p:pic>
        <p:nvPicPr>
          <p:cNvPr id="4111" name="Picture 15" descr="bilkent-logo"/>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00100" y="188913"/>
            <a:ext cx="819150" cy="1047750"/>
          </a:xfrm>
          <a:prstGeom prst="rect">
            <a:avLst/>
          </a:prstGeom>
          <a:noFill/>
          <a:extLst>
            <a:ext uri="{909E8E84-426E-40dd-AFC4-6F175D3DCCD1}">
              <a14:hiddenFill xmlns=""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Slide Number Placeholder 2"/>
          <p:cNvSpPr>
            <a:spLocks noGrp="1"/>
          </p:cNvSpPr>
          <p:nvPr>
            <p:ph type="sldNum" sz="quarter" idx="10"/>
          </p:nvPr>
        </p:nvSpPr>
        <p:spPr>
          <a:xfrm>
            <a:off x="7956550" y="5734199"/>
            <a:ext cx="954088" cy="309563"/>
          </a:xfrm>
        </p:spPr>
        <p:txBody>
          <a:bodyPr/>
          <a:lstStyle/>
          <a:p>
            <a:fld id="{773EE4F2-24EC-D740-A855-1F18F26DA3F3}" type="slidenum">
              <a:rPr lang="en-US"/>
              <a:pPr/>
              <a:t>10</a:t>
            </a:fld>
            <a:endParaRPr lang="en-US"/>
          </a:p>
        </p:txBody>
      </p:sp>
      <p:sp>
        <p:nvSpPr>
          <p:cNvPr id="2146308" name="Rectangle 4"/>
          <p:cNvSpPr>
            <a:spLocks noGrp="1" noChangeArrowheads="1"/>
          </p:cNvSpPr>
          <p:nvPr>
            <p:ph type="title"/>
          </p:nvPr>
        </p:nvSpPr>
        <p:spPr/>
        <p:txBody>
          <a:bodyPr/>
          <a:lstStyle/>
          <a:p>
            <a:r>
              <a:rPr lang="en-US"/>
              <a:t>Disk Attachment Example: SCSI</a:t>
            </a:r>
          </a:p>
        </p:txBody>
      </p:sp>
      <p:sp>
        <p:nvSpPr>
          <p:cNvPr id="2146309" name="Rectangle 5"/>
          <p:cNvSpPr>
            <a:spLocks noChangeArrowheads="1"/>
          </p:cNvSpPr>
          <p:nvPr/>
        </p:nvSpPr>
        <p:spPr bwMode="auto">
          <a:xfrm>
            <a:off x="2698750" y="2646512"/>
            <a:ext cx="1584325" cy="792162"/>
          </a:xfrm>
          <a:prstGeom prst="rect">
            <a:avLst/>
          </a:prstGeom>
          <a:solidFill>
            <a:schemeClr val="accent1"/>
          </a:solidFill>
          <a:ln w="3175">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r>
              <a:rPr lang="en-US"/>
              <a:t>SCSI Host </a:t>
            </a:r>
          </a:p>
          <a:p>
            <a:r>
              <a:rPr lang="en-US"/>
              <a:t>Adapter</a:t>
            </a:r>
          </a:p>
        </p:txBody>
      </p:sp>
      <p:sp>
        <p:nvSpPr>
          <p:cNvPr id="2146310" name="Line 6"/>
          <p:cNvSpPr>
            <a:spLocks noChangeShapeType="1"/>
          </p:cNvSpPr>
          <p:nvPr/>
        </p:nvSpPr>
        <p:spPr bwMode="auto">
          <a:xfrm>
            <a:off x="1258888" y="2421087"/>
            <a:ext cx="5616575" cy="0"/>
          </a:xfrm>
          <a:prstGeom prst="line">
            <a:avLst/>
          </a:prstGeom>
          <a:noFill/>
          <a:ln w="317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lstStyle/>
          <a:p>
            <a:endParaRPr lang="en-US"/>
          </a:p>
        </p:txBody>
      </p:sp>
      <p:sp>
        <p:nvSpPr>
          <p:cNvPr id="2146311" name="Text Box 7"/>
          <p:cNvSpPr txBox="1">
            <a:spLocks noChangeArrowheads="1"/>
          </p:cNvSpPr>
          <p:nvPr/>
        </p:nvSpPr>
        <p:spPr bwMode="auto">
          <a:xfrm>
            <a:off x="7019925" y="1990874"/>
            <a:ext cx="1019175" cy="36671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317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spAutoFit/>
          </a:bodyPr>
          <a:lstStyle/>
          <a:p>
            <a:r>
              <a:rPr lang="en-US"/>
              <a:t>PCI Bus</a:t>
            </a:r>
          </a:p>
        </p:txBody>
      </p:sp>
      <p:sp>
        <p:nvSpPr>
          <p:cNvPr id="2146312" name="Line 8"/>
          <p:cNvSpPr>
            <a:spLocks noChangeShapeType="1"/>
          </p:cNvSpPr>
          <p:nvPr/>
        </p:nvSpPr>
        <p:spPr bwMode="auto">
          <a:xfrm>
            <a:off x="1546225" y="3870474"/>
            <a:ext cx="4032250" cy="0"/>
          </a:xfrm>
          <a:prstGeom prst="line">
            <a:avLst/>
          </a:prstGeom>
          <a:noFill/>
          <a:ln w="317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lstStyle/>
          <a:p>
            <a:endParaRPr lang="en-US"/>
          </a:p>
        </p:txBody>
      </p:sp>
      <p:sp>
        <p:nvSpPr>
          <p:cNvPr id="2146313" name="Text Box 9"/>
          <p:cNvSpPr txBox="1">
            <a:spLocks noChangeArrowheads="1"/>
          </p:cNvSpPr>
          <p:nvPr/>
        </p:nvSpPr>
        <p:spPr bwMode="auto">
          <a:xfrm>
            <a:off x="5578475" y="3654574"/>
            <a:ext cx="1171575" cy="36671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317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spAutoFit/>
          </a:bodyPr>
          <a:lstStyle/>
          <a:p>
            <a:r>
              <a:rPr lang="en-US"/>
              <a:t>SCSI Bus</a:t>
            </a:r>
          </a:p>
        </p:txBody>
      </p:sp>
      <p:sp>
        <p:nvSpPr>
          <p:cNvPr id="2146314" name="Rectangle 10"/>
          <p:cNvSpPr>
            <a:spLocks noChangeArrowheads="1"/>
          </p:cNvSpPr>
          <p:nvPr/>
        </p:nvSpPr>
        <p:spPr bwMode="auto">
          <a:xfrm>
            <a:off x="1762125" y="4302274"/>
            <a:ext cx="1296988" cy="576263"/>
          </a:xfrm>
          <a:prstGeom prst="rect">
            <a:avLst/>
          </a:prstGeom>
          <a:solidFill>
            <a:schemeClr val="accent1"/>
          </a:solidFill>
          <a:ln w="3175">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r>
              <a:rPr lang="en-US"/>
              <a:t>SCSI </a:t>
            </a:r>
          </a:p>
          <a:p>
            <a:r>
              <a:rPr lang="en-US"/>
              <a:t>controller</a:t>
            </a:r>
          </a:p>
        </p:txBody>
      </p:sp>
      <p:sp>
        <p:nvSpPr>
          <p:cNvPr id="2146315" name="Oval 11"/>
          <p:cNvSpPr>
            <a:spLocks noChangeArrowheads="1"/>
          </p:cNvSpPr>
          <p:nvPr/>
        </p:nvSpPr>
        <p:spPr bwMode="auto">
          <a:xfrm>
            <a:off x="1690688" y="4880124"/>
            <a:ext cx="1439862" cy="792163"/>
          </a:xfrm>
          <a:prstGeom prst="ellipse">
            <a:avLst/>
          </a:prstGeom>
          <a:solidFill>
            <a:schemeClr val="accent1"/>
          </a:solidFill>
          <a:ln w="3175">
            <a:solidFill>
              <a:schemeClr val="tx1"/>
            </a:solidFill>
            <a:round/>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r>
              <a:rPr lang="en-US"/>
              <a:t>Disk</a:t>
            </a:r>
          </a:p>
        </p:txBody>
      </p:sp>
      <p:sp>
        <p:nvSpPr>
          <p:cNvPr id="2146316" name="Rectangle 12"/>
          <p:cNvSpPr>
            <a:spLocks noChangeArrowheads="1"/>
          </p:cNvSpPr>
          <p:nvPr/>
        </p:nvSpPr>
        <p:spPr bwMode="auto">
          <a:xfrm>
            <a:off x="3706813" y="4300687"/>
            <a:ext cx="1296987" cy="576262"/>
          </a:xfrm>
          <a:prstGeom prst="rect">
            <a:avLst/>
          </a:prstGeom>
          <a:solidFill>
            <a:schemeClr val="accent1"/>
          </a:solidFill>
          <a:ln w="3175">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r>
              <a:rPr lang="en-US"/>
              <a:t>SCSI </a:t>
            </a:r>
          </a:p>
          <a:p>
            <a:r>
              <a:rPr lang="en-US"/>
              <a:t>controller</a:t>
            </a:r>
          </a:p>
        </p:txBody>
      </p:sp>
      <p:sp>
        <p:nvSpPr>
          <p:cNvPr id="2146317" name="Oval 13"/>
          <p:cNvSpPr>
            <a:spLocks noChangeArrowheads="1"/>
          </p:cNvSpPr>
          <p:nvPr/>
        </p:nvSpPr>
        <p:spPr bwMode="auto">
          <a:xfrm>
            <a:off x="3635375" y="4878537"/>
            <a:ext cx="1439863" cy="792162"/>
          </a:xfrm>
          <a:prstGeom prst="ellipse">
            <a:avLst/>
          </a:prstGeom>
          <a:solidFill>
            <a:schemeClr val="accent1"/>
          </a:solidFill>
          <a:ln w="3175">
            <a:solidFill>
              <a:schemeClr val="tx1"/>
            </a:solidFill>
            <a:round/>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r>
              <a:rPr lang="en-US"/>
              <a:t>Disk</a:t>
            </a:r>
          </a:p>
        </p:txBody>
      </p:sp>
      <p:sp>
        <p:nvSpPr>
          <p:cNvPr id="2146318" name="Line 14"/>
          <p:cNvSpPr>
            <a:spLocks noChangeShapeType="1"/>
          </p:cNvSpPr>
          <p:nvPr/>
        </p:nvSpPr>
        <p:spPr bwMode="auto">
          <a:xfrm>
            <a:off x="2411413" y="3870474"/>
            <a:ext cx="0" cy="431800"/>
          </a:xfrm>
          <a:prstGeom prst="line">
            <a:avLst/>
          </a:prstGeom>
          <a:noFill/>
          <a:ln w="317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lstStyle/>
          <a:p>
            <a:endParaRPr lang="en-US"/>
          </a:p>
        </p:txBody>
      </p:sp>
      <p:sp>
        <p:nvSpPr>
          <p:cNvPr id="2146319" name="Line 15"/>
          <p:cNvSpPr>
            <a:spLocks noChangeShapeType="1"/>
          </p:cNvSpPr>
          <p:nvPr/>
        </p:nvSpPr>
        <p:spPr bwMode="auto">
          <a:xfrm>
            <a:off x="4354513" y="3870474"/>
            <a:ext cx="0" cy="431800"/>
          </a:xfrm>
          <a:prstGeom prst="line">
            <a:avLst/>
          </a:prstGeom>
          <a:noFill/>
          <a:ln w="317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lstStyle/>
          <a:p>
            <a:endParaRPr lang="en-US"/>
          </a:p>
        </p:txBody>
      </p:sp>
      <p:sp>
        <p:nvSpPr>
          <p:cNvPr id="2146320" name="Line 16"/>
          <p:cNvSpPr>
            <a:spLocks noChangeShapeType="1"/>
          </p:cNvSpPr>
          <p:nvPr/>
        </p:nvSpPr>
        <p:spPr bwMode="auto">
          <a:xfrm>
            <a:off x="3490913" y="3438674"/>
            <a:ext cx="0" cy="431800"/>
          </a:xfrm>
          <a:prstGeom prst="line">
            <a:avLst/>
          </a:prstGeom>
          <a:noFill/>
          <a:ln w="317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lstStyle/>
          <a:p>
            <a:endParaRPr lang="en-US"/>
          </a:p>
        </p:txBody>
      </p:sp>
      <p:sp>
        <p:nvSpPr>
          <p:cNvPr id="2146321" name="Line 17"/>
          <p:cNvSpPr>
            <a:spLocks noChangeShapeType="1"/>
          </p:cNvSpPr>
          <p:nvPr/>
        </p:nvSpPr>
        <p:spPr bwMode="auto">
          <a:xfrm flipH="1">
            <a:off x="3490913" y="2421087"/>
            <a:ext cx="1587" cy="225425"/>
          </a:xfrm>
          <a:prstGeom prst="line">
            <a:avLst/>
          </a:prstGeom>
          <a:noFill/>
          <a:ln w="317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lstStyle/>
          <a:p>
            <a:endParaRPr lang="en-US"/>
          </a:p>
        </p:txBody>
      </p:sp>
      <p:sp>
        <p:nvSpPr>
          <p:cNvPr id="2146322" name="Rectangle 18"/>
          <p:cNvSpPr>
            <a:spLocks noChangeArrowheads="1"/>
          </p:cNvSpPr>
          <p:nvPr/>
        </p:nvSpPr>
        <p:spPr bwMode="auto">
          <a:xfrm>
            <a:off x="4427538" y="1847999"/>
            <a:ext cx="1584325" cy="501650"/>
          </a:xfrm>
          <a:prstGeom prst="rect">
            <a:avLst/>
          </a:prstGeom>
          <a:noFill/>
          <a:ln w="3175">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r>
              <a:rPr lang="en-US"/>
              <a:t>RAM</a:t>
            </a:r>
          </a:p>
        </p:txBody>
      </p:sp>
      <p:sp>
        <p:nvSpPr>
          <p:cNvPr id="2146323" name="Text Box 19"/>
          <p:cNvSpPr txBox="1">
            <a:spLocks noChangeArrowheads="1"/>
          </p:cNvSpPr>
          <p:nvPr/>
        </p:nvSpPr>
        <p:spPr bwMode="auto">
          <a:xfrm>
            <a:off x="2627313" y="1917849"/>
            <a:ext cx="663575" cy="36671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317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spAutoFit/>
          </a:bodyPr>
          <a:lstStyle/>
          <a:p>
            <a:r>
              <a:rPr lang="en-US"/>
              <a:t>CPU</a:t>
            </a:r>
          </a:p>
        </p:txBody>
      </p:sp>
      <p:sp>
        <p:nvSpPr>
          <p:cNvPr id="2146324" name="Rectangle 20"/>
          <p:cNvSpPr>
            <a:spLocks noChangeArrowheads="1"/>
          </p:cNvSpPr>
          <p:nvPr/>
        </p:nvSpPr>
        <p:spPr bwMode="auto">
          <a:xfrm>
            <a:off x="2482850" y="1844824"/>
            <a:ext cx="1079500" cy="504825"/>
          </a:xfrm>
          <a:prstGeom prst="rect">
            <a:avLst/>
          </a:prstGeom>
          <a:noFill/>
          <a:ln w="3175">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endParaRPr lang="en-US"/>
          </a:p>
        </p:txBody>
      </p:sp>
      <p:sp>
        <p:nvSpPr>
          <p:cNvPr id="2146325" name="Text Box 21"/>
          <p:cNvSpPr txBox="1">
            <a:spLocks noChangeArrowheads="1"/>
          </p:cNvSpPr>
          <p:nvPr/>
        </p:nvSpPr>
        <p:spPr bwMode="auto">
          <a:xfrm>
            <a:off x="5003800" y="4446737"/>
            <a:ext cx="1362075" cy="36671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317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spAutoFit/>
          </a:bodyPr>
          <a:lstStyle/>
          <a:p>
            <a:r>
              <a:rPr lang="en-US"/>
              <a:t>SCSI target</a:t>
            </a:r>
          </a:p>
        </p:txBody>
      </p:sp>
      <p:sp>
        <p:nvSpPr>
          <p:cNvPr id="2146326" name="Text Box 22"/>
          <p:cNvSpPr txBox="1">
            <a:spLocks noChangeArrowheads="1"/>
          </p:cNvSpPr>
          <p:nvPr/>
        </p:nvSpPr>
        <p:spPr bwMode="auto">
          <a:xfrm>
            <a:off x="4283075" y="2933849"/>
            <a:ext cx="1514475" cy="36671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317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spAutoFit/>
          </a:bodyPr>
          <a:lstStyle/>
          <a:p>
            <a:r>
              <a:rPr lang="en-US"/>
              <a:t>SCSI initiator</a:t>
            </a:r>
          </a:p>
        </p:txBody>
      </p:sp>
      <p:sp>
        <p:nvSpPr>
          <p:cNvPr id="2146327" name="Text Box 23"/>
          <p:cNvSpPr txBox="1">
            <a:spLocks noChangeArrowheads="1"/>
          </p:cNvSpPr>
          <p:nvPr/>
        </p:nvSpPr>
        <p:spPr bwMode="auto">
          <a:xfrm>
            <a:off x="6759575" y="3510112"/>
            <a:ext cx="2060575" cy="6413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317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spAutoFit/>
          </a:bodyPr>
          <a:lstStyle/>
          <a:p>
            <a:r>
              <a:rPr lang="en-US"/>
              <a:t>(up to 16 devices </a:t>
            </a:r>
          </a:p>
          <a:p>
            <a:r>
              <a:rPr lang="en-US"/>
              <a:t>can be connected)</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B3968CC2-508A-8F49-8FED-F70FC5B14D92}" type="slidenum">
              <a:rPr lang="en-US"/>
              <a:pPr/>
              <a:t>11</a:t>
            </a:fld>
            <a:endParaRPr lang="en-US"/>
          </a:p>
        </p:txBody>
      </p:sp>
      <p:sp>
        <p:nvSpPr>
          <p:cNvPr id="2035714" name="Rectangle 2"/>
          <p:cNvSpPr>
            <a:spLocks noGrp="1" noChangeArrowheads="1"/>
          </p:cNvSpPr>
          <p:nvPr>
            <p:ph type="title"/>
          </p:nvPr>
        </p:nvSpPr>
        <p:spPr/>
        <p:txBody>
          <a:bodyPr/>
          <a:lstStyle/>
          <a:p>
            <a:r>
              <a:rPr lang="en-US"/>
              <a:t>Network Attached Storage</a:t>
            </a:r>
          </a:p>
        </p:txBody>
      </p:sp>
      <p:sp>
        <p:nvSpPr>
          <p:cNvPr id="2035715" name="Rectangle 3"/>
          <p:cNvSpPr>
            <a:spLocks noGrp="1" noChangeArrowheads="1"/>
          </p:cNvSpPr>
          <p:nvPr>
            <p:ph type="body" idx="1"/>
          </p:nvPr>
        </p:nvSpPr>
        <p:spPr/>
        <p:txBody>
          <a:bodyPr/>
          <a:lstStyle/>
          <a:p>
            <a:r>
              <a:rPr lang="en-US" dirty="0"/>
              <a:t>Network-attached storage (</a:t>
            </a:r>
            <a:r>
              <a:rPr lang="en-US" dirty="0">
                <a:solidFill>
                  <a:srgbClr val="FF0000"/>
                </a:solidFill>
              </a:rPr>
              <a:t>NAS</a:t>
            </a:r>
            <a:r>
              <a:rPr lang="en-US" dirty="0"/>
              <a:t>) is storage made available over a network rather than over a local connection (such as a bus)</a:t>
            </a:r>
          </a:p>
          <a:p>
            <a:endParaRPr lang="en-US" dirty="0"/>
          </a:p>
          <a:p>
            <a:r>
              <a:rPr lang="en-US" dirty="0">
                <a:solidFill>
                  <a:srgbClr val="FF0000"/>
                </a:solidFill>
              </a:rPr>
              <a:t>NFS and CIFS </a:t>
            </a:r>
            <a:r>
              <a:rPr lang="en-US" dirty="0"/>
              <a:t>are common </a:t>
            </a:r>
            <a:r>
              <a:rPr lang="en-US" dirty="0" smtClean="0">
                <a:solidFill>
                  <a:srgbClr val="FF0000"/>
                </a:solidFill>
              </a:rPr>
              <a:t>distributed file system protocols</a:t>
            </a:r>
            <a:r>
              <a:rPr lang="en-US" dirty="0" smtClean="0"/>
              <a:t> </a:t>
            </a:r>
            <a:r>
              <a:rPr lang="en-US" dirty="0"/>
              <a:t>used for network attached storage</a:t>
            </a:r>
          </a:p>
          <a:p>
            <a:pPr lvl="1"/>
            <a:r>
              <a:rPr lang="en-US" dirty="0"/>
              <a:t>We use those protocols to access remote storage that is connected to a network. </a:t>
            </a:r>
          </a:p>
          <a:p>
            <a:r>
              <a:rPr lang="en-US" dirty="0"/>
              <a:t>Implemented via remote procedure calls (RPCs) between host and storage</a:t>
            </a:r>
          </a:p>
          <a:p>
            <a:endParaRPr lang="en-US" dirty="0"/>
          </a:p>
          <a:p>
            <a:r>
              <a:rPr lang="en-US" dirty="0"/>
              <a:t>New </a:t>
            </a:r>
            <a:r>
              <a:rPr lang="en-US" dirty="0" err="1">
                <a:solidFill>
                  <a:srgbClr val="FF0000"/>
                </a:solidFill>
              </a:rPr>
              <a:t>iSCSI</a:t>
            </a:r>
            <a:r>
              <a:rPr lang="en-US" dirty="0">
                <a:solidFill>
                  <a:srgbClr val="FF0000"/>
                </a:solidFill>
              </a:rPr>
              <a:t> </a:t>
            </a:r>
            <a:r>
              <a:rPr lang="en-US" dirty="0"/>
              <a:t>protocol uses IP network to carry the SCSI protocol</a:t>
            </a:r>
          </a:p>
          <a:p>
            <a:pPr lvl="1"/>
            <a:r>
              <a:rPr lang="en-US" dirty="0"/>
              <a:t>SCSI – SCSI bus/cable (local/host attached)</a:t>
            </a:r>
          </a:p>
          <a:p>
            <a:pPr lvl="1"/>
            <a:r>
              <a:rPr lang="en-US" dirty="0" err="1"/>
              <a:t>iSCSI</a:t>
            </a:r>
            <a:r>
              <a:rPr lang="en-US" dirty="0"/>
              <a:t> – TCP/IP network (network attached)</a:t>
            </a:r>
          </a:p>
          <a:p>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2"/>
          <p:cNvSpPr>
            <a:spLocks noGrp="1"/>
          </p:cNvSpPr>
          <p:nvPr>
            <p:ph type="sldNum" sz="quarter" idx="10"/>
          </p:nvPr>
        </p:nvSpPr>
        <p:spPr/>
        <p:txBody>
          <a:bodyPr/>
          <a:lstStyle/>
          <a:p>
            <a:fld id="{FD4F85DD-A6CC-5047-921C-6D44C10F8481}" type="slidenum">
              <a:rPr lang="en-US"/>
              <a:pPr/>
              <a:t>12</a:t>
            </a:fld>
            <a:endParaRPr lang="en-US"/>
          </a:p>
        </p:txBody>
      </p:sp>
      <p:sp>
        <p:nvSpPr>
          <p:cNvPr id="2037764" name="Rectangle 4"/>
          <p:cNvSpPr>
            <a:spLocks noGrp="1" noChangeArrowheads="1"/>
          </p:cNvSpPr>
          <p:nvPr>
            <p:ph type="title"/>
          </p:nvPr>
        </p:nvSpPr>
        <p:spPr/>
        <p:txBody>
          <a:bodyPr/>
          <a:lstStyle/>
          <a:p>
            <a:r>
              <a:rPr lang="en-US"/>
              <a:t>Network Attached Storage</a:t>
            </a:r>
          </a:p>
        </p:txBody>
      </p:sp>
      <p:pic>
        <p:nvPicPr>
          <p:cNvPr id="2037765" name="Picture 5"/>
          <p:cNvPicPr>
            <a:picLocks noChangeAspect="1" noChangeArrowheads="1"/>
          </p:cNvPicPr>
          <p:nvPr/>
        </p:nvPicPr>
        <p:blipFill>
          <a:blip r:embed="rId3">
            <a:extLst>
              <a:ext uri="{28A0092B-C50C-407E-A947-70E740481C1C}">
                <a14:useLocalDpi xmlns:a14="http://schemas.microsoft.com/office/drawing/2010/main" val="0"/>
              </a:ext>
            </a:extLst>
          </a:blip>
          <a:srcRect l="481" t="22778" r="481" b="23421"/>
          <a:stretch>
            <a:fillRect/>
          </a:stretch>
        </p:blipFill>
        <p:spPr bwMode="auto">
          <a:xfrm>
            <a:off x="1619250" y="2492375"/>
            <a:ext cx="6472238" cy="2636838"/>
          </a:xfrm>
          <a:prstGeom prst="rect">
            <a:avLst/>
          </a:prstGeom>
          <a:noFill/>
          <a:ln w="38100" cmpd="dbl">
            <a:solidFill>
              <a:srgbClr val="CC6600"/>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pic>
      <p:sp>
        <p:nvSpPr>
          <p:cNvPr id="2037766" name="Line 6"/>
          <p:cNvSpPr>
            <a:spLocks noChangeShapeType="1"/>
          </p:cNvSpPr>
          <p:nvPr/>
        </p:nvSpPr>
        <p:spPr bwMode="auto">
          <a:xfrm>
            <a:off x="2771775" y="5445125"/>
            <a:ext cx="4105275" cy="0"/>
          </a:xfrm>
          <a:prstGeom prst="line">
            <a:avLst/>
          </a:prstGeom>
          <a:noFill/>
          <a:ln w="3175">
            <a:solidFill>
              <a:schemeClr val="tx1"/>
            </a:solidFill>
            <a:round/>
            <a:headEnd type="triangle" w="med" len="me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lstStyle/>
          <a:p>
            <a:endParaRPr lang="en-US"/>
          </a:p>
        </p:txBody>
      </p:sp>
      <p:sp>
        <p:nvSpPr>
          <p:cNvPr id="2037767" name="Text Box 7"/>
          <p:cNvSpPr txBox="1">
            <a:spLocks noChangeArrowheads="1"/>
          </p:cNvSpPr>
          <p:nvPr/>
        </p:nvSpPr>
        <p:spPr bwMode="auto">
          <a:xfrm>
            <a:off x="3482975" y="5438775"/>
            <a:ext cx="2390775" cy="36671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317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spAutoFit/>
          </a:bodyPr>
          <a:lstStyle/>
          <a:p>
            <a:r>
              <a:rPr lang="en-US"/>
              <a:t>NFS or CIFS Protocol</a:t>
            </a:r>
          </a:p>
        </p:txBody>
      </p:sp>
      <p:sp>
        <p:nvSpPr>
          <p:cNvPr id="2037768" name="Text Box 8"/>
          <p:cNvSpPr txBox="1">
            <a:spLocks noChangeArrowheads="1"/>
          </p:cNvSpPr>
          <p:nvPr/>
        </p:nvSpPr>
        <p:spPr bwMode="auto">
          <a:xfrm>
            <a:off x="3892550" y="4149725"/>
            <a:ext cx="1882775" cy="36671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317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spAutoFit/>
          </a:bodyPr>
          <a:lstStyle/>
          <a:p>
            <a:r>
              <a:rPr lang="en-US" b="1">
                <a:solidFill>
                  <a:srgbClr val="003300"/>
                </a:solidFill>
              </a:rPr>
              <a:t>TCP/IP Network</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3"/>
          <p:cNvSpPr>
            <a:spLocks noGrp="1"/>
          </p:cNvSpPr>
          <p:nvPr>
            <p:ph type="sldNum" sz="quarter" idx="10"/>
          </p:nvPr>
        </p:nvSpPr>
        <p:spPr/>
        <p:txBody>
          <a:bodyPr/>
          <a:lstStyle/>
          <a:p>
            <a:fld id="{7B2BD01A-81C3-DD42-986E-9C290FE4E48E}" type="slidenum">
              <a:rPr lang="en-US"/>
              <a:pPr/>
              <a:t>13</a:t>
            </a:fld>
            <a:endParaRPr lang="en-US"/>
          </a:p>
        </p:txBody>
      </p:sp>
      <p:sp>
        <p:nvSpPr>
          <p:cNvPr id="2040834" name="Rectangle 2"/>
          <p:cNvSpPr>
            <a:spLocks noGrp="1" noChangeArrowheads="1"/>
          </p:cNvSpPr>
          <p:nvPr>
            <p:ph type="title"/>
          </p:nvPr>
        </p:nvSpPr>
        <p:spPr/>
        <p:txBody>
          <a:bodyPr/>
          <a:lstStyle/>
          <a:p>
            <a:r>
              <a:rPr lang="en-US" dirty="0"/>
              <a:t>Storage Area Network</a:t>
            </a:r>
          </a:p>
        </p:txBody>
      </p:sp>
      <p:sp>
        <p:nvSpPr>
          <p:cNvPr id="2040835" name="Rectangle 3"/>
          <p:cNvSpPr>
            <a:spLocks noGrp="1" noChangeArrowheads="1"/>
          </p:cNvSpPr>
          <p:nvPr>
            <p:ph type="body" idx="1"/>
          </p:nvPr>
        </p:nvSpPr>
        <p:spPr>
          <a:xfrm>
            <a:off x="414338" y="1412776"/>
            <a:ext cx="8496300" cy="4679950"/>
          </a:xfrm>
        </p:spPr>
        <p:txBody>
          <a:bodyPr/>
          <a:lstStyle/>
          <a:p>
            <a:r>
              <a:rPr lang="en-US" dirty="0"/>
              <a:t>Common in large storage environments (and becoming more common</a:t>
            </a:r>
            <a:r>
              <a:rPr lang="en-US" dirty="0" smtClean="0"/>
              <a:t>)</a:t>
            </a:r>
            <a:endParaRPr lang="en-US" dirty="0"/>
          </a:p>
          <a:p>
            <a:r>
              <a:rPr lang="en-US" dirty="0"/>
              <a:t>Multiple hosts attached to </a:t>
            </a:r>
            <a:r>
              <a:rPr lang="en-US" dirty="0">
                <a:solidFill>
                  <a:srgbClr val="FF0000"/>
                </a:solidFill>
              </a:rPr>
              <a:t>multiple storage arrays </a:t>
            </a:r>
            <a:r>
              <a:rPr lang="en-US" dirty="0"/>
              <a:t>– </a:t>
            </a:r>
            <a:r>
              <a:rPr lang="en-US" dirty="0" smtClean="0"/>
              <a:t>flexible</a:t>
            </a:r>
            <a:endParaRPr lang="en-US" dirty="0"/>
          </a:p>
          <a:p>
            <a:r>
              <a:rPr lang="en-US" dirty="0"/>
              <a:t>Uses a different communication infrastructure (</a:t>
            </a:r>
            <a:r>
              <a:rPr lang="en-US" dirty="0">
                <a:solidFill>
                  <a:srgbClr val="FF0000"/>
                </a:solidFill>
              </a:rPr>
              <a:t>SAN</a:t>
            </a:r>
            <a:r>
              <a:rPr lang="en-US" dirty="0"/>
              <a:t>) than the common networking infrastructure</a:t>
            </a:r>
          </a:p>
          <a:p>
            <a:endParaRPr lang="en-US" dirty="0"/>
          </a:p>
        </p:txBody>
      </p:sp>
      <p:pic>
        <p:nvPicPr>
          <p:cNvPr id="2040836" name="Picture 4"/>
          <p:cNvPicPr>
            <a:picLocks noChangeAspect="1" noChangeArrowheads="1"/>
          </p:cNvPicPr>
          <p:nvPr/>
        </p:nvPicPr>
        <p:blipFill>
          <a:blip r:embed="rId3">
            <a:extLst>
              <a:ext uri="{28A0092B-C50C-407E-A947-70E740481C1C}">
                <a14:useLocalDpi xmlns:a14="http://schemas.microsoft.com/office/drawing/2010/main" val="0"/>
              </a:ext>
            </a:extLst>
          </a:blip>
          <a:srcRect l="560" t="19710" r="812" b="20082"/>
          <a:stretch>
            <a:fillRect/>
          </a:stretch>
        </p:blipFill>
        <p:spPr bwMode="auto">
          <a:xfrm>
            <a:off x="1331640" y="3212976"/>
            <a:ext cx="6516688" cy="2730500"/>
          </a:xfrm>
          <a:prstGeom prst="rect">
            <a:avLst/>
          </a:prstGeom>
          <a:noFill/>
          <a:ln w="38100" cmpd="dbl">
            <a:solidFill>
              <a:srgbClr val="CC6600"/>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1CCB8BDD-9CEC-EE40-B95E-8FA52EA176EE}" type="slidenum">
              <a:rPr lang="en-US"/>
              <a:pPr/>
              <a:t>14</a:t>
            </a:fld>
            <a:endParaRPr lang="en-US"/>
          </a:p>
        </p:txBody>
      </p:sp>
      <p:sp>
        <p:nvSpPr>
          <p:cNvPr id="2042882" name="Rectangle 2"/>
          <p:cNvSpPr>
            <a:spLocks noGrp="1" noChangeArrowheads="1"/>
          </p:cNvSpPr>
          <p:nvPr>
            <p:ph type="title"/>
          </p:nvPr>
        </p:nvSpPr>
        <p:spPr/>
        <p:txBody>
          <a:bodyPr/>
          <a:lstStyle/>
          <a:p>
            <a:r>
              <a:rPr lang="en-US"/>
              <a:t>Disk Scheduling</a:t>
            </a:r>
          </a:p>
        </p:txBody>
      </p:sp>
      <p:sp>
        <p:nvSpPr>
          <p:cNvPr id="2042883" name="Rectangle 3"/>
          <p:cNvSpPr>
            <a:spLocks noGrp="1" noChangeArrowheads="1"/>
          </p:cNvSpPr>
          <p:nvPr>
            <p:ph type="body" idx="1"/>
          </p:nvPr>
        </p:nvSpPr>
        <p:spPr/>
        <p:txBody>
          <a:bodyPr/>
          <a:lstStyle/>
          <a:p>
            <a:r>
              <a:rPr lang="en-US" dirty="0"/>
              <a:t>The operating system is responsible for using hardware efficiently — for the disk drives, this means having a fast</a:t>
            </a:r>
            <a:r>
              <a:rPr lang="en-US" dirty="0">
                <a:solidFill>
                  <a:srgbClr val="FF0000"/>
                </a:solidFill>
              </a:rPr>
              <a:t> access time </a:t>
            </a:r>
            <a:r>
              <a:rPr lang="en-US" dirty="0" smtClean="0"/>
              <a:t>and large </a:t>
            </a:r>
            <a:r>
              <a:rPr lang="en-US" dirty="0">
                <a:solidFill>
                  <a:srgbClr val="FF0000"/>
                </a:solidFill>
              </a:rPr>
              <a:t>disk bandwidth</a:t>
            </a:r>
            <a:r>
              <a:rPr lang="en-US" dirty="0"/>
              <a:t>.</a:t>
            </a:r>
          </a:p>
          <a:p>
            <a:endParaRPr lang="en-US" dirty="0"/>
          </a:p>
          <a:p>
            <a:r>
              <a:rPr lang="en-US" dirty="0" smtClean="0">
                <a:solidFill>
                  <a:srgbClr val="FF0000"/>
                </a:solidFill>
              </a:rPr>
              <a:t>Disk access </a:t>
            </a:r>
            <a:r>
              <a:rPr lang="en-US" dirty="0">
                <a:solidFill>
                  <a:srgbClr val="FF0000"/>
                </a:solidFill>
              </a:rPr>
              <a:t>time </a:t>
            </a:r>
            <a:r>
              <a:rPr lang="en-US" dirty="0"/>
              <a:t>has two major components</a:t>
            </a:r>
          </a:p>
          <a:p>
            <a:pPr lvl="1"/>
            <a:r>
              <a:rPr lang="en-US" i="1" dirty="0"/>
              <a:t>Seek time</a:t>
            </a:r>
            <a:r>
              <a:rPr lang="en-US" dirty="0"/>
              <a:t> is the time for the disk to move the head to the cylinder containing the desired sector (block).</a:t>
            </a:r>
          </a:p>
          <a:p>
            <a:pPr lvl="1"/>
            <a:r>
              <a:rPr lang="en-US" i="1" dirty="0"/>
              <a:t>Rotational latency</a:t>
            </a:r>
            <a:r>
              <a:rPr lang="en-US" dirty="0"/>
              <a:t> is the additional </a:t>
            </a:r>
            <a:r>
              <a:rPr lang="en-US" dirty="0" smtClean="0"/>
              <a:t>waiting time </a:t>
            </a:r>
            <a:r>
              <a:rPr lang="en-US" dirty="0"/>
              <a:t>for the disk to rotate the desired sector </a:t>
            </a:r>
            <a:r>
              <a:rPr lang="en-US" dirty="0" smtClean="0"/>
              <a:t>under the </a:t>
            </a:r>
            <a:r>
              <a:rPr lang="en-US" dirty="0"/>
              <a:t>disk head.</a:t>
            </a:r>
          </a:p>
          <a:p>
            <a:r>
              <a:rPr lang="en-US" dirty="0">
                <a:solidFill>
                  <a:srgbClr val="FF0000"/>
                </a:solidFill>
              </a:rPr>
              <a:t>Minimize seek time</a:t>
            </a:r>
          </a:p>
          <a:p>
            <a:r>
              <a:rPr lang="en-US" dirty="0"/>
              <a:t>Seek time </a:t>
            </a:r>
            <a:r>
              <a:rPr lang="en-US" dirty="0">
                <a:sym typeface="Symbol" charset="0"/>
              </a:rPr>
              <a:t> </a:t>
            </a:r>
            <a:r>
              <a:rPr lang="en-US" dirty="0">
                <a:solidFill>
                  <a:srgbClr val="FF0000"/>
                </a:solidFill>
                <a:sym typeface="Symbol" charset="0"/>
              </a:rPr>
              <a:t>seek distance </a:t>
            </a:r>
            <a:r>
              <a:rPr lang="en-US" dirty="0">
                <a:sym typeface="Symbol" charset="0"/>
              </a:rPr>
              <a:t>(between cylinders</a:t>
            </a:r>
            <a:r>
              <a:rPr lang="en-US" dirty="0" smtClean="0">
                <a:sym typeface="Symbol" charset="0"/>
              </a:rPr>
              <a:t>)</a:t>
            </a:r>
          </a:p>
          <a:p>
            <a:endParaRPr lang="en-US" dirty="0">
              <a:sym typeface="Symbol" charset="0"/>
            </a:endParaRPr>
          </a:p>
          <a:p>
            <a:r>
              <a:rPr lang="en-US" dirty="0">
                <a:sym typeface="Symbol" charset="0"/>
              </a:rPr>
              <a:t>Disk bandwidth is the total number of bytes transferred, divided by the total time between the first request for service and the completion of the last transfer.</a:t>
            </a:r>
            <a:endParaRPr lang="en-US" dirty="0"/>
          </a:p>
          <a:p>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Slide Number Placeholder 2"/>
          <p:cNvSpPr>
            <a:spLocks noGrp="1"/>
          </p:cNvSpPr>
          <p:nvPr>
            <p:ph type="sldNum" sz="quarter" idx="10"/>
          </p:nvPr>
        </p:nvSpPr>
        <p:spPr/>
        <p:txBody>
          <a:bodyPr/>
          <a:lstStyle/>
          <a:p>
            <a:fld id="{B95BF3C4-8A13-DC4A-99C2-D3CD703CB51E}" type="slidenum">
              <a:rPr lang="en-US"/>
              <a:pPr/>
              <a:t>15</a:t>
            </a:fld>
            <a:endParaRPr lang="en-US"/>
          </a:p>
        </p:txBody>
      </p:sp>
      <p:sp>
        <p:nvSpPr>
          <p:cNvPr id="2202628" name="Rectangle 4"/>
          <p:cNvSpPr>
            <a:spLocks noGrp="1" noChangeArrowheads="1"/>
          </p:cNvSpPr>
          <p:nvPr>
            <p:ph type="title"/>
          </p:nvPr>
        </p:nvSpPr>
        <p:spPr/>
        <p:txBody>
          <a:bodyPr/>
          <a:lstStyle/>
          <a:p>
            <a:r>
              <a:rPr lang="en-US"/>
              <a:t>Disk I/O queue</a:t>
            </a:r>
          </a:p>
        </p:txBody>
      </p:sp>
      <p:sp>
        <p:nvSpPr>
          <p:cNvPr id="2202629" name="Oval 5"/>
          <p:cNvSpPr>
            <a:spLocks noChangeArrowheads="1"/>
          </p:cNvSpPr>
          <p:nvPr/>
        </p:nvSpPr>
        <p:spPr bwMode="auto">
          <a:xfrm>
            <a:off x="2268538" y="1412875"/>
            <a:ext cx="1079500" cy="1079500"/>
          </a:xfrm>
          <a:prstGeom prst="ellipse">
            <a:avLst/>
          </a:prstGeom>
          <a:noFill/>
          <a:ln w="3175">
            <a:solidFill>
              <a:schemeClr val="tx1"/>
            </a:solidFill>
            <a:round/>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r>
              <a:rPr lang="en-US"/>
              <a:t>Process</a:t>
            </a:r>
          </a:p>
          <a:p>
            <a:r>
              <a:rPr lang="en-US"/>
              <a:t>1</a:t>
            </a:r>
          </a:p>
        </p:txBody>
      </p:sp>
      <p:sp>
        <p:nvSpPr>
          <p:cNvPr id="2202630" name="Oval 6"/>
          <p:cNvSpPr>
            <a:spLocks noChangeArrowheads="1"/>
          </p:cNvSpPr>
          <p:nvPr/>
        </p:nvSpPr>
        <p:spPr bwMode="auto">
          <a:xfrm>
            <a:off x="3563938" y="1412875"/>
            <a:ext cx="1079500" cy="1079500"/>
          </a:xfrm>
          <a:prstGeom prst="ellipse">
            <a:avLst/>
          </a:prstGeom>
          <a:noFill/>
          <a:ln w="3175">
            <a:solidFill>
              <a:schemeClr val="tx1"/>
            </a:solidFill>
            <a:round/>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r>
              <a:rPr lang="en-US"/>
              <a:t>Process</a:t>
            </a:r>
          </a:p>
          <a:p>
            <a:r>
              <a:rPr lang="en-US"/>
              <a:t>2</a:t>
            </a:r>
          </a:p>
        </p:txBody>
      </p:sp>
      <p:sp>
        <p:nvSpPr>
          <p:cNvPr id="2202631" name="Oval 7"/>
          <p:cNvSpPr>
            <a:spLocks noChangeArrowheads="1"/>
          </p:cNvSpPr>
          <p:nvPr/>
        </p:nvSpPr>
        <p:spPr bwMode="auto">
          <a:xfrm>
            <a:off x="4859338" y="1412875"/>
            <a:ext cx="1079500" cy="1079500"/>
          </a:xfrm>
          <a:prstGeom prst="ellipse">
            <a:avLst/>
          </a:prstGeom>
          <a:noFill/>
          <a:ln w="3175">
            <a:solidFill>
              <a:schemeClr val="tx1"/>
            </a:solidFill>
            <a:round/>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r>
              <a:rPr lang="en-US"/>
              <a:t>Process</a:t>
            </a:r>
          </a:p>
          <a:p>
            <a:r>
              <a:rPr lang="en-US"/>
              <a:t>3</a:t>
            </a:r>
          </a:p>
        </p:txBody>
      </p:sp>
      <p:sp>
        <p:nvSpPr>
          <p:cNvPr id="2202632" name="Rectangle 8"/>
          <p:cNvSpPr>
            <a:spLocks noChangeArrowheads="1"/>
          </p:cNvSpPr>
          <p:nvPr/>
        </p:nvSpPr>
        <p:spPr bwMode="auto">
          <a:xfrm>
            <a:off x="1187450" y="2636838"/>
            <a:ext cx="6048375" cy="1871662"/>
          </a:xfrm>
          <a:prstGeom prst="rect">
            <a:avLst/>
          </a:prstGeom>
          <a:noFill/>
          <a:ln w="3175">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endParaRPr lang="en-US"/>
          </a:p>
        </p:txBody>
      </p:sp>
      <p:sp>
        <p:nvSpPr>
          <p:cNvPr id="2202633" name="Rectangle 9"/>
          <p:cNvSpPr>
            <a:spLocks noChangeArrowheads="1"/>
          </p:cNvSpPr>
          <p:nvPr/>
        </p:nvSpPr>
        <p:spPr bwMode="auto">
          <a:xfrm>
            <a:off x="3635375" y="4724400"/>
            <a:ext cx="1296988" cy="576263"/>
          </a:xfrm>
          <a:prstGeom prst="rect">
            <a:avLst/>
          </a:prstGeom>
          <a:solidFill>
            <a:schemeClr val="accent1"/>
          </a:solidFill>
          <a:ln w="3175">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r>
              <a:rPr lang="en-US"/>
              <a:t>disk </a:t>
            </a:r>
          </a:p>
          <a:p>
            <a:r>
              <a:rPr lang="en-US"/>
              <a:t>controller</a:t>
            </a:r>
          </a:p>
        </p:txBody>
      </p:sp>
      <p:sp>
        <p:nvSpPr>
          <p:cNvPr id="2202634" name="Oval 10"/>
          <p:cNvSpPr>
            <a:spLocks noChangeArrowheads="1"/>
          </p:cNvSpPr>
          <p:nvPr/>
        </p:nvSpPr>
        <p:spPr bwMode="auto">
          <a:xfrm>
            <a:off x="3563938" y="5373688"/>
            <a:ext cx="1439862" cy="792162"/>
          </a:xfrm>
          <a:prstGeom prst="ellipse">
            <a:avLst/>
          </a:prstGeom>
          <a:solidFill>
            <a:schemeClr val="accent1"/>
          </a:solidFill>
          <a:ln w="3175">
            <a:solidFill>
              <a:schemeClr val="tx1"/>
            </a:solidFill>
            <a:round/>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r>
              <a:rPr lang="en-US"/>
              <a:t>Disk</a:t>
            </a:r>
          </a:p>
        </p:txBody>
      </p:sp>
      <p:sp>
        <p:nvSpPr>
          <p:cNvPr id="2202635" name="Text Box 11"/>
          <p:cNvSpPr txBox="1">
            <a:spLocks noChangeArrowheads="1"/>
          </p:cNvSpPr>
          <p:nvPr/>
        </p:nvSpPr>
        <p:spPr bwMode="auto">
          <a:xfrm>
            <a:off x="1331913" y="2852738"/>
            <a:ext cx="841375" cy="36671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317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spAutoFit/>
          </a:bodyPr>
          <a:lstStyle/>
          <a:p>
            <a:r>
              <a:rPr lang="en-US"/>
              <a:t>Kernel</a:t>
            </a:r>
          </a:p>
        </p:txBody>
      </p:sp>
      <p:sp>
        <p:nvSpPr>
          <p:cNvPr id="2202636" name="AutoShape 12"/>
          <p:cNvSpPr>
            <a:spLocks noChangeArrowheads="1"/>
          </p:cNvSpPr>
          <p:nvPr/>
        </p:nvSpPr>
        <p:spPr bwMode="auto">
          <a:xfrm>
            <a:off x="4067175" y="4221163"/>
            <a:ext cx="360363" cy="503237"/>
          </a:xfrm>
          <a:prstGeom prst="downArrow">
            <a:avLst>
              <a:gd name="adj1" fmla="val 50000"/>
              <a:gd name="adj2" fmla="val 34912"/>
            </a:avLst>
          </a:prstGeom>
          <a:solidFill>
            <a:schemeClr val="accent1"/>
          </a:solidFill>
          <a:ln w="3175">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endParaRPr lang="en-US"/>
          </a:p>
        </p:txBody>
      </p:sp>
      <p:sp>
        <p:nvSpPr>
          <p:cNvPr id="2202637" name="AutoShape 13"/>
          <p:cNvSpPr>
            <a:spLocks noChangeArrowheads="1"/>
          </p:cNvSpPr>
          <p:nvPr/>
        </p:nvSpPr>
        <p:spPr bwMode="auto">
          <a:xfrm>
            <a:off x="3924300" y="2349500"/>
            <a:ext cx="360363" cy="503238"/>
          </a:xfrm>
          <a:prstGeom prst="downArrow">
            <a:avLst>
              <a:gd name="adj1" fmla="val 50000"/>
              <a:gd name="adj2" fmla="val 34912"/>
            </a:avLst>
          </a:prstGeom>
          <a:solidFill>
            <a:schemeClr val="accent1"/>
          </a:solidFill>
          <a:ln w="3175">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endParaRPr lang="en-US"/>
          </a:p>
        </p:txBody>
      </p:sp>
      <p:sp>
        <p:nvSpPr>
          <p:cNvPr id="2202638" name="AutoShape 14"/>
          <p:cNvSpPr>
            <a:spLocks noChangeArrowheads="1"/>
          </p:cNvSpPr>
          <p:nvPr/>
        </p:nvSpPr>
        <p:spPr bwMode="auto">
          <a:xfrm>
            <a:off x="5219700" y="2349500"/>
            <a:ext cx="360363" cy="503238"/>
          </a:xfrm>
          <a:prstGeom prst="downArrow">
            <a:avLst>
              <a:gd name="adj1" fmla="val 50000"/>
              <a:gd name="adj2" fmla="val 34912"/>
            </a:avLst>
          </a:prstGeom>
          <a:solidFill>
            <a:schemeClr val="accent1"/>
          </a:solidFill>
          <a:ln w="3175">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endParaRPr lang="en-US"/>
          </a:p>
        </p:txBody>
      </p:sp>
      <p:sp>
        <p:nvSpPr>
          <p:cNvPr id="2202639" name="AutoShape 15"/>
          <p:cNvSpPr>
            <a:spLocks noChangeArrowheads="1"/>
          </p:cNvSpPr>
          <p:nvPr/>
        </p:nvSpPr>
        <p:spPr bwMode="auto">
          <a:xfrm>
            <a:off x="2627313" y="2349500"/>
            <a:ext cx="360362" cy="503238"/>
          </a:xfrm>
          <a:prstGeom prst="downArrow">
            <a:avLst>
              <a:gd name="adj1" fmla="val 50000"/>
              <a:gd name="adj2" fmla="val 34912"/>
            </a:avLst>
          </a:prstGeom>
          <a:solidFill>
            <a:schemeClr val="accent1"/>
          </a:solidFill>
          <a:ln w="3175">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endParaRPr lang="en-US"/>
          </a:p>
        </p:txBody>
      </p:sp>
      <p:sp>
        <p:nvSpPr>
          <p:cNvPr id="2202640" name="Text Box 16"/>
          <p:cNvSpPr txBox="1">
            <a:spLocks noChangeArrowheads="1"/>
          </p:cNvSpPr>
          <p:nvPr/>
        </p:nvSpPr>
        <p:spPr bwMode="auto">
          <a:xfrm>
            <a:off x="4273550" y="4195763"/>
            <a:ext cx="1654175" cy="36671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317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spAutoFit/>
          </a:bodyPr>
          <a:lstStyle/>
          <a:p>
            <a:r>
              <a:rPr lang="en-US"/>
              <a:t>block</a:t>
            </a:r>
            <a:r>
              <a:rPr lang="en-US">
                <a:solidFill>
                  <a:srgbClr val="FFFF00"/>
                </a:solidFill>
              </a:rPr>
              <a:t> </a:t>
            </a:r>
            <a:r>
              <a:rPr lang="en-US"/>
              <a:t>requests</a:t>
            </a:r>
          </a:p>
        </p:txBody>
      </p:sp>
      <p:sp>
        <p:nvSpPr>
          <p:cNvPr id="2202641" name="Text Box 17"/>
          <p:cNvSpPr txBox="1">
            <a:spLocks noChangeArrowheads="1"/>
          </p:cNvSpPr>
          <p:nvPr/>
        </p:nvSpPr>
        <p:spPr bwMode="auto">
          <a:xfrm>
            <a:off x="5438775" y="2289175"/>
            <a:ext cx="1412875" cy="36671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317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spAutoFit/>
          </a:bodyPr>
          <a:lstStyle/>
          <a:p>
            <a:r>
              <a:rPr lang="en-US"/>
              <a:t>file requests</a:t>
            </a:r>
          </a:p>
        </p:txBody>
      </p:sp>
      <p:sp>
        <p:nvSpPr>
          <p:cNvPr id="2202642" name="Rectangle 18"/>
          <p:cNvSpPr>
            <a:spLocks noChangeArrowheads="1"/>
          </p:cNvSpPr>
          <p:nvPr/>
        </p:nvSpPr>
        <p:spPr bwMode="auto">
          <a:xfrm>
            <a:off x="3635375" y="3789363"/>
            <a:ext cx="288925" cy="287337"/>
          </a:xfrm>
          <a:prstGeom prst="rect">
            <a:avLst/>
          </a:prstGeom>
          <a:solidFill>
            <a:schemeClr val="accent1"/>
          </a:solidFill>
          <a:ln w="3175">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endParaRPr lang="en-US"/>
          </a:p>
        </p:txBody>
      </p:sp>
      <p:sp>
        <p:nvSpPr>
          <p:cNvPr id="2202643" name="Rectangle 19"/>
          <p:cNvSpPr>
            <a:spLocks noChangeArrowheads="1"/>
          </p:cNvSpPr>
          <p:nvPr/>
        </p:nvSpPr>
        <p:spPr bwMode="auto">
          <a:xfrm>
            <a:off x="3995738" y="3789363"/>
            <a:ext cx="288925" cy="287337"/>
          </a:xfrm>
          <a:prstGeom prst="rect">
            <a:avLst/>
          </a:prstGeom>
          <a:solidFill>
            <a:schemeClr val="accent1"/>
          </a:solidFill>
          <a:ln w="3175">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endParaRPr lang="en-US"/>
          </a:p>
        </p:txBody>
      </p:sp>
      <p:sp>
        <p:nvSpPr>
          <p:cNvPr id="2202644" name="Rectangle 20"/>
          <p:cNvSpPr>
            <a:spLocks noChangeArrowheads="1"/>
          </p:cNvSpPr>
          <p:nvPr/>
        </p:nvSpPr>
        <p:spPr bwMode="auto">
          <a:xfrm>
            <a:off x="4356100" y="3789363"/>
            <a:ext cx="288925" cy="287337"/>
          </a:xfrm>
          <a:prstGeom prst="rect">
            <a:avLst/>
          </a:prstGeom>
          <a:solidFill>
            <a:schemeClr val="accent1"/>
          </a:solidFill>
          <a:ln w="3175">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r>
              <a:rPr lang="en-US"/>
              <a:t> </a:t>
            </a:r>
          </a:p>
        </p:txBody>
      </p:sp>
      <p:sp>
        <p:nvSpPr>
          <p:cNvPr id="2202645" name="Rectangle 21"/>
          <p:cNvSpPr>
            <a:spLocks noChangeArrowheads="1"/>
          </p:cNvSpPr>
          <p:nvPr/>
        </p:nvSpPr>
        <p:spPr bwMode="auto">
          <a:xfrm>
            <a:off x="4714875" y="3789363"/>
            <a:ext cx="288925" cy="287337"/>
          </a:xfrm>
          <a:prstGeom prst="rect">
            <a:avLst/>
          </a:prstGeom>
          <a:solidFill>
            <a:schemeClr val="accent1"/>
          </a:solidFill>
          <a:ln w="3175">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r>
              <a:rPr lang="en-US"/>
              <a:t>  </a:t>
            </a:r>
          </a:p>
        </p:txBody>
      </p:sp>
      <p:sp>
        <p:nvSpPr>
          <p:cNvPr id="2202646" name="Line 22"/>
          <p:cNvSpPr>
            <a:spLocks noChangeShapeType="1"/>
          </p:cNvSpPr>
          <p:nvPr/>
        </p:nvSpPr>
        <p:spPr bwMode="auto">
          <a:xfrm>
            <a:off x="3228975" y="3908425"/>
            <a:ext cx="360363" cy="0"/>
          </a:xfrm>
          <a:prstGeom prst="line">
            <a:avLst/>
          </a:prstGeom>
          <a:noFill/>
          <a:ln w="3175">
            <a:solidFill>
              <a:schemeClr val="tx1"/>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lstStyle/>
          <a:p>
            <a:endParaRPr lang="en-US"/>
          </a:p>
        </p:txBody>
      </p:sp>
      <p:sp>
        <p:nvSpPr>
          <p:cNvPr id="2202647" name="Text Box 23"/>
          <p:cNvSpPr txBox="1">
            <a:spLocks noChangeArrowheads="1"/>
          </p:cNvSpPr>
          <p:nvPr/>
        </p:nvSpPr>
        <p:spPr bwMode="auto">
          <a:xfrm>
            <a:off x="2076450" y="3573463"/>
            <a:ext cx="1476375" cy="6413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317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spAutoFit/>
          </a:bodyPr>
          <a:lstStyle/>
          <a:p>
            <a:r>
              <a:rPr lang="en-US"/>
              <a:t>disk request </a:t>
            </a:r>
          </a:p>
          <a:p>
            <a:r>
              <a:rPr lang="en-US"/>
              <a:t>queue</a:t>
            </a:r>
          </a:p>
        </p:txBody>
      </p:sp>
      <p:sp>
        <p:nvSpPr>
          <p:cNvPr id="2202648" name="Freeform 24"/>
          <p:cNvSpPr>
            <a:spLocks/>
          </p:cNvSpPr>
          <p:nvPr/>
        </p:nvSpPr>
        <p:spPr bwMode="auto">
          <a:xfrm>
            <a:off x="4500563" y="3536950"/>
            <a:ext cx="2519362" cy="1763713"/>
          </a:xfrm>
          <a:custGeom>
            <a:avLst/>
            <a:gdLst>
              <a:gd name="T0" fmla="*/ 0 w 1587"/>
              <a:gd name="T1" fmla="*/ 204 h 1111"/>
              <a:gd name="T2" fmla="*/ 499 w 1587"/>
              <a:gd name="T3" fmla="*/ 23 h 1111"/>
              <a:gd name="T4" fmla="*/ 952 w 1587"/>
              <a:gd name="T5" fmla="*/ 340 h 1111"/>
              <a:gd name="T6" fmla="*/ 1134 w 1587"/>
              <a:gd name="T7" fmla="*/ 794 h 1111"/>
              <a:gd name="T8" fmla="*/ 1406 w 1587"/>
              <a:gd name="T9" fmla="*/ 1066 h 1111"/>
              <a:gd name="T10" fmla="*/ 1587 w 1587"/>
              <a:gd name="T11" fmla="*/ 1066 h 1111"/>
            </a:gdLst>
            <a:ahLst/>
            <a:cxnLst>
              <a:cxn ang="0">
                <a:pos x="T0" y="T1"/>
              </a:cxn>
              <a:cxn ang="0">
                <a:pos x="T2" y="T3"/>
              </a:cxn>
              <a:cxn ang="0">
                <a:pos x="T4" y="T5"/>
              </a:cxn>
              <a:cxn ang="0">
                <a:pos x="T6" y="T7"/>
              </a:cxn>
              <a:cxn ang="0">
                <a:pos x="T8" y="T9"/>
              </a:cxn>
              <a:cxn ang="0">
                <a:pos x="T10" y="T11"/>
              </a:cxn>
            </a:cxnLst>
            <a:rect l="0" t="0" r="r" b="b"/>
            <a:pathLst>
              <a:path w="1587" h="1111">
                <a:moveTo>
                  <a:pt x="0" y="204"/>
                </a:moveTo>
                <a:cubicBezTo>
                  <a:pt x="170" y="102"/>
                  <a:pt x="340" y="0"/>
                  <a:pt x="499" y="23"/>
                </a:cubicBezTo>
                <a:cubicBezTo>
                  <a:pt x="658" y="46"/>
                  <a:pt x="846" y="212"/>
                  <a:pt x="952" y="340"/>
                </a:cubicBezTo>
                <a:cubicBezTo>
                  <a:pt x="1058" y="468"/>
                  <a:pt x="1058" y="673"/>
                  <a:pt x="1134" y="794"/>
                </a:cubicBezTo>
                <a:cubicBezTo>
                  <a:pt x="1210" y="915"/>
                  <a:pt x="1331" y="1021"/>
                  <a:pt x="1406" y="1066"/>
                </a:cubicBezTo>
                <a:cubicBezTo>
                  <a:pt x="1481" y="1111"/>
                  <a:pt x="1557" y="1059"/>
                  <a:pt x="1587" y="1066"/>
                </a:cubicBezTo>
              </a:path>
            </a:pathLst>
          </a:custGeom>
          <a:noFill/>
          <a:ln w="3175" cap="flat" cmpd="sng">
            <a:solidFill>
              <a:schemeClr val="tx1"/>
            </a:solidFill>
            <a:prstDash val="solid"/>
            <a:round/>
            <a:headEnd type="none" w="med" len="med"/>
            <a:tailEnd type="triangle" w="med" len="me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5921" dir="2700000" algn="ctr" rotWithShape="0">
                    <a:schemeClr val="bg2"/>
                  </a:outerShdw>
                </a:effectLst>
              </a14:hiddenEffects>
            </a:ext>
          </a:extLst>
        </p:spPr>
        <p:txBody>
          <a:bodyPr wrap="none" lIns="90000" tIns="46800" rIns="90000" bIns="46800"/>
          <a:lstStyle/>
          <a:p>
            <a:endParaRPr lang="en-US"/>
          </a:p>
        </p:txBody>
      </p:sp>
      <p:sp>
        <p:nvSpPr>
          <p:cNvPr id="2202649" name="Text Box 25"/>
          <p:cNvSpPr txBox="1">
            <a:spLocks noChangeArrowheads="1"/>
          </p:cNvSpPr>
          <p:nvPr/>
        </p:nvSpPr>
        <p:spPr bwMode="auto">
          <a:xfrm>
            <a:off x="6588125" y="4797425"/>
            <a:ext cx="2022475" cy="91598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317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spAutoFit/>
          </a:bodyPr>
          <a:lstStyle/>
          <a:p>
            <a:r>
              <a:rPr lang="en-US" dirty="0"/>
              <a:t>request for </a:t>
            </a:r>
            <a:br>
              <a:rPr lang="en-US" dirty="0"/>
            </a:br>
            <a:r>
              <a:rPr lang="en-US" dirty="0"/>
              <a:t>block x</a:t>
            </a:r>
            <a:br>
              <a:rPr lang="en-US" dirty="0"/>
            </a:br>
            <a:r>
              <a:rPr lang="en-US" dirty="0"/>
              <a:t>(x is on cylinder y)</a:t>
            </a:r>
          </a:p>
        </p:txBody>
      </p:sp>
      <p:sp>
        <p:nvSpPr>
          <p:cNvPr id="2202650" name="Rectangle 26"/>
          <p:cNvSpPr>
            <a:spLocks noChangeArrowheads="1"/>
          </p:cNvSpPr>
          <p:nvPr/>
        </p:nvSpPr>
        <p:spPr bwMode="auto">
          <a:xfrm>
            <a:off x="5075238" y="3789363"/>
            <a:ext cx="288925" cy="287337"/>
          </a:xfrm>
          <a:prstGeom prst="rect">
            <a:avLst/>
          </a:prstGeom>
          <a:solidFill>
            <a:schemeClr val="accent1"/>
          </a:solidFill>
          <a:ln w="3175">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202648"/>
                                        </p:tgtEl>
                                        <p:attrNameLst>
                                          <p:attrName>style.visibility</p:attrName>
                                        </p:attrNameLst>
                                      </p:cBhvr>
                                      <p:to>
                                        <p:strVal val="visible"/>
                                      </p:to>
                                    </p:set>
                                    <p:animEffect transition="in" filter="wipe(left)">
                                      <p:cBhvr>
                                        <p:cTn id="7" dur="500"/>
                                        <p:tgtEl>
                                          <p:spTgt spid="220264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02648"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3"/>
          <p:cNvSpPr>
            <a:spLocks noGrp="1"/>
          </p:cNvSpPr>
          <p:nvPr>
            <p:ph type="sldNum" sz="quarter" idx="10"/>
          </p:nvPr>
        </p:nvSpPr>
        <p:spPr/>
        <p:txBody>
          <a:bodyPr/>
          <a:lstStyle/>
          <a:p>
            <a:fld id="{1EE2106E-A7A5-1B4A-A45C-CA78FD19090B}" type="slidenum">
              <a:rPr lang="en-US"/>
              <a:pPr/>
              <a:t>16</a:t>
            </a:fld>
            <a:endParaRPr lang="en-US"/>
          </a:p>
        </p:txBody>
      </p:sp>
      <p:sp>
        <p:nvSpPr>
          <p:cNvPr id="2044930" name="Rectangle 2"/>
          <p:cNvSpPr>
            <a:spLocks noGrp="1" noChangeArrowheads="1"/>
          </p:cNvSpPr>
          <p:nvPr>
            <p:ph type="title"/>
          </p:nvPr>
        </p:nvSpPr>
        <p:spPr/>
        <p:txBody>
          <a:bodyPr/>
          <a:lstStyle/>
          <a:p>
            <a:r>
              <a:rPr lang="en-US"/>
              <a:t>Disk Scheduling</a:t>
            </a:r>
          </a:p>
        </p:txBody>
      </p:sp>
      <p:sp>
        <p:nvSpPr>
          <p:cNvPr id="2044931" name="Rectangle 3"/>
          <p:cNvSpPr>
            <a:spLocks noGrp="1" noChangeArrowheads="1"/>
          </p:cNvSpPr>
          <p:nvPr>
            <p:ph type="body" idx="1"/>
          </p:nvPr>
        </p:nvSpPr>
        <p:spPr/>
        <p:txBody>
          <a:bodyPr/>
          <a:lstStyle/>
          <a:p>
            <a:r>
              <a:rPr lang="en-US" dirty="0"/>
              <a:t>Several algorithms exist to </a:t>
            </a:r>
            <a:r>
              <a:rPr lang="en-US" dirty="0">
                <a:solidFill>
                  <a:srgbClr val="FF0000"/>
                </a:solidFill>
              </a:rPr>
              <a:t>schedule</a:t>
            </a:r>
            <a:r>
              <a:rPr lang="en-US" dirty="0"/>
              <a:t> the servicing of </a:t>
            </a:r>
            <a:r>
              <a:rPr lang="en-US" dirty="0">
                <a:solidFill>
                  <a:srgbClr val="FF0000"/>
                </a:solidFill>
              </a:rPr>
              <a:t>disk I/O request</a:t>
            </a:r>
            <a:r>
              <a:rPr lang="en-US" dirty="0"/>
              <a:t>s. </a:t>
            </a:r>
          </a:p>
          <a:p>
            <a:r>
              <a:rPr lang="en-US" dirty="0"/>
              <a:t>Assume disk has  cylinders from 0 to 199. </a:t>
            </a:r>
          </a:p>
          <a:p>
            <a:r>
              <a:rPr lang="en-US" dirty="0"/>
              <a:t>We illustrate them with a </a:t>
            </a:r>
            <a:r>
              <a:rPr lang="en-US" i="1" dirty="0"/>
              <a:t>request queue</a:t>
            </a:r>
            <a:r>
              <a:rPr lang="en-US" dirty="0"/>
              <a:t>. In the queue we have requests for blocks sitting in  various cylinders. We just focus on the </a:t>
            </a:r>
            <a:r>
              <a:rPr lang="en-US" dirty="0">
                <a:solidFill>
                  <a:srgbClr val="FF0000"/>
                </a:solidFill>
              </a:rPr>
              <a:t>cylinder numbers</a:t>
            </a:r>
            <a:r>
              <a:rPr lang="en-US" dirty="0"/>
              <a:t>. </a:t>
            </a:r>
          </a:p>
          <a:p>
            <a:endParaRPr lang="en-US" dirty="0"/>
          </a:p>
          <a:p>
            <a:pPr>
              <a:buFontTx/>
              <a:buNone/>
            </a:pPr>
            <a:r>
              <a:rPr lang="en-US" dirty="0"/>
              <a:t>		</a:t>
            </a:r>
            <a:br>
              <a:rPr lang="en-US" dirty="0"/>
            </a:br>
            <a:r>
              <a:rPr lang="en-US" dirty="0"/>
              <a:t>	98, 183, 37, 122, 14, 124, 65, 67             (these are cylinder numbers)</a:t>
            </a:r>
          </a:p>
          <a:p>
            <a:pPr>
              <a:buFontTx/>
              <a:buNone/>
            </a:pPr>
            <a:endParaRPr lang="en-US" dirty="0"/>
          </a:p>
          <a:p>
            <a:pPr>
              <a:buFontTx/>
              <a:buNone/>
            </a:pPr>
            <a:r>
              <a:rPr lang="en-US" dirty="0"/>
              <a:t>	Head pointer: 53 (the head is currently on cylinder 53)</a:t>
            </a:r>
          </a:p>
          <a:p>
            <a:endParaRPr lang="en-US" dirty="0"/>
          </a:p>
        </p:txBody>
      </p:sp>
      <p:sp>
        <p:nvSpPr>
          <p:cNvPr id="2044932" name="Text Box 4"/>
          <p:cNvSpPr txBox="1">
            <a:spLocks noChangeArrowheads="1"/>
          </p:cNvSpPr>
          <p:nvPr/>
        </p:nvSpPr>
        <p:spPr bwMode="auto">
          <a:xfrm>
            <a:off x="4176713" y="5300663"/>
            <a:ext cx="4283075" cy="6413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317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spAutoFit/>
          </a:bodyPr>
          <a:lstStyle/>
          <a:p>
            <a:pPr algn="l"/>
            <a:r>
              <a:rPr lang="en-US" dirty="0"/>
              <a:t>We have 8 requests queued. They are</a:t>
            </a:r>
            <a:br>
              <a:rPr lang="en-US" dirty="0"/>
            </a:br>
            <a:r>
              <a:rPr lang="en-US" dirty="0"/>
              <a:t>for blocks sitting on cylinders 98, 183, …</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2"/>
          <p:cNvSpPr>
            <a:spLocks noGrp="1"/>
          </p:cNvSpPr>
          <p:nvPr>
            <p:ph type="sldNum" sz="quarter" idx="10"/>
          </p:nvPr>
        </p:nvSpPr>
        <p:spPr/>
        <p:txBody>
          <a:bodyPr/>
          <a:lstStyle/>
          <a:p>
            <a:fld id="{E33B055D-FF29-4F46-A2FF-8584335906ED}" type="slidenum">
              <a:rPr lang="en-US"/>
              <a:pPr/>
              <a:t>17</a:t>
            </a:fld>
            <a:endParaRPr lang="en-US"/>
          </a:p>
        </p:txBody>
      </p:sp>
      <p:sp>
        <p:nvSpPr>
          <p:cNvPr id="2046978" name="Rectangle 2"/>
          <p:cNvSpPr>
            <a:spLocks noGrp="1" noChangeArrowheads="1"/>
          </p:cNvSpPr>
          <p:nvPr>
            <p:ph type="title"/>
          </p:nvPr>
        </p:nvSpPr>
        <p:spPr/>
        <p:txBody>
          <a:bodyPr/>
          <a:lstStyle/>
          <a:p>
            <a:r>
              <a:rPr lang="en-US"/>
              <a:t>FCFS Algorithm</a:t>
            </a:r>
            <a:br>
              <a:rPr lang="en-US"/>
            </a:br>
            <a:r>
              <a:rPr lang="en-US"/>
              <a:t>First Come First Served</a:t>
            </a:r>
          </a:p>
        </p:txBody>
      </p:sp>
      <p:pic>
        <p:nvPicPr>
          <p:cNvPr id="2046980" name="Picture 4"/>
          <p:cNvPicPr>
            <a:picLocks noChangeAspect="1" noChangeArrowheads="1"/>
          </p:cNvPicPr>
          <p:nvPr/>
        </p:nvPicPr>
        <p:blipFill>
          <a:blip r:embed="rId3">
            <a:extLst>
              <a:ext uri="{28A0092B-C50C-407E-A947-70E740481C1C}">
                <a14:useLocalDpi xmlns:a14="http://schemas.microsoft.com/office/drawing/2010/main" val="0"/>
              </a:ext>
            </a:extLst>
          </a:blip>
          <a:srcRect l="482" t="6487" r="735" b="6487"/>
          <a:stretch>
            <a:fillRect/>
          </a:stretch>
        </p:blipFill>
        <p:spPr bwMode="auto">
          <a:xfrm>
            <a:off x="1116013" y="1557338"/>
            <a:ext cx="6834187" cy="4516437"/>
          </a:xfrm>
          <a:prstGeom prst="rect">
            <a:avLst/>
          </a:prstGeom>
          <a:noFill/>
          <a:ln w="38100" cmpd="dbl">
            <a:solidFill>
              <a:srgbClr val="CC6600"/>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pic>
      <p:sp>
        <p:nvSpPr>
          <p:cNvPr id="2046981" name="Rectangle 5"/>
          <p:cNvSpPr>
            <a:spLocks noChangeArrowheads="1"/>
          </p:cNvSpPr>
          <p:nvPr/>
        </p:nvSpPr>
        <p:spPr bwMode="auto">
          <a:xfrm>
            <a:off x="2192338" y="6022975"/>
            <a:ext cx="3984625" cy="36671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317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spAutoFit/>
          </a:bodyPr>
          <a:lstStyle/>
          <a:p>
            <a:r>
              <a:rPr lang="en-US"/>
              <a:t>total head movement =  640 cylinders</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9F6FA910-C509-1E4F-BE20-1ECB612D827A}" type="slidenum">
              <a:rPr lang="en-US"/>
              <a:pPr/>
              <a:t>18</a:t>
            </a:fld>
            <a:endParaRPr lang="en-US"/>
          </a:p>
        </p:txBody>
      </p:sp>
      <p:sp>
        <p:nvSpPr>
          <p:cNvPr id="2050050" name="Rectangle 2"/>
          <p:cNvSpPr>
            <a:spLocks noGrp="1" noChangeArrowheads="1"/>
          </p:cNvSpPr>
          <p:nvPr>
            <p:ph type="title"/>
          </p:nvPr>
        </p:nvSpPr>
        <p:spPr/>
        <p:txBody>
          <a:bodyPr/>
          <a:lstStyle/>
          <a:p>
            <a:r>
              <a:rPr lang="en-US"/>
              <a:t>SSTF Algorithm</a:t>
            </a:r>
            <a:br>
              <a:rPr lang="en-US"/>
            </a:br>
            <a:r>
              <a:rPr lang="en-US"/>
              <a:t>Shortest Seek Time First</a:t>
            </a:r>
          </a:p>
        </p:txBody>
      </p:sp>
      <p:sp>
        <p:nvSpPr>
          <p:cNvPr id="2050051" name="Rectangle 3"/>
          <p:cNvSpPr>
            <a:spLocks noGrp="1" noChangeArrowheads="1"/>
          </p:cNvSpPr>
          <p:nvPr>
            <p:ph type="body" idx="1"/>
          </p:nvPr>
        </p:nvSpPr>
        <p:spPr/>
        <p:txBody>
          <a:bodyPr/>
          <a:lstStyle/>
          <a:p>
            <a:r>
              <a:rPr lang="en-US"/>
              <a:t>Selects the request with the </a:t>
            </a:r>
            <a:r>
              <a:rPr lang="en-US" i="1"/>
              <a:t>minimum seek time</a:t>
            </a:r>
            <a:r>
              <a:rPr lang="en-US"/>
              <a:t> from the current head position.</a:t>
            </a:r>
          </a:p>
          <a:p>
            <a:r>
              <a:rPr lang="en-US"/>
              <a:t>SSTF scheduling is a form of SJF scheduling; may cause starvation of some requests.</a:t>
            </a:r>
          </a:p>
          <a:p>
            <a:endParaRPr 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2"/>
          <p:cNvSpPr>
            <a:spLocks noGrp="1"/>
          </p:cNvSpPr>
          <p:nvPr>
            <p:ph type="sldNum" sz="quarter" idx="10"/>
          </p:nvPr>
        </p:nvSpPr>
        <p:spPr/>
        <p:txBody>
          <a:bodyPr/>
          <a:lstStyle/>
          <a:p>
            <a:fld id="{0B9B6996-886D-1E4C-B7AE-04DBD86E5F33}" type="slidenum">
              <a:rPr lang="en-US"/>
              <a:pPr/>
              <a:t>19</a:t>
            </a:fld>
            <a:endParaRPr lang="en-US"/>
          </a:p>
        </p:txBody>
      </p:sp>
      <p:sp>
        <p:nvSpPr>
          <p:cNvPr id="2052101" name="Rectangle 5"/>
          <p:cNvSpPr>
            <a:spLocks noGrp="1" noChangeArrowheads="1"/>
          </p:cNvSpPr>
          <p:nvPr>
            <p:ph type="title"/>
          </p:nvPr>
        </p:nvSpPr>
        <p:spPr/>
        <p:txBody>
          <a:bodyPr/>
          <a:lstStyle/>
          <a:p>
            <a:r>
              <a:rPr lang="en-US"/>
              <a:t>SSTF</a:t>
            </a:r>
          </a:p>
        </p:txBody>
      </p:sp>
      <p:pic>
        <p:nvPicPr>
          <p:cNvPr id="2052100" name="Picture 4"/>
          <p:cNvPicPr>
            <a:picLocks noChangeAspect="1" noChangeArrowheads="1"/>
          </p:cNvPicPr>
          <p:nvPr/>
        </p:nvPicPr>
        <p:blipFill>
          <a:blip r:embed="rId3">
            <a:extLst>
              <a:ext uri="{28A0092B-C50C-407E-A947-70E740481C1C}">
                <a14:useLocalDpi xmlns:a14="http://schemas.microsoft.com/office/drawing/2010/main" val="0"/>
              </a:ext>
            </a:extLst>
          </a:blip>
          <a:srcRect l="829" t="6129" r="829" b="6129"/>
          <a:stretch>
            <a:fillRect/>
          </a:stretch>
        </p:blipFill>
        <p:spPr bwMode="auto">
          <a:xfrm>
            <a:off x="1136650" y="1514475"/>
            <a:ext cx="6604000" cy="4419600"/>
          </a:xfrm>
          <a:prstGeom prst="rect">
            <a:avLst/>
          </a:prstGeom>
          <a:noFill/>
          <a:ln w="38100" cmpd="dbl">
            <a:solidFill>
              <a:srgbClr val="CC6600"/>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pic>
      <p:sp>
        <p:nvSpPr>
          <p:cNvPr id="2052102" name="Rectangle 6"/>
          <p:cNvSpPr>
            <a:spLocks noChangeArrowheads="1"/>
          </p:cNvSpPr>
          <p:nvPr/>
        </p:nvSpPr>
        <p:spPr bwMode="auto">
          <a:xfrm>
            <a:off x="2265363" y="5949950"/>
            <a:ext cx="3984625" cy="36671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317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spAutoFit/>
          </a:bodyPr>
          <a:lstStyle/>
          <a:p>
            <a:r>
              <a:rPr lang="en-US"/>
              <a:t>total head movement  = 236 cylinders</a:t>
            </a:r>
          </a:p>
        </p:txBody>
      </p:sp>
      <p:sp>
        <p:nvSpPr>
          <p:cNvPr id="6" name="Text Box 7"/>
          <p:cNvSpPr txBox="1">
            <a:spLocks noChangeArrowheads="1"/>
          </p:cNvSpPr>
          <p:nvPr/>
        </p:nvSpPr>
        <p:spPr bwMode="auto">
          <a:xfrm>
            <a:off x="217253" y="4581525"/>
            <a:ext cx="2670645" cy="64851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317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spAutoFit/>
          </a:bodyPr>
          <a:lstStyle/>
          <a:p>
            <a:r>
              <a:rPr lang="en-US" dirty="0">
                <a:solidFill>
                  <a:srgbClr val="FF0000"/>
                </a:solidFill>
              </a:rPr>
              <a:t>Assume initially head </a:t>
            </a:r>
            <a:br>
              <a:rPr lang="en-US" dirty="0">
                <a:solidFill>
                  <a:srgbClr val="FF0000"/>
                </a:solidFill>
              </a:rPr>
            </a:br>
            <a:r>
              <a:rPr lang="en-US" dirty="0">
                <a:solidFill>
                  <a:srgbClr val="FF0000"/>
                </a:solidFill>
              </a:rPr>
              <a:t>direction is towards </a:t>
            </a:r>
            <a:r>
              <a:rPr lang="en-US" dirty="0" smtClean="0">
                <a:solidFill>
                  <a:srgbClr val="FF0000"/>
                </a:solidFill>
              </a:rPr>
              <a:t>right</a:t>
            </a:r>
            <a:endParaRPr lang="en-US" dirty="0">
              <a:solidFill>
                <a:srgbClr val="FF0000"/>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0"/>
          </p:nvPr>
        </p:nvSpPr>
        <p:spPr/>
        <p:txBody>
          <a:bodyPr/>
          <a:lstStyle/>
          <a:p>
            <a:fld id="{ECB62C81-FAEF-684E-861C-495EF57C2E9D}" type="slidenum">
              <a:rPr lang="en-US"/>
              <a:pPr/>
              <a:t>2</a:t>
            </a:fld>
            <a:endParaRPr lang="en-US"/>
          </a:p>
        </p:txBody>
      </p:sp>
      <p:sp>
        <p:nvSpPr>
          <p:cNvPr id="2022402" name="Rectangle 2"/>
          <p:cNvSpPr>
            <a:spLocks noGrp="1" noChangeArrowheads="1"/>
          </p:cNvSpPr>
          <p:nvPr>
            <p:ph type="title"/>
          </p:nvPr>
        </p:nvSpPr>
        <p:spPr/>
        <p:txBody>
          <a:bodyPr/>
          <a:lstStyle/>
          <a:p>
            <a:r>
              <a:rPr lang="en-US"/>
              <a:t>Objectives and Outline</a:t>
            </a:r>
          </a:p>
        </p:txBody>
      </p:sp>
      <p:sp>
        <p:nvSpPr>
          <p:cNvPr id="2022403" name="Rectangle 3"/>
          <p:cNvSpPr>
            <a:spLocks noGrp="1" noChangeArrowheads="1"/>
          </p:cNvSpPr>
          <p:nvPr>
            <p:ph type="body" sz="half" idx="1"/>
          </p:nvPr>
        </p:nvSpPr>
        <p:spPr/>
        <p:txBody>
          <a:bodyPr/>
          <a:lstStyle/>
          <a:p>
            <a:pPr>
              <a:buFontTx/>
              <a:buNone/>
            </a:pPr>
            <a:r>
              <a:rPr lang="en-US" sz="1600" b="1" dirty="0"/>
              <a:t>Objectives</a:t>
            </a:r>
          </a:p>
          <a:p>
            <a:r>
              <a:rPr lang="en-US" sz="1600" dirty="0"/>
              <a:t>Describe the physical structure of secondary and tertiary storage devices and the resulting effects on the uses of the devices</a:t>
            </a:r>
          </a:p>
          <a:p>
            <a:r>
              <a:rPr lang="en-US" sz="1600" dirty="0"/>
              <a:t>Explain the performance characteristics of mass-storage devices</a:t>
            </a:r>
          </a:p>
          <a:p>
            <a:r>
              <a:rPr lang="en-US" sz="1600" dirty="0"/>
              <a:t>Discuss operating-system services provided for mass storage, including RAID and HSM</a:t>
            </a:r>
          </a:p>
        </p:txBody>
      </p:sp>
      <p:sp>
        <p:nvSpPr>
          <p:cNvPr id="2022404" name="Rectangle 4"/>
          <p:cNvSpPr>
            <a:spLocks noGrp="1" noChangeArrowheads="1"/>
          </p:cNvSpPr>
          <p:nvPr>
            <p:ph type="body" sz="half" idx="2"/>
          </p:nvPr>
        </p:nvSpPr>
        <p:spPr/>
        <p:txBody>
          <a:bodyPr/>
          <a:lstStyle/>
          <a:p>
            <a:pPr>
              <a:buFontTx/>
              <a:buNone/>
            </a:pPr>
            <a:r>
              <a:rPr lang="en-US" sz="1600" b="1" dirty="0"/>
              <a:t>Outline</a:t>
            </a:r>
          </a:p>
          <a:p>
            <a:r>
              <a:rPr lang="en-US" sz="1600" dirty="0"/>
              <a:t>Overview of Mass Storage Structure</a:t>
            </a:r>
          </a:p>
          <a:p>
            <a:r>
              <a:rPr lang="en-US" sz="1600" dirty="0"/>
              <a:t>Disk Structure</a:t>
            </a:r>
          </a:p>
          <a:p>
            <a:r>
              <a:rPr lang="en-US" sz="1600" dirty="0"/>
              <a:t>Disk Attachment</a:t>
            </a:r>
          </a:p>
          <a:p>
            <a:r>
              <a:rPr lang="en-US" sz="1600" dirty="0"/>
              <a:t>Disk Scheduling</a:t>
            </a:r>
          </a:p>
          <a:p>
            <a:r>
              <a:rPr lang="en-US" sz="1600" dirty="0"/>
              <a:t>Disk Management</a:t>
            </a:r>
          </a:p>
          <a:p>
            <a:r>
              <a:rPr lang="en-US" sz="1600" dirty="0"/>
              <a:t>Swap-Space Management</a:t>
            </a:r>
          </a:p>
          <a:p>
            <a:r>
              <a:rPr lang="en-US" sz="1600" dirty="0"/>
              <a:t>RAID Structure</a:t>
            </a:r>
          </a:p>
          <a:p>
            <a:r>
              <a:rPr lang="en-US" sz="1600" dirty="0"/>
              <a:t>Disk Attachment</a:t>
            </a:r>
          </a:p>
          <a:p>
            <a:r>
              <a:rPr lang="en-US" sz="1600" dirty="0"/>
              <a:t>Stable-Storage Implementation</a:t>
            </a:r>
          </a:p>
          <a:p>
            <a:r>
              <a:rPr lang="en-US" sz="1600" dirty="0"/>
              <a:t>Tertiary Storage Devices</a:t>
            </a:r>
          </a:p>
          <a:p>
            <a:r>
              <a:rPr lang="en-US" sz="1600" dirty="0"/>
              <a:t>Operating System Issues</a:t>
            </a:r>
          </a:p>
          <a:p>
            <a:r>
              <a:rPr lang="en-US" sz="1600" dirty="0"/>
              <a:t>Performance Issues</a:t>
            </a:r>
          </a:p>
          <a:p>
            <a:endParaRPr lang="en-US" sz="1600"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77BA710A-5578-FA49-B5F6-9BC9C0F6DF3F}" type="slidenum">
              <a:rPr lang="en-US"/>
              <a:pPr/>
              <a:t>20</a:t>
            </a:fld>
            <a:endParaRPr lang="en-US"/>
          </a:p>
        </p:txBody>
      </p:sp>
      <p:sp>
        <p:nvSpPr>
          <p:cNvPr id="2055170" name="Rectangle 2"/>
          <p:cNvSpPr>
            <a:spLocks noGrp="1" noChangeArrowheads="1"/>
          </p:cNvSpPr>
          <p:nvPr>
            <p:ph type="title"/>
          </p:nvPr>
        </p:nvSpPr>
        <p:spPr/>
        <p:txBody>
          <a:bodyPr/>
          <a:lstStyle/>
          <a:p>
            <a:r>
              <a:rPr lang="en-US"/>
              <a:t>SCAN/ELEVATOR Algorithm</a:t>
            </a:r>
          </a:p>
        </p:txBody>
      </p:sp>
      <p:sp>
        <p:nvSpPr>
          <p:cNvPr id="2055171" name="Rectangle 3"/>
          <p:cNvSpPr>
            <a:spLocks noGrp="1" noChangeArrowheads="1"/>
          </p:cNvSpPr>
          <p:nvPr>
            <p:ph type="body" idx="1"/>
          </p:nvPr>
        </p:nvSpPr>
        <p:spPr/>
        <p:txBody>
          <a:bodyPr/>
          <a:lstStyle/>
          <a:p>
            <a:r>
              <a:rPr lang="en-US" dirty="0"/>
              <a:t>The disk arm starts at one end of the disk, and moves toward the other end, servicing requests until it gets to the other end of the disk, where the head movement is reversed and servicing continues.</a:t>
            </a:r>
          </a:p>
          <a:p>
            <a:endParaRPr lang="en-US" dirty="0"/>
          </a:p>
          <a:p>
            <a:r>
              <a:rPr lang="en-US" dirty="0"/>
              <a:t>Sometimes called the </a:t>
            </a:r>
            <a:r>
              <a:rPr lang="en-US" i="1" dirty="0"/>
              <a:t>elevator algorithm</a:t>
            </a:r>
            <a:r>
              <a:rPr lang="en-US" dirty="0"/>
              <a:t>.</a:t>
            </a:r>
          </a:p>
          <a:p>
            <a:endParaRPr lang="en-US" dirty="0"/>
          </a:p>
          <a:p>
            <a:r>
              <a:rPr lang="en-US" dirty="0"/>
              <a:t>Several variations of the algorithm exist: </a:t>
            </a:r>
          </a:p>
          <a:p>
            <a:pPr lvl="1"/>
            <a:r>
              <a:rPr lang="en-US" dirty="0"/>
              <a:t>C-SCAN</a:t>
            </a:r>
          </a:p>
          <a:p>
            <a:pPr lvl="1"/>
            <a:r>
              <a:rPr lang="en-US" dirty="0"/>
              <a:t>LOOK</a:t>
            </a:r>
          </a:p>
          <a:p>
            <a:pPr lvl="1"/>
            <a:r>
              <a:rPr lang="en-US" dirty="0"/>
              <a:t>C-LOOK</a:t>
            </a:r>
          </a:p>
          <a:p>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2"/>
          <p:cNvSpPr>
            <a:spLocks noGrp="1"/>
          </p:cNvSpPr>
          <p:nvPr>
            <p:ph type="sldNum" sz="quarter" idx="10"/>
          </p:nvPr>
        </p:nvSpPr>
        <p:spPr/>
        <p:txBody>
          <a:bodyPr/>
          <a:lstStyle/>
          <a:p>
            <a:fld id="{B528797D-6C16-884B-A21A-387EF5957B22}" type="slidenum">
              <a:rPr lang="en-US"/>
              <a:pPr/>
              <a:t>21</a:t>
            </a:fld>
            <a:endParaRPr lang="en-US"/>
          </a:p>
        </p:txBody>
      </p:sp>
      <p:sp>
        <p:nvSpPr>
          <p:cNvPr id="2057220" name="Rectangle 4"/>
          <p:cNvSpPr>
            <a:spLocks noGrp="1" noChangeArrowheads="1"/>
          </p:cNvSpPr>
          <p:nvPr>
            <p:ph type="title"/>
          </p:nvPr>
        </p:nvSpPr>
        <p:spPr/>
        <p:txBody>
          <a:bodyPr/>
          <a:lstStyle/>
          <a:p>
            <a:r>
              <a:rPr lang="en-US"/>
              <a:t>SCAN</a:t>
            </a:r>
          </a:p>
        </p:txBody>
      </p:sp>
      <p:pic>
        <p:nvPicPr>
          <p:cNvPr id="2057221" name="Picture 5"/>
          <p:cNvPicPr>
            <a:picLocks noChangeAspect="1" noChangeArrowheads="1"/>
          </p:cNvPicPr>
          <p:nvPr/>
        </p:nvPicPr>
        <p:blipFill>
          <a:blip r:embed="rId3">
            <a:extLst>
              <a:ext uri="{28A0092B-C50C-407E-A947-70E740481C1C}">
                <a14:useLocalDpi xmlns:a14="http://schemas.microsoft.com/office/drawing/2010/main" val="0"/>
              </a:ext>
            </a:extLst>
          </a:blip>
          <a:srcRect l="435" t="3818" r="871" b="4398"/>
          <a:stretch>
            <a:fillRect/>
          </a:stretch>
        </p:blipFill>
        <p:spPr bwMode="auto">
          <a:xfrm>
            <a:off x="1249363" y="1587500"/>
            <a:ext cx="6562725" cy="4578350"/>
          </a:xfrm>
          <a:prstGeom prst="rect">
            <a:avLst/>
          </a:prstGeom>
          <a:noFill/>
          <a:ln w="38100" cmpd="dbl">
            <a:solidFill>
              <a:srgbClr val="CC6600"/>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pic>
      <p:sp>
        <p:nvSpPr>
          <p:cNvPr id="2057222" name="Rectangle 6"/>
          <p:cNvSpPr>
            <a:spLocks noChangeArrowheads="1"/>
          </p:cNvSpPr>
          <p:nvPr/>
        </p:nvSpPr>
        <p:spPr bwMode="auto">
          <a:xfrm>
            <a:off x="3632200" y="3644900"/>
            <a:ext cx="3984625" cy="36671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317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spAutoFit/>
          </a:bodyPr>
          <a:lstStyle/>
          <a:p>
            <a:r>
              <a:rPr lang="en-US">
                <a:solidFill>
                  <a:srgbClr val="003300"/>
                </a:solidFill>
              </a:rPr>
              <a:t>total head movement =  236 cylinders</a:t>
            </a:r>
          </a:p>
        </p:txBody>
      </p:sp>
      <p:sp>
        <p:nvSpPr>
          <p:cNvPr id="2057223" name="Text Box 7"/>
          <p:cNvSpPr txBox="1">
            <a:spLocks noChangeArrowheads="1"/>
          </p:cNvSpPr>
          <p:nvPr/>
        </p:nvSpPr>
        <p:spPr bwMode="auto">
          <a:xfrm>
            <a:off x="287810" y="4581525"/>
            <a:ext cx="2529531" cy="64851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317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spAutoFit/>
          </a:bodyPr>
          <a:lstStyle/>
          <a:p>
            <a:r>
              <a:rPr lang="en-US" dirty="0">
                <a:solidFill>
                  <a:srgbClr val="FF0000"/>
                </a:solidFill>
              </a:rPr>
              <a:t>Assume initially head </a:t>
            </a:r>
            <a:br>
              <a:rPr lang="en-US" dirty="0">
                <a:solidFill>
                  <a:srgbClr val="FF0000"/>
                </a:solidFill>
              </a:rPr>
            </a:br>
            <a:r>
              <a:rPr lang="en-US" dirty="0">
                <a:solidFill>
                  <a:srgbClr val="FF0000"/>
                </a:solidFill>
              </a:rPr>
              <a:t>direction is towards left</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4DCBBDE1-33CF-DF4D-BD35-07109454194B}" type="slidenum">
              <a:rPr lang="en-US"/>
              <a:pPr/>
              <a:t>22</a:t>
            </a:fld>
            <a:endParaRPr lang="en-US"/>
          </a:p>
        </p:txBody>
      </p:sp>
      <p:sp>
        <p:nvSpPr>
          <p:cNvPr id="2060290" name="Rectangle 2"/>
          <p:cNvSpPr>
            <a:spLocks noGrp="1" noChangeArrowheads="1"/>
          </p:cNvSpPr>
          <p:nvPr>
            <p:ph type="title"/>
          </p:nvPr>
        </p:nvSpPr>
        <p:spPr/>
        <p:txBody>
          <a:bodyPr/>
          <a:lstStyle/>
          <a:p>
            <a:r>
              <a:rPr lang="en-US"/>
              <a:t>C-SCAN</a:t>
            </a:r>
          </a:p>
        </p:txBody>
      </p:sp>
      <p:sp>
        <p:nvSpPr>
          <p:cNvPr id="2060291" name="Rectangle 3"/>
          <p:cNvSpPr>
            <a:spLocks noGrp="1" noChangeArrowheads="1"/>
          </p:cNvSpPr>
          <p:nvPr>
            <p:ph type="body" idx="1"/>
          </p:nvPr>
        </p:nvSpPr>
        <p:spPr/>
        <p:txBody>
          <a:bodyPr/>
          <a:lstStyle/>
          <a:p>
            <a:r>
              <a:rPr lang="en-US" dirty="0"/>
              <a:t>C-SCAN: Circular SCAN</a:t>
            </a:r>
          </a:p>
          <a:p>
            <a:r>
              <a:rPr lang="en-US" dirty="0"/>
              <a:t>Provides a </a:t>
            </a:r>
            <a:r>
              <a:rPr lang="en-US" i="1" dirty="0"/>
              <a:t>more </a:t>
            </a:r>
            <a:r>
              <a:rPr lang="en-US" i="1" dirty="0">
                <a:solidFill>
                  <a:srgbClr val="FF0000"/>
                </a:solidFill>
              </a:rPr>
              <a:t>uniform wait time</a:t>
            </a:r>
            <a:r>
              <a:rPr lang="en-US" dirty="0">
                <a:solidFill>
                  <a:srgbClr val="FF0000"/>
                </a:solidFill>
              </a:rPr>
              <a:t> </a:t>
            </a:r>
            <a:r>
              <a:rPr lang="en-US" dirty="0"/>
              <a:t>than SCAN</a:t>
            </a:r>
            <a:r>
              <a:rPr lang="en-US" dirty="0" smtClean="0"/>
              <a:t>.</a:t>
            </a:r>
          </a:p>
          <a:p>
            <a:pPr lvl="1"/>
            <a:r>
              <a:rPr lang="en-US" dirty="0" smtClean="0"/>
              <a:t>Wait time for  request: time between arrival of request to the queue and completion of handling the request. </a:t>
            </a:r>
            <a:endParaRPr lang="en-US" dirty="0"/>
          </a:p>
          <a:p>
            <a:endParaRPr lang="en-US" dirty="0"/>
          </a:p>
          <a:p>
            <a:r>
              <a:rPr lang="en-US" dirty="0"/>
              <a:t>The head moves from one end of the disk to the other; servicing requests as it goes.  When it reaches the other end, however, it immediately returns to the beginning of the disk, without servicing any requests on the return trip.</a:t>
            </a:r>
          </a:p>
          <a:p>
            <a:endParaRPr lang="en-US" dirty="0"/>
          </a:p>
          <a:p>
            <a:r>
              <a:rPr lang="en-US" dirty="0"/>
              <a:t>Treats the cylinders as a </a:t>
            </a:r>
            <a:r>
              <a:rPr lang="en-US" dirty="0">
                <a:solidFill>
                  <a:srgbClr val="FF0000"/>
                </a:solidFill>
              </a:rPr>
              <a:t>circular list </a:t>
            </a:r>
            <a:r>
              <a:rPr lang="en-US" dirty="0"/>
              <a:t>that wraps around from the last cylinder to the first one.</a:t>
            </a:r>
          </a:p>
          <a:p>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2"/>
          <p:cNvSpPr>
            <a:spLocks noGrp="1"/>
          </p:cNvSpPr>
          <p:nvPr>
            <p:ph type="sldNum" sz="quarter" idx="10"/>
          </p:nvPr>
        </p:nvSpPr>
        <p:spPr/>
        <p:txBody>
          <a:bodyPr/>
          <a:lstStyle/>
          <a:p>
            <a:fld id="{9F24D1B1-76FC-7442-BC4B-0B103AE4E12F}" type="slidenum">
              <a:rPr lang="en-US"/>
              <a:pPr/>
              <a:t>23</a:t>
            </a:fld>
            <a:endParaRPr lang="en-US"/>
          </a:p>
        </p:txBody>
      </p:sp>
      <p:sp>
        <p:nvSpPr>
          <p:cNvPr id="2062340" name="Rectangle 4"/>
          <p:cNvSpPr>
            <a:spLocks noGrp="1" noChangeArrowheads="1"/>
          </p:cNvSpPr>
          <p:nvPr>
            <p:ph type="title"/>
          </p:nvPr>
        </p:nvSpPr>
        <p:spPr/>
        <p:txBody>
          <a:bodyPr/>
          <a:lstStyle/>
          <a:p>
            <a:r>
              <a:rPr lang="en-US"/>
              <a:t>C-SCAN</a:t>
            </a:r>
          </a:p>
        </p:txBody>
      </p:sp>
      <p:pic>
        <p:nvPicPr>
          <p:cNvPr id="2062341" name="Picture 5"/>
          <p:cNvPicPr>
            <a:picLocks noChangeAspect="1" noChangeArrowheads="1"/>
          </p:cNvPicPr>
          <p:nvPr/>
        </p:nvPicPr>
        <p:blipFill>
          <a:blip r:embed="rId3">
            <a:extLst>
              <a:ext uri="{28A0092B-C50C-407E-A947-70E740481C1C}">
                <a14:useLocalDpi xmlns:a14="http://schemas.microsoft.com/office/drawing/2010/main" val="0"/>
              </a:ext>
            </a:extLst>
          </a:blip>
          <a:srcRect l="706" t="3731" r="925" b="3731"/>
          <a:stretch>
            <a:fillRect/>
          </a:stretch>
        </p:blipFill>
        <p:spPr bwMode="auto">
          <a:xfrm>
            <a:off x="1547813" y="1674813"/>
            <a:ext cx="6364287" cy="4491037"/>
          </a:xfrm>
          <a:prstGeom prst="rect">
            <a:avLst/>
          </a:prstGeom>
          <a:noFill/>
          <a:ln w="38100" cmpd="dbl">
            <a:solidFill>
              <a:srgbClr val="CC6600"/>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pic>
      <p:sp>
        <p:nvSpPr>
          <p:cNvPr id="2062342" name="Text Box 6"/>
          <p:cNvSpPr txBox="1">
            <a:spLocks noChangeArrowheads="1"/>
          </p:cNvSpPr>
          <p:nvPr/>
        </p:nvSpPr>
        <p:spPr bwMode="auto">
          <a:xfrm>
            <a:off x="5292725" y="5661025"/>
            <a:ext cx="2327275" cy="36671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317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spAutoFit/>
          </a:bodyPr>
          <a:lstStyle/>
          <a:p>
            <a:r>
              <a:rPr lang="en-US"/>
              <a:t>Total movement: 382</a:t>
            </a:r>
          </a:p>
        </p:txBody>
      </p:sp>
      <p:sp>
        <p:nvSpPr>
          <p:cNvPr id="6" name="Text Box 7"/>
          <p:cNvSpPr txBox="1">
            <a:spLocks noChangeArrowheads="1"/>
          </p:cNvSpPr>
          <p:nvPr/>
        </p:nvSpPr>
        <p:spPr bwMode="auto">
          <a:xfrm>
            <a:off x="217253" y="4581525"/>
            <a:ext cx="2670645" cy="64851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317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spAutoFit/>
          </a:bodyPr>
          <a:lstStyle/>
          <a:p>
            <a:r>
              <a:rPr lang="en-US" dirty="0">
                <a:solidFill>
                  <a:srgbClr val="FF0000"/>
                </a:solidFill>
              </a:rPr>
              <a:t>Assume initially head </a:t>
            </a:r>
            <a:br>
              <a:rPr lang="en-US" dirty="0">
                <a:solidFill>
                  <a:srgbClr val="FF0000"/>
                </a:solidFill>
              </a:rPr>
            </a:br>
            <a:r>
              <a:rPr lang="en-US" dirty="0">
                <a:solidFill>
                  <a:srgbClr val="FF0000"/>
                </a:solidFill>
              </a:rPr>
              <a:t>direction is towards </a:t>
            </a:r>
            <a:r>
              <a:rPr lang="en-US" dirty="0" smtClean="0">
                <a:solidFill>
                  <a:srgbClr val="FF0000"/>
                </a:solidFill>
              </a:rPr>
              <a:t>right</a:t>
            </a:r>
            <a:endParaRPr lang="en-US" dirty="0">
              <a:solidFill>
                <a:srgbClr val="FF0000"/>
              </a:solidFill>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D27BB013-9EC5-7843-B4E4-B465EFF7533E}" type="slidenum">
              <a:rPr lang="en-US"/>
              <a:pPr/>
              <a:t>24</a:t>
            </a:fld>
            <a:endParaRPr lang="en-US"/>
          </a:p>
        </p:txBody>
      </p:sp>
      <p:sp>
        <p:nvSpPr>
          <p:cNvPr id="2065410" name="Rectangle 2"/>
          <p:cNvSpPr>
            <a:spLocks noGrp="1" noChangeArrowheads="1"/>
          </p:cNvSpPr>
          <p:nvPr>
            <p:ph type="title"/>
          </p:nvPr>
        </p:nvSpPr>
        <p:spPr/>
        <p:txBody>
          <a:bodyPr/>
          <a:lstStyle/>
          <a:p>
            <a:r>
              <a:rPr lang="en-US"/>
              <a:t>C-LOOK</a:t>
            </a:r>
          </a:p>
        </p:txBody>
      </p:sp>
      <p:sp>
        <p:nvSpPr>
          <p:cNvPr id="2065411" name="Rectangle 3"/>
          <p:cNvSpPr>
            <a:spLocks noGrp="1" noChangeArrowheads="1"/>
          </p:cNvSpPr>
          <p:nvPr>
            <p:ph type="body" idx="1"/>
          </p:nvPr>
        </p:nvSpPr>
        <p:spPr/>
        <p:txBody>
          <a:bodyPr/>
          <a:lstStyle/>
          <a:p>
            <a:r>
              <a:rPr lang="en-US" dirty="0"/>
              <a:t>Version of C-SCAN</a:t>
            </a:r>
          </a:p>
          <a:p>
            <a:endParaRPr lang="en-US" dirty="0"/>
          </a:p>
          <a:p>
            <a:r>
              <a:rPr lang="en-US" dirty="0"/>
              <a:t>Arm only goes as far as the </a:t>
            </a:r>
            <a:r>
              <a:rPr lang="en-US" dirty="0">
                <a:solidFill>
                  <a:srgbClr val="FF0000"/>
                </a:solidFill>
              </a:rPr>
              <a:t>last request </a:t>
            </a:r>
            <a:r>
              <a:rPr lang="en-US" dirty="0"/>
              <a:t>in each direction, then reverses direction immediately (without first going all the way to the end of the disk); and goes to the first request in the other end  of the disk. </a:t>
            </a:r>
          </a:p>
          <a:p>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2"/>
          <p:cNvSpPr>
            <a:spLocks noGrp="1"/>
          </p:cNvSpPr>
          <p:nvPr>
            <p:ph type="sldNum" sz="quarter" idx="10"/>
          </p:nvPr>
        </p:nvSpPr>
        <p:spPr/>
        <p:txBody>
          <a:bodyPr/>
          <a:lstStyle/>
          <a:p>
            <a:fld id="{5E7D5572-AE0E-DE4D-B2E2-A51CC0D4F21C}" type="slidenum">
              <a:rPr lang="en-US"/>
              <a:pPr/>
              <a:t>25</a:t>
            </a:fld>
            <a:endParaRPr lang="en-US"/>
          </a:p>
        </p:txBody>
      </p:sp>
      <p:sp>
        <p:nvSpPr>
          <p:cNvPr id="2067460" name="Rectangle 4"/>
          <p:cNvSpPr>
            <a:spLocks noGrp="1" noChangeArrowheads="1"/>
          </p:cNvSpPr>
          <p:nvPr>
            <p:ph type="title"/>
          </p:nvPr>
        </p:nvSpPr>
        <p:spPr/>
        <p:txBody>
          <a:bodyPr/>
          <a:lstStyle/>
          <a:p>
            <a:r>
              <a:rPr lang="en-US"/>
              <a:t>C-LOOK</a:t>
            </a:r>
          </a:p>
        </p:txBody>
      </p:sp>
      <p:pic>
        <p:nvPicPr>
          <p:cNvPr id="2067461" name="Picture 5"/>
          <p:cNvPicPr>
            <a:picLocks noChangeAspect="1" noChangeArrowheads="1"/>
          </p:cNvPicPr>
          <p:nvPr/>
        </p:nvPicPr>
        <p:blipFill>
          <a:blip r:embed="rId3">
            <a:extLst>
              <a:ext uri="{28A0092B-C50C-407E-A947-70E740481C1C}">
                <a14:useLocalDpi xmlns:a14="http://schemas.microsoft.com/office/drawing/2010/main" val="0"/>
              </a:ext>
            </a:extLst>
          </a:blip>
          <a:srcRect l="514" t="4144" r="1297" b="4504"/>
          <a:stretch>
            <a:fillRect/>
          </a:stretch>
        </p:blipFill>
        <p:spPr bwMode="auto">
          <a:xfrm>
            <a:off x="1403350" y="1628775"/>
            <a:ext cx="6554788" cy="4575175"/>
          </a:xfrm>
          <a:prstGeom prst="rect">
            <a:avLst/>
          </a:prstGeom>
          <a:noFill/>
          <a:ln w="38100" cmpd="dbl">
            <a:solidFill>
              <a:srgbClr val="CC6600"/>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pic>
      <p:sp>
        <p:nvSpPr>
          <p:cNvPr id="2067462" name="Text Box 6"/>
          <p:cNvSpPr txBox="1">
            <a:spLocks noChangeArrowheads="1"/>
          </p:cNvSpPr>
          <p:nvPr/>
        </p:nvSpPr>
        <p:spPr bwMode="auto">
          <a:xfrm>
            <a:off x="5435600" y="5734050"/>
            <a:ext cx="2327275" cy="36671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317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spAutoFit/>
          </a:bodyPr>
          <a:lstStyle/>
          <a:p>
            <a:r>
              <a:rPr lang="en-US"/>
              <a:t>Total movement: 322</a:t>
            </a:r>
          </a:p>
        </p:txBody>
      </p:sp>
      <p:sp>
        <p:nvSpPr>
          <p:cNvPr id="6" name="Text Box 7"/>
          <p:cNvSpPr txBox="1">
            <a:spLocks noChangeArrowheads="1"/>
          </p:cNvSpPr>
          <p:nvPr/>
        </p:nvSpPr>
        <p:spPr bwMode="auto">
          <a:xfrm>
            <a:off x="217253" y="4581525"/>
            <a:ext cx="2670645" cy="64851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317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spAutoFit/>
          </a:bodyPr>
          <a:lstStyle/>
          <a:p>
            <a:r>
              <a:rPr lang="en-US" dirty="0">
                <a:solidFill>
                  <a:srgbClr val="FF0000"/>
                </a:solidFill>
              </a:rPr>
              <a:t>Assume initially head </a:t>
            </a:r>
            <a:br>
              <a:rPr lang="en-US" dirty="0">
                <a:solidFill>
                  <a:srgbClr val="FF0000"/>
                </a:solidFill>
              </a:rPr>
            </a:br>
            <a:r>
              <a:rPr lang="en-US" dirty="0">
                <a:solidFill>
                  <a:srgbClr val="FF0000"/>
                </a:solidFill>
              </a:rPr>
              <a:t>direction is towards </a:t>
            </a:r>
            <a:r>
              <a:rPr lang="en-US" dirty="0" smtClean="0">
                <a:solidFill>
                  <a:srgbClr val="FF0000"/>
                </a:solidFill>
              </a:rPr>
              <a:t>right</a:t>
            </a:r>
            <a:endParaRPr lang="en-US" dirty="0">
              <a:solidFill>
                <a:srgbClr val="FF0000"/>
              </a:solidFill>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BD944199-8DC8-A54A-9173-5765FA521099}" type="slidenum">
              <a:rPr lang="en-US"/>
              <a:pPr/>
              <a:t>26</a:t>
            </a:fld>
            <a:endParaRPr lang="en-US"/>
          </a:p>
        </p:txBody>
      </p:sp>
      <p:sp>
        <p:nvSpPr>
          <p:cNvPr id="2221058" name="Rectangle 2"/>
          <p:cNvSpPr>
            <a:spLocks noGrp="1" noChangeArrowheads="1"/>
          </p:cNvSpPr>
          <p:nvPr>
            <p:ph type="title"/>
          </p:nvPr>
        </p:nvSpPr>
        <p:spPr/>
        <p:txBody>
          <a:bodyPr/>
          <a:lstStyle/>
          <a:p>
            <a:r>
              <a:rPr lang="en-US"/>
              <a:t>LOOK</a:t>
            </a:r>
          </a:p>
        </p:txBody>
      </p:sp>
      <p:sp>
        <p:nvSpPr>
          <p:cNvPr id="2221059" name="Rectangle 3"/>
          <p:cNvSpPr>
            <a:spLocks noGrp="1" noChangeArrowheads="1"/>
          </p:cNvSpPr>
          <p:nvPr>
            <p:ph type="body" idx="1"/>
          </p:nvPr>
        </p:nvSpPr>
        <p:spPr/>
        <p:txBody>
          <a:bodyPr/>
          <a:lstStyle/>
          <a:p>
            <a:r>
              <a:rPr lang="en-US"/>
              <a:t>From 53 to 183 (sweep meanwhile)</a:t>
            </a:r>
          </a:p>
          <a:p>
            <a:r>
              <a:rPr lang="en-US"/>
              <a:t>From 183 to  14 (sweep meanwhile)</a:t>
            </a:r>
          </a:p>
          <a:p>
            <a:endParaRPr lang="en-US"/>
          </a:p>
          <a:p>
            <a:r>
              <a:rPr lang="en-US"/>
              <a:t>Total = 299</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E77FF118-59AF-7D40-A0C3-DCBE3F3AAB18}" type="slidenum">
              <a:rPr lang="en-US"/>
              <a:pPr/>
              <a:t>27</a:t>
            </a:fld>
            <a:endParaRPr lang="en-US"/>
          </a:p>
        </p:txBody>
      </p:sp>
      <p:sp>
        <p:nvSpPr>
          <p:cNvPr id="2070530" name="Rectangle 2"/>
          <p:cNvSpPr>
            <a:spLocks noGrp="1" noChangeArrowheads="1"/>
          </p:cNvSpPr>
          <p:nvPr>
            <p:ph type="title"/>
          </p:nvPr>
        </p:nvSpPr>
        <p:spPr/>
        <p:txBody>
          <a:bodyPr/>
          <a:lstStyle/>
          <a:p>
            <a:r>
              <a:rPr lang="en-US"/>
              <a:t>Selecting a Disk-Scheduling Algorithm</a:t>
            </a:r>
          </a:p>
        </p:txBody>
      </p:sp>
      <p:sp>
        <p:nvSpPr>
          <p:cNvPr id="2070531" name="Rectangle 3"/>
          <p:cNvSpPr>
            <a:spLocks noGrp="1" noChangeArrowheads="1"/>
          </p:cNvSpPr>
          <p:nvPr>
            <p:ph type="body" idx="1"/>
          </p:nvPr>
        </p:nvSpPr>
        <p:spPr/>
        <p:txBody>
          <a:bodyPr/>
          <a:lstStyle/>
          <a:p>
            <a:r>
              <a:rPr lang="en-US" dirty="0"/>
              <a:t>SSTF is common and has a natural appeal</a:t>
            </a:r>
          </a:p>
          <a:p>
            <a:endParaRPr lang="en-US" dirty="0"/>
          </a:p>
          <a:p>
            <a:r>
              <a:rPr lang="en-US" dirty="0"/>
              <a:t>SCAN and C-SCAN perform better for systems that place a </a:t>
            </a:r>
            <a:r>
              <a:rPr lang="en-US" dirty="0">
                <a:solidFill>
                  <a:srgbClr val="FF0000"/>
                </a:solidFill>
              </a:rPr>
              <a:t>heavy load </a:t>
            </a:r>
            <a:r>
              <a:rPr lang="en-US" dirty="0"/>
              <a:t>on the disk.</a:t>
            </a:r>
          </a:p>
          <a:p>
            <a:endParaRPr lang="en-US" dirty="0" smtClean="0"/>
          </a:p>
          <a:p>
            <a:r>
              <a:rPr lang="en-US" dirty="0" smtClean="0"/>
              <a:t>Performance depends on the </a:t>
            </a:r>
            <a:r>
              <a:rPr lang="en-US" dirty="0" smtClean="0">
                <a:solidFill>
                  <a:srgbClr val="FF0000"/>
                </a:solidFill>
              </a:rPr>
              <a:t>number and types of requests</a:t>
            </a:r>
            <a:r>
              <a:rPr lang="en-US" dirty="0" smtClean="0"/>
              <a:t>.</a:t>
            </a:r>
          </a:p>
          <a:p>
            <a:endParaRPr lang="en-US" dirty="0" smtClean="0"/>
          </a:p>
          <a:p>
            <a:r>
              <a:rPr lang="en-US" dirty="0" smtClean="0"/>
              <a:t>Requests for disk service can be influenced by the file-allocation method.</a:t>
            </a:r>
          </a:p>
          <a:p>
            <a:endParaRPr lang="en-US" dirty="0" smtClean="0"/>
          </a:p>
          <a:p>
            <a:r>
              <a:rPr lang="en-US" dirty="0" smtClean="0"/>
              <a:t>The disk-scheduling algorithm should be written as a separate module of the operating system, allowing it to be replaced with a different algorithm if necessary.</a:t>
            </a:r>
          </a:p>
          <a:p>
            <a:endParaRPr lang="en-US" dirty="0" smtClean="0"/>
          </a:p>
          <a:p>
            <a:r>
              <a:rPr lang="en-US" dirty="0" smtClean="0"/>
              <a:t>Either SSTF or LOOK is a reasonable choice for the default algorithm.</a:t>
            </a:r>
          </a:p>
          <a:p>
            <a:endParaRPr lang="en-US"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245735B8-E9D0-0349-B745-64CF0E66DB32}" type="slidenum">
              <a:rPr lang="en-US"/>
              <a:pPr/>
              <a:t>28</a:t>
            </a:fld>
            <a:endParaRPr lang="en-US"/>
          </a:p>
        </p:txBody>
      </p:sp>
      <p:sp>
        <p:nvSpPr>
          <p:cNvPr id="2072578" name="Rectangle 2"/>
          <p:cNvSpPr>
            <a:spLocks noGrp="1" noChangeArrowheads="1"/>
          </p:cNvSpPr>
          <p:nvPr>
            <p:ph type="title"/>
          </p:nvPr>
        </p:nvSpPr>
        <p:spPr/>
        <p:txBody>
          <a:bodyPr/>
          <a:lstStyle/>
          <a:p>
            <a:r>
              <a:rPr lang="en-US"/>
              <a:t>Disk Management</a:t>
            </a:r>
          </a:p>
        </p:txBody>
      </p:sp>
      <p:sp>
        <p:nvSpPr>
          <p:cNvPr id="2072579" name="Rectangle 3"/>
          <p:cNvSpPr>
            <a:spLocks noGrp="1" noChangeArrowheads="1"/>
          </p:cNvSpPr>
          <p:nvPr>
            <p:ph type="body" idx="1"/>
          </p:nvPr>
        </p:nvSpPr>
        <p:spPr/>
        <p:txBody>
          <a:bodyPr/>
          <a:lstStyle/>
          <a:p>
            <a:r>
              <a:rPr lang="en-US" i="1"/>
              <a:t>Low-level formatting</a:t>
            </a:r>
            <a:r>
              <a:rPr lang="en-US"/>
              <a:t>, or </a:t>
            </a:r>
            <a:r>
              <a:rPr lang="en-US" i="1"/>
              <a:t>physical formatting</a:t>
            </a:r>
            <a:r>
              <a:rPr lang="en-US"/>
              <a:t> — Dividing a disk into sectors that the disk controller can read and write.</a:t>
            </a:r>
          </a:p>
          <a:p>
            <a:endParaRPr lang="en-US"/>
          </a:p>
          <a:p>
            <a:r>
              <a:rPr lang="en-US"/>
              <a:t>To use a disk to hold files, the operating system still needs to record its own data structures on the disk.</a:t>
            </a:r>
          </a:p>
          <a:p>
            <a:pPr lvl="1"/>
            <a:r>
              <a:rPr lang="en-US" i="1"/>
              <a:t>Partition</a:t>
            </a:r>
            <a:r>
              <a:rPr lang="en-US"/>
              <a:t> the disk into one or more groups of cylinders (volumes).</a:t>
            </a:r>
          </a:p>
          <a:p>
            <a:pPr lvl="1"/>
            <a:r>
              <a:rPr lang="en-US" i="1"/>
              <a:t>Logical formatting</a:t>
            </a:r>
            <a:r>
              <a:rPr lang="en-US"/>
              <a:t> or </a:t>
            </a:r>
            <a:r>
              <a:rPr lang="ja-JP" altLang="en-US">
                <a:latin typeface="Arial"/>
              </a:rPr>
              <a:t>“</a:t>
            </a:r>
            <a:r>
              <a:rPr lang="en-US"/>
              <a:t>making a file system</a:t>
            </a:r>
            <a:r>
              <a:rPr lang="ja-JP" altLang="en-US">
                <a:latin typeface="Arial"/>
              </a:rPr>
              <a:t>”</a:t>
            </a:r>
            <a:r>
              <a:rPr lang="en-US"/>
              <a:t>.</a:t>
            </a:r>
          </a:p>
          <a:p>
            <a:pPr lvl="1"/>
            <a:endParaRPr lang="en-US"/>
          </a:p>
          <a:p>
            <a:pPr lvl="1"/>
            <a:endParaRPr lang="en-US"/>
          </a:p>
          <a:p>
            <a:endParaRPr lang="en-US"/>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Slide Number Placeholder 2"/>
          <p:cNvSpPr>
            <a:spLocks noGrp="1"/>
          </p:cNvSpPr>
          <p:nvPr>
            <p:ph type="sldNum" sz="quarter" idx="10"/>
          </p:nvPr>
        </p:nvSpPr>
        <p:spPr/>
        <p:txBody>
          <a:bodyPr/>
          <a:lstStyle/>
          <a:p>
            <a:fld id="{C9D42FDF-7153-E947-8895-5F2576CF8FC5}" type="slidenum">
              <a:rPr lang="en-US"/>
              <a:pPr/>
              <a:t>29</a:t>
            </a:fld>
            <a:endParaRPr lang="en-US"/>
          </a:p>
        </p:txBody>
      </p:sp>
      <p:sp>
        <p:nvSpPr>
          <p:cNvPr id="2138114" name="Rectangle 2"/>
          <p:cNvSpPr>
            <a:spLocks noGrp="1" noChangeArrowheads="1"/>
          </p:cNvSpPr>
          <p:nvPr>
            <p:ph type="title"/>
          </p:nvPr>
        </p:nvSpPr>
        <p:spPr/>
        <p:txBody>
          <a:bodyPr/>
          <a:lstStyle/>
          <a:p>
            <a:r>
              <a:rPr lang="en-US"/>
              <a:t>Low Level Formatting</a:t>
            </a:r>
          </a:p>
        </p:txBody>
      </p:sp>
      <p:sp>
        <p:nvSpPr>
          <p:cNvPr id="2138116" name="Rectangle 4"/>
          <p:cNvSpPr>
            <a:spLocks noChangeArrowheads="1"/>
          </p:cNvSpPr>
          <p:nvPr/>
        </p:nvSpPr>
        <p:spPr bwMode="auto">
          <a:xfrm>
            <a:off x="900113" y="3502025"/>
            <a:ext cx="1511300" cy="504825"/>
          </a:xfrm>
          <a:prstGeom prst="rect">
            <a:avLst/>
          </a:prstGeom>
          <a:solidFill>
            <a:schemeClr val="accent1"/>
          </a:solidFill>
          <a:ln w="3175">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r>
              <a:rPr lang="en-US"/>
              <a:t>Sector</a:t>
            </a:r>
          </a:p>
        </p:txBody>
      </p:sp>
      <p:sp>
        <p:nvSpPr>
          <p:cNvPr id="2138117" name="Rectangle 5"/>
          <p:cNvSpPr>
            <a:spLocks noChangeArrowheads="1"/>
          </p:cNvSpPr>
          <p:nvPr/>
        </p:nvSpPr>
        <p:spPr bwMode="auto">
          <a:xfrm>
            <a:off x="2627313" y="3502025"/>
            <a:ext cx="1511300" cy="504825"/>
          </a:xfrm>
          <a:prstGeom prst="rect">
            <a:avLst/>
          </a:prstGeom>
          <a:solidFill>
            <a:schemeClr val="accent1"/>
          </a:solidFill>
          <a:ln w="3175">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r>
              <a:rPr lang="en-US"/>
              <a:t>Sector</a:t>
            </a:r>
          </a:p>
        </p:txBody>
      </p:sp>
      <p:sp>
        <p:nvSpPr>
          <p:cNvPr id="2138118" name="Rectangle 6"/>
          <p:cNvSpPr>
            <a:spLocks noChangeArrowheads="1"/>
          </p:cNvSpPr>
          <p:nvPr/>
        </p:nvSpPr>
        <p:spPr bwMode="auto">
          <a:xfrm>
            <a:off x="4356100" y="3502025"/>
            <a:ext cx="1511300" cy="504825"/>
          </a:xfrm>
          <a:prstGeom prst="rect">
            <a:avLst/>
          </a:prstGeom>
          <a:solidFill>
            <a:schemeClr val="accent1"/>
          </a:solidFill>
          <a:ln w="3175">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r>
              <a:rPr lang="en-US"/>
              <a:t>Sector</a:t>
            </a:r>
          </a:p>
        </p:txBody>
      </p:sp>
      <p:sp>
        <p:nvSpPr>
          <p:cNvPr id="2138120" name="Text Box 8"/>
          <p:cNvSpPr txBox="1">
            <a:spLocks noChangeArrowheads="1"/>
          </p:cNvSpPr>
          <p:nvPr/>
        </p:nvSpPr>
        <p:spPr bwMode="auto">
          <a:xfrm>
            <a:off x="6084888" y="3575050"/>
            <a:ext cx="473075" cy="36671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317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spAutoFit/>
          </a:bodyPr>
          <a:lstStyle/>
          <a:p>
            <a:r>
              <a:rPr lang="en-US"/>
              <a:t>….</a:t>
            </a:r>
          </a:p>
        </p:txBody>
      </p:sp>
      <p:sp>
        <p:nvSpPr>
          <p:cNvPr id="2138121" name="Rectangle 9"/>
          <p:cNvSpPr>
            <a:spLocks noChangeArrowheads="1"/>
          </p:cNvSpPr>
          <p:nvPr/>
        </p:nvSpPr>
        <p:spPr bwMode="auto">
          <a:xfrm>
            <a:off x="900113" y="4941888"/>
            <a:ext cx="7920037" cy="641350"/>
          </a:xfrm>
          <a:prstGeom prst="rect">
            <a:avLst/>
          </a:prstGeom>
          <a:solidFill>
            <a:schemeClr val="accent1"/>
          </a:solidFill>
          <a:ln w="3175">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r>
              <a:rPr lang="en-US"/>
              <a:t>magnetic material that can store bits</a:t>
            </a:r>
          </a:p>
        </p:txBody>
      </p:sp>
      <p:sp>
        <p:nvSpPr>
          <p:cNvPr id="2138122" name="Text Box 10"/>
          <p:cNvSpPr txBox="1">
            <a:spLocks noChangeArrowheads="1"/>
          </p:cNvSpPr>
          <p:nvPr/>
        </p:nvSpPr>
        <p:spPr bwMode="auto">
          <a:xfrm>
            <a:off x="2987675" y="5583238"/>
            <a:ext cx="3419475" cy="36671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317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spAutoFit/>
          </a:bodyPr>
          <a:lstStyle/>
          <a:p>
            <a:r>
              <a:rPr lang="en-US"/>
              <a:t>Disk before low level formatting </a:t>
            </a:r>
          </a:p>
        </p:txBody>
      </p:sp>
      <p:sp>
        <p:nvSpPr>
          <p:cNvPr id="2138123" name="Text Box 11"/>
          <p:cNvSpPr txBox="1">
            <a:spLocks noChangeArrowheads="1"/>
          </p:cNvSpPr>
          <p:nvPr/>
        </p:nvSpPr>
        <p:spPr bwMode="auto">
          <a:xfrm>
            <a:off x="3227388" y="4078288"/>
            <a:ext cx="3228975" cy="36671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317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spAutoFit/>
          </a:bodyPr>
          <a:lstStyle/>
          <a:p>
            <a:r>
              <a:rPr lang="en-US"/>
              <a:t>Disk after low level formatting </a:t>
            </a:r>
          </a:p>
        </p:txBody>
      </p:sp>
      <p:sp>
        <p:nvSpPr>
          <p:cNvPr id="2138124" name="Rectangle 12"/>
          <p:cNvSpPr>
            <a:spLocks noChangeArrowheads="1"/>
          </p:cNvSpPr>
          <p:nvPr/>
        </p:nvSpPr>
        <p:spPr bwMode="auto">
          <a:xfrm>
            <a:off x="1836738" y="2422525"/>
            <a:ext cx="576262" cy="431800"/>
          </a:xfrm>
          <a:prstGeom prst="rect">
            <a:avLst/>
          </a:prstGeom>
          <a:solidFill>
            <a:schemeClr val="accent1"/>
          </a:solidFill>
          <a:ln w="3175">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r>
              <a:rPr lang="en-US"/>
              <a:t>HDR</a:t>
            </a:r>
          </a:p>
        </p:txBody>
      </p:sp>
      <p:sp>
        <p:nvSpPr>
          <p:cNvPr id="2138125" name="Rectangle 13"/>
          <p:cNvSpPr>
            <a:spLocks noChangeArrowheads="1"/>
          </p:cNvSpPr>
          <p:nvPr/>
        </p:nvSpPr>
        <p:spPr bwMode="auto">
          <a:xfrm>
            <a:off x="4140200" y="2422525"/>
            <a:ext cx="576263" cy="431800"/>
          </a:xfrm>
          <a:prstGeom prst="rect">
            <a:avLst/>
          </a:prstGeom>
          <a:solidFill>
            <a:schemeClr val="accent1"/>
          </a:solidFill>
          <a:ln w="3175">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r>
              <a:rPr lang="en-US"/>
              <a:t>ECC</a:t>
            </a:r>
          </a:p>
        </p:txBody>
      </p:sp>
      <p:sp>
        <p:nvSpPr>
          <p:cNvPr id="2138126" name="Rectangle 14"/>
          <p:cNvSpPr>
            <a:spLocks noChangeArrowheads="1"/>
          </p:cNvSpPr>
          <p:nvPr/>
        </p:nvSpPr>
        <p:spPr bwMode="auto">
          <a:xfrm>
            <a:off x="2413000" y="2422525"/>
            <a:ext cx="1728788" cy="431800"/>
          </a:xfrm>
          <a:prstGeom prst="rect">
            <a:avLst/>
          </a:prstGeom>
          <a:solidFill>
            <a:schemeClr val="accent1"/>
          </a:solidFill>
          <a:ln w="3175">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r>
              <a:rPr lang="en-US"/>
              <a:t>Data (512 bytes)</a:t>
            </a:r>
          </a:p>
        </p:txBody>
      </p:sp>
      <p:sp>
        <p:nvSpPr>
          <p:cNvPr id="2138127" name="Line 15"/>
          <p:cNvSpPr>
            <a:spLocks noChangeShapeType="1"/>
          </p:cNvSpPr>
          <p:nvPr/>
        </p:nvSpPr>
        <p:spPr bwMode="auto">
          <a:xfrm flipV="1">
            <a:off x="4140200" y="2925763"/>
            <a:ext cx="503238" cy="504825"/>
          </a:xfrm>
          <a:prstGeom prst="line">
            <a:avLst/>
          </a:prstGeom>
          <a:noFill/>
          <a:ln w="3175">
            <a:solidFill>
              <a:schemeClr val="tx1"/>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lstStyle/>
          <a:p>
            <a:endParaRPr lang="en-US"/>
          </a:p>
        </p:txBody>
      </p:sp>
      <p:sp>
        <p:nvSpPr>
          <p:cNvPr id="2138128" name="Line 16"/>
          <p:cNvSpPr>
            <a:spLocks noChangeShapeType="1"/>
          </p:cNvSpPr>
          <p:nvPr/>
        </p:nvSpPr>
        <p:spPr bwMode="auto">
          <a:xfrm flipH="1" flipV="1">
            <a:off x="1908175" y="2925763"/>
            <a:ext cx="719138" cy="504825"/>
          </a:xfrm>
          <a:prstGeom prst="line">
            <a:avLst/>
          </a:prstGeom>
          <a:noFill/>
          <a:ln w="3175">
            <a:solidFill>
              <a:schemeClr val="tx1"/>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lstStyle/>
          <a:p>
            <a:endParaRPr lang="en-US"/>
          </a:p>
        </p:txBody>
      </p:sp>
      <p:sp>
        <p:nvSpPr>
          <p:cNvPr id="2138129" name="Line 17"/>
          <p:cNvSpPr>
            <a:spLocks noChangeShapeType="1"/>
          </p:cNvSpPr>
          <p:nvPr/>
        </p:nvSpPr>
        <p:spPr bwMode="auto">
          <a:xfrm flipV="1">
            <a:off x="2124075" y="2206625"/>
            <a:ext cx="0" cy="287338"/>
          </a:xfrm>
          <a:prstGeom prst="line">
            <a:avLst/>
          </a:prstGeom>
          <a:noFill/>
          <a:ln w="3175">
            <a:solidFill>
              <a:schemeClr val="tx1"/>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lstStyle/>
          <a:p>
            <a:endParaRPr lang="en-US"/>
          </a:p>
        </p:txBody>
      </p:sp>
      <p:sp>
        <p:nvSpPr>
          <p:cNvPr id="2138130" name="Text Box 18"/>
          <p:cNvSpPr txBox="1">
            <a:spLocks noChangeArrowheads="1"/>
          </p:cNvSpPr>
          <p:nvPr/>
        </p:nvSpPr>
        <p:spPr bwMode="auto">
          <a:xfrm>
            <a:off x="1331913" y="1917700"/>
            <a:ext cx="1641475" cy="36671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317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spAutoFit/>
          </a:bodyPr>
          <a:lstStyle/>
          <a:p>
            <a:r>
              <a:rPr lang="en-US"/>
              <a:t>sector number</a:t>
            </a:r>
          </a:p>
        </p:txBody>
      </p:sp>
      <p:sp>
        <p:nvSpPr>
          <p:cNvPr id="2138131" name="Line 19"/>
          <p:cNvSpPr>
            <a:spLocks noChangeShapeType="1"/>
          </p:cNvSpPr>
          <p:nvPr/>
        </p:nvSpPr>
        <p:spPr bwMode="auto">
          <a:xfrm flipV="1">
            <a:off x="4572000" y="2278063"/>
            <a:ext cx="0" cy="215900"/>
          </a:xfrm>
          <a:prstGeom prst="line">
            <a:avLst/>
          </a:prstGeom>
          <a:noFill/>
          <a:ln w="3175">
            <a:solidFill>
              <a:schemeClr val="tx1"/>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lstStyle/>
          <a:p>
            <a:endParaRPr lang="en-US"/>
          </a:p>
        </p:txBody>
      </p:sp>
      <p:sp>
        <p:nvSpPr>
          <p:cNvPr id="2138132" name="Text Box 20"/>
          <p:cNvSpPr txBox="1">
            <a:spLocks noChangeArrowheads="1"/>
          </p:cNvSpPr>
          <p:nvPr/>
        </p:nvSpPr>
        <p:spPr bwMode="auto">
          <a:xfrm>
            <a:off x="3995738" y="1917700"/>
            <a:ext cx="2289175" cy="36671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317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spAutoFit/>
          </a:bodyPr>
          <a:lstStyle/>
          <a:p>
            <a:r>
              <a:rPr lang="en-US"/>
              <a:t>error correcting code</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138116"/>
                                        </p:tgtEl>
                                        <p:attrNameLst>
                                          <p:attrName>style.visibility</p:attrName>
                                        </p:attrNameLst>
                                      </p:cBhvr>
                                      <p:to>
                                        <p:strVal val="visible"/>
                                      </p:to>
                                    </p:set>
                                    <p:animEffect transition="in" filter="blinds(horizontal)">
                                      <p:cBhvr>
                                        <p:cTn id="7" dur="500"/>
                                        <p:tgtEl>
                                          <p:spTgt spid="2138116"/>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2138117"/>
                                        </p:tgtEl>
                                        <p:attrNameLst>
                                          <p:attrName>style.visibility</p:attrName>
                                        </p:attrNameLst>
                                      </p:cBhvr>
                                      <p:to>
                                        <p:strVal val="visible"/>
                                      </p:to>
                                    </p:set>
                                    <p:animEffect transition="in" filter="blinds(horizontal)">
                                      <p:cBhvr>
                                        <p:cTn id="10" dur="500"/>
                                        <p:tgtEl>
                                          <p:spTgt spid="2138117"/>
                                        </p:tgtEl>
                                      </p:cBhvr>
                                    </p:animEffect>
                                  </p:childTnLst>
                                </p:cTn>
                              </p:par>
                              <p:par>
                                <p:cTn id="11" presetID="3" presetClass="entr" presetSubtype="10" fill="hold" grpId="0" nodeType="withEffect">
                                  <p:stCondLst>
                                    <p:cond delay="0"/>
                                  </p:stCondLst>
                                  <p:childTnLst>
                                    <p:set>
                                      <p:cBhvr>
                                        <p:cTn id="12" dur="1" fill="hold">
                                          <p:stCondLst>
                                            <p:cond delay="0"/>
                                          </p:stCondLst>
                                        </p:cTn>
                                        <p:tgtEl>
                                          <p:spTgt spid="2138118"/>
                                        </p:tgtEl>
                                        <p:attrNameLst>
                                          <p:attrName>style.visibility</p:attrName>
                                        </p:attrNameLst>
                                      </p:cBhvr>
                                      <p:to>
                                        <p:strVal val="visible"/>
                                      </p:to>
                                    </p:set>
                                    <p:animEffect transition="in" filter="blinds(horizontal)">
                                      <p:cBhvr>
                                        <p:cTn id="13" dur="500"/>
                                        <p:tgtEl>
                                          <p:spTgt spid="2138118"/>
                                        </p:tgtEl>
                                      </p:cBhvr>
                                    </p:animEffect>
                                  </p:childTnLst>
                                </p:cTn>
                              </p:par>
                              <p:par>
                                <p:cTn id="14" presetID="3" presetClass="entr" presetSubtype="10" fill="hold" grpId="0" nodeType="withEffect">
                                  <p:stCondLst>
                                    <p:cond delay="0"/>
                                  </p:stCondLst>
                                  <p:childTnLst>
                                    <p:set>
                                      <p:cBhvr>
                                        <p:cTn id="15" dur="1" fill="hold">
                                          <p:stCondLst>
                                            <p:cond delay="0"/>
                                          </p:stCondLst>
                                        </p:cTn>
                                        <p:tgtEl>
                                          <p:spTgt spid="2138120"/>
                                        </p:tgtEl>
                                        <p:attrNameLst>
                                          <p:attrName>style.visibility</p:attrName>
                                        </p:attrNameLst>
                                      </p:cBhvr>
                                      <p:to>
                                        <p:strVal val="visible"/>
                                      </p:to>
                                    </p:set>
                                    <p:animEffect transition="in" filter="blinds(horizontal)">
                                      <p:cBhvr>
                                        <p:cTn id="16" dur="500"/>
                                        <p:tgtEl>
                                          <p:spTgt spid="2138120"/>
                                        </p:tgtEl>
                                      </p:cBhvr>
                                    </p:animEffect>
                                  </p:childTnLst>
                                </p:cTn>
                              </p:par>
                              <p:par>
                                <p:cTn id="17" presetID="3" presetClass="entr" presetSubtype="10" fill="hold" grpId="0" nodeType="withEffect">
                                  <p:stCondLst>
                                    <p:cond delay="0"/>
                                  </p:stCondLst>
                                  <p:childTnLst>
                                    <p:set>
                                      <p:cBhvr>
                                        <p:cTn id="18" dur="1" fill="hold">
                                          <p:stCondLst>
                                            <p:cond delay="0"/>
                                          </p:stCondLst>
                                        </p:cTn>
                                        <p:tgtEl>
                                          <p:spTgt spid="2138123"/>
                                        </p:tgtEl>
                                        <p:attrNameLst>
                                          <p:attrName>style.visibility</p:attrName>
                                        </p:attrNameLst>
                                      </p:cBhvr>
                                      <p:to>
                                        <p:strVal val="visible"/>
                                      </p:to>
                                    </p:set>
                                    <p:animEffect transition="in" filter="blinds(horizontal)">
                                      <p:cBhvr>
                                        <p:cTn id="19" dur="500"/>
                                        <p:tgtEl>
                                          <p:spTgt spid="2138123"/>
                                        </p:tgtEl>
                                      </p:cBhvr>
                                    </p:animEffect>
                                  </p:childTnLst>
                                </p:cTn>
                              </p:par>
                            </p:childTnLst>
                          </p:cTn>
                        </p:par>
                      </p:childTnLst>
                    </p:cTn>
                  </p:par>
                  <p:par>
                    <p:cTn id="20" fill="hold" nodeType="clickPar">
                      <p:stCondLst>
                        <p:cond delay="indefinite"/>
                      </p:stCondLst>
                      <p:childTnLst>
                        <p:par>
                          <p:cTn id="21" fill="hold" nodeType="withGroup">
                            <p:stCondLst>
                              <p:cond delay="0"/>
                            </p:stCondLst>
                            <p:childTnLst>
                              <p:par>
                                <p:cTn id="22" presetID="22" presetClass="entr" presetSubtype="4" fill="hold" grpId="0" nodeType="clickEffect">
                                  <p:stCondLst>
                                    <p:cond delay="0"/>
                                  </p:stCondLst>
                                  <p:childTnLst>
                                    <p:set>
                                      <p:cBhvr>
                                        <p:cTn id="23" dur="1" fill="hold">
                                          <p:stCondLst>
                                            <p:cond delay="0"/>
                                          </p:stCondLst>
                                        </p:cTn>
                                        <p:tgtEl>
                                          <p:spTgt spid="2138128"/>
                                        </p:tgtEl>
                                        <p:attrNameLst>
                                          <p:attrName>style.visibility</p:attrName>
                                        </p:attrNameLst>
                                      </p:cBhvr>
                                      <p:to>
                                        <p:strVal val="visible"/>
                                      </p:to>
                                    </p:set>
                                    <p:animEffect transition="in" filter="wipe(down)">
                                      <p:cBhvr>
                                        <p:cTn id="24" dur="500"/>
                                        <p:tgtEl>
                                          <p:spTgt spid="2138128"/>
                                        </p:tgtEl>
                                      </p:cBhvr>
                                    </p:animEffect>
                                  </p:childTnLst>
                                </p:cTn>
                              </p:par>
                              <p:par>
                                <p:cTn id="25" presetID="22" presetClass="entr" presetSubtype="4" fill="hold" grpId="0" nodeType="withEffect">
                                  <p:stCondLst>
                                    <p:cond delay="0"/>
                                  </p:stCondLst>
                                  <p:childTnLst>
                                    <p:set>
                                      <p:cBhvr>
                                        <p:cTn id="26" dur="1" fill="hold">
                                          <p:stCondLst>
                                            <p:cond delay="0"/>
                                          </p:stCondLst>
                                        </p:cTn>
                                        <p:tgtEl>
                                          <p:spTgt spid="2138127"/>
                                        </p:tgtEl>
                                        <p:attrNameLst>
                                          <p:attrName>style.visibility</p:attrName>
                                        </p:attrNameLst>
                                      </p:cBhvr>
                                      <p:to>
                                        <p:strVal val="visible"/>
                                      </p:to>
                                    </p:set>
                                    <p:animEffect transition="in" filter="wipe(down)">
                                      <p:cBhvr>
                                        <p:cTn id="27" dur="500"/>
                                        <p:tgtEl>
                                          <p:spTgt spid="2138127"/>
                                        </p:tgtEl>
                                      </p:cBhvr>
                                    </p:animEffect>
                                  </p:childTnLst>
                                </p:cTn>
                              </p:par>
                            </p:childTnLst>
                          </p:cTn>
                        </p:par>
                        <p:par>
                          <p:cTn id="28" fill="hold" nodeType="afterGroup">
                            <p:stCondLst>
                              <p:cond delay="500"/>
                            </p:stCondLst>
                            <p:childTnLst>
                              <p:par>
                                <p:cTn id="29" presetID="3" presetClass="entr" presetSubtype="10" fill="hold" grpId="0" nodeType="afterEffect">
                                  <p:stCondLst>
                                    <p:cond delay="0"/>
                                  </p:stCondLst>
                                  <p:childTnLst>
                                    <p:set>
                                      <p:cBhvr>
                                        <p:cTn id="30" dur="1" fill="hold">
                                          <p:stCondLst>
                                            <p:cond delay="0"/>
                                          </p:stCondLst>
                                        </p:cTn>
                                        <p:tgtEl>
                                          <p:spTgt spid="2138124"/>
                                        </p:tgtEl>
                                        <p:attrNameLst>
                                          <p:attrName>style.visibility</p:attrName>
                                        </p:attrNameLst>
                                      </p:cBhvr>
                                      <p:to>
                                        <p:strVal val="visible"/>
                                      </p:to>
                                    </p:set>
                                    <p:animEffect transition="in" filter="blinds(horizontal)">
                                      <p:cBhvr>
                                        <p:cTn id="31" dur="500"/>
                                        <p:tgtEl>
                                          <p:spTgt spid="2138124"/>
                                        </p:tgtEl>
                                      </p:cBhvr>
                                    </p:animEffect>
                                  </p:childTnLst>
                                </p:cTn>
                              </p:par>
                              <p:par>
                                <p:cTn id="32" presetID="3" presetClass="entr" presetSubtype="10" fill="hold" grpId="0" nodeType="withEffect">
                                  <p:stCondLst>
                                    <p:cond delay="0"/>
                                  </p:stCondLst>
                                  <p:childTnLst>
                                    <p:set>
                                      <p:cBhvr>
                                        <p:cTn id="33" dur="1" fill="hold">
                                          <p:stCondLst>
                                            <p:cond delay="0"/>
                                          </p:stCondLst>
                                        </p:cTn>
                                        <p:tgtEl>
                                          <p:spTgt spid="2138125"/>
                                        </p:tgtEl>
                                        <p:attrNameLst>
                                          <p:attrName>style.visibility</p:attrName>
                                        </p:attrNameLst>
                                      </p:cBhvr>
                                      <p:to>
                                        <p:strVal val="visible"/>
                                      </p:to>
                                    </p:set>
                                    <p:animEffect transition="in" filter="blinds(horizontal)">
                                      <p:cBhvr>
                                        <p:cTn id="34" dur="500"/>
                                        <p:tgtEl>
                                          <p:spTgt spid="2138125"/>
                                        </p:tgtEl>
                                      </p:cBhvr>
                                    </p:animEffect>
                                  </p:childTnLst>
                                </p:cTn>
                              </p:par>
                              <p:par>
                                <p:cTn id="35" presetID="3" presetClass="entr" presetSubtype="10" fill="hold" grpId="0" nodeType="withEffect">
                                  <p:stCondLst>
                                    <p:cond delay="0"/>
                                  </p:stCondLst>
                                  <p:childTnLst>
                                    <p:set>
                                      <p:cBhvr>
                                        <p:cTn id="36" dur="1" fill="hold">
                                          <p:stCondLst>
                                            <p:cond delay="0"/>
                                          </p:stCondLst>
                                        </p:cTn>
                                        <p:tgtEl>
                                          <p:spTgt spid="2138126"/>
                                        </p:tgtEl>
                                        <p:attrNameLst>
                                          <p:attrName>style.visibility</p:attrName>
                                        </p:attrNameLst>
                                      </p:cBhvr>
                                      <p:to>
                                        <p:strVal val="visible"/>
                                      </p:to>
                                    </p:set>
                                    <p:animEffect transition="in" filter="blinds(horizontal)">
                                      <p:cBhvr>
                                        <p:cTn id="37" dur="500"/>
                                        <p:tgtEl>
                                          <p:spTgt spid="2138126"/>
                                        </p:tgtEl>
                                      </p:cBhvr>
                                    </p:animEffect>
                                  </p:childTnLst>
                                </p:cTn>
                              </p:par>
                              <p:par>
                                <p:cTn id="38" presetID="3" presetClass="entr" presetSubtype="10" fill="hold" grpId="0" nodeType="withEffect">
                                  <p:stCondLst>
                                    <p:cond delay="0"/>
                                  </p:stCondLst>
                                  <p:childTnLst>
                                    <p:set>
                                      <p:cBhvr>
                                        <p:cTn id="39" dur="1" fill="hold">
                                          <p:stCondLst>
                                            <p:cond delay="0"/>
                                          </p:stCondLst>
                                        </p:cTn>
                                        <p:tgtEl>
                                          <p:spTgt spid="2138129"/>
                                        </p:tgtEl>
                                        <p:attrNameLst>
                                          <p:attrName>style.visibility</p:attrName>
                                        </p:attrNameLst>
                                      </p:cBhvr>
                                      <p:to>
                                        <p:strVal val="visible"/>
                                      </p:to>
                                    </p:set>
                                    <p:animEffect transition="in" filter="blinds(horizontal)">
                                      <p:cBhvr>
                                        <p:cTn id="40" dur="500"/>
                                        <p:tgtEl>
                                          <p:spTgt spid="2138129"/>
                                        </p:tgtEl>
                                      </p:cBhvr>
                                    </p:animEffect>
                                  </p:childTnLst>
                                </p:cTn>
                              </p:par>
                              <p:par>
                                <p:cTn id="41" presetID="3" presetClass="entr" presetSubtype="10" fill="hold" grpId="0" nodeType="withEffect">
                                  <p:stCondLst>
                                    <p:cond delay="0"/>
                                  </p:stCondLst>
                                  <p:childTnLst>
                                    <p:set>
                                      <p:cBhvr>
                                        <p:cTn id="42" dur="1" fill="hold">
                                          <p:stCondLst>
                                            <p:cond delay="0"/>
                                          </p:stCondLst>
                                        </p:cTn>
                                        <p:tgtEl>
                                          <p:spTgt spid="2138130"/>
                                        </p:tgtEl>
                                        <p:attrNameLst>
                                          <p:attrName>style.visibility</p:attrName>
                                        </p:attrNameLst>
                                      </p:cBhvr>
                                      <p:to>
                                        <p:strVal val="visible"/>
                                      </p:to>
                                    </p:set>
                                    <p:animEffect transition="in" filter="blinds(horizontal)">
                                      <p:cBhvr>
                                        <p:cTn id="43" dur="500"/>
                                        <p:tgtEl>
                                          <p:spTgt spid="2138130"/>
                                        </p:tgtEl>
                                      </p:cBhvr>
                                    </p:animEffect>
                                  </p:childTnLst>
                                </p:cTn>
                              </p:par>
                              <p:par>
                                <p:cTn id="44" presetID="3" presetClass="entr" presetSubtype="10" fill="hold" grpId="0" nodeType="withEffect">
                                  <p:stCondLst>
                                    <p:cond delay="0"/>
                                  </p:stCondLst>
                                  <p:childTnLst>
                                    <p:set>
                                      <p:cBhvr>
                                        <p:cTn id="45" dur="1" fill="hold">
                                          <p:stCondLst>
                                            <p:cond delay="0"/>
                                          </p:stCondLst>
                                        </p:cTn>
                                        <p:tgtEl>
                                          <p:spTgt spid="2138131"/>
                                        </p:tgtEl>
                                        <p:attrNameLst>
                                          <p:attrName>style.visibility</p:attrName>
                                        </p:attrNameLst>
                                      </p:cBhvr>
                                      <p:to>
                                        <p:strVal val="visible"/>
                                      </p:to>
                                    </p:set>
                                    <p:animEffect transition="in" filter="blinds(horizontal)">
                                      <p:cBhvr>
                                        <p:cTn id="46" dur="500"/>
                                        <p:tgtEl>
                                          <p:spTgt spid="2138131"/>
                                        </p:tgtEl>
                                      </p:cBhvr>
                                    </p:animEffect>
                                  </p:childTnLst>
                                </p:cTn>
                              </p:par>
                              <p:par>
                                <p:cTn id="47" presetID="3" presetClass="entr" presetSubtype="10" fill="hold" grpId="0" nodeType="withEffect">
                                  <p:stCondLst>
                                    <p:cond delay="0"/>
                                  </p:stCondLst>
                                  <p:childTnLst>
                                    <p:set>
                                      <p:cBhvr>
                                        <p:cTn id="48" dur="1" fill="hold">
                                          <p:stCondLst>
                                            <p:cond delay="0"/>
                                          </p:stCondLst>
                                        </p:cTn>
                                        <p:tgtEl>
                                          <p:spTgt spid="2138132"/>
                                        </p:tgtEl>
                                        <p:attrNameLst>
                                          <p:attrName>style.visibility</p:attrName>
                                        </p:attrNameLst>
                                      </p:cBhvr>
                                      <p:to>
                                        <p:strVal val="visible"/>
                                      </p:to>
                                    </p:set>
                                    <p:animEffect transition="in" filter="blinds(horizontal)">
                                      <p:cBhvr>
                                        <p:cTn id="49" dur="500"/>
                                        <p:tgtEl>
                                          <p:spTgt spid="213813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38116" grpId="0" animBg="1"/>
      <p:bldP spid="2138117" grpId="0" animBg="1"/>
      <p:bldP spid="2138118" grpId="0" animBg="1"/>
      <p:bldP spid="2138120" grpId="0"/>
      <p:bldP spid="2138123" grpId="0"/>
      <p:bldP spid="2138124" grpId="0" animBg="1"/>
      <p:bldP spid="2138125" grpId="0" animBg="1"/>
      <p:bldP spid="2138126" grpId="0" animBg="1"/>
      <p:bldP spid="2138127" grpId="0" animBg="1"/>
      <p:bldP spid="2138128" grpId="0" animBg="1"/>
      <p:bldP spid="2138129" grpId="0" animBg="1"/>
      <p:bldP spid="2138130" grpId="0"/>
      <p:bldP spid="2138131" grpId="0" animBg="1"/>
      <p:bldP spid="213813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E11AADCD-FBA6-7248-8262-560A6DA1F18D}" type="slidenum">
              <a:rPr lang="en-US"/>
              <a:pPr/>
              <a:t>3</a:t>
            </a:fld>
            <a:endParaRPr lang="en-US"/>
          </a:p>
        </p:txBody>
      </p:sp>
      <p:sp>
        <p:nvSpPr>
          <p:cNvPr id="2208770" name="Rectangle 2"/>
          <p:cNvSpPr>
            <a:spLocks noGrp="1" noChangeArrowheads="1"/>
          </p:cNvSpPr>
          <p:nvPr>
            <p:ph type="title"/>
          </p:nvPr>
        </p:nvSpPr>
        <p:spPr/>
        <p:txBody>
          <a:bodyPr/>
          <a:lstStyle/>
          <a:p>
            <a:r>
              <a:rPr lang="en-US"/>
              <a:t>Mass Storage</a:t>
            </a:r>
          </a:p>
        </p:txBody>
      </p:sp>
      <p:sp>
        <p:nvSpPr>
          <p:cNvPr id="2208771" name="Rectangle 3"/>
          <p:cNvSpPr>
            <a:spLocks noGrp="1" noChangeArrowheads="1"/>
          </p:cNvSpPr>
          <p:nvPr>
            <p:ph type="body" idx="1"/>
          </p:nvPr>
        </p:nvSpPr>
        <p:spPr/>
        <p:txBody>
          <a:bodyPr/>
          <a:lstStyle/>
          <a:p>
            <a:r>
              <a:rPr lang="en-US" i="1" dirty="0"/>
              <a:t>Mass Storage</a:t>
            </a:r>
            <a:r>
              <a:rPr lang="en-US" dirty="0"/>
              <a:t> : permanent storage; large volume of data can be stored permanently (powering off will not cause loss of data)</a:t>
            </a:r>
          </a:p>
          <a:p>
            <a:endParaRPr lang="en-US" dirty="0"/>
          </a:p>
          <a:p>
            <a:pPr lvl="1"/>
            <a:r>
              <a:rPr lang="en-US" b="1" dirty="0"/>
              <a:t>Secondary storage</a:t>
            </a:r>
            <a:r>
              <a:rPr lang="en-US" dirty="0"/>
              <a:t>: always online; hard disk</a:t>
            </a:r>
          </a:p>
          <a:p>
            <a:pPr lvl="1"/>
            <a:endParaRPr lang="en-US" dirty="0"/>
          </a:p>
          <a:p>
            <a:pPr lvl="1"/>
            <a:r>
              <a:rPr lang="en-US" b="1" dirty="0"/>
              <a:t>Tertiary storage</a:t>
            </a:r>
            <a:r>
              <a:rPr lang="en-US" dirty="0"/>
              <a:t>; tapes, etc. </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Slide Number Placeholder 2"/>
          <p:cNvSpPr>
            <a:spLocks noGrp="1"/>
          </p:cNvSpPr>
          <p:nvPr>
            <p:ph type="sldNum" sz="quarter" idx="10"/>
          </p:nvPr>
        </p:nvSpPr>
        <p:spPr/>
        <p:txBody>
          <a:bodyPr/>
          <a:lstStyle/>
          <a:p>
            <a:fld id="{7C105FD4-52C6-3342-BD7F-5C38868DBD68}" type="slidenum">
              <a:rPr lang="en-US"/>
              <a:pPr/>
              <a:t>30</a:t>
            </a:fld>
            <a:endParaRPr lang="en-US"/>
          </a:p>
        </p:txBody>
      </p:sp>
      <p:sp>
        <p:nvSpPr>
          <p:cNvPr id="2135042" name="Rectangle 2"/>
          <p:cNvSpPr>
            <a:spLocks noGrp="1" noChangeArrowheads="1"/>
          </p:cNvSpPr>
          <p:nvPr>
            <p:ph type="title"/>
          </p:nvPr>
        </p:nvSpPr>
        <p:spPr/>
        <p:txBody>
          <a:bodyPr/>
          <a:lstStyle/>
          <a:p>
            <a:r>
              <a:rPr lang="en-US"/>
              <a:t>Boot Process</a:t>
            </a:r>
          </a:p>
        </p:txBody>
      </p:sp>
      <p:sp>
        <p:nvSpPr>
          <p:cNvPr id="2135044" name="Rectangle 4"/>
          <p:cNvSpPr>
            <a:spLocks noChangeArrowheads="1"/>
          </p:cNvSpPr>
          <p:nvPr/>
        </p:nvSpPr>
        <p:spPr bwMode="auto">
          <a:xfrm>
            <a:off x="3059113" y="2276475"/>
            <a:ext cx="1441450" cy="792163"/>
          </a:xfrm>
          <a:prstGeom prst="rect">
            <a:avLst/>
          </a:prstGeom>
          <a:solidFill>
            <a:schemeClr val="accent1"/>
          </a:solidFill>
          <a:ln w="3175">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r>
              <a:rPr lang="en-US"/>
              <a:t>Tiny</a:t>
            </a:r>
          </a:p>
          <a:p>
            <a:r>
              <a:rPr lang="en-US"/>
              <a:t>Boot </a:t>
            </a:r>
          </a:p>
          <a:p>
            <a:r>
              <a:rPr lang="en-US"/>
              <a:t>program</a:t>
            </a:r>
          </a:p>
        </p:txBody>
      </p:sp>
      <p:sp>
        <p:nvSpPr>
          <p:cNvPr id="2135047" name="Text Box 7"/>
          <p:cNvSpPr txBox="1">
            <a:spLocks noChangeArrowheads="1"/>
          </p:cNvSpPr>
          <p:nvPr/>
        </p:nvSpPr>
        <p:spPr bwMode="auto">
          <a:xfrm>
            <a:off x="3419475" y="1917700"/>
            <a:ext cx="714375" cy="36671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317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spAutoFit/>
          </a:bodyPr>
          <a:lstStyle/>
          <a:p>
            <a:r>
              <a:rPr lang="en-US"/>
              <a:t>ROM</a:t>
            </a:r>
          </a:p>
        </p:txBody>
      </p:sp>
      <p:sp>
        <p:nvSpPr>
          <p:cNvPr id="2135048" name="Rectangle 8"/>
          <p:cNvSpPr>
            <a:spLocks noChangeArrowheads="1"/>
          </p:cNvSpPr>
          <p:nvPr/>
        </p:nvSpPr>
        <p:spPr bwMode="auto">
          <a:xfrm>
            <a:off x="3059113" y="3284538"/>
            <a:ext cx="1441450" cy="2808287"/>
          </a:xfrm>
          <a:prstGeom prst="rect">
            <a:avLst/>
          </a:prstGeom>
          <a:noFill/>
          <a:ln w="3175">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endParaRPr lang="en-US"/>
          </a:p>
        </p:txBody>
      </p:sp>
      <p:sp>
        <p:nvSpPr>
          <p:cNvPr id="2135049" name="Text Box 9"/>
          <p:cNvSpPr txBox="1">
            <a:spLocks noChangeArrowheads="1"/>
          </p:cNvSpPr>
          <p:nvPr/>
        </p:nvSpPr>
        <p:spPr bwMode="auto">
          <a:xfrm>
            <a:off x="3419475" y="6021388"/>
            <a:ext cx="688975" cy="36671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317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spAutoFit/>
          </a:bodyPr>
          <a:lstStyle/>
          <a:p>
            <a:r>
              <a:rPr lang="en-US"/>
              <a:t>RAM</a:t>
            </a:r>
          </a:p>
        </p:txBody>
      </p:sp>
      <p:sp>
        <p:nvSpPr>
          <p:cNvPr id="2135052" name="Rectangle 12"/>
          <p:cNvSpPr>
            <a:spLocks noChangeArrowheads="1"/>
          </p:cNvSpPr>
          <p:nvPr/>
        </p:nvSpPr>
        <p:spPr bwMode="auto">
          <a:xfrm>
            <a:off x="6877050" y="1836738"/>
            <a:ext cx="1441450" cy="4249737"/>
          </a:xfrm>
          <a:prstGeom prst="rect">
            <a:avLst/>
          </a:prstGeom>
          <a:noFill/>
          <a:ln w="3175">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endParaRPr lang="en-US"/>
          </a:p>
        </p:txBody>
      </p:sp>
      <p:sp>
        <p:nvSpPr>
          <p:cNvPr id="2135054" name="Text Box 14"/>
          <p:cNvSpPr txBox="1">
            <a:spLocks noChangeArrowheads="1"/>
          </p:cNvSpPr>
          <p:nvPr/>
        </p:nvSpPr>
        <p:spPr bwMode="auto">
          <a:xfrm>
            <a:off x="7308850" y="6021388"/>
            <a:ext cx="625475" cy="36671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317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spAutoFit/>
          </a:bodyPr>
          <a:lstStyle/>
          <a:p>
            <a:r>
              <a:rPr lang="en-US"/>
              <a:t>Disk</a:t>
            </a:r>
          </a:p>
        </p:txBody>
      </p:sp>
      <p:sp>
        <p:nvSpPr>
          <p:cNvPr id="2135056" name="Rectangle 16"/>
          <p:cNvSpPr>
            <a:spLocks noChangeArrowheads="1"/>
          </p:cNvSpPr>
          <p:nvPr/>
        </p:nvSpPr>
        <p:spPr bwMode="auto">
          <a:xfrm>
            <a:off x="6877050" y="1836738"/>
            <a:ext cx="1439863" cy="1873250"/>
          </a:xfrm>
          <a:prstGeom prst="rect">
            <a:avLst/>
          </a:prstGeom>
          <a:noFill/>
          <a:ln w="3175">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endParaRPr lang="en-US"/>
          </a:p>
        </p:txBody>
      </p:sp>
      <p:sp>
        <p:nvSpPr>
          <p:cNvPr id="2135057" name="Rectangle 17"/>
          <p:cNvSpPr>
            <a:spLocks noChangeArrowheads="1"/>
          </p:cNvSpPr>
          <p:nvPr/>
        </p:nvSpPr>
        <p:spPr bwMode="auto">
          <a:xfrm>
            <a:off x="6877050" y="3709988"/>
            <a:ext cx="1439863" cy="1079500"/>
          </a:xfrm>
          <a:prstGeom prst="rect">
            <a:avLst/>
          </a:prstGeom>
          <a:noFill/>
          <a:ln w="3175">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endParaRPr lang="en-US"/>
          </a:p>
        </p:txBody>
      </p:sp>
      <p:sp>
        <p:nvSpPr>
          <p:cNvPr id="2135058" name="Rectangle 18"/>
          <p:cNvSpPr>
            <a:spLocks noChangeArrowheads="1"/>
          </p:cNvSpPr>
          <p:nvPr/>
        </p:nvSpPr>
        <p:spPr bwMode="auto">
          <a:xfrm>
            <a:off x="6877050" y="4791075"/>
            <a:ext cx="1439863" cy="1295400"/>
          </a:xfrm>
          <a:prstGeom prst="rect">
            <a:avLst/>
          </a:prstGeom>
          <a:noFill/>
          <a:ln w="3175">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endParaRPr lang="en-US"/>
          </a:p>
        </p:txBody>
      </p:sp>
      <p:sp>
        <p:nvSpPr>
          <p:cNvPr id="2135059" name="Rectangle 19"/>
          <p:cNvSpPr>
            <a:spLocks noChangeArrowheads="1"/>
          </p:cNvSpPr>
          <p:nvPr/>
        </p:nvSpPr>
        <p:spPr bwMode="auto">
          <a:xfrm>
            <a:off x="6877050" y="1836738"/>
            <a:ext cx="1439863" cy="288925"/>
          </a:xfrm>
          <a:prstGeom prst="rect">
            <a:avLst/>
          </a:prstGeom>
          <a:solidFill>
            <a:schemeClr val="accent1"/>
          </a:solidFill>
          <a:ln w="3175">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r>
              <a:rPr lang="en-US"/>
              <a:t>MBR</a:t>
            </a:r>
          </a:p>
        </p:txBody>
      </p:sp>
      <p:sp>
        <p:nvSpPr>
          <p:cNvPr id="2135060" name="Rectangle 20"/>
          <p:cNvSpPr>
            <a:spLocks noChangeArrowheads="1"/>
          </p:cNvSpPr>
          <p:nvPr/>
        </p:nvSpPr>
        <p:spPr bwMode="auto">
          <a:xfrm>
            <a:off x="6877050" y="3709988"/>
            <a:ext cx="1439863" cy="360362"/>
          </a:xfrm>
          <a:prstGeom prst="rect">
            <a:avLst/>
          </a:prstGeom>
          <a:solidFill>
            <a:schemeClr val="accent1"/>
          </a:solidFill>
          <a:ln w="3175">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r>
              <a:rPr lang="en-US"/>
              <a:t>Boot Block</a:t>
            </a:r>
          </a:p>
        </p:txBody>
      </p:sp>
      <p:sp>
        <p:nvSpPr>
          <p:cNvPr id="2135061" name="Rectangle 21"/>
          <p:cNvSpPr>
            <a:spLocks noChangeArrowheads="1"/>
          </p:cNvSpPr>
          <p:nvPr/>
        </p:nvSpPr>
        <p:spPr bwMode="auto">
          <a:xfrm>
            <a:off x="4787900" y="3502025"/>
            <a:ext cx="1223963" cy="863600"/>
          </a:xfrm>
          <a:prstGeom prst="rect">
            <a:avLst/>
          </a:prstGeom>
          <a:noFill/>
          <a:ln w="3175">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r>
              <a:rPr lang="en-US"/>
              <a:t>CPU</a:t>
            </a:r>
          </a:p>
        </p:txBody>
      </p:sp>
      <p:sp>
        <p:nvSpPr>
          <p:cNvPr id="2135062" name="Line 22"/>
          <p:cNvSpPr>
            <a:spLocks noChangeShapeType="1"/>
          </p:cNvSpPr>
          <p:nvPr/>
        </p:nvSpPr>
        <p:spPr bwMode="auto">
          <a:xfrm>
            <a:off x="6732588" y="3709988"/>
            <a:ext cx="0" cy="1079500"/>
          </a:xfrm>
          <a:prstGeom prst="line">
            <a:avLst/>
          </a:prstGeom>
          <a:noFill/>
          <a:ln w="3175">
            <a:solidFill>
              <a:schemeClr val="tx1"/>
            </a:solidFill>
            <a:round/>
            <a:headEnd type="triangle" w="med" len="me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lstStyle/>
          <a:p>
            <a:endParaRPr lang="en-US"/>
          </a:p>
        </p:txBody>
      </p:sp>
      <p:sp>
        <p:nvSpPr>
          <p:cNvPr id="2135063" name="Line 23"/>
          <p:cNvSpPr>
            <a:spLocks noChangeShapeType="1"/>
          </p:cNvSpPr>
          <p:nvPr/>
        </p:nvSpPr>
        <p:spPr bwMode="auto">
          <a:xfrm>
            <a:off x="6732588" y="1836738"/>
            <a:ext cx="0" cy="1873250"/>
          </a:xfrm>
          <a:prstGeom prst="line">
            <a:avLst/>
          </a:prstGeom>
          <a:noFill/>
          <a:ln w="3175">
            <a:solidFill>
              <a:schemeClr val="tx1"/>
            </a:solidFill>
            <a:round/>
            <a:headEnd type="triangle" w="med" len="me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lstStyle/>
          <a:p>
            <a:endParaRPr lang="en-US"/>
          </a:p>
        </p:txBody>
      </p:sp>
      <p:sp>
        <p:nvSpPr>
          <p:cNvPr id="2135064" name="Line 24"/>
          <p:cNvSpPr>
            <a:spLocks noChangeShapeType="1"/>
          </p:cNvSpPr>
          <p:nvPr/>
        </p:nvSpPr>
        <p:spPr bwMode="auto">
          <a:xfrm>
            <a:off x="6732588" y="4860925"/>
            <a:ext cx="0" cy="1225550"/>
          </a:xfrm>
          <a:prstGeom prst="line">
            <a:avLst/>
          </a:prstGeom>
          <a:noFill/>
          <a:ln w="3175">
            <a:solidFill>
              <a:schemeClr val="tx1"/>
            </a:solidFill>
            <a:round/>
            <a:headEnd type="triangle" w="med" len="me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lstStyle/>
          <a:p>
            <a:endParaRPr lang="en-US"/>
          </a:p>
        </p:txBody>
      </p:sp>
      <p:sp>
        <p:nvSpPr>
          <p:cNvPr id="2135065" name="Text Box 25"/>
          <p:cNvSpPr txBox="1">
            <a:spLocks noChangeArrowheads="1"/>
          </p:cNvSpPr>
          <p:nvPr/>
        </p:nvSpPr>
        <p:spPr bwMode="auto">
          <a:xfrm rot="16200000">
            <a:off x="5995194" y="2647156"/>
            <a:ext cx="1120775" cy="36671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317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spAutoFit/>
          </a:bodyPr>
          <a:lstStyle/>
          <a:p>
            <a:r>
              <a:rPr lang="en-US"/>
              <a:t>partition1</a:t>
            </a:r>
          </a:p>
        </p:txBody>
      </p:sp>
      <p:sp>
        <p:nvSpPr>
          <p:cNvPr id="2135066" name="Text Box 26"/>
          <p:cNvSpPr txBox="1">
            <a:spLocks noChangeArrowheads="1"/>
          </p:cNvSpPr>
          <p:nvPr/>
        </p:nvSpPr>
        <p:spPr bwMode="auto">
          <a:xfrm rot="16200000">
            <a:off x="5996781" y="3974307"/>
            <a:ext cx="1120775" cy="36671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317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spAutoFit/>
          </a:bodyPr>
          <a:lstStyle/>
          <a:p>
            <a:r>
              <a:rPr lang="en-US"/>
              <a:t>partition2</a:t>
            </a:r>
          </a:p>
        </p:txBody>
      </p:sp>
      <p:sp>
        <p:nvSpPr>
          <p:cNvPr id="2135067" name="Text Box 27"/>
          <p:cNvSpPr txBox="1">
            <a:spLocks noChangeArrowheads="1"/>
          </p:cNvSpPr>
          <p:nvPr/>
        </p:nvSpPr>
        <p:spPr bwMode="auto">
          <a:xfrm rot="16200000">
            <a:off x="5996781" y="5310982"/>
            <a:ext cx="1120775" cy="36671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317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spAutoFit/>
          </a:bodyPr>
          <a:lstStyle/>
          <a:p>
            <a:r>
              <a:rPr lang="en-US"/>
              <a:t>partition3</a:t>
            </a:r>
          </a:p>
        </p:txBody>
      </p:sp>
      <p:sp>
        <p:nvSpPr>
          <p:cNvPr id="2135068" name="Line 28"/>
          <p:cNvSpPr>
            <a:spLocks noChangeShapeType="1"/>
          </p:cNvSpPr>
          <p:nvPr/>
        </p:nvSpPr>
        <p:spPr bwMode="auto">
          <a:xfrm flipV="1">
            <a:off x="7092950" y="1692275"/>
            <a:ext cx="0" cy="215900"/>
          </a:xfrm>
          <a:prstGeom prst="line">
            <a:avLst/>
          </a:prstGeom>
          <a:noFill/>
          <a:ln w="3175">
            <a:solidFill>
              <a:schemeClr val="tx1"/>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lstStyle/>
          <a:p>
            <a:endParaRPr lang="en-US"/>
          </a:p>
        </p:txBody>
      </p:sp>
      <p:sp>
        <p:nvSpPr>
          <p:cNvPr id="2135069" name="Line 29"/>
          <p:cNvSpPr>
            <a:spLocks noChangeShapeType="1"/>
          </p:cNvSpPr>
          <p:nvPr/>
        </p:nvSpPr>
        <p:spPr bwMode="auto">
          <a:xfrm flipV="1">
            <a:off x="8027988" y="1692275"/>
            <a:ext cx="0" cy="215900"/>
          </a:xfrm>
          <a:prstGeom prst="line">
            <a:avLst/>
          </a:prstGeom>
          <a:noFill/>
          <a:ln w="3175">
            <a:solidFill>
              <a:schemeClr val="tx1"/>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lstStyle/>
          <a:p>
            <a:endParaRPr lang="en-US"/>
          </a:p>
        </p:txBody>
      </p:sp>
      <p:sp>
        <p:nvSpPr>
          <p:cNvPr id="2135070" name="Text Box 30"/>
          <p:cNvSpPr txBox="1">
            <a:spLocks noChangeArrowheads="1"/>
          </p:cNvSpPr>
          <p:nvPr/>
        </p:nvSpPr>
        <p:spPr bwMode="auto">
          <a:xfrm>
            <a:off x="6227763" y="1397000"/>
            <a:ext cx="1184275" cy="36671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317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spAutoFit/>
          </a:bodyPr>
          <a:lstStyle/>
          <a:p>
            <a:r>
              <a:rPr lang="en-US"/>
              <a:t>boot code</a:t>
            </a:r>
          </a:p>
        </p:txBody>
      </p:sp>
      <p:sp>
        <p:nvSpPr>
          <p:cNvPr id="2135071" name="Text Box 31"/>
          <p:cNvSpPr txBox="1">
            <a:spLocks noChangeArrowheads="1"/>
          </p:cNvSpPr>
          <p:nvPr/>
        </p:nvSpPr>
        <p:spPr bwMode="auto">
          <a:xfrm>
            <a:off x="7412038" y="1397000"/>
            <a:ext cx="1552575" cy="36671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317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spAutoFit/>
          </a:bodyPr>
          <a:lstStyle/>
          <a:p>
            <a:r>
              <a:rPr lang="en-US"/>
              <a:t>partition table</a:t>
            </a:r>
          </a:p>
        </p:txBody>
      </p:sp>
      <p:sp>
        <p:nvSpPr>
          <p:cNvPr id="2135073" name="Text Box 33"/>
          <p:cNvSpPr txBox="1">
            <a:spLocks noChangeArrowheads="1"/>
          </p:cNvSpPr>
          <p:nvPr/>
        </p:nvSpPr>
        <p:spPr bwMode="auto">
          <a:xfrm>
            <a:off x="203200" y="1557338"/>
            <a:ext cx="2771775" cy="476091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317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spAutoFit/>
          </a:bodyPr>
          <a:lstStyle>
            <a:lvl1pPr marL="457200" indent="-457200" algn="l" eaLnBrk="0" hangingPunct="0">
              <a:defRPr sz="2400">
                <a:solidFill>
                  <a:schemeClr val="tx1"/>
                </a:solidFill>
                <a:latin typeface="Times New Roman" charset="0"/>
                <a:ea typeface="ＭＳ Ｐゴシック" charset="0"/>
              </a:defRPr>
            </a:lvl1pPr>
            <a:lvl2pPr marL="914400" indent="-457200" algn="l" eaLnBrk="0" hangingPunct="0">
              <a:defRPr sz="2400">
                <a:solidFill>
                  <a:schemeClr val="tx1"/>
                </a:solidFill>
                <a:latin typeface="Times New Roman" charset="0"/>
                <a:ea typeface="ＭＳ Ｐゴシック" charset="0"/>
              </a:defRPr>
            </a:lvl2pPr>
            <a:lvl3pPr marL="1371600" indent="-457200" algn="l" eaLnBrk="0" hangingPunct="0">
              <a:defRPr sz="2400">
                <a:solidFill>
                  <a:schemeClr val="tx1"/>
                </a:solidFill>
                <a:latin typeface="Times New Roman" charset="0"/>
                <a:ea typeface="ＭＳ Ｐゴシック" charset="0"/>
              </a:defRPr>
            </a:lvl3pPr>
            <a:lvl4pPr marL="1828800" indent="-457200" algn="l" eaLnBrk="0" hangingPunct="0">
              <a:defRPr sz="2400">
                <a:solidFill>
                  <a:schemeClr val="tx1"/>
                </a:solidFill>
                <a:latin typeface="Times New Roman" charset="0"/>
                <a:ea typeface="ＭＳ Ｐゴシック" charset="0"/>
              </a:defRPr>
            </a:lvl4pPr>
            <a:lvl5pPr marL="2286000" indent="-457200" algn="l" eaLnBrk="0" hangingPunct="0">
              <a:defRPr sz="2400">
                <a:solidFill>
                  <a:schemeClr val="tx1"/>
                </a:solidFill>
                <a:latin typeface="Times New Roman" charset="0"/>
                <a:ea typeface="ＭＳ Ｐゴシック" charset="0"/>
              </a:defRPr>
            </a:lvl5pPr>
            <a:lvl6pPr marL="2743200" indent="-457200" eaLnBrk="0" fontAlgn="base" hangingPunct="0">
              <a:spcBef>
                <a:spcPct val="0"/>
              </a:spcBef>
              <a:spcAft>
                <a:spcPct val="0"/>
              </a:spcAft>
              <a:defRPr sz="2400">
                <a:solidFill>
                  <a:schemeClr val="tx1"/>
                </a:solidFill>
                <a:latin typeface="Times New Roman" charset="0"/>
                <a:ea typeface="ＭＳ Ｐゴシック" charset="0"/>
              </a:defRPr>
            </a:lvl6pPr>
            <a:lvl7pPr marL="3200400" indent="-457200" eaLnBrk="0" fontAlgn="base" hangingPunct="0">
              <a:spcBef>
                <a:spcPct val="0"/>
              </a:spcBef>
              <a:spcAft>
                <a:spcPct val="0"/>
              </a:spcAft>
              <a:defRPr sz="2400">
                <a:solidFill>
                  <a:schemeClr val="tx1"/>
                </a:solidFill>
                <a:latin typeface="Times New Roman" charset="0"/>
                <a:ea typeface="ＭＳ Ｐゴシック" charset="0"/>
              </a:defRPr>
            </a:lvl7pPr>
            <a:lvl8pPr marL="3657600" indent="-457200" eaLnBrk="0" fontAlgn="base" hangingPunct="0">
              <a:spcBef>
                <a:spcPct val="0"/>
              </a:spcBef>
              <a:spcAft>
                <a:spcPct val="0"/>
              </a:spcAft>
              <a:defRPr sz="2400">
                <a:solidFill>
                  <a:schemeClr val="tx1"/>
                </a:solidFill>
                <a:latin typeface="Times New Roman" charset="0"/>
                <a:ea typeface="ＭＳ Ｐゴシック" charset="0"/>
              </a:defRPr>
            </a:lvl8pPr>
            <a:lvl9pPr marL="4114800" indent="-4572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buFontTx/>
              <a:buAutoNum type="arabicPeriod"/>
            </a:pPr>
            <a:r>
              <a:rPr lang="en-US" sz="1800">
                <a:latin typeface="Arial" charset="0"/>
              </a:rPr>
              <a:t>Boot code in</a:t>
            </a:r>
            <a:br>
              <a:rPr lang="en-US" sz="1800">
                <a:latin typeface="Arial" charset="0"/>
              </a:rPr>
            </a:br>
            <a:r>
              <a:rPr lang="en-US" sz="1800">
                <a:latin typeface="Arial" charset="0"/>
              </a:rPr>
              <a:t>ROM is run; it brings</a:t>
            </a:r>
            <a:br>
              <a:rPr lang="en-US" sz="1800">
                <a:latin typeface="Arial" charset="0"/>
              </a:rPr>
            </a:br>
            <a:r>
              <a:rPr lang="en-US" sz="1800">
                <a:latin typeface="Arial" charset="0"/>
              </a:rPr>
              <a:t>MBR into memory</a:t>
            </a:r>
            <a:br>
              <a:rPr lang="en-US" sz="1800">
                <a:latin typeface="Arial" charset="0"/>
              </a:rPr>
            </a:br>
            <a:r>
              <a:rPr lang="en-US" sz="1800">
                <a:latin typeface="Arial" charset="0"/>
              </a:rPr>
              <a:t>and starts MBR boot</a:t>
            </a:r>
            <a:br>
              <a:rPr lang="en-US" sz="1800">
                <a:latin typeface="Arial" charset="0"/>
              </a:rPr>
            </a:br>
            <a:r>
              <a:rPr lang="en-US" sz="1800">
                <a:latin typeface="Arial" charset="0"/>
              </a:rPr>
              <a:t>code</a:t>
            </a:r>
          </a:p>
          <a:p>
            <a:pPr eaLnBrk="1" hangingPunct="1">
              <a:buFontTx/>
              <a:buAutoNum type="arabicPeriod"/>
            </a:pPr>
            <a:r>
              <a:rPr lang="en-US" sz="1800">
                <a:latin typeface="Arial" charset="0"/>
              </a:rPr>
              <a:t>MBR boot code</a:t>
            </a:r>
            <a:br>
              <a:rPr lang="en-US" sz="1800">
                <a:latin typeface="Arial" charset="0"/>
              </a:rPr>
            </a:br>
            <a:r>
              <a:rPr lang="en-US" sz="1800">
                <a:latin typeface="Arial" charset="0"/>
              </a:rPr>
              <a:t>runs; looks </a:t>
            </a:r>
            <a:br>
              <a:rPr lang="en-US" sz="1800">
                <a:latin typeface="Arial" charset="0"/>
              </a:rPr>
            </a:br>
            <a:r>
              <a:rPr lang="en-US" sz="1800">
                <a:latin typeface="Arial" charset="0"/>
              </a:rPr>
              <a:t>to partition table; </a:t>
            </a:r>
            <a:br>
              <a:rPr lang="en-US" sz="1800">
                <a:latin typeface="Arial" charset="0"/>
              </a:rPr>
            </a:br>
            <a:r>
              <a:rPr lang="en-US" sz="1800">
                <a:latin typeface="Arial" charset="0"/>
              </a:rPr>
              <a:t>learns about</a:t>
            </a:r>
            <a:br>
              <a:rPr lang="en-US" sz="1800">
                <a:latin typeface="Arial" charset="0"/>
              </a:rPr>
            </a:br>
            <a:r>
              <a:rPr lang="en-US" sz="1800">
                <a:latin typeface="Arial" charset="0"/>
              </a:rPr>
              <a:t>the boot partition; </a:t>
            </a:r>
            <a:br>
              <a:rPr lang="en-US" sz="1800">
                <a:latin typeface="Arial" charset="0"/>
              </a:rPr>
            </a:br>
            <a:r>
              <a:rPr lang="en-US" sz="1800">
                <a:latin typeface="Arial" charset="0"/>
              </a:rPr>
              <a:t>brings and starts the </a:t>
            </a:r>
            <a:br>
              <a:rPr lang="en-US" sz="1800">
                <a:latin typeface="Arial" charset="0"/>
              </a:rPr>
            </a:br>
            <a:r>
              <a:rPr lang="en-US" sz="1800">
                <a:latin typeface="Arial" charset="0"/>
              </a:rPr>
              <a:t>boot code in the boot</a:t>
            </a:r>
            <a:br>
              <a:rPr lang="en-US" sz="1800">
                <a:latin typeface="Arial" charset="0"/>
              </a:rPr>
            </a:br>
            <a:r>
              <a:rPr lang="en-US" sz="1800">
                <a:latin typeface="Arial" charset="0"/>
              </a:rPr>
              <a:t>partition</a:t>
            </a:r>
          </a:p>
          <a:p>
            <a:pPr eaLnBrk="1" hangingPunct="1">
              <a:buFontTx/>
              <a:buAutoNum type="arabicPeriod"/>
            </a:pPr>
            <a:r>
              <a:rPr lang="en-US" sz="1800">
                <a:latin typeface="Arial" charset="0"/>
              </a:rPr>
              <a:t>Boot code in boot </a:t>
            </a:r>
            <a:br>
              <a:rPr lang="en-US" sz="1800">
                <a:latin typeface="Arial" charset="0"/>
              </a:rPr>
            </a:br>
            <a:r>
              <a:rPr lang="en-US" sz="1800">
                <a:latin typeface="Arial" charset="0"/>
              </a:rPr>
              <a:t>partition loads </a:t>
            </a:r>
            <a:br>
              <a:rPr lang="en-US" sz="1800">
                <a:latin typeface="Arial" charset="0"/>
              </a:rPr>
            </a:br>
            <a:r>
              <a:rPr lang="en-US" sz="1800">
                <a:latin typeface="Arial" charset="0"/>
              </a:rPr>
              <a:t>the kernel sitting</a:t>
            </a:r>
            <a:br>
              <a:rPr lang="en-US" sz="1800">
                <a:latin typeface="Arial" charset="0"/>
              </a:rPr>
            </a:br>
            <a:r>
              <a:rPr lang="en-US" sz="1800">
                <a:latin typeface="Arial" charset="0"/>
              </a:rPr>
              <a:t>in that partition</a:t>
            </a:r>
          </a:p>
        </p:txBody>
      </p:sp>
      <p:sp>
        <p:nvSpPr>
          <p:cNvPr id="2135074" name="Freeform 34"/>
          <p:cNvSpPr>
            <a:spLocks/>
          </p:cNvSpPr>
          <p:nvPr/>
        </p:nvSpPr>
        <p:spPr bwMode="auto">
          <a:xfrm>
            <a:off x="4211638" y="1700213"/>
            <a:ext cx="492125" cy="720725"/>
          </a:xfrm>
          <a:custGeom>
            <a:avLst/>
            <a:gdLst>
              <a:gd name="T0" fmla="*/ 46 w 310"/>
              <a:gd name="T1" fmla="*/ 0 h 454"/>
              <a:gd name="T2" fmla="*/ 227 w 310"/>
              <a:gd name="T3" fmla="*/ 136 h 454"/>
              <a:gd name="T4" fmla="*/ 272 w 310"/>
              <a:gd name="T5" fmla="*/ 182 h 454"/>
              <a:gd name="T6" fmla="*/ 0 w 310"/>
              <a:gd name="T7" fmla="*/ 454 h 454"/>
            </a:gdLst>
            <a:ahLst/>
            <a:cxnLst>
              <a:cxn ang="0">
                <a:pos x="T0" y="T1"/>
              </a:cxn>
              <a:cxn ang="0">
                <a:pos x="T2" y="T3"/>
              </a:cxn>
              <a:cxn ang="0">
                <a:pos x="T4" y="T5"/>
              </a:cxn>
              <a:cxn ang="0">
                <a:pos x="T6" y="T7"/>
              </a:cxn>
            </a:cxnLst>
            <a:rect l="0" t="0" r="r" b="b"/>
            <a:pathLst>
              <a:path w="310" h="454">
                <a:moveTo>
                  <a:pt x="46" y="0"/>
                </a:moveTo>
                <a:cubicBezTo>
                  <a:pt x="118" y="53"/>
                  <a:pt x="190" y="106"/>
                  <a:pt x="227" y="136"/>
                </a:cubicBezTo>
                <a:cubicBezTo>
                  <a:pt x="264" y="166"/>
                  <a:pt x="310" y="129"/>
                  <a:pt x="272" y="182"/>
                </a:cubicBezTo>
                <a:cubicBezTo>
                  <a:pt x="234" y="235"/>
                  <a:pt x="117" y="344"/>
                  <a:pt x="0" y="454"/>
                </a:cubicBezTo>
              </a:path>
            </a:pathLst>
          </a:custGeom>
          <a:noFill/>
          <a:ln w="3175" cap="flat" cmpd="sng">
            <a:solidFill>
              <a:schemeClr val="tx1"/>
            </a:solidFill>
            <a:prstDash val="solid"/>
            <a:round/>
            <a:headEnd type="none" w="med" len="med"/>
            <a:tailEnd type="triangle" w="med" len="me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5921" dir="2700000" algn="ctr" rotWithShape="0">
                    <a:schemeClr val="bg2"/>
                  </a:outerShdw>
                </a:effectLst>
              </a14:hiddenEffects>
            </a:ext>
          </a:extLst>
        </p:spPr>
        <p:txBody>
          <a:bodyPr wrap="none" lIns="90000" tIns="46800" rIns="90000" bIns="46800"/>
          <a:lstStyle/>
          <a:p>
            <a:endParaRPr lang="en-US"/>
          </a:p>
        </p:txBody>
      </p:sp>
      <p:sp>
        <p:nvSpPr>
          <p:cNvPr id="2135075" name="Freeform 35"/>
          <p:cNvSpPr>
            <a:spLocks/>
          </p:cNvSpPr>
          <p:nvPr/>
        </p:nvSpPr>
        <p:spPr bwMode="auto">
          <a:xfrm>
            <a:off x="4427538" y="1665288"/>
            <a:ext cx="2592387" cy="1042987"/>
          </a:xfrm>
          <a:custGeom>
            <a:avLst/>
            <a:gdLst>
              <a:gd name="T0" fmla="*/ 0 w 1633"/>
              <a:gd name="T1" fmla="*/ 657 h 657"/>
              <a:gd name="T2" fmla="*/ 454 w 1633"/>
              <a:gd name="T3" fmla="*/ 476 h 657"/>
              <a:gd name="T4" fmla="*/ 499 w 1633"/>
              <a:gd name="T5" fmla="*/ 68 h 657"/>
              <a:gd name="T6" fmla="*/ 953 w 1633"/>
              <a:gd name="T7" fmla="*/ 68 h 657"/>
              <a:gd name="T8" fmla="*/ 1361 w 1633"/>
              <a:gd name="T9" fmla="*/ 68 h 657"/>
              <a:gd name="T10" fmla="*/ 1633 w 1633"/>
              <a:gd name="T11" fmla="*/ 204 h 657"/>
            </a:gdLst>
            <a:ahLst/>
            <a:cxnLst>
              <a:cxn ang="0">
                <a:pos x="T0" y="T1"/>
              </a:cxn>
              <a:cxn ang="0">
                <a:pos x="T2" y="T3"/>
              </a:cxn>
              <a:cxn ang="0">
                <a:pos x="T4" y="T5"/>
              </a:cxn>
              <a:cxn ang="0">
                <a:pos x="T6" y="T7"/>
              </a:cxn>
              <a:cxn ang="0">
                <a:pos x="T8" y="T9"/>
              </a:cxn>
              <a:cxn ang="0">
                <a:pos x="T10" y="T11"/>
              </a:cxn>
            </a:cxnLst>
            <a:rect l="0" t="0" r="r" b="b"/>
            <a:pathLst>
              <a:path w="1633" h="657">
                <a:moveTo>
                  <a:pt x="0" y="657"/>
                </a:moveTo>
                <a:cubicBezTo>
                  <a:pt x="185" y="615"/>
                  <a:pt x="371" y="574"/>
                  <a:pt x="454" y="476"/>
                </a:cubicBezTo>
                <a:cubicBezTo>
                  <a:pt x="537" y="378"/>
                  <a:pt x="416" y="136"/>
                  <a:pt x="499" y="68"/>
                </a:cubicBezTo>
                <a:cubicBezTo>
                  <a:pt x="582" y="0"/>
                  <a:pt x="809" y="68"/>
                  <a:pt x="953" y="68"/>
                </a:cubicBezTo>
                <a:cubicBezTo>
                  <a:pt x="1097" y="68"/>
                  <a:pt x="1248" y="45"/>
                  <a:pt x="1361" y="68"/>
                </a:cubicBezTo>
                <a:cubicBezTo>
                  <a:pt x="1474" y="91"/>
                  <a:pt x="1553" y="147"/>
                  <a:pt x="1633" y="204"/>
                </a:cubicBezTo>
              </a:path>
            </a:pathLst>
          </a:custGeom>
          <a:noFill/>
          <a:ln w="3175" cap="flat" cmpd="sng">
            <a:solidFill>
              <a:schemeClr val="tx1"/>
            </a:solidFill>
            <a:prstDash val="solid"/>
            <a:round/>
            <a:headEnd type="none" w="med" len="med"/>
            <a:tailEnd type="triangle" w="med" len="me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5921" dir="2700000" algn="ctr" rotWithShape="0">
                    <a:schemeClr val="bg2"/>
                  </a:outerShdw>
                </a:effectLst>
              </a14:hiddenEffects>
            </a:ext>
          </a:extLst>
        </p:spPr>
        <p:txBody>
          <a:bodyPr wrap="none" lIns="90000" tIns="46800" rIns="90000" bIns="46800"/>
          <a:lstStyle/>
          <a:p>
            <a:endParaRPr lang="en-US"/>
          </a:p>
        </p:txBody>
      </p:sp>
      <p:sp>
        <p:nvSpPr>
          <p:cNvPr id="2135076" name="Freeform 36"/>
          <p:cNvSpPr>
            <a:spLocks/>
          </p:cNvSpPr>
          <p:nvPr/>
        </p:nvSpPr>
        <p:spPr bwMode="auto">
          <a:xfrm>
            <a:off x="8172450" y="1989138"/>
            <a:ext cx="527050" cy="1871662"/>
          </a:xfrm>
          <a:custGeom>
            <a:avLst/>
            <a:gdLst>
              <a:gd name="T0" fmla="*/ 0 w 332"/>
              <a:gd name="T1" fmla="*/ 0 h 1179"/>
              <a:gd name="T2" fmla="*/ 227 w 332"/>
              <a:gd name="T3" fmla="*/ 227 h 1179"/>
              <a:gd name="T4" fmla="*/ 272 w 332"/>
              <a:gd name="T5" fmla="*/ 499 h 1179"/>
              <a:gd name="T6" fmla="*/ 317 w 332"/>
              <a:gd name="T7" fmla="*/ 771 h 1179"/>
              <a:gd name="T8" fmla="*/ 181 w 332"/>
              <a:gd name="T9" fmla="*/ 952 h 1179"/>
              <a:gd name="T10" fmla="*/ 227 w 332"/>
              <a:gd name="T11" fmla="*/ 1088 h 1179"/>
              <a:gd name="T12" fmla="*/ 45 w 332"/>
              <a:gd name="T13" fmla="*/ 1179 h 1179"/>
            </a:gdLst>
            <a:ahLst/>
            <a:cxnLst>
              <a:cxn ang="0">
                <a:pos x="T0" y="T1"/>
              </a:cxn>
              <a:cxn ang="0">
                <a:pos x="T2" y="T3"/>
              </a:cxn>
              <a:cxn ang="0">
                <a:pos x="T4" y="T5"/>
              </a:cxn>
              <a:cxn ang="0">
                <a:pos x="T6" y="T7"/>
              </a:cxn>
              <a:cxn ang="0">
                <a:pos x="T8" y="T9"/>
              </a:cxn>
              <a:cxn ang="0">
                <a:pos x="T10" y="T11"/>
              </a:cxn>
              <a:cxn ang="0">
                <a:pos x="T12" y="T13"/>
              </a:cxn>
            </a:cxnLst>
            <a:rect l="0" t="0" r="r" b="b"/>
            <a:pathLst>
              <a:path w="332" h="1179">
                <a:moveTo>
                  <a:pt x="0" y="0"/>
                </a:moveTo>
                <a:cubicBezTo>
                  <a:pt x="91" y="72"/>
                  <a:pt x="182" y="144"/>
                  <a:pt x="227" y="227"/>
                </a:cubicBezTo>
                <a:cubicBezTo>
                  <a:pt x="272" y="310"/>
                  <a:pt x="257" y="408"/>
                  <a:pt x="272" y="499"/>
                </a:cubicBezTo>
                <a:cubicBezTo>
                  <a:pt x="287" y="590"/>
                  <a:pt x="332" y="696"/>
                  <a:pt x="317" y="771"/>
                </a:cubicBezTo>
                <a:cubicBezTo>
                  <a:pt x="302" y="846"/>
                  <a:pt x="196" y="899"/>
                  <a:pt x="181" y="952"/>
                </a:cubicBezTo>
                <a:cubicBezTo>
                  <a:pt x="166" y="1005"/>
                  <a:pt x="250" y="1050"/>
                  <a:pt x="227" y="1088"/>
                </a:cubicBezTo>
                <a:cubicBezTo>
                  <a:pt x="204" y="1126"/>
                  <a:pt x="124" y="1152"/>
                  <a:pt x="45" y="1179"/>
                </a:cubicBezTo>
              </a:path>
            </a:pathLst>
          </a:custGeom>
          <a:noFill/>
          <a:ln w="3175" cap="flat" cmpd="sng">
            <a:solidFill>
              <a:schemeClr val="tx1"/>
            </a:solidFill>
            <a:prstDash val="solid"/>
            <a:round/>
            <a:headEnd type="none" w="med" len="med"/>
            <a:tailEnd type="triangle" w="med" len="me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5921" dir="2700000" algn="ctr" rotWithShape="0">
                    <a:schemeClr val="bg2"/>
                  </a:outerShdw>
                </a:effectLst>
              </a14:hiddenEffects>
            </a:ext>
          </a:extLst>
        </p:spPr>
        <p:txBody>
          <a:bodyPr wrap="none" lIns="90000" tIns="46800" rIns="90000" bIns="46800"/>
          <a:lstStyle/>
          <a:p>
            <a:endParaRPr lang="en-US"/>
          </a:p>
        </p:txBody>
      </p:sp>
      <p:sp>
        <p:nvSpPr>
          <p:cNvPr id="2135077" name="Text Box 37"/>
          <p:cNvSpPr txBox="1">
            <a:spLocks noChangeArrowheads="1"/>
          </p:cNvSpPr>
          <p:nvPr/>
        </p:nvSpPr>
        <p:spPr bwMode="auto">
          <a:xfrm>
            <a:off x="3419475" y="1412875"/>
            <a:ext cx="1235075" cy="36671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317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spAutoFit/>
          </a:bodyPr>
          <a:lstStyle/>
          <a:p>
            <a:r>
              <a:rPr lang="en-US"/>
              <a:t>Power ON</a:t>
            </a:r>
          </a:p>
        </p:txBody>
      </p:sp>
      <p:sp>
        <p:nvSpPr>
          <p:cNvPr id="2135078" name="Text Box 38"/>
          <p:cNvSpPr txBox="1">
            <a:spLocks noChangeArrowheads="1"/>
          </p:cNvSpPr>
          <p:nvPr/>
        </p:nvSpPr>
        <p:spPr bwMode="auto">
          <a:xfrm>
            <a:off x="7153275" y="4292600"/>
            <a:ext cx="803275" cy="36671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317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spAutoFit/>
          </a:bodyPr>
          <a:lstStyle/>
          <a:p>
            <a:r>
              <a:rPr lang="en-US"/>
              <a:t>kernel</a:t>
            </a:r>
          </a:p>
        </p:txBody>
      </p:sp>
      <p:sp>
        <p:nvSpPr>
          <p:cNvPr id="2135079" name="Freeform 39"/>
          <p:cNvSpPr>
            <a:spLocks/>
          </p:cNvSpPr>
          <p:nvPr/>
        </p:nvSpPr>
        <p:spPr bwMode="auto">
          <a:xfrm>
            <a:off x="8027988" y="3897313"/>
            <a:ext cx="660400" cy="539750"/>
          </a:xfrm>
          <a:custGeom>
            <a:avLst/>
            <a:gdLst>
              <a:gd name="T0" fmla="*/ 182 w 416"/>
              <a:gd name="T1" fmla="*/ 23 h 340"/>
              <a:gd name="T2" fmla="*/ 318 w 416"/>
              <a:gd name="T3" fmla="*/ 23 h 340"/>
              <a:gd name="T4" fmla="*/ 363 w 416"/>
              <a:gd name="T5" fmla="*/ 159 h 340"/>
              <a:gd name="T6" fmla="*/ 0 w 416"/>
              <a:gd name="T7" fmla="*/ 340 h 340"/>
            </a:gdLst>
            <a:ahLst/>
            <a:cxnLst>
              <a:cxn ang="0">
                <a:pos x="T0" y="T1"/>
              </a:cxn>
              <a:cxn ang="0">
                <a:pos x="T2" y="T3"/>
              </a:cxn>
              <a:cxn ang="0">
                <a:pos x="T4" y="T5"/>
              </a:cxn>
              <a:cxn ang="0">
                <a:pos x="T6" y="T7"/>
              </a:cxn>
            </a:cxnLst>
            <a:rect l="0" t="0" r="r" b="b"/>
            <a:pathLst>
              <a:path w="416" h="340">
                <a:moveTo>
                  <a:pt x="182" y="23"/>
                </a:moveTo>
                <a:cubicBezTo>
                  <a:pt x="235" y="11"/>
                  <a:pt x="288" y="0"/>
                  <a:pt x="318" y="23"/>
                </a:cubicBezTo>
                <a:cubicBezTo>
                  <a:pt x="348" y="46"/>
                  <a:pt x="416" y="106"/>
                  <a:pt x="363" y="159"/>
                </a:cubicBezTo>
                <a:cubicBezTo>
                  <a:pt x="310" y="212"/>
                  <a:pt x="155" y="276"/>
                  <a:pt x="0" y="340"/>
                </a:cubicBezTo>
              </a:path>
            </a:pathLst>
          </a:custGeom>
          <a:noFill/>
          <a:ln w="3175" cap="flat" cmpd="sng">
            <a:solidFill>
              <a:schemeClr val="tx1"/>
            </a:solidFill>
            <a:prstDash val="solid"/>
            <a:round/>
            <a:headEnd type="none" w="med" len="med"/>
            <a:tailEnd type="triangle" w="med" len="me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5921" dir="2700000" algn="ctr" rotWithShape="0">
                    <a:schemeClr val="bg2"/>
                  </a:outerShdw>
                </a:effectLst>
              </a14:hiddenEffects>
            </a:ext>
          </a:extLst>
        </p:spPr>
        <p:txBody>
          <a:bodyPr wrap="none" lIns="90000" tIns="46800" rIns="90000" bIns="46800"/>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135077"/>
                                        </p:tgtEl>
                                        <p:attrNameLst>
                                          <p:attrName>style.visibility</p:attrName>
                                        </p:attrNameLst>
                                      </p:cBhvr>
                                      <p:to>
                                        <p:strVal val="visible"/>
                                      </p:to>
                                    </p:set>
                                    <p:animEffect transition="in" filter="blinds(horizontal)">
                                      <p:cBhvr>
                                        <p:cTn id="7" dur="500"/>
                                        <p:tgtEl>
                                          <p:spTgt spid="2135077"/>
                                        </p:tgtEl>
                                      </p:cBhvr>
                                    </p:animEffect>
                                  </p:childTnLst>
                                </p:cTn>
                              </p:par>
                            </p:childTnLst>
                          </p:cTn>
                        </p:par>
                        <p:par>
                          <p:cTn id="8" fill="hold" nodeType="afterGroup">
                            <p:stCondLst>
                              <p:cond delay="500"/>
                            </p:stCondLst>
                            <p:childTnLst>
                              <p:par>
                                <p:cTn id="9" presetID="22" presetClass="entr" presetSubtype="1" fill="hold" grpId="0" nodeType="afterEffect">
                                  <p:stCondLst>
                                    <p:cond delay="0"/>
                                  </p:stCondLst>
                                  <p:childTnLst>
                                    <p:set>
                                      <p:cBhvr>
                                        <p:cTn id="10" dur="1" fill="hold">
                                          <p:stCondLst>
                                            <p:cond delay="0"/>
                                          </p:stCondLst>
                                        </p:cTn>
                                        <p:tgtEl>
                                          <p:spTgt spid="2135074"/>
                                        </p:tgtEl>
                                        <p:attrNameLst>
                                          <p:attrName>style.visibility</p:attrName>
                                        </p:attrNameLst>
                                      </p:cBhvr>
                                      <p:to>
                                        <p:strVal val="visible"/>
                                      </p:to>
                                    </p:set>
                                    <p:animEffect transition="in" filter="wipe(up)">
                                      <p:cBhvr>
                                        <p:cTn id="11" dur="500"/>
                                        <p:tgtEl>
                                          <p:spTgt spid="2135074"/>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22" presetClass="entr" presetSubtype="8" fill="hold" grpId="0" nodeType="clickEffect">
                                  <p:stCondLst>
                                    <p:cond delay="0"/>
                                  </p:stCondLst>
                                  <p:childTnLst>
                                    <p:set>
                                      <p:cBhvr>
                                        <p:cTn id="15" dur="1" fill="hold">
                                          <p:stCondLst>
                                            <p:cond delay="0"/>
                                          </p:stCondLst>
                                        </p:cTn>
                                        <p:tgtEl>
                                          <p:spTgt spid="2135075"/>
                                        </p:tgtEl>
                                        <p:attrNameLst>
                                          <p:attrName>style.visibility</p:attrName>
                                        </p:attrNameLst>
                                      </p:cBhvr>
                                      <p:to>
                                        <p:strVal val="visible"/>
                                      </p:to>
                                    </p:set>
                                    <p:animEffect transition="in" filter="wipe(left)">
                                      <p:cBhvr>
                                        <p:cTn id="16" dur="500"/>
                                        <p:tgtEl>
                                          <p:spTgt spid="2135075"/>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22" presetClass="entr" presetSubtype="1" fill="hold" grpId="0" nodeType="clickEffect">
                                  <p:stCondLst>
                                    <p:cond delay="0"/>
                                  </p:stCondLst>
                                  <p:childTnLst>
                                    <p:set>
                                      <p:cBhvr>
                                        <p:cTn id="20" dur="1" fill="hold">
                                          <p:stCondLst>
                                            <p:cond delay="0"/>
                                          </p:stCondLst>
                                        </p:cTn>
                                        <p:tgtEl>
                                          <p:spTgt spid="2135076"/>
                                        </p:tgtEl>
                                        <p:attrNameLst>
                                          <p:attrName>style.visibility</p:attrName>
                                        </p:attrNameLst>
                                      </p:cBhvr>
                                      <p:to>
                                        <p:strVal val="visible"/>
                                      </p:to>
                                    </p:set>
                                    <p:animEffect transition="in" filter="wipe(up)">
                                      <p:cBhvr>
                                        <p:cTn id="21" dur="500"/>
                                        <p:tgtEl>
                                          <p:spTgt spid="2135076"/>
                                        </p:tgtEl>
                                      </p:cBhvr>
                                    </p:animEffect>
                                  </p:childTnLst>
                                </p:cTn>
                              </p:par>
                            </p:childTnLst>
                          </p:cTn>
                        </p:par>
                      </p:childTnLst>
                    </p:cTn>
                  </p:par>
                  <p:par>
                    <p:cTn id="22" fill="hold" nodeType="clickPar">
                      <p:stCondLst>
                        <p:cond delay="indefinite"/>
                      </p:stCondLst>
                      <p:childTnLst>
                        <p:par>
                          <p:cTn id="23" fill="hold" nodeType="withGroup">
                            <p:stCondLst>
                              <p:cond delay="0"/>
                            </p:stCondLst>
                            <p:childTnLst>
                              <p:par>
                                <p:cTn id="24" presetID="22" presetClass="entr" presetSubtype="1" fill="hold" grpId="0" nodeType="clickEffect">
                                  <p:stCondLst>
                                    <p:cond delay="0"/>
                                  </p:stCondLst>
                                  <p:childTnLst>
                                    <p:set>
                                      <p:cBhvr>
                                        <p:cTn id="25" dur="1" fill="hold">
                                          <p:stCondLst>
                                            <p:cond delay="0"/>
                                          </p:stCondLst>
                                        </p:cTn>
                                        <p:tgtEl>
                                          <p:spTgt spid="2135079"/>
                                        </p:tgtEl>
                                        <p:attrNameLst>
                                          <p:attrName>style.visibility</p:attrName>
                                        </p:attrNameLst>
                                      </p:cBhvr>
                                      <p:to>
                                        <p:strVal val="visible"/>
                                      </p:to>
                                    </p:set>
                                    <p:animEffect transition="in" filter="wipe(up)">
                                      <p:cBhvr>
                                        <p:cTn id="26" dur="500"/>
                                        <p:tgtEl>
                                          <p:spTgt spid="213507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35074" grpId="0" animBg="1"/>
      <p:bldP spid="2135075" grpId="0" animBg="1"/>
      <p:bldP spid="2135076" grpId="0" animBg="1"/>
      <p:bldP spid="2135077" grpId="0"/>
      <p:bldP spid="2135079" grpId="0" animBg="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7436B35D-79AA-CC45-A80E-7A72D4A8D6F5}" type="slidenum">
              <a:rPr lang="en-US"/>
              <a:pPr/>
              <a:t>31</a:t>
            </a:fld>
            <a:endParaRPr lang="en-US"/>
          </a:p>
        </p:txBody>
      </p:sp>
      <p:sp>
        <p:nvSpPr>
          <p:cNvPr id="2141186" name="Rectangle 2"/>
          <p:cNvSpPr>
            <a:spLocks noGrp="1" noChangeArrowheads="1"/>
          </p:cNvSpPr>
          <p:nvPr>
            <p:ph type="title"/>
          </p:nvPr>
        </p:nvSpPr>
        <p:spPr/>
        <p:txBody>
          <a:bodyPr/>
          <a:lstStyle/>
          <a:p>
            <a:r>
              <a:rPr lang="en-US"/>
              <a:t>Bad Blocks</a:t>
            </a:r>
          </a:p>
        </p:txBody>
      </p:sp>
      <p:sp>
        <p:nvSpPr>
          <p:cNvPr id="2141187" name="Rectangle 3"/>
          <p:cNvSpPr>
            <a:spLocks noGrp="1" noChangeArrowheads="1"/>
          </p:cNvSpPr>
          <p:nvPr>
            <p:ph type="body" idx="1"/>
          </p:nvPr>
        </p:nvSpPr>
        <p:spPr/>
        <p:txBody>
          <a:bodyPr/>
          <a:lstStyle/>
          <a:p>
            <a:r>
              <a:rPr lang="en-US"/>
              <a:t>Disk sectors (blocks) may become defective. Can no longer store data. </a:t>
            </a:r>
          </a:p>
          <a:p>
            <a:pPr lvl="1"/>
            <a:r>
              <a:rPr lang="en-US"/>
              <a:t>Hardware defect</a:t>
            </a:r>
          </a:p>
          <a:p>
            <a:pPr lvl="1"/>
            <a:r>
              <a:rPr lang="en-US"/>
              <a:t>System should not put data there. </a:t>
            </a:r>
          </a:p>
          <a:p>
            <a:endParaRPr lang="en-US"/>
          </a:p>
          <a:p>
            <a:r>
              <a:rPr lang="en-US"/>
              <a:t>Possible Strategy: </a:t>
            </a:r>
          </a:p>
          <a:p>
            <a:pPr lvl="1"/>
            <a:r>
              <a:rPr lang="en-US"/>
              <a:t>A bad block X can be remapped to a good block Y</a:t>
            </a:r>
          </a:p>
          <a:p>
            <a:pPr lvl="2"/>
            <a:r>
              <a:rPr lang="en-US"/>
              <a:t>Whenever OS tries to access X, disk controller accesses Y. </a:t>
            </a:r>
          </a:p>
          <a:p>
            <a:pPr lvl="1"/>
            <a:r>
              <a:rPr lang="en-US"/>
              <a:t>Some sectors (blocks) of disk can be reserved for this mapping. </a:t>
            </a:r>
          </a:p>
          <a:p>
            <a:pPr lvl="2"/>
            <a:r>
              <a:rPr lang="en-US"/>
              <a:t>This is called </a:t>
            </a:r>
            <a:r>
              <a:rPr lang="en-US" b="1"/>
              <a:t>sector sparing</a:t>
            </a:r>
            <a:r>
              <a:rPr lang="en-US"/>
              <a:t>. </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 name="Slide Number Placeholder 2"/>
          <p:cNvSpPr>
            <a:spLocks noGrp="1"/>
          </p:cNvSpPr>
          <p:nvPr>
            <p:ph type="sldNum" sz="quarter" idx="10"/>
          </p:nvPr>
        </p:nvSpPr>
        <p:spPr/>
        <p:txBody>
          <a:bodyPr/>
          <a:lstStyle/>
          <a:p>
            <a:fld id="{6ABDE93A-71F8-054F-A67A-7D536FE0394E}" type="slidenum">
              <a:rPr lang="en-US"/>
              <a:pPr/>
              <a:t>32</a:t>
            </a:fld>
            <a:endParaRPr lang="en-US"/>
          </a:p>
        </p:txBody>
      </p:sp>
      <p:sp>
        <p:nvSpPr>
          <p:cNvPr id="2132994" name="Rectangle 2"/>
          <p:cNvSpPr>
            <a:spLocks noGrp="1" noChangeArrowheads="1"/>
          </p:cNvSpPr>
          <p:nvPr>
            <p:ph type="title"/>
          </p:nvPr>
        </p:nvSpPr>
        <p:spPr/>
        <p:txBody>
          <a:bodyPr/>
          <a:lstStyle/>
          <a:p>
            <a:r>
              <a:rPr lang="en-US"/>
              <a:t>Bad Blocks</a:t>
            </a:r>
          </a:p>
        </p:txBody>
      </p:sp>
      <p:sp>
        <p:nvSpPr>
          <p:cNvPr id="2133004" name="Rectangle 12"/>
          <p:cNvSpPr>
            <a:spLocks noChangeArrowheads="1"/>
          </p:cNvSpPr>
          <p:nvPr/>
        </p:nvSpPr>
        <p:spPr bwMode="auto">
          <a:xfrm>
            <a:off x="1547813" y="4076700"/>
            <a:ext cx="360362" cy="288925"/>
          </a:xfrm>
          <a:prstGeom prst="rect">
            <a:avLst/>
          </a:prstGeom>
          <a:noFill/>
          <a:ln w="3175">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endParaRPr lang="en-US"/>
          </a:p>
        </p:txBody>
      </p:sp>
      <p:sp>
        <p:nvSpPr>
          <p:cNvPr id="2133005" name="Rectangle 13"/>
          <p:cNvSpPr>
            <a:spLocks noChangeArrowheads="1"/>
          </p:cNvSpPr>
          <p:nvPr/>
        </p:nvSpPr>
        <p:spPr bwMode="auto">
          <a:xfrm>
            <a:off x="2051050" y="4076700"/>
            <a:ext cx="360363" cy="288925"/>
          </a:xfrm>
          <a:prstGeom prst="rect">
            <a:avLst/>
          </a:prstGeom>
          <a:noFill/>
          <a:ln w="3175">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endParaRPr lang="en-US"/>
          </a:p>
        </p:txBody>
      </p:sp>
      <p:sp>
        <p:nvSpPr>
          <p:cNvPr id="2133006" name="Rectangle 14"/>
          <p:cNvSpPr>
            <a:spLocks noChangeArrowheads="1"/>
          </p:cNvSpPr>
          <p:nvPr/>
        </p:nvSpPr>
        <p:spPr bwMode="auto">
          <a:xfrm>
            <a:off x="2555875" y="4076700"/>
            <a:ext cx="360363" cy="288925"/>
          </a:xfrm>
          <a:prstGeom prst="rect">
            <a:avLst/>
          </a:prstGeom>
          <a:noFill/>
          <a:ln w="3175">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endParaRPr lang="en-US"/>
          </a:p>
        </p:txBody>
      </p:sp>
      <p:sp>
        <p:nvSpPr>
          <p:cNvPr id="2133007" name="Rectangle 15"/>
          <p:cNvSpPr>
            <a:spLocks noChangeArrowheads="1"/>
          </p:cNvSpPr>
          <p:nvPr/>
        </p:nvSpPr>
        <p:spPr bwMode="auto">
          <a:xfrm>
            <a:off x="3059113" y="4076700"/>
            <a:ext cx="360362" cy="288925"/>
          </a:xfrm>
          <a:prstGeom prst="rect">
            <a:avLst/>
          </a:prstGeom>
          <a:noFill/>
          <a:ln w="3175">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endParaRPr lang="en-US"/>
          </a:p>
        </p:txBody>
      </p:sp>
      <p:sp>
        <p:nvSpPr>
          <p:cNvPr id="2133008" name="Rectangle 16"/>
          <p:cNvSpPr>
            <a:spLocks noChangeArrowheads="1"/>
          </p:cNvSpPr>
          <p:nvPr/>
        </p:nvSpPr>
        <p:spPr bwMode="auto">
          <a:xfrm>
            <a:off x="3563938" y="4076700"/>
            <a:ext cx="360362" cy="288925"/>
          </a:xfrm>
          <a:prstGeom prst="rect">
            <a:avLst/>
          </a:prstGeom>
          <a:noFill/>
          <a:ln w="3175">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endParaRPr lang="en-US"/>
          </a:p>
        </p:txBody>
      </p:sp>
      <p:sp>
        <p:nvSpPr>
          <p:cNvPr id="2133009" name="Rectangle 17"/>
          <p:cNvSpPr>
            <a:spLocks noChangeArrowheads="1"/>
          </p:cNvSpPr>
          <p:nvPr/>
        </p:nvSpPr>
        <p:spPr bwMode="auto">
          <a:xfrm>
            <a:off x="1547813" y="4508500"/>
            <a:ext cx="360362" cy="288925"/>
          </a:xfrm>
          <a:prstGeom prst="rect">
            <a:avLst/>
          </a:prstGeom>
          <a:noFill/>
          <a:ln w="3175">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endParaRPr lang="en-US"/>
          </a:p>
        </p:txBody>
      </p:sp>
      <p:sp>
        <p:nvSpPr>
          <p:cNvPr id="2133010" name="Rectangle 18"/>
          <p:cNvSpPr>
            <a:spLocks noChangeArrowheads="1"/>
          </p:cNvSpPr>
          <p:nvPr/>
        </p:nvSpPr>
        <p:spPr bwMode="auto">
          <a:xfrm>
            <a:off x="2051050" y="4508500"/>
            <a:ext cx="360363" cy="288925"/>
          </a:xfrm>
          <a:prstGeom prst="rect">
            <a:avLst/>
          </a:prstGeom>
          <a:noFill/>
          <a:ln w="3175">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endParaRPr lang="en-US"/>
          </a:p>
        </p:txBody>
      </p:sp>
      <p:sp>
        <p:nvSpPr>
          <p:cNvPr id="2133011" name="Rectangle 19"/>
          <p:cNvSpPr>
            <a:spLocks noChangeArrowheads="1"/>
          </p:cNvSpPr>
          <p:nvPr/>
        </p:nvSpPr>
        <p:spPr bwMode="auto">
          <a:xfrm>
            <a:off x="2555875" y="4508500"/>
            <a:ext cx="360363" cy="288925"/>
          </a:xfrm>
          <a:prstGeom prst="rect">
            <a:avLst/>
          </a:prstGeom>
          <a:noFill/>
          <a:ln w="3175">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endParaRPr lang="en-US"/>
          </a:p>
        </p:txBody>
      </p:sp>
      <p:sp>
        <p:nvSpPr>
          <p:cNvPr id="2133012" name="Rectangle 20"/>
          <p:cNvSpPr>
            <a:spLocks noChangeArrowheads="1"/>
          </p:cNvSpPr>
          <p:nvPr/>
        </p:nvSpPr>
        <p:spPr bwMode="auto">
          <a:xfrm>
            <a:off x="3059113" y="4508500"/>
            <a:ext cx="360362" cy="288925"/>
          </a:xfrm>
          <a:prstGeom prst="rect">
            <a:avLst/>
          </a:prstGeom>
          <a:noFill/>
          <a:ln w="3175">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endParaRPr lang="en-US"/>
          </a:p>
        </p:txBody>
      </p:sp>
      <p:sp>
        <p:nvSpPr>
          <p:cNvPr id="2133013" name="Rectangle 21"/>
          <p:cNvSpPr>
            <a:spLocks noChangeArrowheads="1"/>
          </p:cNvSpPr>
          <p:nvPr/>
        </p:nvSpPr>
        <p:spPr bwMode="auto">
          <a:xfrm>
            <a:off x="3563938" y="4508500"/>
            <a:ext cx="360362" cy="288925"/>
          </a:xfrm>
          <a:prstGeom prst="rect">
            <a:avLst/>
          </a:prstGeom>
          <a:solidFill>
            <a:srgbClr val="CC0000"/>
          </a:solidFill>
          <a:ln w="3175">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r>
              <a:rPr lang="en-US"/>
              <a:t>x</a:t>
            </a:r>
          </a:p>
        </p:txBody>
      </p:sp>
      <p:sp>
        <p:nvSpPr>
          <p:cNvPr id="2133014" name="Rectangle 22"/>
          <p:cNvSpPr>
            <a:spLocks noChangeArrowheads="1"/>
          </p:cNvSpPr>
          <p:nvPr/>
        </p:nvSpPr>
        <p:spPr bwMode="auto">
          <a:xfrm>
            <a:off x="1547813" y="4940300"/>
            <a:ext cx="360362" cy="288925"/>
          </a:xfrm>
          <a:prstGeom prst="rect">
            <a:avLst/>
          </a:prstGeom>
          <a:noFill/>
          <a:ln w="3175">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endParaRPr lang="en-US"/>
          </a:p>
        </p:txBody>
      </p:sp>
      <p:sp>
        <p:nvSpPr>
          <p:cNvPr id="2133015" name="Rectangle 23"/>
          <p:cNvSpPr>
            <a:spLocks noChangeArrowheads="1"/>
          </p:cNvSpPr>
          <p:nvPr/>
        </p:nvSpPr>
        <p:spPr bwMode="auto">
          <a:xfrm>
            <a:off x="2051050" y="4940300"/>
            <a:ext cx="360363" cy="288925"/>
          </a:xfrm>
          <a:prstGeom prst="rect">
            <a:avLst/>
          </a:prstGeom>
          <a:solidFill>
            <a:srgbClr val="CC0000"/>
          </a:solidFill>
          <a:ln w="3175">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r>
              <a:rPr lang="en-US"/>
              <a:t>z</a:t>
            </a:r>
          </a:p>
        </p:txBody>
      </p:sp>
      <p:sp>
        <p:nvSpPr>
          <p:cNvPr id="2133016" name="Rectangle 24"/>
          <p:cNvSpPr>
            <a:spLocks noChangeArrowheads="1"/>
          </p:cNvSpPr>
          <p:nvPr/>
        </p:nvSpPr>
        <p:spPr bwMode="auto">
          <a:xfrm>
            <a:off x="2555875" y="4940300"/>
            <a:ext cx="360363" cy="288925"/>
          </a:xfrm>
          <a:prstGeom prst="rect">
            <a:avLst/>
          </a:prstGeom>
          <a:noFill/>
          <a:ln w="3175">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endParaRPr lang="en-US"/>
          </a:p>
        </p:txBody>
      </p:sp>
      <p:sp>
        <p:nvSpPr>
          <p:cNvPr id="2133017" name="Rectangle 25"/>
          <p:cNvSpPr>
            <a:spLocks noChangeArrowheads="1"/>
          </p:cNvSpPr>
          <p:nvPr/>
        </p:nvSpPr>
        <p:spPr bwMode="auto">
          <a:xfrm>
            <a:off x="3059113" y="4940300"/>
            <a:ext cx="360362" cy="288925"/>
          </a:xfrm>
          <a:prstGeom prst="rect">
            <a:avLst/>
          </a:prstGeom>
          <a:noFill/>
          <a:ln w="3175">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endParaRPr lang="en-US"/>
          </a:p>
        </p:txBody>
      </p:sp>
      <p:sp>
        <p:nvSpPr>
          <p:cNvPr id="2133018" name="Rectangle 26"/>
          <p:cNvSpPr>
            <a:spLocks noChangeArrowheads="1"/>
          </p:cNvSpPr>
          <p:nvPr/>
        </p:nvSpPr>
        <p:spPr bwMode="auto">
          <a:xfrm>
            <a:off x="3563938" y="4940300"/>
            <a:ext cx="360362" cy="288925"/>
          </a:xfrm>
          <a:prstGeom prst="rect">
            <a:avLst/>
          </a:prstGeom>
          <a:noFill/>
          <a:ln w="3175">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endParaRPr lang="en-US"/>
          </a:p>
        </p:txBody>
      </p:sp>
      <p:sp>
        <p:nvSpPr>
          <p:cNvPr id="2133019" name="Rectangle 27"/>
          <p:cNvSpPr>
            <a:spLocks noChangeArrowheads="1"/>
          </p:cNvSpPr>
          <p:nvPr/>
        </p:nvSpPr>
        <p:spPr bwMode="auto">
          <a:xfrm>
            <a:off x="1547813" y="5372100"/>
            <a:ext cx="360362" cy="288925"/>
          </a:xfrm>
          <a:prstGeom prst="rect">
            <a:avLst/>
          </a:prstGeom>
          <a:noFill/>
          <a:ln w="3175">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r>
              <a:rPr lang="en-US"/>
              <a:t>y</a:t>
            </a:r>
          </a:p>
        </p:txBody>
      </p:sp>
      <p:sp>
        <p:nvSpPr>
          <p:cNvPr id="2133020" name="Rectangle 28"/>
          <p:cNvSpPr>
            <a:spLocks noChangeArrowheads="1"/>
          </p:cNvSpPr>
          <p:nvPr/>
        </p:nvSpPr>
        <p:spPr bwMode="auto">
          <a:xfrm>
            <a:off x="2051050" y="5372100"/>
            <a:ext cx="360363" cy="288925"/>
          </a:xfrm>
          <a:prstGeom prst="rect">
            <a:avLst/>
          </a:prstGeom>
          <a:noFill/>
          <a:ln w="3175">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r>
              <a:rPr lang="en-US"/>
              <a:t>w</a:t>
            </a:r>
          </a:p>
        </p:txBody>
      </p:sp>
      <p:sp>
        <p:nvSpPr>
          <p:cNvPr id="2133021" name="Rectangle 29"/>
          <p:cNvSpPr>
            <a:spLocks noChangeArrowheads="1"/>
          </p:cNvSpPr>
          <p:nvPr/>
        </p:nvSpPr>
        <p:spPr bwMode="auto">
          <a:xfrm>
            <a:off x="2555875" y="5372100"/>
            <a:ext cx="360363" cy="288925"/>
          </a:xfrm>
          <a:prstGeom prst="rect">
            <a:avLst/>
          </a:prstGeom>
          <a:noFill/>
          <a:ln w="3175">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endParaRPr lang="en-US"/>
          </a:p>
        </p:txBody>
      </p:sp>
      <p:sp>
        <p:nvSpPr>
          <p:cNvPr id="2133022" name="Rectangle 30"/>
          <p:cNvSpPr>
            <a:spLocks noChangeArrowheads="1"/>
          </p:cNvSpPr>
          <p:nvPr/>
        </p:nvSpPr>
        <p:spPr bwMode="auto">
          <a:xfrm>
            <a:off x="3059113" y="5372100"/>
            <a:ext cx="360362" cy="288925"/>
          </a:xfrm>
          <a:prstGeom prst="rect">
            <a:avLst/>
          </a:prstGeom>
          <a:noFill/>
          <a:ln w="3175">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endParaRPr lang="en-US"/>
          </a:p>
        </p:txBody>
      </p:sp>
      <p:sp>
        <p:nvSpPr>
          <p:cNvPr id="2133023" name="Rectangle 31"/>
          <p:cNvSpPr>
            <a:spLocks noChangeArrowheads="1"/>
          </p:cNvSpPr>
          <p:nvPr/>
        </p:nvSpPr>
        <p:spPr bwMode="auto">
          <a:xfrm>
            <a:off x="3563938" y="5372100"/>
            <a:ext cx="360362" cy="288925"/>
          </a:xfrm>
          <a:prstGeom prst="rect">
            <a:avLst/>
          </a:prstGeom>
          <a:noFill/>
          <a:ln w="3175">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endParaRPr lang="en-US"/>
          </a:p>
        </p:txBody>
      </p:sp>
      <p:sp>
        <p:nvSpPr>
          <p:cNvPr id="2133024" name="Rectangle 32"/>
          <p:cNvSpPr>
            <a:spLocks noChangeArrowheads="1"/>
          </p:cNvSpPr>
          <p:nvPr/>
        </p:nvSpPr>
        <p:spPr bwMode="auto">
          <a:xfrm>
            <a:off x="1042988" y="3789363"/>
            <a:ext cx="3384550" cy="2160587"/>
          </a:xfrm>
          <a:prstGeom prst="rect">
            <a:avLst/>
          </a:prstGeom>
          <a:noFill/>
          <a:ln w="3175">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endParaRPr lang="en-US"/>
          </a:p>
        </p:txBody>
      </p:sp>
      <p:sp>
        <p:nvSpPr>
          <p:cNvPr id="2133025" name="Text Box 33"/>
          <p:cNvSpPr txBox="1">
            <a:spLocks noChangeArrowheads="1"/>
          </p:cNvSpPr>
          <p:nvPr/>
        </p:nvSpPr>
        <p:spPr bwMode="auto">
          <a:xfrm>
            <a:off x="4378325" y="5321300"/>
            <a:ext cx="625475" cy="36671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317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spAutoFit/>
          </a:bodyPr>
          <a:lstStyle/>
          <a:p>
            <a:r>
              <a:rPr lang="en-US"/>
              <a:t>Disk</a:t>
            </a:r>
          </a:p>
        </p:txBody>
      </p:sp>
      <p:sp>
        <p:nvSpPr>
          <p:cNvPr id="2133026" name="Rectangle 34"/>
          <p:cNvSpPr>
            <a:spLocks noChangeArrowheads="1"/>
          </p:cNvSpPr>
          <p:nvPr/>
        </p:nvSpPr>
        <p:spPr bwMode="auto">
          <a:xfrm>
            <a:off x="1042988" y="2708275"/>
            <a:ext cx="3384550" cy="936625"/>
          </a:xfrm>
          <a:prstGeom prst="rect">
            <a:avLst/>
          </a:prstGeom>
          <a:noFill/>
          <a:ln w="3175">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endParaRPr lang="en-US"/>
          </a:p>
        </p:txBody>
      </p:sp>
      <p:sp>
        <p:nvSpPr>
          <p:cNvPr id="2133027" name="Text Box 35"/>
          <p:cNvSpPr txBox="1">
            <a:spLocks noChangeArrowheads="1"/>
          </p:cNvSpPr>
          <p:nvPr/>
        </p:nvSpPr>
        <p:spPr bwMode="auto">
          <a:xfrm>
            <a:off x="4405313" y="3016250"/>
            <a:ext cx="1679575" cy="36671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317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spAutoFit/>
          </a:bodyPr>
          <a:lstStyle/>
          <a:p>
            <a:r>
              <a:rPr lang="en-US"/>
              <a:t>Disk Controller</a:t>
            </a:r>
          </a:p>
        </p:txBody>
      </p:sp>
      <p:sp>
        <p:nvSpPr>
          <p:cNvPr id="2133029" name="Rectangle 37"/>
          <p:cNvSpPr>
            <a:spLocks noChangeArrowheads="1"/>
          </p:cNvSpPr>
          <p:nvPr/>
        </p:nvSpPr>
        <p:spPr bwMode="auto">
          <a:xfrm>
            <a:off x="1619250" y="2924175"/>
            <a:ext cx="431800" cy="217488"/>
          </a:xfrm>
          <a:prstGeom prst="rect">
            <a:avLst/>
          </a:prstGeom>
          <a:noFill/>
          <a:ln w="3175">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r>
              <a:rPr lang="en-US"/>
              <a:t>x</a:t>
            </a:r>
          </a:p>
        </p:txBody>
      </p:sp>
      <p:sp>
        <p:nvSpPr>
          <p:cNvPr id="2133030" name="Rectangle 38"/>
          <p:cNvSpPr>
            <a:spLocks noChangeArrowheads="1"/>
          </p:cNvSpPr>
          <p:nvPr/>
        </p:nvSpPr>
        <p:spPr bwMode="auto">
          <a:xfrm>
            <a:off x="2052638" y="2924175"/>
            <a:ext cx="431800" cy="217488"/>
          </a:xfrm>
          <a:prstGeom prst="rect">
            <a:avLst/>
          </a:prstGeom>
          <a:noFill/>
          <a:ln w="3175">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r>
              <a:rPr lang="en-US"/>
              <a:t>y</a:t>
            </a:r>
          </a:p>
        </p:txBody>
      </p:sp>
      <p:sp>
        <p:nvSpPr>
          <p:cNvPr id="2133031" name="Rectangle 39"/>
          <p:cNvSpPr>
            <a:spLocks noChangeArrowheads="1"/>
          </p:cNvSpPr>
          <p:nvPr/>
        </p:nvSpPr>
        <p:spPr bwMode="auto">
          <a:xfrm>
            <a:off x="1619250" y="3141663"/>
            <a:ext cx="431800" cy="217487"/>
          </a:xfrm>
          <a:prstGeom prst="rect">
            <a:avLst/>
          </a:prstGeom>
          <a:noFill/>
          <a:ln w="3175">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r>
              <a:rPr lang="en-US"/>
              <a:t>z</a:t>
            </a:r>
          </a:p>
        </p:txBody>
      </p:sp>
      <p:sp>
        <p:nvSpPr>
          <p:cNvPr id="2133032" name="Rectangle 40"/>
          <p:cNvSpPr>
            <a:spLocks noChangeArrowheads="1"/>
          </p:cNvSpPr>
          <p:nvPr/>
        </p:nvSpPr>
        <p:spPr bwMode="auto">
          <a:xfrm>
            <a:off x="2052638" y="3141663"/>
            <a:ext cx="431800" cy="217487"/>
          </a:xfrm>
          <a:prstGeom prst="rect">
            <a:avLst/>
          </a:prstGeom>
          <a:noFill/>
          <a:ln w="3175">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r>
              <a:rPr lang="en-US"/>
              <a:t>w</a:t>
            </a:r>
          </a:p>
        </p:txBody>
      </p:sp>
      <p:sp>
        <p:nvSpPr>
          <p:cNvPr id="2133033" name="Text Box 41"/>
          <p:cNvSpPr txBox="1">
            <a:spLocks noChangeArrowheads="1"/>
          </p:cNvSpPr>
          <p:nvPr/>
        </p:nvSpPr>
        <p:spPr bwMode="auto">
          <a:xfrm>
            <a:off x="1050925" y="3284538"/>
            <a:ext cx="2657475" cy="36671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317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spAutoFit/>
          </a:bodyPr>
          <a:lstStyle/>
          <a:p>
            <a:r>
              <a:rPr lang="en-US"/>
              <a:t>bad block mapping table</a:t>
            </a:r>
          </a:p>
        </p:txBody>
      </p:sp>
      <p:sp>
        <p:nvSpPr>
          <p:cNvPr id="2133034" name="Line 42"/>
          <p:cNvSpPr>
            <a:spLocks noChangeShapeType="1"/>
          </p:cNvSpPr>
          <p:nvPr/>
        </p:nvSpPr>
        <p:spPr bwMode="auto">
          <a:xfrm>
            <a:off x="2555875" y="2060575"/>
            <a:ext cx="0" cy="576263"/>
          </a:xfrm>
          <a:prstGeom prst="line">
            <a:avLst/>
          </a:prstGeom>
          <a:noFill/>
          <a:ln w="3175">
            <a:solidFill>
              <a:schemeClr val="tx1"/>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lstStyle/>
          <a:p>
            <a:endParaRPr lang="en-US"/>
          </a:p>
        </p:txBody>
      </p:sp>
      <p:sp>
        <p:nvSpPr>
          <p:cNvPr id="2133035" name="Text Box 43"/>
          <p:cNvSpPr txBox="1">
            <a:spLocks noChangeArrowheads="1"/>
          </p:cNvSpPr>
          <p:nvPr/>
        </p:nvSpPr>
        <p:spPr bwMode="auto">
          <a:xfrm>
            <a:off x="2490788" y="2133600"/>
            <a:ext cx="2441575" cy="36671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317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spAutoFit/>
          </a:bodyPr>
          <a:lstStyle/>
          <a:p>
            <a:r>
              <a:rPr lang="en-US"/>
              <a:t>block (sector)  request</a:t>
            </a:r>
          </a:p>
        </p:txBody>
      </p:sp>
      <p:sp>
        <p:nvSpPr>
          <p:cNvPr id="2133036" name="Line 44"/>
          <p:cNvSpPr>
            <a:spLocks noChangeShapeType="1"/>
          </p:cNvSpPr>
          <p:nvPr/>
        </p:nvSpPr>
        <p:spPr bwMode="auto">
          <a:xfrm flipV="1">
            <a:off x="3851275" y="4292600"/>
            <a:ext cx="865188" cy="288925"/>
          </a:xfrm>
          <a:prstGeom prst="line">
            <a:avLst/>
          </a:prstGeom>
          <a:noFill/>
          <a:ln w="3175">
            <a:solidFill>
              <a:schemeClr val="tx1"/>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lstStyle/>
          <a:p>
            <a:endParaRPr lang="en-US"/>
          </a:p>
        </p:txBody>
      </p:sp>
      <p:sp>
        <p:nvSpPr>
          <p:cNvPr id="2133037" name="Text Box 45"/>
          <p:cNvSpPr txBox="1">
            <a:spLocks noChangeArrowheads="1"/>
          </p:cNvSpPr>
          <p:nvPr/>
        </p:nvSpPr>
        <p:spPr bwMode="auto">
          <a:xfrm>
            <a:off x="4716463" y="4102100"/>
            <a:ext cx="1247775" cy="36671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317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spAutoFit/>
          </a:bodyPr>
          <a:lstStyle/>
          <a:p>
            <a:r>
              <a:rPr lang="en-US"/>
              <a:t>bad sector</a:t>
            </a:r>
          </a:p>
        </p:txBody>
      </p:sp>
      <p:sp>
        <p:nvSpPr>
          <p:cNvPr id="2133038" name="Freeform 46"/>
          <p:cNvSpPr>
            <a:spLocks/>
          </p:cNvSpPr>
          <p:nvPr/>
        </p:nvSpPr>
        <p:spPr bwMode="auto">
          <a:xfrm>
            <a:off x="3708400" y="3392488"/>
            <a:ext cx="3384550" cy="1908175"/>
          </a:xfrm>
          <a:custGeom>
            <a:avLst/>
            <a:gdLst>
              <a:gd name="T0" fmla="*/ 0 w 2132"/>
              <a:gd name="T1" fmla="*/ 68 h 1202"/>
              <a:gd name="T2" fmla="*/ 816 w 2132"/>
              <a:gd name="T3" fmla="*/ 68 h 1202"/>
              <a:gd name="T4" fmla="*/ 1633 w 2132"/>
              <a:gd name="T5" fmla="*/ 477 h 1202"/>
              <a:gd name="T6" fmla="*/ 1678 w 2132"/>
              <a:gd name="T7" fmla="*/ 1021 h 1202"/>
              <a:gd name="T8" fmla="*/ 2132 w 2132"/>
              <a:gd name="T9" fmla="*/ 1202 h 1202"/>
            </a:gdLst>
            <a:ahLst/>
            <a:cxnLst>
              <a:cxn ang="0">
                <a:pos x="T0" y="T1"/>
              </a:cxn>
              <a:cxn ang="0">
                <a:pos x="T2" y="T3"/>
              </a:cxn>
              <a:cxn ang="0">
                <a:pos x="T4" y="T5"/>
              </a:cxn>
              <a:cxn ang="0">
                <a:pos x="T6" y="T7"/>
              </a:cxn>
              <a:cxn ang="0">
                <a:pos x="T8" y="T9"/>
              </a:cxn>
            </a:cxnLst>
            <a:rect l="0" t="0" r="r" b="b"/>
            <a:pathLst>
              <a:path w="2132" h="1202">
                <a:moveTo>
                  <a:pt x="0" y="68"/>
                </a:moveTo>
                <a:cubicBezTo>
                  <a:pt x="272" y="34"/>
                  <a:pt x="544" y="0"/>
                  <a:pt x="816" y="68"/>
                </a:cubicBezTo>
                <a:cubicBezTo>
                  <a:pt x="1088" y="136"/>
                  <a:pt x="1489" y="318"/>
                  <a:pt x="1633" y="477"/>
                </a:cubicBezTo>
                <a:cubicBezTo>
                  <a:pt x="1777" y="636"/>
                  <a:pt x="1595" y="900"/>
                  <a:pt x="1678" y="1021"/>
                </a:cubicBezTo>
                <a:cubicBezTo>
                  <a:pt x="1761" y="1142"/>
                  <a:pt x="1946" y="1172"/>
                  <a:pt x="2132" y="1202"/>
                </a:cubicBezTo>
              </a:path>
            </a:pathLst>
          </a:custGeom>
          <a:noFill/>
          <a:ln w="3175" cap="flat" cmpd="sng">
            <a:solidFill>
              <a:schemeClr val="tx1"/>
            </a:solidFill>
            <a:prstDash val="solid"/>
            <a:round/>
            <a:headEnd type="none" w="med" len="med"/>
            <a:tailEnd type="triangle" w="med" len="me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5921" dir="2700000" algn="ctr" rotWithShape="0">
                    <a:schemeClr val="bg2"/>
                  </a:outerShdw>
                </a:effectLst>
              </a14:hiddenEffects>
            </a:ext>
          </a:extLst>
        </p:spPr>
        <p:txBody>
          <a:bodyPr wrap="none" lIns="90000" tIns="46800" rIns="90000" bIns="46800"/>
          <a:lstStyle/>
          <a:p>
            <a:endParaRPr lang="en-US"/>
          </a:p>
        </p:txBody>
      </p:sp>
      <p:sp>
        <p:nvSpPr>
          <p:cNvPr id="2133039" name="Text Box 47"/>
          <p:cNvSpPr txBox="1">
            <a:spLocks noChangeArrowheads="1"/>
          </p:cNvSpPr>
          <p:nvPr/>
        </p:nvSpPr>
        <p:spPr bwMode="auto">
          <a:xfrm>
            <a:off x="7526338" y="5084763"/>
            <a:ext cx="1514475" cy="6413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317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spAutoFit/>
          </a:bodyPr>
          <a:lstStyle/>
          <a:p>
            <a:r>
              <a:rPr lang="en-US"/>
              <a:t>Table stored </a:t>
            </a:r>
          </a:p>
          <a:p>
            <a:r>
              <a:rPr lang="en-US"/>
              <a:t>on disk</a:t>
            </a:r>
          </a:p>
        </p:txBody>
      </p:sp>
      <p:sp>
        <p:nvSpPr>
          <p:cNvPr id="2133040" name="Rectangle 48"/>
          <p:cNvSpPr>
            <a:spLocks noChangeArrowheads="1"/>
          </p:cNvSpPr>
          <p:nvPr/>
        </p:nvSpPr>
        <p:spPr bwMode="auto">
          <a:xfrm>
            <a:off x="1331913" y="5300663"/>
            <a:ext cx="2735262" cy="504825"/>
          </a:xfrm>
          <a:prstGeom prst="rect">
            <a:avLst/>
          </a:prstGeom>
          <a:noFill/>
          <a:ln w="3175">
            <a:solidFill>
              <a:schemeClr val="tx1"/>
            </a:solidFill>
            <a:prstDash val="dash"/>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endParaRPr lang="en-US"/>
          </a:p>
        </p:txBody>
      </p:sp>
      <p:sp>
        <p:nvSpPr>
          <p:cNvPr id="2133041" name="Line 49"/>
          <p:cNvSpPr>
            <a:spLocks noChangeShapeType="1"/>
          </p:cNvSpPr>
          <p:nvPr/>
        </p:nvSpPr>
        <p:spPr bwMode="auto">
          <a:xfrm>
            <a:off x="3995738" y="5734050"/>
            <a:ext cx="936625" cy="142875"/>
          </a:xfrm>
          <a:prstGeom prst="line">
            <a:avLst/>
          </a:prstGeom>
          <a:noFill/>
          <a:ln w="3175">
            <a:solidFill>
              <a:schemeClr val="tx1"/>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lstStyle/>
          <a:p>
            <a:endParaRPr lang="en-US"/>
          </a:p>
        </p:txBody>
      </p:sp>
      <p:sp>
        <p:nvSpPr>
          <p:cNvPr id="2133042" name="Text Box 50"/>
          <p:cNvSpPr txBox="1">
            <a:spLocks noChangeArrowheads="1"/>
          </p:cNvSpPr>
          <p:nvPr/>
        </p:nvSpPr>
        <p:spPr bwMode="auto">
          <a:xfrm>
            <a:off x="4906963" y="5688013"/>
            <a:ext cx="1552575" cy="36671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317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spAutoFit/>
          </a:bodyPr>
          <a:lstStyle/>
          <a:p>
            <a:r>
              <a:rPr lang="en-US"/>
              <a:t>spare sectors</a:t>
            </a: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F5190613-6661-EE40-A677-738F87473F8D}" type="slidenum">
              <a:rPr lang="en-US"/>
              <a:pPr/>
              <a:t>33</a:t>
            </a:fld>
            <a:endParaRPr lang="en-US"/>
          </a:p>
        </p:txBody>
      </p:sp>
      <p:sp>
        <p:nvSpPr>
          <p:cNvPr id="2077698" name="Rectangle 2"/>
          <p:cNvSpPr>
            <a:spLocks noGrp="1" noChangeArrowheads="1"/>
          </p:cNvSpPr>
          <p:nvPr>
            <p:ph type="title"/>
          </p:nvPr>
        </p:nvSpPr>
        <p:spPr/>
        <p:txBody>
          <a:bodyPr/>
          <a:lstStyle/>
          <a:p>
            <a:r>
              <a:rPr lang="en-US"/>
              <a:t>Swap Space Management</a:t>
            </a:r>
          </a:p>
        </p:txBody>
      </p:sp>
      <p:sp>
        <p:nvSpPr>
          <p:cNvPr id="2077699" name="Rectangle 3"/>
          <p:cNvSpPr>
            <a:spLocks noGrp="1" noChangeArrowheads="1"/>
          </p:cNvSpPr>
          <p:nvPr>
            <p:ph type="body" idx="1"/>
          </p:nvPr>
        </p:nvSpPr>
        <p:spPr/>
        <p:txBody>
          <a:bodyPr/>
          <a:lstStyle/>
          <a:p>
            <a:r>
              <a:rPr lang="en-US" dirty="0"/>
              <a:t>Swap-space — Virtual memory uses disk space as an extension of main memory.</a:t>
            </a:r>
          </a:p>
          <a:p>
            <a:endParaRPr lang="en-US" dirty="0"/>
          </a:p>
          <a:p>
            <a:r>
              <a:rPr lang="en-US" dirty="0"/>
              <a:t>Swap-space can be carved out of the normal file system, or, more commonly, it can be in a separate disk partition.</a:t>
            </a:r>
          </a:p>
          <a:p>
            <a:endParaRPr lang="en-US" dirty="0"/>
          </a:p>
          <a:p>
            <a:r>
              <a:rPr lang="en-US" dirty="0"/>
              <a:t>Swap-space management</a:t>
            </a:r>
          </a:p>
          <a:p>
            <a:pPr lvl="1"/>
            <a:r>
              <a:rPr lang="en-US" dirty="0"/>
              <a:t>Kernel uses </a:t>
            </a:r>
            <a:r>
              <a:rPr lang="en-US" i="1" dirty="0">
                <a:solidFill>
                  <a:srgbClr val="FF0000"/>
                </a:solidFill>
              </a:rPr>
              <a:t>swap maps</a:t>
            </a:r>
            <a:r>
              <a:rPr lang="en-US" dirty="0">
                <a:solidFill>
                  <a:srgbClr val="FF0000"/>
                </a:solidFill>
              </a:rPr>
              <a:t> </a:t>
            </a:r>
            <a:r>
              <a:rPr lang="en-US" dirty="0"/>
              <a:t>to track swap-space use.</a:t>
            </a:r>
          </a:p>
          <a:p>
            <a:pPr lvl="1"/>
            <a:endParaRPr lang="en-US" dirty="0"/>
          </a:p>
          <a:p>
            <a:pPr lvl="1"/>
            <a:r>
              <a:rPr lang="en-US" b="1" dirty="0"/>
              <a:t>Example</a:t>
            </a:r>
            <a:r>
              <a:rPr lang="en-US" dirty="0"/>
              <a:t>: 4.3BSD OS allocates swap space when process starts; holds </a:t>
            </a:r>
            <a:r>
              <a:rPr lang="en-US" i="1" dirty="0"/>
              <a:t>text segment</a:t>
            </a:r>
            <a:r>
              <a:rPr lang="en-US" dirty="0"/>
              <a:t> (the program) and </a:t>
            </a:r>
            <a:r>
              <a:rPr lang="en-US" i="1" dirty="0"/>
              <a:t>data segment.</a:t>
            </a:r>
            <a:endParaRPr lang="en-US" dirty="0"/>
          </a:p>
          <a:p>
            <a:pPr lvl="1"/>
            <a:r>
              <a:rPr lang="en-US" b="1" dirty="0"/>
              <a:t>Example</a:t>
            </a:r>
            <a:r>
              <a:rPr lang="en-US" dirty="0"/>
              <a:t>: Solaris 2 OS allocates swap space only when a page is forced out of physical memory, not when the virtual memory page is first created.</a:t>
            </a:r>
          </a:p>
          <a:p>
            <a:endParaRPr lang="en-US"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2"/>
          <p:cNvSpPr>
            <a:spLocks noGrp="1"/>
          </p:cNvSpPr>
          <p:nvPr>
            <p:ph type="sldNum" sz="quarter" idx="10"/>
          </p:nvPr>
        </p:nvSpPr>
        <p:spPr/>
        <p:txBody>
          <a:bodyPr/>
          <a:lstStyle/>
          <a:p>
            <a:fld id="{645384C9-E350-964D-81C7-ED2570DBB094}" type="slidenum">
              <a:rPr lang="en-US"/>
              <a:pPr/>
              <a:t>34</a:t>
            </a:fld>
            <a:endParaRPr lang="en-US"/>
          </a:p>
        </p:txBody>
      </p:sp>
      <p:sp>
        <p:nvSpPr>
          <p:cNvPr id="2079749" name="Rectangle 5"/>
          <p:cNvSpPr>
            <a:spLocks noGrp="1" noChangeArrowheads="1"/>
          </p:cNvSpPr>
          <p:nvPr>
            <p:ph type="title"/>
          </p:nvPr>
        </p:nvSpPr>
        <p:spPr/>
        <p:txBody>
          <a:bodyPr/>
          <a:lstStyle/>
          <a:p>
            <a:r>
              <a:rPr lang="en-US"/>
              <a:t>Data Structures for Swapping on Linux Systems</a:t>
            </a:r>
          </a:p>
        </p:txBody>
      </p:sp>
      <p:pic>
        <p:nvPicPr>
          <p:cNvPr id="2079748" name="Picture 4"/>
          <p:cNvPicPr>
            <a:picLocks noChangeAspect="1" noChangeArrowheads="1"/>
          </p:cNvPicPr>
          <p:nvPr/>
        </p:nvPicPr>
        <p:blipFill>
          <a:blip r:embed="rId3">
            <a:extLst>
              <a:ext uri="{28A0092B-C50C-407E-A947-70E740481C1C}">
                <a14:useLocalDpi xmlns:a14="http://schemas.microsoft.com/office/drawing/2010/main" val="0"/>
              </a:ext>
            </a:extLst>
          </a:blip>
          <a:srcRect l="455" t="25471" r="455" b="25760"/>
          <a:stretch>
            <a:fillRect/>
          </a:stretch>
        </p:blipFill>
        <p:spPr bwMode="auto">
          <a:xfrm>
            <a:off x="468313" y="2492375"/>
            <a:ext cx="7926387" cy="2925763"/>
          </a:xfrm>
          <a:prstGeom prst="rect">
            <a:avLst/>
          </a:prstGeom>
          <a:noFill/>
          <a:ln w="38100" cmpd="dbl">
            <a:solidFill>
              <a:srgbClr val="CC6600"/>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pic>
      <p:sp>
        <p:nvSpPr>
          <p:cNvPr id="2079750" name="Line 6"/>
          <p:cNvSpPr>
            <a:spLocks noChangeShapeType="1"/>
          </p:cNvSpPr>
          <p:nvPr/>
        </p:nvSpPr>
        <p:spPr bwMode="auto">
          <a:xfrm>
            <a:off x="3708400" y="5300663"/>
            <a:ext cx="0" cy="360362"/>
          </a:xfrm>
          <a:prstGeom prst="line">
            <a:avLst/>
          </a:prstGeom>
          <a:noFill/>
          <a:ln w="3175">
            <a:solidFill>
              <a:schemeClr val="tx1"/>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lstStyle/>
          <a:p>
            <a:endParaRPr lang="en-US"/>
          </a:p>
        </p:txBody>
      </p:sp>
      <p:sp>
        <p:nvSpPr>
          <p:cNvPr id="2079751" name="Text Box 7"/>
          <p:cNvSpPr txBox="1">
            <a:spLocks noChangeArrowheads="1"/>
          </p:cNvSpPr>
          <p:nvPr/>
        </p:nvSpPr>
        <p:spPr bwMode="auto">
          <a:xfrm>
            <a:off x="2995613" y="5608638"/>
            <a:ext cx="993775" cy="36671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317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spAutoFit/>
          </a:bodyPr>
          <a:lstStyle/>
          <a:p>
            <a:r>
              <a:rPr lang="en-US"/>
              <a:t>free slot</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300DA71B-2B6C-ED4E-A1EA-D9903D3D8254}" type="slidenum">
              <a:rPr lang="en-US"/>
              <a:pPr/>
              <a:t>35</a:t>
            </a:fld>
            <a:endParaRPr lang="en-US"/>
          </a:p>
        </p:txBody>
      </p:sp>
      <p:sp>
        <p:nvSpPr>
          <p:cNvPr id="2082818" name="Rectangle 2"/>
          <p:cNvSpPr>
            <a:spLocks noGrp="1" noChangeArrowheads="1"/>
          </p:cNvSpPr>
          <p:nvPr>
            <p:ph type="title"/>
          </p:nvPr>
        </p:nvSpPr>
        <p:spPr/>
        <p:txBody>
          <a:bodyPr/>
          <a:lstStyle/>
          <a:p>
            <a:r>
              <a:rPr lang="en-US"/>
              <a:t>RAID Structure</a:t>
            </a:r>
          </a:p>
        </p:txBody>
      </p:sp>
      <p:sp>
        <p:nvSpPr>
          <p:cNvPr id="2082819" name="Rectangle 3"/>
          <p:cNvSpPr>
            <a:spLocks noGrp="1" noChangeArrowheads="1"/>
          </p:cNvSpPr>
          <p:nvPr>
            <p:ph type="body" idx="1"/>
          </p:nvPr>
        </p:nvSpPr>
        <p:spPr/>
        <p:txBody>
          <a:bodyPr/>
          <a:lstStyle/>
          <a:p>
            <a:r>
              <a:rPr lang="en-US" b="1"/>
              <a:t>RAID</a:t>
            </a:r>
            <a:r>
              <a:rPr lang="en-US"/>
              <a:t>: Redundant Array of Independent  Disks</a:t>
            </a:r>
          </a:p>
          <a:p>
            <a:endParaRPr lang="en-US"/>
          </a:p>
          <a:p>
            <a:pPr lvl="1"/>
            <a:r>
              <a:rPr lang="en-US"/>
              <a:t>Multiple disk drives provides </a:t>
            </a:r>
            <a:r>
              <a:rPr lang="en-US" b="1"/>
              <a:t>reliability</a:t>
            </a:r>
            <a:r>
              <a:rPr lang="en-US"/>
              <a:t> via </a:t>
            </a:r>
            <a:r>
              <a:rPr lang="en-US" b="1"/>
              <a:t>redundancy</a:t>
            </a:r>
            <a:r>
              <a:rPr lang="en-US"/>
              <a:t>.</a:t>
            </a:r>
          </a:p>
          <a:p>
            <a:pPr lvl="1"/>
            <a:endParaRPr lang="en-US"/>
          </a:p>
          <a:p>
            <a:pPr lvl="1"/>
            <a:r>
              <a:rPr lang="en-US"/>
              <a:t>Multiple disks can be organized in different ways for Reliability and Performance (RAID is arranged into different levels/schemes)</a:t>
            </a:r>
          </a:p>
          <a:p>
            <a:pPr lvl="1"/>
            <a:endParaRPr lang="en-US"/>
          </a:p>
          <a:p>
            <a:r>
              <a:rPr lang="en-US"/>
              <a:t>If you have many disks:  </a:t>
            </a:r>
            <a:br>
              <a:rPr lang="en-US"/>
            </a:br>
            <a:r>
              <a:rPr lang="en-US"/>
              <a:t>The probability of one of them failing becomes higher. </a:t>
            </a:r>
            <a:br>
              <a:rPr lang="en-US"/>
            </a:br>
            <a:r>
              <a:rPr lang="en-US"/>
              <a:t>The probability of all of them failing (at the same time) becomes lower. </a:t>
            </a:r>
          </a:p>
          <a:p>
            <a:pPr>
              <a:buFontTx/>
              <a:buNone/>
            </a:pPr>
            <a:endParaRPr lang="en-US"/>
          </a:p>
          <a:p>
            <a:endParaRPr lang="en-US"/>
          </a:p>
          <a:p>
            <a:endParaRPr lang="en-US"/>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D63C662C-8B60-C146-A116-F12252DAA9A5}" type="slidenum">
              <a:rPr lang="en-US"/>
              <a:pPr/>
              <a:t>36</a:t>
            </a:fld>
            <a:endParaRPr lang="en-US"/>
          </a:p>
        </p:txBody>
      </p:sp>
      <p:sp>
        <p:nvSpPr>
          <p:cNvPr id="2084866" name="Rectangle 2"/>
          <p:cNvSpPr>
            <a:spLocks noGrp="1" noChangeArrowheads="1"/>
          </p:cNvSpPr>
          <p:nvPr>
            <p:ph type="title"/>
          </p:nvPr>
        </p:nvSpPr>
        <p:spPr/>
        <p:txBody>
          <a:bodyPr/>
          <a:lstStyle/>
          <a:p>
            <a:r>
              <a:rPr lang="en-US"/>
              <a:t>RAID</a:t>
            </a:r>
          </a:p>
        </p:txBody>
      </p:sp>
      <p:sp>
        <p:nvSpPr>
          <p:cNvPr id="2084867" name="Rectangle 3"/>
          <p:cNvSpPr>
            <a:spLocks noGrp="1" noChangeArrowheads="1"/>
          </p:cNvSpPr>
          <p:nvPr>
            <p:ph type="body" idx="1"/>
          </p:nvPr>
        </p:nvSpPr>
        <p:spPr/>
        <p:txBody>
          <a:bodyPr/>
          <a:lstStyle/>
          <a:p>
            <a:r>
              <a:rPr lang="en-US"/>
              <a:t>RAID schemes improve performance and improve the reliability of the storage system by storing redundant data.</a:t>
            </a:r>
          </a:p>
          <a:p>
            <a:endParaRPr lang="en-US"/>
          </a:p>
          <a:p>
            <a:r>
              <a:rPr lang="en-US"/>
              <a:t>Redundancy </a:t>
            </a:r>
            <a:r>
              <a:rPr lang="en-US">
                <a:sym typeface="Wingdings" charset="0"/>
              </a:rPr>
              <a:t> improves reliability (and also performance to some extend)</a:t>
            </a:r>
          </a:p>
          <a:p>
            <a:r>
              <a:rPr lang="en-US">
                <a:sym typeface="Wingdings" charset="0"/>
              </a:rPr>
              <a:t>Disk striping  improves performance</a:t>
            </a:r>
            <a:endParaRPr lang="en-US"/>
          </a:p>
          <a:p>
            <a:pPr lvl="1"/>
            <a:r>
              <a:rPr lang="en-US" b="1"/>
              <a:t>Disk striping</a:t>
            </a:r>
            <a:r>
              <a:rPr lang="en-US"/>
              <a:t> uses a </a:t>
            </a:r>
            <a:r>
              <a:rPr lang="en-US" i="1">
                <a:solidFill>
                  <a:srgbClr val="CC0000"/>
                </a:solidFill>
              </a:rPr>
              <a:t>group of disks</a:t>
            </a:r>
            <a:r>
              <a:rPr lang="en-US"/>
              <a:t> as </a:t>
            </a:r>
            <a:r>
              <a:rPr lang="en-US" i="1">
                <a:solidFill>
                  <a:srgbClr val="CC0000"/>
                </a:solidFill>
              </a:rPr>
              <a:t>one storage unit</a:t>
            </a:r>
            <a:r>
              <a:rPr lang="en-US"/>
              <a:t> and distributes (stripes) the data over those disks</a:t>
            </a:r>
          </a:p>
          <a:p>
            <a:pPr lvl="1"/>
            <a:endParaRPr lang="en-US"/>
          </a:p>
          <a:p>
            <a:r>
              <a:rPr lang="en-US"/>
              <a:t>Redundancy by: </a:t>
            </a:r>
          </a:p>
          <a:p>
            <a:pPr lvl="1"/>
            <a:r>
              <a:rPr lang="en-US" i="1"/>
              <a:t>Mirroring</a:t>
            </a:r>
            <a:r>
              <a:rPr lang="en-US"/>
              <a:t> or </a:t>
            </a:r>
            <a:r>
              <a:rPr lang="en-US" i="1"/>
              <a:t>shadowing</a:t>
            </a:r>
            <a:r>
              <a:rPr lang="en-US"/>
              <a:t> keeps duplicate of each disk.</a:t>
            </a:r>
          </a:p>
          <a:p>
            <a:pPr lvl="1"/>
            <a:r>
              <a:rPr lang="en-US" i="1"/>
              <a:t>Use of parity bits </a:t>
            </a:r>
            <a:r>
              <a:rPr lang="en-US"/>
              <a:t>or</a:t>
            </a:r>
            <a:r>
              <a:rPr lang="en-US" i="1"/>
              <a:t> ECC (error correction codes)</a:t>
            </a:r>
            <a:r>
              <a:rPr lang="en-US"/>
              <a:t> causes much less redundancy. </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Slide Number Placeholder 2"/>
          <p:cNvSpPr>
            <a:spLocks noGrp="1"/>
          </p:cNvSpPr>
          <p:nvPr>
            <p:ph type="sldNum" sz="quarter" idx="10"/>
          </p:nvPr>
        </p:nvSpPr>
        <p:spPr/>
        <p:txBody>
          <a:bodyPr/>
          <a:lstStyle/>
          <a:p>
            <a:fld id="{9F64036F-1C81-4B46-A4DD-ACE798F4B4A2}" type="slidenum">
              <a:rPr lang="en-US"/>
              <a:pPr/>
              <a:t>37</a:t>
            </a:fld>
            <a:endParaRPr lang="en-US"/>
          </a:p>
        </p:txBody>
      </p:sp>
      <p:sp>
        <p:nvSpPr>
          <p:cNvPr id="2155524" name="Rectangle 4"/>
          <p:cNvSpPr>
            <a:spLocks noGrp="1" noChangeArrowheads="1"/>
          </p:cNvSpPr>
          <p:nvPr>
            <p:ph type="title"/>
          </p:nvPr>
        </p:nvSpPr>
        <p:spPr/>
        <p:txBody>
          <a:bodyPr/>
          <a:lstStyle/>
          <a:p>
            <a:r>
              <a:rPr lang="en-US"/>
              <a:t>RAID </a:t>
            </a:r>
            <a:r>
              <a:rPr lang="en-US">
                <a:solidFill>
                  <a:srgbClr val="CC0000"/>
                </a:solidFill>
              </a:rPr>
              <a:t>Striping</a:t>
            </a:r>
            <a:r>
              <a:rPr lang="en-US"/>
              <a:t> example:</a:t>
            </a:r>
            <a:br>
              <a:rPr lang="en-US"/>
            </a:br>
            <a:r>
              <a:rPr lang="en-US"/>
              <a:t>improves performance</a:t>
            </a:r>
          </a:p>
        </p:txBody>
      </p:sp>
      <p:sp>
        <p:nvSpPr>
          <p:cNvPr id="2155525" name="Rectangle 5"/>
          <p:cNvSpPr>
            <a:spLocks noChangeArrowheads="1"/>
          </p:cNvSpPr>
          <p:nvPr/>
        </p:nvSpPr>
        <p:spPr bwMode="auto">
          <a:xfrm>
            <a:off x="3375025" y="2997200"/>
            <a:ext cx="2160588" cy="719138"/>
          </a:xfrm>
          <a:prstGeom prst="rect">
            <a:avLst/>
          </a:prstGeom>
          <a:solidFill>
            <a:srgbClr val="C0C0C0"/>
          </a:solidFill>
          <a:ln w="3175">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r>
              <a:rPr lang="en-US"/>
              <a:t>RAID Controller</a:t>
            </a:r>
          </a:p>
        </p:txBody>
      </p:sp>
      <p:sp>
        <p:nvSpPr>
          <p:cNvPr id="2155526" name="Rectangle 6"/>
          <p:cNvSpPr>
            <a:spLocks noChangeArrowheads="1"/>
          </p:cNvSpPr>
          <p:nvPr/>
        </p:nvSpPr>
        <p:spPr bwMode="auto">
          <a:xfrm>
            <a:off x="1116013" y="4652963"/>
            <a:ext cx="1296987" cy="504825"/>
          </a:xfrm>
          <a:prstGeom prst="rect">
            <a:avLst/>
          </a:prstGeom>
          <a:noFill/>
          <a:ln w="3175">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r>
              <a:rPr lang="en-US"/>
              <a:t>Disk</a:t>
            </a:r>
            <a:br>
              <a:rPr lang="en-US"/>
            </a:br>
            <a:r>
              <a:rPr lang="en-US"/>
              <a:t>Controller</a:t>
            </a:r>
          </a:p>
        </p:txBody>
      </p:sp>
      <p:sp>
        <p:nvSpPr>
          <p:cNvPr id="2155527" name="Oval 7"/>
          <p:cNvSpPr>
            <a:spLocks noChangeArrowheads="1"/>
          </p:cNvSpPr>
          <p:nvPr/>
        </p:nvSpPr>
        <p:spPr bwMode="auto">
          <a:xfrm>
            <a:off x="1260475" y="5229225"/>
            <a:ext cx="1008063" cy="935038"/>
          </a:xfrm>
          <a:prstGeom prst="ellipse">
            <a:avLst/>
          </a:prstGeom>
          <a:noFill/>
          <a:ln w="3175">
            <a:solidFill>
              <a:schemeClr val="tx1"/>
            </a:solidFill>
            <a:round/>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endParaRPr lang="en-US"/>
          </a:p>
        </p:txBody>
      </p:sp>
      <p:sp>
        <p:nvSpPr>
          <p:cNvPr id="2155528" name="Rectangle 8"/>
          <p:cNvSpPr>
            <a:spLocks noChangeArrowheads="1"/>
          </p:cNvSpPr>
          <p:nvPr/>
        </p:nvSpPr>
        <p:spPr bwMode="auto">
          <a:xfrm>
            <a:off x="2987675" y="4654550"/>
            <a:ext cx="1296988" cy="504825"/>
          </a:xfrm>
          <a:prstGeom prst="rect">
            <a:avLst/>
          </a:prstGeom>
          <a:noFill/>
          <a:ln w="3175">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r>
              <a:rPr lang="en-US"/>
              <a:t>Disk</a:t>
            </a:r>
            <a:br>
              <a:rPr lang="en-US"/>
            </a:br>
            <a:r>
              <a:rPr lang="en-US"/>
              <a:t>Controller</a:t>
            </a:r>
          </a:p>
        </p:txBody>
      </p:sp>
      <p:sp>
        <p:nvSpPr>
          <p:cNvPr id="2155529" name="Oval 9"/>
          <p:cNvSpPr>
            <a:spLocks noChangeArrowheads="1"/>
          </p:cNvSpPr>
          <p:nvPr/>
        </p:nvSpPr>
        <p:spPr bwMode="auto">
          <a:xfrm>
            <a:off x="3132138" y="5230813"/>
            <a:ext cx="1008062" cy="935037"/>
          </a:xfrm>
          <a:prstGeom prst="ellipse">
            <a:avLst/>
          </a:prstGeom>
          <a:noFill/>
          <a:ln w="3175">
            <a:solidFill>
              <a:schemeClr val="tx1"/>
            </a:solidFill>
            <a:round/>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endParaRPr lang="en-US"/>
          </a:p>
        </p:txBody>
      </p:sp>
      <p:sp>
        <p:nvSpPr>
          <p:cNvPr id="2155530" name="Rectangle 10"/>
          <p:cNvSpPr>
            <a:spLocks noChangeArrowheads="1"/>
          </p:cNvSpPr>
          <p:nvPr/>
        </p:nvSpPr>
        <p:spPr bwMode="auto">
          <a:xfrm>
            <a:off x="4932363" y="4652963"/>
            <a:ext cx="1296987" cy="504825"/>
          </a:xfrm>
          <a:prstGeom prst="rect">
            <a:avLst/>
          </a:prstGeom>
          <a:noFill/>
          <a:ln w="3175">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r>
              <a:rPr lang="en-US"/>
              <a:t>Disk</a:t>
            </a:r>
            <a:br>
              <a:rPr lang="en-US"/>
            </a:br>
            <a:r>
              <a:rPr lang="en-US"/>
              <a:t>Controller</a:t>
            </a:r>
          </a:p>
        </p:txBody>
      </p:sp>
      <p:sp>
        <p:nvSpPr>
          <p:cNvPr id="2155531" name="Oval 11"/>
          <p:cNvSpPr>
            <a:spLocks noChangeArrowheads="1"/>
          </p:cNvSpPr>
          <p:nvPr/>
        </p:nvSpPr>
        <p:spPr bwMode="auto">
          <a:xfrm>
            <a:off x="5076825" y="5229225"/>
            <a:ext cx="1008063" cy="935038"/>
          </a:xfrm>
          <a:prstGeom prst="ellipse">
            <a:avLst/>
          </a:prstGeom>
          <a:noFill/>
          <a:ln w="3175">
            <a:solidFill>
              <a:schemeClr val="tx1"/>
            </a:solidFill>
            <a:round/>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endParaRPr lang="en-US"/>
          </a:p>
        </p:txBody>
      </p:sp>
      <p:sp>
        <p:nvSpPr>
          <p:cNvPr id="2155532" name="Rectangle 12"/>
          <p:cNvSpPr>
            <a:spLocks noChangeArrowheads="1"/>
          </p:cNvSpPr>
          <p:nvPr/>
        </p:nvSpPr>
        <p:spPr bwMode="auto">
          <a:xfrm>
            <a:off x="6877050" y="4654550"/>
            <a:ext cx="1296988" cy="504825"/>
          </a:xfrm>
          <a:prstGeom prst="rect">
            <a:avLst/>
          </a:prstGeom>
          <a:noFill/>
          <a:ln w="3175">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r>
              <a:rPr lang="en-US"/>
              <a:t>Disk</a:t>
            </a:r>
            <a:br>
              <a:rPr lang="en-US"/>
            </a:br>
            <a:r>
              <a:rPr lang="en-US"/>
              <a:t>Controller</a:t>
            </a:r>
          </a:p>
        </p:txBody>
      </p:sp>
      <p:sp>
        <p:nvSpPr>
          <p:cNvPr id="2155533" name="Oval 13"/>
          <p:cNvSpPr>
            <a:spLocks noChangeArrowheads="1"/>
          </p:cNvSpPr>
          <p:nvPr/>
        </p:nvSpPr>
        <p:spPr bwMode="auto">
          <a:xfrm>
            <a:off x="7021513" y="5230813"/>
            <a:ext cx="1008062" cy="935037"/>
          </a:xfrm>
          <a:prstGeom prst="ellipse">
            <a:avLst/>
          </a:prstGeom>
          <a:noFill/>
          <a:ln w="3175">
            <a:solidFill>
              <a:schemeClr val="tx1"/>
            </a:solidFill>
            <a:round/>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endParaRPr lang="en-US"/>
          </a:p>
        </p:txBody>
      </p:sp>
      <p:sp>
        <p:nvSpPr>
          <p:cNvPr id="2155535" name="Rectangle 15"/>
          <p:cNvSpPr>
            <a:spLocks noChangeArrowheads="1"/>
          </p:cNvSpPr>
          <p:nvPr/>
        </p:nvSpPr>
        <p:spPr bwMode="auto">
          <a:xfrm>
            <a:off x="684213" y="1484313"/>
            <a:ext cx="7632700" cy="1008062"/>
          </a:xfrm>
          <a:prstGeom prst="rect">
            <a:avLst/>
          </a:prstGeom>
          <a:noFill/>
          <a:ln w="3175">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r>
              <a:rPr lang="en-US"/>
              <a:t>Operating Systems Software</a:t>
            </a:r>
          </a:p>
        </p:txBody>
      </p:sp>
      <p:sp>
        <p:nvSpPr>
          <p:cNvPr id="2155536" name="Line 16"/>
          <p:cNvSpPr>
            <a:spLocks noChangeShapeType="1"/>
          </p:cNvSpPr>
          <p:nvPr/>
        </p:nvSpPr>
        <p:spPr bwMode="auto">
          <a:xfrm>
            <a:off x="4454525" y="2527300"/>
            <a:ext cx="0" cy="431800"/>
          </a:xfrm>
          <a:prstGeom prst="line">
            <a:avLst/>
          </a:prstGeom>
          <a:noFill/>
          <a:ln w="28575">
            <a:solidFill>
              <a:schemeClr val="tx1"/>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lstStyle/>
          <a:p>
            <a:endParaRPr lang="en-US"/>
          </a:p>
        </p:txBody>
      </p:sp>
      <p:sp>
        <p:nvSpPr>
          <p:cNvPr id="2155537" name="Text Box 17"/>
          <p:cNvSpPr txBox="1">
            <a:spLocks noChangeArrowheads="1"/>
          </p:cNvSpPr>
          <p:nvPr/>
        </p:nvSpPr>
        <p:spPr bwMode="auto">
          <a:xfrm>
            <a:off x="922338" y="2492375"/>
            <a:ext cx="7369175" cy="36671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317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spAutoFit/>
          </a:bodyPr>
          <a:lstStyle/>
          <a:p>
            <a:r>
              <a:rPr lang="en-US"/>
              <a:t>Give me </a:t>
            </a:r>
            <a:r>
              <a:rPr lang="en-US" b="1"/>
              <a:t>blocks (n, n+1, …, n+k)</a:t>
            </a:r>
            <a:r>
              <a:rPr lang="en-US"/>
              <a:t> of the disk (</a:t>
            </a:r>
            <a:r>
              <a:rPr lang="en-US" i="1"/>
              <a:t>k</a:t>
            </a:r>
            <a:r>
              <a:rPr lang="en-US"/>
              <a:t> contiguous disk blocks)</a:t>
            </a:r>
          </a:p>
        </p:txBody>
      </p:sp>
      <p:sp>
        <p:nvSpPr>
          <p:cNvPr id="2155538" name="Rectangle 18"/>
          <p:cNvSpPr>
            <a:spLocks noChangeArrowheads="1"/>
          </p:cNvSpPr>
          <p:nvPr/>
        </p:nvSpPr>
        <p:spPr bwMode="auto">
          <a:xfrm>
            <a:off x="1547813" y="5445125"/>
            <a:ext cx="433387" cy="215900"/>
          </a:xfrm>
          <a:prstGeom prst="rect">
            <a:avLst/>
          </a:prstGeom>
          <a:solidFill>
            <a:schemeClr val="accent1"/>
          </a:solidFill>
          <a:ln w="3175">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r>
              <a:rPr lang="en-US"/>
              <a:t>n</a:t>
            </a:r>
          </a:p>
        </p:txBody>
      </p:sp>
      <p:sp>
        <p:nvSpPr>
          <p:cNvPr id="2155539" name="Rectangle 19"/>
          <p:cNvSpPr>
            <a:spLocks noChangeArrowheads="1"/>
          </p:cNvSpPr>
          <p:nvPr/>
        </p:nvSpPr>
        <p:spPr bwMode="auto">
          <a:xfrm>
            <a:off x="3419475" y="5445125"/>
            <a:ext cx="433388" cy="215900"/>
          </a:xfrm>
          <a:prstGeom prst="rect">
            <a:avLst/>
          </a:prstGeom>
          <a:solidFill>
            <a:schemeClr val="accent1"/>
          </a:solidFill>
          <a:ln w="3175">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r>
              <a:rPr lang="en-US"/>
              <a:t>n+1</a:t>
            </a:r>
          </a:p>
        </p:txBody>
      </p:sp>
      <p:sp>
        <p:nvSpPr>
          <p:cNvPr id="2155540" name="Rectangle 20"/>
          <p:cNvSpPr>
            <a:spLocks noChangeArrowheads="1"/>
          </p:cNvSpPr>
          <p:nvPr/>
        </p:nvSpPr>
        <p:spPr bwMode="auto">
          <a:xfrm>
            <a:off x="5364163" y="5445125"/>
            <a:ext cx="433387" cy="215900"/>
          </a:xfrm>
          <a:prstGeom prst="rect">
            <a:avLst/>
          </a:prstGeom>
          <a:solidFill>
            <a:schemeClr val="accent1"/>
          </a:solidFill>
          <a:ln w="3175">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r>
              <a:rPr lang="en-US"/>
              <a:t>n+2</a:t>
            </a:r>
          </a:p>
        </p:txBody>
      </p:sp>
      <p:sp>
        <p:nvSpPr>
          <p:cNvPr id="2155541" name="Rectangle 21"/>
          <p:cNvSpPr>
            <a:spLocks noChangeArrowheads="1"/>
          </p:cNvSpPr>
          <p:nvPr/>
        </p:nvSpPr>
        <p:spPr bwMode="auto">
          <a:xfrm>
            <a:off x="7237413" y="5445125"/>
            <a:ext cx="433387" cy="215900"/>
          </a:xfrm>
          <a:prstGeom prst="rect">
            <a:avLst/>
          </a:prstGeom>
          <a:solidFill>
            <a:schemeClr val="accent1"/>
          </a:solidFill>
          <a:ln w="3175">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r>
              <a:rPr lang="en-US"/>
              <a:t>n+3</a:t>
            </a:r>
          </a:p>
        </p:txBody>
      </p:sp>
      <p:sp>
        <p:nvSpPr>
          <p:cNvPr id="2155542" name="Line 22"/>
          <p:cNvSpPr>
            <a:spLocks noChangeShapeType="1"/>
          </p:cNvSpPr>
          <p:nvPr/>
        </p:nvSpPr>
        <p:spPr bwMode="auto">
          <a:xfrm flipH="1">
            <a:off x="2051050" y="3789363"/>
            <a:ext cx="1512888" cy="792162"/>
          </a:xfrm>
          <a:prstGeom prst="line">
            <a:avLst/>
          </a:prstGeom>
          <a:noFill/>
          <a:ln w="3175">
            <a:solidFill>
              <a:schemeClr val="tx1"/>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lstStyle/>
          <a:p>
            <a:endParaRPr lang="en-US"/>
          </a:p>
        </p:txBody>
      </p:sp>
      <p:sp>
        <p:nvSpPr>
          <p:cNvPr id="2155543" name="Text Box 23"/>
          <p:cNvSpPr txBox="1">
            <a:spLocks noChangeArrowheads="1"/>
          </p:cNvSpPr>
          <p:nvPr/>
        </p:nvSpPr>
        <p:spPr bwMode="auto">
          <a:xfrm>
            <a:off x="1403350" y="3860800"/>
            <a:ext cx="1387475" cy="36671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317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spAutoFit/>
          </a:bodyPr>
          <a:lstStyle/>
          <a:p>
            <a:r>
              <a:rPr lang="en-US"/>
              <a:t>give block n</a:t>
            </a:r>
          </a:p>
        </p:txBody>
      </p:sp>
      <p:sp>
        <p:nvSpPr>
          <p:cNvPr id="2155544" name="Line 24"/>
          <p:cNvSpPr>
            <a:spLocks noChangeShapeType="1"/>
          </p:cNvSpPr>
          <p:nvPr/>
        </p:nvSpPr>
        <p:spPr bwMode="auto">
          <a:xfrm flipH="1">
            <a:off x="3779838" y="3789363"/>
            <a:ext cx="287337" cy="792162"/>
          </a:xfrm>
          <a:prstGeom prst="line">
            <a:avLst/>
          </a:prstGeom>
          <a:noFill/>
          <a:ln w="3175">
            <a:solidFill>
              <a:schemeClr val="tx1"/>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lstStyle/>
          <a:p>
            <a:endParaRPr lang="en-US"/>
          </a:p>
        </p:txBody>
      </p:sp>
      <p:sp>
        <p:nvSpPr>
          <p:cNvPr id="2155545" name="Line 25"/>
          <p:cNvSpPr>
            <a:spLocks noChangeShapeType="1"/>
          </p:cNvSpPr>
          <p:nvPr/>
        </p:nvSpPr>
        <p:spPr bwMode="auto">
          <a:xfrm>
            <a:off x="4859338" y="3789363"/>
            <a:ext cx="433387" cy="792162"/>
          </a:xfrm>
          <a:prstGeom prst="line">
            <a:avLst/>
          </a:prstGeom>
          <a:noFill/>
          <a:ln w="3175">
            <a:solidFill>
              <a:schemeClr val="tx1"/>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lstStyle/>
          <a:p>
            <a:endParaRPr lang="en-US"/>
          </a:p>
        </p:txBody>
      </p:sp>
      <p:sp>
        <p:nvSpPr>
          <p:cNvPr id="2155546" name="Line 26"/>
          <p:cNvSpPr>
            <a:spLocks noChangeShapeType="1"/>
          </p:cNvSpPr>
          <p:nvPr/>
        </p:nvSpPr>
        <p:spPr bwMode="auto">
          <a:xfrm>
            <a:off x="5292725" y="3789363"/>
            <a:ext cx="1943100" cy="792162"/>
          </a:xfrm>
          <a:prstGeom prst="line">
            <a:avLst/>
          </a:prstGeom>
          <a:noFill/>
          <a:ln w="3175">
            <a:solidFill>
              <a:schemeClr val="tx1"/>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lstStyle/>
          <a:p>
            <a:endParaRPr lang="en-US"/>
          </a:p>
        </p:txBody>
      </p:sp>
      <p:sp>
        <p:nvSpPr>
          <p:cNvPr id="2155547" name="Text Box 27"/>
          <p:cNvSpPr txBox="1">
            <a:spLocks noChangeArrowheads="1"/>
          </p:cNvSpPr>
          <p:nvPr/>
        </p:nvSpPr>
        <p:spPr bwMode="auto">
          <a:xfrm>
            <a:off x="3073400" y="4005263"/>
            <a:ext cx="1647825" cy="36671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317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spAutoFit/>
          </a:bodyPr>
          <a:lstStyle/>
          <a:p>
            <a:r>
              <a:rPr lang="en-US"/>
              <a:t>give block n+1</a:t>
            </a:r>
          </a:p>
        </p:txBody>
      </p:sp>
      <p:sp>
        <p:nvSpPr>
          <p:cNvPr id="2155548" name="Text Box 28"/>
          <p:cNvSpPr txBox="1">
            <a:spLocks noChangeArrowheads="1"/>
          </p:cNvSpPr>
          <p:nvPr/>
        </p:nvSpPr>
        <p:spPr bwMode="auto">
          <a:xfrm>
            <a:off x="4427538" y="4221163"/>
            <a:ext cx="1647825" cy="36671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317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spAutoFit/>
          </a:bodyPr>
          <a:lstStyle/>
          <a:p>
            <a:r>
              <a:rPr lang="en-US"/>
              <a:t>give block n+2</a:t>
            </a:r>
          </a:p>
        </p:txBody>
      </p:sp>
      <p:sp>
        <p:nvSpPr>
          <p:cNvPr id="2155549" name="Text Box 29"/>
          <p:cNvSpPr txBox="1">
            <a:spLocks noChangeArrowheads="1"/>
          </p:cNvSpPr>
          <p:nvPr/>
        </p:nvSpPr>
        <p:spPr bwMode="auto">
          <a:xfrm>
            <a:off x="5651500" y="3860800"/>
            <a:ext cx="1647825" cy="36671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317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spAutoFit/>
          </a:bodyPr>
          <a:lstStyle/>
          <a:p>
            <a:r>
              <a:rPr lang="en-US"/>
              <a:t>give block n+3</a:t>
            </a:r>
          </a:p>
        </p:txBody>
      </p:sp>
      <p:sp>
        <p:nvSpPr>
          <p:cNvPr id="2155550" name="Text Box 30"/>
          <p:cNvSpPr txBox="1">
            <a:spLocks noChangeArrowheads="1"/>
          </p:cNvSpPr>
          <p:nvPr/>
        </p:nvSpPr>
        <p:spPr bwMode="auto">
          <a:xfrm>
            <a:off x="611188" y="5516563"/>
            <a:ext cx="688975" cy="36671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317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spAutoFit/>
          </a:bodyPr>
          <a:lstStyle/>
          <a:p>
            <a:r>
              <a:rPr lang="en-US"/>
              <a:t>Disk </a:t>
            </a:r>
          </a:p>
        </p:txBody>
      </p:sp>
      <p:sp>
        <p:nvSpPr>
          <p:cNvPr id="2155551" name="Text Box 31"/>
          <p:cNvSpPr txBox="1">
            <a:spLocks noChangeArrowheads="1"/>
          </p:cNvSpPr>
          <p:nvPr/>
        </p:nvSpPr>
        <p:spPr bwMode="auto">
          <a:xfrm>
            <a:off x="2514600" y="5516563"/>
            <a:ext cx="688975" cy="36671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317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spAutoFit/>
          </a:bodyPr>
          <a:lstStyle/>
          <a:p>
            <a:r>
              <a:rPr lang="en-US"/>
              <a:t>Disk </a:t>
            </a:r>
          </a:p>
        </p:txBody>
      </p:sp>
      <p:sp>
        <p:nvSpPr>
          <p:cNvPr id="2155552" name="Text Box 32"/>
          <p:cNvSpPr txBox="1">
            <a:spLocks noChangeArrowheads="1"/>
          </p:cNvSpPr>
          <p:nvPr/>
        </p:nvSpPr>
        <p:spPr bwMode="auto">
          <a:xfrm>
            <a:off x="4459288" y="5510213"/>
            <a:ext cx="688975" cy="36671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317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spAutoFit/>
          </a:bodyPr>
          <a:lstStyle/>
          <a:p>
            <a:r>
              <a:rPr lang="en-US"/>
              <a:t>Disk </a:t>
            </a:r>
          </a:p>
        </p:txBody>
      </p:sp>
      <p:sp>
        <p:nvSpPr>
          <p:cNvPr id="2155553" name="Text Box 33"/>
          <p:cNvSpPr txBox="1">
            <a:spLocks noChangeArrowheads="1"/>
          </p:cNvSpPr>
          <p:nvPr/>
        </p:nvSpPr>
        <p:spPr bwMode="auto">
          <a:xfrm>
            <a:off x="6403975" y="5510213"/>
            <a:ext cx="688975" cy="36671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317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spAutoFit/>
          </a:bodyPr>
          <a:lstStyle/>
          <a:p>
            <a:r>
              <a:rPr lang="en-US"/>
              <a:t>Disk </a:t>
            </a:r>
          </a:p>
        </p:txBody>
      </p:sp>
      <p:sp>
        <p:nvSpPr>
          <p:cNvPr id="2155554" name="Text Box 34"/>
          <p:cNvSpPr txBox="1">
            <a:spLocks noChangeArrowheads="1"/>
          </p:cNvSpPr>
          <p:nvPr/>
        </p:nvSpPr>
        <p:spPr bwMode="auto">
          <a:xfrm>
            <a:off x="323850" y="3429000"/>
            <a:ext cx="1044575" cy="36671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317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spAutoFit/>
          </a:bodyPr>
          <a:lstStyle/>
          <a:p>
            <a:r>
              <a:rPr lang="en-US" b="1">
                <a:solidFill>
                  <a:srgbClr val="CC0000"/>
                </a:solidFill>
              </a:rPr>
              <a:t>Striping</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51223255-9336-8A4B-BB42-CE2C817EC98A}" type="slidenum">
              <a:rPr lang="en-US"/>
              <a:pPr/>
              <a:t>38</a:t>
            </a:fld>
            <a:endParaRPr lang="en-US"/>
          </a:p>
        </p:txBody>
      </p:sp>
      <p:sp>
        <p:nvSpPr>
          <p:cNvPr id="2151426" name="Rectangle 2"/>
          <p:cNvSpPr>
            <a:spLocks noGrp="1" noChangeArrowheads="1"/>
          </p:cNvSpPr>
          <p:nvPr>
            <p:ph type="title"/>
          </p:nvPr>
        </p:nvSpPr>
        <p:spPr/>
        <p:txBody>
          <a:bodyPr/>
          <a:lstStyle/>
          <a:p>
            <a:r>
              <a:rPr lang="en-US"/>
              <a:t>Different RAID Organizations/Schemes </a:t>
            </a:r>
            <a:br>
              <a:rPr lang="en-US"/>
            </a:br>
            <a:r>
              <a:rPr lang="en-US"/>
              <a:t>(also called Levels)</a:t>
            </a:r>
          </a:p>
        </p:txBody>
      </p:sp>
      <p:sp>
        <p:nvSpPr>
          <p:cNvPr id="2151428" name="Rectangle 4"/>
          <p:cNvSpPr>
            <a:spLocks noGrp="1" noChangeArrowheads="1"/>
          </p:cNvSpPr>
          <p:nvPr>
            <p:ph type="body" idx="1"/>
          </p:nvPr>
        </p:nvSpPr>
        <p:spPr/>
        <p:txBody>
          <a:bodyPr/>
          <a:lstStyle/>
          <a:p>
            <a:r>
              <a:rPr lang="en-US"/>
              <a:t>RAID Level 0: block level striping (no redundancy)</a:t>
            </a:r>
          </a:p>
          <a:p>
            <a:r>
              <a:rPr lang="en-US"/>
              <a:t>RAID Level 1: mirroring</a:t>
            </a:r>
          </a:p>
          <a:p>
            <a:r>
              <a:rPr lang="en-US"/>
              <a:t>RAID Level 2: bit level striping + error correcting codes</a:t>
            </a:r>
          </a:p>
          <a:p>
            <a:r>
              <a:rPr lang="en-US"/>
              <a:t>RAID Level 3: bit level striping + parity</a:t>
            </a:r>
          </a:p>
          <a:p>
            <a:r>
              <a:rPr lang="en-US"/>
              <a:t>RAID Level 4: block level striping + parity</a:t>
            </a:r>
          </a:p>
          <a:p>
            <a:r>
              <a:rPr lang="en-US"/>
              <a:t>RAID Level 5: block level striping + distributed parity</a:t>
            </a:r>
          </a:p>
          <a:p>
            <a:r>
              <a:rPr lang="en-US"/>
              <a:t>….</a:t>
            </a: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Slide Number Placeholder 2"/>
          <p:cNvSpPr>
            <a:spLocks noGrp="1"/>
          </p:cNvSpPr>
          <p:nvPr>
            <p:ph type="sldNum" sz="quarter" idx="10"/>
          </p:nvPr>
        </p:nvSpPr>
        <p:spPr/>
        <p:txBody>
          <a:bodyPr/>
          <a:lstStyle/>
          <a:p>
            <a:fld id="{D45486F3-9240-3640-8031-66EAC83C875D}" type="slidenum">
              <a:rPr lang="en-US"/>
              <a:pPr/>
              <a:t>39</a:t>
            </a:fld>
            <a:endParaRPr lang="en-US"/>
          </a:p>
        </p:txBody>
      </p:sp>
      <p:sp>
        <p:nvSpPr>
          <p:cNvPr id="2158594" name="Rectangle 2"/>
          <p:cNvSpPr>
            <a:spLocks noGrp="1" noChangeArrowheads="1"/>
          </p:cNvSpPr>
          <p:nvPr>
            <p:ph type="title"/>
          </p:nvPr>
        </p:nvSpPr>
        <p:spPr/>
        <p:txBody>
          <a:bodyPr/>
          <a:lstStyle/>
          <a:p>
            <a:r>
              <a:rPr lang="en-US"/>
              <a:t>RAID 0: Block Level Striping</a:t>
            </a:r>
          </a:p>
        </p:txBody>
      </p:sp>
      <p:sp>
        <p:nvSpPr>
          <p:cNvPr id="2158597" name="Rectangle 5"/>
          <p:cNvSpPr>
            <a:spLocks noChangeArrowheads="1"/>
          </p:cNvSpPr>
          <p:nvPr/>
        </p:nvSpPr>
        <p:spPr bwMode="auto">
          <a:xfrm>
            <a:off x="827088" y="2909888"/>
            <a:ext cx="1584325" cy="1871662"/>
          </a:xfrm>
          <a:prstGeom prst="rect">
            <a:avLst/>
          </a:prstGeom>
          <a:noFill/>
          <a:ln w="3175">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endParaRPr lang="en-US"/>
          </a:p>
        </p:txBody>
      </p:sp>
      <p:sp>
        <p:nvSpPr>
          <p:cNvPr id="2158599" name="Rectangle 7"/>
          <p:cNvSpPr>
            <a:spLocks noChangeArrowheads="1"/>
          </p:cNvSpPr>
          <p:nvPr/>
        </p:nvSpPr>
        <p:spPr bwMode="auto">
          <a:xfrm>
            <a:off x="2843213" y="2909888"/>
            <a:ext cx="1584325" cy="1871662"/>
          </a:xfrm>
          <a:prstGeom prst="rect">
            <a:avLst/>
          </a:prstGeom>
          <a:noFill/>
          <a:ln w="3175">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endParaRPr lang="en-US"/>
          </a:p>
        </p:txBody>
      </p:sp>
      <p:sp>
        <p:nvSpPr>
          <p:cNvPr id="2158600" name="Rectangle 8"/>
          <p:cNvSpPr>
            <a:spLocks noChangeArrowheads="1"/>
          </p:cNvSpPr>
          <p:nvPr/>
        </p:nvSpPr>
        <p:spPr bwMode="auto">
          <a:xfrm>
            <a:off x="4859338" y="2909888"/>
            <a:ext cx="1584325" cy="1871662"/>
          </a:xfrm>
          <a:prstGeom prst="rect">
            <a:avLst/>
          </a:prstGeom>
          <a:noFill/>
          <a:ln w="3175">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endParaRPr lang="en-US"/>
          </a:p>
        </p:txBody>
      </p:sp>
      <p:sp>
        <p:nvSpPr>
          <p:cNvPr id="2158601" name="Rectangle 9"/>
          <p:cNvSpPr>
            <a:spLocks noChangeArrowheads="1"/>
          </p:cNvSpPr>
          <p:nvPr/>
        </p:nvSpPr>
        <p:spPr bwMode="auto">
          <a:xfrm>
            <a:off x="6875463" y="2909888"/>
            <a:ext cx="1584325" cy="1871662"/>
          </a:xfrm>
          <a:prstGeom prst="rect">
            <a:avLst/>
          </a:prstGeom>
          <a:noFill/>
          <a:ln w="3175">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endParaRPr lang="en-US"/>
          </a:p>
        </p:txBody>
      </p:sp>
      <p:sp>
        <p:nvSpPr>
          <p:cNvPr id="2158602" name="Text Box 10"/>
          <p:cNvSpPr txBox="1">
            <a:spLocks noChangeArrowheads="1"/>
          </p:cNvSpPr>
          <p:nvPr/>
        </p:nvSpPr>
        <p:spPr bwMode="auto">
          <a:xfrm>
            <a:off x="1116013" y="4781550"/>
            <a:ext cx="815975" cy="36671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317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spAutoFit/>
          </a:bodyPr>
          <a:lstStyle/>
          <a:p>
            <a:r>
              <a:rPr lang="en-US"/>
              <a:t>Disk 1</a:t>
            </a:r>
          </a:p>
        </p:txBody>
      </p:sp>
      <p:sp>
        <p:nvSpPr>
          <p:cNvPr id="2158603" name="Text Box 11"/>
          <p:cNvSpPr txBox="1">
            <a:spLocks noChangeArrowheads="1"/>
          </p:cNvSpPr>
          <p:nvPr/>
        </p:nvSpPr>
        <p:spPr bwMode="auto">
          <a:xfrm>
            <a:off x="3276600" y="4781550"/>
            <a:ext cx="815975" cy="36671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317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spAutoFit/>
          </a:bodyPr>
          <a:lstStyle/>
          <a:p>
            <a:r>
              <a:rPr lang="en-US"/>
              <a:t>Disk 2</a:t>
            </a:r>
          </a:p>
        </p:txBody>
      </p:sp>
      <p:sp>
        <p:nvSpPr>
          <p:cNvPr id="2158604" name="Text Box 12"/>
          <p:cNvSpPr txBox="1">
            <a:spLocks noChangeArrowheads="1"/>
          </p:cNvSpPr>
          <p:nvPr/>
        </p:nvSpPr>
        <p:spPr bwMode="auto">
          <a:xfrm>
            <a:off x="5219700" y="4781550"/>
            <a:ext cx="815975" cy="36671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317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spAutoFit/>
          </a:bodyPr>
          <a:lstStyle/>
          <a:p>
            <a:r>
              <a:rPr lang="en-US"/>
              <a:t>Disk 3</a:t>
            </a:r>
          </a:p>
        </p:txBody>
      </p:sp>
      <p:sp>
        <p:nvSpPr>
          <p:cNvPr id="2158605" name="Text Box 13"/>
          <p:cNvSpPr txBox="1">
            <a:spLocks noChangeArrowheads="1"/>
          </p:cNvSpPr>
          <p:nvPr/>
        </p:nvSpPr>
        <p:spPr bwMode="auto">
          <a:xfrm>
            <a:off x="7308850" y="4781550"/>
            <a:ext cx="815975" cy="36671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317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spAutoFit/>
          </a:bodyPr>
          <a:lstStyle/>
          <a:p>
            <a:r>
              <a:rPr lang="en-US"/>
              <a:t>Disk 4</a:t>
            </a:r>
          </a:p>
        </p:txBody>
      </p:sp>
      <p:sp>
        <p:nvSpPr>
          <p:cNvPr id="2158606" name="Rectangle 14"/>
          <p:cNvSpPr>
            <a:spLocks noChangeArrowheads="1"/>
          </p:cNvSpPr>
          <p:nvPr/>
        </p:nvSpPr>
        <p:spPr bwMode="auto">
          <a:xfrm>
            <a:off x="1258888" y="3125788"/>
            <a:ext cx="865187" cy="358775"/>
          </a:xfrm>
          <a:prstGeom prst="rect">
            <a:avLst/>
          </a:prstGeom>
          <a:noFill/>
          <a:ln w="3175">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r>
              <a:rPr lang="en-US"/>
              <a:t>Block 0</a:t>
            </a:r>
          </a:p>
        </p:txBody>
      </p:sp>
      <p:sp>
        <p:nvSpPr>
          <p:cNvPr id="2158607" name="Rectangle 15"/>
          <p:cNvSpPr>
            <a:spLocks noChangeArrowheads="1"/>
          </p:cNvSpPr>
          <p:nvPr/>
        </p:nvSpPr>
        <p:spPr bwMode="auto">
          <a:xfrm>
            <a:off x="3203575" y="3125788"/>
            <a:ext cx="865188" cy="358775"/>
          </a:xfrm>
          <a:prstGeom prst="rect">
            <a:avLst/>
          </a:prstGeom>
          <a:noFill/>
          <a:ln w="3175">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r>
              <a:rPr lang="en-US"/>
              <a:t>Block 1</a:t>
            </a:r>
          </a:p>
        </p:txBody>
      </p:sp>
      <p:sp>
        <p:nvSpPr>
          <p:cNvPr id="2158608" name="Rectangle 16"/>
          <p:cNvSpPr>
            <a:spLocks noChangeArrowheads="1"/>
          </p:cNvSpPr>
          <p:nvPr/>
        </p:nvSpPr>
        <p:spPr bwMode="auto">
          <a:xfrm>
            <a:off x="5218113" y="3125788"/>
            <a:ext cx="865187" cy="358775"/>
          </a:xfrm>
          <a:prstGeom prst="rect">
            <a:avLst/>
          </a:prstGeom>
          <a:noFill/>
          <a:ln w="3175">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r>
              <a:rPr lang="en-US"/>
              <a:t>Block 2</a:t>
            </a:r>
          </a:p>
        </p:txBody>
      </p:sp>
      <p:sp>
        <p:nvSpPr>
          <p:cNvPr id="2158609" name="Rectangle 17"/>
          <p:cNvSpPr>
            <a:spLocks noChangeArrowheads="1"/>
          </p:cNvSpPr>
          <p:nvPr/>
        </p:nvSpPr>
        <p:spPr bwMode="auto">
          <a:xfrm>
            <a:off x="7235825" y="3125788"/>
            <a:ext cx="865188" cy="358775"/>
          </a:xfrm>
          <a:prstGeom prst="rect">
            <a:avLst/>
          </a:prstGeom>
          <a:noFill/>
          <a:ln w="3175">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r>
              <a:rPr lang="en-US"/>
              <a:t>Block 3</a:t>
            </a:r>
          </a:p>
        </p:txBody>
      </p:sp>
      <p:sp>
        <p:nvSpPr>
          <p:cNvPr id="2158610" name="Rectangle 18"/>
          <p:cNvSpPr>
            <a:spLocks noChangeArrowheads="1"/>
          </p:cNvSpPr>
          <p:nvPr/>
        </p:nvSpPr>
        <p:spPr bwMode="auto">
          <a:xfrm>
            <a:off x="1258888" y="3559175"/>
            <a:ext cx="865187" cy="358775"/>
          </a:xfrm>
          <a:prstGeom prst="rect">
            <a:avLst/>
          </a:prstGeom>
          <a:noFill/>
          <a:ln w="3175">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r>
              <a:rPr lang="en-US"/>
              <a:t>Block 4</a:t>
            </a:r>
          </a:p>
        </p:txBody>
      </p:sp>
      <p:sp>
        <p:nvSpPr>
          <p:cNvPr id="2158611" name="Rectangle 19"/>
          <p:cNvSpPr>
            <a:spLocks noChangeArrowheads="1"/>
          </p:cNvSpPr>
          <p:nvPr/>
        </p:nvSpPr>
        <p:spPr bwMode="auto">
          <a:xfrm>
            <a:off x="3203575" y="3559175"/>
            <a:ext cx="865188" cy="358775"/>
          </a:xfrm>
          <a:prstGeom prst="rect">
            <a:avLst/>
          </a:prstGeom>
          <a:noFill/>
          <a:ln w="3175">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r>
              <a:rPr lang="en-US"/>
              <a:t>Block 5</a:t>
            </a:r>
          </a:p>
        </p:txBody>
      </p:sp>
      <p:sp>
        <p:nvSpPr>
          <p:cNvPr id="2158612" name="Rectangle 20"/>
          <p:cNvSpPr>
            <a:spLocks noChangeArrowheads="1"/>
          </p:cNvSpPr>
          <p:nvPr/>
        </p:nvSpPr>
        <p:spPr bwMode="auto">
          <a:xfrm>
            <a:off x="5218113" y="3559175"/>
            <a:ext cx="865187" cy="358775"/>
          </a:xfrm>
          <a:prstGeom prst="rect">
            <a:avLst/>
          </a:prstGeom>
          <a:noFill/>
          <a:ln w="3175">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r>
              <a:rPr lang="en-US"/>
              <a:t>Block 6</a:t>
            </a:r>
          </a:p>
        </p:txBody>
      </p:sp>
      <p:sp>
        <p:nvSpPr>
          <p:cNvPr id="2158613" name="Rectangle 21"/>
          <p:cNvSpPr>
            <a:spLocks noChangeArrowheads="1"/>
          </p:cNvSpPr>
          <p:nvPr/>
        </p:nvSpPr>
        <p:spPr bwMode="auto">
          <a:xfrm>
            <a:off x="7235825" y="3559175"/>
            <a:ext cx="865188" cy="358775"/>
          </a:xfrm>
          <a:prstGeom prst="rect">
            <a:avLst/>
          </a:prstGeom>
          <a:noFill/>
          <a:ln w="3175">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r>
              <a:rPr lang="en-US"/>
              <a:t>Block 7</a:t>
            </a:r>
          </a:p>
        </p:txBody>
      </p:sp>
      <p:sp>
        <p:nvSpPr>
          <p:cNvPr id="2158614" name="Text Box 22"/>
          <p:cNvSpPr txBox="1">
            <a:spLocks noChangeArrowheads="1"/>
          </p:cNvSpPr>
          <p:nvPr/>
        </p:nvSpPr>
        <p:spPr bwMode="auto">
          <a:xfrm>
            <a:off x="1331913" y="3917950"/>
            <a:ext cx="409575" cy="36671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317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spAutoFit/>
          </a:bodyPr>
          <a:lstStyle/>
          <a:p>
            <a:r>
              <a:rPr lang="en-US"/>
              <a:t>…</a:t>
            </a:r>
          </a:p>
        </p:txBody>
      </p:sp>
      <p:sp>
        <p:nvSpPr>
          <p:cNvPr id="2158615" name="Text Box 23"/>
          <p:cNvSpPr txBox="1">
            <a:spLocks noChangeArrowheads="1"/>
          </p:cNvSpPr>
          <p:nvPr/>
        </p:nvSpPr>
        <p:spPr bwMode="auto">
          <a:xfrm>
            <a:off x="1449388" y="5589588"/>
            <a:ext cx="6302375" cy="6413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317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spAutoFit/>
          </a:bodyPr>
          <a:lstStyle/>
          <a:p>
            <a:pPr algn="l"/>
            <a:r>
              <a:rPr lang="en-US"/>
              <a:t>No redundancy; </a:t>
            </a:r>
          </a:p>
          <a:p>
            <a:pPr algn="l"/>
            <a:r>
              <a:rPr lang="en-US"/>
              <a:t>parallel read for large data transfers (larger than block size)  </a:t>
            </a:r>
          </a:p>
        </p:txBody>
      </p:sp>
      <p:sp>
        <p:nvSpPr>
          <p:cNvPr id="2158617" name="Rectangle 25"/>
          <p:cNvSpPr>
            <a:spLocks noChangeArrowheads="1"/>
          </p:cNvSpPr>
          <p:nvPr/>
        </p:nvSpPr>
        <p:spPr bwMode="auto">
          <a:xfrm>
            <a:off x="1258888" y="3990975"/>
            <a:ext cx="865187" cy="358775"/>
          </a:xfrm>
          <a:prstGeom prst="rect">
            <a:avLst/>
          </a:prstGeom>
          <a:noFill/>
          <a:ln w="3175">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r>
              <a:rPr lang="en-US"/>
              <a:t>Block 8</a:t>
            </a:r>
          </a:p>
        </p:txBody>
      </p:sp>
      <p:sp>
        <p:nvSpPr>
          <p:cNvPr id="2158618" name="Rectangle 26"/>
          <p:cNvSpPr>
            <a:spLocks noChangeArrowheads="1"/>
          </p:cNvSpPr>
          <p:nvPr/>
        </p:nvSpPr>
        <p:spPr bwMode="auto">
          <a:xfrm>
            <a:off x="3201988" y="3989388"/>
            <a:ext cx="865187" cy="358775"/>
          </a:xfrm>
          <a:prstGeom prst="rect">
            <a:avLst/>
          </a:prstGeom>
          <a:noFill/>
          <a:ln w="3175">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r>
              <a:rPr lang="en-US"/>
              <a:t>Block 9</a:t>
            </a:r>
          </a:p>
        </p:txBody>
      </p:sp>
      <p:sp>
        <p:nvSpPr>
          <p:cNvPr id="2158619" name="Rectangle 27"/>
          <p:cNvSpPr>
            <a:spLocks noChangeArrowheads="1"/>
          </p:cNvSpPr>
          <p:nvPr/>
        </p:nvSpPr>
        <p:spPr bwMode="auto">
          <a:xfrm>
            <a:off x="5219700" y="3989388"/>
            <a:ext cx="865188" cy="358775"/>
          </a:xfrm>
          <a:prstGeom prst="rect">
            <a:avLst/>
          </a:prstGeom>
          <a:noFill/>
          <a:ln w="3175">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r>
              <a:rPr lang="en-US"/>
              <a:t>Block10</a:t>
            </a:r>
          </a:p>
        </p:txBody>
      </p:sp>
      <p:sp>
        <p:nvSpPr>
          <p:cNvPr id="2158620" name="Rectangle 28"/>
          <p:cNvSpPr>
            <a:spLocks noChangeArrowheads="1"/>
          </p:cNvSpPr>
          <p:nvPr/>
        </p:nvSpPr>
        <p:spPr bwMode="auto">
          <a:xfrm>
            <a:off x="7235825" y="3989388"/>
            <a:ext cx="865188" cy="358775"/>
          </a:xfrm>
          <a:prstGeom prst="rect">
            <a:avLst/>
          </a:prstGeom>
          <a:noFill/>
          <a:ln w="3175">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r>
              <a:rPr lang="en-US"/>
              <a:t>Block11</a:t>
            </a:r>
          </a:p>
        </p:txBody>
      </p:sp>
      <p:sp>
        <p:nvSpPr>
          <p:cNvPr id="2158621" name="Text Box 29"/>
          <p:cNvSpPr txBox="1">
            <a:spLocks noChangeArrowheads="1"/>
          </p:cNvSpPr>
          <p:nvPr/>
        </p:nvSpPr>
        <p:spPr bwMode="auto">
          <a:xfrm>
            <a:off x="3128963" y="1909763"/>
            <a:ext cx="2886075" cy="36671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317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spAutoFit/>
          </a:bodyPr>
          <a:lstStyle/>
          <a:p>
            <a:r>
              <a:rPr lang="en-US"/>
              <a:t>one block can be </a:t>
            </a:r>
            <a:r>
              <a:rPr lang="en-US" i="1"/>
              <a:t>k</a:t>
            </a:r>
            <a:r>
              <a:rPr lang="en-US"/>
              <a:t> sectors</a:t>
            </a:r>
          </a:p>
        </p:txBody>
      </p:sp>
      <p:sp>
        <p:nvSpPr>
          <p:cNvPr id="2158623" name="Text Box 31"/>
          <p:cNvSpPr txBox="1">
            <a:spLocks noChangeArrowheads="1"/>
          </p:cNvSpPr>
          <p:nvPr/>
        </p:nvSpPr>
        <p:spPr bwMode="auto">
          <a:xfrm>
            <a:off x="1476375" y="1557338"/>
            <a:ext cx="5629275" cy="36671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317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spAutoFit/>
          </a:bodyPr>
          <a:lstStyle/>
          <a:p>
            <a:r>
              <a:rPr lang="en-US"/>
              <a:t>data: in blocks; adjacent  blocks go into different disks</a:t>
            </a:r>
          </a:p>
        </p:txBody>
      </p:sp>
      <p:sp>
        <p:nvSpPr>
          <p:cNvPr id="2158625" name="AutoShape 33"/>
          <p:cNvSpPr>
            <a:spLocks noChangeArrowheads="1"/>
          </p:cNvSpPr>
          <p:nvPr/>
        </p:nvSpPr>
        <p:spPr bwMode="auto">
          <a:xfrm>
            <a:off x="539750" y="2620963"/>
            <a:ext cx="8208963" cy="2736850"/>
          </a:xfrm>
          <a:prstGeom prst="roundRect">
            <a:avLst>
              <a:gd name="adj" fmla="val 16667"/>
            </a:avLst>
          </a:prstGeom>
          <a:noFill/>
          <a:ln w="3175">
            <a:solidFill>
              <a:schemeClr val="tx1"/>
            </a:solidFill>
            <a:prstDash val="dash"/>
            <a:round/>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endParaRPr lang="en-US"/>
          </a:p>
        </p:txBody>
      </p:sp>
      <p:sp>
        <p:nvSpPr>
          <p:cNvPr id="2158626" name="Text Box 34"/>
          <p:cNvSpPr txBox="1">
            <a:spLocks noChangeArrowheads="1"/>
          </p:cNvSpPr>
          <p:nvPr/>
        </p:nvSpPr>
        <p:spPr bwMode="auto">
          <a:xfrm>
            <a:off x="1619250" y="2420938"/>
            <a:ext cx="5375275" cy="36671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317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spAutoFit/>
          </a:bodyPr>
          <a:lstStyle/>
          <a:p>
            <a:r>
              <a:rPr lang="en-US"/>
              <a:t>file system considers all disks as a single large disk</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DFE5280D-279D-EE4D-BC95-B64211CA8113}" type="slidenum">
              <a:rPr lang="en-US"/>
              <a:pPr/>
              <a:t>4</a:t>
            </a:fld>
            <a:endParaRPr lang="en-US"/>
          </a:p>
        </p:txBody>
      </p:sp>
      <p:sp>
        <p:nvSpPr>
          <p:cNvPr id="2024450" name="Rectangle 2"/>
          <p:cNvSpPr>
            <a:spLocks noGrp="1" noChangeArrowheads="1"/>
          </p:cNvSpPr>
          <p:nvPr>
            <p:ph type="title"/>
          </p:nvPr>
        </p:nvSpPr>
        <p:spPr/>
        <p:txBody>
          <a:bodyPr/>
          <a:lstStyle/>
          <a:p>
            <a:r>
              <a:rPr lang="en-US"/>
              <a:t>Overview of Mass Storage Systems:</a:t>
            </a:r>
            <a:br>
              <a:rPr lang="en-US"/>
            </a:br>
            <a:r>
              <a:rPr lang="en-US"/>
              <a:t>Magnetic Disks</a:t>
            </a:r>
          </a:p>
        </p:txBody>
      </p:sp>
      <p:sp>
        <p:nvSpPr>
          <p:cNvPr id="2024451" name="Rectangle 3"/>
          <p:cNvSpPr>
            <a:spLocks noGrp="1" noChangeArrowheads="1"/>
          </p:cNvSpPr>
          <p:nvPr>
            <p:ph type="body" idx="1"/>
          </p:nvPr>
        </p:nvSpPr>
        <p:spPr/>
        <p:txBody>
          <a:bodyPr/>
          <a:lstStyle/>
          <a:p>
            <a:r>
              <a:rPr lang="en-US" dirty="0"/>
              <a:t>Magnetic disks provide bulk of secondary storage of modern computers</a:t>
            </a:r>
          </a:p>
          <a:p>
            <a:pPr lvl="1"/>
            <a:r>
              <a:rPr lang="en-US" dirty="0"/>
              <a:t>Drives rotate at 60 to 200 times per second</a:t>
            </a:r>
          </a:p>
          <a:p>
            <a:pPr lvl="1"/>
            <a:r>
              <a:rPr lang="en-US" dirty="0">
                <a:solidFill>
                  <a:srgbClr val="FF0000"/>
                </a:solidFill>
              </a:rPr>
              <a:t>Transfer rate </a:t>
            </a:r>
            <a:r>
              <a:rPr lang="en-US" dirty="0"/>
              <a:t>is rate at which data flow between drive and computer</a:t>
            </a:r>
          </a:p>
          <a:p>
            <a:pPr lvl="1"/>
            <a:r>
              <a:rPr lang="en-US" dirty="0">
                <a:solidFill>
                  <a:srgbClr val="FF0000"/>
                </a:solidFill>
              </a:rPr>
              <a:t>Positioning time </a:t>
            </a:r>
            <a:r>
              <a:rPr lang="en-US" dirty="0"/>
              <a:t>(random-access time) is time to move disk arm to desired cylinder (</a:t>
            </a:r>
            <a:r>
              <a:rPr lang="en-US" dirty="0">
                <a:solidFill>
                  <a:srgbClr val="FF0000"/>
                </a:solidFill>
              </a:rPr>
              <a:t>seek time</a:t>
            </a:r>
            <a:r>
              <a:rPr lang="en-US" dirty="0"/>
              <a:t>) and time for desired sector to rotate under the disk head (</a:t>
            </a:r>
            <a:r>
              <a:rPr lang="en-US" dirty="0">
                <a:solidFill>
                  <a:srgbClr val="FF0000"/>
                </a:solidFill>
              </a:rPr>
              <a:t>rotational latency</a:t>
            </a:r>
            <a:r>
              <a:rPr lang="en-US" dirty="0"/>
              <a:t>)</a:t>
            </a:r>
          </a:p>
          <a:p>
            <a:pPr lvl="1"/>
            <a:r>
              <a:rPr lang="en-US" dirty="0"/>
              <a:t>Head crash results from disk head making contact with the disk surface</a:t>
            </a:r>
          </a:p>
          <a:p>
            <a:pPr lvl="2"/>
            <a:r>
              <a:rPr lang="en-US" dirty="0"/>
              <a:t>That</a:t>
            </a:r>
            <a:r>
              <a:rPr lang="ja-JP" altLang="en-US" dirty="0">
                <a:latin typeface="Arial"/>
              </a:rPr>
              <a:t>’</a:t>
            </a:r>
            <a:r>
              <a:rPr lang="en-US" dirty="0"/>
              <a:t>s bad</a:t>
            </a:r>
          </a:p>
          <a:p>
            <a:pPr lvl="1"/>
            <a:r>
              <a:rPr lang="en-US" dirty="0"/>
              <a:t>Disks can be removable</a:t>
            </a:r>
          </a:p>
          <a:p>
            <a:endParaRPr lang="en-US"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 name="Slide Number Placeholder 2"/>
          <p:cNvSpPr>
            <a:spLocks noGrp="1"/>
          </p:cNvSpPr>
          <p:nvPr>
            <p:ph type="sldNum" sz="quarter" idx="10"/>
          </p:nvPr>
        </p:nvSpPr>
        <p:spPr/>
        <p:txBody>
          <a:bodyPr/>
          <a:lstStyle/>
          <a:p>
            <a:fld id="{ECB64358-BD67-7442-B0F7-B6E5347414EC}" type="slidenum">
              <a:rPr lang="en-US"/>
              <a:pPr/>
              <a:t>40</a:t>
            </a:fld>
            <a:endParaRPr lang="en-US"/>
          </a:p>
        </p:txBody>
      </p:sp>
      <p:sp>
        <p:nvSpPr>
          <p:cNvPr id="2161707" name="Rectangle 43"/>
          <p:cNvSpPr>
            <a:spLocks noChangeArrowheads="1"/>
          </p:cNvSpPr>
          <p:nvPr/>
        </p:nvSpPr>
        <p:spPr bwMode="auto">
          <a:xfrm>
            <a:off x="1116013" y="2420938"/>
            <a:ext cx="6048375" cy="358775"/>
          </a:xfrm>
          <a:prstGeom prst="rect">
            <a:avLst/>
          </a:prstGeom>
          <a:solidFill>
            <a:srgbClr val="FF0000"/>
          </a:solidFill>
          <a:ln w="3175">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r>
              <a:rPr lang="en-US"/>
              <a:t>file Y</a:t>
            </a:r>
          </a:p>
        </p:txBody>
      </p:sp>
      <p:sp>
        <p:nvSpPr>
          <p:cNvPr id="2161693" name="Rectangle 29"/>
          <p:cNvSpPr>
            <a:spLocks noChangeArrowheads="1"/>
          </p:cNvSpPr>
          <p:nvPr/>
        </p:nvSpPr>
        <p:spPr bwMode="auto">
          <a:xfrm>
            <a:off x="1116013" y="1628775"/>
            <a:ext cx="2592387" cy="360363"/>
          </a:xfrm>
          <a:prstGeom prst="rect">
            <a:avLst/>
          </a:prstGeom>
          <a:solidFill>
            <a:srgbClr val="3366FF"/>
          </a:solidFill>
          <a:ln w="3175">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r>
              <a:rPr lang="en-US"/>
              <a:t>file X</a:t>
            </a:r>
          </a:p>
        </p:txBody>
      </p:sp>
      <p:sp>
        <p:nvSpPr>
          <p:cNvPr id="2161666" name="Rectangle 2"/>
          <p:cNvSpPr>
            <a:spLocks noGrp="1" noChangeArrowheads="1"/>
          </p:cNvSpPr>
          <p:nvPr>
            <p:ph type="title"/>
          </p:nvPr>
        </p:nvSpPr>
        <p:spPr/>
        <p:txBody>
          <a:bodyPr/>
          <a:lstStyle/>
          <a:p>
            <a:r>
              <a:rPr lang="en-US"/>
              <a:t>RAID 0</a:t>
            </a:r>
          </a:p>
        </p:txBody>
      </p:sp>
      <p:sp>
        <p:nvSpPr>
          <p:cNvPr id="2161668" name="Rectangle 4"/>
          <p:cNvSpPr>
            <a:spLocks noChangeArrowheads="1"/>
          </p:cNvSpPr>
          <p:nvPr/>
        </p:nvSpPr>
        <p:spPr bwMode="auto">
          <a:xfrm>
            <a:off x="827088" y="3141663"/>
            <a:ext cx="1584325" cy="1871662"/>
          </a:xfrm>
          <a:prstGeom prst="rect">
            <a:avLst/>
          </a:prstGeom>
          <a:noFill/>
          <a:ln w="3175">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endParaRPr lang="en-US"/>
          </a:p>
        </p:txBody>
      </p:sp>
      <p:sp>
        <p:nvSpPr>
          <p:cNvPr id="2161669" name="Rectangle 5"/>
          <p:cNvSpPr>
            <a:spLocks noChangeArrowheads="1"/>
          </p:cNvSpPr>
          <p:nvPr/>
        </p:nvSpPr>
        <p:spPr bwMode="auto">
          <a:xfrm>
            <a:off x="2843213" y="3141663"/>
            <a:ext cx="1584325" cy="1871662"/>
          </a:xfrm>
          <a:prstGeom prst="rect">
            <a:avLst/>
          </a:prstGeom>
          <a:noFill/>
          <a:ln w="3175">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endParaRPr lang="en-US"/>
          </a:p>
        </p:txBody>
      </p:sp>
      <p:sp>
        <p:nvSpPr>
          <p:cNvPr id="2161670" name="Rectangle 6"/>
          <p:cNvSpPr>
            <a:spLocks noChangeArrowheads="1"/>
          </p:cNvSpPr>
          <p:nvPr/>
        </p:nvSpPr>
        <p:spPr bwMode="auto">
          <a:xfrm>
            <a:off x="4859338" y="3141663"/>
            <a:ext cx="1584325" cy="1871662"/>
          </a:xfrm>
          <a:prstGeom prst="rect">
            <a:avLst/>
          </a:prstGeom>
          <a:noFill/>
          <a:ln w="3175">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endParaRPr lang="en-US"/>
          </a:p>
        </p:txBody>
      </p:sp>
      <p:sp>
        <p:nvSpPr>
          <p:cNvPr id="2161671" name="Rectangle 7"/>
          <p:cNvSpPr>
            <a:spLocks noChangeArrowheads="1"/>
          </p:cNvSpPr>
          <p:nvPr/>
        </p:nvSpPr>
        <p:spPr bwMode="auto">
          <a:xfrm>
            <a:off x="6875463" y="3141663"/>
            <a:ext cx="1584325" cy="1871662"/>
          </a:xfrm>
          <a:prstGeom prst="rect">
            <a:avLst/>
          </a:prstGeom>
          <a:noFill/>
          <a:ln w="3175">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endParaRPr lang="en-US"/>
          </a:p>
        </p:txBody>
      </p:sp>
      <p:sp>
        <p:nvSpPr>
          <p:cNvPr id="2161672" name="Text Box 8"/>
          <p:cNvSpPr txBox="1">
            <a:spLocks noChangeArrowheads="1"/>
          </p:cNvSpPr>
          <p:nvPr/>
        </p:nvSpPr>
        <p:spPr bwMode="auto">
          <a:xfrm>
            <a:off x="1116013" y="5013325"/>
            <a:ext cx="815975" cy="36671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317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spAutoFit/>
          </a:bodyPr>
          <a:lstStyle/>
          <a:p>
            <a:r>
              <a:rPr lang="en-US"/>
              <a:t>Disk 1</a:t>
            </a:r>
          </a:p>
        </p:txBody>
      </p:sp>
      <p:sp>
        <p:nvSpPr>
          <p:cNvPr id="2161673" name="Text Box 9"/>
          <p:cNvSpPr txBox="1">
            <a:spLocks noChangeArrowheads="1"/>
          </p:cNvSpPr>
          <p:nvPr/>
        </p:nvSpPr>
        <p:spPr bwMode="auto">
          <a:xfrm>
            <a:off x="3276600" y="5013325"/>
            <a:ext cx="815975" cy="36671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317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spAutoFit/>
          </a:bodyPr>
          <a:lstStyle/>
          <a:p>
            <a:r>
              <a:rPr lang="en-US"/>
              <a:t>Disk 2</a:t>
            </a:r>
          </a:p>
        </p:txBody>
      </p:sp>
      <p:sp>
        <p:nvSpPr>
          <p:cNvPr id="2161674" name="Text Box 10"/>
          <p:cNvSpPr txBox="1">
            <a:spLocks noChangeArrowheads="1"/>
          </p:cNvSpPr>
          <p:nvPr/>
        </p:nvSpPr>
        <p:spPr bwMode="auto">
          <a:xfrm>
            <a:off x="5219700" y="5013325"/>
            <a:ext cx="815975" cy="36671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317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spAutoFit/>
          </a:bodyPr>
          <a:lstStyle/>
          <a:p>
            <a:r>
              <a:rPr lang="en-US"/>
              <a:t>Disk 3</a:t>
            </a:r>
          </a:p>
        </p:txBody>
      </p:sp>
      <p:sp>
        <p:nvSpPr>
          <p:cNvPr id="2161675" name="Text Box 11"/>
          <p:cNvSpPr txBox="1">
            <a:spLocks noChangeArrowheads="1"/>
          </p:cNvSpPr>
          <p:nvPr/>
        </p:nvSpPr>
        <p:spPr bwMode="auto">
          <a:xfrm>
            <a:off x="7308850" y="5013325"/>
            <a:ext cx="815975" cy="36671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317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spAutoFit/>
          </a:bodyPr>
          <a:lstStyle/>
          <a:p>
            <a:r>
              <a:rPr lang="en-US"/>
              <a:t>Disk 4</a:t>
            </a:r>
          </a:p>
        </p:txBody>
      </p:sp>
      <p:sp>
        <p:nvSpPr>
          <p:cNvPr id="2161676" name="Rectangle 12"/>
          <p:cNvSpPr>
            <a:spLocks noChangeArrowheads="1"/>
          </p:cNvSpPr>
          <p:nvPr/>
        </p:nvSpPr>
        <p:spPr bwMode="auto">
          <a:xfrm>
            <a:off x="1258888" y="3357563"/>
            <a:ext cx="865187" cy="358775"/>
          </a:xfrm>
          <a:prstGeom prst="rect">
            <a:avLst/>
          </a:prstGeom>
          <a:noFill/>
          <a:ln w="3175">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r>
              <a:rPr lang="en-US"/>
              <a:t>Block 0</a:t>
            </a:r>
          </a:p>
        </p:txBody>
      </p:sp>
      <p:sp>
        <p:nvSpPr>
          <p:cNvPr id="2161677" name="Rectangle 13"/>
          <p:cNvSpPr>
            <a:spLocks noChangeArrowheads="1"/>
          </p:cNvSpPr>
          <p:nvPr/>
        </p:nvSpPr>
        <p:spPr bwMode="auto">
          <a:xfrm>
            <a:off x="3203575" y="3357563"/>
            <a:ext cx="865188" cy="358775"/>
          </a:xfrm>
          <a:prstGeom prst="rect">
            <a:avLst/>
          </a:prstGeom>
          <a:noFill/>
          <a:ln w="3175">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r>
              <a:rPr lang="en-US"/>
              <a:t>Block 1</a:t>
            </a:r>
          </a:p>
        </p:txBody>
      </p:sp>
      <p:sp>
        <p:nvSpPr>
          <p:cNvPr id="2161678" name="Rectangle 14"/>
          <p:cNvSpPr>
            <a:spLocks noChangeArrowheads="1"/>
          </p:cNvSpPr>
          <p:nvPr/>
        </p:nvSpPr>
        <p:spPr bwMode="auto">
          <a:xfrm>
            <a:off x="5218113" y="3357563"/>
            <a:ext cx="865187" cy="358775"/>
          </a:xfrm>
          <a:prstGeom prst="rect">
            <a:avLst/>
          </a:prstGeom>
          <a:noFill/>
          <a:ln w="3175">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r>
              <a:rPr lang="en-US"/>
              <a:t>Block 2</a:t>
            </a:r>
          </a:p>
        </p:txBody>
      </p:sp>
      <p:sp>
        <p:nvSpPr>
          <p:cNvPr id="2161679" name="Rectangle 15"/>
          <p:cNvSpPr>
            <a:spLocks noChangeArrowheads="1"/>
          </p:cNvSpPr>
          <p:nvPr/>
        </p:nvSpPr>
        <p:spPr bwMode="auto">
          <a:xfrm>
            <a:off x="7235825" y="3357563"/>
            <a:ext cx="865188" cy="358775"/>
          </a:xfrm>
          <a:prstGeom prst="rect">
            <a:avLst/>
          </a:prstGeom>
          <a:noFill/>
          <a:ln w="3175">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r>
              <a:rPr lang="en-US"/>
              <a:t>Block 3</a:t>
            </a:r>
          </a:p>
        </p:txBody>
      </p:sp>
      <p:sp>
        <p:nvSpPr>
          <p:cNvPr id="2161680" name="Rectangle 16"/>
          <p:cNvSpPr>
            <a:spLocks noChangeArrowheads="1"/>
          </p:cNvSpPr>
          <p:nvPr/>
        </p:nvSpPr>
        <p:spPr bwMode="auto">
          <a:xfrm>
            <a:off x="1258888" y="3790950"/>
            <a:ext cx="865187" cy="358775"/>
          </a:xfrm>
          <a:prstGeom prst="rect">
            <a:avLst/>
          </a:prstGeom>
          <a:noFill/>
          <a:ln w="3175">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r>
              <a:rPr lang="en-US"/>
              <a:t>Block 4</a:t>
            </a:r>
          </a:p>
        </p:txBody>
      </p:sp>
      <p:sp>
        <p:nvSpPr>
          <p:cNvPr id="2161681" name="Rectangle 17"/>
          <p:cNvSpPr>
            <a:spLocks noChangeArrowheads="1"/>
          </p:cNvSpPr>
          <p:nvPr/>
        </p:nvSpPr>
        <p:spPr bwMode="auto">
          <a:xfrm>
            <a:off x="3203575" y="3790950"/>
            <a:ext cx="865188" cy="358775"/>
          </a:xfrm>
          <a:prstGeom prst="rect">
            <a:avLst/>
          </a:prstGeom>
          <a:noFill/>
          <a:ln w="3175">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r>
              <a:rPr lang="en-US"/>
              <a:t>Block 5</a:t>
            </a:r>
          </a:p>
        </p:txBody>
      </p:sp>
      <p:sp>
        <p:nvSpPr>
          <p:cNvPr id="2161682" name="Rectangle 18"/>
          <p:cNvSpPr>
            <a:spLocks noChangeArrowheads="1"/>
          </p:cNvSpPr>
          <p:nvPr/>
        </p:nvSpPr>
        <p:spPr bwMode="auto">
          <a:xfrm>
            <a:off x="5218113" y="3790950"/>
            <a:ext cx="865187" cy="358775"/>
          </a:xfrm>
          <a:prstGeom prst="rect">
            <a:avLst/>
          </a:prstGeom>
          <a:noFill/>
          <a:ln w="3175">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r>
              <a:rPr lang="en-US"/>
              <a:t>Block 6</a:t>
            </a:r>
          </a:p>
        </p:txBody>
      </p:sp>
      <p:sp>
        <p:nvSpPr>
          <p:cNvPr id="2161683" name="Rectangle 19"/>
          <p:cNvSpPr>
            <a:spLocks noChangeArrowheads="1"/>
          </p:cNvSpPr>
          <p:nvPr/>
        </p:nvSpPr>
        <p:spPr bwMode="auto">
          <a:xfrm>
            <a:off x="7235825" y="3790950"/>
            <a:ext cx="865188" cy="358775"/>
          </a:xfrm>
          <a:prstGeom prst="rect">
            <a:avLst/>
          </a:prstGeom>
          <a:noFill/>
          <a:ln w="3175">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r>
              <a:rPr lang="en-US"/>
              <a:t>Block 7</a:t>
            </a:r>
          </a:p>
        </p:txBody>
      </p:sp>
      <p:sp>
        <p:nvSpPr>
          <p:cNvPr id="2161684" name="Text Box 20"/>
          <p:cNvSpPr txBox="1">
            <a:spLocks noChangeArrowheads="1"/>
          </p:cNvSpPr>
          <p:nvPr/>
        </p:nvSpPr>
        <p:spPr bwMode="auto">
          <a:xfrm>
            <a:off x="1331913" y="4149725"/>
            <a:ext cx="409575" cy="36671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317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spAutoFit/>
          </a:bodyPr>
          <a:lstStyle/>
          <a:p>
            <a:r>
              <a:rPr lang="en-US"/>
              <a:t>…</a:t>
            </a:r>
          </a:p>
        </p:txBody>
      </p:sp>
      <p:sp>
        <p:nvSpPr>
          <p:cNvPr id="2161685" name="Rectangle 21"/>
          <p:cNvSpPr>
            <a:spLocks noChangeArrowheads="1"/>
          </p:cNvSpPr>
          <p:nvPr/>
        </p:nvSpPr>
        <p:spPr bwMode="auto">
          <a:xfrm>
            <a:off x="1258888" y="4222750"/>
            <a:ext cx="865187" cy="358775"/>
          </a:xfrm>
          <a:prstGeom prst="rect">
            <a:avLst/>
          </a:prstGeom>
          <a:noFill/>
          <a:ln w="3175">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r>
              <a:rPr lang="en-US"/>
              <a:t>Block 8</a:t>
            </a:r>
          </a:p>
        </p:txBody>
      </p:sp>
      <p:sp>
        <p:nvSpPr>
          <p:cNvPr id="2161686" name="Rectangle 22"/>
          <p:cNvSpPr>
            <a:spLocks noChangeArrowheads="1"/>
          </p:cNvSpPr>
          <p:nvPr/>
        </p:nvSpPr>
        <p:spPr bwMode="auto">
          <a:xfrm>
            <a:off x="3201988" y="4221163"/>
            <a:ext cx="865187" cy="358775"/>
          </a:xfrm>
          <a:prstGeom prst="rect">
            <a:avLst/>
          </a:prstGeom>
          <a:noFill/>
          <a:ln w="3175">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r>
              <a:rPr lang="en-US"/>
              <a:t>Block 9</a:t>
            </a:r>
          </a:p>
        </p:txBody>
      </p:sp>
      <p:sp>
        <p:nvSpPr>
          <p:cNvPr id="2161687" name="Rectangle 23"/>
          <p:cNvSpPr>
            <a:spLocks noChangeArrowheads="1"/>
          </p:cNvSpPr>
          <p:nvPr/>
        </p:nvSpPr>
        <p:spPr bwMode="auto">
          <a:xfrm>
            <a:off x="5219700" y="4221163"/>
            <a:ext cx="865188" cy="358775"/>
          </a:xfrm>
          <a:prstGeom prst="rect">
            <a:avLst/>
          </a:prstGeom>
          <a:noFill/>
          <a:ln w="3175">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r>
              <a:rPr lang="en-US"/>
              <a:t>Block10</a:t>
            </a:r>
          </a:p>
        </p:txBody>
      </p:sp>
      <p:sp>
        <p:nvSpPr>
          <p:cNvPr id="2161688" name="Rectangle 24"/>
          <p:cNvSpPr>
            <a:spLocks noChangeArrowheads="1"/>
          </p:cNvSpPr>
          <p:nvPr/>
        </p:nvSpPr>
        <p:spPr bwMode="auto">
          <a:xfrm>
            <a:off x="7235825" y="4221163"/>
            <a:ext cx="865188" cy="358775"/>
          </a:xfrm>
          <a:prstGeom prst="rect">
            <a:avLst/>
          </a:prstGeom>
          <a:noFill/>
          <a:ln w="3175">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r>
              <a:rPr lang="en-US"/>
              <a:t>Block11</a:t>
            </a:r>
          </a:p>
        </p:txBody>
      </p:sp>
      <p:sp>
        <p:nvSpPr>
          <p:cNvPr id="2161690" name="Rectangle 26"/>
          <p:cNvSpPr>
            <a:spLocks noChangeArrowheads="1"/>
          </p:cNvSpPr>
          <p:nvPr/>
        </p:nvSpPr>
        <p:spPr bwMode="auto">
          <a:xfrm>
            <a:off x="1116013" y="1628775"/>
            <a:ext cx="865187" cy="358775"/>
          </a:xfrm>
          <a:prstGeom prst="rect">
            <a:avLst/>
          </a:prstGeom>
          <a:solidFill>
            <a:srgbClr val="3366FF"/>
          </a:solidFill>
          <a:ln w="3175">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endParaRPr lang="en-US"/>
          </a:p>
        </p:txBody>
      </p:sp>
      <p:sp>
        <p:nvSpPr>
          <p:cNvPr id="2161691" name="Rectangle 27"/>
          <p:cNvSpPr>
            <a:spLocks noChangeArrowheads="1"/>
          </p:cNvSpPr>
          <p:nvPr/>
        </p:nvSpPr>
        <p:spPr bwMode="auto">
          <a:xfrm>
            <a:off x="1979613" y="1630363"/>
            <a:ext cx="865187" cy="358775"/>
          </a:xfrm>
          <a:prstGeom prst="rect">
            <a:avLst/>
          </a:prstGeom>
          <a:solidFill>
            <a:srgbClr val="3366FF"/>
          </a:solidFill>
          <a:ln w="3175">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endParaRPr lang="en-US"/>
          </a:p>
        </p:txBody>
      </p:sp>
      <p:sp>
        <p:nvSpPr>
          <p:cNvPr id="2161692" name="Rectangle 28"/>
          <p:cNvSpPr>
            <a:spLocks noChangeArrowheads="1"/>
          </p:cNvSpPr>
          <p:nvPr/>
        </p:nvSpPr>
        <p:spPr bwMode="auto">
          <a:xfrm>
            <a:off x="2844800" y="1628775"/>
            <a:ext cx="865188" cy="358775"/>
          </a:xfrm>
          <a:prstGeom prst="rect">
            <a:avLst/>
          </a:prstGeom>
          <a:solidFill>
            <a:srgbClr val="3366FF"/>
          </a:solidFill>
          <a:ln w="3175">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endParaRPr lang="en-US"/>
          </a:p>
        </p:txBody>
      </p:sp>
      <p:sp>
        <p:nvSpPr>
          <p:cNvPr id="2161697" name="Rectangle 33"/>
          <p:cNvSpPr>
            <a:spLocks noChangeArrowheads="1"/>
          </p:cNvSpPr>
          <p:nvPr/>
        </p:nvSpPr>
        <p:spPr bwMode="auto">
          <a:xfrm>
            <a:off x="1258888" y="3357563"/>
            <a:ext cx="865187" cy="358775"/>
          </a:xfrm>
          <a:prstGeom prst="rect">
            <a:avLst/>
          </a:prstGeom>
          <a:solidFill>
            <a:srgbClr val="3366FF"/>
          </a:solidFill>
          <a:ln w="3175">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endParaRPr lang="en-US"/>
          </a:p>
        </p:txBody>
      </p:sp>
      <p:sp>
        <p:nvSpPr>
          <p:cNvPr id="2161698" name="Rectangle 34"/>
          <p:cNvSpPr>
            <a:spLocks noChangeArrowheads="1"/>
          </p:cNvSpPr>
          <p:nvPr/>
        </p:nvSpPr>
        <p:spPr bwMode="auto">
          <a:xfrm>
            <a:off x="3201988" y="3357563"/>
            <a:ext cx="865187" cy="358775"/>
          </a:xfrm>
          <a:prstGeom prst="rect">
            <a:avLst/>
          </a:prstGeom>
          <a:solidFill>
            <a:srgbClr val="3366FF"/>
          </a:solidFill>
          <a:ln w="3175">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endParaRPr lang="en-US"/>
          </a:p>
        </p:txBody>
      </p:sp>
      <p:sp>
        <p:nvSpPr>
          <p:cNvPr id="2161699" name="Rectangle 35"/>
          <p:cNvSpPr>
            <a:spLocks noChangeArrowheads="1"/>
          </p:cNvSpPr>
          <p:nvPr/>
        </p:nvSpPr>
        <p:spPr bwMode="auto">
          <a:xfrm>
            <a:off x="5219700" y="3357563"/>
            <a:ext cx="865188" cy="358775"/>
          </a:xfrm>
          <a:prstGeom prst="rect">
            <a:avLst/>
          </a:prstGeom>
          <a:solidFill>
            <a:srgbClr val="3366FF"/>
          </a:solidFill>
          <a:ln w="3175">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endParaRPr lang="en-US"/>
          </a:p>
        </p:txBody>
      </p:sp>
      <p:sp>
        <p:nvSpPr>
          <p:cNvPr id="2161700" name="Rectangle 36"/>
          <p:cNvSpPr>
            <a:spLocks noChangeArrowheads="1"/>
          </p:cNvSpPr>
          <p:nvPr/>
        </p:nvSpPr>
        <p:spPr bwMode="auto">
          <a:xfrm>
            <a:off x="1116013" y="2420938"/>
            <a:ext cx="865187" cy="358775"/>
          </a:xfrm>
          <a:prstGeom prst="rect">
            <a:avLst/>
          </a:prstGeom>
          <a:solidFill>
            <a:srgbClr val="FF0000"/>
          </a:solidFill>
          <a:ln w="3175">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endParaRPr lang="en-US"/>
          </a:p>
        </p:txBody>
      </p:sp>
      <p:sp>
        <p:nvSpPr>
          <p:cNvPr id="2161701" name="Rectangle 37"/>
          <p:cNvSpPr>
            <a:spLocks noChangeArrowheads="1"/>
          </p:cNvSpPr>
          <p:nvPr/>
        </p:nvSpPr>
        <p:spPr bwMode="auto">
          <a:xfrm>
            <a:off x="1978025" y="2420938"/>
            <a:ext cx="865188" cy="358775"/>
          </a:xfrm>
          <a:prstGeom prst="rect">
            <a:avLst/>
          </a:prstGeom>
          <a:solidFill>
            <a:srgbClr val="FF0000"/>
          </a:solidFill>
          <a:ln w="3175">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endParaRPr lang="en-US"/>
          </a:p>
        </p:txBody>
      </p:sp>
      <p:sp>
        <p:nvSpPr>
          <p:cNvPr id="2161702" name="Rectangle 38"/>
          <p:cNvSpPr>
            <a:spLocks noChangeArrowheads="1"/>
          </p:cNvSpPr>
          <p:nvPr/>
        </p:nvSpPr>
        <p:spPr bwMode="auto">
          <a:xfrm>
            <a:off x="2843213" y="2420938"/>
            <a:ext cx="865187" cy="358775"/>
          </a:xfrm>
          <a:prstGeom prst="rect">
            <a:avLst/>
          </a:prstGeom>
          <a:solidFill>
            <a:srgbClr val="FF0000"/>
          </a:solidFill>
          <a:ln w="3175">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endParaRPr lang="en-US"/>
          </a:p>
        </p:txBody>
      </p:sp>
      <p:sp>
        <p:nvSpPr>
          <p:cNvPr id="2161703" name="Rectangle 39"/>
          <p:cNvSpPr>
            <a:spLocks noChangeArrowheads="1"/>
          </p:cNvSpPr>
          <p:nvPr/>
        </p:nvSpPr>
        <p:spPr bwMode="auto">
          <a:xfrm>
            <a:off x="3708400" y="2420938"/>
            <a:ext cx="865188" cy="358775"/>
          </a:xfrm>
          <a:prstGeom prst="rect">
            <a:avLst/>
          </a:prstGeom>
          <a:solidFill>
            <a:srgbClr val="FF0000"/>
          </a:solidFill>
          <a:ln w="3175">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endParaRPr lang="en-US"/>
          </a:p>
        </p:txBody>
      </p:sp>
      <p:sp>
        <p:nvSpPr>
          <p:cNvPr id="2161704" name="Rectangle 40"/>
          <p:cNvSpPr>
            <a:spLocks noChangeArrowheads="1"/>
          </p:cNvSpPr>
          <p:nvPr/>
        </p:nvSpPr>
        <p:spPr bwMode="auto">
          <a:xfrm>
            <a:off x="4570413" y="2420938"/>
            <a:ext cx="865187" cy="358775"/>
          </a:xfrm>
          <a:prstGeom prst="rect">
            <a:avLst/>
          </a:prstGeom>
          <a:solidFill>
            <a:srgbClr val="FF0000"/>
          </a:solidFill>
          <a:ln w="3175">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endParaRPr lang="en-US"/>
          </a:p>
        </p:txBody>
      </p:sp>
      <p:sp>
        <p:nvSpPr>
          <p:cNvPr id="2161705" name="Rectangle 41"/>
          <p:cNvSpPr>
            <a:spLocks noChangeArrowheads="1"/>
          </p:cNvSpPr>
          <p:nvPr/>
        </p:nvSpPr>
        <p:spPr bwMode="auto">
          <a:xfrm>
            <a:off x="5435600" y="2420938"/>
            <a:ext cx="865188" cy="358775"/>
          </a:xfrm>
          <a:prstGeom prst="rect">
            <a:avLst/>
          </a:prstGeom>
          <a:solidFill>
            <a:srgbClr val="FF0000"/>
          </a:solidFill>
          <a:ln w="3175">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endParaRPr lang="en-US"/>
          </a:p>
        </p:txBody>
      </p:sp>
      <p:sp>
        <p:nvSpPr>
          <p:cNvPr id="2161706" name="Rectangle 42"/>
          <p:cNvSpPr>
            <a:spLocks noChangeArrowheads="1"/>
          </p:cNvSpPr>
          <p:nvPr/>
        </p:nvSpPr>
        <p:spPr bwMode="auto">
          <a:xfrm>
            <a:off x="6300788" y="2420938"/>
            <a:ext cx="865187" cy="358775"/>
          </a:xfrm>
          <a:prstGeom prst="rect">
            <a:avLst/>
          </a:prstGeom>
          <a:solidFill>
            <a:srgbClr val="FF0000"/>
          </a:solidFill>
          <a:ln w="3175">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endParaRPr lang="en-US"/>
          </a:p>
        </p:txBody>
      </p:sp>
      <p:sp>
        <p:nvSpPr>
          <p:cNvPr id="2161708" name="Rectangle 44"/>
          <p:cNvSpPr>
            <a:spLocks noChangeArrowheads="1"/>
          </p:cNvSpPr>
          <p:nvPr/>
        </p:nvSpPr>
        <p:spPr bwMode="auto">
          <a:xfrm>
            <a:off x="7235825" y="3357563"/>
            <a:ext cx="865188" cy="358775"/>
          </a:xfrm>
          <a:prstGeom prst="rect">
            <a:avLst/>
          </a:prstGeom>
          <a:solidFill>
            <a:srgbClr val="FF0000"/>
          </a:solidFill>
          <a:ln w="3175">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endParaRPr lang="en-US"/>
          </a:p>
        </p:txBody>
      </p:sp>
      <p:sp>
        <p:nvSpPr>
          <p:cNvPr id="2161710" name="Rectangle 46"/>
          <p:cNvSpPr>
            <a:spLocks noChangeArrowheads="1"/>
          </p:cNvSpPr>
          <p:nvPr/>
        </p:nvSpPr>
        <p:spPr bwMode="auto">
          <a:xfrm>
            <a:off x="1258888" y="3789363"/>
            <a:ext cx="865187" cy="358775"/>
          </a:xfrm>
          <a:prstGeom prst="rect">
            <a:avLst/>
          </a:prstGeom>
          <a:solidFill>
            <a:srgbClr val="FF0000"/>
          </a:solidFill>
          <a:ln w="3175">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endParaRPr lang="en-US"/>
          </a:p>
        </p:txBody>
      </p:sp>
      <p:sp>
        <p:nvSpPr>
          <p:cNvPr id="2161711" name="Rectangle 47"/>
          <p:cNvSpPr>
            <a:spLocks noChangeArrowheads="1"/>
          </p:cNvSpPr>
          <p:nvPr/>
        </p:nvSpPr>
        <p:spPr bwMode="auto">
          <a:xfrm>
            <a:off x="3203575" y="3789363"/>
            <a:ext cx="865188" cy="358775"/>
          </a:xfrm>
          <a:prstGeom prst="rect">
            <a:avLst/>
          </a:prstGeom>
          <a:solidFill>
            <a:srgbClr val="FF0000"/>
          </a:solidFill>
          <a:ln w="3175">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endParaRPr lang="en-US"/>
          </a:p>
        </p:txBody>
      </p:sp>
      <p:sp>
        <p:nvSpPr>
          <p:cNvPr id="2161712" name="Rectangle 48"/>
          <p:cNvSpPr>
            <a:spLocks noChangeArrowheads="1"/>
          </p:cNvSpPr>
          <p:nvPr/>
        </p:nvSpPr>
        <p:spPr bwMode="auto">
          <a:xfrm>
            <a:off x="5219700" y="3789363"/>
            <a:ext cx="865188" cy="358775"/>
          </a:xfrm>
          <a:prstGeom prst="rect">
            <a:avLst/>
          </a:prstGeom>
          <a:solidFill>
            <a:srgbClr val="FF0000"/>
          </a:solidFill>
          <a:ln w="3175">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endParaRPr lang="en-US"/>
          </a:p>
        </p:txBody>
      </p:sp>
      <p:sp>
        <p:nvSpPr>
          <p:cNvPr id="2161713" name="Rectangle 49"/>
          <p:cNvSpPr>
            <a:spLocks noChangeArrowheads="1"/>
          </p:cNvSpPr>
          <p:nvPr/>
        </p:nvSpPr>
        <p:spPr bwMode="auto">
          <a:xfrm>
            <a:off x="7235825" y="3789363"/>
            <a:ext cx="865188" cy="358775"/>
          </a:xfrm>
          <a:prstGeom prst="rect">
            <a:avLst/>
          </a:prstGeom>
          <a:solidFill>
            <a:srgbClr val="FF0000"/>
          </a:solidFill>
          <a:ln w="3175">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endParaRPr lang="en-US"/>
          </a:p>
        </p:txBody>
      </p:sp>
      <p:sp>
        <p:nvSpPr>
          <p:cNvPr id="2161714" name="Rectangle 50"/>
          <p:cNvSpPr>
            <a:spLocks noChangeArrowheads="1"/>
          </p:cNvSpPr>
          <p:nvPr/>
        </p:nvSpPr>
        <p:spPr bwMode="auto">
          <a:xfrm>
            <a:off x="1258888" y="4221163"/>
            <a:ext cx="865187" cy="358775"/>
          </a:xfrm>
          <a:prstGeom prst="rect">
            <a:avLst/>
          </a:prstGeom>
          <a:solidFill>
            <a:srgbClr val="FF0000"/>
          </a:solidFill>
          <a:ln w="3175">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endParaRPr lang="en-US"/>
          </a:p>
        </p:txBody>
      </p:sp>
      <p:sp>
        <p:nvSpPr>
          <p:cNvPr id="2161715" name="Text Box 51"/>
          <p:cNvSpPr txBox="1">
            <a:spLocks noChangeArrowheads="1"/>
          </p:cNvSpPr>
          <p:nvPr/>
        </p:nvSpPr>
        <p:spPr bwMode="auto">
          <a:xfrm>
            <a:off x="3132138" y="5734050"/>
            <a:ext cx="2339975" cy="36671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317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spAutoFit/>
          </a:bodyPr>
          <a:lstStyle/>
          <a:p>
            <a:r>
              <a:rPr lang="en-US"/>
              <a:t>This is called Striping</a:t>
            </a:r>
          </a:p>
        </p:txBody>
      </p:sp>
      <p:sp>
        <p:nvSpPr>
          <p:cNvPr id="2161716" name="Text Box 52"/>
          <p:cNvSpPr txBox="1">
            <a:spLocks noChangeArrowheads="1"/>
          </p:cNvSpPr>
          <p:nvPr/>
        </p:nvSpPr>
        <p:spPr bwMode="auto">
          <a:xfrm>
            <a:off x="5575300" y="1557338"/>
            <a:ext cx="3013075" cy="6413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317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spAutoFit/>
          </a:bodyPr>
          <a:lstStyle/>
          <a:p>
            <a:r>
              <a:rPr lang="en-US"/>
              <a:t>Assume a file is allocated a </a:t>
            </a:r>
            <a:br>
              <a:rPr lang="en-US"/>
            </a:br>
            <a:r>
              <a:rPr lang="en-US"/>
              <a:t>contiguous set of blocks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161693"/>
                                        </p:tgtEl>
                                        <p:attrNameLst>
                                          <p:attrName>style.visibility</p:attrName>
                                        </p:attrNameLst>
                                      </p:cBhvr>
                                      <p:to>
                                        <p:strVal val="visible"/>
                                      </p:to>
                                    </p:set>
                                    <p:animEffect transition="in" filter="blinds(horizontal)">
                                      <p:cBhvr>
                                        <p:cTn id="7" dur="500"/>
                                        <p:tgtEl>
                                          <p:spTgt spid="2161693"/>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2161690"/>
                                        </p:tgtEl>
                                        <p:attrNameLst>
                                          <p:attrName>style.visibility</p:attrName>
                                        </p:attrNameLst>
                                      </p:cBhvr>
                                      <p:to>
                                        <p:strVal val="visible"/>
                                      </p:to>
                                    </p:set>
                                    <p:animEffect transition="in" filter="blinds(horizontal)">
                                      <p:cBhvr>
                                        <p:cTn id="12" dur="500"/>
                                        <p:tgtEl>
                                          <p:spTgt spid="2161690"/>
                                        </p:tgtEl>
                                      </p:cBhvr>
                                    </p:animEffect>
                                  </p:childTnLst>
                                </p:cTn>
                              </p:par>
                              <p:par>
                                <p:cTn id="13" presetID="3" presetClass="entr" presetSubtype="10" fill="hold" grpId="0" nodeType="withEffect">
                                  <p:stCondLst>
                                    <p:cond delay="0"/>
                                  </p:stCondLst>
                                  <p:childTnLst>
                                    <p:set>
                                      <p:cBhvr>
                                        <p:cTn id="14" dur="1" fill="hold">
                                          <p:stCondLst>
                                            <p:cond delay="0"/>
                                          </p:stCondLst>
                                        </p:cTn>
                                        <p:tgtEl>
                                          <p:spTgt spid="2161691"/>
                                        </p:tgtEl>
                                        <p:attrNameLst>
                                          <p:attrName>style.visibility</p:attrName>
                                        </p:attrNameLst>
                                      </p:cBhvr>
                                      <p:to>
                                        <p:strVal val="visible"/>
                                      </p:to>
                                    </p:set>
                                    <p:animEffect transition="in" filter="blinds(horizontal)">
                                      <p:cBhvr>
                                        <p:cTn id="15" dur="500"/>
                                        <p:tgtEl>
                                          <p:spTgt spid="2161691"/>
                                        </p:tgtEl>
                                      </p:cBhvr>
                                    </p:animEffect>
                                  </p:childTnLst>
                                </p:cTn>
                              </p:par>
                              <p:par>
                                <p:cTn id="16" presetID="3" presetClass="entr" presetSubtype="10" fill="hold" grpId="0" nodeType="withEffect">
                                  <p:stCondLst>
                                    <p:cond delay="0"/>
                                  </p:stCondLst>
                                  <p:childTnLst>
                                    <p:set>
                                      <p:cBhvr>
                                        <p:cTn id="17" dur="1" fill="hold">
                                          <p:stCondLst>
                                            <p:cond delay="0"/>
                                          </p:stCondLst>
                                        </p:cTn>
                                        <p:tgtEl>
                                          <p:spTgt spid="2161692"/>
                                        </p:tgtEl>
                                        <p:attrNameLst>
                                          <p:attrName>style.visibility</p:attrName>
                                        </p:attrNameLst>
                                      </p:cBhvr>
                                      <p:to>
                                        <p:strVal val="visible"/>
                                      </p:to>
                                    </p:set>
                                    <p:animEffect transition="in" filter="blinds(horizontal)">
                                      <p:cBhvr>
                                        <p:cTn id="18" dur="500"/>
                                        <p:tgtEl>
                                          <p:spTgt spid="2161692"/>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3" presetClass="entr" presetSubtype="10" fill="hold" grpId="0" nodeType="clickEffect">
                                  <p:stCondLst>
                                    <p:cond delay="0"/>
                                  </p:stCondLst>
                                  <p:childTnLst>
                                    <p:set>
                                      <p:cBhvr>
                                        <p:cTn id="22" dur="1" fill="hold">
                                          <p:stCondLst>
                                            <p:cond delay="0"/>
                                          </p:stCondLst>
                                        </p:cTn>
                                        <p:tgtEl>
                                          <p:spTgt spid="2161697"/>
                                        </p:tgtEl>
                                        <p:attrNameLst>
                                          <p:attrName>style.visibility</p:attrName>
                                        </p:attrNameLst>
                                      </p:cBhvr>
                                      <p:to>
                                        <p:strVal val="visible"/>
                                      </p:to>
                                    </p:set>
                                    <p:animEffect transition="in" filter="blinds(horizontal)">
                                      <p:cBhvr>
                                        <p:cTn id="23" dur="500"/>
                                        <p:tgtEl>
                                          <p:spTgt spid="2161697"/>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3" presetClass="entr" presetSubtype="10" fill="hold" grpId="0" nodeType="clickEffect">
                                  <p:stCondLst>
                                    <p:cond delay="0"/>
                                  </p:stCondLst>
                                  <p:childTnLst>
                                    <p:set>
                                      <p:cBhvr>
                                        <p:cTn id="27" dur="1" fill="hold">
                                          <p:stCondLst>
                                            <p:cond delay="0"/>
                                          </p:stCondLst>
                                        </p:cTn>
                                        <p:tgtEl>
                                          <p:spTgt spid="2161698"/>
                                        </p:tgtEl>
                                        <p:attrNameLst>
                                          <p:attrName>style.visibility</p:attrName>
                                        </p:attrNameLst>
                                      </p:cBhvr>
                                      <p:to>
                                        <p:strVal val="visible"/>
                                      </p:to>
                                    </p:set>
                                    <p:animEffect transition="in" filter="blinds(horizontal)">
                                      <p:cBhvr>
                                        <p:cTn id="28" dur="500"/>
                                        <p:tgtEl>
                                          <p:spTgt spid="2161698"/>
                                        </p:tgtEl>
                                      </p:cBhvr>
                                    </p:animEffect>
                                  </p:childTnLst>
                                </p:cTn>
                              </p:par>
                            </p:childTnLst>
                          </p:cTn>
                        </p:par>
                      </p:childTnLst>
                    </p:cTn>
                  </p:par>
                  <p:par>
                    <p:cTn id="29" fill="hold" nodeType="clickPar">
                      <p:stCondLst>
                        <p:cond delay="indefinite"/>
                      </p:stCondLst>
                      <p:childTnLst>
                        <p:par>
                          <p:cTn id="30" fill="hold" nodeType="withGroup">
                            <p:stCondLst>
                              <p:cond delay="0"/>
                            </p:stCondLst>
                            <p:childTnLst>
                              <p:par>
                                <p:cTn id="31" presetID="3" presetClass="entr" presetSubtype="10" fill="hold" grpId="0" nodeType="clickEffect">
                                  <p:stCondLst>
                                    <p:cond delay="0"/>
                                  </p:stCondLst>
                                  <p:childTnLst>
                                    <p:set>
                                      <p:cBhvr>
                                        <p:cTn id="32" dur="1" fill="hold">
                                          <p:stCondLst>
                                            <p:cond delay="0"/>
                                          </p:stCondLst>
                                        </p:cTn>
                                        <p:tgtEl>
                                          <p:spTgt spid="2161699"/>
                                        </p:tgtEl>
                                        <p:attrNameLst>
                                          <p:attrName>style.visibility</p:attrName>
                                        </p:attrNameLst>
                                      </p:cBhvr>
                                      <p:to>
                                        <p:strVal val="visible"/>
                                      </p:to>
                                    </p:set>
                                    <p:animEffect transition="in" filter="blinds(horizontal)">
                                      <p:cBhvr>
                                        <p:cTn id="33" dur="500"/>
                                        <p:tgtEl>
                                          <p:spTgt spid="2161699"/>
                                        </p:tgtEl>
                                      </p:cBhvr>
                                    </p:animEffect>
                                  </p:childTnLst>
                                </p:cTn>
                              </p:par>
                            </p:childTnLst>
                          </p:cTn>
                        </p:par>
                      </p:childTnLst>
                    </p:cTn>
                  </p:par>
                  <p:par>
                    <p:cTn id="34" fill="hold" nodeType="clickPar">
                      <p:stCondLst>
                        <p:cond delay="indefinite"/>
                      </p:stCondLst>
                      <p:childTnLst>
                        <p:par>
                          <p:cTn id="35" fill="hold" nodeType="withGroup">
                            <p:stCondLst>
                              <p:cond delay="0"/>
                            </p:stCondLst>
                            <p:childTnLst>
                              <p:par>
                                <p:cTn id="36" presetID="3" presetClass="entr" presetSubtype="10" fill="hold" grpId="0" nodeType="clickEffect">
                                  <p:stCondLst>
                                    <p:cond delay="0"/>
                                  </p:stCondLst>
                                  <p:childTnLst>
                                    <p:set>
                                      <p:cBhvr>
                                        <p:cTn id="37" dur="1" fill="hold">
                                          <p:stCondLst>
                                            <p:cond delay="0"/>
                                          </p:stCondLst>
                                        </p:cTn>
                                        <p:tgtEl>
                                          <p:spTgt spid="2161707"/>
                                        </p:tgtEl>
                                        <p:attrNameLst>
                                          <p:attrName>style.visibility</p:attrName>
                                        </p:attrNameLst>
                                      </p:cBhvr>
                                      <p:to>
                                        <p:strVal val="visible"/>
                                      </p:to>
                                    </p:set>
                                    <p:animEffect transition="in" filter="blinds(horizontal)">
                                      <p:cBhvr>
                                        <p:cTn id="38" dur="500"/>
                                        <p:tgtEl>
                                          <p:spTgt spid="2161707"/>
                                        </p:tgtEl>
                                      </p:cBhvr>
                                    </p:animEffect>
                                  </p:childTnLst>
                                </p:cTn>
                              </p:par>
                            </p:childTnLst>
                          </p:cTn>
                        </p:par>
                      </p:childTnLst>
                    </p:cTn>
                  </p:par>
                  <p:par>
                    <p:cTn id="39" fill="hold" nodeType="clickPar">
                      <p:stCondLst>
                        <p:cond delay="indefinite"/>
                      </p:stCondLst>
                      <p:childTnLst>
                        <p:par>
                          <p:cTn id="40" fill="hold" nodeType="withGroup">
                            <p:stCondLst>
                              <p:cond delay="0"/>
                            </p:stCondLst>
                            <p:childTnLst>
                              <p:par>
                                <p:cTn id="41" presetID="3" presetClass="entr" presetSubtype="10" fill="hold" grpId="0" nodeType="clickEffect">
                                  <p:stCondLst>
                                    <p:cond delay="0"/>
                                  </p:stCondLst>
                                  <p:childTnLst>
                                    <p:set>
                                      <p:cBhvr>
                                        <p:cTn id="42" dur="1" fill="hold">
                                          <p:stCondLst>
                                            <p:cond delay="0"/>
                                          </p:stCondLst>
                                        </p:cTn>
                                        <p:tgtEl>
                                          <p:spTgt spid="2161700"/>
                                        </p:tgtEl>
                                        <p:attrNameLst>
                                          <p:attrName>style.visibility</p:attrName>
                                        </p:attrNameLst>
                                      </p:cBhvr>
                                      <p:to>
                                        <p:strVal val="visible"/>
                                      </p:to>
                                    </p:set>
                                    <p:animEffect transition="in" filter="blinds(horizontal)">
                                      <p:cBhvr>
                                        <p:cTn id="43" dur="500"/>
                                        <p:tgtEl>
                                          <p:spTgt spid="2161700"/>
                                        </p:tgtEl>
                                      </p:cBhvr>
                                    </p:animEffect>
                                  </p:childTnLst>
                                </p:cTn>
                              </p:par>
                              <p:par>
                                <p:cTn id="44" presetID="3" presetClass="entr" presetSubtype="10" fill="hold" grpId="0" nodeType="withEffect">
                                  <p:stCondLst>
                                    <p:cond delay="0"/>
                                  </p:stCondLst>
                                  <p:childTnLst>
                                    <p:set>
                                      <p:cBhvr>
                                        <p:cTn id="45" dur="1" fill="hold">
                                          <p:stCondLst>
                                            <p:cond delay="0"/>
                                          </p:stCondLst>
                                        </p:cTn>
                                        <p:tgtEl>
                                          <p:spTgt spid="2161701"/>
                                        </p:tgtEl>
                                        <p:attrNameLst>
                                          <p:attrName>style.visibility</p:attrName>
                                        </p:attrNameLst>
                                      </p:cBhvr>
                                      <p:to>
                                        <p:strVal val="visible"/>
                                      </p:to>
                                    </p:set>
                                    <p:animEffect transition="in" filter="blinds(horizontal)">
                                      <p:cBhvr>
                                        <p:cTn id="46" dur="500"/>
                                        <p:tgtEl>
                                          <p:spTgt spid="2161701"/>
                                        </p:tgtEl>
                                      </p:cBhvr>
                                    </p:animEffect>
                                  </p:childTnLst>
                                </p:cTn>
                              </p:par>
                              <p:par>
                                <p:cTn id="47" presetID="3" presetClass="entr" presetSubtype="10" fill="hold" grpId="0" nodeType="withEffect">
                                  <p:stCondLst>
                                    <p:cond delay="0"/>
                                  </p:stCondLst>
                                  <p:childTnLst>
                                    <p:set>
                                      <p:cBhvr>
                                        <p:cTn id="48" dur="1" fill="hold">
                                          <p:stCondLst>
                                            <p:cond delay="0"/>
                                          </p:stCondLst>
                                        </p:cTn>
                                        <p:tgtEl>
                                          <p:spTgt spid="2161702"/>
                                        </p:tgtEl>
                                        <p:attrNameLst>
                                          <p:attrName>style.visibility</p:attrName>
                                        </p:attrNameLst>
                                      </p:cBhvr>
                                      <p:to>
                                        <p:strVal val="visible"/>
                                      </p:to>
                                    </p:set>
                                    <p:animEffect transition="in" filter="blinds(horizontal)">
                                      <p:cBhvr>
                                        <p:cTn id="49" dur="500"/>
                                        <p:tgtEl>
                                          <p:spTgt spid="2161702"/>
                                        </p:tgtEl>
                                      </p:cBhvr>
                                    </p:animEffect>
                                  </p:childTnLst>
                                </p:cTn>
                              </p:par>
                              <p:par>
                                <p:cTn id="50" presetID="3" presetClass="entr" presetSubtype="10" fill="hold" grpId="0" nodeType="withEffect">
                                  <p:stCondLst>
                                    <p:cond delay="0"/>
                                  </p:stCondLst>
                                  <p:childTnLst>
                                    <p:set>
                                      <p:cBhvr>
                                        <p:cTn id="51" dur="1" fill="hold">
                                          <p:stCondLst>
                                            <p:cond delay="0"/>
                                          </p:stCondLst>
                                        </p:cTn>
                                        <p:tgtEl>
                                          <p:spTgt spid="2161703"/>
                                        </p:tgtEl>
                                        <p:attrNameLst>
                                          <p:attrName>style.visibility</p:attrName>
                                        </p:attrNameLst>
                                      </p:cBhvr>
                                      <p:to>
                                        <p:strVal val="visible"/>
                                      </p:to>
                                    </p:set>
                                    <p:animEffect transition="in" filter="blinds(horizontal)">
                                      <p:cBhvr>
                                        <p:cTn id="52" dur="500"/>
                                        <p:tgtEl>
                                          <p:spTgt spid="2161703"/>
                                        </p:tgtEl>
                                      </p:cBhvr>
                                    </p:animEffect>
                                  </p:childTnLst>
                                </p:cTn>
                              </p:par>
                              <p:par>
                                <p:cTn id="53" presetID="3" presetClass="entr" presetSubtype="10" fill="hold" grpId="0" nodeType="withEffect">
                                  <p:stCondLst>
                                    <p:cond delay="0"/>
                                  </p:stCondLst>
                                  <p:childTnLst>
                                    <p:set>
                                      <p:cBhvr>
                                        <p:cTn id="54" dur="1" fill="hold">
                                          <p:stCondLst>
                                            <p:cond delay="0"/>
                                          </p:stCondLst>
                                        </p:cTn>
                                        <p:tgtEl>
                                          <p:spTgt spid="2161704"/>
                                        </p:tgtEl>
                                        <p:attrNameLst>
                                          <p:attrName>style.visibility</p:attrName>
                                        </p:attrNameLst>
                                      </p:cBhvr>
                                      <p:to>
                                        <p:strVal val="visible"/>
                                      </p:to>
                                    </p:set>
                                    <p:animEffect transition="in" filter="blinds(horizontal)">
                                      <p:cBhvr>
                                        <p:cTn id="55" dur="500"/>
                                        <p:tgtEl>
                                          <p:spTgt spid="2161704"/>
                                        </p:tgtEl>
                                      </p:cBhvr>
                                    </p:animEffect>
                                  </p:childTnLst>
                                </p:cTn>
                              </p:par>
                              <p:par>
                                <p:cTn id="56" presetID="3" presetClass="entr" presetSubtype="10" fill="hold" grpId="0" nodeType="withEffect">
                                  <p:stCondLst>
                                    <p:cond delay="0"/>
                                  </p:stCondLst>
                                  <p:childTnLst>
                                    <p:set>
                                      <p:cBhvr>
                                        <p:cTn id="57" dur="1" fill="hold">
                                          <p:stCondLst>
                                            <p:cond delay="0"/>
                                          </p:stCondLst>
                                        </p:cTn>
                                        <p:tgtEl>
                                          <p:spTgt spid="2161705"/>
                                        </p:tgtEl>
                                        <p:attrNameLst>
                                          <p:attrName>style.visibility</p:attrName>
                                        </p:attrNameLst>
                                      </p:cBhvr>
                                      <p:to>
                                        <p:strVal val="visible"/>
                                      </p:to>
                                    </p:set>
                                    <p:animEffect transition="in" filter="blinds(horizontal)">
                                      <p:cBhvr>
                                        <p:cTn id="58" dur="500"/>
                                        <p:tgtEl>
                                          <p:spTgt spid="2161705"/>
                                        </p:tgtEl>
                                      </p:cBhvr>
                                    </p:animEffect>
                                  </p:childTnLst>
                                </p:cTn>
                              </p:par>
                              <p:par>
                                <p:cTn id="59" presetID="3" presetClass="entr" presetSubtype="10" fill="hold" grpId="0" nodeType="withEffect">
                                  <p:stCondLst>
                                    <p:cond delay="0"/>
                                  </p:stCondLst>
                                  <p:childTnLst>
                                    <p:set>
                                      <p:cBhvr>
                                        <p:cTn id="60" dur="1" fill="hold">
                                          <p:stCondLst>
                                            <p:cond delay="0"/>
                                          </p:stCondLst>
                                        </p:cTn>
                                        <p:tgtEl>
                                          <p:spTgt spid="2161706"/>
                                        </p:tgtEl>
                                        <p:attrNameLst>
                                          <p:attrName>style.visibility</p:attrName>
                                        </p:attrNameLst>
                                      </p:cBhvr>
                                      <p:to>
                                        <p:strVal val="visible"/>
                                      </p:to>
                                    </p:set>
                                    <p:animEffect transition="in" filter="blinds(horizontal)">
                                      <p:cBhvr>
                                        <p:cTn id="61" dur="500"/>
                                        <p:tgtEl>
                                          <p:spTgt spid="2161706"/>
                                        </p:tgtEl>
                                      </p:cBhvr>
                                    </p:animEffect>
                                  </p:childTnLst>
                                </p:cTn>
                              </p:par>
                            </p:childTnLst>
                          </p:cTn>
                        </p:par>
                      </p:childTnLst>
                    </p:cTn>
                  </p:par>
                  <p:par>
                    <p:cTn id="62" fill="hold" nodeType="clickPar">
                      <p:stCondLst>
                        <p:cond delay="indefinite"/>
                      </p:stCondLst>
                      <p:childTnLst>
                        <p:par>
                          <p:cTn id="63" fill="hold" nodeType="withGroup">
                            <p:stCondLst>
                              <p:cond delay="0"/>
                            </p:stCondLst>
                            <p:childTnLst>
                              <p:par>
                                <p:cTn id="64" presetID="3" presetClass="entr" presetSubtype="10" fill="hold" grpId="0" nodeType="clickEffect">
                                  <p:stCondLst>
                                    <p:cond delay="0"/>
                                  </p:stCondLst>
                                  <p:childTnLst>
                                    <p:set>
                                      <p:cBhvr>
                                        <p:cTn id="65" dur="1" fill="hold">
                                          <p:stCondLst>
                                            <p:cond delay="0"/>
                                          </p:stCondLst>
                                        </p:cTn>
                                        <p:tgtEl>
                                          <p:spTgt spid="2161708"/>
                                        </p:tgtEl>
                                        <p:attrNameLst>
                                          <p:attrName>style.visibility</p:attrName>
                                        </p:attrNameLst>
                                      </p:cBhvr>
                                      <p:to>
                                        <p:strVal val="visible"/>
                                      </p:to>
                                    </p:set>
                                    <p:animEffect transition="in" filter="blinds(horizontal)">
                                      <p:cBhvr>
                                        <p:cTn id="66" dur="500"/>
                                        <p:tgtEl>
                                          <p:spTgt spid="2161708"/>
                                        </p:tgtEl>
                                      </p:cBhvr>
                                    </p:animEffect>
                                  </p:childTnLst>
                                </p:cTn>
                              </p:par>
                            </p:childTnLst>
                          </p:cTn>
                        </p:par>
                      </p:childTnLst>
                    </p:cTn>
                  </p:par>
                  <p:par>
                    <p:cTn id="67" fill="hold" nodeType="clickPar">
                      <p:stCondLst>
                        <p:cond delay="indefinite"/>
                      </p:stCondLst>
                      <p:childTnLst>
                        <p:par>
                          <p:cTn id="68" fill="hold" nodeType="withGroup">
                            <p:stCondLst>
                              <p:cond delay="0"/>
                            </p:stCondLst>
                            <p:childTnLst>
                              <p:par>
                                <p:cTn id="69" presetID="3" presetClass="entr" presetSubtype="10" fill="hold" grpId="0" nodeType="clickEffect">
                                  <p:stCondLst>
                                    <p:cond delay="0"/>
                                  </p:stCondLst>
                                  <p:childTnLst>
                                    <p:set>
                                      <p:cBhvr>
                                        <p:cTn id="70" dur="1" fill="hold">
                                          <p:stCondLst>
                                            <p:cond delay="0"/>
                                          </p:stCondLst>
                                        </p:cTn>
                                        <p:tgtEl>
                                          <p:spTgt spid="2161710"/>
                                        </p:tgtEl>
                                        <p:attrNameLst>
                                          <p:attrName>style.visibility</p:attrName>
                                        </p:attrNameLst>
                                      </p:cBhvr>
                                      <p:to>
                                        <p:strVal val="visible"/>
                                      </p:to>
                                    </p:set>
                                    <p:animEffect transition="in" filter="blinds(horizontal)">
                                      <p:cBhvr>
                                        <p:cTn id="71" dur="500"/>
                                        <p:tgtEl>
                                          <p:spTgt spid="2161710"/>
                                        </p:tgtEl>
                                      </p:cBhvr>
                                    </p:animEffect>
                                  </p:childTnLst>
                                </p:cTn>
                              </p:par>
                            </p:childTnLst>
                          </p:cTn>
                        </p:par>
                      </p:childTnLst>
                    </p:cTn>
                  </p:par>
                  <p:par>
                    <p:cTn id="72" fill="hold" nodeType="clickPar">
                      <p:stCondLst>
                        <p:cond delay="indefinite"/>
                      </p:stCondLst>
                      <p:childTnLst>
                        <p:par>
                          <p:cTn id="73" fill="hold" nodeType="withGroup">
                            <p:stCondLst>
                              <p:cond delay="0"/>
                            </p:stCondLst>
                            <p:childTnLst>
                              <p:par>
                                <p:cTn id="74" presetID="3" presetClass="entr" presetSubtype="10" fill="hold" grpId="0" nodeType="clickEffect">
                                  <p:stCondLst>
                                    <p:cond delay="0"/>
                                  </p:stCondLst>
                                  <p:childTnLst>
                                    <p:set>
                                      <p:cBhvr>
                                        <p:cTn id="75" dur="1" fill="hold">
                                          <p:stCondLst>
                                            <p:cond delay="0"/>
                                          </p:stCondLst>
                                        </p:cTn>
                                        <p:tgtEl>
                                          <p:spTgt spid="2161711"/>
                                        </p:tgtEl>
                                        <p:attrNameLst>
                                          <p:attrName>style.visibility</p:attrName>
                                        </p:attrNameLst>
                                      </p:cBhvr>
                                      <p:to>
                                        <p:strVal val="visible"/>
                                      </p:to>
                                    </p:set>
                                    <p:animEffect transition="in" filter="blinds(horizontal)">
                                      <p:cBhvr>
                                        <p:cTn id="76" dur="500"/>
                                        <p:tgtEl>
                                          <p:spTgt spid="2161711"/>
                                        </p:tgtEl>
                                      </p:cBhvr>
                                    </p:animEffect>
                                  </p:childTnLst>
                                </p:cTn>
                              </p:par>
                            </p:childTnLst>
                          </p:cTn>
                        </p:par>
                      </p:childTnLst>
                    </p:cTn>
                  </p:par>
                  <p:par>
                    <p:cTn id="77" fill="hold" nodeType="clickPar">
                      <p:stCondLst>
                        <p:cond delay="indefinite"/>
                      </p:stCondLst>
                      <p:childTnLst>
                        <p:par>
                          <p:cTn id="78" fill="hold" nodeType="withGroup">
                            <p:stCondLst>
                              <p:cond delay="0"/>
                            </p:stCondLst>
                            <p:childTnLst>
                              <p:par>
                                <p:cTn id="79" presetID="3" presetClass="entr" presetSubtype="10" fill="hold" grpId="0" nodeType="clickEffect">
                                  <p:stCondLst>
                                    <p:cond delay="0"/>
                                  </p:stCondLst>
                                  <p:childTnLst>
                                    <p:set>
                                      <p:cBhvr>
                                        <p:cTn id="80" dur="1" fill="hold">
                                          <p:stCondLst>
                                            <p:cond delay="0"/>
                                          </p:stCondLst>
                                        </p:cTn>
                                        <p:tgtEl>
                                          <p:spTgt spid="2161712"/>
                                        </p:tgtEl>
                                        <p:attrNameLst>
                                          <p:attrName>style.visibility</p:attrName>
                                        </p:attrNameLst>
                                      </p:cBhvr>
                                      <p:to>
                                        <p:strVal val="visible"/>
                                      </p:to>
                                    </p:set>
                                    <p:animEffect transition="in" filter="blinds(horizontal)">
                                      <p:cBhvr>
                                        <p:cTn id="81" dur="500"/>
                                        <p:tgtEl>
                                          <p:spTgt spid="2161712"/>
                                        </p:tgtEl>
                                      </p:cBhvr>
                                    </p:animEffect>
                                  </p:childTnLst>
                                </p:cTn>
                              </p:par>
                            </p:childTnLst>
                          </p:cTn>
                        </p:par>
                      </p:childTnLst>
                    </p:cTn>
                  </p:par>
                  <p:par>
                    <p:cTn id="82" fill="hold" nodeType="clickPar">
                      <p:stCondLst>
                        <p:cond delay="indefinite"/>
                      </p:stCondLst>
                      <p:childTnLst>
                        <p:par>
                          <p:cTn id="83" fill="hold" nodeType="withGroup">
                            <p:stCondLst>
                              <p:cond delay="0"/>
                            </p:stCondLst>
                            <p:childTnLst>
                              <p:par>
                                <p:cTn id="84" presetID="3" presetClass="entr" presetSubtype="10" fill="hold" grpId="0" nodeType="clickEffect">
                                  <p:stCondLst>
                                    <p:cond delay="0"/>
                                  </p:stCondLst>
                                  <p:childTnLst>
                                    <p:set>
                                      <p:cBhvr>
                                        <p:cTn id="85" dur="1" fill="hold">
                                          <p:stCondLst>
                                            <p:cond delay="0"/>
                                          </p:stCondLst>
                                        </p:cTn>
                                        <p:tgtEl>
                                          <p:spTgt spid="2161713"/>
                                        </p:tgtEl>
                                        <p:attrNameLst>
                                          <p:attrName>style.visibility</p:attrName>
                                        </p:attrNameLst>
                                      </p:cBhvr>
                                      <p:to>
                                        <p:strVal val="visible"/>
                                      </p:to>
                                    </p:set>
                                    <p:animEffect transition="in" filter="blinds(horizontal)">
                                      <p:cBhvr>
                                        <p:cTn id="86" dur="500"/>
                                        <p:tgtEl>
                                          <p:spTgt spid="2161713"/>
                                        </p:tgtEl>
                                      </p:cBhvr>
                                    </p:animEffect>
                                  </p:childTnLst>
                                </p:cTn>
                              </p:par>
                            </p:childTnLst>
                          </p:cTn>
                        </p:par>
                      </p:childTnLst>
                    </p:cTn>
                  </p:par>
                  <p:par>
                    <p:cTn id="87" fill="hold" nodeType="clickPar">
                      <p:stCondLst>
                        <p:cond delay="indefinite"/>
                      </p:stCondLst>
                      <p:childTnLst>
                        <p:par>
                          <p:cTn id="88" fill="hold" nodeType="withGroup">
                            <p:stCondLst>
                              <p:cond delay="0"/>
                            </p:stCondLst>
                            <p:childTnLst>
                              <p:par>
                                <p:cTn id="89" presetID="3" presetClass="entr" presetSubtype="10" fill="hold" grpId="0" nodeType="clickEffect">
                                  <p:stCondLst>
                                    <p:cond delay="0"/>
                                  </p:stCondLst>
                                  <p:childTnLst>
                                    <p:set>
                                      <p:cBhvr>
                                        <p:cTn id="90" dur="1" fill="hold">
                                          <p:stCondLst>
                                            <p:cond delay="0"/>
                                          </p:stCondLst>
                                        </p:cTn>
                                        <p:tgtEl>
                                          <p:spTgt spid="2161714"/>
                                        </p:tgtEl>
                                        <p:attrNameLst>
                                          <p:attrName>style.visibility</p:attrName>
                                        </p:attrNameLst>
                                      </p:cBhvr>
                                      <p:to>
                                        <p:strVal val="visible"/>
                                      </p:to>
                                    </p:set>
                                    <p:animEffect transition="in" filter="blinds(horizontal)">
                                      <p:cBhvr>
                                        <p:cTn id="91" dur="500"/>
                                        <p:tgtEl>
                                          <p:spTgt spid="21617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61707" grpId="0" animBg="1"/>
      <p:bldP spid="2161693" grpId="0" animBg="1"/>
      <p:bldP spid="2161690" grpId="0" animBg="1"/>
      <p:bldP spid="2161691" grpId="0" animBg="1"/>
      <p:bldP spid="2161692" grpId="0" animBg="1"/>
      <p:bldP spid="2161697" grpId="0" animBg="1"/>
      <p:bldP spid="2161698" grpId="0" animBg="1"/>
      <p:bldP spid="2161699" grpId="0" animBg="1"/>
      <p:bldP spid="2161700" grpId="0" animBg="1"/>
      <p:bldP spid="2161701" grpId="0" animBg="1"/>
      <p:bldP spid="2161702" grpId="0" animBg="1"/>
      <p:bldP spid="2161703" grpId="0" animBg="1"/>
      <p:bldP spid="2161704" grpId="0" animBg="1"/>
      <p:bldP spid="2161705" grpId="0" animBg="1"/>
      <p:bldP spid="2161706" grpId="0" animBg="1"/>
      <p:bldP spid="2161708" grpId="0" animBg="1"/>
      <p:bldP spid="2161710" grpId="0" animBg="1"/>
      <p:bldP spid="2161711" grpId="0" animBg="1"/>
      <p:bldP spid="2161712" grpId="0" animBg="1"/>
      <p:bldP spid="2161713" grpId="0" animBg="1"/>
      <p:bldP spid="2161714" grpId="0" animBg="1"/>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Slide Number Placeholder 2"/>
          <p:cNvSpPr>
            <a:spLocks noGrp="1"/>
          </p:cNvSpPr>
          <p:nvPr>
            <p:ph type="sldNum" sz="quarter" idx="10"/>
          </p:nvPr>
        </p:nvSpPr>
        <p:spPr/>
        <p:txBody>
          <a:bodyPr/>
          <a:lstStyle/>
          <a:p>
            <a:fld id="{C689AB4F-E12A-C341-A57C-5762E7048AA4}" type="slidenum">
              <a:rPr lang="en-US"/>
              <a:pPr/>
              <a:t>41</a:t>
            </a:fld>
            <a:endParaRPr lang="en-US"/>
          </a:p>
        </p:txBody>
      </p:sp>
      <p:sp>
        <p:nvSpPr>
          <p:cNvPr id="2164738" name="Rectangle 2"/>
          <p:cNvSpPr>
            <a:spLocks noGrp="1" noChangeArrowheads="1"/>
          </p:cNvSpPr>
          <p:nvPr>
            <p:ph type="title"/>
          </p:nvPr>
        </p:nvSpPr>
        <p:spPr/>
        <p:txBody>
          <a:bodyPr/>
          <a:lstStyle/>
          <a:p>
            <a:r>
              <a:rPr lang="en-US"/>
              <a:t>RAID 1: Mirroring</a:t>
            </a:r>
          </a:p>
        </p:txBody>
      </p:sp>
      <p:sp>
        <p:nvSpPr>
          <p:cNvPr id="2164740" name="Rectangle 4"/>
          <p:cNvSpPr>
            <a:spLocks noChangeArrowheads="1"/>
          </p:cNvSpPr>
          <p:nvPr/>
        </p:nvSpPr>
        <p:spPr bwMode="auto">
          <a:xfrm>
            <a:off x="3275013" y="1550988"/>
            <a:ext cx="1584325" cy="1871662"/>
          </a:xfrm>
          <a:prstGeom prst="rect">
            <a:avLst/>
          </a:prstGeom>
          <a:noFill/>
          <a:ln w="3175">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endParaRPr lang="en-US"/>
          </a:p>
        </p:txBody>
      </p:sp>
      <p:sp>
        <p:nvSpPr>
          <p:cNvPr id="2164744" name="Text Box 8"/>
          <p:cNvSpPr txBox="1">
            <a:spLocks noChangeArrowheads="1"/>
          </p:cNvSpPr>
          <p:nvPr/>
        </p:nvSpPr>
        <p:spPr bwMode="auto">
          <a:xfrm>
            <a:off x="3563938" y="3422650"/>
            <a:ext cx="815975" cy="36671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317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spAutoFit/>
          </a:bodyPr>
          <a:lstStyle/>
          <a:p>
            <a:r>
              <a:rPr lang="en-US"/>
              <a:t>Disk 1</a:t>
            </a:r>
          </a:p>
        </p:txBody>
      </p:sp>
      <p:sp>
        <p:nvSpPr>
          <p:cNvPr id="2164748" name="Rectangle 12"/>
          <p:cNvSpPr>
            <a:spLocks noChangeArrowheads="1"/>
          </p:cNvSpPr>
          <p:nvPr/>
        </p:nvSpPr>
        <p:spPr bwMode="auto">
          <a:xfrm>
            <a:off x="3706813" y="1766888"/>
            <a:ext cx="865187" cy="358775"/>
          </a:xfrm>
          <a:prstGeom prst="rect">
            <a:avLst/>
          </a:prstGeom>
          <a:noFill/>
          <a:ln w="3175">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r>
              <a:rPr lang="en-US"/>
              <a:t> </a:t>
            </a:r>
          </a:p>
        </p:txBody>
      </p:sp>
      <p:sp>
        <p:nvSpPr>
          <p:cNvPr id="2164752" name="Rectangle 16"/>
          <p:cNvSpPr>
            <a:spLocks noChangeArrowheads="1"/>
          </p:cNvSpPr>
          <p:nvPr/>
        </p:nvSpPr>
        <p:spPr bwMode="auto">
          <a:xfrm>
            <a:off x="3706813" y="2200275"/>
            <a:ext cx="865187" cy="358775"/>
          </a:xfrm>
          <a:prstGeom prst="rect">
            <a:avLst/>
          </a:prstGeom>
          <a:noFill/>
          <a:ln w="3175">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r>
              <a:rPr lang="en-US"/>
              <a:t> </a:t>
            </a:r>
          </a:p>
        </p:txBody>
      </p:sp>
      <p:sp>
        <p:nvSpPr>
          <p:cNvPr id="2164756" name="Text Box 20"/>
          <p:cNvSpPr txBox="1">
            <a:spLocks noChangeArrowheads="1"/>
          </p:cNvSpPr>
          <p:nvPr/>
        </p:nvSpPr>
        <p:spPr bwMode="auto">
          <a:xfrm>
            <a:off x="3779838" y="2559050"/>
            <a:ext cx="409575" cy="36671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317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spAutoFit/>
          </a:bodyPr>
          <a:lstStyle/>
          <a:p>
            <a:r>
              <a:rPr lang="en-US"/>
              <a:t>…</a:t>
            </a:r>
          </a:p>
        </p:txBody>
      </p:sp>
      <p:sp>
        <p:nvSpPr>
          <p:cNvPr id="2164757" name="Rectangle 21"/>
          <p:cNvSpPr>
            <a:spLocks noChangeArrowheads="1"/>
          </p:cNvSpPr>
          <p:nvPr/>
        </p:nvSpPr>
        <p:spPr bwMode="auto">
          <a:xfrm>
            <a:off x="3706813" y="2632075"/>
            <a:ext cx="865187" cy="358775"/>
          </a:xfrm>
          <a:prstGeom prst="rect">
            <a:avLst/>
          </a:prstGeom>
          <a:noFill/>
          <a:ln w="3175">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r>
              <a:rPr lang="en-US"/>
              <a:t> </a:t>
            </a:r>
          </a:p>
        </p:txBody>
      </p:sp>
      <p:sp>
        <p:nvSpPr>
          <p:cNvPr id="2164761" name="Rectangle 25"/>
          <p:cNvSpPr>
            <a:spLocks noChangeArrowheads="1"/>
          </p:cNvSpPr>
          <p:nvPr/>
        </p:nvSpPr>
        <p:spPr bwMode="auto">
          <a:xfrm>
            <a:off x="3275013" y="4005263"/>
            <a:ext cx="1584325" cy="1871662"/>
          </a:xfrm>
          <a:prstGeom prst="rect">
            <a:avLst/>
          </a:prstGeom>
          <a:noFill/>
          <a:ln w="3175">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endParaRPr lang="en-US"/>
          </a:p>
        </p:txBody>
      </p:sp>
      <p:sp>
        <p:nvSpPr>
          <p:cNvPr id="2164765" name="Text Box 29"/>
          <p:cNvSpPr txBox="1">
            <a:spLocks noChangeArrowheads="1"/>
          </p:cNvSpPr>
          <p:nvPr/>
        </p:nvSpPr>
        <p:spPr bwMode="auto">
          <a:xfrm>
            <a:off x="3684588" y="5876925"/>
            <a:ext cx="815975" cy="36671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317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spAutoFit/>
          </a:bodyPr>
          <a:lstStyle/>
          <a:p>
            <a:r>
              <a:rPr lang="en-US"/>
              <a:t>Disk 2</a:t>
            </a:r>
          </a:p>
        </p:txBody>
      </p:sp>
      <p:sp>
        <p:nvSpPr>
          <p:cNvPr id="2164769" name="Rectangle 33"/>
          <p:cNvSpPr>
            <a:spLocks noChangeArrowheads="1"/>
          </p:cNvSpPr>
          <p:nvPr/>
        </p:nvSpPr>
        <p:spPr bwMode="auto">
          <a:xfrm>
            <a:off x="3706813" y="4221163"/>
            <a:ext cx="865187" cy="358775"/>
          </a:xfrm>
          <a:prstGeom prst="rect">
            <a:avLst/>
          </a:prstGeom>
          <a:solidFill>
            <a:schemeClr val="accent1"/>
          </a:solidFill>
          <a:ln w="3175">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r>
              <a:rPr lang="en-US"/>
              <a:t> </a:t>
            </a:r>
          </a:p>
        </p:txBody>
      </p:sp>
      <p:sp>
        <p:nvSpPr>
          <p:cNvPr id="2164773" name="Rectangle 37"/>
          <p:cNvSpPr>
            <a:spLocks noChangeArrowheads="1"/>
          </p:cNvSpPr>
          <p:nvPr/>
        </p:nvSpPr>
        <p:spPr bwMode="auto">
          <a:xfrm>
            <a:off x="3706813" y="4654550"/>
            <a:ext cx="865187" cy="358775"/>
          </a:xfrm>
          <a:prstGeom prst="rect">
            <a:avLst/>
          </a:prstGeom>
          <a:solidFill>
            <a:schemeClr val="accent1"/>
          </a:solidFill>
          <a:ln w="3175">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r>
              <a:rPr lang="en-US"/>
              <a:t> </a:t>
            </a:r>
          </a:p>
        </p:txBody>
      </p:sp>
      <p:sp>
        <p:nvSpPr>
          <p:cNvPr id="2164778" name="Rectangle 42"/>
          <p:cNvSpPr>
            <a:spLocks noChangeArrowheads="1"/>
          </p:cNvSpPr>
          <p:nvPr/>
        </p:nvSpPr>
        <p:spPr bwMode="auto">
          <a:xfrm>
            <a:off x="3706813" y="5086350"/>
            <a:ext cx="865187" cy="358775"/>
          </a:xfrm>
          <a:prstGeom prst="rect">
            <a:avLst/>
          </a:prstGeom>
          <a:solidFill>
            <a:schemeClr val="accent1"/>
          </a:solidFill>
          <a:ln w="3175">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r>
              <a:rPr lang="en-US"/>
              <a:t> </a:t>
            </a:r>
          </a:p>
        </p:txBody>
      </p:sp>
      <p:sp>
        <p:nvSpPr>
          <p:cNvPr id="2164805" name="Text Box 69"/>
          <p:cNvSpPr txBox="1">
            <a:spLocks noChangeArrowheads="1"/>
          </p:cNvSpPr>
          <p:nvPr/>
        </p:nvSpPr>
        <p:spPr bwMode="auto">
          <a:xfrm>
            <a:off x="6300788" y="2133600"/>
            <a:ext cx="1273175" cy="36671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317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spAutoFit/>
          </a:bodyPr>
          <a:lstStyle/>
          <a:p>
            <a:r>
              <a:rPr lang="en-US"/>
              <a:t>No striping</a:t>
            </a:r>
          </a:p>
        </p:txBody>
      </p:sp>
      <p:sp>
        <p:nvSpPr>
          <p:cNvPr id="2164806" name="Line 70"/>
          <p:cNvSpPr>
            <a:spLocks noChangeShapeType="1"/>
          </p:cNvSpPr>
          <p:nvPr/>
        </p:nvSpPr>
        <p:spPr bwMode="auto">
          <a:xfrm>
            <a:off x="5219700" y="2997200"/>
            <a:ext cx="0" cy="1727200"/>
          </a:xfrm>
          <a:prstGeom prst="line">
            <a:avLst/>
          </a:prstGeom>
          <a:noFill/>
          <a:ln w="3175">
            <a:solidFill>
              <a:schemeClr val="tx1"/>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lstStyle/>
          <a:p>
            <a:endParaRPr lang="en-US"/>
          </a:p>
        </p:txBody>
      </p:sp>
      <p:sp>
        <p:nvSpPr>
          <p:cNvPr id="2164807" name="Text Box 71"/>
          <p:cNvSpPr txBox="1">
            <a:spLocks noChangeArrowheads="1"/>
          </p:cNvSpPr>
          <p:nvPr/>
        </p:nvSpPr>
        <p:spPr bwMode="auto">
          <a:xfrm>
            <a:off x="5292725" y="3644900"/>
            <a:ext cx="777875" cy="36671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317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spAutoFit/>
          </a:bodyPr>
          <a:lstStyle/>
          <a:p>
            <a:r>
              <a:rPr lang="en-US"/>
              <a:t>Mirror</a:t>
            </a:r>
          </a:p>
        </p:txBody>
      </p:sp>
      <p:sp>
        <p:nvSpPr>
          <p:cNvPr id="2164808" name="Text Box 72"/>
          <p:cNvSpPr txBox="1">
            <a:spLocks noChangeArrowheads="1"/>
          </p:cNvSpPr>
          <p:nvPr/>
        </p:nvSpPr>
        <p:spPr bwMode="auto">
          <a:xfrm>
            <a:off x="1547813" y="4581525"/>
            <a:ext cx="1577975" cy="36671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317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spAutoFit/>
          </a:bodyPr>
          <a:lstStyle/>
          <a:p>
            <a:r>
              <a:rPr lang="en-US"/>
              <a:t>Mirrored copy</a:t>
            </a: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3"/>
          <p:cNvSpPr>
            <a:spLocks noGrp="1"/>
          </p:cNvSpPr>
          <p:nvPr>
            <p:ph type="sldNum" sz="quarter" idx="10"/>
          </p:nvPr>
        </p:nvSpPr>
        <p:spPr/>
        <p:txBody>
          <a:bodyPr/>
          <a:lstStyle/>
          <a:p>
            <a:fld id="{C22D77BF-0D6E-4C46-B68D-7C2E803AD97C}" type="slidenum">
              <a:rPr lang="en-US"/>
              <a:pPr/>
              <a:t>42</a:t>
            </a:fld>
            <a:endParaRPr lang="en-US"/>
          </a:p>
        </p:txBody>
      </p:sp>
      <p:sp>
        <p:nvSpPr>
          <p:cNvPr id="2167810" name="Rectangle 2"/>
          <p:cNvSpPr>
            <a:spLocks noGrp="1" noChangeArrowheads="1"/>
          </p:cNvSpPr>
          <p:nvPr>
            <p:ph type="title"/>
          </p:nvPr>
        </p:nvSpPr>
        <p:spPr/>
        <p:txBody>
          <a:bodyPr/>
          <a:lstStyle/>
          <a:p>
            <a:r>
              <a:rPr lang="en-US"/>
              <a:t>RAID 1</a:t>
            </a:r>
          </a:p>
        </p:txBody>
      </p:sp>
      <p:sp>
        <p:nvSpPr>
          <p:cNvPr id="2167811" name="Rectangle 3"/>
          <p:cNvSpPr>
            <a:spLocks noGrp="1" noChangeArrowheads="1"/>
          </p:cNvSpPr>
          <p:nvPr>
            <p:ph type="body" idx="1"/>
          </p:nvPr>
        </p:nvSpPr>
        <p:spPr/>
        <p:txBody>
          <a:bodyPr/>
          <a:lstStyle/>
          <a:p>
            <a:r>
              <a:rPr lang="en-US"/>
              <a:t>We are just mirroring the disks (copying one disk to another one). </a:t>
            </a:r>
          </a:p>
          <a:p>
            <a:endParaRPr lang="en-US"/>
          </a:p>
          <a:p>
            <a:r>
              <a:rPr lang="en-US"/>
              <a:t>Without striping: no performance gain, except for reads (doubled read-rate)</a:t>
            </a:r>
          </a:p>
          <a:p>
            <a:endParaRPr lang="en-US"/>
          </a:p>
          <a:p>
            <a:r>
              <a:rPr lang="en-US"/>
              <a:t>Reliability provided. If one disk fails, data can be recovered from the other disk. </a:t>
            </a:r>
          </a:p>
          <a:p>
            <a:endParaRPr lang="en-US"/>
          </a:p>
          <a:p>
            <a:r>
              <a:rPr lang="en-US"/>
              <a:t>If there are originally N (N &gt;= 1) disks; we need N more disks to mirror</a:t>
            </a:r>
          </a:p>
          <a:p>
            <a:pPr lvl="1"/>
            <a:r>
              <a:rPr lang="en-US"/>
              <a:t>Quite costly in terms of disks required. This cost is for reliability. We can express the cost as: </a:t>
            </a:r>
          </a:p>
        </p:txBody>
      </p:sp>
      <p:sp>
        <p:nvSpPr>
          <p:cNvPr id="2167812" name="Text Box 4"/>
          <p:cNvSpPr txBox="1">
            <a:spLocks noChangeArrowheads="1"/>
          </p:cNvSpPr>
          <p:nvPr/>
        </p:nvSpPr>
        <p:spPr bwMode="auto">
          <a:xfrm>
            <a:off x="2905125" y="4862513"/>
            <a:ext cx="2308225" cy="36671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317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spAutoFit/>
          </a:bodyPr>
          <a:lstStyle/>
          <a:p>
            <a:r>
              <a:rPr lang="en-US" b="1"/>
              <a:t>overhead/data = 1/1</a:t>
            </a:r>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Slide Number Placeholder 3"/>
          <p:cNvSpPr>
            <a:spLocks noGrp="1"/>
          </p:cNvSpPr>
          <p:nvPr>
            <p:ph type="sldNum" sz="quarter" idx="10"/>
          </p:nvPr>
        </p:nvSpPr>
        <p:spPr/>
        <p:txBody>
          <a:bodyPr/>
          <a:lstStyle/>
          <a:p>
            <a:fld id="{F2E8931C-47C5-D44D-99BF-C34BB1AE1A9F}" type="slidenum">
              <a:rPr lang="en-US"/>
              <a:pPr/>
              <a:t>43</a:t>
            </a:fld>
            <a:endParaRPr lang="en-US"/>
          </a:p>
        </p:txBody>
      </p:sp>
      <p:sp>
        <p:nvSpPr>
          <p:cNvPr id="2172930" name="Rectangle 2"/>
          <p:cNvSpPr>
            <a:spLocks noGrp="1" noChangeArrowheads="1"/>
          </p:cNvSpPr>
          <p:nvPr>
            <p:ph type="title"/>
          </p:nvPr>
        </p:nvSpPr>
        <p:spPr/>
        <p:txBody>
          <a:bodyPr/>
          <a:lstStyle/>
          <a:p>
            <a:r>
              <a:rPr lang="en-US"/>
              <a:t>RAID 2</a:t>
            </a:r>
          </a:p>
        </p:txBody>
      </p:sp>
      <p:sp>
        <p:nvSpPr>
          <p:cNvPr id="2172931" name="Rectangle 3"/>
          <p:cNvSpPr>
            <a:spLocks noGrp="1" noChangeArrowheads="1"/>
          </p:cNvSpPr>
          <p:nvPr>
            <p:ph type="body" idx="1"/>
          </p:nvPr>
        </p:nvSpPr>
        <p:spPr>
          <a:xfrm>
            <a:off x="323850" y="1557338"/>
            <a:ext cx="8496300" cy="2303462"/>
          </a:xfrm>
        </p:spPr>
        <p:txBody>
          <a:bodyPr/>
          <a:lstStyle/>
          <a:p>
            <a:r>
              <a:rPr lang="en-US"/>
              <a:t>Bit level striping. </a:t>
            </a:r>
          </a:p>
          <a:p>
            <a:r>
              <a:rPr lang="en-US"/>
              <a:t>Error correcting codes (ECC) used. </a:t>
            </a:r>
          </a:p>
          <a:p>
            <a:pPr lvl="1"/>
            <a:r>
              <a:rPr lang="en-US"/>
              <a:t>For example every 4 data bit is protected with 3 redundant bits. If one of these 4 bits is in error, we can understand which one it is and correct it using 3 other code bits. </a:t>
            </a:r>
          </a:p>
          <a:p>
            <a:pPr lvl="1"/>
            <a:r>
              <a:rPr lang="en-US" b="1"/>
              <a:t>Hamming codes</a:t>
            </a:r>
            <a:r>
              <a:rPr lang="en-US"/>
              <a:t> can be used. </a:t>
            </a:r>
          </a:p>
        </p:txBody>
      </p:sp>
      <p:sp>
        <p:nvSpPr>
          <p:cNvPr id="2172932" name="Rectangle 4"/>
          <p:cNvSpPr>
            <a:spLocks noChangeArrowheads="1"/>
          </p:cNvSpPr>
          <p:nvPr/>
        </p:nvSpPr>
        <p:spPr bwMode="auto">
          <a:xfrm>
            <a:off x="2922588" y="4222750"/>
            <a:ext cx="360362" cy="719138"/>
          </a:xfrm>
          <a:prstGeom prst="rect">
            <a:avLst/>
          </a:prstGeom>
          <a:noFill/>
          <a:ln w="3175">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r>
              <a:rPr lang="en-US"/>
              <a:t>bit</a:t>
            </a:r>
          </a:p>
        </p:txBody>
      </p:sp>
      <p:sp>
        <p:nvSpPr>
          <p:cNvPr id="2172933" name="Rectangle 5"/>
          <p:cNvSpPr>
            <a:spLocks noChangeArrowheads="1"/>
          </p:cNvSpPr>
          <p:nvPr/>
        </p:nvSpPr>
        <p:spPr bwMode="auto">
          <a:xfrm>
            <a:off x="3425825" y="4222750"/>
            <a:ext cx="360363" cy="719138"/>
          </a:xfrm>
          <a:prstGeom prst="rect">
            <a:avLst/>
          </a:prstGeom>
          <a:noFill/>
          <a:ln w="3175">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r>
              <a:rPr lang="en-US"/>
              <a:t>bit</a:t>
            </a:r>
          </a:p>
        </p:txBody>
      </p:sp>
      <p:sp>
        <p:nvSpPr>
          <p:cNvPr id="2172934" name="Rectangle 6"/>
          <p:cNvSpPr>
            <a:spLocks noChangeArrowheads="1"/>
          </p:cNvSpPr>
          <p:nvPr/>
        </p:nvSpPr>
        <p:spPr bwMode="auto">
          <a:xfrm>
            <a:off x="3930650" y="4222750"/>
            <a:ext cx="360363" cy="719138"/>
          </a:xfrm>
          <a:prstGeom prst="rect">
            <a:avLst/>
          </a:prstGeom>
          <a:noFill/>
          <a:ln w="3175">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r>
              <a:rPr lang="en-US"/>
              <a:t>bit</a:t>
            </a:r>
          </a:p>
        </p:txBody>
      </p:sp>
      <p:sp>
        <p:nvSpPr>
          <p:cNvPr id="2172935" name="Rectangle 7"/>
          <p:cNvSpPr>
            <a:spLocks noChangeArrowheads="1"/>
          </p:cNvSpPr>
          <p:nvPr/>
        </p:nvSpPr>
        <p:spPr bwMode="auto">
          <a:xfrm>
            <a:off x="4433888" y="4222750"/>
            <a:ext cx="360362" cy="719138"/>
          </a:xfrm>
          <a:prstGeom prst="rect">
            <a:avLst/>
          </a:prstGeom>
          <a:noFill/>
          <a:ln w="3175">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r>
              <a:rPr lang="en-US"/>
              <a:t>bit</a:t>
            </a:r>
          </a:p>
        </p:txBody>
      </p:sp>
      <p:sp>
        <p:nvSpPr>
          <p:cNvPr id="2172936" name="Rectangle 8"/>
          <p:cNvSpPr>
            <a:spLocks noChangeArrowheads="1"/>
          </p:cNvSpPr>
          <p:nvPr/>
        </p:nvSpPr>
        <p:spPr bwMode="auto">
          <a:xfrm>
            <a:off x="4938713" y="4222750"/>
            <a:ext cx="360362" cy="719138"/>
          </a:xfrm>
          <a:prstGeom prst="rect">
            <a:avLst/>
          </a:prstGeom>
          <a:solidFill>
            <a:schemeClr val="accent1"/>
          </a:solidFill>
          <a:ln w="3175">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r>
              <a:rPr lang="en-US"/>
              <a:t>bit</a:t>
            </a:r>
          </a:p>
        </p:txBody>
      </p:sp>
      <p:sp>
        <p:nvSpPr>
          <p:cNvPr id="2172937" name="Rectangle 9"/>
          <p:cNvSpPr>
            <a:spLocks noChangeArrowheads="1"/>
          </p:cNvSpPr>
          <p:nvPr/>
        </p:nvSpPr>
        <p:spPr bwMode="auto">
          <a:xfrm>
            <a:off x="5441950" y="4222750"/>
            <a:ext cx="360363" cy="719138"/>
          </a:xfrm>
          <a:prstGeom prst="rect">
            <a:avLst/>
          </a:prstGeom>
          <a:solidFill>
            <a:schemeClr val="accent1"/>
          </a:solidFill>
          <a:ln w="3175">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r>
              <a:rPr lang="en-US"/>
              <a:t>bit</a:t>
            </a:r>
          </a:p>
        </p:txBody>
      </p:sp>
      <p:sp>
        <p:nvSpPr>
          <p:cNvPr id="2172938" name="Rectangle 10"/>
          <p:cNvSpPr>
            <a:spLocks noChangeArrowheads="1"/>
          </p:cNvSpPr>
          <p:nvPr/>
        </p:nvSpPr>
        <p:spPr bwMode="auto">
          <a:xfrm>
            <a:off x="5946775" y="4222750"/>
            <a:ext cx="360363" cy="719138"/>
          </a:xfrm>
          <a:prstGeom prst="rect">
            <a:avLst/>
          </a:prstGeom>
          <a:solidFill>
            <a:schemeClr val="accent1"/>
          </a:solidFill>
          <a:ln w="3175">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r>
              <a:rPr lang="en-US"/>
              <a:t>bit</a:t>
            </a:r>
          </a:p>
        </p:txBody>
      </p:sp>
      <p:sp>
        <p:nvSpPr>
          <p:cNvPr id="2172939" name="Line 11"/>
          <p:cNvSpPr>
            <a:spLocks noChangeShapeType="1"/>
          </p:cNvSpPr>
          <p:nvPr/>
        </p:nvSpPr>
        <p:spPr bwMode="auto">
          <a:xfrm>
            <a:off x="4876800" y="3933825"/>
            <a:ext cx="1368425" cy="0"/>
          </a:xfrm>
          <a:prstGeom prst="line">
            <a:avLst/>
          </a:prstGeom>
          <a:noFill/>
          <a:ln w="3175">
            <a:solidFill>
              <a:schemeClr val="tx1"/>
            </a:solidFill>
            <a:round/>
            <a:headEnd type="triangle" w="med" len="me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lstStyle/>
          <a:p>
            <a:endParaRPr lang="en-US"/>
          </a:p>
        </p:txBody>
      </p:sp>
      <p:sp>
        <p:nvSpPr>
          <p:cNvPr id="2172940" name="Text Box 12"/>
          <p:cNvSpPr txBox="1">
            <a:spLocks noChangeArrowheads="1"/>
          </p:cNvSpPr>
          <p:nvPr/>
        </p:nvSpPr>
        <p:spPr bwMode="auto">
          <a:xfrm>
            <a:off x="4732338" y="3573463"/>
            <a:ext cx="2149475" cy="36671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317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spAutoFit/>
          </a:bodyPr>
          <a:lstStyle/>
          <a:p>
            <a:r>
              <a:rPr lang="en-US"/>
              <a:t>error correction bits</a:t>
            </a:r>
          </a:p>
        </p:txBody>
      </p:sp>
      <p:sp>
        <p:nvSpPr>
          <p:cNvPr id="2172941" name="Line 13"/>
          <p:cNvSpPr>
            <a:spLocks noChangeShapeType="1"/>
          </p:cNvSpPr>
          <p:nvPr/>
        </p:nvSpPr>
        <p:spPr bwMode="auto">
          <a:xfrm>
            <a:off x="2860675" y="3933825"/>
            <a:ext cx="1871663" cy="0"/>
          </a:xfrm>
          <a:prstGeom prst="line">
            <a:avLst/>
          </a:prstGeom>
          <a:noFill/>
          <a:ln w="3175">
            <a:solidFill>
              <a:schemeClr val="tx1"/>
            </a:solidFill>
            <a:round/>
            <a:headEnd type="triangle" w="med" len="me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lstStyle/>
          <a:p>
            <a:endParaRPr lang="en-US"/>
          </a:p>
        </p:txBody>
      </p:sp>
      <p:sp>
        <p:nvSpPr>
          <p:cNvPr id="2172942" name="Text Box 14"/>
          <p:cNvSpPr txBox="1">
            <a:spLocks noChangeArrowheads="1"/>
          </p:cNvSpPr>
          <p:nvPr/>
        </p:nvSpPr>
        <p:spPr bwMode="auto">
          <a:xfrm>
            <a:off x="3508375" y="3573463"/>
            <a:ext cx="1044575" cy="36671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317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spAutoFit/>
          </a:bodyPr>
          <a:lstStyle/>
          <a:p>
            <a:r>
              <a:rPr lang="en-US"/>
              <a:t>data bits</a:t>
            </a:r>
          </a:p>
        </p:txBody>
      </p:sp>
      <p:sp>
        <p:nvSpPr>
          <p:cNvPr id="2172943" name="Rectangle 15"/>
          <p:cNvSpPr>
            <a:spLocks noChangeArrowheads="1"/>
          </p:cNvSpPr>
          <p:nvPr/>
        </p:nvSpPr>
        <p:spPr bwMode="auto">
          <a:xfrm>
            <a:off x="2922588" y="5014913"/>
            <a:ext cx="360362" cy="719137"/>
          </a:xfrm>
          <a:prstGeom prst="rect">
            <a:avLst/>
          </a:prstGeom>
          <a:noFill/>
          <a:ln w="3175">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r>
              <a:rPr lang="en-US"/>
              <a:t>bit</a:t>
            </a:r>
          </a:p>
        </p:txBody>
      </p:sp>
      <p:sp>
        <p:nvSpPr>
          <p:cNvPr id="2172944" name="Rectangle 16"/>
          <p:cNvSpPr>
            <a:spLocks noChangeArrowheads="1"/>
          </p:cNvSpPr>
          <p:nvPr/>
        </p:nvSpPr>
        <p:spPr bwMode="auto">
          <a:xfrm>
            <a:off x="3425825" y="5014913"/>
            <a:ext cx="360363" cy="719137"/>
          </a:xfrm>
          <a:prstGeom prst="rect">
            <a:avLst/>
          </a:prstGeom>
          <a:noFill/>
          <a:ln w="3175">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r>
              <a:rPr lang="en-US"/>
              <a:t>bit</a:t>
            </a:r>
          </a:p>
        </p:txBody>
      </p:sp>
      <p:sp>
        <p:nvSpPr>
          <p:cNvPr id="2172945" name="Rectangle 17"/>
          <p:cNvSpPr>
            <a:spLocks noChangeArrowheads="1"/>
          </p:cNvSpPr>
          <p:nvPr/>
        </p:nvSpPr>
        <p:spPr bwMode="auto">
          <a:xfrm>
            <a:off x="3930650" y="5014913"/>
            <a:ext cx="360363" cy="719137"/>
          </a:xfrm>
          <a:prstGeom prst="rect">
            <a:avLst/>
          </a:prstGeom>
          <a:noFill/>
          <a:ln w="3175">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r>
              <a:rPr lang="en-US"/>
              <a:t>bit</a:t>
            </a:r>
          </a:p>
        </p:txBody>
      </p:sp>
      <p:sp>
        <p:nvSpPr>
          <p:cNvPr id="2172946" name="Rectangle 18"/>
          <p:cNvSpPr>
            <a:spLocks noChangeArrowheads="1"/>
          </p:cNvSpPr>
          <p:nvPr/>
        </p:nvSpPr>
        <p:spPr bwMode="auto">
          <a:xfrm>
            <a:off x="4433888" y="5014913"/>
            <a:ext cx="360362" cy="719137"/>
          </a:xfrm>
          <a:prstGeom prst="rect">
            <a:avLst/>
          </a:prstGeom>
          <a:noFill/>
          <a:ln w="3175">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r>
              <a:rPr lang="en-US"/>
              <a:t>bit</a:t>
            </a:r>
          </a:p>
        </p:txBody>
      </p:sp>
      <p:sp>
        <p:nvSpPr>
          <p:cNvPr id="2172947" name="Rectangle 19"/>
          <p:cNvSpPr>
            <a:spLocks noChangeArrowheads="1"/>
          </p:cNvSpPr>
          <p:nvPr/>
        </p:nvSpPr>
        <p:spPr bwMode="auto">
          <a:xfrm>
            <a:off x="4938713" y="5014913"/>
            <a:ext cx="360362" cy="719137"/>
          </a:xfrm>
          <a:prstGeom prst="rect">
            <a:avLst/>
          </a:prstGeom>
          <a:solidFill>
            <a:schemeClr val="accent1"/>
          </a:solidFill>
          <a:ln w="3175">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r>
              <a:rPr lang="en-US"/>
              <a:t>bit</a:t>
            </a:r>
          </a:p>
        </p:txBody>
      </p:sp>
      <p:sp>
        <p:nvSpPr>
          <p:cNvPr id="2172948" name="Rectangle 20"/>
          <p:cNvSpPr>
            <a:spLocks noChangeArrowheads="1"/>
          </p:cNvSpPr>
          <p:nvPr/>
        </p:nvSpPr>
        <p:spPr bwMode="auto">
          <a:xfrm>
            <a:off x="5441950" y="5014913"/>
            <a:ext cx="360363" cy="719137"/>
          </a:xfrm>
          <a:prstGeom prst="rect">
            <a:avLst/>
          </a:prstGeom>
          <a:solidFill>
            <a:schemeClr val="accent1"/>
          </a:solidFill>
          <a:ln w="3175">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r>
              <a:rPr lang="en-US"/>
              <a:t>bit</a:t>
            </a:r>
          </a:p>
        </p:txBody>
      </p:sp>
      <p:sp>
        <p:nvSpPr>
          <p:cNvPr id="2172949" name="Rectangle 21"/>
          <p:cNvSpPr>
            <a:spLocks noChangeArrowheads="1"/>
          </p:cNvSpPr>
          <p:nvPr/>
        </p:nvSpPr>
        <p:spPr bwMode="auto">
          <a:xfrm>
            <a:off x="5946775" y="5014913"/>
            <a:ext cx="360363" cy="719137"/>
          </a:xfrm>
          <a:prstGeom prst="rect">
            <a:avLst/>
          </a:prstGeom>
          <a:solidFill>
            <a:schemeClr val="accent1"/>
          </a:solidFill>
          <a:ln w="3175">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r>
              <a:rPr lang="en-US"/>
              <a:t>bit</a:t>
            </a:r>
          </a:p>
        </p:txBody>
      </p:sp>
      <p:sp>
        <p:nvSpPr>
          <p:cNvPr id="2172952" name="Rectangle 24"/>
          <p:cNvSpPr>
            <a:spLocks noChangeArrowheads="1"/>
          </p:cNvSpPr>
          <p:nvPr/>
        </p:nvSpPr>
        <p:spPr bwMode="auto">
          <a:xfrm>
            <a:off x="2778125" y="4078288"/>
            <a:ext cx="2087563" cy="1800225"/>
          </a:xfrm>
          <a:prstGeom prst="rect">
            <a:avLst/>
          </a:prstGeom>
          <a:noFill/>
          <a:ln w="3175">
            <a:solidFill>
              <a:schemeClr val="tx1"/>
            </a:solidFill>
            <a:prstDash val="dash"/>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endParaRPr lang="en-US"/>
          </a:p>
        </p:txBody>
      </p:sp>
      <p:sp>
        <p:nvSpPr>
          <p:cNvPr id="2172953" name="Text Box 25"/>
          <p:cNvSpPr txBox="1">
            <a:spLocks noChangeArrowheads="1"/>
          </p:cNvSpPr>
          <p:nvPr/>
        </p:nvSpPr>
        <p:spPr bwMode="auto">
          <a:xfrm>
            <a:off x="2555875" y="5859463"/>
            <a:ext cx="2479675" cy="36671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317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spAutoFit/>
          </a:bodyPr>
          <a:lstStyle/>
          <a:p>
            <a:r>
              <a:rPr lang="en-US"/>
              <a:t>can be bits of one byte</a:t>
            </a:r>
          </a:p>
        </p:txBody>
      </p:sp>
      <p:sp>
        <p:nvSpPr>
          <p:cNvPr id="2172954" name="Text Box 26"/>
          <p:cNvSpPr txBox="1">
            <a:spLocks noChangeArrowheads="1"/>
          </p:cNvSpPr>
          <p:nvPr/>
        </p:nvSpPr>
        <p:spPr bwMode="auto">
          <a:xfrm>
            <a:off x="6372225" y="5949950"/>
            <a:ext cx="2308225" cy="36671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317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spAutoFit/>
          </a:bodyPr>
          <a:lstStyle/>
          <a:p>
            <a:r>
              <a:rPr lang="en-US" b="1"/>
              <a:t>overhead/data = 3/4</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172952"/>
                                        </p:tgtEl>
                                        <p:attrNameLst>
                                          <p:attrName>style.visibility</p:attrName>
                                        </p:attrNameLst>
                                      </p:cBhvr>
                                      <p:to>
                                        <p:strVal val="visible"/>
                                      </p:to>
                                    </p:set>
                                    <p:animEffect transition="in" filter="blinds(horizontal)">
                                      <p:cBhvr>
                                        <p:cTn id="7" dur="500"/>
                                        <p:tgtEl>
                                          <p:spTgt spid="217295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2172953"/>
                                        </p:tgtEl>
                                        <p:attrNameLst>
                                          <p:attrName>style.visibility</p:attrName>
                                        </p:attrNameLst>
                                      </p:cBhvr>
                                      <p:to>
                                        <p:strVal val="visible"/>
                                      </p:to>
                                    </p:set>
                                    <p:animEffect transition="in" filter="blinds(horizontal)">
                                      <p:cBhvr>
                                        <p:cTn id="12" dur="500"/>
                                        <p:tgtEl>
                                          <p:spTgt spid="217295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72952" grpId="0" animBg="1"/>
      <p:bldP spid="2172953" grpId="0"/>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 name="Slide Number Placeholder 2"/>
          <p:cNvSpPr>
            <a:spLocks noGrp="1"/>
          </p:cNvSpPr>
          <p:nvPr>
            <p:ph type="sldNum" sz="quarter" idx="10"/>
          </p:nvPr>
        </p:nvSpPr>
        <p:spPr/>
        <p:txBody>
          <a:bodyPr/>
          <a:lstStyle/>
          <a:p>
            <a:fld id="{D32748F3-D2F4-214D-B5A8-424BA14468D7}" type="slidenum">
              <a:rPr lang="en-US"/>
              <a:pPr/>
              <a:t>44</a:t>
            </a:fld>
            <a:endParaRPr lang="en-US"/>
          </a:p>
        </p:txBody>
      </p:sp>
      <p:sp>
        <p:nvSpPr>
          <p:cNvPr id="2174978" name="Rectangle 2"/>
          <p:cNvSpPr>
            <a:spLocks noGrp="1" noChangeArrowheads="1"/>
          </p:cNvSpPr>
          <p:nvPr>
            <p:ph type="title"/>
          </p:nvPr>
        </p:nvSpPr>
        <p:spPr/>
        <p:txBody>
          <a:bodyPr/>
          <a:lstStyle/>
          <a:p>
            <a:r>
              <a:rPr lang="en-US"/>
              <a:t>RAID 2 organization</a:t>
            </a:r>
          </a:p>
        </p:txBody>
      </p:sp>
      <p:sp>
        <p:nvSpPr>
          <p:cNvPr id="2174980" name="Rectangle 4"/>
          <p:cNvSpPr>
            <a:spLocks noChangeArrowheads="1"/>
          </p:cNvSpPr>
          <p:nvPr/>
        </p:nvSpPr>
        <p:spPr bwMode="auto">
          <a:xfrm>
            <a:off x="468313" y="2624138"/>
            <a:ext cx="1008062" cy="2238375"/>
          </a:xfrm>
          <a:prstGeom prst="rect">
            <a:avLst/>
          </a:prstGeom>
          <a:noFill/>
          <a:ln w="3175">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endParaRPr lang="en-US"/>
          </a:p>
        </p:txBody>
      </p:sp>
      <p:sp>
        <p:nvSpPr>
          <p:cNvPr id="2174985" name="Text Box 9"/>
          <p:cNvSpPr txBox="1">
            <a:spLocks noChangeArrowheads="1"/>
          </p:cNvSpPr>
          <p:nvPr/>
        </p:nvSpPr>
        <p:spPr bwMode="auto">
          <a:xfrm>
            <a:off x="611188" y="4862513"/>
            <a:ext cx="815975" cy="36671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317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spAutoFit/>
          </a:bodyPr>
          <a:lstStyle/>
          <a:p>
            <a:r>
              <a:rPr lang="en-US"/>
              <a:t>Disk 1</a:t>
            </a:r>
          </a:p>
        </p:txBody>
      </p:sp>
      <p:sp>
        <p:nvSpPr>
          <p:cNvPr id="2174986" name="Rectangle 10"/>
          <p:cNvSpPr>
            <a:spLocks noChangeArrowheads="1"/>
          </p:cNvSpPr>
          <p:nvPr/>
        </p:nvSpPr>
        <p:spPr bwMode="auto">
          <a:xfrm>
            <a:off x="1692275" y="2624138"/>
            <a:ext cx="1008063" cy="2238375"/>
          </a:xfrm>
          <a:prstGeom prst="rect">
            <a:avLst/>
          </a:prstGeom>
          <a:noFill/>
          <a:ln w="3175">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endParaRPr lang="en-US"/>
          </a:p>
        </p:txBody>
      </p:sp>
      <p:sp>
        <p:nvSpPr>
          <p:cNvPr id="2174987" name="Text Box 11"/>
          <p:cNvSpPr txBox="1">
            <a:spLocks noChangeArrowheads="1"/>
          </p:cNvSpPr>
          <p:nvPr/>
        </p:nvSpPr>
        <p:spPr bwMode="auto">
          <a:xfrm>
            <a:off x="1835150" y="4862513"/>
            <a:ext cx="815975" cy="36671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317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spAutoFit/>
          </a:bodyPr>
          <a:lstStyle/>
          <a:p>
            <a:r>
              <a:rPr lang="en-US"/>
              <a:t>Disk 2</a:t>
            </a:r>
          </a:p>
        </p:txBody>
      </p:sp>
      <p:sp>
        <p:nvSpPr>
          <p:cNvPr id="2174988" name="Rectangle 12"/>
          <p:cNvSpPr>
            <a:spLocks noChangeArrowheads="1"/>
          </p:cNvSpPr>
          <p:nvPr/>
        </p:nvSpPr>
        <p:spPr bwMode="auto">
          <a:xfrm>
            <a:off x="2916238" y="2636838"/>
            <a:ext cx="1008062" cy="2238375"/>
          </a:xfrm>
          <a:prstGeom prst="rect">
            <a:avLst/>
          </a:prstGeom>
          <a:noFill/>
          <a:ln w="3175">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endParaRPr lang="en-US"/>
          </a:p>
        </p:txBody>
      </p:sp>
      <p:sp>
        <p:nvSpPr>
          <p:cNvPr id="2174989" name="Text Box 13"/>
          <p:cNvSpPr txBox="1">
            <a:spLocks noChangeArrowheads="1"/>
          </p:cNvSpPr>
          <p:nvPr/>
        </p:nvSpPr>
        <p:spPr bwMode="auto">
          <a:xfrm>
            <a:off x="3059113" y="4875213"/>
            <a:ext cx="815975" cy="36671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317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spAutoFit/>
          </a:bodyPr>
          <a:lstStyle/>
          <a:p>
            <a:r>
              <a:rPr lang="en-US"/>
              <a:t>Disk 3</a:t>
            </a:r>
          </a:p>
        </p:txBody>
      </p:sp>
      <p:sp>
        <p:nvSpPr>
          <p:cNvPr id="2174990" name="Rectangle 14"/>
          <p:cNvSpPr>
            <a:spLocks noChangeArrowheads="1"/>
          </p:cNvSpPr>
          <p:nvPr/>
        </p:nvSpPr>
        <p:spPr bwMode="auto">
          <a:xfrm>
            <a:off x="4140200" y="2636838"/>
            <a:ext cx="1008063" cy="2238375"/>
          </a:xfrm>
          <a:prstGeom prst="rect">
            <a:avLst/>
          </a:prstGeom>
          <a:noFill/>
          <a:ln w="3175">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endParaRPr lang="en-US"/>
          </a:p>
        </p:txBody>
      </p:sp>
      <p:sp>
        <p:nvSpPr>
          <p:cNvPr id="2174991" name="Text Box 15"/>
          <p:cNvSpPr txBox="1">
            <a:spLocks noChangeArrowheads="1"/>
          </p:cNvSpPr>
          <p:nvPr/>
        </p:nvSpPr>
        <p:spPr bwMode="auto">
          <a:xfrm>
            <a:off x="4283075" y="4875213"/>
            <a:ext cx="815975" cy="36671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317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spAutoFit/>
          </a:bodyPr>
          <a:lstStyle/>
          <a:p>
            <a:r>
              <a:rPr lang="en-US"/>
              <a:t>Disk 4</a:t>
            </a:r>
          </a:p>
        </p:txBody>
      </p:sp>
      <p:sp>
        <p:nvSpPr>
          <p:cNvPr id="2174992" name="Rectangle 16"/>
          <p:cNvSpPr>
            <a:spLocks noChangeArrowheads="1"/>
          </p:cNvSpPr>
          <p:nvPr/>
        </p:nvSpPr>
        <p:spPr bwMode="auto">
          <a:xfrm>
            <a:off x="5364163" y="2636838"/>
            <a:ext cx="1008062" cy="2238375"/>
          </a:xfrm>
          <a:prstGeom prst="rect">
            <a:avLst/>
          </a:prstGeom>
          <a:noFill/>
          <a:ln w="3175">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endParaRPr lang="en-US"/>
          </a:p>
        </p:txBody>
      </p:sp>
      <p:sp>
        <p:nvSpPr>
          <p:cNvPr id="2174993" name="Text Box 17"/>
          <p:cNvSpPr txBox="1">
            <a:spLocks noChangeArrowheads="1"/>
          </p:cNvSpPr>
          <p:nvPr/>
        </p:nvSpPr>
        <p:spPr bwMode="auto">
          <a:xfrm>
            <a:off x="5507038" y="4875213"/>
            <a:ext cx="815975" cy="36671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317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spAutoFit/>
          </a:bodyPr>
          <a:lstStyle/>
          <a:p>
            <a:r>
              <a:rPr lang="en-US"/>
              <a:t>Disk 5</a:t>
            </a:r>
          </a:p>
        </p:txBody>
      </p:sp>
      <p:sp>
        <p:nvSpPr>
          <p:cNvPr id="2174994" name="Rectangle 18"/>
          <p:cNvSpPr>
            <a:spLocks noChangeArrowheads="1"/>
          </p:cNvSpPr>
          <p:nvPr/>
        </p:nvSpPr>
        <p:spPr bwMode="auto">
          <a:xfrm>
            <a:off x="6588125" y="2649538"/>
            <a:ext cx="1008063" cy="2238375"/>
          </a:xfrm>
          <a:prstGeom prst="rect">
            <a:avLst/>
          </a:prstGeom>
          <a:noFill/>
          <a:ln w="3175">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endParaRPr lang="en-US"/>
          </a:p>
        </p:txBody>
      </p:sp>
      <p:sp>
        <p:nvSpPr>
          <p:cNvPr id="2174995" name="Text Box 19"/>
          <p:cNvSpPr txBox="1">
            <a:spLocks noChangeArrowheads="1"/>
          </p:cNvSpPr>
          <p:nvPr/>
        </p:nvSpPr>
        <p:spPr bwMode="auto">
          <a:xfrm>
            <a:off x="6731000" y="4887913"/>
            <a:ext cx="815975" cy="36671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317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spAutoFit/>
          </a:bodyPr>
          <a:lstStyle/>
          <a:p>
            <a:r>
              <a:rPr lang="en-US"/>
              <a:t>Disk 6</a:t>
            </a:r>
          </a:p>
        </p:txBody>
      </p:sp>
      <p:sp>
        <p:nvSpPr>
          <p:cNvPr id="2174996" name="Rectangle 20"/>
          <p:cNvSpPr>
            <a:spLocks noChangeArrowheads="1"/>
          </p:cNvSpPr>
          <p:nvPr/>
        </p:nvSpPr>
        <p:spPr bwMode="auto">
          <a:xfrm>
            <a:off x="7812088" y="2649538"/>
            <a:ext cx="1008062" cy="2238375"/>
          </a:xfrm>
          <a:prstGeom prst="rect">
            <a:avLst/>
          </a:prstGeom>
          <a:noFill/>
          <a:ln w="3175">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endParaRPr lang="en-US"/>
          </a:p>
        </p:txBody>
      </p:sp>
      <p:sp>
        <p:nvSpPr>
          <p:cNvPr id="2174997" name="Text Box 21"/>
          <p:cNvSpPr txBox="1">
            <a:spLocks noChangeArrowheads="1"/>
          </p:cNvSpPr>
          <p:nvPr/>
        </p:nvSpPr>
        <p:spPr bwMode="auto">
          <a:xfrm>
            <a:off x="7954963" y="4887913"/>
            <a:ext cx="815975" cy="36671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317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spAutoFit/>
          </a:bodyPr>
          <a:lstStyle/>
          <a:p>
            <a:r>
              <a:rPr lang="en-US"/>
              <a:t>Disk 7</a:t>
            </a:r>
          </a:p>
        </p:txBody>
      </p:sp>
      <p:sp>
        <p:nvSpPr>
          <p:cNvPr id="2174998" name="Rectangle 22"/>
          <p:cNvSpPr>
            <a:spLocks noChangeArrowheads="1"/>
          </p:cNvSpPr>
          <p:nvPr/>
        </p:nvSpPr>
        <p:spPr bwMode="auto">
          <a:xfrm>
            <a:off x="755650" y="2708275"/>
            <a:ext cx="287338" cy="431800"/>
          </a:xfrm>
          <a:prstGeom prst="rect">
            <a:avLst/>
          </a:prstGeom>
          <a:noFill/>
          <a:ln w="3175">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r>
              <a:rPr lang="en-US" sz="1400"/>
              <a:t>b0</a:t>
            </a:r>
          </a:p>
        </p:txBody>
      </p:sp>
      <p:sp>
        <p:nvSpPr>
          <p:cNvPr id="2174999" name="Rectangle 23"/>
          <p:cNvSpPr>
            <a:spLocks noChangeArrowheads="1"/>
          </p:cNvSpPr>
          <p:nvPr/>
        </p:nvSpPr>
        <p:spPr bwMode="auto">
          <a:xfrm>
            <a:off x="1981200" y="2708275"/>
            <a:ext cx="287338" cy="431800"/>
          </a:xfrm>
          <a:prstGeom prst="rect">
            <a:avLst/>
          </a:prstGeom>
          <a:noFill/>
          <a:ln w="3175">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r>
              <a:rPr lang="en-US" sz="1400"/>
              <a:t>b1</a:t>
            </a:r>
          </a:p>
        </p:txBody>
      </p:sp>
      <p:sp>
        <p:nvSpPr>
          <p:cNvPr id="2175000" name="Rectangle 24"/>
          <p:cNvSpPr>
            <a:spLocks noChangeArrowheads="1"/>
          </p:cNvSpPr>
          <p:nvPr/>
        </p:nvSpPr>
        <p:spPr bwMode="auto">
          <a:xfrm>
            <a:off x="3203575" y="2708275"/>
            <a:ext cx="287338" cy="431800"/>
          </a:xfrm>
          <a:prstGeom prst="rect">
            <a:avLst/>
          </a:prstGeom>
          <a:noFill/>
          <a:ln w="3175">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r>
              <a:rPr lang="en-US" sz="1400"/>
              <a:t>b2</a:t>
            </a:r>
          </a:p>
        </p:txBody>
      </p:sp>
      <p:sp>
        <p:nvSpPr>
          <p:cNvPr id="2175001" name="Rectangle 25"/>
          <p:cNvSpPr>
            <a:spLocks noChangeArrowheads="1"/>
          </p:cNvSpPr>
          <p:nvPr/>
        </p:nvSpPr>
        <p:spPr bwMode="auto">
          <a:xfrm>
            <a:off x="4429125" y="2708275"/>
            <a:ext cx="287338" cy="431800"/>
          </a:xfrm>
          <a:prstGeom prst="rect">
            <a:avLst/>
          </a:prstGeom>
          <a:noFill/>
          <a:ln w="3175">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r>
              <a:rPr lang="en-US" sz="1400"/>
              <a:t>b3</a:t>
            </a:r>
          </a:p>
        </p:txBody>
      </p:sp>
      <p:sp>
        <p:nvSpPr>
          <p:cNvPr id="2175002" name="Rectangle 26"/>
          <p:cNvSpPr>
            <a:spLocks noChangeArrowheads="1"/>
          </p:cNvSpPr>
          <p:nvPr/>
        </p:nvSpPr>
        <p:spPr bwMode="auto">
          <a:xfrm>
            <a:off x="755650" y="3213100"/>
            <a:ext cx="287338" cy="431800"/>
          </a:xfrm>
          <a:prstGeom prst="rect">
            <a:avLst/>
          </a:prstGeom>
          <a:noFill/>
          <a:ln w="3175">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r>
              <a:rPr lang="en-US" sz="1400"/>
              <a:t>b4</a:t>
            </a:r>
          </a:p>
        </p:txBody>
      </p:sp>
      <p:sp>
        <p:nvSpPr>
          <p:cNvPr id="2175003" name="Rectangle 27"/>
          <p:cNvSpPr>
            <a:spLocks noChangeArrowheads="1"/>
          </p:cNvSpPr>
          <p:nvPr/>
        </p:nvSpPr>
        <p:spPr bwMode="auto">
          <a:xfrm>
            <a:off x="1981200" y="3213100"/>
            <a:ext cx="287338" cy="431800"/>
          </a:xfrm>
          <a:prstGeom prst="rect">
            <a:avLst/>
          </a:prstGeom>
          <a:noFill/>
          <a:ln w="3175">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r>
              <a:rPr lang="en-US" sz="1400"/>
              <a:t>b5</a:t>
            </a:r>
          </a:p>
        </p:txBody>
      </p:sp>
      <p:sp>
        <p:nvSpPr>
          <p:cNvPr id="2175004" name="Rectangle 28"/>
          <p:cNvSpPr>
            <a:spLocks noChangeArrowheads="1"/>
          </p:cNvSpPr>
          <p:nvPr/>
        </p:nvSpPr>
        <p:spPr bwMode="auto">
          <a:xfrm>
            <a:off x="3203575" y="3213100"/>
            <a:ext cx="287338" cy="431800"/>
          </a:xfrm>
          <a:prstGeom prst="rect">
            <a:avLst/>
          </a:prstGeom>
          <a:noFill/>
          <a:ln w="3175">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r>
              <a:rPr lang="en-US" sz="1400"/>
              <a:t>b6</a:t>
            </a:r>
          </a:p>
        </p:txBody>
      </p:sp>
      <p:sp>
        <p:nvSpPr>
          <p:cNvPr id="2175005" name="Rectangle 29"/>
          <p:cNvSpPr>
            <a:spLocks noChangeArrowheads="1"/>
          </p:cNvSpPr>
          <p:nvPr/>
        </p:nvSpPr>
        <p:spPr bwMode="auto">
          <a:xfrm>
            <a:off x="4429125" y="3213100"/>
            <a:ext cx="287338" cy="431800"/>
          </a:xfrm>
          <a:prstGeom prst="rect">
            <a:avLst/>
          </a:prstGeom>
          <a:noFill/>
          <a:ln w="3175">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r>
              <a:rPr lang="en-US" sz="1400"/>
              <a:t>b7</a:t>
            </a:r>
          </a:p>
        </p:txBody>
      </p:sp>
      <p:sp>
        <p:nvSpPr>
          <p:cNvPr id="2175006" name="Rectangle 30"/>
          <p:cNvSpPr>
            <a:spLocks noChangeArrowheads="1"/>
          </p:cNvSpPr>
          <p:nvPr/>
        </p:nvSpPr>
        <p:spPr bwMode="auto">
          <a:xfrm>
            <a:off x="755650" y="3716338"/>
            <a:ext cx="287338" cy="431800"/>
          </a:xfrm>
          <a:prstGeom prst="rect">
            <a:avLst/>
          </a:prstGeom>
          <a:noFill/>
          <a:ln w="3175">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endParaRPr lang="en-US" sz="1400"/>
          </a:p>
        </p:txBody>
      </p:sp>
      <p:sp>
        <p:nvSpPr>
          <p:cNvPr id="2175007" name="Rectangle 31"/>
          <p:cNvSpPr>
            <a:spLocks noChangeArrowheads="1"/>
          </p:cNvSpPr>
          <p:nvPr/>
        </p:nvSpPr>
        <p:spPr bwMode="auto">
          <a:xfrm>
            <a:off x="1981200" y="3716338"/>
            <a:ext cx="287338" cy="431800"/>
          </a:xfrm>
          <a:prstGeom prst="rect">
            <a:avLst/>
          </a:prstGeom>
          <a:noFill/>
          <a:ln w="3175">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endParaRPr lang="en-US" sz="1400"/>
          </a:p>
        </p:txBody>
      </p:sp>
      <p:sp>
        <p:nvSpPr>
          <p:cNvPr id="2175008" name="Rectangle 32"/>
          <p:cNvSpPr>
            <a:spLocks noChangeArrowheads="1"/>
          </p:cNvSpPr>
          <p:nvPr/>
        </p:nvSpPr>
        <p:spPr bwMode="auto">
          <a:xfrm>
            <a:off x="3203575" y="3716338"/>
            <a:ext cx="287338" cy="431800"/>
          </a:xfrm>
          <a:prstGeom prst="rect">
            <a:avLst/>
          </a:prstGeom>
          <a:noFill/>
          <a:ln w="3175">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endParaRPr lang="en-US" sz="1400"/>
          </a:p>
        </p:txBody>
      </p:sp>
      <p:sp>
        <p:nvSpPr>
          <p:cNvPr id="2175009" name="Rectangle 33"/>
          <p:cNvSpPr>
            <a:spLocks noChangeArrowheads="1"/>
          </p:cNvSpPr>
          <p:nvPr/>
        </p:nvSpPr>
        <p:spPr bwMode="auto">
          <a:xfrm>
            <a:off x="4429125" y="3716338"/>
            <a:ext cx="287338" cy="431800"/>
          </a:xfrm>
          <a:prstGeom prst="rect">
            <a:avLst/>
          </a:prstGeom>
          <a:noFill/>
          <a:ln w="3175">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endParaRPr lang="en-US" sz="1400"/>
          </a:p>
        </p:txBody>
      </p:sp>
      <p:sp>
        <p:nvSpPr>
          <p:cNvPr id="2175014" name="Text Box 38"/>
          <p:cNvSpPr txBox="1">
            <a:spLocks noChangeArrowheads="1"/>
          </p:cNvSpPr>
          <p:nvPr/>
        </p:nvSpPr>
        <p:spPr bwMode="auto">
          <a:xfrm>
            <a:off x="827088" y="4292600"/>
            <a:ext cx="473075" cy="36671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317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spAutoFit/>
          </a:bodyPr>
          <a:lstStyle/>
          <a:p>
            <a:r>
              <a:rPr lang="en-US"/>
              <a:t>….</a:t>
            </a:r>
          </a:p>
        </p:txBody>
      </p:sp>
      <p:sp>
        <p:nvSpPr>
          <p:cNvPr id="2175015" name="Text Box 39"/>
          <p:cNvSpPr txBox="1">
            <a:spLocks noChangeArrowheads="1"/>
          </p:cNvSpPr>
          <p:nvPr/>
        </p:nvSpPr>
        <p:spPr bwMode="auto">
          <a:xfrm>
            <a:off x="1908175" y="4365625"/>
            <a:ext cx="473075" cy="36671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317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spAutoFit/>
          </a:bodyPr>
          <a:lstStyle/>
          <a:p>
            <a:r>
              <a:rPr lang="en-US"/>
              <a:t>….</a:t>
            </a:r>
          </a:p>
        </p:txBody>
      </p:sp>
      <p:sp>
        <p:nvSpPr>
          <p:cNvPr id="2175016" name="Text Box 40"/>
          <p:cNvSpPr txBox="1">
            <a:spLocks noChangeArrowheads="1"/>
          </p:cNvSpPr>
          <p:nvPr/>
        </p:nvSpPr>
        <p:spPr bwMode="auto">
          <a:xfrm>
            <a:off x="3203575" y="4292600"/>
            <a:ext cx="473075" cy="36671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317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spAutoFit/>
          </a:bodyPr>
          <a:lstStyle/>
          <a:p>
            <a:r>
              <a:rPr lang="en-US"/>
              <a:t>….</a:t>
            </a:r>
          </a:p>
        </p:txBody>
      </p:sp>
      <p:sp>
        <p:nvSpPr>
          <p:cNvPr id="2175017" name="Text Box 41"/>
          <p:cNvSpPr txBox="1">
            <a:spLocks noChangeArrowheads="1"/>
          </p:cNvSpPr>
          <p:nvPr/>
        </p:nvSpPr>
        <p:spPr bwMode="auto">
          <a:xfrm>
            <a:off x="4356100" y="4365625"/>
            <a:ext cx="473075" cy="36671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317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spAutoFit/>
          </a:bodyPr>
          <a:lstStyle/>
          <a:p>
            <a:r>
              <a:rPr lang="en-US"/>
              <a:t>….</a:t>
            </a:r>
          </a:p>
        </p:txBody>
      </p:sp>
      <p:sp>
        <p:nvSpPr>
          <p:cNvPr id="2175021" name="Rectangle 45"/>
          <p:cNvSpPr>
            <a:spLocks noChangeArrowheads="1"/>
          </p:cNvSpPr>
          <p:nvPr/>
        </p:nvSpPr>
        <p:spPr bwMode="auto">
          <a:xfrm>
            <a:off x="5653088" y="2708275"/>
            <a:ext cx="287337" cy="431800"/>
          </a:xfrm>
          <a:prstGeom prst="rect">
            <a:avLst/>
          </a:prstGeom>
          <a:noFill/>
          <a:ln w="3175">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r>
              <a:rPr lang="en-US" sz="1400"/>
              <a:t>c0</a:t>
            </a:r>
          </a:p>
        </p:txBody>
      </p:sp>
      <p:sp>
        <p:nvSpPr>
          <p:cNvPr id="2175022" name="Rectangle 46"/>
          <p:cNvSpPr>
            <a:spLocks noChangeArrowheads="1"/>
          </p:cNvSpPr>
          <p:nvPr/>
        </p:nvSpPr>
        <p:spPr bwMode="auto">
          <a:xfrm>
            <a:off x="5653088" y="3213100"/>
            <a:ext cx="287337" cy="431800"/>
          </a:xfrm>
          <a:prstGeom prst="rect">
            <a:avLst/>
          </a:prstGeom>
          <a:noFill/>
          <a:ln w="3175">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r>
              <a:rPr lang="en-US" sz="1400"/>
              <a:t>c0</a:t>
            </a:r>
          </a:p>
        </p:txBody>
      </p:sp>
      <p:sp>
        <p:nvSpPr>
          <p:cNvPr id="2175023" name="Rectangle 47"/>
          <p:cNvSpPr>
            <a:spLocks noChangeArrowheads="1"/>
          </p:cNvSpPr>
          <p:nvPr/>
        </p:nvSpPr>
        <p:spPr bwMode="auto">
          <a:xfrm>
            <a:off x="5653088" y="3716338"/>
            <a:ext cx="287337" cy="431800"/>
          </a:xfrm>
          <a:prstGeom prst="rect">
            <a:avLst/>
          </a:prstGeom>
          <a:noFill/>
          <a:ln w="3175">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endParaRPr lang="en-US" sz="1400"/>
          </a:p>
        </p:txBody>
      </p:sp>
      <p:sp>
        <p:nvSpPr>
          <p:cNvPr id="2175024" name="Rectangle 48"/>
          <p:cNvSpPr>
            <a:spLocks noChangeArrowheads="1"/>
          </p:cNvSpPr>
          <p:nvPr/>
        </p:nvSpPr>
        <p:spPr bwMode="auto">
          <a:xfrm>
            <a:off x="6948488" y="2708275"/>
            <a:ext cx="287337" cy="431800"/>
          </a:xfrm>
          <a:prstGeom prst="rect">
            <a:avLst/>
          </a:prstGeom>
          <a:noFill/>
          <a:ln w="3175">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r>
              <a:rPr lang="en-US" sz="1400"/>
              <a:t>c1</a:t>
            </a:r>
          </a:p>
        </p:txBody>
      </p:sp>
      <p:sp>
        <p:nvSpPr>
          <p:cNvPr id="2175025" name="Rectangle 49"/>
          <p:cNvSpPr>
            <a:spLocks noChangeArrowheads="1"/>
          </p:cNvSpPr>
          <p:nvPr/>
        </p:nvSpPr>
        <p:spPr bwMode="auto">
          <a:xfrm>
            <a:off x="6948488" y="3213100"/>
            <a:ext cx="287337" cy="431800"/>
          </a:xfrm>
          <a:prstGeom prst="rect">
            <a:avLst/>
          </a:prstGeom>
          <a:noFill/>
          <a:ln w="3175">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r>
              <a:rPr lang="en-US" sz="1400"/>
              <a:t>c0</a:t>
            </a:r>
          </a:p>
        </p:txBody>
      </p:sp>
      <p:sp>
        <p:nvSpPr>
          <p:cNvPr id="2175026" name="Rectangle 50"/>
          <p:cNvSpPr>
            <a:spLocks noChangeArrowheads="1"/>
          </p:cNvSpPr>
          <p:nvPr/>
        </p:nvSpPr>
        <p:spPr bwMode="auto">
          <a:xfrm>
            <a:off x="6948488" y="3716338"/>
            <a:ext cx="287337" cy="431800"/>
          </a:xfrm>
          <a:prstGeom prst="rect">
            <a:avLst/>
          </a:prstGeom>
          <a:noFill/>
          <a:ln w="3175">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endParaRPr lang="en-US" sz="1400"/>
          </a:p>
        </p:txBody>
      </p:sp>
      <p:sp>
        <p:nvSpPr>
          <p:cNvPr id="2175027" name="Rectangle 51"/>
          <p:cNvSpPr>
            <a:spLocks noChangeArrowheads="1"/>
          </p:cNvSpPr>
          <p:nvPr/>
        </p:nvSpPr>
        <p:spPr bwMode="auto">
          <a:xfrm>
            <a:off x="8101013" y="2708275"/>
            <a:ext cx="287337" cy="431800"/>
          </a:xfrm>
          <a:prstGeom prst="rect">
            <a:avLst/>
          </a:prstGeom>
          <a:noFill/>
          <a:ln w="3175">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r>
              <a:rPr lang="en-US" sz="1400"/>
              <a:t>c2</a:t>
            </a:r>
          </a:p>
        </p:txBody>
      </p:sp>
      <p:sp>
        <p:nvSpPr>
          <p:cNvPr id="2175028" name="Rectangle 52"/>
          <p:cNvSpPr>
            <a:spLocks noChangeArrowheads="1"/>
          </p:cNvSpPr>
          <p:nvPr/>
        </p:nvSpPr>
        <p:spPr bwMode="auto">
          <a:xfrm>
            <a:off x="8101013" y="3213100"/>
            <a:ext cx="287337" cy="431800"/>
          </a:xfrm>
          <a:prstGeom prst="rect">
            <a:avLst/>
          </a:prstGeom>
          <a:noFill/>
          <a:ln w="3175">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r>
              <a:rPr lang="en-US" sz="1400"/>
              <a:t>c0</a:t>
            </a:r>
          </a:p>
        </p:txBody>
      </p:sp>
      <p:sp>
        <p:nvSpPr>
          <p:cNvPr id="2175029" name="Rectangle 53"/>
          <p:cNvSpPr>
            <a:spLocks noChangeArrowheads="1"/>
          </p:cNvSpPr>
          <p:nvPr/>
        </p:nvSpPr>
        <p:spPr bwMode="auto">
          <a:xfrm>
            <a:off x="8101013" y="3716338"/>
            <a:ext cx="287337" cy="431800"/>
          </a:xfrm>
          <a:prstGeom prst="rect">
            <a:avLst/>
          </a:prstGeom>
          <a:noFill/>
          <a:ln w="3175">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endParaRPr lang="en-US" sz="1400"/>
          </a:p>
        </p:txBody>
      </p:sp>
      <p:sp>
        <p:nvSpPr>
          <p:cNvPr id="2175030" name="Text Box 54"/>
          <p:cNvSpPr txBox="1">
            <a:spLocks noChangeArrowheads="1"/>
          </p:cNvSpPr>
          <p:nvPr/>
        </p:nvSpPr>
        <p:spPr bwMode="auto">
          <a:xfrm>
            <a:off x="1417638" y="5608638"/>
            <a:ext cx="1412875" cy="36671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317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spAutoFit/>
          </a:bodyPr>
          <a:lstStyle/>
          <a:p>
            <a:r>
              <a:rPr lang="en-US"/>
              <a:t>bx: data bits</a:t>
            </a:r>
          </a:p>
        </p:txBody>
      </p:sp>
      <p:sp>
        <p:nvSpPr>
          <p:cNvPr id="2175031" name="Text Box 55"/>
          <p:cNvSpPr txBox="1">
            <a:spLocks noChangeArrowheads="1"/>
          </p:cNvSpPr>
          <p:nvPr/>
        </p:nvSpPr>
        <p:spPr bwMode="auto">
          <a:xfrm>
            <a:off x="1403350" y="5942013"/>
            <a:ext cx="1641475" cy="36671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317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spAutoFit/>
          </a:bodyPr>
          <a:lstStyle/>
          <a:p>
            <a:r>
              <a:rPr lang="en-US"/>
              <a:t>cx: control bits</a:t>
            </a: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Slide Number Placeholder 2"/>
          <p:cNvSpPr>
            <a:spLocks noGrp="1"/>
          </p:cNvSpPr>
          <p:nvPr>
            <p:ph type="sldNum" sz="quarter" idx="10"/>
          </p:nvPr>
        </p:nvSpPr>
        <p:spPr/>
        <p:txBody>
          <a:bodyPr/>
          <a:lstStyle/>
          <a:p>
            <a:fld id="{EC9311EE-9815-4B44-822F-278B983C8FB1}" type="slidenum">
              <a:rPr lang="en-US"/>
              <a:pPr/>
              <a:t>45</a:t>
            </a:fld>
            <a:endParaRPr lang="en-US"/>
          </a:p>
        </p:txBody>
      </p:sp>
      <p:sp>
        <p:nvSpPr>
          <p:cNvPr id="2178052" name="Rectangle 4"/>
          <p:cNvSpPr>
            <a:spLocks noGrp="1" noChangeArrowheads="1"/>
          </p:cNvSpPr>
          <p:nvPr>
            <p:ph type="title"/>
          </p:nvPr>
        </p:nvSpPr>
        <p:spPr/>
        <p:txBody>
          <a:bodyPr/>
          <a:lstStyle/>
          <a:p>
            <a:r>
              <a:rPr lang="en-US"/>
              <a:t>RAID 2</a:t>
            </a:r>
          </a:p>
        </p:txBody>
      </p:sp>
      <p:sp>
        <p:nvSpPr>
          <p:cNvPr id="2178053" name="Rectangle 5"/>
          <p:cNvSpPr>
            <a:spLocks noChangeArrowheads="1"/>
          </p:cNvSpPr>
          <p:nvPr/>
        </p:nvSpPr>
        <p:spPr bwMode="auto">
          <a:xfrm>
            <a:off x="468313" y="2624138"/>
            <a:ext cx="1008062" cy="2238375"/>
          </a:xfrm>
          <a:prstGeom prst="rect">
            <a:avLst/>
          </a:prstGeom>
          <a:noFill/>
          <a:ln w="3175">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endParaRPr lang="en-US"/>
          </a:p>
        </p:txBody>
      </p:sp>
      <p:sp>
        <p:nvSpPr>
          <p:cNvPr id="2178054" name="Text Box 6"/>
          <p:cNvSpPr txBox="1">
            <a:spLocks noChangeArrowheads="1"/>
          </p:cNvSpPr>
          <p:nvPr/>
        </p:nvSpPr>
        <p:spPr bwMode="auto">
          <a:xfrm>
            <a:off x="611188" y="4862513"/>
            <a:ext cx="815975" cy="36671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317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spAutoFit/>
          </a:bodyPr>
          <a:lstStyle/>
          <a:p>
            <a:r>
              <a:rPr lang="en-US"/>
              <a:t>Disk 1</a:t>
            </a:r>
          </a:p>
        </p:txBody>
      </p:sp>
      <p:sp>
        <p:nvSpPr>
          <p:cNvPr id="2178055" name="Rectangle 7"/>
          <p:cNvSpPr>
            <a:spLocks noChangeArrowheads="1"/>
          </p:cNvSpPr>
          <p:nvPr/>
        </p:nvSpPr>
        <p:spPr bwMode="auto">
          <a:xfrm>
            <a:off x="1692275" y="2624138"/>
            <a:ext cx="1008063" cy="2238375"/>
          </a:xfrm>
          <a:prstGeom prst="rect">
            <a:avLst/>
          </a:prstGeom>
          <a:noFill/>
          <a:ln w="3175">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endParaRPr lang="en-US"/>
          </a:p>
        </p:txBody>
      </p:sp>
      <p:sp>
        <p:nvSpPr>
          <p:cNvPr id="2178056" name="Text Box 8"/>
          <p:cNvSpPr txBox="1">
            <a:spLocks noChangeArrowheads="1"/>
          </p:cNvSpPr>
          <p:nvPr/>
        </p:nvSpPr>
        <p:spPr bwMode="auto">
          <a:xfrm>
            <a:off x="1835150" y="4862513"/>
            <a:ext cx="815975" cy="36671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317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spAutoFit/>
          </a:bodyPr>
          <a:lstStyle/>
          <a:p>
            <a:r>
              <a:rPr lang="en-US"/>
              <a:t>Disk 2</a:t>
            </a:r>
          </a:p>
        </p:txBody>
      </p:sp>
      <p:sp>
        <p:nvSpPr>
          <p:cNvPr id="2178057" name="Rectangle 9"/>
          <p:cNvSpPr>
            <a:spLocks noChangeArrowheads="1"/>
          </p:cNvSpPr>
          <p:nvPr/>
        </p:nvSpPr>
        <p:spPr bwMode="auto">
          <a:xfrm>
            <a:off x="2916238" y="2636838"/>
            <a:ext cx="1008062" cy="2238375"/>
          </a:xfrm>
          <a:prstGeom prst="rect">
            <a:avLst/>
          </a:prstGeom>
          <a:noFill/>
          <a:ln w="3175">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endParaRPr lang="en-US"/>
          </a:p>
        </p:txBody>
      </p:sp>
      <p:sp>
        <p:nvSpPr>
          <p:cNvPr id="2178058" name="Text Box 10"/>
          <p:cNvSpPr txBox="1">
            <a:spLocks noChangeArrowheads="1"/>
          </p:cNvSpPr>
          <p:nvPr/>
        </p:nvSpPr>
        <p:spPr bwMode="auto">
          <a:xfrm>
            <a:off x="3059113" y="4875213"/>
            <a:ext cx="815975" cy="36671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317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spAutoFit/>
          </a:bodyPr>
          <a:lstStyle/>
          <a:p>
            <a:r>
              <a:rPr lang="en-US"/>
              <a:t>Disk 3</a:t>
            </a:r>
          </a:p>
        </p:txBody>
      </p:sp>
      <p:sp>
        <p:nvSpPr>
          <p:cNvPr id="2178059" name="Rectangle 11"/>
          <p:cNvSpPr>
            <a:spLocks noChangeArrowheads="1"/>
          </p:cNvSpPr>
          <p:nvPr/>
        </p:nvSpPr>
        <p:spPr bwMode="auto">
          <a:xfrm>
            <a:off x="4140200" y="2636838"/>
            <a:ext cx="1008063" cy="2238375"/>
          </a:xfrm>
          <a:prstGeom prst="rect">
            <a:avLst/>
          </a:prstGeom>
          <a:noFill/>
          <a:ln w="3175">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endParaRPr lang="en-US"/>
          </a:p>
        </p:txBody>
      </p:sp>
      <p:sp>
        <p:nvSpPr>
          <p:cNvPr id="2178060" name="Text Box 12"/>
          <p:cNvSpPr txBox="1">
            <a:spLocks noChangeArrowheads="1"/>
          </p:cNvSpPr>
          <p:nvPr/>
        </p:nvSpPr>
        <p:spPr bwMode="auto">
          <a:xfrm>
            <a:off x="4283075" y="4875213"/>
            <a:ext cx="815975" cy="36671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317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spAutoFit/>
          </a:bodyPr>
          <a:lstStyle/>
          <a:p>
            <a:r>
              <a:rPr lang="en-US"/>
              <a:t>Disk 4</a:t>
            </a:r>
          </a:p>
        </p:txBody>
      </p:sp>
      <p:sp>
        <p:nvSpPr>
          <p:cNvPr id="2178061" name="Rectangle 13"/>
          <p:cNvSpPr>
            <a:spLocks noChangeArrowheads="1"/>
          </p:cNvSpPr>
          <p:nvPr/>
        </p:nvSpPr>
        <p:spPr bwMode="auto">
          <a:xfrm>
            <a:off x="5364163" y="2636838"/>
            <a:ext cx="1008062" cy="2238375"/>
          </a:xfrm>
          <a:prstGeom prst="rect">
            <a:avLst/>
          </a:prstGeom>
          <a:noFill/>
          <a:ln w="3175">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endParaRPr lang="en-US"/>
          </a:p>
        </p:txBody>
      </p:sp>
      <p:sp>
        <p:nvSpPr>
          <p:cNvPr id="2178062" name="Text Box 14"/>
          <p:cNvSpPr txBox="1">
            <a:spLocks noChangeArrowheads="1"/>
          </p:cNvSpPr>
          <p:nvPr/>
        </p:nvSpPr>
        <p:spPr bwMode="auto">
          <a:xfrm>
            <a:off x="5507038" y="4875213"/>
            <a:ext cx="815975" cy="36671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317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spAutoFit/>
          </a:bodyPr>
          <a:lstStyle/>
          <a:p>
            <a:r>
              <a:rPr lang="en-US"/>
              <a:t>Disk 5</a:t>
            </a:r>
          </a:p>
        </p:txBody>
      </p:sp>
      <p:sp>
        <p:nvSpPr>
          <p:cNvPr id="2178063" name="Rectangle 15"/>
          <p:cNvSpPr>
            <a:spLocks noChangeArrowheads="1"/>
          </p:cNvSpPr>
          <p:nvPr/>
        </p:nvSpPr>
        <p:spPr bwMode="auto">
          <a:xfrm>
            <a:off x="6588125" y="2649538"/>
            <a:ext cx="1008063" cy="2238375"/>
          </a:xfrm>
          <a:prstGeom prst="rect">
            <a:avLst/>
          </a:prstGeom>
          <a:noFill/>
          <a:ln w="3175">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endParaRPr lang="en-US"/>
          </a:p>
        </p:txBody>
      </p:sp>
      <p:sp>
        <p:nvSpPr>
          <p:cNvPr id="2178064" name="Text Box 16"/>
          <p:cNvSpPr txBox="1">
            <a:spLocks noChangeArrowheads="1"/>
          </p:cNvSpPr>
          <p:nvPr/>
        </p:nvSpPr>
        <p:spPr bwMode="auto">
          <a:xfrm>
            <a:off x="6731000" y="4887913"/>
            <a:ext cx="815975" cy="36671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317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spAutoFit/>
          </a:bodyPr>
          <a:lstStyle/>
          <a:p>
            <a:r>
              <a:rPr lang="en-US"/>
              <a:t>Disk 6</a:t>
            </a:r>
          </a:p>
        </p:txBody>
      </p:sp>
      <p:sp>
        <p:nvSpPr>
          <p:cNvPr id="2178065" name="Rectangle 17"/>
          <p:cNvSpPr>
            <a:spLocks noChangeArrowheads="1"/>
          </p:cNvSpPr>
          <p:nvPr/>
        </p:nvSpPr>
        <p:spPr bwMode="auto">
          <a:xfrm>
            <a:off x="7812088" y="2649538"/>
            <a:ext cx="1008062" cy="2238375"/>
          </a:xfrm>
          <a:prstGeom prst="rect">
            <a:avLst/>
          </a:prstGeom>
          <a:noFill/>
          <a:ln w="3175">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endParaRPr lang="en-US"/>
          </a:p>
        </p:txBody>
      </p:sp>
      <p:sp>
        <p:nvSpPr>
          <p:cNvPr id="2178066" name="Text Box 18"/>
          <p:cNvSpPr txBox="1">
            <a:spLocks noChangeArrowheads="1"/>
          </p:cNvSpPr>
          <p:nvPr/>
        </p:nvSpPr>
        <p:spPr bwMode="auto">
          <a:xfrm>
            <a:off x="7954963" y="4887913"/>
            <a:ext cx="815975" cy="36671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317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spAutoFit/>
          </a:bodyPr>
          <a:lstStyle/>
          <a:p>
            <a:r>
              <a:rPr lang="en-US"/>
              <a:t>Disk 7</a:t>
            </a:r>
          </a:p>
        </p:txBody>
      </p:sp>
      <p:sp>
        <p:nvSpPr>
          <p:cNvPr id="2178083" name="Text Box 35"/>
          <p:cNvSpPr txBox="1">
            <a:spLocks noChangeArrowheads="1"/>
          </p:cNvSpPr>
          <p:nvPr/>
        </p:nvSpPr>
        <p:spPr bwMode="auto">
          <a:xfrm>
            <a:off x="5318125" y="2586038"/>
            <a:ext cx="1095375" cy="915987"/>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317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spAutoFit/>
          </a:bodyPr>
          <a:lstStyle/>
          <a:p>
            <a:r>
              <a:rPr lang="en-US">
                <a:solidFill>
                  <a:schemeClr val="hlink"/>
                </a:solidFill>
              </a:rPr>
              <a:t>c</a:t>
            </a:r>
            <a:r>
              <a:rPr lang="en-US">
                <a:solidFill>
                  <a:srgbClr val="CC0000"/>
                </a:solidFill>
              </a:rPr>
              <a:t>c</a:t>
            </a:r>
            <a:r>
              <a:rPr lang="en-US"/>
              <a:t>cccccc</a:t>
            </a:r>
            <a:br>
              <a:rPr lang="en-US"/>
            </a:br>
            <a:r>
              <a:rPr lang="en-US"/>
              <a:t>cccccccc</a:t>
            </a:r>
            <a:br>
              <a:rPr lang="en-US"/>
            </a:br>
            <a:r>
              <a:rPr lang="en-US"/>
              <a:t>cccccccc</a:t>
            </a:r>
          </a:p>
        </p:txBody>
      </p:sp>
      <p:sp>
        <p:nvSpPr>
          <p:cNvPr id="2178084" name="Text Box 36"/>
          <p:cNvSpPr txBox="1">
            <a:spLocks noChangeArrowheads="1"/>
          </p:cNvSpPr>
          <p:nvPr/>
        </p:nvSpPr>
        <p:spPr bwMode="auto">
          <a:xfrm>
            <a:off x="6516688" y="2598738"/>
            <a:ext cx="1095375" cy="915987"/>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317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spAutoFit/>
          </a:bodyPr>
          <a:lstStyle/>
          <a:p>
            <a:r>
              <a:rPr lang="en-US">
                <a:solidFill>
                  <a:schemeClr val="hlink"/>
                </a:solidFill>
              </a:rPr>
              <a:t>c</a:t>
            </a:r>
            <a:r>
              <a:rPr lang="en-US">
                <a:solidFill>
                  <a:srgbClr val="CC0000"/>
                </a:solidFill>
              </a:rPr>
              <a:t>c</a:t>
            </a:r>
            <a:r>
              <a:rPr lang="en-US"/>
              <a:t>cccccc</a:t>
            </a:r>
            <a:br>
              <a:rPr lang="en-US"/>
            </a:br>
            <a:r>
              <a:rPr lang="en-US"/>
              <a:t>cccccccc</a:t>
            </a:r>
            <a:br>
              <a:rPr lang="en-US"/>
            </a:br>
            <a:r>
              <a:rPr lang="en-US"/>
              <a:t>cccccccc</a:t>
            </a:r>
          </a:p>
        </p:txBody>
      </p:sp>
      <p:sp>
        <p:nvSpPr>
          <p:cNvPr id="2178085" name="Text Box 37"/>
          <p:cNvSpPr txBox="1">
            <a:spLocks noChangeArrowheads="1"/>
          </p:cNvSpPr>
          <p:nvPr/>
        </p:nvSpPr>
        <p:spPr bwMode="auto">
          <a:xfrm>
            <a:off x="349250" y="2578100"/>
            <a:ext cx="1196975" cy="91598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317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spAutoFit/>
          </a:bodyPr>
          <a:lstStyle/>
          <a:p>
            <a:r>
              <a:rPr lang="en-US">
                <a:solidFill>
                  <a:schemeClr val="hlink"/>
                </a:solidFill>
              </a:rPr>
              <a:t>d</a:t>
            </a:r>
            <a:r>
              <a:rPr lang="en-US">
                <a:solidFill>
                  <a:srgbClr val="CC0000"/>
                </a:solidFill>
              </a:rPr>
              <a:t>d</a:t>
            </a:r>
            <a:r>
              <a:rPr lang="en-US"/>
              <a:t>dddddd</a:t>
            </a:r>
            <a:br>
              <a:rPr lang="en-US"/>
            </a:br>
            <a:r>
              <a:rPr lang="en-US"/>
              <a:t>dddddddd</a:t>
            </a:r>
            <a:br>
              <a:rPr lang="en-US"/>
            </a:br>
            <a:r>
              <a:rPr lang="en-US"/>
              <a:t>dddddddd</a:t>
            </a:r>
          </a:p>
        </p:txBody>
      </p:sp>
      <p:sp>
        <p:nvSpPr>
          <p:cNvPr id="2178086" name="Text Box 38"/>
          <p:cNvSpPr txBox="1">
            <a:spLocks noChangeArrowheads="1"/>
          </p:cNvSpPr>
          <p:nvPr/>
        </p:nvSpPr>
        <p:spPr bwMode="auto">
          <a:xfrm>
            <a:off x="1587500" y="2578100"/>
            <a:ext cx="1196975" cy="91598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317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spAutoFit/>
          </a:bodyPr>
          <a:lstStyle/>
          <a:p>
            <a:r>
              <a:rPr lang="en-US">
                <a:solidFill>
                  <a:schemeClr val="hlink"/>
                </a:solidFill>
              </a:rPr>
              <a:t>d</a:t>
            </a:r>
            <a:r>
              <a:rPr lang="en-US">
                <a:solidFill>
                  <a:srgbClr val="CC0000"/>
                </a:solidFill>
              </a:rPr>
              <a:t>d</a:t>
            </a:r>
            <a:r>
              <a:rPr lang="en-US"/>
              <a:t>dddddd</a:t>
            </a:r>
            <a:br>
              <a:rPr lang="en-US"/>
            </a:br>
            <a:r>
              <a:rPr lang="en-US"/>
              <a:t>dddddddd</a:t>
            </a:r>
            <a:br>
              <a:rPr lang="en-US"/>
            </a:br>
            <a:r>
              <a:rPr lang="en-US"/>
              <a:t>dddddddd</a:t>
            </a:r>
          </a:p>
        </p:txBody>
      </p:sp>
      <p:sp>
        <p:nvSpPr>
          <p:cNvPr id="2178087" name="Text Box 39"/>
          <p:cNvSpPr txBox="1">
            <a:spLocks noChangeArrowheads="1"/>
          </p:cNvSpPr>
          <p:nvPr/>
        </p:nvSpPr>
        <p:spPr bwMode="auto">
          <a:xfrm>
            <a:off x="2816225" y="2611438"/>
            <a:ext cx="1196975" cy="915987"/>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317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spAutoFit/>
          </a:bodyPr>
          <a:lstStyle/>
          <a:p>
            <a:r>
              <a:rPr lang="en-US">
                <a:solidFill>
                  <a:schemeClr val="hlink"/>
                </a:solidFill>
              </a:rPr>
              <a:t>d</a:t>
            </a:r>
            <a:r>
              <a:rPr lang="en-US">
                <a:solidFill>
                  <a:srgbClr val="CC0000"/>
                </a:solidFill>
              </a:rPr>
              <a:t>d</a:t>
            </a:r>
            <a:r>
              <a:rPr lang="en-US"/>
              <a:t>dddddd</a:t>
            </a:r>
            <a:br>
              <a:rPr lang="en-US"/>
            </a:br>
            <a:r>
              <a:rPr lang="en-US"/>
              <a:t>dddddddd</a:t>
            </a:r>
            <a:br>
              <a:rPr lang="en-US"/>
            </a:br>
            <a:r>
              <a:rPr lang="en-US"/>
              <a:t>dddddddd</a:t>
            </a:r>
          </a:p>
        </p:txBody>
      </p:sp>
      <p:sp>
        <p:nvSpPr>
          <p:cNvPr id="2178088" name="Text Box 40"/>
          <p:cNvSpPr txBox="1">
            <a:spLocks noChangeArrowheads="1"/>
          </p:cNvSpPr>
          <p:nvPr/>
        </p:nvSpPr>
        <p:spPr bwMode="auto">
          <a:xfrm>
            <a:off x="4035425" y="2611438"/>
            <a:ext cx="1196975" cy="915987"/>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317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spAutoFit/>
          </a:bodyPr>
          <a:lstStyle/>
          <a:p>
            <a:r>
              <a:rPr lang="en-US">
                <a:solidFill>
                  <a:schemeClr val="hlink"/>
                </a:solidFill>
              </a:rPr>
              <a:t>d</a:t>
            </a:r>
            <a:r>
              <a:rPr lang="en-US">
                <a:solidFill>
                  <a:srgbClr val="CC0000"/>
                </a:solidFill>
              </a:rPr>
              <a:t>d</a:t>
            </a:r>
            <a:r>
              <a:rPr lang="en-US"/>
              <a:t>dddddd</a:t>
            </a:r>
            <a:br>
              <a:rPr lang="en-US"/>
            </a:br>
            <a:r>
              <a:rPr lang="en-US"/>
              <a:t>dddddddd</a:t>
            </a:r>
            <a:br>
              <a:rPr lang="en-US"/>
            </a:br>
            <a:r>
              <a:rPr lang="en-US"/>
              <a:t>dddddddd</a:t>
            </a:r>
          </a:p>
        </p:txBody>
      </p:sp>
      <p:sp>
        <p:nvSpPr>
          <p:cNvPr id="2178089" name="Text Box 41"/>
          <p:cNvSpPr txBox="1">
            <a:spLocks noChangeArrowheads="1"/>
          </p:cNvSpPr>
          <p:nvPr/>
        </p:nvSpPr>
        <p:spPr bwMode="auto">
          <a:xfrm>
            <a:off x="7785100" y="2573338"/>
            <a:ext cx="1095375" cy="915987"/>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317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spAutoFit/>
          </a:bodyPr>
          <a:lstStyle/>
          <a:p>
            <a:r>
              <a:rPr lang="en-US">
                <a:solidFill>
                  <a:schemeClr val="hlink"/>
                </a:solidFill>
              </a:rPr>
              <a:t>c</a:t>
            </a:r>
            <a:r>
              <a:rPr lang="en-US">
                <a:solidFill>
                  <a:srgbClr val="CC0000"/>
                </a:solidFill>
              </a:rPr>
              <a:t>c</a:t>
            </a:r>
            <a:r>
              <a:rPr lang="en-US"/>
              <a:t>cccccc</a:t>
            </a:r>
            <a:br>
              <a:rPr lang="en-US"/>
            </a:br>
            <a:r>
              <a:rPr lang="en-US"/>
              <a:t>cccccccc</a:t>
            </a:r>
            <a:br>
              <a:rPr lang="en-US"/>
            </a:br>
            <a:r>
              <a:rPr lang="en-US"/>
              <a:t>cccccccc</a:t>
            </a:r>
          </a:p>
        </p:txBody>
      </p:sp>
      <p:sp>
        <p:nvSpPr>
          <p:cNvPr id="2178090" name="Text Box 42"/>
          <p:cNvSpPr txBox="1">
            <a:spLocks noChangeArrowheads="1"/>
          </p:cNvSpPr>
          <p:nvPr/>
        </p:nvSpPr>
        <p:spPr bwMode="auto">
          <a:xfrm>
            <a:off x="3563938" y="5445125"/>
            <a:ext cx="1412875" cy="6413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317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spAutoFit/>
          </a:bodyPr>
          <a:lstStyle/>
          <a:p>
            <a:pPr algn="l"/>
            <a:r>
              <a:rPr lang="en-US"/>
              <a:t>d: data bit</a:t>
            </a:r>
            <a:br>
              <a:rPr lang="en-US"/>
            </a:br>
            <a:r>
              <a:rPr lang="en-US"/>
              <a:t>c: control bit</a:t>
            </a: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Slide Number Placeholder 3"/>
          <p:cNvSpPr>
            <a:spLocks noGrp="1"/>
          </p:cNvSpPr>
          <p:nvPr>
            <p:ph type="sldNum" sz="quarter" idx="10"/>
          </p:nvPr>
        </p:nvSpPr>
        <p:spPr/>
        <p:txBody>
          <a:bodyPr/>
          <a:lstStyle/>
          <a:p>
            <a:fld id="{9AF4EFB6-10CB-E745-942E-7B5A8A287B21}" type="slidenum">
              <a:rPr lang="en-US"/>
              <a:pPr/>
              <a:t>46</a:t>
            </a:fld>
            <a:endParaRPr lang="en-US"/>
          </a:p>
        </p:txBody>
      </p:sp>
      <p:sp>
        <p:nvSpPr>
          <p:cNvPr id="2181122" name="Rectangle 2"/>
          <p:cNvSpPr>
            <a:spLocks noGrp="1" noChangeArrowheads="1"/>
          </p:cNvSpPr>
          <p:nvPr>
            <p:ph type="title"/>
          </p:nvPr>
        </p:nvSpPr>
        <p:spPr/>
        <p:txBody>
          <a:bodyPr/>
          <a:lstStyle/>
          <a:p>
            <a:r>
              <a:rPr lang="en-US"/>
              <a:t>RAID 3</a:t>
            </a:r>
          </a:p>
        </p:txBody>
      </p:sp>
      <p:sp>
        <p:nvSpPr>
          <p:cNvPr id="2181123" name="Rectangle 3"/>
          <p:cNvSpPr>
            <a:spLocks noGrp="1" noChangeArrowheads="1"/>
          </p:cNvSpPr>
          <p:nvPr>
            <p:ph type="body" idx="1"/>
          </p:nvPr>
        </p:nvSpPr>
        <p:spPr/>
        <p:txBody>
          <a:bodyPr/>
          <a:lstStyle/>
          <a:p>
            <a:r>
              <a:rPr lang="en-US"/>
              <a:t>Improved on RAID 2 in terms of space efficiency</a:t>
            </a:r>
          </a:p>
          <a:p>
            <a:r>
              <a:rPr lang="en-US"/>
              <a:t>Only </a:t>
            </a:r>
            <a:r>
              <a:rPr lang="en-US" b="1"/>
              <a:t>one control bit</a:t>
            </a:r>
            <a:r>
              <a:rPr lang="en-US"/>
              <a:t> is used for </a:t>
            </a:r>
            <a:r>
              <a:rPr lang="en-US" i="1"/>
              <a:t>k</a:t>
            </a:r>
            <a:r>
              <a:rPr lang="en-US"/>
              <a:t> data bits</a:t>
            </a:r>
          </a:p>
          <a:p>
            <a:pPr lvl="1"/>
            <a:r>
              <a:rPr lang="en-US"/>
              <a:t>That control bit is a parity bit</a:t>
            </a:r>
          </a:p>
          <a:p>
            <a:pPr lvl="1"/>
            <a:r>
              <a:rPr lang="en-US"/>
              <a:t>compute the parity of k bits and store it in the parity bit. </a:t>
            </a:r>
          </a:p>
          <a:p>
            <a:pPr lvl="1"/>
            <a:r>
              <a:rPr lang="en-US"/>
              <a:t>k can be 4, 8, …</a:t>
            </a:r>
          </a:p>
          <a:p>
            <a:r>
              <a:rPr lang="en-US"/>
              <a:t>This is enough to detect and correct one bit errors</a:t>
            </a:r>
          </a:p>
        </p:txBody>
      </p:sp>
      <p:sp>
        <p:nvSpPr>
          <p:cNvPr id="2181125" name="Rectangle 5"/>
          <p:cNvSpPr>
            <a:spLocks noChangeArrowheads="1"/>
          </p:cNvSpPr>
          <p:nvPr/>
        </p:nvSpPr>
        <p:spPr bwMode="auto">
          <a:xfrm>
            <a:off x="755650" y="4149725"/>
            <a:ext cx="360363" cy="647700"/>
          </a:xfrm>
          <a:prstGeom prst="rect">
            <a:avLst/>
          </a:prstGeom>
          <a:noFill/>
          <a:ln w="3175">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r>
              <a:rPr lang="en-US"/>
              <a:t>b</a:t>
            </a:r>
          </a:p>
        </p:txBody>
      </p:sp>
      <p:sp>
        <p:nvSpPr>
          <p:cNvPr id="2181126" name="Rectangle 6"/>
          <p:cNvSpPr>
            <a:spLocks noChangeArrowheads="1"/>
          </p:cNvSpPr>
          <p:nvPr/>
        </p:nvSpPr>
        <p:spPr bwMode="auto">
          <a:xfrm>
            <a:off x="1403350" y="4149725"/>
            <a:ext cx="360363" cy="647700"/>
          </a:xfrm>
          <a:prstGeom prst="rect">
            <a:avLst/>
          </a:prstGeom>
          <a:noFill/>
          <a:ln w="3175">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r>
              <a:rPr lang="en-US"/>
              <a:t>b</a:t>
            </a:r>
          </a:p>
        </p:txBody>
      </p:sp>
      <p:sp>
        <p:nvSpPr>
          <p:cNvPr id="2181127" name="Rectangle 7"/>
          <p:cNvSpPr>
            <a:spLocks noChangeArrowheads="1"/>
          </p:cNvSpPr>
          <p:nvPr/>
        </p:nvSpPr>
        <p:spPr bwMode="auto">
          <a:xfrm>
            <a:off x="1979613" y="4149725"/>
            <a:ext cx="360362" cy="647700"/>
          </a:xfrm>
          <a:prstGeom prst="rect">
            <a:avLst/>
          </a:prstGeom>
          <a:noFill/>
          <a:ln w="3175">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r>
              <a:rPr lang="en-US"/>
              <a:t>b</a:t>
            </a:r>
          </a:p>
        </p:txBody>
      </p:sp>
      <p:sp>
        <p:nvSpPr>
          <p:cNvPr id="2181128" name="Rectangle 8"/>
          <p:cNvSpPr>
            <a:spLocks noChangeArrowheads="1"/>
          </p:cNvSpPr>
          <p:nvPr/>
        </p:nvSpPr>
        <p:spPr bwMode="auto">
          <a:xfrm>
            <a:off x="2555875" y="4149725"/>
            <a:ext cx="360363" cy="647700"/>
          </a:xfrm>
          <a:prstGeom prst="rect">
            <a:avLst/>
          </a:prstGeom>
          <a:noFill/>
          <a:ln w="3175">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r>
              <a:rPr lang="en-US"/>
              <a:t>b</a:t>
            </a:r>
          </a:p>
        </p:txBody>
      </p:sp>
      <p:sp>
        <p:nvSpPr>
          <p:cNvPr id="2181129" name="Rectangle 9"/>
          <p:cNvSpPr>
            <a:spLocks noChangeArrowheads="1"/>
          </p:cNvSpPr>
          <p:nvPr/>
        </p:nvSpPr>
        <p:spPr bwMode="auto">
          <a:xfrm>
            <a:off x="3132138" y="4149725"/>
            <a:ext cx="360362" cy="647700"/>
          </a:xfrm>
          <a:prstGeom prst="rect">
            <a:avLst/>
          </a:prstGeom>
          <a:solidFill>
            <a:schemeClr val="accent1"/>
          </a:solidFill>
          <a:ln w="3175">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r>
              <a:rPr lang="en-US"/>
              <a:t>p</a:t>
            </a:r>
          </a:p>
        </p:txBody>
      </p:sp>
      <p:sp>
        <p:nvSpPr>
          <p:cNvPr id="2181130" name="Rectangle 10"/>
          <p:cNvSpPr>
            <a:spLocks noChangeArrowheads="1"/>
          </p:cNvSpPr>
          <p:nvPr/>
        </p:nvSpPr>
        <p:spPr bwMode="auto">
          <a:xfrm>
            <a:off x="755650" y="4941888"/>
            <a:ext cx="360363" cy="647700"/>
          </a:xfrm>
          <a:prstGeom prst="rect">
            <a:avLst/>
          </a:prstGeom>
          <a:noFill/>
          <a:ln w="3175">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r>
              <a:rPr lang="en-US"/>
              <a:t>b</a:t>
            </a:r>
          </a:p>
        </p:txBody>
      </p:sp>
      <p:sp>
        <p:nvSpPr>
          <p:cNvPr id="2181131" name="Rectangle 11"/>
          <p:cNvSpPr>
            <a:spLocks noChangeArrowheads="1"/>
          </p:cNvSpPr>
          <p:nvPr/>
        </p:nvSpPr>
        <p:spPr bwMode="auto">
          <a:xfrm>
            <a:off x="1403350" y="4941888"/>
            <a:ext cx="360363" cy="647700"/>
          </a:xfrm>
          <a:prstGeom prst="rect">
            <a:avLst/>
          </a:prstGeom>
          <a:noFill/>
          <a:ln w="3175">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r>
              <a:rPr lang="en-US"/>
              <a:t>b</a:t>
            </a:r>
          </a:p>
        </p:txBody>
      </p:sp>
      <p:sp>
        <p:nvSpPr>
          <p:cNvPr id="2181132" name="Rectangle 12"/>
          <p:cNvSpPr>
            <a:spLocks noChangeArrowheads="1"/>
          </p:cNvSpPr>
          <p:nvPr/>
        </p:nvSpPr>
        <p:spPr bwMode="auto">
          <a:xfrm>
            <a:off x="1979613" y="4941888"/>
            <a:ext cx="360362" cy="647700"/>
          </a:xfrm>
          <a:prstGeom prst="rect">
            <a:avLst/>
          </a:prstGeom>
          <a:noFill/>
          <a:ln w="3175">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r>
              <a:rPr lang="en-US"/>
              <a:t>b</a:t>
            </a:r>
          </a:p>
        </p:txBody>
      </p:sp>
      <p:sp>
        <p:nvSpPr>
          <p:cNvPr id="2181133" name="Rectangle 13"/>
          <p:cNvSpPr>
            <a:spLocks noChangeArrowheads="1"/>
          </p:cNvSpPr>
          <p:nvPr/>
        </p:nvSpPr>
        <p:spPr bwMode="auto">
          <a:xfrm>
            <a:off x="2555875" y="4941888"/>
            <a:ext cx="360363" cy="647700"/>
          </a:xfrm>
          <a:prstGeom prst="rect">
            <a:avLst/>
          </a:prstGeom>
          <a:noFill/>
          <a:ln w="3175">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r>
              <a:rPr lang="en-US"/>
              <a:t>b</a:t>
            </a:r>
          </a:p>
        </p:txBody>
      </p:sp>
      <p:sp>
        <p:nvSpPr>
          <p:cNvPr id="2181134" name="Rectangle 14"/>
          <p:cNvSpPr>
            <a:spLocks noChangeArrowheads="1"/>
          </p:cNvSpPr>
          <p:nvPr/>
        </p:nvSpPr>
        <p:spPr bwMode="auto">
          <a:xfrm>
            <a:off x="3132138" y="4941888"/>
            <a:ext cx="360362" cy="647700"/>
          </a:xfrm>
          <a:prstGeom prst="rect">
            <a:avLst/>
          </a:prstGeom>
          <a:solidFill>
            <a:schemeClr val="accent1"/>
          </a:solidFill>
          <a:ln w="3175">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r>
              <a:rPr lang="en-US"/>
              <a:t>p</a:t>
            </a:r>
          </a:p>
        </p:txBody>
      </p:sp>
      <p:sp>
        <p:nvSpPr>
          <p:cNvPr id="2181135" name="Rectangle 15"/>
          <p:cNvSpPr>
            <a:spLocks noChangeArrowheads="1"/>
          </p:cNvSpPr>
          <p:nvPr/>
        </p:nvSpPr>
        <p:spPr bwMode="auto">
          <a:xfrm>
            <a:off x="5364163" y="4076700"/>
            <a:ext cx="360362" cy="647700"/>
          </a:xfrm>
          <a:prstGeom prst="rect">
            <a:avLst/>
          </a:prstGeom>
          <a:noFill/>
          <a:ln w="3175">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r>
              <a:rPr lang="en-US"/>
              <a:t>1</a:t>
            </a:r>
          </a:p>
        </p:txBody>
      </p:sp>
      <p:sp>
        <p:nvSpPr>
          <p:cNvPr id="2181136" name="Rectangle 16"/>
          <p:cNvSpPr>
            <a:spLocks noChangeArrowheads="1"/>
          </p:cNvSpPr>
          <p:nvPr/>
        </p:nvSpPr>
        <p:spPr bwMode="auto">
          <a:xfrm>
            <a:off x="6011863" y="4076700"/>
            <a:ext cx="360362" cy="647700"/>
          </a:xfrm>
          <a:prstGeom prst="rect">
            <a:avLst/>
          </a:prstGeom>
          <a:noFill/>
          <a:ln w="3175">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r>
              <a:rPr lang="en-US"/>
              <a:t>0</a:t>
            </a:r>
          </a:p>
        </p:txBody>
      </p:sp>
      <p:sp>
        <p:nvSpPr>
          <p:cNvPr id="2181137" name="Rectangle 17"/>
          <p:cNvSpPr>
            <a:spLocks noChangeArrowheads="1"/>
          </p:cNvSpPr>
          <p:nvPr/>
        </p:nvSpPr>
        <p:spPr bwMode="auto">
          <a:xfrm>
            <a:off x="6588125" y="4076700"/>
            <a:ext cx="360363" cy="647700"/>
          </a:xfrm>
          <a:prstGeom prst="rect">
            <a:avLst/>
          </a:prstGeom>
          <a:noFill/>
          <a:ln w="3175">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r>
              <a:rPr lang="en-US"/>
              <a:t>1</a:t>
            </a:r>
          </a:p>
        </p:txBody>
      </p:sp>
      <p:sp>
        <p:nvSpPr>
          <p:cNvPr id="2181138" name="Rectangle 18"/>
          <p:cNvSpPr>
            <a:spLocks noChangeArrowheads="1"/>
          </p:cNvSpPr>
          <p:nvPr/>
        </p:nvSpPr>
        <p:spPr bwMode="auto">
          <a:xfrm>
            <a:off x="7164388" y="4076700"/>
            <a:ext cx="360362" cy="647700"/>
          </a:xfrm>
          <a:prstGeom prst="rect">
            <a:avLst/>
          </a:prstGeom>
          <a:noFill/>
          <a:ln w="3175">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r>
              <a:rPr lang="en-US"/>
              <a:t>1</a:t>
            </a:r>
          </a:p>
        </p:txBody>
      </p:sp>
      <p:sp>
        <p:nvSpPr>
          <p:cNvPr id="2181139" name="Rectangle 19"/>
          <p:cNvSpPr>
            <a:spLocks noChangeArrowheads="1"/>
          </p:cNvSpPr>
          <p:nvPr/>
        </p:nvSpPr>
        <p:spPr bwMode="auto">
          <a:xfrm>
            <a:off x="7740650" y="4076700"/>
            <a:ext cx="360363" cy="647700"/>
          </a:xfrm>
          <a:prstGeom prst="rect">
            <a:avLst/>
          </a:prstGeom>
          <a:solidFill>
            <a:schemeClr val="accent1"/>
          </a:solidFill>
          <a:ln w="3175">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r>
              <a:rPr lang="en-US"/>
              <a:t>1</a:t>
            </a:r>
          </a:p>
        </p:txBody>
      </p:sp>
      <p:sp>
        <p:nvSpPr>
          <p:cNvPr id="2181140" name="Rectangle 20"/>
          <p:cNvSpPr>
            <a:spLocks noChangeArrowheads="1"/>
          </p:cNvSpPr>
          <p:nvPr/>
        </p:nvSpPr>
        <p:spPr bwMode="auto">
          <a:xfrm>
            <a:off x="5364163" y="4868863"/>
            <a:ext cx="360362" cy="647700"/>
          </a:xfrm>
          <a:prstGeom prst="rect">
            <a:avLst/>
          </a:prstGeom>
          <a:noFill/>
          <a:ln w="3175">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r>
              <a:rPr lang="en-US"/>
              <a:t>0</a:t>
            </a:r>
          </a:p>
        </p:txBody>
      </p:sp>
      <p:sp>
        <p:nvSpPr>
          <p:cNvPr id="2181141" name="Rectangle 21"/>
          <p:cNvSpPr>
            <a:spLocks noChangeArrowheads="1"/>
          </p:cNvSpPr>
          <p:nvPr/>
        </p:nvSpPr>
        <p:spPr bwMode="auto">
          <a:xfrm>
            <a:off x="6011863" y="4868863"/>
            <a:ext cx="360362" cy="647700"/>
          </a:xfrm>
          <a:prstGeom prst="rect">
            <a:avLst/>
          </a:prstGeom>
          <a:noFill/>
          <a:ln w="3175">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r>
              <a:rPr lang="en-US"/>
              <a:t>1</a:t>
            </a:r>
          </a:p>
        </p:txBody>
      </p:sp>
      <p:sp>
        <p:nvSpPr>
          <p:cNvPr id="2181142" name="Rectangle 22"/>
          <p:cNvSpPr>
            <a:spLocks noChangeArrowheads="1"/>
          </p:cNvSpPr>
          <p:nvPr/>
        </p:nvSpPr>
        <p:spPr bwMode="auto">
          <a:xfrm>
            <a:off x="6588125" y="4868863"/>
            <a:ext cx="360363" cy="647700"/>
          </a:xfrm>
          <a:prstGeom prst="rect">
            <a:avLst/>
          </a:prstGeom>
          <a:noFill/>
          <a:ln w="3175">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r>
              <a:rPr lang="en-US"/>
              <a:t>0</a:t>
            </a:r>
          </a:p>
        </p:txBody>
      </p:sp>
      <p:sp>
        <p:nvSpPr>
          <p:cNvPr id="2181143" name="Rectangle 23"/>
          <p:cNvSpPr>
            <a:spLocks noChangeArrowheads="1"/>
          </p:cNvSpPr>
          <p:nvPr/>
        </p:nvSpPr>
        <p:spPr bwMode="auto">
          <a:xfrm>
            <a:off x="7164388" y="4868863"/>
            <a:ext cx="360362" cy="647700"/>
          </a:xfrm>
          <a:prstGeom prst="rect">
            <a:avLst/>
          </a:prstGeom>
          <a:noFill/>
          <a:ln w="3175">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r>
              <a:rPr lang="en-US"/>
              <a:t>1</a:t>
            </a:r>
          </a:p>
        </p:txBody>
      </p:sp>
      <p:sp>
        <p:nvSpPr>
          <p:cNvPr id="2181144" name="Rectangle 24"/>
          <p:cNvSpPr>
            <a:spLocks noChangeArrowheads="1"/>
          </p:cNvSpPr>
          <p:nvPr/>
        </p:nvSpPr>
        <p:spPr bwMode="auto">
          <a:xfrm>
            <a:off x="7740650" y="4868863"/>
            <a:ext cx="360363" cy="647700"/>
          </a:xfrm>
          <a:prstGeom prst="rect">
            <a:avLst/>
          </a:prstGeom>
          <a:solidFill>
            <a:schemeClr val="accent1"/>
          </a:solidFill>
          <a:ln w="3175">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r>
              <a:rPr lang="en-US"/>
              <a:t>0</a:t>
            </a:r>
          </a:p>
        </p:txBody>
      </p:sp>
      <p:sp>
        <p:nvSpPr>
          <p:cNvPr id="2181145" name="Text Box 25"/>
          <p:cNvSpPr txBox="1">
            <a:spLocks noChangeArrowheads="1"/>
          </p:cNvSpPr>
          <p:nvPr/>
        </p:nvSpPr>
        <p:spPr bwMode="auto">
          <a:xfrm>
            <a:off x="7740650" y="3709988"/>
            <a:ext cx="333375" cy="36671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317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spAutoFit/>
          </a:bodyPr>
          <a:lstStyle/>
          <a:p>
            <a:r>
              <a:rPr lang="en-US"/>
              <a:t>P</a:t>
            </a:r>
          </a:p>
        </p:txBody>
      </p:sp>
      <p:sp>
        <p:nvSpPr>
          <p:cNvPr id="2181146" name="AutoShape 26"/>
          <p:cNvSpPr>
            <a:spLocks noChangeArrowheads="1"/>
          </p:cNvSpPr>
          <p:nvPr/>
        </p:nvSpPr>
        <p:spPr bwMode="auto">
          <a:xfrm>
            <a:off x="3852863" y="4365625"/>
            <a:ext cx="1079500" cy="936625"/>
          </a:xfrm>
          <a:prstGeom prst="rightArrow">
            <a:avLst>
              <a:gd name="adj1" fmla="val 50000"/>
              <a:gd name="adj2" fmla="val 28814"/>
            </a:avLst>
          </a:prstGeom>
          <a:noFill/>
          <a:ln w="3175">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r>
              <a:rPr lang="en-US"/>
              <a:t>example</a:t>
            </a:r>
          </a:p>
        </p:txBody>
      </p:sp>
      <p:sp>
        <p:nvSpPr>
          <p:cNvPr id="2181147" name="Text Box 27"/>
          <p:cNvSpPr txBox="1">
            <a:spLocks noChangeArrowheads="1"/>
          </p:cNvSpPr>
          <p:nvPr/>
        </p:nvSpPr>
        <p:spPr bwMode="auto">
          <a:xfrm>
            <a:off x="3159125" y="5949950"/>
            <a:ext cx="2308225" cy="36671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317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spAutoFit/>
          </a:bodyPr>
          <a:lstStyle/>
          <a:p>
            <a:r>
              <a:rPr lang="en-US" b="1"/>
              <a:t>overhead/data = 1/4</a:t>
            </a:r>
          </a:p>
        </p:txBody>
      </p:sp>
      <p:sp>
        <p:nvSpPr>
          <p:cNvPr id="2181148" name="Text Box 28"/>
          <p:cNvSpPr txBox="1">
            <a:spLocks noChangeArrowheads="1"/>
          </p:cNvSpPr>
          <p:nvPr/>
        </p:nvSpPr>
        <p:spPr bwMode="auto">
          <a:xfrm>
            <a:off x="7380288" y="3429000"/>
            <a:ext cx="1298575" cy="36671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317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spAutoFit/>
          </a:bodyPr>
          <a:lstStyle/>
          <a:p>
            <a:r>
              <a:rPr lang="en-US"/>
              <a:t>even parity</a:t>
            </a:r>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Slide Number Placeholder 2"/>
          <p:cNvSpPr>
            <a:spLocks noGrp="1"/>
          </p:cNvSpPr>
          <p:nvPr>
            <p:ph type="sldNum" sz="quarter" idx="10"/>
          </p:nvPr>
        </p:nvSpPr>
        <p:spPr/>
        <p:txBody>
          <a:bodyPr/>
          <a:lstStyle/>
          <a:p>
            <a:fld id="{409DDF19-9460-144B-94C5-8FC8CA8F4F11}" type="slidenum">
              <a:rPr lang="en-US"/>
              <a:pPr/>
              <a:t>47</a:t>
            </a:fld>
            <a:endParaRPr lang="en-US"/>
          </a:p>
        </p:txBody>
      </p:sp>
      <p:sp>
        <p:nvSpPr>
          <p:cNvPr id="2183170" name="Rectangle 2"/>
          <p:cNvSpPr>
            <a:spLocks noGrp="1" noChangeArrowheads="1"/>
          </p:cNvSpPr>
          <p:nvPr>
            <p:ph type="title"/>
          </p:nvPr>
        </p:nvSpPr>
        <p:spPr/>
        <p:txBody>
          <a:bodyPr/>
          <a:lstStyle/>
          <a:p>
            <a:r>
              <a:rPr lang="en-US"/>
              <a:t>RAID 3: example</a:t>
            </a:r>
          </a:p>
        </p:txBody>
      </p:sp>
      <p:sp>
        <p:nvSpPr>
          <p:cNvPr id="2183185" name="Rectangle 17"/>
          <p:cNvSpPr>
            <a:spLocks noChangeArrowheads="1"/>
          </p:cNvSpPr>
          <p:nvPr/>
        </p:nvSpPr>
        <p:spPr bwMode="auto">
          <a:xfrm>
            <a:off x="1260475" y="2035175"/>
            <a:ext cx="1008063" cy="2238375"/>
          </a:xfrm>
          <a:prstGeom prst="rect">
            <a:avLst/>
          </a:prstGeom>
          <a:noFill/>
          <a:ln w="3175">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endParaRPr lang="en-US"/>
          </a:p>
        </p:txBody>
      </p:sp>
      <p:sp>
        <p:nvSpPr>
          <p:cNvPr id="2183186" name="Text Box 18"/>
          <p:cNvSpPr txBox="1">
            <a:spLocks noChangeArrowheads="1"/>
          </p:cNvSpPr>
          <p:nvPr/>
        </p:nvSpPr>
        <p:spPr bwMode="auto">
          <a:xfrm>
            <a:off x="1403350" y="4273550"/>
            <a:ext cx="815975" cy="36671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317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spAutoFit/>
          </a:bodyPr>
          <a:lstStyle/>
          <a:p>
            <a:r>
              <a:rPr lang="en-US"/>
              <a:t>Disk 1</a:t>
            </a:r>
          </a:p>
        </p:txBody>
      </p:sp>
      <p:sp>
        <p:nvSpPr>
          <p:cNvPr id="2183187" name="Rectangle 19"/>
          <p:cNvSpPr>
            <a:spLocks noChangeArrowheads="1"/>
          </p:cNvSpPr>
          <p:nvPr/>
        </p:nvSpPr>
        <p:spPr bwMode="auto">
          <a:xfrm>
            <a:off x="2484438" y="2035175"/>
            <a:ext cx="1008062" cy="2238375"/>
          </a:xfrm>
          <a:prstGeom prst="rect">
            <a:avLst/>
          </a:prstGeom>
          <a:noFill/>
          <a:ln w="3175">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endParaRPr lang="en-US"/>
          </a:p>
        </p:txBody>
      </p:sp>
      <p:sp>
        <p:nvSpPr>
          <p:cNvPr id="2183188" name="Text Box 20"/>
          <p:cNvSpPr txBox="1">
            <a:spLocks noChangeArrowheads="1"/>
          </p:cNvSpPr>
          <p:nvPr/>
        </p:nvSpPr>
        <p:spPr bwMode="auto">
          <a:xfrm>
            <a:off x="2627313" y="4273550"/>
            <a:ext cx="815975" cy="36671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317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spAutoFit/>
          </a:bodyPr>
          <a:lstStyle/>
          <a:p>
            <a:r>
              <a:rPr lang="en-US"/>
              <a:t>Disk 2</a:t>
            </a:r>
          </a:p>
        </p:txBody>
      </p:sp>
      <p:sp>
        <p:nvSpPr>
          <p:cNvPr id="2183189" name="Rectangle 21"/>
          <p:cNvSpPr>
            <a:spLocks noChangeArrowheads="1"/>
          </p:cNvSpPr>
          <p:nvPr/>
        </p:nvSpPr>
        <p:spPr bwMode="auto">
          <a:xfrm>
            <a:off x="3708400" y="2047875"/>
            <a:ext cx="1008063" cy="2238375"/>
          </a:xfrm>
          <a:prstGeom prst="rect">
            <a:avLst/>
          </a:prstGeom>
          <a:noFill/>
          <a:ln w="3175">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endParaRPr lang="en-US"/>
          </a:p>
        </p:txBody>
      </p:sp>
      <p:sp>
        <p:nvSpPr>
          <p:cNvPr id="2183190" name="Text Box 22"/>
          <p:cNvSpPr txBox="1">
            <a:spLocks noChangeArrowheads="1"/>
          </p:cNvSpPr>
          <p:nvPr/>
        </p:nvSpPr>
        <p:spPr bwMode="auto">
          <a:xfrm>
            <a:off x="3851275" y="4286250"/>
            <a:ext cx="815975" cy="36671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317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spAutoFit/>
          </a:bodyPr>
          <a:lstStyle/>
          <a:p>
            <a:r>
              <a:rPr lang="en-US"/>
              <a:t>Disk 3</a:t>
            </a:r>
          </a:p>
        </p:txBody>
      </p:sp>
      <p:sp>
        <p:nvSpPr>
          <p:cNvPr id="2183191" name="Rectangle 23"/>
          <p:cNvSpPr>
            <a:spLocks noChangeArrowheads="1"/>
          </p:cNvSpPr>
          <p:nvPr/>
        </p:nvSpPr>
        <p:spPr bwMode="auto">
          <a:xfrm>
            <a:off x="4932363" y="2047875"/>
            <a:ext cx="1008062" cy="2238375"/>
          </a:xfrm>
          <a:prstGeom prst="rect">
            <a:avLst/>
          </a:prstGeom>
          <a:noFill/>
          <a:ln w="3175">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endParaRPr lang="en-US"/>
          </a:p>
        </p:txBody>
      </p:sp>
      <p:sp>
        <p:nvSpPr>
          <p:cNvPr id="2183192" name="Text Box 24"/>
          <p:cNvSpPr txBox="1">
            <a:spLocks noChangeArrowheads="1"/>
          </p:cNvSpPr>
          <p:nvPr/>
        </p:nvSpPr>
        <p:spPr bwMode="auto">
          <a:xfrm>
            <a:off x="5075238" y="4286250"/>
            <a:ext cx="815975" cy="36671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317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spAutoFit/>
          </a:bodyPr>
          <a:lstStyle/>
          <a:p>
            <a:r>
              <a:rPr lang="en-US"/>
              <a:t>Disk 4</a:t>
            </a:r>
          </a:p>
        </p:txBody>
      </p:sp>
      <p:sp>
        <p:nvSpPr>
          <p:cNvPr id="2183193" name="Rectangle 25"/>
          <p:cNvSpPr>
            <a:spLocks noChangeArrowheads="1"/>
          </p:cNvSpPr>
          <p:nvPr/>
        </p:nvSpPr>
        <p:spPr bwMode="auto">
          <a:xfrm>
            <a:off x="6156325" y="2047875"/>
            <a:ext cx="1008063" cy="2238375"/>
          </a:xfrm>
          <a:prstGeom prst="rect">
            <a:avLst/>
          </a:prstGeom>
          <a:noFill/>
          <a:ln w="3175">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endParaRPr lang="en-US"/>
          </a:p>
        </p:txBody>
      </p:sp>
      <p:sp>
        <p:nvSpPr>
          <p:cNvPr id="2183194" name="Text Box 26"/>
          <p:cNvSpPr txBox="1">
            <a:spLocks noChangeArrowheads="1"/>
          </p:cNvSpPr>
          <p:nvPr/>
        </p:nvSpPr>
        <p:spPr bwMode="auto">
          <a:xfrm>
            <a:off x="6299200" y="4286250"/>
            <a:ext cx="815975" cy="36671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317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spAutoFit/>
          </a:bodyPr>
          <a:lstStyle/>
          <a:p>
            <a:r>
              <a:rPr lang="en-US"/>
              <a:t>Disk 5</a:t>
            </a:r>
          </a:p>
        </p:txBody>
      </p:sp>
      <p:sp>
        <p:nvSpPr>
          <p:cNvPr id="2183200" name="Rectangle 32"/>
          <p:cNvSpPr>
            <a:spLocks noChangeArrowheads="1"/>
          </p:cNvSpPr>
          <p:nvPr/>
        </p:nvSpPr>
        <p:spPr bwMode="auto">
          <a:xfrm>
            <a:off x="1547813" y="2179638"/>
            <a:ext cx="360362" cy="647700"/>
          </a:xfrm>
          <a:prstGeom prst="rect">
            <a:avLst/>
          </a:prstGeom>
          <a:noFill/>
          <a:ln w="3175">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r>
              <a:rPr lang="en-US"/>
              <a:t>b0</a:t>
            </a:r>
          </a:p>
        </p:txBody>
      </p:sp>
      <p:sp>
        <p:nvSpPr>
          <p:cNvPr id="2183201" name="Rectangle 33"/>
          <p:cNvSpPr>
            <a:spLocks noChangeArrowheads="1"/>
          </p:cNvSpPr>
          <p:nvPr/>
        </p:nvSpPr>
        <p:spPr bwMode="auto">
          <a:xfrm>
            <a:off x="2843213" y="2179638"/>
            <a:ext cx="360362" cy="647700"/>
          </a:xfrm>
          <a:prstGeom prst="rect">
            <a:avLst/>
          </a:prstGeom>
          <a:noFill/>
          <a:ln w="3175">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r>
              <a:rPr lang="en-US"/>
              <a:t>b1</a:t>
            </a:r>
          </a:p>
        </p:txBody>
      </p:sp>
      <p:sp>
        <p:nvSpPr>
          <p:cNvPr id="2183202" name="Rectangle 34"/>
          <p:cNvSpPr>
            <a:spLocks noChangeArrowheads="1"/>
          </p:cNvSpPr>
          <p:nvPr/>
        </p:nvSpPr>
        <p:spPr bwMode="auto">
          <a:xfrm>
            <a:off x="4067175" y="2179638"/>
            <a:ext cx="360363" cy="647700"/>
          </a:xfrm>
          <a:prstGeom prst="rect">
            <a:avLst/>
          </a:prstGeom>
          <a:noFill/>
          <a:ln w="3175">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r>
              <a:rPr lang="en-US"/>
              <a:t>b2</a:t>
            </a:r>
          </a:p>
        </p:txBody>
      </p:sp>
      <p:sp>
        <p:nvSpPr>
          <p:cNvPr id="2183203" name="Rectangle 35"/>
          <p:cNvSpPr>
            <a:spLocks noChangeArrowheads="1"/>
          </p:cNvSpPr>
          <p:nvPr/>
        </p:nvSpPr>
        <p:spPr bwMode="auto">
          <a:xfrm>
            <a:off x="5291138" y="2179638"/>
            <a:ext cx="360362" cy="647700"/>
          </a:xfrm>
          <a:prstGeom prst="rect">
            <a:avLst/>
          </a:prstGeom>
          <a:noFill/>
          <a:ln w="3175">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r>
              <a:rPr lang="en-US"/>
              <a:t>b3</a:t>
            </a:r>
          </a:p>
        </p:txBody>
      </p:sp>
      <p:sp>
        <p:nvSpPr>
          <p:cNvPr id="2183204" name="Rectangle 36"/>
          <p:cNvSpPr>
            <a:spLocks noChangeArrowheads="1"/>
          </p:cNvSpPr>
          <p:nvPr/>
        </p:nvSpPr>
        <p:spPr bwMode="auto">
          <a:xfrm>
            <a:off x="6516688" y="2179638"/>
            <a:ext cx="360362" cy="647700"/>
          </a:xfrm>
          <a:prstGeom prst="rect">
            <a:avLst/>
          </a:prstGeom>
          <a:solidFill>
            <a:schemeClr val="accent1"/>
          </a:solidFill>
          <a:ln w="3175">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r>
              <a:rPr lang="en-US"/>
              <a:t>p</a:t>
            </a:r>
          </a:p>
        </p:txBody>
      </p:sp>
      <p:sp>
        <p:nvSpPr>
          <p:cNvPr id="2183205" name="Rectangle 37"/>
          <p:cNvSpPr>
            <a:spLocks noChangeArrowheads="1"/>
          </p:cNvSpPr>
          <p:nvPr/>
        </p:nvSpPr>
        <p:spPr bwMode="auto">
          <a:xfrm>
            <a:off x="1547813" y="2900363"/>
            <a:ext cx="360362" cy="647700"/>
          </a:xfrm>
          <a:prstGeom prst="rect">
            <a:avLst/>
          </a:prstGeom>
          <a:noFill/>
          <a:ln w="3175">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r>
              <a:rPr lang="en-US"/>
              <a:t>b4</a:t>
            </a:r>
          </a:p>
        </p:txBody>
      </p:sp>
      <p:sp>
        <p:nvSpPr>
          <p:cNvPr id="2183206" name="Rectangle 38"/>
          <p:cNvSpPr>
            <a:spLocks noChangeArrowheads="1"/>
          </p:cNvSpPr>
          <p:nvPr/>
        </p:nvSpPr>
        <p:spPr bwMode="auto">
          <a:xfrm>
            <a:off x="2843213" y="2900363"/>
            <a:ext cx="360362" cy="647700"/>
          </a:xfrm>
          <a:prstGeom prst="rect">
            <a:avLst/>
          </a:prstGeom>
          <a:noFill/>
          <a:ln w="3175">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r>
              <a:rPr lang="en-US"/>
              <a:t>b5</a:t>
            </a:r>
          </a:p>
        </p:txBody>
      </p:sp>
      <p:sp>
        <p:nvSpPr>
          <p:cNvPr id="2183207" name="Rectangle 39"/>
          <p:cNvSpPr>
            <a:spLocks noChangeArrowheads="1"/>
          </p:cNvSpPr>
          <p:nvPr/>
        </p:nvSpPr>
        <p:spPr bwMode="auto">
          <a:xfrm>
            <a:off x="4067175" y="2900363"/>
            <a:ext cx="360363" cy="647700"/>
          </a:xfrm>
          <a:prstGeom prst="rect">
            <a:avLst/>
          </a:prstGeom>
          <a:noFill/>
          <a:ln w="3175">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r>
              <a:rPr lang="en-US"/>
              <a:t>b6</a:t>
            </a:r>
          </a:p>
        </p:txBody>
      </p:sp>
      <p:sp>
        <p:nvSpPr>
          <p:cNvPr id="2183208" name="Rectangle 40"/>
          <p:cNvSpPr>
            <a:spLocks noChangeArrowheads="1"/>
          </p:cNvSpPr>
          <p:nvPr/>
        </p:nvSpPr>
        <p:spPr bwMode="auto">
          <a:xfrm>
            <a:off x="5291138" y="2900363"/>
            <a:ext cx="360362" cy="647700"/>
          </a:xfrm>
          <a:prstGeom prst="rect">
            <a:avLst/>
          </a:prstGeom>
          <a:noFill/>
          <a:ln w="3175">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r>
              <a:rPr lang="en-US"/>
              <a:t>b7</a:t>
            </a:r>
          </a:p>
        </p:txBody>
      </p:sp>
      <p:sp>
        <p:nvSpPr>
          <p:cNvPr id="2183209" name="Rectangle 41"/>
          <p:cNvSpPr>
            <a:spLocks noChangeArrowheads="1"/>
          </p:cNvSpPr>
          <p:nvPr/>
        </p:nvSpPr>
        <p:spPr bwMode="auto">
          <a:xfrm>
            <a:off x="6516688" y="2900363"/>
            <a:ext cx="360362" cy="647700"/>
          </a:xfrm>
          <a:prstGeom prst="rect">
            <a:avLst/>
          </a:prstGeom>
          <a:solidFill>
            <a:schemeClr val="accent1"/>
          </a:solidFill>
          <a:ln w="3175">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r>
              <a:rPr lang="en-US"/>
              <a:t>p</a:t>
            </a:r>
          </a:p>
        </p:txBody>
      </p:sp>
      <p:sp>
        <p:nvSpPr>
          <p:cNvPr id="2183210" name="Text Box 42"/>
          <p:cNvSpPr txBox="1">
            <a:spLocks noChangeArrowheads="1"/>
          </p:cNvSpPr>
          <p:nvPr/>
        </p:nvSpPr>
        <p:spPr bwMode="auto">
          <a:xfrm>
            <a:off x="1343025" y="3640138"/>
            <a:ext cx="409575" cy="36671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317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spAutoFit/>
          </a:bodyPr>
          <a:lstStyle/>
          <a:p>
            <a:r>
              <a:rPr lang="en-US"/>
              <a:t>…</a:t>
            </a:r>
          </a:p>
        </p:txBody>
      </p:sp>
      <p:sp>
        <p:nvSpPr>
          <p:cNvPr id="2183211" name="Text Box 43"/>
          <p:cNvSpPr txBox="1">
            <a:spLocks noChangeArrowheads="1"/>
          </p:cNvSpPr>
          <p:nvPr/>
        </p:nvSpPr>
        <p:spPr bwMode="auto">
          <a:xfrm>
            <a:off x="2535238" y="3711575"/>
            <a:ext cx="473075" cy="36671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317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spAutoFit/>
          </a:bodyPr>
          <a:lstStyle/>
          <a:p>
            <a:r>
              <a:rPr lang="en-US"/>
              <a:t>….</a:t>
            </a:r>
          </a:p>
        </p:txBody>
      </p:sp>
      <p:sp>
        <p:nvSpPr>
          <p:cNvPr id="2183212" name="Text Box 44"/>
          <p:cNvSpPr txBox="1">
            <a:spLocks noChangeArrowheads="1"/>
          </p:cNvSpPr>
          <p:nvPr/>
        </p:nvSpPr>
        <p:spPr bwMode="auto">
          <a:xfrm>
            <a:off x="3903663" y="3640138"/>
            <a:ext cx="473075" cy="36671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317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spAutoFit/>
          </a:bodyPr>
          <a:lstStyle/>
          <a:p>
            <a:r>
              <a:rPr lang="en-US"/>
              <a:t>….</a:t>
            </a:r>
          </a:p>
        </p:txBody>
      </p:sp>
      <p:sp>
        <p:nvSpPr>
          <p:cNvPr id="2183213" name="Text Box 45"/>
          <p:cNvSpPr txBox="1">
            <a:spLocks noChangeArrowheads="1"/>
          </p:cNvSpPr>
          <p:nvPr/>
        </p:nvSpPr>
        <p:spPr bwMode="auto">
          <a:xfrm>
            <a:off x="4943475" y="3640138"/>
            <a:ext cx="409575" cy="36671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317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spAutoFit/>
          </a:bodyPr>
          <a:lstStyle/>
          <a:p>
            <a:r>
              <a:rPr lang="en-US"/>
              <a:t>…</a:t>
            </a:r>
          </a:p>
        </p:txBody>
      </p:sp>
      <p:sp>
        <p:nvSpPr>
          <p:cNvPr id="2183214" name="Text Box 46"/>
          <p:cNvSpPr txBox="1">
            <a:spLocks noChangeArrowheads="1"/>
          </p:cNvSpPr>
          <p:nvPr/>
        </p:nvSpPr>
        <p:spPr bwMode="auto">
          <a:xfrm>
            <a:off x="6351588" y="3711575"/>
            <a:ext cx="473075" cy="36671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317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spAutoFit/>
          </a:bodyPr>
          <a:lstStyle/>
          <a:p>
            <a:r>
              <a:rPr lang="en-US"/>
              <a:t>….</a:t>
            </a:r>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Slide Number Placeholder 2"/>
          <p:cNvSpPr>
            <a:spLocks noGrp="1"/>
          </p:cNvSpPr>
          <p:nvPr>
            <p:ph type="sldNum" sz="quarter" idx="10"/>
          </p:nvPr>
        </p:nvSpPr>
        <p:spPr/>
        <p:txBody>
          <a:bodyPr/>
          <a:lstStyle/>
          <a:p>
            <a:fld id="{3779D362-9DCB-8941-BB3F-9D047558F5F6}" type="slidenum">
              <a:rPr lang="en-US"/>
              <a:pPr/>
              <a:t>48</a:t>
            </a:fld>
            <a:endParaRPr lang="en-US"/>
          </a:p>
        </p:txBody>
      </p:sp>
      <p:sp>
        <p:nvSpPr>
          <p:cNvPr id="2192386" name="Rectangle 2"/>
          <p:cNvSpPr>
            <a:spLocks noGrp="1" noChangeArrowheads="1"/>
          </p:cNvSpPr>
          <p:nvPr>
            <p:ph type="title"/>
          </p:nvPr>
        </p:nvSpPr>
        <p:spPr/>
        <p:txBody>
          <a:bodyPr/>
          <a:lstStyle/>
          <a:p>
            <a:r>
              <a:rPr lang="en-US"/>
              <a:t>RAID 3: example</a:t>
            </a:r>
          </a:p>
        </p:txBody>
      </p:sp>
      <p:sp>
        <p:nvSpPr>
          <p:cNvPr id="2192387" name="Rectangle 3"/>
          <p:cNvSpPr>
            <a:spLocks noChangeArrowheads="1"/>
          </p:cNvSpPr>
          <p:nvPr/>
        </p:nvSpPr>
        <p:spPr bwMode="auto">
          <a:xfrm>
            <a:off x="1260475" y="2035175"/>
            <a:ext cx="1008063" cy="2238375"/>
          </a:xfrm>
          <a:prstGeom prst="rect">
            <a:avLst/>
          </a:prstGeom>
          <a:noFill/>
          <a:ln w="3175">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endParaRPr lang="en-US"/>
          </a:p>
        </p:txBody>
      </p:sp>
      <p:sp>
        <p:nvSpPr>
          <p:cNvPr id="2192388" name="Text Box 4"/>
          <p:cNvSpPr txBox="1">
            <a:spLocks noChangeArrowheads="1"/>
          </p:cNvSpPr>
          <p:nvPr/>
        </p:nvSpPr>
        <p:spPr bwMode="auto">
          <a:xfrm>
            <a:off x="1403350" y="4273550"/>
            <a:ext cx="815975" cy="36671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317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spAutoFit/>
          </a:bodyPr>
          <a:lstStyle/>
          <a:p>
            <a:r>
              <a:rPr lang="en-US"/>
              <a:t>Disk 1</a:t>
            </a:r>
          </a:p>
        </p:txBody>
      </p:sp>
      <p:sp>
        <p:nvSpPr>
          <p:cNvPr id="2192389" name="Rectangle 5"/>
          <p:cNvSpPr>
            <a:spLocks noChangeArrowheads="1"/>
          </p:cNvSpPr>
          <p:nvPr/>
        </p:nvSpPr>
        <p:spPr bwMode="auto">
          <a:xfrm>
            <a:off x="2484438" y="2035175"/>
            <a:ext cx="1008062" cy="2238375"/>
          </a:xfrm>
          <a:prstGeom prst="rect">
            <a:avLst/>
          </a:prstGeom>
          <a:noFill/>
          <a:ln w="3175">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endParaRPr lang="en-US"/>
          </a:p>
        </p:txBody>
      </p:sp>
      <p:sp>
        <p:nvSpPr>
          <p:cNvPr id="2192390" name="Text Box 6"/>
          <p:cNvSpPr txBox="1">
            <a:spLocks noChangeArrowheads="1"/>
          </p:cNvSpPr>
          <p:nvPr/>
        </p:nvSpPr>
        <p:spPr bwMode="auto">
          <a:xfrm>
            <a:off x="2627313" y="4273550"/>
            <a:ext cx="815975" cy="36671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317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spAutoFit/>
          </a:bodyPr>
          <a:lstStyle/>
          <a:p>
            <a:r>
              <a:rPr lang="en-US"/>
              <a:t>Disk 2</a:t>
            </a:r>
          </a:p>
        </p:txBody>
      </p:sp>
      <p:sp>
        <p:nvSpPr>
          <p:cNvPr id="2192391" name="Rectangle 7"/>
          <p:cNvSpPr>
            <a:spLocks noChangeArrowheads="1"/>
          </p:cNvSpPr>
          <p:nvPr/>
        </p:nvSpPr>
        <p:spPr bwMode="auto">
          <a:xfrm>
            <a:off x="3708400" y="2047875"/>
            <a:ext cx="1008063" cy="2238375"/>
          </a:xfrm>
          <a:prstGeom prst="rect">
            <a:avLst/>
          </a:prstGeom>
          <a:noFill/>
          <a:ln w="3175">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endParaRPr lang="en-US"/>
          </a:p>
        </p:txBody>
      </p:sp>
      <p:sp>
        <p:nvSpPr>
          <p:cNvPr id="2192392" name="Text Box 8"/>
          <p:cNvSpPr txBox="1">
            <a:spLocks noChangeArrowheads="1"/>
          </p:cNvSpPr>
          <p:nvPr/>
        </p:nvSpPr>
        <p:spPr bwMode="auto">
          <a:xfrm>
            <a:off x="3851275" y="4286250"/>
            <a:ext cx="815975" cy="36671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317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spAutoFit/>
          </a:bodyPr>
          <a:lstStyle/>
          <a:p>
            <a:r>
              <a:rPr lang="en-US"/>
              <a:t>Disk 3</a:t>
            </a:r>
          </a:p>
        </p:txBody>
      </p:sp>
      <p:sp>
        <p:nvSpPr>
          <p:cNvPr id="2192393" name="Rectangle 9"/>
          <p:cNvSpPr>
            <a:spLocks noChangeArrowheads="1"/>
          </p:cNvSpPr>
          <p:nvPr/>
        </p:nvSpPr>
        <p:spPr bwMode="auto">
          <a:xfrm>
            <a:off x="4932363" y="2047875"/>
            <a:ext cx="1008062" cy="2238375"/>
          </a:xfrm>
          <a:prstGeom prst="rect">
            <a:avLst/>
          </a:prstGeom>
          <a:noFill/>
          <a:ln w="3175">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endParaRPr lang="en-US"/>
          </a:p>
        </p:txBody>
      </p:sp>
      <p:sp>
        <p:nvSpPr>
          <p:cNvPr id="2192394" name="Text Box 10"/>
          <p:cNvSpPr txBox="1">
            <a:spLocks noChangeArrowheads="1"/>
          </p:cNvSpPr>
          <p:nvPr/>
        </p:nvSpPr>
        <p:spPr bwMode="auto">
          <a:xfrm>
            <a:off x="5075238" y="4286250"/>
            <a:ext cx="815975" cy="36671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317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spAutoFit/>
          </a:bodyPr>
          <a:lstStyle/>
          <a:p>
            <a:r>
              <a:rPr lang="en-US"/>
              <a:t>Disk 4</a:t>
            </a:r>
          </a:p>
        </p:txBody>
      </p:sp>
      <p:sp>
        <p:nvSpPr>
          <p:cNvPr id="2192395" name="Rectangle 11"/>
          <p:cNvSpPr>
            <a:spLocks noChangeArrowheads="1"/>
          </p:cNvSpPr>
          <p:nvPr/>
        </p:nvSpPr>
        <p:spPr bwMode="auto">
          <a:xfrm>
            <a:off x="6156325" y="2047875"/>
            <a:ext cx="1008063" cy="2238375"/>
          </a:xfrm>
          <a:prstGeom prst="rect">
            <a:avLst/>
          </a:prstGeom>
          <a:noFill/>
          <a:ln w="3175">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endParaRPr lang="en-US"/>
          </a:p>
        </p:txBody>
      </p:sp>
      <p:sp>
        <p:nvSpPr>
          <p:cNvPr id="2192396" name="Text Box 12"/>
          <p:cNvSpPr txBox="1">
            <a:spLocks noChangeArrowheads="1"/>
          </p:cNvSpPr>
          <p:nvPr/>
        </p:nvSpPr>
        <p:spPr bwMode="auto">
          <a:xfrm>
            <a:off x="6299200" y="4286250"/>
            <a:ext cx="815975" cy="36671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317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spAutoFit/>
          </a:bodyPr>
          <a:lstStyle/>
          <a:p>
            <a:r>
              <a:rPr lang="en-US"/>
              <a:t>Disk 5</a:t>
            </a:r>
          </a:p>
        </p:txBody>
      </p:sp>
      <p:sp>
        <p:nvSpPr>
          <p:cNvPr id="2192397" name="Rectangle 13"/>
          <p:cNvSpPr>
            <a:spLocks noChangeArrowheads="1"/>
          </p:cNvSpPr>
          <p:nvPr/>
        </p:nvSpPr>
        <p:spPr bwMode="auto">
          <a:xfrm>
            <a:off x="1547813" y="2179638"/>
            <a:ext cx="360362" cy="647700"/>
          </a:xfrm>
          <a:prstGeom prst="rect">
            <a:avLst/>
          </a:prstGeom>
          <a:noFill/>
          <a:ln w="3175">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r>
              <a:rPr lang="en-US"/>
              <a:t>1</a:t>
            </a:r>
          </a:p>
        </p:txBody>
      </p:sp>
      <p:sp>
        <p:nvSpPr>
          <p:cNvPr id="2192398" name="Rectangle 14"/>
          <p:cNvSpPr>
            <a:spLocks noChangeArrowheads="1"/>
          </p:cNvSpPr>
          <p:nvPr/>
        </p:nvSpPr>
        <p:spPr bwMode="auto">
          <a:xfrm>
            <a:off x="2843213" y="2179638"/>
            <a:ext cx="360362" cy="647700"/>
          </a:xfrm>
          <a:prstGeom prst="rect">
            <a:avLst/>
          </a:prstGeom>
          <a:noFill/>
          <a:ln w="3175">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r>
              <a:rPr lang="en-US"/>
              <a:t>0</a:t>
            </a:r>
          </a:p>
        </p:txBody>
      </p:sp>
      <p:sp>
        <p:nvSpPr>
          <p:cNvPr id="2192399" name="Rectangle 15"/>
          <p:cNvSpPr>
            <a:spLocks noChangeArrowheads="1"/>
          </p:cNvSpPr>
          <p:nvPr/>
        </p:nvSpPr>
        <p:spPr bwMode="auto">
          <a:xfrm>
            <a:off x="4067175" y="2179638"/>
            <a:ext cx="360363" cy="647700"/>
          </a:xfrm>
          <a:prstGeom prst="rect">
            <a:avLst/>
          </a:prstGeom>
          <a:noFill/>
          <a:ln w="3175">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r>
              <a:rPr lang="en-US"/>
              <a:t>1</a:t>
            </a:r>
          </a:p>
        </p:txBody>
      </p:sp>
      <p:sp>
        <p:nvSpPr>
          <p:cNvPr id="2192400" name="Rectangle 16"/>
          <p:cNvSpPr>
            <a:spLocks noChangeArrowheads="1"/>
          </p:cNvSpPr>
          <p:nvPr/>
        </p:nvSpPr>
        <p:spPr bwMode="auto">
          <a:xfrm>
            <a:off x="5291138" y="2179638"/>
            <a:ext cx="360362" cy="647700"/>
          </a:xfrm>
          <a:prstGeom prst="rect">
            <a:avLst/>
          </a:prstGeom>
          <a:noFill/>
          <a:ln w="3175">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r>
              <a:rPr lang="en-US"/>
              <a:t>1</a:t>
            </a:r>
          </a:p>
        </p:txBody>
      </p:sp>
      <p:sp>
        <p:nvSpPr>
          <p:cNvPr id="2192401" name="Rectangle 17"/>
          <p:cNvSpPr>
            <a:spLocks noChangeArrowheads="1"/>
          </p:cNvSpPr>
          <p:nvPr/>
        </p:nvSpPr>
        <p:spPr bwMode="auto">
          <a:xfrm>
            <a:off x="6516688" y="2179638"/>
            <a:ext cx="360362" cy="647700"/>
          </a:xfrm>
          <a:prstGeom prst="rect">
            <a:avLst/>
          </a:prstGeom>
          <a:solidFill>
            <a:schemeClr val="accent1"/>
          </a:solidFill>
          <a:ln w="3175">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r>
              <a:rPr lang="en-US"/>
              <a:t>1</a:t>
            </a:r>
          </a:p>
        </p:txBody>
      </p:sp>
      <p:sp>
        <p:nvSpPr>
          <p:cNvPr id="2192402" name="Rectangle 18"/>
          <p:cNvSpPr>
            <a:spLocks noChangeArrowheads="1"/>
          </p:cNvSpPr>
          <p:nvPr/>
        </p:nvSpPr>
        <p:spPr bwMode="auto">
          <a:xfrm>
            <a:off x="1547813" y="2900363"/>
            <a:ext cx="360362" cy="647700"/>
          </a:xfrm>
          <a:prstGeom prst="rect">
            <a:avLst/>
          </a:prstGeom>
          <a:noFill/>
          <a:ln w="3175">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r>
              <a:rPr lang="en-US"/>
              <a:t>0</a:t>
            </a:r>
          </a:p>
        </p:txBody>
      </p:sp>
      <p:sp>
        <p:nvSpPr>
          <p:cNvPr id="2192403" name="Rectangle 19"/>
          <p:cNvSpPr>
            <a:spLocks noChangeArrowheads="1"/>
          </p:cNvSpPr>
          <p:nvPr/>
        </p:nvSpPr>
        <p:spPr bwMode="auto">
          <a:xfrm>
            <a:off x="2843213" y="2900363"/>
            <a:ext cx="360362" cy="647700"/>
          </a:xfrm>
          <a:prstGeom prst="rect">
            <a:avLst/>
          </a:prstGeom>
          <a:noFill/>
          <a:ln w="3175">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r>
              <a:rPr lang="en-US"/>
              <a:t>1</a:t>
            </a:r>
          </a:p>
        </p:txBody>
      </p:sp>
      <p:sp>
        <p:nvSpPr>
          <p:cNvPr id="2192404" name="Rectangle 20"/>
          <p:cNvSpPr>
            <a:spLocks noChangeArrowheads="1"/>
          </p:cNvSpPr>
          <p:nvPr/>
        </p:nvSpPr>
        <p:spPr bwMode="auto">
          <a:xfrm>
            <a:off x="4067175" y="2900363"/>
            <a:ext cx="360363" cy="647700"/>
          </a:xfrm>
          <a:prstGeom prst="rect">
            <a:avLst/>
          </a:prstGeom>
          <a:noFill/>
          <a:ln w="3175">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r>
              <a:rPr lang="en-US"/>
              <a:t>0</a:t>
            </a:r>
          </a:p>
        </p:txBody>
      </p:sp>
      <p:sp>
        <p:nvSpPr>
          <p:cNvPr id="2192405" name="Rectangle 21"/>
          <p:cNvSpPr>
            <a:spLocks noChangeArrowheads="1"/>
          </p:cNvSpPr>
          <p:nvPr/>
        </p:nvSpPr>
        <p:spPr bwMode="auto">
          <a:xfrm>
            <a:off x="5291138" y="2900363"/>
            <a:ext cx="360362" cy="647700"/>
          </a:xfrm>
          <a:prstGeom prst="rect">
            <a:avLst/>
          </a:prstGeom>
          <a:noFill/>
          <a:ln w="3175">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r>
              <a:rPr lang="en-US"/>
              <a:t>1</a:t>
            </a:r>
          </a:p>
        </p:txBody>
      </p:sp>
      <p:sp>
        <p:nvSpPr>
          <p:cNvPr id="2192406" name="Rectangle 22"/>
          <p:cNvSpPr>
            <a:spLocks noChangeArrowheads="1"/>
          </p:cNvSpPr>
          <p:nvPr/>
        </p:nvSpPr>
        <p:spPr bwMode="auto">
          <a:xfrm>
            <a:off x="6516688" y="2900363"/>
            <a:ext cx="360362" cy="647700"/>
          </a:xfrm>
          <a:prstGeom prst="rect">
            <a:avLst/>
          </a:prstGeom>
          <a:solidFill>
            <a:schemeClr val="accent1"/>
          </a:solidFill>
          <a:ln w="3175">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r>
              <a:rPr lang="en-US"/>
              <a:t>0</a:t>
            </a:r>
          </a:p>
        </p:txBody>
      </p:sp>
      <p:sp>
        <p:nvSpPr>
          <p:cNvPr id="2192407" name="Text Box 23"/>
          <p:cNvSpPr txBox="1">
            <a:spLocks noChangeArrowheads="1"/>
          </p:cNvSpPr>
          <p:nvPr/>
        </p:nvSpPr>
        <p:spPr bwMode="auto">
          <a:xfrm>
            <a:off x="1343025" y="3640138"/>
            <a:ext cx="409575" cy="36671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317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spAutoFit/>
          </a:bodyPr>
          <a:lstStyle/>
          <a:p>
            <a:r>
              <a:rPr lang="en-US"/>
              <a:t>…</a:t>
            </a:r>
          </a:p>
        </p:txBody>
      </p:sp>
      <p:sp>
        <p:nvSpPr>
          <p:cNvPr id="2192408" name="Text Box 24"/>
          <p:cNvSpPr txBox="1">
            <a:spLocks noChangeArrowheads="1"/>
          </p:cNvSpPr>
          <p:nvPr/>
        </p:nvSpPr>
        <p:spPr bwMode="auto">
          <a:xfrm>
            <a:off x="2535238" y="3711575"/>
            <a:ext cx="473075" cy="36671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317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spAutoFit/>
          </a:bodyPr>
          <a:lstStyle/>
          <a:p>
            <a:r>
              <a:rPr lang="en-US"/>
              <a:t>….</a:t>
            </a:r>
          </a:p>
        </p:txBody>
      </p:sp>
      <p:sp>
        <p:nvSpPr>
          <p:cNvPr id="2192409" name="Text Box 25"/>
          <p:cNvSpPr txBox="1">
            <a:spLocks noChangeArrowheads="1"/>
          </p:cNvSpPr>
          <p:nvPr/>
        </p:nvSpPr>
        <p:spPr bwMode="auto">
          <a:xfrm>
            <a:off x="3903663" y="3640138"/>
            <a:ext cx="473075" cy="36671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317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spAutoFit/>
          </a:bodyPr>
          <a:lstStyle/>
          <a:p>
            <a:r>
              <a:rPr lang="en-US"/>
              <a:t>….</a:t>
            </a:r>
          </a:p>
        </p:txBody>
      </p:sp>
      <p:sp>
        <p:nvSpPr>
          <p:cNvPr id="2192410" name="Text Box 26"/>
          <p:cNvSpPr txBox="1">
            <a:spLocks noChangeArrowheads="1"/>
          </p:cNvSpPr>
          <p:nvPr/>
        </p:nvSpPr>
        <p:spPr bwMode="auto">
          <a:xfrm>
            <a:off x="4943475" y="3640138"/>
            <a:ext cx="409575" cy="36671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317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spAutoFit/>
          </a:bodyPr>
          <a:lstStyle/>
          <a:p>
            <a:r>
              <a:rPr lang="en-US"/>
              <a:t>…</a:t>
            </a:r>
          </a:p>
        </p:txBody>
      </p:sp>
      <p:sp>
        <p:nvSpPr>
          <p:cNvPr id="2192411" name="Text Box 27"/>
          <p:cNvSpPr txBox="1">
            <a:spLocks noChangeArrowheads="1"/>
          </p:cNvSpPr>
          <p:nvPr/>
        </p:nvSpPr>
        <p:spPr bwMode="auto">
          <a:xfrm>
            <a:off x="6351588" y="3711575"/>
            <a:ext cx="473075" cy="36671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317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spAutoFit/>
          </a:bodyPr>
          <a:lstStyle/>
          <a:p>
            <a:r>
              <a:rPr lang="en-US"/>
              <a:t>….</a:t>
            </a:r>
          </a:p>
        </p:txBody>
      </p:sp>
      <p:sp>
        <p:nvSpPr>
          <p:cNvPr id="2192414" name="Text Box 30"/>
          <p:cNvSpPr txBox="1">
            <a:spLocks noChangeArrowheads="1"/>
          </p:cNvSpPr>
          <p:nvPr/>
        </p:nvSpPr>
        <p:spPr bwMode="auto">
          <a:xfrm>
            <a:off x="2411413" y="5156200"/>
            <a:ext cx="3570287" cy="4572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317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spAutoFit/>
          </a:bodyPr>
          <a:lstStyle/>
          <a:p>
            <a:r>
              <a:rPr lang="en-US" sz="2400" b="1"/>
              <a:t>Even parity</a:t>
            </a:r>
            <a:r>
              <a:rPr lang="en-US" sz="2400"/>
              <a:t> is used here</a:t>
            </a:r>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Slide Number Placeholder 2"/>
          <p:cNvSpPr>
            <a:spLocks noGrp="1"/>
          </p:cNvSpPr>
          <p:nvPr>
            <p:ph type="sldNum" sz="quarter" idx="10"/>
          </p:nvPr>
        </p:nvSpPr>
        <p:spPr/>
        <p:txBody>
          <a:bodyPr/>
          <a:lstStyle/>
          <a:p>
            <a:fld id="{51921CC6-B24A-C741-A26F-5FD42F3BD1F0}" type="slidenum">
              <a:rPr lang="en-US"/>
              <a:pPr/>
              <a:t>49</a:t>
            </a:fld>
            <a:endParaRPr lang="en-US"/>
          </a:p>
        </p:txBody>
      </p:sp>
      <p:sp>
        <p:nvSpPr>
          <p:cNvPr id="2189314" name="Rectangle 2"/>
          <p:cNvSpPr>
            <a:spLocks noGrp="1" noChangeArrowheads="1"/>
          </p:cNvSpPr>
          <p:nvPr>
            <p:ph type="title"/>
          </p:nvPr>
        </p:nvSpPr>
        <p:spPr/>
        <p:txBody>
          <a:bodyPr/>
          <a:lstStyle/>
          <a:p>
            <a:r>
              <a:rPr lang="en-US"/>
              <a:t>RAID 3: example</a:t>
            </a:r>
          </a:p>
        </p:txBody>
      </p:sp>
      <p:sp>
        <p:nvSpPr>
          <p:cNvPr id="2189317" name="Rectangle 5"/>
          <p:cNvSpPr>
            <a:spLocks noChangeArrowheads="1"/>
          </p:cNvSpPr>
          <p:nvPr/>
        </p:nvSpPr>
        <p:spPr bwMode="auto">
          <a:xfrm>
            <a:off x="1260475" y="2035175"/>
            <a:ext cx="1008063" cy="2238375"/>
          </a:xfrm>
          <a:prstGeom prst="rect">
            <a:avLst/>
          </a:prstGeom>
          <a:noFill/>
          <a:ln w="3175">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endParaRPr lang="en-US"/>
          </a:p>
        </p:txBody>
      </p:sp>
      <p:sp>
        <p:nvSpPr>
          <p:cNvPr id="2189318" name="Text Box 6"/>
          <p:cNvSpPr txBox="1">
            <a:spLocks noChangeArrowheads="1"/>
          </p:cNvSpPr>
          <p:nvPr/>
        </p:nvSpPr>
        <p:spPr bwMode="auto">
          <a:xfrm>
            <a:off x="1403350" y="4273550"/>
            <a:ext cx="815975" cy="36671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317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spAutoFit/>
          </a:bodyPr>
          <a:lstStyle/>
          <a:p>
            <a:r>
              <a:rPr lang="en-US"/>
              <a:t>Disk 1</a:t>
            </a:r>
          </a:p>
        </p:txBody>
      </p:sp>
      <p:sp>
        <p:nvSpPr>
          <p:cNvPr id="2189319" name="Rectangle 7"/>
          <p:cNvSpPr>
            <a:spLocks noChangeArrowheads="1"/>
          </p:cNvSpPr>
          <p:nvPr/>
        </p:nvSpPr>
        <p:spPr bwMode="auto">
          <a:xfrm>
            <a:off x="2484438" y="2035175"/>
            <a:ext cx="1008062" cy="2238375"/>
          </a:xfrm>
          <a:prstGeom prst="rect">
            <a:avLst/>
          </a:prstGeom>
          <a:noFill/>
          <a:ln w="3175">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endParaRPr lang="en-US"/>
          </a:p>
        </p:txBody>
      </p:sp>
      <p:sp>
        <p:nvSpPr>
          <p:cNvPr id="2189320" name="Text Box 8"/>
          <p:cNvSpPr txBox="1">
            <a:spLocks noChangeArrowheads="1"/>
          </p:cNvSpPr>
          <p:nvPr/>
        </p:nvSpPr>
        <p:spPr bwMode="auto">
          <a:xfrm>
            <a:off x="2627313" y="4273550"/>
            <a:ext cx="815975" cy="36671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317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spAutoFit/>
          </a:bodyPr>
          <a:lstStyle/>
          <a:p>
            <a:r>
              <a:rPr lang="en-US"/>
              <a:t>Disk 2</a:t>
            </a:r>
          </a:p>
        </p:txBody>
      </p:sp>
      <p:sp>
        <p:nvSpPr>
          <p:cNvPr id="2189321" name="Rectangle 9"/>
          <p:cNvSpPr>
            <a:spLocks noChangeArrowheads="1"/>
          </p:cNvSpPr>
          <p:nvPr/>
        </p:nvSpPr>
        <p:spPr bwMode="auto">
          <a:xfrm>
            <a:off x="3708400" y="2047875"/>
            <a:ext cx="1008063" cy="2238375"/>
          </a:xfrm>
          <a:prstGeom prst="rect">
            <a:avLst/>
          </a:prstGeom>
          <a:noFill/>
          <a:ln w="3175">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endParaRPr lang="en-US"/>
          </a:p>
        </p:txBody>
      </p:sp>
      <p:sp>
        <p:nvSpPr>
          <p:cNvPr id="2189322" name="Text Box 10"/>
          <p:cNvSpPr txBox="1">
            <a:spLocks noChangeArrowheads="1"/>
          </p:cNvSpPr>
          <p:nvPr/>
        </p:nvSpPr>
        <p:spPr bwMode="auto">
          <a:xfrm>
            <a:off x="3851275" y="4286250"/>
            <a:ext cx="815975" cy="36671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317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spAutoFit/>
          </a:bodyPr>
          <a:lstStyle/>
          <a:p>
            <a:r>
              <a:rPr lang="en-US"/>
              <a:t>Disk 3</a:t>
            </a:r>
          </a:p>
        </p:txBody>
      </p:sp>
      <p:sp>
        <p:nvSpPr>
          <p:cNvPr id="2189323" name="Rectangle 11"/>
          <p:cNvSpPr>
            <a:spLocks noChangeArrowheads="1"/>
          </p:cNvSpPr>
          <p:nvPr/>
        </p:nvSpPr>
        <p:spPr bwMode="auto">
          <a:xfrm>
            <a:off x="4932363" y="2047875"/>
            <a:ext cx="1008062" cy="2238375"/>
          </a:xfrm>
          <a:prstGeom prst="rect">
            <a:avLst/>
          </a:prstGeom>
          <a:noFill/>
          <a:ln w="3175">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endParaRPr lang="en-US"/>
          </a:p>
        </p:txBody>
      </p:sp>
      <p:sp>
        <p:nvSpPr>
          <p:cNvPr id="2189324" name="Text Box 12"/>
          <p:cNvSpPr txBox="1">
            <a:spLocks noChangeArrowheads="1"/>
          </p:cNvSpPr>
          <p:nvPr/>
        </p:nvSpPr>
        <p:spPr bwMode="auto">
          <a:xfrm>
            <a:off x="5075238" y="4286250"/>
            <a:ext cx="815975" cy="36671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317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spAutoFit/>
          </a:bodyPr>
          <a:lstStyle/>
          <a:p>
            <a:r>
              <a:rPr lang="en-US"/>
              <a:t>Disk 4</a:t>
            </a:r>
          </a:p>
        </p:txBody>
      </p:sp>
      <p:sp>
        <p:nvSpPr>
          <p:cNvPr id="2189325" name="Rectangle 13"/>
          <p:cNvSpPr>
            <a:spLocks noChangeArrowheads="1"/>
          </p:cNvSpPr>
          <p:nvPr/>
        </p:nvSpPr>
        <p:spPr bwMode="auto">
          <a:xfrm>
            <a:off x="6156325" y="2047875"/>
            <a:ext cx="1008063" cy="2238375"/>
          </a:xfrm>
          <a:prstGeom prst="rect">
            <a:avLst/>
          </a:prstGeom>
          <a:noFill/>
          <a:ln w="3175">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endParaRPr lang="en-US"/>
          </a:p>
        </p:txBody>
      </p:sp>
      <p:sp>
        <p:nvSpPr>
          <p:cNvPr id="2189326" name="Text Box 14"/>
          <p:cNvSpPr txBox="1">
            <a:spLocks noChangeArrowheads="1"/>
          </p:cNvSpPr>
          <p:nvPr/>
        </p:nvSpPr>
        <p:spPr bwMode="auto">
          <a:xfrm>
            <a:off x="6299200" y="4286250"/>
            <a:ext cx="815975" cy="36671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317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spAutoFit/>
          </a:bodyPr>
          <a:lstStyle/>
          <a:p>
            <a:r>
              <a:rPr lang="en-US"/>
              <a:t>Disk 5</a:t>
            </a:r>
          </a:p>
        </p:txBody>
      </p:sp>
      <p:sp>
        <p:nvSpPr>
          <p:cNvPr id="2189327" name="Rectangle 15"/>
          <p:cNvSpPr>
            <a:spLocks noChangeArrowheads="1"/>
          </p:cNvSpPr>
          <p:nvPr/>
        </p:nvSpPr>
        <p:spPr bwMode="auto">
          <a:xfrm>
            <a:off x="1547813" y="2179638"/>
            <a:ext cx="360362" cy="647700"/>
          </a:xfrm>
          <a:prstGeom prst="rect">
            <a:avLst/>
          </a:prstGeom>
          <a:noFill/>
          <a:ln w="3175">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r>
              <a:rPr lang="en-US"/>
              <a:t>1</a:t>
            </a:r>
          </a:p>
        </p:txBody>
      </p:sp>
      <p:sp>
        <p:nvSpPr>
          <p:cNvPr id="2189328" name="Rectangle 16"/>
          <p:cNvSpPr>
            <a:spLocks noChangeArrowheads="1"/>
          </p:cNvSpPr>
          <p:nvPr/>
        </p:nvSpPr>
        <p:spPr bwMode="auto">
          <a:xfrm>
            <a:off x="2843213" y="2179638"/>
            <a:ext cx="360362" cy="647700"/>
          </a:xfrm>
          <a:prstGeom prst="rect">
            <a:avLst/>
          </a:prstGeom>
          <a:noFill/>
          <a:ln w="3175">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r>
              <a:rPr lang="en-US"/>
              <a:t>0</a:t>
            </a:r>
          </a:p>
        </p:txBody>
      </p:sp>
      <p:sp>
        <p:nvSpPr>
          <p:cNvPr id="2189329" name="Rectangle 17"/>
          <p:cNvSpPr>
            <a:spLocks noChangeArrowheads="1"/>
          </p:cNvSpPr>
          <p:nvPr/>
        </p:nvSpPr>
        <p:spPr bwMode="auto">
          <a:xfrm>
            <a:off x="4067175" y="2179638"/>
            <a:ext cx="360363" cy="647700"/>
          </a:xfrm>
          <a:prstGeom prst="rect">
            <a:avLst/>
          </a:prstGeom>
          <a:noFill/>
          <a:ln w="3175">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r>
              <a:rPr lang="en-US"/>
              <a:t>1</a:t>
            </a:r>
          </a:p>
        </p:txBody>
      </p:sp>
      <p:sp>
        <p:nvSpPr>
          <p:cNvPr id="2189330" name="Rectangle 18"/>
          <p:cNvSpPr>
            <a:spLocks noChangeArrowheads="1"/>
          </p:cNvSpPr>
          <p:nvPr/>
        </p:nvSpPr>
        <p:spPr bwMode="auto">
          <a:xfrm>
            <a:off x="5291138" y="2179638"/>
            <a:ext cx="360362" cy="647700"/>
          </a:xfrm>
          <a:prstGeom prst="rect">
            <a:avLst/>
          </a:prstGeom>
          <a:noFill/>
          <a:ln w="3175">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r>
              <a:rPr lang="en-US"/>
              <a:t>1</a:t>
            </a:r>
          </a:p>
        </p:txBody>
      </p:sp>
      <p:sp>
        <p:nvSpPr>
          <p:cNvPr id="2189331" name="Rectangle 19"/>
          <p:cNvSpPr>
            <a:spLocks noChangeArrowheads="1"/>
          </p:cNvSpPr>
          <p:nvPr/>
        </p:nvSpPr>
        <p:spPr bwMode="auto">
          <a:xfrm>
            <a:off x="6516688" y="2179638"/>
            <a:ext cx="360362" cy="647700"/>
          </a:xfrm>
          <a:prstGeom prst="rect">
            <a:avLst/>
          </a:prstGeom>
          <a:solidFill>
            <a:schemeClr val="accent1"/>
          </a:solidFill>
          <a:ln w="3175">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r>
              <a:rPr lang="en-US"/>
              <a:t>1</a:t>
            </a:r>
          </a:p>
        </p:txBody>
      </p:sp>
      <p:sp>
        <p:nvSpPr>
          <p:cNvPr id="2189332" name="Rectangle 20"/>
          <p:cNvSpPr>
            <a:spLocks noChangeArrowheads="1"/>
          </p:cNvSpPr>
          <p:nvPr/>
        </p:nvSpPr>
        <p:spPr bwMode="auto">
          <a:xfrm>
            <a:off x="1547813" y="2900363"/>
            <a:ext cx="360362" cy="647700"/>
          </a:xfrm>
          <a:prstGeom prst="rect">
            <a:avLst/>
          </a:prstGeom>
          <a:noFill/>
          <a:ln w="3175">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r>
              <a:rPr lang="en-US"/>
              <a:t>0</a:t>
            </a:r>
          </a:p>
        </p:txBody>
      </p:sp>
      <p:sp>
        <p:nvSpPr>
          <p:cNvPr id="2189333" name="Rectangle 21"/>
          <p:cNvSpPr>
            <a:spLocks noChangeArrowheads="1"/>
          </p:cNvSpPr>
          <p:nvPr/>
        </p:nvSpPr>
        <p:spPr bwMode="auto">
          <a:xfrm>
            <a:off x="2843213" y="2900363"/>
            <a:ext cx="360362" cy="647700"/>
          </a:xfrm>
          <a:prstGeom prst="rect">
            <a:avLst/>
          </a:prstGeom>
          <a:noFill/>
          <a:ln w="3175">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r>
              <a:rPr lang="en-US"/>
              <a:t>1</a:t>
            </a:r>
          </a:p>
        </p:txBody>
      </p:sp>
      <p:sp>
        <p:nvSpPr>
          <p:cNvPr id="2189334" name="Rectangle 22"/>
          <p:cNvSpPr>
            <a:spLocks noChangeArrowheads="1"/>
          </p:cNvSpPr>
          <p:nvPr/>
        </p:nvSpPr>
        <p:spPr bwMode="auto">
          <a:xfrm>
            <a:off x="4067175" y="2900363"/>
            <a:ext cx="360363" cy="647700"/>
          </a:xfrm>
          <a:prstGeom prst="rect">
            <a:avLst/>
          </a:prstGeom>
          <a:noFill/>
          <a:ln w="3175">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r>
              <a:rPr lang="en-US"/>
              <a:t>0</a:t>
            </a:r>
          </a:p>
        </p:txBody>
      </p:sp>
      <p:sp>
        <p:nvSpPr>
          <p:cNvPr id="2189335" name="Rectangle 23"/>
          <p:cNvSpPr>
            <a:spLocks noChangeArrowheads="1"/>
          </p:cNvSpPr>
          <p:nvPr/>
        </p:nvSpPr>
        <p:spPr bwMode="auto">
          <a:xfrm>
            <a:off x="5291138" y="2900363"/>
            <a:ext cx="360362" cy="647700"/>
          </a:xfrm>
          <a:prstGeom prst="rect">
            <a:avLst/>
          </a:prstGeom>
          <a:noFill/>
          <a:ln w="3175">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r>
              <a:rPr lang="en-US"/>
              <a:t>1</a:t>
            </a:r>
          </a:p>
        </p:txBody>
      </p:sp>
      <p:sp>
        <p:nvSpPr>
          <p:cNvPr id="2189336" name="Rectangle 24"/>
          <p:cNvSpPr>
            <a:spLocks noChangeArrowheads="1"/>
          </p:cNvSpPr>
          <p:nvPr/>
        </p:nvSpPr>
        <p:spPr bwMode="auto">
          <a:xfrm>
            <a:off x="6516688" y="2900363"/>
            <a:ext cx="360362" cy="647700"/>
          </a:xfrm>
          <a:prstGeom prst="rect">
            <a:avLst/>
          </a:prstGeom>
          <a:solidFill>
            <a:schemeClr val="accent1"/>
          </a:solidFill>
          <a:ln w="3175">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r>
              <a:rPr lang="en-US"/>
              <a:t>0</a:t>
            </a:r>
          </a:p>
        </p:txBody>
      </p:sp>
      <p:sp>
        <p:nvSpPr>
          <p:cNvPr id="2189337" name="Text Box 25"/>
          <p:cNvSpPr txBox="1">
            <a:spLocks noChangeArrowheads="1"/>
          </p:cNvSpPr>
          <p:nvPr/>
        </p:nvSpPr>
        <p:spPr bwMode="auto">
          <a:xfrm>
            <a:off x="1343025" y="3640138"/>
            <a:ext cx="409575" cy="36671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317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spAutoFit/>
          </a:bodyPr>
          <a:lstStyle/>
          <a:p>
            <a:r>
              <a:rPr lang="en-US"/>
              <a:t>…</a:t>
            </a:r>
          </a:p>
        </p:txBody>
      </p:sp>
      <p:sp>
        <p:nvSpPr>
          <p:cNvPr id="2189338" name="Text Box 26"/>
          <p:cNvSpPr txBox="1">
            <a:spLocks noChangeArrowheads="1"/>
          </p:cNvSpPr>
          <p:nvPr/>
        </p:nvSpPr>
        <p:spPr bwMode="auto">
          <a:xfrm>
            <a:off x="2535238" y="3711575"/>
            <a:ext cx="473075" cy="36671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317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spAutoFit/>
          </a:bodyPr>
          <a:lstStyle/>
          <a:p>
            <a:r>
              <a:rPr lang="en-US"/>
              <a:t>….</a:t>
            </a:r>
          </a:p>
        </p:txBody>
      </p:sp>
      <p:sp>
        <p:nvSpPr>
          <p:cNvPr id="2189339" name="Text Box 27"/>
          <p:cNvSpPr txBox="1">
            <a:spLocks noChangeArrowheads="1"/>
          </p:cNvSpPr>
          <p:nvPr/>
        </p:nvSpPr>
        <p:spPr bwMode="auto">
          <a:xfrm>
            <a:off x="3903663" y="3640138"/>
            <a:ext cx="473075" cy="36671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317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spAutoFit/>
          </a:bodyPr>
          <a:lstStyle/>
          <a:p>
            <a:r>
              <a:rPr lang="en-US"/>
              <a:t>….</a:t>
            </a:r>
          </a:p>
        </p:txBody>
      </p:sp>
      <p:sp>
        <p:nvSpPr>
          <p:cNvPr id="2189340" name="Text Box 28"/>
          <p:cNvSpPr txBox="1">
            <a:spLocks noChangeArrowheads="1"/>
          </p:cNvSpPr>
          <p:nvPr/>
        </p:nvSpPr>
        <p:spPr bwMode="auto">
          <a:xfrm>
            <a:off x="4943475" y="3640138"/>
            <a:ext cx="409575" cy="36671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317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spAutoFit/>
          </a:bodyPr>
          <a:lstStyle/>
          <a:p>
            <a:r>
              <a:rPr lang="en-US"/>
              <a:t>…</a:t>
            </a:r>
          </a:p>
        </p:txBody>
      </p:sp>
      <p:sp>
        <p:nvSpPr>
          <p:cNvPr id="2189341" name="Text Box 29"/>
          <p:cNvSpPr txBox="1">
            <a:spLocks noChangeArrowheads="1"/>
          </p:cNvSpPr>
          <p:nvPr/>
        </p:nvSpPr>
        <p:spPr bwMode="auto">
          <a:xfrm>
            <a:off x="6351588" y="3711575"/>
            <a:ext cx="473075" cy="36671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317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spAutoFit/>
          </a:bodyPr>
          <a:lstStyle/>
          <a:p>
            <a:r>
              <a:rPr lang="en-US"/>
              <a:t>….</a:t>
            </a:r>
          </a:p>
        </p:txBody>
      </p:sp>
      <p:sp>
        <p:nvSpPr>
          <p:cNvPr id="2189343" name="Rectangle 31"/>
          <p:cNvSpPr>
            <a:spLocks noChangeArrowheads="1"/>
          </p:cNvSpPr>
          <p:nvPr/>
        </p:nvSpPr>
        <p:spPr bwMode="auto">
          <a:xfrm>
            <a:off x="3708400" y="2060575"/>
            <a:ext cx="1009650" cy="2232025"/>
          </a:xfrm>
          <a:prstGeom prst="rect">
            <a:avLst/>
          </a:prstGeom>
          <a:solidFill>
            <a:srgbClr val="000000"/>
          </a:solidFill>
          <a:ln w="3175">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endParaRPr lang="en-US"/>
          </a:p>
        </p:txBody>
      </p:sp>
      <p:sp>
        <p:nvSpPr>
          <p:cNvPr id="2189344" name="Text Box 32"/>
          <p:cNvSpPr txBox="1">
            <a:spLocks noChangeArrowheads="1"/>
          </p:cNvSpPr>
          <p:nvPr/>
        </p:nvSpPr>
        <p:spPr bwMode="auto">
          <a:xfrm>
            <a:off x="323850" y="1484313"/>
            <a:ext cx="4829175" cy="36671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317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spAutoFit/>
          </a:bodyPr>
          <a:lstStyle/>
          <a:p>
            <a:r>
              <a:rPr lang="en-US"/>
              <a:t>Let one disk fail!  How can we recover its data</a:t>
            </a:r>
          </a:p>
        </p:txBody>
      </p:sp>
      <p:sp>
        <p:nvSpPr>
          <p:cNvPr id="2189345" name="Text Box 33"/>
          <p:cNvSpPr txBox="1">
            <a:spLocks noChangeArrowheads="1"/>
          </p:cNvSpPr>
          <p:nvPr/>
        </p:nvSpPr>
        <p:spPr bwMode="auto">
          <a:xfrm>
            <a:off x="611188" y="4803775"/>
            <a:ext cx="7178675" cy="6413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317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spAutoFit/>
          </a:bodyPr>
          <a:lstStyle/>
          <a:p>
            <a:pPr algn="l"/>
            <a:r>
              <a:rPr lang="en-US"/>
              <a:t>Look to disks 1, 2, 4, and 5. compute the parity and according to that </a:t>
            </a:r>
          </a:p>
          <a:p>
            <a:pPr algn="l"/>
            <a:r>
              <a:rPr lang="en-US"/>
              <a:t>generate the content of disk 3.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189343"/>
                                        </p:tgtEl>
                                        <p:attrNameLst>
                                          <p:attrName>style.visibility</p:attrName>
                                        </p:attrNameLst>
                                      </p:cBhvr>
                                      <p:to>
                                        <p:strVal val="visible"/>
                                      </p:to>
                                    </p:set>
                                    <p:animEffect transition="in" filter="blinds(horizontal)">
                                      <p:cBhvr>
                                        <p:cTn id="7" dur="500"/>
                                        <p:tgtEl>
                                          <p:spTgt spid="2189343"/>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2189345"/>
                                        </p:tgtEl>
                                        <p:attrNameLst>
                                          <p:attrName>style.visibility</p:attrName>
                                        </p:attrNameLst>
                                      </p:cBhvr>
                                      <p:to>
                                        <p:strVal val="visible"/>
                                      </p:to>
                                    </p:set>
                                    <p:animEffect transition="in" filter="blinds(horizontal)">
                                      <p:cBhvr>
                                        <p:cTn id="12" dur="500"/>
                                        <p:tgtEl>
                                          <p:spTgt spid="218934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89343" grpId="0" animBg="1"/>
      <p:bldP spid="2189345"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2"/>
          <p:cNvSpPr>
            <a:spLocks noGrp="1"/>
          </p:cNvSpPr>
          <p:nvPr>
            <p:ph type="sldNum" sz="quarter" idx="10"/>
          </p:nvPr>
        </p:nvSpPr>
        <p:spPr/>
        <p:txBody>
          <a:bodyPr/>
          <a:lstStyle/>
          <a:p>
            <a:fld id="{41CF20C6-3C10-AE49-9471-59A43F4F0A54}" type="slidenum">
              <a:rPr lang="en-US"/>
              <a:pPr/>
              <a:t>5</a:t>
            </a:fld>
            <a:endParaRPr lang="en-US"/>
          </a:p>
        </p:txBody>
      </p:sp>
      <p:sp>
        <p:nvSpPr>
          <p:cNvPr id="2026500" name="Rectangle 4"/>
          <p:cNvSpPr>
            <a:spLocks noGrp="1" noChangeArrowheads="1"/>
          </p:cNvSpPr>
          <p:nvPr>
            <p:ph type="title"/>
          </p:nvPr>
        </p:nvSpPr>
        <p:spPr/>
        <p:txBody>
          <a:bodyPr/>
          <a:lstStyle/>
          <a:p>
            <a:r>
              <a:rPr lang="en-US"/>
              <a:t>Moving-head Disk Mechanism</a:t>
            </a:r>
          </a:p>
        </p:txBody>
      </p:sp>
      <p:pic>
        <p:nvPicPr>
          <p:cNvPr id="2026501" name="Picture 5"/>
          <p:cNvPicPr>
            <a:picLocks noChangeAspect="1" noChangeArrowheads="1"/>
          </p:cNvPicPr>
          <p:nvPr/>
        </p:nvPicPr>
        <p:blipFill>
          <a:blip r:embed="rId3">
            <a:extLst>
              <a:ext uri="{28A0092B-C50C-407E-A947-70E740481C1C}">
                <a14:useLocalDpi xmlns:a14="http://schemas.microsoft.com/office/drawing/2010/main" val="0"/>
              </a:ext>
            </a:extLst>
          </a:blip>
          <a:srcRect l="801" t="2466" r="801" b="2834"/>
          <a:stretch>
            <a:fillRect/>
          </a:stretch>
        </p:blipFill>
        <p:spPr bwMode="auto">
          <a:xfrm>
            <a:off x="1258888" y="1628775"/>
            <a:ext cx="6373812" cy="4598988"/>
          </a:xfrm>
          <a:prstGeom prst="rect">
            <a:avLst/>
          </a:prstGeom>
          <a:noFill/>
          <a:ln w="38100" cmpd="dbl">
            <a:solidFill>
              <a:srgbClr val="CC6600"/>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pic>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 name="Slide Number Placeholder 2"/>
          <p:cNvSpPr>
            <a:spLocks noGrp="1"/>
          </p:cNvSpPr>
          <p:nvPr>
            <p:ph type="sldNum" sz="quarter" idx="10"/>
          </p:nvPr>
        </p:nvSpPr>
        <p:spPr/>
        <p:txBody>
          <a:bodyPr/>
          <a:lstStyle/>
          <a:p>
            <a:fld id="{50AF0DF4-9259-4145-BCBE-59C6DAD270DF}" type="slidenum">
              <a:rPr lang="en-US"/>
              <a:pPr/>
              <a:t>50</a:t>
            </a:fld>
            <a:endParaRPr lang="en-US"/>
          </a:p>
        </p:txBody>
      </p:sp>
      <p:sp>
        <p:nvSpPr>
          <p:cNvPr id="2194434" name="Rectangle 2"/>
          <p:cNvSpPr>
            <a:spLocks noGrp="1" noChangeArrowheads="1"/>
          </p:cNvSpPr>
          <p:nvPr>
            <p:ph type="title"/>
          </p:nvPr>
        </p:nvSpPr>
        <p:spPr/>
        <p:txBody>
          <a:bodyPr/>
          <a:lstStyle/>
          <a:p>
            <a:r>
              <a:rPr lang="en-US"/>
              <a:t>RAID 3: example</a:t>
            </a:r>
          </a:p>
        </p:txBody>
      </p:sp>
      <p:sp>
        <p:nvSpPr>
          <p:cNvPr id="2194435" name="Rectangle 3"/>
          <p:cNvSpPr>
            <a:spLocks noChangeArrowheads="1"/>
          </p:cNvSpPr>
          <p:nvPr/>
        </p:nvSpPr>
        <p:spPr bwMode="auto">
          <a:xfrm>
            <a:off x="1260475" y="2035175"/>
            <a:ext cx="1008063" cy="2238375"/>
          </a:xfrm>
          <a:prstGeom prst="rect">
            <a:avLst/>
          </a:prstGeom>
          <a:noFill/>
          <a:ln w="3175">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endParaRPr lang="en-US"/>
          </a:p>
        </p:txBody>
      </p:sp>
      <p:sp>
        <p:nvSpPr>
          <p:cNvPr id="2194436" name="Text Box 4"/>
          <p:cNvSpPr txBox="1">
            <a:spLocks noChangeArrowheads="1"/>
          </p:cNvSpPr>
          <p:nvPr/>
        </p:nvSpPr>
        <p:spPr bwMode="auto">
          <a:xfrm>
            <a:off x="1403350" y="4273550"/>
            <a:ext cx="815975" cy="36671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317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spAutoFit/>
          </a:bodyPr>
          <a:lstStyle/>
          <a:p>
            <a:r>
              <a:rPr lang="en-US"/>
              <a:t>Disk 1</a:t>
            </a:r>
          </a:p>
        </p:txBody>
      </p:sp>
      <p:sp>
        <p:nvSpPr>
          <p:cNvPr id="2194437" name="Rectangle 5"/>
          <p:cNvSpPr>
            <a:spLocks noChangeArrowheads="1"/>
          </p:cNvSpPr>
          <p:nvPr/>
        </p:nvSpPr>
        <p:spPr bwMode="auto">
          <a:xfrm>
            <a:off x="2484438" y="2035175"/>
            <a:ext cx="1008062" cy="2238375"/>
          </a:xfrm>
          <a:prstGeom prst="rect">
            <a:avLst/>
          </a:prstGeom>
          <a:noFill/>
          <a:ln w="3175">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endParaRPr lang="en-US"/>
          </a:p>
        </p:txBody>
      </p:sp>
      <p:sp>
        <p:nvSpPr>
          <p:cNvPr id="2194438" name="Text Box 6"/>
          <p:cNvSpPr txBox="1">
            <a:spLocks noChangeArrowheads="1"/>
          </p:cNvSpPr>
          <p:nvPr/>
        </p:nvSpPr>
        <p:spPr bwMode="auto">
          <a:xfrm>
            <a:off x="2627313" y="4273550"/>
            <a:ext cx="815975" cy="36671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317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spAutoFit/>
          </a:bodyPr>
          <a:lstStyle/>
          <a:p>
            <a:r>
              <a:rPr lang="en-US"/>
              <a:t>Disk 2</a:t>
            </a:r>
          </a:p>
        </p:txBody>
      </p:sp>
      <p:sp>
        <p:nvSpPr>
          <p:cNvPr id="2194439" name="Rectangle 7"/>
          <p:cNvSpPr>
            <a:spLocks noChangeArrowheads="1"/>
          </p:cNvSpPr>
          <p:nvPr/>
        </p:nvSpPr>
        <p:spPr bwMode="auto">
          <a:xfrm>
            <a:off x="3708400" y="2047875"/>
            <a:ext cx="1008063" cy="2238375"/>
          </a:xfrm>
          <a:prstGeom prst="rect">
            <a:avLst/>
          </a:prstGeom>
          <a:noFill/>
          <a:ln w="3175">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endParaRPr lang="en-US"/>
          </a:p>
        </p:txBody>
      </p:sp>
      <p:sp>
        <p:nvSpPr>
          <p:cNvPr id="2194440" name="Text Box 8"/>
          <p:cNvSpPr txBox="1">
            <a:spLocks noChangeArrowheads="1"/>
          </p:cNvSpPr>
          <p:nvPr/>
        </p:nvSpPr>
        <p:spPr bwMode="auto">
          <a:xfrm>
            <a:off x="3851275" y="4286250"/>
            <a:ext cx="815975" cy="36671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317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spAutoFit/>
          </a:bodyPr>
          <a:lstStyle/>
          <a:p>
            <a:r>
              <a:rPr lang="en-US"/>
              <a:t>Disk 3</a:t>
            </a:r>
          </a:p>
        </p:txBody>
      </p:sp>
      <p:sp>
        <p:nvSpPr>
          <p:cNvPr id="2194441" name="Rectangle 9"/>
          <p:cNvSpPr>
            <a:spLocks noChangeArrowheads="1"/>
          </p:cNvSpPr>
          <p:nvPr/>
        </p:nvSpPr>
        <p:spPr bwMode="auto">
          <a:xfrm>
            <a:off x="4932363" y="2047875"/>
            <a:ext cx="1008062" cy="2238375"/>
          </a:xfrm>
          <a:prstGeom prst="rect">
            <a:avLst/>
          </a:prstGeom>
          <a:noFill/>
          <a:ln w="3175">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endParaRPr lang="en-US"/>
          </a:p>
        </p:txBody>
      </p:sp>
      <p:sp>
        <p:nvSpPr>
          <p:cNvPr id="2194442" name="Text Box 10"/>
          <p:cNvSpPr txBox="1">
            <a:spLocks noChangeArrowheads="1"/>
          </p:cNvSpPr>
          <p:nvPr/>
        </p:nvSpPr>
        <p:spPr bwMode="auto">
          <a:xfrm>
            <a:off x="5075238" y="4286250"/>
            <a:ext cx="815975" cy="36671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317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spAutoFit/>
          </a:bodyPr>
          <a:lstStyle/>
          <a:p>
            <a:r>
              <a:rPr lang="en-US"/>
              <a:t>Disk 4</a:t>
            </a:r>
          </a:p>
        </p:txBody>
      </p:sp>
      <p:sp>
        <p:nvSpPr>
          <p:cNvPr id="2194443" name="Rectangle 11"/>
          <p:cNvSpPr>
            <a:spLocks noChangeArrowheads="1"/>
          </p:cNvSpPr>
          <p:nvPr/>
        </p:nvSpPr>
        <p:spPr bwMode="auto">
          <a:xfrm>
            <a:off x="6156325" y="2047875"/>
            <a:ext cx="1008063" cy="2238375"/>
          </a:xfrm>
          <a:prstGeom prst="rect">
            <a:avLst/>
          </a:prstGeom>
          <a:noFill/>
          <a:ln w="3175">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endParaRPr lang="en-US"/>
          </a:p>
        </p:txBody>
      </p:sp>
      <p:sp>
        <p:nvSpPr>
          <p:cNvPr id="2194444" name="Text Box 12"/>
          <p:cNvSpPr txBox="1">
            <a:spLocks noChangeArrowheads="1"/>
          </p:cNvSpPr>
          <p:nvPr/>
        </p:nvSpPr>
        <p:spPr bwMode="auto">
          <a:xfrm>
            <a:off x="6299200" y="4286250"/>
            <a:ext cx="815975" cy="36671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317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spAutoFit/>
          </a:bodyPr>
          <a:lstStyle/>
          <a:p>
            <a:r>
              <a:rPr lang="en-US"/>
              <a:t>Disk 5</a:t>
            </a:r>
          </a:p>
        </p:txBody>
      </p:sp>
      <p:sp>
        <p:nvSpPr>
          <p:cNvPr id="2194445" name="Rectangle 13"/>
          <p:cNvSpPr>
            <a:spLocks noChangeArrowheads="1"/>
          </p:cNvSpPr>
          <p:nvPr/>
        </p:nvSpPr>
        <p:spPr bwMode="auto">
          <a:xfrm>
            <a:off x="1547813" y="2179638"/>
            <a:ext cx="360362" cy="647700"/>
          </a:xfrm>
          <a:prstGeom prst="rect">
            <a:avLst/>
          </a:prstGeom>
          <a:noFill/>
          <a:ln w="3175">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r>
              <a:rPr lang="en-US"/>
              <a:t>1</a:t>
            </a:r>
          </a:p>
        </p:txBody>
      </p:sp>
      <p:sp>
        <p:nvSpPr>
          <p:cNvPr id="2194446" name="Rectangle 14"/>
          <p:cNvSpPr>
            <a:spLocks noChangeArrowheads="1"/>
          </p:cNvSpPr>
          <p:nvPr/>
        </p:nvSpPr>
        <p:spPr bwMode="auto">
          <a:xfrm>
            <a:off x="2843213" y="2179638"/>
            <a:ext cx="360362" cy="647700"/>
          </a:xfrm>
          <a:prstGeom prst="rect">
            <a:avLst/>
          </a:prstGeom>
          <a:noFill/>
          <a:ln w="3175">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r>
              <a:rPr lang="en-US"/>
              <a:t>0</a:t>
            </a:r>
          </a:p>
        </p:txBody>
      </p:sp>
      <p:sp>
        <p:nvSpPr>
          <p:cNvPr id="2194447" name="Rectangle 15"/>
          <p:cNvSpPr>
            <a:spLocks noChangeArrowheads="1"/>
          </p:cNvSpPr>
          <p:nvPr/>
        </p:nvSpPr>
        <p:spPr bwMode="auto">
          <a:xfrm>
            <a:off x="4067175" y="2179638"/>
            <a:ext cx="360363" cy="647700"/>
          </a:xfrm>
          <a:prstGeom prst="rect">
            <a:avLst/>
          </a:prstGeom>
          <a:noFill/>
          <a:ln w="3175">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r>
              <a:rPr lang="en-US"/>
              <a:t>1</a:t>
            </a:r>
          </a:p>
        </p:txBody>
      </p:sp>
      <p:sp>
        <p:nvSpPr>
          <p:cNvPr id="2194448" name="Rectangle 16"/>
          <p:cNvSpPr>
            <a:spLocks noChangeArrowheads="1"/>
          </p:cNvSpPr>
          <p:nvPr/>
        </p:nvSpPr>
        <p:spPr bwMode="auto">
          <a:xfrm>
            <a:off x="5291138" y="2179638"/>
            <a:ext cx="360362" cy="647700"/>
          </a:xfrm>
          <a:prstGeom prst="rect">
            <a:avLst/>
          </a:prstGeom>
          <a:noFill/>
          <a:ln w="3175">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r>
              <a:rPr lang="en-US"/>
              <a:t>1</a:t>
            </a:r>
          </a:p>
        </p:txBody>
      </p:sp>
      <p:sp>
        <p:nvSpPr>
          <p:cNvPr id="2194449" name="Rectangle 17"/>
          <p:cNvSpPr>
            <a:spLocks noChangeArrowheads="1"/>
          </p:cNvSpPr>
          <p:nvPr/>
        </p:nvSpPr>
        <p:spPr bwMode="auto">
          <a:xfrm>
            <a:off x="6516688" y="2179638"/>
            <a:ext cx="360362" cy="647700"/>
          </a:xfrm>
          <a:prstGeom prst="rect">
            <a:avLst/>
          </a:prstGeom>
          <a:solidFill>
            <a:schemeClr val="accent1"/>
          </a:solidFill>
          <a:ln w="3175">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r>
              <a:rPr lang="en-US"/>
              <a:t>1</a:t>
            </a:r>
          </a:p>
        </p:txBody>
      </p:sp>
      <p:sp>
        <p:nvSpPr>
          <p:cNvPr id="2194450" name="Rectangle 18"/>
          <p:cNvSpPr>
            <a:spLocks noChangeArrowheads="1"/>
          </p:cNvSpPr>
          <p:nvPr/>
        </p:nvSpPr>
        <p:spPr bwMode="auto">
          <a:xfrm>
            <a:off x="1547813" y="2900363"/>
            <a:ext cx="360362" cy="647700"/>
          </a:xfrm>
          <a:prstGeom prst="rect">
            <a:avLst/>
          </a:prstGeom>
          <a:noFill/>
          <a:ln w="3175">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r>
              <a:rPr lang="en-US"/>
              <a:t>0</a:t>
            </a:r>
          </a:p>
        </p:txBody>
      </p:sp>
      <p:sp>
        <p:nvSpPr>
          <p:cNvPr id="2194451" name="Rectangle 19"/>
          <p:cNvSpPr>
            <a:spLocks noChangeArrowheads="1"/>
          </p:cNvSpPr>
          <p:nvPr/>
        </p:nvSpPr>
        <p:spPr bwMode="auto">
          <a:xfrm>
            <a:off x="2843213" y="2900363"/>
            <a:ext cx="360362" cy="647700"/>
          </a:xfrm>
          <a:prstGeom prst="rect">
            <a:avLst/>
          </a:prstGeom>
          <a:noFill/>
          <a:ln w="3175">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r>
              <a:rPr lang="en-US"/>
              <a:t>1</a:t>
            </a:r>
          </a:p>
        </p:txBody>
      </p:sp>
      <p:sp>
        <p:nvSpPr>
          <p:cNvPr id="2194452" name="Rectangle 20"/>
          <p:cNvSpPr>
            <a:spLocks noChangeArrowheads="1"/>
          </p:cNvSpPr>
          <p:nvPr/>
        </p:nvSpPr>
        <p:spPr bwMode="auto">
          <a:xfrm>
            <a:off x="4067175" y="2900363"/>
            <a:ext cx="360363" cy="647700"/>
          </a:xfrm>
          <a:prstGeom prst="rect">
            <a:avLst/>
          </a:prstGeom>
          <a:noFill/>
          <a:ln w="3175">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r>
              <a:rPr lang="en-US"/>
              <a:t>0</a:t>
            </a:r>
          </a:p>
        </p:txBody>
      </p:sp>
      <p:sp>
        <p:nvSpPr>
          <p:cNvPr id="2194453" name="Rectangle 21"/>
          <p:cNvSpPr>
            <a:spLocks noChangeArrowheads="1"/>
          </p:cNvSpPr>
          <p:nvPr/>
        </p:nvSpPr>
        <p:spPr bwMode="auto">
          <a:xfrm>
            <a:off x="5291138" y="2900363"/>
            <a:ext cx="360362" cy="647700"/>
          </a:xfrm>
          <a:prstGeom prst="rect">
            <a:avLst/>
          </a:prstGeom>
          <a:noFill/>
          <a:ln w="3175">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r>
              <a:rPr lang="en-US"/>
              <a:t>1</a:t>
            </a:r>
          </a:p>
        </p:txBody>
      </p:sp>
      <p:sp>
        <p:nvSpPr>
          <p:cNvPr id="2194454" name="Rectangle 22"/>
          <p:cNvSpPr>
            <a:spLocks noChangeArrowheads="1"/>
          </p:cNvSpPr>
          <p:nvPr/>
        </p:nvSpPr>
        <p:spPr bwMode="auto">
          <a:xfrm>
            <a:off x="6516688" y="2900363"/>
            <a:ext cx="360362" cy="647700"/>
          </a:xfrm>
          <a:prstGeom prst="rect">
            <a:avLst/>
          </a:prstGeom>
          <a:solidFill>
            <a:schemeClr val="accent1"/>
          </a:solidFill>
          <a:ln w="3175">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r>
              <a:rPr lang="en-US"/>
              <a:t>0</a:t>
            </a:r>
          </a:p>
        </p:txBody>
      </p:sp>
      <p:sp>
        <p:nvSpPr>
          <p:cNvPr id="2194455" name="Text Box 23"/>
          <p:cNvSpPr txBox="1">
            <a:spLocks noChangeArrowheads="1"/>
          </p:cNvSpPr>
          <p:nvPr/>
        </p:nvSpPr>
        <p:spPr bwMode="auto">
          <a:xfrm>
            <a:off x="1343025" y="3640138"/>
            <a:ext cx="409575" cy="36671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317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spAutoFit/>
          </a:bodyPr>
          <a:lstStyle/>
          <a:p>
            <a:r>
              <a:rPr lang="en-US"/>
              <a:t>…</a:t>
            </a:r>
          </a:p>
        </p:txBody>
      </p:sp>
      <p:sp>
        <p:nvSpPr>
          <p:cNvPr id="2194456" name="Text Box 24"/>
          <p:cNvSpPr txBox="1">
            <a:spLocks noChangeArrowheads="1"/>
          </p:cNvSpPr>
          <p:nvPr/>
        </p:nvSpPr>
        <p:spPr bwMode="auto">
          <a:xfrm>
            <a:off x="2535238" y="3711575"/>
            <a:ext cx="473075" cy="36671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317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spAutoFit/>
          </a:bodyPr>
          <a:lstStyle/>
          <a:p>
            <a:r>
              <a:rPr lang="en-US"/>
              <a:t>….</a:t>
            </a:r>
          </a:p>
        </p:txBody>
      </p:sp>
      <p:sp>
        <p:nvSpPr>
          <p:cNvPr id="2194457" name="Text Box 25"/>
          <p:cNvSpPr txBox="1">
            <a:spLocks noChangeArrowheads="1"/>
          </p:cNvSpPr>
          <p:nvPr/>
        </p:nvSpPr>
        <p:spPr bwMode="auto">
          <a:xfrm>
            <a:off x="3903663" y="3640138"/>
            <a:ext cx="473075" cy="36671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317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spAutoFit/>
          </a:bodyPr>
          <a:lstStyle/>
          <a:p>
            <a:r>
              <a:rPr lang="en-US"/>
              <a:t>….</a:t>
            </a:r>
          </a:p>
        </p:txBody>
      </p:sp>
      <p:sp>
        <p:nvSpPr>
          <p:cNvPr id="2194458" name="Text Box 26"/>
          <p:cNvSpPr txBox="1">
            <a:spLocks noChangeArrowheads="1"/>
          </p:cNvSpPr>
          <p:nvPr/>
        </p:nvSpPr>
        <p:spPr bwMode="auto">
          <a:xfrm>
            <a:off x="4943475" y="3640138"/>
            <a:ext cx="409575" cy="36671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317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spAutoFit/>
          </a:bodyPr>
          <a:lstStyle/>
          <a:p>
            <a:r>
              <a:rPr lang="en-US"/>
              <a:t>…</a:t>
            </a:r>
          </a:p>
        </p:txBody>
      </p:sp>
      <p:sp>
        <p:nvSpPr>
          <p:cNvPr id="2194459" name="Text Box 27"/>
          <p:cNvSpPr txBox="1">
            <a:spLocks noChangeArrowheads="1"/>
          </p:cNvSpPr>
          <p:nvPr/>
        </p:nvSpPr>
        <p:spPr bwMode="auto">
          <a:xfrm>
            <a:off x="6351588" y="3711575"/>
            <a:ext cx="473075" cy="36671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317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spAutoFit/>
          </a:bodyPr>
          <a:lstStyle/>
          <a:p>
            <a:r>
              <a:rPr lang="en-US"/>
              <a:t>….</a:t>
            </a:r>
          </a:p>
        </p:txBody>
      </p:sp>
      <p:sp>
        <p:nvSpPr>
          <p:cNvPr id="2194460" name="Rectangle 28"/>
          <p:cNvSpPr>
            <a:spLocks noChangeArrowheads="1"/>
          </p:cNvSpPr>
          <p:nvPr/>
        </p:nvSpPr>
        <p:spPr bwMode="auto">
          <a:xfrm>
            <a:off x="3708400" y="2060575"/>
            <a:ext cx="1009650" cy="2232025"/>
          </a:xfrm>
          <a:prstGeom prst="rect">
            <a:avLst/>
          </a:prstGeom>
          <a:solidFill>
            <a:srgbClr val="000000"/>
          </a:solidFill>
          <a:ln w="3175">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endParaRPr lang="en-US"/>
          </a:p>
        </p:txBody>
      </p:sp>
      <p:sp>
        <p:nvSpPr>
          <p:cNvPr id="2194463" name="Rectangle 31"/>
          <p:cNvSpPr>
            <a:spLocks noChangeArrowheads="1"/>
          </p:cNvSpPr>
          <p:nvPr/>
        </p:nvSpPr>
        <p:spPr bwMode="auto">
          <a:xfrm>
            <a:off x="1549400" y="2179638"/>
            <a:ext cx="360363" cy="647700"/>
          </a:xfrm>
          <a:prstGeom prst="rect">
            <a:avLst/>
          </a:prstGeom>
          <a:solidFill>
            <a:srgbClr val="FF0000"/>
          </a:solidFill>
          <a:ln w="3175">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r>
              <a:rPr lang="en-US"/>
              <a:t>1</a:t>
            </a:r>
          </a:p>
        </p:txBody>
      </p:sp>
      <p:sp>
        <p:nvSpPr>
          <p:cNvPr id="2194464" name="Rectangle 32"/>
          <p:cNvSpPr>
            <a:spLocks noChangeArrowheads="1"/>
          </p:cNvSpPr>
          <p:nvPr/>
        </p:nvSpPr>
        <p:spPr bwMode="auto">
          <a:xfrm>
            <a:off x="2844800" y="2179638"/>
            <a:ext cx="360363" cy="647700"/>
          </a:xfrm>
          <a:prstGeom prst="rect">
            <a:avLst/>
          </a:prstGeom>
          <a:solidFill>
            <a:srgbClr val="FF0000"/>
          </a:solidFill>
          <a:ln w="3175">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r>
              <a:rPr lang="en-US"/>
              <a:t>0</a:t>
            </a:r>
          </a:p>
        </p:txBody>
      </p:sp>
      <p:sp>
        <p:nvSpPr>
          <p:cNvPr id="2194465" name="Rectangle 33"/>
          <p:cNvSpPr>
            <a:spLocks noChangeArrowheads="1"/>
          </p:cNvSpPr>
          <p:nvPr/>
        </p:nvSpPr>
        <p:spPr bwMode="auto">
          <a:xfrm>
            <a:off x="5292725" y="2179638"/>
            <a:ext cx="360363" cy="647700"/>
          </a:xfrm>
          <a:prstGeom prst="rect">
            <a:avLst/>
          </a:prstGeom>
          <a:solidFill>
            <a:srgbClr val="FF0000"/>
          </a:solidFill>
          <a:ln w="3175">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r>
              <a:rPr lang="en-US"/>
              <a:t>1</a:t>
            </a:r>
          </a:p>
        </p:txBody>
      </p:sp>
      <p:sp>
        <p:nvSpPr>
          <p:cNvPr id="2194466" name="Rectangle 34"/>
          <p:cNvSpPr>
            <a:spLocks noChangeArrowheads="1"/>
          </p:cNvSpPr>
          <p:nvPr/>
        </p:nvSpPr>
        <p:spPr bwMode="auto">
          <a:xfrm>
            <a:off x="3995738" y="2276475"/>
            <a:ext cx="431800" cy="574675"/>
          </a:xfrm>
          <a:prstGeom prst="rect">
            <a:avLst/>
          </a:prstGeom>
          <a:noFill/>
          <a:ln w="3175">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r>
              <a:rPr lang="en-US"/>
              <a:t>1</a:t>
            </a:r>
          </a:p>
        </p:txBody>
      </p:sp>
      <p:sp>
        <p:nvSpPr>
          <p:cNvPr id="2194467" name="Rectangle 35"/>
          <p:cNvSpPr>
            <a:spLocks noChangeArrowheads="1"/>
          </p:cNvSpPr>
          <p:nvPr/>
        </p:nvSpPr>
        <p:spPr bwMode="auto">
          <a:xfrm>
            <a:off x="3995738" y="2924175"/>
            <a:ext cx="431800" cy="574675"/>
          </a:xfrm>
          <a:prstGeom prst="rect">
            <a:avLst/>
          </a:prstGeom>
          <a:noFill/>
          <a:ln w="3175">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r>
              <a:rPr lang="en-US"/>
              <a:t>0</a:t>
            </a:r>
          </a:p>
        </p:txBody>
      </p:sp>
      <p:sp>
        <p:nvSpPr>
          <p:cNvPr id="2194468" name="Rectangle 36"/>
          <p:cNvSpPr>
            <a:spLocks noChangeArrowheads="1"/>
          </p:cNvSpPr>
          <p:nvPr/>
        </p:nvSpPr>
        <p:spPr bwMode="auto">
          <a:xfrm>
            <a:off x="1547813" y="2898775"/>
            <a:ext cx="360362" cy="647700"/>
          </a:xfrm>
          <a:prstGeom prst="rect">
            <a:avLst/>
          </a:prstGeom>
          <a:solidFill>
            <a:srgbClr val="FF0000"/>
          </a:solidFill>
          <a:ln w="3175">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r>
              <a:rPr lang="en-US"/>
              <a:t>0</a:t>
            </a:r>
          </a:p>
        </p:txBody>
      </p:sp>
      <p:sp>
        <p:nvSpPr>
          <p:cNvPr id="2194469" name="Rectangle 37"/>
          <p:cNvSpPr>
            <a:spLocks noChangeArrowheads="1"/>
          </p:cNvSpPr>
          <p:nvPr/>
        </p:nvSpPr>
        <p:spPr bwMode="auto">
          <a:xfrm>
            <a:off x="2843213" y="2898775"/>
            <a:ext cx="360362" cy="647700"/>
          </a:xfrm>
          <a:prstGeom prst="rect">
            <a:avLst/>
          </a:prstGeom>
          <a:solidFill>
            <a:srgbClr val="FF0000"/>
          </a:solidFill>
          <a:ln w="3175">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r>
              <a:rPr lang="en-US"/>
              <a:t>1</a:t>
            </a:r>
          </a:p>
        </p:txBody>
      </p:sp>
      <p:sp>
        <p:nvSpPr>
          <p:cNvPr id="2194470" name="Rectangle 38"/>
          <p:cNvSpPr>
            <a:spLocks noChangeArrowheads="1"/>
          </p:cNvSpPr>
          <p:nvPr/>
        </p:nvSpPr>
        <p:spPr bwMode="auto">
          <a:xfrm>
            <a:off x="5291138" y="2898775"/>
            <a:ext cx="360362" cy="647700"/>
          </a:xfrm>
          <a:prstGeom prst="rect">
            <a:avLst/>
          </a:prstGeom>
          <a:solidFill>
            <a:srgbClr val="FF0000"/>
          </a:solidFill>
          <a:ln w="3175">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r>
              <a:rPr lang="en-US"/>
              <a:t>1</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194463"/>
                                        </p:tgtEl>
                                        <p:attrNameLst>
                                          <p:attrName>style.visibility</p:attrName>
                                        </p:attrNameLst>
                                      </p:cBhvr>
                                      <p:to>
                                        <p:strVal val="visible"/>
                                      </p:to>
                                    </p:set>
                                    <p:animEffect transition="in" filter="blinds(horizontal)">
                                      <p:cBhvr>
                                        <p:cTn id="7" dur="500"/>
                                        <p:tgtEl>
                                          <p:spTgt spid="2194463"/>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2194464"/>
                                        </p:tgtEl>
                                        <p:attrNameLst>
                                          <p:attrName>style.visibility</p:attrName>
                                        </p:attrNameLst>
                                      </p:cBhvr>
                                      <p:to>
                                        <p:strVal val="visible"/>
                                      </p:to>
                                    </p:set>
                                    <p:animEffect transition="in" filter="blinds(horizontal)">
                                      <p:cBhvr>
                                        <p:cTn id="10" dur="500"/>
                                        <p:tgtEl>
                                          <p:spTgt spid="2194464"/>
                                        </p:tgtEl>
                                      </p:cBhvr>
                                    </p:animEffect>
                                  </p:childTnLst>
                                </p:cTn>
                              </p:par>
                              <p:par>
                                <p:cTn id="11" presetID="3" presetClass="entr" presetSubtype="10" fill="hold" grpId="0" nodeType="withEffect">
                                  <p:stCondLst>
                                    <p:cond delay="0"/>
                                  </p:stCondLst>
                                  <p:childTnLst>
                                    <p:set>
                                      <p:cBhvr>
                                        <p:cTn id="12" dur="1" fill="hold">
                                          <p:stCondLst>
                                            <p:cond delay="0"/>
                                          </p:stCondLst>
                                        </p:cTn>
                                        <p:tgtEl>
                                          <p:spTgt spid="2194465"/>
                                        </p:tgtEl>
                                        <p:attrNameLst>
                                          <p:attrName>style.visibility</p:attrName>
                                        </p:attrNameLst>
                                      </p:cBhvr>
                                      <p:to>
                                        <p:strVal val="visible"/>
                                      </p:to>
                                    </p:set>
                                    <p:animEffect transition="in" filter="blinds(horizontal)">
                                      <p:cBhvr>
                                        <p:cTn id="13" dur="500"/>
                                        <p:tgtEl>
                                          <p:spTgt spid="2194465"/>
                                        </p:tgtEl>
                                      </p:cBhvr>
                                    </p:animEffect>
                                  </p:childTnLst>
                                </p:cTn>
                              </p:par>
                            </p:childTnLst>
                          </p:cTn>
                        </p:par>
                      </p:childTnLst>
                    </p:cTn>
                  </p:par>
                  <p:par>
                    <p:cTn id="14" fill="hold" nodeType="clickPar">
                      <p:stCondLst>
                        <p:cond delay="indefinite"/>
                      </p:stCondLst>
                      <p:childTnLst>
                        <p:par>
                          <p:cTn id="15" fill="hold" nodeType="withGroup">
                            <p:stCondLst>
                              <p:cond delay="0"/>
                            </p:stCondLst>
                            <p:childTnLst>
                              <p:par>
                                <p:cTn id="16" presetID="3" presetClass="entr" presetSubtype="10" fill="hold" grpId="0" nodeType="clickEffect">
                                  <p:stCondLst>
                                    <p:cond delay="0"/>
                                  </p:stCondLst>
                                  <p:childTnLst>
                                    <p:set>
                                      <p:cBhvr>
                                        <p:cTn id="17" dur="1" fill="hold">
                                          <p:stCondLst>
                                            <p:cond delay="0"/>
                                          </p:stCondLst>
                                        </p:cTn>
                                        <p:tgtEl>
                                          <p:spTgt spid="2194466"/>
                                        </p:tgtEl>
                                        <p:attrNameLst>
                                          <p:attrName>style.visibility</p:attrName>
                                        </p:attrNameLst>
                                      </p:cBhvr>
                                      <p:to>
                                        <p:strVal val="visible"/>
                                      </p:to>
                                    </p:set>
                                    <p:animEffect transition="in" filter="blinds(horizontal)">
                                      <p:cBhvr>
                                        <p:cTn id="18" dur="500"/>
                                        <p:tgtEl>
                                          <p:spTgt spid="2194466"/>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3" presetClass="entr" presetSubtype="10" fill="hold" grpId="0" nodeType="clickEffect">
                                  <p:stCondLst>
                                    <p:cond delay="0"/>
                                  </p:stCondLst>
                                  <p:childTnLst>
                                    <p:set>
                                      <p:cBhvr>
                                        <p:cTn id="22" dur="1" fill="hold">
                                          <p:stCondLst>
                                            <p:cond delay="0"/>
                                          </p:stCondLst>
                                        </p:cTn>
                                        <p:tgtEl>
                                          <p:spTgt spid="2194468"/>
                                        </p:tgtEl>
                                        <p:attrNameLst>
                                          <p:attrName>style.visibility</p:attrName>
                                        </p:attrNameLst>
                                      </p:cBhvr>
                                      <p:to>
                                        <p:strVal val="visible"/>
                                      </p:to>
                                    </p:set>
                                    <p:animEffect transition="in" filter="blinds(horizontal)">
                                      <p:cBhvr>
                                        <p:cTn id="23" dur="500"/>
                                        <p:tgtEl>
                                          <p:spTgt spid="2194468"/>
                                        </p:tgtEl>
                                      </p:cBhvr>
                                    </p:animEffect>
                                  </p:childTnLst>
                                </p:cTn>
                              </p:par>
                              <p:par>
                                <p:cTn id="24" presetID="3" presetClass="entr" presetSubtype="10" fill="hold" grpId="0" nodeType="withEffect">
                                  <p:stCondLst>
                                    <p:cond delay="0"/>
                                  </p:stCondLst>
                                  <p:childTnLst>
                                    <p:set>
                                      <p:cBhvr>
                                        <p:cTn id="25" dur="1" fill="hold">
                                          <p:stCondLst>
                                            <p:cond delay="0"/>
                                          </p:stCondLst>
                                        </p:cTn>
                                        <p:tgtEl>
                                          <p:spTgt spid="2194469"/>
                                        </p:tgtEl>
                                        <p:attrNameLst>
                                          <p:attrName>style.visibility</p:attrName>
                                        </p:attrNameLst>
                                      </p:cBhvr>
                                      <p:to>
                                        <p:strVal val="visible"/>
                                      </p:to>
                                    </p:set>
                                    <p:animEffect transition="in" filter="blinds(horizontal)">
                                      <p:cBhvr>
                                        <p:cTn id="26" dur="500"/>
                                        <p:tgtEl>
                                          <p:spTgt spid="2194469"/>
                                        </p:tgtEl>
                                      </p:cBhvr>
                                    </p:animEffect>
                                  </p:childTnLst>
                                </p:cTn>
                              </p:par>
                              <p:par>
                                <p:cTn id="27" presetID="3" presetClass="entr" presetSubtype="10" fill="hold" grpId="0" nodeType="withEffect">
                                  <p:stCondLst>
                                    <p:cond delay="0"/>
                                  </p:stCondLst>
                                  <p:childTnLst>
                                    <p:set>
                                      <p:cBhvr>
                                        <p:cTn id="28" dur="1" fill="hold">
                                          <p:stCondLst>
                                            <p:cond delay="0"/>
                                          </p:stCondLst>
                                        </p:cTn>
                                        <p:tgtEl>
                                          <p:spTgt spid="2194470"/>
                                        </p:tgtEl>
                                        <p:attrNameLst>
                                          <p:attrName>style.visibility</p:attrName>
                                        </p:attrNameLst>
                                      </p:cBhvr>
                                      <p:to>
                                        <p:strVal val="visible"/>
                                      </p:to>
                                    </p:set>
                                    <p:animEffect transition="in" filter="blinds(horizontal)">
                                      <p:cBhvr>
                                        <p:cTn id="29" dur="500"/>
                                        <p:tgtEl>
                                          <p:spTgt spid="2194470"/>
                                        </p:tgtEl>
                                      </p:cBhvr>
                                    </p:animEffect>
                                  </p:childTnLst>
                                </p:cTn>
                              </p:par>
                            </p:childTnLst>
                          </p:cTn>
                        </p:par>
                      </p:childTnLst>
                    </p:cTn>
                  </p:par>
                  <p:par>
                    <p:cTn id="30" fill="hold" nodeType="clickPar">
                      <p:stCondLst>
                        <p:cond delay="indefinite"/>
                      </p:stCondLst>
                      <p:childTnLst>
                        <p:par>
                          <p:cTn id="31" fill="hold" nodeType="withGroup">
                            <p:stCondLst>
                              <p:cond delay="0"/>
                            </p:stCondLst>
                            <p:childTnLst>
                              <p:par>
                                <p:cTn id="32" presetID="3" presetClass="entr" presetSubtype="10" fill="hold" grpId="0" nodeType="clickEffect">
                                  <p:stCondLst>
                                    <p:cond delay="0"/>
                                  </p:stCondLst>
                                  <p:childTnLst>
                                    <p:set>
                                      <p:cBhvr>
                                        <p:cTn id="33" dur="1" fill="hold">
                                          <p:stCondLst>
                                            <p:cond delay="0"/>
                                          </p:stCondLst>
                                        </p:cTn>
                                        <p:tgtEl>
                                          <p:spTgt spid="2194467"/>
                                        </p:tgtEl>
                                        <p:attrNameLst>
                                          <p:attrName>style.visibility</p:attrName>
                                        </p:attrNameLst>
                                      </p:cBhvr>
                                      <p:to>
                                        <p:strVal val="visible"/>
                                      </p:to>
                                    </p:set>
                                    <p:animEffect transition="in" filter="blinds(horizontal)">
                                      <p:cBhvr>
                                        <p:cTn id="34" dur="500"/>
                                        <p:tgtEl>
                                          <p:spTgt spid="219446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94463" grpId="0" animBg="1"/>
      <p:bldP spid="2194464" grpId="0" animBg="1"/>
      <p:bldP spid="2194465" grpId="0" animBg="1"/>
      <p:bldP spid="2194466" grpId="0" animBg="1"/>
      <p:bldP spid="2194467" grpId="0" animBg="1"/>
      <p:bldP spid="2194468" grpId="0" animBg="1"/>
      <p:bldP spid="2194469" grpId="0" animBg="1"/>
      <p:bldP spid="2194470" grpId="0" animBg="1"/>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Slide Number Placeholder 3"/>
          <p:cNvSpPr>
            <a:spLocks noGrp="1"/>
          </p:cNvSpPr>
          <p:nvPr>
            <p:ph type="sldNum" sz="quarter" idx="10"/>
          </p:nvPr>
        </p:nvSpPr>
        <p:spPr/>
        <p:txBody>
          <a:bodyPr/>
          <a:lstStyle/>
          <a:p>
            <a:fld id="{64BFAE06-F8E5-4542-A0FC-BDA0B93B464F}" type="slidenum">
              <a:rPr lang="en-US"/>
              <a:pPr/>
              <a:t>51</a:t>
            </a:fld>
            <a:endParaRPr lang="en-US"/>
          </a:p>
        </p:txBody>
      </p:sp>
      <p:sp>
        <p:nvSpPr>
          <p:cNvPr id="2196482" name="Rectangle 2"/>
          <p:cNvSpPr>
            <a:spLocks noGrp="1" noChangeArrowheads="1"/>
          </p:cNvSpPr>
          <p:nvPr>
            <p:ph type="title"/>
          </p:nvPr>
        </p:nvSpPr>
        <p:spPr/>
        <p:txBody>
          <a:bodyPr/>
          <a:lstStyle/>
          <a:p>
            <a:r>
              <a:rPr lang="en-US"/>
              <a:t>RAID 4</a:t>
            </a:r>
          </a:p>
        </p:txBody>
      </p:sp>
      <p:sp>
        <p:nvSpPr>
          <p:cNvPr id="2196483" name="Rectangle 3"/>
          <p:cNvSpPr>
            <a:spLocks noGrp="1" noChangeArrowheads="1"/>
          </p:cNvSpPr>
          <p:nvPr>
            <p:ph type="body" idx="1"/>
          </p:nvPr>
        </p:nvSpPr>
        <p:spPr/>
        <p:txBody>
          <a:bodyPr/>
          <a:lstStyle/>
          <a:p>
            <a:r>
              <a:rPr lang="en-US"/>
              <a:t>Uses block level striping (like RAID 0)</a:t>
            </a:r>
          </a:p>
          <a:p>
            <a:r>
              <a:rPr lang="en-US"/>
              <a:t>But uses an additional disk to store the parity block </a:t>
            </a:r>
          </a:p>
          <a:p>
            <a:pPr lvl="1"/>
            <a:r>
              <a:rPr lang="en-US"/>
              <a:t>Error recovery as in RAID 3</a:t>
            </a:r>
          </a:p>
          <a:p>
            <a:endParaRPr lang="en-US"/>
          </a:p>
          <a:p>
            <a:endParaRPr lang="en-US"/>
          </a:p>
        </p:txBody>
      </p:sp>
      <p:sp>
        <p:nvSpPr>
          <p:cNvPr id="2196484" name="Rectangle 4"/>
          <p:cNvSpPr>
            <a:spLocks noChangeArrowheads="1"/>
          </p:cNvSpPr>
          <p:nvPr/>
        </p:nvSpPr>
        <p:spPr bwMode="auto">
          <a:xfrm>
            <a:off x="971550" y="3068638"/>
            <a:ext cx="1152525" cy="504825"/>
          </a:xfrm>
          <a:prstGeom prst="rect">
            <a:avLst/>
          </a:prstGeom>
          <a:noFill/>
          <a:ln w="3175">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r>
              <a:rPr lang="en-US"/>
              <a:t>Block 0</a:t>
            </a:r>
          </a:p>
        </p:txBody>
      </p:sp>
      <p:sp>
        <p:nvSpPr>
          <p:cNvPr id="2196485" name="Rectangle 5"/>
          <p:cNvSpPr>
            <a:spLocks noChangeArrowheads="1"/>
          </p:cNvSpPr>
          <p:nvPr/>
        </p:nvSpPr>
        <p:spPr bwMode="auto">
          <a:xfrm>
            <a:off x="2339975" y="3068638"/>
            <a:ext cx="1152525" cy="504825"/>
          </a:xfrm>
          <a:prstGeom prst="rect">
            <a:avLst/>
          </a:prstGeom>
          <a:noFill/>
          <a:ln w="3175">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r>
              <a:rPr lang="en-US"/>
              <a:t>Block 1</a:t>
            </a:r>
          </a:p>
        </p:txBody>
      </p:sp>
      <p:sp>
        <p:nvSpPr>
          <p:cNvPr id="2196486" name="Rectangle 6"/>
          <p:cNvSpPr>
            <a:spLocks noChangeArrowheads="1"/>
          </p:cNvSpPr>
          <p:nvPr/>
        </p:nvSpPr>
        <p:spPr bwMode="auto">
          <a:xfrm>
            <a:off x="3706813" y="3068638"/>
            <a:ext cx="1152525" cy="504825"/>
          </a:xfrm>
          <a:prstGeom prst="rect">
            <a:avLst/>
          </a:prstGeom>
          <a:noFill/>
          <a:ln w="3175">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r>
              <a:rPr lang="en-US"/>
              <a:t>Block 2</a:t>
            </a:r>
          </a:p>
        </p:txBody>
      </p:sp>
      <p:sp>
        <p:nvSpPr>
          <p:cNvPr id="2196487" name="Rectangle 7"/>
          <p:cNvSpPr>
            <a:spLocks noChangeArrowheads="1"/>
          </p:cNvSpPr>
          <p:nvPr/>
        </p:nvSpPr>
        <p:spPr bwMode="auto">
          <a:xfrm>
            <a:off x="5146675" y="3068638"/>
            <a:ext cx="1152525" cy="504825"/>
          </a:xfrm>
          <a:prstGeom prst="rect">
            <a:avLst/>
          </a:prstGeom>
          <a:noFill/>
          <a:ln w="3175">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r>
              <a:rPr lang="en-US"/>
              <a:t>Block 3</a:t>
            </a:r>
          </a:p>
        </p:txBody>
      </p:sp>
      <p:sp>
        <p:nvSpPr>
          <p:cNvPr id="2196488" name="Rectangle 8"/>
          <p:cNvSpPr>
            <a:spLocks noChangeArrowheads="1"/>
          </p:cNvSpPr>
          <p:nvPr/>
        </p:nvSpPr>
        <p:spPr bwMode="auto">
          <a:xfrm>
            <a:off x="6588125" y="3068638"/>
            <a:ext cx="1152525" cy="504825"/>
          </a:xfrm>
          <a:prstGeom prst="rect">
            <a:avLst/>
          </a:prstGeom>
          <a:solidFill>
            <a:schemeClr val="accent1"/>
          </a:solidFill>
          <a:ln w="3175">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r>
              <a:rPr lang="en-US"/>
              <a:t>Parity </a:t>
            </a:r>
          </a:p>
          <a:p>
            <a:r>
              <a:rPr lang="en-US"/>
              <a:t>Block</a:t>
            </a:r>
          </a:p>
        </p:txBody>
      </p:sp>
      <p:sp>
        <p:nvSpPr>
          <p:cNvPr id="2196489" name="Rectangle 9"/>
          <p:cNvSpPr>
            <a:spLocks noChangeArrowheads="1"/>
          </p:cNvSpPr>
          <p:nvPr/>
        </p:nvSpPr>
        <p:spPr bwMode="auto">
          <a:xfrm>
            <a:off x="971550" y="3787775"/>
            <a:ext cx="1152525" cy="504825"/>
          </a:xfrm>
          <a:prstGeom prst="rect">
            <a:avLst/>
          </a:prstGeom>
          <a:noFill/>
          <a:ln w="3175">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r>
              <a:rPr lang="en-US"/>
              <a:t>Block 4</a:t>
            </a:r>
          </a:p>
        </p:txBody>
      </p:sp>
      <p:sp>
        <p:nvSpPr>
          <p:cNvPr id="2196490" name="Rectangle 10"/>
          <p:cNvSpPr>
            <a:spLocks noChangeArrowheads="1"/>
          </p:cNvSpPr>
          <p:nvPr/>
        </p:nvSpPr>
        <p:spPr bwMode="auto">
          <a:xfrm>
            <a:off x="2339975" y="3787775"/>
            <a:ext cx="1152525" cy="504825"/>
          </a:xfrm>
          <a:prstGeom prst="rect">
            <a:avLst/>
          </a:prstGeom>
          <a:noFill/>
          <a:ln w="3175">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r>
              <a:rPr lang="en-US"/>
              <a:t>Block 5</a:t>
            </a:r>
          </a:p>
        </p:txBody>
      </p:sp>
      <p:sp>
        <p:nvSpPr>
          <p:cNvPr id="2196491" name="Rectangle 11"/>
          <p:cNvSpPr>
            <a:spLocks noChangeArrowheads="1"/>
          </p:cNvSpPr>
          <p:nvPr/>
        </p:nvSpPr>
        <p:spPr bwMode="auto">
          <a:xfrm>
            <a:off x="3706813" y="3787775"/>
            <a:ext cx="1152525" cy="504825"/>
          </a:xfrm>
          <a:prstGeom prst="rect">
            <a:avLst/>
          </a:prstGeom>
          <a:noFill/>
          <a:ln w="3175">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r>
              <a:rPr lang="en-US"/>
              <a:t>Block 6</a:t>
            </a:r>
          </a:p>
        </p:txBody>
      </p:sp>
      <p:sp>
        <p:nvSpPr>
          <p:cNvPr id="2196492" name="Rectangle 12"/>
          <p:cNvSpPr>
            <a:spLocks noChangeArrowheads="1"/>
          </p:cNvSpPr>
          <p:nvPr/>
        </p:nvSpPr>
        <p:spPr bwMode="auto">
          <a:xfrm>
            <a:off x="5146675" y="3787775"/>
            <a:ext cx="1152525" cy="504825"/>
          </a:xfrm>
          <a:prstGeom prst="rect">
            <a:avLst/>
          </a:prstGeom>
          <a:noFill/>
          <a:ln w="3175">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r>
              <a:rPr lang="en-US"/>
              <a:t>Block 7</a:t>
            </a:r>
          </a:p>
        </p:txBody>
      </p:sp>
      <p:sp>
        <p:nvSpPr>
          <p:cNvPr id="2196493" name="Rectangle 13"/>
          <p:cNvSpPr>
            <a:spLocks noChangeArrowheads="1"/>
          </p:cNvSpPr>
          <p:nvPr/>
        </p:nvSpPr>
        <p:spPr bwMode="auto">
          <a:xfrm>
            <a:off x="6588125" y="3787775"/>
            <a:ext cx="1152525" cy="504825"/>
          </a:xfrm>
          <a:prstGeom prst="rect">
            <a:avLst/>
          </a:prstGeom>
          <a:solidFill>
            <a:schemeClr val="accent1"/>
          </a:solidFill>
          <a:ln w="3175">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r>
              <a:rPr lang="en-US"/>
              <a:t>Parity </a:t>
            </a:r>
          </a:p>
          <a:p>
            <a:r>
              <a:rPr lang="en-US"/>
              <a:t>Block</a:t>
            </a:r>
          </a:p>
        </p:txBody>
      </p:sp>
      <p:sp>
        <p:nvSpPr>
          <p:cNvPr id="2196494" name="Rectangle 14"/>
          <p:cNvSpPr>
            <a:spLocks noChangeArrowheads="1"/>
          </p:cNvSpPr>
          <p:nvPr/>
        </p:nvSpPr>
        <p:spPr bwMode="auto">
          <a:xfrm>
            <a:off x="971550" y="4508500"/>
            <a:ext cx="1152525" cy="504825"/>
          </a:xfrm>
          <a:prstGeom prst="rect">
            <a:avLst/>
          </a:prstGeom>
          <a:noFill/>
          <a:ln w="3175">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r>
              <a:rPr lang="en-US"/>
              <a:t>Block 8</a:t>
            </a:r>
          </a:p>
        </p:txBody>
      </p:sp>
      <p:sp>
        <p:nvSpPr>
          <p:cNvPr id="2196495" name="Rectangle 15"/>
          <p:cNvSpPr>
            <a:spLocks noChangeArrowheads="1"/>
          </p:cNvSpPr>
          <p:nvPr/>
        </p:nvSpPr>
        <p:spPr bwMode="auto">
          <a:xfrm>
            <a:off x="2339975" y="4508500"/>
            <a:ext cx="1152525" cy="504825"/>
          </a:xfrm>
          <a:prstGeom prst="rect">
            <a:avLst/>
          </a:prstGeom>
          <a:noFill/>
          <a:ln w="3175">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r>
              <a:rPr lang="en-US"/>
              <a:t>Block 9</a:t>
            </a:r>
          </a:p>
        </p:txBody>
      </p:sp>
      <p:sp>
        <p:nvSpPr>
          <p:cNvPr id="2196496" name="Rectangle 16"/>
          <p:cNvSpPr>
            <a:spLocks noChangeArrowheads="1"/>
          </p:cNvSpPr>
          <p:nvPr/>
        </p:nvSpPr>
        <p:spPr bwMode="auto">
          <a:xfrm>
            <a:off x="3706813" y="4508500"/>
            <a:ext cx="1152525" cy="504825"/>
          </a:xfrm>
          <a:prstGeom prst="rect">
            <a:avLst/>
          </a:prstGeom>
          <a:noFill/>
          <a:ln w="3175">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r>
              <a:rPr lang="en-US"/>
              <a:t>Block 10</a:t>
            </a:r>
          </a:p>
        </p:txBody>
      </p:sp>
      <p:sp>
        <p:nvSpPr>
          <p:cNvPr id="2196497" name="Rectangle 17"/>
          <p:cNvSpPr>
            <a:spLocks noChangeArrowheads="1"/>
          </p:cNvSpPr>
          <p:nvPr/>
        </p:nvSpPr>
        <p:spPr bwMode="auto">
          <a:xfrm>
            <a:off x="5146675" y="4508500"/>
            <a:ext cx="1152525" cy="504825"/>
          </a:xfrm>
          <a:prstGeom prst="rect">
            <a:avLst/>
          </a:prstGeom>
          <a:noFill/>
          <a:ln w="3175">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r>
              <a:rPr lang="en-US"/>
              <a:t>Block 11</a:t>
            </a:r>
          </a:p>
        </p:txBody>
      </p:sp>
      <p:sp>
        <p:nvSpPr>
          <p:cNvPr id="2196498" name="Rectangle 18"/>
          <p:cNvSpPr>
            <a:spLocks noChangeArrowheads="1"/>
          </p:cNvSpPr>
          <p:nvPr/>
        </p:nvSpPr>
        <p:spPr bwMode="auto">
          <a:xfrm>
            <a:off x="6588125" y="4508500"/>
            <a:ext cx="1152525" cy="504825"/>
          </a:xfrm>
          <a:prstGeom prst="rect">
            <a:avLst/>
          </a:prstGeom>
          <a:solidFill>
            <a:schemeClr val="accent1"/>
          </a:solidFill>
          <a:ln w="3175">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r>
              <a:rPr lang="en-US"/>
              <a:t>Parity </a:t>
            </a:r>
          </a:p>
          <a:p>
            <a:r>
              <a:rPr lang="en-US"/>
              <a:t>Block</a:t>
            </a:r>
          </a:p>
        </p:txBody>
      </p:sp>
      <p:sp>
        <p:nvSpPr>
          <p:cNvPr id="2196499" name="Text Box 19"/>
          <p:cNvSpPr txBox="1">
            <a:spLocks noChangeArrowheads="1"/>
          </p:cNvSpPr>
          <p:nvPr/>
        </p:nvSpPr>
        <p:spPr bwMode="auto">
          <a:xfrm>
            <a:off x="930275" y="5032375"/>
            <a:ext cx="473075" cy="36671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317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spAutoFit/>
          </a:bodyPr>
          <a:lstStyle/>
          <a:p>
            <a:r>
              <a:rPr lang="en-US"/>
              <a:t>….</a:t>
            </a:r>
          </a:p>
        </p:txBody>
      </p:sp>
      <p:sp>
        <p:nvSpPr>
          <p:cNvPr id="2196500" name="Rectangle 20"/>
          <p:cNvSpPr>
            <a:spLocks noChangeArrowheads="1"/>
          </p:cNvSpPr>
          <p:nvPr/>
        </p:nvSpPr>
        <p:spPr bwMode="auto">
          <a:xfrm>
            <a:off x="900113" y="2636838"/>
            <a:ext cx="1295400" cy="2952750"/>
          </a:xfrm>
          <a:prstGeom prst="rect">
            <a:avLst/>
          </a:prstGeom>
          <a:noFill/>
          <a:ln w="3175">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endParaRPr lang="en-US"/>
          </a:p>
        </p:txBody>
      </p:sp>
      <p:sp>
        <p:nvSpPr>
          <p:cNvPr id="2196501" name="Rectangle 21"/>
          <p:cNvSpPr>
            <a:spLocks noChangeArrowheads="1"/>
          </p:cNvSpPr>
          <p:nvPr/>
        </p:nvSpPr>
        <p:spPr bwMode="auto">
          <a:xfrm>
            <a:off x="2268538" y="2636838"/>
            <a:ext cx="1295400" cy="2952750"/>
          </a:xfrm>
          <a:prstGeom prst="rect">
            <a:avLst/>
          </a:prstGeom>
          <a:noFill/>
          <a:ln w="3175">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endParaRPr lang="en-US"/>
          </a:p>
        </p:txBody>
      </p:sp>
      <p:sp>
        <p:nvSpPr>
          <p:cNvPr id="2196502" name="Rectangle 22"/>
          <p:cNvSpPr>
            <a:spLocks noChangeArrowheads="1"/>
          </p:cNvSpPr>
          <p:nvPr/>
        </p:nvSpPr>
        <p:spPr bwMode="auto">
          <a:xfrm>
            <a:off x="3636963" y="2636838"/>
            <a:ext cx="1295400" cy="2952750"/>
          </a:xfrm>
          <a:prstGeom prst="rect">
            <a:avLst/>
          </a:prstGeom>
          <a:noFill/>
          <a:ln w="3175">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endParaRPr lang="en-US"/>
          </a:p>
        </p:txBody>
      </p:sp>
      <p:sp>
        <p:nvSpPr>
          <p:cNvPr id="2196503" name="Rectangle 23"/>
          <p:cNvSpPr>
            <a:spLocks noChangeArrowheads="1"/>
          </p:cNvSpPr>
          <p:nvPr/>
        </p:nvSpPr>
        <p:spPr bwMode="auto">
          <a:xfrm>
            <a:off x="5076825" y="2636838"/>
            <a:ext cx="1295400" cy="2952750"/>
          </a:xfrm>
          <a:prstGeom prst="rect">
            <a:avLst/>
          </a:prstGeom>
          <a:noFill/>
          <a:ln w="3175">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endParaRPr lang="en-US"/>
          </a:p>
        </p:txBody>
      </p:sp>
      <p:sp>
        <p:nvSpPr>
          <p:cNvPr id="2196504" name="Rectangle 24"/>
          <p:cNvSpPr>
            <a:spLocks noChangeArrowheads="1"/>
          </p:cNvSpPr>
          <p:nvPr/>
        </p:nvSpPr>
        <p:spPr bwMode="auto">
          <a:xfrm>
            <a:off x="6516688" y="2636838"/>
            <a:ext cx="1295400" cy="2952750"/>
          </a:xfrm>
          <a:prstGeom prst="rect">
            <a:avLst/>
          </a:prstGeom>
          <a:noFill/>
          <a:ln w="3175">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endParaRPr lang="en-US"/>
          </a:p>
        </p:txBody>
      </p:sp>
      <p:sp>
        <p:nvSpPr>
          <p:cNvPr id="2196505" name="Text Box 25"/>
          <p:cNvSpPr txBox="1">
            <a:spLocks noChangeArrowheads="1"/>
          </p:cNvSpPr>
          <p:nvPr/>
        </p:nvSpPr>
        <p:spPr bwMode="auto">
          <a:xfrm>
            <a:off x="1187450" y="5589588"/>
            <a:ext cx="815975" cy="36671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317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spAutoFit/>
          </a:bodyPr>
          <a:lstStyle/>
          <a:p>
            <a:r>
              <a:rPr lang="en-US"/>
              <a:t>Disk 1</a:t>
            </a:r>
          </a:p>
        </p:txBody>
      </p:sp>
      <p:sp>
        <p:nvSpPr>
          <p:cNvPr id="2196506" name="Text Box 26"/>
          <p:cNvSpPr txBox="1">
            <a:spLocks noChangeArrowheads="1"/>
          </p:cNvSpPr>
          <p:nvPr/>
        </p:nvSpPr>
        <p:spPr bwMode="auto">
          <a:xfrm>
            <a:off x="2532063" y="5581650"/>
            <a:ext cx="815975" cy="36671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317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spAutoFit/>
          </a:bodyPr>
          <a:lstStyle/>
          <a:p>
            <a:r>
              <a:rPr lang="en-US"/>
              <a:t>Disk 2</a:t>
            </a:r>
          </a:p>
        </p:txBody>
      </p:sp>
      <p:sp>
        <p:nvSpPr>
          <p:cNvPr id="2196508" name="Text Box 28"/>
          <p:cNvSpPr txBox="1">
            <a:spLocks noChangeArrowheads="1"/>
          </p:cNvSpPr>
          <p:nvPr/>
        </p:nvSpPr>
        <p:spPr bwMode="auto">
          <a:xfrm>
            <a:off x="3900488" y="5589588"/>
            <a:ext cx="815975" cy="36671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317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spAutoFit/>
          </a:bodyPr>
          <a:lstStyle/>
          <a:p>
            <a:r>
              <a:rPr lang="en-US"/>
              <a:t>Disk 3</a:t>
            </a:r>
          </a:p>
        </p:txBody>
      </p:sp>
      <p:sp>
        <p:nvSpPr>
          <p:cNvPr id="2196509" name="Text Box 29"/>
          <p:cNvSpPr txBox="1">
            <a:spLocks noChangeArrowheads="1"/>
          </p:cNvSpPr>
          <p:nvPr/>
        </p:nvSpPr>
        <p:spPr bwMode="auto">
          <a:xfrm>
            <a:off x="5340350" y="5589588"/>
            <a:ext cx="815975" cy="36671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317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spAutoFit/>
          </a:bodyPr>
          <a:lstStyle/>
          <a:p>
            <a:r>
              <a:rPr lang="en-US"/>
              <a:t>Disk 4</a:t>
            </a:r>
          </a:p>
        </p:txBody>
      </p:sp>
      <p:sp>
        <p:nvSpPr>
          <p:cNvPr id="2196510" name="Text Box 30"/>
          <p:cNvSpPr txBox="1">
            <a:spLocks noChangeArrowheads="1"/>
          </p:cNvSpPr>
          <p:nvPr/>
        </p:nvSpPr>
        <p:spPr bwMode="auto">
          <a:xfrm>
            <a:off x="6780213" y="5589588"/>
            <a:ext cx="815975" cy="36671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317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spAutoFit/>
          </a:bodyPr>
          <a:lstStyle/>
          <a:p>
            <a:r>
              <a:rPr lang="en-US"/>
              <a:t>Disk 5</a:t>
            </a:r>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Slide Number Placeholder 3"/>
          <p:cNvSpPr>
            <a:spLocks noGrp="1"/>
          </p:cNvSpPr>
          <p:nvPr>
            <p:ph type="sldNum" sz="quarter" idx="10"/>
          </p:nvPr>
        </p:nvSpPr>
        <p:spPr/>
        <p:txBody>
          <a:bodyPr/>
          <a:lstStyle/>
          <a:p>
            <a:fld id="{48BF9BC6-A7C4-C943-987F-DAA5419F9CE5}" type="slidenum">
              <a:rPr lang="en-US"/>
              <a:pPr/>
              <a:t>52</a:t>
            </a:fld>
            <a:endParaRPr lang="en-US"/>
          </a:p>
        </p:txBody>
      </p:sp>
      <p:sp>
        <p:nvSpPr>
          <p:cNvPr id="2198530" name="Rectangle 2"/>
          <p:cNvSpPr>
            <a:spLocks noGrp="1" noChangeArrowheads="1"/>
          </p:cNvSpPr>
          <p:nvPr>
            <p:ph type="title"/>
          </p:nvPr>
        </p:nvSpPr>
        <p:spPr/>
        <p:txBody>
          <a:bodyPr/>
          <a:lstStyle/>
          <a:p>
            <a:r>
              <a:rPr lang="en-US"/>
              <a:t>RAID 5</a:t>
            </a:r>
          </a:p>
        </p:txBody>
      </p:sp>
      <p:sp>
        <p:nvSpPr>
          <p:cNvPr id="2198531" name="Rectangle 3"/>
          <p:cNvSpPr>
            <a:spLocks noGrp="1" noChangeArrowheads="1"/>
          </p:cNvSpPr>
          <p:nvPr>
            <p:ph type="body" idx="1"/>
          </p:nvPr>
        </p:nvSpPr>
        <p:spPr/>
        <p:txBody>
          <a:bodyPr/>
          <a:lstStyle/>
          <a:p>
            <a:r>
              <a:rPr lang="en-US"/>
              <a:t>Parity blocks are distributed on other disks. Similar to RAID 4.</a:t>
            </a:r>
          </a:p>
          <a:p>
            <a:endParaRPr lang="en-US"/>
          </a:p>
          <a:p>
            <a:r>
              <a:rPr lang="en-US"/>
              <a:t>Load on parity disk is distributed in this way</a:t>
            </a:r>
          </a:p>
          <a:p>
            <a:endParaRPr lang="en-US"/>
          </a:p>
          <a:p>
            <a:pPr lvl="1">
              <a:buFontTx/>
              <a:buNone/>
            </a:pPr>
            <a:r>
              <a:rPr lang="en-US"/>
              <a:t> </a:t>
            </a:r>
          </a:p>
        </p:txBody>
      </p:sp>
      <p:sp>
        <p:nvSpPr>
          <p:cNvPr id="2198532" name="Rectangle 4"/>
          <p:cNvSpPr>
            <a:spLocks noChangeArrowheads="1"/>
          </p:cNvSpPr>
          <p:nvPr/>
        </p:nvSpPr>
        <p:spPr bwMode="auto">
          <a:xfrm>
            <a:off x="971550" y="3278188"/>
            <a:ext cx="1152525" cy="504825"/>
          </a:xfrm>
          <a:prstGeom prst="rect">
            <a:avLst/>
          </a:prstGeom>
          <a:noFill/>
          <a:ln w="3175">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r>
              <a:rPr lang="en-US"/>
              <a:t>Block 0</a:t>
            </a:r>
          </a:p>
        </p:txBody>
      </p:sp>
      <p:sp>
        <p:nvSpPr>
          <p:cNvPr id="2198533" name="Rectangle 5"/>
          <p:cNvSpPr>
            <a:spLocks noChangeArrowheads="1"/>
          </p:cNvSpPr>
          <p:nvPr/>
        </p:nvSpPr>
        <p:spPr bwMode="auto">
          <a:xfrm>
            <a:off x="2339975" y="3278188"/>
            <a:ext cx="1152525" cy="504825"/>
          </a:xfrm>
          <a:prstGeom prst="rect">
            <a:avLst/>
          </a:prstGeom>
          <a:noFill/>
          <a:ln w="3175">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r>
              <a:rPr lang="en-US"/>
              <a:t>Block 1</a:t>
            </a:r>
          </a:p>
        </p:txBody>
      </p:sp>
      <p:sp>
        <p:nvSpPr>
          <p:cNvPr id="2198534" name="Rectangle 6"/>
          <p:cNvSpPr>
            <a:spLocks noChangeArrowheads="1"/>
          </p:cNvSpPr>
          <p:nvPr/>
        </p:nvSpPr>
        <p:spPr bwMode="auto">
          <a:xfrm>
            <a:off x="3706813" y="3278188"/>
            <a:ext cx="1152525" cy="504825"/>
          </a:xfrm>
          <a:prstGeom prst="rect">
            <a:avLst/>
          </a:prstGeom>
          <a:noFill/>
          <a:ln w="3175">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r>
              <a:rPr lang="en-US"/>
              <a:t>Block 2</a:t>
            </a:r>
          </a:p>
        </p:txBody>
      </p:sp>
      <p:sp>
        <p:nvSpPr>
          <p:cNvPr id="2198535" name="Rectangle 7"/>
          <p:cNvSpPr>
            <a:spLocks noChangeArrowheads="1"/>
          </p:cNvSpPr>
          <p:nvPr/>
        </p:nvSpPr>
        <p:spPr bwMode="auto">
          <a:xfrm>
            <a:off x="5146675" y="3278188"/>
            <a:ext cx="1152525" cy="504825"/>
          </a:xfrm>
          <a:prstGeom prst="rect">
            <a:avLst/>
          </a:prstGeom>
          <a:noFill/>
          <a:ln w="3175">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r>
              <a:rPr lang="en-US"/>
              <a:t>Block 3</a:t>
            </a:r>
          </a:p>
        </p:txBody>
      </p:sp>
      <p:sp>
        <p:nvSpPr>
          <p:cNvPr id="2198536" name="Rectangle 8"/>
          <p:cNvSpPr>
            <a:spLocks noChangeArrowheads="1"/>
          </p:cNvSpPr>
          <p:nvPr/>
        </p:nvSpPr>
        <p:spPr bwMode="auto">
          <a:xfrm>
            <a:off x="6588125" y="3278188"/>
            <a:ext cx="1152525" cy="504825"/>
          </a:xfrm>
          <a:prstGeom prst="rect">
            <a:avLst/>
          </a:prstGeom>
          <a:solidFill>
            <a:schemeClr val="accent1"/>
          </a:solidFill>
          <a:ln w="3175">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r>
              <a:rPr lang="en-US"/>
              <a:t>Parity </a:t>
            </a:r>
          </a:p>
          <a:p>
            <a:r>
              <a:rPr lang="en-US"/>
              <a:t>Block</a:t>
            </a:r>
          </a:p>
        </p:txBody>
      </p:sp>
      <p:sp>
        <p:nvSpPr>
          <p:cNvPr id="2198537" name="Rectangle 9"/>
          <p:cNvSpPr>
            <a:spLocks noChangeArrowheads="1"/>
          </p:cNvSpPr>
          <p:nvPr/>
        </p:nvSpPr>
        <p:spPr bwMode="auto">
          <a:xfrm>
            <a:off x="971550" y="3997325"/>
            <a:ext cx="1152525" cy="504825"/>
          </a:xfrm>
          <a:prstGeom prst="rect">
            <a:avLst/>
          </a:prstGeom>
          <a:noFill/>
          <a:ln w="3175">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r>
              <a:rPr lang="en-US"/>
              <a:t>Block 4</a:t>
            </a:r>
          </a:p>
        </p:txBody>
      </p:sp>
      <p:sp>
        <p:nvSpPr>
          <p:cNvPr id="2198538" name="Rectangle 10"/>
          <p:cNvSpPr>
            <a:spLocks noChangeArrowheads="1"/>
          </p:cNvSpPr>
          <p:nvPr/>
        </p:nvSpPr>
        <p:spPr bwMode="auto">
          <a:xfrm>
            <a:off x="2339975" y="3997325"/>
            <a:ext cx="1152525" cy="504825"/>
          </a:xfrm>
          <a:prstGeom prst="rect">
            <a:avLst/>
          </a:prstGeom>
          <a:noFill/>
          <a:ln w="3175">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r>
              <a:rPr lang="en-US"/>
              <a:t>Block 5</a:t>
            </a:r>
          </a:p>
        </p:txBody>
      </p:sp>
      <p:sp>
        <p:nvSpPr>
          <p:cNvPr id="2198539" name="Rectangle 11"/>
          <p:cNvSpPr>
            <a:spLocks noChangeArrowheads="1"/>
          </p:cNvSpPr>
          <p:nvPr/>
        </p:nvSpPr>
        <p:spPr bwMode="auto">
          <a:xfrm>
            <a:off x="3708400" y="4003675"/>
            <a:ext cx="1152525" cy="504825"/>
          </a:xfrm>
          <a:prstGeom prst="rect">
            <a:avLst/>
          </a:prstGeom>
          <a:noFill/>
          <a:ln w="3175">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r>
              <a:rPr lang="en-US"/>
              <a:t>Block 6</a:t>
            </a:r>
          </a:p>
        </p:txBody>
      </p:sp>
      <p:sp>
        <p:nvSpPr>
          <p:cNvPr id="2198540" name="Rectangle 12"/>
          <p:cNvSpPr>
            <a:spLocks noChangeArrowheads="1"/>
          </p:cNvSpPr>
          <p:nvPr/>
        </p:nvSpPr>
        <p:spPr bwMode="auto">
          <a:xfrm>
            <a:off x="6588125" y="3997325"/>
            <a:ext cx="1152525" cy="504825"/>
          </a:xfrm>
          <a:prstGeom prst="rect">
            <a:avLst/>
          </a:prstGeom>
          <a:noFill/>
          <a:ln w="3175">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r>
              <a:rPr lang="en-US"/>
              <a:t>Block 7</a:t>
            </a:r>
          </a:p>
        </p:txBody>
      </p:sp>
      <p:sp>
        <p:nvSpPr>
          <p:cNvPr id="2198541" name="Rectangle 13"/>
          <p:cNvSpPr>
            <a:spLocks noChangeArrowheads="1"/>
          </p:cNvSpPr>
          <p:nvPr/>
        </p:nvSpPr>
        <p:spPr bwMode="auto">
          <a:xfrm>
            <a:off x="5148263" y="4005263"/>
            <a:ext cx="1152525" cy="504825"/>
          </a:xfrm>
          <a:prstGeom prst="rect">
            <a:avLst/>
          </a:prstGeom>
          <a:solidFill>
            <a:schemeClr val="accent1"/>
          </a:solidFill>
          <a:ln w="3175">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r>
              <a:rPr lang="en-US"/>
              <a:t>Parity </a:t>
            </a:r>
          </a:p>
          <a:p>
            <a:r>
              <a:rPr lang="en-US"/>
              <a:t>Block</a:t>
            </a:r>
          </a:p>
        </p:txBody>
      </p:sp>
      <p:sp>
        <p:nvSpPr>
          <p:cNvPr id="2198542" name="Rectangle 14"/>
          <p:cNvSpPr>
            <a:spLocks noChangeArrowheads="1"/>
          </p:cNvSpPr>
          <p:nvPr/>
        </p:nvSpPr>
        <p:spPr bwMode="auto">
          <a:xfrm>
            <a:off x="971550" y="4718050"/>
            <a:ext cx="1152525" cy="504825"/>
          </a:xfrm>
          <a:prstGeom prst="rect">
            <a:avLst/>
          </a:prstGeom>
          <a:noFill/>
          <a:ln w="3175">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r>
              <a:rPr lang="en-US"/>
              <a:t>Block 8</a:t>
            </a:r>
          </a:p>
        </p:txBody>
      </p:sp>
      <p:sp>
        <p:nvSpPr>
          <p:cNvPr id="2198543" name="Rectangle 15"/>
          <p:cNvSpPr>
            <a:spLocks noChangeArrowheads="1"/>
          </p:cNvSpPr>
          <p:nvPr/>
        </p:nvSpPr>
        <p:spPr bwMode="auto">
          <a:xfrm>
            <a:off x="2339975" y="4718050"/>
            <a:ext cx="1152525" cy="504825"/>
          </a:xfrm>
          <a:prstGeom prst="rect">
            <a:avLst/>
          </a:prstGeom>
          <a:noFill/>
          <a:ln w="3175">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r>
              <a:rPr lang="en-US"/>
              <a:t>Block 9</a:t>
            </a:r>
          </a:p>
        </p:txBody>
      </p:sp>
      <p:sp>
        <p:nvSpPr>
          <p:cNvPr id="2198544" name="Rectangle 16"/>
          <p:cNvSpPr>
            <a:spLocks noChangeArrowheads="1"/>
          </p:cNvSpPr>
          <p:nvPr/>
        </p:nvSpPr>
        <p:spPr bwMode="auto">
          <a:xfrm>
            <a:off x="5148263" y="4724400"/>
            <a:ext cx="1152525" cy="504825"/>
          </a:xfrm>
          <a:prstGeom prst="rect">
            <a:avLst/>
          </a:prstGeom>
          <a:noFill/>
          <a:ln w="3175">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r>
              <a:rPr lang="en-US"/>
              <a:t>Block 10</a:t>
            </a:r>
          </a:p>
        </p:txBody>
      </p:sp>
      <p:sp>
        <p:nvSpPr>
          <p:cNvPr id="2198545" name="Rectangle 17"/>
          <p:cNvSpPr>
            <a:spLocks noChangeArrowheads="1"/>
          </p:cNvSpPr>
          <p:nvPr/>
        </p:nvSpPr>
        <p:spPr bwMode="auto">
          <a:xfrm>
            <a:off x="6588125" y="4718050"/>
            <a:ext cx="1152525" cy="504825"/>
          </a:xfrm>
          <a:prstGeom prst="rect">
            <a:avLst/>
          </a:prstGeom>
          <a:noFill/>
          <a:ln w="3175">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r>
              <a:rPr lang="en-US"/>
              <a:t>Block 11</a:t>
            </a:r>
          </a:p>
        </p:txBody>
      </p:sp>
      <p:sp>
        <p:nvSpPr>
          <p:cNvPr id="2198546" name="Rectangle 18"/>
          <p:cNvSpPr>
            <a:spLocks noChangeArrowheads="1"/>
          </p:cNvSpPr>
          <p:nvPr/>
        </p:nvSpPr>
        <p:spPr bwMode="auto">
          <a:xfrm>
            <a:off x="3708400" y="4724400"/>
            <a:ext cx="1152525" cy="504825"/>
          </a:xfrm>
          <a:prstGeom prst="rect">
            <a:avLst/>
          </a:prstGeom>
          <a:solidFill>
            <a:schemeClr val="accent1"/>
          </a:solidFill>
          <a:ln w="3175">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r>
              <a:rPr lang="en-US"/>
              <a:t>Parity </a:t>
            </a:r>
          </a:p>
          <a:p>
            <a:r>
              <a:rPr lang="en-US"/>
              <a:t>Block</a:t>
            </a:r>
          </a:p>
        </p:txBody>
      </p:sp>
      <p:sp>
        <p:nvSpPr>
          <p:cNvPr id="2198547" name="Text Box 19"/>
          <p:cNvSpPr txBox="1">
            <a:spLocks noChangeArrowheads="1"/>
          </p:cNvSpPr>
          <p:nvPr/>
        </p:nvSpPr>
        <p:spPr bwMode="auto">
          <a:xfrm>
            <a:off x="930275" y="5241925"/>
            <a:ext cx="473075" cy="36671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317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spAutoFit/>
          </a:bodyPr>
          <a:lstStyle/>
          <a:p>
            <a:r>
              <a:rPr lang="en-US"/>
              <a:t>….</a:t>
            </a:r>
          </a:p>
        </p:txBody>
      </p:sp>
      <p:sp>
        <p:nvSpPr>
          <p:cNvPr id="2198548" name="Rectangle 20"/>
          <p:cNvSpPr>
            <a:spLocks noChangeArrowheads="1"/>
          </p:cNvSpPr>
          <p:nvPr/>
        </p:nvSpPr>
        <p:spPr bwMode="auto">
          <a:xfrm>
            <a:off x="900113" y="2846388"/>
            <a:ext cx="1295400" cy="2952750"/>
          </a:xfrm>
          <a:prstGeom prst="rect">
            <a:avLst/>
          </a:prstGeom>
          <a:noFill/>
          <a:ln w="3175">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endParaRPr lang="en-US"/>
          </a:p>
        </p:txBody>
      </p:sp>
      <p:sp>
        <p:nvSpPr>
          <p:cNvPr id="2198549" name="Rectangle 21"/>
          <p:cNvSpPr>
            <a:spLocks noChangeArrowheads="1"/>
          </p:cNvSpPr>
          <p:nvPr/>
        </p:nvSpPr>
        <p:spPr bwMode="auto">
          <a:xfrm>
            <a:off x="2268538" y="2846388"/>
            <a:ext cx="1295400" cy="2952750"/>
          </a:xfrm>
          <a:prstGeom prst="rect">
            <a:avLst/>
          </a:prstGeom>
          <a:noFill/>
          <a:ln w="3175">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endParaRPr lang="en-US"/>
          </a:p>
        </p:txBody>
      </p:sp>
      <p:sp>
        <p:nvSpPr>
          <p:cNvPr id="2198550" name="Rectangle 22"/>
          <p:cNvSpPr>
            <a:spLocks noChangeArrowheads="1"/>
          </p:cNvSpPr>
          <p:nvPr/>
        </p:nvSpPr>
        <p:spPr bwMode="auto">
          <a:xfrm>
            <a:off x="3636963" y="2846388"/>
            <a:ext cx="1295400" cy="2952750"/>
          </a:xfrm>
          <a:prstGeom prst="rect">
            <a:avLst/>
          </a:prstGeom>
          <a:noFill/>
          <a:ln w="3175">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endParaRPr lang="en-US"/>
          </a:p>
        </p:txBody>
      </p:sp>
      <p:sp>
        <p:nvSpPr>
          <p:cNvPr id="2198551" name="Rectangle 23"/>
          <p:cNvSpPr>
            <a:spLocks noChangeArrowheads="1"/>
          </p:cNvSpPr>
          <p:nvPr/>
        </p:nvSpPr>
        <p:spPr bwMode="auto">
          <a:xfrm>
            <a:off x="5076825" y="2846388"/>
            <a:ext cx="1295400" cy="2952750"/>
          </a:xfrm>
          <a:prstGeom prst="rect">
            <a:avLst/>
          </a:prstGeom>
          <a:noFill/>
          <a:ln w="3175">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endParaRPr lang="en-US"/>
          </a:p>
        </p:txBody>
      </p:sp>
      <p:sp>
        <p:nvSpPr>
          <p:cNvPr id="2198552" name="Rectangle 24"/>
          <p:cNvSpPr>
            <a:spLocks noChangeArrowheads="1"/>
          </p:cNvSpPr>
          <p:nvPr/>
        </p:nvSpPr>
        <p:spPr bwMode="auto">
          <a:xfrm>
            <a:off x="6516688" y="2846388"/>
            <a:ext cx="1295400" cy="2952750"/>
          </a:xfrm>
          <a:prstGeom prst="rect">
            <a:avLst/>
          </a:prstGeom>
          <a:noFill/>
          <a:ln w="3175">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endParaRPr lang="en-US"/>
          </a:p>
        </p:txBody>
      </p:sp>
      <p:sp>
        <p:nvSpPr>
          <p:cNvPr id="2198553" name="Text Box 25"/>
          <p:cNvSpPr txBox="1">
            <a:spLocks noChangeArrowheads="1"/>
          </p:cNvSpPr>
          <p:nvPr/>
        </p:nvSpPr>
        <p:spPr bwMode="auto">
          <a:xfrm>
            <a:off x="1187450" y="5799138"/>
            <a:ext cx="815975" cy="36671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317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spAutoFit/>
          </a:bodyPr>
          <a:lstStyle/>
          <a:p>
            <a:r>
              <a:rPr lang="en-US"/>
              <a:t>Disk 1</a:t>
            </a:r>
          </a:p>
        </p:txBody>
      </p:sp>
      <p:sp>
        <p:nvSpPr>
          <p:cNvPr id="2198554" name="Text Box 26"/>
          <p:cNvSpPr txBox="1">
            <a:spLocks noChangeArrowheads="1"/>
          </p:cNvSpPr>
          <p:nvPr/>
        </p:nvSpPr>
        <p:spPr bwMode="auto">
          <a:xfrm>
            <a:off x="2532063" y="5791200"/>
            <a:ext cx="815975" cy="36671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317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spAutoFit/>
          </a:bodyPr>
          <a:lstStyle/>
          <a:p>
            <a:r>
              <a:rPr lang="en-US"/>
              <a:t>Disk 2</a:t>
            </a:r>
          </a:p>
        </p:txBody>
      </p:sp>
      <p:sp>
        <p:nvSpPr>
          <p:cNvPr id="2198555" name="Text Box 27"/>
          <p:cNvSpPr txBox="1">
            <a:spLocks noChangeArrowheads="1"/>
          </p:cNvSpPr>
          <p:nvPr/>
        </p:nvSpPr>
        <p:spPr bwMode="auto">
          <a:xfrm>
            <a:off x="3900488" y="5799138"/>
            <a:ext cx="815975" cy="36671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317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spAutoFit/>
          </a:bodyPr>
          <a:lstStyle/>
          <a:p>
            <a:r>
              <a:rPr lang="en-US"/>
              <a:t>Disk 3</a:t>
            </a:r>
          </a:p>
        </p:txBody>
      </p:sp>
      <p:sp>
        <p:nvSpPr>
          <p:cNvPr id="2198556" name="Text Box 28"/>
          <p:cNvSpPr txBox="1">
            <a:spLocks noChangeArrowheads="1"/>
          </p:cNvSpPr>
          <p:nvPr/>
        </p:nvSpPr>
        <p:spPr bwMode="auto">
          <a:xfrm>
            <a:off x="5340350" y="5799138"/>
            <a:ext cx="815975" cy="36671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317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spAutoFit/>
          </a:bodyPr>
          <a:lstStyle/>
          <a:p>
            <a:r>
              <a:rPr lang="en-US"/>
              <a:t>Disk 4</a:t>
            </a:r>
          </a:p>
        </p:txBody>
      </p:sp>
      <p:sp>
        <p:nvSpPr>
          <p:cNvPr id="2198557" name="Text Box 29"/>
          <p:cNvSpPr txBox="1">
            <a:spLocks noChangeArrowheads="1"/>
          </p:cNvSpPr>
          <p:nvPr/>
        </p:nvSpPr>
        <p:spPr bwMode="auto">
          <a:xfrm>
            <a:off x="6780213" y="5799138"/>
            <a:ext cx="815975" cy="36671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317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spAutoFit/>
          </a:bodyPr>
          <a:lstStyle/>
          <a:p>
            <a:r>
              <a:rPr lang="en-US"/>
              <a:t>Disk 5</a:t>
            </a:r>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D3BBA244-9B76-554F-8CA3-8A90BEE3DD0F}" type="slidenum">
              <a:rPr lang="en-US"/>
              <a:pPr/>
              <a:t>53</a:t>
            </a:fld>
            <a:endParaRPr lang="en-US"/>
          </a:p>
        </p:txBody>
      </p:sp>
      <p:sp>
        <p:nvSpPr>
          <p:cNvPr id="2220034" name="Rectangle 2"/>
          <p:cNvSpPr>
            <a:spLocks noGrp="1" noChangeArrowheads="1"/>
          </p:cNvSpPr>
          <p:nvPr>
            <p:ph type="title"/>
          </p:nvPr>
        </p:nvSpPr>
        <p:spPr/>
        <p:txBody>
          <a:bodyPr/>
          <a:lstStyle/>
          <a:p>
            <a:r>
              <a:rPr lang="en-US"/>
              <a:t>RAID 6</a:t>
            </a:r>
          </a:p>
        </p:txBody>
      </p:sp>
      <p:sp>
        <p:nvSpPr>
          <p:cNvPr id="2220035" name="Rectangle 3"/>
          <p:cNvSpPr>
            <a:spLocks noGrp="1" noChangeArrowheads="1"/>
          </p:cNvSpPr>
          <p:nvPr>
            <p:ph type="body" idx="1"/>
          </p:nvPr>
        </p:nvSpPr>
        <p:spPr/>
        <p:txBody>
          <a:bodyPr/>
          <a:lstStyle/>
          <a:p>
            <a:r>
              <a:rPr lang="en-US"/>
              <a:t>Similar to RAID level 5 but uses not only a single parity bit, but multiple ECC bits to  guards against multiple disk failures</a:t>
            </a:r>
          </a:p>
          <a:p>
            <a:endParaRPr lang="en-US"/>
          </a:p>
          <a:p>
            <a:r>
              <a:rPr lang="en-US"/>
              <a:t>Called also as: P+Q scheme. </a:t>
            </a:r>
          </a:p>
          <a:p>
            <a:endParaRPr lang="en-US"/>
          </a:p>
          <a:p>
            <a:r>
              <a:rPr lang="en-US"/>
              <a:t>Reed-Solomon codes are used as ECC code. </a:t>
            </a:r>
          </a:p>
          <a:p>
            <a:endParaRPr lang="en-US"/>
          </a:p>
          <a:p>
            <a:r>
              <a:rPr lang="en-US"/>
              <a:t>Example: 2-bits ECC code can be used for every 4-bits data. </a:t>
            </a:r>
          </a:p>
          <a:p>
            <a:endParaRPr lang="en-US"/>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2"/>
          <p:cNvSpPr>
            <a:spLocks noGrp="1"/>
          </p:cNvSpPr>
          <p:nvPr>
            <p:ph type="sldNum" sz="quarter" idx="10"/>
          </p:nvPr>
        </p:nvSpPr>
        <p:spPr/>
        <p:txBody>
          <a:bodyPr/>
          <a:lstStyle/>
          <a:p>
            <a:fld id="{90483C6F-6230-2145-AA7B-5618BB616881}" type="slidenum">
              <a:rPr lang="en-US"/>
              <a:pPr/>
              <a:t>54</a:t>
            </a:fld>
            <a:endParaRPr lang="en-US"/>
          </a:p>
        </p:txBody>
      </p:sp>
      <p:sp>
        <p:nvSpPr>
          <p:cNvPr id="2086917" name="Rectangle 5"/>
          <p:cNvSpPr>
            <a:spLocks noGrp="1" noChangeArrowheads="1"/>
          </p:cNvSpPr>
          <p:nvPr>
            <p:ph type="title"/>
          </p:nvPr>
        </p:nvSpPr>
        <p:spPr/>
        <p:txBody>
          <a:bodyPr/>
          <a:lstStyle/>
          <a:p>
            <a:r>
              <a:rPr lang="en-US"/>
              <a:t>RAID Levels (0 through 6) Summary</a:t>
            </a:r>
          </a:p>
        </p:txBody>
      </p:sp>
      <p:pic>
        <p:nvPicPr>
          <p:cNvPr id="2086916" name="Picture 4"/>
          <p:cNvPicPr>
            <a:picLocks noChangeAspect="1" noChangeArrowheads="1"/>
          </p:cNvPicPr>
          <p:nvPr/>
        </p:nvPicPr>
        <p:blipFill>
          <a:blip r:embed="rId3">
            <a:extLst>
              <a:ext uri="{28A0092B-C50C-407E-A947-70E740481C1C}">
                <a14:useLocalDpi xmlns:a14="http://schemas.microsoft.com/office/drawing/2010/main" val="0"/>
              </a:ext>
            </a:extLst>
          </a:blip>
          <a:srcRect l="28178" t="873" r="28177" b="873"/>
          <a:stretch>
            <a:fillRect/>
          </a:stretch>
        </p:blipFill>
        <p:spPr bwMode="auto">
          <a:xfrm>
            <a:off x="3132138" y="1655763"/>
            <a:ext cx="2713037" cy="4581525"/>
          </a:xfrm>
          <a:prstGeom prst="rect">
            <a:avLst/>
          </a:prstGeom>
          <a:noFill/>
          <a:ln w="38100" cmpd="dbl">
            <a:solidFill>
              <a:srgbClr val="CC6600"/>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pic>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lide Number Placeholder 2"/>
          <p:cNvSpPr>
            <a:spLocks noGrp="1"/>
          </p:cNvSpPr>
          <p:nvPr>
            <p:ph type="sldNum" sz="quarter" idx="10"/>
          </p:nvPr>
        </p:nvSpPr>
        <p:spPr/>
        <p:txBody>
          <a:bodyPr/>
          <a:lstStyle/>
          <a:p>
            <a:fld id="{22892055-9258-6644-A706-60F055BDE174}" type="slidenum">
              <a:rPr lang="en-US"/>
              <a:pPr/>
              <a:t>55</a:t>
            </a:fld>
            <a:endParaRPr lang="en-US"/>
          </a:p>
        </p:txBody>
      </p:sp>
      <p:sp>
        <p:nvSpPr>
          <p:cNvPr id="2089988" name="Rectangle 4"/>
          <p:cNvSpPr>
            <a:spLocks noGrp="1" noChangeArrowheads="1"/>
          </p:cNvSpPr>
          <p:nvPr>
            <p:ph type="title"/>
          </p:nvPr>
        </p:nvSpPr>
        <p:spPr/>
        <p:txBody>
          <a:bodyPr/>
          <a:lstStyle/>
          <a:p>
            <a:r>
              <a:rPr lang="en-US"/>
              <a:t>RAID Levels 0+1 and 1+0</a:t>
            </a:r>
          </a:p>
        </p:txBody>
      </p:sp>
      <p:pic>
        <p:nvPicPr>
          <p:cNvPr id="2089989" name="Picture 5"/>
          <p:cNvPicPr>
            <a:picLocks noChangeAspect="1" noChangeArrowheads="1"/>
          </p:cNvPicPr>
          <p:nvPr/>
        </p:nvPicPr>
        <p:blipFill>
          <a:blip r:embed="rId3">
            <a:extLst>
              <a:ext uri="{28A0092B-C50C-407E-A947-70E740481C1C}">
                <a14:useLocalDpi xmlns:a14="http://schemas.microsoft.com/office/drawing/2010/main" val="0"/>
              </a:ext>
            </a:extLst>
          </a:blip>
          <a:srcRect l="17708" t="607" r="17949" b="926"/>
          <a:stretch>
            <a:fillRect/>
          </a:stretch>
        </p:blipFill>
        <p:spPr bwMode="auto">
          <a:xfrm>
            <a:off x="1584325" y="1587500"/>
            <a:ext cx="3924300" cy="4505325"/>
          </a:xfrm>
          <a:prstGeom prst="rect">
            <a:avLst/>
          </a:prstGeom>
          <a:noFill/>
          <a:ln w="38100" cmpd="dbl">
            <a:solidFill>
              <a:srgbClr val="CC6600"/>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pic>
      <p:sp>
        <p:nvSpPr>
          <p:cNvPr id="2089990" name="Text Box 6"/>
          <p:cNvSpPr txBox="1">
            <a:spLocks noChangeArrowheads="1"/>
          </p:cNvSpPr>
          <p:nvPr/>
        </p:nvSpPr>
        <p:spPr bwMode="auto">
          <a:xfrm>
            <a:off x="5843588" y="2133600"/>
            <a:ext cx="2543175" cy="36671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317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spAutoFit/>
          </a:bodyPr>
          <a:lstStyle/>
          <a:p>
            <a:r>
              <a:rPr lang="en-US" dirty="0"/>
              <a:t>First stripe, then  mirror</a:t>
            </a:r>
          </a:p>
        </p:txBody>
      </p:sp>
      <p:sp>
        <p:nvSpPr>
          <p:cNvPr id="2089991" name="Text Box 7"/>
          <p:cNvSpPr txBox="1">
            <a:spLocks noChangeArrowheads="1"/>
          </p:cNvSpPr>
          <p:nvPr/>
        </p:nvSpPr>
        <p:spPr bwMode="auto">
          <a:xfrm>
            <a:off x="5910868" y="4652963"/>
            <a:ext cx="2554666" cy="64851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317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spAutoFit/>
          </a:bodyPr>
          <a:lstStyle/>
          <a:p>
            <a:r>
              <a:rPr lang="en-US" dirty="0"/>
              <a:t>First mirror, then  </a:t>
            </a:r>
            <a:r>
              <a:rPr lang="en-US" dirty="0" smtClean="0"/>
              <a:t>stripe</a:t>
            </a:r>
          </a:p>
          <a:p>
            <a:r>
              <a:rPr lang="en-US" dirty="0" smtClean="0"/>
              <a:t>(stripe of mirrors)</a:t>
            </a:r>
            <a:endParaRPr lang="en-US" dirty="0"/>
          </a:p>
        </p:txBody>
      </p:sp>
      <p:sp>
        <p:nvSpPr>
          <p:cNvPr id="2089992" name="Text Box 8"/>
          <p:cNvSpPr txBox="1">
            <a:spLocks noChangeArrowheads="1"/>
          </p:cNvSpPr>
          <p:nvPr/>
        </p:nvSpPr>
        <p:spPr bwMode="auto">
          <a:xfrm>
            <a:off x="250825" y="2420938"/>
            <a:ext cx="1177925" cy="36671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317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spAutoFit/>
          </a:bodyPr>
          <a:lstStyle/>
          <a:p>
            <a:r>
              <a:rPr lang="en-US"/>
              <a:t>RAID 0+1</a:t>
            </a:r>
          </a:p>
        </p:txBody>
      </p:sp>
      <p:sp>
        <p:nvSpPr>
          <p:cNvPr id="2089993" name="Text Box 9"/>
          <p:cNvSpPr txBox="1">
            <a:spLocks noChangeArrowheads="1"/>
          </p:cNvSpPr>
          <p:nvPr/>
        </p:nvSpPr>
        <p:spPr bwMode="auto">
          <a:xfrm>
            <a:off x="173878" y="4652963"/>
            <a:ext cx="1188945" cy="37151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317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spAutoFit/>
          </a:bodyPr>
          <a:lstStyle/>
          <a:p>
            <a:r>
              <a:rPr lang="en-US" dirty="0"/>
              <a:t>RAID 1</a:t>
            </a:r>
            <a:r>
              <a:rPr lang="en-US" dirty="0" smtClean="0"/>
              <a:t>+0</a:t>
            </a:r>
            <a:endParaRPr lang="en-US" dirty="0"/>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RAID 0+1</a:t>
            </a:r>
            <a:endParaRPr lang="en-US" dirty="0"/>
          </a:p>
        </p:txBody>
      </p:sp>
      <p:sp>
        <p:nvSpPr>
          <p:cNvPr id="3" name="Content Placeholder 2"/>
          <p:cNvSpPr>
            <a:spLocks noGrp="1"/>
          </p:cNvSpPr>
          <p:nvPr>
            <p:ph idx="1"/>
          </p:nvPr>
        </p:nvSpPr>
        <p:spPr>
          <a:xfrm>
            <a:off x="323850" y="1557338"/>
            <a:ext cx="8496300" cy="1727646"/>
          </a:xfrm>
        </p:spPr>
        <p:txBody>
          <a:bodyPr/>
          <a:lstStyle/>
          <a:p>
            <a:r>
              <a:rPr lang="en-US" dirty="0" smtClean="0"/>
              <a:t>Mirror of stripes: </a:t>
            </a:r>
            <a:r>
              <a:rPr lang="en-US" dirty="0" smtClean="0">
                <a:solidFill>
                  <a:srgbClr val="FF0000"/>
                </a:solidFill>
              </a:rPr>
              <a:t>first a set of disks striped, then the set is mirrored</a:t>
            </a:r>
            <a:r>
              <a:rPr lang="en-US" dirty="0" smtClean="0"/>
              <a:t>. </a:t>
            </a:r>
          </a:p>
          <a:p>
            <a:r>
              <a:rPr lang="en-US" dirty="0" smtClean="0"/>
              <a:t>Minimum 3-4 disks required.</a:t>
            </a:r>
          </a:p>
          <a:p>
            <a:r>
              <a:rPr lang="en-US" dirty="0" smtClean="0"/>
              <a:t>Two groups are created. In a group (set of disks)  data is striped. Across groups, data is mirrored.</a:t>
            </a:r>
          </a:p>
          <a:p>
            <a:endParaRPr lang="en-US" dirty="0" smtClean="0"/>
          </a:p>
          <a:p>
            <a:endParaRPr lang="en-US" dirty="0" smtClean="0"/>
          </a:p>
          <a:p>
            <a:endParaRPr lang="en-US" dirty="0"/>
          </a:p>
          <a:p>
            <a:endParaRPr lang="en-US" dirty="0" smtClean="0"/>
          </a:p>
          <a:p>
            <a:endParaRPr lang="en-US" dirty="0"/>
          </a:p>
        </p:txBody>
      </p:sp>
      <p:sp>
        <p:nvSpPr>
          <p:cNvPr id="4" name="Slide Number Placeholder 3"/>
          <p:cNvSpPr>
            <a:spLocks noGrp="1"/>
          </p:cNvSpPr>
          <p:nvPr>
            <p:ph type="sldNum" sz="quarter" idx="10"/>
          </p:nvPr>
        </p:nvSpPr>
        <p:spPr/>
        <p:txBody>
          <a:bodyPr/>
          <a:lstStyle/>
          <a:p>
            <a:fld id="{5228077E-A98F-594A-9CC8-82355B988BBC}" type="slidenum">
              <a:rPr lang="en-US" smtClean="0"/>
              <a:pPr/>
              <a:t>56</a:t>
            </a:fld>
            <a:endParaRPr lang="en-US"/>
          </a:p>
        </p:txBody>
      </p:sp>
      <p:sp>
        <p:nvSpPr>
          <p:cNvPr id="5" name="Rectangle 4"/>
          <p:cNvSpPr/>
          <p:nvPr/>
        </p:nvSpPr>
        <p:spPr bwMode="auto">
          <a:xfrm>
            <a:off x="3491880" y="4581128"/>
            <a:ext cx="864096" cy="360040"/>
          </a:xfrm>
          <a:prstGeom prst="rect">
            <a:avLst/>
          </a:prstGeom>
          <a:noFill/>
          <a:ln w="3175" cap="flat" cmpd="sng" algn="ctr">
            <a:solidFill>
              <a:schemeClr val="tx1"/>
            </a:solidFill>
            <a:prstDash val="solid"/>
            <a:round/>
            <a:headEnd type="none" w="med" len="med"/>
            <a:tailEnd type="triangle" w="med" len="me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5921" dir="2700000" algn="ctr" rotWithShape="0">
                    <a:schemeClr val="bg2"/>
                  </a:outerShdw>
                </a:effectLst>
              </a14:hiddenEffects>
            </a:ext>
          </a:extLst>
        </p:spPr>
        <p:txBody>
          <a:bodyPr vert="horz" wrap="none" lIns="90000" tIns="46800" rIns="90000" bIns="4680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charset="0"/>
                <a:ea typeface="ＭＳ Ｐゴシック" charset="0"/>
              </a:rPr>
              <a:t>Block2</a:t>
            </a:r>
            <a:endParaRPr kumimoji="0" lang="en-US" sz="1800" b="0" i="0" u="none" strike="noStrike" cap="none" normalizeH="0" baseline="0" dirty="0">
              <a:ln>
                <a:noFill/>
              </a:ln>
              <a:solidFill>
                <a:schemeClr val="tx1"/>
              </a:solidFill>
              <a:effectLst/>
              <a:latin typeface="Arial" charset="0"/>
              <a:ea typeface="ＭＳ Ｐゴシック" charset="0"/>
            </a:endParaRPr>
          </a:p>
        </p:txBody>
      </p:sp>
      <p:sp>
        <p:nvSpPr>
          <p:cNvPr id="6" name="Rectangle 5"/>
          <p:cNvSpPr/>
          <p:nvPr/>
        </p:nvSpPr>
        <p:spPr bwMode="auto">
          <a:xfrm>
            <a:off x="2411760" y="4581128"/>
            <a:ext cx="864096" cy="360040"/>
          </a:xfrm>
          <a:prstGeom prst="rect">
            <a:avLst/>
          </a:prstGeom>
          <a:noFill/>
          <a:ln w="3175" cap="flat" cmpd="sng" algn="ctr">
            <a:solidFill>
              <a:schemeClr val="tx1"/>
            </a:solidFill>
            <a:prstDash val="solid"/>
            <a:round/>
            <a:headEnd type="none" w="med" len="med"/>
            <a:tailEnd type="triangle" w="med" len="me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5921" dir="2700000" algn="ctr" rotWithShape="0">
                    <a:schemeClr val="bg2"/>
                  </a:outerShdw>
                </a:effectLst>
              </a14:hiddenEffects>
            </a:ext>
          </a:extLst>
        </p:spPr>
        <p:txBody>
          <a:bodyPr vert="horz" wrap="none" lIns="90000" tIns="46800" rIns="90000" bIns="4680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charset="0"/>
                <a:ea typeface="ＭＳ Ｐゴシック" charset="0"/>
              </a:rPr>
              <a:t>Block1</a:t>
            </a:r>
            <a:endParaRPr kumimoji="0" lang="en-US" sz="1800" b="0" i="0" u="none" strike="noStrike" cap="none" normalizeH="0" baseline="0" dirty="0">
              <a:ln>
                <a:noFill/>
              </a:ln>
              <a:solidFill>
                <a:schemeClr val="tx1"/>
              </a:solidFill>
              <a:effectLst/>
              <a:latin typeface="Arial" charset="0"/>
              <a:ea typeface="ＭＳ Ｐゴシック" charset="0"/>
            </a:endParaRPr>
          </a:p>
        </p:txBody>
      </p:sp>
      <p:sp>
        <p:nvSpPr>
          <p:cNvPr id="7" name="Rectangle 6"/>
          <p:cNvSpPr/>
          <p:nvPr/>
        </p:nvSpPr>
        <p:spPr bwMode="auto">
          <a:xfrm>
            <a:off x="1331640" y="4581128"/>
            <a:ext cx="864096" cy="360040"/>
          </a:xfrm>
          <a:prstGeom prst="rect">
            <a:avLst/>
          </a:prstGeom>
          <a:noFill/>
          <a:ln w="3175" cap="flat" cmpd="sng" algn="ctr">
            <a:solidFill>
              <a:schemeClr val="tx1"/>
            </a:solidFill>
            <a:prstDash val="solid"/>
            <a:round/>
            <a:headEnd type="none" w="med" len="med"/>
            <a:tailEnd type="triangle" w="med" len="me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5921" dir="2700000" algn="ctr" rotWithShape="0">
                    <a:schemeClr val="bg2"/>
                  </a:outerShdw>
                </a:effectLst>
              </a14:hiddenEffects>
            </a:ext>
          </a:extLst>
        </p:spPr>
        <p:txBody>
          <a:bodyPr vert="horz" wrap="none" lIns="90000" tIns="46800" rIns="90000" bIns="4680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charset="0"/>
                <a:ea typeface="ＭＳ Ｐゴシック" charset="0"/>
              </a:rPr>
              <a:t>Block0</a:t>
            </a:r>
            <a:endParaRPr kumimoji="0" lang="en-US" sz="1800" b="0" i="0" u="none" strike="noStrike" cap="none" normalizeH="0" baseline="0" dirty="0">
              <a:ln>
                <a:noFill/>
              </a:ln>
              <a:solidFill>
                <a:schemeClr val="tx1"/>
              </a:solidFill>
              <a:effectLst/>
              <a:latin typeface="Arial" charset="0"/>
              <a:ea typeface="ＭＳ Ｐゴシック" charset="0"/>
            </a:endParaRPr>
          </a:p>
        </p:txBody>
      </p:sp>
      <p:sp>
        <p:nvSpPr>
          <p:cNvPr id="11" name="Rectangle 10"/>
          <p:cNvSpPr/>
          <p:nvPr/>
        </p:nvSpPr>
        <p:spPr bwMode="auto">
          <a:xfrm>
            <a:off x="3491880" y="5013176"/>
            <a:ext cx="864096" cy="360040"/>
          </a:xfrm>
          <a:prstGeom prst="rect">
            <a:avLst/>
          </a:prstGeom>
          <a:noFill/>
          <a:ln w="3175" cap="flat" cmpd="sng" algn="ctr">
            <a:solidFill>
              <a:schemeClr val="tx1"/>
            </a:solidFill>
            <a:prstDash val="solid"/>
            <a:round/>
            <a:headEnd type="none" w="med" len="med"/>
            <a:tailEnd type="triangle" w="med" len="me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5921" dir="2700000" algn="ctr" rotWithShape="0">
                    <a:schemeClr val="bg2"/>
                  </a:outerShdw>
                </a:effectLst>
              </a14:hiddenEffects>
            </a:ext>
          </a:extLst>
        </p:spPr>
        <p:txBody>
          <a:bodyPr vert="horz" wrap="none" lIns="90000" tIns="46800" rIns="90000" bIns="4680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charset="0"/>
                <a:ea typeface="ＭＳ Ｐゴシック" charset="0"/>
              </a:rPr>
              <a:t>Block5</a:t>
            </a:r>
            <a:endParaRPr kumimoji="0" lang="en-US" sz="1800" b="0" i="0" u="none" strike="noStrike" cap="none" normalizeH="0" baseline="0" dirty="0">
              <a:ln>
                <a:noFill/>
              </a:ln>
              <a:solidFill>
                <a:schemeClr val="tx1"/>
              </a:solidFill>
              <a:effectLst/>
              <a:latin typeface="Arial" charset="0"/>
              <a:ea typeface="ＭＳ Ｐゴシック" charset="0"/>
            </a:endParaRPr>
          </a:p>
        </p:txBody>
      </p:sp>
      <p:sp>
        <p:nvSpPr>
          <p:cNvPr id="12" name="Rectangle 11"/>
          <p:cNvSpPr/>
          <p:nvPr/>
        </p:nvSpPr>
        <p:spPr bwMode="auto">
          <a:xfrm>
            <a:off x="2411760" y="5013176"/>
            <a:ext cx="864096" cy="360040"/>
          </a:xfrm>
          <a:prstGeom prst="rect">
            <a:avLst/>
          </a:prstGeom>
          <a:noFill/>
          <a:ln w="3175" cap="flat" cmpd="sng" algn="ctr">
            <a:solidFill>
              <a:schemeClr val="tx1"/>
            </a:solidFill>
            <a:prstDash val="solid"/>
            <a:round/>
            <a:headEnd type="none" w="med" len="med"/>
            <a:tailEnd type="triangle" w="med" len="me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5921" dir="2700000" algn="ctr" rotWithShape="0">
                    <a:schemeClr val="bg2"/>
                  </a:outerShdw>
                </a:effectLst>
              </a14:hiddenEffects>
            </a:ext>
          </a:extLst>
        </p:spPr>
        <p:txBody>
          <a:bodyPr vert="horz" wrap="none" lIns="90000" tIns="46800" rIns="90000" bIns="4680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charset="0"/>
                <a:ea typeface="ＭＳ Ｐゴシック" charset="0"/>
              </a:rPr>
              <a:t>Block4</a:t>
            </a:r>
            <a:endParaRPr kumimoji="0" lang="en-US" sz="1800" b="0" i="0" u="none" strike="noStrike" cap="none" normalizeH="0" baseline="0" dirty="0">
              <a:ln>
                <a:noFill/>
              </a:ln>
              <a:solidFill>
                <a:schemeClr val="tx1"/>
              </a:solidFill>
              <a:effectLst/>
              <a:latin typeface="Arial" charset="0"/>
              <a:ea typeface="ＭＳ Ｐゴシック" charset="0"/>
            </a:endParaRPr>
          </a:p>
        </p:txBody>
      </p:sp>
      <p:sp>
        <p:nvSpPr>
          <p:cNvPr id="13" name="Rectangle 12"/>
          <p:cNvSpPr/>
          <p:nvPr/>
        </p:nvSpPr>
        <p:spPr bwMode="auto">
          <a:xfrm>
            <a:off x="1331640" y="5013176"/>
            <a:ext cx="864096" cy="360040"/>
          </a:xfrm>
          <a:prstGeom prst="rect">
            <a:avLst/>
          </a:prstGeom>
          <a:noFill/>
          <a:ln w="3175" cap="flat" cmpd="sng" algn="ctr">
            <a:solidFill>
              <a:schemeClr val="tx1"/>
            </a:solidFill>
            <a:prstDash val="solid"/>
            <a:round/>
            <a:headEnd type="none" w="med" len="med"/>
            <a:tailEnd type="triangle" w="med" len="me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5921" dir="2700000" algn="ctr" rotWithShape="0">
                    <a:schemeClr val="bg2"/>
                  </a:outerShdw>
                </a:effectLst>
              </a14:hiddenEffects>
            </a:ext>
          </a:extLst>
        </p:spPr>
        <p:txBody>
          <a:bodyPr vert="horz" wrap="none" lIns="90000" tIns="46800" rIns="90000" bIns="4680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charset="0"/>
                <a:ea typeface="ＭＳ Ｐゴシック" charset="0"/>
              </a:rPr>
              <a:t>Block3</a:t>
            </a:r>
            <a:endParaRPr kumimoji="0" lang="en-US" sz="1800" b="0" i="0" u="none" strike="noStrike" cap="none" normalizeH="0" baseline="0" dirty="0">
              <a:ln>
                <a:noFill/>
              </a:ln>
              <a:solidFill>
                <a:schemeClr val="tx1"/>
              </a:solidFill>
              <a:effectLst/>
              <a:latin typeface="Arial" charset="0"/>
              <a:ea typeface="ＭＳ Ｐゴシック" charset="0"/>
            </a:endParaRPr>
          </a:p>
        </p:txBody>
      </p:sp>
      <p:sp>
        <p:nvSpPr>
          <p:cNvPr id="17" name="Rectangle 16"/>
          <p:cNvSpPr/>
          <p:nvPr/>
        </p:nvSpPr>
        <p:spPr bwMode="auto">
          <a:xfrm>
            <a:off x="3491880" y="5445224"/>
            <a:ext cx="864096" cy="360040"/>
          </a:xfrm>
          <a:prstGeom prst="rect">
            <a:avLst/>
          </a:prstGeom>
          <a:noFill/>
          <a:ln w="3175" cap="flat" cmpd="sng" algn="ctr">
            <a:solidFill>
              <a:schemeClr val="tx1"/>
            </a:solidFill>
            <a:prstDash val="solid"/>
            <a:round/>
            <a:headEnd type="none" w="med" len="med"/>
            <a:tailEnd type="triangle" w="med" len="me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5921" dir="2700000" algn="ctr" rotWithShape="0">
                    <a:schemeClr val="bg2"/>
                  </a:outerShdw>
                </a:effectLst>
              </a14:hiddenEffects>
            </a:ext>
          </a:extLst>
        </p:spPr>
        <p:txBody>
          <a:bodyPr vert="horz" wrap="none" lIns="90000" tIns="46800" rIns="90000" bIns="4680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charset="0"/>
                <a:ea typeface="ＭＳ Ｐゴシック" charset="0"/>
              </a:rPr>
              <a:t>Block8</a:t>
            </a:r>
            <a:endParaRPr kumimoji="0" lang="en-US" sz="1800" b="0" i="0" u="none" strike="noStrike" cap="none" normalizeH="0" baseline="0" dirty="0">
              <a:ln>
                <a:noFill/>
              </a:ln>
              <a:solidFill>
                <a:schemeClr val="tx1"/>
              </a:solidFill>
              <a:effectLst/>
              <a:latin typeface="Arial" charset="0"/>
              <a:ea typeface="ＭＳ Ｐゴシック" charset="0"/>
            </a:endParaRPr>
          </a:p>
        </p:txBody>
      </p:sp>
      <p:sp>
        <p:nvSpPr>
          <p:cNvPr id="18" name="Rectangle 17"/>
          <p:cNvSpPr/>
          <p:nvPr/>
        </p:nvSpPr>
        <p:spPr bwMode="auto">
          <a:xfrm>
            <a:off x="2411760" y="5445224"/>
            <a:ext cx="864096" cy="360040"/>
          </a:xfrm>
          <a:prstGeom prst="rect">
            <a:avLst/>
          </a:prstGeom>
          <a:noFill/>
          <a:ln w="3175" cap="flat" cmpd="sng" algn="ctr">
            <a:solidFill>
              <a:schemeClr val="tx1"/>
            </a:solidFill>
            <a:prstDash val="solid"/>
            <a:round/>
            <a:headEnd type="none" w="med" len="med"/>
            <a:tailEnd type="triangle" w="med" len="me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5921" dir="2700000" algn="ctr" rotWithShape="0">
                    <a:schemeClr val="bg2"/>
                  </a:outerShdw>
                </a:effectLst>
              </a14:hiddenEffects>
            </a:ext>
          </a:extLst>
        </p:spPr>
        <p:txBody>
          <a:bodyPr vert="horz" wrap="none" lIns="90000" tIns="46800" rIns="90000" bIns="4680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charset="0"/>
                <a:ea typeface="ＭＳ Ｐゴシック" charset="0"/>
              </a:rPr>
              <a:t>Block7</a:t>
            </a:r>
          </a:p>
          <a:p>
            <a:pPr marL="0" marR="0" indent="0" algn="ctr"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Arial" charset="0"/>
              <a:ea typeface="ＭＳ Ｐゴシック" charset="0"/>
            </a:endParaRPr>
          </a:p>
        </p:txBody>
      </p:sp>
      <p:sp>
        <p:nvSpPr>
          <p:cNvPr id="19" name="Rectangle 18"/>
          <p:cNvSpPr/>
          <p:nvPr/>
        </p:nvSpPr>
        <p:spPr bwMode="auto">
          <a:xfrm>
            <a:off x="1331640" y="5445224"/>
            <a:ext cx="864096" cy="360040"/>
          </a:xfrm>
          <a:prstGeom prst="rect">
            <a:avLst/>
          </a:prstGeom>
          <a:noFill/>
          <a:ln w="3175" cap="flat" cmpd="sng" algn="ctr">
            <a:solidFill>
              <a:schemeClr val="tx1"/>
            </a:solidFill>
            <a:prstDash val="solid"/>
            <a:round/>
            <a:headEnd type="none" w="med" len="med"/>
            <a:tailEnd type="triangle" w="med" len="me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5921" dir="2700000" algn="ctr" rotWithShape="0">
                    <a:schemeClr val="bg2"/>
                  </a:outerShdw>
                </a:effectLst>
              </a14:hiddenEffects>
            </a:ext>
          </a:extLst>
        </p:spPr>
        <p:txBody>
          <a:bodyPr vert="horz" wrap="none" lIns="90000" tIns="46800" rIns="90000" bIns="4680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charset="0"/>
                <a:ea typeface="ＭＳ Ｐゴシック" charset="0"/>
              </a:rPr>
              <a:t>Block6</a:t>
            </a:r>
            <a:endParaRPr kumimoji="0" lang="en-US" sz="1800" b="0" i="0" u="none" strike="noStrike" cap="none" normalizeH="0" baseline="0" dirty="0">
              <a:ln>
                <a:noFill/>
              </a:ln>
              <a:solidFill>
                <a:schemeClr val="tx1"/>
              </a:solidFill>
              <a:effectLst/>
              <a:latin typeface="Arial" charset="0"/>
              <a:ea typeface="ＭＳ Ｐゴシック" charset="0"/>
            </a:endParaRPr>
          </a:p>
        </p:txBody>
      </p:sp>
      <p:sp>
        <p:nvSpPr>
          <p:cNvPr id="23" name="Rectangle 22"/>
          <p:cNvSpPr/>
          <p:nvPr/>
        </p:nvSpPr>
        <p:spPr bwMode="auto">
          <a:xfrm>
            <a:off x="1331640" y="4005064"/>
            <a:ext cx="864096" cy="360040"/>
          </a:xfrm>
          <a:prstGeom prst="rect">
            <a:avLst/>
          </a:prstGeom>
          <a:noFill/>
          <a:ln w="3175" cap="flat" cmpd="sng" algn="ctr">
            <a:noFill/>
            <a:prstDash val="solid"/>
            <a:round/>
            <a:headEnd type="none" w="med" len="med"/>
            <a:tailEnd type="triangle" w="med" len="me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5921" dir="2700000" algn="ctr" rotWithShape="0">
                    <a:schemeClr val="bg2"/>
                  </a:outerShdw>
                </a:effectLst>
              </a14:hiddenEffects>
            </a:ext>
          </a:extLst>
        </p:spPr>
        <p:txBody>
          <a:bodyPr vert="horz" wrap="none" lIns="90000" tIns="46800" rIns="90000" bIns="4680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charset="0"/>
                <a:ea typeface="ＭＳ Ｐゴシック" charset="0"/>
              </a:rPr>
              <a:t>Disk1</a:t>
            </a:r>
            <a:endParaRPr kumimoji="0" lang="en-US" sz="1800" b="0" i="0" u="none" strike="noStrike" cap="none" normalizeH="0" baseline="0" dirty="0">
              <a:ln>
                <a:noFill/>
              </a:ln>
              <a:solidFill>
                <a:schemeClr val="tx1"/>
              </a:solidFill>
              <a:effectLst/>
              <a:latin typeface="Arial" charset="0"/>
              <a:ea typeface="ＭＳ Ｐゴシック" charset="0"/>
            </a:endParaRPr>
          </a:p>
        </p:txBody>
      </p:sp>
      <p:sp>
        <p:nvSpPr>
          <p:cNvPr id="24" name="Rectangle 23"/>
          <p:cNvSpPr/>
          <p:nvPr/>
        </p:nvSpPr>
        <p:spPr bwMode="auto">
          <a:xfrm>
            <a:off x="2483768" y="4005064"/>
            <a:ext cx="864096" cy="360040"/>
          </a:xfrm>
          <a:prstGeom prst="rect">
            <a:avLst/>
          </a:prstGeom>
          <a:noFill/>
          <a:ln w="3175" cap="flat" cmpd="sng" algn="ctr">
            <a:noFill/>
            <a:prstDash val="solid"/>
            <a:round/>
            <a:headEnd type="none" w="med" len="med"/>
            <a:tailEnd type="triangle" w="med" len="me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5921" dir="2700000" algn="ctr" rotWithShape="0">
                    <a:schemeClr val="bg2"/>
                  </a:outerShdw>
                </a:effectLst>
              </a14:hiddenEffects>
            </a:ext>
          </a:extLst>
        </p:spPr>
        <p:txBody>
          <a:bodyPr vert="horz" wrap="none" lIns="90000" tIns="46800" rIns="90000" bIns="4680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charset="0"/>
                <a:ea typeface="ＭＳ Ｐゴシック" charset="0"/>
              </a:rPr>
              <a:t>Disk2</a:t>
            </a:r>
            <a:endParaRPr kumimoji="0" lang="en-US" sz="1800" b="0" i="0" u="none" strike="noStrike" cap="none" normalizeH="0" baseline="0" dirty="0">
              <a:ln>
                <a:noFill/>
              </a:ln>
              <a:solidFill>
                <a:schemeClr val="tx1"/>
              </a:solidFill>
              <a:effectLst/>
              <a:latin typeface="Arial" charset="0"/>
              <a:ea typeface="ＭＳ Ｐゴシック" charset="0"/>
            </a:endParaRPr>
          </a:p>
        </p:txBody>
      </p:sp>
      <p:sp>
        <p:nvSpPr>
          <p:cNvPr id="25" name="Rectangle 24"/>
          <p:cNvSpPr/>
          <p:nvPr/>
        </p:nvSpPr>
        <p:spPr bwMode="auto">
          <a:xfrm>
            <a:off x="3563888" y="4005064"/>
            <a:ext cx="864096" cy="360040"/>
          </a:xfrm>
          <a:prstGeom prst="rect">
            <a:avLst/>
          </a:prstGeom>
          <a:noFill/>
          <a:ln w="3175" cap="flat" cmpd="sng" algn="ctr">
            <a:noFill/>
            <a:prstDash val="solid"/>
            <a:round/>
            <a:headEnd type="none" w="med" len="med"/>
            <a:tailEnd type="triangle" w="med" len="me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5921" dir="2700000" algn="ctr" rotWithShape="0">
                    <a:schemeClr val="bg2"/>
                  </a:outerShdw>
                </a:effectLst>
              </a14:hiddenEffects>
            </a:ext>
          </a:extLst>
        </p:spPr>
        <p:txBody>
          <a:bodyPr vert="horz" wrap="none" lIns="90000" tIns="46800" rIns="90000" bIns="4680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charset="0"/>
                <a:ea typeface="ＭＳ Ｐゴシック" charset="0"/>
              </a:rPr>
              <a:t>Disk3</a:t>
            </a:r>
            <a:endParaRPr kumimoji="0" lang="en-US" sz="1800" b="0" i="0" u="none" strike="noStrike" cap="none" normalizeH="0" baseline="0" dirty="0">
              <a:ln>
                <a:noFill/>
              </a:ln>
              <a:solidFill>
                <a:schemeClr val="tx1"/>
              </a:solidFill>
              <a:effectLst/>
              <a:latin typeface="Arial" charset="0"/>
              <a:ea typeface="ＭＳ Ｐゴシック" charset="0"/>
            </a:endParaRPr>
          </a:p>
        </p:txBody>
      </p:sp>
      <p:sp>
        <p:nvSpPr>
          <p:cNvPr id="26" name="Rectangle 25"/>
          <p:cNvSpPr/>
          <p:nvPr/>
        </p:nvSpPr>
        <p:spPr bwMode="auto">
          <a:xfrm>
            <a:off x="4572000" y="4005064"/>
            <a:ext cx="864096" cy="360040"/>
          </a:xfrm>
          <a:prstGeom prst="rect">
            <a:avLst/>
          </a:prstGeom>
          <a:noFill/>
          <a:ln w="3175" cap="flat" cmpd="sng" algn="ctr">
            <a:noFill/>
            <a:prstDash val="solid"/>
            <a:round/>
            <a:headEnd type="none" w="med" len="med"/>
            <a:tailEnd type="triangle" w="med" len="me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5921" dir="2700000" algn="ctr" rotWithShape="0">
                    <a:schemeClr val="bg2"/>
                  </a:outerShdw>
                </a:effectLst>
              </a14:hiddenEffects>
            </a:ext>
          </a:extLst>
        </p:spPr>
        <p:txBody>
          <a:bodyPr vert="horz" wrap="none" lIns="90000" tIns="46800" rIns="90000" bIns="4680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charset="0"/>
                <a:ea typeface="ＭＳ Ｐゴシック" charset="0"/>
              </a:rPr>
              <a:t>Disk4</a:t>
            </a:r>
            <a:endParaRPr kumimoji="0" lang="en-US" sz="1800" b="0" i="0" u="none" strike="noStrike" cap="none" normalizeH="0" baseline="0" dirty="0">
              <a:ln>
                <a:noFill/>
              </a:ln>
              <a:solidFill>
                <a:schemeClr val="tx1"/>
              </a:solidFill>
              <a:effectLst/>
              <a:latin typeface="Arial" charset="0"/>
              <a:ea typeface="ＭＳ Ｐゴシック" charset="0"/>
            </a:endParaRPr>
          </a:p>
        </p:txBody>
      </p:sp>
      <p:sp>
        <p:nvSpPr>
          <p:cNvPr id="27" name="Rectangle 26"/>
          <p:cNvSpPr/>
          <p:nvPr/>
        </p:nvSpPr>
        <p:spPr bwMode="auto">
          <a:xfrm>
            <a:off x="5724128" y="4005064"/>
            <a:ext cx="864096" cy="360040"/>
          </a:xfrm>
          <a:prstGeom prst="rect">
            <a:avLst/>
          </a:prstGeom>
          <a:noFill/>
          <a:ln w="3175" cap="flat" cmpd="sng" algn="ctr">
            <a:noFill/>
            <a:prstDash val="solid"/>
            <a:round/>
            <a:headEnd type="none" w="med" len="med"/>
            <a:tailEnd type="triangle" w="med" len="me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5921" dir="2700000" algn="ctr" rotWithShape="0">
                    <a:schemeClr val="bg2"/>
                  </a:outerShdw>
                </a:effectLst>
              </a14:hiddenEffects>
            </a:ext>
          </a:extLst>
        </p:spPr>
        <p:txBody>
          <a:bodyPr vert="horz" wrap="none" lIns="90000" tIns="46800" rIns="90000" bIns="4680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charset="0"/>
                <a:ea typeface="ＭＳ Ｐゴシック" charset="0"/>
              </a:rPr>
              <a:t>Disk5</a:t>
            </a:r>
            <a:endParaRPr kumimoji="0" lang="en-US" sz="1800" b="0" i="0" u="none" strike="noStrike" cap="none" normalizeH="0" baseline="0" dirty="0">
              <a:ln>
                <a:noFill/>
              </a:ln>
              <a:solidFill>
                <a:schemeClr val="tx1"/>
              </a:solidFill>
              <a:effectLst/>
              <a:latin typeface="Arial" charset="0"/>
              <a:ea typeface="ＭＳ Ｐゴシック" charset="0"/>
            </a:endParaRPr>
          </a:p>
        </p:txBody>
      </p:sp>
      <p:sp>
        <p:nvSpPr>
          <p:cNvPr id="28" name="Rectangle 27"/>
          <p:cNvSpPr/>
          <p:nvPr/>
        </p:nvSpPr>
        <p:spPr bwMode="auto">
          <a:xfrm>
            <a:off x="6732240" y="4005064"/>
            <a:ext cx="864096" cy="360040"/>
          </a:xfrm>
          <a:prstGeom prst="rect">
            <a:avLst/>
          </a:prstGeom>
          <a:noFill/>
          <a:ln w="3175" cap="flat" cmpd="sng" algn="ctr">
            <a:noFill/>
            <a:prstDash val="solid"/>
            <a:round/>
            <a:headEnd type="none" w="med" len="med"/>
            <a:tailEnd type="triangle" w="med" len="me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5921" dir="2700000" algn="ctr" rotWithShape="0">
                    <a:schemeClr val="bg2"/>
                  </a:outerShdw>
                </a:effectLst>
              </a14:hiddenEffects>
            </a:ext>
          </a:extLst>
        </p:spPr>
        <p:txBody>
          <a:bodyPr vert="horz" wrap="none" lIns="90000" tIns="46800" rIns="90000" bIns="4680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charset="0"/>
                <a:ea typeface="ＭＳ Ｐゴシック" charset="0"/>
              </a:rPr>
              <a:t>Disk6</a:t>
            </a:r>
            <a:endParaRPr kumimoji="0" lang="en-US" sz="1800" b="0" i="0" u="none" strike="noStrike" cap="none" normalizeH="0" baseline="0" dirty="0">
              <a:ln>
                <a:noFill/>
              </a:ln>
              <a:solidFill>
                <a:schemeClr val="tx1"/>
              </a:solidFill>
              <a:effectLst/>
              <a:latin typeface="Arial" charset="0"/>
              <a:ea typeface="ＭＳ Ｐゴシック" charset="0"/>
            </a:endParaRPr>
          </a:p>
        </p:txBody>
      </p:sp>
      <p:sp>
        <p:nvSpPr>
          <p:cNvPr id="53" name="Rectangle 52"/>
          <p:cNvSpPr/>
          <p:nvPr/>
        </p:nvSpPr>
        <p:spPr bwMode="auto">
          <a:xfrm>
            <a:off x="6732240" y="4581128"/>
            <a:ext cx="864096" cy="360040"/>
          </a:xfrm>
          <a:prstGeom prst="rect">
            <a:avLst/>
          </a:prstGeom>
          <a:noFill/>
          <a:ln w="3175" cap="flat" cmpd="sng" algn="ctr">
            <a:solidFill>
              <a:schemeClr val="tx1"/>
            </a:solidFill>
            <a:prstDash val="solid"/>
            <a:round/>
            <a:headEnd type="none" w="med" len="med"/>
            <a:tailEnd type="triangle" w="med" len="me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5921" dir="2700000" algn="ctr" rotWithShape="0">
                    <a:schemeClr val="bg2"/>
                  </a:outerShdw>
                </a:effectLst>
              </a14:hiddenEffects>
            </a:ext>
          </a:extLst>
        </p:spPr>
        <p:txBody>
          <a:bodyPr vert="horz" wrap="none" lIns="90000" tIns="46800" rIns="90000" bIns="4680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charset="0"/>
                <a:ea typeface="ＭＳ Ｐゴシック" charset="0"/>
              </a:rPr>
              <a:t>Block2</a:t>
            </a:r>
            <a:endParaRPr kumimoji="0" lang="en-US" sz="1800" b="0" i="0" u="none" strike="noStrike" cap="none" normalizeH="0" baseline="0" dirty="0">
              <a:ln>
                <a:noFill/>
              </a:ln>
              <a:solidFill>
                <a:schemeClr val="tx1"/>
              </a:solidFill>
              <a:effectLst/>
              <a:latin typeface="Arial" charset="0"/>
              <a:ea typeface="ＭＳ Ｐゴシック" charset="0"/>
            </a:endParaRPr>
          </a:p>
        </p:txBody>
      </p:sp>
      <p:sp>
        <p:nvSpPr>
          <p:cNvPr id="54" name="Rectangle 53"/>
          <p:cNvSpPr/>
          <p:nvPr/>
        </p:nvSpPr>
        <p:spPr bwMode="auto">
          <a:xfrm>
            <a:off x="5652120" y="4581128"/>
            <a:ext cx="864096" cy="360040"/>
          </a:xfrm>
          <a:prstGeom prst="rect">
            <a:avLst/>
          </a:prstGeom>
          <a:noFill/>
          <a:ln w="3175" cap="flat" cmpd="sng" algn="ctr">
            <a:solidFill>
              <a:schemeClr val="tx1"/>
            </a:solidFill>
            <a:prstDash val="solid"/>
            <a:round/>
            <a:headEnd type="none" w="med" len="med"/>
            <a:tailEnd type="triangle" w="med" len="me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5921" dir="2700000" algn="ctr" rotWithShape="0">
                    <a:schemeClr val="bg2"/>
                  </a:outerShdw>
                </a:effectLst>
              </a14:hiddenEffects>
            </a:ext>
          </a:extLst>
        </p:spPr>
        <p:txBody>
          <a:bodyPr vert="horz" wrap="none" lIns="90000" tIns="46800" rIns="90000" bIns="4680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charset="0"/>
                <a:ea typeface="ＭＳ Ｐゴシック" charset="0"/>
              </a:rPr>
              <a:t>Block1</a:t>
            </a:r>
            <a:endParaRPr kumimoji="0" lang="en-US" sz="1800" b="0" i="0" u="none" strike="noStrike" cap="none" normalizeH="0" baseline="0" dirty="0">
              <a:ln>
                <a:noFill/>
              </a:ln>
              <a:solidFill>
                <a:schemeClr val="tx1"/>
              </a:solidFill>
              <a:effectLst/>
              <a:latin typeface="Arial" charset="0"/>
              <a:ea typeface="ＭＳ Ｐゴシック" charset="0"/>
            </a:endParaRPr>
          </a:p>
        </p:txBody>
      </p:sp>
      <p:sp>
        <p:nvSpPr>
          <p:cNvPr id="55" name="Rectangle 54"/>
          <p:cNvSpPr/>
          <p:nvPr/>
        </p:nvSpPr>
        <p:spPr bwMode="auto">
          <a:xfrm>
            <a:off x="4572000" y="4581128"/>
            <a:ext cx="864096" cy="360040"/>
          </a:xfrm>
          <a:prstGeom prst="rect">
            <a:avLst/>
          </a:prstGeom>
          <a:noFill/>
          <a:ln w="3175" cap="flat" cmpd="sng" algn="ctr">
            <a:solidFill>
              <a:schemeClr val="tx1"/>
            </a:solidFill>
            <a:prstDash val="solid"/>
            <a:round/>
            <a:headEnd type="none" w="med" len="med"/>
            <a:tailEnd type="triangle" w="med" len="me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5921" dir="2700000" algn="ctr" rotWithShape="0">
                    <a:schemeClr val="bg2"/>
                  </a:outerShdw>
                </a:effectLst>
              </a14:hiddenEffects>
            </a:ext>
          </a:extLst>
        </p:spPr>
        <p:txBody>
          <a:bodyPr vert="horz" wrap="none" lIns="90000" tIns="46800" rIns="90000" bIns="4680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charset="0"/>
                <a:ea typeface="ＭＳ Ｐゴシック" charset="0"/>
              </a:rPr>
              <a:t>Block0</a:t>
            </a:r>
            <a:endParaRPr kumimoji="0" lang="en-US" sz="1800" b="0" i="0" u="none" strike="noStrike" cap="none" normalizeH="0" baseline="0" dirty="0">
              <a:ln>
                <a:noFill/>
              </a:ln>
              <a:solidFill>
                <a:schemeClr val="tx1"/>
              </a:solidFill>
              <a:effectLst/>
              <a:latin typeface="Arial" charset="0"/>
              <a:ea typeface="ＭＳ Ｐゴシック" charset="0"/>
            </a:endParaRPr>
          </a:p>
        </p:txBody>
      </p:sp>
      <p:sp>
        <p:nvSpPr>
          <p:cNvPr id="56" name="Rectangle 55"/>
          <p:cNvSpPr/>
          <p:nvPr/>
        </p:nvSpPr>
        <p:spPr bwMode="auto">
          <a:xfrm>
            <a:off x="6732240" y="5013176"/>
            <a:ext cx="864096" cy="360040"/>
          </a:xfrm>
          <a:prstGeom prst="rect">
            <a:avLst/>
          </a:prstGeom>
          <a:noFill/>
          <a:ln w="3175" cap="flat" cmpd="sng" algn="ctr">
            <a:solidFill>
              <a:schemeClr val="tx1"/>
            </a:solidFill>
            <a:prstDash val="solid"/>
            <a:round/>
            <a:headEnd type="none" w="med" len="med"/>
            <a:tailEnd type="triangle" w="med" len="me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5921" dir="2700000" algn="ctr" rotWithShape="0">
                    <a:schemeClr val="bg2"/>
                  </a:outerShdw>
                </a:effectLst>
              </a14:hiddenEffects>
            </a:ext>
          </a:extLst>
        </p:spPr>
        <p:txBody>
          <a:bodyPr vert="horz" wrap="none" lIns="90000" tIns="46800" rIns="90000" bIns="4680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charset="0"/>
                <a:ea typeface="ＭＳ Ｐゴシック" charset="0"/>
              </a:rPr>
              <a:t>Block5</a:t>
            </a:r>
            <a:endParaRPr kumimoji="0" lang="en-US" sz="1800" b="0" i="0" u="none" strike="noStrike" cap="none" normalizeH="0" baseline="0" dirty="0">
              <a:ln>
                <a:noFill/>
              </a:ln>
              <a:solidFill>
                <a:schemeClr val="tx1"/>
              </a:solidFill>
              <a:effectLst/>
              <a:latin typeface="Arial" charset="0"/>
              <a:ea typeface="ＭＳ Ｐゴシック" charset="0"/>
            </a:endParaRPr>
          </a:p>
        </p:txBody>
      </p:sp>
      <p:sp>
        <p:nvSpPr>
          <p:cNvPr id="57" name="Rectangle 56"/>
          <p:cNvSpPr/>
          <p:nvPr/>
        </p:nvSpPr>
        <p:spPr bwMode="auto">
          <a:xfrm>
            <a:off x="5652120" y="5013176"/>
            <a:ext cx="864096" cy="360040"/>
          </a:xfrm>
          <a:prstGeom prst="rect">
            <a:avLst/>
          </a:prstGeom>
          <a:noFill/>
          <a:ln w="3175" cap="flat" cmpd="sng" algn="ctr">
            <a:solidFill>
              <a:schemeClr val="tx1"/>
            </a:solidFill>
            <a:prstDash val="solid"/>
            <a:round/>
            <a:headEnd type="none" w="med" len="med"/>
            <a:tailEnd type="triangle" w="med" len="me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5921" dir="2700000" algn="ctr" rotWithShape="0">
                    <a:schemeClr val="bg2"/>
                  </a:outerShdw>
                </a:effectLst>
              </a14:hiddenEffects>
            </a:ext>
          </a:extLst>
        </p:spPr>
        <p:txBody>
          <a:bodyPr vert="horz" wrap="none" lIns="90000" tIns="46800" rIns="90000" bIns="4680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charset="0"/>
                <a:ea typeface="ＭＳ Ｐゴシック" charset="0"/>
              </a:rPr>
              <a:t>Block4</a:t>
            </a:r>
            <a:endParaRPr kumimoji="0" lang="en-US" sz="1800" b="0" i="0" u="none" strike="noStrike" cap="none" normalizeH="0" baseline="0" dirty="0">
              <a:ln>
                <a:noFill/>
              </a:ln>
              <a:solidFill>
                <a:schemeClr val="tx1"/>
              </a:solidFill>
              <a:effectLst/>
              <a:latin typeface="Arial" charset="0"/>
              <a:ea typeface="ＭＳ Ｐゴシック" charset="0"/>
            </a:endParaRPr>
          </a:p>
        </p:txBody>
      </p:sp>
      <p:sp>
        <p:nvSpPr>
          <p:cNvPr id="58" name="Rectangle 57"/>
          <p:cNvSpPr/>
          <p:nvPr/>
        </p:nvSpPr>
        <p:spPr bwMode="auto">
          <a:xfrm>
            <a:off x="4572000" y="5013176"/>
            <a:ext cx="864096" cy="360040"/>
          </a:xfrm>
          <a:prstGeom prst="rect">
            <a:avLst/>
          </a:prstGeom>
          <a:noFill/>
          <a:ln w="3175" cap="flat" cmpd="sng" algn="ctr">
            <a:solidFill>
              <a:schemeClr val="tx1"/>
            </a:solidFill>
            <a:prstDash val="solid"/>
            <a:round/>
            <a:headEnd type="none" w="med" len="med"/>
            <a:tailEnd type="triangle" w="med" len="me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5921" dir="2700000" algn="ctr" rotWithShape="0">
                    <a:schemeClr val="bg2"/>
                  </a:outerShdw>
                </a:effectLst>
              </a14:hiddenEffects>
            </a:ext>
          </a:extLst>
        </p:spPr>
        <p:txBody>
          <a:bodyPr vert="horz" wrap="none" lIns="90000" tIns="46800" rIns="90000" bIns="4680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charset="0"/>
                <a:ea typeface="ＭＳ Ｐゴシック" charset="0"/>
              </a:rPr>
              <a:t>Block3</a:t>
            </a:r>
            <a:endParaRPr kumimoji="0" lang="en-US" sz="1800" b="0" i="0" u="none" strike="noStrike" cap="none" normalizeH="0" baseline="0" dirty="0">
              <a:ln>
                <a:noFill/>
              </a:ln>
              <a:solidFill>
                <a:schemeClr val="tx1"/>
              </a:solidFill>
              <a:effectLst/>
              <a:latin typeface="Arial" charset="0"/>
              <a:ea typeface="ＭＳ Ｐゴシック" charset="0"/>
            </a:endParaRPr>
          </a:p>
        </p:txBody>
      </p:sp>
      <p:sp>
        <p:nvSpPr>
          <p:cNvPr id="59" name="Rectangle 58"/>
          <p:cNvSpPr/>
          <p:nvPr/>
        </p:nvSpPr>
        <p:spPr bwMode="auto">
          <a:xfrm>
            <a:off x="6732240" y="5445224"/>
            <a:ext cx="864096" cy="360040"/>
          </a:xfrm>
          <a:prstGeom prst="rect">
            <a:avLst/>
          </a:prstGeom>
          <a:noFill/>
          <a:ln w="3175" cap="flat" cmpd="sng" algn="ctr">
            <a:solidFill>
              <a:schemeClr val="tx1"/>
            </a:solidFill>
            <a:prstDash val="solid"/>
            <a:round/>
            <a:headEnd type="none" w="med" len="med"/>
            <a:tailEnd type="triangle" w="med" len="me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5921" dir="2700000" algn="ctr" rotWithShape="0">
                    <a:schemeClr val="bg2"/>
                  </a:outerShdw>
                </a:effectLst>
              </a14:hiddenEffects>
            </a:ext>
          </a:extLst>
        </p:spPr>
        <p:txBody>
          <a:bodyPr vert="horz" wrap="none" lIns="90000" tIns="46800" rIns="90000" bIns="4680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charset="0"/>
                <a:ea typeface="ＭＳ Ｐゴシック" charset="0"/>
              </a:rPr>
              <a:t>Block8</a:t>
            </a:r>
            <a:endParaRPr kumimoji="0" lang="en-US" sz="1800" b="0" i="0" u="none" strike="noStrike" cap="none" normalizeH="0" baseline="0" dirty="0">
              <a:ln>
                <a:noFill/>
              </a:ln>
              <a:solidFill>
                <a:schemeClr val="tx1"/>
              </a:solidFill>
              <a:effectLst/>
              <a:latin typeface="Arial" charset="0"/>
              <a:ea typeface="ＭＳ Ｐゴシック" charset="0"/>
            </a:endParaRPr>
          </a:p>
        </p:txBody>
      </p:sp>
      <p:sp>
        <p:nvSpPr>
          <p:cNvPr id="60" name="Rectangle 59"/>
          <p:cNvSpPr/>
          <p:nvPr/>
        </p:nvSpPr>
        <p:spPr bwMode="auto">
          <a:xfrm>
            <a:off x="5652120" y="5445224"/>
            <a:ext cx="864096" cy="360040"/>
          </a:xfrm>
          <a:prstGeom prst="rect">
            <a:avLst/>
          </a:prstGeom>
          <a:noFill/>
          <a:ln w="3175" cap="flat" cmpd="sng" algn="ctr">
            <a:solidFill>
              <a:schemeClr val="tx1"/>
            </a:solidFill>
            <a:prstDash val="solid"/>
            <a:round/>
            <a:headEnd type="none" w="med" len="med"/>
            <a:tailEnd type="triangle" w="med" len="me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5921" dir="2700000" algn="ctr" rotWithShape="0">
                    <a:schemeClr val="bg2"/>
                  </a:outerShdw>
                </a:effectLst>
              </a14:hiddenEffects>
            </a:ext>
          </a:extLst>
        </p:spPr>
        <p:txBody>
          <a:bodyPr vert="horz" wrap="none" lIns="90000" tIns="46800" rIns="90000" bIns="4680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charset="0"/>
                <a:ea typeface="ＭＳ Ｐゴシック" charset="0"/>
              </a:rPr>
              <a:t>Block7</a:t>
            </a:r>
          </a:p>
          <a:p>
            <a:pPr marL="0" marR="0" indent="0" algn="ctr"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Arial" charset="0"/>
              <a:ea typeface="ＭＳ Ｐゴシック" charset="0"/>
            </a:endParaRPr>
          </a:p>
        </p:txBody>
      </p:sp>
      <p:sp>
        <p:nvSpPr>
          <p:cNvPr id="61" name="Rectangle 60"/>
          <p:cNvSpPr/>
          <p:nvPr/>
        </p:nvSpPr>
        <p:spPr bwMode="auto">
          <a:xfrm>
            <a:off x="4572000" y="5445224"/>
            <a:ext cx="864096" cy="360040"/>
          </a:xfrm>
          <a:prstGeom prst="rect">
            <a:avLst/>
          </a:prstGeom>
          <a:noFill/>
          <a:ln w="3175" cap="flat" cmpd="sng" algn="ctr">
            <a:solidFill>
              <a:schemeClr val="tx1"/>
            </a:solidFill>
            <a:prstDash val="solid"/>
            <a:round/>
            <a:headEnd type="none" w="med" len="med"/>
            <a:tailEnd type="triangle" w="med" len="me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5921" dir="2700000" algn="ctr" rotWithShape="0">
                    <a:schemeClr val="bg2"/>
                  </a:outerShdw>
                </a:effectLst>
              </a14:hiddenEffects>
            </a:ext>
          </a:extLst>
        </p:spPr>
        <p:txBody>
          <a:bodyPr vert="horz" wrap="none" lIns="90000" tIns="46800" rIns="90000" bIns="4680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charset="0"/>
                <a:ea typeface="ＭＳ Ｐゴシック" charset="0"/>
              </a:rPr>
              <a:t>Block6</a:t>
            </a:r>
            <a:endParaRPr kumimoji="0" lang="en-US" sz="1800" b="0" i="0" u="none" strike="noStrike" cap="none" normalizeH="0" baseline="0" dirty="0">
              <a:ln>
                <a:noFill/>
              </a:ln>
              <a:solidFill>
                <a:schemeClr val="tx1"/>
              </a:solidFill>
              <a:effectLst/>
              <a:latin typeface="Arial" charset="0"/>
              <a:ea typeface="ＭＳ Ｐゴシック" charset="0"/>
            </a:endParaRPr>
          </a:p>
        </p:txBody>
      </p:sp>
      <p:cxnSp>
        <p:nvCxnSpPr>
          <p:cNvPr id="63" name="Straight Arrow Connector 62"/>
          <p:cNvCxnSpPr/>
          <p:nvPr/>
        </p:nvCxnSpPr>
        <p:spPr bwMode="auto">
          <a:xfrm>
            <a:off x="1259632" y="3645024"/>
            <a:ext cx="3024336" cy="0"/>
          </a:xfrm>
          <a:prstGeom prst="straightConnector1">
            <a:avLst/>
          </a:prstGeom>
          <a:noFill/>
          <a:ln w="3175" cap="flat" cmpd="sng" algn="ctr">
            <a:solidFill>
              <a:schemeClr val="tx1"/>
            </a:solidFill>
            <a:prstDash val="solid"/>
            <a:round/>
            <a:headEnd type="arrow"/>
            <a:tailEnd type="arrow"/>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5921" dir="2700000" algn="ctr" rotWithShape="0">
                    <a:schemeClr val="bg2"/>
                  </a:outerShdw>
                </a:effectLst>
              </a14:hiddenEffects>
            </a:ext>
          </a:extLst>
        </p:spPr>
      </p:cxnSp>
      <p:cxnSp>
        <p:nvCxnSpPr>
          <p:cNvPr id="64" name="Straight Arrow Connector 63"/>
          <p:cNvCxnSpPr/>
          <p:nvPr/>
        </p:nvCxnSpPr>
        <p:spPr bwMode="auto">
          <a:xfrm>
            <a:off x="4572000" y="3645024"/>
            <a:ext cx="3024336" cy="0"/>
          </a:xfrm>
          <a:prstGeom prst="straightConnector1">
            <a:avLst/>
          </a:prstGeom>
          <a:noFill/>
          <a:ln w="3175" cap="flat" cmpd="sng" algn="ctr">
            <a:solidFill>
              <a:schemeClr val="tx1"/>
            </a:solidFill>
            <a:prstDash val="solid"/>
            <a:round/>
            <a:headEnd type="arrow"/>
            <a:tailEnd type="arrow"/>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5921" dir="2700000" algn="ctr" rotWithShape="0">
                    <a:schemeClr val="bg2"/>
                  </a:outerShdw>
                </a:effectLst>
              </a14:hiddenEffects>
            </a:ext>
          </a:extLst>
        </p:spPr>
      </p:cxnSp>
      <p:sp>
        <p:nvSpPr>
          <p:cNvPr id="65" name="TextBox 64"/>
          <p:cNvSpPr txBox="1"/>
          <p:nvPr/>
        </p:nvSpPr>
        <p:spPr>
          <a:xfrm>
            <a:off x="2339752" y="3284984"/>
            <a:ext cx="1018728" cy="369332"/>
          </a:xfrm>
          <a:prstGeom prst="rect">
            <a:avLst/>
          </a:prstGeom>
          <a:noFill/>
        </p:spPr>
        <p:txBody>
          <a:bodyPr wrap="none" rtlCol="0">
            <a:spAutoFit/>
          </a:bodyPr>
          <a:lstStyle/>
          <a:p>
            <a:r>
              <a:rPr lang="en-US" dirty="0" smtClean="0"/>
              <a:t>Group 1</a:t>
            </a:r>
            <a:endParaRPr lang="en-US" dirty="0"/>
          </a:p>
        </p:txBody>
      </p:sp>
      <p:sp>
        <p:nvSpPr>
          <p:cNvPr id="66" name="TextBox 65"/>
          <p:cNvSpPr txBox="1"/>
          <p:nvPr/>
        </p:nvSpPr>
        <p:spPr>
          <a:xfrm>
            <a:off x="5580112" y="3284984"/>
            <a:ext cx="1018728" cy="369332"/>
          </a:xfrm>
          <a:prstGeom prst="rect">
            <a:avLst/>
          </a:prstGeom>
          <a:noFill/>
        </p:spPr>
        <p:txBody>
          <a:bodyPr wrap="none" rtlCol="0">
            <a:spAutoFit/>
          </a:bodyPr>
          <a:lstStyle/>
          <a:p>
            <a:r>
              <a:rPr lang="en-US" dirty="0" smtClean="0"/>
              <a:t>Group 2</a:t>
            </a:r>
            <a:endParaRPr lang="en-US" dirty="0"/>
          </a:p>
        </p:txBody>
      </p:sp>
    </p:spTree>
    <p:extLst>
      <p:ext uri="{BB962C8B-B14F-4D97-AF65-F5344CB8AC3E}">
        <p14:creationId xmlns:p14="http://schemas.microsoft.com/office/powerpoint/2010/main" val="4088360833"/>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RAID 1+0</a:t>
            </a:r>
            <a:endParaRPr lang="en-US" dirty="0"/>
          </a:p>
        </p:txBody>
      </p:sp>
      <p:sp>
        <p:nvSpPr>
          <p:cNvPr id="4" name="Content Placeholder 3"/>
          <p:cNvSpPr>
            <a:spLocks noGrp="1"/>
          </p:cNvSpPr>
          <p:nvPr>
            <p:ph idx="1"/>
          </p:nvPr>
        </p:nvSpPr>
        <p:spPr>
          <a:xfrm>
            <a:off x="323850" y="1557338"/>
            <a:ext cx="8496300" cy="1367606"/>
          </a:xfrm>
        </p:spPr>
        <p:txBody>
          <a:bodyPr/>
          <a:lstStyle/>
          <a:p>
            <a:r>
              <a:rPr lang="en-US" dirty="0" smtClean="0"/>
              <a:t>Striped of mirrored pairs: </a:t>
            </a:r>
            <a:r>
              <a:rPr lang="en-US" dirty="0" smtClean="0">
                <a:solidFill>
                  <a:srgbClr val="FF0000"/>
                </a:solidFill>
              </a:rPr>
              <a:t>first mirror disk in pairs, then stripe them</a:t>
            </a:r>
            <a:r>
              <a:rPr lang="en-US" dirty="0" smtClean="0"/>
              <a:t>. </a:t>
            </a:r>
          </a:p>
          <a:p>
            <a:r>
              <a:rPr lang="en-US" dirty="0" smtClean="0"/>
              <a:t>Minimum 4 disk s required. Both reliability and performance. </a:t>
            </a:r>
          </a:p>
          <a:p>
            <a:r>
              <a:rPr lang="en-US" dirty="0" smtClean="0"/>
              <a:t>Disks are groups. A group has 2 disks (for mirrors). In a group, data is mirrored. </a:t>
            </a:r>
          </a:p>
          <a:p>
            <a:r>
              <a:rPr lang="en-US" dirty="0" smtClean="0"/>
              <a:t>Across groups, data is striped. </a:t>
            </a:r>
          </a:p>
        </p:txBody>
      </p:sp>
      <p:sp>
        <p:nvSpPr>
          <p:cNvPr id="3" name="Slide Number Placeholder 2"/>
          <p:cNvSpPr>
            <a:spLocks noGrp="1"/>
          </p:cNvSpPr>
          <p:nvPr>
            <p:ph type="sldNum" sz="quarter" idx="10"/>
          </p:nvPr>
        </p:nvSpPr>
        <p:spPr/>
        <p:txBody>
          <a:bodyPr/>
          <a:lstStyle/>
          <a:p>
            <a:fld id="{C5FBF1B8-F0E3-FF44-BCA1-F44663CECCC8}" type="slidenum">
              <a:rPr lang="en-US" smtClean="0"/>
              <a:pPr/>
              <a:t>57</a:t>
            </a:fld>
            <a:endParaRPr lang="en-US"/>
          </a:p>
        </p:txBody>
      </p:sp>
      <p:sp>
        <p:nvSpPr>
          <p:cNvPr id="5" name="Rectangle 4"/>
          <p:cNvSpPr/>
          <p:nvPr/>
        </p:nvSpPr>
        <p:spPr bwMode="auto">
          <a:xfrm>
            <a:off x="3491880" y="4581128"/>
            <a:ext cx="864096" cy="360040"/>
          </a:xfrm>
          <a:prstGeom prst="rect">
            <a:avLst/>
          </a:prstGeom>
          <a:noFill/>
          <a:ln w="3175" cap="flat" cmpd="sng" algn="ctr">
            <a:solidFill>
              <a:schemeClr val="tx1"/>
            </a:solidFill>
            <a:prstDash val="solid"/>
            <a:round/>
            <a:headEnd type="none" w="med" len="med"/>
            <a:tailEnd type="triangle" w="med" len="me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5921" dir="2700000" algn="ctr" rotWithShape="0">
                    <a:schemeClr val="bg2"/>
                  </a:outerShdw>
                </a:effectLst>
              </a14:hiddenEffects>
            </a:ext>
          </a:extLst>
        </p:spPr>
        <p:txBody>
          <a:bodyPr vert="horz" wrap="none" lIns="90000" tIns="46800" rIns="90000" bIns="4680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charset="0"/>
                <a:ea typeface="ＭＳ Ｐゴシック" charset="0"/>
              </a:rPr>
              <a:t>Block1</a:t>
            </a:r>
            <a:endParaRPr kumimoji="0" lang="en-US" sz="1800" b="0" i="0" u="none" strike="noStrike" cap="none" normalizeH="0" baseline="0" dirty="0">
              <a:ln>
                <a:noFill/>
              </a:ln>
              <a:solidFill>
                <a:schemeClr val="tx1"/>
              </a:solidFill>
              <a:effectLst/>
              <a:latin typeface="Arial" charset="0"/>
              <a:ea typeface="ＭＳ Ｐゴシック" charset="0"/>
            </a:endParaRPr>
          </a:p>
        </p:txBody>
      </p:sp>
      <p:sp>
        <p:nvSpPr>
          <p:cNvPr id="6" name="Rectangle 5"/>
          <p:cNvSpPr/>
          <p:nvPr/>
        </p:nvSpPr>
        <p:spPr bwMode="auto">
          <a:xfrm>
            <a:off x="2411760" y="4581128"/>
            <a:ext cx="864096" cy="360040"/>
          </a:xfrm>
          <a:prstGeom prst="rect">
            <a:avLst/>
          </a:prstGeom>
          <a:noFill/>
          <a:ln w="3175" cap="flat" cmpd="sng" algn="ctr">
            <a:solidFill>
              <a:schemeClr val="tx1"/>
            </a:solidFill>
            <a:prstDash val="solid"/>
            <a:round/>
            <a:headEnd type="none" w="med" len="med"/>
            <a:tailEnd type="triangle" w="med" len="me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5921" dir="2700000" algn="ctr" rotWithShape="0">
                    <a:schemeClr val="bg2"/>
                  </a:outerShdw>
                </a:effectLst>
              </a14:hiddenEffects>
            </a:ext>
          </a:extLst>
        </p:spPr>
        <p:txBody>
          <a:bodyPr vert="horz" wrap="none" lIns="90000" tIns="46800" rIns="90000" bIns="4680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charset="0"/>
                <a:ea typeface="ＭＳ Ｐゴシック" charset="0"/>
              </a:rPr>
              <a:t>Block0</a:t>
            </a:r>
            <a:endParaRPr kumimoji="0" lang="en-US" sz="1800" b="0" i="0" u="none" strike="noStrike" cap="none" normalizeH="0" baseline="0" dirty="0">
              <a:ln>
                <a:noFill/>
              </a:ln>
              <a:solidFill>
                <a:schemeClr val="tx1"/>
              </a:solidFill>
              <a:effectLst/>
              <a:latin typeface="Arial" charset="0"/>
              <a:ea typeface="ＭＳ Ｐゴシック" charset="0"/>
            </a:endParaRPr>
          </a:p>
        </p:txBody>
      </p:sp>
      <p:sp>
        <p:nvSpPr>
          <p:cNvPr id="7" name="Rectangle 6"/>
          <p:cNvSpPr/>
          <p:nvPr/>
        </p:nvSpPr>
        <p:spPr bwMode="auto">
          <a:xfrm>
            <a:off x="1331640" y="4581128"/>
            <a:ext cx="864096" cy="360040"/>
          </a:xfrm>
          <a:prstGeom prst="rect">
            <a:avLst/>
          </a:prstGeom>
          <a:noFill/>
          <a:ln w="3175" cap="flat" cmpd="sng" algn="ctr">
            <a:solidFill>
              <a:schemeClr val="tx1"/>
            </a:solidFill>
            <a:prstDash val="solid"/>
            <a:round/>
            <a:headEnd type="none" w="med" len="med"/>
            <a:tailEnd type="triangle" w="med" len="me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5921" dir="2700000" algn="ctr" rotWithShape="0">
                    <a:schemeClr val="bg2"/>
                  </a:outerShdw>
                </a:effectLst>
              </a14:hiddenEffects>
            </a:ext>
          </a:extLst>
        </p:spPr>
        <p:txBody>
          <a:bodyPr vert="horz" wrap="none" lIns="90000" tIns="46800" rIns="90000" bIns="4680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charset="0"/>
                <a:ea typeface="ＭＳ Ｐゴシック" charset="0"/>
              </a:rPr>
              <a:t>Block0</a:t>
            </a:r>
            <a:endParaRPr kumimoji="0" lang="en-US" sz="1800" b="0" i="0" u="none" strike="noStrike" cap="none" normalizeH="0" baseline="0" dirty="0">
              <a:ln>
                <a:noFill/>
              </a:ln>
              <a:solidFill>
                <a:schemeClr val="tx1"/>
              </a:solidFill>
              <a:effectLst/>
              <a:latin typeface="Arial" charset="0"/>
              <a:ea typeface="ＭＳ Ｐゴシック" charset="0"/>
            </a:endParaRPr>
          </a:p>
        </p:txBody>
      </p:sp>
      <p:sp>
        <p:nvSpPr>
          <p:cNvPr id="8" name="Rectangle 7"/>
          <p:cNvSpPr/>
          <p:nvPr/>
        </p:nvSpPr>
        <p:spPr bwMode="auto">
          <a:xfrm>
            <a:off x="4572000" y="4581128"/>
            <a:ext cx="864096" cy="360040"/>
          </a:xfrm>
          <a:prstGeom prst="rect">
            <a:avLst/>
          </a:prstGeom>
          <a:noFill/>
          <a:ln w="3175" cap="flat" cmpd="sng" algn="ctr">
            <a:solidFill>
              <a:schemeClr val="tx1"/>
            </a:solidFill>
            <a:prstDash val="solid"/>
            <a:round/>
            <a:headEnd type="none" w="med" len="med"/>
            <a:tailEnd type="triangle" w="med" len="me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5921" dir="2700000" algn="ctr" rotWithShape="0">
                    <a:schemeClr val="bg2"/>
                  </a:outerShdw>
                </a:effectLst>
              </a14:hiddenEffects>
            </a:ext>
          </a:extLst>
        </p:spPr>
        <p:txBody>
          <a:bodyPr vert="horz" wrap="none" lIns="90000" tIns="46800" rIns="90000" bIns="4680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charset="0"/>
                <a:ea typeface="ＭＳ Ｐゴシック" charset="0"/>
              </a:rPr>
              <a:t>Block1</a:t>
            </a:r>
            <a:endParaRPr kumimoji="0" lang="en-US" sz="1800" b="0" i="0" u="none" strike="noStrike" cap="none" normalizeH="0" baseline="0" dirty="0">
              <a:ln>
                <a:noFill/>
              </a:ln>
              <a:solidFill>
                <a:schemeClr val="tx1"/>
              </a:solidFill>
              <a:effectLst/>
              <a:latin typeface="Arial" charset="0"/>
              <a:ea typeface="ＭＳ Ｐゴシック" charset="0"/>
            </a:endParaRPr>
          </a:p>
        </p:txBody>
      </p:sp>
      <p:sp>
        <p:nvSpPr>
          <p:cNvPr id="9" name="Rectangle 8"/>
          <p:cNvSpPr/>
          <p:nvPr/>
        </p:nvSpPr>
        <p:spPr bwMode="auto">
          <a:xfrm>
            <a:off x="5652120" y="4581128"/>
            <a:ext cx="864096" cy="360040"/>
          </a:xfrm>
          <a:prstGeom prst="rect">
            <a:avLst/>
          </a:prstGeom>
          <a:noFill/>
          <a:ln w="3175" cap="flat" cmpd="sng" algn="ctr">
            <a:solidFill>
              <a:schemeClr val="tx1"/>
            </a:solidFill>
            <a:prstDash val="solid"/>
            <a:round/>
            <a:headEnd type="none" w="med" len="med"/>
            <a:tailEnd type="triangle" w="med" len="me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5921" dir="2700000" algn="ctr" rotWithShape="0">
                    <a:schemeClr val="bg2"/>
                  </a:outerShdw>
                </a:effectLst>
              </a14:hiddenEffects>
            </a:ext>
          </a:extLst>
        </p:spPr>
        <p:txBody>
          <a:bodyPr vert="horz" wrap="none" lIns="90000" tIns="46800" rIns="90000" bIns="4680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charset="0"/>
                <a:ea typeface="ＭＳ Ｐゴシック" charset="0"/>
              </a:rPr>
              <a:t>Block2</a:t>
            </a:r>
            <a:endParaRPr kumimoji="0" lang="en-US" sz="1800" b="0" i="0" u="none" strike="noStrike" cap="none" normalizeH="0" baseline="0" dirty="0">
              <a:ln>
                <a:noFill/>
              </a:ln>
              <a:solidFill>
                <a:schemeClr val="tx1"/>
              </a:solidFill>
              <a:effectLst/>
              <a:latin typeface="Arial" charset="0"/>
              <a:ea typeface="ＭＳ Ｐゴシック" charset="0"/>
            </a:endParaRPr>
          </a:p>
        </p:txBody>
      </p:sp>
      <p:sp>
        <p:nvSpPr>
          <p:cNvPr id="10" name="Rectangle 9"/>
          <p:cNvSpPr/>
          <p:nvPr/>
        </p:nvSpPr>
        <p:spPr bwMode="auto">
          <a:xfrm>
            <a:off x="6732240" y="4581128"/>
            <a:ext cx="864096" cy="360040"/>
          </a:xfrm>
          <a:prstGeom prst="rect">
            <a:avLst/>
          </a:prstGeom>
          <a:noFill/>
          <a:ln w="3175" cap="flat" cmpd="sng" algn="ctr">
            <a:solidFill>
              <a:schemeClr val="tx1"/>
            </a:solidFill>
            <a:prstDash val="solid"/>
            <a:round/>
            <a:headEnd type="none" w="med" len="med"/>
            <a:tailEnd type="triangle" w="med" len="me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5921" dir="2700000" algn="ctr" rotWithShape="0">
                    <a:schemeClr val="bg2"/>
                  </a:outerShdw>
                </a:effectLst>
              </a14:hiddenEffects>
            </a:ext>
          </a:extLst>
        </p:spPr>
        <p:txBody>
          <a:bodyPr vert="horz" wrap="none" lIns="90000" tIns="46800" rIns="90000" bIns="4680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charset="0"/>
                <a:ea typeface="ＭＳ Ｐゴシック" charset="0"/>
              </a:rPr>
              <a:t>Block2</a:t>
            </a:r>
            <a:endParaRPr kumimoji="0" lang="en-US" sz="1800" b="0" i="0" u="none" strike="noStrike" cap="none" normalizeH="0" baseline="0" dirty="0">
              <a:ln>
                <a:noFill/>
              </a:ln>
              <a:solidFill>
                <a:schemeClr val="tx1"/>
              </a:solidFill>
              <a:effectLst/>
              <a:latin typeface="Arial" charset="0"/>
              <a:ea typeface="ＭＳ Ｐゴシック" charset="0"/>
            </a:endParaRPr>
          </a:p>
        </p:txBody>
      </p:sp>
      <p:sp>
        <p:nvSpPr>
          <p:cNvPr id="11" name="Rectangle 10"/>
          <p:cNvSpPr/>
          <p:nvPr/>
        </p:nvSpPr>
        <p:spPr bwMode="auto">
          <a:xfrm>
            <a:off x="3491880" y="5013176"/>
            <a:ext cx="864096" cy="360040"/>
          </a:xfrm>
          <a:prstGeom prst="rect">
            <a:avLst/>
          </a:prstGeom>
          <a:noFill/>
          <a:ln w="3175" cap="flat" cmpd="sng" algn="ctr">
            <a:solidFill>
              <a:schemeClr val="tx1"/>
            </a:solidFill>
            <a:prstDash val="solid"/>
            <a:round/>
            <a:headEnd type="none" w="med" len="med"/>
            <a:tailEnd type="triangle" w="med" len="me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5921" dir="2700000" algn="ctr" rotWithShape="0">
                    <a:schemeClr val="bg2"/>
                  </a:outerShdw>
                </a:effectLst>
              </a14:hiddenEffects>
            </a:ext>
          </a:extLst>
        </p:spPr>
        <p:txBody>
          <a:bodyPr vert="horz" wrap="none" lIns="90000" tIns="46800" rIns="90000" bIns="4680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charset="0"/>
                <a:ea typeface="ＭＳ Ｐゴシック" charset="0"/>
              </a:rPr>
              <a:t>Block4</a:t>
            </a:r>
            <a:endParaRPr kumimoji="0" lang="en-US" sz="1800" b="0" i="0" u="none" strike="noStrike" cap="none" normalizeH="0" baseline="0" dirty="0">
              <a:ln>
                <a:noFill/>
              </a:ln>
              <a:solidFill>
                <a:schemeClr val="tx1"/>
              </a:solidFill>
              <a:effectLst/>
              <a:latin typeface="Arial" charset="0"/>
              <a:ea typeface="ＭＳ Ｐゴシック" charset="0"/>
            </a:endParaRPr>
          </a:p>
        </p:txBody>
      </p:sp>
      <p:sp>
        <p:nvSpPr>
          <p:cNvPr id="12" name="Rectangle 11"/>
          <p:cNvSpPr/>
          <p:nvPr/>
        </p:nvSpPr>
        <p:spPr bwMode="auto">
          <a:xfrm>
            <a:off x="2411760" y="5013176"/>
            <a:ext cx="864096" cy="360040"/>
          </a:xfrm>
          <a:prstGeom prst="rect">
            <a:avLst/>
          </a:prstGeom>
          <a:noFill/>
          <a:ln w="3175" cap="flat" cmpd="sng" algn="ctr">
            <a:solidFill>
              <a:schemeClr val="tx1"/>
            </a:solidFill>
            <a:prstDash val="solid"/>
            <a:round/>
            <a:headEnd type="none" w="med" len="med"/>
            <a:tailEnd type="triangle" w="med" len="me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5921" dir="2700000" algn="ctr" rotWithShape="0">
                    <a:schemeClr val="bg2"/>
                  </a:outerShdw>
                </a:effectLst>
              </a14:hiddenEffects>
            </a:ext>
          </a:extLst>
        </p:spPr>
        <p:txBody>
          <a:bodyPr vert="horz" wrap="none" lIns="90000" tIns="46800" rIns="90000" bIns="4680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charset="0"/>
                <a:ea typeface="ＭＳ Ｐゴシック" charset="0"/>
              </a:rPr>
              <a:t>Block3</a:t>
            </a:r>
            <a:endParaRPr kumimoji="0" lang="en-US" sz="1800" b="0" i="0" u="none" strike="noStrike" cap="none" normalizeH="0" baseline="0" dirty="0">
              <a:ln>
                <a:noFill/>
              </a:ln>
              <a:solidFill>
                <a:schemeClr val="tx1"/>
              </a:solidFill>
              <a:effectLst/>
              <a:latin typeface="Arial" charset="0"/>
              <a:ea typeface="ＭＳ Ｐゴシック" charset="0"/>
            </a:endParaRPr>
          </a:p>
        </p:txBody>
      </p:sp>
      <p:sp>
        <p:nvSpPr>
          <p:cNvPr id="13" name="Rectangle 12"/>
          <p:cNvSpPr/>
          <p:nvPr/>
        </p:nvSpPr>
        <p:spPr bwMode="auto">
          <a:xfrm>
            <a:off x="1331640" y="5013176"/>
            <a:ext cx="864096" cy="360040"/>
          </a:xfrm>
          <a:prstGeom prst="rect">
            <a:avLst/>
          </a:prstGeom>
          <a:noFill/>
          <a:ln w="3175" cap="flat" cmpd="sng" algn="ctr">
            <a:solidFill>
              <a:schemeClr val="tx1"/>
            </a:solidFill>
            <a:prstDash val="solid"/>
            <a:round/>
            <a:headEnd type="none" w="med" len="med"/>
            <a:tailEnd type="triangle" w="med" len="me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5921" dir="2700000" algn="ctr" rotWithShape="0">
                    <a:schemeClr val="bg2"/>
                  </a:outerShdw>
                </a:effectLst>
              </a14:hiddenEffects>
            </a:ext>
          </a:extLst>
        </p:spPr>
        <p:txBody>
          <a:bodyPr vert="horz" wrap="none" lIns="90000" tIns="46800" rIns="90000" bIns="4680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charset="0"/>
                <a:ea typeface="ＭＳ Ｐゴシック" charset="0"/>
              </a:rPr>
              <a:t>Block3</a:t>
            </a:r>
            <a:endParaRPr kumimoji="0" lang="en-US" sz="1800" b="0" i="0" u="none" strike="noStrike" cap="none" normalizeH="0" baseline="0" dirty="0">
              <a:ln>
                <a:noFill/>
              </a:ln>
              <a:solidFill>
                <a:schemeClr val="tx1"/>
              </a:solidFill>
              <a:effectLst/>
              <a:latin typeface="Arial" charset="0"/>
              <a:ea typeface="ＭＳ Ｐゴシック" charset="0"/>
            </a:endParaRPr>
          </a:p>
        </p:txBody>
      </p:sp>
      <p:sp>
        <p:nvSpPr>
          <p:cNvPr id="14" name="Rectangle 13"/>
          <p:cNvSpPr/>
          <p:nvPr/>
        </p:nvSpPr>
        <p:spPr bwMode="auto">
          <a:xfrm>
            <a:off x="4572000" y="5013176"/>
            <a:ext cx="864096" cy="360040"/>
          </a:xfrm>
          <a:prstGeom prst="rect">
            <a:avLst/>
          </a:prstGeom>
          <a:noFill/>
          <a:ln w="3175" cap="flat" cmpd="sng" algn="ctr">
            <a:solidFill>
              <a:schemeClr val="tx1"/>
            </a:solidFill>
            <a:prstDash val="solid"/>
            <a:round/>
            <a:headEnd type="none" w="med" len="med"/>
            <a:tailEnd type="triangle" w="med" len="me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5921" dir="2700000" algn="ctr" rotWithShape="0">
                    <a:schemeClr val="bg2"/>
                  </a:outerShdw>
                </a:effectLst>
              </a14:hiddenEffects>
            </a:ext>
          </a:extLst>
        </p:spPr>
        <p:txBody>
          <a:bodyPr vert="horz" wrap="none" lIns="90000" tIns="46800" rIns="90000" bIns="4680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charset="0"/>
                <a:ea typeface="ＭＳ Ｐゴシック" charset="0"/>
              </a:rPr>
              <a:t>Block4</a:t>
            </a:r>
            <a:endParaRPr kumimoji="0" lang="en-US" sz="1800" b="0" i="0" u="none" strike="noStrike" cap="none" normalizeH="0" baseline="0" dirty="0">
              <a:ln>
                <a:noFill/>
              </a:ln>
              <a:solidFill>
                <a:schemeClr val="tx1"/>
              </a:solidFill>
              <a:effectLst/>
              <a:latin typeface="Arial" charset="0"/>
              <a:ea typeface="ＭＳ Ｐゴシック" charset="0"/>
            </a:endParaRPr>
          </a:p>
        </p:txBody>
      </p:sp>
      <p:sp>
        <p:nvSpPr>
          <p:cNvPr id="15" name="Rectangle 14"/>
          <p:cNvSpPr/>
          <p:nvPr/>
        </p:nvSpPr>
        <p:spPr bwMode="auto">
          <a:xfrm>
            <a:off x="5652120" y="5013176"/>
            <a:ext cx="864096" cy="360040"/>
          </a:xfrm>
          <a:prstGeom prst="rect">
            <a:avLst/>
          </a:prstGeom>
          <a:noFill/>
          <a:ln w="3175" cap="flat" cmpd="sng" algn="ctr">
            <a:solidFill>
              <a:schemeClr val="tx1"/>
            </a:solidFill>
            <a:prstDash val="solid"/>
            <a:round/>
            <a:headEnd type="none" w="med" len="med"/>
            <a:tailEnd type="triangle" w="med" len="me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5921" dir="2700000" algn="ctr" rotWithShape="0">
                    <a:schemeClr val="bg2"/>
                  </a:outerShdw>
                </a:effectLst>
              </a14:hiddenEffects>
            </a:ext>
          </a:extLst>
        </p:spPr>
        <p:txBody>
          <a:bodyPr vert="horz" wrap="none" lIns="90000" tIns="46800" rIns="90000" bIns="4680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charset="0"/>
                <a:ea typeface="ＭＳ Ｐゴシック" charset="0"/>
              </a:rPr>
              <a:t>Block5</a:t>
            </a:r>
            <a:endParaRPr kumimoji="0" lang="en-US" sz="1800" b="0" i="0" u="none" strike="noStrike" cap="none" normalizeH="0" baseline="0" dirty="0">
              <a:ln>
                <a:noFill/>
              </a:ln>
              <a:solidFill>
                <a:schemeClr val="tx1"/>
              </a:solidFill>
              <a:effectLst/>
              <a:latin typeface="Arial" charset="0"/>
              <a:ea typeface="ＭＳ Ｐゴシック" charset="0"/>
            </a:endParaRPr>
          </a:p>
        </p:txBody>
      </p:sp>
      <p:sp>
        <p:nvSpPr>
          <p:cNvPr id="16" name="Rectangle 15"/>
          <p:cNvSpPr/>
          <p:nvPr/>
        </p:nvSpPr>
        <p:spPr bwMode="auto">
          <a:xfrm>
            <a:off x="6732240" y="5013176"/>
            <a:ext cx="864096" cy="360040"/>
          </a:xfrm>
          <a:prstGeom prst="rect">
            <a:avLst/>
          </a:prstGeom>
          <a:noFill/>
          <a:ln w="3175" cap="flat" cmpd="sng" algn="ctr">
            <a:solidFill>
              <a:schemeClr val="tx1"/>
            </a:solidFill>
            <a:prstDash val="solid"/>
            <a:round/>
            <a:headEnd type="none" w="med" len="med"/>
            <a:tailEnd type="triangle" w="med" len="me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5921" dir="2700000" algn="ctr" rotWithShape="0">
                    <a:schemeClr val="bg2"/>
                  </a:outerShdw>
                </a:effectLst>
              </a14:hiddenEffects>
            </a:ext>
          </a:extLst>
        </p:spPr>
        <p:txBody>
          <a:bodyPr vert="horz" wrap="none" lIns="90000" tIns="46800" rIns="90000" bIns="4680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charset="0"/>
                <a:ea typeface="ＭＳ Ｐゴシック" charset="0"/>
              </a:rPr>
              <a:t>Block5</a:t>
            </a:r>
            <a:endParaRPr kumimoji="0" lang="en-US" sz="1800" b="0" i="0" u="none" strike="noStrike" cap="none" normalizeH="0" baseline="0" dirty="0">
              <a:ln>
                <a:noFill/>
              </a:ln>
              <a:solidFill>
                <a:schemeClr val="tx1"/>
              </a:solidFill>
              <a:effectLst/>
              <a:latin typeface="Arial" charset="0"/>
              <a:ea typeface="ＭＳ Ｐゴシック" charset="0"/>
            </a:endParaRPr>
          </a:p>
        </p:txBody>
      </p:sp>
      <p:sp>
        <p:nvSpPr>
          <p:cNvPr id="17" name="Rectangle 16"/>
          <p:cNvSpPr/>
          <p:nvPr/>
        </p:nvSpPr>
        <p:spPr bwMode="auto">
          <a:xfrm>
            <a:off x="3491880" y="5445224"/>
            <a:ext cx="864096" cy="360040"/>
          </a:xfrm>
          <a:prstGeom prst="rect">
            <a:avLst/>
          </a:prstGeom>
          <a:noFill/>
          <a:ln w="3175" cap="flat" cmpd="sng" algn="ctr">
            <a:solidFill>
              <a:schemeClr val="tx1"/>
            </a:solidFill>
            <a:prstDash val="solid"/>
            <a:round/>
            <a:headEnd type="none" w="med" len="med"/>
            <a:tailEnd type="triangle" w="med" len="me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5921" dir="2700000" algn="ctr" rotWithShape="0">
                    <a:schemeClr val="bg2"/>
                  </a:outerShdw>
                </a:effectLst>
              </a14:hiddenEffects>
            </a:ext>
          </a:extLst>
        </p:spPr>
        <p:txBody>
          <a:bodyPr vert="horz" wrap="none" lIns="90000" tIns="46800" rIns="90000" bIns="4680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charset="0"/>
                <a:ea typeface="ＭＳ Ｐゴシック" charset="0"/>
              </a:rPr>
              <a:t>Block7</a:t>
            </a:r>
            <a:endParaRPr kumimoji="0" lang="en-US" sz="1800" b="0" i="0" u="none" strike="noStrike" cap="none" normalizeH="0" baseline="0" dirty="0">
              <a:ln>
                <a:noFill/>
              </a:ln>
              <a:solidFill>
                <a:schemeClr val="tx1"/>
              </a:solidFill>
              <a:effectLst/>
              <a:latin typeface="Arial" charset="0"/>
              <a:ea typeface="ＭＳ Ｐゴシック" charset="0"/>
            </a:endParaRPr>
          </a:p>
        </p:txBody>
      </p:sp>
      <p:sp>
        <p:nvSpPr>
          <p:cNvPr id="18" name="Rectangle 17"/>
          <p:cNvSpPr/>
          <p:nvPr/>
        </p:nvSpPr>
        <p:spPr bwMode="auto">
          <a:xfrm>
            <a:off x="2411760" y="5445224"/>
            <a:ext cx="864096" cy="360040"/>
          </a:xfrm>
          <a:prstGeom prst="rect">
            <a:avLst/>
          </a:prstGeom>
          <a:noFill/>
          <a:ln w="3175" cap="flat" cmpd="sng" algn="ctr">
            <a:solidFill>
              <a:schemeClr val="tx1"/>
            </a:solidFill>
            <a:prstDash val="solid"/>
            <a:round/>
            <a:headEnd type="none" w="med" len="med"/>
            <a:tailEnd type="triangle" w="med" len="me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5921" dir="2700000" algn="ctr" rotWithShape="0">
                    <a:schemeClr val="bg2"/>
                  </a:outerShdw>
                </a:effectLst>
              </a14:hiddenEffects>
            </a:ext>
          </a:extLst>
        </p:spPr>
        <p:txBody>
          <a:bodyPr vert="horz" wrap="none" lIns="90000" tIns="46800" rIns="90000" bIns="4680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charset="0"/>
                <a:ea typeface="ＭＳ Ｐゴシック" charset="0"/>
              </a:rPr>
              <a:t>Block6</a:t>
            </a:r>
            <a:endParaRPr kumimoji="0" lang="en-US" sz="1800" b="0" i="0" u="none" strike="noStrike" cap="none" normalizeH="0" baseline="0" dirty="0">
              <a:ln>
                <a:noFill/>
              </a:ln>
              <a:solidFill>
                <a:schemeClr val="tx1"/>
              </a:solidFill>
              <a:effectLst/>
              <a:latin typeface="Arial" charset="0"/>
              <a:ea typeface="ＭＳ Ｐゴシック" charset="0"/>
            </a:endParaRPr>
          </a:p>
        </p:txBody>
      </p:sp>
      <p:sp>
        <p:nvSpPr>
          <p:cNvPr id="19" name="Rectangle 18"/>
          <p:cNvSpPr/>
          <p:nvPr/>
        </p:nvSpPr>
        <p:spPr bwMode="auto">
          <a:xfrm>
            <a:off x="1331640" y="5445224"/>
            <a:ext cx="864096" cy="360040"/>
          </a:xfrm>
          <a:prstGeom prst="rect">
            <a:avLst/>
          </a:prstGeom>
          <a:noFill/>
          <a:ln w="3175" cap="flat" cmpd="sng" algn="ctr">
            <a:solidFill>
              <a:schemeClr val="tx1"/>
            </a:solidFill>
            <a:prstDash val="solid"/>
            <a:round/>
            <a:headEnd type="none" w="med" len="med"/>
            <a:tailEnd type="triangle" w="med" len="me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5921" dir="2700000" algn="ctr" rotWithShape="0">
                    <a:schemeClr val="bg2"/>
                  </a:outerShdw>
                </a:effectLst>
              </a14:hiddenEffects>
            </a:ext>
          </a:extLst>
        </p:spPr>
        <p:txBody>
          <a:bodyPr vert="horz" wrap="none" lIns="90000" tIns="46800" rIns="90000" bIns="4680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charset="0"/>
                <a:ea typeface="ＭＳ Ｐゴシック" charset="0"/>
              </a:rPr>
              <a:t>Block6</a:t>
            </a:r>
            <a:endParaRPr kumimoji="0" lang="en-US" sz="1800" b="0" i="0" u="none" strike="noStrike" cap="none" normalizeH="0" baseline="0" dirty="0">
              <a:ln>
                <a:noFill/>
              </a:ln>
              <a:solidFill>
                <a:schemeClr val="tx1"/>
              </a:solidFill>
              <a:effectLst/>
              <a:latin typeface="Arial" charset="0"/>
              <a:ea typeface="ＭＳ Ｐゴシック" charset="0"/>
            </a:endParaRPr>
          </a:p>
        </p:txBody>
      </p:sp>
      <p:sp>
        <p:nvSpPr>
          <p:cNvPr id="20" name="Rectangle 19"/>
          <p:cNvSpPr/>
          <p:nvPr/>
        </p:nvSpPr>
        <p:spPr bwMode="auto">
          <a:xfrm>
            <a:off x="4572000" y="5445224"/>
            <a:ext cx="864096" cy="360040"/>
          </a:xfrm>
          <a:prstGeom prst="rect">
            <a:avLst/>
          </a:prstGeom>
          <a:noFill/>
          <a:ln w="3175" cap="flat" cmpd="sng" algn="ctr">
            <a:solidFill>
              <a:schemeClr val="tx1"/>
            </a:solidFill>
            <a:prstDash val="solid"/>
            <a:round/>
            <a:headEnd type="none" w="med" len="med"/>
            <a:tailEnd type="triangle" w="med" len="me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5921" dir="2700000" algn="ctr" rotWithShape="0">
                    <a:schemeClr val="bg2"/>
                  </a:outerShdw>
                </a:effectLst>
              </a14:hiddenEffects>
            </a:ext>
          </a:extLst>
        </p:spPr>
        <p:txBody>
          <a:bodyPr vert="horz" wrap="none" lIns="90000" tIns="46800" rIns="90000" bIns="4680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charset="0"/>
                <a:ea typeface="ＭＳ Ｐゴシック" charset="0"/>
              </a:rPr>
              <a:t>Block7</a:t>
            </a:r>
            <a:endParaRPr kumimoji="0" lang="en-US" sz="1800" b="0" i="0" u="none" strike="noStrike" cap="none" normalizeH="0" baseline="0" dirty="0">
              <a:ln>
                <a:noFill/>
              </a:ln>
              <a:solidFill>
                <a:schemeClr val="tx1"/>
              </a:solidFill>
              <a:effectLst/>
              <a:latin typeface="Arial" charset="0"/>
              <a:ea typeface="ＭＳ Ｐゴシック" charset="0"/>
            </a:endParaRPr>
          </a:p>
        </p:txBody>
      </p:sp>
      <p:sp>
        <p:nvSpPr>
          <p:cNvPr id="21" name="Rectangle 20"/>
          <p:cNvSpPr/>
          <p:nvPr/>
        </p:nvSpPr>
        <p:spPr bwMode="auto">
          <a:xfrm>
            <a:off x="5652120" y="5445224"/>
            <a:ext cx="864096" cy="360040"/>
          </a:xfrm>
          <a:prstGeom prst="rect">
            <a:avLst/>
          </a:prstGeom>
          <a:noFill/>
          <a:ln w="3175" cap="flat" cmpd="sng" algn="ctr">
            <a:solidFill>
              <a:schemeClr val="tx1"/>
            </a:solidFill>
            <a:prstDash val="solid"/>
            <a:round/>
            <a:headEnd type="none" w="med" len="med"/>
            <a:tailEnd type="triangle" w="med" len="me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5921" dir="2700000" algn="ctr" rotWithShape="0">
                    <a:schemeClr val="bg2"/>
                  </a:outerShdw>
                </a:effectLst>
              </a14:hiddenEffects>
            </a:ext>
          </a:extLst>
        </p:spPr>
        <p:txBody>
          <a:bodyPr vert="horz" wrap="none" lIns="90000" tIns="46800" rIns="90000" bIns="4680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charset="0"/>
                <a:ea typeface="ＭＳ Ｐゴシック" charset="0"/>
              </a:rPr>
              <a:t>Block8</a:t>
            </a:r>
            <a:endParaRPr kumimoji="0" lang="en-US" sz="1800" b="0" i="0" u="none" strike="noStrike" cap="none" normalizeH="0" baseline="0" dirty="0">
              <a:ln>
                <a:noFill/>
              </a:ln>
              <a:solidFill>
                <a:schemeClr val="tx1"/>
              </a:solidFill>
              <a:effectLst/>
              <a:latin typeface="Arial" charset="0"/>
              <a:ea typeface="ＭＳ Ｐゴシック" charset="0"/>
            </a:endParaRPr>
          </a:p>
        </p:txBody>
      </p:sp>
      <p:sp>
        <p:nvSpPr>
          <p:cNvPr id="22" name="Rectangle 21"/>
          <p:cNvSpPr/>
          <p:nvPr/>
        </p:nvSpPr>
        <p:spPr bwMode="auto">
          <a:xfrm>
            <a:off x="6732240" y="5445224"/>
            <a:ext cx="864096" cy="360040"/>
          </a:xfrm>
          <a:prstGeom prst="rect">
            <a:avLst/>
          </a:prstGeom>
          <a:noFill/>
          <a:ln w="3175" cap="flat" cmpd="sng" algn="ctr">
            <a:solidFill>
              <a:schemeClr val="tx1"/>
            </a:solidFill>
            <a:prstDash val="solid"/>
            <a:round/>
            <a:headEnd type="none" w="med" len="med"/>
            <a:tailEnd type="triangle" w="med" len="me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5921" dir="2700000" algn="ctr" rotWithShape="0">
                    <a:schemeClr val="bg2"/>
                  </a:outerShdw>
                </a:effectLst>
              </a14:hiddenEffects>
            </a:ext>
          </a:extLst>
        </p:spPr>
        <p:txBody>
          <a:bodyPr vert="horz" wrap="none" lIns="90000" tIns="46800" rIns="90000" bIns="4680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charset="0"/>
                <a:ea typeface="ＭＳ Ｐゴシック" charset="0"/>
              </a:rPr>
              <a:t>Block8</a:t>
            </a:r>
            <a:endParaRPr kumimoji="0" lang="en-US" sz="1800" b="0" i="0" u="none" strike="noStrike" cap="none" normalizeH="0" baseline="0" dirty="0">
              <a:ln>
                <a:noFill/>
              </a:ln>
              <a:solidFill>
                <a:schemeClr val="tx1"/>
              </a:solidFill>
              <a:effectLst/>
              <a:latin typeface="Arial" charset="0"/>
              <a:ea typeface="ＭＳ Ｐゴシック" charset="0"/>
            </a:endParaRPr>
          </a:p>
        </p:txBody>
      </p:sp>
      <p:sp>
        <p:nvSpPr>
          <p:cNvPr id="23" name="Rectangle 22"/>
          <p:cNvSpPr/>
          <p:nvPr/>
        </p:nvSpPr>
        <p:spPr bwMode="auto">
          <a:xfrm>
            <a:off x="1331640" y="4005064"/>
            <a:ext cx="864096" cy="360040"/>
          </a:xfrm>
          <a:prstGeom prst="rect">
            <a:avLst/>
          </a:prstGeom>
          <a:noFill/>
          <a:ln w="3175" cap="flat" cmpd="sng" algn="ctr">
            <a:noFill/>
            <a:prstDash val="solid"/>
            <a:round/>
            <a:headEnd type="none" w="med" len="med"/>
            <a:tailEnd type="triangle" w="med" len="me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5921" dir="2700000" algn="ctr" rotWithShape="0">
                    <a:schemeClr val="bg2"/>
                  </a:outerShdw>
                </a:effectLst>
              </a14:hiddenEffects>
            </a:ext>
          </a:extLst>
        </p:spPr>
        <p:txBody>
          <a:bodyPr vert="horz" wrap="none" lIns="90000" tIns="46800" rIns="90000" bIns="4680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charset="0"/>
                <a:ea typeface="ＭＳ Ｐゴシック" charset="0"/>
              </a:rPr>
              <a:t>Disk1</a:t>
            </a:r>
            <a:endParaRPr kumimoji="0" lang="en-US" sz="1800" b="0" i="0" u="none" strike="noStrike" cap="none" normalizeH="0" baseline="0" dirty="0">
              <a:ln>
                <a:noFill/>
              </a:ln>
              <a:solidFill>
                <a:schemeClr val="tx1"/>
              </a:solidFill>
              <a:effectLst/>
              <a:latin typeface="Arial" charset="0"/>
              <a:ea typeface="ＭＳ Ｐゴシック" charset="0"/>
            </a:endParaRPr>
          </a:p>
        </p:txBody>
      </p:sp>
      <p:sp>
        <p:nvSpPr>
          <p:cNvPr id="24" name="Rectangle 23"/>
          <p:cNvSpPr/>
          <p:nvPr/>
        </p:nvSpPr>
        <p:spPr bwMode="auto">
          <a:xfrm>
            <a:off x="2483768" y="4005064"/>
            <a:ext cx="864096" cy="360040"/>
          </a:xfrm>
          <a:prstGeom prst="rect">
            <a:avLst/>
          </a:prstGeom>
          <a:noFill/>
          <a:ln w="3175" cap="flat" cmpd="sng" algn="ctr">
            <a:noFill/>
            <a:prstDash val="solid"/>
            <a:round/>
            <a:headEnd type="none" w="med" len="med"/>
            <a:tailEnd type="triangle" w="med" len="me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5921" dir="2700000" algn="ctr" rotWithShape="0">
                    <a:schemeClr val="bg2"/>
                  </a:outerShdw>
                </a:effectLst>
              </a14:hiddenEffects>
            </a:ext>
          </a:extLst>
        </p:spPr>
        <p:txBody>
          <a:bodyPr vert="horz" wrap="none" lIns="90000" tIns="46800" rIns="90000" bIns="4680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charset="0"/>
                <a:ea typeface="ＭＳ Ｐゴシック" charset="0"/>
              </a:rPr>
              <a:t>Disk2</a:t>
            </a:r>
            <a:endParaRPr kumimoji="0" lang="en-US" sz="1800" b="0" i="0" u="none" strike="noStrike" cap="none" normalizeH="0" baseline="0" dirty="0">
              <a:ln>
                <a:noFill/>
              </a:ln>
              <a:solidFill>
                <a:schemeClr val="tx1"/>
              </a:solidFill>
              <a:effectLst/>
              <a:latin typeface="Arial" charset="0"/>
              <a:ea typeface="ＭＳ Ｐゴシック" charset="0"/>
            </a:endParaRPr>
          </a:p>
        </p:txBody>
      </p:sp>
      <p:sp>
        <p:nvSpPr>
          <p:cNvPr id="25" name="Rectangle 24"/>
          <p:cNvSpPr/>
          <p:nvPr/>
        </p:nvSpPr>
        <p:spPr bwMode="auto">
          <a:xfrm>
            <a:off x="3563888" y="4005064"/>
            <a:ext cx="864096" cy="360040"/>
          </a:xfrm>
          <a:prstGeom prst="rect">
            <a:avLst/>
          </a:prstGeom>
          <a:noFill/>
          <a:ln w="3175" cap="flat" cmpd="sng" algn="ctr">
            <a:noFill/>
            <a:prstDash val="solid"/>
            <a:round/>
            <a:headEnd type="none" w="med" len="med"/>
            <a:tailEnd type="triangle" w="med" len="me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5921" dir="2700000" algn="ctr" rotWithShape="0">
                    <a:schemeClr val="bg2"/>
                  </a:outerShdw>
                </a:effectLst>
              </a14:hiddenEffects>
            </a:ext>
          </a:extLst>
        </p:spPr>
        <p:txBody>
          <a:bodyPr vert="horz" wrap="none" lIns="90000" tIns="46800" rIns="90000" bIns="4680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charset="0"/>
                <a:ea typeface="ＭＳ Ｐゴシック" charset="0"/>
              </a:rPr>
              <a:t>Disk3</a:t>
            </a:r>
            <a:endParaRPr kumimoji="0" lang="en-US" sz="1800" b="0" i="0" u="none" strike="noStrike" cap="none" normalizeH="0" baseline="0" dirty="0">
              <a:ln>
                <a:noFill/>
              </a:ln>
              <a:solidFill>
                <a:schemeClr val="tx1"/>
              </a:solidFill>
              <a:effectLst/>
              <a:latin typeface="Arial" charset="0"/>
              <a:ea typeface="ＭＳ Ｐゴシック" charset="0"/>
            </a:endParaRPr>
          </a:p>
        </p:txBody>
      </p:sp>
      <p:sp>
        <p:nvSpPr>
          <p:cNvPr id="26" name="Rectangle 25"/>
          <p:cNvSpPr/>
          <p:nvPr/>
        </p:nvSpPr>
        <p:spPr bwMode="auto">
          <a:xfrm>
            <a:off x="4572000" y="4005064"/>
            <a:ext cx="864096" cy="360040"/>
          </a:xfrm>
          <a:prstGeom prst="rect">
            <a:avLst/>
          </a:prstGeom>
          <a:noFill/>
          <a:ln w="3175" cap="flat" cmpd="sng" algn="ctr">
            <a:noFill/>
            <a:prstDash val="solid"/>
            <a:round/>
            <a:headEnd type="none" w="med" len="med"/>
            <a:tailEnd type="triangle" w="med" len="me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5921" dir="2700000" algn="ctr" rotWithShape="0">
                    <a:schemeClr val="bg2"/>
                  </a:outerShdw>
                </a:effectLst>
              </a14:hiddenEffects>
            </a:ext>
          </a:extLst>
        </p:spPr>
        <p:txBody>
          <a:bodyPr vert="horz" wrap="none" lIns="90000" tIns="46800" rIns="90000" bIns="4680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charset="0"/>
                <a:ea typeface="ＭＳ Ｐゴシック" charset="0"/>
              </a:rPr>
              <a:t>Disk4</a:t>
            </a:r>
            <a:endParaRPr kumimoji="0" lang="en-US" sz="1800" b="0" i="0" u="none" strike="noStrike" cap="none" normalizeH="0" baseline="0" dirty="0">
              <a:ln>
                <a:noFill/>
              </a:ln>
              <a:solidFill>
                <a:schemeClr val="tx1"/>
              </a:solidFill>
              <a:effectLst/>
              <a:latin typeface="Arial" charset="0"/>
              <a:ea typeface="ＭＳ Ｐゴシック" charset="0"/>
            </a:endParaRPr>
          </a:p>
        </p:txBody>
      </p:sp>
      <p:sp>
        <p:nvSpPr>
          <p:cNvPr id="27" name="Rectangle 26"/>
          <p:cNvSpPr/>
          <p:nvPr/>
        </p:nvSpPr>
        <p:spPr bwMode="auto">
          <a:xfrm>
            <a:off x="5724128" y="4005064"/>
            <a:ext cx="864096" cy="360040"/>
          </a:xfrm>
          <a:prstGeom prst="rect">
            <a:avLst/>
          </a:prstGeom>
          <a:noFill/>
          <a:ln w="3175" cap="flat" cmpd="sng" algn="ctr">
            <a:noFill/>
            <a:prstDash val="solid"/>
            <a:round/>
            <a:headEnd type="none" w="med" len="med"/>
            <a:tailEnd type="triangle" w="med" len="me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5921" dir="2700000" algn="ctr" rotWithShape="0">
                    <a:schemeClr val="bg2"/>
                  </a:outerShdw>
                </a:effectLst>
              </a14:hiddenEffects>
            </a:ext>
          </a:extLst>
        </p:spPr>
        <p:txBody>
          <a:bodyPr vert="horz" wrap="none" lIns="90000" tIns="46800" rIns="90000" bIns="4680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charset="0"/>
                <a:ea typeface="ＭＳ Ｐゴシック" charset="0"/>
              </a:rPr>
              <a:t>Disk5</a:t>
            </a:r>
            <a:endParaRPr kumimoji="0" lang="en-US" sz="1800" b="0" i="0" u="none" strike="noStrike" cap="none" normalizeH="0" baseline="0" dirty="0">
              <a:ln>
                <a:noFill/>
              </a:ln>
              <a:solidFill>
                <a:schemeClr val="tx1"/>
              </a:solidFill>
              <a:effectLst/>
              <a:latin typeface="Arial" charset="0"/>
              <a:ea typeface="ＭＳ Ｐゴシック" charset="0"/>
            </a:endParaRPr>
          </a:p>
        </p:txBody>
      </p:sp>
      <p:sp>
        <p:nvSpPr>
          <p:cNvPr id="28" name="Rectangle 27"/>
          <p:cNvSpPr/>
          <p:nvPr/>
        </p:nvSpPr>
        <p:spPr bwMode="auto">
          <a:xfrm>
            <a:off x="6732240" y="4005064"/>
            <a:ext cx="864096" cy="360040"/>
          </a:xfrm>
          <a:prstGeom prst="rect">
            <a:avLst/>
          </a:prstGeom>
          <a:noFill/>
          <a:ln w="3175" cap="flat" cmpd="sng" algn="ctr">
            <a:noFill/>
            <a:prstDash val="solid"/>
            <a:round/>
            <a:headEnd type="none" w="med" len="med"/>
            <a:tailEnd type="triangle" w="med" len="me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5921" dir="2700000" algn="ctr" rotWithShape="0">
                    <a:schemeClr val="bg2"/>
                  </a:outerShdw>
                </a:effectLst>
              </a14:hiddenEffects>
            </a:ext>
          </a:extLst>
        </p:spPr>
        <p:txBody>
          <a:bodyPr vert="horz" wrap="none" lIns="90000" tIns="46800" rIns="90000" bIns="4680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charset="0"/>
                <a:ea typeface="ＭＳ Ｐゴシック" charset="0"/>
              </a:rPr>
              <a:t>Disk6</a:t>
            </a:r>
            <a:endParaRPr kumimoji="0" lang="en-US" sz="1800" b="0" i="0" u="none" strike="noStrike" cap="none" normalizeH="0" baseline="0" dirty="0">
              <a:ln>
                <a:noFill/>
              </a:ln>
              <a:solidFill>
                <a:schemeClr val="tx1"/>
              </a:solidFill>
              <a:effectLst/>
              <a:latin typeface="Arial" charset="0"/>
              <a:ea typeface="ＭＳ Ｐゴシック" charset="0"/>
            </a:endParaRPr>
          </a:p>
        </p:txBody>
      </p:sp>
      <p:cxnSp>
        <p:nvCxnSpPr>
          <p:cNvPr id="31" name="Straight Arrow Connector 30"/>
          <p:cNvCxnSpPr/>
          <p:nvPr/>
        </p:nvCxnSpPr>
        <p:spPr bwMode="auto">
          <a:xfrm>
            <a:off x="1331640" y="3789040"/>
            <a:ext cx="1944216" cy="0"/>
          </a:xfrm>
          <a:prstGeom prst="straightConnector1">
            <a:avLst/>
          </a:prstGeom>
          <a:noFill/>
          <a:ln w="3175" cap="flat" cmpd="sng" algn="ctr">
            <a:solidFill>
              <a:schemeClr val="tx1"/>
            </a:solidFill>
            <a:prstDash val="solid"/>
            <a:round/>
            <a:headEnd type="arrow"/>
            <a:tailEnd type="arrow"/>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5921" dir="2700000" algn="ctr" rotWithShape="0">
                    <a:schemeClr val="bg2"/>
                  </a:outerShdw>
                </a:effectLst>
              </a14:hiddenEffects>
            </a:ext>
          </a:extLst>
        </p:spPr>
      </p:cxnSp>
      <p:cxnSp>
        <p:nvCxnSpPr>
          <p:cNvPr id="32" name="Straight Arrow Connector 31"/>
          <p:cNvCxnSpPr/>
          <p:nvPr/>
        </p:nvCxnSpPr>
        <p:spPr bwMode="auto">
          <a:xfrm>
            <a:off x="3419872" y="3789040"/>
            <a:ext cx="1944216" cy="0"/>
          </a:xfrm>
          <a:prstGeom prst="straightConnector1">
            <a:avLst/>
          </a:prstGeom>
          <a:noFill/>
          <a:ln w="3175" cap="flat" cmpd="sng" algn="ctr">
            <a:solidFill>
              <a:schemeClr val="tx1"/>
            </a:solidFill>
            <a:prstDash val="solid"/>
            <a:round/>
            <a:headEnd type="arrow"/>
            <a:tailEnd type="arrow"/>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5921" dir="2700000" algn="ctr" rotWithShape="0">
                    <a:schemeClr val="bg2"/>
                  </a:outerShdw>
                </a:effectLst>
              </a14:hiddenEffects>
            </a:ext>
          </a:extLst>
        </p:spPr>
      </p:cxnSp>
      <p:cxnSp>
        <p:nvCxnSpPr>
          <p:cNvPr id="33" name="Straight Arrow Connector 32"/>
          <p:cNvCxnSpPr/>
          <p:nvPr/>
        </p:nvCxnSpPr>
        <p:spPr bwMode="auto">
          <a:xfrm>
            <a:off x="5652120" y="3789040"/>
            <a:ext cx="1944216" cy="0"/>
          </a:xfrm>
          <a:prstGeom prst="straightConnector1">
            <a:avLst/>
          </a:prstGeom>
          <a:noFill/>
          <a:ln w="3175" cap="flat" cmpd="sng" algn="ctr">
            <a:solidFill>
              <a:schemeClr val="tx1"/>
            </a:solidFill>
            <a:prstDash val="solid"/>
            <a:round/>
            <a:headEnd type="arrow"/>
            <a:tailEnd type="arrow"/>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5921" dir="2700000" algn="ctr" rotWithShape="0">
                    <a:schemeClr val="bg2"/>
                  </a:outerShdw>
                </a:effectLst>
              </a14:hiddenEffects>
            </a:ext>
          </a:extLst>
        </p:spPr>
      </p:cxnSp>
      <p:sp>
        <p:nvSpPr>
          <p:cNvPr id="34" name="TextBox 33"/>
          <p:cNvSpPr txBox="1"/>
          <p:nvPr/>
        </p:nvSpPr>
        <p:spPr>
          <a:xfrm>
            <a:off x="1835696" y="3429000"/>
            <a:ext cx="1018728" cy="369332"/>
          </a:xfrm>
          <a:prstGeom prst="rect">
            <a:avLst/>
          </a:prstGeom>
          <a:noFill/>
        </p:spPr>
        <p:txBody>
          <a:bodyPr wrap="none" rtlCol="0">
            <a:spAutoFit/>
          </a:bodyPr>
          <a:lstStyle/>
          <a:p>
            <a:r>
              <a:rPr lang="en-US" dirty="0" smtClean="0"/>
              <a:t>Group 1</a:t>
            </a:r>
            <a:endParaRPr lang="en-US" dirty="0"/>
          </a:p>
        </p:txBody>
      </p:sp>
      <p:sp>
        <p:nvSpPr>
          <p:cNvPr id="35" name="TextBox 34"/>
          <p:cNvSpPr txBox="1"/>
          <p:nvPr/>
        </p:nvSpPr>
        <p:spPr>
          <a:xfrm>
            <a:off x="3851920" y="3429000"/>
            <a:ext cx="1018728" cy="369332"/>
          </a:xfrm>
          <a:prstGeom prst="rect">
            <a:avLst/>
          </a:prstGeom>
          <a:noFill/>
        </p:spPr>
        <p:txBody>
          <a:bodyPr wrap="none" rtlCol="0">
            <a:spAutoFit/>
          </a:bodyPr>
          <a:lstStyle/>
          <a:p>
            <a:r>
              <a:rPr lang="en-US" dirty="0" smtClean="0"/>
              <a:t>Group 2</a:t>
            </a:r>
            <a:endParaRPr lang="en-US" dirty="0"/>
          </a:p>
        </p:txBody>
      </p:sp>
      <p:sp>
        <p:nvSpPr>
          <p:cNvPr id="36" name="TextBox 35"/>
          <p:cNvSpPr txBox="1"/>
          <p:nvPr/>
        </p:nvSpPr>
        <p:spPr>
          <a:xfrm>
            <a:off x="6127231" y="3432811"/>
            <a:ext cx="1018728" cy="369332"/>
          </a:xfrm>
          <a:prstGeom prst="rect">
            <a:avLst/>
          </a:prstGeom>
          <a:noFill/>
        </p:spPr>
        <p:txBody>
          <a:bodyPr wrap="none" rtlCol="0">
            <a:spAutoFit/>
          </a:bodyPr>
          <a:lstStyle/>
          <a:p>
            <a:r>
              <a:rPr lang="en-US" dirty="0" smtClean="0"/>
              <a:t>Group 3</a:t>
            </a:r>
            <a:endParaRPr lang="en-US" dirty="0"/>
          </a:p>
        </p:txBody>
      </p:sp>
    </p:spTree>
    <p:extLst>
      <p:ext uri="{BB962C8B-B14F-4D97-AF65-F5344CB8AC3E}">
        <p14:creationId xmlns:p14="http://schemas.microsoft.com/office/powerpoint/2010/main" val="2424979652"/>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dirty="0"/>
              <a:t>RAID 1+0 has better reliability than RAID </a:t>
            </a:r>
            <a:r>
              <a:rPr lang="en-US" dirty="0" smtClean="0"/>
              <a:t>0+1</a:t>
            </a:r>
          </a:p>
          <a:p>
            <a:r>
              <a:rPr lang="en-US" dirty="0" smtClean="0"/>
              <a:t>Advantage of 1+0 over 0+1: </a:t>
            </a:r>
          </a:p>
          <a:p>
            <a:pPr lvl="1"/>
            <a:r>
              <a:rPr lang="en-US" dirty="0" smtClean="0"/>
              <a:t>In 0+1, if a single disk fails, the entire stripe will not be available any more. The other stripe will be used. </a:t>
            </a:r>
          </a:p>
          <a:p>
            <a:pPr lvl="1"/>
            <a:r>
              <a:rPr lang="en-US" dirty="0" smtClean="0"/>
              <a:t>In 1+0, if a single disk fails, the mirror of it is available, hence both of the stripes. </a:t>
            </a:r>
            <a:endParaRPr lang="en-US" dirty="0"/>
          </a:p>
        </p:txBody>
      </p:sp>
      <p:sp>
        <p:nvSpPr>
          <p:cNvPr id="4" name="Slide Number Placeholder 3"/>
          <p:cNvSpPr>
            <a:spLocks noGrp="1"/>
          </p:cNvSpPr>
          <p:nvPr>
            <p:ph type="sldNum" sz="quarter" idx="10"/>
          </p:nvPr>
        </p:nvSpPr>
        <p:spPr/>
        <p:txBody>
          <a:bodyPr/>
          <a:lstStyle/>
          <a:p>
            <a:fld id="{5228077E-A98F-594A-9CC8-82355B988BBC}" type="slidenum">
              <a:rPr lang="en-US" smtClean="0"/>
              <a:pPr/>
              <a:t>58</a:t>
            </a:fld>
            <a:endParaRPr lang="en-US"/>
          </a:p>
        </p:txBody>
      </p:sp>
    </p:spTree>
    <p:extLst>
      <p:ext uri="{BB962C8B-B14F-4D97-AF65-F5344CB8AC3E}">
        <p14:creationId xmlns:p14="http://schemas.microsoft.com/office/powerpoint/2010/main" val="1844972626"/>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0E7D687D-A538-1043-82AA-BCBC1A967D40}" type="slidenum">
              <a:rPr lang="en-US"/>
              <a:pPr/>
              <a:t>59</a:t>
            </a:fld>
            <a:endParaRPr lang="en-US"/>
          </a:p>
        </p:txBody>
      </p:sp>
      <p:sp>
        <p:nvSpPr>
          <p:cNvPr id="2093058" name="Rectangle 2"/>
          <p:cNvSpPr>
            <a:spLocks noGrp="1" noChangeArrowheads="1"/>
          </p:cNvSpPr>
          <p:nvPr>
            <p:ph type="title"/>
          </p:nvPr>
        </p:nvSpPr>
        <p:spPr/>
        <p:txBody>
          <a:bodyPr/>
          <a:lstStyle/>
          <a:p>
            <a:r>
              <a:rPr lang="en-US"/>
              <a:t>Stable Storage Implementation</a:t>
            </a:r>
          </a:p>
        </p:txBody>
      </p:sp>
      <p:sp>
        <p:nvSpPr>
          <p:cNvPr id="2093059" name="Rectangle 3"/>
          <p:cNvSpPr>
            <a:spLocks noGrp="1" noChangeArrowheads="1"/>
          </p:cNvSpPr>
          <p:nvPr>
            <p:ph type="body" idx="1"/>
          </p:nvPr>
        </p:nvSpPr>
        <p:spPr/>
        <p:txBody>
          <a:bodyPr/>
          <a:lstStyle/>
          <a:p>
            <a:r>
              <a:rPr lang="en-US" dirty="0"/>
              <a:t>Write-ahead log scheme requires stable storage</a:t>
            </a:r>
            <a:r>
              <a:rPr lang="en-US" dirty="0" smtClean="0"/>
              <a:t>.</a:t>
            </a:r>
          </a:p>
          <a:p>
            <a:r>
              <a:rPr lang="en-US" dirty="0" smtClean="0">
                <a:solidFill>
                  <a:srgbClr val="FF0000"/>
                </a:solidFill>
              </a:rPr>
              <a:t>Stable storage definition</a:t>
            </a:r>
            <a:r>
              <a:rPr lang="en-US" dirty="0" smtClean="0"/>
              <a:t>: information residing in stable storage is never lost. A write to a block is either fully successful, or non-reflected and did not corrupt the existing data (previous data is intact). </a:t>
            </a:r>
            <a:r>
              <a:rPr lang="en-US" dirty="0"/>
              <a:t/>
            </a:r>
            <a:br>
              <a:rPr lang="en-US" dirty="0"/>
            </a:br>
            <a:endParaRPr lang="en-US" dirty="0"/>
          </a:p>
          <a:p>
            <a:pPr lvl="1"/>
            <a:endParaRPr lang="en-US" dirty="0"/>
          </a:p>
          <a:p>
            <a:r>
              <a:rPr lang="en-US" dirty="0"/>
              <a:t>To implement stable storage:</a:t>
            </a:r>
          </a:p>
          <a:p>
            <a:pPr lvl="1"/>
            <a:r>
              <a:rPr lang="en-US" dirty="0"/>
              <a:t>Replicate information on more than one nonvolatile storage media with independent failure modes.</a:t>
            </a:r>
          </a:p>
          <a:p>
            <a:pPr lvl="1"/>
            <a:endParaRPr lang="en-US" dirty="0"/>
          </a:p>
          <a:p>
            <a:pPr lvl="1"/>
            <a:r>
              <a:rPr lang="en-US" dirty="0"/>
              <a:t>Update information in a controlled manner to ensure that we can recover the stable data after any failure during data transfer or recovery.</a:t>
            </a:r>
          </a:p>
          <a:p>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5F1042AE-95A2-4747-825B-E2D15A94C0A0}" type="slidenum">
              <a:rPr lang="en-US"/>
              <a:pPr/>
              <a:t>6</a:t>
            </a:fld>
            <a:endParaRPr lang="en-US"/>
          </a:p>
        </p:txBody>
      </p:sp>
      <p:sp>
        <p:nvSpPr>
          <p:cNvPr id="2029570" name="Rectangle 2"/>
          <p:cNvSpPr>
            <a:spLocks noGrp="1" noChangeArrowheads="1"/>
          </p:cNvSpPr>
          <p:nvPr>
            <p:ph type="title"/>
          </p:nvPr>
        </p:nvSpPr>
        <p:spPr/>
        <p:txBody>
          <a:bodyPr/>
          <a:lstStyle/>
          <a:p>
            <a:r>
              <a:rPr lang="en-US"/>
              <a:t>Overview of Mass Storage Systems:</a:t>
            </a:r>
            <a:br>
              <a:rPr lang="en-US"/>
            </a:br>
            <a:r>
              <a:rPr lang="en-US"/>
              <a:t>Magnetic Tapes</a:t>
            </a:r>
          </a:p>
        </p:txBody>
      </p:sp>
      <p:sp>
        <p:nvSpPr>
          <p:cNvPr id="2029571" name="Rectangle 3"/>
          <p:cNvSpPr>
            <a:spLocks noGrp="1" noChangeArrowheads="1"/>
          </p:cNvSpPr>
          <p:nvPr>
            <p:ph type="body" idx="1"/>
          </p:nvPr>
        </p:nvSpPr>
        <p:spPr/>
        <p:txBody>
          <a:bodyPr/>
          <a:lstStyle/>
          <a:p>
            <a:r>
              <a:rPr lang="en-US" dirty="0"/>
              <a:t>Magnetic tape</a:t>
            </a:r>
          </a:p>
          <a:p>
            <a:pPr lvl="1"/>
            <a:r>
              <a:rPr lang="en-US" dirty="0"/>
              <a:t>Was early secondary-storage medium</a:t>
            </a:r>
          </a:p>
          <a:p>
            <a:pPr lvl="1"/>
            <a:r>
              <a:rPr lang="en-US" dirty="0"/>
              <a:t>Relatively permanent and </a:t>
            </a:r>
            <a:r>
              <a:rPr lang="en-US" dirty="0">
                <a:solidFill>
                  <a:srgbClr val="FF0000"/>
                </a:solidFill>
              </a:rPr>
              <a:t>holds large quantities of data</a:t>
            </a:r>
          </a:p>
          <a:p>
            <a:pPr lvl="2"/>
            <a:r>
              <a:rPr lang="en-US" dirty="0"/>
              <a:t>20-200GB typical storage</a:t>
            </a:r>
          </a:p>
          <a:p>
            <a:pPr lvl="1"/>
            <a:r>
              <a:rPr lang="en-US" dirty="0"/>
              <a:t>Mainly used for backup, storage of </a:t>
            </a:r>
            <a:r>
              <a:rPr lang="en-US" dirty="0">
                <a:solidFill>
                  <a:srgbClr val="FF0000"/>
                </a:solidFill>
              </a:rPr>
              <a:t>infrequently-used data</a:t>
            </a:r>
            <a:r>
              <a:rPr lang="en-US" dirty="0"/>
              <a:t>, transfer medium between systems</a:t>
            </a:r>
          </a:p>
          <a:p>
            <a:pPr lvl="1"/>
            <a:endParaRPr lang="en-US" dirty="0"/>
          </a:p>
          <a:p>
            <a:pPr lvl="1"/>
            <a:r>
              <a:rPr lang="en-US" dirty="0">
                <a:solidFill>
                  <a:srgbClr val="FF0000"/>
                </a:solidFill>
              </a:rPr>
              <a:t>Access</a:t>
            </a:r>
            <a:r>
              <a:rPr lang="en-US" dirty="0"/>
              <a:t> time </a:t>
            </a:r>
            <a:r>
              <a:rPr lang="en-US" dirty="0">
                <a:solidFill>
                  <a:srgbClr val="FF0000"/>
                </a:solidFill>
              </a:rPr>
              <a:t>slow</a:t>
            </a:r>
          </a:p>
          <a:p>
            <a:pPr lvl="1"/>
            <a:r>
              <a:rPr lang="en-US" dirty="0"/>
              <a:t>Random access ~1000 times slower than disk</a:t>
            </a:r>
          </a:p>
          <a:p>
            <a:pPr lvl="1"/>
            <a:r>
              <a:rPr lang="en-US" dirty="0"/>
              <a:t>Once data under head, transfer rates comparable to disk</a:t>
            </a:r>
          </a:p>
          <a:p>
            <a:pPr lvl="1"/>
            <a:endParaRPr lang="en-US" dirty="0"/>
          </a:p>
          <a:p>
            <a:pPr lvl="1"/>
            <a:r>
              <a:rPr lang="en-US" dirty="0"/>
              <a:t>Common technologies are 4mm, 8mm, 19mm, LTO-2 and SDLT</a:t>
            </a:r>
          </a:p>
          <a:p>
            <a:endParaRPr lang="en-US" dirty="0"/>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5E0655B6-3571-C447-B126-600CC31BADC2}" type="slidenum">
              <a:rPr lang="en-US"/>
              <a:pPr/>
              <a:t>60</a:t>
            </a:fld>
            <a:endParaRPr lang="en-US"/>
          </a:p>
        </p:txBody>
      </p:sp>
      <p:sp>
        <p:nvSpPr>
          <p:cNvPr id="2095106" name="Rectangle 2"/>
          <p:cNvSpPr>
            <a:spLocks noGrp="1" noChangeArrowheads="1"/>
          </p:cNvSpPr>
          <p:nvPr>
            <p:ph type="title"/>
          </p:nvPr>
        </p:nvSpPr>
        <p:spPr/>
        <p:txBody>
          <a:bodyPr/>
          <a:lstStyle/>
          <a:p>
            <a:r>
              <a:rPr lang="en-US"/>
              <a:t>Tertiary Storage Devices</a:t>
            </a:r>
          </a:p>
        </p:txBody>
      </p:sp>
      <p:sp>
        <p:nvSpPr>
          <p:cNvPr id="2095107" name="Rectangle 3"/>
          <p:cNvSpPr>
            <a:spLocks noGrp="1" noChangeArrowheads="1"/>
          </p:cNvSpPr>
          <p:nvPr>
            <p:ph type="body" idx="1"/>
          </p:nvPr>
        </p:nvSpPr>
        <p:spPr/>
        <p:txBody>
          <a:bodyPr/>
          <a:lstStyle/>
          <a:p>
            <a:r>
              <a:rPr lang="en-US"/>
              <a:t>Low cost is the defining characteristic of tertiary storage.</a:t>
            </a:r>
            <a:br>
              <a:rPr lang="en-US"/>
            </a:br>
            <a:endParaRPr lang="en-US"/>
          </a:p>
          <a:p>
            <a:r>
              <a:rPr lang="en-US"/>
              <a:t>Generally, tertiary storage is built using </a:t>
            </a:r>
            <a:r>
              <a:rPr lang="en-US" i="1"/>
              <a:t>removable media</a:t>
            </a:r>
            <a:br>
              <a:rPr lang="en-US" i="1"/>
            </a:br>
            <a:endParaRPr lang="en-US"/>
          </a:p>
          <a:p>
            <a:r>
              <a:rPr lang="en-US"/>
              <a:t>Common examples of removable media are </a:t>
            </a:r>
          </a:p>
          <a:p>
            <a:pPr lvl="1"/>
            <a:r>
              <a:rPr lang="en-US"/>
              <a:t>floppy disks and </a:t>
            </a:r>
          </a:p>
          <a:p>
            <a:pPr lvl="1"/>
            <a:r>
              <a:rPr lang="en-US"/>
              <a:t>CD-ROMs; </a:t>
            </a:r>
          </a:p>
          <a:p>
            <a:endParaRPr lang="en-US"/>
          </a:p>
        </p:txBody>
      </p:sp>
    </p:spTree>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291BA6D9-163D-A74E-9C5E-D1D537F6D455}" type="slidenum">
              <a:rPr lang="en-US"/>
              <a:pPr/>
              <a:t>61</a:t>
            </a:fld>
            <a:endParaRPr lang="en-US"/>
          </a:p>
        </p:txBody>
      </p:sp>
      <p:sp>
        <p:nvSpPr>
          <p:cNvPr id="2097154" name="Rectangle 2"/>
          <p:cNvSpPr>
            <a:spLocks noGrp="1" noChangeArrowheads="1"/>
          </p:cNvSpPr>
          <p:nvPr>
            <p:ph type="title"/>
          </p:nvPr>
        </p:nvSpPr>
        <p:spPr/>
        <p:txBody>
          <a:bodyPr/>
          <a:lstStyle/>
          <a:p>
            <a:r>
              <a:rPr lang="en-US"/>
              <a:t>Removable Disks</a:t>
            </a:r>
          </a:p>
        </p:txBody>
      </p:sp>
      <p:sp>
        <p:nvSpPr>
          <p:cNvPr id="2097155" name="Rectangle 3"/>
          <p:cNvSpPr>
            <a:spLocks noGrp="1" noChangeArrowheads="1"/>
          </p:cNvSpPr>
          <p:nvPr>
            <p:ph type="body" idx="1"/>
          </p:nvPr>
        </p:nvSpPr>
        <p:spPr/>
        <p:txBody>
          <a:bodyPr/>
          <a:lstStyle/>
          <a:p>
            <a:r>
              <a:rPr lang="en-US"/>
              <a:t>Floppy disk — thin flexible disk coated with magnetic material, enclosed in a protective plastic case.</a:t>
            </a:r>
            <a:br>
              <a:rPr lang="en-US"/>
            </a:br>
            <a:endParaRPr lang="en-US"/>
          </a:p>
          <a:p>
            <a:pPr lvl="1"/>
            <a:r>
              <a:rPr lang="en-US"/>
              <a:t>Most floppies hold about 1 MB; similar technology is used for removable disks that hold more than 1 GB.</a:t>
            </a:r>
          </a:p>
          <a:p>
            <a:pPr lvl="1"/>
            <a:endParaRPr lang="en-US"/>
          </a:p>
          <a:p>
            <a:pPr lvl="1"/>
            <a:r>
              <a:rPr lang="en-US"/>
              <a:t>Removable magnetic disks can be nearly as fast as hard disks, but they are at a greater risk of damage from exposure.</a:t>
            </a:r>
          </a:p>
          <a:p>
            <a:endParaRPr lang="en-US"/>
          </a:p>
        </p:txBody>
      </p:sp>
    </p:spTree>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F2104489-E956-F044-A8AC-CE6E3435C995}" type="slidenum">
              <a:rPr lang="en-US"/>
              <a:pPr/>
              <a:t>62</a:t>
            </a:fld>
            <a:endParaRPr lang="en-US"/>
          </a:p>
        </p:txBody>
      </p:sp>
      <p:sp>
        <p:nvSpPr>
          <p:cNvPr id="2099202" name="Rectangle 2"/>
          <p:cNvSpPr>
            <a:spLocks noGrp="1" noChangeArrowheads="1"/>
          </p:cNvSpPr>
          <p:nvPr>
            <p:ph type="title"/>
          </p:nvPr>
        </p:nvSpPr>
        <p:spPr/>
        <p:txBody>
          <a:bodyPr/>
          <a:lstStyle/>
          <a:p>
            <a:r>
              <a:rPr lang="en-US"/>
              <a:t>Removable Disks</a:t>
            </a:r>
          </a:p>
        </p:txBody>
      </p:sp>
      <p:sp>
        <p:nvSpPr>
          <p:cNvPr id="2099203" name="Rectangle 3"/>
          <p:cNvSpPr>
            <a:spLocks noGrp="1" noChangeArrowheads="1"/>
          </p:cNvSpPr>
          <p:nvPr>
            <p:ph type="body" idx="1"/>
          </p:nvPr>
        </p:nvSpPr>
        <p:spPr/>
        <p:txBody>
          <a:bodyPr/>
          <a:lstStyle/>
          <a:p>
            <a:r>
              <a:rPr lang="en-US"/>
              <a:t>A magneto-optic disk records data on a rigid platter coated with magnetic material.</a:t>
            </a:r>
          </a:p>
          <a:p>
            <a:pPr lvl="1"/>
            <a:endParaRPr lang="en-US"/>
          </a:p>
          <a:p>
            <a:r>
              <a:rPr lang="en-US"/>
              <a:t>Optical disks do not use magnetism; they employ special materials that are altered by laser light.</a:t>
            </a:r>
          </a:p>
          <a:p>
            <a:endParaRPr lang="en-US"/>
          </a:p>
        </p:txBody>
      </p:sp>
    </p:spTree>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79700B47-7E4A-0041-B649-87988941AE0B}" type="slidenum">
              <a:rPr lang="en-US"/>
              <a:pPr/>
              <a:t>63</a:t>
            </a:fld>
            <a:endParaRPr lang="en-US"/>
          </a:p>
        </p:txBody>
      </p:sp>
      <p:sp>
        <p:nvSpPr>
          <p:cNvPr id="2101250" name="Rectangle 2"/>
          <p:cNvSpPr>
            <a:spLocks noGrp="1" noChangeArrowheads="1"/>
          </p:cNvSpPr>
          <p:nvPr>
            <p:ph type="title"/>
          </p:nvPr>
        </p:nvSpPr>
        <p:spPr/>
        <p:txBody>
          <a:bodyPr/>
          <a:lstStyle/>
          <a:p>
            <a:r>
              <a:rPr lang="en-US"/>
              <a:t>WORM Disks</a:t>
            </a:r>
          </a:p>
        </p:txBody>
      </p:sp>
      <p:sp>
        <p:nvSpPr>
          <p:cNvPr id="2101251" name="Rectangle 3"/>
          <p:cNvSpPr>
            <a:spLocks noGrp="1" noChangeArrowheads="1"/>
          </p:cNvSpPr>
          <p:nvPr>
            <p:ph type="body" idx="1"/>
          </p:nvPr>
        </p:nvSpPr>
        <p:spPr/>
        <p:txBody>
          <a:bodyPr/>
          <a:lstStyle/>
          <a:p>
            <a:r>
              <a:rPr lang="en-US"/>
              <a:t>The data on read-write disks can be modified over and over.</a:t>
            </a:r>
          </a:p>
          <a:p>
            <a:endParaRPr lang="en-US"/>
          </a:p>
          <a:p>
            <a:r>
              <a:rPr lang="en-US"/>
              <a:t>WORM (</a:t>
            </a:r>
            <a:r>
              <a:rPr lang="ja-JP" altLang="en-US">
                <a:latin typeface="Arial"/>
              </a:rPr>
              <a:t>“</a:t>
            </a:r>
            <a:r>
              <a:rPr lang="en-US"/>
              <a:t>Write Once, Read Many Times</a:t>
            </a:r>
            <a:r>
              <a:rPr lang="ja-JP" altLang="en-US">
                <a:latin typeface="Arial"/>
              </a:rPr>
              <a:t>”</a:t>
            </a:r>
            <a:r>
              <a:rPr lang="en-US"/>
              <a:t>) disks can be written only once.</a:t>
            </a:r>
          </a:p>
          <a:p>
            <a:r>
              <a:rPr lang="en-US"/>
              <a:t>Thin aluminum film sandwiched between two glass or plastic platters.</a:t>
            </a:r>
          </a:p>
          <a:p>
            <a:r>
              <a:rPr lang="en-US"/>
              <a:t>To write a bit, the drive uses a laser light to burn a small hole through the aluminum; information can be destroyed but not altered.</a:t>
            </a:r>
          </a:p>
          <a:p>
            <a:r>
              <a:rPr lang="en-US"/>
              <a:t>Very durable and reliable.</a:t>
            </a:r>
          </a:p>
          <a:p>
            <a:r>
              <a:rPr lang="en-US" i="1"/>
              <a:t>Read Only</a:t>
            </a:r>
            <a:r>
              <a:rPr lang="en-US"/>
              <a:t> disks, such ad CD-ROM and DVD, come from the factory with the data pre-recorded.</a:t>
            </a:r>
          </a:p>
          <a:p>
            <a:endParaRPr lang="en-US"/>
          </a:p>
        </p:txBody>
      </p:sp>
    </p:spTree>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F3A24C00-9BFA-BD4F-84CF-EC0F4765682B}" type="slidenum">
              <a:rPr lang="en-US"/>
              <a:pPr/>
              <a:t>64</a:t>
            </a:fld>
            <a:endParaRPr lang="en-US"/>
          </a:p>
        </p:txBody>
      </p:sp>
      <p:sp>
        <p:nvSpPr>
          <p:cNvPr id="2103298" name="Rectangle 2"/>
          <p:cNvSpPr>
            <a:spLocks noGrp="1" noChangeArrowheads="1"/>
          </p:cNvSpPr>
          <p:nvPr>
            <p:ph type="title"/>
          </p:nvPr>
        </p:nvSpPr>
        <p:spPr/>
        <p:txBody>
          <a:bodyPr/>
          <a:lstStyle/>
          <a:p>
            <a:r>
              <a:rPr lang="en-US"/>
              <a:t>Tapes</a:t>
            </a:r>
          </a:p>
        </p:txBody>
      </p:sp>
      <p:sp>
        <p:nvSpPr>
          <p:cNvPr id="2103299" name="Rectangle 3"/>
          <p:cNvSpPr>
            <a:spLocks noGrp="1" noChangeArrowheads="1"/>
          </p:cNvSpPr>
          <p:nvPr>
            <p:ph type="body" idx="1"/>
          </p:nvPr>
        </p:nvSpPr>
        <p:spPr/>
        <p:txBody>
          <a:bodyPr/>
          <a:lstStyle/>
          <a:p>
            <a:r>
              <a:rPr lang="en-US"/>
              <a:t>Compared to a disk, a tape is less expensive and holds more data, but random access is much slower.</a:t>
            </a:r>
          </a:p>
          <a:p>
            <a:r>
              <a:rPr lang="en-US"/>
              <a:t>Tape is an economical medium for purposes that do not require fast random access, e.g., backup copies of disk data, holding huge volumes of data.</a:t>
            </a:r>
          </a:p>
          <a:p>
            <a:r>
              <a:rPr lang="en-US"/>
              <a:t>Large tape installations typically use robotic tape changers that move tapes between tape drives and storage slots in a tape library.</a:t>
            </a:r>
          </a:p>
          <a:p>
            <a:pPr lvl="1"/>
            <a:r>
              <a:rPr lang="en-US"/>
              <a:t>stacker – library that holds a few tapes</a:t>
            </a:r>
          </a:p>
          <a:p>
            <a:pPr lvl="1"/>
            <a:r>
              <a:rPr lang="en-US"/>
              <a:t>silo – library that holds thousands of tapes </a:t>
            </a:r>
          </a:p>
          <a:p>
            <a:r>
              <a:rPr lang="en-US"/>
              <a:t>A disk-resident file can be </a:t>
            </a:r>
            <a:r>
              <a:rPr lang="en-US" i="1"/>
              <a:t>archived</a:t>
            </a:r>
            <a:r>
              <a:rPr lang="en-US"/>
              <a:t> to tape for low cost storage; the computer can </a:t>
            </a:r>
            <a:r>
              <a:rPr lang="en-US" i="1"/>
              <a:t>stage</a:t>
            </a:r>
            <a:r>
              <a:rPr lang="en-US"/>
              <a:t> it back into disk storage for active use. </a:t>
            </a:r>
          </a:p>
          <a:p>
            <a:endParaRPr lang="en-US"/>
          </a:p>
        </p:txBody>
      </p:sp>
    </p:spTree>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07B8C4B5-DB2C-0346-851C-8B4406A2E6BC}" type="slidenum">
              <a:rPr lang="en-US"/>
              <a:pPr/>
              <a:t>65</a:t>
            </a:fld>
            <a:endParaRPr lang="en-US"/>
          </a:p>
        </p:txBody>
      </p:sp>
      <p:sp>
        <p:nvSpPr>
          <p:cNvPr id="2105346" name="Rectangle 2"/>
          <p:cNvSpPr>
            <a:spLocks noGrp="1" noChangeArrowheads="1"/>
          </p:cNvSpPr>
          <p:nvPr>
            <p:ph type="title"/>
          </p:nvPr>
        </p:nvSpPr>
        <p:spPr/>
        <p:txBody>
          <a:bodyPr/>
          <a:lstStyle/>
          <a:p>
            <a:r>
              <a:rPr lang="en-US"/>
              <a:t>Operating System Issues</a:t>
            </a:r>
          </a:p>
        </p:txBody>
      </p:sp>
      <p:sp>
        <p:nvSpPr>
          <p:cNvPr id="2105347" name="Rectangle 3"/>
          <p:cNvSpPr>
            <a:spLocks noGrp="1" noChangeArrowheads="1"/>
          </p:cNvSpPr>
          <p:nvPr>
            <p:ph type="body" idx="1"/>
          </p:nvPr>
        </p:nvSpPr>
        <p:spPr/>
        <p:txBody>
          <a:bodyPr/>
          <a:lstStyle/>
          <a:p>
            <a:r>
              <a:rPr lang="en-US"/>
              <a:t>Major OS jobs are to manage physical devices and to present a virtual machine abstraction to applications</a:t>
            </a:r>
            <a:br>
              <a:rPr lang="en-US"/>
            </a:br>
            <a:endParaRPr lang="en-US"/>
          </a:p>
          <a:p>
            <a:r>
              <a:rPr lang="en-US"/>
              <a:t>For hard disks, the OS provides two abstraction:</a:t>
            </a:r>
          </a:p>
          <a:p>
            <a:pPr lvl="1"/>
            <a:r>
              <a:rPr lang="en-US"/>
              <a:t>Raw device – an array of data blocks.</a:t>
            </a:r>
          </a:p>
          <a:p>
            <a:pPr lvl="1"/>
            <a:r>
              <a:rPr lang="en-US"/>
              <a:t>File system – the OS queues and schedules the interleaved requests from several applications.</a:t>
            </a:r>
          </a:p>
          <a:p>
            <a:endParaRPr lang="en-US"/>
          </a:p>
        </p:txBody>
      </p:sp>
    </p:spTree>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899ADD1F-A8E8-474C-A123-C9D8D7E0FEA0}" type="slidenum">
              <a:rPr lang="en-US"/>
              <a:pPr/>
              <a:t>66</a:t>
            </a:fld>
            <a:endParaRPr lang="en-US"/>
          </a:p>
        </p:txBody>
      </p:sp>
      <p:sp>
        <p:nvSpPr>
          <p:cNvPr id="2107394" name="Rectangle 2"/>
          <p:cNvSpPr>
            <a:spLocks noGrp="1" noChangeArrowheads="1"/>
          </p:cNvSpPr>
          <p:nvPr>
            <p:ph type="title"/>
          </p:nvPr>
        </p:nvSpPr>
        <p:spPr/>
        <p:txBody>
          <a:bodyPr/>
          <a:lstStyle/>
          <a:p>
            <a:r>
              <a:rPr lang="en-US"/>
              <a:t>Application Interface</a:t>
            </a:r>
          </a:p>
        </p:txBody>
      </p:sp>
      <p:sp>
        <p:nvSpPr>
          <p:cNvPr id="2107395" name="Rectangle 3"/>
          <p:cNvSpPr>
            <a:spLocks noGrp="1" noChangeArrowheads="1"/>
          </p:cNvSpPr>
          <p:nvPr>
            <p:ph type="body" idx="1"/>
          </p:nvPr>
        </p:nvSpPr>
        <p:spPr/>
        <p:txBody>
          <a:bodyPr/>
          <a:lstStyle/>
          <a:p>
            <a:r>
              <a:rPr lang="en-US"/>
              <a:t>Most OSs  handle </a:t>
            </a:r>
            <a:r>
              <a:rPr lang="en-US">
                <a:solidFill>
                  <a:srgbClr val="CC0000"/>
                </a:solidFill>
              </a:rPr>
              <a:t>removable disks</a:t>
            </a:r>
            <a:r>
              <a:rPr lang="en-US"/>
              <a:t> almost exactly like fixed disks — a new cartridge is </a:t>
            </a:r>
            <a:r>
              <a:rPr lang="en-US">
                <a:solidFill>
                  <a:srgbClr val="CC0000"/>
                </a:solidFill>
              </a:rPr>
              <a:t>formatted</a:t>
            </a:r>
            <a:r>
              <a:rPr lang="en-US"/>
              <a:t> and an empty file system is generated on the disk.</a:t>
            </a:r>
          </a:p>
          <a:p>
            <a:endParaRPr lang="en-US"/>
          </a:p>
          <a:p>
            <a:r>
              <a:rPr lang="en-US">
                <a:solidFill>
                  <a:srgbClr val="CC0000"/>
                </a:solidFill>
              </a:rPr>
              <a:t>Tapes</a:t>
            </a:r>
            <a:r>
              <a:rPr lang="en-US"/>
              <a:t> are presented as a </a:t>
            </a:r>
            <a:r>
              <a:rPr lang="en-US">
                <a:solidFill>
                  <a:srgbClr val="CC0000"/>
                </a:solidFill>
              </a:rPr>
              <a:t>raw storage medium</a:t>
            </a:r>
            <a:r>
              <a:rPr lang="en-US"/>
              <a:t>, i.e., and application does not not open a file on the tape, it opens the whole tape drive as a raw device.</a:t>
            </a:r>
          </a:p>
          <a:p>
            <a:pPr lvl="1"/>
            <a:r>
              <a:rPr lang="en-US"/>
              <a:t>Usually the tape drive is reserved for the </a:t>
            </a:r>
            <a:r>
              <a:rPr lang="en-US">
                <a:solidFill>
                  <a:srgbClr val="CC0000"/>
                </a:solidFill>
              </a:rPr>
              <a:t>exclusive use of that application</a:t>
            </a:r>
            <a:r>
              <a:rPr lang="en-US"/>
              <a:t>.</a:t>
            </a:r>
          </a:p>
          <a:p>
            <a:pPr lvl="1"/>
            <a:r>
              <a:rPr lang="en-US"/>
              <a:t>Since the OS does not provide file system services, the application must decide how to use the array of blocks.</a:t>
            </a:r>
          </a:p>
          <a:p>
            <a:pPr lvl="1"/>
            <a:r>
              <a:rPr lang="en-US"/>
              <a:t>Since every application makes up its own rules for how to organize a tape, a tape full of data can generally only be used by the program that created it. </a:t>
            </a:r>
          </a:p>
          <a:p>
            <a:endParaRPr lang="en-US"/>
          </a:p>
        </p:txBody>
      </p:sp>
    </p:spTree>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650C1AC5-1E03-EB4D-9C3F-43245E100749}" type="slidenum">
              <a:rPr lang="en-US"/>
              <a:pPr/>
              <a:t>67</a:t>
            </a:fld>
            <a:endParaRPr lang="en-US"/>
          </a:p>
        </p:txBody>
      </p:sp>
      <p:sp>
        <p:nvSpPr>
          <p:cNvPr id="2109442" name="Rectangle 2"/>
          <p:cNvSpPr>
            <a:spLocks noGrp="1" noChangeArrowheads="1"/>
          </p:cNvSpPr>
          <p:nvPr>
            <p:ph type="title"/>
          </p:nvPr>
        </p:nvSpPr>
        <p:spPr/>
        <p:txBody>
          <a:bodyPr/>
          <a:lstStyle/>
          <a:p>
            <a:r>
              <a:rPr lang="en-US"/>
              <a:t>Tape drives</a:t>
            </a:r>
          </a:p>
        </p:txBody>
      </p:sp>
      <p:sp>
        <p:nvSpPr>
          <p:cNvPr id="2109443" name="Rectangle 3"/>
          <p:cNvSpPr>
            <a:spLocks noGrp="1" noChangeArrowheads="1"/>
          </p:cNvSpPr>
          <p:nvPr>
            <p:ph type="body" idx="1"/>
          </p:nvPr>
        </p:nvSpPr>
        <p:spPr/>
        <p:txBody>
          <a:bodyPr/>
          <a:lstStyle/>
          <a:p>
            <a:r>
              <a:rPr lang="en-US"/>
              <a:t>The </a:t>
            </a:r>
            <a:r>
              <a:rPr lang="en-US" u="sng"/>
              <a:t>basic operations</a:t>
            </a:r>
            <a:r>
              <a:rPr lang="en-US"/>
              <a:t> for a tape drive differ from those of a disk drive.</a:t>
            </a:r>
          </a:p>
          <a:p>
            <a:endParaRPr lang="en-US" b="1"/>
          </a:p>
          <a:p>
            <a:r>
              <a:rPr lang="en-US" b="1"/>
              <a:t>locate</a:t>
            </a:r>
            <a:r>
              <a:rPr lang="en-US"/>
              <a:t> positions the tape to a specific block (corresponds to </a:t>
            </a:r>
            <a:r>
              <a:rPr lang="en-US" b="1"/>
              <a:t>seek</a:t>
            </a:r>
            <a:r>
              <a:rPr lang="en-US"/>
              <a:t>).</a:t>
            </a:r>
          </a:p>
          <a:p>
            <a:endParaRPr lang="en-US"/>
          </a:p>
          <a:p>
            <a:r>
              <a:rPr lang="en-US"/>
              <a:t>The </a:t>
            </a:r>
            <a:r>
              <a:rPr lang="en-US" b="1"/>
              <a:t>read position</a:t>
            </a:r>
            <a:r>
              <a:rPr lang="en-US"/>
              <a:t> operation returns the block number where the tape head is.</a:t>
            </a:r>
          </a:p>
          <a:p>
            <a:endParaRPr lang="en-US"/>
          </a:p>
          <a:p>
            <a:r>
              <a:rPr lang="en-US"/>
              <a:t>Tape drives are </a:t>
            </a:r>
            <a:r>
              <a:rPr lang="ja-JP" altLang="en-US">
                <a:latin typeface="Arial"/>
              </a:rPr>
              <a:t>“</a:t>
            </a:r>
            <a:r>
              <a:rPr lang="en-US"/>
              <a:t>append-only</a:t>
            </a:r>
            <a:r>
              <a:rPr lang="ja-JP" altLang="en-US">
                <a:latin typeface="Arial"/>
              </a:rPr>
              <a:t>”</a:t>
            </a:r>
            <a:r>
              <a:rPr lang="en-US"/>
              <a:t> devices; updating a block in the middle of the tape also effectively erases everything beyond that block.</a:t>
            </a:r>
          </a:p>
          <a:p>
            <a:endParaRPr lang="en-US"/>
          </a:p>
          <a:p>
            <a:r>
              <a:rPr lang="en-US"/>
              <a:t>An EOT mark is placed after a block that is written.</a:t>
            </a:r>
          </a:p>
          <a:p>
            <a:endParaRPr lang="en-US"/>
          </a:p>
        </p:txBody>
      </p:sp>
    </p:spTree>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47E5E04D-72EF-364E-A918-6F2016E762C0}" type="slidenum">
              <a:rPr lang="en-US"/>
              <a:pPr/>
              <a:t>68</a:t>
            </a:fld>
            <a:endParaRPr lang="en-US"/>
          </a:p>
        </p:txBody>
      </p:sp>
      <p:sp>
        <p:nvSpPr>
          <p:cNvPr id="2111490" name="Rectangle 2"/>
          <p:cNvSpPr>
            <a:spLocks noGrp="1" noChangeArrowheads="1"/>
          </p:cNvSpPr>
          <p:nvPr>
            <p:ph type="title"/>
          </p:nvPr>
        </p:nvSpPr>
        <p:spPr/>
        <p:txBody>
          <a:bodyPr/>
          <a:lstStyle/>
          <a:p>
            <a:r>
              <a:rPr lang="en-US"/>
              <a:t>File Naming</a:t>
            </a:r>
          </a:p>
        </p:txBody>
      </p:sp>
      <p:sp>
        <p:nvSpPr>
          <p:cNvPr id="2111491" name="Rectangle 3"/>
          <p:cNvSpPr>
            <a:spLocks noGrp="1" noChangeArrowheads="1"/>
          </p:cNvSpPr>
          <p:nvPr>
            <p:ph type="body" idx="1"/>
          </p:nvPr>
        </p:nvSpPr>
        <p:spPr/>
        <p:txBody>
          <a:bodyPr/>
          <a:lstStyle/>
          <a:p>
            <a:r>
              <a:rPr lang="en-US"/>
              <a:t>The issue of naming files on removable media is especially difficult when we want to write data on a removable cartridge on one computer, and then use the cartridge in another computer. </a:t>
            </a:r>
          </a:p>
          <a:p>
            <a:endParaRPr lang="en-US"/>
          </a:p>
          <a:p>
            <a:r>
              <a:rPr lang="en-US"/>
              <a:t>Contemporary OSs generally leave the name space problem unsolved for removable media, and it depends on applications and users to figure out how to access and interpret the data.</a:t>
            </a:r>
          </a:p>
          <a:p>
            <a:endParaRPr lang="en-US"/>
          </a:p>
          <a:p>
            <a:r>
              <a:rPr lang="en-US"/>
              <a:t>Some kinds of removable media (e.g., CDs) are so well standardized that all computers use them the same way. </a:t>
            </a:r>
          </a:p>
          <a:p>
            <a:endParaRPr lang="en-US"/>
          </a:p>
        </p:txBody>
      </p:sp>
    </p:spTree>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C68A585C-5E0B-C743-B28D-D6A0CBC844C9}" type="slidenum">
              <a:rPr lang="en-US"/>
              <a:pPr/>
              <a:t>69</a:t>
            </a:fld>
            <a:endParaRPr lang="en-US"/>
          </a:p>
        </p:txBody>
      </p:sp>
      <p:sp>
        <p:nvSpPr>
          <p:cNvPr id="2113538" name="Rectangle 2"/>
          <p:cNvSpPr>
            <a:spLocks noGrp="1" noChangeArrowheads="1"/>
          </p:cNvSpPr>
          <p:nvPr>
            <p:ph type="title"/>
          </p:nvPr>
        </p:nvSpPr>
        <p:spPr/>
        <p:txBody>
          <a:bodyPr/>
          <a:lstStyle/>
          <a:p>
            <a:r>
              <a:rPr lang="en-US"/>
              <a:t>Hierarchical Storage Management (HSM)</a:t>
            </a:r>
          </a:p>
        </p:txBody>
      </p:sp>
      <p:sp>
        <p:nvSpPr>
          <p:cNvPr id="2113539" name="Rectangle 3"/>
          <p:cNvSpPr>
            <a:spLocks noGrp="1" noChangeArrowheads="1"/>
          </p:cNvSpPr>
          <p:nvPr>
            <p:ph type="body" idx="1"/>
          </p:nvPr>
        </p:nvSpPr>
        <p:spPr/>
        <p:txBody>
          <a:bodyPr/>
          <a:lstStyle/>
          <a:p>
            <a:r>
              <a:rPr lang="en-US"/>
              <a:t>A hierarchical storage system extends the storage hierarchy beyond primary memory and secondary storage to incorporate tertiary storage — usually implemented as a jukebox of tapes or removable disks.</a:t>
            </a:r>
          </a:p>
          <a:p>
            <a:endParaRPr lang="en-US"/>
          </a:p>
          <a:p>
            <a:r>
              <a:rPr lang="en-US"/>
              <a:t>Usually incorporate tertiary storage by extending the file system.</a:t>
            </a:r>
          </a:p>
          <a:p>
            <a:pPr lvl="1"/>
            <a:r>
              <a:rPr lang="en-US"/>
              <a:t>Small and frequently used files remain on disk.</a:t>
            </a:r>
          </a:p>
          <a:p>
            <a:pPr lvl="1"/>
            <a:r>
              <a:rPr lang="en-US"/>
              <a:t>Large, old, inactive files are archived to the jukebox.</a:t>
            </a:r>
          </a:p>
          <a:p>
            <a:pPr lvl="1"/>
            <a:endParaRPr lang="en-US"/>
          </a:p>
          <a:p>
            <a:r>
              <a:rPr lang="en-US"/>
              <a:t>HSM is usually found in supercomputing centers and other large installations that have enormous volumes of data. </a:t>
            </a:r>
          </a:p>
          <a:p>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Slide Number Placeholder 3"/>
          <p:cNvSpPr>
            <a:spLocks noGrp="1"/>
          </p:cNvSpPr>
          <p:nvPr>
            <p:ph type="sldNum" sz="quarter" idx="10"/>
          </p:nvPr>
        </p:nvSpPr>
        <p:spPr/>
        <p:txBody>
          <a:bodyPr/>
          <a:lstStyle/>
          <a:p>
            <a:fld id="{6AA1E572-9101-B240-A9AF-A255D7469BF4}" type="slidenum">
              <a:rPr lang="en-US"/>
              <a:pPr/>
              <a:t>7</a:t>
            </a:fld>
            <a:endParaRPr lang="en-US"/>
          </a:p>
        </p:txBody>
      </p:sp>
      <p:sp>
        <p:nvSpPr>
          <p:cNvPr id="2031627" name="Line 11"/>
          <p:cNvSpPr>
            <a:spLocks noChangeShapeType="1"/>
          </p:cNvSpPr>
          <p:nvPr/>
        </p:nvSpPr>
        <p:spPr bwMode="auto">
          <a:xfrm flipV="1">
            <a:off x="2268538" y="5373688"/>
            <a:ext cx="0" cy="720725"/>
          </a:xfrm>
          <a:prstGeom prst="line">
            <a:avLst/>
          </a:prstGeom>
          <a:noFill/>
          <a:ln w="317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lstStyle/>
          <a:p>
            <a:endParaRPr lang="en-US"/>
          </a:p>
        </p:txBody>
      </p:sp>
      <p:sp>
        <p:nvSpPr>
          <p:cNvPr id="2031618" name="Rectangle 2"/>
          <p:cNvSpPr>
            <a:spLocks noGrp="1" noChangeArrowheads="1"/>
          </p:cNvSpPr>
          <p:nvPr>
            <p:ph type="title"/>
          </p:nvPr>
        </p:nvSpPr>
        <p:spPr/>
        <p:txBody>
          <a:bodyPr/>
          <a:lstStyle/>
          <a:p>
            <a:r>
              <a:rPr lang="en-US" dirty="0"/>
              <a:t>Disk Structure</a:t>
            </a:r>
          </a:p>
        </p:txBody>
      </p:sp>
      <p:sp>
        <p:nvSpPr>
          <p:cNvPr id="2031619" name="Rectangle 3"/>
          <p:cNvSpPr>
            <a:spLocks noGrp="1" noChangeArrowheads="1"/>
          </p:cNvSpPr>
          <p:nvPr>
            <p:ph type="body" idx="1"/>
          </p:nvPr>
        </p:nvSpPr>
        <p:spPr/>
        <p:txBody>
          <a:bodyPr/>
          <a:lstStyle/>
          <a:p>
            <a:r>
              <a:rPr lang="en-US" dirty="0" smtClean="0"/>
              <a:t>A disk drive is addressed as a </a:t>
            </a:r>
            <a:r>
              <a:rPr lang="en-US" dirty="0"/>
              <a:t>large </a:t>
            </a:r>
            <a:r>
              <a:rPr lang="en-US" dirty="0">
                <a:solidFill>
                  <a:srgbClr val="FF0000"/>
                </a:solidFill>
              </a:rPr>
              <a:t>1-dimensional </a:t>
            </a:r>
            <a:r>
              <a:rPr lang="en-US" dirty="0" smtClean="0">
                <a:solidFill>
                  <a:srgbClr val="FF0000"/>
                </a:solidFill>
              </a:rPr>
              <a:t>array </a:t>
            </a:r>
            <a:r>
              <a:rPr lang="en-US" dirty="0">
                <a:solidFill>
                  <a:srgbClr val="FF0000"/>
                </a:solidFill>
              </a:rPr>
              <a:t>of </a:t>
            </a:r>
            <a:r>
              <a:rPr lang="en-US" i="1" dirty="0" smtClean="0">
                <a:solidFill>
                  <a:srgbClr val="FF0000"/>
                </a:solidFill>
              </a:rPr>
              <a:t>blocks</a:t>
            </a:r>
            <a:r>
              <a:rPr lang="en-US" dirty="0" smtClean="0"/>
              <a:t>, </a:t>
            </a:r>
            <a:r>
              <a:rPr lang="en-US" dirty="0"/>
              <a:t>where the logical </a:t>
            </a:r>
            <a:r>
              <a:rPr lang="en-US" dirty="0">
                <a:solidFill>
                  <a:srgbClr val="FF0000"/>
                </a:solidFill>
              </a:rPr>
              <a:t>block</a:t>
            </a:r>
            <a:r>
              <a:rPr lang="en-US" dirty="0"/>
              <a:t> is the smallest </a:t>
            </a:r>
            <a:r>
              <a:rPr lang="en-US" dirty="0">
                <a:solidFill>
                  <a:srgbClr val="FF0000"/>
                </a:solidFill>
              </a:rPr>
              <a:t>unit of transfer</a:t>
            </a:r>
            <a:r>
              <a:rPr lang="en-US" dirty="0"/>
              <a:t>. </a:t>
            </a:r>
            <a:br>
              <a:rPr lang="en-US" dirty="0"/>
            </a:br>
            <a:endParaRPr lang="en-US" dirty="0"/>
          </a:p>
          <a:p>
            <a:r>
              <a:rPr lang="en-US" dirty="0"/>
              <a:t>The 1-dimensional array of </a:t>
            </a:r>
            <a:r>
              <a:rPr lang="en-US" dirty="0" smtClean="0">
                <a:solidFill>
                  <a:srgbClr val="FF0000"/>
                </a:solidFill>
              </a:rPr>
              <a:t>blocks </a:t>
            </a:r>
            <a:r>
              <a:rPr lang="en-US" dirty="0">
                <a:solidFill>
                  <a:srgbClr val="FF0000"/>
                </a:solidFill>
              </a:rPr>
              <a:t>is mapped into the sectors </a:t>
            </a:r>
            <a:r>
              <a:rPr lang="en-US" dirty="0"/>
              <a:t>of the disk </a:t>
            </a:r>
            <a:r>
              <a:rPr lang="en-US" dirty="0">
                <a:solidFill>
                  <a:srgbClr val="FF0000"/>
                </a:solidFill>
              </a:rPr>
              <a:t>sequentially</a:t>
            </a:r>
            <a:r>
              <a:rPr lang="en-US" dirty="0"/>
              <a:t>.</a:t>
            </a:r>
          </a:p>
          <a:p>
            <a:pPr lvl="1"/>
            <a:r>
              <a:rPr lang="en-US" dirty="0"/>
              <a:t>Sector 0 is the first sector of the first track on the outermost cylinder.</a:t>
            </a:r>
          </a:p>
          <a:p>
            <a:pPr lvl="1"/>
            <a:r>
              <a:rPr lang="en-US" dirty="0"/>
              <a:t>Mapping proceeds in order through that track, then the rest of the tracks in that cylinder, and then through the rest of the cylinders from outermost to innermost.</a:t>
            </a:r>
          </a:p>
          <a:p>
            <a:endParaRPr lang="en-US" dirty="0"/>
          </a:p>
        </p:txBody>
      </p:sp>
      <p:sp>
        <p:nvSpPr>
          <p:cNvPr id="2031621" name="Oval 5"/>
          <p:cNvSpPr>
            <a:spLocks noChangeArrowheads="1"/>
          </p:cNvSpPr>
          <p:nvPr/>
        </p:nvSpPr>
        <p:spPr bwMode="auto">
          <a:xfrm>
            <a:off x="1117600" y="5300663"/>
            <a:ext cx="2305050" cy="433387"/>
          </a:xfrm>
          <a:prstGeom prst="ellipse">
            <a:avLst/>
          </a:prstGeom>
          <a:solidFill>
            <a:schemeClr val="accent1"/>
          </a:solidFill>
          <a:ln w="3175">
            <a:solidFill>
              <a:schemeClr val="tx1"/>
            </a:solidFill>
            <a:round/>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endParaRPr lang="en-US"/>
          </a:p>
        </p:txBody>
      </p:sp>
      <p:sp>
        <p:nvSpPr>
          <p:cNvPr id="2031622" name="Oval 6"/>
          <p:cNvSpPr>
            <a:spLocks noChangeArrowheads="1"/>
          </p:cNvSpPr>
          <p:nvPr/>
        </p:nvSpPr>
        <p:spPr bwMode="auto">
          <a:xfrm>
            <a:off x="1116013" y="5013325"/>
            <a:ext cx="2305050" cy="433388"/>
          </a:xfrm>
          <a:prstGeom prst="ellipse">
            <a:avLst/>
          </a:prstGeom>
          <a:solidFill>
            <a:schemeClr val="accent1"/>
          </a:solidFill>
          <a:ln w="3175">
            <a:solidFill>
              <a:schemeClr val="tx1"/>
            </a:solidFill>
            <a:round/>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endParaRPr lang="en-US"/>
          </a:p>
        </p:txBody>
      </p:sp>
      <p:sp>
        <p:nvSpPr>
          <p:cNvPr id="2031623" name="Oval 7"/>
          <p:cNvSpPr>
            <a:spLocks noChangeArrowheads="1"/>
          </p:cNvSpPr>
          <p:nvPr/>
        </p:nvSpPr>
        <p:spPr bwMode="auto">
          <a:xfrm>
            <a:off x="1116013" y="4725988"/>
            <a:ext cx="2305050" cy="433387"/>
          </a:xfrm>
          <a:prstGeom prst="ellipse">
            <a:avLst/>
          </a:prstGeom>
          <a:solidFill>
            <a:schemeClr val="accent1"/>
          </a:solidFill>
          <a:ln w="3175">
            <a:solidFill>
              <a:schemeClr val="tx1"/>
            </a:solidFill>
            <a:round/>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endParaRPr lang="en-US"/>
          </a:p>
        </p:txBody>
      </p:sp>
      <p:sp>
        <p:nvSpPr>
          <p:cNvPr id="2031624" name="Line 8"/>
          <p:cNvSpPr>
            <a:spLocks noChangeShapeType="1"/>
          </p:cNvSpPr>
          <p:nvPr/>
        </p:nvSpPr>
        <p:spPr bwMode="auto">
          <a:xfrm>
            <a:off x="3421063" y="4581525"/>
            <a:ext cx="0" cy="287338"/>
          </a:xfrm>
          <a:prstGeom prst="line">
            <a:avLst/>
          </a:prstGeom>
          <a:noFill/>
          <a:ln w="3175">
            <a:solidFill>
              <a:schemeClr val="tx1"/>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lstStyle/>
          <a:p>
            <a:endParaRPr lang="en-US"/>
          </a:p>
        </p:txBody>
      </p:sp>
      <p:sp>
        <p:nvSpPr>
          <p:cNvPr id="2031625" name="Text Box 9"/>
          <p:cNvSpPr txBox="1">
            <a:spLocks noChangeArrowheads="1"/>
          </p:cNvSpPr>
          <p:nvPr/>
        </p:nvSpPr>
        <p:spPr bwMode="auto">
          <a:xfrm>
            <a:off x="2773363" y="4221163"/>
            <a:ext cx="1031875" cy="36671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317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spAutoFit/>
          </a:bodyPr>
          <a:lstStyle/>
          <a:p>
            <a:r>
              <a:rPr lang="en-US"/>
              <a:t>Sector 0</a:t>
            </a:r>
          </a:p>
        </p:txBody>
      </p:sp>
      <p:sp>
        <p:nvSpPr>
          <p:cNvPr id="2031626" name="Line 10"/>
          <p:cNvSpPr>
            <a:spLocks noChangeShapeType="1"/>
          </p:cNvSpPr>
          <p:nvPr/>
        </p:nvSpPr>
        <p:spPr bwMode="auto">
          <a:xfrm flipV="1">
            <a:off x="2197100" y="4365625"/>
            <a:ext cx="0" cy="576263"/>
          </a:xfrm>
          <a:prstGeom prst="line">
            <a:avLst/>
          </a:prstGeom>
          <a:noFill/>
          <a:ln w="317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lstStyle/>
          <a:p>
            <a:endParaRPr lang="en-US"/>
          </a:p>
        </p:txBody>
      </p:sp>
    </p:spTree>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B888B3D3-AA2F-E542-9235-7438B975D942}" type="slidenum">
              <a:rPr lang="en-US"/>
              <a:pPr/>
              <a:t>70</a:t>
            </a:fld>
            <a:endParaRPr lang="en-US"/>
          </a:p>
        </p:txBody>
      </p:sp>
      <p:sp>
        <p:nvSpPr>
          <p:cNvPr id="2115586" name="Rectangle 2"/>
          <p:cNvSpPr>
            <a:spLocks noGrp="1" noChangeArrowheads="1"/>
          </p:cNvSpPr>
          <p:nvPr>
            <p:ph type="title"/>
          </p:nvPr>
        </p:nvSpPr>
        <p:spPr/>
        <p:txBody>
          <a:bodyPr/>
          <a:lstStyle/>
          <a:p>
            <a:r>
              <a:rPr lang="en-US"/>
              <a:t>Speed</a:t>
            </a:r>
          </a:p>
        </p:txBody>
      </p:sp>
      <p:sp>
        <p:nvSpPr>
          <p:cNvPr id="2115587" name="Rectangle 3"/>
          <p:cNvSpPr>
            <a:spLocks noGrp="1" noChangeArrowheads="1"/>
          </p:cNvSpPr>
          <p:nvPr>
            <p:ph type="body" idx="1"/>
          </p:nvPr>
        </p:nvSpPr>
        <p:spPr/>
        <p:txBody>
          <a:bodyPr/>
          <a:lstStyle/>
          <a:p>
            <a:r>
              <a:rPr lang="en-US"/>
              <a:t>Two aspects of speed in tertiary storage are </a:t>
            </a:r>
            <a:r>
              <a:rPr lang="en-US" i="1"/>
              <a:t>bandwidth</a:t>
            </a:r>
            <a:r>
              <a:rPr lang="en-US"/>
              <a:t> and </a:t>
            </a:r>
            <a:r>
              <a:rPr lang="en-US" i="1"/>
              <a:t>latency</a:t>
            </a:r>
            <a:r>
              <a:rPr lang="en-US"/>
              <a:t>.</a:t>
            </a:r>
            <a:br>
              <a:rPr lang="en-US"/>
            </a:br>
            <a:endParaRPr lang="en-US"/>
          </a:p>
          <a:p>
            <a:r>
              <a:rPr lang="en-US"/>
              <a:t>Bandwidth is measured in bytes per second.</a:t>
            </a:r>
          </a:p>
          <a:p>
            <a:pPr lvl="1"/>
            <a:r>
              <a:rPr lang="en-US">
                <a:solidFill>
                  <a:srgbClr val="CC0000"/>
                </a:solidFill>
              </a:rPr>
              <a:t>Sustained bandwidth</a:t>
            </a:r>
            <a:r>
              <a:rPr lang="en-US"/>
              <a:t> – average data rate during a large transfer; # of bytes/transfer time.</a:t>
            </a:r>
            <a:br>
              <a:rPr lang="en-US"/>
            </a:br>
            <a:r>
              <a:rPr lang="en-US"/>
              <a:t>Data rate when the data stream is actually flowing.</a:t>
            </a:r>
          </a:p>
          <a:p>
            <a:pPr lvl="1"/>
            <a:endParaRPr lang="en-US"/>
          </a:p>
          <a:p>
            <a:pPr lvl="1"/>
            <a:r>
              <a:rPr lang="en-US">
                <a:solidFill>
                  <a:srgbClr val="CC0000"/>
                </a:solidFill>
              </a:rPr>
              <a:t>Effective bandwidth</a:t>
            </a:r>
            <a:r>
              <a:rPr lang="en-US"/>
              <a:t> – average over the entire I/O time, including </a:t>
            </a:r>
            <a:r>
              <a:rPr lang="en-US" b="1"/>
              <a:t>seek</a:t>
            </a:r>
            <a:r>
              <a:rPr lang="en-US"/>
              <a:t> or </a:t>
            </a:r>
            <a:r>
              <a:rPr lang="en-US" b="1"/>
              <a:t>locate</a:t>
            </a:r>
            <a:r>
              <a:rPr lang="en-US"/>
              <a:t>, and cartridge switching.</a:t>
            </a:r>
            <a:br>
              <a:rPr lang="en-US"/>
            </a:br>
            <a:r>
              <a:rPr lang="en-US"/>
              <a:t>Drive</a:t>
            </a:r>
            <a:r>
              <a:rPr lang="ja-JP" altLang="en-US">
                <a:latin typeface="Arial"/>
              </a:rPr>
              <a:t>’</a:t>
            </a:r>
            <a:r>
              <a:rPr lang="en-US"/>
              <a:t>s overall data rate.</a:t>
            </a:r>
          </a:p>
          <a:p>
            <a:pPr lvl="1"/>
            <a:endParaRPr lang="en-US"/>
          </a:p>
          <a:p>
            <a:pPr lvl="2"/>
            <a:r>
              <a:rPr lang="en-US"/>
              <a:t>Effective bandwidth &lt;= sustained bandwidth</a:t>
            </a:r>
          </a:p>
          <a:p>
            <a:endParaRPr lang="en-US"/>
          </a:p>
        </p:txBody>
      </p:sp>
    </p:spTree>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4140B922-CB1D-004C-ABD8-E39E8C230294}" type="slidenum">
              <a:rPr lang="en-US"/>
              <a:pPr/>
              <a:t>71</a:t>
            </a:fld>
            <a:endParaRPr lang="en-US"/>
          </a:p>
        </p:txBody>
      </p:sp>
      <p:sp>
        <p:nvSpPr>
          <p:cNvPr id="2117634" name="Rectangle 2"/>
          <p:cNvSpPr>
            <a:spLocks noGrp="1" noChangeArrowheads="1"/>
          </p:cNvSpPr>
          <p:nvPr>
            <p:ph type="title"/>
          </p:nvPr>
        </p:nvSpPr>
        <p:spPr/>
        <p:txBody>
          <a:bodyPr/>
          <a:lstStyle/>
          <a:p>
            <a:r>
              <a:rPr lang="en-US"/>
              <a:t>Speed</a:t>
            </a:r>
          </a:p>
        </p:txBody>
      </p:sp>
      <p:sp>
        <p:nvSpPr>
          <p:cNvPr id="2117635" name="Rectangle 3"/>
          <p:cNvSpPr>
            <a:spLocks noGrp="1" noChangeArrowheads="1"/>
          </p:cNvSpPr>
          <p:nvPr>
            <p:ph type="body" idx="1"/>
          </p:nvPr>
        </p:nvSpPr>
        <p:spPr/>
        <p:txBody>
          <a:bodyPr/>
          <a:lstStyle/>
          <a:p>
            <a:r>
              <a:rPr lang="en-US"/>
              <a:t>Access latency – amount of time needed to locate data.</a:t>
            </a:r>
          </a:p>
          <a:p>
            <a:pPr lvl="1"/>
            <a:r>
              <a:rPr lang="en-US"/>
              <a:t>Access time for a disk – move the arm to the selected cylinder and wait for the rotational latency; &lt; 35 milliseconds.</a:t>
            </a:r>
          </a:p>
          <a:p>
            <a:pPr lvl="1"/>
            <a:endParaRPr lang="en-US"/>
          </a:p>
          <a:p>
            <a:pPr lvl="1"/>
            <a:r>
              <a:rPr lang="en-US"/>
              <a:t>Access on tape requires winding the tape reels until the selected block reaches the tape head; tens or hundreds of seconds.</a:t>
            </a:r>
          </a:p>
          <a:p>
            <a:pPr lvl="2"/>
            <a:r>
              <a:rPr lang="en-US"/>
              <a:t>Generally say that random access within a tape cartridge is about a thousand times slower than random access on disk.</a:t>
            </a:r>
          </a:p>
          <a:p>
            <a:pPr lvl="1"/>
            <a:endParaRPr lang="en-US"/>
          </a:p>
          <a:p>
            <a:r>
              <a:rPr lang="en-US"/>
              <a:t>The low cost of tertiary storage is a result of having many cheap cartridges share a few expensive drives.</a:t>
            </a:r>
          </a:p>
          <a:p>
            <a:endParaRPr lang="en-US"/>
          </a:p>
          <a:p>
            <a:r>
              <a:rPr lang="en-US"/>
              <a:t>A removable library is best devoted to the storage of infrequently used data, because the library can only satisfy a relatively small number of I/O requests per hour.</a:t>
            </a:r>
          </a:p>
          <a:p>
            <a:endParaRPr lang="en-US"/>
          </a:p>
        </p:txBody>
      </p:sp>
    </p:spTree>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197F7A84-06BF-304A-AA05-E19ADF6631B8}" type="slidenum">
              <a:rPr lang="en-US"/>
              <a:pPr/>
              <a:t>72</a:t>
            </a:fld>
            <a:endParaRPr lang="en-US"/>
          </a:p>
        </p:txBody>
      </p:sp>
      <p:sp>
        <p:nvSpPr>
          <p:cNvPr id="2119682" name="Rectangle 2"/>
          <p:cNvSpPr>
            <a:spLocks noGrp="1" noChangeArrowheads="1"/>
          </p:cNvSpPr>
          <p:nvPr>
            <p:ph type="title"/>
          </p:nvPr>
        </p:nvSpPr>
        <p:spPr/>
        <p:txBody>
          <a:bodyPr/>
          <a:lstStyle/>
          <a:p>
            <a:r>
              <a:rPr lang="en-US"/>
              <a:t>Reliability</a:t>
            </a:r>
          </a:p>
        </p:txBody>
      </p:sp>
      <p:sp>
        <p:nvSpPr>
          <p:cNvPr id="2119683" name="Rectangle 3"/>
          <p:cNvSpPr>
            <a:spLocks noGrp="1" noChangeArrowheads="1"/>
          </p:cNvSpPr>
          <p:nvPr>
            <p:ph type="body" idx="1"/>
          </p:nvPr>
        </p:nvSpPr>
        <p:spPr/>
        <p:txBody>
          <a:bodyPr/>
          <a:lstStyle/>
          <a:p>
            <a:r>
              <a:rPr lang="en-US"/>
              <a:t>A fixed disk drive is likely to be more reliable than a removable disk or tape drive.</a:t>
            </a:r>
            <a:br>
              <a:rPr lang="en-US"/>
            </a:br>
            <a:endParaRPr lang="en-US"/>
          </a:p>
          <a:p>
            <a:r>
              <a:rPr lang="en-US"/>
              <a:t>An optical cartridge is likely to be more reliable than a magnetic disk or tape.</a:t>
            </a:r>
            <a:br>
              <a:rPr lang="en-US"/>
            </a:br>
            <a:endParaRPr lang="en-US"/>
          </a:p>
          <a:p>
            <a:r>
              <a:rPr lang="en-US"/>
              <a:t>A head crash in a fixed hard disk generally destroys the data, whereas the failure of a tape drive or optical disk drive often leaves the data cartridge unharmed.</a:t>
            </a:r>
          </a:p>
          <a:p>
            <a:endParaRPr lang="en-US"/>
          </a:p>
        </p:txBody>
      </p:sp>
    </p:spTree>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2BD2FE76-6F26-6648-A9EA-244FCB584E39}" type="slidenum">
              <a:rPr lang="en-US"/>
              <a:pPr/>
              <a:t>73</a:t>
            </a:fld>
            <a:endParaRPr lang="en-US"/>
          </a:p>
        </p:txBody>
      </p:sp>
      <p:sp>
        <p:nvSpPr>
          <p:cNvPr id="2121730" name="Rectangle 2"/>
          <p:cNvSpPr>
            <a:spLocks noGrp="1" noChangeArrowheads="1"/>
          </p:cNvSpPr>
          <p:nvPr>
            <p:ph type="title"/>
          </p:nvPr>
        </p:nvSpPr>
        <p:spPr/>
        <p:txBody>
          <a:bodyPr/>
          <a:lstStyle/>
          <a:p>
            <a:r>
              <a:rPr lang="en-US"/>
              <a:t>Cost</a:t>
            </a:r>
          </a:p>
        </p:txBody>
      </p:sp>
      <p:sp>
        <p:nvSpPr>
          <p:cNvPr id="2121731" name="Rectangle 3"/>
          <p:cNvSpPr>
            <a:spLocks noGrp="1" noChangeArrowheads="1"/>
          </p:cNvSpPr>
          <p:nvPr>
            <p:ph type="body" idx="1"/>
          </p:nvPr>
        </p:nvSpPr>
        <p:spPr/>
        <p:txBody>
          <a:bodyPr/>
          <a:lstStyle/>
          <a:p>
            <a:r>
              <a:rPr lang="en-US"/>
              <a:t>Main memory is much more expensive than disk storage</a:t>
            </a:r>
            <a:br>
              <a:rPr lang="en-US"/>
            </a:br>
            <a:endParaRPr lang="en-US"/>
          </a:p>
          <a:p>
            <a:r>
              <a:rPr lang="en-US"/>
              <a:t>The cost per megabyte of hard disk storage is competitive with magnetic tape if only one tape is used per drive.</a:t>
            </a:r>
            <a:br>
              <a:rPr lang="en-US"/>
            </a:br>
            <a:endParaRPr lang="en-US"/>
          </a:p>
          <a:p>
            <a:r>
              <a:rPr lang="en-US"/>
              <a:t>The cheapest tape drives and the cheapest disk drives have had about the same storage capacity over the years.</a:t>
            </a:r>
            <a:br>
              <a:rPr lang="en-US"/>
            </a:br>
            <a:endParaRPr lang="en-US"/>
          </a:p>
          <a:p>
            <a:r>
              <a:rPr lang="en-US"/>
              <a:t>Tertiary storage gives a cost savings only when the number of cartridges is considerably larger than the number of drives.</a:t>
            </a:r>
          </a:p>
        </p:txBody>
      </p:sp>
    </p:spTree>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2"/>
          <p:cNvSpPr>
            <a:spLocks noGrp="1"/>
          </p:cNvSpPr>
          <p:nvPr>
            <p:ph type="sldNum" sz="quarter" idx="10"/>
          </p:nvPr>
        </p:nvSpPr>
        <p:spPr/>
        <p:txBody>
          <a:bodyPr/>
          <a:lstStyle/>
          <a:p>
            <a:fld id="{6F41C5F1-CBD8-4F42-AB44-589A673C9C69}" type="slidenum">
              <a:rPr lang="en-US"/>
              <a:pPr/>
              <a:t>74</a:t>
            </a:fld>
            <a:endParaRPr lang="en-US"/>
          </a:p>
        </p:txBody>
      </p:sp>
      <p:sp>
        <p:nvSpPr>
          <p:cNvPr id="2123780" name="Rectangle 4"/>
          <p:cNvSpPr>
            <a:spLocks noGrp="1" noChangeArrowheads="1"/>
          </p:cNvSpPr>
          <p:nvPr>
            <p:ph type="title"/>
          </p:nvPr>
        </p:nvSpPr>
        <p:spPr/>
        <p:txBody>
          <a:bodyPr/>
          <a:lstStyle/>
          <a:p>
            <a:r>
              <a:rPr lang="en-US" sz="2800"/>
              <a:t>Price per Megabyte of DRAM, From 1981 to 2004</a:t>
            </a:r>
          </a:p>
        </p:txBody>
      </p:sp>
      <p:pic>
        <p:nvPicPr>
          <p:cNvPr id="2123781" name="Picture 5"/>
          <p:cNvPicPr>
            <a:picLocks noChangeAspect="1" noChangeArrowheads="1"/>
          </p:cNvPicPr>
          <p:nvPr/>
        </p:nvPicPr>
        <p:blipFill>
          <a:blip r:embed="rId3">
            <a:extLst>
              <a:ext uri="{28A0092B-C50C-407E-A947-70E740481C1C}">
                <a14:useLocalDpi xmlns:a14="http://schemas.microsoft.com/office/drawing/2010/main" val="0"/>
              </a:ext>
            </a:extLst>
          </a:blip>
          <a:srcRect l="865" t="11360" r="433" b="11362"/>
          <a:stretch>
            <a:fillRect/>
          </a:stretch>
        </p:blipFill>
        <p:spPr bwMode="auto">
          <a:xfrm>
            <a:off x="827088" y="1628775"/>
            <a:ext cx="7721600" cy="4533900"/>
          </a:xfrm>
          <a:prstGeom prst="rect">
            <a:avLst/>
          </a:prstGeom>
          <a:noFill/>
          <a:ln w="38100" cmpd="dbl">
            <a:solidFill>
              <a:srgbClr val="CC6600"/>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pic>
    </p:spTree>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2"/>
          <p:cNvSpPr>
            <a:spLocks noGrp="1"/>
          </p:cNvSpPr>
          <p:nvPr>
            <p:ph type="sldNum" sz="quarter" idx="10"/>
          </p:nvPr>
        </p:nvSpPr>
        <p:spPr/>
        <p:txBody>
          <a:bodyPr/>
          <a:lstStyle/>
          <a:p>
            <a:fld id="{556452E4-5C0E-2C43-8B54-F32277CD92DA}" type="slidenum">
              <a:rPr lang="en-US"/>
              <a:pPr/>
              <a:t>75</a:t>
            </a:fld>
            <a:endParaRPr lang="en-US"/>
          </a:p>
        </p:txBody>
      </p:sp>
      <p:sp>
        <p:nvSpPr>
          <p:cNvPr id="2126852" name="Rectangle 4"/>
          <p:cNvSpPr>
            <a:spLocks noGrp="1" noChangeArrowheads="1"/>
          </p:cNvSpPr>
          <p:nvPr>
            <p:ph type="title"/>
          </p:nvPr>
        </p:nvSpPr>
        <p:spPr/>
        <p:txBody>
          <a:bodyPr/>
          <a:lstStyle/>
          <a:p>
            <a:r>
              <a:rPr lang="en-US" sz="2400"/>
              <a:t>Price per Megabyte of Magnetic Hard Disk, From 1981 to 2004</a:t>
            </a:r>
          </a:p>
        </p:txBody>
      </p:sp>
      <p:pic>
        <p:nvPicPr>
          <p:cNvPr id="2126853" name="Picture 5"/>
          <p:cNvPicPr>
            <a:picLocks noChangeAspect="1" noChangeArrowheads="1"/>
          </p:cNvPicPr>
          <p:nvPr/>
        </p:nvPicPr>
        <p:blipFill>
          <a:blip r:embed="rId3">
            <a:extLst>
              <a:ext uri="{28A0092B-C50C-407E-A947-70E740481C1C}">
                <a14:useLocalDpi xmlns:a14="http://schemas.microsoft.com/office/drawing/2010/main" val="0"/>
              </a:ext>
            </a:extLst>
          </a:blip>
          <a:srcRect l="694" t="11655" r="455" b="11334"/>
          <a:stretch>
            <a:fillRect/>
          </a:stretch>
        </p:blipFill>
        <p:spPr bwMode="auto">
          <a:xfrm>
            <a:off x="735013" y="1557338"/>
            <a:ext cx="7797800" cy="4556125"/>
          </a:xfrm>
          <a:prstGeom prst="rect">
            <a:avLst/>
          </a:prstGeom>
          <a:noFill/>
          <a:ln w="38100" cmpd="dbl">
            <a:solidFill>
              <a:srgbClr val="CC6600"/>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pic>
    </p:spTree>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2"/>
          <p:cNvSpPr>
            <a:spLocks noGrp="1"/>
          </p:cNvSpPr>
          <p:nvPr>
            <p:ph type="sldNum" sz="quarter" idx="10"/>
          </p:nvPr>
        </p:nvSpPr>
        <p:spPr/>
        <p:txBody>
          <a:bodyPr/>
          <a:lstStyle/>
          <a:p>
            <a:fld id="{A09E4E1D-04D1-2745-BAEE-AE9696CC8868}" type="slidenum">
              <a:rPr lang="en-US"/>
              <a:pPr/>
              <a:t>76</a:t>
            </a:fld>
            <a:endParaRPr lang="en-US"/>
          </a:p>
        </p:txBody>
      </p:sp>
      <p:sp>
        <p:nvSpPr>
          <p:cNvPr id="2129924" name="Rectangle 4"/>
          <p:cNvSpPr>
            <a:spLocks noGrp="1" noChangeArrowheads="1"/>
          </p:cNvSpPr>
          <p:nvPr>
            <p:ph type="title"/>
          </p:nvPr>
        </p:nvSpPr>
        <p:spPr/>
        <p:txBody>
          <a:bodyPr/>
          <a:lstStyle/>
          <a:p>
            <a:r>
              <a:rPr lang="en-US" sz="2800"/>
              <a:t>Price per Megabyte of a Tape Drive, From 1984-2000</a:t>
            </a:r>
          </a:p>
        </p:txBody>
      </p:sp>
      <p:pic>
        <p:nvPicPr>
          <p:cNvPr id="2129925" name="Picture 5"/>
          <p:cNvPicPr>
            <a:picLocks noChangeAspect="1" noChangeArrowheads="1"/>
          </p:cNvPicPr>
          <p:nvPr/>
        </p:nvPicPr>
        <p:blipFill>
          <a:blip r:embed="rId3">
            <a:extLst>
              <a:ext uri="{28A0092B-C50C-407E-A947-70E740481C1C}">
                <a14:useLocalDpi xmlns:a14="http://schemas.microsoft.com/office/drawing/2010/main" val="0"/>
              </a:ext>
            </a:extLst>
          </a:blip>
          <a:srcRect l="455" t="12880" r="696" b="12880"/>
          <a:stretch>
            <a:fillRect/>
          </a:stretch>
        </p:blipFill>
        <p:spPr bwMode="auto">
          <a:xfrm>
            <a:off x="684213" y="1700213"/>
            <a:ext cx="7975600" cy="4492625"/>
          </a:xfrm>
          <a:prstGeom prst="rect">
            <a:avLst/>
          </a:prstGeom>
          <a:noFill/>
          <a:ln w="38100" cmpd="dbl">
            <a:solidFill>
              <a:srgbClr val="CC6600"/>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pic>
    </p:spTree>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EDEA6B80-83AE-4B44-9E67-448D94154011}" type="slidenum">
              <a:rPr lang="en-US"/>
              <a:pPr/>
              <a:t>77</a:t>
            </a:fld>
            <a:endParaRPr lang="en-US"/>
          </a:p>
        </p:txBody>
      </p:sp>
      <p:sp>
        <p:nvSpPr>
          <p:cNvPr id="2211842" name="Rectangle 2"/>
          <p:cNvSpPr>
            <a:spLocks noGrp="1" noChangeArrowheads="1"/>
          </p:cNvSpPr>
          <p:nvPr>
            <p:ph type="title"/>
          </p:nvPr>
        </p:nvSpPr>
        <p:spPr/>
        <p:txBody>
          <a:bodyPr/>
          <a:lstStyle/>
          <a:p>
            <a:r>
              <a:rPr lang="en-US"/>
              <a:t>References</a:t>
            </a:r>
          </a:p>
        </p:txBody>
      </p:sp>
      <p:sp>
        <p:nvSpPr>
          <p:cNvPr id="2211843" name="Rectangle 3"/>
          <p:cNvSpPr>
            <a:spLocks noGrp="1" noChangeArrowheads="1"/>
          </p:cNvSpPr>
          <p:nvPr>
            <p:ph type="body" idx="1"/>
          </p:nvPr>
        </p:nvSpPr>
        <p:spPr/>
        <p:txBody>
          <a:bodyPr/>
          <a:lstStyle/>
          <a:p>
            <a:r>
              <a:rPr lang="en-US"/>
              <a:t>The slides here are adapted/modified from the textbook and its slides: Operating System Concepts, Silberschatz  et al., 7th &amp; 8th editions,  Wiley. Operating System Concepts, 7</a:t>
            </a:r>
            <a:r>
              <a:rPr lang="en-US" baseline="30000"/>
              <a:t>th</a:t>
            </a:r>
            <a:r>
              <a:rPr lang="en-US"/>
              <a:t> and 8</a:t>
            </a:r>
            <a:r>
              <a:rPr lang="en-US" baseline="30000"/>
              <a:t>th</a:t>
            </a:r>
            <a:r>
              <a:rPr lang="en-US"/>
              <a:t> editions, Silberschatz et al. Wiley. </a:t>
            </a:r>
          </a:p>
          <a:p>
            <a:r>
              <a:rPr lang="en-US"/>
              <a:t>Modern Operating Systems, Andrew S. Tanenbaum, 3</a:t>
            </a:r>
            <a:r>
              <a:rPr lang="en-US" baseline="30000"/>
              <a:t>rd</a:t>
            </a:r>
            <a:r>
              <a:rPr lang="en-US"/>
              <a:t> edition, 2009. </a:t>
            </a:r>
          </a:p>
          <a:p>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56B539A4-1731-A44F-BF9D-AE1329D10846}" type="slidenum">
              <a:rPr lang="en-US"/>
              <a:pPr/>
              <a:t>8</a:t>
            </a:fld>
            <a:endParaRPr lang="en-US"/>
          </a:p>
        </p:txBody>
      </p:sp>
      <p:sp>
        <p:nvSpPr>
          <p:cNvPr id="2033666" name="Rectangle 2"/>
          <p:cNvSpPr>
            <a:spLocks noGrp="1" noChangeArrowheads="1"/>
          </p:cNvSpPr>
          <p:nvPr>
            <p:ph type="title"/>
          </p:nvPr>
        </p:nvSpPr>
        <p:spPr/>
        <p:txBody>
          <a:bodyPr/>
          <a:lstStyle/>
          <a:p>
            <a:r>
              <a:rPr lang="en-US"/>
              <a:t>Disk Attachment</a:t>
            </a:r>
          </a:p>
        </p:txBody>
      </p:sp>
      <p:sp>
        <p:nvSpPr>
          <p:cNvPr id="2033667" name="Rectangle 3"/>
          <p:cNvSpPr>
            <a:spLocks noGrp="1" noChangeArrowheads="1"/>
          </p:cNvSpPr>
          <p:nvPr>
            <p:ph type="body" idx="1"/>
          </p:nvPr>
        </p:nvSpPr>
        <p:spPr/>
        <p:txBody>
          <a:bodyPr/>
          <a:lstStyle/>
          <a:p>
            <a:r>
              <a:rPr lang="en-US" dirty="0">
                <a:solidFill>
                  <a:srgbClr val="FF0000"/>
                </a:solidFill>
              </a:rPr>
              <a:t>Host-attached</a:t>
            </a:r>
            <a:r>
              <a:rPr lang="en-US" dirty="0"/>
              <a:t> storage accessed through I/O ports talking to disk I/O busses</a:t>
            </a:r>
          </a:p>
          <a:p>
            <a:r>
              <a:rPr lang="en-US" dirty="0"/>
              <a:t>Attachment technologies and protocols (various disk I/O buses)</a:t>
            </a:r>
          </a:p>
          <a:p>
            <a:pPr lvl="1"/>
            <a:r>
              <a:rPr lang="en-US" dirty="0"/>
              <a:t>IDE, EIDE, ATA, SATA</a:t>
            </a:r>
          </a:p>
          <a:p>
            <a:pPr lvl="1"/>
            <a:r>
              <a:rPr lang="en-US" dirty="0"/>
              <a:t>USB</a:t>
            </a:r>
          </a:p>
          <a:p>
            <a:pPr lvl="1"/>
            <a:r>
              <a:rPr lang="en-US" dirty="0"/>
              <a:t>SCSI</a:t>
            </a:r>
          </a:p>
          <a:p>
            <a:pPr lvl="1"/>
            <a:r>
              <a:rPr lang="en-US" dirty="0"/>
              <a:t>Fiber Channel</a:t>
            </a:r>
          </a:p>
          <a:p>
            <a:r>
              <a:rPr lang="en-US" dirty="0">
                <a:solidFill>
                  <a:srgbClr val="FF0000"/>
                </a:solidFill>
              </a:rPr>
              <a:t>Host controller</a:t>
            </a:r>
            <a:r>
              <a:rPr lang="en-US" dirty="0"/>
              <a:t> in computer uses bus to </a:t>
            </a:r>
            <a:br>
              <a:rPr lang="en-US" dirty="0"/>
            </a:br>
            <a:r>
              <a:rPr lang="en-US" dirty="0" smtClean="0"/>
              <a:t>talk </a:t>
            </a:r>
            <a:r>
              <a:rPr lang="en-US" dirty="0"/>
              <a:t>to </a:t>
            </a:r>
            <a:r>
              <a:rPr lang="en-US" dirty="0">
                <a:solidFill>
                  <a:srgbClr val="FF0000"/>
                </a:solidFill>
              </a:rPr>
              <a:t>disk controller</a:t>
            </a:r>
            <a:r>
              <a:rPr lang="en-US" dirty="0"/>
              <a:t> built into drive </a:t>
            </a:r>
            <a:br>
              <a:rPr lang="en-US" dirty="0"/>
            </a:br>
            <a:r>
              <a:rPr lang="en-US" dirty="0" smtClean="0"/>
              <a:t>or </a:t>
            </a:r>
            <a:r>
              <a:rPr lang="en-US" dirty="0"/>
              <a:t>storage array</a:t>
            </a:r>
          </a:p>
          <a:p>
            <a:endParaRPr lang="en-US" dirty="0"/>
          </a:p>
          <a:p>
            <a:endParaRPr lang="en-US" dirty="0"/>
          </a:p>
          <a:p>
            <a:endParaRPr lang="en-US" dirty="0"/>
          </a:p>
          <a:p>
            <a:endParaRPr lang="en-US" dirty="0"/>
          </a:p>
        </p:txBody>
      </p:sp>
      <p:sp>
        <p:nvSpPr>
          <p:cNvPr id="6" name="Rectangle 5"/>
          <p:cNvSpPr>
            <a:spLocks noChangeArrowheads="1"/>
          </p:cNvSpPr>
          <p:nvPr/>
        </p:nvSpPr>
        <p:spPr bwMode="auto">
          <a:xfrm>
            <a:off x="5442693" y="3428578"/>
            <a:ext cx="1800225" cy="647700"/>
          </a:xfrm>
          <a:prstGeom prst="rect">
            <a:avLst/>
          </a:prstGeom>
          <a:solidFill>
            <a:srgbClr val="C0C0C0"/>
          </a:solidFill>
          <a:ln w="3175">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r>
              <a:rPr lang="en-US"/>
              <a:t>Host controller</a:t>
            </a:r>
          </a:p>
        </p:txBody>
      </p:sp>
      <p:sp>
        <p:nvSpPr>
          <p:cNvPr id="7" name="Rectangle 6"/>
          <p:cNvSpPr>
            <a:spLocks noChangeArrowheads="1"/>
          </p:cNvSpPr>
          <p:nvPr/>
        </p:nvSpPr>
        <p:spPr bwMode="auto">
          <a:xfrm>
            <a:off x="5442693" y="4797003"/>
            <a:ext cx="1800225" cy="647700"/>
          </a:xfrm>
          <a:prstGeom prst="rect">
            <a:avLst/>
          </a:prstGeom>
          <a:solidFill>
            <a:srgbClr val="C0C0C0"/>
          </a:solidFill>
          <a:ln w="3175">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r>
              <a:rPr lang="en-US"/>
              <a:t>Disk Controller</a:t>
            </a:r>
          </a:p>
        </p:txBody>
      </p:sp>
      <p:sp>
        <p:nvSpPr>
          <p:cNvPr id="8" name="Line 7"/>
          <p:cNvSpPr>
            <a:spLocks noChangeShapeType="1"/>
          </p:cNvSpPr>
          <p:nvPr/>
        </p:nvSpPr>
        <p:spPr bwMode="auto">
          <a:xfrm>
            <a:off x="6307881" y="4076278"/>
            <a:ext cx="0" cy="720725"/>
          </a:xfrm>
          <a:prstGeom prst="line">
            <a:avLst/>
          </a:prstGeom>
          <a:noFill/>
          <a:ln w="38100">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lstStyle/>
          <a:p>
            <a:endParaRPr lang="en-US"/>
          </a:p>
        </p:txBody>
      </p:sp>
      <p:sp>
        <p:nvSpPr>
          <p:cNvPr id="9" name="Text Box 8"/>
          <p:cNvSpPr txBox="1">
            <a:spLocks noChangeArrowheads="1"/>
          </p:cNvSpPr>
          <p:nvPr/>
        </p:nvSpPr>
        <p:spPr bwMode="auto">
          <a:xfrm>
            <a:off x="6307946" y="4077072"/>
            <a:ext cx="2584534" cy="64851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317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spAutoFit/>
          </a:bodyPr>
          <a:lstStyle/>
          <a:p>
            <a:r>
              <a:rPr lang="en-US" dirty="0"/>
              <a:t>Disk I/O Bus </a:t>
            </a:r>
            <a:r>
              <a:rPr lang="en-US" dirty="0" smtClean="0"/>
              <a:t/>
            </a:r>
            <a:br>
              <a:rPr lang="en-US" dirty="0" smtClean="0"/>
            </a:br>
            <a:r>
              <a:rPr lang="en-US" dirty="0" smtClean="0"/>
              <a:t>(</a:t>
            </a:r>
            <a:r>
              <a:rPr lang="en-US" dirty="0"/>
              <a:t>SCSI, IDE, SATA, etc.)</a:t>
            </a:r>
          </a:p>
        </p:txBody>
      </p:sp>
      <p:sp>
        <p:nvSpPr>
          <p:cNvPr id="10" name="Oval 9"/>
          <p:cNvSpPr>
            <a:spLocks noChangeArrowheads="1"/>
          </p:cNvSpPr>
          <p:nvPr/>
        </p:nvSpPr>
        <p:spPr bwMode="auto">
          <a:xfrm>
            <a:off x="5442693" y="5589166"/>
            <a:ext cx="1800225" cy="792162"/>
          </a:xfrm>
          <a:prstGeom prst="ellipse">
            <a:avLst/>
          </a:prstGeom>
          <a:solidFill>
            <a:srgbClr val="C0C0C0"/>
          </a:solidFill>
          <a:ln w="3175">
            <a:solidFill>
              <a:schemeClr val="tx1"/>
            </a:solidFill>
            <a:round/>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r>
              <a:rPr lang="en-US"/>
              <a:t>Disk</a:t>
            </a:r>
          </a:p>
        </p:txBody>
      </p:sp>
      <p:sp>
        <p:nvSpPr>
          <p:cNvPr id="11" name="Line 10"/>
          <p:cNvSpPr>
            <a:spLocks noChangeShapeType="1"/>
          </p:cNvSpPr>
          <p:nvPr/>
        </p:nvSpPr>
        <p:spPr bwMode="auto">
          <a:xfrm>
            <a:off x="5148064" y="3931816"/>
            <a:ext cx="0" cy="1152525"/>
          </a:xfrm>
          <a:prstGeom prst="line">
            <a:avLst/>
          </a:prstGeom>
          <a:noFill/>
          <a:ln w="3175">
            <a:solidFill>
              <a:schemeClr val="tx1"/>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lstStyle/>
          <a:p>
            <a:endParaRPr lang="en-US"/>
          </a:p>
        </p:txBody>
      </p:sp>
      <p:sp>
        <p:nvSpPr>
          <p:cNvPr id="12" name="Line 11"/>
          <p:cNvSpPr>
            <a:spLocks noChangeShapeType="1"/>
          </p:cNvSpPr>
          <p:nvPr/>
        </p:nvSpPr>
        <p:spPr bwMode="auto">
          <a:xfrm flipV="1">
            <a:off x="5226793" y="3860378"/>
            <a:ext cx="0" cy="1223963"/>
          </a:xfrm>
          <a:prstGeom prst="line">
            <a:avLst/>
          </a:prstGeom>
          <a:noFill/>
          <a:ln w="3175">
            <a:solidFill>
              <a:schemeClr val="tx1"/>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lstStyle/>
          <a:p>
            <a:endParaRPr lang="en-US"/>
          </a:p>
        </p:txBody>
      </p:sp>
      <p:sp>
        <p:nvSpPr>
          <p:cNvPr id="13" name="Line 12"/>
          <p:cNvSpPr>
            <a:spLocks noChangeShapeType="1"/>
          </p:cNvSpPr>
          <p:nvPr/>
        </p:nvSpPr>
        <p:spPr bwMode="auto">
          <a:xfrm>
            <a:off x="3642469" y="3101552"/>
            <a:ext cx="5033987" cy="39415"/>
          </a:xfrm>
          <a:prstGeom prst="line">
            <a:avLst/>
          </a:prstGeom>
          <a:noFill/>
          <a:ln w="317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lstStyle/>
          <a:p>
            <a:endParaRPr lang="en-US"/>
          </a:p>
        </p:txBody>
      </p:sp>
      <p:sp>
        <p:nvSpPr>
          <p:cNvPr id="14" name="Text Box 13"/>
          <p:cNvSpPr txBox="1">
            <a:spLocks noChangeArrowheads="1"/>
          </p:cNvSpPr>
          <p:nvPr/>
        </p:nvSpPr>
        <p:spPr bwMode="auto">
          <a:xfrm>
            <a:off x="6839070" y="3092700"/>
            <a:ext cx="2009775" cy="36671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317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spAutoFit/>
          </a:bodyPr>
          <a:lstStyle/>
          <a:p>
            <a:r>
              <a:rPr lang="en-US" dirty="0"/>
              <a:t>Computer I/O Bus</a:t>
            </a:r>
          </a:p>
        </p:txBody>
      </p:sp>
      <p:sp>
        <p:nvSpPr>
          <p:cNvPr id="15" name="Line 14"/>
          <p:cNvSpPr>
            <a:spLocks noChangeShapeType="1"/>
          </p:cNvSpPr>
          <p:nvPr/>
        </p:nvSpPr>
        <p:spPr bwMode="auto">
          <a:xfrm>
            <a:off x="6307881" y="3134891"/>
            <a:ext cx="0" cy="288925"/>
          </a:xfrm>
          <a:prstGeom prst="line">
            <a:avLst/>
          </a:prstGeom>
          <a:noFill/>
          <a:ln w="317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lstStyle/>
          <a:p>
            <a:endParaRPr lang="en-US"/>
          </a:p>
        </p:txBody>
      </p:sp>
      <p:sp>
        <p:nvSpPr>
          <p:cNvPr id="16" name="Text Box 15"/>
          <p:cNvSpPr txBox="1">
            <a:spLocks noChangeArrowheads="1"/>
          </p:cNvSpPr>
          <p:nvPr/>
        </p:nvSpPr>
        <p:spPr bwMode="auto">
          <a:xfrm>
            <a:off x="3923928" y="4509120"/>
            <a:ext cx="1222375" cy="36671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317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spAutoFit/>
          </a:bodyPr>
          <a:lstStyle/>
          <a:p>
            <a:r>
              <a:rPr lang="en-US" dirty="0"/>
              <a:t>messages</a:t>
            </a:r>
          </a:p>
        </p:txBody>
      </p:sp>
      <p:sp>
        <p:nvSpPr>
          <p:cNvPr id="2" name="Rectangle 1"/>
          <p:cNvSpPr/>
          <p:nvPr/>
        </p:nvSpPr>
        <p:spPr bwMode="auto">
          <a:xfrm>
            <a:off x="5004048" y="2420888"/>
            <a:ext cx="1080120" cy="504056"/>
          </a:xfrm>
          <a:prstGeom prst="rect">
            <a:avLst/>
          </a:prstGeom>
          <a:noFill/>
          <a:ln w="3175" cap="flat" cmpd="sng" algn="ctr">
            <a:solidFill>
              <a:schemeClr val="tx1"/>
            </a:solidFill>
            <a:prstDash val="solid"/>
            <a:round/>
            <a:headEnd type="none" w="med" len="med"/>
            <a:tailEnd type="triangle" w="med" len="me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5921" dir="2700000" algn="ctr" rotWithShape="0">
                    <a:schemeClr val="bg2"/>
                  </a:outerShdw>
                </a:effectLst>
              </a14:hiddenEffects>
            </a:ext>
          </a:extLst>
        </p:spPr>
        <p:txBody>
          <a:bodyPr vert="horz" wrap="none" lIns="90000" tIns="46800" rIns="90000" bIns="4680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charset="0"/>
                <a:ea typeface="ＭＳ Ｐゴシック" charset="0"/>
              </a:rPr>
              <a:t>CPU</a:t>
            </a:r>
            <a:endParaRPr kumimoji="0" lang="en-US" sz="1800" b="0" i="0" u="none" strike="noStrike" cap="none" normalizeH="0" baseline="0" dirty="0">
              <a:ln>
                <a:noFill/>
              </a:ln>
              <a:solidFill>
                <a:schemeClr val="tx1"/>
              </a:solidFill>
              <a:effectLst/>
              <a:latin typeface="Arial" charset="0"/>
              <a:ea typeface="ＭＳ Ｐゴシック" charset="0"/>
            </a:endParaRPr>
          </a:p>
        </p:txBody>
      </p:sp>
      <p:sp>
        <p:nvSpPr>
          <p:cNvPr id="18" name="Rectangle 17"/>
          <p:cNvSpPr/>
          <p:nvPr/>
        </p:nvSpPr>
        <p:spPr bwMode="auto">
          <a:xfrm>
            <a:off x="6300192" y="2420888"/>
            <a:ext cx="1080120" cy="504056"/>
          </a:xfrm>
          <a:prstGeom prst="rect">
            <a:avLst/>
          </a:prstGeom>
          <a:noFill/>
          <a:ln w="3175" cap="flat" cmpd="sng" algn="ctr">
            <a:solidFill>
              <a:schemeClr val="tx1"/>
            </a:solidFill>
            <a:prstDash val="solid"/>
            <a:round/>
            <a:headEnd type="none" w="med" len="med"/>
            <a:tailEnd type="triangle" w="med" len="me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5921" dir="2700000" algn="ctr" rotWithShape="0">
                    <a:schemeClr val="bg2"/>
                  </a:outerShdw>
                </a:effectLst>
              </a14:hiddenEffects>
            </a:ext>
          </a:extLst>
        </p:spPr>
        <p:txBody>
          <a:bodyPr vert="horz" wrap="none" lIns="90000" tIns="46800" rIns="90000" bIns="4680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charset="0"/>
                <a:ea typeface="ＭＳ Ｐゴシック" charset="0"/>
              </a:rPr>
              <a:t>RAM</a:t>
            </a:r>
            <a:endParaRPr kumimoji="0" lang="en-US" sz="1800" b="0" i="0" u="none" strike="noStrike" cap="none" normalizeH="0" baseline="0" dirty="0">
              <a:ln>
                <a:noFill/>
              </a:ln>
              <a:solidFill>
                <a:schemeClr val="tx1"/>
              </a:solidFill>
              <a:effectLst/>
              <a:latin typeface="Arial" charset="0"/>
              <a:ea typeface="ＭＳ Ｐゴシック" charset="0"/>
            </a:endParaRPr>
          </a:p>
        </p:txBody>
      </p:sp>
      <p:cxnSp>
        <p:nvCxnSpPr>
          <p:cNvPr id="22" name="Straight Connector 21"/>
          <p:cNvCxnSpPr/>
          <p:nvPr/>
        </p:nvCxnSpPr>
        <p:spPr bwMode="auto">
          <a:xfrm flipV="1">
            <a:off x="5580112" y="2913074"/>
            <a:ext cx="0" cy="216024"/>
          </a:xfrm>
          <a:prstGeom prst="line">
            <a:avLst/>
          </a:prstGeom>
          <a:noFill/>
          <a:ln w="3175" cap="flat" cmpd="sng" algn="ctr">
            <a:solidFill>
              <a:schemeClr val="tx1"/>
            </a:solidFill>
            <a:prstDash val="solid"/>
            <a:round/>
            <a:headEnd type="none" w="med" len="med"/>
            <a:tailEnd type="none" w="med" len="me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5921" dir="2700000" algn="ctr" rotWithShape="0">
                    <a:schemeClr val="bg2"/>
                  </a:outerShdw>
                </a:effectLst>
              </a14:hiddenEffects>
            </a:ext>
          </a:extLst>
        </p:spPr>
      </p:cxnSp>
      <p:cxnSp>
        <p:nvCxnSpPr>
          <p:cNvPr id="28" name="Straight Connector 27"/>
          <p:cNvCxnSpPr/>
          <p:nvPr/>
        </p:nvCxnSpPr>
        <p:spPr bwMode="auto">
          <a:xfrm flipV="1">
            <a:off x="6876256" y="2924944"/>
            <a:ext cx="0" cy="216024"/>
          </a:xfrm>
          <a:prstGeom prst="line">
            <a:avLst/>
          </a:prstGeom>
          <a:noFill/>
          <a:ln w="3175" cap="flat" cmpd="sng" algn="ctr">
            <a:solidFill>
              <a:schemeClr val="tx1"/>
            </a:solidFill>
            <a:prstDash val="solid"/>
            <a:round/>
            <a:headEnd type="none" w="med" len="med"/>
            <a:tailEnd type="none" w="med" len="me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5921" dir="2700000" algn="ctr" rotWithShape="0">
                    <a:schemeClr val="bg2"/>
                  </a:outerShdw>
                </a:effectLst>
              </a14:hiddenEffects>
            </a:ext>
          </a:extLst>
        </p:spPr>
      </p:cxn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675F9A56-6247-124B-8BC6-171B8DE0680E}" type="slidenum">
              <a:rPr lang="en-US"/>
              <a:pPr/>
              <a:t>9</a:t>
            </a:fld>
            <a:endParaRPr lang="en-US"/>
          </a:p>
        </p:txBody>
      </p:sp>
      <p:sp>
        <p:nvSpPr>
          <p:cNvPr id="2219010" name="Rectangle 2"/>
          <p:cNvSpPr>
            <a:spLocks noGrp="1" noChangeArrowheads="1"/>
          </p:cNvSpPr>
          <p:nvPr>
            <p:ph type="title"/>
          </p:nvPr>
        </p:nvSpPr>
        <p:spPr/>
        <p:txBody>
          <a:bodyPr/>
          <a:lstStyle/>
          <a:p>
            <a:r>
              <a:rPr lang="en-US"/>
              <a:t>Disk Attachment Example: </a:t>
            </a:r>
            <a:br>
              <a:rPr lang="en-US"/>
            </a:br>
            <a:r>
              <a:rPr lang="en-US"/>
              <a:t>SCSI and Fiber Channel</a:t>
            </a:r>
          </a:p>
        </p:txBody>
      </p:sp>
      <p:sp>
        <p:nvSpPr>
          <p:cNvPr id="2219011" name="Rectangle 3"/>
          <p:cNvSpPr>
            <a:spLocks noGrp="1" noChangeArrowheads="1"/>
          </p:cNvSpPr>
          <p:nvPr>
            <p:ph type="body" idx="1"/>
          </p:nvPr>
        </p:nvSpPr>
        <p:spPr/>
        <p:txBody>
          <a:bodyPr/>
          <a:lstStyle/>
          <a:p>
            <a:r>
              <a:rPr lang="en-US" dirty="0"/>
              <a:t>SCSI itself is a bus, up to 16 devices on one cable, </a:t>
            </a:r>
            <a:r>
              <a:rPr lang="en-US" b="1" dirty="0"/>
              <a:t>SCSI initiator</a:t>
            </a:r>
            <a:r>
              <a:rPr lang="en-US" dirty="0"/>
              <a:t> requests operation and </a:t>
            </a:r>
            <a:r>
              <a:rPr lang="en-US" b="1" dirty="0"/>
              <a:t>SCSI targets</a:t>
            </a:r>
            <a:r>
              <a:rPr lang="en-US" dirty="0"/>
              <a:t> perform tasks </a:t>
            </a:r>
          </a:p>
          <a:p>
            <a:pPr lvl="1"/>
            <a:r>
              <a:rPr lang="en-US" dirty="0"/>
              <a:t>Each target can have up to 8 </a:t>
            </a:r>
            <a:r>
              <a:rPr lang="en-US" b="1" dirty="0"/>
              <a:t>logical units</a:t>
            </a:r>
            <a:r>
              <a:rPr lang="en-US" dirty="0"/>
              <a:t> (disks attached to device controller</a:t>
            </a:r>
          </a:p>
          <a:p>
            <a:pPr lvl="1"/>
            <a:endParaRPr lang="en-US" dirty="0"/>
          </a:p>
          <a:p>
            <a:r>
              <a:rPr lang="en-US" dirty="0"/>
              <a:t>FC (fiber channel) is high-speed serial architecture</a:t>
            </a:r>
          </a:p>
          <a:p>
            <a:pPr lvl="1"/>
            <a:r>
              <a:rPr lang="en-US" dirty="0"/>
              <a:t>Can be switched fabric with 24-bit address space – the basis of </a:t>
            </a:r>
            <a:r>
              <a:rPr lang="en-US" b="1" dirty="0"/>
              <a:t>storage area networks</a:t>
            </a:r>
            <a:r>
              <a:rPr lang="en-US" dirty="0"/>
              <a:t> (</a:t>
            </a:r>
            <a:r>
              <a:rPr lang="en-US" b="1" dirty="0"/>
              <a:t>SAN</a:t>
            </a:r>
            <a:r>
              <a:rPr lang="en-US" dirty="0"/>
              <a:t>s) in which many hosts attach to many storage units</a:t>
            </a:r>
          </a:p>
          <a:p>
            <a:pPr lvl="1"/>
            <a:r>
              <a:rPr lang="en-US" dirty="0"/>
              <a:t>Can be </a:t>
            </a:r>
            <a:r>
              <a:rPr lang="en-US" b="1" dirty="0"/>
              <a:t>arbitrated loop</a:t>
            </a:r>
            <a:r>
              <a:rPr lang="en-US" dirty="0"/>
              <a:t> (</a:t>
            </a:r>
            <a:r>
              <a:rPr lang="en-US" b="1" dirty="0"/>
              <a:t>FC-AL</a:t>
            </a:r>
            <a:r>
              <a:rPr lang="en-US" dirty="0"/>
              <a:t>) of 126 devices</a:t>
            </a:r>
          </a:p>
          <a:p>
            <a:endParaRPr lang="en-US" dirty="0"/>
          </a:p>
        </p:txBody>
      </p:sp>
    </p:spTree>
  </p:cSld>
  <p:clrMapOvr>
    <a:masterClrMapping/>
  </p:clrMapOvr>
</p:sld>
</file>

<file path=ppt/theme/theme1.xml><?xml version="1.0" encoding="utf-8"?>
<a:theme xmlns:a="http://schemas.openxmlformats.org/drawingml/2006/main" name="Default Design">
  <a:themeElements>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fontScheme name="Default Design">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3175" cap="flat" cmpd="sng" algn="ctr">
          <a:solidFill>
            <a:schemeClr val="tx1"/>
          </a:solidFill>
          <a:prstDash val="solid"/>
          <a:round/>
          <a:headEnd type="none" w="med" len="med"/>
          <a:tailEnd type="triangle" w="med" len="me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5921" dir="2700000" algn="ctr" rotWithShape="0">
                  <a:schemeClr val="bg2"/>
                </a:outerShdw>
              </a:effectLst>
            </a14:hiddenEffects>
          </a:ext>
        </a:extLst>
      </a:spPr>
      <a:bodyPr vert="horz" wrap="none" lIns="90000" tIns="46800" rIns="90000" bIns="4680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Arial" charset="0"/>
            <a:ea typeface="ＭＳ Ｐゴシック" charset="0"/>
          </a:defRPr>
        </a:defPPr>
      </a:lstStyle>
    </a:spDef>
    <a:lnDef>
      <a:spPr bwMode="auto">
        <a:xfrm>
          <a:off x="0" y="0"/>
          <a:ext cx="1" cy="1"/>
        </a:xfrm>
        <a:custGeom>
          <a:avLst/>
          <a:gdLst/>
          <a:ahLst/>
          <a:cxnLst/>
          <a:rect l="0" t="0" r="0" b="0"/>
          <a:pathLst/>
        </a:custGeom>
        <a:noFill/>
        <a:ln w="3175" cap="flat" cmpd="sng" algn="ctr">
          <a:solidFill>
            <a:schemeClr val="tx1"/>
          </a:solidFill>
          <a:prstDash val="solid"/>
          <a:round/>
          <a:headEnd type="none" w="med" len="med"/>
          <a:tailEnd type="triangle" w="med" len="me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5921" dir="2700000" algn="ctr" rotWithShape="0">
                  <a:schemeClr val="bg2"/>
                </a:outerShdw>
              </a:effectLst>
            </a14:hiddenEffects>
          </a:ext>
        </a:extLst>
      </a:spPr>
      <a:bodyPr vert="horz" wrap="none" lIns="90000" tIns="46800" rIns="90000" bIns="4680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Arial" charset="0"/>
            <a:ea typeface="ＭＳ Ｐゴシック"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Mountain Top</Template>
  <TotalTime>7564</TotalTime>
  <Words>4046</Words>
  <Application>Microsoft Macintosh PowerPoint</Application>
  <PresentationFormat>On-screen Show (4:3)</PresentationFormat>
  <Paragraphs>992</Paragraphs>
  <Slides>77</Slides>
  <Notes>70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77</vt:i4>
      </vt:variant>
    </vt:vector>
  </HeadingPairs>
  <TitlesOfParts>
    <vt:vector size="84" baseType="lpstr">
      <vt:lpstr>ＭＳ Ｐゴシック</vt:lpstr>
      <vt:lpstr>Symbol</vt:lpstr>
      <vt:lpstr>Tahoma Small Cap</vt:lpstr>
      <vt:lpstr>Times New Roman</vt:lpstr>
      <vt:lpstr>Wingdings</vt:lpstr>
      <vt:lpstr>Arial</vt:lpstr>
      <vt:lpstr>Default Design</vt:lpstr>
      <vt:lpstr>Chapter 12  Mass Storage</vt:lpstr>
      <vt:lpstr>Objectives and Outline</vt:lpstr>
      <vt:lpstr>Mass Storage</vt:lpstr>
      <vt:lpstr>Overview of Mass Storage Systems: Magnetic Disks</vt:lpstr>
      <vt:lpstr>Moving-head Disk Mechanism</vt:lpstr>
      <vt:lpstr>Overview of Mass Storage Systems: Magnetic Tapes</vt:lpstr>
      <vt:lpstr>Disk Structure</vt:lpstr>
      <vt:lpstr>Disk Attachment</vt:lpstr>
      <vt:lpstr>Disk Attachment Example:  SCSI and Fiber Channel</vt:lpstr>
      <vt:lpstr>Disk Attachment Example: SCSI</vt:lpstr>
      <vt:lpstr>Network Attached Storage</vt:lpstr>
      <vt:lpstr>Network Attached Storage</vt:lpstr>
      <vt:lpstr>Storage Area Network</vt:lpstr>
      <vt:lpstr>Disk Scheduling</vt:lpstr>
      <vt:lpstr>Disk I/O queue</vt:lpstr>
      <vt:lpstr>Disk Scheduling</vt:lpstr>
      <vt:lpstr>FCFS Algorithm First Come First Served</vt:lpstr>
      <vt:lpstr>SSTF Algorithm Shortest Seek Time First</vt:lpstr>
      <vt:lpstr>SSTF</vt:lpstr>
      <vt:lpstr>SCAN/ELEVATOR Algorithm</vt:lpstr>
      <vt:lpstr>SCAN</vt:lpstr>
      <vt:lpstr>C-SCAN</vt:lpstr>
      <vt:lpstr>C-SCAN</vt:lpstr>
      <vt:lpstr>C-LOOK</vt:lpstr>
      <vt:lpstr>C-LOOK</vt:lpstr>
      <vt:lpstr>LOOK</vt:lpstr>
      <vt:lpstr>Selecting a Disk-Scheduling Algorithm</vt:lpstr>
      <vt:lpstr>Disk Management</vt:lpstr>
      <vt:lpstr>Low Level Formatting</vt:lpstr>
      <vt:lpstr>Boot Process</vt:lpstr>
      <vt:lpstr>Bad Blocks</vt:lpstr>
      <vt:lpstr>Bad Blocks</vt:lpstr>
      <vt:lpstr>Swap Space Management</vt:lpstr>
      <vt:lpstr>Data Structures for Swapping on Linux Systems</vt:lpstr>
      <vt:lpstr>RAID Structure</vt:lpstr>
      <vt:lpstr>RAID</vt:lpstr>
      <vt:lpstr>RAID Striping example: improves performance</vt:lpstr>
      <vt:lpstr>Different RAID Organizations/Schemes  (also called Levels)</vt:lpstr>
      <vt:lpstr>RAID 0: Block Level Striping</vt:lpstr>
      <vt:lpstr>RAID 0</vt:lpstr>
      <vt:lpstr>RAID 1: Mirroring</vt:lpstr>
      <vt:lpstr>RAID 1</vt:lpstr>
      <vt:lpstr>RAID 2</vt:lpstr>
      <vt:lpstr>RAID 2 organization</vt:lpstr>
      <vt:lpstr>RAID 2</vt:lpstr>
      <vt:lpstr>RAID 3</vt:lpstr>
      <vt:lpstr>RAID 3: example</vt:lpstr>
      <vt:lpstr>RAID 3: example</vt:lpstr>
      <vt:lpstr>RAID 3: example</vt:lpstr>
      <vt:lpstr>RAID 3: example</vt:lpstr>
      <vt:lpstr>RAID 4</vt:lpstr>
      <vt:lpstr>RAID 5</vt:lpstr>
      <vt:lpstr>RAID 6</vt:lpstr>
      <vt:lpstr>RAID Levels (0 through 6) Summary</vt:lpstr>
      <vt:lpstr>RAID Levels 0+1 and 1+0</vt:lpstr>
      <vt:lpstr>RAID 0+1</vt:lpstr>
      <vt:lpstr>RAID 1+0</vt:lpstr>
      <vt:lpstr>PowerPoint Presentation</vt:lpstr>
      <vt:lpstr>Stable Storage Implementation</vt:lpstr>
      <vt:lpstr>Tertiary Storage Devices</vt:lpstr>
      <vt:lpstr>Removable Disks</vt:lpstr>
      <vt:lpstr>Removable Disks</vt:lpstr>
      <vt:lpstr>WORM Disks</vt:lpstr>
      <vt:lpstr>Tapes</vt:lpstr>
      <vt:lpstr>Operating System Issues</vt:lpstr>
      <vt:lpstr>Application Interface</vt:lpstr>
      <vt:lpstr>Tape drives</vt:lpstr>
      <vt:lpstr>File Naming</vt:lpstr>
      <vt:lpstr>Hierarchical Storage Management (HSM)</vt:lpstr>
      <vt:lpstr>Speed</vt:lpstr>
      <vt:lpstr>Speed</vt:lpstr>
      <vt:lpstr>Reliability</vt:lpstr>
      <vt:lpstr>Cost</vt:lpstr>
      <vt:lpstr>Price per Megabyte of DRAM, From 1981 to 2004</vt:lpstr>
      <vt:lpstr>Price per Megabyte of Magnetic Hard Disk, From 1981 to 2004</vt:lpstr>
      <vt:lpstr>Price per Megabyte of a Tape Drive, From 1984-2000</vt:lpstr>
      <vt:lpstr>References</vt:lpstr>
    </vt:vector>
  </TitlesOfParts>
  <Company/>
  <LinksUpToDate>false</LinksUpToDate>
  <SharedDoc>false</SharedDoc>
  <HyperlinksChanged>false</HyperlinksChanged>
  <AppVersion>15.0039</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
  <cp:lastModifiedBy>Ibrahim Korpeoglu</cp:lastModifiedBy>
  <cp:revision>6522</cp:revision>
  <dcterms:created xsi:type="dcterms:W3CDTF">1601-01-01T00:00:00Z</dcterms:created>
  <dcterms:modified xsi:type="dcterms:W3CDTF">2017-12-14T11:43:08Z</dcterms:modified>
</cp:coreProperties>
</file>