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</p:sldMasterIdLst>
  <p:notesMasterIdLst>
    <p:notesMasterId r:id="rId92"/>
  </p:notesMasterIdLst>
  <p:sldIdLst>
    <p:sldId id="256" r:id="rId2"/>
    <p:sldId id="260" r:id="rId3"/>
    <p:sldId id="304" r:id="rId4"/>
    <p:sldId id="306" r:id="rId5"/>
    <p:sldId id="394" r:id="rId6"/>
    <p:sldId id="309" r:id="rId7"/>
    <p:sldId id="395" r:id="rId8"/>
    <p:sldId id="310" r:id="rId9"/>
    <p:sldId id="311" r:id="rId10"/>
    <p:sldId id="307" r:id="rId11"/>
    <p:sldId id="324" r:id="rId12"/>
    <p:sldId id="325" r:id="rId13"/>
    <p:sldId id="326" r:id="rId14"/>
    <p:sldId id="312" r:id="rId15"/>
    <p:sldId id="327" r:id="rId16"/>
    <p:sldId id="313" r:id="rId17"/>
    <p:sldId id="314" r:id="rId18"/>
    <p:sldId id="315" r:id="rId19"/>
    <p:sldId id="316" r:id="rId20"/>
    <p:sldId id="387" r:id="rId21"/>
    <p:sldId id="319" r:id="rId22"/>
    <p:sldId id="378" r:id="rId23"/>
    <p:sldId id="320" r:id="rId24"/>
    <p:sldId id="321" r:id="rId25"/>
    <p:sldId id="322" r:id="rId26"/>
    <p:sldId id="323" r:id="rId27"/>
    <p:sldId id="388" r:id="rId28"/>
    <p:sldId id="328" r:id="rId29"/>
    <p:sldId id="329" r:id="rId30"/>
    <p:sldId id="330" r:id="rId31"/>
    <p:sldId id="331" r:id="rId32"/>
    <p:sldId id="332" r:id="rId33"/>
    <p:sldId id="385" r:id="rId34"/>
    <p:sldId id="334" r:id="rId35"/>
    <p:sldId id="333" r:id="rId36"/>
    <p:sldId id="382" r:id="rId37"/>
    <p:sldId id="368" r:id="rId38"/>
    <p:sldId id="335" r:id="rId39"/>
    <p:sldId id="336" r:id="rId40"/>
    <p:sldId id="369" r:id="rId41"/>
    <p:sldId id="397" r:id="rId42"/>
    <p:sldId id="337" r:id="rId43"/>
    <p:sldId id="338" r:id="rId44"/>
    <p:sldId id="339" r:id="rId45"/>
    <p:sldId id="340" r:id="rId46"/>
    <p:sldId id="341" r:id="rId47"/>
    <p:sldId id="381" r:id="rId48"/>
    <p:sldId id="342" r:id="rId49"/>
    <p:sldId id="343" r:id="rId50"/>
    <p:sldId id="392" r:id="rId51"/>
    <p:sldId id="344" r:id="rId52"/>
    <p:sldId id="345" r:id="rId53"/>
    <p:sldId id="346" r:id="rId54"/>
    <p:sldId id="374" r:id="rId55"/>
    <p:sldId id="348" r:id="rId56"/>
    <p:sldId id="398" r:id="rId57"/>
    <p:sldId id="370" r:id="rId58"/>
    <p:sldId id="371" r:id="rId59"/>
    <p:sldId id="372" r:id="rId60"/>
    <p:sldId id="373" r:id="rId61"/>
    <p:sldId id="349" r:id="rId62"/>
    <p:sldId id="350" r:id="rId63"/>
    <p:sldId id="351" r:id="rId64"/>
    <p:sldId id="352" r:id="rId65"/>
    <p:sldId id="353" r:id="rId66"/>
    <p:sldId id="389" r:id="rId67"/>
    <p:sldId id="354" r:id="rId68"/>
    <p:sldId id="355" r:id="rId69"/>
    <p:sldId id="356" r:id="rId70"/>
    <p:sldId id="357" r:id="rId71"/>
    <p:sldId id="359" r:id="rId72"/>
    <p:sldId id="358" r:id="rId73"/>
    <p:sldId id="360" r:id="rId74"/>
    <p:sldId id="393" r:id="rId75"/>
    <p:sldId id="361" r:id="rId76"/>
    <p:sldId id="386" r:id="rId77"/>
    <p:sldId id="362" r:id="rId78"/>
    <p:sldId id="363" r:id="rId79"/>
    <p:sldId id="375" r:id="rId80"/>
    <p:sldId id="364" r:id="rId81"/>
    <p:sldId id="376" r:id="rId82"/>
    <p:sldId id="377" r:id="rId83"/>
    <p:sldId id="365" r:id="rId84"/>
    <p:sldId id="366" r:id="rId85"/>
    <p:sldId id="399" r:id="rId86"/>
    <p:sldId id="383" r:id="rId87"/>
    <p:sldId id="384" r:id="rId88"/>
    <p:sldId id="391" r:id="rId89"/>
    <p:sldId id="317" r:id="rId90"/>
    <p:sldId id="318" r:id="rId9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CEA2"/>
    <a:srgbClr val="FF9900"/>
    <a:srgbClr val="CC0000"/>
    <a:srgbClr val="A50021"/>
    <a:srgbClr val="666699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22" autoAdjust="0"/>
    <p:restoredTop sz="96613" autoAdjust="0"/>
  </p:normalViewPr>
  <p:slideViewPr>
    <p:cSldViewPr>
      <p:cViewPr varScale="1">
        <p:scale>
          <a:sx n="106" d="100"/>
          <a:sy n="106" d="100"/>
        </p:scale>
        <p:origin x="-4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52" y="64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82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notesMaster" Target="notesMasters/notesMaster1.xml"/><Relationship Id="rId93" Type="http://schemas.openxmlformats.org/officeDocument/2006/relationships/printerSettings" Target="printerSettings/printerSettings1.bin"/><Relationship Id="rId94" Type="http://schemas.openxmlformats.org/officeDocument/2006/relationships/presProps" Target="presProps.xml"/><Relationship Id="rId95" Type="http://schemas.openxmlformats.org/officeDocument/2006/relationships/viewProps" Target="viewProps.xml"/><Relationship Id="rId96" Type="http://schemas.openxmlformats.org/officeDocument/2006/relationships/theme" Target="theme/theme1.xml"/><Relationship Id="rId9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C6ABECF-85D2-584F-8CCA-0D7586FF0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43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966C18-2C92-1B4C-8EDD-520D0429A886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43BDF-C81F-174E-8597-977664DDEF27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26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948E9F-82B5-EC4E-9A90-1355DEE3751F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26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7F6984-730E-9B4A-8C20-7244D69748CF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BDF983-A3F0-8C48-BE0C-117B1CAB78B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26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727778-B8BF-224E-8F4F-1C3294166217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23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A73A71-2D3D-4D49-9AAC-13FD97F1B398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23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F8EDCD-2EAC-6F42-BCF8-CE949673DF9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23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0E366E-A495-3A4F-B88A-1C4F554A9503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726322-1914-9441-AE93-DDFE780370F6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24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5E9191-5CDC-A74B-844E-6F366CB76767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41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5B1A7-CB09-F046-9739-01A165A16414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90A0A1-288C-104F-B156-434DAC6E4C82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24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96696D-F881-C74E-92D0-3E5AE58A059B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25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2C2F2C-F57D-B442-974D-02DAD076B0BF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25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5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57E3E3-83C0-5E45-84C7-9AD14445ECCF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25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8BC877-0485-E441-938C-916BA20D2C8C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27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7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AF9F37-B55F-DD42-83D6-1C47385A920C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27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7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98F499-72D6-FD49-8D1A-50E41DFE2003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27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E328FA-D1CF-AC47-8461-96F3BC7062A7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28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671B20-BEAB-BB4A-B380-B71640BAC040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28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8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50159F-A86D-0B4C-A094-18CB67F1DCED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28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DAAA3-3F4E-2E4E-B936-9A9F6EB88A5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20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D6E227-28CD-074D-AD1B-4E3138767F53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28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8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9769B7-700D-C748-A5C9-89217F596844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42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0C0F7E-DD7B-164E-9493-51E0DCF40A75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01EF6C-1765-8941-96D9-23AB0DE82585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29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0EE7F2-EDD8-224F-B9BA-8BAD0DB9D0F8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29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05E9AE-77BA-A84E-ABB0-A6BBAB974E41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38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8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23852E-0F1D-FB40-8FA2-26F5B1882735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29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9F63C8-D349-6D41-BC63-C05CEF3DF308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30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438372-7EBA-5745-9EB3-6C5F157C6D50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30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CD56F3-6D72-CA42-976B-308C8D620804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30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3F809C-ECB5-3B43-9CE2-F2FE93B21DD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21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8EFF00-39F5-D141-BECA-8ECD335CBC2B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30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6C9A93-ED05-C14F-A293-7E2AC5C92988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A43637-7310-4047-9F6E-5DDCCAA6BC93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131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2D2225-F7C2-374C-9C68-3015501C3D79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31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DB7294-D70B-894D-BAF5-B6F8D41CC6C1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131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3FD342-BEC7-474D-8FFA-E774BA962557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131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A0282C-5A70-9147-BF36-8319C1008A9A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132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613A0B-7B53-9545-881A-DE705A7B8E8C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63A49A-0F2E-5B48-B87C-3AFBB81FE3AA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132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2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8EB55-3025-3840-B4C1-11ED273EA207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138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8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79F633-3F04-6C4D-BB4C-F3396EEB2503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376BAC-F5EE-384F-A61A-6E6C4C5E43D0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138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8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5DD2E8-CFBA-5944-B941-25716FAB65F1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139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7F966F-2ACA-A146-82E4-B515B6075398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139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3EA576-C6D9-5847-8695-DB12E63A73A5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133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315E57-F4B3-4D48-8AD4-ADBBDC454362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133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412AC5-EAF0-7B4F-9C0B-0295752CFA12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133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E0DB55-1434-0045-AC46-309F8F811901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133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DF4983-A79B-7944-B8F0-C0F992842D7E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134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124894-D3A1-4F45-8645-D1720E75A9B5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134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9E3206-312C-884D-A219-09E14DE87936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134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CE5F43-A406-BD4F-9ED7-1F565C158A8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406DBD-9552-404B-8D05-151FF0A956A4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135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DC51A8-07D2-C74C-929B-21094A001EB0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135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9AF04-90E8-B143-9E23-55FB0F17E549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135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73CF37-C1F3-864C-B764-7EE2E4290FF7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135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6D5EE8-8E6F-AE4C-A578-8DEC9602D6E9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346CA-E75E-1046-8ECF-DA17FB16D5D1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136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none" lIns="91431" tIns="45714" rIns="91431" bIns="45714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373C3D-0BF8-2C4F-8655-5462288050F1}" type="slidenum">
              <a:rPr lang="en-US"/>
              <a:pPr>
                <a:defRPr/>
              </a:pPr>
              <a:t>77</a:t>
            </a:fld>
            <a:endParaRPr lang="en-US"/>
          </a:p>
        </p:txBody>
      </p:sp>
      <p:sp>
        <p:nvSpPr>
          <p:cNvPr id="136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none" lIns="91431" tIns="45714" rIns="91431" bIns="45714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1F33D-96F8-D447-ADFE-3F472FF0212B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136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none" lIns="91431" tIns="45714" rIns="91431" bIns="45714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4F70E4-3585-4F45-AEE8-F904DFD0A637}" type="slidenum">
              <a:rPr lang="en-US"/>
              <a:pPr>
                <a:defRPr/>
              </a:pPr>
              <a:t>79</a:t>
            </a:fld>
            <a:endParaRPr lang="en-US"/>
          </a:p>
        </p:txBody>
      </p:sp>
      <p:sp>
        <p:nvSpPr>
          <p:cNvPr id="140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0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DF1238-735E-E34F-9249-8469F83C3C7C}" type="slidenum">
              <a:rPr lang="en-US"/>
              <a:pPr>
                <a:defRPr/>
              </a:pPr>
              <a:t>80</a:t>
            </a:fld>
            <a:endParaRPr lang="en-US"/>
          </a:p>
        </p:txBody>
      </p:sp>
      <p:sp>
        <p:nvSpPr>
          <p:cNvPr id="137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7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none" lIns="91431" tIns="45714" rIns="91431" bIns="45714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9DFE8B-7BA6-3347-9692-45A8BDD1038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22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C0929-8A1B-1B48-A340-5206D206A79E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141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90DA6C-910A-F241-B14F-ADDC7C4B1536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141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1BD14A-DA65-124E-93B6-A65FE3DC619B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137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7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none" lIns="91431" tIns="45714" rIns="91431" bIns="45714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13F530-09E3-E54D-9BD2-1B439FD52A26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137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7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none" lIns="91431" tIns="45714" rIns="91431" bIns="45714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4EBCDF-365B-3C4A-9476-69EF1D0F6EC6}" type="slidenum">
              <a:rPr lang="en-US"/>
              <a:pPr>
                <a:defRPr/>
              </a:pPr>
              <a:t>86</a:t>
            </a:fld>
            <a:endParaRPr lang="en-US"/>
          </a:p>
        </p:txBody>
      </p:sp>
      <p:sp>
        <p:nvSpPr>
          <p:cNvPr id="142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83C93C-1761-784E-B0EE-D2B7D3EDA8F9}" type="slidenum">
              <a:rPr lang="en-US"/>
              <a:pPr>
                <a:defRPr/>
              </a:pPr>
              <a:t>89</a:t>
            </a:fld>
            <a:endParaRPr lang="en-US"/>
          </a:p>
        </p:txBody>
      </p:sp>
      <p:sp>
        <p:nvSpPr>
          <p:cNvPr id="124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FFA9D-E603-0F42-AA2F-17C52918B2D2}" type="slidenum">
              <a:rPr lang="en-US"/>
              <a:pPr>
                <a:defRPr/>
              </a:pPr>
              <a:t>90</a:t>
            </a:fld>
            <a:endParaRPr lang="en-US"/>
          </a:p>
        </p:txBody>
      </p:sp>
      <p:sp>
        <p:nvSpPr>
          <p:cNvPr id="124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CDE57C-09AD-B84F-9103-55B751D87FB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22758D-14B6-AF41-A870-994795C3CE22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26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556B9-CE94-CE44-9330-C90378910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40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A6C1B-EE8B-474F-9760-4AEF69130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6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58750"/>
            <a:ext cx="2124075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58750"/>
            <a:ext cx="6219825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CEF22-CEC3-474B-B50D-ECC9F691B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53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58750"/>
            <a:ext cx="8496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8496300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850" y="3973513"/>
            <a:ext cx="8496300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AB15C-8E0E-014E-B88D-61686DB12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59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5A2D5-E8B4-7C4A-B12B-6869B5692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5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11E9A-B2AF-634A-8816-4A2E5BE19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28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73FF4-B291-CD41-B77B-A28CF6005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1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CC6F2-A23F-1B41-9965-ED67F9F6F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4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A2EE1-A054-A549-8E4D-D88B55A17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9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5A94F-F600-734D-8FB7-6C5F246BA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2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3B14A-0257-054B-8651-26D2728F5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6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E85C9-1AE2-974C-9077-A75F561FF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9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FDB63-B6F0-4549-9B47-EABC2B5B8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5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81A33-7B18-4349-951C-A12DE38EA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2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26A79-0B5F-4047-AF65-656914ED0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6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381750"/>
            <a:ext cx="95408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87F2168-9DF7-C54B-9547-CB3A226BC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0234" name="Line 10"/>
          <p:cNvSpPr>
            <a:spLocks noChangeShapeType="1"/>
          </p:cNvSpPr>
          <p:nvPr userDrawn="1"/>
        </p:nvSpPr>
        <p:spPr bwMode="auto">
          <a:xfrm>
            <a:off x="250825" y="1412875"/>
            <a:ext cx="864235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720" r:id="rId3"/>
    <p:sldLayoutId id="2147483719" r:id="rId4"/>
    <p:sldLayoutId id="2147483718" r:id="rId5"/>
    <p:sldLayoutId id="2147483717" r:id="rId6"/>
    <p:sldLayoutId id="2147483716" r:id="rId7"/>
    <p:sldLayoutId id="2147483715" r:id="rId8"/>
    <p:sldLayoutId id="2147483714" r:id="rId9"/>
    <p:sldLayoutId id="2147483713" r:id="rId10"/>
    <p:sldLayoutId id="2147483712" r:id="rId11"/>
    <p:sldLayoutId id="2147483711" r:id="rId12"/>
    <p:sldLayoutId id="2147483710" r:id="rId13"/>
    <p:sldLayoutId id="2147483709" r:id="rId14"/>
    <p:sldLayoutId id="2147483708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5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6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27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28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AE9FFE-E167-D947-883D-DDED4823992A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44675"/>
            <a:ext cx="7777163" cy="2663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  <a:t>Chapter 8 </a:t>
            </a:r>
            <a:b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</a:br>
            <a: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  <a:t>Memory Management Strategies 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4030662"/>
            <a:ext cx="6047953" cy="1126529"/>
          </a:xfrm>
        </p:spPr>
        <p:txBody>
          <a:bodyPr/>
          <a:lstStyle/>
          <a:p>
            <a:pPr eaLnBrk="1" hangingPunct="1"/>
            <a:r>
              <a:rPr lang="en-US" sz="1600" b="1" dirty="0">
                <a:latin typeface="Arial" charset="0"/>
                <a:ea typeface="ＭＳ Ｐゴシック" charset="0"/>
              </a:rPr>
              <a:t>Ibrahim Korpeoglu</a:t>
            </a:r>
          </a:p>
          <a:p>
            <a:pPr eaLnBrk="1" hangingPunct="1"/>
            <a:endParaRPr lang="en-US" sz="1600" b="1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600" b="1" dirty="0">
                <a:latin typeface="Arial" charset="0"/>
                <a:ea typeface="ＭＳ Ｐゴシック" charset="0"/>
              </a:rPr>
              <a:t>Last Update: </a:t>
            </a:r>
            <a:r>
              <a:rPr lang="en-US" sz="1600" b="1" dirty="0" smtClean="0">
                <a:latin typeface="Arial" charset="0"/>
                <a:ea typeface="ＭＳ Ｐゴシック" charset="0"/>
              </a:rPr>
              <a:t> </a:t>
            </a:r>
            <a:r>
              <a:rPr lang="en-US" sz="1600" b="1" smtClean="0">
                <a:latin typeface="Arial" charset="0"/>
                <a:ea typeface="ＭＳ Ｐゴシック" charset="0"/>
              </a:rPr>
              <a:t>April 11, </a:t>
            </a:r>
            <a:r>
              <a:rPr lang="en-US" sz="1600" b="1" smtClean="0">
                <a:latin typeface="Arial" charset="0"/>
                <a:ea typeface="ＭＳ Ｐゴシック" charset="0"/>
              </a:rPr>
              <a:t>2018</a:t>
            </a:r>
            <a:endParaRPr lang="en-US" sz="1600" b="1" dirty="0">
              <a:latin typeface="Arial" charset="0"/>
              <a:ea typeface="ＭＳ Ｐゴシック" charset="0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166938" y="188913"/>
            <a:ext cx="52847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>
                <a:latin typeface="Tahoma Small Cap" charset="0"/>
                <a:cs typeface="+mn-cs"/>
              </a:rPr>
              <a:t>Bilkent</a:t>
            </a:r>
            <a:r>
              <a:rPr lang="en-US" sz="2000" dirty="0">
                <a:latin typeface="Tahoma Small Cap" charset="0"/>
                <a:cs typeface="+mn-cs"/>
              </a:rPr>
              <a:t> University </a:t>
            </a:r>
            <a:br>
              <a:rPr lang="en-US" sz="2000" dirty="0">
                <a:latin typeface="Tahoma Small Cap" charset="0"/>
                <a:cs typeface="+mn-cs"/>
              </a:rPr>
            </a:br>
            <a:r>
              <a:rPr lang="en-US" sz="2000" dirty="0">
                <a:latin typeface="Tahoma Small Cap" charset="0"/>
                <a:cs typeface="+mn-cs"/>
              </a:rPr>
              <a:t>Department of Computer Engineering</a:t>
            </a:r>
          </a:p>
          <a:p>
            <a:pPr>
              <a:defRPr/>
            </a:pPr>
            <a:r>
              <a:rPr lang="en-US" sz="2000" dirty="0">
                <a:latin typeface="Tahoma Small Cap" charset="0"/>
                <a:cs typeface="+mn-cs"/>
              </a:rPr>
              <a:t>CS342 Operating Systems</a:t>
            </a:r>
          </a:p>
        </p:txBody>
      </p:sp>
      <p:pic>
        <p:nvPicPr>
          <p:cNvPr id="18437" name="Picture 15" descr="bilkent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88913"/>
            <a:ext cx="819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09FC5-BCB5-714D-A7D4-D409A4F3A6D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Program addresses and memory</a:t>
            </a:r>
          </a:p>
        </p:txBody>
      </p:sp>
      <p:sp>
        <p:nvSpPr>
          <p:cNvPr id="121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4608513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When code is generated (or assembly program is written) we use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memory addresses </a:t>
            </a:r>
            <a:r>
              <a:rPr lang="en-US" dirty="0" smtClean="0">
                <a:cs typeface="+mn-cs"/>
              </a:rPr>
              <a:t>for variables, functions and branching/jumping.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Those addresses can be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physical</a:t>
            </a:r>
            <a:r>
              <a:rPr lang="en-US" dirty="0" smtClean="0">
                <a:cs typeface="+mn-cs"/>
              </a:rPr>
              <a:t> or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logical</a:t>
            </a:r>
            <a:r>
              <a:rPr lang="en-US" dirty="0" smtClean="0">
                <a:cs typeface="+mn-cs"/>
              </a:rPr>
              <a:t> memory addresses.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In very early systems they are just physical memory addresses.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 program has to be loaded to that address to run.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0000"/>
                </a:solidFill>
              </a:rPr>
              <a:t>No relocation</a:t>
            </a:r>
          </a:p>
        </p:txBody>
      </p:sp>
      <p:sp>
        <p:nvSpPr>
          <p:cNvPr id="1212457" name="Rectangle 41"/>
          <p:cNvSpPr>
            <a:spLocks noChangeArrowheads="1"/>
          </p:cNvSpPr>
          <p:nvPr/>
        </p:nvSpPr>
        <p:spPr bwMode="auto">
          <a:xfrm>
            <a:off x="5940425" y="1773238"/>
            <a:ext cx="7921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func</a:t>
            </a:r>
          </a:p>
        </p:txBody>
      </p:sp>
      <p:sp>
        <p:nvSpPr>
          <p:cNvPr id="1212458" name="Rectangle 42"/>
          <p:cNvSpPr>
            <a:spLocks noChangeArrowheads="1"/>
          </p:cNvSpPr>
          <p:nvPr/>
        </p:nvSpPr>
        <p:spPr bwMode="auto">
          <a:xfrm>
            <a:off x="5940425" y="2276475"/>
            <a:ext cx="7921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func</a:t>
            </a:r>
          </a:p>
        </p:txBody>
      </p:sp>
      <p:sp>
        <p:nvSpPr>
          <p:cNvPr id="1212459" name="Rectangle 43"/>
          <p:cNvSpPr>
            <a:spLocks noChangeArrowheads="1"/>
          </p:cNvSpPr>
          <p:nvPr/>
        </p:nvSpPr>
        <p:spPr bwMode="auto">
          <a:xfrm>
            <a:off x="5940425" y="2852738"/>
            <a:ext cx="7921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func</a:t>
            </a:r>
          </a:p>
        </p:txBody>
      </p:sp>
      <p:sp>
        <p:nvSpPr>
          <p:cNvPr id="1212460" name="Rectangle 44"/>
          <p:cNvSpPr>
            <a:spLocks noChangeArrowheads="1"/>
          </p:cNvSpPr>
          <p:nvPr/>
        </p:nvSpPr>
        <p:spPr bwMode="auto">
          <a:xfrm>
            <a:off x="7092950" y="1700213"/>
            <a:ext cx="7921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variable</a:t>
            </a:r>
          </a:p>
        </p:txBody>
      </p:sp>
      <p:sp>
        <p:nvSpPr>
          <p:cNvPr id="1212461" name="Rectangle 45"/>
          <p:cNvSpPr>
            <a:spLocks noChangeArrowheads="1"/>
          </p:cNvSpPr>
          <p:nvPr/>
        </p:nvSpPr>
        <p:spPr bwMode="auto">
          <a:xfrm>
            <a:off x="7092950" y="2276475"/>
            <a:ext cx="7921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variable</a:t>
            </a:r>
          </a:p>
        </p:txBody>
      </p:sp>
      <p:sp>
        <p:nvSpPr>
          <p:cNvPr id="1212462" name="Rectangle 46"/>
          <p:cNvSpPr>
            <a:spLocks noChangeArrowheads="1"/>
          </p:cNvSpPr>
          <p:nvPr/>
        </p:nvSpPr>
        <p:spPr bwMode="auto">
          <a:xfrm>
            <a:off x="7092950" y="2781300"/>
            <a:ext cx="7921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variable</a:t>
            </a:r>
          </a:p>
        </p:txBody>
      </p:sp>
      <p:sp>
        <p:nvSpPr>
          <p:cNvPr id="1212463" name="Rectangle 47"/>
          <p:cNvSpPr>
            <a:spLocks noChangeArrowheads="1"/>
          </p:cNvSpPr>
          <p:nvPr/>
        </p:nvSpPr>
        <p:spPr bwMode="auto">
          <a:xfrm>
            <a:off x="5940425" y="3357563"/>
            <a:ext cx="7921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main</a:t>
            </a:r>
          </a:p>
        </p:txBody>
      </p:sp>
      <p:sp>
        <p:nvSpPr>
          <p:cNvPr id="1212464" name="Rectangle 48"/>
          <p:cNvSpPr>
            <a:spLocks noChangeArrowheads="1"/>
          </p:cNvSpPr>
          <p:nvPr/>
        </p:nvSpPr>
        <p:spPr bwMode="auto">
          <a:xfrm>
            <a:off x="5724525" y="1557338"/>
            <a:ext cx="2519363" cy="23764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12465" name="Text Box 49"/>
          <p:cNvSpPr txBox="1">
            <a:spLocks noChangeArrowheads="1"/>
          </p:cNvSpPr>
          <p:nvPr/>
        </p:nvSpPr>
        <p:spPr bwMode="auto">
          <a:xfrm>
            <a:off x="6569075" y="4024313"/>
            <a:ext cx="1031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program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528F13-68AA-A248-A471-13416C8ACA39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25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Program addresses and memory</a:t>
            </a:r>
          </a:p>
        </p:txBody>
      </p:sp>
      <p:sp>
        <p:nvSpPr>
          <p:cNvPr id="1259524" name="Rectangle 4"/>
          <p:cNvSpPr>
            <a:spLocks noChangeArrowheads="1"/>
          </p:cNvSpPr>
          <p:nvPr/>
        </p:nvSpPr>
        <p:spPr bwMode="auto">
          <a:xfrm>
            <a:off x="1255713" y="4373563"/>
            <a:ext cx="1152525" cy="360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Jump 8</a:t>
            </a:r>
          </a:p>
        </p:txBody>
      </p:sp>
      <p:sp>
        <p:nvSpPr>
          <p:cNvPr id="1259525" name="Rectangle 5"/>
          <p:cNvSpPr>
            <a:spLocks noChangeArrowheads="1"/>
          </p:cNvSpPr>
          <p:nvPr/>
        </p:nvSpPr>
        <p:spPr bwMode="auto">
          <a:xfrm>
            <a:off x="1255713" y="4013200"/>
            <a:ext cx="1152525" cy="3603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…</a:t>
            </a:r>
          </a:p>
        </p:txBody>
      </p:sp>
      <p:sp>
        <p:nvSpPr>
          <p:cNvPr id="1259526" name="Rectangle 6"/>
          <p:cNvSpPr>
            <a:spLocks noChangeArrowheads="1"/>
          </p:cNvSpPr>
          <p:nvPr/>
        </p:nvSpPr>
        <p:spPr bwMode="auto">
          <a:xfrm>
            <a:off x="1255713" y="3652838"/>
            <a:ext cx="1152525" cy="360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Mov</a:t>
            </a:r>
          </a:p>
        </p:txBody>
      </p:sp>
      <p:sp>
        <p:nvSpPr>
          <p:cNvPr id="1259527" name="Rectangle 7"/>
          <p:cNvSpPr>
            <a:spLocks noChangeArrowheads="1"/>
          </p:cNvSpPr>
          <p:nvPr/>
        </p:nvSpPr>
        <p:spPr bwMode="auto">
          <a:xfrm>
            <a:off x="1255713" y="3292475"/>
            <a:ext cx="1152525" cy="3603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Add</a:t>
            </a:r>
          </a:p>
        </p:txBody>
      </p:sp>
      <p:sp>
        <p:nvSpPr>
          <p:cNvPr id="1259528" name="Text Box 8"/>
          <p:cNvSpPr txBox="1">
            <a:spLocks noChangeArrowheads="1"/>
          </p:cNvSpPr>
          <p:nvPr/>
        </p:nvSpPr>
        <p:spPr bwMode="auto">
          <a:xfrm>
            <a:off x="2389188" y="4392613"/>
            <a:ext cx="307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259529" name="Text Box 9"/>
          <p:cNvSpPr txBox="1">
            <a:spLocks noChangeArrowheads="1"/>
          </p:cNvSpPr>
          <p:nvPr/>
        </p:nvSpPr>
        <p:spPr bwMode="auto">
          <a:xfrm>
            <a:off x="2408238" y="4013200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4</a:t>
            </a:r>
          </a:p>
        </p:txBody>
      </p:sp>
      <p:sp>
        <p:nvSpPr>
          <p:cNvPr id="1259530" name="Text Box 10"/>
          <p:cNvSpPr txBox="1">
            <a:spLocks noChangeArrowheads="1"/>
          </p:cNvSpPr>
          <p:nvPr/>
        </p:nvSpPr>
        <p:spPr bwMode="auto">
          <a:xfrm>
            <a:off x="2408238" y="3652838"/>
            <a:ext cx="307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8</a:t>
            </a:r>
          </a:p>
        </p:txBody>
      </p:sp>
      <p:sp>
        <p:nvSpPr>
          <p:cNvPr id="1259531" name="Text Box 11"/>
          <p:cNvSpPr txBox="1">
            <a:spLocks noChangeArrowheads="1"/>
          </p:cNvSpPr>
          <p:nvPr/>
        </p:nvSpPr>
        <p:spPr bwMode="auto">
          <a:xfrm>
            <a:off x="2408238" y="3292475"/>
            <a:ext cx="434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12</a:t>
            </a:r>
          </a:p>
        </p:txBody>
      </p:sp>
      <p:sp>
        <p:nvSpPr>
          <p:cNvPr id="1259532" name="Text Box 12"/>
          <p:cNvSpPr txBox="1">
            <a:spLocks noChangeArrowheads="1"/>
          </p:cNvSpPr>
          <p:nvPr/>
        </p:nvSpPr>
        <p:spPr bwMode="auto">
          <a:xfrm>
            <a:off x="1255713" y="2636838"/>
            <a:ext cx="1057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Program</a:t>
            </a:r>
          </a:p>
        </p:txBody>
      </p:sp>
      <p:sp>
        <p:nvSpPr>
          <p:cNvPr id="1259533" name="Rectangle 13"/>
          <p:cNvSpPr>
            <a:spLocks noChangeArrowheads="1"/>
          </p:cNvSpPr>
          <p:nvPr/>
        </p:nvSpPr>
        <p:spPr bwMode="auto">
          <a:xfrm>
            <a:off x="5580063" y="2590800"/>
            <a:ext cx="1152525" cy="3603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534" name="Rectangle 14"/>
          <p:cNvSpPr>
            <a:spLocks noChangeArrowheads="1"/>
          </p:cNvSpPr>
          <p:nvPr/>
        </p:nvSpPr>
        <p:spPr bwMode="auto">
          <a:xfrm>
            <a:off x="5580063" y="2230438"/>
            <a:ext cx="1152525" cy="3603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535" name="Rectangle 15"/>
          <p:cNvSpPr>
            <a:spLocks noChangeArrowheads="1"/>
          </p:cNvSpPr>
          <p:nvPr/>
        </p:nvSpPr>
        <p:spPr bwMode="auto">
          <a:xfrm>
            <a:off x="5580063" y="1870075"/>
            <a:ext cx="1152525" cy="3603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541" name="Rectangle 21"/>
          <p:cNvSpPr>
            <a:spLocks noChangeArrowheads="1"/>
          </p:cNvSpPr>
          <p:nvPr/>
        </p:nvSpPr>
        <p:spPr bwMode="auto">
          <a:xfrm>
            <a:off x="5580063" y="4030663"/>
            <a:ext cx="1152525" cy="3603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542" name="Rectangle 22"/>
          <p:cNvSpPr>
            <a:spLocks noChangeArrowheads="1"/>
          </p:cNvSpPr>
          <p:nvPr/>
        </p:nvSpPr>
        <p:spPr bwMode="auto">
          <a:xfrm>
            <a:off x="5580063" y="3670300"/>
            <a:ext cx="1152525" cy="3603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543" name="Rectangle 23"/>
          <p:cNvSpPr>
            <a:spLocks noChangeArrowheads="1"/>
          </p:cNvSpPr>
          <p:nvPr/>
        </p:nvSpPr>
        <p:spPr bwMode="auto">
          <a:xfrm>
            <a:off x="5580063" y="3309938"/>
            <a:ext cx="1152525" cy="3603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544" name="Rectangle 24"/>
          <p:cNvSpPr>
            <a:spLocks noChangeArrowheads="1"/>
          </p:cNvSpPr>
          <p:nvPr/>
        </p:nvSpPr>
        <p:spPr bwMode="auto">
          <a:xfrm>
            <a:off x="5580063" y="2949575"/>
            <a:ext cx="1152525" cy="3603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545" name="Text Box 25"/>
          <p:cNvSpPr txBox="1">
            <a:spLocks noChangeArrowheads="1"/>
          </p:cNvSpPr>
          <p:nvPr/>
        </p:nvSpPr>
        <p:spPr bwMode="auto">
          <a:xfrm>
            <a:off x="6780213" y="587057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259546" name="Text Box 26"/>
          <p:cNvSpPr txBox="1">
            <a:spLocks noChangeArrowheads="1"/>
          </p:cNvSpPr>
          <p:nvPr/>
        </p:nvSpPr>
        <p:spPr bwMode="auto">
          <a:xfrm>
            <a:off x="6799263" y="5491163"/>
            <a:ext cx="307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4</a:t>
            </a:r>
          </a:p>
        </p:txBody>
      </p:sp>
      <p:sp>
        <p:nvSpPr>
          <p:cNvPr id="1259547" name="Text Box 27"/>
          <p:cNvSpPr txBox="1">
            <a:spLocks noChangeArrowheads="1"/>
          </p:cNvSpPr>
          <p:nvPr/>
        </p:nvSpPr>
        <p:spPr bwMode="auto">
          <a:xfrm>
            <a:off x="6799263" y="5130800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8</a:t>
            </a:r>
          </a:p>
        </p:txBody>
      </p:sp>
      <p:sp>
        <p:nvSpPr>
          <p:cNvPr id="1259548" name="Text Box 28"/>
          <p:cNvSpPr txBox="1">
            <a:spLocks noChangeArrowheads="1"/>
          </p:cNvSpPr>
          <p:nvPr/>
        </p:nvSpPr>
        <p:spPr bwMode="auto">
          <a:xfrm>
            <a:off x="6727825" y="4770438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12</a:t>
            </a:r>
          </a:p>
        </p:txBody>
      </p:sp>
      <p:sp>
        <p:nvSpPr>
          <p:cNvPr id="1259549" name="Text Box 29"/>
          <p:cNvSpPr txBox="1">
            <a:spLocks noChangeArrowheads="1"/>
          </p:cNvSpPr>
          <p:nvPr/>
        </p:nvSpPr>
        <p:spPr bwMode="auto">
          <a:xfrm>
            <a:off x="6727825" y="44053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16</a:t>
            </a:r>
          </a:p>
        </p:txBody>
      </p:sp>
      <p:sp>
        <p:nvSpPr>
          <p:cNvPr id="1259550" name="Text Box 30"/>
          <p:cNvSpPr txBox="1">
            <a:spLocks noChangeArrowheads="1"/>
          </p:cNvSpPr>
          <p:nvPr/>
        </p:nvSpPr>
        <p:spPr bwMode="auto">
          <a:xfrm>
            <a:off x="6727825" y="404336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20</a:t>
            </a:r>
          </a:p>
        </p:txBody>
      </p:sp>
      <p:sp>
        <p:nvSpPr>
          <p:cNvPr id="1259551" name="Text Box 31"/>
          <p:cNvSpPr txBox="1">
            <a:spLocks noChangeArrowheads="1"/>
          </p:cNvSpPr>
          <p:nvPr/>
        </p:nvSpPr>
        <p:spPr bwMode="auto">
          <a:xfrm>
            <a:off x="6729413" y="3690938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24</a:t>
            </a:r>
          </a:p>
        </p:txBody>
      </p:sp>
      <p:sp>
        <p:nvSpPr>
          <p:cNvPr id="1259552" name="Text Box 32"/>
          <p:cNvSpPr txBox="1">
            <a:spLocks noChangeArrowheads="1"/>
          </p:cNvSpPr>
          <p:nvPr/>
        </p:nvSpPr>
        <p:spPr bwMode="auto">
          <a:xfrm>
            <a:off x="6729413" y="3324225"/>
            <a:ext cx="434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28</a:t>
            </a:r>
          </a:p>
        </p:txBody>
      </p:sp>
      <p:sp>
        <p:nvSpPr>
          <p:cNvPr id="1259553" name="Text Box 33"/>
          <p:cNvSpPr txBox="1">
            <a:spLocks noChangeArrowheads="1"/>
          </p:cNvSpPr>
          <p:nvPr/>
        </p:nvSpPr>
        <p:spPr bwMode="auto">
          <a:xfrm>
            <a:off x="6727825" y="29702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32</a:t>
            </a:r>
          </a:p>
        </p:txBody>
      </p:sp>
      <p:sp>
        <p:nvSpPr>
          <p:cNvPr id="1259554" name="Text Box 34"/>
          <p:cNvSpPr txBox="1">
            <a:spLocks noChangeArrowheads="1"/>
          </p:cNvSpPr>
          <p:nvPr/>
        </p:nvSpPr>
        <p:spPr bwMode="auto">
          <a:xfrm>
            <a:off x="6727825" y="2603500"/>
            <a:ext cx="434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36</a:t>
            </a:r>
          </a:p>
        </p:txBody>
      </p:sp>
      <p:sp>
        <p:nvSpPr>
          <p:cNvPr id="1259555" name="Text Box 35"/>
          <p:cNvSpPr txBox="1">
            <a:spLocks noChangeArrowheads="1"/>
          </p:cNvSpPr>
          <p:nvPr/>
        </p:nvSpPr>
        <p:spPr bwMode="auto">
          <a:xfrm>
            <a:off x="6729413" y="2251075"/>
            <a:ext cx="434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40</a:t>
            </a:r>
          </a:p>
        </p:txBody>
      </p:sp>
      <p:sp>
        <p:nvSpPr>
          <p:cNvPr id="1259556" name="Text Box 36"/>
          <p:cNvSpPr txBox="1">
            <a:spLocks noChangeArrowheads="1"/>
          </p:cNvSpPr>
          <p:nvPr/>
        </p:nvSpPr>
        <p:spPr bwMode="auto">
          <a:xfrm>
            <a:off x="6729413" y="188436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44</a:t>
            </a:r>
          </a:p>
        </p:txBody>
      </p:sp>
      <p:sp>
        <p:nvSpPr>
          <p:cNvPr id="1259557" name="Rectangle 37"/>
          <p:cNvSpPr>
            <a:spLocks noChangeArrowheads="1"/>
          </p:cNvSpPr>
          <p:nvPr/>
        </p:nvSpPr>
        <p:spPr bwMode="auto">
          <a:xfrm>
            <a:off x="5580063" y="4397375"/>
            <a:ext cx="1152525" cy="3603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558" name="Rectangle 38"/>
          <p:cNvSpPr>
            <a:spLocks noChangeArrowheads="1"/>
          </p:cNvSpPr>
          <p:nvPr/>
        </p:nvSpPr>
        <p:spPr bwMode="auto">
          <a:xfrm>
            <a:off x="5580063" y="5845175"/>
            <a:ext cx="1152525" cy="3603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559" name="Rectangle 39"/>
          <p:cNvSpPr>
            <a:spLocks noChangeArrowheads="1"/>
          </p:cNvSpPr>
          <p:nvPr/>
        </p:nvSpPr>
        <p:spPr bwMode="auto">
          <a:xfrm>
            <a:off x="5580063" y="5484813"/>
            <a:ext cx="1152525" cy="3603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560" name="Rectangle 40"/>
          <p:cNvSpPr>
            <a:spLocks noChangeArrowheads="1"/>
          </p:cNvSpPr>
          <p:nvPr/>
        </p:nvSpPr>
        <p:spPr bwMode="auto">
          <a:xfrm>
            <a:off x="5580063" y="5124450"/>
            <a:ext cx="1152525" cy="3603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561" name="Rectangle 41"/>
          <p:cNvSpPr>
            <a:spLocks noChangeArrowheads="1"/>
          </p:cNvSpPr>
          <p:nvPr/>
        </p:nvSpPr>
        <p:spPr bwMode="auto">
          <a:xfrm>
            <a:off x="5580063" y="4764088"/>
            <a:ext cx="1152525" cy="3603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562" name="Text Box 42"/>
          <p:cNvSpPr txBox="1">
            <a:spLocks noChangeArrowheads="1"/>
          </p:cNvSpPr>
          <p:nvPr/>
        </p:nvSpPr>
        <p:spPr bwMode="auto">
          <a:xfrm>
            <a:off x="5867400" y="1484313"/>
            <a:ext cx="688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RAM</a:t>
            </a:r>
          </a:p>
        </p:txBody>
      </p:sp>
      <p:sp>
        <p:nvSpPr>
          <p:cNvPr id="1259563" name="Text Box 43"/>
          <p:cNvSpPr txBox="1">
            <a:spLocks noChangeArrowheads="1"/>
          </p:cNvSpPr>
          <p:nvPr/>
        </p:nvSpPr>
        <p:spPr bwMode="auto">
          <a:xfrm>
            <a:off x="6732588" y="1392238"/>
            <a:ext cx="17383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 sz="1400">
                <a:cs typeface="+mn-cs"/>
              </a:rPr>
              <a:t>physical addresses </a:t>
            </a:r>
          </a:p>
          <a:p>
            <a:pPr algn="l">
              <a:defRPr/>
            </a:pPr>
            <a:r>
              <a:rPr lang="en-US" sz="1400">
                <a:cs typeface="+mn-cs"/>
              </a:rPr>
              <a:t>of RAM</a:t>
            </a:r>
          </a:p>
        </p:txBody>
      </p:sp>
      <p:sp>
        <p:nvSpPr>
          <p:cNvPr id="1259564" name="Line 44"/>
          <p:cNvSpPr>
            <a:spLocks noChangeShapeType="1"/>
          </p:cNvSpPr>
          <p:nvPr/>
        </p:nvSpPr>
        <p:spPr bwMode="auto">
          <a:xfrm>
            <a:off x="2843213" y="4005263"/>
            <a:ext cx="2233612" cy="7191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565" name="Rectangle 45"/>
          <p:cNvSpPr>
            <a:spLocks noChangeArrowheads="1"/>
          </p:cNvSpPr>
          <p:nvPr/>
        </p:nvSpPr>
        <p:spPr bwMode="auto">
          <a:xfrm>
            <a:off x="5580063" y="5805488"/>
            <a:ext cx="11525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Jump 8</a:t>
            </a:r>
          </a:p>
        </p:txBody>
      </p:sp>
      <p:sp>
        <p:nvSpPr>
          <p:cNvPr id="1259566" name="Rectangle 46"/>
          <p:cNvSpPr>
            <a:spLocks noChangeArrowheads="1"/>
          </p:cNvSpPr>
          <p:nvPr/>
        </p:nvSpPr>
        <p:spPr bwMode="auto">
          <a:xfrm>
            <a:off x="5580063" y="5445125"/>
            <a:ext cx="11525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…</a:t>
            </a:r>
          </a:p>
        </p:txBody>
      </p:sp>
      <p:sp>
        <p:nvSpPr>
          <p:cNvPr id="1259567" name="Rectangle 47"/>
          <p:cNvSpPr>
            <a:spLocks noChangeArrowheads="1"/>
          </p:cNvSpPr>
          <p:nvPr/>
        </p:nvSpPr>
        <p:spPr bwMode="auto">
          <a:xfrm>
            <a:off x="5580063" y="5084763"/>
            <a:ext cx="11525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Mov</a:t>
            </a:r>
          </a:p>
        </p:txBody>
      </p:sp>
      <p:sp>
        <p:nvSpPr>
          <p:cNvPr id="1259568" name="Rectangle 48"/>
          <p:cNvSpPr>
            <a:spLocks noChangeArrowheads="1"/>
          </p:cNvSpPr>
          <p:nvPr/>
        </p:nvSpPr>
        <p:spPr bwMode="auto">
          <a:xfrm>
            <a:off x="5580063" y="4724400"/>
            <a:ext cx="11525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Add</a:t>
            </a:r>
          </a:p>
        </p:txBody>
      </p:sp>
      <p:sp>
        <p:nvSpPr>
          <p:cNvPr id="1259569" name="Line 49"/>
          <p:cNvSpPr>
            <a:spLocks noChangeShapeType="1"/>
          </p:cNvSpPr>
          <p:nvPr/>
        </p:nvSpPr>
        <p:spPr bwMode="auto">
          <a:xfrm flipV="1">
            <a:off x="2700338" y="1989138"/>
            <a:ext cx="142875" cy="12954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570" name="Text Box 50"/>
          <p:cNvSpPr txBox="1">
            <a:spLocks noChangeArrowheads="1"/>
          </p:cNvSpPr>
          <p:nvPr/>
        </p:nvSpPr>
        <p:spPr bwMode="auto">
          <a:xfrm>
            <a:off x="1187450" y="1628775"/>
            <a:ext cx="3902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Assume they are physical addresses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9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59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5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5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59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5" grpId="0"/>
      <p:bldP spid="1259566" grpId="0"/>
      <p:bldP spid="1259567" grpId="0"/>
      <p:bldP spid="12595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E265A-9EA2-924B-AC3D-02106DF0C16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262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Program addresses and memory</a:t>
            </a:r>
          </a:p>
        </p:txBody>
      </p:sp>
      <p:sp>
        <p:nvSpPr>
          <p:cNvPr id="1262597" name="Rectangle 5"/>
          <p:cNvSpPr>
            <a:spLocks noChangeArrowheads="1"/>
          </p:cNvSpPr>
          <p:nvPr/>
        </p:nvSpPr>
        <p:spPr bwMode="auto">
          <a:xfrm>
            <a:off x="611188" y="5591175"/>
            <a:ext cx="1152525" cy="3603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Jump 8</a:t>
            </a:r>
          </a:p>
        </p:txBody>
      </p:sp>
      <p:sp>
        <p:nvSpPr>
          <p:cNvPr id="1262598" name="Rectangle 6"/>
          <p:cNvSpPr>
            <a:spLocks noChangeArrowheads="1"/>
          </p:cNvSpPr>
          <p:nvPr/>
        </p:nvSpPr>
        <p:spPr bwMode="auto">
          <a:xfrm>
            <a:off x="611188" y="5230813"/>
            <a:ext cx="1152525" cy="360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…</a:t>
            </a:r>
          </a:p>
        </p:txBody>
      </p:sp>
      <p:sp>
        <p:nvSpPr>
          <p:cNvPr id="1262599" name="Rectangle 7"/>
          <p:cNvSpPr>
            <a:spLocks noChangeArrowheads="1"/>
          </p:cNvSpPr>
          <p:nvPr/>
        </p:nvSpPr>
        <p:spPr bwMode="auto">
          <a:xfrm>
            <a:off x="611188" y="4870450"/>
            <a:ext cx="1152525" cy="3603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Mov</a:t>
            </a:r>
          </a:p>
        </p:txBody>
      </p:sp>
      <p:sp>
        <p:nvSpPr>
          <p:cNvPr id="1262600" name="Rectangle 8"/>
          <p:cNvSpPr>
            <a:spLocks noChangeArrowheads="1"/>
          </p:cNvSpPr>
          <p:nvPr/>
        </p:nvSpPr>
        <p:spPr bwMode="auto">
          <a:xfrm>
            <a:off x="611188" y="4510088"/>
            <a:ext cx="1152525" cy="360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Add</a:t>
            </a:r>
          </a:p>
        </p:txBody>
      </p:sp>
      <p:sp>
        <p:nvSpPr>
          <p:cNvPr id="1262601" name="Text Box 9"/>
          <p:cNvSpPr txBox="1">
            <a:spLocks noChangeArrowheads="1"/>
          </p:cNvSpPr>
          <p:nvPr/>
        </p:nvSpPr>
        <p:spPr bwMode="auto">
          <a:xfrm>
            <a:off x="1744663" y="561022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262602" name="Text Box 10"/>
          <p:cNvSpPr txBox="1">
            <a:spLocks noChangeArrowheads="1"/>
          </p:cNvSpPr>
          <p:nvPr/>
        </p:nvSpPr>
        <p:spPr bwMode="auto">
          <a:xfrm>
            <a:off x="1763713" y="5230813"/>
            <a:ext cx="307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4</a:t>
            </a:r>
          </a:p>
        </p:txBody>
      </p:sp>
      <p:sp>
        <p:nvSpPr>
          <p:cNvPr id="1262603" name="Text Box 11"/>
          <p:cNvSpPr txBox="1">
            <a:spLocks noChangeArrowheads="1"/>
          </p:cNvSpPr>
          <p:nvPr/>
        </p:nvSpPr>
        <p:spPr bwMode="auto">
          <a:xfrm>
            <a:off x="1763713" y="4870450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8</a:t>
            </a:r>
          </a:p>
        </p:txBody>
      </p:sp>
      <p:sp>
        <p:nvSpPr>
          <p:cNvPr id="1262604" name="Text Box 12"/>
          <p:cNvSpPr txBox="1">
            <a:spLocks noChangeArrowheads="1"/>
          </p:cNvSpPr>
          <p:nvPr/>
        </p:nvSpPr>
        <p:spPr bwMode="auto">
          <a:xfrm>
            <a:off x="1763713" y="4510088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12</a:t>
            </a:r>
          </a:p>
        </p:txBody>
      </p:sp>
      <p:sp>
        <p:nvSpPr>
          <p:cNvPr id="1262605" name="Text Box 13"/>
          <p:cNvSpPr txBox="1">
            <a:spLocks noChangeArrowheads="1"/>
          </p:cNvSpPr>
          <p:nvPr/>
        </p:nvSpPr>
        <p:spPr bwMode="auto">
          <a:xfrm>
            <a:off x="611188" y="3854450"/>
            <a:ext cx="1247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Program 1</a:t>
            </a:r>
          </a:p>
        </p:txBody>
      </p:sp>
      <p:sp>
        <p:nvSpPr>
          <p:cNvPr id="1262606" name="Rectangle 14"/>
          <p:cNvSpPr>
            <a:spLocks noChangeArrowheads="1"/>
          </p:cNvSpPr>
          <p:nvPr/>
        </p:nvSpPr>
        <p:spPr bwMode="auto">
          <a:xfrm>
            <a:off x="2627313" y="5597525"/>
            <a:ext cx="1152525" cy="3603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Jump 12</a:t>
            </a:r>
          </a:p>
        </p:txBody>
      </p:sp>
      <p:sp>
        <p:nvSpPr>
          <p:cNvPr id="1262607" name="Rectangle 15"/>
          <p:cNvSpPr>
            <a:spLocks noChangeArrowheads="1"/>
          </p:cNvSpPr>
          <p:nvPr/>
        </p:nvSpPr>
        <p:spPr bwMode="auto">
          <a:xfrm>
            <a:off x="2627313" y="5237163"/>
            <a:ext cx="1152525" cy="360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…</a:t>
            </a:r>
          </a:p>
        </p:txBody>
      </p:sp>
      <p:sp>
        <p:nvSpPr>
          <p:cNvPr id="1262608" name="Rectangle 16"/>
          <p:cNvSpPr>
            <a:spLocks noChangeArrowheads="1"/>
          </p:cNvSpPr>
          <p:nvPr/>
        </p:nvSpPr>
        <p:spPr bwMode="auto">
          <a:xfrm>
            <a:off x="2627313" y="4876800"/>
            <a:ext cx="1152525" cy="3603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Sub</a:t>
            </a:r>
          </a:p>
        </p:txBody>
      </p:sp>
      <p:sp>
        <p:nvSpPr>
          <p:cNvPr id="1262609" name="Rectangle 17"/>
          <p:cNvSpPr>
            <a:spLocks noChangeArrowheads="1"/>
          </p:cNvSpPr>
          <p:nvPr/>
        </p:nvSpPr>
        <p:spPr bwMode="auto">
          <a:xfrm>
            <a:off x="2627313" y="4516438"/>
            <a:ext cx="1152525" cy="360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Cmp</a:t>
            </a:r>
          </a:p>
        </p:txBody>
      </p:sp>
      <p:sp>
        <p:nvSpPr>
          <p:cNvPr id="1262610" name="Text Box 18"/>
          <p:cNvSpPr txBox="1">
            <a:spLocks noChangeArrowheads="1"/>
          </p:cNvSpPr>
          <p:nvPr/>
        </p:nvSpPr>
        <p:spPr bwMode="auto">
          <a:xfrm>
            <a:off x="3760788" y="561657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262611" name="Text Box 19"/>
          <p:cNvSpPr txBox="1">
            <a:spLocks noChangeArrowheads="1"/>
          </p:cNvSpPr>
          <p:nvPr/>
        </p:nvSpPr>
        <p:spPr bwMode="auto">
          <a:xfrm>
            <a:off x="3779838" y="5237163"/>
            <a:ext cx="307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4</a:t>
            </a:r>
          </a:p>
        </p:txBody>
      </p:sp>
      <p:sp>
        <p:nvSpPr>
          <p:cNvPr id="1262612" name="Text Box 20"/>
          <p:cNvSpPr txBox="1">
            <a:spLocks noChangeArrowheads="1"/>
          </p:cNvSpPr>
          <p:nvPr/>
        </p:nvSpPr>
        <p:spPr bwMode="auto">
          <a:xfrm>
            <a:off x="3779838" y="4876800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8</a:t>
            </a:r>
          </a:p>
        </p:txBody>
      </p:sp>
      <p:sp>
        <p:nvSpPr>
          <p:cNvPr id="1262613" name="Text Box 21"/>
          <p:cNvSpPr txBox="1">
            <a:spLocks noChangeArrowheads="1"/>
          </p:cNvSpPr>
          <p:nvPr/>
        </p:nvSpPr>
        <p:spPr bwMode="auto">
          <a:xfrm>
            <a:off x="3779838" y="4516438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12</a:t>
            </a:r>
          </a:p>
        </p:txBody>
      </p:sp>
      <p:sp>
        <p:nvSpPr>
          <p:cNvPr id="1262614" name="Text Box 22"/>
          <p:cNvSpPr txBox="1">
            <a:spLocks noChangeArrowheads="1"/>
          </p:cNvSpPr>
          <p:nvPr/>
        </p:nvSpPr>
        <p:spPr bwMode="auto">
          <a:xfrm>
            <a:off x="2627313" y="3860800"/>
            <a:ext cx="1247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Program 2</a:t>
            </a:r>
          </a:p>
        </p:txBody>
      </p:sp>
      <p:sp>
        <p:nvSpPr>
          <p:cNvPr id="1262615" name="Rectangle 23"/>
          <p:cNvSpPr>
            <a:spLocks noChangeArrowheads="1"/>
          </p:cNvSpPr>
          <p:nvPr/>
        </p:nvSpPr>
        <p:spPr bwMode="auto">
          <a:xfrm>
            <a:off x="5580063" y="2590800"/>
            <a:ext cx="1152525" cy="3603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2616" name="Rectangle 24"/>
          <p:cNvSpPr>
            <a:spLocks noChangeArrowheads="1"/>
          </p:cNvSpPr>
          <p:nvPr/>
        </p:nvSpPr>
        <p:spPr bwMode="auto">
          <a:xfrm>
            <a:off x="5580063" y="2230438"/>
            <a:ext cx="1152525" cy="3603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2617" name="Rectangle 25"/>
          <p:cNvSpPr>
            <a:spLocks noChangeArrowheads="1"/>
          </p:cNvSpPr>
          <p:nvPr/>
        </p:nvSpPr>
        <p:spPr bwMode="auto">
          <a:xfrm>
            <a:off x="5580063" y="1870075"/>
            <a:ext cx="1152525" cy="3603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2618" name="Rectangle 26"/>
          <p:cNvSpPr>
            <a:spLocks noChangeArrowheads="1"/>
          </p:cNvSpPr>
          <p:nvPr/>
        </p:nvSpPr>
        <p:spPr bwMode="auto">
          <a:xfrm>
            <a:off x="5580063" y="4030663"/>
            <a:ext cx="1152525" cy="3603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2619" name="Rectangle 27"/>
          <p:cNvSpPr>
            <a:spLocks noChangeArrowheads="1"/>
          </p:cNvSpPr>
          <p:nvPr/>
        </p:nvSpPr>
        <p:spPr bwMode="auto">
          <a:xfrm>
            <a:off x="5580063" y="3670300"/>
            <a:ext cx="1152525" cy="3603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2620" name="Rectangle 28"/>
          <p:cNvSpPr>
            <a:spLocks noChangeArrowheads="1"/>
          </p:cNvSpPr>
          <p:nvPr/>
        </p:nvSpPr>
        <p:spPr bwMode="auto">
          <a:xfrm>
            <a:off x="5580063" y="3309938"/>
            <a:ext cx="1152525" cy="3603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2621" name="Rectangle 29"/>
          <p:cNvSpPr>
            <a:spLocks noChangeArrowheads="1"/>
          </p:cNvSpPr>
          <p:nvPr/>
        </p:nvSpPr>
        <p:spPr bwMode="auto">
          <a:xfrm>
            <a:off x="5580063" y="2949575"/>
            <a:ext cx="1152525" cy="3603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2622" name="Text Box 30"/>
          <p:cNvSpPr txBox="1">
            <a:spLocks noChangeArrowheads="1"/>
          </p:cNvSpPr>
          <p:nvPr/>
        </p:nvSpPr>
        <p:spPr bwMode="auto">
          <a:xfrm>
            <a:off x="6780213" y="587057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262623" name="Text Box 31"/>
          <p:cNvSpPr txBox="1">
            <a:spLocks noChangeArrowheads="1"/>
          </p:cNvSpPr>
          <p:nvPr/>
        </p:nvSpPr>
        <p:spPr bwMode="auto">
          <a:xfrm>
            <a:off x="6799263" y="5491163"/>
            <a:ext cx="307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4</a:t>
            </a:r>
          </a:p>
        </p:txBody>
      </p:sp>
      <p:sp>
        <p:nvSpPr>
          <p:cNvPr id="1262624" name="Text Box 32"/>
          <p:cNvSpPr txBox="1">
            <a:spLocks noChangeArrowheads="1"/>
          </p:cNvSpPr>
          <p:nvPr/>
        </p:nvSpPr>
        <p:spPr bwMode="auto">
          <a:xfrm>
            <a:off x="6799263" y="5130800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8</a:t>
            </a:r>
          </a:p>
        </p:txBody>
      </p:sp>
      <p:sp>
        <p:nvSpPr>
          <p:cNvPr id="1262625" name="Text Box 33"/>
          <p:cNvSpPr txBox="1">
            <a:spLocks noChangeArrowheads="1"/>
          </p:cNvSpPr>
          <p:nvPr/>
        </p:nvSpPr>
        <p:spPr bwMode="auto">
          <a:xfrm>
            <a:off x="6727825" y="4770438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12</a:t>
            </a:r>
          </a:p>
        </p:txBody>
      </p:sp>
      <p:sp>
        <p:nvSpPr>
          <p:cNvPr id="1262626" name="Text Box 34"/>
          <p:cNvSpPr txBox="1">
            <a:spLocks noChangeArrowheads="1"/>
          </p:cNvSpPr>
          <p:nvPr/>
        </p:nvSpPr>
        <p:spPr bwMode="auto">
          <a:xfrm>
            <a:off x="6727825" y="44053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16</a:t>
            </a:r>
          </a:p>
        </p:txBody>
      </p:sp>
      <p:sp>
        <p:nvSpPr>
          <p:cNvPr id="1262627" name="Text Box 35"/>
          <p:cNvSpPr txBox="1">
            <a:spLocks noChangeArrowheads="1"/>
          </p:cNvSpPr>
          <p:nvPr/>
        </p:nvSpPr>
        <p:spPr bwMode="auto">
          <a:xfrm>
            <a:off x="6727825" y="404336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20</a:t>
            </a:r>
          </a:p>
        </p:txBody>
      </p:sp>
      <p:sp>
        <p:nvSpPr>
          <p:cNvPr id="1262628" name="Text Box 36"/>
          <p:cNvSpPr txBox="1">
            <a:spLocks noChangeArrowheads="1"/>
          </p:cNvSpPr>
          <p:nvPr/>
        </p:nvSpPr>
        <p:spPr bwMode="auto">
          <a:xfrm>
            <a:off x="6729413" y="3690938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24</a:t>
            </a:r>
          </a:p>
        </p:txBody>
      </p:sp>
      <p:sp>
        <p:nvSpPr>
          <p:cNvPr id="1262629" name="Text Box 37"/>
          <p:cNvSpPr txBox="1">
            <a:spLocks noChangeArrowheads="1"/>
          </p:cNvSpPr>
          <p:nvPr/>
        </p:nvSpPr>
        <p:spPr bwMode="auto">
          <a:xfrm>
            <a:off x="6729413" y="3324225"/>
            <a:ext cx="434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28</a:t>
            </a:r>
          </a:p>
        </p:txBody>
      </p:sp>
      <p:sp>
        <p:nvSpPr>
          <p:cNvPr id="1262630" name="Text Box 38"/>
          <p:cNvSpPr txBox="1">
            <a:spLocks noChangeArrowheads="1"/>
          </p:cNvSpPr>
          <p:nvPr/>
        </p:nvSpPr>
        <p:spPr bwMode="auto">
          <a:xfrm>
            <a:off x="6727825" y="29702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32</a:t>
            </a:r>
          </a:p>
        </p:txBody>
      </p:sp>
      <p:sp>
        <p:nvSpPr>
          <p:cNvPr id="1262631" name="Text Box 39"/>
          <p:cNvSpPr txBox="1">
            <a:spLocks noChangeArrowheads="1"/>
          </p:cNvSpPr>
          <p:nvPr/>
        </p:nvSpPr>
        <p:spPr bwMode="auto">
          <a:xfrm>
            <a:off x="6727825" y="2603500"/>
            <a:ext cx="434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36</a:t>
            </a:r>
          </a:p>
        </p:txBody>
      </p:sp>
      <p:sp>
        <p:nvSpPr>
          <p:cNvPr id="1262632" name="Text Box 40"/>
          <p:cNvSpPr txBox="1">
            <a:spLocks noChangeArrowheads="1"/>
          </p:cNvSpPr>
          <p:nvPr/>
        </p:nvSpPr>
        <p:spPr bwMode="auto">
          <a:xfrm>
            <a:off x="6729413" y="2251075"/>
            <a:ext cx="434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40</a:t>
            </a:r>
          </a:p>
        </p:txBody>
      </p:sp>
      <p:sp>
        <p:nvSpPr>
          <p:cNvPr id="1262633" name="Text Box 41"/>
          <p:cNvSpPr txBox="1">
            <a:spLocks noChangeArrowheads="1"/>
          </p:cNvSpPr>
          <p:nvPr/>
        </p:nvSpPr>
        <p:spPr bwMode="auto">
          <a:xfrm>
            <a:off x="6729413" y="188436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44</a:t>
            </a:r>
          </a:p>
        </p:txBody>
      </p:sp>
      <p:sp>
        <p:nvSpPr>
          <p:cNvPr id="1262634" name="Rectangle 42"/>
          <p:cNvSpPr>
            <a:spLocks noChangeArrowheads="1"/>
          </p:cNvSpPr>
          <p:nvPr/>
        </p:nvSpPr>
        <p:spPr bwMode="auto">
          <a:xfrm>
            <a:off x="5580063" y="4397375"/>
            <a:ext cx="1152525" cy="3603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2635" name="Rectangle 43"/>
          <p:cNvSpPr>
            <a:spLocks noChangeArrowheads="1"/>
          </p:cNvSpPr>
          <p:nvPr/>
        </p:nvSpPr>
        <p:spPr bwMode="auto">
          <a:xfrm>
            <a:off x="5580063" y="5845175"/>
            <a:ext cx="1152525" cy="3603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2636" name="Rectangle 44"/>
          <p:cNvSpPr>
            <a:spLocks noChangeArrowheads="1"/>
          </p:cNvSpPr>
          <p:nvPr/>
        </p:nvSpPr>
        <p:spPr bwMode="auto">
          <a:xfrm>
            <a:off x="5580063" y="5484813"/>
            <a:ext cx="1152525" cy="3603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2637" name="Rectangle 45"/>
          <p:cNvSpPr>
            <a:spLocks noChangeArrowheads="1"/>
          </p:cNvSpPr>
          <p:nvPr/>
        </p:nvSpPr>
        <p:spPr bwMode="auto">
          <a:xfrm>
            <a:off x="5580063" y="5124450"/>
            <a:ext cx="1152525" cy="3603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2638" name="Rectangle 46"/>
          <p:cNvSpPr>
            <a:spLocks noChangeArrowheads="1"/>
          </p:cNvSpPr>
          <p:nvPr/>
        </p:nvSpPr>
        <p:spPr bwMode="auto">
          <a:xfrm>
            <a:off x="5580063" y="4764088"/>
            <a:ext cx="1152525" cy="3603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2639" name="Text Box 47"/>
          <p:cNvSpPr txBox="1">
            <a:spLocks noChangeArrowheads="1"/>
          </p:cNvSpPr>
          <p:nvPr/>
        </p:nvSpPr>
        <p:spPr bwMode="auto">
          <a:xfrm>
            <a:off x="5867400" y="1484313"/>
            <a:ext cx="688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RAM</a:t>
            </a:r>
          </a:p>
        </p:txBody>
      </p:sp>
      <p:sp>
        <p:nvSpPr>
          <p:cNvPr id="1262640" name="Text Box 48"/>
          <p:cNvSpPr txBox="1">
            <a:spLocks noChangeArrowheads="1"/>
          </p:cNvSpPr>
          <p:nvPr/>
        </p:nvSpPr>
        <p:spPr bwMode="auto">
          <a:xfrm>
            <a:off x="6732588" y="1392238"/>
            <a:ext cx="17383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 sz="1400">
                <a:cs typeface="+mn-cs"/>
              </a:rPr>
              <a:t>physical addresses </a:t>
            </a:r>
          </a:p>
          <a:p>
            <a:pPr algn="l">
              <a:defRPr/>
            </a:pPr>
            <a:r>
              <a:rPr lang="en-US" sz="1400">
                <a:cs typeface="+mn-cs"/>
              </a:rPr>
              <a:t>of RAM</a:t>
            </a:r>
          </a:p>
        </p:txBody>
      </p:sp>
      <p:sp>
        <p:nvSpPr>
          <p:cNvPr id="1262641" name="Rectangle 49"/>
          <p:cNvSpPr>
            <a:spLocks noChangeArrowheads="1"/>
          </p:cNvSpPr>
          <p:nvPr/>
        </p:nvSpPr>
        <p:spPr bwMode="auto">
          <a:xfrm>
            <a:off x="5580063" y="5805488"/>
            <a:ext cx="11525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2642" name="Rectangle 50"/>
          <p:cNvSpPr>
            <a:spLocks noChangeArrowheads="1"/>
          </p:cNvSpPr>
          <p:nvPr/>
        </p:nvSpPr>
        <p:spPr bwMode="auto">
          <a:xfrm>
            <a:off x="5580063" y="5445125"/>
            <a:ext cx="11525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2643" name="Rectangle 51"/>
          <p:cNvSpPr>
            <a:spLocks noChangeArrowheads="1"/>
          </p:cNvSpPr>
          <p:nvPr/>
        </p:nvSpPr>
        <p:spPr bwMode="auto">
          <a:xfrm>
            <a:off x="5580063" y="5084763"/>
            <a:ext cx="11525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2644" name="Rectangle 52"/>
          <p:cNvSpPr>
            <a:spLocks noChangeArrowheads="1"/>
          </p:cNvSpPr>
          <p:nvPr/>
        </p:nvSpPr>
        <p:spPr bwMode="auto">
          <a:xfrm>
            <a:off x="5580063" y="4724400"/>
            <a:ext cx="11525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2645" name="Rectangle 53"/>
          <p:cNvSpPr>
            <a:spLocks noChangeArrowheads="1"/>
          </p:cNvSpPr>
          <p:nvPr/>
        </p:nvSpPr>
        <p:spPr bwMode="auto">
          <a:xfrm>
            <a:off x="5580063" y="5805488"/>
            <a:ext cx="11525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Jump 8</a:t>
            </a:r>
          </a:p>
        </p:txBody>
      </p:sp>
      <p:sp>
        <p:nvSpPr>
          <p:cNvPr id="1262646" name="Rectangle 54"/>
          <p:cNvSpPr>
            <a:spLocks noChangeArrowheads="1"/>
          </p:cNvSpPr>
          <p:nvPr/>
        </p:nvSpPr>
        <p:spPr bwMode="auto">
          <a:xfrm>
            <a:off x="5580063" y="5445125"/>
            <a:ext cx="11525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…</a:t>
            </a:r>
          </a:p>
        </p:txBody>
      </p:sp>
      <p:sp>
        <p:nvSpPr>
          <p:cNvPr id="1262647" name="Rectangle 55"/>
          <p:cNvSpPr>
            <a:spLocks noChangeArrowheads="1"/>
          </p:cNvSpPr>
          <p:nvPr/>
        </p:nvSpPr>
        <p:spPr bwMode="auto">
          <a:xfrm>
            <a:off x="5580063" y="5084763"/>
            <a:ext cx="11525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Mov</a:t>
            </a:r>
          </a:p>
        </p:txBody>
      </p:sp>
      <p:sp>
        <p:nvSpPr>
          <p:cNvPr id="1262648" name="Rectangle 56"/>
          <p:cNvSpPr>
            <a:spLocks noChangeArrowheads="1"/>
          </p:cNvSpPr>
          <p:nvPr/>
        </p:nvSpPr>
        <p:spPr bwMode="auto">
          <a:xfrm>
            <a:off x="5580063" y="4724400"/>
            <a:ext cx="11525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Add</a:t>
            </a:r>
          </a:p>
        </p:txBody>
      </p:sp>
      <p:sp>
        <p:nvSpPr>
          <p:cNvPr id="1262649" name="Rectangle 57"/>
          <p:cNvSpPr>
            <a:spLocks noChangeArrowheads="1"/>
          </p:cNvSpPr>
          <p:nvPr/>
        </p:nvSpPr>
        <p:spPr bwMode="auto">
          <a:xfrm>
            <a:off x="5580063" y="4386263"/>
            <a:ext cx="11525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Jump 12</a:t>
            </a:r>
          </a:p>
        </p:txBody>
      </p:sp>
      <p:sp>
        <p:nvSpPr>
          <p:cNvPr id="1262650" name="Rectangle 58"/>
          <p:cNvSpPr>
            <a:spLocks noChangeArrowheads="1"/>
          </p:cNvSpPr>
          <p:nvPr/>
        </p:nvSpPr>
        <p:spPr bwMode="auto">
          <a:xfrm>
            <a:off x="5580063" y="4025900"/>
            <a:ext cx="11525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…</a:t>
            </a:r>
          </a:p>
        </p:txBody>
      </p:sp>
      <p:sp>
        <p:nvSpPr>
          <p:cNvPr id="1262651" name="Rectangle 59"/>
          <p:cNvSpPr>
            <a:spLocks noChangeArrowheads="1"/>
          </p:cNvSpPr>
          <p:nvPr/>
        </p:nvSpPr>
        <p:spPr bwMode="auto">
          <a:xfrm>
            <a:off x="5580063" y="3665538"/>
            <a:ext cx="11525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Sub</a:t>
            </a:r>
          </a:p>
        </p:txBody>
      </p:sp>
      <p:sp>
        <p:nvSpPr>
          <p:cNvPr id="1262652" name="Rectangle 60"/>
          <p:cNvSpPr>
            <a:spLocks noChangeArrowheads="1"/>
          </p:cNvSpPr>
          <p:nvPr/>
        </p:nvSpPr>
        <p:spPr bwMode="auto">
          <a:xfrm>
            <a:off x="5580063" y="3305175"/>
            <a:ext cx="11525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Cmp</a:t>
            </a:r>
          </a:p>
        </p:txBody>
      </p:sp>
      <p:sp>
        <p:nvSpPr>
          <p:cNvPr id="1262657" name="Line 65"/>
          <p:cNvSpPr>
            <a:spLocks noChangeShapeType="1"/>
          </p:cNvSpPr>
          <p:nvPr/>
        </p:nvSpPr>
        <p:spPr bwMode="auto">
          <a:xfrm>
            <a:off x="5292725" y="4724400"/>
            <a:ext cx="0" cy="15128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2658" name="Text Box 66"/>
          <p:cNvSpPr txBox="1">
            <a:spLocks noChangeArrowheads="1"/>
          </p:cNvSpPr>
          <p:nvPr/>
        </p:nvSpPr>
        <p:spPr bwMode="auto">
          <a:xfrm rot="16200000">
            <a:off x="4485481" y="5214145"/>
            <a:ext cx="1247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Program 1</a:t>
            </a:r>
          </a:p>
        </p:txBody>
      </p:sp>
      <p:sp>
        <p:nvSpPr>
          <p:cNvPr id="1262659" name="Line 67"/>
          <p:cNvSpPr>
            <a:spLocks noChangeShapeType="1"/>
          </p:cNvSpPr>
          <p:nvPr/>
        </p:nvSpPr>
        <p:spPr bwMode="auto">
          <a:xfrm>
            <a:off x="5299075" y="3284538"/>
            <a:ext cx="0" cy="15128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2660" name="Text Box 68"/>
          <p:cNvSpPr txBox="1">
            <a:spLocks noChangeArrowheads="1"/>
          </p:cNvSpPr>
          <p:nvPr/>
        </p:nvSpPr>
        <p:spPr bwMode="auto">
          <a:xfrm rot="16200000">
            <a:off x="4493419" y="3772694"/>
            <a:ext cx="1247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Program 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6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6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6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6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6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6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6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6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6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6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6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2645" grpId="0"/>
      <p:bldP spid="1262646" grpId="0"/>
      <p:bldP spid="1262647" grpId="0"/>
      <p:bldP spid="1262648" grpId="0"/>
      <p:bldP spid="1262649" grpId="0"/>
      <p:bldP spid="1262650" grpId="0"/>
      <p:bldP spid="1262651" grpId="0"/>
      <p:bldP spid="1262652" grpId="0"/>
      <p:bldP spid="1262658" grpId="0"/>
      <p:bldP spid="12626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7E2A90-9D4C-BC45-9068-BD0FFEA98E2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26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Logical address space concept</a:t>
            </a:r>
          </a:p>
        </p:txBody>
      </p:sp>
      <p:sp>
        <p:nvSpPr>
          <p:cNvPr id="1265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25" y="1522413"/>
            <a:ext cx="3816350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We need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logical address space </a:t>
            </a:r>
            <a:r>
              <a:rPr lang="en-US" dirty="0" smtClean="0">
                <a:cs typeface="+mn-cs"/>
              </a:rPr>
              <a:t>concept, that is different that the physical RAM (main memory) addresses.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A program uses logical addresses.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Set of logical addresses used by the program is its logical address space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Logical address space can be, for example, [0, </a:t>
            </a:r>
            <a:r>
              <a:rPr lang="en-US" dirty="0" err="1" smtClean="0"/>
              <a:t>max_address</a:t>
            </a:r>
            <a:r>
              <a:rPr lang="en-US" dirty="0" smtClean="0"/>
              <a:t>]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Logical address space has to be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mapped</a:t>
            </a:r>
            <a:r>
              <a:rPr lang="en-US" dirty="0" smtClean="0">
                <a:cs typeface="+mn-cs"/>
              </a:rPr>
              <a:t> somewhere in physical memory</a:t>
            </a:r>
          </a:p>
        </p:txBody>
      </p:sp>
      <p:sp>
        <p:nvSpPr>
          <p:cNvPr id="1265668" name="Rectangle 4"/>
          <p:cNvSpPr>
            <a:spLocks noChangeArrowheads="1"/>
          </p:cNvSpPr>
          <p:nvPr/>
        </p:nvSpPr>
        <p:spPr bwMode="auto">
          <a:xfrm>
            <a:off x="7380288" y="2060575"/>
            <a:ext cx="1295400" cy="345598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5669" name="Text Box 5"/>
          <p:cNvSpPr txBox="1">
            <a:spLocks noChangeArrowheads="1"/>
          </p:cNvSpPr>
          <p:nvPr/>
        </p:nvSpPr>
        <p:spPr bwMode="auto">
          <a:xfrm>
            <a:off x="7812088" y="1700213"/>
            <a:ext cx="688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RAM</a:t>
            </a:r>
          </a:p>
        </p:txBody>
      </p:sp>
      <p:sp>
        <p:nvSpPr>
          <p:cNvPr id="1265670" name="Text Box 6"/>
          <p:cNvSpPr txBox="1">
            <a:spLocks noChangeArrowheads="1"/>
          </p:cNvSpPr>
          <p:nvPr/>
        </p:nvSpPr>
        <p:spPr bwMode="auto">
          <a:xfrm>
            <a:off x="7073900" y="524827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265671" name="Text Box 7"/>
          <p:cNvSpPr txBox="1">
            <a:spLocks noChangeArrowheads="1"/>
          </p:cNvSpPr>
          <p:nvPr/>
        </p:nvSpPr>
        <p:spPr bwMode="auto">
          <a:xfrm>
            <a:off x="6300788" y="1989138"/>
            <a:ext cx="1108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phy_max</a:t>
            </a:r>
          </a:p>
        </p:txBody>
      </p:sp>
      <p:sp>
        <p:nvSpPr>
          <p:cNvPr id="1265672" name="Rectangle 8"/>
          <p:cNvSpPr>
            <a:spLocks noChangeArrowheads="1"/>
          </p:cNvSpPr>
          <p:nvPr/>
        </p:nvSpPr>
        <p:spPr bwMode="auto">
          <a:xfrm>
            <a:off x="5291138" y="3475038"/>
            <a:ext cx="935037" cy="15843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Program</a:t>
            </a:r>
          </a:p>
        </p:txBody>
      </p:sp>
      <p:sp>
        <p:nvSpPr>
          <p:cNvPr id="1265673" name="Text Box 9"/>
          <p:cNvSpPr txBox="1">
            <a:spLocks noChangeArrowheads="1"/>
          </p:cNvSpPr>
          <p:nvPr/>
        </p:nvSpPr>
        <p:spPr bwMode="auto">
          <a:xfrm>
            <a:off x="5003800" y="4868863"/>
            <a:ext cx="307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265674" name="Text Box 10"/>
          <p:cNvSpPr txBox="1">
            <a:spLocks noChangeArrowheads="1"/>
          </p:cNvSpPr>
          <p:nvPr/>
        </p:nvSpPr>
        <p:spPr bwMode="auto">
          <a:xfrm>
            <a:off x="4140200" y="3213100"/>
            <a:ext cx="1209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logic_max</a:t>
            </a:r>
          </a:p>
        </p:txBody>
      </p:sp>
      <p:sp>
        <p:nvSpPr>
          <p:cNvPr id="1265675" name="Line 11"/>
          <p:cNvSpPr>
            <a:spLocks noChangeShapeType="1"/>
          </p:cNvSpPr>
          <p:nvPr/>
        </p:nvSpPr>
        <p:spPr bwMode="auto">
          <a:xfrm flipV="1">
            <a:off x="6300788" y="2565400"/>
            <a:ext cx="1008062" cy="863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5676" name="Line 12"/>
          <p:cNvSpPr>
            <a:spLocks noChangeShapeType="1"/>
          </p:cNvSpPr>
          <p:nvPr/>
        </p:nvSpPr>
        <p:spPr bwMode="auto">
          <a:xfrm flipV="1">
            <a:off x="6300788" y="4149725"/>
            <a:ext cx="1008062" cy="863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5677" name="Rectangle 13"/>
          <p:cNvSpPr>
            <a:spLocks noChangeArrowheads="1"/>
          </p:cNvSpPr>
          <p:nvPr/>
        </p:nvSpPr>
        <p:spPr bwMode="auto">
          <a:xfrm>
            <a:off x="7451725" y="2565400"/>
            <a:ext cx="935038" cy="1584325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Program</a:t>
            </a:r>
          </a:p>
        </p:txBody>
      </p:sp>
      <p:sp>
        <p:nvSpPr>
          <p:cNvPr id="1265678" name="Line 14"/>
          <p:cNvSpPr>
            <a:spLocks noChangeShapeType="1"/>
          </p:cNvSpPr>
          <p:nvPr/>
        </p:nvSpPr>
        <p:spPr bwMode="auto">
          <a:xfrm>
            <a:off x="5122863" y="3573463"/>
            <a:ext cx="0" cy="13684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5679" name="Text Box 15"/>
          <p:cNvSpPr txBox="1">
            <a:spLocks noChangeArrowheads="1"/>
          </p:cNvSpPr>
          <p:nvPr/>
        </p:nvSpPr>
        <p:spPr bwMode="auto">
          <a:xfrm>
            <a:off x="4127500" y="3848100"/>
            <a:ext cx="9937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logical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address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space</a:t>
            </a:r>
          </a:p>
        </p:txBody>
      </p:sp>
      <p:sp>
        <p:nvSpPr>
          <p:cNvPr id="1265680" name="Text Box 16"/>
          <p:cNvSpPr txBox="1">
            <a:spLocks noChangeArrowheads="1"/>
          </p:cNvSpPr>
          <p:nvPr/>
        </p:nvSpPr>
        <p:spPr bwMode="auto">
          <a:xfrm>
            <a:off x="6804025" y="3860800"/>
            <a:ext cx="676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base</a:t>
            </a:r>
          </a:p>
        </p:txBody>
      </p:sp>
      <p:sp>
        <p:nvSpPr>
          <p:cNvPr id="1265681" name="Line 17"/>
          <p:cNvSpPr>
            <a:spLocks noChangeShapeType="1"/>
          </p:cNvSpPr>
          <p:nvPr/>
        </p:nvSpPr>
        <p:spPr bwMode="auto">
          <a:xfrm flipV="1">
            <a:off x="7261225" y="2667000"/>
            <a:ext cx="0" cy="13684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5682" name="Text Box 18"/>
          <p:cNvSpPr txBox="1">
            <a:spLocks noChangeArrowheads="1"/>
          </p:cNvSpPr>
          <p:nvPr/>
        </p:nvSpPr>
        <p:spPr bwMode="auto">
          <a:xfrm>
            <a:off x="6732588" y="3213100"/>
            <a:ext cx="587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limit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6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6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6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6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5677" grpId="0" animBg="1"/>
      <p:bldP spid="1265680" grpId="0"/>
      <p:bldP spid="12656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E8E53-028F-2944-B324-6C2EC716ADF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22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Logical vs. Physical Address Space</a:t>
            </a:r>
          </a:p>
        </p:txBody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The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concept of a logical address </a:t>
            </a:r>
            <a:r>
              <a:rPr lang="en-US" dirty="0" smtClean="0">
                <a:cs typeface="+mn-cs"/>
              </a:rPr>
              <a:t>space that is bound to a separate </a:t>
            </a:r>
            <a:r>
              <a:rPr lang="en-US" b="1" dirty="0" smtClean="0">
                <a:cs typeface="+mn-cs"/>
              </a:rPr>
              <a:t>physical address space</a:t>
            </a:r>
            <a:r>
              <a:rPr lang="en-US" dirty="0" smtClean="0">
                <a:cs typeface="+mn-cs"/>
              </a:rPr>
              <a:t> is central to proper memory management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b="1" dirty="0" smtClean="0"/>
              <a:t>Logical address</a:t>
            </a:r>
            <a:r>
              <a:rPr lang="en-US" dirty="0" smtClean="0"/>
              <a:t> – generated by the CPU; also referred to as </a:t>
            </a:r>
            <a:r>
              <a:rPr lang="en-US" b="1" dirty="0" smtClean="0"/>
              <a:t>virtual address</a:t>
            </a:r>
          </a:p>
          <a:p>
            <a:pPr lvl="1" eaLnBrk="1" hangingPunct="1">
              <a:defRPr/>
            </a:pPr>
            <a:endParaRPr lang="en-US" b="1" dirty="0" smtClean="0"/>
          </a:p>
          <a:p>
            <a:pPr lvl="1" eaLnBrk="1" hangingPunct="1">
              <a:defRPr/>
            </a:pPr>
            <a:r>
              <a:rPr lang="en-US" b="1" dirty="0" smtClean="0"/>
              <a:t>Physical address</a:t>
            </a:r>
            <a:r>
              <a:rPr lang="en-US" dirty="0" smtClean="0"/>
              <a:t> – address seen by the memory unit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Logical and physical addresses are the same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in compile-time </a:t>
            </a:r>
            <a:r>
              <a:rPr lang="en-US" dirty="0" smtClean="0">
                <a:cs typeface="+mn-cs"/>
              </a:rPr>
              <a:t>and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load-time </a:t>
            </a:r>
            <a:r>
              <a:rPr lang="en-US" dirty="0" smtClean="0">
                <a:cs typeface="+mn-cs"/>
              </a:rPr>
              <a:t>address-binding schemes; 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L</a:t>
            </a:r>
            <a:r>
              <a:rPr lang="en-US" dirty="0" smtClean="0">
                <a:cs typeface="+mn-cs"/>
              </a:rPr>
              <a:t>ogical (virtual) and physical addresses differ in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execution-time </a:t>
            </a:r>
            <a:r>
              <a:rPr lang="en-US" dirty="0" smtClean="0">
                <a:cs typeface="+mn-cs"/>
              </a:rPr>
              <a:t>address-binding scheme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D51E78-9335-B84E-BE07-F90BD910C92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267718" name="Rectangle 6"/>
          <p:cNvSpPr>
            <a:spLocks noChangeArrowheads="1"/>
          </p:cNvSpPr>
          <p:nvPr/>
        </p:nvSpPr>
        <p:spPr bwMode="auto">
          <a:xfrm>
            <a:off x="468313" y="1773238"/>
            <a:ext cx="2735262" cy="17272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7717" name="Rectangle 5"/>
          <p:cNvSpPr>
            <a:spLocks noChangeArrowheads="1"/>
          </p:cNvSpPr>
          <p:nvPr/>
        </p:nvSpPr>
        <p:spPr bwMode="auto">
          <a:xfrm>
            <a:off x="5508625" y="1773238"/>
            <a:ext cx="1785938" cy="432117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7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Logical and physical addresses</a:t>
            </a:r>
          </a:p>
        </p:txBody>
      </p:sp>
      <p:sp>
        <p:nvSpPr>
          <p:cNvPr id="1267719" name="Text Box 7"/>
          <p:cNvSpPr txBox="1">
            <a:spLocks noChangeArrowheads="1"/>
          </p:cNvSpPr>
          <p:nvPr/>
        </p:nvSpPr>
        <p:spPr bwMode="auto">
          <a:xfrm>
            <a:off x="1116013" y="1412875"/>
            <a:ext cx="663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CPU</a:t>
            </a:r>
          </a:p>
        </p:txBody>
      </p:sp>
      <p:sp>
        <p:nvSpPr>
          <p:cNvPr id="1267720" name="Text Box 8"/>
          <p:cNvSpPr txBox="1">
            <a:spLocks noChangeArrowheads="1"/>
          </p:cNvSpPr>
          <p:nvPr/>
        </p:nvSpPr>
        <p:spPr bwMode="auto">
          <a:xfrm>
            <a:off x="5292725" y="1412875"/>
            <a:ext cx="2289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Main Memory (RAM)</a:t>
            </a:r>
          </a:p>
        </p:txBody>
      </p:sp>
      <p:sp>
        <p:nvSpPr>
          <p:cNvPr id="1267722" name="Line 10"/>
          <p:cNvSpPr>
            <a:spLocks noChangeShapeType="1"/>
          </p:cNvSpPr>
          <p:nvPr/>
        </p:nvSpPr>
        <p:spPr bwMode="auto">
          <a:xfrm>
            <a:off x="7956550" y="1773238"/>
            <a:ext cx="0" cy="4319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7723" name="Text Box 11"/>
          <p:cNvSpPr txBox="1">
            <a:spLocks noChangeArrowheads="1"/>
          </p:cNvSpPr>
          <p:nvPr/>
        </p:nvSpPr>
        <p:spPr bwMode="auto">
          <a:xfrm rot="16200000">
            <a:off x="7077869" y="3501231"/>
            <a:ext cx="2124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physical addresses</a:t>
            </a:r>
          </a:p>
        </p:txBody>
      </p:sp>
      <p:sp>
        <p:nvSpPr>
          <p:cNvPr id="1267727" name="Text Box 15"/>
          <p:cNvSpPr txBox="1">
            <a:spLocks noChangeArrowheads="1"/>
          </p:cNvSpPr>
          <p:nvPr/>
        </p:nvSpPr>
        <p:spPr bwMode="auto">
          <a:xfrm>
            <a:off x="1520825" y="4011613"/>
            <a:ext cx="1584325" cy="22923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int x</a:t>
            </a:r>
          </a:p>
          <a:p>
            <a:pPr algn="l">
              <a:defRPr/>
            </a:pPr>
            <a:r>
              <a:rPr lang="en-US">
                <a:cs typeface="+mn-cs"/>
              </a:rPr>
              <a:t>int y;</a:t>
            </a:r>
          </a:p>
          <a:p>
            <a:pPr algn="l">
              <a:defRPr/>
            </a:pPr>
            <a:r>
              <a:rPr lang="en-US">
                <a:cs typeface="+mn-cs"/>
              </a:rPr>
              <a:t>cmp ..</a:t>
            </a:r>
          </a:p>
          <a:p>
            <a:pPr algn="l">
              <a:defRPr/>
            </a:pPr>
            <a:r>
              <a:rPr lang="en-US">
                <a:cs typeface="+mn-cs"/>
              </a:rPr>
              <a:t>mov r1, M[28]</a:t>
            </a:r>
          </a:p>
          <a:p>
            <a:pPr algn="l">
              <a:defRPr/>
            </a:pPr>
            <a:r>
              <a:rPr lang="en-US">
                <a:cs typeface="+mn-cs"/>
              </a:rPr>
              <a:t>mov r2, M[24]</a:t>
            </a:r>
          </a:p>
          <a:p>
            <a:pPr algn="l">
              <a:defRPr/>
            </a:pPr>
            <a:r>
              <a:rPr lang="en-US">
                <a:cs typeface="+mn-cs"/>
              </a:rPr>
              <a:t>add r1, r2, r3</a:t>
            </a:r>
          </a:p>
          <a:p>
            <a:pPr algn="l">
              <a:defRPr/>
            </a:pPr>
            <a:r>
              <a:rPr lang="en-US">
                <a:cs typeface="+mn-cs"/>
              </a:rPr>
              <a:t>jmp 16</a:t>
            </a:r>
          </a:p>
          <a:p>
            <a:pPr algn="l">
              <a:defRPr/>
            </a:pPr>
            <a:r>
              <a:rPr lang="en-US">
                <a:cs typeface="+mn-cs"/>
              </a:rPr>
              <a:t>mov ..</a:t>
            </a:r>
          </a:p>
        </p:txBody>
      </p:sp>
      <p:sp>
        <p:nvSpPr>
          <p:cNvPr id="1267728" name="Text Box 16"/>
          <p:cNvSpPr txBox="1">
            <a:spLocks noChangeArrowheads="1"/>
          </p:cNvSpPr>
          <p:nvPr/>
        </p:nvSpPr>
        <p:spPr bwMode="auto">
          <a:xfrm>
            <a:off x="1089025" y="4011613"/>
            <a:ext cx="576263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28</a:t>
            </a:r>
          </a:p>
          <a:p>
            <a:pPr algn="l">
              <a:defRPr/>
            </a:pPr>
            <a:r>
              <a:rPr lang="en-US">
                <a:cs typeface="+mn-cs"/>
              </a:rPr>
              <a:t>24</a:t>
            </a:r>
          </a:p>
          <a:p>
            <a:pPr algn="l">
              <a:defRPr/>
            </a:pPr>
            <a:r>
              <a:rPr lang="en-US">
                <a:cs typeface="+mn-cs"/>
              </a:rPr>
              <a:t>20</a:t>
            </a:r>
          </a:p>
          <a:p>
            <a:pPr algn="l">
              <a:defRPr/>
            </a:pPr>
            <a:r>
              <a:rPr lang="en-US">
                <a:cs typeface="+mn-cs"/>
              </a:rPr>
              <a:t>16</a:t>
            </a:r>
          </a:p>
          <a:p>
            <a:pPr algn="l">
              <a:defRPr/>
            </a:pPr>
            <a:r>
              <a:rPr lang="en-US">
                <a:cs typeface="+mn-cs"/>
              </a:rPr>
              <a:t>12</a:t>
            </a:r>
          </a:p>
          <a:p>
            <a:pPr algn="l">
              <a:defRPr/>
            </a:pPr>
            <a:r>
              <a:rPr lang="en-US">
                <a:cs typeface="+mn-cs"/>
              </a:rPr>
              <a:t>08</a:t>
            </a:r>
          </a:p>
          <a:p>
            <a:pPr algn="l">
              <a:defRPr/>
            </a:pPr>
            <a:r>
              <a:rPr lang="en-US">
                <a:cs typeface="+mn-cs"/>
              </a:rPr>
              <a:t>04</a:t>
            </a:r>
          </a:p>
          <a:p>
            <a:pPr algn="l">
              <a:defRPr/>
            </a:pPr>
            <a:r>
              <a:rPr lang="en-US">
                <a:cs typeface="+mn-cs"/>
              </a:rPr>
              <a:t>00</a:t>
            </a:r>
          </a:p>
        </p:txBody>
      </p:sp>
      <p:sp>
        <p:nvSpPr>
          <p:cNvPr id="1267729" name="Text Box 17"/>
          <p:cNvSpPr txBox="1">
            <a:spLocks noChangeArrowheads="1"/>
          </p:cNvSpPr>
          <p:nvPr/>
        </p:nvSpPr>
        <p:spPr bwMode="auto">
          <a:xfrm>
            <a:off x="7380288" y="1679575"/>
            <a:ext cx="576262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60</a:t>
            </a:r>
          </a:p>
          <a:p>
            <a:pPr algn="l">
              <a:defRPr/>
            </a:pPr>
            <a:r>
              <a:rPr lang="en-US">
                <a:cs typeface="+mn-cs"/>
              </a:rPr>
              <a:t>56</a:t>
            </a:r>
          </a:p>
          <a:p>
            <a:pPr algn="l">
              <a:defRPr/>
            </a:pPr>
            <a:r>
              <a:rPr lang="en-US">
                <a:cs typeface="+mn-cs"/>
              </a:rPr>
              <a:t>52</a:t>
            </a:r>
          </a:p>
          <a:p>
            <a:pPr algn="l">
              <a:defRPr/>
            </a:pPr>
            <a:r>
              <a:rPr lang="en-US">
                <a:cs typeface="+mn-cs"/>
              </a:rPr>
              <a:t>48</a:t>
            </a:r>
          </a:p>
          <a:p>
            <a:pPr algn="l">
              <a:defRPr/>
            </a:pPr>
            <a:r>
              <a:rPr lang="en-US">
                <a:cs typeface="+mn-cs"/>
              </a:rPr>
              <a:t>44</a:t>
            </a:r>
          </a:p>
          <a:p>
            <a:pPr algn="l">
              <a:defRPr/>
            </a:pPr>
            <a:r>
              <a:rPr lang="en-US">
                <a:cs typeface="+mn-cs"/>
              </a:rPr>
              <a:t>40</a:t>
            </a:r>
          </a:p>
          <a:p>
            <a:pPr algn="l">
              <a:defRPr/>
            </a:pPr>
            <a:r>
              <a:rPr lang="en-US">
                <a:cs typeface="+mn-cs"/>
              </a:rPr>
              <a:t>36</a:t>
            </a:r>
          </a:p>
          <a:p>
            <a:pPr algn="l">
              <a:defRPr/>
            </a:pPr>
            <a:r>
              <a:rPr lang="en-US">
                <a:cs typeface="+mn-cs"/>
              </a:rPr>
              <a:t>32</a:t>
            </a:r>
          </a:p>
          <a:p>
            <a:pPr algn="l">
              <a:defRPr/>
            </a:pPr>
            <a:r>
              <a:rPr lang="en-US">
                <a:cs typeface="+mn-cs"/>
              </a:rPr>
              <a:t>28</a:t>
            </a:r>
          </a:p>
          <a:p>
            <a:pPr algn="l">
              <a:defRPr/>
            </a:pPr>
            <a:r>
              <a:rPr lang="en-US">
                <a:cs typeface="+mn-cs"/>
              </a:rPr>
              <a:t>24</a:t>
            </a:r>
          </a:p>
          <a:p>
            <a:pPr algn="l">
              <a:defRPr/>
            </a:pPr>
            <a:r>
              <a:rPr lang="en-US">
                <a:cs typeface="+mn-cs"/>
              </a:rPr>
              <a:t>20</a:t>
            </a:r>
          </a:p>
          <a:p>
            <a:pPr algn="l">
              <a:defRPr/>
            </a:pPr>
            <a:r>
              <a:rPr lang="en-US">
                <a:cs typeface="+mn-cs"/>
              </a:rPr>
              <a:t>16</a:t>
            </a:r>
          </a:p>
          <a:p>
            <a:pPr algn="l">
              <a:defRPr/>
            </a:pPr>
            <a:r>
              <a:rPr lang="en-US">
                <a:cs typeface="+mn-cs"/>
              </a:rPr>
              <a:t>12</a:t>
            </a:r>
          </a:p>
          <a:p>
            <a:pPr algn="l">
              <a:defRPr/>
            </a:pPr>
            <a:r>
              <a:rPr lang="en-US">
                <a:cs typeface="+mn-cs"/>
              </a:rPr>
              <a:t>08</a:t>
            </a:r>
          </a:p>
          <a:p>
            <a:pPr algn="l">
              <a:defRPr/>
            </a:pPr>
            <a:r>
              <a:rPr lang="en-US">
                <a:cs typeface="+mn-cs"/>
              </a:rPr>
              <a:t>04</a:t>
            </a:r>
          </a:p>
          <a:p>
            <a:pPr algn="l">
              <a:defRPr/>
            </a:pPr>
            <a:r>
              <a:rPr lang="en-US">
                <a:cs typeface="+mn-cs"/>
              </a:rPr>
              <a:t>00</a:t>
            </a:r>
          </a:p>
        </p:txBody>
      </p:sp>
      <p:sp>
        <p:nvSpPr>
          <p:cNvPr id="1267730" name="Text Box 18"/>
          <p:cNvSpPr txBox="1">
            <a:spLocks noChangeArrowheads="1"/>
          </p:cNvSpPr>
          <p:nvPr/>
        </p:nvSpPr>
        <p:spPr bwMode="auto">
          <a:xfrm>
            <a:off x="5626100" y="2200275"/>
            <a:ext cx="1584325" cy="2292350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int x</a:t>
            </a:r>
          </a:p>
          <a:p>
            <a:pPr algn="l">
              <a:defRPr/>
            </a:pPr>
            <a:r>
              <a:rPr lang="en-US">
                <a:cs typeface="+mn-cs"/>
              </a:rPr>
              <a:t>int y;</a:t>
            </a:r>
          </a:p>
          <a:p>
            <a:pPr algn="l">
              <a:defRPr/>
            </a:pPr>
            <a:r>
              <a:rPr lang="en-US">
                <a:cs typeface="+mn-cs"/>
              </a:rPr>
              <a:t>cmp ..</a:t>
            </a:r>
          </a:p>
          <a:p>
            <a:pPr algn="l">
              <a:defRPr/>
            </a:pPr>
            <a:r>
              <a:rPr lang="en-US">
                <a:cs typeface="+mn-cs"/>
              </a:rPr>
              <a:t>mov r1, M[28]</a:t>
            </a:r>
          </a:p>
          <a:p>
            <a:pPr algn="l">
              <a:defRPr/>
            </a:pPr>
            <a:r>
              <a:rPr lang="en-US">
                <a:cs typeface="+mn-cs"/>
              </a:rPr>
              <a:t>mov r2, M[24]</a:t>
            </a:r>
          </a:p>
          <a:p>
            <a:pPr algn="l">
              <a:defRPr/>
            </a:pPr>
            <a:r>
              <a:rPr lang="en-US">
                <a:cs typeface="+mn-cs"/>
              </a:rPr>
              <a:t>add r1, r2, r3</a:t>
            </a:r>
          </a:p>
          <a:p>
            <a:pPr algn="l">
              <a:defRPr/>
            </a:pPr>
            <a:r>
              <a:rPr lang="en-US">
                <a:cs typeface="+mn-cs"/>
              </a:rPr>
              <a:t>jmp 16</a:t>
            </a:r>
          </a:p>
          <a:p>
            <a:pPr algn="l">
              <a:defRPr/>
            </a:pPr>
            <a:r>
              <a:rPr lang="en-US">
                <a:cs typeface="+mn-cs"/>
              </a:rPr>
              <a:t>mov ..</a:t>
            </a:r>
          </a:p>
        </p:txBody>
      </p:sp>
      <p:sp>
        <p:nvSpPr>
          <p:cNvPr id="1267731" name="Line 19"/>
          <p:cNvSpPr>
            <a:spLocks noChangeShapeType="1"/>
          </p:cNvSpPr>
          <p:nvPr/>
        </p:nvSpPr>
        <p:spPr bwMode="auto">
          <a:xfrm>
            <a:off x="1663700" y="4659313"/>
            <a:ext cx="13303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7732" name="Text Box 20"/>
          <p:cNvSpPr txBox="1">
            <a:spLocks noChangeArrowheads="1"/>
          </p:cNvSpPr>
          <p:nvPr/>
        </p:nvSpPr>
        <p:spPr bwMode="auto">
          <a:xfrm>
            <a:off x="900113" y="3644900"/>
            <a:ext cx="2403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a relocatable program</a:t>
            </a:r>
          </a:p>
        </p:txBody>
      </p:sp>
      <p:sp>
        <p:nvSpPr>
          <p:cNvPr id="1267733" name="Text Box 21"/>
          <p:cNvSpPr txBox="1">
            <a:spLocks noChangeArrowheads="1"/>
          </p:cNvSpPr>
          <p:nvPr/>
        </p:nvSpPr>
        <p:spPr bwMode="auto">
          <a:xfrm rot="16200000">
            <a:off x="3969" y="4934744"/>
            <a:ext cx="1946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logical addresses</a:t>
            </a:r>
          </a:p>
        </p:txBody>
      </p:sp>
      <p:sp>
        <p:nvSpPr>
          <p:cNvPr id="1267734" name="Rectangle 22"/>
          <p:cNvSpPr>
            <a:spLocks noChangeArrowheads="1"/>
          </p:cNvSpPr>
          <p:nvPr/>
        </p:nvSpPr>
        <p:spPr bwMode="auto">
          <a:xfrm>
            <a:off x="539750" y="1989138"/>
            <a:ext cx="863600" cy="360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24</a:t>
            </a:r>
          </a:p>
        </p:txBody>
      </p:sp>
      <p:sp>
        <p:nvSpPr>
          <p:cNvPr id="1267735" name="Rectangle 23"/>
          <p:cNvSpPr>
            <a:spLocks noChangeArrowheads="1"/>
          </p:cNvSpPr>
          <p:nvPr/>
        </p:nvSpPr>
        <p:spPr bwMode="auto">
          <a:xfrm>
            <a:off x="1476375" y="1989138"/>
            <a:ext cx="863600" cy="360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32</a:t>
            </a:r>
          </a:p>
        </p:txBody>
      </p:sp>
      <p:sp>
        <p:nvSpPr>
          <p:cNvPr id="1267736" name="Text Box 24"/>
          <p:cNvSpPr txBox="1">
            <a:spLocks noChangeArrowheads="1"/>
          </p:cNvSpPr>
          <p:nvPr/>
        </p:nvSpPr>
        <p:spPr bwMode="auto">
          <a:xfrm>
            <a:off x="473075" y="1693863"/>
            <a:ext cx="1717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base          limit</a:t>
            </a:r>
          </a:p>
        </p:txBody>
      </p:sp>
      <p:sp>
        <p:nvSpPr>
          <p:cNvPr id="1267738" name="Rectangle 26"/>
          <p:cNvSpPr>
            <a:spLocks noChangeArrowheads="1"/>
          </p:cNvSpPr>
          <p:nvPr/>
        </p:nvSpPr>
        <p:spPr bwMode="auto">
          <a:xfrm>
            <a:off x="1187450" y="2565400"/>
            <a:ext cx="1728788" cy="3587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7739" name="Rectangle 27"/>
          <p:cNvSpPr>
            <a:spLocks noChangeArrowheads="1"/>
          </p:cNvSpPr>
          <p:nvPr/>
        </p:nvSpPr>
        <p:spPr bwMode="auto">
          <a:xfrm>
            <a:off x="1187450" y="2998788"/>
            <a:ext cx="1728788" cy="3587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mov  r1, M[28]</a:t>
            </a:r>
          </a:p>
        </p:txBody>
      </p:sp>
      <p:sp>
        <p:nvSpPr>
          <p:cNvPr id="1267740" name="Text Box 28"/>
          <p:cNvSpPr txBox="1">
            <a:spLocks noChangeArrowheads="1"/>
          </p:cNvSpPr>
          <p:nvPr/>
        </p:nvSpPr>
        <p:spPr bwMode="auto">
          <a:xfrm>
            <a:off x="742950" y="2586038"/>
            <a:ext cx="498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PC</a:t>
            </a:r>
          </a:p>
        </p:txBody>
      </p:sp>
      <p:sp>
        <p:nvSpPr>
          <p:cNvPr id="1267741" name="Text Box 29"/>
          <p:cNvSpPr txBox="1">
            <a:spLocks noChangeArrowheads="1"/>
          </p:cNvSpPr>
          <p:nvPr/>
        </p:nvSpPr>
        <p:spPr bwMode="auto">
          <a:xfrm>
            <a:off x="777875" y="2990850"/>
            <a:ext cx="409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IR</a:t>
            </a:r>
          </a:p>
        </p:txBody>
      </p:sp>
      <p:sp>
        <p:nvSpPr>
          <p:cNvPr id="1267742" name="Line 30"/>
          <p:cNvSpPr>
            <a:spLocks noChangeShapeType="1"/>
          </p:cNvSpPr>
          <p:nvPr/>
        </p:nvSpPr>
        <p:spPr bwMode="auto">
          <a:xfrm>
            <a:off x="5775325" y="2819400"/>
            <a:ext cx="11525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7743" name="Line 31"/>
          <p:cNvSpPr>
            <a:spLocks noChangeShapeType="1"/>
          </p:cNvSpPr>
          <p:nvPr/>
        </p:nvSpPr>
        <p:spPr bwMode="auto">
          <a:xfrm>
            <a:off x="3419475" y="3213100"/>
            <a:ext cx="194468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7744" name="Text Box 32"/>
          <p:cNvSpPr txBox="1">
            <a:spLocks noChangeArrowheads="1"/>
          </p:cNvSpPr>
          <p:nvPr/>
        </p:nvSpPr>
        <p:spPr bwMode="auto">
          <a:xfrm>
            <a:off x="3838575" y="2800350"/>
            <a:ext cx="1381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M[28+base]</a:t>
            </a:r>
          </a:p>
        </p:txBody>
      </p:sp>
      <p:sp>
        <p:nvSpPr>
          <p:cNvPr id="1267745" name="Text Box 33"/>
          <p:cNvSpPr txBox="1">
            <a:spLocks noChangeArrowheads="1"/>
          </p:cNvSpPr>
          <p:nvPr/>
        </p:nvSpPr>
        <p:spPr bwMode="auto">
          <a:xfrm>
            <a:off x="3851275" y="3206750"/>
            <a:ext cx="1139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M[28+24]</a:t>
            </a:r>
          </a:p>
          <a:p>
            <a:pPr>
              <a:defRPr/>
            </a:pPr>
            <a:r>
              <a:rPr lang="en-US">
                <a:cs typeface="+mn-cs"/>
              </a:rPr>
              <a:t>M[52]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67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67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67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67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67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67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67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7730" grpId="0" animBg="1"/>
      <p:bldP spid="1267744" grpId="0"/>
      <p:bldP spid="12677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002B9F-94FB-6949-A574-0EA071095E2C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22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Memory-Management Unit (</a:t>
            </a:r>
            <a:r>
              <a:rPr lang="en-US" sz="2400" smtClean="0">
                <a:cs typeface="+mj-cs"/>
              </a:rPr>
              <a:t>MMU</a:t>
            </a:r>
            <a:r>
              <a:rPr lang="en-US" smtClean="0">
                <a:cs typeface="+mj-cs"/>
              </a:rPr>
              <a:t>)</a:t>
            </a:r>
          </a:p>
        </p:txBody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Hardware device that maps logical (virtual) to physical address</a:t>
            </a:r>
            <a:br>
              <a:rPr lang="en-US" dirty="0" smtClean="0">
                <a:cs typeface="+mn-cs"/>
              </a:rPr>
            </a:b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In MMU scheme, the value in the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relocation register </a:t>
            </a:r>
            <a:r>
              <a:rPr lang="en-US" dirty="0" smtClean="0">
                <a:cs typeface="+mn-cs"/>
              </a:rPr>
              <a:t>(i.e.,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base</a:t>
            </a:r>
            <a:r>
              <a:rPr lang="en-US" dirty="0" smtClean="0">
                <a:cs typeface="+mn-cs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register</a:t>
            </a:r>
            <a:r>
              <a:rPr lang="en-US" dirty="0" smtClean="0">
                <a:cs typeface="+mn-cs"/>
              </a:rPr>
              <a:t>) is added to every address generated by a user process at the time it is sent to memory</a:t>
            </a:r>
            <a:br>
              <a:rPr lang="en-US" dirty="0" smtClean="0">
                <a:cs typeface="+mn-cs"/>
              </a:rPr>
            </a:b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The user program deals with </a:t>
            </a:r>
            <a:r>
              <a:rPr lang="en-US" i="1" dirty="0" smtClean="0">
                <a:cs typeface="+mn-cs"/>
              </a:rPr>
              <a:t>logical</a:t>
            </a:r>
            <a:r>
              <a:rPr lang="en-US" dirty="0" smtClean="0">
                <a:cs typeface="+mn-cs"/>
              </a:rPr>
              <a:t> addresses; it never sees the </a:t>
            </a:r>
            <a:r>
              <a:rPr lang="en-US" i="1" dirty="0" smtClean="0">
                <a:cs typeface="+mn-cs"/>
              </a:rPr>
              <a:t>real</a:t>
            </a:r>
            <a:r>
              <a:rPr lang="en-US" dirty="0" smtClean="0">
                <a:cs typeface="+mn-cs"/>
              </a:rPr>
              <a:t> physical addresses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E1FCEA-E872-8C4A-A7D0-3A6BDC66B4D3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231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Dynamic relocation using a relocation register</a:t>
            </a:r>
          </a:p>
        </p:txBody>
      </p:sp>
      <p:pic>
        <p:nvPicPr>
          <p:cNvPr id="4710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724025"/>
            <a:ext cx="535781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C9CB8-C52B-1749-94E2-D750C514026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23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Dynamic Loading</a:t>
            </a:r>
          </a:p>
        </p:txBody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Routine is not loaded until it is called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Better memory-space utilization; unused routine is never loaded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Useful when large amounts of code are needed to handle infrequently occurring cases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No special support from the operating system is required, 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implemented through program design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304715-AB19-7046-B50B-E0184CCF154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23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Dynamic Linking</a:t>
            </a:r>
          </a:p>
        </p:txBody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Linking postponed until execution time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Small piece of code, </a:t>
            </a:r>
            <a:r>
              <a:rPr lang="en-US" i="1" dirty="0" smtClean="0">
                <a:solidFill>
                  <a:srgbClr val="FF0000"/>
                </a:solidFill>
                <a:cs typeface="+mn-cs"/>
              </a:rPr>
              <a:t>stub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, used to locate the </a:t>
            </a:r>
            <a:r>
              <a:rPr lang="en-US" dirty="0" smtClean="0">
                <a:cs typeface="+mn-cs"/>
              </a:rPr>
              <a:t>appropriate memory-resident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library routine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Stub replaces itself with the address of the routine</a:t>
            </a:r>
            <a:r>
              <a:rPr lang="en-US" dirty="0" smtClean="0">
                <a:cs typeface="+mn-cs"/>
              </a:rPr>
              <a:t>, and executes the routine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Operating system needed to check if routine is in processes</a:t>
            </a:r>
            <a:r>
              <a:rPr lang="ja-JP" altLang="en-US" dirty="0" smtClean="0">
                <a:latin typeface="Arial"/>
                <a:cs typeface="+mn-cs"/>
              </a:rPr>
              <a:t>’</a:t>
            </a:r>
            <a:r>
              <a:rPr lang="en-US" dirty="0" smtClean="0">
                <a:cs typeface="+mn-cs"/>
              </a:rPr>
              <a:t> memory address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Dynamic linking </a:t>
            </a:r>
            <a:r>
              <a:rPr lang="en-US" dirty="0" smtClean="0">
                <a:cs typeface="+mn-cs"/>
              </a:rPr>
              <a:t>is particularly useful for libraries</a:t>
            </a:r>
          </a:p>
          <a:p>
            <a:pPr lvl="1" eaLnBrk="1" hangingPunct="1">
              <a:defRPr/>
            </a:pPr>
            <a:r>
              <a:rPr lang="en-US" dirty="0" smtClean="0"/>
              <a:t>Standard C library is shared library that is dynamically linked, not statically linked. </a:t>
            </a:r>
          </a:p>
          <a:p>
            <a:pPr lvl="1" eaLnBrk="1" hangingPunct="1">
              <a:defRPr/>
            </a:pPr>
            <a:r>
              <a:rPr lang="en-US" dirty="0" smtClean="0"/>
              <a:t>You can link statically if you want.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System also known as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shared libraries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61F83-6806-624C-B8E1-35C96759284A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Objectives and Outline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600" dirty="0">
                <a:latin typeface="Arial" charset="0"/>
                <a:ea typeface="ＭＳ Ｐゴシック" charset="0"/>
              </a:rPr>
              <a:t>Objectives</a:t>
            </a:r>
          </a:p>
          <a:p>
            <a:pPr eaLnBrk="1" hangingPunct="1"/>
            <a:r>
              <a:rPr lang="en-US" sz="1600" dirty="0">
                <a:latin typeface="Arial" charset="0"/>
                <a:ea typeface="ＭＳ Ｐゴシック" charset="0"/>
              </a:rPr>
              <a:t>Describe ways of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organizing</a:t>
            </a:r>
            <a:r>
              <a:rPr lang="en-US" sz="1600" dirty="0">
                <a:latin typeface="Arial" charset="0"/>
                <a:ea typeface="ＭＳ Ｐゴシック" charset="0"/>
              </a:rPr>
              <a:t> memory hardware</a:t>
            </a:r>
          </a:p>
          <a:p>
            <a:pPr eaLnBrk="1" hangingPunct="1"/>
            <a:r>
              <a:rPr lang="en-US" sz="1600" dirty="0">
                <a:latin typeface="Arial" charset="0"/>
                <a:ea typeface="ＭＳ Ｐゴシック" charset="0"/>
              </a:rPr>
              <a:t>discuss various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memory-management techniques</a:t>
            </a:r>
            <a:r>
              <a:rPr lang="en-US" sz="1600" dirty="0">
                <a:latin typeface="Arial" charset="0"/>
                <a:ea typeface="ＭＳ Ｐゴシック" charset="0"/>
              </a:rPr>
              <a:t>, including paging and segmentation</a:t>
            </a:r>
          </a:p>
          <a:p>
            <a:pPr eaLnBrk="1" hangingPunct="1"/>
            <a:r>
              <a:rPr lang="en-US" sz="1600" dirty="0">
                <a:latin typeface="Arial" charset="0"/>
                <a:ea typeface="ＭＳ Ｐゴシック" charset="0"/>
              </a:rPr>
              <a:t>Description of the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Intel Pentium</a:t>
            </a:r>
            <a:r>
              <a:rPr lang="en-US" sz="1600" dirty="0">
                <a:latin typeface="Arial" charset="0"/>
                <a:ea typeface="ＭＳ Ｐゴシック" charset="0"/>
              </a:rPr>
              <a:t>, which supports both pure segmentation and segmentation with paging</a:t>
            </a: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600" dirty="0">
                <a:latin typeface="Arial" charset="0"/>
                <a:ea typeface="ＭＳ Ｐゴシック" charset="0"/>
              </a:rPr>
              <a:t>Outline</a:t>
            </a:r>
          </a:p>
          <a:p>
            <a:pPr eaLnBrk="1" hangingPunct="1"/>
            <a:r>
              <a:rPr lang="en-US" sz="1600" dirty="0">
                <a:latin typeface="Arial" charset="0"/>
                <a:ea typeface="ＭＳ Ｐゴシック" charset="0"/>
              </a:rPr>
              <a:t>Background</a:t>
            </a:r>
          </a:p>
          <a:p>
            <a:pPr lvl="1" eaLnBrk="1" hangingPunct="1"/>
            <a:r>
              <a:rPr lang="en-US" sz="16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Address space</a:t>
            </a:r>
          </a:p>
          <a:p>
            <a:pPr lvl="1" eaLnBrk="1" hangingPunct="1"/>
            <a:r>
              <a:rPr lang="en-US" sz="16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Logical address space</a:t>
            </a:r>
          </a:p>
          <a:p>
            <a:pPr lvl="1" eaLnBrk="1" hangingPunct="1"/>
            <a:r>
              <a:rPr lang="en-US" sz="1600" dirty="0">
                <a:latin typeface="Arial" charset="0"/>
                <a:ea typeface="ＭＳ Ｐゴシック" charset="0"/>
              </a:rPr>
              <a:t>MMU</a:t>
            </a:r>
          </a:p>
          <a:p>
            <a:pPr eaLnBrk="1" hangingPunct="1"/>
            <a:r>
              <a:rPr lang="en-US" sz="16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Contiguous Memory Allocation</a:t>
            </a:r>
          </a:p>
          <a:p>
            <a:pPr eaLnBrk="1" hangingPunct="1"/>
            <a:r>
              <a:rPr lang="en-US" sz="16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Paging</a:t>
            </a:r>
          </a:p>
          <a:p>
            <a:pPr lvl="1" eaLnBrk="1" hangingPunct="1"/>
            <a:r>
              <a:rPr lang="en-US" sz="1600" dirty="0">
                <a:latin typeface="Arial" charset="0"/>
                <a:ea typeface="ＭＳ Ｐゴシック" charset="0"/>
              </a:rPr>
              <a:t>Structure of the Page Table</a:t>
            </a:r>
          </a:p>
          <a:p>
            <a:pPr eaLnBrk="1" hangingPunct="1"/>
            <a:r>
              <a:rPr lang="en-US" sz="16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Segmentation</a:t>
            </a:r>
          </a:p>
          <a:p>
            <a:pPr eaLnBrk="1" hangingPunct="1"/>
            <a:r>
              <a:rPr lang="en-US" sz="1600" dirty="0">
                <a:latin typeface="Arial" charset="0"/>
                <a:ea typeface="ＭＳ Ｐゴシック" charset="0"/>
              </a:rPr>
              <a:t>Example: The Intel Pentium</a:t>
            </a:r>
          </a:p>
          <a:p>
            <a:pPr eaLnBrk="1" hangingPunct="1"/>
            <a:endParaRPr lang="en-US" sz="16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8CF678-6C26-7C46-8231-7DA4324115C7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4428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Contiguous Memory Allocation </a:t>
            </a:r>
            <a:br>
              <a:rPr lang="en-US" smtClean="0">
                <a:cs typeface="+mj-cs"/>
              </a:rPr>
            </a:br>
            <a:r>
              <a:rPr lang="en-US" smtClean="0">
                <a:cs typeface="+mj-cs"/>
              </a:rPr>
              <a:t>(Dynamic Memory Allocation Problem)</a:t>
            </a:r>
          </a:p>
        </p:txBody>
      </p:sp>
      <p:sp>
        <p:nvSpPr>
          <p:cNvPr id="14428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03B34-2800-244D-9A93-A24D0C6A5336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24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Contiguous Allocation</a:t>
            </a:r>
          </a:p>
        </p:txBody>
      </p:sp>
      <p:sp>
        <p:nvSpPr>
          <p:cNvPr id="124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Main memory is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partitioned</a:t>
            </a:r>
            <a:r>
              <a:rPr lang="en-US" dirty="0" smtClean="0">
                <a:cs typeface="+mn-cs"/>
              </a:rPr>
              <a:t>  usually into two partitions:</a:t>
            </a:r>
          </a:p>
          <a:p>
            <a:pPr lvl="1" eaLnBrk="1" hangingPunct="1">
              <a:defRPr/>
            </a:pPr>
            <a:r>
              <a:rPr lang="en-US" dirty="0" smtClean="0"/>
              <a:t>Resident operating system, usually held in low memory with interrupt vector</a:t>
            </a:r>
          </a:p>
          <a:p>
            <a:pPr lvl="1" eaLnBrk="1" hangingPunct="1">
              <a:defRPr/>
            </a:pPr>
            <a:r>
              <a:rPr lang="en-US" dirty="0" smtClean="0"/>
              <a:t>User processes then held in high memory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Relocation registers </a:t>
            </a:r>
            <a:r>
              <a:rPr lang="en-US" dirty="0" smtClean="0">
                <a:cs typeface="+mn-cs"/>
              </a:rPr>
              <a:t>used to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protect</a:t>
            </a:r>
            <a:r>
              <a:rPr lang="en-US" dirty="0" smtClean="0">
                <a:cs typeface="+mn-cs"/>
              </a:rPr>
              <a:t> user processes from each other, and from changing operating-system code and data</a:t>
            </a:r>
          </a:p>
          <a:p>
            <a:pPr lvl="1" eaLnBrk="1" hangingPunct="1">
              <a:defRPr/>
            </a:pPr>
            <a:r>
              <a:rPr lang="en-US" dirty="0" smtClean="0"/>
              <a:t>Base register contains value of smallest physical address</a:t>
            </a:r>
          </a:p>
          <a:p>
            <a:pPr lvl="1" eaLnBrk="1" hangingPunct="1">
              <a:defRPr/>
            </a:pPr>
            <a:r>
              <a:rPr lang="en-US" dirty="0" smtClean="0"/>
              <a:t>Limit register contains range of logical addresses – each logical address must be less than the limit register </a:t>
            </a:r>
          </a:p>
          <a:p>
            <a:pPr lvl="1" eaLnBrk="1" hangingPunct="1">
              <a:defRPr/>
            </a:pPr>
            <a:r>
              <a:rPr lang="en-US" dirty="0" smtClean="0"/>
              <a:t>MMU maps logical addresses </a:t>
            </a:r>
            <a:r>
              <a:rPr lang="en-US" i="1" dirty="0" smtClean="0">
                <a:solidFill>
                  <a:srgbClr val="FF0000"/>
                </a:solidFill>
              </a:rPr>
              <a:t>dynamically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88441-1758-D34D-9D3A-E426CE730263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41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Basic Memory Allocation Strategies</a:t>
            </a:r>
          </a:p>
        </p:txBody>
      </p:sp>
      <p:sp>
        <p:nvSpPr>
          <p:cNvPr id="141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In this chapter,  we will cover 3 basic main memory allocation strategies to processes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lvl="1" eaLnBrk="1" hangingPunct="1">
              <a:defRPr/>
            </a:pPr>
            <a:r>
              <a:rPr lang="en-US" smtClean="0"/>
              <a:t>1) Contiguous allocation</a:t>
            </a:r>
          </a:p>
          <a:p>
            <a:pPr lvl="1" eaLnBrk="1" hangingPunct="1">
              <a:defRPr/>
            </a:pPr>
            <a:endParaRPr lang="en-US" smtClean="0"/>
          </a:p>
          <a:p>
            <a:pPr lvl="1" eaLnBrk="1" hangingPunct="1">
              <a:defRPr/>
            </a:pPr>
            <a:r>
              <a:rPr lang="en-US" smtClean="0"/>
              <a:t>2) Paging</a:t>
            </a:r>
          </a:p>
          <a:p>
            <a:pPr lvl="1" eaLnBrk="1" hangingPunct="1">
              <a:defRPr/>
            </a:pPr>
            <a:endParaRPr lang="en-US" smtClean="0"/>
          </a:p>
          <a:p>
            <a:pPr lvl="1" eaLnBrk="1" hangingPunct="1">
              <a:defRPr/>
            </a:pPr>
            <a:r>
              <a:rPr lang="en-US" smtClean="0"/>
              <a:t>3) Segmentation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0ED0A-9800-C34F-9495-E77677E70F34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246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Hardware Support </a:t>
            </a:r>
            <a:r>
              <a:rPr lang="en-US" sz="2800" dirty="0" smtClean="0">
                <a:cs typeface="+mj-cs"/>
              </a:rPr>
              <a:t>for Relocation and Limit Registers</a:t>
            </a:r>
          </a:p>
        </p:txBody>
      </p:sp>
      <p:pic>
        <p:nvPicPr>
          <p:cNvPr id="60419" name="Picture 5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63738"/>
            <a:ext cx="6437312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2E59AD-D81A-DD47-B43B-8CDE4EDC555B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Contiguous Allocation (Cont)</a:t>
            </a:r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496300" cy="2447925"/>
          </a:xfrm>
        </p:spPr>
        <p:txBody>
          <a:bodyPr/>
          <a:lstStyle/>
          <a:p>
            <a:pPr eaLnBrk="1" hangingPunct="1">
              <a:defRPr/>
            </a:pPr>
            <a:r>
              <a:rPr lang="en-US" sz="1600" dirty="0" smtClean="0">
                <a:cs typeface="+mn-cs"/>
              </a:rPr>
              <a:t>Multiple-partition allocation</a:t>
            </a:r>
          </a:p>
          <a:p>
            <a:pPr lvl="1" eaLnBrk="1" hangingPunct="1"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Hole</a:t>
            </a:r>
            <a:r>
              <a:rPr lang="en-US" sz="1600" dirty="0" smtClean="0"/>
              <a:t> – block of available memory; holes of various size are scattered throughout memory</a:t>
            </a:r>
          </a:p>
          <a:p>
            <a:pPr lvl="1" eaLnBrk="1" hangingPunct="1">
              <a:defRPr/>
            </a:pPr>
            <a:r>
              <a:rPr lang="en-US" sz="1600" dirty="0" smtClean="0"/>
              <a:t>When a process arrives, it is allocated memory from a hole large enough to accommodate it</a:t>
            </a:r>
          </a:p>
          <a:p>
            <a:pPr lvl="1" eaLnBrk="1" hangingPunct="1">
              <a:defRPr/>
            </a:pPr>
            <a:r>
              <a:rPr lang="en-US" sz="1600" dirty="0" smtClean="0"/>
              <a:t>Operating system maintains information about:</a:t>
            </a:r>
            <a:br>
              <a:rPr lang="en-US" sz="1600" dirty="0" smtClean="0"/>
            </a:br>
            <a:r>
              <a:rPr lang="en-US" sz="1600" dirty="0" smtClean="0"/>
              <a:t>a) allocated partitions    b) free partitions (hole)</a:t>
            </a:r>
          </a:p>
          <a:p>
            <a:pPr eaLnBrk="1" hangingPunct="1">
              <a:defRPr/>
            </a:pPr>
            <a:endParaRPr lang="en-US" sz="1600" dirty="0" smtClean="0">
              <a:cs typeface="+mn-cs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104900" y="3933825"/>
            <a:ext cx="11430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>
              <a:latin typeface="Verdana" charset="0"/>
            </a:endParaRPr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1104900" y="429736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1104900" y="47085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>
            <a:off x="1104900" y="56403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1409700" y="3933825"/>
            <a:ext cx="441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Helvetica" charset="0"/>
              </a:rPr>
              <a:t>OS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1104900" y="4378325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5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1104900" y="506095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8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1104900" y="565785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2</a:t>
            </a:r>
          </a:p>
        </p:txBody>
      </p:sp>
      <p:sp>
        <p:nvSpPr>
          <p:cNvPr id="62476" name="Rectangle 14"/>
          <p:cNvSpPr>
            <a:spLocks noChangeArrowheads="1"/>
          </p:cNvSpPr>
          <p:nvPr/>
        </p:nvSpPr>
        <p:spPr bwMode="auto">
          <a:xfrm>
            <a:off x="2933700" y="3933825"/>
            <a:ext cx="11430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>
              <a:latin typeface="Verdana" charset="0"/>
            </a:endParaRPr>
          </a:p>
        </p:txBody>
      </p:sp>
      <p:sp>
        <p:nvSpPr>
          <p:cNvPr id="62477" name="Line 15"/>
          <p:cNvSpPr>
            <a:spLocks noChangeShapeType="1"/>
          </p:cNvSpPr>
          <p:nvPr/>
        </p:nvSpPr>
        <p:spPr bwMode="auto">
          <a:xfrm>
            <a:off x="2933700" y="429736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Line 16"/>
          <p:cNvSpPr>
            <a:spLocks noChangeShapeType="1"/>
          </p:cNvSpPr>
          <p:nvPr/>
        </p:nvSpPr>
        <p:spPr bwMode="auto">
          <a:xfrm>
            <a:off x="2933700" y="47085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9" name="Line 17"/>
          <p:cNvSpPr>
            <a:spLocks noChangeShapeType="1"/>
          </p:cNvSpPr>
          <p:nvPr/>
        </p:nvSpPr>
        <p:spPr bwMode="auto">
          <a:xfrm>
            <a:off x="2933700" y="56403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0" name="Text Box 18"/>
          <p:cNvSpPr txBox="1">
            <a:spLocks noChangeArrowheads="1"/>
          </p:cNvSpPr>
          <p:nvPr/>
        </p:nvSpPr>
        <p:spPr bwMode="auto">
          <a:xfrm>
            <a:off x="3238500" y="3933825"/>
            <a:ext cx="441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Helvetica" charset="0"/>
              </a:rPr>
              <a:t>OS</a:t>
            </a:r>
          </a:p>
        </p:txBody>
      </p:sp>
      <p:sp>
        <p:nvSpPr>
          <p:cNvPr id="62481" name="Text Box 19"/>
          <p:cNvSpPr txBox="1">
            <a:spLocks noChangeArrowheads="1"/>
          </p:cNvSpPr>
          <p:nvPr/>
        </p:nvSpPr>
        <p:spPr bwMode="auto">
          <a:xfrm>
            <a:off x="2933700" y="4378325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5</a:t>
            </a:r>
          </a:p>
        </p:txBody>
      </p:sp>
      <p:sp>
        <p:nvSpPr>
          <p:cNvPr id="62482" name="Text Box 21"/>
          <p:cNvSpPr txBox="1">
            <a:spLocks noChangeArrowheads="1"/>
          </p:cNvSpPr>
          <p:nvPr/>
        </p:nvSpPr>
        <p:spPr bwMode="auto">
          <a:xfrm>
            <a:off x="2933700" y="565785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2</a:t>
            </a:r>
          </a:p>
        </p:txBody>
      </p:sp>
      <p:sp>
        <p:nvSpPr>
          <p:cNvPr id="62483" name="Rectangle 23"/>
          <p:cNvSpPr>
            <a:spLocks noChangeArrowheads="1"/>
          </p:cNvSpPr>
          <p:nvPr/>
        </p:nvSpPr>
        <p:spPr bwMode="auto">
          <a:xfrm>
            <a:off x="4762500" y="3933825"/>
            <a:ext cx="11430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>
              <a:latin typeface="Verdana" charset="0"/>
            </a:endParaRPr>
          </a:p>
        </p:txBody>
      </p:sp>
      <p:sp>
        <p:nvSpPr>
          <p:cNvPr id="62484" name="Line 24"/>
          <p:cNvSpPr>
            <a:spLocks noChangeShapeType="1"/>
          </p:cNvSpPr>
          <p:nvPr/>
        </p:nvSpPr>
        <p:spPr bwMode="auto">
          <a:xfrm>
            <a:off x="4762500" y="429736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5" name="Line 25"/>
          <p:cNvSpPr>
            <a:spLocks noChangeShapeType="1"/>
          </p:cNvSpPr>
          <p:nvPr/>
        </p:nvSpPr>
        <p:spPr bwMode="auto">
          <a:xfrm>
            <a:off x="4762500" y="47085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6" name="Line 26"/>
          <p:cNvSpPr>
            <a:spLocks noChangeShapeType="1"/>
          </p:cNvSpPr>
          <p:nvPr/>
        </p:nvSpPr>
        <p:spPr bwMode="auto">
          <a:xfrm>
            <a:off x="4762500" y="56403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7" name="Text Box 27"/>
          <p:cNvSpPr txBox="1">
            <a:spLocks noChangeArrowheads="1"/>
          </p:cNvSpPr>
          <p:nvPr/>
        </p:nvSpPr>
        <p:spPr bwMode="auto">
          <a:xfrm>
            <a:off x="5067300" y="3933825"/>
            <a:ext cx="441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Helvetica" charset="0"/>
              </a:rPr>
              <a:t>OS</a:t>
            </a:r>
          </a:p>
        </p:txBody>
      </p:sp>
      <p:sp>
        <p:nvSpPr>
          <p:cNvPr id="62488" name="Text Box 28"/>
          <p:cNvSpPr txBox="1">
            <a:spLocks noChangeArrowheads="1"/>
          </p:cNvSpPr>
          <p:nvPr/>
        </p:nvSpPr>
        <p:spPr bwMode="auto">
          <a:xfrm>
            <a:off x="4762500" y="4378325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5</a:t>
            </a:r>
          </a:p>
        </p:txBody>
      </p:sp>
      <p:sp>
        <p:nvSpPr>
          <p:cNvPr id="62489" name="Text Box 30"/>
          <p:cNvSpPr txBox="1">
            <a:spLocks noChangeArrowheads="1"/>
          </p:cNvSpPr>
          <p:nvPr/>
        </p:nvSpPr>
        <p:spPr bwMode="auto">
          <a:xfrm>
            <a:off x="4762500" y="565785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2</a:t>
            </a:r>
          </a:p>
        </p:txBody>
      </p:sp>
      <p:sp>
        <p:nvSpPr>
          <p:cNvPr id="62490" name="Rectangle 32"/>
          <p:cNvSpPr>
            <a:spLocks noChangeArrowheads="1"/>
          </p:cNvSpPr>
          <p:nvPr/>
        </p:nvSpPr>
        <p:spPr bwMode="auto">
          <a:xfrm>
            <a:off x="6591300" y="3933825"/>
            <a:ext cx="11430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>
              <a:latin typeface="Verdana" charset="0"/>
            </a:endParaRPr>
          </a:p>
        </p:txBody>
      </p:sp>
      <p:sp>
        <p:nvSpPr>
          <p:cNvPr id="62491" name="Line 33"/>
          <p:cNvSpPr>
            <a:spLocks noChangeShapeType="1"/>
          </p:cNvSpPr>
          <p:nvPr/>
        </p:nvSpPr>
        <p:spPr bwMode="auto">
          <a:xfrm>
            <a:off x="6591300" y="429736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2" name="Line 34"/>
          <p:cNvSpPr>
            <a:spLocks noChangeShapeType="1"/>
          </p:cNvSpPr>
          <p:nvPr/>
        </p:nvSpPr>
        <p:spPr bwMode="auto">
          <a:xfrm>
            <a:off x="6591300" y="47085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3" name="Line 35"/>
          <p:cNvSpPr>
            <a:spLocks noChangeShapeType="1"/>
          </p:cNvSpPr>
          <p:nvPr/>
        </p:nvSpPr>
        <p:spPr bwMode="auto">
          <a:xfrm>
            <a:off x="6591300" y="56403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4" name="Text Box 36"/>
          <p:cNvSpPr txBox="1">
            <a:spLocks noChangeArrowheads="1"/>
          </p:cNvSpPr>
          <p:nvPr/>
        </p:nvSpPr>
        <p:spPr bwMode="auto">
          <a:xfrm>
            <a:off x="6896100" y="3933825"/>
            <a:ext cx="441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Helvetica" charset="0"/>
              </a:rPr>
              <a:t>OS</a:t>
            </a:r>
          </a:p>
        </p:txBody>
      </p:sp>
      <p:sp>
        <p:nvSpPr>
          <p:cNvPr id="62495" name="Text Box 37"/>
          <p:cNvSpPr txBox="1">
            <a:spLocks noChangeArrowheads="1"/>
          </p:cNvSpPr>
          <p:nvPr/>
        </p:nvSpPr>
        <p:spPr bwMode="auto">
          <a:xfrm>
            <a:off x="6591300" y="4378325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5</a:t>
            </a:r>
          </a:p>
        </p:txBody>
      </p:sp>
      <p:sp>
        <p:nvSpPr>
          <p:cNvPr id="62496" name="Text Box 38"/>
          <p:cNvSpPr txBox="1">
            <a:spLocks noChangeArrowheads="1"/>
          </p:cNvSpPr>
          <p:nvPr/>
        </p:nvSpPr>
        <p:spPr bwMode="auto">
          <a:xfrm>
            <a:off x="6591300" y="4695825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9</a:t>
            </a:r>
          </a:p>
        </p:txBody>
      </p:sp>
      <p:sp>
        <p:nvSpPr>
          <p:cNvPr id="62497" name="Text Box 39"/>
          <p:cNvSpPr txBox="1">
            <a:spLocks noChangeArrowheads="1"/>
          </p:cNvSpPr>
          <p:nvPr/>
        </p:nvSpPr>
        <p:spPr bwMode="auto">
          <a:xfrm>
            <a:off x="6591300" y="565785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2</a:t>
            </a:r>
          </a:p>
        </p:txBody>
      </p:sp>
      <p:sp>
        <p:nvSpPr>
          <p:cNvPr id="62498" name="Rectangle 41"/>
          <p:cNvSpPr>
            <a:spLocks noChangeArrowheads="1"/>
          </p:cNvSpPr>
          <p:nvPr/>
        </p:nvSpPr>
        <p:spPr bwMode="auto">
          <a:xfrm>
            <a:off x="2933700" y="4695825"/>
            <a:ext cx="1143000" cy="990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>
              <a:latin typeface="Verdana" charset="0"/>
            </a:endParaRPr>
          </a:p>
        </p:txBody>
      </p:sp>
      <p:sp>
        <p:nvSpPr>
          <p:cNvPr id="62499" name="Rectangle 42"/>
          <p:cNvSpPr>
            <a:spLocks noChangeArrowheads="1"/>
          </p:cNvSpPr>
          <p:nvPr/>
        </p:nvSpPr>
        <p:spPr bwMode="auto">
          <a:xfrm>
            <a:off x="4762500" y="5076825"/>
            <a:ext cx="1143000" cy="609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>
              <a:latin typeface="Verdana" charset="0"/>
            </a:endParaRPr>
          </a:p>
        </p:txBody>
      </p:sp>
      <p:sp>
        <p:nvSpPr>
          <p:cNvPr id="62500" name="Text Box 43"/>
          <p:cNvSpPr txBox="1">
            <a:spLocks noChangeArrowheads="1"/>
          </p:cNvSpPr>
          <p:nvPr/>
        </p:nvSpPr>
        <p:spPr bwMode="auto">
          <a:xfrm>
            <a:off x="4762500" y="4695825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9</a:t>
            </a:r>
          </a:p>
        </p:txBody>
      </p:sp>
      <p:sp>
        <p:nvSpPr>
          <p:cNvPr id="62501" name="Rectangle 44"/>
          <p:cNvSpPr>
            <a:spLocks noChangeArrowheads="1"/>
          </p:cNvSpPr>
          <p:nvPr/>
        </p:nvSpPr>
        <p:spPr bwMode="auto">
          <a:xfrm>
            <a:off x="6591300" y="5381625"/>
            <a:ext cx="1143000" cy="304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>
              <a:latin typeface="Verdana" charset="0"/>
            </a:endParaRPr>
          </a:p>
        </p:txBody>
      </p:sp>
      <p:sp>
        <p:nvSpPr>
          <p:cNvPr id="62502" name="Line 45"/>
          <p:cNvSpPr>
            <a:spLocks noChangeShapeType="1"/>
          </p:cNvSpPr>
          <p:nvPr/>
        </p:nvSpPr>
        <p:spPr bwMode="auto">
          <a:xfrm>
            <a:off x="6591300" y="503237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03" name="Text Box 46"/>
          <p:cNvSpPr txBox="1">
            <a:spLocks noChangeArrowheads="1"/>
          </p:cNvSpPr>
          <p:nvPr/>
        </p:nvSpPr>
        <p:spPr bwMode="auto">
          <a:xfrm>
            <a:off x="6591300" y="5076825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10</a:t>
            </a:r>
          </a:p>
        </p:txBody>
      </p:sp>
      <p:sp>
        <p:nvSpPr>
          <p:cNvPr id="62504" name="AutoShape 47"/>
          <p:cNvSpPr>
            <a:spLocks noChangeArrowheads="1"/>
          </p:cNvSpPr>
          <p:nvPr/>
        </p:nvSpPr>
        <p:spPr bwMode="auto">
          <a:xfrm>
            <a:off x="2324100" y="5076825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>
              <a:latin typeface="Verdana" charset="0"/>
            </a:endParaRPr>
          </a:p>
        </p:txBody>
      </p:sp>
      <p:sp>
        <p:nvSpPr>
          <p:cNvPr id="62505" name="AutoShape 48"/>
          <p:cNvSpPr>
            <a:spLocks noChangeArrowheads="1"/>
          </p:cNvSpPr>
          <p:nvPr/>
        </p:nvSpPr>
        <p:spPr bwMode="auto">
          <a:xfrm>
            <a:off x="4152900" y="5076825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>
              <a:latin typeface="Verdana" charset="0"/>
            </a:endParaRPr>
          </a:p>
        </p:txBody>
      </p:sp>
      <p:sp>
        <p:nvSpPr>
          <p:cNvPr id="62506" name="AutoShape 49"/>
          <p:cNvSpPr>
            <a:spLocks noChangeArrowheads="1"/>
          </p:cNvSpPr>
          <p:nvPr/>
        </p:nvSpPr>
        <p:spPr bwMode="auto">
          <a:xfrm>
            <a:off x="5981700" y="5076825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5C7A6E-599E-B34C-AB2C-CFAF51F22E71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25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Dynamic Storage-Allocation </a:t>
            </a:r>
            <a:r>
              <a:rPr lang="en-US" dirty="0" smtClean="0">
                <a:cs typeface="+mj-cs"/>
              </a:rPr>
              <a:t>Problem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801688" y="2122488"/>
            <a:ext cx="75152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/>
              <a:t>First-fit</a:t>
            </a:r>
            <a:r>
              <a:rPr lang="en-US" dirty="0"/>
              <a:t>:  Allocate the </a:t>
            </a:r>
            <a:r>
              <a:rPr lang="en-US" i="1" dirty="0"/>
              <a:t>first</a:t>
            </a:r>
            <a:r>
              <a:rPr lang="en-US" dirty="0"/>
              <a:t> hole that is big enough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/>
              <a:t>Best-fit</a:t>
            </a:r>
            <a:r>
              <a:rPr lang="en-US" dirty="0"/>
              <a:t>:  Allocate the </a:t>
            </a:r>
            <a:r>
              <a:rPr lang="en-US" i="1" dirty="0"/>
              <a:t>smallest</a:t>
            </a:r>
            <a:r>
              <a:rPr lang="en-US" dirty="0"/>
              <a:t> hole that is big enough; must search entire list, unless ordered by size 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/>
              <a:t>Produces the smallest leftover hole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/>
              <a:t>Worst-fit</a:t>
            </a:r>
            <a:r>
              <a:rPr lang="en-US" dirty="0"/>
              <a:t>:  Allocate the </a:t>
            </a:r>
            <a:r>
              <a:rPr lang="en-US" i="1" dirty="0"/>
              <a:t>largest</a:t>
            </a:r>
            <a:r>
              <a:rPr lang="en-US" dirty="0"/>
              <a:t> hole; must also search entire list 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/>
              <a:t>Produces the largest leftover hole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30250" y="1628775"/>
            <a:ext cx="6538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>
                <a:latin typeface="Helvetica" charset="0"/>
              </a:rPr>
              <a:t>How to satisfy a request of size </a:t>
            </a:r>
            <a:r>
              <a:rPr lang="en-US" sz="2000" i="1">
                <a:latin typeface="Helvetica" charset="0"/>
              </a:rPr>
              <a:t>n</a:t>
            </a:r>
            <a:r>
              <a:rPr lang="en-US" sz="2000">
                <a:latin typeface="Helvetica" charset="0"/>
              </a:rPr>
              <a:t> from a list of free holes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730250" y="4584700"/>
            <a:ext cx="653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>
                <a:latin typeface="Helvetica" charset="0"/>
              </a:rPr>
              <a:t>First-fit and best-fit better than worst-fit in terms of speed and storage utilization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06465F-0393-D04B-A1F9-41DB33574B3A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25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Fragmentation</a:t>
            </a:r>
          </a:p>
        </p:txBody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External Fragmentation</a:t>
            </a:r>
            <a:r>
              <a:rPr lang="en-US" dirty="0" smtClean="0">
                <a:cs typeface="+mn-cs"/>
              </a:rPr>
              <a:t> – total memory space exists to satisfy a request, but it is not contiguous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Internal Fragmentation</a:t>
            </a:r>
            <a:r>
              <a:rPr lang="en-US" dirty="0" smtClean="0">
                <a:cs typeface="+mn-cs"/>
              </a:rPr>
              <a:t> – allocated memory may be slightly larger than requested memory; this size difference is memory internal to a partition (allocation), but not being used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Reduce external fragmentation by </a:t>
            </a:r>
            <a:r>
              <a:rPr lang="en-US" b="1" dirty="0" smtClean="0">
                <a:cs typeface="+mn-cs"/>
              </a:rPr>
              <a:t>compaction</a:t>
            </a:r>
          </a:p>
          <a:p>
            <a:pPr lvl="1" eaLnBrk="1" hangingPunct="1">
              <a:defRPr/>
            </a:pPr>
            <a:r>
              <a:rPr lang="en-US" dirty="0" smtClean="0"/>
              <a:t>Shuffle memory contents to place all free memory together in one large block</a:t>
            </a:r>
          </a:p>
          <a:p>
            <a:pPr lvl="1" eaLnBrk="1" hangingPunct="1">
              <a:defRPr/>
            </a:pPr>
            <a:r>
              <a:rPr lang="en-US" dirty="0" smtClean="0"/>
              <a:t>Compaction is possible </a:t>
            </a:r>
            <a:r>
              <a:rPr lang="en-US" i="1" dirty="0" smtClean="0"/>
              <a:t>only</a:t>
            </a:r>
            <a:r>
              <a:rPr lang="en-US" dirty="0" smtClean="0"/>
              <a:t> if relocation is dynamic, and is done at execution time</a:t>
            </a:r>
          </a:p>
          <a:p>
            <a:pPr lvl="1" eaLnBrk="1" hangingPunct="1">
              <a:defRPr/>
            </a:pPr>
            <a:r>
              <a:rPr lang="en-US" dirty="0" smtClean="0"/>
              <a:t>I/O problem</a:t>
            </a:r>
          </a:p>
          <a:p>
            <a:pPr lvl="2" eaLnBrk="1" hangingPunct="1">
              <a:defRPr/>
            </a:pPr>
            <a:r>
              <a:rPr lang="en-US" dirty="0" smtClean="0"/>
              <a:t>Latch job in memory while it is involved in I/O</a:t>
            </a:r>
          </a:p>
          <a:p>
            <a:pPr lvl="2" eaLnBrk="1" hangingPunct="1">
              <a:defRPr/>
            </a:pPr>
            <a:r>
              <a:rPr lang="en-US" dirty="0" smtClean="0"/>
              <a:t>Do I/O only into OS buffers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31A81-CDE9-B24A-B89E-2AEFD7502D32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44486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Paging</a:t>
            </a:r>
          </a:p>
        </p:txBody>
      </p:sp>
      <p:sp>
        <p:nvSpPr>
          <p:cNvPr id="144486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EC18E-39AF-0A44-B97D-C8CDC31EA8BD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Paging</a:t>
            </a:r>
          </a:p>
        </p:txBody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351838" cy="35274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Physical address space of a process can be noncontiguous; process is allocated physical memory whenever the latter is available</a:t>
            </a:r>
          </a:p>
          <a:p>
            <a:pPr lvl="1" eaLnBrk="1" hangingPunct="1">
              <a:defRPr/>
            </a:pPr>
            <a:r>
              <a:rPr lang="en-US" smtClean="0"/>
              <a:t>Physical address space will also be </a:t>
            </a:r>
            <a:r>
              <a:rPr lang="en-US" b="1" smtClean="0"/>
              <a:t>noncontiguous</a:t>
            </a:r>
            <a:r>
              <a:rPr lang="en-US" smtClean="0"/>
              <a:t>.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Divide physical memory into fixed-sized blocks called </a:t>
            </a:r>
            <a:r>
              <a:rPr lang="en-US" b="1" smtClean="0">
                <a:solidFill>
                  <a:srgbClr val="FF0000"/>
                </a:solidFill>
                <a:cs typeface="+mn-cs"/>
              </a:rPr>
              <a:t>frames</a:t>
            </a:r>
            <a:r>
              <a:rPr lang="en-US" smtClean="0">
                <a:cs typeface="+mn-cs"/>
              </a:rPr>
              <a:t> (size is power of 2, between 512 bytes and 8,192 bytes)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Divide logical memory into blocks of same size called </a:t>
            </a:r>
            <a:r>
              <a:rPr lang="en-US" b="1" smtClean="0">
                <a:solidFill>
                  <a:srgbClr val="FF0000"/>
                </a:solidFill>
                <a:cs typeface="+mn-cs"/>
              </a:rPr>
              <a:t>pages</a:t>
            </a:r>
            <a:endParaRPr lang="en-US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Keep track of all free frames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To run a program of size </a:t>
            </a:r>
            <a:r>
              <a:rPr lang="en-US" b="1" i="1" smtClean="0">
                <a:cs typeface="+mn-cs"/>
              </a:rPr>
              <a:t>n</a:t>
            </a:r>
            <a:r>
              <a:rPr lang="en-US" smtClean="0">
                <a:cs typeface="+mn-cs"/>
              </a:rPr>
              <a:t> pages, need to find </a:t>
            </a:r>
            <a:r>
              <a:rPr lang="en-US" i="1" smtClean="0">
                <a:cs typeface="+mn-cs"/>
              </a:rPr>
              <a:t>n</a:t>
            </a:r>
            <a:r>
              <a:rPr lang="en-US" smtClean="0">
                <a:cs typeface="+mn-cs"/>
              </a:rPr>
              <a:t> free frames and load program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Set up a page table to translate logical to physical addresses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Internal fragmentation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25009A-9DDD-6B4D-9EB0-4CEEF309467E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27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Paging</a:t>
            </a:r>
          </a:p>
        </p:txBody>
      </p:sp>
      <p:sp>
        <p:nvSpPr>
          <p:cNvPr id="1272845" name="Rectangle 13"/>
          <p:cNvSpPr>
            <a:spLocks noChangeArrowheads="1"/>
          </p:cNvSpPr>
          <p:nvPr/>
        </p:nvSpPr>
        <p:spPr bwMode="auto">
          <a:xfrm>
            <a:off x="5435600" y="3068638"/>
            <a:ext cx="10080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2846" name="Rectangle 14"/>
          <p:cNvSpPr>
            <a:spLocks noChangeArrowheads="1"/>
          </p:cNvSpPr>
          <p:nvPr/>
        </p:nvSpPr>
        <p:spPr bwMode="auto">
          <a:xfrm>
            <a:off x="5435600" y="3502025"/>
            <a:ext cx="10080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2847" name="Rectangle 15"/>
          <p:cNvSpPr>
            <a:spLocks noChangeArrowheads="1"/>
          </p:cNvSpPr>
          <p:nvPr/>
        </p:nvSpPr>
        <p:spPr bwMode="auto">
          <a:xfrm>
            <a:off x="5435600" y="3933825"/>
            <a:ext cx="10080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2848" name="Rectangle 16"/>
          <p:cNvSpPr>
            <a:spLocks noChangeArrowheads="1"/>
          </p:cNvSpPr>
          <p:nvPr/>
        </p:nvSpPr>
        <p:spPr bwMode="auto">
          <a:xfrm>
            <a:off x="5435600" y="4365625"/>
            <a:ext cx="10080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2849" name="Rectangle 17"/>
          <p:cNvSpPr>
            <a:spLocks noChangeArrowheads="1"/>
          </p:cNvSpPr>
          <p:nvPr/>
        </p:nvSpPr>
        <p:spPr bwMode="auto">
          <a:xfrm>
            <a:off x="5435600" y="4797425"/>
            <a:ext cx="10080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2850" name="Rectangle 18"/>
          <p:cNvSpPr>
            <a:spLocks noChangeArrowheads="1"/>
          </p:cNvSpPr>
          <p:nvPr/>
        </p:nvSpPr>
        <p:spPr bwMode="auto">
          <a:xfrm>
            <a:off x="5435600" y="5229225"/>
            <a:ext cx="10080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2851" name="Rectangle 19"/>
          <p:cNvSpPr>
            <a:spLocks noChangeArrowheads="1"/>
          </p:cNvSpPr>
          <p:nvPr/>
        </p:nvSpPr>
        <p:spPr bwMode="auto">
          <a:xfrm>
            <a:off x="5435600" y="5661025"/>
            <a:ext cx="10080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2852" name="Rectangle 20"/>
          <p:cNvSpPr>
            <a:spLocks noChangeArrowheads="1"/>
          </p:cNvSpPr>
          <p:nvPr/>
        </p:nvSpPr>
        <p:spPr bwMode="auto">
          <a:xfrm>
            <a:off x="5435600" y="1771650"/>
            <a:ext cx="10080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2853" name="Rectangle 21"/>
          <p:cNvSpPr>
            <a:spLocks noChangeArrowheads="1"/>
          </p:cNvSpPr>
          <p:nvPr/>
        </p:nvSpPr>
        <p:spPr bwMode="auto">
          <a:xfrm>
            <a:off x="5435600" y="2203450"/>
            <a:ext cx="10080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2855" name="Rectangle 23"/>
          <p:cNvSpPr>
            <a:spLocks noChangeArrowheads="1"/>
          </p:cNvSpPr>
          <p:nvPr/>
        </p:nvSpPr>
        <p:spPr bwMode="auto">
          <a:xfrm>
            <a:off x="5435600" y="2636838"/>
            <a:ext cx="10080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2856" name="Rectangle 24"/>
          <p:cNvSpPr>
            <a:spLocks noChangeArrowheads="1"/>
          </p:cNvSpPr>
          <p:nvPr/>
        </p:nvSpPr>
        <p:spPr bwMode="auto">
          <a:xfrm>
            <a:off x="5435600" y="1773238"/>
            <a:ext cx="1008063" cy="43195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2857" name="Text Box 25"/>
          <p:cNvSpPr txBox="1">
            <a:spLocks noChangeArrowheads="1"/>
          </p:cNvSpPr>
          <p:nvPr/>
        </p:nvSpPr>
        <p:spPr bwMode="auto">
          <a:xfrm>
            <a:off x="4787900" y="1412875"/>
            <a:ext cx="2644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RAM (Physical Memory)</a:t>
            </a:r>
          </a:p>
        </p:txBody>
      </p:sp>
      <p:sp>
        <p:nvSpPr>
          <p:cNvPr id="1272858" name="Line 26"/>
          <p:cNvSpPr>
            <a:spLocks noChangeShapeType="1"/>
          </p:cNvSpPr>
          <p:nvPr/>
        </p:nvSpPr>
        <p:spPr bwMode="auto">
          <a:xfrm>
            <a:off x="6300788" y="2420938"/>
            <a:ext cx="792162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2859" name="Text Box 27"/>
          <p:cNvSpPr txBox="1">
            <a:spLocks noChangeArrowheads="1"/>
          </p:cNvSpPr>
          <p:nvPr/>
        </p:nvSpPr>
        <p:spPr bwMode="auto">
          <a:xfrm>
            <a:off x="7092950" y="2205038"/>
            <a:ext cx="1203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a frame</a:t>
            </a:r>
          </a:p>
          <a:p>
            <a:pPr algn="l">
              <a:defRPr/>
            </a:pPr>
            <a:r>
              <a:rPr lang="en-US">
                <a:cs typeface="+mn-cs"/>
              </a:rPr>
              <a:t>(size = 2</a:t>
            </a:r>
            <a:r>
              <a:rPr lang="en-US" baseline="30000">
                <a:cs typeface="+mn-cs"/>
              </a:rPr>
              <a:t>x</a:t>
            </a:r>
            <a:r>
              <a:rPr lang="en-US">
                <a:cs typeface="+mn-cs"/>
              </a:rPr>
              <a:t>)</a:t>
            </a:r>
          </a:p>
        </p:txBody>
      </p:sp>
      <p:sp>
        <p:nvSpPr>
          <p:cNvPr id="1272862" name="Text Box 30"/>
          <p:cNvSpPr txBox="1">
            <a:spLocks noChangeArrowheads="1"/>
          </p:cNvSpPr>
          <p:nvPr/>
        </p:nvSpPr>
        <p:spPr bwMode="auto">
          <a:xfrm>
            <a:off x="6732588" y="3573463"/>
            <a:ext cx="19589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physical memory:</a:t>
            </a:r>
          </a:p>
          <a:p>
            <a:pPr>
              <a:defRPr/>
            </a:pPr>
            <a:r>
              <a:rPr lang="en-US">
                <a:cs typeface="+mn-cs"/>
              </a:rPr>
              <a:t>set of fixed sized</a:t>
            </a:r>
          </a:p>
          <a:p>
            <a:pPr>
              <a:defRPr/>
            </a:pPr>
            <a:r>
              <a:rPr lang="en-US">
                <a:cs typeface="+mn-cs"/>
              </a:rPr>
              <a:t>frames</a:t>
            </a:r>
          </a:p>
        </p:txBody>
      </p:sp>
      <p:sp>
        <p:nvSpPr>
          <p:cNvPr id="1272869" name="Rectangle 37"/>
          <p:cNvSpPr>
            <a:spLocks noChangeArrowheads="1"/>
          </p:cNvSpPr>
          <p:nvPr/>
        </p:nvSpPr>
        <p:spPr bwMode="auto">
          <a:xfrm>
            <a:off x="1116013" y="1989138"/>
            <a:ext cx="1009650" cy="259238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2870" name="Rectangle 38"/>
          <p:cNvSpPr>
            <a:spLocks noChangeArrowheads="1"/>
          </p:cNvSpPr>
          <p:nvPr/>
        </p:nvSpPr>
        <p:spPr bwMode="auto">
          <a:xfrm>
            <a:off x="1117600" y="1990725"/>
            <a:ext cx="1008063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272871" name="Rectangle 39"/>
          <p:cNvSpPr>
            <a:spLocks noChangeArrowheads="1"/>
          </p:cNvSpPr>
          <p:nvPr/>
        </p:nvSpPr>
        <p:spPr bwMode="auto">
          <a:xfrm>
            <a:off x="1117600" y="2422525"/>
            <a:ext cx="1008063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1272872" name="Rectangle 40"/>
          <p:cNvSpPr>
            <a:spLocks noChangeArrowheads="1"/>
          </p:cNvSpPr>
          <p:nvPr/>
        </p:nvSpPr>
        <p:spPr bwMode="auto">
          <a:xfrm>
            <a:off x="1117600" y="2854325"/>
            <a:ext cx="1008063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</a:p>
        </p:txBody>
      </p:sp>
      <p:sp>
        <p:nvSpPr>
          <p:cNvPr id="1272873" name="Rectangle 41"/>
          <p:cNvSpPr>
            <a:spLocks noChangeArrowheads="1"/>
          </p:cNvSpPr>
          <p:nvPr/>
        </p:nvSpPr>
        <p:spPr bwMode="auto">
          <a:xfrm>
            <a:off x="1117600" y="3286125"/>
            <a:ext cx="1008063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3</a:t>
            </a:r>
          </a:p>
        </p:txBody>
      </p:sp>
      <p:sp>
        <p:nvSpPr>
          <p:cNvPr id="1272874" name="Rectangle 42"/>
          <p:cNvSpPr>
            <a:spLocks noChangeArrowheads="1"/>
          </p:cNvSpPr>
          <p:nvPr/>
        </p:nvSpPr>
        <p:spPr bwMode="auto">
          <a:xfrm>
            <a:off x="1117600" y="3717925"/>
            <a:ext cx="1008063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4</a:t>
            </a:r>
          </a:p>
        </p:txBody>
      </p:sp>
      <p:sp>
        <p:nvSpPr>
          <p:cNvPr id="1272875" name="Rectangle 43"/>
          <p:cNvSpPr>
            <a:spLocks noChangeArrowheads="1"/>
          </p:cNvSpPr>
          <p:nvPr/>
        </p:nvSpPr>
        <p:spPr bwMode="auto">
          <a:xfrm>
            <a:off x="1117600" y="4149725"/>
            <a:ext cx="1008063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5</a:t>
            </a:r>
          </a:p>
        </p:txBody>
      </p:sp>
      <p:sp>
        <p:nvSpPr>
          <p:cNvPr id="1272883" name="Text Box 51"/>
          <p:cNvSpPr txBox="1">
            <a:spLocks noChangeArrowheads="1"/>
          </p:cNvSpPr>
          <p:nvPr/>
        </p:nvSpPr>
        <p:spPr bwMode="auto">
          <a:xfrm>
            <a:off x="971550" y="1628775"/>
            <a:ext cx="1222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a program</a:t>
            </a:r>
          </a:p>
        </p:txBody>
      </p:sp>
      <p:sp>
        <p:nvSpPr>
          <p:cNvPr id="1272884" name="Line 52"/>
          <p:cNvSpPr>
            <a:spLocks noChangeShapeType="1"/>
          </p:cNvSpPr>
          <p:nvPr/>
        </p:nvSpPr>
        <p:spPr bwMode="auto">
          <a:xfrm>
            <a:off x="2411413" y="1989138"/>
            <a:ext cx="0" cy="25923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2885" name="Text Box 53"/>
          <p:cNvSpPr txBox="1">
            <a:spLocks noChangeArrowheads="1"/>
          </p:cNvSpPr>
          <p:nvPr/>
        </p:nvSpPr>
        <p:spPr bwMode="auto">
          <a:xfrm rot="16200000">
            <a:off x="1393031" y="3066257"/>
            <a:ext cx="2378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logical address space</a:t>
            </a:r>
          </a:p>
        </p:txBody>
      </p:sp>
      <p:sp>
        <p:nvSpPr>
          <p:cNvPr id="1272886" name="Text Box 54"/>
          <p:cNvSpPr txBox="1">
            <a:spLocks noChangeArrowheads="1"/>
          </p:cNvSpPr>
          <p:nvPr/>
        </p:nvSpPr>
        <p:spPr bwMode="auto">
          <a:xfrm>
            <a:off x="6446838" y="1792288"/>
            <a:ext cx="307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272887" name="Text Box 55"/>
          <p:cNvSpPr txBox="1">
            <a:spLocks noChangeArrowheads="1"/>
          </p:cNvSpPr>
          <p:nvPr/>
        </p:nvSpPr>
        <p:spPr bwMode="auto">
          <a:xfrm>
            <a:off x="6443663" y="2236788"/>
            <a:ext cx="307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1272888" name="Text Box 56"/>
          <p:cNvSpPr txBox="1">
            <a:spLocks noChangeArrowheads="1"/>
          </p:cNvSpPr>
          <p:nvPr/>
        </p:nvSpPr>
        <p:spPr bwMode="auto">
          <a:xfrm>
            <a:off x="6445250" y="270192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2</a:t>
            </a:r>
          </a:p>
        </p:txBody>
      </p:sp>
      <p:sp>
        <p:nvSpPr>
          <p:cNvPr id="1272889" name="Text Box 57"/>
          <p:cNvSpPr txBox="1">
            <a:spLocks noChangeArrowheads="1"/>
          </p:cNvSpPr>
          <p:nvPr/>
        </p:nvSpPr>
        <p:spPr bwMode="auto">
          <a:xfrm>
            <a:off x="6465888" y="313372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3</a:t>
            </a:r>
          </a:p>
        </p:txBody>
      </p:sp>
      <p:sp>
        <p:nvSpPr>
          <p:cNvPr id="1272890" name="Text Box 58"/>
          <p:cNvSpPr txBox="1">
            <a:spLocks noChangeArrowheads="1"/>
          </p:cNvSpPr>
          <p:nvPr/>
        </p:nvSpPr>
        <p:spPr bwMode="auto">
          <a:xfrm>
            <a:off x="6465888" y="3567113"/>
            <a:ext cx="307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4</a:t>
            </a:r>
          </a:p>
        </p:txBody>
      </p:sp>
      <p:sp>
        <p:nvSpPr>
          <p:cNvPr id="1272891" name="Text Box 59"/>
          <p:cNvSpPr txBox="1">
            <a:spLocks noChangeArrowheads="1"/>
          </p:cNvSpPr>
          <p:nvPr/>
        </p:nvSpPr>
        <p:spPr bwMode="auto">
          <a:xfrm>
            <a:off x="6465888" y="393382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5</a:t>
            </a:r>
          </a:p>
        </p:txBody>
      </p:sp>
      <p:sp>
        <p:nvSpPr>
          <p:cNvPr id="1272892" name="Text Box 60"/>
          <p:cNvSpPr txBox="1">
            <a:spLocks noChangeArrowheads="1"/>
          </p:cNvSpPr>
          <p:nvPr/>
        </p:nvSpPr>
        <p:spPr bwMode="auto">
          <a:xfrm>
            <a:off x="6446838" y="436562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7</a:t>
            </a:r>
          </a:p>
        </p:txBody>
      </p:sp>
      <p:sp>
        <p:nvSpPr>
          <p:cNvPr id="1272893" name="Text Box 61"/>
          <p:cNvSpPr txBox="1">
            <a:spLocks noChangeArrowheads="1"/>
          </p:cNvSpPr>
          <p:nvPr/>
        </p:nvSpPr>
        <p:spPr bwMode="auto">
          <a:xfrm>
            <a:off x="6465888" y="479742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6</a:t>
            </a:r>
          </a:p>
        </p:txBody>
      </p:sp>
      <p:sp>
        <p:nvSpPr>
          <p:cNvPr id="1272894" name="Text Box 62"/>
          <p:cNvSpPr txBox="1">
            <a:spLocks noChangeArrowheads="1"/>
          </p:cNvSpPr>
          <p:nvPr/>
        </p:nvSpPr>
        <p:spPr bwMode="auto">
          <a:xfrm>
            <a:off x="6465888" y="522922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8</a:t>
            </a:r>
          </a:p>
        </p:txBody>
      </p:sp>
      <p:sp>
        <p:nvSpPr>
          <p:cNvPr id="1272895" name="Text Box 63"/>
          <p:cNvSpPr txBox="1">
            <a:spLocks noChangeArrowheads="1"/>
          </p:cNvSpPr>
          <p:nvPr/>
        </p:nvSpPr>
        <p:spPr bwMode="auto">
          <a:xfrm>
            <a:off x="6465888" y="566102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9</a:t>
            </a:r>
          </a:p>
        </p:txBody>
      </p:sp>
      <p:sp>
        <p:nvSpPr>
          <p:cNvPr id="1272896" name="Text Box 64"/>
          <p:cNvSpPr txBox="1">
            <a:spLocks noChangeArrowheads="1"/>
          </p:cNvSpPr>
          <p:nvPr/>
        </p:nvSpPr>
        <p:spPr bwMode="auto">
          <a:xfrm>
            <a:off x="1935163" y="5445125"/>
            <a:ext cx="266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b="1">
                <a:cs typeface="+mn-cs"/>
              </a:rPr>
              <a:t>Page size = Frame size</a:t>
            </a:r>
          </a:p>
        </p:txBody>
      </p:sp>
      <p:sp>
        <p:nvSpPr>
          <p:cNvPr id="1272897" name="Text Box 65"/>
          <p:cNvSpPr txBox="1">
            <a:spLocks noChangeArrowheads="1"/>
          </p:cNvSpPr>
          <p:nvPr/>
        </p:nvSpPr>
        <p:spPr bwMode="auto">
          <a:xfrm>
            <a:off x="407988" y="4652963"/>
            <a:ext cx="2403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program: set of pages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7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7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72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72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7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7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7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72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7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7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7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7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7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7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7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7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7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27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27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27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272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272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72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7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272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272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272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272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27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2845" grpId="0" animBg="1"/>
      <p:bldP spid="1272846" grpId="0" animBg="1"/>
      <p:bldP spid="1272847" grpId="0" animBg="1"/>
      <p:bldP spid="1272848" grpId="0" animBg="1"/>
      <p:bldP spid="1272849" grpId="0" animBg="1"/>
      <p:bldP spid="1272850" grpId="0" animBg="1"/>
      <p:bldP spid="1272851" grpId="0" animBg="1"/>
      <p:bldP spid="1272852" grpId="0" animBg="1"/>
      <p:bldP spid="1272853" grpId="0" animBg="1"/>
      <p:bldP spid="1272855" grpId="0" animBg="1"/>
      <p:bldP spid="1272859" grpId="0"/>
      <p:bldP spid="1272862" grpId="0"/>
      <p:bldP spid="1272870" grpId="0" animBg="1"/>
      <p:bldP spid="1272871" grpId="0" animBg="1"/>
      <p:bldP spid="1272872" grpId="0" animBg="1"/>
      <p:bldP spid="1272873" grpId="0" animBg="1"/>
      <p:bldP spid="1272874" grpId="0" animBg="1"/>
      <p:bldP spid="1272875" grpId="0" animBg="1"/>
      <p:bldP spid="1272886" grpId="0"/>
      <p:bldP spid="1272887" grpId="0"/>
      <p:bldP spid="1272888" grpId="0"/>
      <p:bldP spid="1272889" grpId="0"/>
      <p:bldP spid="1272890" grpId="0"/>
      <p:bldP spid="1272891" grpId="0"/>
      <p:bldP spid="1272892" grpId="0"/>
      <p:bldP spid="1272893" grpId="0"/>
      <p:bldP spid="1272894" grpId="0"/>
      <p:bldP spid="12728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2E99E-F3C8-C342-91BD-63A9A4BA473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20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Background</a:t>
            </a:r>
          </a:p>
        </p:txBody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Program must be brought (from disk)  into memory and placed within a process for it to be run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Main memory and registers are only storage CPU can access directly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Register access in one CPU clock (or less)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Main memory can take many cycles</a:t>
            </a:r>
            <a:endParaRPr lang="en-US" b="1" dirty="0" smtClean="0">
              <a:solidFill>
                <a:srgbClr val="3366FF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Cache</a:t>
            </a:r>
            <a:r>
              <a:rPr lang="en-US" dirty="0" smtClean="0">
                <a:solidFill>
                  <a:srgbClr val="3366FF"/>
                </a:solidFill>
                <a:cs typeface="+mn-cs"/>
              </a:rPr>
              <a:t> </a:t>
            </a:r>
            <a:r>
              <a:rPr lang="en-US" dirty="0" smtClean="0">
                <a:cs typeface="+mn-cs"/>
              </a:rPr>
              <a:t>sits between main memory and CPU registers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Protection of memory required to ensure correct operation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45356-FBB3-C443-A98C-19CFABF48D62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27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Paging</a:t>
            </a:r>
          </a:p>
        </p:txBody>
      </p:sp>
      <p:sp>
        <p:nvSpPr>
          <p:cNvPr id="1275908" name="Rectangle 4"/>
          <p:cNvSpPr>
            <a:spLocks noChangeArrowheads="1"/>
          </p:cNvSpPr>
          <p:nvPr/>
        </p:nvSpPr>
        <p:spPr bwMode="auto">
          <a:xfrm>
            <a:off x="5649913" y="3068638"/>
            <a:ext cx="1008062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5909" name="Rectangle 5"/>
          <p:cNvSpPr>
            <a:spLocks noChangeArrowheads="1"/>
          </p:cNvSpPr>
          <p:nvPr/>
        </p:nvSpPr>
        <p:spPr bwMode="auto">
          <a:xfrm>
            <a:off x="5649913" y="3502025"/>
            <a:ext cx="1008062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5910" name="Rectangle 6"/>
          <p:cNvSpPr>
            <a:spLocks noChangeArrowheads="1"/>
          </p:cNvSpPr>
          <p:nvPr/>
        </p:nvSpPr>
        <p:spPr bwMode="auto">
          <a:xfrm>
            <a:off x="5649913" y="3933825"/>
            <a:ext cx="1008062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5911" name="Rectangle 7"/>
          <p:cNvSpPr>
            <a:spLocks noChangeArrowheads="1"/>
          </p:cNvSpPr>
          <p:nvPr/>
        </p:nvSpPr>
        <p:spPr bwMode="auto">
          <a:xfrm>
            <a:off x="5649913" y="4365625"/>
            <a:ext cx="1008062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5912" name="Rectangle 8"/>
          <p:cNvSpPr>
            <a:spLocks noChangeArrowheads="1"/>
          </p:cNvSpPr>
          <p:nvPr/>
        </p:nvSpPr>
        <p:spPr bwMode="auto">
          <a:xfrm>
            <a:off x="5649913" y="4797425"/>
            <a:ext cx="1008062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5913" name="Rectangle 9"/>
          <p:cNvSpPr>
            <a:spLocks noChangeArrowheads="1"/>
          </p:cNvSpPr>
          <p:nvPr/>
        </p:nvSpPr>
        <p:spPr bwMode="auto">
          <a:xfrm>
            <a:off x="5649913" y="5229225"/>
            <a:ext cx="1008062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5914" name="Rectangle 10"/>
          <p:cNvSpPr>
            <a:spLocks noChangeArrowheads="1"/>
          </p:cNvSpPr>
          <p:nvPr/>
        </p:nvSpPr>
        <p:spPr bwMode="auto">
          <a:xfrm>
            <a:off x="5649913" y="5661025"/>
            <a:ext cx="1008062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5915" name="Rectangle 11"/>
          <p:cNvSpPr>
            <a:spLocks noChangeArrowheads="1"/>
          </p:cNvSpPr>
          <p:nvPr/>
        </p:nvSpPr>
        <p:spPr bwMode="auto">
          <a:xfrm>
            <a:off x="5649913" y="1771650"/>
            <a:ext cx="1008062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5916" name="Rectangle 12"/>
          <p:cNvSpPr>
            <a:spLocks noChangeArrowheads="1"/>
          </p:cNvSpPr>
          <p:nvPr/>
        </p:nvSpPr>
        <p:spPr bwMode="auto">
          <a:xfrm>
            <a:off x="5649913" y="2203450"/>
            <a:ext cx="1008062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5917" name="Rectangle 13"/>
          <p:cNvSpPr>
            <a:spLocks noChangeArrowheads="1"/>
          </p:cNvSpPr>
          <p:nvPr/>
        </p:nvSpPr>
        <p:spPr bwMode="auto">
          <a:xfrm>
            <a:off x="5649913" y="2636838"/>
            <a:ext cx="1008062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5918" name="Rectangle 14"/>
          <p:cNvSpPr>
            <a:spLocks noChangeArrowheads="1"/>
          </p:cNvSpPr>
          <p:nvPr/>
        </p:nvSpPr>
        <p:spPr bwMode="auto">
          <a:xfrm>
            <a:off x="5651500" y="1773238"/>
            <a:ext cx="1008063" cy="43195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5919" name="Text Box 15"/>
          <p:cNvSpPr txBox="1">
            <a:spLocks noChangeArrowheads="1"/>
          </p:cNvSpPr>
          <p:nvPr/>
        </p:nvSpPr>
        <p:spPr bwMode="auto">
          <a:xfrm>
            <a:off x="6640513" y="1792288"/>
            <a:ext cx="307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275920" name="Text Box 16"/>
          <p:cNvSpPr txBox="1">
            <a:spLocks noChangeArrowheads="1"/>
          </p:cNvSpPr>
          <p:nvPr/>
        </p:nvSpPr>
        <p:spPr bwMode="auto">
          <a:xfrm>
            <a:off x="6637338" y="2236788"/>
            <a:ext cx="307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1275921" name="Text Box 17"/>
          <p:cNvSpPr txBox="1">
            <a:spLocks noChangeArrowheads="1"/>
          </p:cNvSpPr>
          <p:nvPr/>
        </p:nvSpPr>
        <p:spPr bwMode="auto">
          <a:xfrm>
            <a:off x="6638925" y="270192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2</a:t>
            </a:r>
          </a:p>
        </p:txBody>
      </p:sp>
      <p:sp>
        <p:nvSpPr>
          <p:cNvPr id="1275922" name="Text Box 18"/>
          <p:cNvSpPr txBox="1">
            <a:spLocks noChangeArrowheads="1"/>
          </p:cNvSpPr>
          <p:nvPr/>
        </p:nvSpPr>
        <p:spPr bwMode="auto">
          <a:xfrm>
            <a:off x="6659563" y="313372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3</a:t>
            </a:r>
          </a:p>
        </p:txBody>
      </p:sp>
      <p:sp>
        <p:nvSpPr>
          <p:cNvPr id="1275923" name="Text Box 19"/>
          <p:cNvSpPr txBox="1">
            <a:spLocks noChangeArrowheads="1"/>
          </p:cNvSpPr>
          <p:nvPr/>
        </p:nvSpPr>
        <p:spPr bwMode="auto">
          <a:xfrm>
            <a:off x="6659563" y="3567113"/>
            <a:ext cx="307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4</a:t>
            </a:r>
          </a:p>
        </p:txBody>
      </p:sp>
      <p:sp>
        <p:nvSpPr>
          <p:cNvPr id="1275924" name="Text Box 20"/>
          <p:cNvSpPr txBox="1">
            <a:spLocks noChangeArrowheads="1"/>
          </p:cNvSpPr>
          <p:nvPr/>
        </p:nvSpPr>
        <p:spPr bwMode="auto">
          <a:xfrm>
            <a:off x="6659563" y="393382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5</a:t>
            </a:r>
          </a:p>
        </p:txBody>
      </p:sp>
      <p:sp>
        <p:nvSpPr>
          <p:cNvPr id="1275925" name="Text Box 21"/>
          <p:cNvSpPr txBox="1">
            <a:spLocks noChangeArrowheads="1"/>
          </p:cNvSpPr>
          <p:nvPr/>
        </p:nvSpPr>
        <p:spPr bwMode="auto">
          <a:xfrm>
            <a:off x="6640513" y="436562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7</a:t>
            </a:r>
          </a:p>
        </p:txBody>
      </p:sp>
      <p:sp>
        <p:nvSpPr>
          <p:cNvPr id="1275926" name="Text Box 22"/>
          <p:cNvSpPr txBox="1">
            <a:spLocks noChangeArrowheads="1"/>
          </p:cNvSpPr>
          <p:nvPr/>
        </p:nvSpPr>
        <p:spPr bwMode="auto">
          <a:xfrm>
            <a:off x="6659563" y="479742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6</a:t>
            </a:r>
          </a:p>
        </p:txBody>
      </p:sp>
      <p:sp>
        <p:nvSpPr>
          <p:cNvPr id="1275927" name="Text Box 23"/>
          <p:cNvSpPr txBox="1">
            <a:spLocks noChangeArrowheads="1"/>
          </p:cNvSpPr>
          <p:nvPr/>
        </p:nvSpPr>
        <p:spPr bwMode="auto">
          <a:xfrm>
            <a:off x="6659563" y="522922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8</a:t>
            </a:r>
          </a:p>
        </p:txBody>
      </p:sp>
      <p:sp>
        <p:nvSpPr>
          <p:cNvPr id="1275928" name="Text Box 24"/>
          <p:cNvSpPr txBox="1">
            <a:spLocks noChangeArrowheads="1"/>
          </p:cNvSpPr>
          <p:nvPr/>
        </p:nvSpPr>
        <p:spPr bwMode="auto">
          <a:xfrm>
            <a:off x="6659563" y="566102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9</a:t>
            </a:r>
          </a:p>
        </p:txBody>
      </p:sp>
      <p:sp>
        <p:nvSpPr>
          <p:cNvPr id="1275929" name="Text Box 25"/>
          <p:cNvSpPr txBox="1">
            <a:spLocks noChangeArrowheads="1"/>
          </p:cNvSpPr>
          <p:nvPr/>
        </p:nvSpPr>
        <p:spPr bwMode="auto">
          <a:xfrm>
            <a:off x="5940425" y="1406525"/>
            <a:ext cx="688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RAM</a:t>
            </a:r>
          </a:p>
        </p:txBody>
      </p:sp>
      <p:sp>
        <p:nvSpPr>
          <p:cNvPr id="1275930" name="Rectangle 26"/>
          <p:cNvSpPr>
            <a:spLocks noChangeArrowheads="1"/>
          </p:cNvSpPr>
          <p:nvPr/>
        </p:nvSpPr>
        <p:spPr bwMode="auto">
          <a:xfrm>
            <a:off x="1116013" y="1989138"/>
            <a:ext cx="1009650" cy="259238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5931" name="Rectangle 27"/>
          <p:cNvSpPr>
            <a:spLocks noChangeArrowheads="1"/>
          </p:cNvSpPr>
          <p:nvPr/>
        </p:nvSpPr>
        <p:spPr bwMode="auto">
          <a:xfrm>
            <a:off x="1117600" y="1990725"/>
            <a:ext cx="1008063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275932" name="Rectangle 28"/>
          <p:cNvSpPr>
            <a:spLocks noChangeArrowheads="1"/>
          </p:cNvSpPr>
          <p:nvPr/>
        </p:nvSpPr>
        <p:spPr bwMode="auto">
          <a:xfrm>
            <a:off x="1117600" y="2422525"/>
            <a:ext cx="1008063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1275933" name="Rectangle 29"/>
          <p:cNvSpPr>
            <a:spLocks noChangeArrowheads="1"/>
          </p:cNvSpPr>
          <p:nvPr/>
        </p:nvSpPr>
        <p:spPr bwMode="auto">
          <a:xfrm>
            <a:off x="1117600" y="2854325"/>
            <a:ext cx="1008063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</a:p>
        </p:txBody>
      </p:sp>
      <p:sp>
        <p:nvSpPr>
          <p:cNvPr id="1275934" name="Rectangle 30"/>
          <p:cNvSpPr>
            <a:spLocks noChangeArrowheads="1"/>
          </p:cNvSpPr>
          <p:nvPr/>
        </p:nvSpPr>
        <p:spPr bwMode="auto">
          <a:xfrm>
            <a:off x="1117600" y="3286125"/>
            <a:ext cx="1008063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3</a:t>
            </a:r>
          </a:p>
        </p:txBody>
      </p:sp>
      <p:sp>
        <p:nvSpPr>
          <p:cNvPr id="1275935" name="Rectangle 31"/>
          <p:cNvSpPr>
            <a:spLocks noChangeArrowheads="1"/>
          </p:cNvSpPr>
          <p:nvPr/>
        </p:nvSpPr>
        <p:spPr bwMode="auto">
          <a:xfrm>
            <a:off x="1117600" y="3717925"/>
            <a:ext cx="1008063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4</a:t>
            </a:r>
          </a:p>
        </p:txBody>
      </p:sp>
      <p:sp>
        <p:nvSpPr>
          <p:cNvPr id="1275936" name="Rectangle 32"/>
          <p:cNvSpPr>
            <a:spLocks noChangeArrowheads="1"/>
          </p:cNvSpPr>
          <p:nvPr/>
        </p:nvSpPr>
        <p:spPr bwMode="auto">
          <a:xfrm>
            <a:off x="1117600" y="4149725"/>
            <a:ext cx="1008063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5</a:t>
            </a:r>
          </a:p>
        </p:txBody>
      </p:sp>
      <p:sp>
        <p:nvSpPr>
          <p:cNvPr id="1275937" name="Text Box 33"/>
          <p:cNvSpPr txBox="1">
            <a:spLocks noChangeArrowheads="1"/>
          </p:cNvSpPr>
          <p:nvPr/>
        </p:nvSpPr>
        <p:spPr bwMode="auto">
          <a:xfrm>
            <a:off x="971550" y="1628775"/>
            <a:ext cx="1222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a program</a:t>
            </a:r>
          </a:p>
        </p:txBody>
      </p:sp>
      <p:sp>
        <p:nvSpPr>
          <p:cNvPr id="1275939" name="Line 35"/>
          <p:cNvSpPr>
            <a:spLocks noChangeShapeType="1"/>
          </p:cNvSpPr>
          <p:nvPr/>
        </p:nvSpPr>
        <p:spPr bwMode="auto">
          <a:xfrm>
            <a:off x="2411413" y="3141663"/>
            <a:ext cx="2447925" cy="5032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5940" name="Text Box 36"/>
          <p:cNvSpPr txBox="1">
            <a:spLocks noChangeArrowheads="1"/>
          </p:cNvSpPr>
          <p:nvPr/>
        </p:nvSpPr>
        <p:spPr bwMode="auto">
          <a:xfrm>
            <a:off x="3492500" y="3284538"/>
            <a:ext cx="612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load</a:t>
            </a:r>
          </a:p>
        </p:txBody>
      </p:sp>
      <p:sp>
        <p:nvSpPr>
          <p:cNvPr id="1275942" name="Line 38"/>
          <p:cNvSpPr>
            <a:spLocks noChangeShapeType="1"/>
          </p:cNvSpPr>
          <p:nvPr/>
        </p:nvSpPr>
        <p:spPr bwMode="auto">
          <a:xfrm>
            <a:off x="2555875" y="3429000"/>
            <a:ext cx="2303463" cy="5048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5943" name="Rectangle 39"/>
          <p:cNvSpPr>
            <a:spLocks noChangeArrowheads="1"/>
          </p:cNvSpPr>
          <p:nvPr/>
        </p:nvSpPr>
        <p:spPr bwMode="auto">
          <a:xfrm>
            <a:off x="5651500" y="2205038"/>
            <a:ext cx="1008063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275944" name="Rectangle 40"/>
          <p:cNvSpPr>
            <a:spLocks noChangeArrowheads="1"/>
          </p:cNvSpPr>
          <p:nvPr/>
        </p:nvSpPr>
        <p:spPr bwMode="auto">
          <a:xfrm>
            <a:off x="5651500" y="3500438"/>
            <a:ext cx="1008063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1275945" name="Rectangle 41"/>
          <p:cNvSpPr>
            <a:spLocks noChangeArrowheads="1"/>
          </p:cNvSpPr>
          <p:nvPr/>
        </p:nvSpPr>
        <p:spPr bwMode="auto">
          <a:xfrm>
            <a:off x="5651500" y="2636838"/>
            <a:ext cx="1008063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</a:p>
        </p:txBody>
      </p:sp>
      <p:sp>
        <p:nvSpPr>
          <p:cNvPr id="1275946" name="Rectangle 42"/>
          <p:cNvSpPr>
            <a:spLocks noChangeArrowheads="1"/>
          </p:cNvSpPr>
          <p:nvPr/>
        </p:nvSpPr>
        <p:spPr bwMode="auto">
          <a:xfrm>
            <a:off x="5651500" y="4365625"/>
            <a:ext cx="1008063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3</a:t>
            </a:r>
          </a:p>
        </p:txBody>
      </p:sp>
      <p:sp>
        <p:nvSpPr>
          <p:cNvPr id="1275947" name="Rectangle 43"/>
          <p:cNvSpPr>
            <a:spLocks noChangeArrowheads="1"/>
          </p:cNvSpPr>
          <p:nvPr/>
        </p:nvSpPr>
        <p:spPr bwMode="auto">
          <a:xfrm>
            <a:off x="5651500" y="4797425"/>
            <a:ext cx="1008063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5</a:t>
            </a:r>
          </a:p>
        </p:txBody>
      </p:sp>
      <p:sp>
        <p:nvSpPr>
          <p:cNvPr id="1275948" name="Text Box 44"/>
          <p:cNvSpPr txBox="1">
            <a:spLocks noChangeArrowheads="1"/>
          </p:cNvSpPr>
          <p:nvPr/>
        </p:nvSpPr>
        <p:spPr bwMode="auto">
          <a:xfrm>
            <a:off x="3132138" y="4149725"/>
            <a:ext cx="1768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0  mapped_to 1</a:t>
            </a:r>
          </a:p>
        </p:txBody>
      </p:sp>
      <p:sp>
        <p:nvSpPr>
          <p:cNvPr id="1275949" name="Text Box 45"/>
          <p:cNvSpPr txBox="1">
            <a:spLocks noChangeArrowheads="1"/>
          </p:cNvSpPr>
          <p:nvPr/>
        </p:nvSpPr>
        <p:spPr bwMode="auto">
          <a:xfrm>
            <a:off x="3132138" y="4437063"/>
            <a:ext cx="1768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  mapped_to 4</a:t>
            </a:r>
          </a:p>
        </p:txBody>
      </p:sp>
      <p:sp>
        <p:nvSpPr>
          <p:cNvPr id="1275950" name="Text Box 46"/>
          <p:cNvSpPr txBox="1">
            <a:spLocks noChangeArrowheads="1"/>
          </p:cNvSpPr>
          <p:nvPr/>
        </p:nvSpPr>
        <p:spPr bwMode="auto">
          <a:xfrm>
            <a:off x="3132138" y="4724400"/>
            <a:ext cx="1768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2  mapped_to 2</a:t>
            </a:r>
          </a:p>
        </p:txBody>
      </p:sp>
      <p:sp>
        <p:nvSpPr>
          <p:cNvPr id="1275951" name="Text Box 47"/>
          <p:cNvSpPr txBox="1">
            <a:spLocks noChangeArrowheads="1"/>
          </p:cNvSpPr>
          <p:nvPr/>
        </p:nvSpPr>
        <p:spPr bwMode="auto">
          <a:xfrm>
            <a:off x="3132138" y="5006975"/>
            <a:ext cx="1768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3  mapped_to 7</a:t>
            </a:r>
          </a:p>
        </p:txBody>
      </p:sp>
      <p:sp>
        <p:nvSpPr>
          <p:cNvPr id="1275952" name="Text Box 48"/>
          <p:cNvSpPr txBox="1">
            <a:spLocks noChangeArrowheads="1"/>
          </p:cNvSpPr>
          <p:nvPr/>
        </p:nvSpPr>
        <p:spPr bwMode="auto">
          <a:xfrm>
            <a:off x="3132138" y="5294313"/>
            <a:ext cx="1768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4  mapped_to 9</a:t>
            </a:r>
          </a:p>
        </p:txBody>
      </p:sp>
      <p:sp>
        <p:nvSpPr>
          <p:cNvPr id="1275953" name="Text Box 49"/>
          <p:cNvSpPr txBox="1">
            <a:spLocks noChangeArrowheads="1"/>
          </p:cNvSpPr>
          <p:nvPr/>
        </p:nvSpPr>
        <p:spPr bwMode="auto">
          <a:xfrm>
            <a:off x="3132138" y="5583238"/>
            <a:ext cx="1768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5  mapped_to 6</a:t>
            </a:r>
          </a:p>
        </p:txBody>
      </p:sp>
      <p:sp>
        <p:nvSpPr>
          <p:cNvPr id="1275954" name="Rectangle 50"/>
          <p:cNvSpPr>
            <a:spLocks noChangeArrowheads="1"/>
          </p:cNvSpPr>
          <p:nvPr/>
        </p:nvSpPr>
        <p:spPr bwMode="auto">
          <a:xfrm>
            <a:off x="5651500" y="5661025"/>
            <a:ext cx="1008063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4</a:t>
            </a:r>
          </a:p>
        </p:txBody>
      </p:sp>
      <p:sp>
        <p:nvSpPr>
          <p:cNvPr id="1275955" name="Rectangle 51"/>
          <p:cNvSpPr>
            <a:spLocks noChangeArrowheads="1"/>
          </p:cNvSpPr>
          <p:nvPr/>
        </p:nvSpPr>
        <p:spPr bwMode="auto">
          <a:xfrm>
            <a:off x="3059113" y="4076700"/>
            <a:ext cx="1873250" cy="18732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5956" name="Text Box 52"/>
          <p:cNvSpPr txBox="1">
            <a:spLocks noChangeArrowheads="1"/>
          </p:cNvSpPr>
          <p:nvPr/>
        </p:nvSpPr>
        <p:spPr bwMode="auto">
          <a:xfrm>
            <a:off x="3405188" y="5949950"/>
            <a:ext cx="1311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page table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7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7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7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75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7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75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75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75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7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75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7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75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275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275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5940" grpId="0"/>
      <p:bldP spid="1275943" grpId="0" animBg="1"/>
      <p:bldP spid="1275944" grpId="0" animBg="1"/>
      <p:bldP spid="1275945" grpId="0" animBg="1"/>
      <p:bldP spid="1275946" grpId="0" animBg="1"/>
      <p:bldP spid="1275947" grpId="0" animBg="1"/>
      <p:bldP spid="1275948" grpId="0"/>
      <p:bldP spid="1275949" grpId="0"/>
      <p:bldP spid="1275950" grpId="0"/>
      <p:bldP spid="1275951" grpId="0"/>
      <p:bldP spid="1275952" grpId="0"/>
      <p:bldP spid="1275953" grpId="0"/>
      <p:bldP spid="127595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785ED8-BD05-8940-8C31-CD55397FC63E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278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Example</a:t>
            </a:r>
          </a:p>
        </p:txBody>
      </p:sp>
      <p:pic>
        <p:nvPicPr>
          <p:cNvPr id="75779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552575"/>
            <a:ext cx="4938712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079FEC-B5B7-A04F-942E-0CCED6CEC6A4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28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Address Translation Scheme</a:t>
            </a:r>
          </a:p>
        </p:txBody>
      </p:sp>
      <p:sp>
        <p:nvSpPr>
          <p:cNvPr id="77827" name="Rectangle 1027"/>
          <p:cNvSpPr>
            <a:spLocks noChangeArrowheads="1"/>
          </p:cNvSpPr>
          <p:nvPr/>
        </p:nvSpPr>
        <p:spPr bwMode="auto">
          <a:xfrm>
            <a:off x="762000" y="1538288"/>
            <a:ext cx="7913688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/>
              <a:t>Assume Logical Addresses are </a:t>
            </a:r>
            <a:r>
              <a:rPr lang="en-US" b="1"/>
              <a:t>m</a:t>
            </a:r>
            <a:r>
              <a:rPr lang="en-US"/>
              <a:t> bits. Then  logical address space is </a:t>
            </a:r>
            <a:r>
              <a:rPr lang="en-US" b="1"/>
              <a:t>2</a:t>
            </a:r>
            <a:r>
              <a:rPr lang="en-US" b="1" baseline="30000"/>
              <a:t>m </a:t>
            </a:r>
            <a:r>
              <a:rPr lang="en-US"/>
              <a:t>bytes.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/>
              <a:t>Assume page size is  </a:t>
            </a:r>
            <a:r>
              <a:rPr lang="en-US" b="1"/>
              <a:t>2</a:t>
            </a:r>
            <a:r>
              <a:rPr lang="en-US" b="1" baseline="30000"/>
              <a:t>n</a:t>
            </a:r>
            <a:r>
              <a:rPr lang="en-US" baseline="-25000"/>
              <a:t> </a:t>
            </a:r>
            <a:r>
              <a:rPr lang="en-US"/>
              <a:t>bytes. </a:t>
            </a:r>
            <a:r>
              <a:rPr lang="en-US" baseline="30000"/>
              <a:t>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/>
              <a:t>Logical Address generated by CPU is divided into: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b="1"/>
              <a:t>Page number (p)</a:t>
            </a:r>
            <a:r>
              <a:rPr lang="en-US"/>
              <a:t> – used as an index into a </a:t>
            </a:r>
            <a:r>
              <a:rPr lang="en-US" i="1"/>
              <a:t>page</a:t>
            </a:r>
            <a:r>
              <a:rPr lang="en-US"/>
              <a:t> </a:t>
            </a:r>
            <a:r>
              <a:rPr lang="en-US" i="1"/>
              <a:t>table</a:t>
            </a:r>
            <a:r>
              <a:rPr lang="en-US"/>
              <a:t> which contains base address of each page in physical memory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b="1"/>
              <a:t>Page offset (d)</a:t>
            </a:r>
            <a:r>
              <a:rPr lang="en-US">
                <a:solidFill>
                  <a:srgbClr val="3366FF"/>
                </a:solidFill>
              </a:rPr>
              <a:t> </a:t>
            </a:r>
            <a:r>
              <a:rPr lang="en-US"/>
              <a:t>– combined with base address to define the physical memory address that is sent to the memory unit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/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/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/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/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/>
          </a:p>
        </p:txBody>
      </p:sp>
      <p:sp>
        <p:nvSpPr>
          <p:cNvPr id="77828" name="Rectangle 1028"/>
          <p:cNvSpPr>
            <a:spLocks noChangeArrowheads="1"/>
          </p:cNvSpPr>
          <p:nvPr/>
        </p:nvSpPr>
        <p:spPr bwMode="auto">
          <a:xfrm>
            <a:off x="3338513" y="5021263"/>
            <a:ext cx="3105150" cy="438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>
              <a:latin typeface="Verdana" charset="0"/>
            </a:endParaRPr>
          </a:p>
        </p:txBody>
      </p:sp>
      <p:sp>
        <p:nvSpPr>
          <p:cNvPr id="77829" name="Line 1030"/>
          <p:cNvSpPr>
            <a:spLocks noChangeShapeType="1"/>
          </p:cNvSpPr>
          <p:nvPr/>
        </p:nvSpPr>
        <p:spPr bwMode="auto">
          <a:xfrm>
            <a:off x="4972050" y="4678363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Text Box 1031"/>
          <p:cNvSpPr txBox="1">
            <a:spLocks noChangeArrowheads="1"/>
          </p:cNvSpPr>
          <p:nvPr/>
        </p:nvSpPr>
        <p:spPr bwMode="auto">
          <a:xfrm>
            <a:off x="3179763" y="4589463"/>
            <a:ext cx="153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page number</a:t>
            </a:r>
          </a:p>
        </p:txBody>
      </p:sp>
      <p:sp>
        <p:nvSpPr>
          <p:cNvPr id="77831" name="Text Box 1032"/>
          <p:cNvSpPr txBox="1">
            <a:spLocks noChangeArrowheads="1"/>
          </p:cNvSpPr>
          <p:nvPr/>
        </p:nvSpPr>
        <p:spPr bwMode="auto">
          <a:xfrm>
            <a:off x="5043488" y="4602163"/>
            <a:ext cx="1314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page offset</a:t>
            </a:r>
          </a:p>
        </p:txBody>
      </p:sp>
      <p:sp>
        <p:nvSpPr>
          <p:cNvPr id="77832" name="Text Box 1033"/>
          <p:cNvSpPr txBox="1">
            <a:spLocks noChangeArrowheads="1"/>
          </p:cNvSpPr>
          <p:nvPr/>
        </p:nvSpPr>
        <p:spPr bwMode="auto">
          <a:xfrm>
            <a:off x="3892550" y="50482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>
                <a:latin typeface="Helvetica" charset="0"/>
              </a:rPr>
              <a:t>p</a:t>
            </a:r>
            <a:endParaRPr lang="en-US" sz="1800">
              <a:latin typeface="Helvetica" charset="0"/>
            </a:endParaRPr>
          </a:p>
        </p:txBody>
      </p:sp>
      <p:sp>
        <p:nvSpPr>
          <p:cNvPr id="77833" name="Text Box 1035"/>
          <p:cNvSpPr txBox="1">
            <a:spLocks noChangeArrowheads="1"/>
          </p:cNvSpPr>
          <p:nvPr/>
        </p:nvSpPr>
        <p:spPr bwMode="auto">
          <a:xfrm>
            <a:off x="5341938" y="50784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>
                <a:latin typeface="Helvetica" charset="0"/>
              </a:rPr>
              <a:t>d</a:t>
            </a:r>
            <a:endParaRPr lang="en-US" sz="1800">
              <a:latin typeface="Helvetica" charset="0"/>
            </a:endParaRPr>
          </a:p>
        </p:txBody>
      </p:sp>
      <p:sp>
        <p:nvSpPr>
          <p:cNvPr id="77834" name="Text Box 1036"/>
          <p:cNvSpPr txBox="1">
            <a:spLocks noChangeArrowheads="1"/>
          </p:cNvSpPr>
          <p:nvPr/>
        </p:nvSpPr>
        <p:spPr bwMode="auto">
          <a:xfrm>
            <a:off x="3419475" y="5402263"/>
            <a:ext cx="1592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>
                <a:latin typeface="Helvetica" charset="0"/>
              </a:rPr>
              <a:t>(m – n) bits</a:t>
            </a:r>
          </a:p>
        </p:txBody>
      </p:sp>
      <p:sp>
        <p:nvSpPr>
          <p:cNvPr id="77835" name="Text Box 1038"/>
          <p:cNvSpPr txBox="1">
            <a:spLocks noChangeArrowheads="1"/>
          </p:cNvSpPr>
          <p:nvPr/>
        </p:nvSpPr>
        <p:spPr bwMode="auto">
          <a:xfrm>
            <a:off x="5097463" y="5400675"/>
            <a:ext cx="11477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>
                <a:latin typeface="Helvetica" charset="0"/>
              </a:rPr>
              <a:t>n bits</a:t>
            </a:r>
          </a:p>
        </p:txBody>
      </p:sp>
      <p:sp>
        <p:nvSpPr>
          <p:cNvPr id="1282061" name="Line 13"/>
          <p:cNvSpPr>
            <a:spLocks noChangeShapeType="1"/>
          </p:cNvSpPr>
          <p:nvPr/>
        </p:nvSpPr>
        <p:spPr bwMode="auto">
          <a:xfrm>
            <a:off x="3275013" y="5872163"/>
            <a:ext cx="316865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2062" name="Text Box 14"/>
          <p:cNvSpPr txBox="1">
            <a:spLocks noChangeArrowheads="1"/>
          </p:cNvSpPr>
          <p:nvPr/>
        </p:nvSpPr>
        <p:spPr bwMode="auto">
          <a:xfrm>
            <a:off x="4298950" y="5799138"/>
            <a:ext cx="790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m bits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06782D-9A50-5E46-9206-39D02DB1DE4B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43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Simple example</a:t>
            </a:r>
          </a:p>
        </p:txBody>
      </p:sp>
      <p:sp>
        <p:nvSpPr>
          <p:cNvPr id="1436676" name="Text Box 4"/>
          <p:cNvSpPr txBox="1">
            <a:spLocks noChangeArrowheads="1"/>
          </p:cNvSpPr>
          <p:nvPr/>
        </p:nvSpPr>
        <p:spPr bwMode="auto">
          <a:xfrm>
            <a:off x="508000" y="1557338"/>
            <a:ext cx="2733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Assume m is 3 and n is 2</a:t>
            </a:r>
          </a:p>
        </p:txBody>
      </p:sp>
      <p:sp>
        <p:nvSpPr>
          <p:cNvPr id="1436677" name="Text Box 5"/>
          <p:cNvSpPr txBox="1">
            <a:spLocks noChangeArrowheads="1"/>
          </p:cNvSpPr>
          <p:nvPr/>
        </p:nvSpPr>
        <p:spPr bwMode="auto">
          <a:xfrm>
            <a:off x="1474788" y="2636838"/>
            <a:ext cx="56197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000</a:t>
            </a:r>
          </a:p>
          <a:p>
            <a:pPr>
              <a:defRPr/>
            </a:pPr>
            <a:r>
              <a:rPr lang="en-US">
                <a:cs typeface="+mn-cs"/>
              </a:rPr>
              <a:t>001</a:t>
            </a:r>
          </a:p>
          <a:p>
            <a:pPr>
              <a:defRPr/>
            </a:pPr>
            <a:r>
              <a:rPr lang="en-US">
                <a:cs typeface="+mn-cs"/>
              </a:rPr>
              <a:t>010</a:t>
            </a:r>
          </a:p>
          <a:p>
            <a:pPr>
              <a:defRPr/>
            </a:pPr>
            <a:r>
              <a:rPr lang="en-US">
                <a:cs typeface="+mn-cs"/>
              </a:rPr>
              <a:t>011</a:t>
            </a:r>
          </a:p>
          <a:p>
            <a:pPr>
              <a:defRPr/>
            </a:pPr>
            <a:r>
              <a:rPr lang="en-US">
                <a:cs typeface="+mn-cs"/>
              </a:rPr>
              <a:t>100</a:t>
            </a:r>
          </a:p>
          <a:p>
            <a:pPr>
              <a:defRPr/>
            </a:pPr>
            <a:r>
              <a:rPr lang="en-US">
                <a:cs typeface="+mn-cs"/>
              </a:rPr>
              <a:t>101</a:t>
            </a:r>
          </a:p>
          <a:p>
            <a:pPr>
              <a:defRPr/>
            </a:pPr>
            <a:r>
              <a:rPr lang="en-US">
                <a:cs typeface="+mn-cs"/>
              </a:rPr>
              <a:t>110</a:t>
            </a:r>
          </a:p>
          <a:p>
            <a:pPr>
              <a:defRPr/>
            </a:pPr>
            <a:r>
              <a:rPr lang="en-US">
                <a:cs typeface="+mn-cs"/>
              </a:rPr>
              <a:t>111</a:t>
            </a:r>
          </a:p>
        </p:txBody>
      </p:sp>
      <p:sp>
        <p:nvSpPr>
          <p:cNvPr id="1436678" name="Text Box 6"/>
          <p:cNvSpPr txBox="1">
            <a:spLocks noChangeArrowheads="1"/>
          </p:cNvSpPr>
          <p:nvPr/>
        </p:nvSpPr>
        <p:spPr bwMode="auto">
          <a:xfrm>
            <a:off x="827088" y="2349500"/>
            <a:ext cx="2022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Logical addresses</a:t>
            </a:r>
          </a:p>
        </p:txBody>
      </p:sp>
      <p:sp>
        <p:nvSpPr>
          <p:cNvPr id="1436679" name="Line 7"/>
          <p:cNvSpPr>
            <a:spLocks noChangeShapeType="1"/>
          </p:cNvSpPr>
          <p:nvPr/>
        </p:nvSpPr>
        <p:spPr bwMode="auto">
          <a:xfrm>
            <a:off x="2268538" y="3789363"/>
            <a:ext cx="26638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80" name="Text Box 8"/>
          <p:cNvSpPr txBox="1">
            <a:spLocks noChangeArrowheads="1"/>
          </p:cNvSpPr>
          <p:nvPr/>
        </p:nvSpPr>
        <p:spPr bwMode="auto">
          <a:xfrm>
            <a:off x="5435600" y="2708275"/>
            <a:ext cx="56197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000</a:t>
            </a:r>
          </a:p>
          <a:p>
            <a:pPr>
              <a:defRPr/>
            </a:pPr>
            <a:r>
              <a:rPr lang="en-US">
                <a:cs typeface="+mn-cs"/>
              </a:rPr>
              <a:t>001</a:t>
            </a:r>
          </a:p>
          <a:p>
            <a:pPr>
              <a:defRPr/>
            </a:pPr>
            <a:r>
              <a:rPr lang="en-US">
                <a:cs typeface="+mn-cs"/>
              </a:rPr>
              <a:t>010</a:t>
            </a:r>
          </a:p>
          <a:p>
            <a:pPr>
              <a:defRPr/>
            </a:pPr>
            <a:r>
              <a:rPr lang="en-US">
                <a:cs typeface="+mn-cs"/>
              </a:rPr>
              <a:t>011</a:t>
            </a:r>
          </a:p>
          <a:p>
            <a:pPr>
              <a:defRPr/>
            </a:pPr>
            <a:r>
              <a:rPr lang="en-US">
                <a:cs typeface="+mn-cs"/>
              </a:rPr>
              <a:t>100</a:t>
            </a:r>
          </a:p>
          <a:p>
            <a:pPr>
              <a:defRPr/>
            </a:pPr>
            <a:r>
              <a:rPr lang="en-US">
                <a:cs typeface="+mn-cs"/>
              </a:rPr>
              <a:t>101</a:t>
            </a:r>
          </a:p>
          <a:p>
            <a:pPr>
              <a:defRPr/>
            </a:pPr>
            <a:r>
              <a:rPr lang="en-US">
                <a:cs typeface="+mn-cs"/>
              </a:rPr>
              <a:t>110</a:t>
            </a:r>
          </a:p>
          <a:p>
            <a:pPr>
              <a:defRPr/>
            </a:pPr>
            <a:r>
              <a:rPr lang="en-US">
                <a:cs typeface="+mn-cs"/>
              </a:rPr>
              <a:t>111</a:t>
            </a:r>
          </a:p>
        </p:txBody>
      </p:sp>
      <p:sp>
        <p:nvSpPr>
          <p:cNvPr id="1436682" name="Line 10"/>
          <p:cNvSpPr>
            <a:spLocks noChangeShapeType="1"/>
          </p:cNvSpPr>
          <p:nvPr/>
        </p:nvSpPr>
        <p:spPr bwMode="auto">
          <a:xfrm>
            <a:off x="6084888" y="2781300"/>
            <a:ext cx="0" cy="10080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83" name="Line 11"/>
          <p:cNvSpPr>
            <a:spLocks noChangeShapeType="1"/>
          </p:cNvSpPr>
          <p:nvPr/>
        </p:nvSpPr>
        <p:spPr bwMode="auto">
          <a:xfrm>
            <a:off x="6084888" y="3878263"/>
            <a:ext cx="0" cy="10080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84" name="Text Box 12"/>
          <p:cNvSpPr txBox="1">
            <a:spLocks noChangeArrowheads="1"/>
          </p:cNvSpPr>
          <p:nvPr/>
        </p:nvSpPr>
        <p:spPr bwMode="auto">
          <a:xfrm>
            <a:off x="6084888" y="3068638"/>
            <a:ext cx="815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page0</a:t>
            </a:r>
          </a:p>
        </p:txBody>
      </p:sp>
      <p:sp>
        <p:nvSpPr>
          <p:cNvPr id="1436685" name="Text Box 13"/>
          <p:cNvSpPr txBox="1">
            <a:spLocks noChangeArrowheads="1"/>
          </p:cNvSpPr>
          <p:nvPr/>
        </p:nvSpPr>
        <p:spPr bwMode="auto">
          <a:xfrm>
            <a:off x="6156325" y="4149725"/>
            <a:ext cx="815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page1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B6351C-6671-F740-A66A-FAD51F37DC76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28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Paging Hardware: </a:t>
            </a:r>
            <a:br>
              <a:rPr lang="en-US" smtClean="0">
                <a:cs typeface="+mj-cs"/>
              </a:rPr>
            </a:br>
            <a:r>
              <a:rPr lang="en-US" smtClean="0">
                <a:cs typeface="+mj-cs"/>
              </a:rPr>
              <a:t>address translation</a:t>
            </a:r>
          </a:p>
        </p:txBody>
      </p:sp>
      <p:pic>
        <p:nvPicPr>
          <p:cNvPr id="808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66309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D56DA-6440-444D-B8BF-4CE1EB304BC2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28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Paging Example</a:t>
            </a:r>
          </a:p>
        </p:txBody>
      </p:sp>
      <p:pic>
        <p:nvPicPr>
          <p:cNvPr id="8294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550988"/>
            <a:ext cx="3760787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4103" name="Line 7"/>
          <p:cNvSpPr>
            <a:spLocks noChangeShapeType="1"/>
          </p:cNvSpPr>
          <p:nvPr/>
        </p:nvSpPr>
        <p:spPr bwMode="auto">
          <a:xfrm>
            <a:off x="6821488" y="1557338"/>
            <a:ext cx="0" cy="44640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4104" name="Text Box 8"/>
          <p:cNvSpPr txBox="1">
            <a:spLocks noChangeArrowheads="1"/>
          </p:cNvSpPr>
          <p:nvPr/>
        </p:nvSpPr>
        <p:spPr bwMode="auto">
          <a:xfrm rot="16200000">
            <a:off x="6166644" y="3579019"/>
            <a:ext cx="1819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32 byte memory</a:t>
            </a:r>
          </a:p>
        </p:txBody>
      </p:sp>
      <p:sp>
        <p:nvSpPr>
          <p:cNvPr id="1284105" name="Text Box 9"/>
          <p:cNvSpPr txBox="1">
            <a:spLocks noChangeArrowheads="1"/>
          </p:cNvSpPr>
          <p:nvPr/>
        </p:nvSpPr>
        <p:spPr bwMode="auto">
          <a:xfrm>
            <a:off x="250825" y="1628775"/>
            <a:ext cx="2155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page size = 4 bytes</a:t>
            </a:r>
          </a:p>
          <a:p>
            <a:pPr>
              <a:defRPr/>
            </a:pPr>
            <a:r>
              <a:rPr lang="en-US">
                <a:cs typeface="+mn-cs"/>
              </a:rPr>
              <a:t>= 2</a:t>
            </a:r>
            <a:r>
              <a:rPr lang="en-US" baseline="30000">
                <a:cs typeface="+mn-cs"/>
              </a:rPr>
              <a:t>2</a:t>
            </a:r>
            <a:endParaRPr lang="en-US">
              <a:cs typeface="+mn-cs"/>
            </a:endParaRPr>
          </a:p>
        </p:txBody>
      </p:sp>
      <p:sp>
        <p:nvSpPr>
          <p:cNvPr id="1284106" name="Text Box 10"/>
          <p:cNvSpPr txBox="1">
            <a:spLocks noChangeArrowheads="1"/>
          </p:cNvSpPr>
          <p:nvPr/>
        </p:nvSpPr>
        <p:spPr bwMode="auto">
          <a:xfrm>
            <a:off x="211138" y="2846388"/>
            <a:ext cx="2200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4 bit logical address</a:t>
            </a:r>
          </a:p>
        </p:txBody>
      </p:sp>
      <p:sp>
        <p:nvSpPr>
          <p:cNvPr id="1284108" name="Rectangle 12"/>
          <p:cNvSpPr>
            <a:spLocks noChangeArrowheads="1"/>
          </p:cNvSpPr>
          <p:nvPr/>
        </p:nvSpPr>
        <p:spPr bwMode="auto">
          <a:xfrm>
            <a:off x="612775" y="3219450"/>
            <a:ext cx="287338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4109" name="Rectangle 13"/>
          <p:cNvSpPr>
            <a:spLocks noChangeArrowheads="1"/>
          </p:cNvSpPr>
          <p:nvPr/>
        </p:nvSpPr>
        <p:spPr bwMode="auto">
          <a:xfrm>
            <a:off x="901700" y="3219450"/>
            <a:ext cx="287338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4110" name="Rectangle 14"/>
          <p:cNvSpPr>
            <a:spLocks noChangeArrowheads="1"/>
          </p:cNvSpPr>
          <p:nvPr/>
        </p:nvSpPr>
        <p:spPr bwMode="auto">
          <a:xfrm>
            <a:off x="1189038" y="3219450"/>
            <a:ext cx="287337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4111" name="Rectangle 15"/>
          <p:cNvSpPr>
            <a:spLocks noChangeArrowheads="1"/>
          </p:cNvSpPr>
          <p:nvPr/>
        </p:nvSpPr>
        <p:spPr bwMode="auto">
          <a:xfrm>
            <a:off x="1477963" y="3219450"/>
            <a:ext cx="287337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4112" name="Line 16"/>
          <p:cNvSpPr>
            <a:spLocks noChangeShapeType="1"/>
          </p:cNvSpPr>
          <p:nvPr/>
        </p:nvSpPr>
        <p:spPr bwMode="auto">
          <a:xfrm>
            <a:off x="539750" y="3867150"/>
            <a:ext cx="64928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4113" name="Line 17"/>
          <p:cNvSpPr>
            <a:spLocks noChangeShapeType="1"/>
          </p:cNvSpPr>
          <p:nvPr/>
        </p:nvSpPr>
        <p:spPr bwMode="auto">
          <a:xfrm>
            <a:off x="1189038" y="3867150"/>
            <a:ext cx="64928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4114" name="Freeform 18"/>
          <p:cNvSpPr>
            <a:spLocks/>
          </p:cNvSpPr>
          <p:nvPr/>
        </p:nvSpPr>
        <p:spPr bwMode="auto">
          <a:xfrm>
            <a:off x="647700" y="3987800"/>
            <a:ext cx="420688" cy="960438"/>
          </a:xfrm>
          <a:custGeom>
            <a:avLst/>
            <a:gdLst>
              <a:gd name="T0" fmla="*/ 159 w 265"/>
              <a:gd name="T1" fmla="*/ 15 h 605"/>
              <a:gd name="T2" fmla="*/ 114 w 265"/>
              <a:gd name="T3" fmla="*/ 15 h 605"/>
              <a:gd name="T4" fmla="*/ 23 w 265"/>
              <a:gd name="T5" fmla="*/ 106 h 605"/>
              <a:gd name="T6" fmla="*/ 250 w 265"/>
              <a:gd name="T7" fmla="*/ 287 h 605"/>
              <a:gd name="T8" fmla="*/ 114 w 265"/>
              <a:gd name="T9" fmla="*/ 605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5" h="605">
                <a:moveTo>
                  <a:pt x="159" y="15"/>
                </a:moveTo>
                <a:cubicBezTo>
                  <a:pt x="148" y="7"/>
                  <a:pt x="137" y="0"/>
                  <a:pt x="114" y="15"/>
                </a:cubicBezTo>
                <a:cubicBezTo>
                  <a:pt x="91" y="30"/>
                  <a:pt x="0" y="61"/>
                  <a:pt x="23" y="106"/>
                </a:cubicBezTo>
                <a:cubicBezTo>
                  <a:pt x="46" y="151"/>
                  <a:pt x="235" y="204"/>
                  <a:pt x="250" y="287"/>
                </a:cubicBezTo>
                <a:cubicBezTo>
                  <a:pt x="265" y="370"/>
                  <a:pt x="189" y="487"/>
                  <a:pt x="114" y="605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4115" name="Freeform 19"/>
          <p:cNvSpPr>
            <a:spLocks/>
          </p:cNvSpPr>
          <p:nvPr/>
        </p:nvSpPr>
        <p:spPr bwMode="auto">
          <a:xfrm>
            <a:off x="1368425" y="3940175"/>
            <a:ext cx="444500" cy="863600"/>
          </a:xfrm>
          <a:custGeom>
            <a:avLst/>
            <a:gdLst>
              <a:gd name="T0" fmla="*/ 113 w 280"/>
              <a:gd name="T1" fmla="*/ 0 h 544"/>
              <a:gd name="T2" fmla="*/ 23 w 280"/>
              <a:gd name="T3" fmla="*/ 136 h 544"/>
              <a:gd name="T4" fmla="*/ 250 w 280"/>
              <a:gd name="T5" fmla="*/ 226 h 544"/>
              <a:gd name="T6" fmla="*/ 204 w 280"/>
              <a:gd name="T7" fmla="*/ 544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0" h="544">
                <a:moveTo>
                  <a:pt x="113" y="0"/>
                </a:moveTo>
                <a:cubicBezTo>
                  <a:pt x="56" y="49"/>
                  <a:pt x="0" y="98"/>
                  <a:pt x="23" y="136"/>
                </a:cubicBezTo>
                <a:cubicBezTo>
                  <a:pt x="46" y="174"/>
                  <a:pt x="220" y="158"/>
                  <a:pt x="250" y="226"/>
                </a:cubicBezTo>
                <a:cubicBezTo>
                  <a:pt x="280" y="294"/>
                  <a:pt x="242" y="419"/>
                  <a:pt x="204" y="544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4116" name="Text Box 20"/>
          <p:cNvSpPr txBox="1">
            <a:spLocks noChangeArrowheads="1"/>
          </p:cNvSpPr>
          <p:nvPr/>
        </p:nvSpPr>
        <p:spPr bwMode="auto">
          <a:xfrm>
            <a:off x="396875" y="4883150"/>
            <a:ext cx="955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page </a:t>
            </a:r>
          </a:p>
          <a:p>
            <a:pPr>
              <a:defRPr/>
            </a:pPr>
            <a:r>
              <a:rPr lang="en-US">
                <a:cs typeface="+mn-cs"/>
              </a:rPr>
              <a:t>number</a:t>
            </a:r>
          </a:p>
        </p:txBody>
      </p:sp>
      <p:sp>
        <p:nvSpPr>
          <p:cNvPr id="1284117" name="Text Box 21"/>
          <p:cNvSpPr txBox="1">
            <a:spLocks noChangeArrowheads="1"/>
          </p:cNvSpPr>
          <p:nvPr/>
        </p:nvSpPr>
        <p:spPr bwMode="auto">
          <a:xfrm>
            <a:off x="1223963" y="4587875"/>
            <a:ext cx="16922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offset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(dispacement) </a:t>
            </a:r>
          </a:p>
          <a:p>
            <a:pPr>
              <a:defRPr/>
            </a:pPr>
            <a:r>
              <a:rPr lang="en-US">
                <a:cs typeface="+mn-cs"/>
              </a:rPr>
              <a:t>inside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page</a:t>
            </a:r>
          </a:p>
        </p:txBody>
      </p:sp>
      <p:sp>
        <p:nvSpPr>
          <p:cNvPr id="1284118" name="Text Box 22"/>
          <p:cNvSpPr txBox="1">
            <a:spLocks noChangeArrowheads="1"/>
          </p:cNvSpPr>
          <p:nvPr/>
        </p:nvSpPr>
        <p:spPr bwMode="auto">
          <a:xfrm>
            <a:off x="7667625" y="1492250"/>
            <a:ext cx="936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LA = 5</a:t>
            </a:r>
          </a:p>
          <a:p>
            <a:pPr>
              <a:defRPr/>
            </a:pPr>
            <a:r>
              <a:rPr lang="en-US">
                <a:cs typeface="+mn-cs"/>
              </a:rPr>
              <a:t>PA = ? </a:t>
            </a:r>
          </a:p>
        </p:txBody>
      </p:sp>
      <p:sp>
        <p:nvSpPr>
          <p:cNvPr id="1284119" name="Text Box 23"/>
          <p:cNvSpPr txBox="1">
            <a:spLocks noChangeArrowheads="1"/>
          </p:cNvSpPr>
          <p:nvPr/>
        </p:nvSpPr>
        <p:spPr bwMode="auto">
          <a:xfrm>
            <a:off x="7727950" y="3062288"/>
            <a:ext cx="974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LA = 11</a:t>
            </a:r>
          </a:p>
          <a:p>
            <a:pPr>
              <a:defRPr/>
            </a:pPr>
            <a:r>
              <a:rPr lang="en-US">
                <a:cs typeface="+mn-cs"/>
              </a:rPr>
              <a:t>PA = ? </a:t>
            </a:r>
          </a:p>
        </p:txBody>
      </p:sp>
      <p:sp>
        <p:nvSpPr>
          <p:cNvPr id="1284120" name="Text Box 24"/>
          <p:cNvSpPr txBox="1">
            <a:spLocks noChangeArrowheads="1"/>
          </p:cNvSpPr>
          <p:nvPr/>
        </p:nvSpPr>
        <p:spPr bwMode="auto">
          <a:xfrm>
            <a:off x="7740650" y="4941888"/>
            <a:ext cx="974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LA = 13</a:t>
            </a:r>
          </a:p>
          <a:p>
            <a:pPr>
              <a:defRPr/>
            </a:pPr>
            <a:r>
              <a:rPr lang="en-US">
                <a:cs typeface="+mn-cs"/>
              </a:rPr>
              <a:t>PA = ? </a:t>
            </a:r>
          </a:p>
        </p:txBody>
      </p:sp>
      <p:sp>
        <p:nvSpPr>
          <p:cNvPr id="1284121" name="Text Box 25"/>
          <p:cNvSpPr txBox="1">
            <a:spLocks noChangeArrowheads="1"/>
          </p:cNvSpPr>
          <p:nvPr/>
        </p:nvSpPr>
        <p:spPr bwMode="auto">
          <a:xfrm>
            <a:off x="7640638" y="2125663"/>
            <a:ext cx="1108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5 is </a:t>
            </a:r>
            <a:r>
              <a:rPr lang="en-US">
                <a:solidFill>
                  <a:srgbClr val="FF0000"/>
                </a:solidFill>
                <a:cs typeface="+mn-cs"/>
              </a:rPr>
              <a:t>01</a:t>
            </a:r>
            <a:r>
              <a:rPr lang="en-US">
                <a:cs typeface="+mn-cs"/>
              </a:rPr>
              <a:t>01</a:t>
            </a:r>
          </a:p>
        </p:txBody>
      </p:sp>
      <p:sp>
        <p:nvSpPr>
          <p:cNvPr id="1284122" name="Text Box 26"/>
          <p:cNvSpPr txBox="1">
            <a:spLocks noChangeArrowheads="1"/>
          </p:cNvSpPr>
          <p:nvPr/>
        </p:nvSpPr>
        <p:spPr bwMode="auto">
          <a:xfrm>
            <a:off x="7583488" y="3709988"/>
            <a:ext cx="1235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11 is </a:t>
            </a:r>
            <a:r>
              <a:rPr lang="en-US">
                <a:solidFill>
                  <a:srgbClr val="FF0000"/>
                </a:solidFill>
                <a:cs typeface="+mn-cs"/>
              </a:rPr>
              <a:t>10</a:t>
            </a:r>
            <a:r>
              <a:rPr lang="en-US">
                <a:cs typeface="+mn-cs"/>
              </a:rPr>
              <a:t>11</a:t>
            </a:r>
          </a:p>
        </p:txBody>
      </p:sp>
      <p:sp>
        <p:nvSpPr>
          <p:cNvPr id="1284123" name="Text Box 27"/>
          <p:cNvSpPr txBox="1">
            <a:spLocks noChangeArrowheads="1"/>
          </p:cNvSpPr>
          <p:nvPr/>
        </p:nvSpPr>
        <p:spPr bwMode="auto">
          <a:xfrm>
            <a:off x="7512050" y="5589588"/>
            <a:ext cx="1298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13 is </a:t>
            </a:r>
            <a:r>
              <a:rPr lang="en-US">
                <a:solidFill>
                  <a:srgbClr val="FF0000"/>
                </a:solidFill>
                <a:cs typeface="+mn-cs"/>
              </a:rPr>
              <a:t>11</a:t>
            </a:r>
            <a:r>
              <a:rPr lang="en-US">
                <a:cs typeface="+mn-cs"/>
              </a:rPr>
              <a:t>01 </a:t>
            </a:r>
          </a:p>
        </p:txBody>
      </p:sp>
      <p:sp>
        <p:nvSpPr>
          <p:cNvPr id="1284124" name="Text Box 28"/>
          <p:cNvSpPr txBox="1">
            <a:spLocks noChangeArrowheads="1"/>
          </p:cNvSpPr>
          <p:nvPr/>
        </p:nvSpPr>
        <p:spPr bwMode="auto">
          <a:xfrm>
            <a:off x="7439025" y="2368550"/>
            <a:ext cx="1381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PA = 11001</a:t>
            </a:r>
          </a:p>
        </p:txBody>
      </p:sp>
      <p:sp>
        <p:nvSpPr>
          <p:cNvPr id="1284126" name="Text Box 30"/>
          <p:cNvSpPr txBox="1">
            <a:spLocks noChangeArrowheads="1"/>
          </p:cNvSpPr>
          <p:nvPr/>
        </p:nvSpPr>
        <p:spPr bwMode="auto">
          <a:xfrm>
            <a:off x="7512050" y="3998913"/>
            <a:ext cx="1381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PA =</a:t>
            </a:r>
            <a:r>
              <a:rPr lang="en-US">
                <a:solidFill>
                  <a:srgbClr val="FFFF00"/>
                </a:solidFill>
                <a:cs typeface="+mn-cs"/>
              </a:rPr>
              <a:t> </a:t>
            </a:r>
            <a:r>
              <a:rPr lang="en-US">
                <a:solidFill>
                  <a:srgbClr val="FF0000"/>
                </a:solidFill>
                <a:cs typeface="+mn-cs"/>
              </a:rPr>
              <a:t>001</a:t>
            </a:r>
            <a:r>
              <a:rPr lang="en-US">
                <a:cs typeface="+mn-cs"/>
              </a:rPr>
              <a:t>11</a:t>
            </a:r>
          </a:p>
        </p:txBody>
      </p:sp>
      <p:sp>
        <p:nvSpPr>
          <p:cNvPr id="1284127" name="Text Box 31"/>
          <p:cNvSpPr txBox="1">
            <a:spLocks noChangeArrowheads="1"/>
          </p:cNvSpPr>
          <p:nvPr/>
        </p:nvSpPr>
        <p:spPr bwMode="auto">
          <a:xfrm>
            <a:off x="7439025" y="5870575"/>
            <a:ext cx="1381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PA = </a:t>
            </a:r>
            <a:r>
              <a:rPr lang="en-US">
                <a:solidFill>
                  <a:srgbClr val="FF0000"/>
                </a:solidFill>
                <a:cs typeface="+mn-cs"/>
              </a:rPr>
              <a:t>010</a:t>
            </a:r>
            <a:r>
              <a:rPr lang="en-US">
                <a:cs typeface="+mn-cs"/>
              </a:rPr>
              <a:t>01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8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8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8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8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8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8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8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4119" grpId="0"/>
      <p:bldP spid="1284120" grpId="0"/>
      <p:bldP spid="1284121" grpId="0"/>
      <p:bldP spid="1284122" grpId="0"/>
      <p:bldP spid="1284123" grpId="0"/>
      <p:bldP spid="1284124" grpId="0"/>
      <p:bldP spid="1284126" grpId="0"/>
      <p:bldP spid="12841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7144C2-FFB5-B149-815E-EC39E5BDD610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42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Address translation example 1</a:t>
            </a:r>
          </a:p>
        </p:txBody>
      </p:sp>
      <p:sp>
        <p:nvSpPr>
          <p:cNvPr id="1424388" name="Text Box 4"/>
          <p:cNvSpPr txBox="1">
            <a:spLocks noChangeArrowheads="1"/>
          </p:cNvSpPr>
          <p:nvPr/>
        </p:nvSpPr>
        <p:spPr bwMode="auto">
          <a:xfrm>
            <a:off x="609600" y="2132013"/>
            <a:ext cx="2212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n-cs"/>
              </a:rPr>
              <a:t>0010</a:t>
            </a:r>
            <a:r>
              <a:rPr lang="en-US">
                <a:cs typeface="+mn-cs"/>
              </a:rPr>
              <a:t>000000000100</a:t>
            </a:r>
          </a:p>
        </p:txBody>
      </p:sp>
      <p:sp>
        <p:nvSpPr>
          <p:cNvPr id="1424389" name="Text Box 5"/>
          <p:cNvSpPr txBox="1">
            <a:spLocks noChangeArrowheads="1"/>
          </p:cNvSpPr>
          <p:nvPr/>
        </p:nvSpPr>
        <p:spPr bwMode="auto">
          <a:xfrm>
            <a:off x="427038" y="1766888"/>
            <a:ext cx="2505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b="1">
                <a:cs typeface="+mn-cs"/>
              </a:rPr>
              <a:t>16 bit logical address</a:t>
            </a:r>
          </a:p>
        </p:txBody>
      </p:sp>
      <p:sp>
        <p:nvSpPr>
          <p:cNvPr id="1424390" name="Text Box 6"/>
          <p:cNvSpPr txBox="1">
            <a:spLocks noChangeArrowheads="1"/>
          </p:cNvSpPr>
          <p:nvPr/>
        </p:nvSpPr>
        <p:spPr bwMode="auto">
          <a:xfrm>
            <a:off x="6034088" y="2205038"/>
            <a:ext cx="263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b="1">
                <a:cs typeface="+mn-cs"/>
              </a:rPr>
              <a:t>page size = 4096 bytes</a:t>
            </a:r>
          </a:p>
          <a:p>
            <a:pPr>
              <a:defRPr/>
            </a:pPr>
            <a:r>
              <a:rPr lang="en-US" b="1">
                <a:cs typeface="+mn-cs"/>
              </a:rPr>
              <a:t>(offset is 12 bits)</a:t>
            </a:r>
          </a:p>
        </p:txBody>
      </p:sp>
      <p:sp>
        <p:nvSpPr>
          <p:cNvPr id="1424391" name="Line 7"/>
          <p:cNvSpPr>
            <a:spLocks noChangeShapeType="1"/>
          </p:cNvSpPr>
          <p:nvPr/>
        </p:nvSpPr>
        <p:spPr bwMode="auto">
          <a:xfrm>
            <a:off x="681038" y="2571750"/>
            <a:ext cx="5048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4392" name="Line 8"/>
          <p:cNvSpPr>
            <a:spLocks noChangeShapeType="1"/>
          </p:cNvSpPr>
          <p:nvPr/>
        </p:nvSpPr>
        <p:spPr bwMode="auto">
          <a:xfrm>
            <a:off x="1257300" y="2571750"/>
            <a:ext cx="1439863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4393" name="Text Box 9"/>
          <p:cNvSpPr txBox="1">
            <a:spLocks noChangeArrowheads="1"/>
          </p:cNvSpPr>
          <p:nvPr/>
        </p:nvSpPr>
        <p:spPr bwMode="auto">
          <a:xfrm>
            <a:off x="681038" y="255746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p#</a:t>
            </a:r>
          </a:p>
        </p:txBody>
      </p:sp>
      <p:sp>
        <p:nvSpPr>
          <p:cNvPr id="1424394" name="Text Box 10"/>
          <p:cNvSpPr txBox="1">
            <a:spLocks noChangeArrowheads="1"/>
          </p:cNvSpPr>
          <p:nvPr/>
        </p:nvSpPr>
        <p:spPr bwMode="auto">
          <a:xfrm>
            <a:off x="1525588" y="2557463"/>
            <a:ext cx="739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offset</a:t>
            </a:r>
          </a:p>
        </p:txBody>
      </p:sp>
      <p:sp>
        <p:nvSpPr>
          <p:cNvPr id="1424398" name="Rectangle 14"/>
          <p:cNvSpPr>
            <a:spLocks noChangeArrowheads="1"/>
          </p:cNvSpPr>
          <p:nvPr/>
        </p:nvSpPr>
        <p:spPr bwMode="auto">
          <a:xfrm>
            <a:off x="4357688" y="1484313"/>
            <a:ext cx="647700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000</a:t>
            </a:r>
          </a:p>
        </p:txBody>
      </p:sp>
      <p:sp>
        <p:nvSpPr>
          <p:cNvPr id="1424399" name="Rectangle 15"/>
          <p:cNvSpPr>
            <a:spLocks noChangeArrowheads="1"/>
          </p:cNvSpPr>
          <p:nvPr/>
        </p:nvSpPr>
        <p:spPr bwMode="auto">
          <a:xfrm>
            <a:off x="5005388" y="1484313"/>
            <a:ext cx="360362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424400" name="Rectangle 16"/>
          <p:cNvSpPr>
            <a:spLocks noChangeArrowheads="1"/>
          </p:cNvSpPr>
          <p:nvPr/>
        </p:nvSpPr>
        <p:spPr bwMode="auto">
          <a:xfrm>
            <a:off x="4357688" y="1771650"/>
            <a:ext cx="647700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000</a:t>
            </a:r>
          </a:p>
        </p:txBody>
      </p:sp>
      <p:sp>
        <p:nvSpPr>
          <p:cNvPr id="1424401" name="Rectangle 17"/>
          <p:cNvSpPr>
            <a:spLocks noChangeArrowheads="1"/>
          </p:cNvSpPr>
          <p:nvPr/>
        </p:nvSpPr>
        <p:spPr bwMode="auto">
          <a:xfrm>
            <a:off x="4357688" y="2060575"/>
            <a:ext cx="647700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000</a:t>
            </a:r>
          </a:p>
        </p:txBody>
      </p:sp>
      <p:sp>
        <p:nvSpPr>
          <p:cNvPr id="1424402" name="Rectangle 18"/>
          <p:cNvSpPr>
            <a:spLocks noChangeArrowheads="1"/>
          </p:cNvSpPr>
          <p:nvPr/>
        </p:nvSpPr>
        <p:spPr bwMode="auto">
          <a:xfrm>
            <a:off x="4357688" y="2347913"/>
            <a:ext cx="647700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000</a:t>
            </a:r>
          </a:p>
        </p:txBody>
      </p:sp>
      <p:sp>
        <p:nvSpPr>
          <p:cNvPr id="1424403" name="Rectangle 19"/>
          <p:cNvSpPr>
            <a:spLocks noChangeArrowheads="1"/>
          </p:cNvSpPr>
          <p:nvPr/>
        </p:nvSpPr>
        <p:spPr bwMode="auto">
          <a:xfrm>
            <a:off x="5005388" y="1771650"/>
            <a:ext cx="360362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424404" name="Rectangle 20"/>
          <p:cNvSpPr>
            <a:spLocks noChangeArrowheads="1"/>
          </p:cNvSpPr>
          <p:nvPr/>
        </p:nvSpPr>
        <p:spPr bwMode="auto">
          <a:xfrm>
            <a:off x="5005388" y="2060575"/>
            <a:ext cx="360362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424405" name="Rectangle 21"/>
          <p:cNvSpPr>
            <a:spLocks noChangeArrowheads="1"/>
          </p:cNvSpPr>
          <p:nvPr/>
        </p:nvSpPr>
        <p:spPr bwMode="auto">
          <a:xfrm>
            <a:off x="5005388" y="2347913"/>
            <a:ext cx="360362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424406" name="Rectangle 22"/>
          <p:cNvSpPr>
            <a:spLocks noChangeArrowheads="1"/>
          </p:cNvSpPr>
          <p:nvPr/>
        </p:nvSpPr>
        <p:spPr bwMode="auto">
          <a:xfrm>
            <a:off x="4357688" y="2636838"/>
            <a:ext cx="647700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111</a:t>
            </a:r>
          </a:p>
        </p:txBody>
      </p:sp>
      <p:sp>
        <p:nvSpPr>
          <p:cNvPr id="1424407" name="Rectangle 23"/>
          <p:cNvSpPr>
            <a:spLocks noChangeArrowheads="1"/>
          </p:cNvSpPr>
          <p:nvPr/>
        </p:nvSpPr>
        <p:spPr bwMode="auto">
          <a:xfrm>
            <a:off x="5005388" y="2636838"/>
            <a:ext cx="360362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1424408" name="Rectangle 24"/>
          <p:cNvSpPr>
            <a:spLocks noChangeArrowheads="1"/>
          </p:cNvSpPr>
          <p:nvPr/>
        </p:nvSpPr>
        <p:spPr bwMode="auto">
          <a:xfrm>
            <a:off x="4357688" y="2924175"/>
            <a:ext cx="647700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000</a:t>
            </a:r>
          </a:p>
        </p:txBody>
      </p:sp>
      <p:sp>
        <p:nvSpPr>
          <p:cNvPr id="1424409" name="Rectangle 25"/>
          <p:cNvSpPr>
            <a:spLocks noChangeArrowheads="1"/>
          </p:cNvSpPr>
          <p:nvPr/>
        </p:nvSpPr>
        <p:spPr bwMode="auto">
          <a:xfrm>
            <a:off x="4357688" y="3213100"/>
            <a:ext cx="647700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101</a:t>
            </a:r>
          </a:p>
        </p:txBody>
      </p:sp>
      <p:sp>
        <p:nvSpPr>
          <p:cNvPr id="1424410" name="Rectangle 26"/>
          <p:cNvSpPr>
            <a:spLocks noChangeArrowheads="1"/>
          </p:cNvSpPr>
          <p:nvPr/>
        </p:nvSpPr>
        <p:spPr bwMode="auto">
          <a:xfrm>
            <a:off x="4357688" y="3500438"/>
            <a:ext cx="647700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000</a:t>
            </a:r>
          </a:p>
        </p:txBody>
      </p:sp>
      <p:sp>
        <p:nvSpPr>
          <p:cNvPr id="1424411" name="Rectangle 27"/>
          <p:cNvSpPr>
            <a:spLocks noChangeArrowheads="1"/>
          </p:cNvSpPr>
          <p:nvPr/>
        </p:nvSpPr>
        <p:spPr bwMode="auto">
          <a:xfrm>
            <a:off x="5005388" y="2924175"/>
            <a:ext cx="360362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424412" name="Rectangle 28"/>
          <p:cNvSpPr>
            <a:spLocks noChangeArrowheads="1"/>
          </p:cNvSpPr>
          <p:nvPr/>
        </p:nvSpPr>
        <p:spPr bwMode="auto">
          <a:xfrm>
            <a:off x="5005388" y="3213100"/>
            <a:ext cx="360362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1424413" name="Rectangle 29"/>
          <p:cNvSpPr>
            <a:spLocks noChangeArrowheads="1"/>
          </p:cNvSpPr>
          <p:nvPr/>
        </p:nvSpPr>
        <p:spPr bwMode="auto">
          <a:xfrm>
            <a:off x="5005388" y="3500438"/>
            <a:ext cx="360362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424414" name="Rectangle 30"/>
          <p:cNvSpPr>
            <a:spLocks noChangeArrowheads="1"/>
          </p:cNvSpPr>
          <p:nvPr/>
        </p:nvSpPr>
        <p:spPr bwMode="auto">
          <a:xfrm>
            <a:off x="4357688" y="3787775"/>
            <a:ext cx="647700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000</a:t>
            </a:r>
          </a:p>
        </p:txBody>
      </p:sp>
      <p:sp>
        <p:nvSpPr>
          <p:cNvPr id="1424415" name="Rectangle 31"/>
          <p:cNvSpPr>
            <a:spLocks noChangeArrowheads="1"/>
          </p:cNvSpPr>
          <p:nvPr/>
        </p:nvSpPr>
        <p:spPr bwMode="auto">
          <a:xfrm>
            <a:off x="5005388" y="3787775"/>
            <a:ext cx="360362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424416" name="Rectangle 32"/>
          <p:cNvSpPr>
            <a:spLocks noChangeArrowheads="1"/>
          </p:cNvSpPr>
          <p:nvPr/>
        </p:nvSpPr>
        <p:spPr bwMode="auto">
          <a:xfrm>
            <a:off x="4357688" y="4075113"/>
            <a:ext cx="647700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000</a:t>
            </a:r>
          </a:p>
        </p:txBody>
      </p:sp>
      <p:sp>
        <p:nvSpPr>
          <p:cNvPr id="1424417" name="Rectangle 33"/>
          <p:cNvSpPr>
            <a:spLocks noChangeArrowheads="1"/>
          </p:cNvSpPr>
          <p:nvPr/>
        </p:nvSpPr>
        <p:spPr bwMode="auto">
          <a:xfrm>
            <a:off x="4357688" y="4364038"/>
            <a:ext cx="647700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011</a:t>
            </a:r>
          </a:p>
        </p:txBody>
      </p:sp>
      <p:sp>
        <p:nvSpPr>
          <p:cNvPr id="1424418" name="Rectangle 34"/>
          <p:cNvSpPr>
            <a:spLocks noChangeArrowheads="1"/>
          </p:cNvSpPr>
          <p:nvPr/>
        </p:nvSpPr>
        <p:spPr bwMode="auto">
          <a:xfrm>
            <a:off x="4357688" y="4651375"/>
            <a:ext cx="647700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100</a:t>
            </a:r>
          </a:p>
        </p:txBody>
      </p:sp>
      <p:sp>
        <p:nvSpPr>
          <p:cNvPr id="1424419" name="Rectangle 35"/>
          <p:cNvSpPr>
            <a:spLocks noChangeArrowheads="1"/>
          </p:cNvSpPr>
          <p:nvPr/>
        </p:nvSpPr>
        <p:spPr bwMode="auto">
          <a:xfrm>
            <a:off x="5005388" y="4075113"/>
            <a:ext cx="360362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424420" name="Rectangle 36"/>
          <p:cNvSpPr>
            <a:spLocks noChangeArrowheads="1"/>
          </p:cNvSpPr>
          <p:nvPr/>
        </p:nvSpPr>
        <p:spPr bwMode="auto">
          <a:xfrm>
            <a:off x="5005388" y="4364038"/>
            <a:ext cx="360362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1424421" name="Rectangle 37"/>
          <p:cNvSpPr>
            <a:spLocks noChangeArrowheads="1"/>
          </p:cNvSpPr>
          <p:nvPr/>
        </p:nvSpPr>
        <p:spPr bwMode="auto">
          <a:xfrm>
            <a:off x="5005388" y="4651375"/>
            <a:ext cx="360362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1424422" name="Rectangle 38"/>
          <p:cNvSpPr>
            <a:spLocks noChangeArrowheads="1"/>
          </p:cNvSpPr>
          <p:nvPr/>
        </p:nvSpPr>
        <p:spPr bwMode="auto">
          <a:xfrm>
            <a:off x="4357688" y="4940300"/>
            <a:ext cx="647700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000</a:t>
            </a:r>
          </a:p>
        </p:txBody>
      </p:sp>
      <p:sp>
        <p:nvSpPr>
          <p:cNvPr id="1424423" name="Rectangle 39"/>
          <p:cNvSpPr>
            <a:spLocks noChangeArrowheads="1"/>
          </p:cNvSpPr>
          <p:nvPr/>
        </p:nvSpPr>
        <p:spPr bwMode="auto">
          <a:xfrm>
            <a:off x="5005388" y="4940300"/>
            <a:ext cx="360362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1424424" name="Rectangle 40"/>
          <p:cNvSpPr>
            <a:spLocks noChangeArrowheads="1"/>
          </p:cNvSpPr>
          <p:nvPr/>
        </p:nvSpPr>
        <p:spPr bwMode="auto">
          <a:xfrm>
            <a:off x="4357688" y="5227638"/>
            <a:ext cx="647700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110</a:t>
            </a:r>
          </a:p>
        </p:txBody>
      </p:sp>
      <p:sp>
        <p:nvSpPr>
          <p:cNvPr id="1424425" name="Rectangle 41"/>
          <p:cNvSpPr>
            <a:spLocks noChangeArrowheads="1"/>
          </p:cNvSpPr>
          <p:nvPr/>
        </p:nvSpPr>
        <p:spPr bwMode="auto">
          <a:xfrm>
            <a:off x="4357688" y="5516563"/>
            <a:ext cx="647700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001</a:t>
            </a:r>
          </a:p>
        </p:txBody>
      </p:sp>
      <p:sp>
        <p:nvSpPr>
          <p:cNvPr id="1424426" name="Rectangle 42"/>
          <p:cNvSpPr>
            <a:spLocks noChangeArrowheads="1"/>
          </p:cNvSpPr>
          <p:nvPr/>
        </p:nvSpPr>
        <p:spPr bwMode="auto">
          <a:xfrm>
            <a:off x="4357688" y="5803900"/>
            <a:ext cx="647700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010</a:t>
            </a:r>
          </a:p>
        </p:txBody>
      </p:sp>
      <p:sp>
        <p:nvSpPr>
          <p:cNvPr id="1424427" name="Rectangle 43"/>
          <p:cNvSpPr>
            <a:spLocks noChangeArrowheads="1"/>
          </p:cNvSpPr>
          <p:nvPr/>
        </p:nvSpPr>
        <p:spPr bwMode="auto">
          <a:xfrm>
            <a:off x="5005388" y="5227638"/>
            <a:ext cx="360362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1424428" name="Rectangle 44"/>
          <p:cNvSpPr>
            <a:spLocks noChangeArrowheads="1"/>
          </p:cNvSpPr>
          <p:nvPr/>
        </p:nvSpPr>
        <p:spPr bwMode="auto">
          <a:xfrm>
            <a:off x="5005388" y="5516563"/>
            <a:ext cx="360362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1424429" name="Rectangle 45"/>
          <p:cNvSpPr>
            <a:spLocks noChangeArrowheads="1"/>
          </p:cNvSpPr>
          <p:nvPr/>
        </p:nvSpPr>
        <p:spPr bwMode="auto">
          <a:xfrm>
            <a:off x="5005388" y="5803900"/>
            <a:ext cx="360362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1424432" name="Rectangle 48"/>
          <p:cNvSpPr>
            <a:spLocks noChangeArrowheads="1"/>
          </p:cNvSpPr>
          <p:nvPr/>
        </p:nvSpPr>
        <p:spPr bwMode="auto">
          <a:xfrm>
            <a:off x="3997325" y="1484313"/>
            <a:ext cx="36036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15</a:t>
            </a:r>
          </a:p>
        </p:txBody>
      </p:sp>
      <p:sp>
        <p:nvSpPr>
          <p:cNvPr id="1424433" name="Rectangle 49"/>
          <p:cNvSpPr>
            <a:spLocks noChangeArrowheads="1"/>
          </p:cNvSpPr>
          <p:nvPr/>
        </p:nvSpPr>
        <p:spPr bwMode="auto">
          <a:xfrm>
            <a:off x="3997325" y="1771650"/>
            <a:ext cx="3603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14</a:t>
            </a:r>
          </a:p>
        </p:txBody>
      </p:sp>
      <p:sp>
        <p:nvSpPr>
          <p:cNvPr id="1424434" name="Rectangle 50"/>
          <p:cNvSpPr>
            <a:spLocks noChangeArrowheads="1"/>
          </p:cNvSpPr>
          <p:nvPr/>
        </p:nvSpPr>
        <p:spPr bwMode="auto">
          <a:xfrm>
            <a:off x="3997325" y="2060575"/>
            <a:ext cx="3603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13</a:t>
            </a:r>
          </a:p>
        </p:txBody>
      </p:sp>
      <p:sp>
        <p:nvSpPr>
          <p:cNvPr id="1424435" name="Rectangle 51"/>
          <p:cNvSpPr>
            <a:spLocks noChangeArrowheads="1"/>
          </p:cNvSpPr>
          <p:nvPr/>
        </p:nvSpPr>
        <p:spPr bwMode="auto">
          <a:xfrm>
            <a:off x="3997325" y="2347913"/>
            <a:ext cx="36036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12</a:t>
            </a:r>
          </a:p>
        </p:txBody>
      </p:sp>
      <p:sp>
        <p:nvSpPr>
          <p:cNvPr id="1424436" name="Rectangle 52"/>
          <p:cNvSpPr>
            <a:spLocks noChangeArrowheads="1"/>
          </p:cNvSpPr>
          <p:nvPr/>
        </p:nvSpPr>
        <p:spPr bwMode="auto">
          <a:xfrm>
            <a:off x="3997325" y="2636838"/>
            <a:ext cx="36036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11</a:t>
            </a:r>
          </a:p>
        </p:txBody>
      </p:sp>
      <p:sp>
        <p:nvSpPr>
          <p:cNvPr id="1424437" name="Rectangle 53"/>
          <p:cNvSpPr>
            <a:spLocks noChangeArrowheads="1"/>
          </p:cNvSpPr>
          <p:nvPr/>
        </p:nvSpPr>
        <p:spPr bwMode="auto">
          <a:xfrm>
            <a:off x="3997325" y="2924175"/>
            <a:ext cx="3603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10</a:t>
            </a:r>
          </a:p>
        </p:txBody>
      </p:sp>
      <p:sp>
        <p:nvSpPr>
          <p:cNvPr id="1424438" name="Rectangle 54"/>
          <p:cNvSpPr>
            <a:spLocks noChangeArrowheads="1"/>
          </p:cNvSpPr>
          <p:nvPr/>
        </p:nvSpPr>
        <p:spPr bwMode="auto">
          <a:xfrm>
            <a:off x="3997325" y="3213100"/>
            <a:ext cx="3603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9</a:t>
            </a:r>
          </a:p>
        </p:txBody>
      </p:sp>
      <p:sp>
        <p:nvSpPr>
          <p:cNvPr id="1424439" name="Rectangle 55"/>
          <p:cNvSpPr>
            <a:spLocks noChangeArrowheads="1"/>
          </p:cNvSpPr>
          <p:nvPr/>
        </p:nvSpPr>
        <p:spPr bwMode="auto">
          <a:xfrm>
            <a:off x="3997325" y="3500438"/>
            <a:ext cx="36036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8</a:t>
            </a:r>
          </a:p>
        </p:txBody>
      </p:sp>
      <p:sp>
        <p:nvSpPr>
          <p:cNvPr id="1424440" name="Rectangle 56"/>
          <p:cNvSpPr>
            <a:spLocks noChangeArrowheads="1"/>
          </p:cNvSpPr>
          <p:nvPr/>
        </p:nvSpPr>
        <p:spPr bwMode="auto">
          <a:xfrm>
            <a:off x="3997325" y="3787775"/>
            <a:ext cx="3603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7</a:t>
            </a:r>
          </a:p>
        </p:txBody>
      </p:sp>
      <p:sp>
        <p:nvSpPr>
          <p:cNvPr id="1424441" name="Rectangle 57"/>
          <p:cNvSpPr>
            <a:spLocks noChangeArrowheads="1"/>
          </p:cNvSpPr>
          <p:nvPr/>
        </p:nvSpPr>
        <p:spPr bwMode="auto">
          <a:xfrm>
            <a:off x="3997325" y="4075113"/>
            <a:ext cx="36036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6</a:t>
            </a:r>
          </a:p>
        </p:txBody>
      </p:sp>
      <p:sp>
        <p:nvSpPr>
          <p:cNvPr id="1424442" name="Rectangle 58"/>
          <p:cNvSpPr>
            <a:spLocks noChangeArrowheads="1"/>
          </p:cNvSpPr>
          <p:nvPr/>
        </p:nvSpPr>
        <p:spPr bwMode="auto">
          <a:xfrm>
            <a:off x="3997325" y="4364038"/>
            <a:ext cx="36036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5</a:t>
            </a:r>
          </a:p>
        </p:txBody>
      </p:sp>
      <p:sp>
        <p:nvSpPr>
          <p:cNvPr id="1424443" name="Rectangle 59"/>
          <p:cNvSpPr>
            <a:spLocks noChangeArrowheads="1"/>
          </p:cNvSpPr>
          <p:nvPr/>
        </p:nvSpPr>
        <p:spPr bwMode="auto">
          <a:xfrm>
            <a:off x="3997325" y="4651375"/>
            <a:ext cx="3603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4</a:t>
            </a:r>
          </a:p>
        </p:txBody>
      </p:sp>
      <p:sp>
        <p:nvSpPr>
          <p:cNvPr id="1424444" name="Rectangle 60"/>
          <p:cNvSpPr>
            <a:spLocks noChangeArrowheads="1"/>
          </p:cNvSpPr>
          <p:nvPr/>
        </p:nvSpPr>
        <p:spPr bwMode="auto">
          <a:xfrm>
            <a:off x="3997325" y="4940300"/>
            <a:ext cx="3603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3</a:t>
            </a:r>
          </a:p>
        </p:txBody>
      </p:sp>
      <p:sp>
        <p:nvSpPr>
          <p:cNvPr id="1424445" name="Rectangle 61"/>
          <p:cNvSpPr>
            <a:spLocks noChangeArrowheads="1"/>
          </p:cNvSpPr>
          <p:nvPr/>
        </p:nvSpPr>
        <p:spPr bwMode="auto">
          <a:xfrm>
            <a:off x="3997325" y="5227638"/>
            <a:ext cx="36036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</a:p>
        </p:txBody>
      </p:sp>
      <p:sp>
        <p:nvSpPr>
          <p:cNvPr id="1424446" name="Rectangle 62"/>
          <p:cNvSpPr>
            <a:spLocks noChangeArrowheads="1"/>
          </p:cNvSpPr>
          <p:nvPr/>
        </p:nvSpPr>
        <p:spPr bwMode="auto">
          <a:xfrm>
            <a:off x="3997325" y="5516563"/>
            <a:ext cx="36036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1424447" name="Rectangle 63"/>
          <p:cNvSpPr>
            <a:spLocks noChangeArrowheads="1"/>
          </p:cNvSpPr>
          <p:nvPr/>
        </p:nvSpPr>
        <p:spPr bwMode="auto">
          <a:xfrm>
            <a:off x="3997325" y="5803900"/>
            <a:ext cx="3603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424450" name="Rectangle 66"/>
          <p:cNvSpPr>
            <a:spLocks noChangeArrowheads="1"/>
          </p:cNvSpPr>
          <p:nvPr/>
        </p:nvSpPr>
        <p:spPr bwMode="auto">
          <a:xfrm>
            <a:off x="684213" y="5367338"/>
            <a:ext cx="561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n-cs"/>
              </a:rPr>
              <a:t>110</a:t>
            </a:r>
          </a:p>
        </p:txBody>
      </p:sp>
      <p:sp>
        <p:nvSpPr>
          <p:cNvPr id="1424452" name="Rectangle 68"/>
          <p:cNvSpPr>
            <a:spLocks noChangeArrowheads="1"/>
          </p:cNvSpPr>
          <p:nvPr/>
        </p:nvSpPr>
        <p:spPr bwMode="auto">
          <a:xfrm>
            <a:off x="1090613" y="5367338"/>
            <a:ext cx="170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000000000100</a:t>
            </a:r>
          </a:p>
        </p:txBody>
      </p:sp>
      <p:sp>
        <p:nvSpPr>
          <p:cNvPr id="1424453" name="Line 69"/>
          <p:cNvSpPr>
            <a:spLocks noChangeShapeType="1"/>
          </p:cNvSpPr>
          <p:nvPr/>
        </p:nvSpPr>
        <p:spPr bwMode="auto">
          <a:xfrm>
            <a:off x="827088" y="5367338"/>
            <a:ext cx="36195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4454" name="Text Box 70"/>
          <p:cNvSpPr txBox="1">
            <a:spLocks noChangeArrowheads="1"/>
          </p:cNvSpPr>
          <p:nvPr/>
        </p:nvSpPr>
        <p:spPr bwMode="auto">
          <a:xfrm>
            <a:off x="815975" y="4999038"/>
            <a:ext cx="371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f#</a:t>
            </a:r>
          </a:p>
        </p:txBody>
      </p:sp>
      <p:sp>
        <p:nvSpPr>
          <p:cNvPr id="1424455" name="Line 71"/>
          <p:cNvSpPr>
            <a:spLocks noChangeShapeType="1"/>
          </p:cNvSpPr>
          <p:nvPr/>
        </p:nvSpPr>
        <p:spPr bwMode="auto">
          <a:xfrm>
            <a:off x="1187450" y="5367338"/>
            <a:ext cx="1439863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4456" name="Text Box 72"/>
          <p:cNvSpPr txBox="1">
            <a:spLocks noChangeArrowheads="1"/>
          </p:cNvSpPr>
          <p:nvPr/>
        </p:nvSpPr>
        <p:spPr bwMode="auto">
          <a:xfrm>
            <a:off x="1455738" y="5000625"/>
            <a:ext cx="739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offset</a:t>
            </a:r>
          </a:p>
        </p:txBody>
      </p:sp>
      <p:sp>
        <p:nvSpPr>
          <p:cNvPr id="1424457" name="Line 73"/>
          <p:cNvSpPr>
            <a:spLocks noChangeShapeType="1"/>
          </p:cNvSpPr>
          <p:nvPr/>
        </p:nvSpPr>
        <p:spPr bwMode="auto">
          <a:xfrm>
            <a:off x="1835150" y="3213100"/>
            <a:ext cx="0" cy="5762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4458" name="Text Box 74"/>
          <p:cNvSpPr txBox="1">
            <a:spLocks noChangeArrowheads="1"/>
          </p:cNvSpPr>
          <p:nvPr/>
        </p:nvSpPr>
        <p:spPr bwMode="auto">
          <a:xfrm>
            <a:off x="1282700" y="3716338"/>
            <a:ext cx="1057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mapping</a:t>
            </a:r>
          </a:p>
        </p:txBody>
      </p:sp>
      <p:sp>
        <p:nvSpPr>
          <p:cNvPr id="1424460" name="Text Box 76"/>
          <p:cNvSpPr txBox="1">
            <a:spLocks noChangeArrowheads="1"/>
          </p:cNvSpPr>
          <p:nvPr/>
        </p:nvSpPr>
        <p:spPr bwMode="auto">
          <a:xfrm>
            <a:off x="4156075" y="6061075"/>
            <a:ext cx="1311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b="1">
                <a:cs typeface="+mn-cs"/>
              </a:rPr>
              <a:t>page table</a:t>
            </a:r>
          </a:p>
        </p:txBody>
      </p:sp>
      <p:sp>
        <p:nvSpPr>
          <p:cNvPr id="1424461" name="Line 77"/>
          <p:cNvSpPr>
            <a:spLocks noChangeShapeType="1"/>
          </p:cNvSpPr>
          <p:nvPr/>
        </p:nvSpPr>
        <p:spPr bwMode="auto">
          <a:xfrm>
            <a:off x="1835150" y="4076700"/>
            <a:ext cx="0" cy="647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4462" name="Text Box 78"/>
          <p:cNvSpPr txBox="1">
            <a:spLocks noChangeArrowheads="1"/>
          </p:cNvSpPr>
          <p:nvPr/>
        </p:nvSpPr>
        <p:spPr bwMode="auto">
          <a:xfrm>
            <a:off x="355600" y="5654675"/>
            <a:ext cx="2695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b="1">
                <a:cs typeface="+mn-cs"/>
              </a:rPr>
              <a:t>15 bit physical address</a:t>
            </a:r>
          </a:p>
        </p:txBody>
      </p:sp>
      <p:sp>
        <p:nvSpPr>
          <p:cNvPr id="1424463" name="Line 79"/>
          <p:cNvSpPr>
            <a:spLocks noChangeShapeType="1"/>
          </p:cNvSpPr>
          <p:nvPr/>
        </p:nvSpPr>
        <p:spPr bwMode="auto">
          <a:xfrm flipV="1">
            <a:off x="5292725" y="5013325"/>
            <a:ext cx="647700" cy="3603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4464" name="Text Box 80"/>
          <p:cNvSpPr txBox="1">
            <a:spLocks noChangeArrowheads="1"/>
          </p:cNvSpPr>
          <p:nvPr/>
        </p:nvSpPr>
        <p:spPr bwMode="auto">
          <a:xfrm>
            <a:off x="5916613" y="4775200"/>
            <a:ext cx="1666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valid/invalid bit</a:t>
            </a:r>
          </a:p>
        </p:txBody>
      </p:sp>
      <p:sp>
        <p:nvSpPr>
          <p:cNvPr id="1424465" name="Line 81"/>
          <p:cNvSpPr>
            <a:spLocks noChangeShapeType="1"/>
          </p:cNvSpPr>
          <p:nvPr/>
        </p:nvSpPr>
        <p:spPr bwMode="auto">
          <a:xfrm flipV="1">
            <a:off x="4859338" y="4652963"/>
            <a:ext cx="1081087" cy="647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4466" name="Text Box 82"/>
          <p:cNvSpPr txBox="1">
            <a:spLocks noChangeArrowheads="1"/>
          </p:cNvSpPr>
          <p:nvPr/>
        </p:nvSpPr>
        <p:spPr bwMode="auto">
          <a:xfrm>
            <a:off x="5892800" y="4443413"/>
            <a:ext cx="1603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frame number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AA8AD7-DEED-4D47-8D88-D716770F8F4C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379348" name="Rectangle 20"/>
          <p:cNvSpPr>
            <a:spLocks noChangeArrowheads="1"/>
          </p:cNvSpPr>
          <p:nvPr/>
        </p:nvSpPr>
        <p:spPr bwMode="auto">
          <a:xfrm>
            <a:off x="7310438" y="3657600"/>
            <a:ext cx="430212" cy="1193800"/>
          </a:xfrm>
          <a:prstGeom prst="rect">
            <a:avLst/>
          </a:prstGeom>
          <a:solidFill>
            <a:srgbClr val="0080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E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F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G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H</a:t>
            </a:r>
          </a:p>
        </p:txBody>
      </p:sp>
      <p:sp>
        <p:nvSpPr>
          <p:cNvPr id="1379338" name="Rectangle 10"/>
          <p:cNvSpPr>
            <a:spLocks noChangeArrowheads="1"/>
          </p:cNvSpPr>
          <p:nvPr/>
        </p:nvSpPr>
        <p:spPr bwMode="auto">
          <a:xfrm>
            <a:off x="5003800" y="3348038"/>
            <a:ext cx="431800" cy="1079500"/>
          </a:xfrm>
          <a:prstGeom prst="rect">
            <a:avLst/>
          </a:prstGeom>
          <a:solidFill>
            <a:srgbClr val="0080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E</a:t>
            </a:r>
          </a:p>
          <a:p>
            <a:pPr>
              <a:defRPr/>
            </a:pPr>
            <a:r>
              <a:rPr lang="en-US">
                <a:cs typeface="+mn-cs"/>
              </a:rPr>
              <a:t>F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G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H</a:t>
            </a:r>
          </a:p>
        </p:txBody>
      </p:sp>
      <p:sp>
        <p:nvSpPr>
          <p:cNvPr id="1379349" name="Rectangle 21"/>
          <p:cNvSpPr>
            <a:spLocks noChangeArrowheads="1"/>
          </p:cNvSpPr>
          <p:nvPr/>
        </p:nvSpPr>
        <p:spPr bwMode="auto">
          <a:xfrm>
            <a:off x="7310438" y="4764088"/>
            <a:ext cx="430212" cy="1193800"/>
          </a:xfrm>
          <a:prstGeom prst="rect">
            <a:avLst/>
          </a:prstGeom>
          <a:solidFill>
            <a:srgbClr val="0000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A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B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C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D</a:t>
            </a:r>
          </a:p>
        </p:txBody>
      </p:sp>
      <p:sp>
        <p:nvSpPr>
          <p:cNvPr id="1379337" name="Rectangle 9"/>
          <p:cNvSpPr>
            <a:spLocks noChangeArrowheads="1"/>
          </p:cNvSpPr>
          <p:nvPr/>
        </p:nvSpPr>
        <p:spPr bwMode="auto">
          <a:xfrm>
            <a:off x="5003800" y="2266950"/>
            <a:ext cx="431800" cy="1079500"/>
          </a:xfrm>
          <a:prstGeom prst="rect">
            <a:avLst/>
          </a:prstGeom>
          <a:solidFill>
            <a:srgbClr val="0000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A</a:t>
            </a:r>
          </a:p>
          <a:p>
            <a:pPr>
              <a:defRPr/>
            </a:pPr>
            <a:r>
              <a:rPr lang="en-US">
                <a:cs typeface="+mn-cs"/>
              </a:rPr>
              <a:t>B</a:t>
            </a:r>
          </a:p>
          <a:p>
            <a:pPr>
              <a:defRPr/>
            </a:pPr>
            <a:r>
              <a:rPr lang="en-US">
                <a:cs typeface="+mn-cs"/>
              </a:rPr>
              <a:t>C</a:t>
            </a:r>
          </a:p>
          <a:p>
            <a:pPr>
              <a:defRPr/>
            </a:pPr>
            <a:r>
              <a:rPr lang="en-US">
                <a:cs typeface="+mn-cs"/>
              </a:rPr>
              <a:t>D</a:t>
            </a:r>
          </a:p>
        </p:txBody>
      </p:sp>
      <p:sp>
        <p:nvSpPr>
          <p:cNvPr id="137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Address translation example 2</a:t>
            </a:r>
          </a:p>
        </p:txBody>
      </p:sp>
      <p:sp>
        <p:nvSpPr>
          <p:cNvPr id="1379332" name="Text Box 4"/>
          <p:cNvSpPr txBox="1">
            <a:spLocks noChangeArrowheads="1"/>
          </p:cNvSpPr>
          <p:nvPr/>
        </p:nvSpPr>
        <p:spPr bwMode="auto">
          <a:xfrm>
            <a:off x="4432300" y="2189163"/>
            <a:ext cx="56197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000</a:t>
            </a:r>
          </a:p>
          <a:p>
            <a:pPr>
              <a:defRPr/>
            </a:pPr>
            <a:r>
              <a:rPr lang="en-US">
                <a:cs typeface="+mn-cs"/>
              </a:rPr>
              <a:t>001</a:t>
            </a:r>
          </a:p>
          <a:p>
            <a:pPr>
              <a:defRPr/>
            </a:pPr>
            <a:r>
              <a:rPr lang="en-US">
                <a:cs typeface="+mn-cs"/>
              </a:rPr>
              <a:t>010</a:t>
            </a:r>
          </a:p>
          <a:p>
            <a:pPr>
              <a:defRPr/>
            </a:pPr>
            <a:r>
              <a:rPr lang="en-US">
                <a:cs typeface="+mn-cs"/>
              </a:rPr>
              <a:t>011</a:t>
            </a:r>
          </a:p>
          <a:p>
            <a:pPr>
              <a:defRPr/>
            </a:pPr>
            <a:r>
              <a:rPr lang="en-US">
                <a:cs typeface="+mn-cs"/>
              </a:rPr>
              <a:t>100</a:t>
            </a:r>
          </a:p>
          <a:p>
            <a:pPr>
              <a:defRPr/>
            </a:pPr>
            <a:r>
              <a:rPr lang="en-US">
                <a:cs typeface="+mn-cs"/>
              </a:rPr>
              <a:t>101</a:t>
            </a:r>
          </a:p>
          <a:p>
            <a:pPr>
              <a:defRPr/>
            </a:pPr>
            <a:r>
              <a:rPr lang="en-US">
                <a:cs typeface="+mn-cs"/>
              </a:rPr>
              <a:t>110</a:t>
            </a:r>
          </a:p>
          <a:p>
            <a:pPr>
              <a:defRPr/>
            </a:pPr>
            <a:r>
              <a:rPr lang="en-US">
                <a:cs typeface="+mn-cs"/>
              </a:rPr>
              <a:t>111</a:t>
            </a:r>
          </a:p>
        </p:txBody>
      </p:sp>
      <p:sp>
        <p:nvSpPr>
          <p:cNvPr id="1379333" name="Text Box 5"/>
          <p:cNvSpPr txBox="1">
            <a:spLocks noChangeArrowheads="1"/>
          </p:cNvSpPr>
          <p:nvPr/>
        </p:nvSpPr>
        <p:spPr bwMode="auto">
          <a:xfrm>
            <a:off x="4140200" y="4371975"/>
            <a:ext cx="1793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Logical Memory</a:t>
            </a:r>
          </a:p>
        </p:txBody>
      </p:sp>
      <p:sp>
        <p:nvSpPr>
          <p:cNvPr id="1379335" name="Text Box 7"/>
          <p:cNvSpPr txBox="1">
            <a:spLocks noChangeArrowheads="1"/>
          </p:cNvSpPr>
          <p:nvPr/>
        </p:nvSpPr>
        <p:spPr bwMode="auto">
          <a:xfrm>
            <a:off x="250825" y="1484313"/>
            <a:ext cx="3100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m=3; 2</a:t>
            </a:r>
            <a:r>
              <a:rPr lang="en-US" baseline="30000">
                <a:cs typeface="+mn-cs"/>
              </a:rPr>
              <a:t>3 = </a:t>
            </a:r>
            <a:r>
              <a:rPr lang="en-US">
                <a:cs typeface="+mn-cs"/>
              </a:rPr>
              <a:t>8 logical addresses</a:t>
            </a:r>
          </a:p>
        </p:txBody>
      </p:sp>
      <p:sp>
        <p:nvSpPr>
          <p:cNvPr id="1379336" name="Text Box 8"/>
          <p:cNvSpPr txBox="1">
            <a:spLocks noChangeArrowheads="1"/>
          </p:cNvSpPr>
          <p:nvPr/>
        </p:nvSpPr>
        <p:spPr bwMode="auto">
          <a:xfrm>
            <a:off x="250825" y="1773238"/>
            <a:ext cx="2532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n=2; page size = 2</a:t>
            </a:r>
            <a:r>
              <a:rPr lang="en-US" baseline="30000">
                <a:cs typeface="+mn-cs"/>
              </a:rPr>
              <a:t>2</a:t>
            </a:r>
            <a:r>
              <a:rPr lang="en-US">
                <a:cs typeface="+mn-cs"/>
              </a:rPr>
              <a:t> = 4</a:t>
            </a:r>
          </a:p>
        </p:txBody>
      </p:sp>
      <p:sp>
        <p:nvSpPr>
          <p:cNvPr id="1379341" name="Text Box 13"/>
          <p:cNvSpPr txBox="1">
            <a:spLocks noChangeArrowheads="1"/>
          </p:cNvSpPr>
          <p:nvPr/>
        </p:nvSpPr>
        <p:spPr bwMode="auto">
          <a:xfrm>
            <a:off x="3341688" y="2590800"/>
            <a:ext cx="879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page 0</a:t>
            </a:r>
          </a:p>
        </p:txBody>
      </p:sp>
      <p:sp>
        <p:nvSpPr>
          <p:cNvPr id="1379342" name="Text Box 14"/>
          <p:cNvSpPr txBox="1">
            <a:spLocks noChangeArrowheads="1"/>
          </p:cNvSpPr>
          <p:nvPr/>
        </p:nvSpPr>
        <p:spPr bwMode="auto">
          <a:xfrm>
            <a:off x="3341688" y="3579813"/>
            <a:ext cx="879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page 1</a:t>
            </a:r>
          </a:p>
        </p:txBody>
      </p:sp>
      <p:sp>
        <p:nvSpPr>
          <p:cNvPr id="1379345" name="Text Box 17"/>
          <p:cNvSpPr txBox="1">
            <a:spLocks noChangeArrowheads="1"/>
          </p:cNvSpPr>
          <p:nvPr/>
        </p:nvSpPr>
        <p:spPr bwMode="auto">
          <a:xfrm>
            <a:off x="6621463" y="1463675"/>
            <a:ext cx="68897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0000</a:t>
            </a:r>
          </a:p>
          <a:p>
            <a:pPr>
              <a:defRPr/>
            </a:pPr>
            <a:r>
              <a:rPr lang="en-US">
                <a:cs typeface="+mn-cs"/>
              </a:rPr>
              <a:t>0001</a:t>
            </a:r>
          </a:p>
          <a:p>
            <a:pPr>
              <a:defRPr/>
            </a:pPr>
            <a:r>
              <a:rPr lang="en-US">
                <a:cs typeface="+mn-cs"/>
              </a:rPr>
              <a:t>0010</a:t>
            </a:r>
          </a:p>
          <a:p>
            <a:pPr>
              <a:defRPr/>
            </a:pPr>
            <a:r>
              <a:rPr lang="en-US">
                <a:cs typeface="+mn-cs"/>
              </a:rPr>
              <a:t>0011</a:t>
            </a:r>
          </a:p>
          <a:p>
            <a:pPr>
              <a:defRPr/>
            </a:pPr>
            <a:r>
              <a:rPr lang="en-US">
                <a:cs typeface="+mn-cs"/>
              </a:rPr>
              <a:t>0100</a:t>
            </a:r>
          </a:p>
          <a:p>
            <a:pPr>
              <a:defRPr/>
            </a:pPr>
            <a:r>
              <a:rPr lang="en-US">
                <a:cs typeface="+mn-cs"/>
              </a:rPr>
              <a:t>0101</a:t>
            </a:r>
          </a:p>
          <a:p>
            <a:pPr>
              <a:defRPr/>
            </a:pPr>
            <a:r>
              <a:rPr lang="en-US">
                <a:cs typeface="+mn-cs"/>
              </a:rPr>
              <a:t>0110</a:t>
            </a:r>
          </a:p>
          <a:p>
            <a:pPr>
              <a:defRPr/>
            </a:pPr>
            <a:r>
              <a:rPr lang="en-US">
                <a:cs typeface="+mn-cs"/>
              </a:rPr>
              <a:t>0111</a:t>
            </a:r>
          </a:p>
          <a:p>
            <a:pPr>
              <a:defRPr/>
            </a:pPr>
            <a:r>
              <a:rPr lang="en-US">
                <a:cs typeface="+mn-cs"/>
              </a:rPr>
              <a:t>1000</a:t>
            </a:r>
          </a:p>
          <a:p>
            <a:pPr>
              <a:defRPr/>
            </a:pPr>
            <a:r>
              <a:rPr lang="en-US">
                <a:cs typeface="+mn-cs"/>
              </a:rPr>
              <a:t>1001</a:t>
            </a:r>
          </a:p>
          <a:p>
            <a:pPr>
              <a:defRPr/>
            </a:pPr>
            <a:r>
              <a:rPr lang="en-US">
                <a:cs typeface="+mn-cs"/>
              </a:rPr>
              <a:t>1010</a:t>
            </a:r>
          </a:p>
          <a:p>
            <a:pPr>
              <a:defRPr/>
            </a:pPr>
            <a:r>
              <a:rPr lang="en-US">
                <a:cs typeface="+mn-cs"/>
              </a:rPr>
              <a:t>1011</a:t>
            </a:r>
          </a:p>
          <a:p>
            <a:pPr>
              <a:defRPr/>
            </a:pPr>
            <a:r>
              <a:rPr lang="en-US">
                <a:cs typeface="+mn-cs"/>
              </a:rPr>
              <a:t>1100</a:t>
            </a:r>
          </a:p>
          <a:p>
            <a:pPr>
              <a:defRPr/>
            </a:pPr>
            <a:r>
              <a:rPr lang="en-US">
                <a:cs typeface="+mn-cs"/>
              </a:rPr>
              <a:t>1101</a:t>
            </a:r>
          </a:p>
          <a:p>
            <a:pPr>
              <a:defRPr/>
            </a:pPr>
            <a:r>
              <a:rPr lang="en-US">
                <a:cs typeface="+mn-cs"/>
              </a:rPr>
              <a:t>1110</a:t>
            </a:r>
          </a:p>
          <a:p>
            <a:pPr>
              <a:defRPr/>
            </a:pPr>
            <a:r>
              <a:rPr lang="en-US">
                <a:cs typeface="+mn-cs"/>
              </a:rPr>
              <a:t>1111</a:t>
            </a:r>
          </a:p>
        </p:txBody>
      </p:sp>
      <p:sp>
        <p:nvSpPr>
          <p:cNvPr id="1379346" name="Rectangle 18"/>
          <p:cNvSpPr>
            <a:spLocks noChangeArrowheads="1"/>
          </p:cNvSpPr>
          <p:nvPr/>
        </p:nvSpPr>
        <p:spPr bwMode="auto">
          <a:xfrm>
            <a:off x="7310438" y="1497013"/>
            <a:ext cx="430212" cy="10795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79347" name="Rectangle 19"/>
          <p:cNvSpPr>
            <a:spLocks noChangeArrowheads="1"/>
          </p:cNvSpPr>
          <p:nvPr/>
        </p:nvSpPr>
        <p:spPr bwMode="auto">
          <a:xfrm>
            <a:off x="7310438" y="2578100"/>
            <a:ext cx="430212" cy="10795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79350" name="Text Box 22"/>
          <p:cNvSpPr txBox="1">
            <a:spLocks noChangeArrowheads="1"/>
          </p:cNvSpPr>
          <p:nvPr/>
        </p:nvSpPr>
        <p:spPr bwMode="auto">
          <a:xfrm>
            <a:off x="7740650" y="1773238"/>
            <a:ext cx="1082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frame 00</a:t>
            </a:r>
          </a:p>
        </p:txBody>
      </p:sp>
      <p:sp>
        <p:nvSpPr>
          <p:cNvPr id="1379351" name="Text Box 23"/>
          <p:cNvSpPr txBox="1">
            <a:spLocks noChangeArrowheads="1"/>
          </p:cNvSpPr>
          <p:nvPr/>
        </p:nvSpPr>
        <p:spPr bwMode="auto">
          <a:xfrm>
            <a:off x="7737475" y="2917825"/>
            <a:ext cx="1082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frame 01</a:t>
            </a:r>
          </a:p>
        </p:txBody>
      </p:sp>
      <p:sp>
        <p:nvSpPr>
          <p:cNvPr id="1379352" name="Text Box 24"/>
          <p:cNvSpPr txBox="1">
            <a:spLocks noChangeArrowheads="1"/>
          </p:cNvSpPr>
          <p:nvPr/>
        </p:nvSpPr>
        <p:spPr bwMode="auto">
          <a:xfrm>
            <a:off x="7740650" y="4005263"/>
            <a:ext cx="1082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frame 10</a:t>
            </a:r>
          </a:p>
        </p:txBody>
      </p:sp>
      <p:sp>
        <p:nvSpPr>
          <p:cNvPr id="1379353" name="Text Box 25"/>
          <p:cNvSpPr txBox="1">
            <a:spLocks noChangeArrowheads="1"/>
          </p:cNvSpPr>
          <p:nvPr/>
        </p:nvSpPr>
        <p:spPr bwMode="auto">
          <a:xfrm>
            <a:off x="7740650" y="4994275"/>
            <a:ext cx="1082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frame 11</a:t>
            </a:r>
          </a:p>
        </p:txBody>
      </p:sp>
      <p:sp>
        <p:nvSpPr>
          <p:cNvPr id="1379354" name="Text Box 26"/>
          <p:cNvSpPr txBox="1">
            <a:spLocks noChangeArrowheads="1"/>
          </p:cNvSpPr>
          <p:nvPr/>
        </p:nvSpPr>
        <p:spPr bwMode="auto">
          <a:xfrm>
            <a:off x="6323013" y="6015038"/>
            <a:ext cx="1920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Physical Memory</a:t>
            </a:r>
          </a:p>
        </p:txBody>
      </p:sp>
      <p:sp>
        <p:nvSpPr>
          <p:cNvPr id="1379355" name="Freeform 27"/>
          <p:cNvSpPr>
            <a:spLocks/>
          </p:cNvSpPr>
          <p:nvPr/>
        </p:nvSpPr>
        <p:spPr bwMode="auto">
          <a:xfrm>
            <a:off x="2771775" y="2913063"/>
            <a:ext cx="1152525" cy="660400"/>
          </a:xfrm>
          <a:custGeom>
            <a:avLst/>
            <a:gdLst>
              <a:gd name="T0" fmla="*/ 726 w 726"/>
              <a:gd name="T1" fmla="*/ 7 h 416"/>
              <a:gd name="T2" fmla="*/ 635 w 726"/>
              <a:gd name="T3" fmla="*/ 98 h 416"/>
              <a:gd name="T4" fmla="*/ 363 w 726"/>
              <a:gd name="T5" fmla="*/ 53 h 416"/>
              <a:gd name="T6" fmla="*/ 0 w 726"/>
              <a:gd name="T7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6" h="416">
                <a:moveTo>
                  <a:pt x="726" y="7"/>
                </a:moveTo>
                <a:cubicBezTo>
                  <a:pt x="710" y="48"/>
                  <a:pt x="695" y="90"/>
                  <a:pt x="635" y="98"/>
                </a:cubicBezTo>
                <a:cubicBezTo>
                  <a:pt x="575" y="106"/>
                  <a:pt x="469" y="0"/>
                  <a:pt x="363" y="53"/>
                </a:cubicBezTo>
                <a:cubicBezTo>
                  <a:pt x="257" y="106"/>
                  <a:pt x="128" y="261"/>
                  <a:pt x="0" y="416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79356" name="Text Box 28"/>
          <p:cNvSpPr txBox="1">
            <a:spLocks noChangeArrowheads="1"/>
          </p:cNvSpPr>
          <p:nvPr/>
        </p:nvSpPr>
        <p:spPr bwMode="auto">
          <a:xfrm>
            <a:off x="1547813" y="3573463"/>
            <a:ext cx="1641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i="1">
                <a:cs typeface="+mn-cs"/>
              </a:rPr>
              <a:t>1 bit for page#</a:t>
            </a:r>
          </a:p>
        </p:txBody>
      </p:sp>
      <p:sp>
        <p:nvSpPr>
          <p:cNvPr id="1379357" name="Line 29"/>
          <p:cNvSpPr>
            <a:spLocks noChangeShapeType="1"/>
          </p:cNvSpPr>
          <p:nvPr/>
        </p:nvSpPr>
        <p:spPr bwMode="auto">
          <a:xfrm>
            <a:off x="4643438" y="2205038"/>
            <a:ext cx="28733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79359" name="Text Box 31"/>
          <p:cNvSpPr txBox="1">
            <a:spLocks noChangeArrowheads="1"/>
          </p:cNvSpPr>
          <p:nvPr/>
        </p:nvSpPr>
        <p:spPr bwMode="auto">
          <a:xfrm>
            <a:off x="4332288" y="1484313"/>
            <a:ext cx="1679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i="1">
                <a:cs typeface="+mn-cs"/>
              </a:rPr>
              <a:t>2 bits for offset</a:t>
            </a:r>
          </a:p>
        </p:txBody>
      </p:sp>
      <p:sp>
        <p:nvSpPr>
          <p:cNvPr id="1379360" name="Freeform 32"/>
          <p:cNvSpPr>
            <a:spLocks/>
          </p:cNvSpPr>
          <p:nvPr/>
        </p:nvSpPr>
        <p:spPr bwMode="auto">
          <a:xfrm>
            <a:off x="4597400" y="1844675"/>
            <a:ext cx="263525" cy="288925"/>
          </a:xfrm>
          <a:custGeom>
            <a:avLst/>
            <a:gdLst>
              <a:gd name="T0" fmla="*/ 105 w 166"/>
              <a:gd name="T1" fmla="*/ 182 h 182"/>
              <a:gd name="T2" fmla="*/ 151 w 166"/>
              <a:gd name="T3" fmla="*/ 136 h 182"/>
              <a:gd name="T4" fmla="*/ 15 w 166"/>
              <a:gd name="T5" fmla="*/ 91 h 182"/>
              <a:gd name="T6" fmla="*/ 60 w 166"/>
              <a:gd name="T7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6" h="182">
                <a:moveTo>
                  <a:pt x="105" y="182"/>
                </a:moveTo>
                <a:cubicBezTo>
                  <a:pt x="135" y="166"/>
                  <a:pt x="166" y="151"/>
                  <a:pt x="151" y="136"/>
                </a:cubicBezTo>
                <a:cubicBezTo>
                  <a:pt x="136" y="121"/>
                  <a:pt x="30" y="114"/>
                  <a:pt x="15" y="91"/>
                </a:cubicBezTo>
                <a:cubicBezTo>
                  <a:pt x="0" y="68"/>
                  <a:pt x="30" y="34"/>
                  <a:pt x="60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79361" name="Freeform 33"/>
          <p:cNvSpPr>
            <a:spLocks/>
          </p:cNvSpPr>
          <p:nvPr/>
        </p:nvSpPr>
        <p:spPr bwMode="auto">
          <a:xfrm>
            <a:off x="5076825" y="4941888"/>
            <a:ext cx="1584325" cy="1150937"/>
          </a:xfrm>
          <a:custGeom>
            <a:avLst/>
            <a:gdLst>
              <a:gd name="T0" fmla="*/ 998 w 998"/>
              <a:gd name="T1" fmla="*/ 0 h 725"/>
              <a:gd name="T2" fmla="*/ 817 w 998"/>
              <a:gd name="T3" fmla="*/ 181 h 725"/>
              <a:gd name="T4" fmla="*/ 454 w 998"/>
              <a:gd name="T5" fmla="*/ 181 h 725"/>
              <a:gd name="T6" fmla="*/ 409 w 998"/>
              <a:gd name="T7" fmla="*/ 363 h 725"/>
              <a:gd name="T8" fmla="*/ 0 w 998"/>
              <a:gd name="T9" fmla="*/ 72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8" h="725">
                <a:moveTo>
                  <a:pt x="998" y="0"/>
                </a:moveTo>
                <a:cubicBezTo>
                  <a:pt x="953" y="75"/>
                  <a:pt x="908" y="151"/>
                  <a:pt x="817" y="181"/>
                </a:cubicBezTo>
                <a:cubicBezTo>
                  <a:pt x="726" y="211"/>
                  <a:pt x="522" y="151"/>
                  <a:pt x="454" y="181"/>
                </a:cubicBezTo>
                <a:cubicBezTo>
                  <a:pt x="386" y="211"/>
                  <a:pt x="485" y="272"/>
                  <a:pt x="409" y="363"/>
                </a:cubicBezTo>
                <a:cubicBezTo>
                  <a:pt x="333" y="454"/>
                  <a:pt x="166" y="589"/>
                  <a:pt x="0" y="725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79362" name="Text Box 34"/>
          <p:cNvSpPr txBox="1">
            <a:spLocks noChangeArrowheads="1"/>
          </p:cNvSpPr>
          <p:nvPr/>
        </p:nvSpPr>
        <p:spPr bwMode="auto">
          <a:xfrm>
            <a:off x="4284663" y="6015038"/>
            <a:ext cx="1831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i="1">
                <a:cs typeface="+mn-cs"/>
              </a:rPr>
              <a:t>2 bits for frame#</a:t>
            </a:r>
          </a:p>
        </p:txBody>
      </p:sp>
      <p:sp>
        <p:nvSpPr>
          <p:cNvPr id="1379364" name="Rectangle 36"/>
          <p:cNvSpPr>
            <a:spLocks noChangeArrowheads="1"/>
          </p:cNvSpPr>
          <p:nvPr/>
        </p:nvSpPr>
        <p:spPr bwMode="auto">
          <a:xfrm>
            <a:off x="619125" y="5105400"/>
            <a:ext cx="936625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79366" name="Rectangle 38"/>
          <p:cNvSpPr>
            <a:spLocks noChangeArrowheads="1"/>
          </p:cNvSpPr>
          <p:nvPr/>
        </p:nvSpPr>
        <p:spPr bwMode="auto">
          <a:xfrm>
            <a:off x="619125" y="5392738"/>
            <a:ext cx="936625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79367" name="Text Box 39"/>
          <p:cNvSpPr txBox="1">
            <a:spLocks noChangeArrowheads="1"/>
          </p:cNvSpPr>
          <p:nvPr/>
        </p:nvSpPr>
        <p:spPr bwMode="auto">
          <a:xfrm>
            <a:off x="452438" y="4692650"/>
            <a:ext cx="1247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page table</a:t>
            </a:r>
          </a:p>
        </p:txBody>
      </p:sp>
      <p:sp>
        <p:nvSpPr>
          <p:cNvPr id="1379368" name="Text Box 40"/>
          <p:cNvSpPr txBox="1">
            <a:spLocks noChangeArrowheads="1"/>
          </p:cNvSpPr>
          <p:nvPr/>
        </p:nvSpPr>
        <p:spPr bwMode="auto">
          <a:xfrm>
            <a:off x="323850" y="5027613"/>
            <a:ext cx="307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379369" name="Text Box 41"/>
          <p:cNvSpPr txBox="1">
            <a:spLocks noChangeArrowheads="1"/>
          </p:cNvSpPr>
          <p:nvPr/>
        </p:nvSpPr>
        <p:spPr bwMode="auto">
          <a:xfrm>
            <a:off x="323850" y="5367338"/>
            <a:ext cx="307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1379370" name="Text Box 42"/>
          <p:cNvSpPr txBox="1">
            <a:spLocks noChangeArrowheads="1"/>
          </p:cNvSpPr>
          <p:nvPr/>
        </p:nvSpPr>
        <p:spPr bwMode="auto">
          <a:xfrm>
            <a:off x="833438" y="505936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11</a:t>
            </a:r>
          </a:p>
        </p:txBody>
      </p:sp>
      <p:sp>
        <p:nvSpPr>
          <p:cNvPr id="1379371" name="Text Box 43"/>
          <p:cNvSpPr txBox="1">
            <a:spLocks noChangeArrowheads="1"/>
          </p:cNvSpPr>
          <p:nvPr/>
        </p:nvSpPr>
        <p:spPr bwMode="auto">
          <a:xfrm>
            <a:off x="836613" y="5348288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10</a:t>
            </a:r>
          </a:p>
        </p:txBody>
      </p:sp>
      <p:sp>
        <p:nvSpPr>
          <p:cNvPr id="1379378" name="AutoShape 50"/>
          <p:cNvSpPr>
            <a:spLocks noChangeArrowheads="1"/>
          </p:cNvSpPr>
          <p:nvPr/>
        </p:nvSpPr>
        <p:spPr bwMode="auto">
          <a:xfrm>
            <a:off x="5724525" y="2898775"/>
            <a:ext cx="647700" cy="9366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79379" name="Freeform 51"/>
          <p:cNvSpPr>
            <a:spLocks/>
          </p:cNvSpPr>
          <p:nvPr/>
        </p:nvSpPr>
        <p:spPr bwMode="auto">
          <a:xfrm>
            <a:off x="1476375" y="5133975"/>
            <a:ext cx="719138" cy="600075"/>
          </a:xfrm>
          <a:custGeom>
            <a:avLst/>
            <a:gdLst>
              <a:gd name="T0" fmla="*/ 0 w 362"/>
              <a:gd name="T1" fmla="*/ 60 h 151"/>
              <a:gd name="T2" fmla="*/ 226 w 362"/>
              <a:gd name="T3" fmla="*/ 15 h 151"/>
              <a:gd name="T4" fmla="*/ 362 w 362"/>
              <a:gd name="T5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2" h="151">
                <a:moveTo>
                  <a:pt x="0" y="60"/>
                </a:moveTo>
                <a:cubicBezTo>
                  <a:pt x="83" y="30"/>
                  <a:pt x="166" y="0"/>
                  <a:pt x="226" y="15"/>
                </a:cubicBezTo>
                <a:cubicBezTo>
                  <a:pt x="286" y="30"/>
                  <a:pt x="317" y="83"/>
                  <a:pt x="362" y="151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79380" name="Text Box 52"/>
          <p:cNvSpPr txBox="1">
            <a:spLocks noChangeArrowheads="1"/>
          </p:cNvSpPr>
          <p:nvPr/>
        </p:nvSpPr>
        <p:spPr bwMode="auto">
          <a:xfrm>
            <a:off x="114300" y="5667375"/>
            <a:ext cx="3736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each entry  is used to map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4 addresses (page size addresses)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2C03D-C4DE-094C-84EC-04DA7EFCC58D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29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Free Frames</a:t>
            </a:r>
          </a:p>
        </p:txBody>
      </p:sp>
      <p:sp>
        <p:nvSpPr>
          <p:cNvPr id="89091" name="Text Box 4"/>
          <p:cNvSpPr txBox="1">
            <a:spLocks noChangeArrowheads="1"/>
          </p:cNvSpPr>
          <p:nvPr/>
        </p:nvSpPr>
        <p:spPr bwMode="auto">
          <a:xfrm>
            <a:off x="3638550" y="5942013"/>
            <a:ext cx="1885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Before allocation</a:t>
            </a:r>
          </a:p>
        </p:txBody>
      </p:sp>
      <p:sp>
        <p:nvSpPr>
          <p:cNvPr id="89092" name="Text Box 5"/>
          <p:cNvSpPr txBox="1">
            <a:spLocks noChangeArrowheads="1"/>
          </p:cNvSpPr>
          <p:nvPr/>
        </p:nvSpPr>
        <p:spPr bwMode="auto">
          <a:xfrm>
            <a:off x="7053263" y="5942013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After allocation</a:t>
            </a:r>
          </a:p>
        </p:txBody>
      </p:sp>
      <p:pic>
        <p:nvPicPr>
          <p:cNvPr id="8909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1500188"/>
            <a:ext cx="6202363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1272" name="Text Box 8"/>
          <p:cNvSpPr txBox="1">
            <a:spLocks noChangeArrowheads="1"/>
          </p:cNvSpPr>
          <p:nvPr/>
        </p:nvSpPr>
        <p:spPr bwMode="auto">
          <a:xfrm>
            <a:off x="317500" y="1484313"/>
            <a:ext cx="20224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 b="1">
                <a:cs typeface="+mn-cs"/>
              </a:rPr>
              <a:t>OS keeps info</a:t>
            </a:r>
            <a:br>
              <a:rPr lang="en-US" b="1">
                <a:cs typeface="+mn-cs"/>
              </a:rPr>
            </a:br>
            <a:r>
              <a:rPr lang="en-US" b="1">
                <a:cs typeface="+mn-cs"/>
              </a:rPr>
              <a:t>about the frames</a:t>
            </a:r>
            <a:br>
              <a:rPr lang="en-US" b="1">
                <a:cs typeface="+mn-cs"/>
              </a:rPr>
            </a:br>
            <a:r>
              <a:rPr lang="en-US" b="1">
                <a:cs typeface="+mn-cs"/>
              </a:rPr>
              <a:t>in its frame table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54FAC7-0D36-654E-9450-3F331319DE6B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Implementation of Page </a:t>
            </a:r>
            <a:r>
              <a:rPr lang="en-US" smtClean="0">
                <a:solidFill>
                  <a:schemeClr val="tx1"/>
                </a:solidFill>
                <a:cs typeface="+mj-cs"/>
              </a:rPr>
              <a:t>Table</a:t>
            </a:r>
          </a:p>
        </p:txBody>
      </p:sp>
      <p:sp>
        <p:nvSpPr>
          <p:cNvPr id="129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7338"/>
            <a:ext cx="8496300" cy="46799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Page table is kept in main memory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Page-table base register (PTBR)</a:t>
            </a:r>
            <a:r>
              <a:rPr lang="en-US" dirty="0" smtClean="0">
                <a:cs typeface="+mn-cs"/>
              </a:rPr>
              <a:t> points to the page table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Page-table length register (PTLR)</a:t>
            </a:r>
            <a:r>
              <a:rPr lang="en-US" dirty="0" smtClean="0">
                <a:cs typeface="+mn-cs"/>
              </a:rPr>
              <a:t> indicates size of the page table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In this scheme every data/instruction access requires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two memory accesses</a:t>
            </a:r>
            <a:r>
              <a:rPr lang="en-US" dirty="0" smtClean="0">
                <a:cs typeface="+mn-cs"/>
              </a:rPr>
              <a:t>.  One for the page table and one for the data/instruction.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The two memory access problem can be solved by the use of a special fast-lookup hardware cache called </a:t>
            </a:r>
            <a:r>
              <a:rPr lang="en-US" b="1" dirty="0" smtClean="0">
                <a:cs typeface="+mn-cs"/>
              </a:rPr>
              <a:t>associative memory </a:t>
            </a:r>
            <a:r>
              <a:rPr lang="en-US" dirty="0" smtClean="0">
                <a:cs typeface="+mn-cs"/>
              </a:rPr>
              <a:t>or </a:t>
            </a:r>
            <a:r>
              <a:rPr lang="en-US" b="1" dirty="0" smtClean="0">
                <a:cs typeface="+mn-cs"/>
              </a:rPr>
              <a:t>translation look-aside buffers (TLBs)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Some TLBs store</a:t>
            </a:r>
            <a:r>
              <a:rPr lang="en-US" b="1" dirty="0" smtClean="0">
                <a:cs typeface="+mn-cs"/>
              </a:rPr>
              <a:t> address-space identifiers (ASIDs) </a:t>
            </a:r>
            <a:r>
              <a:rPr lang="en-US" dirty="0" smtClean="0">
                <a:cs typeface="+mn-cs"/>
              </a:rPr>
              <a:t>in each TLB entry – uniquely identifies each process to provide address-space protection for that process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299D26-FBBD-FF41-9467-AAAF3A4C593B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209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Background</a:t>
            </a:r>
          </a:p>
        </p:txBody>
      </p:sp>
      <p:sp>
        <p:nvSpPr>
          <p:cNvPr id="1209349" name="Rectangle 5"/>
          <p:cNvSpPr>
            <a:spLocks noChangeArrowheads="1"/>
          </p:cNvSpPr>
          <p:nvPr/>
        </p:nvSpPr>
        <p:spPr bwMode="auto">
          <a:xfrm>
            <a:off x="5434013" y="2060575"/>
            <a:ext cx="1874837" cy="38163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9350" name="Text Box 6"/>
          <p:cNvSpPr txBox="1">
            <a:spLocks noChangeArrowheads="1"/>
          </p:cNvSpPr>
          <p:nvPr/>
        </p:nvSpPr>
        <p:spPr bwMode="auto">
          <a:xfrm>
            <a:off x="5651500" y="1700213"/>
            <a:ext cx="1565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Main Memory</a:t>
            </a:r>
          </a:p>
        </p:txBody>
      </p:sp>
      <p:sp>
        <p:nvSpPr>
          <p:cNvPr id="1209351" name="AutoShape 7"/>
          <p:cNvSpPr>
            <a:spLocks noChangeArrowheads="1"/>
          </p:cNvSpPr>
          <p:nvPr/>
        </p:nvSpPr>
        <p:spPr bwMode="auto">
          <a:xfrm>
            <a:off x="1692275" y="5445125"/>
            <a:ext cx="2232025" cy="863600"/>
          </a:xfrm>
          <a:prstGeom prst="can">
            <a:avLst>
              <a:gd name="adj" fmla="val 25000"/>
            </a:avLst>
          </a:prstGeom>
          <a:noFill/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9352" name="Text Box 8"/>
          <p:cNvSpPr txBox="1">
            <a:spLocks noChangeArrowheads="1"/>
          </p:cNvSpPr>
          <p:nvPr/>
        </p:nvSpPr>
        <p:spPr bwMode="auto">
          <a:xfrm>
            <a:off x="1042988" y="5734050"/>
            <a:ext cx="625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Disk</a:t>
            </a:r>
          </a:p>
        </p:txBody>
      </p:sp>
      <p:sp>
        <p:nvSpPr>
          <p:cNvPr id="1209353" name="Rectangle 9"/>
          <p:cNvSpPr>
            <a:spLocks noChangeArrowheads="1"/>
          </p:cNvSpPr>
          <p:nvPr/>
        </p:nvSpPr>
        <p:spPr bwMode="auto">
          <a:xfrm>
            <a:off x="611188" y="2781300"/>
            <a:ext cx="1512887" cy="10080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9354" name="Text Box 10"/>
          <p:cNvSpPr txBox="1">
            <a:spLocks noChangeArrowheads="1"/>
          </p:cNvSpPr>
          <p:nvPr/>
        </p:nvSpPr>
        <p:spPr bwMode="auto">
          <a:xfrm>
            <a:off x="1116013" y="2420938"/>
            <a:ext cx="663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CPU</a:t>
            </a:r>
          </a:p>
        </p:txBody>
      </p:sp>
      <p:sp>
        <p:nvSpPr>
          <p:cNvPr id="1209355" name="Rectangle 11"/>
          <p:cNvSpPr>
            <a:spLocks noChangeArrowheads="1"/>
          </p:cNvSpPr>
          <p:nvPr/>
        </p:nvSpPr>
        <p:spPr bwMode="auto">
          <a:xfrm>
            <a:off x="827088" y="3500438"/>
            <a:ext cx="288925" cy="1444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9356" name="Rectangle 12"/>
          <p:cNvSpPr>
            <a:spLocks noChangeArrowheads="1"/>
          </p:cNvSpPr>
          <p:nvPr/>
        </p:nvSpPr>
        <p:spPr bwMode="auto">
          <a:xfrm>
            <a:off x="1185863" y="3500438"/>
            <a:ext cx="288925" cy="1444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9357" name="Rectangle 13"/>
          <p:cNvSpPr>
            <a:spLocks noChangeArrowheads="1"/>
          </p:cNvSpPr>
          <p:nvPr/>
        </p:nvSpPr>
        <p:spPr bwMode="auto">
          <a:xfrm>
            <a:off x="1546225" y="3500438"/>
            <a:ext cx="288925" cy="1444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9358" name="Text Box 14"/>
          <p:cNvSpPr txBox="1">
            <a:spLocks noChangeArrowheads="1"/>
          </p:cNvSpPr>
          <p:nvPr/>
        </p:nvSpPr>
        <p:spPr bwMode="auto">
          <a:xfrm>
            <a:off x="755650" y="3141663"/>
            <a:ext cx="1146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Registers</a:t>
            </a:r>
          </a:p>
        </p:txBody>
      </p:sp>
      <p:sp>
        <p:nvSpPr>
          <p:cNvPr id="1209359" name="Rectangle 15"/>
          <p:cNvSpPr>
            <a:spLocks noChangeArrowheads="1"/>
          </p:cNvSpPr>
          <p:nvPr/>
        </p:nvSpPr>
        <p:spPr bwMode="auto">
          <a:xfrm>
            <a:off x="3132138" y="2852738"/>
            <a:ext cx="1081087" cy="914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9360" name="Text Box 16"/>
          <p:cNvSpPr txBox="1">
            <a:spLocks noChangeArrowheads="1"/>
          </p:cNvSpPr>
          <p:nvPr/>
        </p:nvSpPr>
        <p:spPr bwMode="auto">
          <a:xfrm>
            <a:off x="3276600" y="2492375"/>
            <a:ext cx="790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cache</a:t>
            </a:r>
          </a:p>
        </p:txBody>
      </p:sp>
      <p:sp>
        <p:nvSpPr>
          <p:cNvPr id="1209362" name="Rectangle 18"/>
          <p:cNvSpPr>
            <a:spLocks noChangeArrowheads="1"/>
          </p:cNvSpPr>
          <p:nvPr/>
        </p:nvSpPr>
        <p:spPr bwMode="auto">
          <a:xfrm>
            <a:off x="5868988" y="3141663"/>
            <a:ext cx="1079500" cy="431800"/>
          </a:xfrm>
          <a:prstGeom prst="rect">
            <a:avLst/>
          </a:prstGeom>
          <a:solidFill>
            <a:schemeClr val="tx2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9363" name="Text Box 19"/>
          <p:cNvSpPr txBox="1">
            <a:spLocks noChangeArrowheads="1"/>
          </p:cNvSpPr>
          <p:nvPr/>
        </p:nvSpPr>
        <p:spPr bwMode="auto">
          <a:xfrm>
            <a:off x="5508625" y="3500438"/>
            <a:ext cx="1781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program image </a:t>
            </a:r>
          </a:p>
          <a:p>
            <a:pPr>
              <a:defRPr/>
            </a:pPr>
            <a:r>
              <a:rPr lang="en-US">
                <a:cs typeface="+mn-cs"/>
              </a:rPr>
              <a:t>in memory</a:t>
            </a:r>
          </a:p>
        </p:txBody>
      </p:sp>
      <p:sp>
        <p:nvSpPr>
          <p:cNvPr id="1209364" name="Rectangle 20"/>
          <p:cNvSpPr>
            <a:spLocks noChangeArrowheads="1"/>
          </p:cNvSpPr>
          <p:nvPr/>
        </p:nvSpPr>
        <p:spPr bwMode="auto">
          <a:xfrm>
            <a:off x="5580063" y="5013325"/>
            <a:ext cx="1584325" cy="720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Operating 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System</a:t>
            </a:r>
          </a:p>
        </p:txBody>
      </p:sp>
      <p:sp>
        <p:nvSpPr>
          <p:cNvPr id="1209365" name="Rectangle 21"/>
          <p:cNvSpPr>
            <a:spLocks noChangeArrowheads="1"/>
          </p:cNvSpPr>
          <p:nvPr/>
        </p:nvSpPr>
        <p:spPr bwMode="auto">
          <a:xfrm>
            <a:off x="2268538" y="5759450"/>
            <a:ext cx="1079500" cy="431800"/>
          </a:xfrm>
          <a:prstGeom prst="rect">
            <a:avLst/>
          </a:prstGeom>
          <a:solidFill>
            <a:schemeClr val="tx2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9366" name="Oval 22"/>
          <p:cNvSpPr>
            <a:spLocks noChangeArrowheads="1"/>
          </p:cNvSpPr>
          <p:nvPr/>
        </p:nvSpPr>
        <p:spPr bwMode="auto">
          <a:xfrm>
            <a:off x="5292725" y="2709863"/>
            <a:ext cx="2232025" cy="151130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9367" name="Text Box 23"/>
          <p:cNvSpPr txBox="1">
            <a:spLocks noChangeArrowheads="1"/>
          </p:cNvSpPr>
          <p:nvPr/>
        </p:nvSpPr>
        <p:spPr bwMode="auto">
          <a:xfrm>
            <a:off x="7526338" y="3278188"/>
            <a:ext cx="1006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Process</a:t>
            </a:r>
          </a:p>
        </p:txBody>
      </p:sp>
      <p:sp>
        <p:nvSpPr>
          <p:cNvPr id="1209369" name="Line 25"/>
          <p:cNvSpPr>
            <a:spLocks noChangeShapeType="1"/>
          </p:cNvSpPr>
          <p:nvPr/>
        </p:nvSpPr>
        <p:spPr bwMode="auto">
          <a:xfrm flipV="1">
            <a:off x="3635375" y="3933825"/>
            <a:ext cx="1727200" cy="15843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9370" name="Line 26"/>
          <p:cNvSpPr>
            <a:spLocks noChangeShapeType="1"/>
          </p:cNvSpPr>
          <p:nvPr/>
        </p:nvSpPr>
        <p:spPr bwMode="auto">
          <a:xfrm flipH="1">
            <a:off x="1979613" y="3213100"/>
            <a:ext cx="3744912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9371" name="Text Box 27"/>
          <p:cNvSpPr txBox="1">
            <a:spLocks noChangeArrowheads="1"/>
          </p:cNvSpPr>
          <p:nvPr/>
        </p:nvSpPr>
        <p:spPr bwMode="auto">
          <a:xfrm>
            <a:off x="1963738" y="2852738"/>
            <a:ext cx="1336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instructions</a:t>
            </a:r>
          </a:p>
        </p:txBody>
      </p:sp>
      <p:sp>
        <p:nvSpPr>
          <p:cNvPr id="1209372" name="Line 28"/>
          <p:cNvSpPr>
            <a:spLocks noChangeShapeType="1"/>
          </p:cNvSpPr>
          <p:nvPr/>
        </p:nvSpPr>
        <p:spPr bwMode="auto">
          <a:xfrm>
            <a:off x="1979613" y="3429000"/>
            <a:ext cx="36734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9373" name="Text Box 29"/>
          <p:cNvSpPr txBox="1">
            <a:spLocks noChangeArrowheads="1"/>
          </p:cNvSpPr>
          <p:nvPr/>
        </p:nvSpPr>
        <p:spPr bwMode="auto">
          <a:xfrm>
            <a:off x="2268538" y="3349625"/>
            <a:ext cx="625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0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09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0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09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371" grpId="0"/>
      <p:bldP spid="120937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F3A5F-BECA-324B-BD57-448D19B5A702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382415" name="Rectangle 15"/>
          <p:cNvSpPr>
            <a:spLocks noChangeArrowheads="1"/>
          </p:cNvSpPr>
          <p:nvPr/>
        </p:nvSpPr>
        <p:spPr bwMode="auto">
          <a:xfrm>
            <a:off x="4932363" y="2924175"/>
            <a:ext cx="3527425" cy="302577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2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Implementation of Page Table</a:t>
            </a:r>
          </a:p>
        </p:txBody>
      </p:sp>
      <p:sp>
        <p:nvSpPr>
          <p:cNvPr id="1382405" name="Rectangle 5"/>
          <p:cNvSpPr>
            <a:spLocks noChangeArrowheads="1"/>
          </p:cNvSpPr>
          <p:nvPr/>
        </p:nvSpPr>
        <p:spPr bwMode="auto">
          <a:xfrm>
            <a:off x="4643438" y="1700213"/>
            <a:ext cx="4032250" cy="43926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2406" name="Text Box 6"/>
          <p:cNvSpPr txBox="1">
            <a:spLocks noChangeArrowheads="1"/>
          </p:cNvSpPr>
          <p:nvPr/>
        </p:nvSpPr>
        <p:spPr bwMode="auto">
          <a:xfrm>
            <a:off x="5075238" y="3213100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1382407" name="Rectangle 7"/>
          <p:cNvSpPr>
            <a:spLocks noChangeArrowheads="1"/>
          </p:cNvSpPr>
          <p:nvPr/>
        </p:nvSpPr>
        <p:spPr bwMode="auto">
          <a:xfrm>
            <a:off x="5219700" y="3357563"/>
            <a:ext cx="647700" cy="1512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Page</a:t>
            </a:r>
          </a:p>
          <a:p>
            <a:pPr>
              <a:defRPr/>
            </a:pPr>
            <a:r>
              <a:rPr lang="en-US">
                <a:cs typeface="+mn-cs"/>
              </a:rPr>
              <a:t>Table</a:t>
            </a:r>
          </a:p>
          <a:p>
            <a:pPr>
              <a:defRPr/>
            </a:pPr>
            <a:r>
              <a:rPr lang="en-US">
                <a:cs typeface="+mn-cs"/>
              </a:rPr>
              <a:t>of</a:t>
            </a:r>
          </a:p>
          <a:p>
            <a:pPr>
              <a:defRPr/>
            </a:pPr>
            <a:r>
              <a:rPr lang="en-US">
                <a:cs typeface="+mn-cs"/>
              </a:rPr>
              <a:t>P1</a:t>
            </a:r>
          </a:p>
        </p:txBody>
      </p:sp>
      <p:sp>
        <p:nvSpPr>
          <p:cNvPr id="1382408" name="Rectangle 8"/>
          <p:cNvSpPr>
            <a:spLocks noChangeArrowheads="1"/>
          </p:cNvSpPr>
          <p:nvPr/>
        </p:nvSpPr>
        <p:spPr bwMode="auto">
          <a:xfrm>
            <a:off x="6372225" y="3357563"/>
            <a:ext cx="647700" cy="1512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Page</a:t>
            </a:r>
          </a:p>
          <a:p>
            <a:pPr>
              <a:defRPr/>
            </a:pPr>
            <a:r>
              <a:rPr lang="en-US">
                <a:cs typeface="+mn-cs"/>
              </a:rPr>
              <a:t>Table</a:t>
            </a:r>
          </a:p>
          <a:p>
            <a:pPr>
              <a:defRPr/>
            </a:pPr>
            <a:r>
              <a:rPr lang="en-US">
                <a:cs typeface="+mn-cs"/>
              </a:rPr>
              <a:t>of</a:t>
            </a:r>
          </a:p>
          <a:p>
            <a:pPr>
              <a:defRPr/>
            </a:pPr>
            <a:r>
              <a:rPr lang="en-US">
                <a:cs typeface="+mn-cs"/>
              </a:rPr>
              <a:t>P2</a:t>
            </a:r>
          </a:p>
        </p:txBody>
      </p:sp>
      <p:sp>
        <p:nvSpPr>
          <p:cNvPr id="1382410" name="Text Box 10"/>
          <p:cNvSpPr txBox="1">
            <a:spLocks noChangeArrowheads="1"/>
          </p:cNvSpPr>
          <p:nvPr/>
        </p:nvSpPr>
        <p:spPr bwMode="auto">
          <a:xfrm>
            <a:off x="5292725" y="2995613"/>
            <a:ext cx="600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PT1</a:t>
            </a:r>
          </a:p>
        </p:txBody>
      </p:sp>
      <p:sp>
        <p:nvSpPr>
          <p:cNvPr id="1382411" name="Text Box 11"/>
          <p:cNvSpPr txBox="1">
            <a:spLocks noChangeArrowheads="1"/>
          </p:cNvSpPr>
          <p:nvPr/>
        </p:nvSpPr>
        <p:spPr bwMode="auto">
          <a:xfrm>
            <a:off x="6348413" y="2995613"/>
            <a:ext cx="600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PT2</a:t>
            </a:r>
          </a:p>
        </p:txBody>
      </p:sp>
      <p:sp>
        <p:nvSpPr>
          <p:cNvPr id="1382412" name="Text Box 12"/>
          <p:cNvSpPr txBox="1">
            <a:spLocks noChangeArrowheads="1"/>
          </p:cNvSpPr>
          <p:nvPr/>
        </p:nvSpPr>
        <p:spPr bwMode="auto">
          <a:xfrm>
            <a:off x="5219700" y="5445125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1382413" name="Rectangle 13"/>
          <p:cNvSpPr>
            <a:spLocks noChangeArrowheads="1"/>
          </p:cNvSpPr>
          <p:nvPr/>
        </p:nvSpPr>
        <p:spPr bwMode="auto">
          <a:xfrm>
            <a:off x="5189538" y="5367338"/>
            <a:ext cx="781050" cy="369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PCB1</a:t>
            </a:r>
          </a:p>
        </p:txBody>
      </p:sp>
      <p:sp>
        <p:nvSpPr>
          <p:cNvPr id="1382414" name="Rectangle 14"/>
          <p:cNvSpPr>
            <a:spLocks noChangeArrowheads="1"/>
          </p:cNvSpPr>
          <p:nvPr/>
        </p:nvSpPr>
        <p:spPr bwMode="auto">
          <a:xfrm>
            <a:off x="6238875" y="5351463"/>
            <a:ext cx="781050" cy="369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PCB2</a:t>
            </a:r>
          </a:p>
        </p:txBody>
      </p:sp>
      <p:sp>
        <p:nvSpPr>
          <p:cNvPr id="1382416" name="Text Box 16"/>
          <p:cNvSpPr txBox="1">
            <a:spLocks noChangeArrowheads="1"/>
          </p:cNvSpPr>
          <p:nvPr/>
        </p:nvSpPr>
        <p:spPr bwMode="auto">
          <a:xfrm>
            <a:off x="7380288" y="2924175"/>
            <a:ext cx="1006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Kernel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Memory</a:t>
            </a:r>
          </a:p>
        </p:txBody>
      </p:sp>
      <p:sp>
        <p:nvSpPr>
          <p:cNvPr id="1382417" name="Text Box 17"/>
          <p:cNvSpPr txBox="1">
            <a:spLocks noChangeArrowheads="1"/>
          </p:cNvSpPr>
          <p:nvPr/>
        </p:nvSpPr>
        <p:spPr bwMode="auto">
          <a:xfrm>
            <a:off x="3924300" y="1700213"/>
            <a:ext cx="688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RAM</a:t>
            </a:r>
          </a:p>
        </p:txBody>
      </p:sp>
      <p:sp>
        <p:nvSpPr>
          <p:cNvPr id="1382418" name="Rectangle 18"/>
          <p:cNvSpPr>
            <a:spLocks noChangeArrowheads="1"/>
          </p:cNvSpPr>
          <p:nvPr/>
        </p:nvSpPr>
        <p:spPr bwMode="auto">
          <a:xfrm>
            <a:off x="468313" y="2349500"/>
            <a:ext cx="1655762" cy="25923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2419" name="Text Box 19"/>
          <p:cNvSpPr txBox="1">
            <a:spLocks noChangeArrowheads="1"/>
          </p:cNvSpPr>
          <p:nvPr/>
        </p:nvSpPr>
        <p:spPr bwMode="auto">
          <a:xfrm>
            <a:off x="1116013" y="1989138"/>
            <a:ext cx="663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CPU</a:t>
            </a:r>
          </a:p>
        </p:txBody>
      </p:sp>
      <p:sp>
        <p:nvSpPr>
          <p:cNvPr id="1382420" name="Rectangle 20"/>
          <p:cNvSpPr>
            <a:spLocks noChangeArrowheads="1"/>
          </p:cNvSpPr>
          <p:nvPr/>
        </p:nvSpPr>
        <p:spPr bwMode="auto">
          <a:xfrm>
            <a:off x="1187450" y="3814763"/>
            <a:ext cx="792163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2421" name="Text Box 21"/>
          <p:cNvSpPr txBox="1">
            <a:spLocks noChangeArrowheads="1"/>
          </p:cNvSpPr>
          <p:nvPr/>
        </p:nvSpPr>
        <p:spPr bwMode="auto">
          <a:xfrm>
            <a:off x="1187450" y="3500438"/>
            <a:ext cx="790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PTBR</a:t>
            </a:r>
          </a:p>
        </p:txBody>
      </p:sp>
      <p:sp>
        <p:nvSpPr>
          <p:cNvPr id="1382422" name="Rectangle 22"/>
          <p:cNvSpPr>
            <a:spLocks noChangeArrowheads="1"/>
          </p:cNvSpPr>
          <p:nvPr/>
        </p:nvSpPr>
        <p:spPr bwMode="auto">
          <a:xfrm>
            <a:off x="1187450" y="4365625"/>
            <a:ext cx="792163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2423" name="Text Box 23"/>
          <p:cNvSpPr txBox="1">
            <a:spLocks noChangeArrowheads="1"/>
          </p:cNvSpPr>
          <p:nvPr/>
        </p:nvSpPr>
        <p:spPr bwMode="auto">
          <a:xfrm>
            <a:off x="1200150" y="4051300"/>
            <a:ext cx="765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PTLR</a:t>
            </a:r>
          </a:p>
        </p:txBody>
      </p:sp>
      <p:sp>
        <p:nvSpPr>
          <p:cNvPr id="1382424" name="Rectangle 24"/>
          <p:cNvSpPr>
            <a:spLocks noChangeArrowheads="1"/>
          </p:cNvSpPr>
          <p:nvPr/>
        </p:nvSpPr>
        <p:spPr bwMode="auto">
          <a:xfrm>
            <a:off x="1187450" y="2852738"/>
            <a:ext cx="792163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2425" name="Text Box 25"/>
          <p:cNvSpPr txBox="1">
            <a:spLocks noChangeArrowheads="1"/>
          </p:cNvSpPr>
          <p:nvPr/>
        </p:nvSpPr>
        <p:spPr bwMode="auto">
          <a:xfrm>
            <a:off x="1336675" y="2532063"/>
            <a:ext cx="498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PC</a:t>
            </a:r>
          </a:p>
        </p:txBody>
      </p:sp>
      <p:sp>
        <p:nvSpPr>
          <p:cNvPr id="1382426" name="Rectangle 26"/>
          <p:cNvSpPr>
            <a:spLocks noChangeArrowheads="1"/>
          </p:cNvSpPr>
          <p:nvPr/>
        </p:nvSpPr>
        <p:spPr bwMode="auto">
          <a:xfrm>
            <a:off x="5003800" y="1844675"/>
            <a:ext cx="1368425" cy="720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2427" name="Rectangle 27"/>
          <p:cNvSpPr>
            <a:spLocks noChangeArrowheads="1"/>
          </p:cNvSpPr>
          <p:nvPr/>
        </p:nvSpPr>
        <p:spPr bwMode="auto">
          <a:xfrm>
            <a:off x="6948488" y="1844675"/>
            <a:ext cx="1368425" cy="720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2428" name="Text Box 28"/>
          <p:cNvSpPr txBox="1">
            <a:spLocks noChangeArrowheads="1"/>
          </p:cNvSpPr>
          <p:nvPr/>
        </p:nvSpPr>
        <p:spPr bwMode="auto">
          <a:xfrm>
            <a:off x="5211763" y="1844675"/>
            <a:ext cx="1120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Program 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P1</a:t>
            </a:r>
          </a:p>
        </p:txBody>
      </p:sp>
      <p:sp>
        <p:nvSpPr>
          <p:cNvPr id="1382429" name="Text Box 29"/>
          <p:cNvSpPr txBox="1">
            <a:spLocks noChangeArrowheads="1"/>
          </p:cNvSpPr>
          <p:nvPr/>
        </p:nvSpPr>
        <p:spPr bwMode="auto">
          <a:xfrm>
            <a:off x="7059613" y="1838325"/>
            <a:ext cx="1120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Program </a:t>
            </a:r>
          </a:p>
          <a:p>
            <a:pPr>
              <a:defRPr/>
            </a:pPr>
            <a:r>
              <a:rPr lang="en-US">
                <a:cs typeface="+mn-cs"/>
              </a:rPr>
              <a:t>P2</a:t>
            </a:r>
          </a:p>
        </p:txBody>
      </p:sp>
      <p:sp>
        <p:nvSpPr>
          <p:cNvPr id="1382430" name="Freeform 30"/>
          <p:cNvSpPr>
            <a:spLocks/>
          </p:cNvSpPr>
          <p:nvPr/>
        </p:nvSpPr>
        <p:spPr bwMode="auto">
          <a:xfrm>
            <a:off x="1631950" y="2265363"/>
            <a:ext cx="3587750" cy="731837"/>
          </a:xfrm>
          <a:custGeom>
            <a:avLst/>
            <a:gdLst>
              <a:gd name="T0" fmla="*/ 83 w 2260"/>
              <a:gd name="T1" fmla="*/ 461 h 461"/>
              <a:gd name="T2" fmla="*/ 83 w 2260"/>
              <a:gd name="T3" fmla="*/ 415 h 461"/>
              <a:gd name="T4" fmla="*/ 582 w 2260"/>
              <a:gd name="T5" fmla="*/ 189 h 461"/>
              <a:gd name="T6" fmla="*/ 990 w 2260"/>
              <a:gd name="T7" fmla="*/ 370 h 461"/>
              <a:gd name="T8" fmla="*/ 1534 w 2260"/>
              <a:gd name="T9" fmla="*/ 53 h 461"/>
              <a:gd name="T10" fmla="*/ 2260 w 2260"/>
              <a:gd name="T11" fmla="*/ 5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0" h="461">
                <a:moveTo>
                  <a:pt x="83" y="461"/>
                </a:moveTo>
                <a:cubicBezTo>
                  <a:pt x="41" y="460"/>
                  <a:pt x="0" y="460"/>
                  <a:pt x="83" y="415"/>
                </a:cubicBezTo>
                <a:cubicBezTo>
                  <a:pt x="166" y="370"/>
                  <a:pt x="431" y="196"/>
                  <a:pt x="582" y="189"/>
                </a:cubicBezTo>
                <a:cubicBezTo>
                  <a:pt x="733" y="182"/>
                  <a:pt x="831" y="393"/>
                  <a:pt x="990" y="370"/>
                </a:cubicBezTo>
                <a:cubicBezTo>
                  <a:pt x="1149" y="347"/>
                  <a:pt x="1322" y="106"/>
                  <a:pt x="1534" y="53"/>
                </a:cubicBezTo>
                <a:cubicBezTo>
                  <a:pt x="1746" y="0"/>
                  <a:pt x="2003" y="26"/>
                  <a:pt x="2260" y="53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2431" name="Freeform 31"/>
          <p:cNvSpPr>
            <a:spLocks/>
          </p:cNvSpPr>
          <p:nvPr/>
        </p:nvSpPr>
        <p:spPr bwMode="auto">
          <a:xfrm>
            <a:off x="1763713" y="3117850"/>
            <a:ext cx="3455987" cy="852488"/>
          </a:xfrm>
          <a:custGeom>
            <a:avLst/>
            <a:gdLst>
              <a:gd name="T0" fmla="*/ 0 w 2177"/>
              <a:gd name="T1" fmla="*/ 468 h 537"/>
              <a:gd name="T2" fmla="*/ 408 w 2177"/>
              <a:gd name="T3" fmla="*/ 514 h 537"/>
              <a:gd name="T4" fmla="*/ 635 w 2177"/>
              <a:gd name="T5" fmla="*/ 332 h 537"/>
              <a:gd name="T6" fmla="*/ 953 w 2177"/>
              <a:gd name="T7" fmla="*/ 151 h 537"/>
              <a:gd name="T8" fmla="*/ 1270 w 2177"/>
              <a:gd name="T9" fmla="*/ 60 h 537"/>
              <a:gd name="T10" fmla="*/ 1633 w 2177"/>
              <a:gd name="T11" fmla="*/ 15 h 537"/>
              <a:gd name="T12" fmla="*/ 2177 w 2177"/>
              <a:gd name="T13" fmla="*/ 151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77" h="537">
                <a:moveTo>
                  <a:pt x="0" y="468"/>
                </a:moveTo>
                <a:cubicBezTo>
                  <a:pt x="151" y="502"/>
                  <a:pt x="302" y="537"/>
                  <a:pt x="408" y="514"/>
                </a:cubicBezTo>
                <a:cubicBezTo>
                  <a:pt x="514" y="491"/>
                  <a:pt x="544" y="392"/>
                  <a:pt x="635" y="332"/>
                </a:cubicBezTo>
                <a:cubicBezTo>
                  <a:pt x="726" y="272"/>
                  <a:pt x="847" y="196"/>
                  <a:pt x="953" y="151"/>
                </a:cubicBezTo>
                <a:cubicBezTo>
                  <a:pt x="1059" y="106"/>
                  <a:pt x="1157" y="83"/>
                  <a:pt x="1270" y="60"/>
                </a:cubicBezTo>
                <a:cubicBezTo>
                  <a:pt x="1383" y="37"/>
                  <a:pt x="1482" y="0"/>
                  <a:pt x="1633" y="15"/>
                </a:cubicBezTo>
                <a:cubicBezTo>
                  <a:pt x="1784" y="30"/>
                  <a:pt x="1980" y="90"/>
                  <a:pt x="2177" y="151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2433" name="Freeform 33"/>
          <p:cNvSpPr>
            <a:spLocks/>
          </p:cNvSpPr>
          <p:nvPr/>
        </p:nvSpPr>
        <p:spPr bwMode="auto">
          <a:xfrm>
            <a:off x="4956175" y="3429000"/>
            <a:ext cx="336550" cy="2016125"/>
          </a:xfrm>
          <a:custGeom>
            <a:avLst/>
            <a:gdLst>
              <a:gd name="T0" fmla="*/ 212 w 212"/>
              <a:gd name="T1" fmla="*/ 1270 h 1270"/>
              <a:gd name="T2" fmla="*/ 30 w 212"/>
              <a:gd name="T3" fmla="*/ 862 h 1270"/>
              <a:gd name="T4" fmla="*/ 30 w 212"/>
              <a:gd name="T5" fmla="*/ 408 h 1270"/>
              <a:gd name="T6" fmla="*/ 166 w 212"/>
              <a:gd name="T7" fmla="*/ 0 h 1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2" h="1270">
                <a:moveTo>
                  <a:pt x="212" y="1270"/>
                </a:moveTo>
                <a:cubicBezTo>
                  <a:pt x="136" y="1138"/>
                  <a:pt x="60" y="1006"/>
                  <a:pt x="30" y="862"/>
                </a:cubicBezTo>
                <a:cubicBezTo>
                  <a:pt x="0" y="718"/>
                  <a:pt x="7" y="552"/>
                  <a:pt x="30" y="408"/>
                </a:cubicBezTo>
                <a:cubicBezTo>
                  <a:pt x="53" y="264"/>
                  <a:pt x="109" y="132"/>
                  <a:pt x="166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2434" name="Freeform 34"/>
          <p:cNvSpPr>
            <a:spLocks/>
          </p:cNvSpPr>
          <p:nvPr/>
        </p:nvSpPr>
        <p:spPr bwMode="auto">
          <a:xfrm>
            <a:off x="6048375" y="3429000"/>
            <a:ext cx="371475" cy="2124075"/>
          </a:xfrm>
          <a:custGeom>
            <a:avLst/>
            <a:gdLst>
              <a:gd name="T0" fmla="*/ 204 w 234"/>
              <a:gd name="T1" fmla="*/ 1270 h 1338"/>
              <a:gd name="T2" fmla="*/ 204 w 234"/>
              <a:gd name="T3" fmla="*/ 1225 h 1338"/>
              <a:gd name="T4" fmla="*/ 23 w 234"/>
              <a:gd name="T5" fmla="*/ 590 h 1338"/>
              <a:gd name="T6" fmla="*/ 68 w 234"/>
              <a:gd name="T7" fmla="*/ 227 h 1338"/>
              <a:gd name="T8" fmla="*/ 204 w 234"/>
              <a:gd name="T9" fmla="*/ 0 h 1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" h="1338">
                <a:moveTo>
                  <a:pt x="204" y="1270"/>
                </a:moveTo>
                <a:cubicBezTo>
                  <a:pt x="219" y="1304"/>
                  <a:pt x="234" y="1338"/>
                  <a:pt x="204" y="1225"/>
                </a:cubicBezTo>
                <a:cubicBezTo>
                  <a:pt x="174" y="1112"/>
                  <a:pt x="46" y="756"/>
                  <a:pt x="23" y="590"/>
                </a:cubicBezTo>
                <a:cubicBezTo>
                  <a:pt x="0" y="424"/>
                  <a:pt x="38" y="325"/>
                  <a:pt x="68" y="227"/>
                </a:cubicBezTo>
                <a:cubicBezTo>
                  <a:pt x="98" y="129"/>
                  <a:pt x="151" y="64"/>
                  <a:pt x="204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2435" name="Text Box 35"/>
          <p:cNvSpPr txBox="1">
            <a:spLocks noChangeArrowheads="1"/>
          </p:cNvSpPr>
          <p:nvPr/>
        </p:nvSpPr>
        <p:spPr bwMode="auto">
          <a:xfrm>
            <a:off x="300038" y="4868863"/>
            <a:ext cx="2759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Currently running </a:t>
            </a:r>
          </a:p>
          <a:p>
            <a:pPr>
              <a:defRPr/>
            </a:pPr>
            <a:r>
              <a:rPr lang="en-US">
                <a:cs typeface="+mn-cs"/>
              </a:rPr>
              <a:t>process is process 1 (P1)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/>
              <a:t>In this scheme every data/instruction access requires </a:t>
            </a:r>
            <a:r>
              <a:rPr lang="en-US" sz="2000" dirty="0">
                <a:solidFill>
                  <a:srgbClr val="FF0000"/>
                </a:solidFill>
              </a:rPr>
              <a:t>two memory </a:t>
            </a:r>
            <a:r>
              <a:rPr lang="en-US" sz="2000" dirty="0" smtClean="0">
                <a:solidFill>
                  <a:srgbClr val="FF0000"/>
                </a:solidFill>
              </a:rPr>
              <a:t>accesses</a:t>
            </a:r>
            <a:r>
              <a:rPr lang="en-US" sz="2000" dirty="0" smtClean="0"/>
              <a:t>.</a:t>
            </a:r>
          </a:p>
          <a:p>
            <a:pPr lvl="2" eaLnBrk="1" hangingPunct="1">
              <a:defRPr/>
            </a:pPr>
            <a:r>
              <a:rPr lang="en-US" sz="2000" dirty="0" smtClean="0"/>
              <a:t>One </a:t>
            </a:r>
            <a:r>
              <a:rPr lang="en-US" sz="2000" dirty="0"/>
              <a:t>for the page </a:t>
            </a:r>
            <a:r>
              <a:rPr lang="en-US" sz="2000" dirty="0" smtClean="0"/>
              <a:t>table</a:t>
            </a:r>
          </a:p>
          <a:p>
            <a:pPr lvl="2" eaLnBrk="1" hangingPunct="1">
              <a:defRPr/>
            </a:pPr>
            <a:r>
              <a:rPr lang="en-US" sz="2000" dirty="0"/>
              <a:t>O</a:t>
            </a:r>
            <a:r>
              <a:rPr lang="en-US" sz="2000" dirty="0" smtClean="0"/>
              <a:t>ne </a:t>
            </a:r>
            <a:r>
              <a:rPr lang="en-US" sz="2000" dirty="0"/>
              <a:t>for the data/instruction.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/>
              <a:t>The two memory access problem can be solved by the use of a special fast-lookup hardware cache called </a:t>
            </a:r>
            <a:r>
              <a:rPr lang="en-US" sz="2000" b="1" dirty="0"/>
              <a:t>associative memory </a:t>
            </a:r>
            <a:r>
              <a:rPr lang="en-US" sz="2000" dirty="0"/>
              <a:t>or </a:t>
            </a:r>
            <a:r>
              <a:rPr lang="en-US" sz="2000" b="1" dirty="0"/>
              <a:t>translation look-aside buffers (TLBs</a:t>
            </a:r>
            <a:r>
              <a:rPr lang="en-US" sz="2000" b="1" dirty="0" smtClean="0"/>
              <a:t>)</a:t>
            </a:r>
          </a:p>
          <a:p>
            <a:pPr eaLnBrk="1" hangingPunct="1">
              <a:defRPr/>
            </a:pPr>
            <a:endParaRPr lang="en-US" sz="2000" b="1" dirty="0"/>
          </a:p>
          <a:p>
            <a:pPr eaLnBrk="1" hangingPunct="1">
              <a:defRPr/>
            </a:pPr>
            <a:r>
              <a:rPr lang="en-US" sz="2000" dirty="0" smtClean="0"/>
              <a:t>Learned (p#, f#) mappings can be cached in TLB. </a:t>
            </a:r>
          </a:p>
          <a:p>
            <a:pPr lvl="1" eaLnBrk="1" hangingPunct="1">
              <a:defRPr/>
            </a:pPr>
            <a:r>
              <a:rPr lang="en-US" dirty="0" smtClean="0"/>
              <a:t>TLB: a set of entries (limited size); each entry storing a different mapping</a:t>
            </a:r>
          </a:p>
          <a:p>
            <a:pPr lvl="1" eaLnBrk="1" hangingPunct="1">
              <a:defRPr/>
            </a:pPr>
            <a:r>
              <a:rPr lang="en-US" dirty="0" smtClean="0"/>
              <a:t>Can be accessed very fast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CC6F2-A23F-1B41-9965-ED67F9F6FAA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41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D2389-79B8-9B47-8391-4BB98F7B5F98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29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TLB Associative Memory</a:t>
            </a:r>
          </a:p>
        </p:txBody>
      </p:sp>
      <p:sp>
        <p:nvSpPr>
          <p:cNvPr id="95235" name="Rectangle 2051"/>
          <p:cNvSpPr>
            <a:spLocks noChangeArrowheads="1"/>
          </p:cNvSpPr>
          <p:nvPr/>
        </p:nvSpPr>
        <p:spPr bwMode="auto">
          <a:xfrm>
            <a:off x="762000" y="1682750"/>
            <a:ext cx="7351713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dirty="0"/>
              <a:t>Associative memory – parallel search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342900" indent="-342900" algn="l">
              <a:spcBef>
                <a:spcPct val="20000"/>
              </a:spcBef>
            </a:pPr>
            <a:r>
              <a:rPr lang="en-US" dirty="0"/>
              <a:t>	Address translation (p, d)</a:t>
            </a:r>
          </a:p>
          <a:p>
            <a:pPr marL="628650" lvl="1" indent="-285750" algn="l">
              <a:spcBef>
                <a:spcPct val="20000"/>
              </a:spcBef>
              <a:buFontTx/>
              <a:buChar char="–"/>
            </a:pPr>
            <a:r>
              <a:rPr lang="en-US" dirty="0"/>
              <a:t>If p is in TLB, get frame # out</a:t>
            </a:r>
          </a:p>
          <a:p>
            <a:pPr marL="628650" lvl="1" indent="-285750" algn="l">
              <a:spcBef>
                <a:spcPct val="20000"/>
              </a:spcBef>
              <a:buFontTx/>
              <a:buChar char="–"/>
            </a:pPr>
            <a:r>
              <a:rPr lang="en-US" dirty="0"/>
              <a:t>Otherwise get frame # from page table in memory</a:t>
            </a:r>
          </a:p>
          <a:p>
            <a:pPr marL="628650" lvl="1" indent="-285750" algn="l">
              <a:spcBef>
                <a:spcPct val="20000"/>
              </a:spcBef>
              <a:buFontTx/>
              <a:buChar char="–"/>
            </a:pPr>
            <a:endParaRPr lang="en-US" dirty="0"/>
          </a:p>
        </p:txBody>
      </p:sp>
      <p:sp>
        <p:nvSpPr>
          <p:cNvPr id="95236" name="Rectangle 2052"/>
          <p:cNvSpPr>
            <a:spLocks noChangeArrowheads="1"/>
          </p:cNvSpPr>
          <p:nvPr/>
        </p:nvSpPr>
        <p:spPr bwMode="auto">
          <a:xfrm>
            <a:off x="3059113" y="2481263"/>
            <a:ext cx="28956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>
              <a:latin typeface="Verdana" charset="0"/>
            </a:endParaRPr>
          </a:p>
        </p:txBody>
      </p:sp>
      <p:sp>
        <p:nvSpPr>
          <p:cNvPr id="95237" name="Line 2053"/>
          <p:cNvSpPr>
            <a:spLocks noChangeShapeType="1"/>
          </p:cNvSpPr>
          <p:nvPr/>
        </p:nvSpPr>
        <p:spPr bwMode="auto">
          <a:xfrm>
            <a:off x="4506913" y="2024063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Line 2054"/>
          <p:cNvSpPr>
            <a:spLocks noChangeShapeType="1"/>
          </p:cNvSpPr>
          <p:nvPr/>
        </p:nvSpPr>
        <p:spPr bwMode="auto">
          <a:xfrm>
            <a:off x="3059113" y="2786063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Line 2055"/>
          <p:cNvSpPr>
            <a:spLocks noChangeShapeType="1"/>
          </p:cNvSpPr>
          <p:nvPr/>
        </p:nvSpPr>
        <p:spPr bwMode="auto">
          <a:xfrm>
            <a:off x="3059113" y="3090863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Line 2056"/>
          <p:cNvSpPr>
            <a:spLocks noChangeShapeType="1"/>
          </p:cNvSpPr>
          <p:nvPr/>
        </p:nvSpPr>
        <p:spPr bwMode="auto">
          <a:xfrm>
            <a:off x="3059113" y="3471863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Rectangle 2057"/>
          <p:cNvSpPr>
            <a:spLocks noChangeArrowheads="1"/>
          </p:cNvSpPr>
          <p:nvPr/>
        </p:nvSpPr>
        <p:spPr bwMode="auto">
          <a:xfrm>
            <a:off x="3363913" y="2100263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r>
              <a:rPr lang="en-US" sz="1400">
                <a:latin typeface="Helvetica" charset="0"/>
              </a:rPr>
              <a:t>Page #</a:t>
            </a:r>
          </a:p>
        </p:txBody>
      </p:sp>
      <p:sp>
        <p:nvSpPr>
          <p:cNvPr id="95242" name="Rectangle 2058"/>
          <p:cNvSpPr>
            <a:spLocks noChangeArrowheads="1"/>
          </p:cNvSpPr>
          <p:nvPr/>
        </p:nvSpPr>
        <p:spPr bwMode="auto">
          <a:xfrm>
            <a:off x="4735513" y="2100263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r>
              <a:rPr lang="en-US" sz="1400">
                <a:latin typeface="Helvetica" charset="0"/>
              </a:rPr>
              <a:t>Frame #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4941168"/>
            <a:ext cx="65180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Some TLBs store</a:t>
            </a:r>
            <a:r>
              <a:rPr lang="en-US" b="1" dirty="0"/>
              <a:t> address-space identifiers (ASIDs) </a:t>
            </a:r>
            <a:r>
              <a:rPr lang="en-US" dirty="0"/>
              <a:t>in each </a:t>
            </a:r>
            <a:br>
              <a:rPr lang="en-US" dirty="0"/>
            </a:br>
            <a:r>
              <a:rPr lang="en-US" dirty="0" smtClean="0"/>
              <a:t>TLB </a:t>
            </a:r>
            <a:r>
              <a:rPr lang="en-US" dirty="0"/>
              <a:t>entry – uniquely identifies each process to </a:t>
            </a:r>
            <a:endParaRPr lang="en-US" dirty="0" smtClean="0"/>
          </a:p>
          <a:p>
            <a:pPr algn="l"/>
            <a:r>
              <a:rPr lang="en-US" dirty="0" smtClean="0"/>
              <a:t>provide </a:t>
            </a:r>
            <a:r>
              <a:rPr lang="en-US" dirty="0"/>
              <a:t>address-space protection for that process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45CD62-0E4A-304E-AA23-206141D07833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30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Paging Hardware With TLB</a:t>
            </a:r>
          </a:p>
        </p:txBody>
      </p:sp>
      <p:pic>
        <p:nvPicPr>
          <p:cNvPr id="972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484313"/>
            <a:ext cx="6100763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61DB56-4FA5-4C4B-8797-54E56B1B4E0D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30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Effective Memory Access Time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806450" y="1589088"/>
            <a:ext cx="747395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2063750" algn="l"/>
                <a:tab pos="2568575" algn="l"/>
              </a:tabLst>
            </a:pPr>
            <a:r>
              <a:rPr lang="en-US"/>
              <a:t>TLB (associative registers) Lookup = </a:t>
            </a:r>
            <a:r>
              <a:rPr lang="en-US">
                <a:sym typeface="Symbol" charset="0"/>
              </a:rPr>
              <a:t> time unit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2063750" algn="l"/>
                <a:tab pos="2568575" algn="l"/>
              </a:tabLst>
            </a:pPr>
            <a:r>
              <a:rPr lang="en-US">
                <a:sym typeface="Symbol" charset="0"/>
              </a:rPr>
              <a:t>Assume memory cycle time is 1 microsecond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2063750" algn="l"/>
                <a:tab pos="2568575" algn="l"/>
              </a:tabLst>
            </a:pPr>
            <a:r>
              <a:rPr lang="en-US">
                <a:sym typeface="Symbol" charset="0"/>
              </a:rPr>
              <a:t>Hit ratio – percentage of times that a page number is found in the TLB; ratio related to the TLB size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2063750" algn="l"/>
                <a:tab pos="2568575" algn="l"/>
              </a:tabLst>
            </a:pPr>
            <a:r>
              <a:rPr lang="en-US">
                <a:sym typeface="Symbol" charset="0"/>
              </a:rPr>
              <a:t>Hit ratio = 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2063750" algn="l"/>
                <a:tab pos="2568575" algn="l"/>
              </a:tabLst>
            </a:pPr>
            <a:endParaRPr lang="en-US">
              <a:sym typeface="Symbol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2063750" algn="l"/>
                <a:tab pos="2568575" algn="l"/>
              </a:tabLst>
            </a:pPr>
            <a:r>
              <a:rPr lang="en-US" b="1">
                <a:sym typeface="Symbol" charset="0"/>
              </a:rPr>
              <a:t>Effective Access Time</a:t>
            </a:r>
            <a:r>
              <a:rPr lang="en-US">
                <a:sym typeface="Symbol" charset="0"/>
              </a:rPr>
              <a:t> (EAT)</a:t>
            </a:r>
          </a:p>
          <a:p>
            <a:pPr marL="342900" indent="-342900" algn="l">
              <a:spcBef>
                <a:spcPct val="20000"/>
              </a:spcBef>
              <a:tabLst>
                <a:tab pos="2063750" algn="l"/>
                <a:tab pos="2568575" algn="l"/>
              </a:tabLst>
            </a:pPr>
            <a:r>
              <a:rPr lang="en-US"/>
              <a:t>		EAT = (1 + </a:t>
            </a:r>
            <a:r>
              <a:rPr lang="en-US">
                <a:sym typeface="Symbol" charset="0"/>
              </a:rPr>
              <a:t>)  + (2 + )(1 – )</a:t>
            </a:r>
          </a:p>
          <a:p>
            <a:pPr marL="342900" indent="-342900" algn="l">
              <a:spcBef>
                <a:spcPct val="20000"/>
              </a:spcBef>
              <a:tabLst>
                <a:tab pos="2063750" algn="l"/>
                <a:tab pos="2568575" algn="l"/>
              </a:tabLst>
            </a:pPr>
            <a:r>
              <a:rPr lang="en-US">
                <a:sym typeface="Symbol" charset="0"/>
              </a:rPr>
              <a:t>			= 2 +  – </a:t>
            </a:r>
          </a:p>
          <a:p>
            <a:pPr marL="342900" indent="-342900" algn="l">
              <a:spcBef>
                <a:spcPct val="20000"/>
              </a:spcBef>
              <a:tabLst>
                <a:tab pos="2063750" algn="l"/>
                <a:tab pos="2568575" algn="l"/>
              </a:tabLst>
            </a:pP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E140B6-6F30-CE44-952D-EB1086FDF687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30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Memory Protection</a:t>
            </a:r>
          </a:p>
        </p:txBody>
      </p:sp>
      <p:sp>
        <p:nvSpPr>
          <p:cNvPr id="130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Memory protection implemented by associating a protection bit with each page</a:t>
            </a:r>
          </a:p>
          <a:p>
            <a:pPr lvl="1" eaLnBrk="1" hangingPunct="1">
              <a:defRPr/>
            </a:pPr>
            <a:r>
              <a:rPr lang="en-US" dirty="0" smtClean="0"/>
              <a:t>Read only page</a:t>
            </a:r>
          </a:p>
          <a:p>
            <a:pPr lvl="1" eaLnBrk="1" hangingPunct="1">
              <a:defRPr/>
            </a:pPr>
            <a:r>
              <a:rPr lang="en-US" dirty="0" smtClean="0"/>
              <a:t>Executable page</a:t>
            </a:r>
          </a:p>
          <a:p>
            <a:pPr lvl="1" eaLnBrk="1" hangingPunct="1">
              <a:defRPr/>
            </a:pPr>
            <a:r>
              <a:rPr lang="en-US" dirty="0" smtClean="0"/>
              <a:t>Read-write page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Valid-invalid</a:t>
            </a:r>
            <a:r>
              <a:rPr lang="en-US" dirty="0" smtClean="0">
                <a:cs typeface="+mn-cs"/>
              </a:rPr>
              <a:t> bit attached to each entry in the page table:</a:t>
            </a:r>
          </a:p>
          <a:p>
            <a:pPr lvl="1" eaLnBrk="1" hangingPunct="1">
              <a:defRPr/>
            </a:pPr>
            <a:r>
              <a:rPr lang="ja-JP" altLang="en-US" dirty="0" smtClean="0">
                <a:latin typeface="Arial"/>
              </a:rPr>
              <a:t>“</a:t>
            </a:r>
            <a:r>
              <a:rPr lang="en-US" dirty="0" smtClean="0"/>
              <a:t>valid</a:t>
            </a:r>
            <a:r>
              <a:rPr lang="ja-JP" altLang="en-US" dirty="0" smtClean="0">
                <a:latin typeface="Arial"/>
              </a:rPr>
              <a:t>”</a:t>
            </a:r>
            <a:r>
              <a:rPr lang="en-US" dirty="0" smtClean="0"/>
              <a:t> indicates that the page is in the process</a:t>
            </a:r>
            <a:r>
              <a:rPr lang="ja-JP" altLang="en-US" dirty="0" smtClean="0">
                <a:latin typeface="Arial"/>
              </a:rPr>
              <a:t>’</a:t>
            </a:r>
            <a:r>
              <a:rPr lang="en-US" dirty="0" smtClean="0"/>
              <a:t> logical address space, and is thus a legal page</a:t>
            </a:r>
          </a:p>
          <a:p>
            <a:pPr lvl="1" eaLnBrk="1" hangingPunct="1">
              <a:defRPr/>
            </a:pPr>
            <a:r>
              <a:rPr lang="ja-JP" altLang="en-US" dirty="0" smtClean="0">
                <a:latin typeface="Arial"/>
              </a:rPr>
              <a:t>“</a:t>
            </a:r>
            <a:r>
              <a:rPr lang="en-US" dirty="0" smtClean="0"/>
              <a:t>invalid</a:t>
            </a:r>
            <a:r>
              <a:rPr lang="ja-JP" altLang="en-US" dirty="0" smtClean="0">
                <a:latin typeface="Arial"/>
              </a:rPr>
              <a:t>”</a:t>
            </a:r>
            <a:r>
              <a:rPr lang="en-US" dirty="0" smtClean="0"/>
              <a:t> indicates that the page is not in the process</a:t>
            </a:r>
            <a:r>
              <a:rPr lang="ja-JP" altLang="en-US" dirty="0" smtClean="0">
                <a:latin typeface="Arial"/>
              </a:rPr>
              <a:t>’</a:t>
            </a:r>
            <a:r>
              <a:rPr lang="en-US" dirty="0" smtClean="0"/>
              <a:t> logical address space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67BED3-D774-8040-A08A-F47C34C75206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30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Valid (v) or Invalid (i) Bit In A Page Table</a:t>
            </a:r>
          </a:p>
        </p:txBody>
      </p:sp>
      <p:pic>
        <p:nvPicPr>
          <p:cNvPr id="1034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1458913"/>
            <a:ext cx="550545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0D4535-0286-344A-B8B2-5E5E620E418E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142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Page Table Entry Structure</a:t>
            </a:r>
          </a:p>
        </p:txBody>
      </p:sp>
      <p:sp>
        <p:nvSpPr>
          <p:cNvPr id="142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A typical size of a page table entry can be 32 bits. Depends on the architecture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Typically we have the following fields in a page table entry. 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1422344" name="Rectangle 8"/>
          <p:cNvSpPr>
            <a:spLocks noChangeArrowheads="1"/>
          </p:cNvSpPr>
          <p:nvPr/>
        </p:nvSpPr>
        <p:spPr bwMode="auto">
          <a:xfrm>
            <a:off x="1619250" y="4294188"/>
            <a:ext cx="431800" cy="5032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2345" name="Rectangle 9"/>
          <p:cNvSpPr>
            <a:spLocks noChangeArrowheads="1"/>
          </p:cNvSpPr>
          <p:nvPr/>
        </p:nvSpPr>
        <p:spPr bwMode="auto">
          <a:xfrm>
            <a:off x="2051050" y="4294188"/>
            <a:ext cx="431800" cy="5032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2346" name="Rectangle 10"/>
          <p:cNvSpPr>
            <a:spLocks noChangeArrowheads="1"/>
          </p:cNvSpPr>
          <p:nvPr/>
        </p:nvSpPr>
        <p:spPr bwMode="auto">
          <a:xfrm>
            <a:off x="2482850" y="4294188"/>
            <a:ext cx="431800" cy="5032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2347" name="Rectangle 11"/>
          <p:cNvSpPr>
            <a:spLocks noChangeArrowheads="1"/>
          </p:cNvSpPr>
          <p:nvPr/>
        </p:nvSpPr>
        <p:spPr bwMode="auto">
          <a:xfrm>
            <a:off x="2914650" y="4294188"/>
            <a:ext cx="863600" cy="5032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2348" name="Rectangle 12"/>
          <p:cNvSpPr>
            <a:spLocks noChangeArrowheads="1"/>
          </p:cNvSpPr>
          <p:nvPr/>
        </p:nvSpPr>
        <p:spPr bwMode="auto">
          <a:xfrm>
            <a:off x="3779838" y="4294188"/>
            <a:ext cx="431800" cy="5032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2349" name="Rectangle 13"/>
          <p:cNvSpPr>
            <a:spLocks noChangeArrowheads="1"/>
          </p:cNvSpPr>
          <p:nvPr/>
        </p:nvSpPr>
        <p:spPr bwMode="auto">
          <a:xfrm>
            <a:off x="4211638" y="4294188"/>
            <a:ext cx="4319587" cy="5032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Page Frame Number</a:t>
            </a:r>
          </a:p>
        </p:txBody>
      </p:sp>
      <p:sp>
        <p:nvSpPr>
          <p:cNvPr id="1422350" name="Rectangle 14"/>
          <p:cNvSpPr>
            <a:spLocks noChangeArrowheads="1"/>
          </p:cNvSpPr>
          <p:nvPr/>
        </p:nvSpPr>
        <p:spPr bwMode="auto">
          <a:xfrm>
            <a:off x="539750" y="4292600"/>
            <a:ext cx="1079500" cy="50323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Reserved</a:t>
            </a:r>
          </a:p>
        </p:txBody>
      </p:sp>
      <p:sp>
        <p:nvSpPr>
          <p:cNvPr id="1422351" name="Line 15"/>
          <p:cNvSpPr>
            <a:spLocks noChangeShapeType="1"/>
          </p:cNvSpPr>
          <p:nvPr/>
        </p:nvSpPr>
        <p:spPr bwMode="auto">
          <a:xfrm flipH="1">
            <a:off x="1547813" y="4652963"/>
            <a:ext cx="287337" cy="647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2352" name="Text Box 16"/>
          <p:cNvSpPr txBox="1">
            <a:spLocks noChangeArrowheads="1"/>
          </p:cNvSpPr>
          <p:nvPr/>
        </p:nvSpPr>
        <p:spPr bwMode="auto">
          <a:xfrm>
            <a:off x="971550" y="5229225"/>
            <a:ext cx="10826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Caching </a:t>
            </a:r>
          </a:p>
          <a:p>
            <a:pPr>
              <a:defRPr/>
            </a:pPr>
            <a:r>
              <a:rPr lang="en-US">
                <a:cs typeface="+mn-cs"/>
              </a:rPr>
              <a:t>Disabled</a:t>
            </a:r>
          </a:p>
          <a:p>
            <a:pPr>
              <a:defRPr/>
            </a:pPr>
            <a:r>
              <a:rPr lang="en-US">
                <a:cs typeface="+mn-cs"/>
              </a:rPr>
              <a:t>bit</a:t>
            </a:r>
          </a:p>
        </p:txBody>
      </p:sp>
      <p:sp>
        <p:nvSpPr>
          <p:cNvPr id="1422353" name="Line 17"/>
          <p:cNvSpPr>
            <a:spLocks noChangeShapeType="1"/>
          </p:cNvSpPr>
          <p:nvPr/>
        </p:nvSpPr>
        <p:spPr bwMode="auto">
          <a:xfrm flipH="1" flipV="1">
            <a:off x="2124075" y="3932238"/>
            <a:ext cx="144463" cy="5048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2354" name="Text Box 18"/>
          <p:cNvSpPr txBox="1">
            <a:spLocks noChangeArrowheads="1"/>
          </p:cNvSpPr>
          <p:nvPr/>
        </p:nvSpPr>
        <p:spPr bwMode="auto">
          <a:xfrm>
            <a:off x="1417638" y="3341688"/>
            <a:ext cx="142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Referenced </a:t>
            </a:r>
          </a:p>
          <a:p>
            <a:pPr>
              <a:defRPr/>
            </a:pPr>
            <a:r>
              <a:rPr lang="en-US">
                <a:cs typeface="+mn-cs"/>
              </a:rPr>
              <a:t>bit</a:t>
            </a:r>
          </a:p>
        </p:txBody>
      </p:sp>
      <p:sp>
        <p:nvSpPr>
          <p:cNvPr id="1422355" name="Line 19"/>
          <p:cNvSpPr>
            <a:spLocks noChangeShapeType="1"/>
          </p:cNvSpPr>
          <p:nvPr/>
        </p:nvSpPr>
        <p:spPr bwMode="auto">
          <a:xfrm>
            <a:off x="2700338" y="4652963"/>
            <a:ext cx="142875" cy="5762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2356" name="Text Box 20"/>
          <p:cNvSpPr txBox="1">
            <a:spLocks noChangeArrowheads="1"/>
          </p:cNvSpPr>
          <p:nvPr/>
        </p:nvSpPr>
        <p:spPr bwMode="auto">
          <a:xfrm>
            <a:off x="2303463" y="5176838"/>
            <a:ext cx="10445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Modified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(Dirty)</a:t>
            </a:r>
          </a:p>
          <a:p>
            <a:pPr>
              <a:defRPr/>
            </a:pPr>
            <a:r>
              <a:rPr lang="en-US">
                <a:cs typeface="+mn-cs"/>
              </a:rPr>
              <a:t>bit</a:t>
            </a:r>
          </a:p>
        </p:txBody>
      </p:sp>
      <p:sp>
        <p:nvSpPr>
          <p:cNvPr id="1422357" name="Line 21"/>
          <p:cNvSpPr>
            <a:spLocks noChangeShapeType="1"/>
          </p:cNvSpPr>
          <p:nvPr/>
        </p:nvSpPr>
        <p:spPr bwMode="auto">
          <a:xfrm flipV="1">
            <a:off x="3276600" y="3932238"/>
            <a:ext cx="215900" cy="7207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2358" name="Text Box 22"/>
          <p:cNvSpPr txBox="1">
            <a:spLocks noChangeArrowheads="1"/>
          </p:cNvSpPr>
          <p:nvPr/>
        </p:nvSpPr>
        <p:spPr bwMode="auto">
          <a:xfrm>
            <a:off x="2647950" y="3357563"/>
            <a:ext cx="2860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Protection bits 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(read, read-write, execute)</a:t>
            </a:r>
          </a:p>
        </p:txBody>
      </p:sp>
      <p:sp>
        <p:nvSpPr>
          <p:cNvPr id="1422359" name="Line 23"/>
          <p:cNvSpPr>
            <a:spLocks noChangeShapeType="1"/>
          </p:cNvSpPr>
          <p:nvPr/>
        </p:nvSpPr>
        <p:spPr bwMode="auto">
          <a:xfrm>
            <a:off x="3924300" y="4652963"/>
            <a:ext cx="287338" cy="647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2360" name="Text Box 24"/>
          <p:cNvSpPr txBox="1">
            <a:spLocks noChangeArrowheads="1"/>
          </p:cNvSpPr>
          <p:nvPr/>
        </p:nvSpPr>
        <p:spPr bwMode="auto">
          <a:xfrm>
            <a:off x="3468688" y="5249863"/>
            <a:ext cx="18954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Valid/Invalid</a:t>
            </a:r>
          </a:p>
          <a:p>
            <a:pPr>
              <a:defRPr/>
            </a:pPr>
            <a:r>
              <a:rPr lang="en-US">
                <a:cs typeface="+mn-cs"/>
              </a:rPr>
              <a:t>(Present/Absent)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bit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186C6-59EE-5D43-B435-023A576C5054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131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Shared Pages</a:t>
            </a:r>
          </a:p>
        </p:txBody>
      </p:sp>
      <p:sp>
        <p:nvSpPr>
          <p:cNvPr id="131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A program can be started multiple times (same program executed by multiple process)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Code pages can be shared</a:t>
            </a:r>
          </a:p>
          <a:p>
            <a:pPr eaLnBrk="1" hangingPunct="1">
              <a:defRPr/>
            </a:pPr>
            <a:endParaRPr lang="en-US" b="1" dirty="0">
              <a:cs typeface="+mn-cs"/>
            </a:endParaRPr>
          </a:p>
          <a:p>
            <a:pPr lvl="1" eaLnBrk="1" hangingPunct="1">
              <a:defRPr/>
            </a:pPr>
            <a:r>
              <a:rPr lang="en-US" b="1" dirty="0" smtClean="0">
                <a:cs typeface="+mn-cs"/>
              </a:rPr>
              <a:t>Shared code</a:t>
            </a:r>
          </a:p>
          <a:p>
            <a:pPr lvl="2" eaLnBrk="1" hangingPunct="1">
              <a:defRPr/>
            </a:pPr>
            <a:r>
              <a:rPr lang="en-US" dirty="0" smtClean="0"/>
              <a:t>One copy of read-only (reentrant) code shared among processes (i.e., text editors, compilers, window systems).</a:t>
            </a:r>
          </a:p>
          <a:p>
            <a:pPr lvl="2" eaLnBrk="1" hangingPunct="1">
              <a:defRPr/>
            </a:pPr>
            <a:r>
              <a:rPr lang="en-US" dirty="0" smtClean="0"/>
              <a:t>Shared code must appear in same location in the logical address space of all processes</a:t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defRPr/>
            </a:pPr>
            <a:r>
              <a:rPr lang="en-US" b="1" dirty="0" smtClean="0">
                <a:cs typeface="+mn-cs"/>
              </a:rPr>
              <a:t>Private code and data</a:t>
            </a:r>
            <a:r>
              <a:rPr lang="en-US" dirty="0" smtClean="0">
                <a:cs typeface="+mn-cs"/>
              </a:rPr>
              <a:t> </a:t>
            </a:r>
          </a:p>
          <a:p>
            <a:pPr lvl="2" eaLnBrk="1" hangingPunct="1">
              <a:defRPr/>
            </a:pPr>
            <a:r>
              <a:rPr lang="en-US" dirty="0" smtClean="0"/>
              <a:t>Each process keeps a separate copy of the code and data</a:t>
            </a:r>
          </a:p>
          <a:p>
            <a:pPr lvl="2" eaLnBrk="1" hangingPunct="1">
              <a:defRPr/>
            </a:pPr>
            <a:r>
              <a:rPr lang="en-US" dirty="0" smtClean="0"/>
              <a:t>The pages for the private code and data can appear anywhere in the logical address space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E541B6-6E6F-234C-8132-BE364795DB9B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31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Shared Pages Example</a:t>
            </a:r>
          </a:p>
        </p:txBody>
      </p:sp>
      <p:pic>
        <p:nvPicPr>
          <p:cNvPr id="1095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584325"/>
            <a:ext cx="48148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programs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programs may share memory. We need </a:t>
            </a:r>
            <a:r>
              <a:rPr lang="en-US" dirty="0" smtClean="0">
                <a:solidFill>
                  <a:srgbClr val="FF0000"/>
                </a:solidFill>
              </a:rPr>
              <a:t>protection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Programs should not access each other's memory and OS memory</a:t>
            </a:r>
          </a:p>
          <a:p>
            <a:pPr lvl="1"/>
            <a:r>
              <a:rPr lang="en-US" dirty="0" smtClean="0"/>
              <a:t>OS can access everything. </a:t>
            </a:r>
          </a:p>
          <a:p>
            <a:pPr lvl="1"/>
            <a:r>
              <a:rPr lang="en-US" dirty="0" smtClean="0"/>
              <a:t>A program is allowed to touch a portion of physical memory. </a:t>
            </a:r>
          </a:p>
          <a:p>
            <a:pPr lvl="1"/>
            <a:r>
              <a:rPr lang="en-US" dirty="0" smtClean="0"/>
              <a:t>Each program should touch its own physical memory. </a:t>
            </a:r>
          </a:p>
          <a:p>
            <a:pPr lvl="1"/>
            <a:r>
              <a:rPr lang="en-US" dirty="0" smtClean="0"/>
              <a:t>Hardware support needed for protection (ensure process is accessing OK places)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Base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limit</a:t>
            </a:r>
            <a:r>
              <a:rPr lang="en-US" dirty="0" smtClean="0"/>
              <a:t> registers at CPU (</a:t>
            </a:r>
            <a:r>
              <a:rPr lang="en-US" dirty="0" err="1" smtClean="0"/>
              <a:t>hw</a:t>
            </a:r>
            <a:r>
              <a:rPr lang="en-US" dirty="0" smtClean="0"/>
              <a:t> support)  can be used for that purpose. </a:t>
            </a:r>
          </a:p>
          <a:p>
            <a:pPr lvl="1"/>
            <a:r>
              <a:rPr lang="en-US" dirty="0" smtClean="0"/>
              <a:t>Base register: contains the start </a:t>
            </a:r>
            <a:r>
              <a:rPr lang="en-US" dirty="0" err="1" smtClean="0"/>
              <a:t>phy</a:t>
            </a:r>
            <a:r>
              <a:rPr lang="en-US" dirty="0" smtClean="0"/>
              <a:t> address of the program running. </a:t>
            </a:r>
          </a:p>
          <a:p>
            <a:pPr lvl="1"/>
            <a:r>
              <a:rPr lang="en-US" dirty="0" smtClean="0"/>
              <a:t>Limit register: contains the size of the program. </a:t>
            </a:r>
          </a:p>
          <a:p>
            <a:r>
              <a:rPr lang="en-US" dirty="0" smtClean="0"/>
              <a:t>Hardware checks every address to be in the  range. </a:t>
            </a:r>
          </a:p>
          <a:p>
            <a:r>
              <a:rPr lang="en-US" dirty="0" smtClean="0"/>
              <a:t>If program relocated, base value changed.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FE85C9-1AE2-974C-9077-A75F561FF6C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186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Grp="1" noChangeArrowheads="1"/>
          </p:cNvSpPr>
          <p:nvPr>
            <p:ph type="ctrTitle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Structure of the Page Table</a:t>
            </a: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ubTitle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6FBE4-02C4-3C47-807E-F68E9E508912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131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Structure of the Page Table</a:t>
            </a:r>
          </a:p>
        </p:txBody>
      </p:sp>
      <p:sp>
        <p:nvSpPr>
          <p:cNvPr id="131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Hierarchical Paging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Hashed Page Tables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Inverted Page Tables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DFEA2-3B7B-894C-9E1C-D211CD7F64E3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131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Hierarchical Page Tables</a:t>
            </a:r>
          </a:p>
        </p:txBody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Break up the logical address space into subspaces; multiple page tables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Breaking the page table into sub-tables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A simple technique is a two-level page table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318917" name="Rectangle 5"/>
          <p:cNvSpPr>
            <a:spLocks noChangeArrowheads="1"/>
          </p:cNvSpPr>
          <p:nvPr/>
        </p:nvSpPr>
        <p:spPr bwMode="auto">
          <a:xfrm>
            <a:off x="1979613" y="3709988"/>
            <a:ext cx="144462" cy="10080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18" name="Text Box 6"/>
          <p:cNvSpPr txBox="1">
            <a:spLocks noChangeArrowheads="1"/>
          </p:cNvSpPr>
          <p:nvPr/>
        </p:nvSpPr>
        <p:spPr bwMode="auto">
          <a:xfrm>
            <a:off x="1763713" y="4718050"/>
            <a:ext cx="47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PT</a:t>
            </a:r>
          </a:p>
        </p:txBody>
      </p:sp>
      <p:sp>
        <p:nvSpPr>
          <p:cNvPr id="1318920" name="Line 8"/>
          <p:cNvSpPr>
            <a:spLocks noChangeShapeType="1"/>
          </p:cNvSpPr>
          <p:nvPr/>
        </p:nvSpPr>
        <p:spPr bwMode="auto">
          <a:xfrm flipV="1">
            <a:off x="2090738" y="3665538"/>
            <a:ext cx="215900" cy="1444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21" name="Line 9"/>
          <p:cNvSpPr>
            <a:spLocks noChangeShapeType="1"/>
          </p:cNvSpPr>
          <p:nvPr/>
        </p:nvSpPr>
        <p:spPr bwMode="auto">
          <a:xfrm>
            <a:off x="2051050" y="3925888"/>
            <a:ext cx="288925" cy="215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22" name="Line 10"/>
          <p:cNvSpPr>
            <a:spLocks noChangeShapeType="1"/>
          </p:cNvSpPr>
          <p:nvPr/>
        </p:nvSpPr>
        <p:spPr bwMode="auto">
          <a:xfrm flipV="1">
            <a:off x="2051050" y="4357688"/>
            <a:ext cx="360363" cy="714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23" name="Rectangle 11"/>
          <p:cNvSpPr>
            <a:spLocks noChangeArrowheads="1"/>
          </p:cNvSpPr>
          <p:nvPr/>
        </p:nvSpPr>
        <p:spPr bwMode="auto">
          <a:xfrm>
            <a:off x="5940425" y="2852738"/>
            <a:ext cx="360363" cy="2879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26" name="Text Box 14"/>
          <p:cNvSpPr txBox="1">
            <a:spLocks noChangeArrowheads="1"/>
          </p:cNvSpPr>
          <p:nvPr/>
        </p:nvSpPr>
        <p:spPr bwMode="auto">
          <a:xfrm>
            <a:off x="5537200" y="5732463"/>
            <a:ext cx="1133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Log Mem</a:t>
            </a:r>
          </a:p>
        </p:txBody>
      </p:sp>
      <p:sp>
        <p:nvSpPr>
          <p:cNvPr id="1318930" name="Rectangle 18"/>
          <p:cNvSpPr>
            <a:spLocks noChangeArrowheads="1"/>
          </p:cNvSpPr>
          <p:nvPr/>
        </p:nvSpPr>
        <p:spPr bwMode="auto">
          <a:xfrm>
            <a:off x="5940425" y="5013325"/>
            <a:ext cx="360363" cy="720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31" name="Rectangle 19"/>
          <p:cNvSpPr>
            <a:spLocks noChangeArrowheads="1"/>
          </p:cNvSpPr>
          <p:nvPr/>
        </p:nvSpPr>
        <p:spPr bwMode="auto">
          <a:xfrm>
            <a:off x="5940425" y="4292600"/>
            <a:ext cx="360363" cy="720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32" name="Rectangle 20"/>
          <p:cNvSpPr>
            <a:spLocks noChangeArrowheads="1"/>
          </p:cNvSpPr>
          <p:nvPr/>
        </p:nvSpPr>
        <p:spPr bwMode="auto">
          <a:xfrm>
            <a:off x="5940425" y="3573463"/>
            <a:ext cx="360363" cy="720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33" name="Rectangle 21"/>
          <p:cNvSpPr>
            <a:spLocks noChangeArrowheads="1"/>
          </p:cNvSpPr>
          <p:nvPr/>
        </p:nvSpPr>
        <p:spPr bwMode="auto">
          <a:xfrm>
            <a:off x="5940425" y="2852738"/>
            <a:ext cx="360363" cy="720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34" name="Rectangle 22"/>
          <p:cNvSpPr>
            <a:spLocks noChangeArrowheads="1"/>
          </p:cNvSpPr>
          <p:nvPr/>
        </p:nvSpPr>
        <p:spPr bwMode="auto">
          <a:xfrm>
            <a:off x="827088" y="2852738"/>
            <a:ext cx="360362" cy="2879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35" name="Text Box 23"/>
          <p:cNvSpPr txBox="1">
            <a:spLocks noChangeArrowheads="1"/>
          </p:cNvSpPr>
          <p:nvPr/>
        </p:nvSpPr>
        <p:spPr bwMode="auto">
          <a:xfrm>
            <a:off x="423863" y="5732463"/>
            <a:ext cx="1133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Log Mem</a:t>
            </a:r>
          </a:p>
        </p:txBody>
      </p:sp>
      <p:sp>
        <p:nvSpPr>
          <p:cNvPr id="1318941" name="Rectangle 29"/>
          <p:cNvSpPr>
            <a:spLocks noChangeArrowheads="1"/>
          </p:cNvSpPr>
          <p:nvPr/>
        </p:nvSpPr>
        <p:spPr bwMode="auto">
          <a:xfrm>
            <a:off x="7896225" y="5086350"/>
            <a:ext cx="142875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42" name="Text Box 30"/>
          <p:cNvSpPr txBox="1">
            <a:spLocks noChangeArrowheads="1"/>
          </p:cNvSpPr>
          <p:nvPr/>
        </p:nvSpPr>
        <p:spPr bwMode="auto">
          <a:xfrm>
            <a:off x="7740650" y="5478463"/>
            <a:ext cx="473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PT</a:t>
            </a:r>
          </a:p>
        </p:txBody>
      </p:sp>
      <p:sp>
        <p:nvSpPr>
          <p:cNvPr id="1318950" name="Rectangle 38"/>
          <p:cNvSpPr>
            <a:spLocks noChangeArrowheads="1"/>
          </p:cNvSpPr>
          <p:nvPr/>
        </p:nvSpPr>
        <p:spPr bwMode="auto">
          <a:xfrm>
            <a:off x="7896225" y="4437063"/>
            <a:ext cx="142875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51" name="Rectangle 39"/>
          <p:cNvSpPr>
            <a:spLocks noChangeArrowheads="1"/>
          </p:cNvSpPr>
          <p:nvPr/>
        </p:nvSpPr>
        <p:spPr bwMode="auto">
          <a:xfrm>
            <a:off x="7896225" y="3717925"/>
            <a:ext cx="142875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52" name="Rectangle 40"/>
          <p:cNvSpPr>
            <a:spLocks noChangeArrowheads="1"/>
          </p:cNvSpPr>
          <p:nvPr/>
        </p:nvSpPr>
        <p:spPr bwMode="auto">
          <a:xfrm>
            <a:off x="7896225" y="3068638"/>
            <a:ext cx="142875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53" name="Rectangle 41"/>
          <p:cNvSpPr>
            <a:spLocks noChangeArrowheads="1"/>
          </p:cNvSpPr>
          <p:nvPr/>
        </p:nvSpPr>
        <p:spPr bwMode="auto">
          <a:xfrm>
            <a:off x="7164388" y="4076700"/>
            <a:ext cx="142875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54" name="Text Box 42"/>
          <p:cNvSpPr txBox="1">
            <a:spLocks noChangeArrowheads="1"/>
          </p:cNvSpPr>
          <p:nvPr/>
        </p:nvSpPr>
        <p:spPr bwMode="auto">
          <a:xfrm>
            <a:off x="5505450" y="29448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00</a:t>
            </a:r>
          </a:p>
        </p:txBody>
      </p:sp>
      <p:sp>
        <p:nvSpPr>
          <p:cNvPr id="1318955" name="Text Box 43"/>
          <p:cNvSpPr txBox="1">
            <a:spLocks noChangeArrowheads="1"/>
          </p:cNvSpPr>
          <p:nvPr/>
        </p:nvSpPr>
        <p:spPr bwMode="auto">
          <a:xfrm>
            <a:off x="5508625" y="3716338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01</a:t>
            </a:r>
          </a:p>
        </p:txBody>
      </p:sp>
      <p:sp>
        <p:nvSpPr>
          <p:cNvPr id="1318956" name="Text Box 44"/>
          <p:cNvSpPr txBox="1">
            <a:spLocks noChangeArrowheads="1"/>
          </p:cNvSpPr>
          <p:nvPr/>
        </p:nvSpPr>
        <p:spPr bwMode="auto">
          <a:xfrm>
            <a:off x="5508625" y="443706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10</a:t>
            </a:r>
          </a:p>
        </p:txBody>
      </p:sp>
      <p:sp>
        <p:nvSpPr>
          <p:cNvPr id="1318957" name="Text Box 45"/>
          <p:cNvSpPr txBox="1">
            <a:spLocks noChangeArrowheads="1"/>
          </p:cNvSpPr>
          <p:nvPr/>
        </p:nvSpPr>
        <p:spPr bwMode="auto">
          <a:xfrm>
            <a:off x="5508625" y="530066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11</a:t>
            </a:r>
          </a:p>
        </p:txBody>
      </p:sp>
      <p:sp>
        <p:nvSpPr>
          <p:cNvPr id="1318958" name="Text Box 46"/>
          <p:cNvSpPr txBox="1">
            <a:spLocks noChangeArrowheads="1"/>
          </p:cNvSpPr>
          <p:nvPr/>
        </p:nvSpPr>
        <p:spPr bwMode="auto">
          <a:xfrm>
            <a:off x="6886575" y="3933825"/>
            <a:ext cx="349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00</a:t>
            </a:r>
          </a:p>
        </p:txBody>
      </p:sp>
      <p:sp>
        <p:nvSpPr>
          <p:cNvPr id="1318959" name="Text Box 47"/>
          <p:cNvSpPr txBox="1">
            <a:spLocks noChangeArrowheads="1"/>
          </p:cNvSpPr>
          <p:nvPr/>
        </p:nvSpPr>
        <p:spPr bwMode="auto">
          <a:xfrm>
            <a:off x="6886575" y="4078288"/>
            <a:ext cx="349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01</a:t>
            </a:r>
          </a:p>
        </p:txBody>
      </p:sp>
      <p:sp>
        <p:nvSpPr>
          <p:cNvPr id="1318960" name="Text Box 48"/>
          <p:cNvSpPr txBox="1">
            <a:spLocks noChangeArrowheads="1"/>
          </p:cNvSpPr>
          <p:nvPr/>
        </p:nvSpPr>
        <p:spPr bwMode="auto">
          <a:xfrm>
            <a:off x="6886575" y="4221163"/>
            <a:ext cx="349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10</a:t>
            </a:r>
          </a:p>
        </p:txBody>
      </p:sp>
      <p:sp>
        <p:nvSpPr>
          <p:cNvPr id="1318961" name="Text Box 49"/>
          <p:cNvSpPr txBox="1">
            <a:spLocks noChangeArrowheads="1"/>
          </p:cNvSpPr>
          <p:nvPr/>
        </p:nvSpPr>
        <p:spPr bwMode="auto">
          <a:xfrm>
            <a:off x="6886575" y="4365625"/>
            <a:ext cx="349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11</a:t>
            </a:r>
          </a:p>
        </p:txBody>
      </p:sp>
      <p:sp>
        <p:nvSpPr>
          <p:cNvPr id="1318962" name="Line 50"/>
          <p:cNvSpPr>
            <a:spLocks noChangeShapeType="1"/>
          </p:cNvSpPr>
          <p:nvPr/>
        </p:nvSpPr>
        <p:spPr bwMode="auto">
          <a:xfrm flipV="1">
            <a:off x="7308850" y="3213100"/>
            <a:ext cx="503238" cy="9366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63" name="Line 51"/>
          <p:cNvSpPr>
            <a:spLocks noChangeShapeType="1"/>
          </p:cNvSpPr>
          <p:nvPr/>
        </p:nvSpPr>
        <p:spPr bwMode="auto">
          <a:xfrm flipV="1">
            <a:off x="7308850" y="3860800"/>
            <a:ext cx="503238" cy="3603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64" name="Line 52"/>
          <p:cNvSpPr>
            <a:spLocks noChangeShapeType="1"/>
          </p:cNvSpPr>
          <p:nvPr/>
        </p:nvSpPr>
        <p:spPr bwMode="auto">
          <a:xfrm>
            <a:off x="7308850" y="4365625"/>
            <a:ext cx="576263" cy="215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65" name="Line 53"/>
          <p:cNvSpPr>
            <a:spLocks noChangeShapeType="1"/>
          </p:cNvSpPr>
          <p:nvPr/>
        </p:nvSpPr>
        <p:spPr bwMode="auto">
          <a:xfrm>
            <a:off x="7308850" y="4437063"/>
            <a:ext cx="576263" cy="9366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67" name="Line 55"/>
          <p:cNvSpPr>
            <a:spLocks noChangeShapeType="1"/>
          </p:cNvSpPr>
          <p:nvPr/>
        </p:nvSpPr>
        <p:spPr bwMode="auto">
          <a:xfrm flipV="1">
            <a:off x="7956550" y="4941888"/>
            <a:ext cx="504825" cy="2873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68" name="Line 56"/>
          <p:cNvSpPr>
            <a:spLocks noChangeShapeType="1"/>
          </p:cNvSpPr>
          <p:nvPr/>
        </p:nvSpPr>
        <p:spPr bwMode="auto">
          <a:xfrm>
            <a:off x="7956550" y="5300663"/>
            <a:ext cx="504825" cy="1444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69" name="Line 57"/>
          <p:cNvSpPr>
            <a:spLocks noChangeShapeType="1"/>
          </p:cNvSpPr>
          <p:nvPr/>
        </p:nvSpPr>
        <p:spPr bwMode="auto">
          <a:xfrm flipV="1">
            <a:off x="7956550" y="5157788"/>
            <a:ext cx="576263" cy="2873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3275856" y="4149080"/>
            <a:ext cx="1440160" cy="0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87D16-C9CA-1A4D-8829-9BC68BE14B30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132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Two-Level Paging Scheme</a:t>
            </a:r>
          </a:p>
        </p:txBody>
      </p:sp>
      <p:pic>
        <p:nvPicPr>
          <p:cNvPr id="1157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484313"/>
            <a:ext cx="4456112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4125E-6F38-2743-B37D-E0C6ABFE194F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1397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Two-Level Paging Scheme</a:t>
            </a:r>
          </a:p>
        </p:txBody>
      </p:sp>
      <p:sp>
        <p:nvSpPr>
          <p:cNvPr id="1397766" name="Rectangle 6"/>
          <p:cNvSpPr>
            <a:spLocks noChangeArrowheads="1"/>
          </p:cNvSpPr>
          <p:nvPr/>
        </p:nvSpPr>
        <p:spPr bwMode="auto">
          <a:xfrm>
            <a:off x="6588125" y="1981200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67" name="Rectangle 7"/>
          <p:cNvSpPr>
            <a:spLocks noChangeArrowheads="1"/>
          </p:cNvSpPr>
          <p:nvPr/>
        </p:nvSpPr>
        <p:spPr bwMode="auto">
          <a:xfrm>
            <a:off x="6588125" y="2197100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68" name="Rectangle 8"/>
          <p:cNvSpPr>
            <a:spLocks noChangeArrowheads="1"/>
          </p:cNvSpPr>
          <p:nvPr/>
        </p:nvSpPr>
        <p:spPr bwMode="auto">
          <a:xfrm>
            <a:off x="6588125" y="2414588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69" name="Rectangle 9"/>
          <p:cNvSpPr>
            <a:spLocks noChangeArrowheads="1"/>
          </p:cNvSpPr>
          <p:nvPr/>
        </p:nvSpPr>
        <p:spPr bwMode="auto">
          <a:xfrm>
            <a:off x="6588125" y="2630488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70" name="Rectangle 10"/>
          <p:cNvSpPr>
            <a:spLocks noChangeArrowheads="1"/>
          </p:cNvSpPr>
          <p:nvPr/>
        </p:nvSpPr>
        <p:spPr bwMode="auto">
          <a:xfrm>
            <a:off x="6588125" y="3132138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71" name="Rectangle 11"/>
          <p:cNvSpPr>
            <a:spLocks noChangeArrowheads="1"/>
          </p:cNvSpPr>
          <p:nvPr/>
        </p:nvSpPr>
        <p:spPr bwMode="auto">
          <a:xfrm>
            <a:off x="6588125" y="3348038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72" name="Rectangle 12"/>
          <p:cNvSpPr>
            <a:spLocks noChangeArrowheads="1"/>
          </p:cNvSpPr>
          <p:nvPr/>
        </p:nvSpPr>
        <p:spPr bwMode="auto">
          <a:xfrm>
            <a:off x="6588125" y="3565525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73" name="Rectangle 13"/>
          <p:cNvSpPr>
            <a:spLocks noChangeArrowheads="1"/>
          </p:cNvSpPr>
          <p:nvPr/>
        </p:nvSpPr>
        <p:spPr bwMode="auto">
          <a:xfrm>
            <a:off x="6588125" y="3781425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74" name="Rectangle 14"/>
          <p:cNvSpPr>
            <a:spLocks noChangeArrowheads="1"/>
          </p:cNvSpPr>
          <p:nvPr/>
        </p:nvSpPr>
        <p:spPr bwMode="auto">
          <a:xfrm>
            <a:off x="6588125" y="4284663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75" name="Rectangle 15"/>
          <p:cNvSpPr>
            <a:spLocks noChangeArrowheads="1"/>
          </p:cNvSpPr>
          <p:nvPr/>
        </p:nvSpPr>
        <p:spPr bwMode="auto">
          <a:xfrm>
            <a:off x="6588125" y="4500563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76" name="Rectangle 16"/>
          <p:cNvSpPr>
            <a:spLocks noChangeArrowheads="1"/>
          </p:cNvSpPr>
          <p:nvPr/>
        </p:nvSpPr>
        <p:spPr bwMode="auto">
          <a:xfrm>
            <a:off x="6588125" y="4718050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77" name="Rectangle 17"/>
          <p:cNvSpPr>
            <a:spLocks noChangeArrowheads="1"/>
          </p:cNvSpPr>
          <p:nvPr/>
        </p:nvSpPr>
        <p:spPr bwMode="auto">
          <a:xfrm>
            <a:off x="6588125" y="4933950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78" name="Rectangle 18"/>
          <p:cNvSpPr>
            <a:spLocks noChangeArrowheads="1"/>
          </p:cNvSpPr>
          <p:nvPr/>
        </p:nvSpPr>
        <p:spPr bwMode="auto">
          <a:xfrm>
            <a:off x="6588125" y="5437188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79" name="Rectangle 19"/>
          <p:cNvSpPr>
            <a:spLocks noChangeArrowheads="1"/>
          </p:cNvSpPr>
          <p:nvPr/>
        </p:nvSpPr>
        <p:spPr bwMode="auto">
          <a:xfrm>
            <a:off x="6588125" y="5653088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80" name="Rectangle 20"/>
          <p:cNvSpPr>
            <a:spLocks noChangeArrowheads="1"/>
          </p:cNvSpPr>
          <p:nvPr/>
        </p:nvSpPr>
        <p:spPr bwMode="auto">
          <a:xfrm>
            <a:off x="6588125" y="5870575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81" name="Rectangle 21"/>
          <p:cNvSpPr>
            <a:spLocks noChangeArrowheads="1"/>
          </p:cNvSpPr>
          <p:nvPr/>
        </p:nvSpPr>
        <p:spPr bwMode="auto">
          <a:xfrm>
            <a:off x="6588125" y="6086475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82" name="Rectangle 22"/>
          <p:cNvSpPr>
            <a:spLocks noChangeArrowheads="1"/>
          </p:cNvSpPr>
          <p:nvPr/>
        </p:nvSpPr>
        <p:spPr bwMode="auto">
          <a:xfrm>
            <a:off x="4859338" y="3565525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83" name="Rectangle 23"/>
          <p:cNvSpPr>
            <a:spLocks noChangeArrowheads="1"/>
          </p:cNvSpPr>
          <p:nvPr/>
        </p:nvSpPr>
        <p:spPr bwMode="auto">
          <a:xfrm>
            <a:off x="4859338" y="3781425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84" name="Rectangle 24"/>
          <p:cNvSpPr>
            <a:spLocks noChangeArrowheads="1"/>
          </p:cNvSpPr>
          <p:nvPr/>
        </p:nvSpPr>
        <p:spPr bwMode="auto">
          <a:xfrm>
            <a:off x="4859338" y="3997325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85" name="Rectangle 25"/>
          <p:cNvSpPr>
            <a:spLocks noChangeArrowheads="1"/>
          </p:cNvSpPr>
          <p:nvPr/>
        </p:nvSpPr>
        <p:spPr bwMode="auto">
          <a:xfrm>
            <a:off x="4859338" y="4213225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87" name="Rectangle 27"/>
          <p:cNvSpPr>
            <a:spLocks noChangeArrowheads="1"/>
          </p:cNvSpPr>
          <p:nvPr/>
        </p:nvSpPr>
        <p:spPr bwMode="auto">
          <a:xfrm>
            <a:off x="1619250" y="2249488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88" name="Rectangle 28"/>
          <p:cNvSpPr>
            <a:spLocks noChangeArrowheads="1"/>
          </p:cNvSpPr>
          <p:nvPr/>
        </p:nvSpPr>
        <p:spPr bwMode="auto">
          <a:xfrm>
            <a:off x="1619250" y="2466975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89" name="Rectangle 29"/>
          <p:cNvSpPr>
            <a:spLocks noChangeArrowheads="1"/>
          </p:cNvSpPr>
          <p:nvPr/>
        </p:nvSpPr>
        <p:spPr bwMode="auto">
          <a:xfrm>
            <a:off x="1619250" y="2682875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90" name="Rectangle 30"/>
          <p:cNvSpPr>
            <a:spLocks noChangeArrowheads="1"/>
          </p:cNvSpPr>
          <p:nvPr/>
        </p:nvSpPr>
        <p:spPr bwMode="auto">
          <a:xfrm>
            <a:off x="1619250" y="2908300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91" name="Rectangle 31"/>
          <p:cNvSpPr>
            <a:spLocks noChangeArrowheads="1"/>
          </p:cNvSpPr>
          <p:nvPr/>
        </p:nvSpPr>
        <p:spPr bwMode="auto">
          <a:xfrm>
            <a:off x="1619250" y="3124200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92" name="Rectangle 32"/>
          <p:cNvSpPr>
            <a:spLocks noChangeArrowheads="1"/>
          </p:cNvSpPr>
          <p:nvPr/>
        </p:nvSpPr>
        <p:spPr bwMode="auto">
          <a:xfrm>
            <a:off x="1619250" y="3341688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93" name="Rectangle 33"/>
          <p:cNvSpPr>
            <a:spLocks noChangeArrowheads="1"/>
          </p:cNvSpPr>
          <p:nvPr/>
        </p:nvSpPr>
        <p:spPr bwMode="auto">
          <a:xfrm>
            <a:off x="1619250" y="3557588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94" name="Rectangle 34"/>
          <p:cNvSpPr>
            <a:spLocks noChangeArrowheads="1"/>
          </p:cNvSpPr>
          <p:nvPr/>
        </p:nvSpPr>
        <p:spPr bwMode="auto">
          <a:xfrm>
            <a:off x="1619250" y="3773488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95" name="Rectangle 35"/>
          <p:cNvSpPr>
            <a:spLocks noChangeArrowheads="1"/>
          </p:cNvSpPr>
          <p:nvPr/>
        </p:nvSpPr>
        <p:spPr bwMode="auto">
          <a:xfrm>
            <a:off x="1619250" y="3989388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96" name="Rectangle 36"/>
          <p:cNvSpPr>
            <a:spLocks noChangeArrowheads="1"/>
          </p:cNvSpPr>
          <p:nvPr/>
        </p:nvSpPr>
        <p:spPr bwMode="auto">
          <a:xfrm>
            <a:off x="1619250" y="4206875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97" name="Rectangle 37"/>
          <p:cNvSpPr>
            <a:spLocks noChangeArrowheads="1"/>
          </p:cNvSpPr>
          <p:nvPr/>
        </p:nvSpPr>
        <p:spPr bwMode="auto">
          <a:xfrm>
            <a:off x="1619250" y="4422775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98" name="Rectangle 38"/>
          <p:cNvSpPr>
            <a:spLocks noChangeArrowheads="1"/>
          </p:cNvSpPr>
          <p:nvPr/>
        </p:nvSpPr>
        <p:spPr bwMode="auto">
          <a:xfrm>
            <a:off x="1619250" y="4637088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99" name="Rectangle 39"/>
          <p:cNvSpPr>
            <a:spLocks noChangeArrowheads="1"/>
          </p:cNvSpPr>
          <p:nvPr/>
        </p:nvSpPr>
        <p:spPr bwMode="auto">
          <a:xfrm>
            <a:off x="1619250" y="4852988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00" name="Rectangle 40"/>
          <p:cNvSpPr>
            <a:spLocks noChangeArrowheads="1"/>
          </p:cNvSpPr>
          <p:nvPr/>
        </p:nvSpPr>
        <p:spPr bwMode="auto">
          <a:xfrm>
            <a:off x="1619250" y="5070475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01" name="Rectangle 41"/>
          <p:cNvSpPr>
            <a:spLocks noChangeArrowheads="1"/>
          </p:cNvSpPr>
          <p:nvPr/>
        </p:nvSpPr>
        <p:spPr bwMode="auto">
          <a:xfrm>
            <a:off x="1619250" y="5286375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05" name="Text Box 45"/>
          <p:cNvSpPr txBox="1">
            <a:spLocks noChangeArrowheads="1"/>
          </p:cNvSpPr>
          <p:nvPr/>
        </p:nvSpPr>
        <p:spPr bwMode="auto">
          <a:xfrm>
            <a:off x="1108075" y="2205038"/>
            <a:ext cx="5746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0000</a:t>
            </a:r>
          </a:p>
          <a:p>
            <a:pPr>
              <a:defRPr/>
            </a:pPr>
            <a:r>
              <a:rPr lang="en-US" sz="1400">
                <a:cs typeface="+mn-cs"/>
              </a:rPr>
              <a:t>0001</a:t>
            </a:r>
          </a:p>
          <a:p>
            <a:pPr>
              <a:defRPr/>
            </a:pPr>
            <a:r>
              <a:rPr lang="en-US" sz="1400">
                <a:cs typeface="+mn-cs"/>
              </a:rPr>
              <a:t>0010</a:t>
            </a:r>
          </a:p>
          <a:p>
            <a:pPr>
              <a:defRPr/>
            </a:pPr>
            <a:r>
              <a:rPr lang="en-US" sz="1400">
                <a:cs typeface="+mn-cs"/>
              </a:rPr>
              <a:t>0011</a:t>
            </a:r>
          </a:p>
        </p:txBody>
      </p:sp>
      <p:sp>
        <p:nvSpPr>
          <p:cNvPr id="1397806" name="Text Box 46"/>
          <p:cNvSpPr txBox="1">
            <a:spLocks noChangeArrowheads="1"/>
          </p:cNvSpPr>
          <p:nvPr/>
        </p:nvSpPr>
        <p:spPr bwMode="auto">
          <a:xfrm>
            <a:off x="1098550" y="3078163"/>
            <a:ext cx="5746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0100</a:t>
            </a:r>
          </a:p>
          <a:p>
            <a:pPr>
              <a:defRPr/>
            </a:pPr>
            <a:r>
              <a:rPr lang="en-US" sz="1400">
                <a:cs typeface="+mn-cs"/>
              </a:rPr>
              <a:t>0101</a:t>
            </a:r>
          </a:p>
          <a:p>
            <a:pPr>
              <a:defRPr/>
            </a:pPr>
            <a:r>
              <a:rPr lang="en-US" sz="1400">
                <a:cs typeface="+mn-cs"/>
              </a:rPr>
              <a:t>0110</a:t>
            </a:r>
          </a:p>
          <a:p>
            <a:pPr>
              <a:defRPr/>
            </a:pPr>
            <a:r>
              <a:rPr lang="en-US" sz="1400">
                <a:cs typeface="+mn-cs"/>
              </a:rPr>
              <a:t>0111</a:t>
            </a:r>
          </a:p>
        </p:txBody>
      </p:sp>
      <p:sp>
        <p:nvSpPr>
          <p:cNvPr id="1397808" name="Text Box 48"/>
          <p:cNvSpPr txBox="1">
            <a:spLocks noChangeArrowheads="1"/>
          </p:cNvSpPr>
          <p:nvPr/>
        </p:nvSpPr>
        <p:spPr bwMode="auto">
          <a:xfrm>
            <a:off x="1093788" y="3932238"/>
            <a:ext cx="5746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1000</a:t>
            </a:r>
          </a:p>
          <a:p>
            <a:pPr>
              <a:defRPr/>
            </a:pPr>
            <a:r>
              <a:rPr lang="en-US" sz="1400">
                <a:cs typeface="+mn-cs"/>
              </a:rPr>
              <a:t>1001</a:t>
            </a:r>
          </a:p>
          <a:p>
            <a:pPr>
              <a:defRPr/>
            </a:pPr>
            <a:r>
              <a:rPr lang="en-US" sz="1400">
                <a:cs typeface="+mn-cs"/>
              </a:rPr>
              <a:t>1010</a:t>
            </a:r>
          </a:p>
          <a:p>
            <a:pPr>
              <a:defRPr/>
            </a:pPr>
            <a:r>
              <a:rPr lang="en-US" sz="1400">
                <a:cs typeface="+mn-cs"/>
              </a:rPr>
              <a:t>1011</a:t>
            </a:r>
          </a:p>
        </p:txBody>
      </p:sp>
      <p:sp>
        <p:nvSpPr>
          <p:cNvPr id="1397809" name="Text Box 49"/>
          <p:cNvSpPr txBox="1">
            <a:spLocks noChangeArrowheads="1"/>
          </p:cNvSpPr>
          <p:nvPr/>
        </p:nvSpPr>
        <p:spPr bwMode="auto">
          <a:xfrm>
            <a:off x="1090613" y="4810125"/>
            <a:ext cx="5746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1100</a:t>
            </a:r>
          </a:p>
          <a:p>
            <a:pPr>
              <a:defRPr/>
            </a:pPr>
            <a:r>
              <a:rPr lang="en-US" sz="1400">
                <a:cs typeface="+mn-cs"/>
              </a:rPr>
              <a:t>1101</a:t>
            </a:r>
          </a:p>
          <a:p>
            <a:pPr>
              <a:defRPr/>
            </a:pPr>
            <a:r>
              <a:rPr lang="en-US" sz="1400">
                <a:cs typeface="+mn-cs"/>
              </a:rPr>
              <a:t>1110</a:t>
            </a:r>
          </a:p>
          <a:p>
            <a:pPr>
              <a:defRPr/>
            </a:pPr>
            <a:r>
              <a:rPr lang="en-US" sz="1400">
                <a:cs typeface="+mn-cs"/>
              </a:rPr>
              <a:t>1111</a:t>
            </a:r>
          </a:p>
        </p:txBody>
      </p:sp>
      <p:sp>
        <p:nvSpPr>
          <p:cNvPr id="1397810" name="Rectangle 50"/>
          <p:cNvSpPr>
            <a:spLocks noChangeArrowheads="1"/>
          </p:cNvSpPr>
          <p:nvPr/>
        </p:nvSpPr>
        <p:spPr bwMode="auto">
          <a:xfrm>
            <a:off x="1619250" y="5503863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11" name="Text Box 51"/>
          <p:cNvSpPr txBox="1">
            <a:spLocks noChangeArrowheads="1"/>
          </p:cNvSpPr>
          <p:nvPr/>
        </p:nvSpPr>
        <p:spPr bwMode="auto">
          <a:xfrm>
            <a:off x="1214438" y="5719763"/>
            <a:ext cx="1374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single level </a:t>
            </a:r>
          </a:p>
          <a:p>
            <a:pPr>
              <a:defRPr/>
            </a:pPr>
            <a:r>
              <a:rPr lang="en-US">
                <a:cs typeface="+mn-cs"/>
              </a:rPr>
              <a:t>Page table</a:t>
            </a:r>
          </a:p>
        </p:txBody>
      </p:sp>
      <p:sp>
        <p:nvSpPr>
          <p:cNvPr id="1397813" name="Text Box 53"/>
          <p:cNvSpPr txBox="1">
            <a:spLocks noChangeArrowheads="1"/>
          </p:cNvSpPr>
          <p:nvPr/>
        </p:nvSpPr>
        <p:spPr bwMode="auto">
          <a:xfrm>
            <a:off x="4498975" y="3494088"/>
            <a:ext cx="3778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00</a:t>
            </a:r>
          </a:p>
          <a:p>
            <a:pPr>
              <a:defRPr/>
            </a:pPr>
            <a:r>
              <a:rPr lang="en-US" sz="1400">
                <a:cs typeface="+mn-cs"/>
              </a:rPr>
              <a:t>01</a:t>
            </a:r>
          </a:p>
          <a:p>
            <a:pPr>
              <a:defRPr/>
            </a:pPr>
            <a:r>
              <a:rPr lang="en-US" sz="1400">
                <a:cs typeface="+mn-cs"/>
              </a:rPr>
              <a:t>10</a:t>
            </a:r>
          </a:p>
          <a:p>
            <a:pPr>
              <a:defRPr/>
            </a:pPr>
            <a:r>
              <a:rPr lang="en-US" sz="1400">
                <a:cs typeface="+mn-cs"/>
              </a:rPr>
              <a:t>11</a:t>
            </a:r>
          </a:p>
        </p:txBody>
      </p:sp>
      <p:sp>
        <p:nvSpPr>
          <p:cNvPr id="1397814" name="Text Box 54"/>
          <p:cNvSpPr txBox="1">
            <a:spLocks noChangeArrowheads="1"/>
          </p:cNvSpPr>
          <p:nvPr/>
        </p:nvSpPr>
        <p:spPr bwMode="auto">
          <a:xfrm>
            <a:off x="6235700" y="5365750"/>
            <a:ext cx="3778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00</a:t>
            </a:r>
          </a:p>
          <a:p>
            <a:pPr>
              <a:defRPr/>
            </a:pPr>
            <a:r>
              <a:rPr lang="en-US" sz="1400">
                <a:cs typeface="+mn-cs"/>
              </a:rPr>
              <a:t>01</a:t>
            </a:r>
          </a:p>
          <a:p>
            <a:pPr>
              <a:defRPr/>
            </a:pPr>
            <a:r>
              <a:rPr lang="en-US" sz="1400">
                <a:cs typeface="+mn-cs"/>
              </a:rPr>
              <a:t>10</a:t>
            </a:r>
          </a:p>
          <a:p>
            <a:pPr>
              <a:defRPr/>
            </a:pPr>
            <a:r>
              <a:rPr lang="en-US" sz="1400">
                <a:cs typeface="+mn-cs"/>
              </a:rPr>
              <a:t>11</a:t>
            </a:r>
          </a:p>
        </p:txBody>
      </p:sp>
      <p:sp>
        <p:nvSpPr>
          <p:cNvPr id="1397815" name="Text Box 55"/>
          <p:cNvSpPr txBox="1">
            <a:spLocks noChangeArrowheads="1"/>
          </p:cNvSpPr>
          <p:nvPr/>
        </p:nvSpPr>
        <p:spPr bwMode="auto">
          <a:xfrm>
            <a:off x="6227763" y="4214813"/>
            <a:ext cx="3778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00</a:t>
            </a:r>
          </a:p>
          <a:p>
            <a:pPr>
              <a:defRPr/>
            </a:pPr>
            <a:r>
              <a:rPr lang="en-US" sz="1400">
                <a:cs typeface="+mn-cs"/>
              </a:rPr>
              <a:t>01</a:t>
            </a:r>
          </a:p>
          <a:p>
            <a:pPr>
              <a:defRPr/>
            </a:pPr>
            <a:r>
              <a:rPr lang="en-US" sz="1400">
                <a:cs typeface="+mn-cs"/>
              </a:rPr>
              <a:t>10</a:t>
            </a:r>
          </a:p>
          <a:p>
            <a:pPr>
              <a:defRPr/>
            </a:pPr>
            <a:r>
              <a:rPr lang="en-US" sz="1400">
                <a:cs typeface="+mn-cs"/>
              </a:rPr>
              <a:t>11</a:t>
            </a:r>
          </a:p>
        </p:txBody>
      </p:sp>
      <p:sp>
        <p:nvSpPr>
          <p:cNvPr id="1397816" name="Text Box 56"/>
          <p:cNvSpPr txBox="1">
            <a:spLocks noChangeArrowheads="1"/>
          </p:cNvSpPr>
          <p:nvPr/>
        </p:nvSpPr>
        <p:spPr bwMode="auto">
          <a:xfrm>
            <a:off x="6230938" y="3062288"/>
            <a:ext cx="3778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00</a:t>
            </a:r>
          </a:p>
          <a:p>
            <a:pPr>
              <a:defRPr/>
            </a:pPr>
            <a:r>
              <a:rPr lang="en-US" sz="1400">
                <a:cs typeface="+mn-cs"/>
              </a:rPr>
              <a:t>01</a:t>
            </a:r>
          </a:p>
          <a:p>
            <a:pPr>
              <a:defRPr/>
            </a:pPr>
            <a:r>
              <a:rPr lang="en-US" sz="1400">
                <a:cs typeface="+mn-cs"/>
              </a:rPr>
              <a:t>10</a:t>
            </a:r>
          </a:p>
          <a:p>
            <a:pPr>
              <a:defRPr/>
            </a:pPr>
            <a:r>
              <a:rPr lang="en-US" sz="1400">
                <a:cs typeface="+mn-cs"/>
              </a:rPr>
              <a:t>11</a:t>
            </a:r>
          </a:p>
        </p:txBody>
      </p:sp>
      <p:sp>
        <p:nvSpPr>
          <p:cNvPr id="1397817" name="Text Box 57"/>
          <p:cNvSpPr txBox="1">
            <a:spLocks noChangeArrowheads="1"/>
          </p:cNvSpPr>
          <p:nvPr/>
        </p:nvSpPr>
        <p:spPr bwMode="auto">
          <a:xfrm>
            <a:off x="6253163" y="1943100"/>
            <a:ext cx="3778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00</a:t>
            </a:r>
          </a:p>
          <a:p>
            <a:pPr>
              <a:defRPr/>
            </a:pPr>
            <a:r>
              <a:rPr lang="en-US" sz="1400">
                <a:cs typeface="+mn-cs"/>
              </a:rPr>
              <a:t>01</a:t>
            </a:r>
          </a:p>
          <a:p>
            <a:pPr>
              <a:defRPr/>
            </a:pPr>
            <a:r>
              <a:rPr lang="en-US" sz="1400">
                <a:cs typeface="+mn-cs"/>
              </a:rPr>
              <a:t>10</a:t>
            </a:r>
          </a:p>
          <a:p>
            <a:pPr>
              <a:defRPr/>
            </a:pPr>
            <a:r>
              <a:rPr lang="en-US" sz="1400">
                <a:cs typeface="+mn-cs"/>
              </a:rPr>
              <a:t>11</a:t>
            </a:r>
          </a:p>
        </p:txBody>
      </p:sp>
      <p:sp>
        <p:nvSpPr>
          <p:cNvPr id="1397823" name="Text Box 63"/>
          <p:cNvSpPr txBox="1">
            <a:spLocks noChangeArrowheads="1"/>
          </p:cNvSpPr>
          <p:nvPr/>
        </p:nvSpPr>
        <p:spPr bwMode="auto">
          <a:xfrm>
            <a:off x="4787900" y="5391150"/>
            <a:ext cx="1247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two-level </a:t>
            </a:r>
          </a:p>
          <a:p>
            <a:pPr>
              <a:defRPr/>
            </a:pPr>
            <a:r>
              <a:rPr lang="en-US">
                <a:cs typeface="+mn-cs"/>
              </a:rPr>
              <a:t>page table</a:t>
            </a:r>
          </a:p>
        </p:txBody>
      </p:sp>
      <p:sp>
        <p:nvSpPr>
          <p:cNvPr id="1397825" name="Rectangle 65"/>
          <p:cNvSpPr>
            <a:spLocks noChangeArrowheads="1"/>
          </p:cNvSpPr>
          <p:nvPr/>
        </p:nvSpPr>
        <p:spPr bwMode="auto">
          <a:xfrm>
            <a:off x="1187450" y="1628775"/>
            <a:ext cx="215900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26" name="Rectangle 66"/>
          <p:cNvSpPr>
            <a:spLocks noChangeArrowheads="1"/>
          </p:cNvSpPr>
          <p:nvPr/>
        </p:nvSpPr>
        <p:spPr bwMode="auto">
          <a:xfrm>
            <a:off x="1403350" y="1628775"/>
            <a:ext cx="215900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27" name="Rectangle 67"/>
          <p:cNvSpPr>
            <a:spLocks noChangeArrowheads="1"/>
          </p:cNvSpPr>
          <p:nvPr/>
        </p:nvSpPr>
        <p:spPr bwMode="auto">
          <a:xfrm>
            <a:off x="1619250" y="1628775"/>
            <a:ext cx="215900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28" name="Rectangle 68"/>
          <p:cNvSpPr>
            <a:spLocks noChangeArrowheads="1"/>
          </p:cNvSpPr>
          <p:nvPr/>
        </p:nvSpPr>
        <p:spPr bwMode="auto">
          <a:xfrm>
            <a:off x="1835150" y="1628775"/>
            <a:ext cx="215900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29" name="Rectangle 69"/>
          <p:cNvSpPr>
            <a:spLocks noChangeArrowheads="1"/>
          </p:cNvSpPr>
          <p:nvPr/>
        </p:nvSpPr>
        <p:spPr bwMode="auto">
          <a:xfrm>
            <a:off x="2051050" y="1628775"/>
            <a:ext cx="1152525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sz="1600">
                <a:latin typeface="Courier New" charset="0"/>
                <a:cs typeface="+mn-cs"/>
              </a:rPr>
              <a:t>offset</a:t>
            </a:r>
          </a:p>
        </p:txBody>
      </p:sp>
      <p:sp>
        <p:nvSpPr>
          <p:cNvPr id="1397830" name="Text Box 70"/>
          <p:cNvSpPr txBox="1">
            <a:spLocks noChangeArrowheads="1"/>
          </p:cNvSpPr>
          <p:nvPr/>
        </p:nvSpPr>
        <p:spPr bwMode="auto">
          <a:xfrm>
            <a:off x="1154113" y="1341438"/>
            <a:ext cx="20145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sz="1600">
                <a:latin typeface="Courier New" charset="0"/>
                <a:cs typeface="+mn-cs"/>
              </a:rPr>
              <a:t>logical address</a:t>
            </a:r>
          </a:p>
        </p:txBody>
      </p:sp>
      <p:sp>
        <p:nvSpPr>
          <p:cNvPr id="1397831" name="Line 71"/>
          <p:cNvSpPr>
            <a:spLocks noChangeShapeType="1"/>
          </p:cNvSpPr>
          <p:nvPr/>
        </p:nvSpPr>
        <p:spPr bwMode="auto">
          <a:xfrm>
            <a:off x="1258888" y="1844675"/>
            <a:ext cx="0" cy="3603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32" name="Line 72"/>
          <p:cNvSpPr>
            <a:spLocks noChangeShapeType="1"/>
          </p:cNvSpPr>
          <p:nvPr/>
        </p:nvSpPr>
        <p:spPr bwMode="auto">
          <a:xfrm flipH="1">
            <a:off x="1403350" y="1773238"/>
            <a:ext cx="144463" cy="431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33" name="Line 73"/>
          <p:cNvSpPr>
            <a:spLocks noChangeShapeType="1"/>
          </p:cNvSpPr>
          <p:nvPr/>
        </p:nvSpPr>
        <p:spPr bwMode="auto">
          <a:xfrm flipH="1">
            <a:off x="1476375" y="1844675"/>
            <a:ext cx="215900" cy="431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34" name="Line 74"/>
          <p:cNvSpPr>
            <a:spLocks noChangeShapeType="1"/>
          </p:cNvSpPr>
          <p:nvPr/>
        </p:nvSpPr>
        <p:spPr bwMode="auto">
          <a:xfrm flipH="1">
            <a:off x="1619250" y="1844675"/>
            <a:ext cx="360363" cy="3603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35" name="Rectangle 75"/>
          <p:cNvSpPr>
            <a:spLocks noChangeArrowheads="1"/>
          </p:cNvSpPr>
          <p:nvPr/>
        </p:nvSpPr>
        <p:spPr bwMode="auto">
          <a:xfrm>
            <a:off x="5037138" y="1628775"/>
            <a:ext cx="215900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36" name="Rectangle 76"/>
          <p:cNvSpPr>
            <a:spLocks noChangeArrowheads="1"/>
          </p:cNvSpPr>
          <p:nvPr/>
        </p:nvSpPr>
        <p:spPr bwMode="auto">
          <a:xfrm>
            <a:off x="5253038" y="1628775"/>
            <a:ext cx="215900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37" name="Rectangle 77"/>
          <p:cNvSpPr>
            <a:spLocks noChangeArrowheads="1"/>
          </p:cNvSpPr>
          <p:nvPr/>
        </p:nvSpPr>
        <p:spPr bwMode="auto">
          <a:xfrm>
            <a:off x="5468938" y="1628775"/>
            <a:ext cx="215900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38" name="Rectangle 78"/>
          <p:cNvSpPr>
            <a:spLocks noChangeArrowheads="1"/>
          </p:cNvSpPr>
          <p:nvPr/>
        </p:nvSpPr>
        <p:spPr bwMode="auto">
          <a:xfrm>
            <a:off x="5684838" y="1628775"/>
            <a:ext cx="215900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39" name="Rectangle 79"/>
          <p:cNvSpPr>
            <a:spLocks noChangeArrowheads="1"/>
          </p:cNvSpPr>
          <p:nvPr/>
        </p:nvSpPr>
        <p:spPr bwMode="auto">
          <a:xfrm>
            <a:off x="5900738" y="1628775"/>
            <a:ext cx="1152525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sz="1600">
                <a:latin typeface="Courier New" charset="0"/>
                <a:cs typeface="+mn-cs"/>
              </a:rPr>
              <a:t>offset</a:t>
            </a:r>
          </a:p>
        </p:txBody>
      </p:sp>
      <p:sp>
        <p:nvSpPr>
          <p:cNvPr id="1397840" name="Text Box 80"/>
          <p:cNvSpPr txBox="1">
            <a:spLocks noChangeArrowheads="1"/>
          </p:cNvSpPr>
          <p:nvPr/>
        </p:nvSpPr>
        <p:spPr bwMode="auto">
          <a:xfrm>
            <a:off x="5003800" y="1341438"/>
            <a:ext cx="2014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sz="1600">
                <a:latin typeface="Courier New" charset="0"/>
                <a:cs typeface="+mn-cs"/>
              </a:rPr>
              <a:t>logical address</a:t>
            </a:r>
          </a:p>
        </p:txBody>
      </p:sp>
      <p:sp>
        <p:nvSpPr>
          <p:cNvPr id="1397841" name="Line 81"/>
          <p:cNvSpPr>
            <a:spLocks noChangeShapeType="1"/>
          </p:cNvSpPr>
          <p:nvPr/>
        </p:nvSpPr>
        <p:spPr bwMode="auto">
          <a:xfrm flipH="1">
            <a:off x="4643438" y="1844675"/>
            <a:ext cx="433387" cy="16557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42" name="Line 82"/>
          <p:cNvSpPr>
            <a:spLocks noChangeShapeType="1"/>
          </p:cNvSpPr>
          <p:nvPr/>
        </p:nvSpPr>
        <p:spPr bwMode="auto">
          <a:xfrm flipH="1">
            <a:off x="4787900" y="1844675"/>
            <a:ext cx="647700" cy="16557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43" name="Line 83"/>
          <p:cNvSpPr>
            <a:spLocks noChangeShapeType="1"/>
          </p:cNvSpPr>
          <p:nvPr/>
        </p:nvSpPr>
        <p:spPr bwMode="auto">
          <a:xfrm>
            <a:off x="5580063" y="1746250"/>
            <a:ext cx="720725" cy="2889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44" name="Line 84"/>
          <p:cNvSpPr>
            <a:spLocks noChangeShapeType="1"/>
          </p:cNvSpPr>
          <p:nvPr/>
        </p:nvSpPr>
        <p:spPr bwMode="auto">
          <a:xfrm>
            <a:off x="5854700" y="1773238"/>
            <a:ext cx="576263" cy="215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45" name="Line 85"/>
          <p:cNvSpPr>
            <a:spLocks noChangeShapeType="1"/>
          </p:cNvSpPr>
          <p:nvPr/>
        </p:nvSpPr>
        <p:spPr bwMode="auto">
          <a:xfrm flipV="1">
            <a:off x="5435600" y="2565400"/>
            <a:ext cx="792163" cy="10795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46" name="Line 86"/>
          <p:cNvSpPr>
            <a:spLocks noChangeShapeType="1"/>
          </p:cNvSpPr>
          <p:nvPr/>
        </p:nvSpPr>
        <p:spPr bwMode="auto">
          <a:xfrm flipV="1">
            <a:off x="5435600" y="3644900"/>
            <a:ext cx="720725" cy="215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47" name="Line 87"/>
          <p:cNvSpPr>
            <a:spLocks noChangeShapeType="1"/>
          </p:cNvSpPr>
          <p:nvPr/>
        </p:nvSpPr>
        <p:spPr bwMode="auto">
          <a:xfrm>
            <a:off x="5435600" y="4076700"/>
            <a:ext cx="720725" cy="431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48" name="Line 88"/>
          <p:cNvSpPr>
            <a:spLocks noChangeShapeType="1"/>
          </p:cNvSpPr>
          <p:nvPr/>
        </p:nvSpPr>
        <p:spPr bwMode="auto">
          <a:xfrm>
            <a:off x="5435600" y="4292600"/>
            <a:ext cx="792163" cy="12969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49" name="Line 89"/>
          <p:cNvSpPr>
            <a:spLocks noChangeShapeType="1"/>
          </p:cNvSpPr>
          <p:nvPr/>
        </p:nvSpPr>
        <p:spPr bwMode="auto">
          <a:xfrm>
            <a:off x="2484438" y="4868863"/>
            <a:ext cx="50323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50" name="Line 90"/>
          <p:cNvSpPr>
            <a:spLocks noChangeShapeType="1"/>
          </p:cNvSpPr>
          <p:nvPr/>
        </p:nvSpPr>
        <p:spPr bwMode="auto">
          <a:xfrm>
            <a:off x="2484438" y="3141663"/>
            <a:ext cx="50323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51" name="Line 91"/>
          <p:cNvSpPr>
            <a:spLocks noChangeShapeType="1"/>
          </p:cNvSpPr>
          <p:nvPr/>
        </p:nvSpPr>
        <p:spPr bwMode="auto">
          <a:xfrm>
            <a:off x="2484438" y="4005263"/>
            <a:ext cx="50323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EDDFF-1F18-774F-9154-8478FE371B01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132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Address-Translation Scheme</a:t>
            </a:r>
          </a:p>
        </p:txBody>
      </p:sp>
      <p:pic>
        <p:nvPicPr>
          <p:cNvPr id="121859" name="Picture 1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83247"/>
            <a:ext cx="7097713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954462" y="2789684"/>
            <a:ext cx="3105150" cy="438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>
              <a:latin typeface="Verdana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792662" y="2827784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6587999" y="2477244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860032" y="1916832"/>
            <a:ext cx="9673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latin typeface="Helvetica" charset="0"/>
              </a:rPr>
              <a:t>page </a:t>
            </a:r>
            <a:br>
              <a:rPr lang="en-US" sz="1800" dirty="0" smtClean="0">
                <a:latin typeface="Helvetica" charset="0"/>
              </a:rPr>
            </a:br>
            <a:r>
              <a:rPr lang="en-US" sz="1800" dirty="0" smtClean="0">
                <a:latin typeface="Helvetica" charset="0"/>
              </a:rPr>
              <a:t>number </a:t>
            </a:r>
            <a:br>
              <a:rPr lang="en-US" sz="1800" dirty="0" smtClean="0">
                <a:latin typeface="Helvetica" charset="0"/>
              </a:rPr>
            </a:br>
            <a:r>
              <a:rPr lang="en-US" sz="1800" dirty="0" smtClean="0">
                <a:latin typeface="Helvetica" charset="0"/>
              </a:rPr>
              <a:t>part 1</a:t>
            </a:r>
            <a:endParaRPr lang="en-US" sz="1800" dirty="0">
              <a:latin typeface="Helvetica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659437" y="2401044"/>
            <a:ext cx="131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page offset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157662" y="2816672"/>
            <a:ext cx="395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>
                <a:latin typeface="Helvetica" charset="0"/>
              </a:rPr>
              <a:t>p</a:t>
            </a:r>
            <a:r>
              <a:rPr lang="en-US" sz="1800" baseline="-25000">
                <a:latin typeface="Helvetica" charset="0"/>
              </a:rPr>
              <a:t>1</a:t>
            </a:r>
            <a:endParaRPr lang="en-US" sz="1800">
              <a:latin typeface="Helvetica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957762" y="2808734"/>
            <a:ext cx="395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>
                <a:latin typeface="Helvetica" charset="0"/>
              </a:rPr>
              <a:t>p</a:t>
            </a:r>
            <a:r>
              <a:rPr lang="en-US" sz="1800" baseline="-25000">
                <a:latin typeface="Helvetica" charset="0"/>
              </a:rPr>
              <a:t>2</a:t>
            </a:r>
            <a:endParaRPr lang="en-US" sz="1800">
              <a:latin typeface="Helvetica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957887" y="2846834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>
                <a:latin typeface="Helvetica" charset="0"/>
              </a:rPr>
              <a:t>d</a:t>
            </a:r>
            <a:endParaRPr lang="en-US" sz="1800">
              <a:latin typeface="Helvetic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484784"/>
            <a:ext cx="423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logical address is divided into 3 parts: </a:t>
            </a:r>
            <a:endParaRPr lang="en-US" dirty="0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796136" y="1916832"/>
            <a:ext cx="9673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latin typeface="Helvetica" charset="0"/>
              </a:rPr>
              <a:t>page </a:t>
            </a:r>
            <a:br>
              <a:rPr lang="en-US" sz="1800" dirty="0" smtClean="0">
                <a:latin typeface="Helvetica" charset="0"/>
              </a:rPr>
            </a:br>
            <a:r>
              <a:rPr lang="en-US" sz="1800" dirty="0" smtClean="0">
                <a:latin typeface="Helvetica" charset="0"/>
              </a:rPr>
              <a:t>number </a:t>
            </a:r>
            <a:br>
              <a:rPr lang="en-US" sz="1800" dirty="0" smtClean="0">
                <a:latin typeface="Helvetica" charset="0"/>
              </a:rPr>
            </a:br>
            <a:r>
              <a:rPr lang="en-US" sz="1800" dirty="0" smtClean="0">
                <a:latin typeface="Helvetica" charset="0"/>
              </a:rPr>
              <a:t>part 2</a:t>
            </a:r>
            <a:endParaRPr lang="en-US" sz="1800" dirty="0">
              <a:latin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5569756"/>
            <a:ext cx="4572000" cy="5955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i="1" dirty="0" smtClean="0"/>
              <a:t>p</a:t>
            </a:r>
            <a:r>
              <a:rPr lang="en-US" i="1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is an index into the outer page table, and </a:t>
            </a:r>
            <a:r>
              <a:rPr lang="en-US" i="1" dirty="0"/>
              <a:t>p</a:t>
            </a:r>
            <a:r>
              <a:rPr lang="en-US" i="1" baseline="-25000" dirty="0"/>
              <a:t>2</a:t>
            </a:r>
            <a:r>
              <a:rPr lang="en-US" dirty="0"/>
              <a:t> is the index into the inner page table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two level page </a:t>
            </a:r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Assume:</a:t>
            </a:r>
          </a:p>
          <a:p>
            <a:pPr lvl="1"/>
            <a:r>
              <a:rPr lang="en-US" dirty="0" smtClean="0"/>
              <a:t>32 bit virtual (logical addresses) used</a:t>
            </a:r>
          </a:p>
          <a:p>
            <a:pPr lvl="1"/>
            <a:r>
              <a:rPr lang="en-US" dirty="0" smtClean="0"/>
              <a:t>2 level paging</a:t>
            </a:r>
          </a:p>
          <a:p>
            <a:pPr lvl="1"/>
            <a:r>
              <a:rPr lang="en-US" dirty="0" smtClean="0"/>
              <a:t>Address split scheme: [10, 10, 12]</a:t>
            </a:r>
          </a:p>
          <a:p>
            <a:pPr lvl="2"/>
            <a:r>
              <a:rPr lang="en-US" dirty="0" smtClean="0"/>
              <a:t>10 bits page number part 1</a:t>
            </a:r>
          </a:p>
          <a:p>
            <a:pPr lvl="2"/>
            <a:r>
              <a:rPr lang="en-US" dirty="0" smtClean="0"/>
              <a:t>10 bits for page number part 2</a:t>
            </a:r>
          </a:p>
          <a:p>
            <a:pPr lvl="2"/>
            <a:r>
              <a:rPr lang="en-US" dirty="0" smtClean="0"/>
              <a:t>12 bits for offset</a:t>
            </a:r>
          </a:p>
          <a:p>
            <a:pPr lvl="1"/>
            <a:r>
              <a:rPr lang="en-US" b="1" dirty="0" smtClean="0"/>
              <a:t>Page size </a:t>
            </a:r>
            <a:r>
              <a:rPr lang="en-US" dirty="0" smtClean="0"/>
              <a:t>= 2^12 = </a:t>
            </a:r>
            <a:r>
              <a:rPr lang="en-US" b="1" dirty="0" smtClean="0"/>
              <a:t>4096</a:t>
            </a:r>
            <a:r>
              <a:rPr lang="en-US" dirty="0" smtClean="0"/>
              <a:t> bytes </a:t>
            </a:r>
            <a:r>
              <a:rPr lang="en-US" b="1" dirty="0" smtClean="0"/>
              <a:t>= 4 KB</a:t>
            </a:r>
          </a:p>
          <a:p>
            <a:pPr lvl="1"/>
            <a:r>
              <a:rPr lang="en-US" dirty="0" smtClean="0"/>
              <a:t>An outer (top level) page table will have 2^10 entries = 1024 entries</a:t>
            </a:r>
          </a:p>
          <a:p>
            <a:pPr lvl="1"/>
            <a:r>
              <a:rPr lang="en-US" dirty="0" smtClean="0"/>
              <a:t>An </a:t>
            </a:r>
            <a:r>
              <a:rPr lang="en-US" dirty="0" err="1" smtClean="0"/>
              <a:t>innner</a:t>
            </a:r>
            <a:r>
              <a:rPr lang="en-US" dirty="0" smtClean="0"/>
              <a:t> (second level) page table will have 2^10 = 1024 entries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FE85C9-1AE2-974C-9077-A75F561FF6C3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51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4B03BB-6DB0-C44A-9A86-C07BB8B940B8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138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Example: two level page table need</a:t>
            </a:r>
          </a:p>
        </p:txBody>
      </p:sp>
      <p:sp>
        <p:nvSpPr>
          <p:cNvPr id="1385477" name="Text Box 5"/>
          <p:cNvSpPr txBox="1">
            <a:spLocks noChangeArrowheads="1"/>
          </p:cNvSpPr>
          <p:nvPr/>
        </p:nvSpPr>
        <p:spPr bwMode="auto">
          <a:xfrm>
            <a:off x="323850" y="1557338"/>
            <a:ext cx="36734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logical address length = 32 bits</a:t>
            </a:r>
          </a:p>
          <a:p>
            <a:pPr algn="l">
              <a:defRPr/>
            </a:pPr>
            <a:r>
              <a:rPr lang="en-US">
                <a:cs typeface="+mn-cs"/>
              </a:rPr>
              <a:t>pagesize = 4096 bytes</a:t>
            </a:r>
          </a:p>
          <a:p>
            <a:pPr algn="l">
              <a:defRPr/>
            </a:pPr>
            <a:r>
              <a:rPr lang="en-US">
                <a:cs typeface="+mn-cs"/>
              </a:rPr>
              <a:t>logical address division: 10, 10, 12</a:t>
            </a:r>
          </a:p>
        </p:txBody>
      </p:sp>
      <p:sp>
        <p:nvSpPr>
          <p:cNvPr id="1385479" name="Rectangle 7"/>
          <p:cNvSpPr>
            <a:spLocks noChangeArrowheads="1"/>
          </p:cNvSpPr>
          <p:nvPr/>
        </p:nvSpPr>
        <p:spPr bwMode="auto">
          <a:xfrm>
            <a:off x="4427538" y="4438650"/>
            <a:ext cx="792162" cy="17272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used</a:t>
            </a:r>
          </a:p>
        </p:txBody>
      </p:sp>
      <p:sp>
        <p:nvSpPr>
          <p:cNvPr id="1385482" name="Rectangle 10"/>
          <p:cNvSpPr>
            <a:spLocks noChangeArrowheads="1"/>
          </p:cNvSpPr>
          <p:nvPr/>
        </p:nvSpPr>
        <p:spPr bwMode="auto">
          <a:xfrm>
            <a:off x="4427538" y="1558925"/>
            <a:ext cx="792162" cy="115093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used</a:t>
            </a:r>
          </a:p>
        </p:txBody>
      </p:sp>
      <p:sp>
        <p:nvSpPr>
          <p:cNvPr id="1385483" name="Rectangle 11"/>
          <p:cNvSpPr>
            <a:spLocks noChangeArrowheads="1"/>
          </p:cNvSpPr>
          <p:nvPr/>
        </p:nvSpPr>
        <p:spPr bwMode="auto">
          <a:xfrm>
            <a:off x="4427538" y="2711450"/>
            <a:ext cx="792162" cy="1727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unused</a:t>
            </a:r>
          </a:p>
        </p:txBody>
      </p:sp>
      <p:sp>
        <p:nvSpPr>
          <p:cNvPr id="1385484" name="Line 12"/>
          <p:cNvSpPr>
            <a:spLocks noChangeShapeType="1"/>
          </p:cNvSpPr>
          <p:nvPr/>
        </p:nvSpPr>
        <p:spPr bwMode="auto">
          <a:xfrm>
            <a:off x="5364163" y="4438650"/>
            <a:ext cx="0" cy="1727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5485" name="Text Box 13"/>
          <p:cNvSpPr txBox="1">
            <a:spLocks noChangeArrowheads="1"/>
          </p:cNvSpPr>
          <p:nvPr/>
        </p:nvSpPr>
        <p:spPr bwMode="auto">
          <a:xfrm>
            <a:off x="5364163" y="5230813"/>
            <a:ext cx="841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12 MB</a:t>
            </a:r>
          </a:p>
        </p:txBody>
      </p:sp>
      <p:sp>
        <p:nvSpPr>
          <p:cNvPr id="1385486" name="Text Box 14"/>
          <p:cNvSpPr txBox="1">
            <a:spLocks noChangeArrowheads="1"/>
          </p:cNvSpPr>
          <p:nvPr/>
        </p:nvSpPr>
        <p:spPr bwMode="auto">
          <a:xfrm>
            <a:off x="5283200" y="1989138"/>
            <a:ext cx="714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8 MB</a:t>
            </a:r>
          </a:p>
        </p:txBody>
      </p:sp>
      <p:sp>
        <p:nvSpPr>
          <p:cNvPr id="1385487" name="Line 15"/>
          <p:cNvSpPr>
            <a:spLocks noChangeShapeType="1"/>
          </p:cNvSpPr>
          <p:nvPr/>
        </p:nvSpPr>
        <p:spPr bwMode="auto">
          <a:xfrm>
            <a:off x="4283075" y="1557338"/>
            <a:ext cx="0" cy="460851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5488" name="Text Box 16"/>
          <p:cNvSpPr txBox="1">
            <a:spLocks noChangeArrowheads="1"/>
          </p:cNvSpPr>
          <p:nvPr/>
        </p:nvSpPr>
        <p:spPr bwMode="auto">
          <a:xfrm>
            <a:off x="2411413" y="3646488"/>
            <a:ext cx="1866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  <a:r>
              <a:rPr lang="en-US" baseline="30000">
                <a:cs typeface="+mn-cs"/>
              </a:rPr>
              <a:t>32</a:t>
            </a:r>
            <a:r>
              <a:rPr lang="en-US">
                <a:cs typeface="+mn-cs"/>
              </a:rPr>
              <a:t> bytes = 4 GB</a:t>
            </a:r>
          </a:p>
        </p:txBody>
      </p:sp>
      <p:sp>
        <p:nvSpPr>
          <p:cNvPr id="1385489" name="Text Box 17"/>
          <p:cNvSpPr txBox="1">
            <a:spLocks noChangeArrowheads="1"/>
          </p:cNvSpPr>
          <p:nvPr/>
        </p:nvSpPr>
        <p:spPr bwMode="auto">
          <a:xfrm>
            <a:off x="6086475" y="3357563"/>
            <a:ext cx="26447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What is total size of two </a:t>
            </a:r>
          </a:p>
          <a:p>
            <a:pPr>
              <a:defRPr/>
            </a:pPr>
            <a:r>
              <a:rPr lang="en-US">
                <a:cs typeface="+mn-cs"/>
              </a:rPr>
              <a:t>level page </a:t>
            </a:r>
          </a:p>
          <a:p>
            <a:pPr>
              <a:defRPr/>
            </a:pPr>
            <a:r>
              <a:rPr lang="en-US">
                <a:cs typeface="+mn-cs"/>
              </a:rPr>
              <a:t>table if entry size </a:t>
            </a:r>
          </a:p>
          <a:p>
            <a:pPr>
              <a:defRPr/>
            </a:pPr>
            <a:r>
              <a:rPr lang="en-US">
                <a:cs typeface="+mn-cs"/>
              </a:rPr>
              <a:t>is 4 bytes?</a:t>
            </a:r>
          </a:p>
        </p:txBody>
      </p:sp>
      <p:sp>
        <p:nvSpPr>
          <p:cNvPr id="1385490" name="Line 18"/>
          <p:cNvSpPr>
            <a:spLocks noChangeShapeType="1"/>
          </p:cNvSpPr>
          <p:nvPr/>
        </p:nvSpPr>
        <p:spPr bwMode="auto">
          <a:xfrm flipH="1">
            <a:off x="2484438" y="4005263"/>
            <a:ext cx="863600" cy="431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5491" name="Text Box 19"/>
          <p:cNvSpPr txBox="1">
            <a:spLocks noChangeArrowheads="1"/>
          </p:cNvSpPr>
          <p:nvPr/>
        </p:nvSpPr>
        <p:spPr bwMode="auto">
          <a:xfrm>
            <a:off x="827088" y="4437063"/>
            <a:ext cx="2911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logical address space size 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(only partially used)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8E45AB-880E-B540-8EC5-5F0503EAC510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1388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Example: two level page table need</a:t>
            </a:r>
          </a:p>
        </p:txBody>
      </p:sp>
      <p:sp>
        <p:nvSpPr>
          <p:cNvPr id="1388549" name="Rectangle 5"/>
          <p:cNvSpPr>
            <a:spLocks noChangeArrowheads="1"/>
          </p:cNvSpPr>
          <p:nvPr/>
        </p:nvSpPr>
        <p:spPr bwMode="auto">
          <a:xfrm>
            <a:off x="971550" y="1844675"/>
            <a:ext cx="792163" cy="3603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10</a:t>
            </a:r>
          </a:p>
        </p:txBody>
      </p:sp>
      <p:sp>
        <p:nvSpPr>
          <p:cNvPr id="1388550" name="Rectangle 6"/>
          <p:cNvSpPr>
            <a:spLocks noChangeArrowheads="1"/>
          </p:cNvSpPr>
          <p:nvPr/>
        </p:nvSpPr>
        <p:spPr bwMode="auto">
          <a:xfrm>
            <a:off x="1763713" y="1844675"/>
            <a:ext cx="792162" cy="3603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10</a:t>
            </a:r>
          </a:p>
        </p:txBody>
      </p:sp>
      <p:sp>
        <p:nvSpPr>
          <p:cNvPr id="1388551" name="Rectangle 7"/>
          <p:cNvSpPr>
            <a:spLocks noChangeArrowheads="1"/>
          </p:cNvSpPr>
          <p:nvPr/>
        </p:nvSpPr>
        <p:spPr bwMode="auto">
          <a:xfrm>
            <a:off x="2555875" y="1844675"/>
            <a:ext cx="792163" cy="3603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12</a:t>
            </a:r>
          </a:p>
        </p:txBody>
      </p:sp>
      <p:sp>
        <p:nvSpPr>
          <p:cNvPr id="1388552" name="Rectangle 8"/>
          <p:cNvSpPr>
            <a:spLocks noChangeArrowheads="1"/>
          </p:cNvSpPr>
          <p:nvPr/>
        </p:nvSpPr>
        <p:spPr bwMode="auto">
          <a:xfrm>
            <a:off x="2411413" y="3573463"/>
            <a:ext cx="792162" cy="12239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  <a:r>
              <a:rPr lang="en-US" baseline="30000">
                <a:cs typeface="+mn-cs"/>
              </a:rPr>
              <a:t>10</a:t>
            </a:r>
          </a:p>
          <a:p>
            <a:pPr>
              <a:defRPr/>
            </a:pPr>
            <a:r>
              <a:rPr lang="en-US">
                <a:cs typeface="+mn-cs"/>
              </a:rPr>
              <a:t>entries</a:t>
            </a:r>
          </a:p>
        </p:txBody>
      </p:sp>
      <p:sp>
        <p:nvSpPr>
          <p:cNvPr id="1388553" name="Rectangle 9"/>
          <p:cNvSpPr>
            <a:spLocks noChangeArrowheads="1"/>
          </p:cNvSpPr>
          <p:nvPr/>
        </p:nvSpPr>
        <p:spPr bwMode="auto">
          <a:xfrm>
            <a:off x="4067175" y="2852738"/>
            <a:ext cx="792163" cy="12239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  <a:r>
              <a:rPr lang="en-US" baseline="30000">
                <a:cs typeface="+mn-cs"/>
              </a:rPr>
              <a:t>10</a:t>
            </a:r>
            <a:endParaRPr lang="en-US">
              <a:cs typeface="+mn-cs"/>
            </a:endParaRPr>
          </a:p>
          <a:p>
            <a:pPr>
              <a:defRPr/>
            </a:pPr>
            <a:r>
              <a:rPr lang="en-US">
                <a:cs typeface="+mn-cs"/>
              </a:rPr>
              <a:t>entries</a:t>
            </a:r>
          </a:p>
        </p:txBody>
      </p:sp>
      <p:sp>
        <p:nvSpPr>
          <p:cNvPr id="1388554" name="Rectangle 10"/>
          <p:cNvSpPr>
            <a:spLocks noChangeArrowheads="1"/>
          </p:cNvSpPr>
          <p:nvPr/>
        </p:nvSpPr>
        <p:spPr bwMode="auto">
          <a:xfrm>
            <a:off x="4067175" y="4437063"/>
            <a:ext cx="792163" cy="12239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  <a:r>
              <a:rPr lang="en-US" baseline="30000">
                <a:cs typeface="+mn-cs"/>
              </a:rPr>
              <a:t>10</a:t>
            </a:r>
          </a:p>
          <a:p>
            <a:pPr>
              <a:defRPr/>
            </a:pPr>
            <a:r>
              <a:rPr lang="en-US">
                <a:cs typeface="+mn-cs"/>
              </a:rPr>
              <a:t>entries</a:t>
            </a:r>
          </a:p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8555" name="Text Box 11"/>
          <p:cNvSpPr txBox="1">
            <a:spLocks noChangeArrowheads="1"/>
          </p:cNvSpPr>
          <p:nvPr/>
        </p:nvSpPr>
        <p:spPr bwMode="auto">
          <a:xfrm>
            <a:off x="1644650" y="4960938"/>
            <a:ext cx="1247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Top level 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page table</a:t>
            </a:r>
          </a:p>
        </p:txBody>
      </p:sp>
      <p:sp>
        <p:nvSpPr>
          <p:cNvPr id="1388556" name="Text Box 12"/>
          <p:cNvSpPr txBox="1">
            <a:spLocks noChangeArrowheads="1"/>
          </p:cNvSpPr>
          <p:nvPr/>
        </p:nvSpPr>
        <p:spPr bwMode="auto">
          <a:xfrm>
            <a:off x="3511550" y="5608638"/>
            <a:ext cx="2212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a second level page</a:t>
            </a:r>
          </a:p>
          <a:p>
            <a:pPr>
              <a:defRPr/>
            </a:pPr>
            <a:r>
              <a:rPr lang="en-US">
                <a:cs typeface="+mn-cs"/>
              </a:rPr>
              <a:t>table</a:t>
            </a:r>
          </a:p>
        </p:txBody>
      </p:sp>
      <p:sp>
        <p:nvSpPr>
          <p:cNvPr id="1388557" name="Text Box 13"/>
          <p:cNvSpPr txBox="1">
            <a:spLocks noChangeArrowheads="1"/>
          </p:cNvSpPr>
          <p:nvPr/>
        </p:nvSpPr>
        <p:spPr bwMode="auto">
          <a:xfrm>
            <a:off x="4149725" y="4024313"/>
            <a:ext cx="638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……</a:t>
            </a:r>
          </a:p>
        </p:txBody>
      </p:sp>
      <p:sp>
        <p:nvSpPr>
          <p:cNvPr id="1388559" name="Freeform 15"/>
          <p:cNvSpPr>
            <a:spLocks/>
          </p:cNvSpPr>
          <p:nvPr/>
        </p:nvSpPr>
        <p:spPr bwMode="auto">
          <a:xfrm>
            <a:off x="1174750" y="2133600"/>
            <a:ext cx="1236663" cy="1871663"/>
          </a:xfrm>
          <a:custGeom>
            <a:avLst/>
            <a:gdLst>
              <a:gd name="T0" fmla="*/ 144 w 779"/>
              <a:gd name="T1" fmla="*/ 0 h 1179"/>
              <a:gd name="T2" fmla="*/ 8 w 779"/>
              <a:gd name="T3" fmla="*/ 317 h 1179"/>
              <a:gd name="T4" fmla="*/ 190 w 779"/>
              <a:gd name="T5" fmla="*/ 680 h 1179"/>
              <a:gd name="T6" fmla="*/ 552 w 779"/>
              <a:gd name="T7" fmla="*/ 1088 h 1179"/>
              <a:gd name="T8" fmla="*/ 779 w 779"/>
              <a:gd name="T9" fmla="*/ 1179 h 1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9" h="1179">
                <a:moveTo>
                  <a:pt x="144" y="0"/>
                </a:moveTo>
                <a:cubicBezTo>
                  <a:pt x="72" y="102"/>
                  <a:pt x="0" y="204"/>
                  <a:pt x="8" y="317"/>
                </a:cubicBezTo>
                <a:cubicBezTo>
                  <a:pt x="16" y="430"/>
                  <a:pt x="99" y="551"/>
                  <a:pt x="190" y="680"/>
                </a:cubicBezTo>
                <a:cubicBezTo>
                  <a:pt x="281" y="809"/>
                  <a:pt x="454" y="1005"/>
                  <a:pt x="552" y="1088"/>
                </a:cubicBezTo>
                <a:cubicBezTo>
                  <a:pt x="650" y="1171"/>
                  <a:pt x="714" y="1175"/>
                  <a:pt x="779" y="1179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8560" name="Freeform 16"/>
          <p:cNvSpPr>
            <a:spLocks/>
          </p:cNvSpPr>
          <p:nvPr/>
        </p:nvSpPr>
        <p:spPr bwMode="auto">
          <a:xfrm>
            <a:off x="2160588" y="2133600"/>
            <a:ext cx="1906587" cy="1223963"/>
          </a:xfrm>
          <a:custGeom>
            <a:avLst/>
            <a:gdLst>
              <a:gd name="T0" fmla="*/ 22 w 1201"/>
              <a:gd name="T1" fmla="*/ 0 h 771"/>
              <a:gd name="T2" fmla="*/ 68 w 1201"/>
              <a:gd name="T3" fmla="*/ 317 h 771"/>
              <a:gd name="T4" fmla="*/ 430 w 1201"/>
              <a:gd name="T5" fmla="*/ 544 h 771"/>
              <a:gd name="T6" fmla="*/ 703 w 1201"/>
              <a:gd name="T7" fmla="*/ 680 h 771"/>
              <a:gd name="T8" fmla="*/ 1201 w 1201"/>
              <a:gd name="T9" fmla="*/ 771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1" h="771">
                <a:moveTo>
                  <a:pt x="22" y="0"/>
                </a:moveTo>
                <a:cubicBezTo>
                  <a:pt x="11" y="113"/>
                  <a:pt x="0" y="226"/>
                  <a:pt x="68" y="317"/>
                </a:cubicBezTo>
                <a:cubicBezTo>
                  <a:pt x="136" y="408"/>
                  <a:pt x="324" y="484"/>
                  <a:pt x="430" y="544"/>
                </a:cubicBezTo>
                <a:cubicBezTo>
                  <a:pt x="536" y="604"/>
                  <a:pt x="575" y="642"/>
                  <a:pt x="703" y="680"/>
                </a:cubicBezTo>
                <a:cubicBezTo>
                  <a:pt x="831" y="718"/>
                  <a:pt x="1016" y="744"/>
                  <a:pt x="1201" y="771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8561" name="Text Box 17"/>
          <p:cNvSpPr txBox="1">
            <a:spLocks noChangeArrowheads="1"/>
          </p:cNvSpPr>
          <p:nvPr/>
        </p:nvSpPr>
        <p:spPr bwMode="auto">
          <a:xfrm>
            <a:off x="5649913" y="1628775"/>
            <a:ext cx="3025775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Each entry of a second</a:t>
            </a:r>
          </a:p>
          <a:p>
            <a:pPr>
              <a:defRPr/>
            </a:pPr>
            <a:r>
              <a:rPr lang="en-US">
                <a:cs typeface="+mn-cs"/>
              </a:rPr>
              <a:t>level page table translates</a:t>
            </a:r>
          </a:p>
          <a:p>
            <a:pPr>
              <a:defRPr/>
            </a:pPr>
            <a:r>
              <a:rPr lang="en-US">
                <a:cs typeface="+mn-cs"/>
              </a:rPr>
              <a:t>a page# to a frame#;</a:t>
            </a:r>
          </a:p>
          <a:p>
            <a:pPr>
              <a:defRPr/>
            </a:pPr>
            <a:r>
              <a:rPr lang="en-US">
                <a:cs typeface="+mn-cs"/>
              </a:rPr>
              <a:t>i.e. each entry maps a page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which is 4096 bytes</a:t>
            </a:r>
            <a:br>
              <a:rPr lang="en-US">
                <a:cs typeface="+mn-cs"/>
              </a:rPr>
            </a:br>
            <a:endParaRPr lang="en-US">
              <a:cs typeface="+mn-cs"/>
            </a:endParaRPr>
          </a:p>
          <a:p>
            <a:pPr>
              <a:defRPr/>
            </a:pPr>
            <a:r>
              <a:rPr lang="en-US">
                <a:cs typeface="+mn-cs"/>
              </a:rPr>
              <a:t>There are 1024 entries </a:t>
            </a:r>
          </a:p>
          <a:p>
            <a:pPr>
              <a:defRPr/>
            </a:pPr>
            <a:r>
              <a:rPr lang="en-US">
                <a:cs typeface="+mn-cs"/>
              </a:rPr>
              <a:t>In a second level page table</a:t>
            </a: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r>
              <a:rPr lang="en-US">
                <a:cs typeface="+mn-cs"/>
              </a:rPr>
              <a:t>Hence, a second level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page table can map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2</a:t>
            </a:r>
            <a:r>
              <a:rPr lang="en-US" baseline="30000">
                <a:cs typeface="+mn-cs"/>
              </a:rPr>
              <a:t>10</a:t>
            </a:r>
            <a:r>
              <a:rPr lang="en-US">
                <a:cs typeface="+mn-cs"/>
              </a:rPr>
              <a:t> * 2</a:t>
            </a:r>
            <a:r>
              <a:rPr lang="en-US" baseline="30000">
                <a:cs typeface="+mn-cs"/>
              </a:rPr>
              <a:t>12 </a:t>
            </a:r>
            <a:r>
              <a:rPr lang="en-US">
                <a:cs typeface="+mn-cs"/>
              </a:rPr>
              <a:t>= 2</a:t>
            </a:r>
            <a:r>
              <a:rPr lang="en-US" baseline="30000">
                <a:cs typeface="+mn-cs"/>
              </a:rPr>
              <a:t>22 </a:t>
            </a:r>
            <a:r>
              <a:rPr lang="en-US">
                <a:cs typeface="+mn-cs"/>
              </a:rPr>
              <a:t>= 4 MB 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of logical address space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CDB5B-617C-754B-9152-4379C32D2F9C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13916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Example: two level page table need</a:t>
            </a:r>
          </a:p>
        </p:txBody>
      </p:sp>
      <p:sp>
        <p:nvSpPr>
          <p:cNvPr id="1391621" name="Rectangle 5"/>
          <p:cNvSpPr>
            <a:spLocks noChangeArrowheads="1"/>
          </p:cNvSpPr>
          <p:nvPr/>
        </p:nvSpPr>
        <p:spPr bwMode="auto">
          <a:xfrm>
            <a:off x="3154363" y="4438650"/>
            <a:ext cx="792162" cy="17272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1622" name="Rectangle 6"/>
          <p:cNvSpPr>
            <a:spLocks noChangeArrowheads="1"/>
          </p:cNvSpPr>
          <p:nvPr/>
        </p:nvSpPr>
        <p:spPr bwMode="auto">
          <a:xfrm>
            <a:off x="3154363" y="1558925"/>
            <a:ext cx="792162" cy="115093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1623" name="Rectangle 7"/>
          <p:cNvSpPr>
            <a:spLocks noChangeArrowheads="1"/>
          </p:cNvSpPr>
          <p:nvPr/>
        </p:nvSpPr>
        <p:spPr bwMode="auto">
          <a:xfrm>
            <a:off x="3154363" y="2711450"/>
            <a:ext cx="792162" cy="1727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1624" name="Line 8"/>
          <p:cNvSpPr>
            <a:spLocks noChangeShapeType="1"/>
          </p:cNvSpPr>
          <p:nvPr/>
        </p:nvSpPr>
        <p:spPr bwMode="auto">
          <a:xfrm>
            <a:off x="4090988" y="4438650"/>
            <a:ext cx="0" cy="1727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1625" name="Text Box 9"/>
          <p:cNvSpPr txBox="1">
            <a:spLocks noChangeArrowheads="1"/>
          </p:cNvSpPr>
          <p:nvPr/>
        </p:nvSpPr>
        <p:spPr bwMode="auto">
          <a:xfrm>
            <a:off x="4090988" y="5230813"/>
            <a:ext cx="841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12 MB</a:t>
            </a:r>
          </a:p>
        </p:txBody>
      </p:sp>
      <p:sp>
        <p:nvSpPr>
          <p:cNvPr id="1391626" name="Text Box 10"/>
          <p:cNvSpPr txBox="1">
            <a:spLocks noChangeArrowheads="1"/>
          </p:cNvSpPr>
          <p:nvPr/>
        </p:nvSpPr>
        <p:spPr bwMode="auto">
          <a:xfrm>
            <a:off x="4010025" y="1989138"/>
            <a:ext cx="714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8 MB</a:t>
            </a:r>
          </a:p>
        </p:txBody>
      </p:sp>
      <p:sp>
        <p:nvSpPr>
          <p:cNvPr id="1391627" name="Line 11"/>
          <p:cNvSpPr>
            <a:spLocks noChangeShapeType="1"/>
          </p:cNvSpPr>
          <p:nvPr/>
        </p:nvSpPr>
        <p:spPr bwMode="auto">
          <a:xfrm>
            <a:off x="3009900" y="1557338"/>
            <a:ext cx="0" cy="460851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1628" name="Text Box 12"/>
          <p:cNvSpPr txBox="1">
            <a:spLocks noChangeArrowheads="1"/>
          </p:cNvSpPr>
          <p:nvPr/>
        </p:nvSpPr>
        <p:spPr bwMode="auto">
          <a:xfrm>
            <a:off x="1138238" y="3646488"/>
            <a:ext cx="1866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  <a:r>
              <a:rPr lang="en-US" baseline="30000">
                <a:cs typeface="+mn-cs"/>
              </a:rPr>
              <a:t>32</a:t>
            </a:r>
            <a:r>
              <a:rPr lang="en-US">
                <a:cs typeface="+mn-cs"/>
              </a:rPr>
              <a:t> bytes = 4 GB</a:t>
            </a:r>
          </a:p>
        </p:txBody>
      </p:sp>
      <p:sp>
        <p:nvSpPr>
          <p:cNvPr id="1391629" name="Text Box 13"/>
          <p:cNvSpPr txBox="1">
            <a:spLocks noChangeArrowheads="1"/>
          </p:cNvSpPr>
          <p:nvPr/>
        </p:nvSpPr>
        <p:spPr bwMode="auto">
          <a:xfrm>
            <a:off x="5003800" y="4581525"/>
            <a:ext cx="39211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12 MB / 4 MB = 3 second level page 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tables required to map 12 MB</a:t>
            </a:r>
          </a:p>
          <a:p>
            <a:pPr>
              <a:defRPr/>
            </a:pPr>
            <a:r>
              <a:rPr lang="en-US">
                <a:cs typeface="+mn-cs"/>
              </a:rPr>
              <a:t>of logical memory</a:t>
            </a:r>
          </a:p>
        </p:txBody>
      </p:sp>
      <p:sp>
        <p:nvSpPr>
          <p:cNvPr id="1391630" name="Text Box 14"/>
          <p:cNvSpPr txBox="1">
            <a:spLocks noChangeArrowheads="1"/>
          </p:cNvSpPr>
          <p:nvPr/>
        </p:nvSpPr>
        <p:spPr bwMode="auto">
          <a:xfrm>
            <a:off x="4851400" y="1916113"/>
            <a:ext cx="37941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8 MB / 4 MB = 2 second level page 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tables required to map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8 MB of logical memory</a:t>
            </a:r>
          </a:p>
        </p:txBody>
      </p:sp>
      <p:sp>
        <p:nvSpPr>
          <p:cNvPr id="1391631" name="Text Box 15"/>
          <p:cNvSpPr txBox="1">
            <a:spLocks noChangeArrowheads="1"/>
          </p:cNvSpPr>
          <p:nvPr/>
        </p:nvSpPr>
        <p:spPr bwMode="auto">
          <a:xfrm>
            <a:off x="5346700" y="3357563"/>
            <a:ext cx="3187700" cy="6445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Total = 3 + 2 = 5 second level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page tables required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FAD1A-2393-C143-B44B-2A4E0FF3D2D3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219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Protection: Base and Limit Registers</a:t>
            </a: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133600"/>
            <a:ext cx="3600450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9590" name="Rectangle 6"/>
          <p:cNvSpPr>
            <a:spLocks noChangeArrowheads="1"/>
          </p:cNvSpPr>
          <p:nvPr/>
        </p:nvSpPr>
        <p:spPr bwMode="auto">
          <a:xfrm>
            <a:off x="684213" y="1557338"/>
            <a:ext cx="8432076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 eaLnBrk="0" hangingPunct="0"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0"/>
              <a:buNone/>
              <a:defRPr/>
            </a:pPr>
            <a:r>
              <a:rPr kumimoji="1" lang="en-US" dirty="0">
                <a:cs typeface="+mn-cs"/>
              </a:rPr>
              <a:t>A pair of </a:t>
            </a:r>
            <a:r>
              <a:rPr kumimoji="1" lang="en-US" b="1" dirty="0">
                <a:solidFill>
                  <a:srgbClr val="FF0000"/>
                </a:solidFill>
                <a:cs typeface="+mn-cs"/>
              </a:rPr>
              <a:t>base</a:t>
            </a:r>
            <a:r>
              <a:rPr kumimoji="1" lang="en-US" dirty="0">
                <a:solidFill>
                  <a:srgbClr val="FF0000"/>
                </a:solidFill>
                <a:cs typeface="+mn-cs"/>
              </a:rPr>
              <a:t> </a:t>
            </a:r>
            <a:r>
              <a:rPr kumimoji="1" lang="en-US" dirty="0">
                <a:cs typeface="+mn-cs"/>
              </a:rPr>
              <a:t>and</a:t>
            </a:r>
            <a:r>
              <a:rPr kumimoji="1" lang="en-US" b="1" dirty="0">
                <a:cs typeface="+mn-cs"/>
              </a:rPr>
              <a:t> limit</a:t>
            </a:r>
            <a:r>
              <a:rPr kumimoji="1" lang="en-US" dirty="0">
                <a:cs typeface="+mn-cs"/>
              </a:rPr>
              <a:t> registers define the </a:t>
            </a:r>
            <a:r>
              <a:rPr kumimoji="1" lang="en-US" dirty="0" smtClean="0">
                <a:solidFill>
                  <a:srgbClr val="FF0000"/>
                </a:solidFill>
                <a:cs typeface="+mn-cs"/>
              </a:rPr>
              <a:t>physical address </a:t>
            </a:r>
            <a:r>
              <a:rPr kumimoji="1" lang="en-US" dirty="0">
                <a:solidFill>
                  <a:srgbClr val="FF0000"/>
                </a:solidFill>
                <a:cs typeface="+mn-cs"/>
              </a:rPr>
              <a:t>space of a process</a:t>
            </a:r>
          </a:p>
        </p:txBody>
      </p:sp>
      <p:sp>
        <p:nvSpPr>
          <p:cNvPr id="1219595" name="Text Box 11"/>
          <p:cNvSpPr txBox="1">
            <a:spLocks noChangeArrowheads="1"/>
          </p:cNvSpPr>
          <p:nvPr/>
        </p:nvSpPr>
        <p:spPr bwMode="auto">
          <a:xfrm>
            <a:off x="5003800" y="1851025"/>
            <a:ext cx="3394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 dirty="0">
                <a:cs typeface="+mn-cs"/>
              </a:rPr>
              <a:t>A process should be accessing 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and using that range. </a:t>
            </a:r>
          </a:p>
        </p:txBody>
      </p:sp>
      <p:sp>
        <p:nvSpPr>
          <p:cNvPr id="1219596" name="Text Box 12"/>
          <p:cNvSpPr txBox="1">
            <a:spLocks noChangeArrowheads="1"/>
          </p:cNvSpPr>
          <p:nvPr/>
        </p:nvSpPr>
        <p:spPr bwMode="auto">
          <a:xfrm>
            <a:off x="5578249" y="2852738"/>
            <a:ext cx="2299149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FF0000"/>
                </a:solidFill>
              </a:rPr>
              <a:t>Protection </a:t>
            </a:r>
            <a:r>
              <a:rPr lang="en-US" sz="1800" dirty="0"/>
              <a:t>can be </a:t>
            </a:r>
          </a:p>
          <a:p>
            <a:pPr eaLnBrk="1" hangingPunct="1"/>
            <a:r>
              <a:rPr lang="en-US" sz="1800" dirty="0"/>
              <a:t>provided in this way. </a:t>
            </a:r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</p:txBody>
      </p:sp>
      <p:sp>
        <p:nvSpPr>
          <p:cNvPr id="1219597" name="Text Box 13"/>
          <p:cNvSpPr txBox="1">
            <a:spLocks noChangeArrowheads="1"/>
          </p:cNvSpPr>
          <p:nvPr/>
        </p:nvSpPr>
        <p:spPr bwMode="auto">
          <a:xfrm>
            <a:off x="4787900" y="5445125"/>
            <a:ext cx="3825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Each physical address should be in 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range [base, </a:t>
            </a:r>
            <a:r>
              <a:rPr lang="en-US" dirty="0" err="1">
                <a:cs typeface="+mn-cs"/>
              </a:rPr>
              <a:t>base+limit</a:t>
            </a:r>
            <a:r>
              <a:rPr lang="en-US" dirty="0">
                <a:cs typeface="+mn-cs"/>
              </a:rPr>
              <a:t>]</a:t>
            </a: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4572000" y="3716338"/>
            <a:ext cx="647700" cy="2889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7A4A1A-C1FC-2C43-88BD-4305CEBF37E4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1394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Example: two level page table need</a:t>
            </a:r>
          </a:p>
        </p:txBody>
      </p:sp>
      <p:sp>
        <p:nvSpPr>
          <p:cNvPr id="1394693" name="Rectangle 5"/>
          <p:cNvSpPr>
            <a:spLocks noChangeArrowheads="1"/>
          </p:cNvSpPr>
          <p:nvPr/>
        </p:nvSpPr>
        <p:spPr bwMode="auto">
          <a:xfrm>
            <a:off x="1403350" y="4438650"/>
            <a:ext cx="792163" cy="17272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4694" name="Rectangle 6"/>
          <p:cNvSpPr>
            <a:spLocks noChangeArrowheads="1"/>
          </p:cNvSpPr>
          <p:nvPr/>
        </p:nvSpPr>
        <p:spPr bwMode="auto">
          <a:xfrm>
            <a:off x="1403350" y="1558925"/>
            <a:ext cx="792163" cy="115093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4695" name="Rectangle 7"/>
          <p:cNvSpPr>
            <a:spLocks noChangeArrowheads="1"/>
          </p:cNvSpPr>
          <p:nvPr/>
        </p:nvSpPr>
        <p:spPr bwMode="auto">
          <a:xfrm>
            <a:off x="1403350" y="2711450"/>
            <a:ext cx="792163" cy="1727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4696" name="Line 8"/>
          <p:cNvSpPr>
            <a:spLocks noChangeShapeType="1"/>
          </p:cNvSpPr>
          <p:nvPr/>
        </p:nvSpPr>
        <p:spPr bwMode="auto">
          <a:xfrm>
            <a:off x="2339975" y="4438650"/>
            <a:ext cx="0" cy="1727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4697" name="Text Box 9"/>
          <p:cNvSpPr txBox="1">
            <a:spLocks noChangeArrowheads="1"/>
          </p:cNvSpPr>
          <p:nvPr/>
        </p:nvSpPr>
        <p:spPr bwMode="auto">
          <a:xfrm>
            <a:off x="2339975" y="5230813"/>
            <a:ext cx="841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12 MB</a:t>
            </a:r>
          </a:p>
        </p:txBody>
      </p:sp>
      <p:sp>
        <p:nvSpPr>
          <p:cNvPr id="1394698" name="Text Box 10"/>
          <p:cNvSpPr txBox="1">
            <a:spLocks noChangeArrowheads="1"/>
          </p:cNvSpPr>
          <p:nvPr/>
        </p:nvSpPr>
        <p:spPr bwMode="auto">
          <a:xfrm>
            <a:off x="2259013" y="1989138"/>
            <a:ext cx="714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8 MB</a:t>
            </a:r>
          </a:p>
        </p:txBody>
      </p:sp>
      <p:sp>
        <p:nvSpPr>
          <p:cNvPr id="1394699" name="Line 11"/>
          <p:cNvSpPr>
            <a:spLocks noChangeShapeType="1"/>
          </p:cNvSpPr>
          <p:nvPr/>
        </p:nvSpPr>
        <p:spPr bwMode="auto">
          <a:xfrm>
            <a:off x="1258888" y="1557338"/>
            <a:ext cx="0" cy="460851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4700" name="Text Box 12"/>
          <p:cNvSpPr txBox="1">
            <a:spLocks noChangeArrowheads="1"/>
          </p:cNvSpPr>
          <p:nvPr/>
        </p:nvSpPr>
        <p:spPr bwMode="auto">
          <a:xfrm>
            <a:off x="179388" y="3646488"/>
            <a:ext cx="1085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  <a:r>
              <a:rPr lang="en-US" baseline="30000">
                <a:cs typeface="+mn-cs"/>
              </a:rPr>
              <a:t>32</a:t>
            </a:r>
            <a:r>
              <a:rPr lang="en-US">
                <a:cs typeface="+mn-cs"/>
              </a:rPr>
              <a:t> bytes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 = 4 GB</a:t>
            </a:r>
          </a:p>
        </p:txBody>
      </p:sp>
      <p:sp>
        <p:nvSpPr>
          <p:cNvPr id="1394701" name="Rectangle 13"/>
          <p:cNvSpPr>
            <a:spLocks noChangeArrowheads="1"/>
          </p:cNvSpPr>
          <p:nvPr/>
        </p:nvSpPr>
        <p:spPr bwMode="auto">
          <a:xfrm>
            <a:off x="4306888" y="2932113"/>
            <a:ext cx="720725" cy="2159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4702" name="Rectangle 14"/>
          <p:cNvSpPr>
            <a:spLocks noChangeArrowheads="1"/>
          </p:cNvSpPr>
          <p:nvPr/>
        </p:nvSpPr>
        <p:spPr bwMode="auto">
          <a:xfrm>
            <a:off x="4306888" y="3148013"/>
            <a:ext cx="720725" cy="2159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4703" name="Rectangle 15"/>
          <p:cNvSpPr>
            <a:spLocks noChangeArrowheads="1"/>
          </p:cNvSpPr>
          <p:nvPr/>
        </p:nvSpPr>
        <p:spPr bwMode="auto">
          <a:xfrm>
            <a:off x="4306888" y="4011613"/>
            <a:ext cx="720725" cy="2159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4704" name="Rectangle 16"/>
          <p:cNvSpPr>
            <a:spLocks noChangeArrowheads="1"/>
          </p:cNvSpPr>
          <p:nvPr/>
        </p:nvSpPr>
        <p:spPr bwMode="auto">
          <a:xfrm>
            <a:off x="4306888" y="4227513"/>
            <a:ext cx="720725" cy="2159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4705" name="Rectangle 17"/>
          <p:cNvSpPr>
            <a:spLocks noChangeArrowheads="1"/>
          </p:cNvSpPr>
          <p:nvPr/>
        </p:nvSpPr>
        <p:spPr bwMode="auto">
          <a:xfrm>
            <a:off x="4306888" y="4443413"/>
            <a:ext cx="720725" cy="2159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4706" name="Rectangle 18"/>
          <p:cNvSpPr>
            <a:spLocks noChangeArrowheads="1"/>
          </p:cNvSpPr>
          <p:nvPr/>
        </p:nvSpPr>
        <p:spPr bwMode="auto">
          <a:xfrm>
            <a:off x="4306888" y="3363913"/>
            <a:ext cx="720725" cy="6477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….</a:t>
            </a:r>
          </a:p>
          <a:p>
            <a:pPr>
              <a:defRPr/>
            </a:pPr>
            <a:r>
              <a:rPr lang="en-US" sz="1200">
                <a:cs typeface="+mn-cs"/>
              </a:rPr>
              <a:t>unused</a:t>
            </a:r>
          </a:p>
        </p:txBody>
      </p:sp>
      <p:sp>
        <p:nvSpPr>
          <p:cNvPr id="1394707" name="Rectangle 19"/>
          <p:cNvSpPr>
            <a:spLocks noChangeArrowheads="1"/>
          </p:cNvSpPr>
          <p:nvPr/>
        </p:nvSpPr>
        <p:spPr bwMode="auto">
          <a:xfrm>
            <a:off x="6035675" y="3867150"/>
            <a:ext cx="720725" cy="5762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  <a:r>
              <a:rPr lang="en-US" baseline="30000">
                <a:cs typeface="+mn-cs"/>
              </a:rPr>
              <a:t>10</a:t>
            </a:r>
            <a:r>
              <a:rPr lang="en-US">
                <a:cs typeface="+mn-cs"/>
              </a:rPr>
              <a:t/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entries</a:t>
            </a:r>
          </a:p>
        </p:txBody>
      </p:sp>
      <p:sp>
        <p:nvSpPr>
          <p:cNvPr id="1394708" name="Rectangle 20"/>
          <p:cNvSpPr>
            <a:spLocks noChangeArrowheads="1"/>
          </p:cNvSpPr>
          <p:nvPr/>
        </p:nvSpPr>
        <p:spPr bwMode="auto">
          <a:xfrm>
            <a:off x="6035675" y="4587875"/>
            <a:ext cx="720725" cy="5762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  <a:r>
              <a:rPr lang="en-US" baseline="30000">
                <a:cs typeface="+mn-cs"/>
              </a:rPr>
              <a:t>10</a:t>
            </a:r>
            <a:r>
              <a:rPr lang="en-US">
                <a:cs typeface="+mn-cs"/>
              </a:rPr>
              <a:t/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entries</a:t>
            </a:r>
          </a:p>
        </p:txBody>
      </p:sp>
      <p:sp>
        <p:nvSpPr>
          <p:cNvPr id="1394709" name="Rectangle 21"/>
          <p:cNvSpPr>
            <a:spLocks noChangeArrowheads="1"/>
          </p:cNvSpPr>
          <p:nvPr/>
        </p:nvSpPr>
        <p:spPr bwMode="auto">
          <a:xfrm>
            <a:off x="6035675" y="5307013"/>
            <a:ext cx="720725" cy="5762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  <a:r>
              <a:rPr lang="en-US" baseline="30000">
                <a:cs typeface="+mn-cs"/>
              </a:rPr>
              <a:t>10</a:t>
            </a:r>
            <a:r>
              <a:rPr lang="en-US">
                <a:cs typeface="+mn-cs"/>
              </a:rPr>
              <a:t/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entries</a:t>
            </a:r>
          </a:p>
        </p:txBody>
      </p:sp>
      <p:sp>
        <p:nvSpPr>
          <p:cNvPr id="1394710" name="Rectangle 22"/>
          <p:cNvSpPr>
            <a:spLocks noChangeArrowheads="1"/>
          </p:cNvSpPr>
          <p:nvPr/>
        </p:nvSpPr>
        <p:spPr bwMode="auto">
          <a:xfrm>
            <a:off x="6035675" y="1995488"/>
            <a:ext cx="720725" cy="5762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  <a:r>
              <a:rPr lang="en-US" baseline="30000">
                <a:cs typeface="+mn-cs"/>
              </a:rPr>
              <a:t>10</a:t>
            </a:r>
            <a:br>
              <a:rPr lang="en-US" baseline="30000">
                <a:cs typeface="+mn-cs"/>
              </a:rPr>
            </a:br>
            <a:r>
              <a:rPr lang="en-US">
                <a:cs typeface="+mn-cs"/>
              </a:rPr>
              <a:t>entries</a:t>
            </a:r>
          </a:p>
        </p:txBody>
      </p:sp>
      <p:sp>
        <p:nvSpPr>
          <p:cNvPr id="1394711" name="Rectangle 23"/>
          <p:cNvSpPr>
            <a:spLocks noChangeArrowheads="1"/>
          </p:cNvSpPr>
          <p:nvPr/>
        </p:nvSpPr>
        <p:spPr bwMode="auto">
          <a:xfrm>
            <a:off x="6035675" y="2714625"/>
            <a:ext cx="720725" cy="5762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  <a:r>
              <a:rPr lang="en-US" baseline="30000">
                <a:cs typeface="+mn-cs"/>
              </a:rPr>
              <a:t>10</a:t>
            </a:r>
            <a:r>
              <a:rPr lang="en-US">
                <a:cs typeface="+mn-cs"/>
              </a:rPr>
              <a:t/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entries</a:t>
            </a:r>
          </a:p>
        </p:txBody>
      </p:sp>
      <p:sp>
        <p:nvSpPr>
          <p:cNvPr id="1394712" name="Freeform 24"/>
          <p:cNvSpPr>
            <a:spLocks/>
          </p:cNvSpPr>
          <p:nvPr/>
        </p:nvSpPr>
        <p:spPr bwMode="auto">
          <a:xfrm>
            <a:off x="5027613" y="2066925"/>
            <a:ext cx="1008062" cy="936625"/>
          </a:xfrm>
          <a:custGeom>
            <a:avLst/>
            <a:gdLst>
              <a:gd name="T0" fmla="*/ 0 w 635"/>
              <a:gd name="T1" fmla="*/ 590 h 590"/>
              <a:gd name="T2" fmla="*/ 227 w 635"/>
              <a:gd name="T3" fmla="*/ 499 h 590"/>
              <a:gd name="T4" fmla="*/ 409 w 635"/>
              <a:gd name="T5" fmla="*/ 136 h 590"/>
              <a:gd name="T6" fmla="*/ 635 w 635"/>
              <a:gd name="T7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5" h="590">
                <a:moveTo>
                  <a:pt x="0" y="590"/>
                </a:moveTo>
                <a:cubicBezTo>
                  <a:pt x="79" y="582"/>
                  <a:pt x="159" y="575"/>
                  <a:pt x="227" y="499"/>
                </a:cubicBezTo>
                <a:cubicBezTo>
                  <a:pt x="295" y="423"/>
                  <a:pt x="341" y="219"/>
                  <a:pt x="409" y="136"/>
                </a:cubicBezTo>
                <a:cubicBezTo>
                  <a:pt x="477" y="53"/>
                  <a:pt x="605" y="23"/>
                  <a:pt x="635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4713" name="Freeform 25"/>
          <p:cNvSpPr>
            <a:spLocks/>
          </p:cNvSpPr>
          <p:nvPr/>
        </p:nvSpPr>
        <p:spPr bwMode="auto">
          <a:xfrm>
            <a:off x="4956175" y="2740025"/>
            <a:ext cx="1079500" cy="550863"/>
          </a:xfrm>
          <a:custGeom>
            <a:avLst/>
            <a:gdLst>
              <a:gd name="T0" fmla="*/ 0 w 680"/>
              <a:gd name="T1" fmla="*/ 347 h 347"/>
              <a:gd name="T2" fmla="*/ 363 w 680"/>
              <a:gd name="T3" fmla="*/ 302 h 347"/>
              <a:gd name="T4" fmla="*/ 499 w 680"/>
              <a:gd name="T5" fmla="*/ 121 h 347"/>
              <a:gd name="T6" fmla="*/ 680 w 680"/>
              <a:gd name="T7" fmla="*/ 3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0" h="347">
                <a:moveTo>
                  <a:pt x="0" y="347"/>
                </a:moveTo>
                <a:cubicBezTo>
                  <a:pt x="140" y="343"/>
                  <a:pt x="280" y="340"/>
                  <a:pt x="363" y="302"/>
                </a:cubicBezTo>
                <a:cubicBezTo>
                  <a:pt x="446" y="264"/>
                  <a:pt x="446" y="166"/>
                  <a:pt x="499" y="121"/>
                </a:cubicBezTo>
                <a:cubicBezTo>
                  <a:pt x="552" y="76"/>
                  <a:pt x="673" y="0"/>
                  <a:pt x="680" y="3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4714" name="Freeform 26"/>
          <p:cNvSpPr>
            <a:spLocks/>
          </p:cNvSpPr>
          <p:nvPr/>
        </p:nvSpPr>
        <p:spPr bwMode="auto">
          <a:xfrm>
            <a:off x="4884738" y="3867150"/>
            <a:ext cx="1150937" cy="239713"/>
          </a:xfrm>
          <a:custGeom>
            <a:avLst/>
            <a:gdLst>
              <a:gd name="T0" fmla="*/ 0 w 725"/>
              <a:gd name="T1" fmla="*/ 136 h 151"/>
              <a:gd name="T2" fmla="*/ 45 w 725"/>
              <a:gd name="T3" fmla="*/ 136 h 151"/>
              <a:gd name="T4" fmla="*/ 272 w 725"/>
              <a:gd name="T5" fmla="*/ 136 h 151"/>
              <a:gd name="T6" fmla="*/ 408 w 725"/>
              <a:gd name="T7" fmla="*/ 46 h 151"/>
              <a:gd name="T8" fmla="*/ 725 w 725"/>
              <a:gd name="T9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151">
                <a:moveTo>
                  <a:pt x="0" y="136"/>
                </a:moveTo>
                <a:cubicBezTo>
                  <a:pt x="0" y="136"/>
                  <a:pt x="0" y="136"/>
                  <a:pt x="45" y="136"/>
                </a:cubicBezTo>
                <a:cubicBezTo>
                  <a:pt x="90" y="136"/>
                  <a:pt x="212" y="151"/>
                  <a:pt x="272" y="136"/>
                </a:cubicBezTo>
                <a:cubicBezTo>
                  <a:pt x="332" y="121"/>
                  <a:pt x="333" y="69"/>
                  <a:pt x="408" y="46"/>
                </a:cubicBezTo>
                <a:cubicBezTo>
                  <a:pt x="483" y="23"/>
                  <a:pt x="680" y="0"/>
                  <a:pt x="725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4716" name="Freeform 28"/>
          <p:cNvSpPr>
            <a:spLocks/>
          </p:cNvSpPr>
          <p:nvPr/>
        </p:nvSpPr>
        <p:spPr bwMode="auto">
          <a:xfrm>
            <a:off x="4884738" y="4502150"/>
            <a:ext cx="1150937" cy="877888"/>
          </a:xfrm>
          <a:custGeom>
            <a:avLst/>
            <a:gdLst>
              <a:gd name="T0" fmla="*/ 0 w 725"/>
              <a:gd name="T1" fmla="*/ 8 h 553"/>
              <a:gd name="T2" fmla="*/ 45 w 725"/>
              <a:gd name="T3" fmla="*/ 8 h 553"/>
              <a:gd name="T4" fmla="*/ 226 w 725"/>
              <a:gd name="T5" fmla="*/ 54 h 553"/>
              <a:gd name="T6" fmla="*/ 272 w 725"/>
              <a:gd name="T7" fmla="*/ 235 h 553"/>
              <a:gd name="T8" fmla="*/ 408 w 725"/>
              <a:gd name="T9" fmla="*/ 462 h 553"/>
              <a:gd name="T10" fmla="*/ 725 w 725"/>
              <a:gd name="T11" fmla="*/ 553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5" h="553">
                <a:moveTo>
                  <a:pt x="0" y="8"/>
                </a:moveTo>
                <a:cubicBezTo>
                  <a:pt x="3" y="4"/>
                  <a:pt x="7" y="0"/>
                  <a:pt x="45" y="8"/>
                </a:cubicBezTo>
                <a:cubicBezTo>
                  <a:pt x="83" y="16"/>
                  <a:pt x="188" y="16"/>
                  <a:pt x="226" y="54"/>
                </a:cubicBezTo>
                <a:cubicBezTo>
                  <a:pt x="264" y="92"/>
                  <a:pt x="242" y="167"/>
                  <a:pt x="272" y="235"/>
                </a:cubicBezTo>
                <a:cubicBezTo>
                  <a:pt x="302" y="303"/>
                  <a:pt x="332" y="409"/>
                  <a:pt x="408" y="462"/>
                </a:cubicBezTo>
                <a:cubicBezTo>
                  <a:pt x="484" y="515"/>
                  <a:pt x="687" y="530"/>
                  <a:pt x="725" y="553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4717" name="Freeform 29"/>
          <p:cNvSpPr>
            <a:spLocks/>
          </p:cNvSpPr>
          <p:nvPr/>
        </p:nvSpPr>
        <p:spPr bwMode="auto">
          <a:xfrm>
            <a:off x="4884738" y="4262438"/>
            <a:ext cx="1150937" cy="338137"/>
          </a:xfrm>
          <a:custGeom>
            <a:avLst/>
            <a:gdLst>
              <a:gd name="T0" fmla="*/ 0 w 725"/>
              <a:gd name="T1" fmla="*/ 23 h 213"/>
              <a:gd name="T2" fmla="*/ 45 w 725"/>
              <a:gd name="T3" fmla="*/ 23 h 213"/>
              <a:gd name="T4" fmla="*/ 272 w 725"/>
              <a:gd name="T5" fmla="*/ 23 h 213"/>
              <a:gd name="T6" fmla="*/ 408 w 725"/>
              <a:gd name="T7" fmla="*/ 159 h 213"/>
              <a:gd name="T8" fmla="*/ 544 w 725"/>
              <a:gd name="T9" fmla="*/ 205 h 213"/>
              <a:gd name="T10" fmla="*/ 725 w 725"/>
              <a:gd name="T11" fmla="*/ 205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5" h="213">
                <a:moveTo>
                  <a:pt x="0" y="23"/>
                </a:moveTo>
                <a:cubicBezTo>
                  <a:pt x="0" y="23"/>
                  <a:pt x="0" y="23"/>
                  <a:pt x="45" y="23"/>
                </a:cubicBezTo>
                <a:cubicBezTo>
                  <a:pt x="90" y="23"/>
                  <a:pt x="212" y="0"/>
                  <a:pt x="272" y="23"/>
                </a:cubicBezTo>
                <a:cubicBezTo>
                  <a:pt x="332" y="46"/>
                  <a:pt x="363" y="129"/>
                  <a:pt x="408" y="159"/>
                </a:cubicBezTo>
                <a:cubicBezTo>
                  <a:pt x="453" y="189"/>
                  <a:pt x="491" y="197"/>
                  <a:pt x="544" y="205"/>
                </a:cubicBezTo>
                <a:cubicBezTo>
                  <a:pt x="597" y="213"/>
                  <a:pt x="661" y="209"/>
                  <a:pt x="725" y="205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4718" name="Text Box 30"/>
          <p:cNvSpPr txBox="1">
            <a:spLocks noChangeArrowheads="1"/>
          </p:cNvSpPr>
          <p:nvPr/>
        </p:nvSpPr>
        <p:spPr bwMode="auto">
          <a:xfrm>
            <a:off x="5078413" y="1557338"/>
            <a:ext cx="225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  <a:r>
              <a:rPr lang="en-US" baseline="30000">
                <a:cs typeface="+mn-cs"/>
              </a:rPr>
              <a:t>nd</a:t>
            </a:r>
            <a:r>
              <a:rPr lang="en-US">
                <a:cs typeface="+mn-cs"/>
              </a:rPr>
              <a:t> level page tables</a:t>
            </a:r>
          </a:p>
        </p:txBody>
      </p:sp>
      <p:sp>
        <p:nvSpPr>
          <p:cNvPr id="1394719" name="Text Box 31"/>
          <p:cNvSpPr txBox="1">
            <a:spLocks noChangeArrowheads="1"/>
          </p:cNvSpPr>
          <p:nvPr/>
        </p:nvSpPr>
        <p:spPr bwMode="auto">
          <a:xfrm>
            <a:off x="3995738" y="4659313"/>
            <a:ext cx="1247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top level </a:t>
            </a:r>
          </a:p>
          <a:p>
            <a:pPr>
              <a:defRPr/>
            </a:pPr>
            <a:r>
              <a:rPr lang="en-US">
                <a:cs typeface="+mn-cs"/>
              </a:rPr>
              <a:t>page table</a:t>
            </a:r>
          </a:p>
        </p:txBody>
      </p:sp>
      <p:sp>
        <p:nvSpPr>
          <p:cNvPr id="1394722" name="Line 34"/>
          <p:cNvSpPr>
            <a:spLocks noChangeShapeType="1"/>
          </p:cNvSpPr>
          <p:nvPr/>
        </p:nvSpPr>
        <p:spPr bwMode="auto">
          <a:xfrm>
            <a:off x="4164013" y="2932113"/>
            <a:ext cx="0" cy="1727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4723" name="Text Box 35"/>
          <p:cNvSpPr txBox="1">
            <a:spLocks noChangeArrowheads="1"/>
          </p:cNvSpPr>
          <p:nvPr/>
        </p:nvSpPr>
        <p:spPr bwMode="auto">
          <a:xfrm>
            <a:off x="3368675" y="3506788"/>
            <a:ext cx="866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  <a:r>
              <a:rPr lang="en-US" baseline="30000">
                <a:cs typeface="+mn-cs"/>
              </a:rPr>
              <a:t>10</a:t>
            </a:r>
            <a:r>
              <a:rPr lang="en-US">
                <a:cs typeface="+mn-cs"/>
              </a:rPr>
              <a:t> </a:t>
            </a:r>
          </a:p>
          <a:p>
            <a:pPr>
              <a:defRPr/>
            </a:pPr>
            <a:r>
              <a:rPr lang="en-US">
                <a:cs typeface="+mn-cs"/>
              </a:rPr>
              <a:t>entries</a:t>
            </a:r>
          </a:p>
        </p:txBody>
      </p:sp>
      <p:sp>
        <p:nvSpPr>
          <p:cNvPr id="1394724" name="Text Box 36"/>
          <p:cNvSpPr txBox="1">
            <a:spLocks noChangeArrowheads="1"/>
          </p:cNvSpPr>
          <p:nvPr/>
        </p:nvSpPr>
        <p:spPr bwMode="auto">
          <a:xfrm>
            <a:off x="7175500" y="2879725"/>
            <a:ext cx="1717675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1K * 4Bytes +</a:t>
            </a:r>
          </a:p>
          <a:p>
            <a:pPr>
              <a:defRPr/>
            </a:pPr>
            <a:r>
              <a:rPr lang="en-US">
                <a:cs typeface="+mn-cs"/>
              </a:rPr>
              <a:t>5 * 1K * 4Bytes</a:t>
            </a: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r>
              <a:rPr lang="en-US">
                <a:cs typeface="+mn-cs"/>
              </a:rPr>
              <a:t>= 24</a:t>
            </a:r>
            <a:r>
              <a:rPr lang="en-US" b="1" u="sng">
                <a:cs typeface="+mn-cs"/>
              </a:rPr>
              <a:t> KB</a:t>
            </a:r>
          </a:p>
          <a:p>
            <a:pPr>
              <a:defRPr/>
            </a:pPr>
            <a:r>
              <a:rPr lang="en-US">
                <a:cs typeface="+mn-cs"/>
              </a:rPr>
              <a:t>space needed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to hold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the page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tables of the</a:t>
            </a:r>
          </a:p>
          <a:p>
            <a:pPr>
              <a:defRPr/>
            </a:pPr>
            <a:r>
              <a:rPr lang="en-US">
                <a:cs typeface="+mn-cs"/>
              </a:rPr>
              <a:t>process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D5ADA-D144-FB4D-B8AD-04777793DF7A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133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Three-level Paging Scheme</a:t>
            </a:r>
          </a:p>
        </p:txBody>
      </p:sp>
      <p:pic>
        <p:nvPicPr>
          <p:cNvPr id="13209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2736850"/>
            <a:ext cx="62087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4845050"/>
            <a:ext cx="644683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0183" name="Text Box 7"/>
          <p:cNvSpPr txBox="1">
            <a:spLocks noChangeArrowheads="1"/>
          </p:cNvSpPr>
          <p:nvPr/>
        </p:nvSpPr>
        <p:spPr bwMode="auto">
          <a:xfrm>
            <a:off x="3779838" y="1557338"/>
            <a:ext cx="1971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b="1">
                <a:cs typeface="+mn-cs"/>
              </a:rPr>
              <a:t>64 bit addresses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10D89-0EAA-E248-886D-951DBEDFEE34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133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Hashed Page Tables</a:t>
            </a:r>
          </a:p>
        </p:txBody>
      </p:sp>
      <p:sp>
        <p:nvSpPr>
          <p:cNvPr id="133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Common in address spaces &gt; 32 bits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Large address spaces</a:t>
            </a:r>
          </a:p>
          <a:p>
            <a:pPr lvl="1"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Page table is a hash table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A virtual page number is </a:t>
            </a:r>
            <a:r>
              <a:rPr lang="en-US" b="1" dirty="0" smtClean="0">
                <a:cs typeface="+mn-cs"/>
              </a:rPr>
              <a:t>hashed</a:t>
            </a:r>
            <a:r>
              <a:rPr lang="en-US" dirty="0" smtClean="0">
                <a:cs typeface="+mn-cs"/>
              </a:rPr>
              <a:t> into a page table entry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A </a:t>
            </a:r>
            <a:r>
              <a:rPr lang="en-US" b="1" dirty="0" smtClean="0">
                <a:cs typeface="+mn-cs"/>
              </a:rPr>
              <a:t>page table entry</a:t>
            </a:r>
            <a:r>
              <a:rPr lang="en-US" dirty="0" smtClean="0">
                <a:cs typeface="+mn-cs"/>
              </a:rPr>
              <a:t> contains a chain of elements hashing to the same location</a:t>
            </a:r>
          </a:p>
          <a:p>
            <a:pPr lvl="1" eaLnBrk="1" hangingPunct="1">
              <a:defRPr/>
            </a:pPr>
            <a:r>
              <a:rPr lang="en-US" dirty="0" smtClean="0"/>
              <a:t>each element =  </a:t>
            </a:r>
            <a:r>
              <a:rPr lang="en-US" dirty="0" smtClean="0">
                <a:solidFill>
                  <a:srgbClr val="FF0000"/>
                </a:solidFill>
              </a:rPr>
              <a:t>&lt;a virtual page number, frame number&gt;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Virtual page numbers are compared in this chain searching for a match</a:t>
            </a:r>
          </a:p>
          <a:p>
            <a:pPr lvl="1" eaLnBrk="1" hangingPunct="1">
              <a:defRPr/>
            </a:pPr>
            <a:r>
              <a:rPr lang="en-US" dirty="0" smtClean="0"/>
              <a:t>If a match is found, the corresponding physical frame is extracted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We can limit the hash table size per process, no matter how large the address </a:t>
            </a:r>
            <a:r>
              <a:rPr lang="en-US" dirty="0" smtClean="0"/>
              <a:t>is (smaller the hash table, more collisions we have)</a:t>
            </a: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135081-12CA-C847-9C54-4EBC4890EE0B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133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Hashed Page Table</a:t>
            </a:r>
          </a:p>
        </p:txBody>
      </p:sp>
      <p:pic>
        <p:nvPicPr>
          <p:cNvPr id="13619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1903413"/>
            <a:ext cx="6883400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5302" name="Line 6"/>
          <p:cNvSpPr>
            <a:spLocks noChangeShapeType="1"/>
          </p:cNvSpPr>
          <p:nvPr/>
        </p:nvSpPr>
        <p:spPr bwMode="auto">
          <a:xfrm>
            <a:off x="4427538" y="4292600"/>
            <a:ext cx="144462" cy="8651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35303" name="Text Box 7"/>
          <p:cNvSpPr txBox="1">
            <a:spLocks noChangeArrowheads="1"/>
          </p:cNvSpPr>
          <p:nvPr/>
        </p:nvSpPr>
        <p:spPr bwMode="auto">
          <a:xfrm>
            <a:off x="4284663" y="5084763"/>
            <a:ext cx="2200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virtual page number</a:t>
            </a:r>
          </a:p>
        </p:txBody>
      </p:sp>
      <p:sp>
        <p:nvSpPr>
          <p:cNvPr id="1335304" name="Line 8"/>
          <p:cNvSpPr>
            <a:spLocks noChangeShapeType="1"/>
          </p:cNvSpPr>
          <p:nvPr/>
        </p:nvSpPr>
        <p:spPr bwMode="auto">
          <a:xfrm>
            <a:off x="4787900" y="4292600"/>
            <a:ext cx="288925" cy="5762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35305" name="Text Box 9"/>
          <p:cNvSpPr txBox="1">
            <a:spLocks noChangeArrowheads="1"/>
          </p:cNvSpPr>
          <p:nvPr/>
        </p:nvSpPr>
        <p:spPr bwMode="auto">
          <a:xfrm>
            <a:off x="4697413" y="4757738"/>
            <a:ext cx="1603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frame number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1C22CF-0C2B-3546-943E-F73EA1339613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133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Inverted Page Table</a:t>
            </a: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One entry for each real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page frame of physical memory</a:t>
            </a:r>
          </a:p>
          <a:p>
            <a:pPr eaLnBrk="1" hangingPunct="1">
              <a:defRPr/>
            </a:pPr>
            <a:endParaRPr lang="en-US" b="1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Entry consists of the page number of the  virtual page stored in that real memory location (frame), with information about the process that owns that page</a:t>
            </a:r>
          </a:p>
          <a:p>
            <a:pPr lvl="1" eaLnBrk="1" hangingPunct="1">
              <a:defRPr/>
            </a:pPr>
            <a:r>
              <a:rPr lang="en-US" dirty="0" smtClean="0"/>
              <a:t>Entry content: </a:t>
            </a:r>
            <a:r>
              <a:rPr lang="en-US" dirty="0" smtClean="0">
                <a:solidFill>
                  <a:srgbClr val="FF0000"/>
                </a:solidFill>
              </a:rPr>
              <a:t>&lt;</a:t>
            </a:r>
            <a:r>
              <a:rPr lang="en-US" dirty="0" err="1" smtClean="0">
                <a:solidFill>
                  <a:srgbClr val="FF0000"/>
                </a:solidFill>
              </a:rPr>
              <a:t>pid</a:t>
            </a:r>
            <a:r>
              <a:rPr lang="en-US" dirty="0" smtClean="0">
                <a:solidFill>
                  <a:srgbClr val="FF0000"/>
                </a:solidFill>
              </a:rPr>
              <a:t>, virtual page number&gt;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Decreases memory needed to store each page table, but increases time needed to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search</a:t>
            </a:r>
            <a:r>
              <a:rPr lang="en-US" dirty="0" smtClean="0">
                <a:cs typeface="+mn-cs"/>
              </a:rPr>
              <a:t> the table when a page reference occurs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All processes shared the same inverted table 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One inverted table in the system. 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82D236-B70C-3F45-BCE7-AFAADC064589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13404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Inverted Page Table Architecture</a:t>
            </a:r>
          </a:p>
        </p:txBody>
      </p:sp>
      <p:pic>
        <p:nvPicPr>
          <p:cNvPr id="1340420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557338"/>
            <a:ext cx="6764338" cy="4679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540B36-C3C6-0D4C-92BA-8F7968D0C6C3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14469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Segmentation</a:t>
            </a:r>
          </a:p>
        </p:txBody>
      </p:sp>
      <p:sp>
        <p:nvSpPr>
          <p:cNvPr id="14469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>
              <a:cs typeface="+mn-cs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C91BF6-8E42-9C4D-B802-D190E923B38C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134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Segmentation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762000" y="1609725"/>
            <a:ext cx="7351713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1833563" algn="l"/>
              </a:tabLst>
            </a:pPr>
            <a:r>
              <a:rPr lang="en-US" dirty="0"/>
              <a:t>Memory-management scheme that supports </a:t>
            </a:r>
            <a:r>
              <a:rPr lang="en-US" dirty="0">
                <a:solidFill>
                  <a:srgbClr val="FF0000"/>
                </a:solidFill>
              </a:rPr>
              <a:t>user view of memory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1833563" algn="l"/>
              </a:tabLst>
            </a:pPr>
            <a:endParaRPr lang="en-US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1833563" algn="l"/>
              </a:tabLst>
            </a:pPr>
            <a:r>
              <a:rPr lang="en-US" dirty="0"/>
              <a:t>A program is a collection of </a:t>
            </a:r>
            <a:r>
              <a:rPr lang="en-US" dirty="0" smtClean="0"/>
              <a:t>segments (logical contiguous units)</a:t>
            </a:r>
            <a:endParaRPr lang="en-US" dirty="0"/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  <a:tabLst>
                <a:tab pos="1833563" algn="l"/>
              </a:tabLst>
            </a:pP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segment</a:t>
            </a:r>
            <a:r>
              <a:rPr lang="en-US" dirty="0"/>
              <a:t> is </a:t>
            </a:r>
            <a:r>
              <a:rPr lang="en-US" dirty="0">
                <a:solidFill>
                  <a:srgbClr val="FF0000"/>
                </a:solidFill>
              </a:rPr>
              <a:t>a logical unit </a:t>
            </a:r>
            <a:r>
              <a:rPr lang="en-US" dirty="0"/>
              <a:t>such as: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tabLst>
                <a:tab pos="1833563" algn="l"/>
              </a:tabLst>
            </a:pPr>
            <a:r>
              <a:rPr lang="en-US" dirty="0"/>
              <a:t>		main program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tabLst>
                <a:tab pos="1833563" algn="l"/>
              </a:tabLst>
            </a:pPr>
            <a:r>
              <a:rPr lang="en-US" dirty="0"/>
              <a:t>		procedure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tabLst>
                <a:tab pos="1833563" algn="l"/>
              </a:tabLst>
            </a:pPr>
            <a:r>
              <a:rPr lang="en-US" dirty="0"/>
              <a:t>		function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tabLst>
                <a:tab pos="1833563" algn="l"/>
              </a:tabLst>
            </a:pPr>
            <a:r>
              <a:rPr lang="en-US" dirty="0"/>
              <a:t>		method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tabLst>
                <a:tab pos="1833563" algn="l"/>
              </a:tabLst>
            </a:pPr>
            <a:r>
              <a:rPr lang="en-US" dirty="0"/>
              <a:t>		object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tabLst>
                <a:tab pos="1833563" algn="l"/>
              </a:tabLst>
            </a:pPr>
            <a:r>
              <a:rPr lang="en-US" dirty="0"/>
              <a:t>		local variables, global variables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tabLst>
                <a:tab pos="1833563" algn="l"/>
              </a:tabLst>
            </a:pPr>
            <a:r>
              <a:rPr lang="en-US" dirty="0"/>
              <a:t>		common block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tabLst>
                <a:tab pos="1833563" algn="l"/>
              </a:tabLst>
            </a:pPr>
            <a:r>
              <a:rPr lang="en-US" dirty="0"/>
              <a:t>		stack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tabLst>
                <a:tab pos="1833563" algn="l"/>
              </a:tabLst>
            </a:pPr>
            <a:r>
              <a:rPr lang="en-US" dirty="0"/>
              <a:t>		symbol table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tabLst>
                <a:tab pos="1833563" algn="l"/>
              </a:tabLst>
            </a:pPr>
            <a:r>
              <a:rPr lang="en-US" dirty="0"/>
              <a:t>		arrays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767A7C-F93E-A146-B343-1219AE4406AD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1346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User</a:t>
            </a:r>
            <a:r>
              <a:rPr lang="ja-JP" altLang="en-US" smtClean="0">
                <a:latin typeface="Arial"/>
                <a:cs typeface="+mj-cs"/>
              </a:rPr>
              <a:t>’</a:t>
            </a:r>
            <a:r>
              <a:rPr lang="en-US" smtClean="0">
                <a:cs typeface="+mj-cs"/>
              </a:rPr>
              <a:t>s View of a Program</a:t>
            </a:r>
          </a:p>
        </p:txBody>
      </p:sp>
      <p:pic>
        <p:nvPicPr>
          <p:cNvPr id="1454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628775"/>
            <a:ext cx="346551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4CF0A0-204C-B14B-8948-9223A7626FB9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1349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Logical View of Segmentation</a:t>
            </a:r>
          </a:p>
        </p:txBody>
      </p:sp>
      <p:sp>
        <p:nvSpPr>
          <p:cNvPr id="147459" name="Oval 3"/>
          <p:cNvSpPr>
            <a:spLocks noChangeArrowheads="1"/>
          </p:cNvSpPr>
          <p:nvPr/>
        </p:nvSpPr>
        <p:spPr bwMode="auto">
          <a:xfrm>
            <a:off x="1371600" y="1714500"/>
            <a:ext cx="2895600" cy="396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>
              <a:latin typeface="Verdana" charset="0"/>
            </a:endParaRP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905000" y="2400300"/>
            <a:ext cx="99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</a:rPr>
              <a:t>1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1752600" y="35433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</a:rPr>
              <a:t>3</a:t>
            </a:r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3200400" y="30099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3124200" y="40005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</a:rPr>
              <a:t>4</a:t>
            </a:r>
          </a:p>
        </p:txBody>
      </p:sp>
      <p:grpSp>
        <p:nvGrpSpPr>
          <p:cNvPr id="147464" name="Group 24"/>
          <p:cNvGrpSpPr>
            <a:grpSpLocks/>
          </p:cNvGrpSpPr>
          <p:nvPr/>
        </p:nvGrpSpPr>
        <p:grpSpPr bwMode="auto">
          <a:xfrm>
            <a:off x="5638800" y="1714500"/>
            <a:ext cx="1143000" cy="3962400"/>
            <a:chOff x="3888" y="1056"/>
            <a:chExt cx="720" cy="2496"/>
          </a:xfrm>
        </p:grpSpPr>
        <p:grpSp>
          <p:nvGrpSpPr>
            <p:cNvPr id="147469" name="Group 11"/>
            <p:cNvGrpSpPr>
              <a:grpSpLocks/>
            </p:cNvGrpSpPr>
            <p:nvPr/>
          </p:nvGrpSpPr>
          <p:grpSpPr bwMode="auto">
            <a:xfrm>
              <a:off x="3888" y="1056"/>
              <a:ext cx="720" cy="672"/>
              <a:chOff x="3888" y="1056"/>
              <a:chExt cx="720" cy="672"/>
            </a:xfrm>
          </p:grpSpPr>
          <p:sp>
            <p:nvSpPr>
              <p:cNvPr id="147480" name="Rectangle 8"/>
              <p:cNvSpPr>
                <a:spLocks noChangeArrowheads="1"/>
              </p:cNvSpPr>
              <p:nvPr/>
            </p:nvSpPr>
            <p:spPr bwMode="auto">
              <a:xfrm>
                <a:off x="3888" y="1056"/>
                <a:ext cx="720" cy="6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eaLnBrk="0" hangingPunct="0"/>
                <a:endParaRPr lang="en-US">
                  <a:latin typeface="Verdana" charset="0"/>
                </a:endParaRPr>
              </a:p>
            </p:txBody>
          </p:sp>
          <p:sp>
            <p:nvSpPr>
              <p:cNvPr id="147481" name="Line 9"/>
              <p:cNvSpPr>
                <a:spLocks noChangeShapeType="1"/>
              </p:cNvSpPr>
              <p:nvPr/>
            </p:nvSpPr>
            <p:spPr bwMode="auto">
              <a:xfrm>
                <a:off x="3888" y="139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7470" name="Group 12"/>
            <p:cNvGrpSpPr>
              <a:grpSpLocks/>
            </p:cNvGrpSpPr>
            <p:nvPr/>
          </p:nvGrpSpPr>
          <p:grpSpPr bwMode="auto">
            <a:xfrm>
              <a:off x="3888" y="1728"/>
              <a:ext cx="720" cy="672"/>
              <a:chOff x="3888" y="1056"/>
              <a:chExt cx="720" cy="672"/>
            </a:xfrm>
          </p:grpSpPr>
          <p:sp>
            <p:nvSpPr>
              <p:cNvPr id="147478" name="Rectangle 13"/>
              <p:cNvSpPr>
                <a:spLocks noChangeArrowheads="1"/>
              </p:cNvSpPr>
              <p:nvPr/>
            </p:nvSpPr>
            <p:spPr bwMode="auto">
              <a:xfrm>
                <a:off x="3888" y="1056"/>
                <a:ext cx="720" cy="672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eaLnBrk="0" hangingPunct="0"/>
                <a:endParaRPr lang="en-US">
                  <a:latin typeface="Verdana" charset="0"/>
                </a:endParaRPr>
              </a:p>
            </p:txBody>
          </p:sp>
          <p:sp>
            <p:nvSpPr>
              <p:cNvPr id="147479" name="Line 14"/>
              <p:cNvSpPr>
                <a:spLocks noChangeShapeType="1"/>
              </p:cNvSpPr>
              <p:nvPr/>
            </p:nvSpPr>
            <p:spPr bwMode="auto">
              <a:xfrm>
                <a:off x="3888" y="139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7471" name="Text Box 15"/>
            <p:cNvSpPr txBox="1">
              <a:spLocks noChangeArrowheads="1"/>
            </p:cNvSpPr>
            <p:nvPr/>
          </p:nvSpPr>
          <p:spPr bwMode="auto">
            <a:xfrm>
              <a:off x="4126" y="113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latin typeface="Helvetica" charset="0"/>
                </a:rPr>
                <a:t>1</a:t>
              </a:r>
            </a:p>
          </p:txBody>
        </p:sp>
        <p:sp>
          <p:nvSpPr>
            <p:cNvPr id="147472" name="Text Box 16"/>
            <p:cNvSpPr txBox="1">
              <a:spLocks noChangeArrowheads="1"/>
            </p:cNvSpPr>
            <p:nvPr/>
          </p:nvSpPr>
          <p:spPr bwMode="auto">
            <a:xfrm>
              <a:off x="4128" y="144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latin typeface="Helvetica" charset="0"/>
                </a:rPr>
                <a:t>4</a:t>
              </a:r>
            </a:p>
          </p:txBody>
        </p:sp>
        <p:sp>
          <p:nvSpPr>
            <p:cNvPr id="147473" name="Rectangle 17"/>
            <p:cNvSpPr>
              <a:spLocks noChangeArrowheads="1"/>
            </p:cNvSpPr>
            <p:nvPr/>
          </p:nvSpPr>
          <p:spPr bwMode="auto">
            <a:xfrm>
              <a:off x="3888" y="2400"/>
              <a:ext cx="720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>
                <a:latin typeface="Verdana" charset="0"/>
              </a:endParaRPr>
            </a:p>
          </p:txBody>
        </p:sp>
        <p:sp>
          <p:nvSpPr>
            <p:cNvPr id="147474" name="Rectangle 18"/>
            <p:cNvSpPr>
              <a:spLocks noChangeArrowheads="1"/>
            </p:cNvSpPr>
            <p:nvPr/>
          </p:nvSpPr>
          <p:spPr bwMode="auto">
            <a:xfrm>
              <a:off x="3888" y="3312"/>
              <a:ext cx="72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>
                <a:latin typeface="Verdana" charset="0"/>
              </a:endParaRPr>
            </a:p>
          </p:txBody>
        </p:sp>
        <p:sp>
          <p:nvSpPr>
            <p:cNvPr id="147475" name="Line 19"/>
            <p:cNvSpPr>
              <a:spLocks noChangeShapeType="1"/>
            </p:cNvSpPr>
            <p:nvPr/>
          </p:nvSpPr>
          <p:spPr bwMode="auto">
            <a:xfrm>
              <a:off x="3888" y="264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76" name="Text Box 20"/>
            <p:cNvSpPr txBox="1">
              <a:spLocks noChangeArrowheads="1"/>
            </p:cNvSpPr>
            <p:nvPr/>
          </p:nvSpPr>
          <p:spPr bwMode="auto">
            <a:xfrm>
              <a:off x="4128" y="24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latin typeface="Helvetica" charset="0"/>
                </a:rPr>
                <a:t>2</a:t>
              </a:r>
            </a:p>
          </p:txBody>
        </p:sp>
        <p:sp>
          <p:nvSpPr>
            <p:cNvPr id="147477" name="Text Box 21"/>
            <p:cNvSpPr txBox="1">
              <a:spLocks noChangeArrowheads="1"/>
            </p:cNvSpPr>
            <p:nvPr/>
          </p:nvSpPr>
          <p:spPr bwMode="auto">
            <a:xfrm>
              <a:off x="4128" y="288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latin typeface="Helvetica" charset="0"/>
                </a:rPr>
                <a:t>3</a:t>
              </a:r>
            </a:p>
          </p:txBody>
        </p:sp>
      </p:grpSp>
      <p:sp>
        <p:nvSpPr>
          <p:cNvPr id="147465" name="Text Box 22"/>
          <p:cNvSpPr txBox="1">
            <a:spLocks noChangeArrowheads="1"/>
          </p:cNvSpPr>
          <p:nvPr/>
        </p:nvSpPr>
        <p:spPr bwMode="auto">
          <a:xfrm>
            <a:off x="2022475" y="5799138"/>
            <a:ext cx="1365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user space </a:t>
            </a:r>
          </a:p>
        </p:txBody>
      </p:sp>
      <p:sp>
        <p:nvSpPr>
          <p:cNvPr id="147466" name="Text Box 23"/>
          <p:cNvSpPr txBox="1">
            <a:spLocks noChangeArrowheads="1"/>
          </p:cNvSpPr>
          <p:nvPr/>
        </p:nvSpPr>
        <p:spPr bwMode="auto">
          <a:xfrm>
            <a:off x="4883150" y="5799138"/>
            <a:ext cx="2571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physical memory space</a:t>
            </a:r>
          </a:p>
        </p:txBody>
      </p:sp>
      <p:sp>
        <p:nvSpPr>
          <p:cNvPr id="1349658" name="Line 26"/>
          <p:cNvSpPr>
            <a:spLocks noChangeShapeType="1"/>
          </p:cNvSpPr>
          <p:nvPr/>
        </p:nvSpPr>
        <p:spPr bwMode="auto">
          <a:xfrm flipV="1">
            <a:off x="2771775" y="2133600"/>
            <a:ext cx="1368425" cy="431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49659" name="Text Box 27"/>
          <p:cNvSpPr txBox="1">
            <a:spLocks noChangeArrowheads="1"/>
          </p:cNvSpPr>
          <p:nvPr/>
        </p:nvSpPr>
        <p:spPr bwMode="auto">
          <a:xfrm>
            <a:off x="3875088" y="1773238"/>
            <a:ext cx="1057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segment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8029" b="-8029"/>
          <a:stretch>
            <a:fillRect/>
          </a:stretch>
        </p:blipFill>
        <p:spPr>
          <a:xfrm>
            <a:off x="323850" y="1700808"/>
            <a:ext cx="8496300" cy="46799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FE85C9-1AE2-974C-9077-A75F561FF6C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3568" y="1700808"/>
            <a:ext cx="6060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Hardware address protection with base and limit registers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195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888F39-60AB-DA4B-B6B0-DDF586EE58ED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135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Segmentation Architecture</a:t>
            </a: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762000" y="1565275"/>
            <a:ext cx="679132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1830388" algn="l"/>
                <a:tab pos="2857500" algn="ctr"/>
              </a:tabLst>
            </a:pPr>
            <a:r>
              <a:rPr lang="en-US" sz="1600" dirty="0"/>
              <a:t>Logical address consists of a two tuple:</a:t>
            </a:r>
          </a:p>
          <a:p>
            <a:pPr marL="342900" indent="-342900" algn="l">
              <a:spcBef>
                <a:spcPct val="20000"/>
              </a:spcBef>
              <a:tabLst>
                <a:tab pos="1830388" algn="l"/>
                <a:tab pos="2857500" algn="ctr"/>
              </a:tabLst>
            </a:pPr>
            <a:r>
              <a:rPr lang="en-US" sz="1600" dirty="0"/>
              <a:t>		</a:t>
            </a:r>
            <a:r>
              <a:rPr lang="en-US" sz="1600" dirty="0">
                <a:solidFill>
                  <a:srgbClr val="FF0000"/>
                </a:solidFill>
              </a:rPr>
              <a:t>&lt;segment-number, offset&gt;</a:t>
            </a:r>
          </a:p>
          <a:p>
            <a:pPr marL="342900" indent="-342900" algn="l">
              <a:spcBef>
                <a:spcPct val="20000"/>
              </a:spcBef>
              <a:tabLst>
                <a:tab pos="1830388" algn="l"/>
                <a:tab pos="2857500" algn="ctr"/>
              </a:tabLst>
            </a:pPr>
            <a:endParaRPr lang="en-US" sz="1600" dirty="0"/>
          </a:p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1830388" algn="l"/>
                <a:tab pos="2857500" algn="ctr"/>
              </a:tabLst>
            </a:pPr>
            <a:r>
              <a:rPr lang="en-US" sz="1600" dirty="0">
                <a:solidFill>
                  <a:srgbClr val="FF0000"/>
                </a:solidFill>
              </a:rPr>
              <a:t>Segment table </a:t>
            </a:r>
            <a:r>
              <a:rPr lang="en-US" sz="1600" dirty="0"/>
              <a:t>– maps two-dimensional logical  addresses; each table entry has: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  <a:tabLst>
                <a:tab pos="1830388" algn="l"/>
                <a:tab pos="2857500" algn="ctr"/>
              </a:tabLst>
            </a:pPr>
            <a:r>
              <a:rPr lang="en-US" sz="1600" dirty="0">
                <a:solidFill>
                  <a:srgbClr val="FF0000"/>
                </a:solidFill>
              </a:rPr>
              <a:t>base</a:t>
            </a:r>
            <a:r>
              <a:rPr lang="en-US" sz="1600" dirty="0"/>
              <a:t> – contains the starting physical address where the segments reside in memory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  <a:tabLst>
                <a:tab pos="1830388" algn="l"/>
                <a:tab pos="2857500" algn="ctr"/>
              </a:tabLst>
            </a:pPr>
            <a:r>
              <a:rPr lang="en-US" sz="1600" dirty="0">
                <a:solidFill>
                  <a:srgbClr val="FF0000"/>
                </a:solidFill>
              </a:rPr>
              <a:t>limit</a:t>
            </a:r>
            <a:r>
              <a:rPr lang="en-US" sz="1600" dirty="0"/>
              <a:t> – specifies the length of the segment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  <a:tabLst>
                <a:tab pos="1830388" algn="l"/>
                <a:tab pos="2857500" algn="ctr"/>
              </a:tabLst>
            </a:pPr>
            <a:endParaRPr lang="en-US" sz="1600" dirty="0"/>
          </a:p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1830388" algn="l"/>
                <a:tab pos="2857500" algn="ctr"/>
              </a:tabLst>
            </a:pPr>
            <a:r>
              <a:rPr lang="en-US" sz="1600" dirty="0">
                <a:solidFill>
                  <a:srgbClr val="FF0000"/>
                </a:solidFill>
              </a:rPr>
              <a:t>Segment-table base register (STBR) </a:t>
            </a:r>
            <a:r>
              <a:rPr lang="en-US" sz="1600" dirty="0"/>
              <a:t>points to the segment table</a:t>
            </a:r>
            <a:r>
              <a:rPr lang="ja-JP" altLang="en-US" sz="1600" dirty="0"/>
              <a:t>’</a:t>
            </a:r>
            <a:r>
              <a:rPr lang="en-US" altLang="ja-JP" sz="1600" dirty="0"/>
              <a:t>s location in memory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1830388" algn="l"/>
                <a:tab pos="2857500" algn="ctr"/>
              </a:tabLst>
            </a:pPr>
            <a:r>
              <a:rPr lang="en-US" sz="1600" dirty="0">
                <a:solidFill>
                  <a:srgbClr val="FF0000"/>
                </a:solidFill>
              </a:rPr>
              <a:t>Segment-table length register (STLR) </a:t>
            </a:r>
            <a:r>
              <a:rPr lang="en-US" sz="1600" dirty="0"/>
              <a:t>indicates number of segments used by a program;</a:t>
            </a:r>
          </a:p>
          <a:p>
            <a:pPr marL="342900" indent="-342900" algn="l">
              <a:spcBef>
                <a:spcPct val="20000"/>
              </a:spcBef>
              <a:tabLst>
                <a:tab pos="1830388" algn="l"/>
                <a:tab pos="2857500" algn="ctr"/>
              </a:tabLst>
            </a:pPr>
            <a:r>
              <a:rPr lang="en-US" sz="1600" dirty="0"/>
              <a:t>	                  segment number </a:t>
            </a:r>
            <a:r>
              <a:rPr lang="en-US" sz="1600" i="1" dirty="0"/>
              <a:t>s</a:t>
            </a:r>
            <a:r>
              <a:rPr lang="en-US" sz="1600" dirty="0"/>
              <a:t> is legal if </a:t>
            </a:r>
            <a:r>
              <a:rPr lang="en-US" sz="1600" i="1" dirty="0"/>
              <a:t>s</a:t>
            </a:r>
            <a:r>
              <a:rPr lang="en-US" sz="1600" dirty="0"/>
              <a:t> &lt; STLR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8B4E1F-CAA3-8A47-BF80-D61D5D92285D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1357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Segmentation Hardware</a:t>
            </a:r>
          </a:p>
        </p:txBody>
      </p:sp>
      <p:pic>
        <p:nvPicPr>
          <p:cNvPr id="1515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6357937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7D0A15-72CC-3A40-BEB3-273FBC2903C0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135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Segmentation Architecture (Cont.)</a:t>
            </a:r>
          </a:p>
        </p:txBody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600" dirty="0" smtClean="0">
                <a:cs typeface="+mn-cs"/>
              </a:rPr>
              <a:t>Protection</a:t>
            </a:r>
          </a:p>
          <a:p>
            <a:pPr lvl="1" eaLnBrk="1" hangingPunct="1">
              <a:defRPr/>
            </a:pPr>
            <a:r>
              <a:rPr lang="en-US" sz="1600" dirty="0" smtClean="0"/>
              <a:t>With each entry in segment table associate:</a:t>
            </a:r>
          </a:p>
          <a:p>
            <a:pPr lvl="2" eaLnBrk="1" hangingPunct="1"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validation bit </a:t>
            </a:r>
            <a:r>
              <a:rPr lang="en-US" sz="1600" dirty="0" smtClean="0"/>
              <a:t>= 0 </a:t>
            </a:r>
            <a:r>
              <a:rPr lang="en-US" sz="1600" dirty="0" smtClean="0">
                <a:sym typeface="Symbol" charset="0"/>
              </a:rPr>
              <a:t> illegal segment</a:t>
            </a:r>
          </a:p>
          <a:p>
            <a:pPr lvl="2" eaLnBrk="1" hangingPunct="1">
              <a:defRPr/>
            </a:pPr>
            <a:r>
              <a:rPr lang="en-US" sz="1600" dirty="0" smtClean="0">
                <a:solidFill>
                  <a:srgbClr val="FF0000"/>
                </a:solidFill>
                <a:sym typeface="Symbol" charset="0"/>
              </a:rPr>
              <a:t>read/write/execute </a:t>
            </a:r>
            <a:r>
              <a:rPr lang="en-US" sz="1600" dirty="0" smtClean="0">
                <a:sym typeface="Symbol" charset="0"/>
              </a:rPr>
              <a:t>privileges</a:t>
            </a:r>
          </a:p>
          <a:p>
            <a:pPr lvl="2" eaLnBrk="1" hangingPunct="1">
              <a:defRPr/>
            </a:pPr>
            <a:endParaRPr lang="en-US" sz="1600" dirty="0" smtClean="0">
              <a:sym typeface="Symbol" charset="0"/>
            </a:endParaRPr>
          </a:p>
          <a:p>
            <a:pPr eaLnBrk="1" hangingPunct="1">
              <a:defRPr/>
            </a:pPr>
            <a:r>
              <a:rPr lang="en-US" sz="1600" dirty="0" smtClean="0">
                <a:cs typeface="+mn-cs"/>
              </a:rPr>
              <a:t>Protection bits associated with segments; code sharing occurs at segment level</a:t>
            </a:r>
          </a:p>
          <a:p>
            <a:pPr lvl="1" eaLnBrk="1" hangingPunct="1">
              <a:defRPr/>
            </a:pPr>
            <a:r>
              <a:rPr lang="en-US" sz="1600" dirty="0" smtClean="0"/>
              <a:t>Code segment: READONLY; sharable; …</a:t>
            </a:r>
          </a:p>
          <a:p>
            <a:pPr lvl="1" eaLnBrk="1" hangingPunct="1">
              <a:defRPr/>
            </a:pPr>
            <a:r>
              <a:rPr lang="en-US" sz="1600" dirty="0" smtClean="0"/>
              <a:t>Data segment: RED-WRITE; not-sharable</a:t>
            </a:r>
          </a:p>
          <a:p>
            <a:pPr lvl="1"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r>
              <a:rPr lang="en-US" sz="1600" dirty="0" smtClean="0">
                <a:cs typeface="+mn-cs"/>
              </a:rPr>
              <a:t>Since segments vary in length, memory allocation is </a:t>
            </a:r>
            <a:r>
              <a:rPr lang="en-US" sz="1600" dirty="0" smtClean="0">
                <a:solidFill>
                  <a:srgbClr val="FF0000"/>
                </a:solidFill>
                <a:cs typeface="+mn-cs"/>
              </a:rPr>
              <a:t>a dynamic storage-allocation problem</a:t>
            </a:r>
          </a:p>
          <a:p>
            <a:pPr eaLnBrk="1" hangingPunct="1">
              <a:defRPr/>
            </a:pPr>
            <a:endParaRPr lang="en-US" sz="1600" dirty="0" smtClean="0">
              <a:cs typeface="+mn-cs"/>
            </a:endParaRPr>
          </a:p>
          <a:p>
            <a:pPr eaLnBrk="1" hangingPunct="1">
              <a:defRPr/>
            </a:pPr>
            <a:endParaRPr lang="en-US" sz="16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1B40D5-8B65-AF42-9C55-208AE7218EB9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136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Example of Segmentation</a:t>
            </a:r>
          </a:p>
        </p:txBody>
      </p:sp>
      <p:pic>
        <p:nvPicPr>
          <p:cNvPr id="15565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84313"/>
            <a:ext cx="55499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Grp="1" noChangeArrowheads="1"/>
          </p:cNvSpPr>
          <p:nvPr>
            <p:ph type="ctrTitle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Intel Pentium</a:t>
            </a:r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subTitle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0F756-B560-6140-A81D-AD2DD42DC3BA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13639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Example: The Intel Pentium</a:t>
            </a:r>
          </a:p>
        </p:txBody>
      </p:sp>
      <p:sp>
        <p:nvSpPr>
          <p:cNvPr id="136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557338"/>
            <a:ext cx="8496300" cy="31670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Supports both </a:t>
            </a:r>
            <a:r>
              <a:rPr lang="en-US" u="sng" dirty="0" smtClean="0">
                <a:cs typeface="+mn-cs"/>
              </a:rPr>
              <a:t>segmentation</a:t>
            </a:r>
            <a:r>
              <a:rPr lang="en-US" dirty="0" smtClean="0">
                <a:cs typeface="+mn-cs"/>
              </a:rPr>
              <a:t> and </a:t>
            </a:r>
            <a:r>
              <a:rPr lang="en-US" u="sng" dirty="0" smtClean="0">
                <a:cs typeface="+mn-cs"/>
              </a:rPr>
              <a:t>segmentation with paging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CPU generates logical address (&lt;segment#, offset&gt; pairs)</a:t>
            </a:r>
          </a:p>
          <a:p>
            <a:pPr lvl="1" eaLnBrk="1" hangingPunct="1">
              <a:defRPr/>
            </a:pPr>
            <a:r>
              <a:rPr lang="en-US" dirty="0" smtClean="0"/>
              <a:t>Given to segmentation unit</a:t>
            </a:r>
          </a:p>
          <a:p>
            <a:pPr marL="1085850" lvl="2" eaLnBrk="1" hangingPunct="1">
              <a:defRPr/>
            </a:pPr>
            <a:r>
              <a:rPr lang="en-US" dirty="0" smtClean="0"/>
              <a:t>Which produces linear addresses </a:t>
            </a:r>
          </a:p>
          <a:p>
            <a:pPr marL="1085850" lvl="2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Linear address given to paging unit</a:t>
            </a:r>
          </a:p>
          <a:p>
            <a:pPr marL="1085850" lvl="2" eaLnBrk="1" hangingPunct="1">
              <a:defRPr/>
            </a:pPr>
            <a:r>
              <a:rPr lang="en-US" dirty="0" smtClean="0"/>
              <a:t>Which generates physical address in main memory</a:t>
            </a:r>
          </a:p>
          <a:p>
            <a:pPr marL="1085850" lvl="2" eaLnBrk="1" hangingPunct="1">
              <a:defRPr/>
            </a:pPr>
            <a:r>
              <a:rPr lang="en-US" dirty="0" smtClean="0"/>
              <a:t>Paging unit forms equivalent of MMU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BF6AF-A3B6-F14A-BCD1-EFF6826A6080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1440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j-cs"/>
              </a:rPr>
              <a:t>Logical to Physical Address Translation in Pentium</a:t>
            </a:r>
          </a:p>
        </p:txBody>
      </p:sp>
      <p:sp>
        <p:nvSpPr>
          <p:cNvPr id="1440773" name="Rectangle 5"/>
          <p:cNvSpPr>
            <a:spLocks noChangeArrowheads="1"/>
          </p:cNvSpPr>
          <p:nvPr/>
        </p:nvSpPr>
        <p:spPr bwMode="auto">
          <a:xfrm>
            <a:off x="2268538" y="3648075"/>
            <a:ext cx="433387" cy="142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74" name="Rectangle 6"/>
          <p:cNvSpPr>
            <a:spLocks noChangeArrowheads="1"/>
          </p:cNvSpPr>
          <p:nvPr/>
        </p:nvSpPr>
        <p:spPr bwMode="auto">
          <a:xfrm>
            <a:off x="2268538" y="3790950"/>
            <a:ext cx="433387" cy="142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75" name="Rectangle 7"/>
          <p:cNvSpPr>
            <a:spLocks noChangeArrowheads="1"/>
          </p:cNvSpPr>
          <p:nvPr/>
        </p:nvSpPr>
        <p:spPr bwMode="auto">
          <a:xfrm>
            <a:off x="2268538" y="3935413"/>
            <a:ext cx="433387" cy="142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76" name="Rectangle 8"/>
          <p:cNvSpPr>
            <a:spLocks noChangeArrowheads="1"/>
          </p:cNvSpPr>
          <p:nvPr/>
        </p:nvSpPr>
        <p:spPr bwMode="auto">
          <a:xfrm>
            <a:off x="2268538" y="4078288"/>
            <a:ext cx="433387" cy="142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77" name="Rectangle 9"/>
          <p:cNvSpPr>
            <a:spLocks noChangeArrowheads="1"/>
          </p:cNvSpPr>
          <p:nvPr/>
        </p:nvSpPr>
        <p:spPr bwMode="auto">
          <a:xfrm>
            <a:off x="2268538" y="4222750"/>
            <a:ext cx="433387" cy="142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78" name="Rectangle 10"/>
          <p:cNvSpPr>
            <a:spLocks noChangeArrowheads="1"/>
          </p:cNvSpPr>
          <p:nvPr/>
        </p:nvSpPr>
        <p:spPr bwMode="auto">
          <a:xfrm>
            <a:off x="900113" y="3141663"/>
            <a:ext cx="576262" cy="8636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80" name="Rectangle 12"/>
          <p:cNvSpPr>
            <a:spLocks noChangeArrowheads="1"/>
          </p:cNvSpPr>
          <p:nvPr/>
        </p:nvSpPr>
        <p:spPr bwMode="auto">
          <a:xfrm>
            <a:off x="3635375" y="1557338"/>
            <a:ext cx="576263" cy="43926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82" name="Text Box 14"/>
          <p:cNvSpPr txBox="1">
            <a:spLocks noChangeArrowheads="1"/>
          </p:cNvSpPr>
          <p:nvPr/>
        </p:nvSpPr>
        <p:spPr bwMode="auto">
          <a:xfrm>
            <a:off x="2357438" y="5969000"/>
            <a:ext cx="2492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Linear Logical Memory</a:t>
            </a:r>
          </a:p>
        </p:txBody>
      </p:sp>
      <p:sp>
        <p:nvSpPr>
          <p:cNvPr id="1440783" name="Text Box 15"/>
          <p:cNvSpPr txBox="1">
            <a:spLocks noChangeArrowheads="1"/>
          </p:cNvSpPr>
          <p:nvPr/>
        </p:nvSpPr>
        <p:spPr bwMode="auto">
          <a:xfrm>
            <a:off x="465138" y="2781300"/>
            <a:ext cx="1298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segment s </a:t>
            </a:r>
          </a:p>
        </p:txBody>
      </p:sp>
      <p:sp>
        <p:nvSpPr>
          <p:cNvPr id="1440784" name="Text Box 16"/>
          <p:cNvSpPr txBox="1">
            <a:spLocks noChangeArrowheads="1"/>
          </p:cNvSpPr>
          <p:nvPr/>
        </p:nvSpPr>
        <p:spPr bwMode="auto">
          <a:xfrm>
            <a:off x="2017713" y="3656013"/>
            <a:ext cx="295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</a:t>
            </a:r>
          </a:p>
        </p:txBody>
      </p:sp>
      <p:sp>
        <p:nvSpPr>
          <p:cNvPr id="1440785" name="Freeform 17"/>
          <p:cNvSpPr>
            <a:spLocks/>
          </p:cNvSpPr>
          <p:nvPr/>
        </p:nvSpPr>
        <p:spPr bwMode="auto">
          <a:xfrm>
            <a:off x="2627313" y="2708275"/>
            <a:ext cx="1008062" cy="1152525"/>
          </a:xfrm>
          <a:custGeom>
            <a:avLst/>
            <a:gdLst>
              <a:gd name="T0" fmla="*/ 0 w 596"/>
              <a:gd name="T1" fmla="*/ 423 h 423"/>
              <a:gd name="T2" fmla="*/ 180 w 596"/>
              <a:gd name="T3" fmla="*/ 375 h 423"/>
              <a:gd name="T4" fmla="*/ 229 w 596"/>
              <a:gd name="T5" fmla="*/ 347 h 423"/>
              <a:gd name="T6" fmla="*/ 298 w 596"/>
              <a:gd name="T7" fmla="*/ 298 h 423"/>
              <a:gd name="T8" fmla="*/ 340 w 596"/>
              <a:gd name="T9" fmla="*/ 243 h 423"/>
              <a:gd name="T10" fmla="*/ 395 w 596"/>
              <a:gd name="T11" fmla="*/ 125 h 423"/>
              <a:gd name="T12" fmla="*/ 465 w 596"/>
              <a:gd name="T13" fmla="*/ 55 h 423"/>
              <a:gd name="T14" fmla="*/ 596 w 596"/>
              <a:gd name="T15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6" h="423">
                <a:moveTo>
                  <a:pt x="0" y="423"/>
                </a:moveTo>
                <a:cubicBezTo>
                  <a:pt x="59" y="399"/>
                  <a:pt x="120" y="397"/>
                  <a:pt x="180" y="375"/>
                </a:cubicBezTo>
                <a:cubicBezTo>
                  <a:pt x="252" y="321"/>
                  <a:pt x="173" y="376"/>
                  <a:pt x="229" y="347"/>
                </a:cubicBezTo>
                <a:cubicBezTo>
                  <a:pt x="255" y="334"/>
                  <a:pt x="271" y="312"/>
                  <a:pt x="298" y="298"/>
                </a:cubicBezTo>
                <a:cubicBezTo>
                  <a:pt x="307" y="272"/>
                  <a:pt x="324" y="266"/>
                  <a:pt x="340" y="243"/>
                </a:cubicBezTo>
                <a:cubicBezTo>
                  <a:pt x="354" y="200"/>
                  <a:pt x="356" y="151"/>
                  <a:pt x="395" y="125"/>
                </a:cubicBezTo>
                <a:cubicBezTo>
                  <a:pt x="405" y="94"/>
                  <a:pt x="436" y="69"/>
                  <a:pt x="465" y="55"/>
                </a:cubicBezTo>
                <a:cubicBezTo>
                  <a:pt x="497" y="22"/>
                  <a:pt x="549" y="0"/>
                  <a:pt x="596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86" name="Line 18"/>
          <p:cNvSpPr>
            <a:spLocks noChangeShapeType="1"/>
          </p:cNvSpPr>
          <p:nvPr/>
        </p:nvSpPr>
        <p:spPr bwMode="auto">
          <a:xfrm>
            <a:off x="827088" y="3141663"/>
            <a:ext cx="0" cy="3587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87" name="Text Box 19"/>
          <p:cNvSpPr txBox="1">
            <a:spLocks noChangeArrowheads="1"/>
          </p:cNvSpPr>
          <p:nvPr/>
        </p:nvSpPr>
        <p:spPr bwMode="auto">
          <a:xfrm>
            <a:off x="573088" y="313372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d</a:t>
            </a:r>
          </a:p>
        </p:txBody>
      </p:sp>
      <p:sp>
        <p:nvSpPr>
          <p:cNvPr id="1440788" name="Text Box 20"/>
          <p:cNvSpPr txBox="1">
            <a:spLocks noChangeArrowheads="1"/>
          </p:cNvSpPr>
          <p:nvPr/>
        </p:nvSpPr>
        <p:spPr bwMode="auto">
          <a:xfrm>
            <a:off x="611188" y="4221163"/>
            <a:ext cx="1006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Logical </a:t>
            </a:r>
          </a:p>
          <a:p>
            <a:pPr>
              <a:defRPr/>
            </a:pPr>
            <a:r>
              <a:rPr lang="en-US">
                <a:cs typeface="+mn-cs"/>
              </a:rPr>
              <a:t>Memory</a:t>
            </a:r>
          </a:p>
        </p:txBody>
      </p:sp>
      <p:sp>
        <p:nvSpPr>
          <p:cNvPr id="1440790" name="Rectangle 22"/>
          <p:cNvSpPr>
            <a:spLocks noChangeArrowheads="1"/>
          </p:cNvSpPr>
          <p:nvPr/>
        </p:nvSpPr>
        <p:spPr bwMode="auto">
          <a:xfrm>
            <a:off x="3635375" y="2708275"/>
            <a:ext cx="576263" cy="2159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1" name="Rectangle 23"/>
          <p:cNvSpPr>
            <a:spLocks noChangeArrowheads="1"/>
          </p:cNvSpPr>
          <p:nvPr/>
        </p:nvSpPr>
        <p:spPr bwMode="auto">
          <a:xfrm>
            <a:off x="3635375" y="2924175"/>
            <a:ext cx="576263" cy="2159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2" name="Rectangle 24"/>
          <p:cNvSpPr>
            <a:spLocks noChangeArrowheads="1"/>
          </p:cNvSpPr>
          <p:nvPr/>
        </p:nvSpPr>
        <p:spPr bwMode="auto">
          <a:xfrm>
            <a:off x="3635375" y="3141663"/>
            <a:ext cx="576263" cy="2159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3" name="Rectangle 25"/>
          <p:cNvSpPr>
            <a:spLocks noChangeArrowheads="1"/>
          </p:cNvSpPr>
          <p:nvPr/>
        </p:nvSpPr>
        <p:spPr bwMode="auto">
          <a:xfrm>
            <a:off x="3635375" y="3357563"/>
            <a:ext cx="576263" cy="2159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5" name="Rectangle 27"/>
          <p:cNvSpPr>
            <a:spLocks noChangeArrowheads="1"/>
          </p:cNvSpPr>
          <p:nvPr/>
        </p:nvSpPr>
        <p:spPr bwMode="auto">
          <a:xfrm>
            <a:off x="6732588" y="2060575"/>
            <a:ext cx="576262" cy="32400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6" name="Text Box 28"/>
          <p:cNvSpPr txBox="1">
            <a:spLocks noChangeArrowheads="1"/>
          </p:cNvSpPr>
          <p:nvPr/>
        </p:nvSpPr>
        <p:spPr bwMode="auto">
          <a:xfrm>
            <a:off x="5937250" y="5876925"/>
            <a:ext cx="1920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Physical Memory</a:t>
            </a:r>
          </a:p>
        </p:txBody>
      </p:sp>
      <p:sp>
        <p:nvSpPr>
          <p:cNvPr id="1440798" name="Rectangle 30"/>
          <p:cNvSpPr>
            <a:spLocks noChangeArrowheads="1"/>
          </p:cNvSpPr>
          <p:nvPr/>
        </p:nvSpPr>
        <p:spPr bwMode="auto">
          <a:xfrm>
            <a:off x="6732588" y="2058988"/>
            <a:ext cx="576262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9" name="Rectangle 31"/>
          <p:cNvSpPr>
            <a:spLocks noChangeArrowheads="1"/>
          </p:cNvSpPr>
          <p:nvPr/>
        </p:nvSpPr>
        <p:spPr bwMode="auto">
          <a:xfrm>
            <a:off x="6732588" y="2274888"/>
            <a:ext cx="576262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0" name="Rectangle 32"/>
          <p:cNvSpPr>
            <a:spLocks noChangeArrowheads="1"/>
          </p:cNvSpPr>
          <p:nvPr/>
        </p:nvSpPr>
        <p:spPr bwMode="auto">
          <a:xfrm>
            <a:off x="6732588" y="2492375"/>
            <a:ext cx="576262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1" name="Rectangle 33"/>
          <p:cNvSpPr>
            <a:spLocks noChangeArrowheads="1"/>
          </p:cNvSpPr>
          <p:nvPr/>
        </p:nvSpPr>
        <p:spPr bwMode="auto">
          <a:xfrm>
            <a:off x="6732588" y="2708275"/>
            <a:ext cx="576262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2" name="Rectangle 34"/>
          <p:cNvSpPr>
            <a:spLocks noChangeArrowheads="1"/>
          </p:cNvSpPr>
          <p:nvPr/>
        </p:nvSpPr>
        <p:spPr bwMode="auto">
          <a:xfrm>
            <a:off x="6732588" y="2924175"/>
            <a:ext cx="576262" cy="2159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3" name="Rectangle 35"/>
          <p:cNvSpPr>
            <a:spLocks noChangeArrowheads="1"/>
          </p:cNvSpPr>
          <p:nvPr/>
        </p:nvSpPr>
        <p:spPr bwMode="auto">
          <a:xfrm>
            <a:off x="6732588" y="3140075"/>
            <a:ext cx="576262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4" name="Rectangle 36"/>
          <p:cNvSpPr>
            <a:spLocks noChangeArrowheads="1"/>
          </p:cNvSpPr>
          <p:nvPr/>
        </p:nvSpPr>
        <p:spPr bwMode="auto">
          <a:xfrm>
            <a:off x="6732588" y="3357563"/>
            <a:ext cx="576262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5" name="Rectangle 37"/>
          <p:cNvSpPr>
            <a:spLocks noChangeArrowheads="1"/>
          </p:cNvSpPr>
          <p:nvPr/>
        </p:nvSpPr>
        <p:spPr bwMode="auto">
          <a:xfrm>
            <a:off x="6732588" y="3573463"/>
            <a:ext cx="576262" cy="2159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6" name="Rectangle 38"/>
          <p:cNvSpPr>
            <a:spLocks noChangeArrowheads="1"/>
          </p:cNvSpPr>
          <p:nvPr/>
        </p:nvSpPr>
        <p:spPr bwMode="auto">
          <a:xfrm>
            <a:off x="6732588" y="3789363"/>
            <a:ext cx="576262" cy="2159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7" name="Rectangle 39"/>
          <p:cNvSpPr>
            <a:spLocks noChangeArrowheads="1"/>
          </p:cNvSpPr>
          <p:nvPr/>
        </p:nvSpPr>
        <p:spPr bwMode="auto">
          <a:xfrm>
            <a:off x="6732588" y="4005263"/>
            <a:ext cx="576262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8" name="Rectangle 40"/>
          <p:cNvSpPr>
            <a:spLocks noChangeArrowheads="1"/>
          </p:cNvSpPr>
          <p:nvPr/>
        </p:nvSpPr>
        <p:spPr bwMode="auto">
          <a:xfrm>
            <a:off x="6732588" y="4222750"/>
            <a:ext cx="576262" cy="2159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9" name="Rectangle 41"/>
          <p:cNvSpPr>
            <a:spLocks noChangeArrowheads="1"/>
          </p:cNvSpPr>
          <p:nvPr/>
        </p:nvSpPr>
        <p:spPr bwMode="auto">
          <a:xfrm>
            <a:off x="6732588" y="4438650"/>
            <a:ext cx="576262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0" name="Rectangle 42"/>
          <p:cNvSpPr>
            <a:spLocks noChangeArrowheads="1"/>
          </p:cNvSpPr>
          <p:nvPr/>
        </p:nvSpPr>
        <p:spPr bwMode="auto">
          <a:xfrm>
            <a:off x="6732588" y="4652963"/>
            <a:ext cx="576262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1" name="Rectangle 43"/>
          <p:cNvSpPr>
            <a:spLocks noChangeArrowheads="1"/>
          </p:cNvSpPr>
          <p:nvPr/>
        </p:nvSpPr>
        <p:spPr bwMode="auto">
          <a:xfrm>
            <a:off x="6732588" y="4868863"/>
            <a:ext cx="576262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2" name="Rectangle 44"/>
          <p:cNvSpPr>
            <a:spLocks noChangeArrowheads="1"/>
          </p:cNvSpPr>
          <p:nvPr/>
        </p:nvSpPr>
        <p:spPr bwMode="auto">
          <a:xfrm>
            <a:off x="6732588" y="5086350"/>
            <a:ext cx="576262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4" name="Rectangle 46"/>
          <p:cNvSpPr>
            <a:spLocks noChangeArrowheads="1"/>
          </p:cNvSpPr>
          <p:nvPr/>
        </p:nvSpPr>
        <p:spPr bwMode="auto">
          <a:xfrm>
            <a:off x="5291138" y="3648075"/>
            <a:ext cx="433387" cy="142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5" name="Rectangle 47"/>
          <p:cNvSpPr>
            <a:spLocks noChangeArrowheads="1"/>
          </p:cNvSpPr>
          <p:nvPr/>
        </p:nvSpPr>
        <p:spPr bwMode="auto">
          <a:xfrm>
            <a:off x="5291138" y="3790950"/>
            <a:ext cx="433387" cy="142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6" name="Rectangle 48"/>
          <p:cNvSpPr>
            <a:spLocks noChangeArrowheads="1"/>
          </p:cNvSpPr>
          <p:nvPr/>
        </p:nvSpPr>
        <p:spPr bwMode="auto">
          <a:xfrm>
            <a:off x="5291138" y="3935413"/>
            <a:ext cx="433387" cy="142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7" name="Rectangle 49"/>
          <p:cNvSpPr>
            <a:spLocks noChangeArrowheads="1"/>
          </p:cNvSpPr>
          <p:nvPr/>
        </p:nvSpPr>
        <p:spPr bwMode="auto">
          <a:xfrm>
            <a:off x="5291138" y="4078288"/>
            <a:ext cx="433387" cy="142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8" name="Rectangle 50"/>
          <p:cNvSpPr>
            <a:spLocks noChangeArrowheads="1"/>
          </p:cNvSpPr>
          <p:nvPr/>
        </p:nvSpPr>
        <p:spPr bwMode="auto">
          <a:xfrm>
            <a:off x="5291138" y="4222750"/>
            <a:ext cx="433387" cy="142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20" name="Text Box 52"/>
          <p:cNvSpPr txBox="1">
            <a:spLocks noChangeArrowheads="1"/>
          </p:cNvSpPr>
          <p:nvPr/>
        </p:nvSpPr>
        <p:spPr bwMode="auto">
          <a:xfrm>
            <a:off x="1908175" y="4292600"/>
            <a:ext cx="1120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segment </a:t>
            </a:r>
          </a:p>
          <a:p>
            <a:pPr>
              <a:defRPr/>
            </a:pPr>
            <a:r>
              <a:rPr lang="en-US">
                <a:cs typeface="+mn-cs"/>
              </a:rPr>
              <a:t>table</a:t>
            </a:r>
          </a:p>
        </p:txBody>
      </p:sp>
      <p:sp>
        <p:nvSpPr>
          <p:cNvPr id="1440821" name="Text Box 53"/>
          <p:cNvSpPr txBox="1">
            <a:spLocks noChangeArrowheads="1"/>
          </p:cNvSpPr>
          <p:nvPr/>
        </p:nvSpPr>
        <p:spPr bwMode="auto">
          <a:xfrm>
            <a:off x="5187950" y="4292600"/>
            <a:ext cx="752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page </a:t>
            </a:r>
          </a:p>
          <a:p>
            <a:pPr>
              <a:defRPr/>
            </a:pPr>
            <a:r>
              <a:rPr lang="en-US">
                <a:cs typeface="+mn-cs"/>
              </a:rPr>
              <a:t>table</a:t>
            </a:r>
          </a:p>
        </p:txBody>
      </p:sp>
      <p:sp>
        <p:nvSpPr>
          <p:cNvPr id="1440822" name="Text Box 54"/>
          <p:cNvSpPr txBox="1">
            <a:spLocks noChangeArrowheads="1"/>
          </p:cNvSpPr>
          <p:nvPr/>
        </p:nvSpPr>
        <p:spPr bwMode="auto">
          <a:xfrm>
            <a:off x="1419225" y="1647825"/>
            <a:ext cx="2073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SEGMENTATION </a:t>
            </a:r>
          </a:p>
          <a:p>
            <a:pPr>
              <a:defRPr/>
            </a:pPr>
            <a:r>
              <a:rPr lang="en-US">
                <a:cs typeface="+mn-cs"/>
              </a:rPr>
              <a:t>UNIT</a:t>
            </a:r>
          </a:p>
        </p:txBody>
      </p:sp>
      <p:sp>
        <p:nvSpPr>
          <p:cNvPr id="1440823" name="Text Box 55"/>
          <p:cNvSpPr txBox="1">
            <a:spLocks noChangeArrowheads="1"/>
          </p:cNvSpPr>
          <p:nvPr/>
        </p:nvSpPr>
        <p:spPr bwMode="auto">
          <a:xfrm>
            <a:off x="4984750" y="1635125"/>
            <a:ext cx="1133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PAGING </a:t>
            </a:r>
          </a:p>
          <a:p>
            <a:pPr>
              <a:defRPr/>
            </a:pPr>
            <a:r>
              <a:rPr lang="en-US">
                <a:cs typeface="+mn-cs"/>
              </a:rPr>
              <a:t>UNIT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4BF33-72B5-6548-ABE6-D245BB0C917A}" type="slidenum">
              <a:rPr lang="en-US"/>
              <a:pPr>
                <a:defRPr/>
              </a:pPr>
              <a:t>77</a:t>
            </a:fld>
            <a:endParaRPr lang="en-US"/>
          </a:p>
        </p:txBody>
      </p:sp>
      <p:sp>
        <p:nvSpPr>
          <p:cNvPr id="136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9975" y="198438"/>
            <a:ext cx="7670800" cy="619125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sz="2400" smtClean="0">
                <a:cs typeface="+mj-cs"/>
              </a:rPr>
              <a:t>Logical to Physical Address Translation in Pentium</a:t>
            </a:r>
          </a:p>
        </p:txBody>
      </p:sp>
      <p:pic>
        <p:nvPicPr>
          <p:cNvPr id="1607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t="35571" r="661" b="35571"/>
          <a:stretch>
            <a:fillRect/>
          </a:stretch>
        </p:blipFill>
        <p:spPr bwMode="auto">
          <a:xfrm>
            <a:off x="1533525" y="4364038"/>
            <a:ext cx="580548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2179638"/>
            <a:ext cx="7038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0C1C97-3A89-3745-A3C8-763198973B1E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13680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Intel Pentium Segmentation</a:t>
            </a:r>
          </a:p>
        </p:txBody>
      </p:sp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t="9654" r="665" b="10266"/>
          <a:stretch>
            <a:fillRect/>
          </a:stretch>
        </p:blipFill>
        <p:spPr bwMode="auto">
          <a:xfrm>
            <a:off x="1266825" y="1754188"/>
            <a:ext cx="6435725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8068" name="Freeform 4"/>
          <p:cNvSpPr>
            <a:spLocks/>
          </p:cNvSpPr>
          <p:nvPr/>
        </p:nvSpPr>
        <p:spPr bwMode="auto">
          <a:xfrm>
            <a:off x="2268538" y="4292600"/>
            <a:ext cx="1211262" cy="1008063"/>
          </a:xfrm>
          <a:custGeom>
            <a:avLst/>
            <a:gdLst>
              <a:gd name="T0" fmla="*/ 680 w 763"/>
              <a:gd name="T1" fmla="*/ 0 h 635"/>
              <a:gd name="T2" fmla="*/ 498 w 763"/>
              <a:gd name="T3" fmla="*/ 227 h 635"/>
              <a:gd name="T4" fmla="*/ 680 w 763"/>
              <a:gd name="T5" fmla="*/ 272 h 635"/>
              <a:gd name="T6" fmla="*/ 0 w 763"/>
              <a:gd name="T7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3" h="635">
                <a:moveTo>
                  <a:pt x="680" y="0"/>
                </a:moveTo>
                <a:cubicBezTo>
                  <a:pt x="589" y="91"/>
                  <a:pt x="498" y="182"/>
                  <a:pt x="498" y="227"/>
                </a:cubicBezTo>
                <a:cubicBezTo>
                  <a:pt x="498" y="272"/>
                  <a:pt x="763" y="204"/>
                  <a:pt x="680" y="272"/>
                </a:cubicBezTo>
                <a:cubicBezTo>
                  <a:pt x="597" y="340"/>
                  <a:pt x="298" y="487"/>
                  <a:pt x="0" y="635"/>
                </a:cubicBezTo>
              </a:path>
            </a:pathLst>
          </a:custGeom>
          <a:noFill/>
          <a:ln w="31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68069" name="Freeform 5"/>
          <p:cNvSpPr>
            <a:spLocks/>
          </p:cNvSpPr>
          <p:nvPr/>
        </p:nvSpPr>
        <p:spPr bwMode="auto">
          <a:xfrm>
            <a:off x="3203575" y="4292600"/>
            <a:ext cx="1031875" cy="936625"/>
          </a:xfrm>
          <a:custGeom>
            <a:avLst/>
            <a:gdLst>
              <a:gd name="T0" fmla="*/ 454 w 650"/>
              <a:gd name="T1" fmla="*/ 0 h 590"/>
              <a:gd name="T2" fmla="*/ 454 w 650"/>
              <a:gd name="T3" fmla="*/ 46 h 590"/>
              <a:gd name="T4" fmla="*/ 363 w 650"/>
              <a:gd name="T5" fmla="*/ 182 h 590"/>
              <a:gd name="T6" fmla="*/ 590 w 650"/>
              <a:gd name="T7" fmla="*/ 227 h 590"/>
              <a:gd name="T8" fmla="*/ 0 w 650"/>
              <a:gd name="T9" fmla="*/ 59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0" h="590">
                <a:moveTo>
                  <a:pt x="454" y="0"/>
                </a:moveTo>
                <a:cubicBezTo>
                  <a:pt x="461" y="8"/>
                  <a:pt x="469" y="16"/>
                  <a:pt x="454" y="46"/>
                </a:cubicBezTo>
                <a:cubicBezTo>
                  <a:pt x="439" y="76"/>
                  <a:pt x="340" y="152"/>
                  <a:pt x="363" y="182"/>
                </a:cubicBezTo>
                <a:cubicBezTo>
                  <a:pt x="386" y="212"/>
                  <a:pt x="650" y="159"/>
                  <a:pt x="590" y="227"/>
                </a:cubicBezTo>
                <a:cubicBezTo>
                  <a:pt x="530" y="295"/>
                  <a:pt x="265" y="442"/>
                  <a:pt x="0" y="590"/>
                </a:cubicBezTo>
              </a:path>
            </a:pathLst>
          </a:custGeom>
          <a:noFill/>
          <a:ln w="31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68070" name="Text Box 6"/>
          <p:cNvSpPr txBox="1">
            <a:spLocks noChangeArrowheads="1"/>
          </p:cNvSpPr>
          <p:nvPr/>
        </p:nvSpPr>
        <p:spPr bwMode="auto">
          <a:xfrm>
            <a:off x="1363663" y="5248275"/>
            <a:ext cx="1552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solidFill>
                  <a:srgbClr val="003300"/>
                </a:solidFill>
                <a:cs typeface="+mn-cs"/>
              </a:rPr>
              <a:t>base address</a:t>
            </a:r>
          </a:p>
        </p:txBody>
      </p:sp>
      <p:sp>
        <p:nvSpPr>
          <p:cNvPr id="1368071" name="Text Box 7"/>
          <p:cNvSpPr txBox="1">
            <a:spLocks noChangeArrowheads="1"/>
          </p:cNvSpPr>
          <p:nvPr/>
        </p:nvSpPr>
        <p:spPr bwMode="auto">
          <a:xfrm>
            <a:off x="2916238" y="5157788"/>
            <a:ext cx="587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solidFill>
                  <a:srgbClr val="003300"/>
                </a:solidFill>
                <a:cs typeface="+mn-cs"/>
              </a:rPr>
              <a:t>limit</a:t>
            </a:r>
          </a:p>
        </p:txBody>
      </p:sp>
      <p:sp>
        <p:nvSpPr>
          <p:cNvPr id="1368072" name="Text Box 8"/>
          <p:cNvSpPr txBox="1">
            <a:spLocks noChangeArrowheads="1"/>
          </p:cNvSpPr>
          <p:nvPr/>
        </p:nvSpPr>
        <p:spPr bwMode="auto">
          <a:xfrm>
            <a:off x="4835525" y="3860800"/>
            <a:ext cx="676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solidFill>
                  <a:srgbClr val="003300"/>
                </a:solidFill>
                <a:cs typeface="+mn-cs"/>
              </a:rPr>
              <a:t>base</a:t>
            </a:r>
          </a:p>
        </p:txBody>
      </p:sp>
      <p:sp>
        <p:nvSpPr>
          <p:cNvPr id="1368073" name="Text Box 9"/>
          <p:cNvSpPr txBox="1">
            <a:spLocks noChangeArrowheads="1"/>
          </p:cNvSpPr>
          <p:nvPr/>
        </p:nvSpPr>
        <p:spPr bwMode="auto">
          <a:xfrm>
            <a:off x="5435600" y="4745038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solidFill>
                  <a:srgbClr val="003300"/>
                </a:solidFill>
                <a:cs typeface="+mn-cs"/>
              </a:rPr>
              <a:t>base+offset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B30831-BAD9-5F4C-A2B0-8A8166923527}" type="slidenum">
              <a:rPr lang="en-US"/>
              <a:pPr>
                <a:defRPr/>
              </a:pPr>
              <a:t>79</a:t>
            </a:fld>
            <a:endParaRPr lang="en-US"/>
          </a:p>
        </p:txBody>
      </p:sp>
      <p:sp>
        <p:nvSpPr>
          <p:cNvPr id="14049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Pentium Paging Architecture</a:t>
            </a:r>
          </a:p>
        </p:txBody>
      </p:sp>
      <p:sp>
        <p:nvSpPr>
          <p:cNvPr id="140493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Pentium architecture allows a page size of either 4 KB or 4 MB. </a:t>
            </a:r>
          </a:p>
          <a:p>
            <a:pPr eaLnBrk="1" hangingPunct="1">
              <a:defRPr/>
            </a:pPr>
            <a:endParaRPr lang="en-US" sz="20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For 4 KB pages, two-level paging scheme is used in a 32 bit machine</a:t>
            </a:r>
          </a:p>
          <a:p>
            <a:pPr lvl="1" eaLnBrk="1" hangingPunct="1">
              <a:defRPr/>
            </a:pPr>
            <a:r>
              <a:rPr lang="en-US" sz="2000" dirty="0" smtClean="0"/>
              <a:t>Address division: &lt;10, 10, 12&gt; bits</a:t>
            </a:r>
          </a:p>
          <a:p>
            <a:pPr eaLnBrk="1" hangingPunct="1">
              <a:defRPr/>
            </a:pPr>
            <a:endParaRPr lang="en-US" sz="20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For 4 MB pages, we can skip the inner page tables (secondary page table). A top level page table entry will point directly to a 4 MB page.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D95FE-08EB-7B49-936A-DC629BA819C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Binding of Instructions and Data to Memory</a:t>
            </a:r>
          </a:p>
        </p:txBody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4968875" cy="46799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Address binding of instructions and data to (physical) memory addresses </a:t>
            </a:r>
            <a:r>
              <a:rPr lang="en-US" dirty="0" smtClean="0">
                <a:cs typeface="+mn-cs"/>
              </a:rPr>
              <a:t>can happen at three different stages</a:t>
            </a:r>
          </a:p>
          <a:p>
            <a:pPr lvl="1" eaLnBrk="1" hangingPunct="1">
              <a:defRPr/>
            </a:pPr>
            <a:r>
              <a:rPr lang="en-US" b="1" dirty="0" smtClean="0"/>
              <a:t>Compile time</a:t>
            </a:r>
            <a:r>
              <a:rPr lang="en-US" dirty="0" smtClean="0"/>
              <a:t>:  If memory location known a priori, </a:t>
            </a:r>
            <a:r>
              <a:rPr lang="en-US" b="1" dirty="0" smtClean="0"/>
              <a:t>absolute code</a:t>
            </a:r>
            <a:r>
              <a:rPr lang="en-US" dirty="0" smtClean="0"/>
              <a:t> can be generated; must recompile code if starting location changes</a:t>
            </a:r>
          </a:p>
          <a:p>
            <a:pPr lvl="1" eaLnBrk="1" hangingPunct="1">
              <a:defRPr/>
            </a:pPr>
            <a:r>
              <a:rPr lang="en-US" b="1" dirty="0" smtClean="0"/>
              <a:t>Load time</a:t>
            </a:r>
            <a:r>
              <a:rPr lang="en-US" dirty="0" smtClean="0"/>
              <a:t>:  Must generate </a:t>
            </a:r>
            <a:r>
              <a:rPr lang="en-US" b="1" dirty="0" err="1" smtClean="0"/>
              <a:t>relocatable</a:t>
            </a:r>
            <a:r>
              <a:rPr lang="en-US" b="1" dirty="0" smtClean="0"/>
              <a:t> code</a:t>
            </a:r>
            <a:r>
              <a:rPr lang="en-US" dirty="0" smtClean="0"/>
              <a:t> if memory location is not known at compile time.</a:t>
            </a:r>
          </a:p>
          <a:p>
            <a:pPr lvl="1" eaLnBrk="1" hangingPunct="1">
              <a:defRPr/>
            </a:pPr>
            <a:r>
              <a:rPr lang="en-US" b="1" dirty="0" smtClean="0"/>
              <a:t>Execution time</a:t>
            </a:r>
            <a:r>
              <a:rPr lang="en-US" dirty="0" smtClean="0"/>
              <a:t>:  Binding delayed until run time if the process can be moved during its execution from one memory segment to another.  Need hardware support for address maps (e.g., base and limit</a:t>
            </a:r>
            <a:r>
              <a:rPr lang="en-US" i="1" dirty="0" smtClean="0"/>
              <a:t> </a:t>
            </a:r>
            <a:r>
              <a:rPr lang="en-US" dirty="0" smtClean="0"/>
              <a:t>registers)</a:t>
            </a:r>
          </a:p>
          <a:p>
            <a:pPr eaLnBrk="1" hangingPunct="1">
              <a:defRPr/>
            </a:pPr>
            <a:endParaRPr lang="en-US" sz="1600" dirty="0" smtClean="0">
              <a:cs typeface="+mn-cs"/>
            </a:endParaRPr>
          </a:p>
        </p:txBody>
      </p:sp>
      <p:sp>
        <p:nvSpPr>
          <p:cNvPr id="1222660" name="Rectangle 4"/>
          <p:cNvSpPr>
            <a:spLocks noChangeArrowheads="1"/>
          </p:cNvSpPr>
          <p:nvPr/>
        </p:nvSpPr>
        <p:spPr bwMode="auto">
          <a:xfrm>
            <a:off x="7597775" y="1989138"/>
            <a:ext cx="1295400" cy="345598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2661" name="Text Box 5"/>
          <p:cNvSpPr txBox="1">
            <a:spLocks noChangeArrowheads="1"/>
          </p:cNvSpPr>
          <p:nvPr/>
        </p:nvSpPr>
        <p:spPr bwMode="auto">
          <a:xfrm>
            <a:off x="7885113" y="1628775"/>
            <a:ext cx="688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RAM</a:t>
            </a:r>
          </a:p>
        </p:txBody>
      </p:sp>
      <p:sp>
        <p:nvSpPr>
          <p:cNvPr id="1222662" name="Rectangle 6"/>
          <p:cNvSpPr>
            <a:spLocks noChangeArrowheads="1"/>
          </p:cNvSpPr>
          <p:nvPr/>
        </p:nvSpPr>
        <p:spPr bwMode="auto">
          <a:xfrm>
            <a:off x="7669213" y="2493963"/>
            <a:ext cx="1150937" cy="1584325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Program</a:t>
            </a:r>
          </a:p>
        </p:txBody>
      </p:sp>
      <p:sp>
        <p:nvSpPr>
          <p:cNvPr id="1222664" name="Rectangle 8"/>
          <p:cNvSpPr>
            <a:spLocks noChangeArrowheads="1"/>
          </p:cNvSpPr>
          <p:nvPr/>
        </p:nvSpPr>
        <p:spPr bwMode="auto">
          <a:xfrm>
            <a:off x="5795963" y="3068638"/>
            <a:ext cx="1150937" cy="15843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2665" name="Text Box 9"/>
          <p:cNvSpPr txBox="1">
            <a:spLocks noChangeArrowheads="1"/>
          </p:cNvSpPr>
          <p:nvPr/>
        </p:nvSpPr>
        <p:spPr bwMode="auto">
          <a:xfrm>
            <a:off x="5702300" y="4076700"/>
            <a:ext cx="1336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instructions</a:t>
            </a:r>
          </a:p>
        </p:txBody>
      </p:sp>
      <p:sp>
        <p:nvSpPr>
          <p:cNvPr id="1222666" name="Text Box 10"/>
          <p:cNvSpPr txBox="1">
            <a:spLocks noChangeArrowheads="1"/>
          </p:cNvSpPr>
          <p:nvPr/>
        </p:nvSpPr>
        <p:spPr bwMode="auto">
          <a:xfrm>
            <a:off x="6011863" y="3429000"/>
            <a:ext cx="625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data</a:t>
            </a:r>
            <a:br>
              <a:rPr lang="en-US">
                <a:cs typeface="+mn-cs"/>
              </a:rPr>
            </a:br>
            <a:endParaRPr lang="en-US">
              <a:cs typeface="+mn-cs"/>
            </a:endParaRPr>
          </a:p>
        </p:txBody>
      </p:sp>
      <p:sp>
        <p:nvSpPr>
          <p:cNvPr id="1222667" name="Text Box 11"/>
          <p:cNvSpPr txBox="1">
            <a:spLocks noChangeArrowheads="1"/>
          </p:cNvSpPr>
          <p:nvPr/>
        </p:nvSpPr>
        <p:spPr bwMode="auto">
          <a:xfrm>
            <a:off x="5726113" y="2682875"/>
            <a:ext cx="1222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a program</a:t>
            </a:r>
          </a:p>
        </p:txBody>
      </p:sp>
      <p:sp>
        <p:nvSpPr>
          <p:cNvPr id="1222668" name="Line 12"/>
          <p:cNvSpPr>
            <a:spLocks noChangeShapeType="1"/>
          </p:cNvSpPr>
          <p:nvPr/>
        </p:nvSpPr>
        <p:spPr bwMode="auto">
          <a:xfrm flipV="1">
            <a:off x="7092950" y="3500438"/>
            <a:ext cx="431800" cy="3603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2669" name="Text Box 13"/>
          <p:cNvSpPr txBox="1">
            <a:spLocks noChangeArrowheads="1"/>
          </p:cNvSpPr>
          <p:nvPr/>
        </p:nvSpPr>
        <p:spPr bwMode="auto">
          <a:xfrm>
            <a:off x="7092950" y="3284538"/>
            <a:ext cx="307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22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2662" grpId="0" animBg="1"/>
      <p:bldP spid="122266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D41500-A39F-D041-8F8A-B44DCE961047}" type="slidenum">
              <a:rPr lang="en-US"/>
              <a:pPr>
                <a:defRPr/>
              </a:pPr>
              <a:t>80</a:t>
            </a:fld>
            <a:endParaRPr lang="en-US"/>
          </a:p>
        </p:txBody>
      </p:sp>
      <p:sp>
        <p:nvSpPr>
          <p:cNvPr id="13701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Pentium Paging Architecture</a:t>
            </a:r>
          </a:p>
        </p:txBody>
      </p:sp>
      <p:pic>
        <p:nvPicPr>
          <p:cNvPr id="1669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1665288"/>
            <a:ext cx="4610100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FFDA4-A8A3-4E41-BB9F-CE717980B5E3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140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Linux</a:t>
            </a:r>
            <a:r>
              <a:rPr lang="en-US" dirty="0" smtClean="0">
                <a:cs typeface="+mj-cs"/>
              </a:rPr>
              <a:t> on Pentium: Segmentation</a:t>
            </a:r>
          </a:p>
        </p:txBody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600" dirty="0" smtClean="0">
                <a:cs typeface="+mn-cs"/>
              </a:rPr>
              <a:t>Linux is designed to run on a lot of hardware platforms: Pentium, Arm, Motorola, </a:t>
            </a:r>
            <a:r>
              <a:rPr lang="en-US" sz="1600" dirty="0" err="1" smtClean="0">
                <a:cs typeface="+mn-cs"/>
              </a:rPr>
              <a:t>Sparc</a:t>
            </a:r>
            <a:r>
              <a:rPr lang="en-US" sz="1600" dirty="0" smtClean="0">
                <a:cs typeface="+mn-cs"/>
              </a:rPr>
              <a:t>, MIPS, …</a:t>
            </a:r>
          </a:p>
          <a:p>
            <a:pPr eaLnBrk="1" hangingPunct="1">
              <a:defRPr/>
            </a:pPr>
            <a:endParaRPr lang="en-US" sz="16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600" dirty="0" smtClean="0">
                <a:cs typeface="+mn-cs"/>
              </a:rPr>
              <a:t>Therefore it does </a:t>
            </a:r>
            <a:r>
              <a:rPr lang="en-US" sz="1600" dirty="0" smtClean="0">
                <a:solidFill>
                  <a:srgbClr val="FF0000"/>
                </a:solidFill>
                <a:cs typeface="+mn-cs"/>
              </a:rPr>
              <a:t>not rely on segmentation </a:t>
            </a:r>
            <a:r>
              <a:rPr lang="en-US" sz="1600" dirty="0" smtClean="0">
                <a:cs typeface="+mn-cs"/>
              </a:rPr>
              <a:t>and makes minimal use of segmentation in Pentium. </a:t>
            </a:r>
          </a:p>
          <a:p>
            <a:pPr eaLnBrk="1" hangingPunct="1">
              <a:defRPr/>
            </a:pPr>
            <a:endParaRPr lang="en-US" sz="1600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9231-F14E-F845-959F-49ADD8B6F702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141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Linux on Pentium: Paging</a:t>
            </a:r>
          </a:p>
        </p:txBody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Linux uses </a:t>
            </a:r>
            <a:r>
              <a:rPr lang="en-US" sz="2000" dirty="0" smtClean="0">
                <a:solidFill>
                  <a:srgbClr val="FF0000"/>
                </a:solidFill>
              </a:rPr>
              <a:t>two level paging </a:t>
            </a:r>
            <a:r>
              <a:rPr lang="en-US" sz="2000" dirty="0" smtClean="0"/>
              <a:t>for 32 bit machines. 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Linux can use </a:t>
            </a:r>
            <a:r>
              <a:rPr lang="en-US" sz="2000" dirty="0" smtClean="0">
                <a:solidFill>
                  <a:srgbClr val="FF0000"/>
                </a:solidFill>
              </a:rPr>
              <a:t>three level paging </a:t>
            </a:r>
            <a:r>
              <a:rPr lang="en-US" sz="2000" dirty="0" smtClean="0"/>
              <a:t>as well for some bigger address space architectures. </a:t>
            </a:r>
          </a:p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A linear address in Linux is broken into 4 parts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 smtClean="0">
                <a:cs typeface="+mn-cs"/>
              </a:rPr>
              <a:t>in 3-level paging. </a:t>
            </a:r>
          </a:p>
          <a:p>
            <a:pPr lvl="1" eaLnBrk="1" hangingPunct="1">
              <a:defRPr/>
            </a:pPr>
            <a:r>
              <a:rPr lang="en-US" sz="2000" dirty="0" smtClean="0"/>
              <a:t>P1: global directory</a:t>
            </a:r>
          </a:p>
          <a:p>
            <a:pPr lvl="1" eaLnBrk="1" hangingPunct="1">
              <a:defRPr/>
            </a:pPr>
            <a:r>
              <a:rPr lang="en-US" sz="2000" dirty="0" smtClean="0"/>
              <a:t>P2: middle directory</a:t>
            </a:r>
          </a:p>
          <a:p>
            <a:pPr lvl="1" eaLnBrk="1" hangingPunct="1">
              <a:defRPr/>
            </a:pPr>
            <a:r>
              <a:rPr lang="en-US" sz="2000" dirty="0" smtClean="0"/>
              <a:t>P3: page table</a:t>
            </a:r>
          </a:p>
          <a:p>
            <a:pPr lvl="1" eaLnBrk="1" hangingPunct="1">
              <a:defRPr/>
            </a:pPr>
            <a:r>
              <a:rPr lang="en-US" sz="2000" dirty="0" smtClean="0"/>
              <a:t>P4: offset</a:t>
            </a:r>
          </a:p>
          <a:p>
            <a:pPr eaLnBrk="1" hangingPunct="1">
              <a:defRPr/>
            </a:pPr>
            <a:endParaRPr lang="en-US" sz="20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Number of bits in each part depends on the architecture</a:t>
            </a:r>
          </a:p>
          <a:p>
            <a:pPr lvl="1" eaLnBrk="1" hangingPunct="1">
              <a:defRPr/>
            </a:pPr>
            <a:endParaRPr lang="en-US" sz="1600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03667-EABB-1343-A048-96A53D36FF40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137216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Linear Address in Linux</a:t>
            </a:r>
          </a:p>
        </p:txBody>
      </p:sp>
      <p:sp>
        <p:nvSpPr>
          <p:cNvPr id="137216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2780928"/>
            <a:ext cx="8496300" cy="3456361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In a 64 bit machine (very large address space), we use all 4 parts</a:t>
            </a:r>
          </a:p>
          <a:p>
            <a:pPr eaLnBrk="1" hangingPunct="1">
              <a:defRPr/>
            </a:pPr>
            <a:endParaRPr lang="en-US" sz="20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In a 32 bit Intel machine, that uses two-level paging, we </a:t>
            </a:r>
            <a:r>
              <a:rPr lang="en-US" sz="2000" dirty="0" smtClean="0">
                <a:solidFill>
                  <a:srgbClr val="FF0000"/>
                </a:solidFill>
                <a:cs typeface="+mn-cs"/>
              </a:rPr>
              <a:t>ignore the middle directory </a:t>
            </a:r>
            <a:r>
              <a:rPr lang="en-US" sz="2000" dirty="0" smtClean="0">
                <a:cs typeface="+mn-cs"/>
              </a:rPr>
              <a:t>(its size is 0), and use 3 parts.</a:t>
            </a:r>
          </a:p>
          <a:p>
            <a:pPr eaLnBrk="1" hangingPunct="1">
              <a:defRPr/>
            </a:pPr>
            <a:endParaRPr lang="en-US" sz="2000" dirty="0">
              <a:cs typeface="+mn-cs"/>
            </a:endParaRPr>
          </a:p>
          <a:p>
            <a:pPr eaLnBrk="1" hangingPunct="1">
              <a:defRPr/>
            </a:pPr>
            <a:endParaRPr lang="en-US" sz="1600" dirty="0" smtClean="0">
              <a:cs typeface="+mn-cs"/>
            </a:endParaRP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1211263" y="1512888"/>
            <a:ext cx="586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sz="1800">
                <a:latin typeface="Helvetica" charset="0"/>
              </a:rPr>
              <a:t>Broken into four parts:</a:t>
            </a:r>
          </a:p>
        </p:txBody>
      </p:sp>
      <p:pic>
        <p:nvPicPr>
          <p:cNvPr id="1730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69072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3A38B-6A3E-B849-B39D-6B010F786185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13742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Three-level Paging in Linux</a:t>
            </a:r>
          </a:p>
        </p:txBody>
      </p:sp>
      <p:pic>
        <p:nvPicPr>
          <p:cNvPr id="1751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1604963"/>
            <a:ext cx="68770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level paging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/>
              <a:t>Linux also supports </a:t>
            </a:r>
            <a:r>
              <a:rPr lang="en-US" sz="2000" dirty="0">
                <a:solidFill>
                  <a:srgbClr val="FF0000"/>
                </a:solidFill>
              </a:rPr>
              <a:t>4 level paging</a:t>
            </a:r>
            <a:r>
              <a:rPr lang="en-US" sz="2000" dirty="0"/>
              <a:t>. </a:t>
            </a:r>
            <a:r>
              <a:rPr lang="en-US" sz="2000" b="1" dirty="0"/>
              <a:t>Intel 64 bit </a:t>
            </a:r>
            <a:r>
              <a:rPr lang="en-US" sz="2000" dirty="0"/>
              <a:t>architecture supports for level paging and Linux can run on </a:t>
            </a:r>
            <a:r>
              <a:rPr lang="en-US" sz="2000" dirty="0" smtClean="0"/>
              <a:t>that.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 smtClean="0"/>
              <a:t>Intel </a:t>
            </a:r>
            <a:r>
              <a:rPr lang="en-US" sz="2000" dirty="0"/>
              <a:t>64 bit architecture uses 48 bit virtual addresses. Address division scheme is: [9,9,9,9,12]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596510" y="6165726"/>
            <a:ext cx="954088" cy="309563"/>
          </a:xfrm>
        </p:spPr>
        <p:txBody>
          <a:bodyPr/>
          <a:lstStyle/>
          <a:p>
            <a:pPr>
              <a:defRPr/>
            </a:pPr>
            <a:fld id="{B1CFDB63-B6F0-4549-9B47-EABC2B5B8EEE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475656" y="3933056"/>
            <a:ext cx="1152128" cy="36004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27784" y="3933056"/>
            <a:ext cx="1152128" cy="36004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79912" y="3933056"/>
            <a:ext cx="1152128" cy="36004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932040" y="3933056"/>
            <a:ext cx="1152128" cy="36004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84168" y="3933056"/>
            <a:ext cx="1512168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3573016"/>
            <a:ext cx="73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 bits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43808" y="3573016"/>
            <a:ext cx="73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 bits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23928" y="3573016"/>
            <a:ext cx="73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 bits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76056" y="3573016"/>
            <a:ext cx="73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 bits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80019" y="3573016"/>
            <a:ext cx="86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bits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44208" y="4293096"/>
            <a:ext cx="7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offset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1475656" y="4653136"/>
            <a:ext cx="6120680" cy="0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3419872" y="4653136"/>
            <a:ext cx="2314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 bit virtual address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67744" y="5373216"/>
            <a:ext cx="4521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Intel x86_64 architecture virtual addresses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11280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1A85E-336B-B04E-83A7-82CCFA70D7B9}" type="slidenum">
              <a:rPr lang="en-US"/>
              <a:pPr>
                <a:defRPr/>
              </a:pPr>
              <a:t>86</a:t>
            </a:fld>
            <a:endParaRPr lang="en-US"/>
          </a:p>
        </p:txBody>
      </p:sp>
      <p:sp>
        <p:nvSpPr>
          <p:cNvPr id="142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Linux Paging: some kernel structures</a:t>
            </a:r>
          </a:p>
        </p:txBody>
      </p:sp>
      <p:sp>
        <p:nvSpPr>
          <p:cNvPr id="1427460" name="Text Box 4"/>
          <p:cNvSpPr txBox="1">
            <a:spLocks noChangeArrowheads="1"/>
          </p:cNvSpPr>
          <p:nvPr/>
        </p:nvSpPr>
        <p:spPr bwMode="auto">
          <a:xfrm>
            <a:off x="4252913" y="3068638"/>
            <a:ext cx="2263775" cy="1739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struct mm_struct </a:t>
            </a:r>
          </a:p>
          <a:p>
            <a:pPr algn="l">
              <a:defRPr/>
            </a:pPr>
            <a:r>
              <a:rPr lang="en-US">
                <a:cs typeface="+mn-cs"/>
              </a:rPr>
              <a:t>{</a:t>
            </a:r>
          </a:p>
          <a:p>
            <a:pPr algn="l">
              <a:defRPr/>
            </a:pPr>
            <a:r>
              <a:rPr lang="en-US">
                <a:cs typeface="+mn-cs"/>
              </a:rPr>
              <a:t>	…</a:t>
            </a:r>
          </a:p>
          <a:p>
            <a:pPr algn="l">
              <a:defRPr/>
            </a:pPr>
            <a:r>
              <a:rPr lang="en-US">
                <a:cs typeface="+mn-cs"/>
              </a:rPr>
              <a:t>	pgd_t *pgd;</a:t>
            </a:r>
          </a:p>
          <a:p>
            <a:pPr algn="l">
              <a:defRPr/>
            </a:pPr>
            <a:r>
              <a:rPr lang="en-US">
                <a:cs typeface="+mn-cs"/>
              </a:rPr>
              <a:t>	….</a:t>
            </a:r>
          </a:p>
          <a:p>
            <a:pPr algn="l">
              <a:defRPr/>
            </a:pPr>
            <a:r>
              <a:rPr lang="en-US">
                <a:cs typeface="+mn-cs"/>
              </a:rPr>
              <a:t>}</a:t>
            </a:r>
          </a:p>
        </p:txBody>
      </p:sp>
      <p:sp>
        <p:nvSpPr>
          <p:cNvPr id="1427461" name="Text Box 5"/>
          <p:cNvSpPr txBox="1">
            <a:spLocks noChangeArrowheads="1"/>
          </p:cNvSpPr>
          <p:nvPr/>
        </p:nvSpPr>
        <p:spPr bwMode="auto">
          <a:xfrm>
            <a:off x="263525" y="1700213"/>
            <a:ext cx="3444875" cy="20145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struct task_struct </a:t>
            </a:r>
          </a:p>
          <a:p>
            <a:pPr algn="l">
              <a:defRPr/>
            </a:pPr>
            <a:r>
              <a:rPr lang="en-US">
                <a:cs typeface="+mn-cs"/>
              </a:rPr>
              <a:t>{</a:t>
            </a:r>
          </a:p>
          <a:p>
            <a:pPr algn="l">
              <a:defRPr/>
            </a:pPr>
            <a:r>
              <a:rPr lang="en-US">
                <a:cs typeface="+mn-cs"/>
              </a:rPr>
              <a:t>	…</a:t>
            </a:r>
          </a:p>
          <a:p>
            <a:pPr algn="l">
              <a:defRPr/>
            </a:pPr>
            <a:r>
              <a:rPr lang="en-US">
                <a:cs typeface="+mn-cs"/>
              </a:rPr>
              <a:t>	…</a:t>
            </a:r>
          </a:p>
          <a:p>
            <a:pPr algn="l">
              <a:defRPr/>
            </a:pPr>
            <a:r>
              <a:rPr lang="en-US">
                <a:cs typeface="+mn-cs"/>
              </a:rPr>
              <a:t>	struct mm_struct *mm; </a:t>
            </a:r>
          </a:p>
          <a:p>
            <a:pPr algn="l">
              <a:defRPr/>
            </a:pPr>
            <a:endParaRPr lang="en-US">
              <a:cs typeface="+mn-cs"/>
            </a:endParaRPr>
          </a:p>
          <a:p>
            <a:pPr algn="l">
              <a:defRPr/>
            </a:pPr>
            <a:r>
              <a:rPr lang="en-US">
                <a:cs typeface="+mn-cs"/>
              </a:rPr>
              <a:t>}</a:t>
            </a:r>
          </a:p>
        </p:txBody>
      </p:sp>
      <p:sp>
        <p:nvSpPr>
          <p:cNvPr id="1427463" name="Text Box 7"/>
          <p:cNvSpPr txBox="1">
            <a:spLocks noChangeArrowheads="1"/>
          </p:cNvSpPr>
          <p:nvPr/>
        </p:nvSpPr>
        <p:spPr bwMode="auto">
          <a:xfrm>
            <a:off x="1095375" y="3716338"/>
            <a:ext cx="1704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the PCB object</a:t>
            </a:r>
          </a:p>
          <a:p>
            <a:pPr>
              <a:defRPr/>
            </a:pPr>
            <a:r>
              <a:rPr lang="en-US">
                <a:cs typeface="+mn-cs"/>
              </a:rPr>
              <a:t>of a process X </a:t>
            </a:r>
          </a:p>
        </p:txBody>
      </p:sp>
      <p:sp>
        <p:nvSpPr>
          <p:cNvPr id="1427464" name="Freeform 8"/>
          <p:cNvSpPr>
            <a:spLocks/>
          </p:cNvSpPr>
          <p:nvPr/>
        </p:nvSpPr>
        <p:spPr bwMode="auto">
          <a:xfrm>
            <a:off x="3563938" y="2887663"/>
            <a:ext cx="720725" cy="396875"/>
          </a:xfrm>
          <a:custGeom>
            <a:avLst/>
            <a:gdLst>
              <a:gd name="T0" fmla="*/ 0 w 454"/>
              <a:gd name="T1" fmla="*/ 69 h 250"/>
              <a:gd name="T2" fmla="*/ 181 w 454"/>
              <a:gd name="T3" fmla="*/ 23 h 250"/>
              <a:gd name="T4" fmla="*/ 227 w 454"/>
              <a:gd name="T5" fmla="*/ 205 h 250"/>
              <a:gd name="T6" fmla="*/ 454 w 454"/>
              <a:gd name="T7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4" h="250">
                <a:moveTo>
                  <a:pt x="0" y="69"/>
                </a:moveTo>
                <a:cubicBezTo>
                  <a:pt x="71" y="34"/>
                  <a:pt x="143" y="0"/>
                  <a:pt x="181" y="23"/>
                </a:cubicBezTo>
                <a:cubicBezTo>
                  <a:pt x="219" y="46"/>
                  <a:pt x="181" y="167"/>
                  <a:pt x="227" y="205"/>
                </a:cubicBezTo>
                <a:cubicBezTo>
                  <a:pt x="273" y="243"/>
                  <a:pt x="363" y="246"/>
                  <a:pt x="454" y="25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7465" name="Rectangle 9"/>
          <p:cNvSpPr>
            <a:spLocks noChangeArrowheads="1"/>
          </p:cNvSpPr>
          <p:nvPr/>
        </p:nvSpPr>
        <p:spPr bwMode="auto">
          <a:xfrm>
            <a:off x="7164388" y="2492375"/>
            <a:ext cx="936625" cy="1444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7466" name="Rectangle 10"/>
          <p:cNvSpPr>
            <a:spLocks noChangeArrowheads="1"/>
          </p:cNvSpPr>
          <p:nvPr/>
        </p:nvSpPr>
        <p:spPr bwMode="auto">
          <a:xfrm>
            <a:off x="7164388" y="2636838"/>
            <a:ext cx="936625" cy="1444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7467" name="Rectangle 11"/>
          <p:cNvSpPr>
            <a:spLocks noChangeArrowheads="1"/>
          </p:cNvSpPr>
          <p:nvPr/>
        </p:nvSpPr>
        <p:spPr bwMode="auto">
          <a:xfrm>
            <a:off x="7164388" y="2781300"/>
            <a:ext cx="936625" cy="1444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7468" name="Rectangle 12"/>
          <p:cNvSpPr>
            <a:spLocks noChangeArrowheads="1"/>
          </p:cNvSpPr>
          <p:nvPr/>
        </p:nvSpPr>
        <p:spPr bwMode="auto">
          <a:xfrm>
            <a:off x="7164388" y="2924175"/>
            <a:ext cx="936625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7469" name="Rectangle 13"/>
          <p:cNvSpPr>
            <a:spLocks noChangeArrowheads="1"/>
          </p:cNvSpPr>
          <p:nvPr/>
        </p:nvSpPr>
        <p:spPr bwMode="auto">
          <a:xfrm>
            <a:off x="7164388" y="3500438"/>
            <a:ext cx="936625" cy="1444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7470" name="Rectangle 14"/>
          <p:cNvSpPr>
            <a:spLocks noChangeArrowheads="1"/>
          </p:cNvSpPr>
          <p:nvPr/>
        </p:nvSpPr>
        <p:spPr bwMode="auto">
          <a:xfrm>
            <a:off x="7164388" y="3644900"/>
            <a:ext cx="936625" cy="1444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7471" name="Text Box 15"/>
          <p:cNvSpPr txBox="1">
            <a:spLocks noChangeArrowheads="1"/>
          </p:cNvSpPr>
          <p:nvPr/>
        </p:nvSpPr>
        <p:spPr bwMode="auto">
          <a:xfrm>
            <a:off x="6865938" y="3740150"/>
            <a:ext cx="145097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top level 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page table </a:t>
            </a:r>
          </a:p>
          <a:p>
            <a:pPr>
              <a:defRPr/>
            </a:pPr>
            <a:r>
              <a:rPr lang="en-US">
                <a:cs typeface="+mn-cs"/>
              </a:rPr>
              <a:t>of process X</a:t>
            </a:r>
          </a:p>
          <a:p>
            <a:pPr>
              <a:defRPr/>
            </a:pPr>
            <a:r>
              <a:rPr lang="en-US">
                <a:cs typeface="+mn-cs"/>
              </a:rPr>
              <a:t>(called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page 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global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directory)</a:t>
            </a:r>
          </a:p>
        </p:txBody>
      </p:sp>
      <p:sp>
        <p:nvSpPr>
          <p:cNvPr id="1427472" name="Freeform 16"/>
          <p:cNvSpPr>
            <a:spLocks/>
          </p:cNvSpPr>
          <p:nvPr/>
        </p:nvSpPr>
        <p:spPr bwMode="auto">
          <a:xfrm>
            <a:off x="6443663" y="2492375"/>
            <a:ext cx="720725" cy="1584325"/>
          </a:xfrm>
          <a:custGeom>
            <a:avLst/>
            <a:gdLst>
              <a:gd name="T0" fmla="*/ 0 w 454"/>
              <a:gd name="T1" fmla="*/ 998 h 998"/>
              <a:gd name="T2" fmla="*/ 182 w 454"/>
              <a:gd name="T3" fmla="*/ 908 h 998"/>
              <a:gd name="T4" fmla="*/ 227 w 454"/>
              <a:gd name="T5" fmla="*/ 499 h 998"/>
              <a:gd name="T6" fmla="*/ 227 w 454"/>
              <a:gd name="T7" fmla="*/ 136 h 998"/>
              <a:gd name="T8" fmla="*/ 454 w 454"/>
              <a:gd name="T9" fmla="*/ 0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4" h="998">
                <a:moveTo>
                  <a:pt x="0" y="998"/>
                </a:moveTo>
                <a:cubicBezTo>
                  <a:pt x="72" y="994"/>
                  <a:pt x="144" y="991"/>
                  <a:pt x="182" y="908"/>
                </a:cubicBezTo>
                <a:cubicBezTo>
                  <a:pt x="220" y="825"/>
                  <a:pt x="220" y="628"/>
                  <a:pt x="227" y="499"/>
                </a:cubicBezTo>
                <a:cubicBezTo>
                  <a:pt x="234" y="370"/>
                  <a:pt x="189" y="219"/>
                  <a:pt x="227" y="136"/>
                </a:cubicBezTo>
                <a:cubicBezTo>
                  <a:pt x="265" y="53"/>
                  <a:pt x="356" y="0"/>
                  <a:pt x="454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7473" name="Text Box 17"/>
          <p:cNvSpPr txBox="1">
            <a:spLocks noChangeArrowheads="1"/>
          </p:cNvSpPr>
          <p:nvPr/>
        </p:nvSpPr>
        <p:spPr bwMode="auto">
          <a:xfrm>
            <a:off x="4440238" y="4699000"/>
            <a:ext cx="18192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mm object</a:t>
            </a:r>
          </a:p>
          <a:p>
            <a:pPr>
              <a:defRPr/>
            </a:pPr>
            <a:r>
              <a:rPr lang="en-US">
                <a:cs typeface="+mn-cs"/>
              </a:rPr>
              <a:t>of process X</a:t>
            </a:r>
          </a:p>
          <a:p>
            <a:pPr>
              <a:defRPr/>
            </a:pPr>
            <a:r>
              <a:rPr lang="en-US">
                <a:cs typeface="+mn-cs"/>
              </a:rPr>
              <a:t>(keeps memory 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management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related 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information)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7F16B-7A08-6148-83DE-5EF5E51E210E}" type="slidenum">
              <a:rPr lang="en-US"/>
              <a:pPr>
                <a:defRPr/>
              </a:pPr>
              <a:t>87</a:t>
            </a:fld>
            <a:endParaRPr lang="en-US"/>
          </a:p>
        </p:txBody>
      </p:sp>
      <p:sp>
        <p:nvSpPr>
          <p:cNvPr id="143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References</a:t>
            </a:r>
          </a:p>
        </p:txBody>
      </p:sp>
      <p:sp>
        <p:nvSpPr>
          <p:cNvPr id="143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The slides here are adapted/modified from the textbook and its slides: Operating System Concepts, </a:t>
            </a:r>
            <a:r>
              <a:rPr lang="en-US" dirty="0" err="1" smtClean="0">
                <a:cs typeface="+mn-cs"/>
              </a:rPr>
              <a:t>Silberschatz</a:t>
            </a:r>
            <a:r>
              <a:rPr lang="en-US" dirty="0" smtClean="0">
                <a:cs typeface="+mn-cs"/>
              </a:rPr>
              <a:t>  et al., 7th &amp; 8th editions,  Wiley.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Operating System Concepts, 7</a:t>
            </a:r>
            <a:r>
              <a:rPr lang="en-US" baseline="30000" dirty="0" smtClean="0">
                <a:cs typeface="+mn-cs"/>
              </a:rPr>
              <a:t>th</a:t>
            </a:r>
            <a:r>
              <a:rPr lang="en-US" dirty="0" smtClean="0">
                <a:cs typeface="+mn-cs"/>
              </a:rPr>
              <a:t> and 8</a:t>
            </a:r>
            <a:r>
              <a:rPr lang="en-US" baseline="30000" dirty="0" smtClean="0">
                <a:cs typeface="+mn-cs"/>
              </a:rPr>
              <a:t>th</a:t>
            </a:r>
            <a:r>
              <a:rPr lang="en-US" dirty="0" smtClean="0">
                <a:cs typeface="+mn-cs"/>
              </a:rPr>
              <a:t> editions, </a:t>
            </a:r>
            <a:r>
              <a:rPr lang="en-US" dirty="0" err="1" smtClean="0">
                <a:cs typeface="+mn-cs"/>
              </a:rPr>
              <a:t>Silberschatz</a:t>
            </a:r>
            <a:r>
              <a:rPr lang="en-US" dirty="0" smtClean="0">
                <a:cs typeface="+mn-cs"/>
              </a:rPr>
              <a:t> et al. Wiley.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Modern Operating Systems, Andrew S. </a:t>
            </a:r>
            <a:r>
              <a:rPr lang="en-US" dirty="0" err="1" smtClean="0">
                <a:cs typeface="+mn-cs"/>
              </a:rPr>
              <a:t>Tanenbaum</a:t>
            </a:r>
            <a:r>
              <a:rPr lang="en-US" dirty="0" smtClean="0">
                <a:cs typeface="+mn-cs"/>
              </a:rPr>
              <a:t>, 3</a:t>
            </a:r>
            <a:r>
              <a:rPr lang="en-US" baseline="30000" dirty="0" smtClean="0">
                <a:cs typeface="+mn-cs"/>
              </a:rPr>
              <a:t>rd</a:t>
            </a:r>
            <a:r>
              <a:rPr lang="en-US" dirty="0" smtClean="0">
                <a:cs typeface="+mn-cs"/>
              </a:rPr>
              <a:t> edition, 2009. 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Additional Study Material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8B6F0A-4DCF-8C40-827E-7EE1B95622D7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E57D5-AE8E-A34F-810D-F73D94DEA64B}" type="slidenum">
              <a:rPr lang="en-US"/>
              <a:pPr>
                <a:defRPr/>
              </a:pPr>
              <a:t>89</a:t>
            </a:fld>
            <a:endParaRPr lang="en-US"/>
          </a:p>
        </p:txBody>
      </p:sp>
      <p:sp>
        <p:nvSpPr>
          <p:cNvPr id="1239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84963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Swapping</a:t>
            </a:r>
          </a:p>
        </p:txBody>
      </p:sp>
      <p:sp>
        <p:nvSpPr>
          <p:cNvPr id="123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600" dirty="0" smtClean="0">
                <a:cs typeface="+mn-cs"/>
              </a:rPr>
              <a:t>A process can be swapped temporarily out of memory to a backing store, and then brought back into memory for continued execution</a:t>
            </a:r>
            <a:br>
              <a:rPr lang="en-US" sz="1600" dirty="0" smtClean="0">
                <a:cs typeface="+mn-cs"/>
              </a:rPr>
            </a:br>
            <a:endParaRPr lang="en-US" sz="16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 smtClean="0">
                <a:cs typeface="+mn-cs"/>
              </a:rPr>
              <a:t>Backing store</a:t>
            </a:r>
            <a:r>
              <a:rPr lang="en-US" sz="1600" dirty="0" smtClean="0">
                <a:cs typeface="+mn-cs"/>
              </a:rPr>
              <a:t> – fast disk large enough to accommodate copies of all memory images for all users; must provide direct access to these memory images</a:t>
            </a:r>
            <a:br>
              <a:rPr lang="en-US" sz="1600" dirty="0" smtClean="0">
                <a:cs typeface="+mn-cs"/>
              </a:rPr>
            </a:br>
            <a:endParaRPr lang="en-US" sz="16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 smtClean="0">
                <a:cs typeface="+mn-cs"/>
              </a:rPr>
              <a:t>Roll out, roll in</a:t>
            </a:r>
            <a:r>
              <a:rPr lang="en-US" sz="1600" dirty="0" smtClean="0">
                <a:cs typeface="+mn-cs"/>
              </a:rPr>
              <a:t> – swapping variant used for priority-based scheduling algorithms; lower-priority process is swapped out so higher-priority process can be loaded and executed</a:t>
            </a:r>
            <a:br>
              <a:rPr lang="en-US" sz="1600" dirty="0" smtClean="0">
                <a:cs typeface="+mn-cs"/>
              </a:rPr>
            </a:br>
            <a:endParaRPr lang="en-US" sz="16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dirty="0" smtClean="0">
                <a:cs typeface="+mn-cs"/>
              </a:rPr>
              <a:t>Major part of swap time is transfer time; total transfer time is directly proportional to the amount of memory swapped</a:t>
            </a:r>
            <a:br>
              <a:rPr lang="en-US" sz="1600" dirty="0" smtClean="0">
                <a:cs typeface="+mn-cs"/>
              </a:rPr>
            </a:br>
            <a:endParaRPr lang="en-US" sz="16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dirty="0" smtClean="0">
                <a:cs typeface="+mn-cs"/>
              </a:rPr>
              <a:t>Modified versions of swapping are found on many systems (i.e., UNIX, Linux, and Windows)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dirty="0" smtClean="0">
                <a:cs typeface="+mn-cs"/>
              </a:rPr>
              <a:t>System maintains a </a:t>
            </a:r>
            <a:r>
              <a:rPr lang="en-US" sz="1600" b="1" dirty="0" smtClean="0">
                <a:cs typeface="+mn-cs"/>
              </a:rPr>
              <a:t>ready queue</a:t>
            </a:r>
            <a:r>
              <a:rPr lang="en-US" sz="1600" dirty="0" smtClean="0">
                <a:cs typeface="+mn-cs"/>
              </a:rPr>
              <a:t> of ready-to-run processes which have memory images on disk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6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7809A6-645F-A843-85A7-443753D3B3C3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224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Multistep Processing of a User Program</a:t>
            </a:r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2590800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4710" name="Text Box 6"/>
          <p:cNvSpPr txBox="1">
            <a:spLocks noChangeArrowheads="1"/>
          </p:cNvSpPr>
          <p:nvPr/>
        </p:nvSpPr>
        <p:spPr bwMode="auto">
          <a:xfrm>
            <a:off x="4313238" y="2655888"/>
            <a:ext cx="4549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 dirty="0">
                <a:cs typeface="+mn-cs"/>
              </a:rPr>
              <a:t>Addresses may be represented in different 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ways during these steps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1B3AF5-CE27-4842-8BCB-DCD9C21A8190}" type="slidenum">
              <a:rPr lang="en-US"/>
              <a:pPr>
                <a:defRPr/>
              </a:pPr>
              <a:t>90</a:t>
            </a:fld>
            <a:endParaRPr lang="en-US"/>
          </a:p>
        </p:txBody>
      </p:sp>
      <p:sp>
        <p:nvSpPr>
          <p:cNvPr id="1241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Schematic View of Swapping</a:t>
            </a:r>
          </a:p>
        </p:txBody>
      </p:sp>
      <p:pic>
        <p:nvPicPr>
          <p:cNvPr id="532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554163"/>
            <a:ext cx="6080125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4788</TotalTime>
  <Words>4055</Words>
  <Application>Microsoft Macintosh PowerPoint</Application>
  <PresentationFormat>On-screen Show (4:3)</PresentationFormat>
  <Paragraphs>1195</Paragraphs>
  <Slides>90</Slides>
  <Notes>76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1" baseType="lpstr">
      <vt:lpstr>Default Design</vt:lpstr>
      <vt:lpstr>Chapter 8  Memory Management Strategies </vt:lpstr>
      <vt:lpstr>Objectives and Outline</vt:lpstr>
      <vt:lpstr>Background</vt:lpstr>
      <vt:lpstr>Background</vt:lpstr>
      <vt:lpstr>Multiple programs</vt:lpstr>
      <vt:lpstr>Protection: Base and Limit Registers</vt:lpstr>
      <vt:lpstr>Protection</vt:lpstr>
      <vt:lpstr>Binding of Instructions and Data to Memory</vt:lpstr>
      <vt:lpstr>Multistep Processing of a User Program</vt:lpstr>
      <vt:lpstr>Program addresses and memory</vt:lpstr>
      <vt:lpstr>Program addresses and memory</vt:lpstr>
      <vt:lpstr>Program addresses and memory</vt:lpstr>
      <vt:lpstr>Logical address space concept</vt:lpstr>
      <vt:lpstr>Logical vs. Physical Address Space</vt:lpstr>
      <vt:lpstr>Logical and physical addresses</vt:lpstr>
      <vt:lpstr>Memory-Management Unit (MMU)</vt:lpstr>
      <vt:lpstr>Dynamic relocation using a relocation register</vt:lpstr>
      <vt:lpstr>Dynamic Loading</vt:lpstr>
      <vt:lpstr>Dynamic Linking</vt:lpstr>
      <vt:lpstr>Contiguous Memory Allocation  (Dynamic Memory Allocation Problem)</vt:lpstr>
      <vt:lpstr>Contiguous Allocation</vt:lpstr>
      <vt:lpstr>Basic Memory Allocation Strategies</vt:lpstr>
      <vt:lpstr>Hardware Support for Relocation and Limit Registers</vt:lpstr>
      <vt:lpstr>Contiguous Allocation (Cont)</vt:lpstr>
      <vt:lpstr>Dynamic Storage-Allocation Problem</vt:lpstr>
      <vt:lpstr>Fragmentation</vt:lpstr>
      <vt:lpstr>Paging</vt:lpstr>
      <vt:lpstr>Paging</vt:lpstr>
      <vt:lpstr>Paging</vt:lpstr>
      <vt:lpstr>Paging</vt:lpstr>
      <vt:lpstr>Example</vt:lpstr>
      <vt:lpstr>Address Translation Scheme</vt:lpstr>
      <vt:lpstr>Simple example</vt:lpstr>
      <vt:lpstr>Paging Hardware:  address translation</vt:lpstr>
      <vt:lpstr>Paging Example</vt:lpstr>
      <vt:lpstr>Address translation example 1</vt:lpstr>
      <vt:lpstr>Address translation example 2</vt:lpstr>
      <vt:lpstr>Free Frames</vt:lpstr>
      <vt:lpstr>Implementation of Page Table</vt:lpstr>
      <vt:lpstr>Implementation of Page Table</vt:lpstr>
      <vt:lpstr>TLB</vt:lpstr>
      <vt:lpstr>TLB Associative Memory</vt:lpstr>
      <vt:lpstr>Paging Hardware With TLB</vt:lpstr>
      <vt:lpstr>Effective Memory Access Time</vt:lpstr>
      <vt:lpstr>Memory Protection</vt:lpstr>
      <vt:lpstr>Valid (v) or Invalid (i) Bit In A Page Table</vt:lpstr>
      <vt:lpstr>Page Table Entry Structure</vt:lpstr>
      <vt:lpstr>Shared Pages</vt:lpstr>
      <vt:lpstr>Shared Pages Example</vt:lpstr>
      <vt:lpstr>Structure of the Page Table</vt:lpstr>
      <vt:lpstr>Structure of the Page Table</vt:lpstr>
      <vt:lpstr>Hierarchical Page Tables</vt:lpstr>
      <vt:lpstr>Two-Level Paging Scheme</vt:lpstr>
      <vt:lpstr>Two-Level Paging Scheme</vt:lpstr>
      <vt:lpstr>Address-Translation Scheme</vt:lpstr>
      <vt:lpstr>Example: two level page table</vt:lpstr>
      <vt:lpstr>Example: two level page table need</vt:lpstr>
      <vt:lpstr>Example: two level page table need</vt:lpstr>
      <vt:lpstr>Example: two level page table need</vt:lpstr>
      <vt:lpstr>Example: two level page table need</vt:lpstr>
      <vt:lpstr>Three-level Paging Scheme</vt:lpstr>
      <vt:lpstr>Hashed Page Tables</vt:lpstr>
      <vt:lpstr>Hashed Page Table</vt:lpstr>
      <vt:lpstr>Inverted Page Table</vt:lpstr>
      <vt:lpstr>Inverted Page Table Architecture</vt:lpstr>
      <vt:lpstr>Segmentation</vt:lpstr>
      <vt:lpstr>Segmentation</vt:lpstr>
      <vt:lpstr>User’s View of a Program</vt:lpstr>
      <vt:lpstr>Logical View of Segmentation</vt:lpstr>
      <vt:lpstr>Segmentation Architecture</vt:lpstr>
      <vt:lpstr>Segmentation Hardware</vt:lpstr>
      <vt:lpstr>Segmentation Architecture (Cont.)</vt:lpstr>
      <vt:lpstr>Example of Segmentation</vt:lpstr>
      <vt:lpstr>Intel Pentium</vt:lpstr>
      <vt:lpstr>Example: The Intel Pentium</vt:lpstr>
      <vt:lpstr>Logical to Physical Address Translation in Pentium</vt:lpstr>
      <vt:lpstr>Logical to Physical Address Translation in Pentium</vt:lpstr>
      <vt:lpstr>Intel Pentium Segmentation</vt:lpstr>
      <vt:lpstr>Pentium Paging Architecture</vt:lpstr>
      <vt:lpstr>Pentium Paging Architecture</vt:lpstr>
      <vt:lpstr>Linux on Pentium: Segmentation</vt:lpstr>
      <vt:lpstr>Linux on Pentium: Paging</vt:lpstr>
      <vt:lpstr>Linear Address in Linux</vt:lpstr>
      <vt:lpstr>Three-level Paging in Linux</vt:lpstr>
      <vt:lpstr>4 level paging</vt:lpstr>
      <vt:lpstr>Linux Paging: some kernel structures</vt:lpstr>
      <vt:lpstr>References</vt:lpstr>
      <vt:lpstr>Additional Study Material</vt:lpstr>
      <vt:lpstr>Swapping</vt:lpstr>
      <vt:lpstr>Schematic View of Swapping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Ibrahim Korpeoglu</cp:lastModifiedBy>
  <cp:revision>4370</cp:revision>
  <dcterms:created xsi:type="dcterms:W3CDTF">1601-01-01T00:00:00Z</dcterms:created>
  <dcterms:modified xsi:type="dcterms:W3CDTF">2018-04-11T19:47:33Z</dcterms:modified>
</cp:coreProperties>
</file>