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2"/>
  </p:notesMasterIdLst>
  <p:handoutMasterIdLst>
    <p:handoutMasterId r:id="rId33"/>
  </p:handoutMasterIdLst>
  <p:sldIdLst>
    <p:sldId id="256" r:id="rId2"/>
    <p:sldId id="449" r:id="rId3"/>
    <p:sldId id="450" r:id="rId4"/>
    <p:sldId id="451" r:id="rId5"/>
    <p:sldId id="453" r:id="rId6"/>
    <p:sldId id="454" r:id="rId7"/>
    <p:sldId id="452" r:id="rId8"/>
    <p:sldId id="455" r:id="rId9"/>
    <p:sldId id="477" r:id="rId10"/>
    <p:sldId id="475" r:id="rId11"/>
    <p:sldId id="456" r:id="rId12"/>
    <p:sldId id="457" r:id="rId13"/>
    <p:sldId id="458" r:id="rId14"/>
    <p:sldId id="459" r:id="rId15"/>
    <p:sldId id="460" r:id="rId16"/>
    <p:sldId id="461" r:id="rId17"/>
    <p:sldId id="463" r:id="rId18"/>
    <p:sldId id="464" r:id="rId19"/>
    <p:sldId id="465" r:id="rId20"/>
    <p:sldId id="466" r:id="rId21"/>
    <p:sldId id="462" r:id="rId22"/>
    <p:sldId id="47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8" r:id="rId3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FFFF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812" autoAdjust="0"/>
    <p:restoredTop sz="75772" autoAdjust="0"/>
  </p:normalViewPr>
  <p:slideViewPr>
    <p:cSldViewPr>
      <p:cViewPr varScale="1">
        <p:scale>
          <a:sx n="156" d="100"/>
          <a:sy n="156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2BE8C7C-5462-0545-ABAB-41766A6D1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5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</a:defRPr>
            </a:lvl1pPr>
          </a:lstStyle>
          <a:p>
            <a:fld id="{CCC5BDCA-3D9C-5E40-A7D6-10F850005E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BCDAE4-5230-AB4C-8D23-C2793E20193A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FB1B4D-939D-BC48-AF28-65A039E3ECC9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337217-9EEC-FA4F-8202-FD1FA05406E8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73D01-2515-C64A-A3A2-4A186E51D712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663CA1-682E-7146-A3F4-90C29D4BB931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4F4A6D-0ADD-FB48-AD96-C5A029BB96AD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F67279-C6DC-F445-9DBA-935099280AD3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34DC7A-3BCF-1442-B555-AE8A1C2EA940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8E02F7-92CD-C741-AD87-B8DA2AC95728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1F2D4D-88C0-D643-AA26-5C52F8185757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3F9761-0FB5-0F4D-A684-99D3174CDA80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60EC33-AB44-6141-B366-7B41093842CA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A3156A-019D-D345-BE56-202CFF187491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94BF29-9A28-B047-8B67-F1B1CB0599F9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31DE57-C8B0-E140-B440-F2DFE849BBA9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AC807A-B6D0-564B-82CA-BAFB2602473A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DE9E9A-69C4-DC47-B3F5-58EC62C661D2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326B00-D387-FF41-9C6D-FC2DCDA7314D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50CA30-AA9B-F34E-B0E9-F646624368E6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511D04-A882-9840-84DF-88455B835009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249E16-9F8C-B841-B785-24E3A6F65101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F44142-F070-EF45-96A3-7B23845981CA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80869E-14BE-D54A-B3E5-6FBEA3531A99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281D22-B3F4-AA4A-B3D4-23D231475BA5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B22D35-F3EC-9245-8CCE-AB75237E6FFA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A7AE93-5B28-0C45-BBFF-2CF63B80E6CB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C37298-3C60-2A4D-B5E1-069B2E514EA4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0ECD87-2C21-6643-B498-960093185557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0471EC-9CFE-1848-ADDD-E0F3CDE7B359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D7F6E-AF2D-B74F-A0BD-EE4F323CA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5255C-93E8-E349-BE47-E017BE9A5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5FAA7-0CE1-3049-8469-AF961D4F3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57E9C-4B14-0647-92DD-BF682D0C4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BC81C-3ED1-DB4E-87B3-4E7A30D7F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6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C63BA-9DAB-0C42-AAC1-51B7F7863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AA521-0750-F343-A181-45B4DA93A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6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222D4-0A63-E74D-96D0-F8100F3FA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6DEF1-E698-1C41-B845-AE5169974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2F048-C60D-5242-9B40-1B4D9667A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F2C46-DE14-2044-8D4F-3F9223E04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06E234-D2E8-8241-93DB-4B0EEE0E62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341438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ilkent.edu.tr/~korpe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D4A032-0BB2-DF45-B956-214935E87A85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tx1"/>
                </a:solidFill>
                <a:latin typeface="Tahoma Small Cap" charset="0"/>
              </a:rPr>
              <a:t>Chapter 14</a:t>
            </a:r>
            <a:br>
              <a:rPr lang="en-US" sz="3600">
                <a:solidFill>
                  <a:schemeClr val="tx1"/>
                </a:solidFill>
                <a:latin typeface="Tahoma Small Cap" charset="0"/>
              </a:rPr>
            </a:br>
            <a:r>
              <a:rPr lang="en-US" sz="3600">
                <a:solidFill>
                  <a:schemeClr val="tx1"/>
                </a:solidFill>
                <a:latin typeface="Tahoma Small Cap" charset="0"/>
              </a:rPr>
              <a:t>Protection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149725"/>
            <a:ext cx="6080125" cy="838200"/>
          </a:xfrm>
        </p:spPr>
        <p:txBody>
          <a:bodyPr/>
          <a:lstStyle/>
          <a:p>
            <a:pPr eaLnBrk="1" hangingPunct="1"/>
            <a:r>
              <a:rPr lang="en-US" sz="1600" b="1">
                <a:latin typeface="Arial" charset="0"/>
              </a:rPr>
              <a:t>Dr. </a:t>
            </a:r>
            <a:r>
              <a:rPr lang="tr-TR" sz="1600" b="1">
                <a:latin typeface="Arial" charset="0"/>
              </a:rPr>
              <a:t>İ</a:t>
            </a:r>
            <a:r>
              <a:rPr lang="en-US" sz="1600" b="1">
                <a:latin typeface="Arial" charset="0"/>
              </a:rPr>
              <a:t>brahim K</a:t>
            </a:r>
            <a:r>
              <a:rPr lang="tr-TR" sz="1600" b="1">
                <a:latin typeface="Arial" charset="0"/>
              </a:rPr>
              <a:t>ö</a:t>
            </a:r>
            <a:r>
              <a:rPr lang="en-US" sz="1600" b="1">
                <a:latin typeface="Arial" charset="0"/>
              </a:rPr>
              <a:t>rpeo</a:t>
            </a:r>
            <a:r>
              <a:rPr lang="tr-TR" sz="1600" b="1">
                <a:latin typeface="Arial" charset="0"/>
              </a:rPr>
              <a:t>ğ</a:t>
            </a:r>
            <a:r>
              <a:rPr lang="en-US" sz="1600" b="1">
                <a:latin typeface="Arial" charset="0"/>
              </a:rPr>
              <a:t>lu</a:t>
            </a:r>
          </a:p>
          <a:p>
            <a:pPr eaLnBrk="1" hangingPunct="1"/>
            <a:r>
              <a:rPr lang="en-US" sz="1600" b="1">
                <a:latin typeface="Arial" charset="0"/>
                <a:hlinkClick r:id="rId3"/>
              </a:rPr>
              <a:t>http://www.cs.bilkent.edu.tr/~korpe</a:t>
            </a:r>
            <a:endParaRPr lang="en-US" sz="1600" b="1">
              <a:latin typeface="Arial" charset="0"/>
            </a:endParaRPr>
          </a:p>
          <a:p>
            <a:pPr eaLnBrk="1" hangingPunct="1"/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latin typeface="Arial" charset="0"/>
              </a:rPr>
              <a:t>Last Update: Nov 11, 2011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ahoma Small Cap" charset="0"/>
              </a:rPr>
              <a:t>Bilkent University </a:t>
            </a:r>
            <a:br>
              <a:rPr lang="en-US" sz="2000">
                <a:latin typeface="Tahoma Small Cap" charset="0"/>
              </a:rPr>
            </a:br>
            <a:r>
              <a:rPr lang="en-US" sz="2000">
                <a:latin typeface="Tahoma Small Cap" charset="0"/>
              </a:rPr>
              <a:t>Department of Computer Engineering</a:t>
            </a:r>
          </a:p>
          <a:p>
            <a:pPr eaLnBrk="1" hangingPunct="1"/>
            <a:r>
              <a:rPr lang="en-US" sz="2000"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15" descr="bilkent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BBAA40-2FB8-634E-8F4A-9E2EDB324E55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>
                <a:latin typeface="Arial" charset="0"/>
              </a:rPr>
              <a:t>Domain switch accomplished via file system</a:t>
            </a:r>
          </a:p>
          <a:p>
            <a:pPr lvl="2" eaLnBrk="1" hangingPunct="1"/>
            <a:r>
              <a:rPr lang="en-US">
                <a:latin typeface="Arial" charset="0"/>
              </a:rPr>
              <a:t>Each file has associated with it a domain bit (setuid bit)</a:t>
            </a:r>
          </a:p>
          <a:p>
            <a:pPr lvl="2" eaLnBrk="1" hangingPunct="1"/>
            <a:r>
              <a:rPr lang="en-US">
                <a:latin typeface="Arial" charset="0"/>
              </a:rPr>
              <a:t>When file is executed and setuid = on, then user-id (domain) is set to owner of the file being executed. When execution completes user-id is reset 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276600" y="3644900"/>
            <a:ext cx="1584325" cy="12239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/>
              <a:t>Executable </a:t>
            </a:r>
          </a:p>
          <a:p>
            <a:r>
              <a:rPr lang="en-US"/>
              <a:t>File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860925" y="3795713"/>
            <a:ext cx="1857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owner: a user ID</a:t>
            </a:r>
          </a:p>
          <a:p>
            <a:pPr algn="l" eaLnBrk="1" hangingPunct="1"/>
            <a:r>
              <a:rPr lang="en-US"/>
              <a:t>setuid bit: 0 or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1EC21E-C940-DE43-8E8F-9EA61BADDD9C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Implementation (Unix)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35063" y="4294188"/>
            <a:ext cx="1584325" cy="18716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/>
              <a:t>Executable </a:t>
            </a:r>
          </a:p>
          <a:p>
            <a:r>
              <a:rPr lang="en-US"/>
              <a:t>File</a:t>
            </a:r>
          </a:p>
          <a:p>
            <a:r>
              <a:rPr lang="en-US"/>
              <a:t>F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735263" y="4941888"/>
            <a:ext cx="190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owner: user ID A</a:t>
            </a:r>
          </a:p>
          <a:p>
            <a:pPr algn="l" eaLnBrk="1" hangingPunct="1"/>
            <a:r>
              <a:rPr lang="en-US"/>
              <a:t>setuid bit: 1 (ON)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1258888" y="1773238"/>
            <a:ext cx="1152525" cy="17287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  <a:p>
            <a:r>
              <a:rPr lang="en-US"/>
              <a:t>X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3779838" y="1773238"/>
            <a:ext cx="1152525" cy="17287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  <a:p>
            <a:r>
              <a:rPr lang="en-US"/>
              <a:t>Y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00113" y="1412875"/>
            <a:ext cx="169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A creates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08400" y="1412875"/>
            <a:ext cx="169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B creates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645025" y="3068638"/>
            <a:ext cx="13684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092825" y="2924175"/>
            <a:ext cx="2257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Started with UID = B</a:t>
            </a:r>
          </a:p>
          <a:p>
            <a:pPr eaLnBrk="1" hangingPunct="1"/>
            <a:r>
              <a:rPr lang="en-US"/>
              <a:t>Hence normally</a:t>
            </a:r>
          </a:p>
          <a:p>
            <a:pPr eaLnBrk="1" hangingPunct="1"/>
            <a:r>
              <a:rPr lang="en-US"/>
              <a:t>runs with UID = B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484813" y="3994150"/>
            <a:ext cx="32543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When file F is to be executed, </a:t>
            </a:r>
          </a:p>
          <a:p>
            <a:pPr eaLnBrk="1" hangingPunct="1"/>
            <a:r>
              <a:rPr lang="en-US"/>
              <a:t>UID  becomes A (since </a:t>
            </a:r>
          </a:p>
          <a:p>
            <a:pPr eaLnBrk="1" hangingPunct="1"/>
            <a:r>
              <a:rPr lang="en-US"/>
              <a:t>setuid is ON). </a:t>
            </a:r>
          </a:p>
          <a:p>
            <a:pPr eaLnBrk="1" hangingPunct="1"/>
            <a:r>
              <a:rPr lang="en-US"/>
              <a:t>Hence process</a:t>
            </a:r>
          </a:p>
          <a:p>
            <a:pPr eaLnBrk="1" hangingPunct="1"/>
            <a:r>
              <a:rPr lang="en-US"/>
              <a:t>runs with UID A </a:t>
            </a:r>
            <a:br>
              <a:rPr lang="en-US"/>
            </a:br>
            <a:r>
              <a:rPr lang="en-US"/>
              <a:t>while executing</a:t>
            </a:r>
            <a:br>
              <a:rPr lang="en-US"/>
            </a:br>
            <a:r>
              <a:rPr lang="en-US"/>
              <a:t>file F.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55650" y="3429000"/>
            <a:ext cx="2054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Runs with UID =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B1D0F9-AC76-4342-96B4-1608555B21AB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Implementation (MULTICS)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Let </a:t>
            </a:r>
            <a:r>
              <a:rPr lang="en-US" i="1">
                <a:latin typeface="Arial" charset="0"/>
              </a:rPr>
              <a:t>D</a:t>
            </a:r>
            <a:r>
              <a:rPr lang="en-US" i="1" baseline="-25000">
                <a:latin typeface="Arial" charset="0"/>
              </a:rPr>
              <a:t>i</a:t>
            </a:r>
            <a:r>
              <a:rPr lang="en-US">
                <a:latin typeface="Arial" charset="0"/>
              </a:rPr>
              <a:t> and </a:t>
            </a:r>
            <a:r>
              <a:rPr lang="en-US" i="1">
                <a:latin typeface="Arial" charset="0"/>
              </a:rPr>
              <a:t>D</a:t>
            </a:r>
            <a:r>
              <a:rPr lang="en-US" i="1" baseline="-25000">
                <a:latin typeface="Arial" charset="0"/>
              </a:rPr>
              <a:t>j</a:t>
            </a:r>
            <a:r>
              <a:rPr lang="en-US" baseline="-25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be any two domain rings</a:t>
            </a:r>
          </a:p>
          <a:p>
            <a:pPr eaLnBrk="1" hangingPunct="1"/>
            <a:r>
              <a:rPr lang="en-US">
                <a:latin typeface="Arial" charset="0"/>
              </a:rPr>
              <a:t>If </a:t>
            </a:r>
            <a:r>
              <a:rPr lang="en-US" i="1">
                <a:latin typeface="Arial" charset="0"/>
              </a:rPr>
              <a:t>j</a:t>
            </a:r>
            <a:r>
              <a:rPr lang="en-US">
                <a:latin typeface="Arial" charset="0"/>
              </a:rPr>
              <a:t> &lt; </a:t>
            </a:r>
            <a:r>
              <a:rPr lang="en-US" i="1">
                <a:latin typeface="Arial" charset="0"/>
              </a:rPr>
              <a:t>i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Arial" charset="0"/>
                <a:sym typeface="Symbol" charset="0"/>
              </a:rPr>
              <a:t> </a:t>
            </a:r>
            <a:r>
              <a:rPr lang="en-US" i="1">
                <a:latin typeface="Arial" charset="0"/>
                <a:sym typeface="Symbol" charset="0"/>
              </a:rPr>
              <a:t>D</a:t>
            </a:r>
            <a:r>
              <a:rPr lang="en-US" i="1" baseline="-25000">
                <a:latin typeface="Arial" charset="0"/>
                <a:sym typeface="Symbol" charset="0"/>
              </a:rPr>
              <a:t>i</a:t>
            </a:r>
            <a:r>
              <a:rPr lang="en-US">
                <a:latin typeface="Arial" charset="0"/>
                <a:sym typeface="Symbol" charset="0"/>
              </a:rPr>
              <a:t>   </a:t>
            </a:r>
            <a:r>
              <a:rPr lang="en-US" i="1">
                <a:latin typeface="Arial" charset="0"/>
                <a:sym typeface="Symbol" charset="0"/>
              </a:rPr>
              <a:t>D</a:t>
            </a:r>
            <a:r>
              <a:rPr lang="en-US" i="1" baseline="-25000">
                <a:latin typeface="Arial" charset="0"/>
                <a:sym typeface="Symbol" charset="0"/>
              </a:rPr>
              <a:t>j  </a:t>
            </a:r>
            <a:r>
              <a:rPr lang="en-US">
                <a:latin typeface="Arial" charset="0"/>
                <a:sym typeface="Symbol" charset="0"/>
              </a:rPr>
              <a:t>   (Dj has more privileges than Di)</a:t>
            </a:r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548798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22263" y="2873375"/>
            <a:ext cx="14509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Consider </a:t>
            </a:r>
          </a:p>
          <a:p>
            <a:pPr eaLnBrk="1" hangingPunct="1"/>
            <a:r>
              <a:rPr lang="en-US"/>
              <a:t>domains </a:t>
            </a:r>
          </a:p>
          <a:p>
            <a:pPr eaLnBrk="1" hangingPunct="1"/>
            <a:r>
              <a:rPr lang="en-US"/>
              <a:t>as rings;</a:t>
            </a:r>
          </a:p>
          <a:p>
            <a:pPr eaLnBrk="1" hangingPunct="1"/>
            <a:r>
              <a:rPr lang="en-US"/>
              <a:t>Hierarchical </a:t>
            </a:r>
          </a:p>
          <a:p>
            <a:pPr eaLnBrk="1" hangingPunct="1"/>
            <a:r>
              <a:rPr lang="en-US"/>
              <a:t>organization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EA765B-9382-CD41-B8B6-CED1C5FEC553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Modeling protection </a:t>
            </a:r>
          </a:p>
          <a:p>
            <a:pPr eaLnBrk="1" hangingPunct="1"/>
            <a:r>
              <a:rPr lang="en-US">
                <a:latin typeface="Arial" charset="0"/>
              </a:rPr>
              <a:t>View protection as a matrix (</a:t>
            </a:r>
            <a:r>
              <a:rPr lang="en-US" i="1">
                <a:latin typeface="Arial" charset="0"/>
              </a:rPr>
              <a:t>access matrix</a:t>
            </a:r>
            <a:r>
              <a:rPr lang="en-US">
                <a:latin typeface="Arial" charset="0"/>
              </a:rPr>
              <a:t>): protection rules are expressed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using a matrix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Rows represent domains</a:t>
            </a:r>
          </a:p>
          <a:p>
            <a:pPr lvl="1" eaLnBrk="1" hangingPunct="1"/>
            <a:r>
              <a:rPr lang="en-US">
                <a:latin typeface="Arial" charset="0"/>
              </a:rPr>
              <a:t>Columns represent objects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 i="1">
                <a:latin typeface="Arial" charset="0"/>
              </a:rPr>
              <a:t>Access(i, j)</a:t>
            </a:r>
            <a:r>
              <a:rPr lang="en-US">
                <a:latin typeface="Arial" charset="0"/>
              </a:rPr>
              <a:t> contains the set of operations that a process executing in </a:t>
            </a:r>
            <a:r>
              <a:rPr lang="en-US" i="1">
                <a:latin typeface="Arial" charset="0"/>
              </a:rPr>
              <a:t>Domain</a:t>
            </a:r>
            <a:r>
              <a:rPr lang="en-US" i="1" baseline="-25000">
                <a:latin typeface="Arial" charset="0"/>
              </a:rPr>
              <a:t>i</a:t>
            </a:r>
            <a:r>
              <a:rPr lang="en-US">
                <a:latin typeface="Arial" charset="0"/>
              </a:rPr>
              <a:t> can invoke on </a:t>
            </a:r>
            <a:r>
              <a:rPr lang="en-US" i="1">
                <a:latin typeface="Arial" charset="0"/>
              </a:rPr>
              <a:t>Object</a:t>
            </a:r>
            <a:r>
              <a:rPr lang="en-US" i="1" baseline="-25000">
                <a:latin typeface="Arial" charset="0"/>
              </a:rPr>
              <a:t>j</a:t>
            </a:r>
          </a:p>
          <a:p>
            <a:pPr lvl="1" eaLnBrk="1" hangingPunct="1"/>
            <a:endParaRPr lang="en-US" i="1" baseline="-25000">
              <a:latin typeface="Arial" charset="0"/>
            </a:endParaRPr>
          </a:p>
          <a:p>
            <a:pPr eaLnBrk="1" hangingPunct="1"/>
            <a:endParaRPr lang="en-US" baseline="-25000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A general method and mechanism</a:t>
            </a:r>
          </a:p>
          <a:p>
            <a:pPr eaLnBrk="1" hangingPunct="1"/>
            <a:r>
              <a:rPr lang="en-US">
                <a:latin typeface="Arial" charset="0"/>
              </a:rPr>
              <a:t>Can be implemented in various ways. </a:t>
            </a:r>
          </a:p>
          <a:p>
            <a:pPr eaLnBrk="1" hangingPunct="1"/>
            <a:endParaRPr lang="en-US" baseline="-25000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B7854B-C6F1-3A4B-8FE3-05DAAAA4E98D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</a:t>
            </a:r>
          </a:p>
        </p:txBody>
      </p:sp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6904037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8A4BDD-12FC-B246-84BA-1C24F27F6F96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Use of Access Matrix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If a process in Domain </a:t>
            </a:r>
            <a:r>
              <a:rPr lang="en-US" i="1">
                <a:latin typeface="Arial" charset="0"/>
              </a:rPr>
              <a:t>D</a:t>
            </a:r>
            <a:r>
              <a:rPr lang="en-US" i="1" baseline="-25000">
                <a:latin typeface="Arial" charset="0"/>
              </a:rPr>
              <a:t>i</a:t>
            </a:r>
            <a:r>
              <a:rPr lang="en-US" i="1">
                <a:latin typeface="Arial" charset="0"/>
              </a:rPr>
              <a:t> </a:t>
            </a:r>
            <a:r>
              <a:rPr lang="en-US">
                <a:latin typeface="Arial" charset="0"/>
              </a:rPr>
              <a:t>tries to do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op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on object</a:t>
            </a:r>
            <a:r>
              <a:rPr lang="en-US" i="1">
                <a:latin typeface="Arial" charset="0"/>
              </a:rPr>
              <a:t> O</a:t>
            </a:r>
            <a:r>
              <a:rPr lang="en-US" i="1" baseline="-25000">
                <a:latin typeface="Arial" charset="0"/>
              </a:rPr>
              <a:t>j</a:t>
            </a:r>
            <a:r>
              <a:rPr lang="en-US">
                <a:latin typeface="Arial" charset="0"/>
              </a:rPr>
              <a:t>, then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op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must be in the access matrix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Can be expanded to dynamic protection</a:t>
            </a:r>
          </a:p>
          <a:p>
            <a:pPr lvl="1" eaLnBrk="1" hangingPunct="1"/>
            <a:r>
              <a:rPr lang="en-US">
                <a:latin typeface="Arial" charset="0"/>
              </a:rPr>
              <a:t>Operations to add, delete access rights to/from the Matrix</a:t>
            </a:r>
          </a:p>
          <a:p>
            <a:pPr lvl="2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Special access rights for a domain:</a:t>
            </a:r>
          </a:p>
          <a:p>
            <a:pPr lvl="2" eaLnBrk="1" hangingPunct="1"/>
            <a:r>
              <a:rPr lang="en-US" b="1" i="1">
                <a:latin typeface="Arial" charset="0"/>
              </a:rPr>
              <a:t>owner</a:t>
            </a:r>
            <a:r>
              <a:rPr lang="en-US" i="1">
                <a:latin typeface="Arial" charset="0"/>
              </a:rPr>
              <a:t> of O</a:t>
            </a:r>
            <a:r>
              <a:rPr lang="en-US" i="1" baseline="-25000">
                <a:latin typeface="Arial" charset="0"/>
              </a:rPr>
              <a:t>i</a:t>
            </a:r>
            <a:endParaRPr lang="en-US" i="1">
              <a:latin typeface="Arial" charset="0"/>
            </a:endParaRPr>
          </a:p>
          <a:p>
            <a:pPr lvl="2" eaLnBrk="1" hangingPunct="1"/>
            <a:r>
              <a:rPr lang="en-US" b="1" i="1">
                <a:latin typeface="Arial" charset="0"/>
              </a:rPr>
              <a:t>copy</a:t>
            </a:r>
            <a:r>
              <a:rPr lang="en-US" i="1">
                <a:latin typeface="Arial" charset="0"/>
              </a:rPr>
              <a:t> op from O</a:t>
            </a:r>
            <a:r>
              <a:rPr lang="en-US" i="1" baseline="-25000">
                <a:latin typeface="Arial" charset="0"/>
              </a:rPr>
              <a:t>i</a:t>
            </a:r>
            <a:r>
              <a:rPr lang="en-US" i="1">
                <a:latin typeface="Arial" charset="0"/>
              </a:rPr>
              <a:t> to O</a:t>
            </a:r>
            <a:r>
              <a:rPr lang="en-US" i="1" baseline="-25000">
                <a:latin typeface="Arial" charset="0"/>
              </a:rPr>
              <a:t>j</a:t>
            </a:r>
            <a:endParaRPr lang="en-US" i="1">
              <a:latin typeface="Arial" charset="0"/>
            </a:endParaRPr>
          </a:p>
          <a:p>
            <a:pPr lvl="2" eaLnBrk="1" hangingPunct="1"/>
            <a:r>
              <a:rPr lang="en-US" b="1" i="1">
                <a:latin typeface="Arial" charset="0"/>
              </a:rPr>
              <a:t>control</a:t>
            </a:r>
            <a:r>
              <a:rPr lang="en-US" i="1">
                <a:latin typeface="Arial" charset="0"/>
              </a:rPr>
              <a:t> – D</a:t>
            </a:r>
            <a:r>
              <a:rPr lang="en-US" i="1" baseline="-25000">
                <a:latin typeface="Arial" charset="0"/>
              </a:rPr>
              <a:t>i</a:t>
            </a:r>
            <a:r>
              <a:rPr lang="en-US" i="1">
                <a:latin typeface="Arial" charset="0"/>
              </a:rPr>
              <a:t> can modify D</a:t>
            </a:r>
            <a:r>
              <a:rPr lang="en-US" i="1" baseline="-25000">
                <a:latin typeface="Arial" charset="0"/>
              </a:rPr>
              <a:t>j</a:t>
            </a:r>
            <a:r>
              <a:rPr lang="en-US" i="1">
                <a:latin typeface="Arial" charset="0"/>
              </a:rPr>
              <a:t> access rights</a:t>
            </a:r>
          </a:p>
          <a:p>
            <a:pPr lvl="2" eaLnBrk="1" hangingPunct="1"/>
            <a:r>
              <a:rPr lang="en-US" b="1" i="1">
                <a:latin typeface="Arial" charset="0"/>
              </a:rPr>
              <a:t>transfer</a:t>
            </a:r>
            <a:r>
              <a:rPr lang="en-US" i="1">
                <a:latin typeface="Arial" charset="0"/>
              </a:rPr>
              <a:t> – switch from domain D</a:t>
            </a:r>
            <a:r>
              <a:rPr lang="en-US" i="1" baseline="-25000">
                <a:latin typeface="Arial" charset="0"/>
              </a:rPr>
              <a:t>i</a:t>
            </a:r>
            <a:r>
              <a:rPr lang="en-US" i="1">
                <a:latin typeface="Arial" charset="0"/>
              </a:rPr>
              <a:t> to D</a:t>
            </a:r>
            <a:r>
              <a:rPr lang="en-US" i="1" baseline="-25000">
                <a:latin typeface="Arial" charset="0"/>
              </a:rPr>
              <a:t>j</a:t>
            </a:r>
            <a:endParaRPr lang="en-US" i="1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6C9999-0C4B-FD44-A23A-9A6533E6B78B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Use of Access Matrix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 design separates mechanism from policy</a:t>
            </a:r>
          </a:p>
          <a:p>
            <a:pPr lvl="1" eaLnBrk="1" hangingPunct="1"/>
            <a:r>
              <a:rPr lang="en-US">
                <a:latin typeface="Arial" charset="0"/>
              </a:rPr>
              <a:t>Mechanism </a:t>
            </a:r>
          </a:p>
          <a:p>
            <a:pPr lvl="2" eaLnBrk="1" hangingPunct="1"/>
            <a:r>
              <a:rPr lang="en-US">
                <a:latin typeface="Arial" charset="0"/>
              </a:rPr>
              <a:t>Operating system provides access-matrix + rules</a:t>
            </a:r>
          </a:p>
          <a:p>
            <a:pPr lvl="2" eaLnBrk="1" hangingPunct="1"/>
            <a:r>
              <a:rPr lang="en-US">
                <a:latin typeface="Arial" charset="0"/>
              </a:rPr>
              <a:t>It ensures that the matrix is only manipulated by authorized agents and that rules are strictly enforced</a:t>
            </a:r>
          </a:p>
          <a:p>
            <a:pPr lvl="2"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Policy</a:t>
            </a:r>
          </a:p>
          <a:p>
            <a:pPr lvl="2" eaLnBrk="1" hangingPunct="1"/>
            <a:r>
              <a:rPr lang="en-US">
                <a:latin typeface="Arial" charset="0"/>
              </a:rPr>
              <a:t>User dictates policy</a:t>
            </a:r>
          </a:p>
          <a:p>
            <a:pPr lvl="2" eaLnBrk="1" hangingPunct="1"/>
            <a:r>
              <a:rPr lang="en-US">
                <a:latin typeface="Arial" charset="0"/>
              </a:rPr>
              <a:t>Who can access what object and in what mode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FAD67C-AE83-ED42-82ED-082B4AEEC83B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Access Matrix  With Domains as Objects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7008813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65125" y="5445125"/>
            <a:ext cx="848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Switch</a:t>
            </a:r>
            <a:r>
              <a:rPr lang="en-US"/>
              <a:t> is applicable to only domain objects. A process can switch to that domain.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670E95-7B4F-3942-BFFF-899A77DB60D8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 with </a:t>
            </a:r>
            <a:r>
              <a:rPr lang="en-US" i="1">
                <a:latin typeface="Arial" charset="0"/>
              </a:rPr>
              <a:t>Copy</a:t>
            </a:r>
            <a:r>
              <a:rPr lang="en-US">
                <a:latin typeface="Arial" charset="0"/>
              </a:rPr>
              <a:t> Rights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42402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60438" y="5949950"/>
            <a:ext cx="786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 a domain has a copy right, then it </a:t>
            </a:r>
            <a:r>
              <a:rPr lang="en-US" b="1"/>
              <a:t>can copy the right</a:t>
            </a:r>
            <a:r>
              <a:rPr lang="en-US"/>
              <a:t> to another  domain. </a:t>
            </a:r>
          </a:p>
        </p:txBody>
      </p:sp>
      <p:sp>
        <p:nvSpPr>
          <p:cNvPr id="2373639" name="Freeform 7"/>
          <p:cNvSpPr>
            <a:spLocks/>
          </p:cNvSpPr>
          <p:nvPr/>
        </p:nvSpPr>
        <p:spPr bwMode="auto">
          <a:xfrm>
            <a:off x="5724525" y="5013325"/>
            <a:ext cx="1812925" cy="360363"/>
          </a:xfrm>
          <a:custGeom>
            <a:avLst/>
            <a:gdLst>
              <a:gd name="T0" fmla="*/ 0 w 1097"/>
              <a:gd name="T1" fmla="*/ 0 h 1633"/>
              <a:gd name="T2" fmla="*/ 953 w 1097"/>
              <a:gd name="T3" fmla="*/ 816 h 1633"/>
              <a:gd name="T4" fmla="*/ 862 w 1097"/>
              <a:gd name="T5" fmla="*/ 1361 h 1633"/>
              <a:gd name="T6" fmla="*/ 0 w 1097"/>
              <a:gd name="T7" fmla="*/ 1633 h 1633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1633"/>
              <a:gd name="T14" fmla="*/ 1097 w 1097"/>
              <a:gd name="T15" fmla="*/ 1633 h 1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1633">
                <a:moveTo>
                  <a:pt x="0" y="0"/>
                </a:moveTo>
                <a:cubicBezTo>
                  <a:pt x="404" y="294"/>
                  <a:pt x="809" y="589"/>
                  <a:pt x="953" y="816"/>
                </a:cubicBezTo>
                <a:cubicBezTo>
                  <a:pt x="1097" y="1043"/>
                  <a:pt x="1021" y="1225"/>
                  <a:pt x="862" y="1361"/>
                </a:cubicBezTo>
                <a:cubicBezTo>
                  <a:pt x="703" y="1497"/>
                  <a:pt x="351" y="1565"/>
                  <a:pt x="0" y="163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>
            <a:off x="2051050" y="2708275"/>
            <a:ext cx="7207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42913" y="2349500"/>
            <a:ext cx="202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Has </a:t>
            </a:r>
            <a:r>
              <a:rPr lang="en-US" b="1"/>
              <a:t>copy</a:t>
            </a:r>
            <a:r>
              <a:rPr lang="en-US"/>
              <a:t> right for</a:t>
            </a:r>
            <a:br>
              <a:rPr lang="en-US"/>
            </a:br>
            <a:r>
              <a:rPr lang="en-US"/>
              <a:t>object F2</a:t>
            </a:r>
          </a:p>
        </p:txBody>
      </p:sp>
      <p:sp>
        <p:nvSpPr>
          <p:cNvPr id="2373643" name="Text Box 11"/>
          <p:cNvSpPr txBox="1">
            <a:spLocks noChangeArrowheads="1"/>
          </p:cNvSpPr>
          <p:nvPr/>
        </p:nvSpPr>
        <p:spPr bwMode="auto">
          <a:xfrm>
            <a:off x="7380288" y="4868863"/>
            <a:ext cx="1463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copied</a:t>
            </a:r>
          </a:p>
          <a:p>
            <a:pPr eaLnBrk="1" hangingPunct="1"/>
            <a:r>
              <a:rPr lang="en-US"/>
              <a:t> access right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7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3639" grpId="0" animBg="1"/>
      <p:bldP spid="23736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67A14-13D8-7B4A-B387-10DA9EBC602C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 With </a:t>
            </a:r>
            <a:r>
              <a:rPr lang="en-US" i="1">
                <a:latin typeface="Arial" charset="0"/>
              </a:rPr>
              <a:t>Owner</a:t>
            </a:r>
            <a:r>
              <a:rPr lang="en-US">
                <a:latin typeface="Arial" charset="0"/>
              </a:rPr>
              <a:t> Rights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3722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154238" y="5734050"/>
            <a:ext cx="522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 a domain has </a:t>
            </a:r>
            <a:r>
              <a:rPr lang="en-US" b="1"/>
              <a:t>owner right for an object</a:t>
            </a:r>
            <a:r>
              <a:rPr lang="en-US"/>
              <a:t>, it can </a:t>
            </a:r>
            <a:br>
              <a:rPr lang="en-US"/>
            </a:br>
            <a:r>
              <a:rPr lang="en-US"/>
              <a:t>add / remove access right entries for the object 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979613" y="2781300"/>
            <a:ext cx="11525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539750" y="2355850"/>
            <a:ext cx="1717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D2 is owner for</a:t>
            </a:r>
            <a:br>
              <a:rPr lang="en-US"/>
            </a:br>
            <a:r>
              <a:rPr lang="en-US"/>
              <a:t>F2 and F3</a:t>
            </a:r>
          </a:p>
        </p:txBody>
      </p:sp>
      <p:sp>
        <p:nvSpPr>
          <p:cNvPr id="2376713" name="Line 9"/>
          <p:cNvSpPr>
            <a:spLocks noChangeShapeType="1"/>
          </p:cNvSpPr>
          <p:nvPr/>
        </p:nvSpPr>
        <p:spPr bwMode="auto">
          <a:xfrm flipV="1">
            <a:off x="6443663" y="4076700"/>
            <a:ext cx="792162" cy="12969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376714" name="Text Box 10"/>
          <p:cNvSpPr txBox="1">
            <a:spLocks noChangeArrowheads="1"/>
          </p:cNvSpPr>
          <p:nvPr/>
        </p:nvSpPr>
        <p:spPr bwMode="auto">
          <a:xfrm>
            <a:off x="6877050" y="3429000"/>
            <a:ext cx="140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added </a:t>
            </a:r>
          </a:p>
          <a:p>
            <a:pPr eaLnBrk="1" hangingPunct="1"/>
            <a:r>
              <a:rPr lang="en-US"/>
              <a:t>access right</a:t>
            </a:r>
          </a:p>
        </p:txBody>
      </p:sp>
      <p:sp>
        <p:nvSpPr>
          <p:cNvPr id="2376715" name="Line 11"/>
          <p:cNvSpPr>
            <a:spLocks noChangeShapeType="1"/>
          </p:cNvSpPr>
          <p:nvPr/>
        </p:nvSpPr>
        <p:spPr bwMode="auto">
          <a:xfrm flipH="1" flipV="1">
            <a:off x="1835150" y="4221163"/>
            <a:ext cx="3168650" cy="86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376716" name="Line 12"/>
          <p:cNvSpPr>
            <a:spLocks noChangeShapeType="1"/>
          </p:cNvSpPr>
          <p:nvPr/>
        </p:nvSpPr>
        <p:spPr bwMode="auto">
          <a:xfrm flipH="1" flipV="1">
            <a:off x="1763713" y="4365625"/>
            <a:ext cx="3240087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376717" name="Text Box 13"/>
          <p:cNvSpPr txBox="1">
            <a:spLocks noChangeArrowheads="1"/>
          </p:cNvSpPr>
          <p:nvPr/>
        </p:nvSpPr>
        <p:spPr bwMode="auto">
          <a:xfrm>
            <a:off x="468313" y="3716338"/>
            <a:ext cx="140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added </a:t>
            </a:r>
          </a:p>
          <a:p>
            <a:pPr eaLnBrk="1" hangingPunct="1"/>
            <a:r>
              <a:rPr lang="en-US"/>
              <a:t>access right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7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7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7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7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7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713" grpId="0" animBg="1"/>
      <p:bldP spid="2376714" grpId="0"/>
      <p:bldP spid="2376715" grpId="0" animBg="1"/>
      <p:bldP spid="2376716" grpId="0" animBg="1"/>
      <p:bldP spid="23767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19112E-621C-E940-B32C-784FADED01B6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Objectives and 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600">
                <a:latin typeface="Arial" charset="0"/>
              </a:rPr>
              <a:t>Discuss the goals and principles of protection in a modern computer system</a:t>
            </a:r>
          </a:p>
          <a:p>
            <a:pPr eaLnBrk="1" hangingPunct="1"/>
            <a:r>
              <a:rPr lang="en-US" sz="1600">
                <a:latin typeface="Arial" charset="0"/>
              </a:rPr>
              <a:t>Explain how protection domains combined with an access matrix are used to specify the resources a process may access</a:t>
            </a:r>
          </a:p>
          <a:p>
            <a:pPr eaLnBrk="1" hangingPunct="1"/>
            <a:r>
              <a:rPr lang="en-US" sz="1600">
                <a:latin typeface="Arial" charset="0"/>
              </a:rPr>
              <a:t>Examine capability and language-based protection systems</a:t>
            </a:r>
          </a:p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600">
                <a:latin typeface="Arial" charset="0"/>
              </a:rPr>
              <a:t>Goals of Protection </a:t>
            </a:r>
          </a:p>
          <a:p>
            <a:pPr eaLnBrk="1" hangingPunct="1"/>
            <a:r>
              <a:rPr lang="en-US" sz="1600">
                <a:latin typeface="Arial" charset="0"/>
              </a:rPr>
              <a:t>Principles of Protection</a:t>
            </a:r>
          </a:p>
          <a:p>
            <a:pPr eaLnBrk="1" hangingPunct="1"/>
            <a:r>
              <a:rPr lang="en-US" sz="1600">
                <a:latin typeface="Arial" charset="0"/>
              </a:rPr>
              <a:t>Domain of Protection </a:t>
            </a:r>
          </a:p>
          <a:p>
            <a:pPr eaLnBrk="1" hangingPunct="1"/>
            <a:r>
              <a:rPr lang="en-US" sz="1600">
                <a:latin typeface="Arial" charset="0"/>
              </a:rPr>
              <a:t>Access Matrix </a:t>
            </a:r>
          </a:p>
          <a:p>
            <a:pPr eaLnBrk="1" hangingPunct="1"/>
            <a:r>
              <a:rPr lang="en-US" sz="1600">
                <a:latin typeface="Arial" charset="0"/>
              </a:rPr>
              <a:t>Implementation of Access Matrix </a:t>
            </a:r>
          </a:p>
          <a:p>
            <a:pPr eaLnBrk="1" hangingPunct="1"/>
            <a:r>
              <a:rPr lang="en-US" sz="1600">
                <a:latin typeface="Arial" charset="0"/>
              </a:rPr>
              <a:t>Access Control</a:t>
            </a:r>
          </a:p>
          <a:p>
            <a:pPr eaLnBrk="1" hangingPunct="1"/>
            <a:r>
              <a:rPr lang="en-US" sz="1600">
                <a:latin typeface="Arial" charset="0"/>
              </a:rPr>
              <a:t>Revocation of Access Rights </a:t>
            </a:r>
          </a:p>
          <a:p>
            <a:pPr eaLnBrk="1" hangingPunct="1"/>
            <a:r>
              <a:rPr lang="en-US" sz="1600">
                <a:latin typeface="Arial" charset="0"/>
              </a:rPr>
              <a:t>Capability-Based Systems </a:t>
            </a:r>
          </a:p>
          <a:p>
            <a:pPr eaLnBrk="1" hangingPunct="1"/>
            <a:r>
              <a:rPr lang="en-US" sz="1600">
                <a:latin typeface="Arial" charset="0"/>
              </a:rPr>
              <a:t>Language-Based Protection</a:t>
            </a:r>
          </a:p>
          <a:p>
            <a:pPr eaLnBrk="1" hangingPunct="1"/>
            <a:endParaRPr lang="en-US" sz="160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A907F4-A7C5-4245-94A4-1FA7E88B2A65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Modified Access Matrix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558925"/>
            <a:ext cx="828992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150938" y="5589588"/>
            <a:ext cx="695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Control is applicable to only domain objects.  Di can control Dj (any</a:t>
            </a:r>
            <a:br>
              <a:rPr lang="en-US"/>
            </a:br>
            <a:r>
              <a:rPr lang="en-US"/>
              <a:t>access right can be removed/added from/to Dj by Di)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34979C-CE89-9D42-99BE-D81E2AF76EA0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Implementation of Access Matrix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Each Column =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Access-Control List</a:t>
            </a:r>
            <a:r>
              <a:rPr lang="en-US">
                <a:latin typeface="Arial" charset="0"/>
              </a:rPr>
              <a:t> for one object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Defines who can perform what operation.</a:t>
            </a:r>
            <a:br>
              <a:rPr lang="en-US">
                <a:latin typeface="Arial" charset="0"/>
              </a:rPr>
            </a:br>
            <a:r>
              <a:rPr lang="en-US" sz="1600">
                <a:latin typeface="Arial" charset="0"/>
              </a:rPr>
              <a:t/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	Domain 1 = Read, Write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	Domain 2 = Read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	Domain 3 = Read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/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	       </a:t>
            </a:r>
            <a:endParaRPr lang="en-US" sz="1600">
              <a:latin typeface="Arial" charset="0"/>
              <a:sym typeface="MT Extra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116013" y="2276475"/>
            <a:ext cx="2663825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779838" y="2368550"/>
            <a:ext cx="2200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Access Control List </a:t>
            </a:r>
            <a:br>
              <a:rPr lang="en-US"/>
            </a:br>
            <a:r>
              <a:rPr lang="en-US"/>
              <a:t>associated with an </a:t>
            </a:r>
            <a:br>
              <a:rPr lang="en-US"/>
            </a:br>
            <a:r>
              <a:rPr lang="en-US"/>
              <a:t>object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118E11-B66F-B946-818E-88490AD44A62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Implementation of Access Matrix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sym typeface="MT Extra" charset="0"/>
              </a:rPr>
              <a:t>Each Row = </a:t>
            </a:r>
            <a:r>
              <a:rPr lang="en-US" b="1">
                <a:solidFill>
                  <a:srgbClr val="FF3300"/>
                </a:solidFill>
                <a:latin typeface="Arial" charset="0"/>
                <a:sym typeface="MT Extra" charset="0"/>
              </a:rPr>
              <a:t>Capability List</a:t>
            </a:r>
            <a:r>
              <a:rPr lang="en-US">
                <a:latin typeface="Arial" charset="0"/>
                <a:sym typeface="MT Extra" charset="0"/>
              </a:rPr>
              <a:t> (like a key)</a:t>
            </a:r>
            <a:br>
              <a:rPr lang="en-US">
                <a:latin typeface="Arial" charset="0"/>
                <a:sym typeface="MT Extra" charset="0"/>
              </a:rPr>
            </a:br>
            <a:r>
              <a:rPr lang="en-US">
                <a:latin typeface="Arial" charset="0"/>
                <a:sym typeface="MT Extra" charset="0"/>
              </a:rPr>
              <a:t>Fore each domain, what operations allowed on which objects.</a:t>
            </a:r>
          </a:p>
          <a:p>
            <a:pPr lvl="3" eaLnBrk="1" hangingPunct="1">
              <a:buFontTx/>
              <a:buNone/>
            </a:pPr>
            <a:r>
              <a:rPr lang="en-US" sz="1600">
                <a:latin typeface="Arial" charset="0"/>
              </a:rPr>
              <a:t>Object 1 – Read</a:t>
            </a:r>
          </a:p>
          <a:p>
            <a:pPr lvl="3" eaLnBrk="1" hangingPunct="1">
              <a:buFontTx/>
              <a:buNone/>
            </a:pPr>
            <a:r>
              <a:rPr lang="en-US" sz="1600">
                <a:latin typeface="Arial" charset="0"/>
              </a:rPr>
              <a:t>Object 4 – Read, Write, Execute</a:t>
            </a:r>
          </a:p>
          <a:p>
            <a:pPr lvl="3" eaLnBrk="1" hangingPunct="1">
              <a:buFontTx/>
              <a:buNone/>
            </a:pPr>
            <a:r>
              <a:rPr lang="en-US" sz="1600">
                <a:latin typeface="Arial" charset="0"/>
              </a:rPr>
              <a:t>Object 5 – Read, Write, Delete, Copy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619250" y="2179638"/>
            <a:ext cx="3816350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508625" y="2232025"/>
            <a:ext cx="2924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Access Rights of a Domain</a:t>
            </a:r>
          </a:p>
          <a:p>
            <a:pPr eaLnBrk="1" hangingPunct="1"/>
            <a:r>
              <a:rPr lang="en-US"/>
              <a:t>(i.e. capabilities of a </a:t>
            </a:r>
            <a:br>
              <a:rPr lang="en-US"/>
            </a:br>
            <a:r>
              <a:rPr lang="en-US"/>
              <a:t>domain: what a </a:t>
            </a:r>
            <a:br>
              <a:rPr lang="en-US"/>
            </a:br>
            <a:r>
              <a:rPr lang="en-US"/>
              <a:t>domain can do)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1C81CB-085E-3B4A-9AA5-33E6D182FA25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Control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Protection can be applied to non-file resources</a:t>
            </a:r>
          </a:p>
          <a:p>
            <a:pPr eaLnBrk="1" hangingPunct="1"/>
            <a:r>
              <a:rPr lang="en-US">
                <a:latin typeface="Arial" charset="0"/>
              </a:rPr>
              <a:t>Solaris 10 provides </a:t>
            </a:r>
            <a:r>
              <a:rPr lang="en-US" b="1">
                <a:latin typeface="Arial" charset="0"/>
              </a:rPr>
              <a:t>role-based access control (RBAC) </a:t>
            </a:r>
            <a:r>
              <a:rPr lang="en-US">
                <a:latin typeface="Arial" charset="0"/>
              </a:rPr>
              <a:t>to implement least privilege</a:t>
            </a:r>
          </a:p>
          <a:p>
            <a:pPr lvl="1" eaLnBrk="1" hangingPunct="1"/>
            <a:r>
              <a:rPr lang="en-US">
                <a:latin typeface="Arial" charset="0"/>
              </a:rPr>
              <a:t>Privilege is right to execute system call or use an option within a system call</a:t>
            </a:r>
          </a:p>
          <a:p>
            <a:pPr lvl="1" eaLnBrk="1" hangingPunct="1"/>
            <a:r>
              <a:rPr lang="en-US">
                <a:latin typeface="Arial" charset="0"/>
              </a:rPr>
              <a:t>Can be assigned to processes</a:t>
            </a:r>
          </a:p>
          <a:p>
            <a:pPr lvl="1" eaLnBrk="1" hangingPunct="1"/>
            <a:r>
              <a:rPr lang="en-US">
                <a:latin typeface="Arial" charset="0"/>
              </a:rPr>
              <a:t>Users assigned roles granting access to privileges and programs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EA8663-C3CE-3E4F-A194-A67B318E17C4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Role Based Access Control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3328987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58800" y="2135188"/>
            <a:ext cx="16287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Users</a:t>
            </a:r>
          </a:p>
          <a:p>
            <a:pPr eaLnBrk="1" hangingPunct="1"/>
            <a:r>
              <a:rPr lang="en-US"/>
              <a:t>can take roles</a:t>
            </a:r>
            <a:br>
              <a:rPr lang="en-US"/>
            </a:br>
            <a:r>
              <a:rPr lang="en-US"/>
              <a:t>if they know</a:t>
            </a:r>
            <a:br>
              <a:rPr lang="en-US"/>
            </a:br>
            <a:r>
              <a:rPr lang="en-US"/>
              <a:t>the</a:t>
            </a:r>
            <a:br>
              <a:rPr lang="en-US"/>
            </a:br>
            <a:r>
              <a:rPr lang="en-US"/>
              <a:t>corresponding</a:t>
            </a:r>
          </a:p>
          <a:p>
            <a:pPr eaLnBrk="1" hangingPunct="1"/>
            <a:r>
              <a:rPr lang="en-US"/>
              <a:t> passwords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7C279-107C-9F40-89DF-14B00DF44F4C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Revocation of Access Rights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Assume want to remove (</a:t>
            </a:r>
            <a:r>
              <a:rPr lang="en-US" b="1">
                <a:latin typeface="Arial" charset="0"/>
              </a:rPr>
              <a:t>revoke</a:t>
            </a:r>
            <a:r>
              <a:rPr lang="en-US">
                <a:latin typeface="Arial" charset="0"/>
              </a:rPr>
              <a:t>) an </a:t>
            </a:r>
            <a:r>
              <a:rPr lang="en-US" b="1">
                <a:latin typeface="Arial" charset="0"/>
              </a:rPr>
              <a:t>access right</a:t>
            </a:r>
            <a:r>
              <a:rPr lang="en-US">
                <a:latin typeface="Arial" charset="0"/>
              </a:rPr>
              <a:t> from an object</a:t>
            </a:r>
          </a:p>
          <a:p>
            <a:pPr eaLnBrk="1" hangingPunct="1"/>
            <a:r>
              <a:rPr lang="en-US">
                <a:latin typeface="Arial" charset="0"/>
              </a:rPr>
              <a:t>How we will revoke and whether it is easy or difficult to revoke depends on the implementation of Access Matrix. 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Access List – Delete access rights from access list</a:t>
            </a:r>
          </a:p>
          <a:p>
            <a:pPr lvl="1" eaLnBrk="1" hangingPunct="1"/>
            <a:r>
              <a:rPr lang="en-US">
                <a:latin typeface="Arial" charset="0"/>
              </a:rPr>
              <a:t>Simple </a:t>
            </a:r>
          </a:p>
          <a:p>
            <a:pPr lvl="1" eaLnBrk="1" hangingPunct="1"/>
            <a:r>
              <a:rPr lang="en-US">
                <a:latin typeface="Arial" charset="0"/>
              </a:rPr>
              <a:t>Immediate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Capability List – Scheme required to locate capability in the system before capability can be revoked</a:t>
            </a:r>
          </a:p>
          <a:p>
            <a:pPr lvl="1" eaLnBrk="1" hangingPunct="1"/>
            <a:r>
              <a:rPr lang="en-US">
                <a:latin typeface="Arial" charset="0"/>
              </a:rPr>
              <a:t>Reacquisition</a:t>
            </a:r>
          </a:p>
          <a:p>
            <a:pPr lvl="1" eaLnBrk="1" hangingPunct="1"/>
            <a:r>
              <a:rPr lang="en-US">
                <a:latin typeface="Arial" charset="0"/>
              </a:rPr>
              <a:t>Back-pointers</a:t>
            </a:r>
          </a:p>
          <a:p>
            <a:pPr lvl="1" eaLnBrk="1" hangingPunct="1"/>
            <a:r>
              <a:rPr lang="en-US">
                <a:latin typeface="Arial" charset="0"/>
              </a:rPr>
              <a:t>Indirection</a:t>
            </a:r>
          </a:p>
          <a:p>
            <a:pPr lvl="1" eaLnBrk="1" hangingPunct="1"/>
            <a:r>
              <a:rPr lang="en-US">
                <a:latin typeface="Arial" charset="0"/>
              </a:rPr>
              <a:t>Keys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BD87E2-C7A5-9944-B931-974FA4BCAE9A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Capability Based Systems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Hydra</a:t>
            </a:r>
          </a:p>
          <a:p>
            <a:pPr lvl="1" eaLnBrk="1" hangingPunct="1"/>
            <a:r>
              <a:rPr lang="en-US">
                <a:latin typeface="Arial" charset="0"/>
              </a:rPr>
              <a:t>Fixed set of access rights known to and interpreted by the system</a:t>
            </a:r>
          </a:p>
          <a:p>
            <a:pPr lvl="1" eaLnBrk="1" hangingPunct="1"/>
            <a:r>
              <a:rPr lang="en-US">
                <a:latin typeface="Arial" charset="0"/>
              </a:rPr>
              <a:t>Interpretation of user-defined rights performed solely by user's program; system provides access protection for use of these rights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Cambridge CAP System </a:t>
            </a:r>
          </a:p>
          <a:p>
            <a:pPr lvl="1" eaLnBrk="1" hangingPunct="1"/>
            <a:r>
              <a:rPr lang="en-US">
                <a:latin typeface="Arial" charset="0"/>
              </a:rPr>
              <a:t>Data capability - provides standard read, write, execute of individual storage segments associated with object</a:t>
            </a:r>
          </a:p>
          <a:p>
            <a:pPr lvl="1" eaLnBrk="1" hangingPunct="1"/>
            <a:r>
              <a:rPr lang="en-US">
                <a:latin typeface="Arial" charset="0"/>
              </a:rPr>
              <a:t>Software capability -interpretation left to the subsystem, through its protected procedures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C3DE56-3A50-344F-9D91-3ADBD106781B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Language Based Protection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Specification of protection in a programming language allows the high-level description of policies for the allocation and use of resources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Language implementation can provide software for protection enforcement when automatic hardware-supported checking is unavailable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Interpret protection specifications to generate calls on whatever protection system is provided by the hardware and the operating system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AF8B47-58AF-F240-967E-3E0FE5AE712F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Protection in Java 2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Protection is handled by the Java Virtual Machine (JVM)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A class is assigned a protection domain when it is loaded by the JVM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The protection domain indicates what operations the class can (and cannot) perform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If a library method is invoked that performs a privileged operation, the stack is inspected to ensure the operation can be performed by the library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0073F7-27C9-B74B-8082-058D3FC1C139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Stack Inspection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76327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FEDE5-8B3F-1042-97E0-B41F69A85D8B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Goals of Protection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25193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Operating system manages and controls  of a collection of objects  (hardware or software)</a:t>
            </a:r>
          </a:p>
          <a:p>
            <a:pPr eaLnBrk="1" hangingPunct="1"/>
            <a:r>
              <a:rPr lang="en-US">
                <a:latin typeface="Arial" charset="0"/>
              </a:rPr>
              <a:t>Each object has a unique name and can be accessed through a well-defined set of operation</a:t>
            </a:r>
          </a:p>
          <a:p>
            <a:pPr eaLnBrk="1" hangingPunct="1"/>
            <a:r>
              <a:rPr lang="en-US">
                <a:latin typeface="Arial" charset="0"/>
              </a:rPr>
              <a:t>Protection problem - ensure that each object is accessed correctly and only by those processes that are allowed to do so</a:t>
            </a:r>
            <a:endParaRPr lang="en-US">
              <a:latin typeface="Courier New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771775" y="4286250"/>
            <a:ext cx="124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Processes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908175" y="5876925"/>
            <a:ext cx="324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Objects (hardware  / software)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3492500" y="4868863"/>
            <a:ext cx="0" cy="8651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540125" y="5084763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operations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6948488" y="4797425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Access rights? 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2135188" y="380841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Users 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3708400" y="3933825"/>
            <a:ext cx="1057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Systems</a:t>
            </a:r>
          </a:p>
        </p:txBody>
      </p:sp>
      <p:sp>
        <p:nvSpPr>
          <p:cNvPr id="4108" name="Freeform 14"/>
          <p:cNvSpPr>
            <a:spLocks/>
          </p:cNvSpPr>
          <p:nvPr/>
        </p:nvSpPr>
        <p:spPr bwMode="auto">
          <a:xfrm>
            <a:off x="1760538" y="3625850"/>
            <a:ext cx="3108325" cy="1074738"/>
          </a:xfrm>
          <a:custGeom>
            <a:avLst/>
            <a:gdLst>
              <a:gd name="T0" fmla="*/ 35 w 1958"/>
              <a:gd name="T1" fmla="*/ 390 h 677"/>
              <a:gd name="T2" fmla="*/ 5 w 1958"/>
              <a:gd name="T3" fmla="*/ 238 h 677"/>
              <a:gd name="T4" fmla="*/ 20 w 1958"/>
              <a:gd name="T5" fmla="*/ 177 h 677"/>
              <a:gd name="T6" fmla="*/ 96 w 1958"/>
              <a:gd name="T7" fmla="*/ 155 h 677"/>
              <a:gd name="T8" fmla="*/ 384 w 1958"/>
              <a:gd name="T9" fmla="*/ 140 h 677"/>
              <a:gd name="T10" fmla="*/ 483 w 1958"/>
              <a:gd name="T11" fmla="*/ 109 h 677"/>
              <a:gd name="T12" fmla="*/ 581 w 1958"/>
              <a:gd name="T13" fmla="*/ 33 h 677"/>
              <a:gd name="T14" fmla="*/ 748 w 1958"/>
              <a:gd name="T15" fmla="*/ 3 h 677"/>
              <a:gd name="T16" fmla="*/ 1006 w 1958"/>
              <a:gd name="T17" fmla="*/ 26 h 677"/>
              <a:gd name="T18" fmla="*/ 1438 w 1958"/>
              <a:gd name="T19" fmla="*/ 26 h 677"/>
              <a:gd name="T20" fmla="*/ 1544 w 1958"/>
              <a:gd name="T21" fmla="*/ 56 h 677"/>
              <a:gd name="T22" fmla="*/ 1665 w 1958"/>
              <a:gd name="T23" fmla="*/ 79 h 677"/>
              <a:gd name="T24" fmla="*/ 1779 w 1958"/>
              <a:gd name="T25" fmla="*/ 132 h 677"/>
              <a:gd name="T26" fmla="*/ 1824 w 1958"/>
              <a:gd name="T27" fmla="*/ 162 h 677"/>
              <a:gd name="T28" fmla="*/ 1870 w 1958"/>
              <a:gd name="T29" fmla="*/ 276 h 677"/>
              <a:gd name="T30" fmla="*/ 1945 w 1958"/>
              <a:gd name="T31" fmla="*/ 367 h 677"/>
              <a:gd name="T32" fmla="*/ 1923 w 1958"/>
              <a:gd name="T33" fmla="*/ 473 h 677"/>
              <a:gd name="T34" fmla="*/ 1809 w 1958"/>
              <a:gd name="T35" fmla="*/ 572 h 677"/>
              <a:gd name="T36" fmla="*/ 1695 w 1958"/>
              <a:gd name="T37" fmla="*/ 587 h 677"/>
              <a:gd name="T38" fmla="*/ 1475 w 1958"/>
              <a:gd name="T39" fmla="*/ 617 h 677"/>
              <a:gd name="T40" fmla="*/ 1354 w 1958"/>
              <a:gd name="T41" fmla="*/ 640 h 677"/>
              <a:gd name="T42" fmla="*/ 869 w 1958"/>
              <a:gd name="T43" fmla="*/ 647 h 677"/>
              <a:gd name="T44" fmla="*/ 604 w 1958"/>
              <a:gd name="T45" fmla="*/ 655 h 677"/>
              <a:gd name="T46" fmla="*/ 452 w 1958"/>
              <a:gd name="T47" fmla="*/ 594 h 677"/>
              <a:gd name="T48" fmla="*/ 376 w 1958"/>
              <a:gd name="T49" fmla="*/ 511 h 677"/>
              <a:gd name="T50" fmla="*/ 323 w 1958"/>
              <a:gd name="T51" fmla="*/ 481 h 677"/>
              <a:gd name="T52" fmla="*/ 278 w 1958"/>
              <a:gd name="T53" fmla="*/ 450 h 677"/>
              <a:gd name="T54" fmla="*/ 111 w 1958"/>
              <a:gd name="T55" fmla="*/ 428 h 677"/>
              <a:gd name="T56" fmla="*/ 58 w 1958"/>
              <a:gd name="T57" fmla="*/ 367 h 677"/>
              <a:gd name="T58" fmla="*/ 35 w 1958"/>
              <a:gd name="T59" fmla="*/ 390 h 6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58"/>
              <a:gd name="T91" fmla="*/ 0 h 677"/>
              <a:gd name="T92" fmla="*/ 1958 w 1958"/>
              <a:gd name="T93" fmla="*/ 677 h 6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58" h="677">
                <a:moveTo>
                  <a:pt x="35" y="390"/>
                </a:moveTo>
                <a:cubicBezTo>
                  <a:pt x="16" y="327"/>
                  <a:pt x="12" y="321"/>
                  <a:pt x="5" y="238"/>
                </a:cubicBezTo>
                <a:cubicBezTo>
                  <a:pt x="12" y="218"/>
                  <a:pt x="8" y="194"/>
                  <a:pt x="20" y="177"/>
                </a:cubicBezTo>
                <a:cubicBezTo>
                  <a:pt x="26" y="168"/>
                  <a:pt x="84" y="156"/>
                  <a:pt x="96" y="155"/>
                </a:cubicBezTo>
                <a:cubicBezTo>
                  <a:pt x="192" y="148"/>
                  <a:pt x="288" y="145"/>
                  <a:pt x="384" y="140"/>
                </a:cubicBezTo>
                <a:cubicBezTo>
                  <a:pt x="417" y="128"/>
                  <a:pt x="448" y="116"/>
                  <a:pt x="483" y="109"/>
                </a:cubicBezTo>
                <a:cubicBezTo>
                  <a:pt x="527" y="87"/>
                  <a:pt x="546" y="54"/>
                  <a:pt x="581" y="33"/>
                </a:cubicBezTo>
                <a:cubicBezTo>
                  <a:pt x="626" y="6"/>
                  <a:pt x="699" y="9"/>
                  <a:pt x="748" y="3"/>
                </a:cubicBezTo>
                <a:cubicBezTo>
                  <a:pt x="827" y="9"/>
                  <a:pt x="932" y="0"/>
                  <a:pt x="1006" y="26"/>
                </a:cubicBezTo>
                <a:cubicBezTo>
                  <a:pt x="1194" y="8"/>
                  <a:pt x="1106" y="13"/>
                  <a:pt x="1438" y="26"/>
                </a:cubicBezTo>
                <a:cubicBezTo>
                  <a:pt x="1475" y="27"/>
                  <a:pt x="1508" y="47"/>
                  <a:pt x="1544" y="56"/>
                </a:cubicBezTo>
                <a:cubicBezTo>
                  <a:pt x="1584" y="66"/>
                  <a:pt x="1625" y="71"/>
                  <a:pt x="1665" y="79"/>
                </a:cubicBezTo>
                <a:cubicBezTo>
                  <a:pt x="1716" y="112"/>
                  <a:pt x="1680" y="90"/>
                  <a:pt x="1779" y="132"/>
                </a:cubicBezTo>
                <a:cubicBezTo>
                  <a:pt x="1796" y="139"/>
                  <a:pt x="1824" y="162"/>
                  <a:pt x="1824" y="162"/>
                </a:cubicBezTo>
                <a:cubicBezTo>
                  <a:pt x="1847" y="197"/>
                  <a:pt x="1851" y="239"/>
                  <a:pt x="1870" y="276"/>
                </a:cubicBezTo>
                <a:cubicBezTo>
                  <a:pt x="1891" y="318"/>
                  <a:pt x="1912" y="333"/>
                  <a:pt x="1945" y="367"/>
                </a:cubicBezTo>
                <a:cubicBezTo>
                  <a:pt x="1958" y="403"/>
                  <a:pt x="1940" y="439"/>
                  <a:pt x="1923" y="473"/>
                </a:cubicBezTo>
                <a:cubicBezTo>
                  <a:pt x="1907" y="551"/>
                  <a:pt x="1889" y="559"/>
                  <a:pt x="1809" y="572"/>
                </a:cubicBezTo>
                <a:cubicBezTo>
                  <a:pt x="1771" y="578"/>
                  <a:pt x="1695" y="587"/>
                  <a:pt x="1695" y="587"/>
                </a:cubicBezTo>
                <a:cubicBezTo>
                  <a:pt x="1624" y="609"/>
                  <a:pt x="1548" y="598"/>
                  <a:pt x="1475" y="617"/>
                </a:cubicBezTo>
                <a:cubicBezTo>
                  <a:pt x="1428" y="649"/>
                  <a:pt x="1453" y="637"/>
                  <a:pt x="1354" y="640"/>
                </a:cubicBezTo>
                <a:cubicBezTo>
                  <a:pt x="1192" y="644"/>
                  <a:pt x="1031" y="645"/>
                  <a:pt x="869" y="647"/>
                </a:cubicBezTo>
                <a:cubicBezTo>
                  <a:pt x="784" y="677"/>
                  <a:pt x="691" y="663"/>
                  <a:pt x="604" y="655"/>
                </a:cubicBezTo>
                <a:cubicBezTo>
                  <a:pt x="555" y="631"/>
                  <a:pt x="503" y="612"/>
                  <a:pt x="452" y="594"/>
                </a:cubicBezTo>
                <a:cubicBezTo>
                  <a:pt x="429" y="571"/>
                  <a:pt x="401" y="532"/>
                  <a:pt x="376" y="511"/>
                </a:cubicBezTo>
                <a:cubicBezTo>
                  <a:pt x="360" y="498"/>
                  <a:pt x="339" y="494"/>
                  <a:pt x="323" y="481"/>
                </a:cubicBezTo>
                <a:cubicBezTo>
                  <a:pt x="297" y="460"/>
                  <a:pt x="319" y="463"/>
                  <a:pt x="278" y="450"/>
                </a:cubicBezTo>
                <a:cubicBezTo>
                  <a:pt x="227" y="433"/>
                  <a:pt x="164" y="433"/>
                  <a:pt x="111" y="428"/>
                </a:cubicBezTo>
                <a:cubicBezTo>
                  <a:pt x="92" y="408"/>
                  <a:pt x="78" y="387"/>
                  <a:pt x="58" y="367"/>
                </a:cubicBezTo>
                <a:cubicBezTo>
                  <a:pt x="4" y="377"/>
                  <a:pt x="0" y="366"/>
                  <a:pt x="35" y="390"/>
                </a:cubicBez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4109" name="Freeform 15"/>
          <p:cNvSpPr>
            <a:spLocks/>
          </p:cNvSpPr>
          <p:nvPr/>
        </p:nvSpPr>
        <p:spPr bwMode="auto">
          <a:xfrm>
            <a:off x="1552575" y="5607050"/>
            <a:ext cx="3886200" cy="727075"/>
          </a:xfrm>
          <a:custGeom>
            <a:avLst/>
            <a:gdLst>
              <a:gd name="T0" fmla="*/ 0 w 2448"/>
              <a:gd name="T1" fmla="*/ 265 h 458"/>
              <a:gd name="T2" fmla="*/ 15 w 2448"/>
              <a:gd name="T3" fmla="*/ 197 h 458"/>
              <a:gd name="T4" fmla="*/ 121 w 2448"/>
              <a:gd name="T5" fmla="*/ 121 h 458"/>
              <a:gd name="T6" fmla="*/ 182 w 2448"/>
              <a:gd name="T7" fmla="*/ 83 h 458"/>
              <a:gd name="T8" fmla="*/ 204 w 2448"/>
              <a:gd name="T9" fmla="*/ 68 h 458"/>
              <a:gd name="T10" fmla="*/ 697 w 2448"/>
              <a:gd name="T11" fmla="*/ 98 h 458"/>
              <a:gd name="T12" fmla="*/ 917 w 2448"/>
              <a:gd name="T13" fmla="*/ 129 h 458"/>
              <a:gd name="T14" fmla="*/ 1182 w 2448"/>
              <a:gd name="T15" fmla="*/ 113 h 458"/>
              <a:gd name="T16" fmla="*/ 1455 w 2448"/>
              <a:gd name="T17" fmla="*/ 83 h 458"/>
              <a:gd name="T18" fmla="*/ 1720 w 2448"/>
              <a:gd name="T19" fmla="*/ 30 h 458"/>
              <a:gd name="T20" fmla="*/ 1826 w 2448"/>
              <a:gd name="T21" fmla="*/ 0 h 458"/>
              <a:gd name="T22" fmla="*/ 2023 w 2448"/>
              <a:gd name="T23" fmla="*/ 7 h 458"/>
              <a:gd name="T24" fmla="*/ 2198 w 2448"/>
              <a:gd name="T25" fmla="*/ 53 h 458"/>
              <a:gd name="T26" fmla="*/ 2334 w 2448"/>
              <a:gd name="T27" fmla="*/ 129 h 458"/>
              <a:gd name="T28" fmla="*/ 2417 w 2448"/>
              <a:gd name="T29" fmla="*/ 212 h 458"/>
              <a:gd name="T30" fmla="*/ 2448 w 2448"/>
              <a:gd name="T31" fmla="*/ 273 h 458"/>
              <a:gd name="T32" fmla="*/ 2440 w 2448"/>
              <a:gd name="T33" fmla="*/ 326 h 458"/>
              <a:gd name="T34" fmla="*/ 2182 w 2448"/>
              <a:gd name="T35" fmla="*/ 386 h 458"/>
              <a:gd name="T36" fmla="*/ 1963 w 2448"/>
              <a:gd name="T37" fmla="*/ 432 h 458"/>
              <a:gd name="T38" fmla="*/ 1447 w 2448"/>
              <a:gd name="T39" fmla="*/ 447 h 458"/>
              <a:gd name="T40" fmla="*/ 113 w 2448"/>
              <a:gd name="T41" fmla="*/ 432 h 458"/>
              <a:gd name="T42" fmla="*/ 15 w 2448"/>
              <a:gd name="T43" fmla="*/ 333 h 458"/>
              <a:gd name="T44" fmla="*/ 0 w 2448"/>
              <a:gd name="T45" fmla="*/ 265 h 4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48"/>
              <a:gd name="T70" fmla="*/ 0 h 458"/>
              <a:gd name="T71" fmla="*/ 2448 w 2448"/>
              <a:gd name="T72" fmla="*/ 458 h 4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48" h="458">
                <a:moveTo>
                  <a:pt x="0" y="265"/>
                </a:moveTo>
                <a:cubicBezTo>
                  <a:pt x="1" y="261"/>
                  <a:pt x="6" y="208"/>
                  <a:pt x="15" y="197"/>
                </a:cubicBezTo>
                <a:cubicBezTo>
                  <a:pt x="37" y="170"/>
                  <a:pt x="90" y="139"/>
                  <a:pt x="121" y="121"/>
                </a:cubicBezTo>
                <a:cubicBezTo>
                  <a:pt x="142" y="109"/>
                  <a:pt x="162" y="96"/>
                  <a:pt x="182" y="83"/>
                </a:cubicBezTo>
                <a:cubicBezTo>
                  <a:pt x="189" y="78"/>
                  <a:pt x="204" y="68"/>
                  <a:pt x="204" y="68"/>
                </a:cubicBezTo>
                <a:cubicBezTo>
                  <a:pt x="406" y="74"/>
                  <a:pt x="507" y="91"/>
                  <a:pt x="697" y="98"/>
                </a:cubicBezTo>
                <a:cubicBezTo>
                  <a:pt x="776" y="107"/>
                  <a:pt x="841" y="118"/>
                  <a:pt x="917" y="129"/>
                </a:cubicBezTo>
                <a:cubicBezTo>
                  <a:pt x="1048" y="109"/>
                  <a:pt x="919" y="127"/>
                  <a:pt x="1182" y="113"/>
                </a:cubicBezTo>
                <a:cubicBezTo>
                  <a:pt x="1273" y="108"/>
                  <a:pt x="1365" y="94"/>
                  <a:pt x="1455" y="83"/>
                </a:cubicBezTo>
                <a:cubicBezTo>
                  <a:pt x="1540" y="41"/>
                  <a:pt x="1627" y="41"/>
                  <a:pt x="1720" y="30"/>
                </a:cubicBezTo>
                <a:cubicBezTo>
                  <a:pt x="1755" y="19"/>
                  <a:pt x="1790" y="8"/>
                  <a:pt x="1826" y="0"/>
                </a:cubicBezTo>
                <a:cubicBezTo>
                  <a:pt x="1892" y="2"/>
                  <a:pt x="1957" y="3"/>
                  <a:pt x="2023" y="7"/>
                </a:cubicBezTo>
                <a:cubicBezTo>
                  <a:pt x="2082" y="11"/>
                  <a:pt x="2141" y="38"/>
                  <a:pt x="2198" y="53"/>
                </a:cubicBezTo>
                <a:cubicBezTo>
                  <a:pt x="2228" y="100"/>
                  <a:pt x="2290" y="100"/>
                  <a:pt x="2334" y="129"/>
                </a:cubicBezTo>
                <a:cubicBezTo>
                  <a:pt x="2369" y="152"/>
                  <a:pt x="2389" y="183"/>
                  <a:pt x="2417" y="212"/>
                </a:cubicBezTo>
                <a:cubicBezTo>
                  <a:pt x="2435" y="264"/>
                  <a:pt x="2422" y="245"/>
                  <a:pt x="2448" y="273"/>
                </a:cubicBezTo>
                <a:cubicBezTo>
                  <a:pt x="2445" y="291"/>
                  <a:pt x="2447" y="309"/>
                  <a:pt x="2440" y="326"/>
                </a:cubicBezTo>
                <a:cubicBezTo>
                  <a:pt x="2408" y="404"/>
                  <a:pt x="2213" y="385"/>
                  <a:pt x="2182" y="386"/>
                </a:cubicBezTo>
                <a:cubicBezTo>
                  <a:pt x="2107" y="394"/>
                  <a:pt x="2037" y="421"/>
                  <a:pt x="1963" y="432"/>
                </a:cubicBezTo>
                <a:cubicBezTo>
                  <a:pt x="1793" y="456"/>
                  <a:pt x="1619" y="444"/>
                  <a:pt x="1447" y="447"/>
                </a:cubicBezTo>
                <a:cubicBezTo>
                  <a:pt x="1418" y="458"/>
                  <a:pt x="272" y="434"/>
                  <a:pt x="113" y="432"/>
                </a:cubicBezTo>
                <a:cubicBezTo>
                  <a:pt x="74" y="406"/>
                  <a:pt x="40" y="372"/>
                  <a:pt x="15" y="333"/>
                </a:cubicBezTo>
                <a:cubicBezTo>
                  <a:pt x="9" y="310"/>
                  <a:pt x="0" y="288"/>
                  <a:pt x="0" y="265"/>
                </a:cubicBez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08763A-685C-2C46-AF96-4A895A758A34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References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slides here are adapted/modified from the textbook and its slides: Operating System Concepts, Silberschatz  et al., 7th &amp; 8th editions,  Wiley. </a:t>
            </a:r>
          </a:p>
          <a:p>
            <a:pPr eaLnBrk="1" hangingPunct="1"/>
            <a:r>
              <a:rPr lang="en-US">
                <a:latin typeface="Arial" charset="0"/>
              </a:rPr>
              <a:t>Operating System Concepts, 7</a:t>
            </a:r>
            <a:r>
              <a:rPr lang="en-US" baseline="30000">
                <a:latin typeface="Arial" charset="0"/>
              </a:rPr>
              <a:t>th</a:t>
            </a:r>
            <a:r>
              <a:rPr lang="en-US">
                <a:latin typeface="Arial" charset="0"/>
              </a:rPr>
              <a:t> and 8</a:t>
            </a:r>
            <a:r>
              <a:rPr lang="en-US" baseline="30000">
                <a:latin typeface="Arial" charset="0"/>
              </a:rPr>
              <a:t>th</a:t>
            </a:r>
            <a:r>
              <a:rPr lang="en-US">
                <a:latin typeface="Arial" charset="0"/>
              </a:rPr>
              <a:t> editions, Silberschatz et al. Wiley. </a:t>
            </a:r>
          </a:p>
          <a:p>
            <a:pPr eaLnBrk="1" hangingPunct="1"/>
            <a:r>
              <a:rPr lang="en-US">
                <a:latin typeface="Arial" charset="0"/>
              </a:rPr>
              <a:t>Modern Operating Systems, Andrew S. Tanenbaum,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edition, 2009. 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AFCAA3-1ACB-BC40-8489-EE63959866A7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Principles of Protection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Guiding principle – </a:t>
            </a:r>
            <a:r>
              <a:rPr lang="en-US" b="1">
                <a:latin typeface="Arial" charset="0"/>
              </a:rPr>
              <a:t>principle of least privilege</a:t>
            </a:r>
          </a:p>
          <a:p>
            <a:pPr lvl="1" eaLnBrk="1" hangingPunct="1"/>
            <a:r>
              <a:rPr lang="en-US">
                <a:latin typeface="Arial" charset="0"/>
              </a:rPr>
              <a:t>Programs, users and systems should be given </a:t>
            </a:r>
            <a:r>
              <a:rPr lang="en-US" i="1">
                <a:latin typeface="Arial" charset="0"/>
              </a:rPr>
              <a:t>just enough privileges</a:t>
            </a:r>
            <a:r>
              <a:rPr lang="en-US">
                <a:latin typeface="Arial" charset="0"/>
              </a:rPr>
              <a:t> to perform their tasks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EB5787-8341-FA4E-A3D7-D09AB4C78C38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of Protection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Protection requirement: </a:t>
            </a:r>
          </a:p>
          <a:p>
            <a:pPr lvl="1" eaLnBrk="1" hangingPunct="1"/>
            <a:r>
              <a:rPr lang="en-US">
                <a:latin typeface="Arial" charset="0"/>
              </a:rPr>
              <a:t>1. a process should be allowed to access only those resources for which it has authorization</a:t>
            </a:r>
          </a:p>
          <a:p>
            <a:pPr lvl="1" eaLnBrk="1" hangingPunct="1"/>
            <a:r>
              <a:rPr lang="en-US">
                <a:latin typeface="Arial" charset="0"/>
              </a:rPr>
              <a:t>2. a process should be able to access only those resources that it currently requires to complete its task (</a:t>
            </a:r>
            <a:r>
              <a:rPr lang="en-US" b="1" i="1">
                <a:latin typeface="Arial" charset="0"/>
              </a:rPr>
              <a:t>need to know</a:t>
            </a:r>
            <a:r>
              <a:rPr lang="en-US" b="1">
                <a:latin typeface="Arial" charset="0"/>
              </a:rPr>
              <a:t> principle</a:t>
            </a:r>
            <a:r>
              <a:rPr lang="en-US">
                <a:latin typeface="Arial" charset="0"/>
              </a:rPr>
              <a:t>)</a:t>
            </a:r>
          </a:p>
          <a:p>
            <a:pPr lvl="1"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To do these, a process operates within a </a:t>
            </a:r>
            <a:r>
              <a:rPr lang="en-US" b="1">
                <a:latin typeface="Arial" charset="0"/>
              </a:rPr>
              <a:t>protection domain.</a:t>
            </a:r>
            <a:r>
              <a:rPr lang="en-US">
                <a:latin typeface="Arial" charset="0"/>
              </a:rPr>
              <a:t> </a:t>
            </a:r>
          </a:p>
          <a:p>
            <a:pPr lvl="1" eaLnBrk="1" hangingPunct="1"/>
            <a:r>
              <a:rPr lang="en-US">
                <a:latin typeface="Arial" charset="0"/>
              </a:rPr>
              <a:t>A protection domain specifies which resources/objects can be accessed in which way by the processes operating in that domain. 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lvl="1"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9E2C86-F76C-EE45-8461-9B47C0A0FAB7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of Protection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need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Associating processes</a:t>
            </a:r>
            <a:r>
              <a:rPr lang="en-US">
                <a:latin typeface="Arial" charset="0"/>
              </a:rPr>
              <a:t> with domains</a:t>
            </a:r>
          </a:p>
          <a:p>
            <a:pPr lvl="2" eaLnBrk="1" hangingPunct="1"/>
            <a:r>
              <a:rPr lang="en-US">
                <a:latin typeface="Arial" charset="0"/>
              </a:rPr>
              <a:t>Static association</a:t>
            </a:r>
          </a:p>
          <a:p>
            <a:pPr lvl="2" eaLnBrk="1" hangingPunct="1"/>
            <a:r>
              <a:rPr lang="en-US">
                <a:latin typeface="Arial" charset="0"/>
              </a:rPr>
              <a:t>Dynamic association</a:t>
            </a:r>
          </a:p>
          <a:p>
            <a:pPr lvl="2"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Defining domains</a:t>
            </a:r>
            <a:r>
              <a:rPr lang="en-US">
                <a:latin typeface="Arial" charset="0"/>
              </a:rPr>
              <a:t> and changing their content.</a:t>
            </a:r>
          </a:p>
          <a:p>
            <a:pPr lvl="2" eaLnBrk="1" hangingPunct="1"/>
            <a:r>
              <a:rPr lang="en-US">
                <a:latin typeface="Arial" charset="0"/>
              </a:rPr>
              <a:t>No change is allowed (static domain)</a:t>
            </a:r>
          </a:p>
          <a:p>
            <a:pPr lvl="2" eaLnBrk="1" hangingPunct="1"/>
            <a:r>
              <a:rPr lang="en-US">
                <a:latin typeface="Arial" charset="0"/>
              </a:rPr>
              <a:t>Can be changed (dynamic domain)</a:t>
            </a:r>
          </a:p>
          <a:p>
            <a:pPr lvl="2"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B30925-99AE-7A4D-99E6-24834BB04861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Structure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Access-right = &lt;</a:t>
            </a:r>
            <a:r>
              <a:rPr lang="en-US" i="1">
                <a:latin typeface="Arial" charset="0"/>
              </a:rPr>
              <a:t>object-name</a:t>
            </a:r>
            <a:r>
              <a:rPr lang="en-US">
                <a:latin typeface="Arial" charset="0"/>
              </a:rPr>
              <a:t>, </a:t>
            </a:r>
            <a:r>
              <a:rPr lang="en-US" i="1">
                <a:latin typeface="Arial" charset="0"/>
              </a:rPr>
              <a:t>a_set_of_rights</a:t>
            </a:r>
            <a:r>
              <a:rPr lang="en-US">
                <a:latin typeface="Arial" charset="0"/>
              </a:rPr>
              <a:t>&gt;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where </a:t>
            </a:r>
            <a:r>
              <a:rPr lang="en-US" i="1">
                <a:latin typeface="Arial" charset="0"/>
              </a:rPr>
              <a:t>a_set_of_rights </a:t>
            </a:r>
            <a:r>
              <a:rPr lang="en-US">
                <a:latin typeface="Arial" charset="0"/>
              </a:rPr>
              <a:t>is a subset of all valid operations that can be performed on the object. 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Domain = set of access-rights</a:t>
            </a:r>
          </a:p>
          <a:p>
            <a:pPr eaLnBrk="1" hangingPunct="1"/>
            <a:endParaRPr lang="en-US" b="1">
              <a:latin typeface="Arial" charset="0"/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644900"/>
            <a:ext cx="707866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AE1148-F1D3-1645-A038-D30180C7C724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Implementation (Unix)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System consists of 2 domains:</a:t>
            </a:r>
          </a:p>
          <a:p>
            <a:pPr lvl="1" eaLnBrk="1" hangingPunct="1"/>
            <a:r>
              <a:rPr lang="en-US">
                <a:latin typeface="Arial" charset="0"/>
              </a:rPr>
              <a:t>User</a:t>
            </a:r>
          </a:p>
          <a:p>
            <a:pPr lvl="1" eaLnBrk="1" hangingPunct="1"/>
            <a:r>
              <a:rPr lang="en-US">
                <a:latin typeface="Arial" charset="0"/>
              </a:rPr>
              <a:t>Supervisor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UNIX </a:t>
            </a:r>
          </a:p>
          <a:p>
            <a:pPr lvl="1" eaLnBrk="1" hangingPunct="1"/>
            <a:r>
              <a:rPr lang="en-US">
                <a:latin typeface="Arial" charset="0"/>
              </a:rPr>
              <a:t>Domain = user-id     (i.e. domain determined from  user-id)</a:t>
            </a:r>
          </a:p>
          <a:p>
            <a:pPr lvl="1" eaLnBrk="1" hangingPunct="1"/>
            <a:r>
              <a:rPr lang="en-US">
                <a:latin typeface="Arial" charset="0"/>
              </a:rPr>
              <a:t>The domain of a process is defined by its UID and GID.</a:t>
            </a:r>
          </a:p>
          <a:p>
            <a:pPr lvl="1"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Files (objects) also have associated UID and GUI. </a:t>
            </a:r>
          </a:p>
          <a:p>
            <a:pPr lvl="1"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Then: we can make a list of files (includes file corresponding to devices) that can be accessed  (and how) by the process. </a:t>
            </a:r>
          </a:p>
          <a:p>
            <a:pPr lvl="1" eaLnBrk="1" hangingPunct="1"/>
            <a:endParaRPr lang="en-US">
              <a:latin typeface="Arial" charset="0"/>
            </a:endParaRPr>
          </a:p>
          <a:p>
            <a:pPr lvl="1"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BD028A-A5B3-4447-BE9F-B7EF26E21DDF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Implementation (Unix)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>
                <a:latin typeface="Arial" charset="0"/>
              </a:rPr>
              <a:t>A user loges in. All processes created by that user operate in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the same domain. </a:t>
            </a:r>
          </a:p>
          <a:p>
            <a:pPr lvl="1"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What should happen  when a process tries to execute a file which is created by another user? </a:t>
            </a:r>
          </a:p>
          <a:p>
            <a:pPr lvl="3" eaLnBrk="1" hangingPunct="1"/>
            <a:r>
              <a:rPr lang="en-US">
                <a:latin typeface="Arial" charset="0"/>
              </a:rPr>
              <a:t>File has user ID as well. </a:t>
            </a:r>
          </a:p>
          <a:p>
            <a:pPr lvl="3" eaLnBrk="1" hangingPunct="1"/>
            <a:endParaRPr lang="en-US">
              <a:latin typeface="Arial" charset="0"/>
            </a:endParaRPr>
          </a:p>
          <a:p>
            <a:pPr lvl="3" eaLnBrk="1" hangingPunct="1"/>
            <a:r>
              <a:rPr lang="en-US">
                <a:latin typeface="Arial" charset="0"/>
              </a:rPr>
              <a:t>Which user ID should be used by the running process? </a:t>
            </a:r>
          </a:p>
          <a:p>
            <a:pPr lvl="4" eaLnBrk="1" hangingPunct="1"/>
            <a:r>
              <a:rPr lang="en-US">
                <a:latin typeface="Arial" charset="0"/>
              </a:rPr>
              <a:t>The creator of the process?</a:t>
            </a:r>
          </a:p>
          <a:p>
            <a:pPr lvl="4" eaLnBrk="1" hangingPunct="1"/>
            <a:r>
              <a:rPr lang="en-US">
                <a:latin typeface="Arial" charset="0"/>
              </a:rPr>
              <a:t>The owner of the executable file? 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7568</TotalTime>
  <Words>1074</Words>
  <Application>Microsoft Macintosh PowerPoint</Application>
  <PresentationFormat>On-screen Show (4:3)</PresentationFormat>
  <Paragraphs>270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Tahoma Small Cap</vt:lpstr>
      <vt:lpstr>Courier New</vt:lpstr>
      <vt:lpstr>Symbol</vt:lpstr>
      <vt:lpstr>MT Extra</vt:lpstr>
      <vt:lpstr>Default Design</vt:lpstr>
      <vt:lpstr>Chapter 14 Protection</vt:lpstr>
      <vt:lpstr>Objectives and Outline</vt:lpstr>
      <vt:lpstr>Goals of Protection</vt:lpstr>
      <vt:lpstr>Principles of Protection</vt:lpstr>
      <vt:lpstr>Domain of Protection</vt:lpstr>
      <vt:lpstr>Domain of Protection</vt:lpstr>
      <vt:lpstr>Domain Structure</vt:lpstr>
      <vt:lpstr>Domain Implementation (Unix)</vt:lpstr>
      <vt:lpstr>Domain Implementation (Unix)</vt:lpstr>
      <vt:lpstr>PowerPoint Presentation</vt:lpstr>
      <vt:lpstr>Domain Implementation (Unix)</vt:lpstr>
      <vt:lpstr>Domain Implementation (MULTICS)</vt:lpstr>
      <vt:lpstr>Access Matrix</vt:lpstr>
      <vt:lpstr>Access Matrix</vt:lpstr>
      <vt:lpstr>Use of Access Matrix</vt:lpstr>
      <vt:lpstr>Use of Access Matrix</vt:lpstr>
      <vt:lpstr>Access Matrix  With Domains as Objects</vt:lpstr>
      <vt:lpstr>Access Matrix with Copy Rights</vt:lpstr>
      <vt:lpstr>Access Matrix With Owner Rights</vt:lpstr>
      <vt:lpstr>Modified Access Matrix</vt:lpstr>
      <vt:lpstr>Implementation of Access Matrix</vt:lpstr>
      <vt:lpstr>Implementation of Access Matrix</vt:lpstr>
      <vt:lpstr>Access Control</vt:lpstr>
      <vt:lpstr>Role Based Access Control</vt:lpstr>
      <vt:lpstr>Revocation of Access Rights</vt:lpstr>
      <vt:lpstr>Capability Based Systems</vt:lpstr>
      <vt:lpstr>Language Based Protection</vt:lpstr>
      <vt:lpstr>Protection in Java 2</vt:lpstr>
      <vt:lpstr>Stack Inspection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6493</cp:revision>
  <dcterms:created xsi:type="dcterms:W3CDTF">1601-01-01T00:00:00Z</dcterms:created>
  <dcterms:modified xsi:type="dcterms:W3CDTF">2016-01-15T13:07:38Z</dcterms:modified>
</cp:coreProperties>
</file>