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70"/>
  </p:notesMasterIdLst>
  <p:sldIdLst>
    <p:sldId id="256" r:id="rId2"/>
    <p:sldId id="259" r:id="rId3"/>
    <p:sldId id="333" r:id="rId4"/>
    <p:sldId id="289" r:id="rId5"/>
    <p:sldId id="345" r:id="rId6"/>
    <p:sldId id="290" r:id="rId7"/>
    <p:sldId id="319" r:id="rId8"/>
    <p:sldId id="291" r:id="rId9"/>
    <p:sldId id="292" r:id="rId10"/>
    <p:sldId id="297" r:id="rId11"/>
    <p:sldId id="261" r:id="rId12"/>
    <p:sldId id="263" r:id="rId13"/>
    <p:sldId id="264" r:id="rId14"/>
    <p:sldId id="265" r:id="rId15"/>
    <p:sldId id="266" r:id="rId16"/>
    <p:sldId id="344" r:id="rId17"/>
    <p:sldId id="334" r:id="rId18"/>
    <p:sldId id="293" r:id="rId19"/>
    <p:sldId id="269" r:id="rId20"/>
    <p:sldId id="270" r:id="rId21"/>
    <p:sldId id="294" r:id="rId22"/>
    <p:sldId id="321" r:id="rId23"/>
    <p:sldId id="271" r:id="rId24"/>
    <p:sldId id="336" r:id="rId25"/>
    <p:sldId id="274" r:id="rId26"/>
    <p:sldId id="275" r:id="rId27"/>
    <p:sldId id="300" r:id="rId28"/>
    <p:sldId id="296" r:id="rId29"/>
    <p:sldId id="298" r:id="rId30"/>
    <p:sldId id="299" r:id="rId31"/>
    <p:sldId id="301" r:id="rId32"/>
    <p:sldId id="302" r:id="rId33"/>
    <p:sldId id="339" r:id="rId34"/>
    <p:sldId id="276" r:id="rId35"/>
    <p:sldId id="312" r:id="rId36"/>
    <p:sldId id="348" r:id="rId37"/>
    <p:sldId id="309" r:id="rId38"/>
    <p:sldId id="310" r:id="rId39"/>
    <p:sldId id="311" r:id="rId40"/>
    <p:sldId id="313" r:id="rId41"/>
    <p:sldId id="337" r:id="rId42"/>
    <p:sldId id="284" r:id="rId43"/>
    <p:sldId id="288" r:id="rId44"/>
    <p:sldId id="317" r:id="rId45"/>
    <p:sldId id="320" r:id="rId46"/>
    <p:sldId id="323" r:id="rId47"/>
    <p:sldId id="272" r:id="rId48"/>
    <p:sldId id="341" r:id="rId49"/>
    <p:sldId id="340" r:id="rId50"/>
    <p:sldId id="281" r:id="rId51"/>
    <p:sldId id="342" r:id="rId52"/>
    <p:sldId id="343" r:id="rId53"/>
    <p:sldId id="335" r:id="rId54"/>
    <p:sldId id="277" r:id="rId55"/>
    <p:sldId id="278" r:id="rId56"/>
    <p:sldId id="279" r:id="rId57"/>
    <p:sldId id="338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24" r:id="rId66"/>
    <p:sldId id="325" r:id="rId67"/>
    <p:sldId id="349" r:id="rId68"/>
    <p:sldId id="350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CEA2"/>
    <a:srgbClr val="FF9900"/>
    <a:srgbClr val="CC0000"/>
    <a:srgbClr val="A50021"/>
    <a:srgbClr val="666699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2"/>
    <p:restoredTop sz="94674"/>
  </p:normalViewPr>
  <p:slideViewPr>
    <p:cSldViewPr>
      <p:cViewPr varScale="1">
        <p:scale>
          <a:sx n="173" d="100"/>
          <a:sy n="173" d="100"/>
        </p:scale>
        <p:origin x="192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</a:defRPr>
            </a:lvl1pPr>
          </a:lstStyle>
          <a:p>
            <a:fld id="{BA83AF92-41CA-9441-8708-4E00B8094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DE4BCC-4C63-9F45-8708-23BCA84F10F0}" type="slidenum">
              <a:rPr lang="en-US" b="0">
                <a:latin typeface="Times New Roman" charset="0"/>
              </a:rPr>
              <a:pPr/>
              <a:t>1</a:t>
            </a:fld>
            <a:endParaRPr lang="en-US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521E0B-FDC8-6A43-87B9-E7AE4DC5C798}" type="slidenum">
              <a:rPr lang="en-US" b="0">
                <a:latin typeface="Times New Roman" charset="0"/>
              </a:rPr>
              <a:pPr/>
              <a:t>12</a:t>
            </a:fld>
            <a:endParaRPr lang="en-US" b="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58C7EB-5A05-1A47-A588-5A8B02F7F4FF}" type="slidenum">
              <a:rPr lang="en-US" b="0">
                <a:latin typeface="Times New Roman" charset="0"/>
              </a:rPr>
              <a:pPr/>
              <a:t>13</a:t>
            </a:fld>
            <a:endParaRPr lang="en-US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44946E-CB31-5B45-BEA6-890801EE3E99}" type="slidenum">
              <a:rPr lang="en-US" b="0">
                <a:latin typeface="Times New Roman" charset="0"/>
              </a:rPr>
              <a:pPr/>
              <a:t>14</a:t>
            </a:fld>
            <a:endParaRPr lang="en-US" b="0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FF1D19-E0CA-D446-8400-4EAE1A3E3A5D}" type="slidenum">
              <a:rPr lang="en-US" b="0">
                <a:latin typeface="Times New Roman" charset="0"/>
              </a:rPr>
              <a:pPr/>
              <a:t>15</a:t>
            </a:fld>
            <a:endParaRPr lang="en-US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6ED803-2C88-AD4D-BB7B-495D0E8EFBA3}" type="slidenum">
              <a:rPr lang="en-US" b="0">
                <a:latin typeface="Times New Roman" charset="0"/>
              </a:rPr>
              <a:pPr/>
              <a:t>18</a:t>
            </a:fld>
            <a:endParaRPr lang="en-US" b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D8164B-12DF-764A-A1FB-DC5CDC5AF653}" type="slidenum">
              <a:rPr lang="en-US" b="0">
                <a:latin typeface="Times New Roman" charset="0"/>
              </a:rPr>
              <a:pPr/>
              <a:t>19</a:t>
            </a:fld>
            <a:endParaRPr lang="en-US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F60A41-9144-F34F-BBD6-D21363290EC8}" type="slidenum">
              <a:rPr lang="en-US" b="0">
                <a:latin typeface="Times New Roman" charset="0"/>
              </a:rPr>
              <a:pPr/>
              <a:t>20</a:t>
            </a:fld>
            <a:endParaRPr lang="en-US" b="0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B219C4-5283-474B-B2DD-40CA2DD8194C}" type="slidenum">
              <a:rPr lang="en-US" b="0">
                <a:latin typeface="Times New Roman" charset="0"/>
              </a:rPr>
              <a:pPr/>
              <a:t>21</a:t>
            </a:fld>
            <a:endParaRPr lang="en-US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EDA3EF-F5A0-E649-AEA4-20D94CD6BC9E}" type="slidenum">
              <a:rPr lang="en-US" b="0">
                <a:latin typeface="Times New Roman" charset="0"/>
              </a:rPr>
              <a:pPr/>
              <a:t>23</a:t>
            </a:fld>
            <a:endParaRPr lang="en-US" b="0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8834F3-A95B-B448-AC89-4A370DDF24E8}" type="slidenum">
              <a:rPr lang="en-US" b="0">
                <a:latin typeface="Times New Roman" charset="0"/>
              </a:rPr>
              <a:pPr/>
              <a:t>25</a:t>
            </a:fld>
            <a:endParaRPr lang="en-US" b="0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286B2D-39A5-DF4C-8405-7E2963DE83E3}" type="slidenum">
              <a:rPr lang="en-US" b="0">
                <a:latin typeface="Times New Roman" charset="0"/>
              </a:rPr>
              <a:pPr/>
              <a:t>2</a:t>
            </a:fld>
            <a:endParaRPr lang="en-US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F23245-D32C-2C40-A496-F38980377042}" type="slidenum">
              <a:rPr lang="en-US" b="0">
                <a:latin typeface="Times New Roman" charset="0"/>
              </a:rPr>
              <a:pPr/>
              <a:t>26</a:t>
            </a:fld>
            <a:endParaRPr lang="en-US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E11584-2C4A-7F48-A854-169479D2191C}" type="slidenum">
              <a:rPr lang="en-US" b="0">
                <a:latin typeface="Times New Roman" charset="0"/>
              </a:rPr>
              <a:pPr/>
              <a:t>27</a:t>
            </a:fld>
            <a:endParaRPr lang="en-US" b="0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CC35B3-13E8-494F-BE85-6EDFE20A7E5A}" type="slidenum">
              <a:rPr lang="en-US" b="0">
                <a:latin typeface="Times New Roman" charset="0"/>
              </a:rPr>
              <a:pPr/>
              <a:t>28</a:t>
            </a:fld>
            <a:endParaRPr lang="en-US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777148-F280-C842-A8B6-4A24BB6F2AC4}" type="slidenum">
              <a:rPr lang="en-US" b="0">
                <a:latin typeface="Times New Roman" charset="0"/>
              </a:rPr>
              <a:pPr/>
              <a:t>29</a:t>
            </a:fld>
            <a:endParaRPr lang="en-US" b="0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F2EF53-0BCB-B146-9156-391DF9C98995}" type="slidenum">
              <a:rPr lang="en-US" b="0">
                <a:latin typeface="Times New Roman" charset="0"/>
              </a:rPr>
              <a:pPr/>
              <a:t>30</a:t>
            </a:fld>
            <a:endParaRPr lang="en-US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143B80-B396-7040-B143-84EBE01601E6}" type="slidenum">
              <a:rPr lang="en-US" b="0">
                <a:latin typeface="Times New Roman" charset="0"/>
              </a:rPr>
              <a:pPr/>
              <a:t>31</a:t>
            </a:fld>
            <a:endParaRPr lang="en-US" b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D38B21-EA0E-B049-AACE-DC71E7AAF038}" type="slidenum">
              <a:rPr lang="en-US" b="0">
                <a:latin typeface="Times New Roman" charset="0"/>
              </a:rPr>
              <a:pPr/>
              <a:t>32</a:t>
            </a:fld>
            <a:endParaRPr lang="en-US" b="0"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488D89-0876-6842-A5CC-CA21EA81C496}" type="slidenum">
              <a:rPr lang="en-US" b="0">
                <a:latin typeface="Times New Roman" charset="0"/>
              </a:rPr>
              <a:pPr/>
              <a:t>34</a:t>
            </a:fld>
            <a:endParaRPr lang="en-US" b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D9D507-C45A-B44B-9679-3372635243CB}" type="slidenum">
              <a:rPr lang="en-US" b="0">
                <a:latin typeface="Times New Roman" charset="0"/>
              </a:rPr>
              <a:pPr/>
              <a:t>35</a:t>
            </a:fld>
            <a:endParaRPr lang="en-US" b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79285D-1BA5-9F40-8E19-F5AC1F3494A5}" type="slidenum">
              <a:rPr lang="en-US" b="0">
                <a:latin typeface="Times New Roman" charset="0"/>
              </a:rPr>
              <a:pPr/>
              <a:t>36</a:t>
            </a:fld>
            <a:endParaRPr lang="en-US" b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610BB7-118F-EB49-AA84-50106D5C1C45}" type="slidenum">
              <a:rPr lang="en-US" b="0">
                <a:latin typeface="Times New Roman" charset="0"/>
              </a:rPr>
              <a:pPr/>
              <a:t>4</a:t>
            </a:fld>
            <a:endParaRPr lang="en-US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34BD3-73AF-2448-9E48-7186AF8EA3FC}" type="slidenum">
              <a:rPr lang="en-US" b="0">
                <a:latin typeface="Times New Roman" charset="0"/>
              </a:rPr>
              <a:pPr/>
              <a:t>37</a:t>
            </a:fld>
            <a:endParaRPr lang="en-US" b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22E31B-36BD-5A41-927D-55CF9D945E61}" type="slidenum">
              <a:rPr lang="en-US" b="0">
                <a:latin typeface="Times New Roman" charset="0"/>
              </a:rPr>
              <a:pPr/>
              <a:t>38</a:t>
            </a:fld>
            <a:endParaRPr lang="en-US" b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B30F75-8C98-E342-8D84-36B616D20849}" type="slidenum">
              <a:rPr lang="en-US" b="0">
                <a:latin typeface="Times New Roman" charset="0"/>
              </a:rPr>
              <a:pPr/>
              <a:t>39</a:t>
            </a:fld>
            <a:endParaRPr lang="en-US" b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4E4011-78C1-5045-8CE2-79611A490169}" type="slidenum">
              <a:rPr lang="en-US" b="0">
                <a:latin typeface="Times New Roman" charset="0"/>
              </a:rPr>
              <a:pPr/>
              <a:t>40</a:t>
            </a:fld>
            <a:endParaRPr lang="en-US" b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451559-9FC9-7246-9485-33104618350A}" type="slidenum">
              <a:rPr lang="en-US" b="0">
                <a:latin typeface="Times New Roman" charset="0"/>
              </a:rPr>
              <a:pPr/>
              <a:t>42</a:t>
            </a:fld>
            <a:endParaRPr lang="en-US" b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617623-8EE4-084A-9E23-D41F8A5703BB}" type="slidenum">
              <a:rPr lang="en-US" b="0">
                <a:latin typeface="Times New Roman" charset="0"/>
              </a:rPr>
              <a:pPr/>
              <a:t>43</a:t>
            </a:fld>
            <a:endParaRPr lang="en-US" b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FA5F02-8A0B-9341-946D-BD498EBDEB5D}" type="slidenum">
              <a:rPr lang="en-US" b="0">
                <a:latin typeface="Times New Roman" charset="0"/>
              </a:rPr>
              <a:pPr/>
              <a:t>44</a:t>
            </a:fld>
            <a:endParaRPr lang="en-US" b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A5BB5F-CF55-4E4E-A3FC-DDE62B7206B5}" type="slidenum">
              <a:rPr lang="en-US" b="0">
                <a:latin typeface="Times New Roman" charset="0"/>
              </a:rPr>
              <a:pPr/>
              <a:t>47</a:t>
            </a:fld>
            <a:endParaRPr lang="en-US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AA44C9-3C34-6F44-8B60-20177740D747}" type="slidenum">
              <a:rPr lang="en-US" b="0">
                <a:latin typeface="Times New Roman" charset="0"/>
              </a:rPr>
              <a:pPr/>
              <a:t>50</a:t>
            </a:fld>
            <a:endParaRPr lang="en-US" b="0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A4DB15-46BD-324A-9B23-A663AF59C664}" type="slidenum">
              <a:rPr lang="en-US" b="0">
                <a:latin typeface="Times New Roman" charset="0"/>
              </a:rPr>
              <a:pPr/>
              <a:t>54</a:t>
            </a:fld>
            <a:endParaRPr lang="en-US" b="0"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055FAF-E898-0245-9223-39316F7411A7}" type="slidenum">
              <a:rPr lang="en-US" b="0">
                <a:latin typeface="Times New Roman" charset="0"/>
              </a:rPr>
              <a:pPr/>
              <a:t>6</a:t>
            </a:fld>
            <a:endParaRPr lang="en-US" b="0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B42AC2-D202-C446-BD65-4BF4629C28B4}" type="slidenum">
              <a:rPr lang="en-US" b="0">
                <a:latin typeface="Times New Roman" charset="0"/>
              </a:rPr>
              <a:pPr/>
              <a:t>55</a:t>
            </a:fld>
            <a:endParaRPr lang="en-US" b="0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B21F93-EF51-6946-9C23-A095EC93E94B}" type="slidenum">
              <a:rPr lang="en-US" b="0">
                <a:latin typeface="Times New Roman" charset="0"/>
              </a:rPr>
              <a:pPr/>
              <a:t>56</a:t>
            </a:fld>
            <a:endParaRPr lang="en-US" b="0">
              <a:latin typeface="Times New Roman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36697A-8B78-D540-9F4A-E480A2A8F651}" type="slidenum">
              <a:rPr lang="en-US" b="0">
                <a:latin typeface="Times New Roman" charset="0"/>
              </a:rPr>
              <a:pPr/>
              <a:t>59</a:t>
            </a:fld>
            <a:endParaRPr lang="en-US" b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B3C6FB-2864-4344-8175-9D5681570C65}" type="slidenum">
              <a:rPr lang="en-US" b="0">
                <a:latin typeface="Times New Roman" charset="0"/>
              </a:rPr>
              <a:pPr/>
              <a:t>61</a:t>
            </a:fld>
            <a:endParaRPr lang="en-US" b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CEEDB2B-3CE6-4C4C-BE2D-FD4A64C1F0DB}" type="slidenum">
              <a:rPr lang="en-US" b="0">
                <a:latin typeface="Times New Roman" charset="0"/>
              </a:rPr>
              <a:pPr/>
              <a:t>62</a:t>
            </a:fld>
            <a:endParaRPr lang="en-US" b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87E9AD-D281-694F-9C5D-325A25BA5B03}" type="slidenum">
              <a:rPr lang="en-US" b="0">
                <a:latin typeface="Times New Roman" charset="0"/>
              </a:rPr>
              <a:pPr/>
              <a:t>63</a:t>
            </a:fld>
            <a:endParaRPr lang="en-US" b="0"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A7B2CBF-8720-0F49-A7AC-B29445B0925E}" type="slidenum">
              <a:rPr lang="en-US" b="0">
                <a:latin typeface="Times New Roman" charset="0"/>
              </a:rPr>
              <a:pPr/>
              <a:t>64</a:t>
            </a:fld>
            <a:endParaRPr lang="en-US" b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7DFC17-37C9-F546-87FF-003EA41C4AC4}" type="slidenum">
              <a:rPr lang="en-US" b="0">
                <a:latin typeface="Times New Roman" charset="0"/>
              </a:rPr>
              <a:pPr/>
              <a:t>65</a:t>
            </a:fld>
            <a:endParaRPr lang="en-US" b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02148-D887-CE44-BCE5-2305BD1F4F0E}" type="slidenum">
              <a:rPr lang="en-US" b="0">
                <a:latin typeface="Times New Roman" charset="0"/>
              </a:rPr>
              <a:pPr/>
              <a:t>66</a:t>
            </a:fld>
            <a:endParaRPr lang="en-US" b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DECCCA-C3A0-2A49-8061-BEE88C617BB0}" type="slidenum">
              <a:rPr lang="en-US" b="0">
                <a:latin typeface="Times New Roman" charset="0"/>
              </a:rPr>
              <a:pPr/>
              <a:t>67</a:t>
            </a:fld>
            <a:endParaRPr lang="en-US" b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45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37CF8D-D78D-AD46-844C-3F0F76794203}" type="slidenum">
              <a:rPr lang="en-US" b="0">
                <a:latin typeface="Times New Roman" charset="0"/>
              </a:rPr>
              <a:pPr/>
              <a:t>7</a:t>
            </a:fld>
            <a:endParaRPr lang="en-US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F022FE-CE0D-1745-ADD8-55EC10239022}" type="slidenum">
              <a:rPr lang="en-US" b="0">
                <a:latin typeface="Times New Roman" charset="0"/>
              </a:rPr>
              <a:pPr/>
              <a:t>68</a:t>
            </a:fld>
            <a:endParaRPr lang="en-US" b="0"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49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505261-4FB7-4249-BAAF-FA43FE4EE049}" type="slidenum">
              <a:rPr lang="en-US" b="0">
                <a:latin typeface="Times New Roman" charset="0"/>
              </a:rPr>
              <a:pPr/>
              <a:t>8</a:t>
            </a:fld>
            <a:endParaRPr lang="en-US" b="0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E769DF-0E2E-954F-86E8-F74F1D463996}" type="slidenum">
              <a:rPr lang="en-US" b="0">
                <a:latin typeface="Times New Roman" charset="0"/>
              </a:rPr>
              <a:pPr/>
              <a:t>9</a:t>
            </a:fld>
            <a:endParaRPr lang="en-US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CE7669-4607-DC4E-A7D8-A9CC550AB55E}" type="slidenum">
              <a:rPr lang="en-US" b="0">
                <a:latin typeface="Times New Roman" charset="0"/>
              </a:rPr>
              <a:pPr/>
              <a:t>10</a:t>
            </a:fld>
            <a:endParaRPr lang="en-US" b="0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BB777E-008A-064F-AB84-AC3E0A73A1BD}" type="slidenum">
              <a:rPr lang="en-US" b="0">
                <a:latin typeface="Times New Roman" charset="0"/>
              </a:rPr>
              <a:pPr/>
              <a:t>11</a:t>
            </a:fld>
            <a:endParaRPr lang="en-US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7CE69-46D1-5647-825F-AC9C221FA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AA42D-A04B-4243-96BB-6B2FAC979F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1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58750"/>
            <a:ext cx="2124075" cy="6078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58750"/>
            <a:ext cx="6219825" cy="6078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DEFB3-9EE4-4940-9578-9105CF2CDA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9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0C8D0-AF0B-214C-A993-B0FC3016A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750"/>
            <a:ext cx="8496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DD90A-8F06-CC42-B16F-B698D7C3A8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7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002FA-7239-2D45-B619-C7DD010C0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389D6-6EC6-9445-BE37-F4558C35F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17195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3C845-6CD9-3E42-A526-8458D9366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E3127-D3DB-CC42-A9BD-5C9910CE5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6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11A01-1AB6-024A-A335-82B570E94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3DE04-00FD-CF4A-B638-5C3C11DAAC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FB917-B0E5-1746-99D1-545508742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1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06CC5-6D9B-A042-868A-BD21B8B5C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4963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57338"/>
            <a:ext cx="8496300" cy="4679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954088" cy="309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86A09E8-888C-BA48-8BE4-B9EE4FE2BD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 userDrawn="1"/>
        </p:nvSpPr>
        <p:spPr bwMode="auto">
          <a:xfrm>
            <a:off x="250825" y="1341438"/>
            <a:ext cx="8642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0FCFF7-7212-064F-9939-B7AABCCC4B03}" type="slidenum">
              <a:rPr lang="en-US" b="0"/>
              <a:pPr eaLnBrk="1" hangingPunct="1"/>
              <a:t>1</a:t>
            </a:fld>
            <a:endParaRPr lang="en-US" b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7163" cy="2663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Chapter 4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  <a:t>Threads</a:t>
            </a:r>
            <a:br>
              <a:rPr lang="en-US" sz="3600" dirty="0" smtClean="0">
                <a:solidFill>
                  <a:schemeClr val="tx1"/>
                </a:solidFill>
                <a:latin typeface="Tahoma Small Cap" charset="0"/>
                <a:cs typeface="+mj-cs"/>
              </a:rPr>
            </a:br>
            <a:endParaRPr lang="en-US" sz="3600" dirty="0" smtClean="0">
              <a:solidFill>
                <a:schemeClr val="tx1"/>
              </a:solidFill>
              <a:latin typeface="Tahoma Small Cap" charset="0"/>
              <a:cs typeface="+mj-cs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166938" y="188913"/>
            <a:ext cx="5284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Tahoma Small Cap" charset="0"/>
              </a:rPr>
              <a:t>Bilkent University </a:t>
            </a:r>
            <a:br>
              <a:rPr lang="en-US" sz="2000" b="0">
                <a:latin typeface="Tahoma Small Cap" charset="0"/>
              </a:rPr>
            </a:br>
            <a:r>
              <a:rPr lang="en-US" sz="2000" b="0">
                <a:latin typeface="Tahoma Small Cap" charset="0"/>
              </a:rPr>
              <a:t>Department of Computer Engineering</a:t>
            </a:r>
          </a:p>
          <a:p>
            <a:pPr algn="ctr" eaLnBrk="1" hangingPunct="1"/>
            <a:r>
              <a:rPr lang="en-US" sz="2000" b="0">
                <a:latin typeface="Tahoma Small Cap" charset="0"/>
              </a:rPr>
              <a:t>CS342 Operating Systems</a:t>
            </a:r>
          </a:p>
        </p:txBody>
      </p:sp>
      <p:pic>
        <p:nvPicPr>
          <p:cNvPr id="3078" name="Picture 15" descr="bilkent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8913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3203848" y="4365104"/>
            <a:ext cx="2862930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Last </a:t>
            </a:r>
            <a:r>
              <a:rPr lang="en-US" dirty="0" smtClean="0"/>
              <a:t>Update:</a:t>
            </a:r>
            <a:r>
              <a:rPr lang="en-US" dirty="0"/>
              <a:t> </a:t>
            </a:r>
            <a:r>
              <a:rPr lang="en-US" dirty="0" smtClean="0"/>
              <a:t>Oct 8,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10A607-A463-A044-8324-F8F923F02771}" type="slidenum">
              <a:rPr lang="en-US" b="0"/>
              <a:pPr eaLnBrk="1" hangingPunct="1"/>
              <a:t>10</a:t>
            </a:fld>
            <a:endParaRPr lang="en-US" b="0"/>
          </a:p>
        </p:txBody>
      </p:sp>
      <p:sp>
        <p:nvSpPr>
          <p:cNvPr id="592923" name="AutoShape 27"/>
          <p:cNvSpPr>
            <a:spLocks noChangeArrowheads="1"/>
          </p:cNvSpPr>
          <p:nvPr/>
        </p:nvSpPr>
        <p:spPr bwMode="auto">
          <a:xfrm>
            <a:off x="5003800" y="1703388"/>
            <a:ext cx="647700" cy="4608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268" name="AutoShape 26"/>
          <p:cNvSpPr>
            <a:spLocks noChangeArrowheads="1"/>
          </p:cNvSpPr>
          <p:nvPr/>
        </p:nvSpPr>
        <p:spPr bwMode="auto">
          <a:xfrm>
            <a:off x="3995738" y="1701800"/>
            <a:ext cx="647700" cy="4608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4" name="AutoShape 28"/>
          <p:cNvSpPr>
            <a:spLocks noChangeArrowheads="1"/>
          </p:cNvSpPr>
          <p:nvPr/>
        </p:nvSpPr>
        <p:spPr bwMode="auto">
          <a:xfrm>
            <a:off x="6011863" y="1701800"/>
            <a:ext cx="647700" cy="4608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5" name="AutoShape 29"/>
          <p:cNvSpPr>
            <a:spLocks noChangeArrowheads="1"/>
          </p:cNvSpPr>
          <p:nvPr/>
        </p:nvSpPr>
        <p:spPr bwMode="auto">
          <a:xfrm>
            <a:off x="7019925" y="1701800"/>
            <a:ext cx="647700" cy="4608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Multithreading Concept</a:t>
            </a: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323850" y="1644650"/>
            <a:ext cx="413067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/>
              <a:t>function1(…)</a:t>
            </a:r>
          </a:p>
          <a:p>
            <a:pPr eaLnBrk="1" hangingPunct="1"/>
            <a:r>
              <a:rPr lang="en-US" sz="1600" b="0"/>
              <a:t>{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{</a:t>
            </a:r>
          </a:p>
          <a:p>
            <a:pPr eaLnBrk="1" hangingPunct="1"/>
            <a:endParaRPr lang="en-US" sz="1600" b="0"/>
          </a:p>
          <a:p>
            <a:pPr eaLnBrk="1" hangingPunct="1"/>
            <a:r>
              <a:rPr lang="en-US" sz="1600" b="0"/>
              <a:t>function2(…)</a:t>
            </a:r>
          </a:p>
          <a:p>
            <a:pPr eaLnBrk="1" hangingPunct="1"/>
            <a:r>
              <a:rPr lang="en-US" sz="1600" b="0"/>
              <a:t>{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{</a:t>
            </a:r>
          </a:p>
          <a:p>
            <a:pPr eaLnBrk="1" hangingPunct="1"/>
            <a:endParaRPr lang="en-US" sz="1600" b="0"/>
          </a:p>
          <a:p>
            <a:pPr eaLnBrk="1" hangingPunct="1"/>
            <a:r>
              <a:rPr lang="en-US" sz="1600" b="0"/>
              <a:t>main()</a:t>
            </a:r>
          </a:p>
          <a:p>
            <a:pPr eaLnBrk="1" hangingPunct="1"/>
            <a:r>
              <a:rPr lang="en-US" sz="1600" b="0"/>
              <a:t>{	….</a:t>
            </a:r>
          </a:p>
          <a:p>
            <a:pPr eaLnBrk="1" hangingPunct="1"/>
            <a:r>
              <a:rPr lang="en-US" sz="1600" b="0"/>
              <a:t>	thread_create (function1 ,…); 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	thread_create (function2, …); 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	thread_create (function1, …);</a:t>
            </a:r>
          </a:p>
          <a:p>
            <a:pPr eaLnBrk="1" hangingPunct="1"/>
            <a:r>
              <a:rPr lang="en-US" sz="1600" b="0"/>
              <a:t>	….</a:t>
            </a:r>
          </a:p>
          <a:p>
            <a:pPr eaLnBrk="1" hangingPunct="1"/>
            <a:r>
              <a:rPr lang="en-US" sz="1600" b="0"/>
              <a:t>}</a:t>
            </a:r>
          </a:p>
        </p:txBody>
      </p:sp>
      <p:sp>
        <p:nvSpPr>
          <p:cNvPr id="592913" name="Line 17"/>
          <p:cNvSpPr>
            <a:spLocks noChangeShapeType="1"/>
          </p:cNvSpPr>
          <p:nvPr/>
        </p:nvSpPr>
        <p:spPr bwMode="auto">
          <a:xfrm>
            <a:off x="4356100" y="4725988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15" name="Line 19"/>
          <p:cNvSpPr>
            <a:spLocks noChangeShapeType="1"/>
          </p:cNvSpPr>
          <p:nvPr/>
        </p:nvSpPr>
        <p:spPr bwMode="auto">
          <a:xfrm>
            <a:off x="4357688" y="5229225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16" name="Line 20"/>
          <p:cNvSpPr>
            <a:spLocks noChangeShapeType="1"/>
          </p:cNvSpPr>
          <p:nvPr/>
        </p:nvSpPr>
        <p:spPr bwMode="auto">
          <a:xfrm>
            <a:off x="4357688" y="5734050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6" name="Line 30"/>
          <p:cNvSpPr>
            <a:spLocks noChangeShapeType="1"/>
          </p:cNvSpPr>
          <p:nvPr/>
        </p:nvSpPr>
        <p:spPr bwMode="auto">
          <a:xfrm>
            <a:off x="4357688" y="4294188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7" name="Line 31"/>
          <p:cNvSpPr>
            <a:spLocks noChangeShapeType="1"/>
          </p:cNvSpPr>
          <p:nvPr/>
        </p:nvSpPr>
        <p:spPr bwMode="auto">
          <a:xfrm>
            <a:off x="5289550" y="2349500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8" name="Line 32"/>
          <p:cNvSpPr>
            <a:spLocks noChangeShapeType="1"/>
          </p:cNvSpPr>
          <p:nvPr/>
        </p:nvSpPr>
        <p:spPr bwMode="auto">
          <a:xfrm>
            <a:off x="5291138" y="2852738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29" name="Line 33"/>
          <p:cNvSpPr>
            <a:spLocks noChangeShapeType="1"/>
          </p:cNvSpPr>
          <p:nvPr/>
        </p:nvSpPr>
        <p:spPr bwMode="auto">
          <a:xfrm>
            <a:off x="5291138" y="1917700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30" name="Line 34"/>
          <p:cNvSpPr>
            <a:spLocks noChangeShapeType="1"/>
          </p:cNvSpPr>
          <p:nvPr/>
        </p:nvSpPr>
        <p:spPr bwMode="auto">
          <a:xfrm>
            <a:off x="6369050" y="3429000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32" name="Line 36"/>
          <p:cNvSpPr>
            <a:spLocks noChangeShapeType="1"/>
          </p:cNvSpPr>
          <p:nvPr/>
        </p:nvSpPr>
        <p:spPr bwMode="auto">
          <a:xfrm>
            <a:off x="6370638" y="2997200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2935" name="Line 39"/>
          <p:cNvSpPr>
            <a:spLocks noChangeShapeType="1"/>
          </p:cNvSpPr>
          <p:nvPr/>
        </p:nvSpPr>
        <p:spPr bwMode="auto">
          <a:xfrm>
            <a:off x="7378700" y="1846263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1283" name="Text Box 40"/>
          <p:cNvSpPr txBox="1">
            <a:spLocks noChangeArrowheads="1"/>
          </p:cNvSpPr>
          <p:nvPr/>
        </p:nvSpPr>
        <p:spPr bwMode="auto">
          <a:xfrm>
            <a:off x="3851275" y="14065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thread1</a:t>
            </a:r>
          </a:p>
        </p:txBody>
      </p:sp>
      <p:sp>
        <p:nvSpPr>
          <p:cNvPr id="592937" name="Text Box 41"/>
          <p:cNvSpPr txBox="1">
            <a:spLocks noChangeArrowheads="1"/>
          </p:cNvSpPr>
          <p:nvPr/>
        </p:nvSpPr>
        <p:spPr bwMode="auto">
          <a:xfrm>
            <a:off x="4840288" y="141287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thread2</a:t>
            </a:r>
          </a:p>
        </p:txBody>
      </p:sp>
      <p:sp>
        <p:nvSpPr>
          <p:cNvPr id="592938" name="Text Box 42"/>
          <p:cNvSpPr txBox="1">
            <a:spLocks noChangeArrowheads="1"/>
          </p:cNvSpPr>
          <p:nvPr/>
        </p:nvSpPr>
        <p:spPr bwMode="auto">
          <a:xfrm>
            <a:off x="5848350" y="141287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thread3</a:t>
            </a:r>
          </a:p>
        </p:txBody>
      </p:sp>
      <p:sp>
        <p:nvSpPr>
          <p:cNvPr id="592939" name="Text Box 43"/>
          <p:cNvSpPr txBox="1">
            <a:spLocks noChangeArrowheads="1"/>
          </p:cNvSpPr>
          <p:nvPr/>
        </p:nvSpPr>
        <p:spPr bwMode="auto">
          <a:xfrm>
            <a:off x="6877050" y="141287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9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59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59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59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59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59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9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59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59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5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5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23" grpId="0" animBg="1"/>
      <p:bldP spid="592924" grpId="0" animBg="1"/>
      <p:bldP spid="592925" grpId="0" animBg="1"/>
      <p:bldP spid="592913" grpId="0" animBg="1"/>
      <p:bldP spid="592915" grpId="0" animBg="1"/>
      <p:bldP spid="592916" grpId="0" animBg="1"/>
      <p:bldP spid="592926" grpId="0" animBg="1"/>
      <p:bldP spid="592927" grpId="0" animBg="1"/>
      <p:bldP spid="592928" grpId="0" animBg="1"/>
      <p:bldP spid="592929" grpId="0" animBg="1"/>
      <p:bldP spid="592930" grpId="0" animBg="1"/>
      <p:bldP spid="592932" grpId="0" animBg="1"/>
      <p:bldP spid="592935" grpId="0" animBg="1"/>
      <p:bldP spid="592937" grpId="0"/>
      <p:bldP spid="592938" grpId="0"/>
      <p:bldP spid="5929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C95570-8306-2D4D-BFB8-FCAC91D10A3A}" type="slidenum">
              <a:rPr lang="en-US" b="0"/>
              <a:pPr eaLnBrk="1" hangingPunct="1"/>
              <a:t>11</a:t>
            </a:fld>
            <a:endParaRPr lang="en-US" b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Single and Multithreaded Processes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66008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F569ED-F4E0-6A4B-B283-A411FD3793BB}" type="slidenum">
              <a:rPr lang="en-US" b="0"/>
              <a:pPr eaLnBrk="1" hangingPunct="1"/>
              <a:t>12</a:t>
            </a:fld>
            <a:endParaRPr lang="en-US" b="0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Multicore programming and multithreading challenges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Multicore systems putting pressure on programmers. </a:t>
            </a:r>
          </a:p>
          <a:p>
            <a:pPr lvl="1" eaLnBrk="1" hangingPunct="1">
              <a:defRPr/>
            </a:pPr>
            <a:r>
              <a:rPr lang="en-US" sz="1800" dirty="0" smtClean="0"/>
              <a:t>Threading can utilize </a:t>
            </a:r>
            <a:r>
              <a:rPr lang="en-US" sz="1800" dirty="0" err="1" smtClean="0"/>
              <a:t>Multicore</a:t>
            </a:r>
            <a:r>
              <a:rPr lang="en-US" sz="1800" dirty="0" smtClean="0"/>
              <a:t> systems better, but it has some challenges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Threading Challenges include</a:t>
            </a:r>
          </a:p>
          <a:p>
            <a:pPr lvl="1" eaLnBrk="1" hangingPunct="1">
              <a:defRPr/>
            </a:pPr>
            <a:r>
              <a:rPr lang="en-US" sz="1800" b="1" dirty="0" smtClean="0"/>
              <a:t>Dividing activities</a:t>
            </a:r>
          </a:p>
          <a:p>
            <a:pPr lvl="2" eaLnBrk="1" hangingPunct="1">
              <a:defRPr/>
            </a:pPr>
            <a:r>
              <a:rPr lang="en-US" sz="1800" dirty="0" smtClean="0"/>
              <a:t>Come up with concurrent tasks</a:t>
            </a:r>
          </a:p>
          <a:p>
            <a:pPr lvl="1" eaLnBrk="1" hangingPunct="1">
              <a:defRPr/>
            </a:pPr>
            <a:r>
              <a:rPr lang="en-US" sz="1800" b="1" dirty="0" smtClean="0"/>
              <a:t>Balance</a:t>
            </a:r>
          </a:p>
          <a:p>
            <a:pPr lvl="2" eaLnBrk="1" hangingPunct="1">
              <a:defRPr/>
            </a:pPr>
            <a:r>
              <a:rPr lang="en-US" sz="1800" dirty="0" smtClean="0"/>
              <a:t>Tasks should be similar importance and load</a:t>
            </a:r>
          </a:p>
          <a:p>
            <a:pPr lvl="1" eaLnBrk="1" hangingPunct="1">
              <a:defRPr/>
            </a:pPr>
            <a:r>
              <a:rPr lang="en-US" sz="1800" b="1" dirty="0" smtClean="0"/>
              <a:t>Data splitting</a:t>
            </a:r>
          </a:p>
          <a:p>
            <a:pPr lvl="2" eaLnBrk="1" hangingPunct="1">
              <a:defRPr/>
            </a:pPr>
            <a:r>
              <a:rPr lang="en-US" sz="1800" dirty="0" smtClean="0"/>
              <a:t>Data may need to be split as well</a:t>
            </a:r>
          </a:p>
          <a:p>
            <a:pPr lvl="1" eaLnBrk="1" hangingPunct="1">
              <a:defRPr/>
            </a:pPr>
            <a:r>
              <a:rPr lang="en-US" sz="1800" b="1" dirty="0" smtClean="0"/>
              <a:t>Data dependency</a:t>
            </a:r>
          </a:p>
          <a:p>
            <a:pPr lvl="2" eaLnBrk="1" hangingPunct="1">
              <a:defRPr/>
            </a:pPr>
            <a:r>
              <a:rPr lang="en-US" sz="1800" dirty="0" smtClean="0"/>
              <a:t>Data dependencies should be considered; need synchronization of activities</a:t>
            </a:r>
          </a:p>
          <a:p>
            <a:pPr lvl="1" eaLnBrk="1" hangingPunct="1">
              <a:defRPr/>
            </a:pPr>
            <a:r>
              <a:rPr lang="en-US" sz="1800" b="1" dirty="0" smtClean="0"/>
              <a:t>Testing and debugging</a:t>
            </a:r>
          </a:p>
          <a:p>
            <a:pPr lvl="2" eaLnBrk="1" hangingPunct="1">
              <a:defRPr/>
            </a:pPr>
            <a:r>
              <a:rPr lang="en-US" sz="1800" dirty="0" smtClean="0"/>
              <a:t>Debugging is more difficult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A8DD49-4367-C141-805A-4544B1371E13}" type="slidenum">
              <a:rPr lang="en-US" b="0"/>
              <a:pPr eaLnBrk="1" hangingPunct="1"/>
              <a:t>13</a:t>
            </a:fld>
            <a:endParaRPr lang="en-US" b="0"/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Multithreaded Server Architecture</a:t>
            </a:r>
          </a:p>
        </p:txBody>
      </p:sp>
      <p:pic>
        <p:nvPicPr>
          <p:cNvPr id="14340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71088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3FFE04-1C10-D14B-91A1-B251E6A151B2}" type="slidenum">
              <a:rPr lang="en-US" b="0"/>
              <a:pPr eaLnBrk="1" hangingPunct="1"/>
              <a:t>14</a:t>
            </a:fld>
            <a:endParaRPr lang="en-US" b="0"/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Concurrent Execution on a Single-core System</a:t>
            </a:r>
          </a:p>
        </p:txBody>
      </p:sp>
      <p:pic>
        <p:nvPicPr>
          <p:cNvPr id="15364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665413"/>
            <a:ext cx="76152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00F9DA-366F-184A-A863-E850887B8175}" type="slidenum">
              <a:rPr lang="en-US" b="0"/>
              <a:pPr eaLnBrk="1" hangingPunct="1"/>
              <a:t>15</a:t>
            </a:fld>
            <a:endParaRPr lang="en-US" b="0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Parallel Execution on a Multicore System</a:t>
            </a:r>
          </a:p>
        </p:txBody>
      </p:sp>
      <p:pic>
        <p:nvPicPr>
          <p:cNvPr id="16388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405063"/>
            <a:ext cx="60975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</a:t>
            </a:r>
            <a:r>
              <a:rPr lang="en-US" smtClean="0"/>
              <a:t>: Amdahl’s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Potential performance gain (speed up) </a:t>
            </a:r>
            <a:r>
              <a:rPr lang="en-US" dirty="0" smtClean="0"/>
              <a:t>with multiple cores (CPUs)?</a:t>
            </a:r>
          </a:p>
          <a:p>
            <a:r>
              <a:rPr lang="en-US" dirty="0" smtClean="0"/>
              <a:t>Program: both </a:t>
            </a:r>
            <a:r>
              <a:rPr lang="en-US" dirty="0" smtClean="0">
                <a:solidFill>
                  <a:srgbClr val="FF0000"/>
                </a:solidFill>
              </a:rPr>
              <a:t>serial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parallel parts</a:t>
            </a:r>
          </a:p>
          <a:p>
            <a:r>
              <a:rPr lang="en-US" dirty="0" smtClean="0"/>
              <a:t>Assume the program executes and finishes in 1 time unit. </a:t>
            </a:r>
            <a:endParaRPr lang="en-US" dirty="0"/>
          </a:p>
          <a:p>
            <a:pPr lvl="1"/>
            <a:r>
              <a:rPr lang="en-US" dirty="0" smtClean="0"/>
              <a:t>S: time to execute the serial portion  </a:t>
            </a:r>
            <a:r>
              <a:rPr lang="en-US" dirty="0"/>
              <a:t>(</a:t>
            </a:r>
            <a:r>
              <a:rPr lang="en-US" dirty="0" smtClean="0"/>
              <a:t>0 &lt;= S &lt;= 1)</a:t>
            </a:r>
          </a:p>
          <a:p>
            <a:pPr lvl="1"/>
            <a:r>
              <a:rPr lang="en-US" dirty="0" smtClean="0"/>
              <a:t>1-S: is the runtime of the  portion that can be parallelized</a:t>
            </a:r>
          </a:p>
          <a:p>
            <a:r>
              <a:rPr lang="en-US" dirty="0" smtClean="0"/>
              <a:t>N: number of processing cores. </a:t>
            </a:r>
          </a:p>
          <a:p>
            <a:pPr lvl="1"/>
            <a:r>
              <a:rPr lang="en-US" dirty="0" smtClean="0"/>
              <a:t>N tasks can run in parallel. Then parallelizable portion of the program will finish N times faster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1A01-1AB6-024A-A335-82B570E94D8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34083"/>
              </p:ext>
            </p:extLst>
          </p:nvPr>
        </p:nvGraphicFramePr>
        <p:xfrm>
          <a:off x="2411760" y="4725144"/>
          <a:ext cx="3419312" cy="94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" name="Equation" r:id="rId3" imgW="1612900" imgH="444500" progId="Equation.3">
                  <p:embed/>
                </p:oleObj>
              </mc:Choice>
              <mc:Fallback>
                <p:oleObj name="Equation" r:id="rId3" imgW="1612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760" y="4725144"/>
                        <a:ext cx="3419312" cy="94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060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3635BA-10DB-0946-B147-CABF2EA26DD9}" type="slidenum">
              <a:rPr lang="en-US" b="0"/>
              <a:pPr eaLnBrk="1" hangingPunct="1"/>
              <a:t>17</a:t>
            </a:fld>
            <a:endParaRPr lang="en-US" b="0"/>
          </a:p>
        </p:txBody>
      </p:sp>
      <p:sp>
        <p:nvSpPr>
          <p:cNvPr id="703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Support</a:t>
            </a:r>
          </a:p>
        </p:txBody>
      </p:sp>
      <p:sp>
        <p:nvSpPr>
          <p:cNvPr id="7034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C3B3E6-697B-F74C-928D-A4BEAC1F00E5}" type="slidenum">
              <a:rPr lang="en-US" b="0"/>
              <a:pPr eaLnBrk="1" hangingPunct="1"/>
              <a:t>18</a:t>
            </a:fld>
            <a:endParaRPr lang="en-US" b="0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Support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Multithreading can be supported by: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sz="1800" b="1" dirty="0" smtClean="0"/>
              <a:t>User level libraries</a:t>
            </a:r>
            <a:r>
              <a:rPr lang="en-US" sz="1800" dirty="0" smtClean="0"/>
              <a:t> (without Kernel being aware of it)</a:t>
            </a:r>
          </a:p>
          <a:p>
            <a:pPr lvl="2" eaLnBrk="1" hangingPunct="1">
              <a:defRPr/>
            </a:pPr>
            <a:r>
              <a:rPr lang="en-US" sz="1800" dirty="0" smtClean="0"/>
              <a:t>Library creates and manages threads (</a:t>
            </a:r>
            <a:r>
              <a:rPr lang="en-US" sz="1800" b="1" dirty="0" smtClean="0"/>
              <a:t>user level implementation</a:t>
            </a:r>
            <a:r>
              <a:rPr lang="en-US" sz="1800" dirty="0" smtClean="0"/>
              <a:t>)</a:t>
            </a:r>
          </a:p>
          <a:p>
            <a:pPr lvl="1" eaLnBrk="1" hangingPunct="1">
              <a:defRPr/>
            </a:pPr>
            <a:r>
              <a:rPr lang="en-US" sz="1800" b="1" dirty="0" smtClean="0"/>
              <a:t>Kernel</a:t>
            </a:r>
            <a:r>
              <a:rPr lang="en-US" sz="1800" dirty="0" smtClean="0"/>
              <a:t> itself </a:t>
            </a:r>
          </a:p>
          <a:p>
            <a:pPr lvl="2" eaLnBrk="1" hangingPunct="1">
              <a:defRPr/>
            </a:pPr>
            <a:r>
              <a:rPr lang="en-US" sz="1800" dirty="0" smtClean="0"/>
              <a:t>Kernel creates and manages threads (</a:t>
            </a:r>
            <a:r>
              <a:rPr lang="en-US" sz="1800" b="1" dirty="0" smtClean="0"/>
              <a:t>kernel space implementation</a:t>
            </a:r>
            <a:r>
              <a:rPr lang="en-US" sz="1800" dirty="0" smtClean="0"/>
              <a:t>)</a:t>
            </a:r>
          </a:p>
          <a:p>
            <a:pPr lvl="2" eaLnBrk="1" hangingPunct="1">
              <a:defRPr/>
            </a:pPr>
            <a:endParaRPr lang="en-US" sz="1800" dirty="0" smtClean="0"/>
          </a:p>
          <a:p>
            <a:pPr lvl="2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No matter which is implemented, threads can be created, used, and terminated via a set of functions that are part of a </a:t>
            </a:r>
            <a:r>
              <a:rPr lang="en-US" sz="1800" b="1" dirty="0" smtClean="0">
                <a:cs typeface="+mn-cs"/>
              </a:rPr>
              <a:t>Thread API</a:t>
            </a:r>
            <a:r>
              <a:rPr lang="en-US" sz="1800" dirty="0" smtClean="0">
                <a:cs typeface="+mn-cs"/>
              </a:rPr>
              <a:t> (a thread library)</a:t>
            </a:r>
          </a:p>
          <a:p>
            <a:pPr lvl="1" eaLnBrk="1" hangingPunct="1">
              <a:defRPr/>
            </a:pPr>
            <a:r>
              <a:rPr lang="en-US" sz="1800" dirty="0" smtClean="0"/>
              <a:t>Three primary thread libraries: </a:t>
            </a:r>
            <a:r>
              <a:rPr lang="en-US" sz="1800" b="1" dirty="0" smtClean="0"/>
              <a:t>POSIX threads</a:t>
            </a:r>
            <a:r>
              <a:rPr lang="en-US" sz="1800" dirty="0" smtClean="0"/>
              <a:t>, </a:t>
            </a:r>
            <a:r>
              <a:rPr lang="en-US" sz="1800" b="1" dirty="0" smtClean="0"/>
              <a:t>Java threads</a:t>
            </a:r>
            <a:r>
              <a:rPr lang="en-US" sz="1800" dirty="0" smtClean="0"/>
              <a:t>, </a:t>
            </a:r>
            <a:r>
              <a:rPr lang="en-US" sz="1800" b="1" dirty="0" smtClean="0"/>
              <a:t>Win32 threads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02233-DAAD-BA47-91C3-ED5EC706E8B4}" type="slidenum">
              <a:rPr lang="en-US" b="0"/>
              <a:pPr eaLnBrk="1" hangingPunct="1"/>
              <a:t>19</a:t>
            </a:fld>
            <a:endParaRPr lang="en-US" b="0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Multithreading Models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 user process wants to create one or more threads. </a:t>
            </a:r>
          </a:p>
          <a:p>
            <a:pPr lvl="1" eaLnBrk="1" hangingPunct="1">
              <a:defRPr/>
            </a:pPr>
            <a:r>
              <a:rPr lang="en-US" sz="1800" dirty="0" smtClean="0"/>
              <a:t>Kernel can create one (or more) thread(s) for the process. </a:t>
            </a:r>
          </a:p>
          <a:p>
            <a:pPr lvl="2" eaLnBrk="1" hangingPunct="1">
              <a:defRPr/>
            </a:pPr>
            <a:r>
              <a:rPr lang="en-US" sz="1800" dirty="0" smtClean="0"/>
              <a:t>Even a kernel does not support threading, it can create one thread per process (i.e., it can create a process which is a single thread of execution).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Finally a relationship must exist between </a:t>
            </a:r>
            <a:r>
              <a:rPr lang="en-US" sz="1800" b="1" dirty="0" smtClean="0">
                <a:cs typeface="+mn-cs"/>
              </a:rPr>
              <a:t>user threads</a:t>
            </a:r>
            <a:r>
              <a:rPr lang="en-US" sz="1800" dirty="0" smtClean="0">
                <a:cs typeface="+mn-cs"/>
              </a:rPr>
              <a:t> and </a:t>
            </a:r>
            <a:r>
              <a:rPr lang="en-US" sz="1800" b="1" dirty="0" smtClean="0">
                <a:cs typeface="+mn-cs"/>
              </a:rPr>
              <a:t>kernel thread(s)</a:t>
            </a:r>
          </a:p>
          <a:p>
            <a:pPr lvl="1" eaLnBrk="1" hangingPunct="1">
              <a:defRPr/>
            </a:pPr>
            <a:r>
              <a:rPr lang="en-US" sz="1800" dirty="0" smtClean="0"/>
              <a:t>Mapping user level threads to kernel level threads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Three common ways of establishing such a relationship:</a:t>
            </a:r>
          </a:p>
          <a:p>
            <a:pPr lvl="1" eaLnBrk="1" hangingPunct="1">
              <a:defRPr/>
            </a:pPr>
            <a:r>
              <a:rPr lang="en-US" sz="1800" dirty="0" smtClean="0"/>
              <a:t>Many-to-One model</a:t>
            </a:r>
          </a:p>
          <a:p>
            <a:pPr lvl="1" eaLnBrk="1" hangingPunct="1">
              <a:defRPr/>
            </a:pPr>
            <a:r>
              <a:rPr lang="en-US" sz="1800" dirty="0" smtClean="0"/>
              <a:t>One-to-One model</a:t>
            </a:r>
          </a:p>
          <a:p>
            <a:pPr lvl="1" eaLnBrk="1" hangingPunct="1">
              <a:defRPr/>
            </a:pPr>
            <a:r>
              <a:rPr lang="en-US" sz="1800" dirty="0" smtClean="0"/>
              <a:t>Many-to-Many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F56EE5-FB63-F242-AD09-9D405B9A6E7F}" type="slidenum">
              <a:rPr lang="en-US" b="0"/>
              <a:pPr eaLnBrk="1" hangingPunct="1"/>
              <a:t>2</a:t>
            </a:fld>
            <a:endParaRPr lang="en-US" b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Outline and Objectives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>
                <a:cs typeface="+mn-cs"/>
              </a:rPr>
              <a:t>Outline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Overview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Multithreading Models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 Libraries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Threading Issues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Operating System Examples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Windows XP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Linux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Re-</a:t>
            </a:r>
            <a:r>
              <a:rPr lang="en-US" sz="1800" dirty="0" err="1" smtClean="0">
                <a:cs typeface="+mn-cs"/>
              </a:rPr>
              <a:t>entrancy</a:t>
            </a: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 specific data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2000" dirty="0" smtClean="0">
              <a:cs typeface="+mn-cs"/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>
                <a:latin typeface="Arial" charset="0"/>
                <a:ea typeface="ＭＳ Ｐゴシック" charset="0"/>
              </a:rPr>
              <a:t>Objectives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introduce the notion of a thread — a fundamental unit of CPU utilization that forms the basis of multithreaded computer systems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discuss the APIs for the </a:t>
            </a:r>
            <a:r>
              <a:rPr lang="en-US" sz="1800" dirty="0" err="1">
                <a:latin typeface="Arial" charset="0"/>
                <a:ea typeface="ＭＳ Ｐゴシック" charset="0"/>
              </a:rPr>
              <a:t>Pthreads</a:t>
            </a:r>
            <a:r>
              <a:rPr lang="en-US" sz="1800" dirty="0">
                <a:latin typeface="Arial" charset="0"/>
                <a:ea typeface="ＭＳ Ｐゴシック" charset="0"/>
              </a:rPr>
              <a:t>, Win32, and Java thread libraries</a:t>
            </a:r>
          </a:p>
          <a:p>
            <a:pPr eaLnBrk="1" hangingPunct="1"/>
            <a:r>
              <a:rPr lang="en-US" sz="1800" dirty="0">
                <a:latin typeface="Arial" charset="0"/>
                <a:ea typeface="ＭＳ Ｐゴシック" charset="0"/>
              </a:rPr>
              <a:t>To examine issues related to multithreaded programming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906A3F-F82D-BE4F-829A-9C190D5AFD2D}" type="slidenum">
              <a:rPr lang="en-US" b="0"/>
              <a:pPr eaLnBrk="1" hangingPunct="1"/>
              <a:t>20</a:t>
            </a:fld>
            <a:endParaRPr lang="en-US" b="0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Many-to-One Model: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 Implementing Threads in User Space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Many user-level threads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cs typeface="+mn-cs"/>
              </a:rPr>
              <a:t>mapped to a single kernel thread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Examples:</a:t>
            </a:r>
          </a:p>
          <a:p>
            <a:pPr lvl="1" eaLnBrk="1" hangingPunct="1">
              <a:defRPr/>
            </a:pPr>
            <a:r>
              <a:rPr lang="en-US" sz="1800" b="1" dirty="0" smtClean="0"/>
              <a:t>Solaris Green Threads</a:t>
            </a:r>
          </a:p>
          <a:p>
            <a:pPr lvl="1" eaLnBrk="1" hangingPunct="1">
              <a:defRPr/>
            </a:pPr>
            <a:r>
              <a:rPr lang="en-US" sz="1800" b="1" dirty="0" smtClean="0"/>
              <a:t>GNU Portable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Thread management </a:t>
            </a:r>
            <a:br>
              <a:rPr lang="en-US" sz="1800" dirty="0" smtClean="0">
                <a:cs typeface="+mn-cs"/>
              </a:rPr>
            </a:br>
            <a:r>
              <a:rPr lang="en-US" sz="1800" dirty="0" smtClean="0">
                <a:cs typeface="+mn-cs"/>
              </a:rPr>
              <a:t>done at user space, by a </a:t>
            </a:r>
            <a:br>
              <a:rPr lang="en-US" sz="1800" dirty="0" smtClean="0">
                <a:cs typeface="+mn-cs"/>
              </a:rPr>
            </a:br>
            <a:r>
              <a:rPr lang="en-US" sz="1800" b="1" dirty="0" smtClean="0">
                <a:cs typeface="+mn-cs"/>
              </a:rPr>
              <a:t>thread library</a:t>
            </a:r>
          </a:p>
          <a:p>
            <a:pPr eaLnBrk="1" hangingPunct="1">
              <a:defRPr/>
            </a:pPr>
            <a:endParaRPr lang="en-US" sz="1800" b="1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400843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427984" y="5753100"/>
            <a:ext cx="363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Kernel supports process concept; </a:t>
            </a:r>
            <a:br>
              <a:rPr lang="en-US" b="0" dirty="0"/>
            </a:br>
            <a:r>
              <a:rPr lang="en-US" b="0" dirty="0"/>
              <a:t>not threading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94BB2C-E7DF-CC4E-A1E2-9FF3226D3721}" type="slidenum">
              <a:rPr lang="en-US" b="0"/>
              <a:pPr eaLnBrk="1" hangingPunct="1"/>
              <a:t>21</a:t>
            </a:fld>
            <a:endParaRPr lang="en-US" b="0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Many-to-One Model: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Implementing Threads in User Space</a:t>
            </a:r>
          </a:p>
        </p:txBody>
      </p:sp>
      <p:sp>
        <p:nvSpPr>
          <p:cNvPr id="582694" name="Rectangle 3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No need for kernel support for multithreading </a:t>
            </a:r>
            <a:r>
              <a:rPr lang="en-US" sz="1800" b="1" dirty="0" smtClean="0">
                <a:solidFill>
                  <a:srgbClr val="0000CC"/>
                </a:solidFill>
                <a:cs typeface="+mn-cs"/>
              </a:rPr>
              <a:t>(+)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Thread creation is fast </a:t>
            </a:r>
            <a:r>
              <a:rPr lang="en-US" sz="1800" b="1" dirty="0" smtClean="0">
                <a:solidFill>
                  <a:srgbClr val="0000CC"/>
                </a:solidFill>
                <a:cs typeface="+mn-cs"/>
              </a:rPr>
              <a:t>(+)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Switching between threads is fast; efficient approach </a:t>
            </a:r>
            <a:r>
              <a:rPr lang="en-US" sz="1800" b="1" dirty="0" smtClean="0">
                <a:solidFill>
                  <a:srgbClr val="0000CC"/>
                </a:solidFill>
                <a:cs typeface="+mn-cs"/>
              </a:rPr>
              <a:t>(+) 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Blocking system calls defeat the purpose and have to be handled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(-)</a:t>
            </a:r>
            <a:endParaRPr lang="en-US" sz="1800" b="1" dirty="0" smtClean="0">
              <a:solidFill>
                <a:srgbClr val="0000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A thread has to explicitly call a function to voluntarily give the CPU  to some other thread </a:t>
            </a:r>
            <a:r>
              <a:rPr lang="en-US" sz="1800" b="1" dirty="0" smtClean="0">
                <a:solidFill>
                  <a:srgbClr val="FF0000"/>
                </a:solidFill>
                <a:cs typeface="+mn-cs"/>
              </a:rPr>
              <a:t>(-)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example: </a:t>
            </a:r>
            <a:r>
              <a:rPr lang="en-US" sz="1800" b="1" dirty="0" err="1" smtClean="0">
                <a:solidFill>
                  <a:srgbClr val="FF0000"/>
                </a:solidFill>
              </a:rPr>
              <a:t>thread_yield</a:t>
            </a:r>
            <a:r>
              <a:rPr lang="en-US" sz="1800" b="1" dirty="0" smtClean="0">
                <a:solidFill>
                  <a:srgbClr val="FF0000"/>
                </a:solidFill>
              </a:rPr>
              <a:t>()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Multiple threads will run on a single processor, not utilizing multi-processor machines. (-)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endParaRPr lang="en-US" sz="1800" b="1" dirty="0" smtClean="0">
              <a:solidFill>
                <a:srgbClr val="0000CC"/>
              </a:solidFill>
              <a:cs typeface="+mn-cs"/>
            </a:endParaRPr>
          </a:p>
          <a:p>
            <a:pPr eaLnBrk="1" hangingPunct="1">
              <a:defRPr/>
            </a:pPr>
            <a:endParaRPr lang="en-US" sz="1800" b="1" dirty="0" smtClean="0">
              <a:solidFill>
                <a:srgbClr val="0000CC"/>
              </a:solidFill>
              <a:cs typeface="+mn-cs"/>
            </a:endParaRPr>
          </a:p>
        </p:txBody>
      </p:sp>
      <p:sp>
        <p:nvSpPr>
          <p:cNvPr id="21509" name="Rectangle 41"/>
          <p:cNvSpPr>
            <a:spLocks noChangeArrowheads="1"/>
          </p:cNvSpPr>
          <p:nvPr/>
        </p:nvSpPr>
        <p:spPr bwMode="auto">
          <a:xfrm>
            <a:off x="5094288" y="4365625"/>
            <a:ext cx="3384550" cy="9350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0" name="Text Box 42"/>
          <p:cNvSpPr txBox="1">
            <a:spLocks noChangeArrowheads="1"/>
          </p:cNvSpPr>
          <p:nvPr/>
        </p:nvSpPr>
        <p:spPr bwMode="auto">
          <a:xfrm>
            <a:off x="5238750" y="486886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21511" name="Rectangle 43"/>
          <p:cNvSpPr>
            <a:spLocks noChangeArrowheads="1"/>
          </p:cNvSpPr>
          <p:nvPr/>
        </p:nvSpPr>
        <p:spPr bwMode="auto">
          <a:xfrm>
            <a:off x="7326313" y="44370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2" name="Rectangle 44"/>
          <p:cNvSpPr>
            <a:spLocks noChangeArrowheads="1"/>
          </p:cNvSpPr>
          <p:nvPr/>
        </p:nvSpPr>
        <p:spPr bwMode="auto">
          <a:xfrm>
            <a:off x="7326313" y="4725988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3" name="Text Box 45"/>
          <p:cNvSpPr txBox="1">
            <a:spLocks noChangeArrowheads="1"/>
          </p:cNvSpPr>
          <p:nvPr/>
        </p:nvSpPr>
        <p:spPr bwMode="auto">
          <a:xfrm>
            <a:off x="7027863" y="4868863"/>
            <a:ext cx="1235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process table</a:t>
            </a:r>
          </a:p>
        </p:txBody>
      </p:sp>
      <p:sp>
        <p:nvSpPr>
          <p:cNvPr id="21514" name="Oval 46"/>
          <p:cNvSpPr>
            <a:spLocks noChangeArrowheads="1"/>
          </p:cNvSpPr>
          <p:nvPr/>
        </p:nvSpPr>
        <p:spPr bwMode="auto">
          <a:xfrm>
            <a:off x="4878388" y="2349500"/>
            <a:ext cx="1801812" cy="16557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15" name="Text Box 47"/>
          <p:cNvSpPr txBox="1">
            <a:spLocks noChangeArrowheads="1"/>
          </p:cNvSpPr>
          <p:nvPr/>
        </p:nvSpPr>
        <p:spPr bwMode="auto">
          <a:xfrm>
            <a:off x="5383213" y="19891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A</a:t>
            </a:r>
          </a:p>
        </p:txBody>
      </p:sp>
      <p:sp>
        <p:nvSpPr>
          <p:cNvPr id="21516" name="Text Box 48"/>
          <p:cNvSpPr txBox="1">
            <a:spLocks noChangeArrowheads="1"/>
          </p:cNvSpPr>
          <p:nvPr/>
        </p:nvSpPr>
        <p:spPr bwMode="auto">
          <a:xfrm>
            <a:off x="7326313" y="19891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B</a:t>
            </a:r>
          </a:p>
        </p:txBody>
      </p:sp>
      <p:sp>
        <p:nvSpPr>
          <p:cNvPr id="21517" name="Text Box 49"/>
          <p:cNvSpPr txBox="1">
            <a:spLocks noChangeArrowheads="1"/>
          </p:cNvSpPr>
          <p:nvPr/>
        </p:nvSpPr>
        <p:spPr bwMode="auto">
          <a:xfrm>
            <a:off x="7246938" y="4391025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PCB A</a:t>
            </a:r>
          </a:p>
        </p:txBody>
      </p:sp>
      <p:sp>
        <p:nvSpPr>
          <p:cNvPr id="21518" name="Text Box 50"/>
          <p:cNvSpPr txBox="1">
            <a:spLocks noChangeArrowheads="1"/>
          </p:cNvSpPr>
          <p:nvPr/>
        </p:nvSpPr>
        <p:spPr bwMode="auto">
          <a:xfrm>
            <a:off x="7246938" y="4670425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PCB B</a:t>
            </a:r>
          </a:p>
        </p:txBody>
      </p:sp>
      <p:sp>
        <p:nvSpPr>
          <p:cNvPr id="21519" name="Oval 51"/>
          <p:cNvSpPr>
            <a:spLocks noChangeArrowheads="1"/>
          </p:cNvSpPr>
          <p:nvPr/>
        </p:nvSpPr>
        <p:spPr bwMode="auto">
          <a:xfrm>
            <a:off x="6967538" y="2420938"/>
            <a:ext cx="1801812" cy="16557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0" name="Rectangle 52"/>
          <p:cNvSpPr>
            <a:spLocks noChangeArrowheads="1"/>
          </p:cNvSpPr>
          <p:nvPr/>
        </p:nvSpPr>
        <p:spPr bwMode="auto">
          <a:xfrm>
            <a:off x="5213350" y="3213100"/>
            <a:ext cx="1152525" cy="576263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1" name="Rectangle 53"/>
          <p:cNvSpPr>
            <a:spLocks noChangeArrowheads="1"/>
          </p:cNvSpPr>
          <p:nvPr/>
        </p:nvSpPr>
        <p:spPr bwMode="auto">
          <a:xfrm>
            <a:off x="5959475" y="3284538"/>
            <a:ext cx="360363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2" name="Rectangle 54"/>
          <p:cNvSpPr>
            <a:spLocks noChangeArrowheads="1"/>
          </p:cNvSpPr>
          <p:nvPr/>
        </p:nvSpPr>
        <p:spPr bwMode="auto">
          <a:xfrm>
            <a:off x="5959475" y="3429000"/>
            <a:ext cx="360363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3" name="Rectangle 55"/>
          <p:cNvSpPr>
            <a:spLocks noChangeArrowheads="1"/>
          </p:cNvSpPr>
          <p:nvPr/>
        </p:nvSpPr>
        <p:spPr bwMode="auto">
          <a:xfrm>
            <a:off x="5959475" y="3571875"/>
            <a:ext cx="360363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4" name="Rectangle 56"/>
          <p:cNvSpPr>
            <a:spLocks noChangeArrowheads="1"/>
          </p:cNvSpPr>
          <p:nvPr/>
        </p:nvSpPr>
        <p:spPr bwMode="auto">
          <a:xfrm>
            <a:off x="7326313" y="3284538"/>
            <a:ext cx="1152525" cy="576262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5" name="Rectangle 57"/>
          <p:cNvSpPr>
            <a:spLocks noChangeArrowheads="1"/>
          </p:cNvSpPr>
          <p:nvPr/>
        </p:nvSpPr>
        <p:spPr bwMode="auto">
          <a:xfrm>
            <a:off x="8072438" y="3355975"/>
            <a:ext cx="360362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6" name="Rectangle 58"/>
          <p:cNvSpPr>
            <a:spLocks noChangeArrowheads="1"/>
          </p:cNvSpPr>
          <p:nvPr/>
        </p:nvSpPr>
        <p:spPr bwMode="auto">
          <a:xfrm>
            <a:off x="8072438" y="3500438"/>
            <a:ext cx="360362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7" name="Rectangle 59"/>
          <p:cNvSpPr>
            <a:spLocks noChangeArrowheads="1"/>
          </p:cNvSpPr>
          <p:nvPr/>
        </p:nvSpPr>
        <p:spPr bwMode="auto">
          <a:xfrm>
            <a:off x="8072438" y="3643313"/>
            <a:ext cx="360362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8" name="Freeform 60"/>
          <p:cNvSpPr>
            <a:spLocks/>
          </p:cNvSpPr>
          <p:nvPr/>
        </p:nvSpPr>
        <p:spPr bwMode="auto">
          <a:xfrm>
            <a:off x="5507038" y="2505075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29" name="Freeform 61"/>
          <p:cNvSpPr>
            <a:spLocks/>
          </p:cNvSpPr>
          <p:nvPr/>
        </p:nvSpPr>
        <p:spPr bwMode="auto">
          <a:xfrm>
            <a:off x="5722938" y="2492375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0" name="Freeform 62"/>
          <p:cNvSpPr>
            <a:spLocks/>
          </p:cNvSpPr>
          <p:nvPr/>
        </p:nvSpPr>
        <p:spPr bwMode="auto">
          <a:xfrm>
            <a:off x="5959475" y="2492375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1" name="Freeform 63"/>
          <p:cNvSpPr>
            <a:spLocks/>
          </p:cNvSpPr>
          <p:nvPr/>
        </p:nvSpPr>
        <p:spPr bwMode="auto">
          <a:xfrm>
            <a:off x="7439025" y="2565400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2" name="Freeform 64"/>
          <p:cNvSpPr>
            <a:spLocks/>
          </p:cNvSpPr>
          <p:nvPr/>
        </p:nvSpPr>
        <p:spPr bwMode="auto">
          <a:xfrm>
            <a:off x="7656513" y="2565400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3" name="Freeform 65"/>
          <p:cNvSpPr>
            <a:spLocks/>
          </p:cNvSpPr>
          <p:nvPr/>
        </p:nvSpPr>
        <p:spPr bwMode="auto">
          <a:xfrm>
            <a:off x="7872413" y="2565400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4" name="Freeform 66"/>
          <p:cNvSpPr>
            <a:spLocks/>
          </p:cNvSpPr>
          <p:nvPr/>
        </p:nvSpPr>
        <p:spPr bwMode="auto">
          <a:xfrm>
            <a:off x="8118475" y="2565400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5" name="Text Box 67"/>
          <p:cNvSpPr txBox="1">
            <a:spLocks noChangeArrowheads="1"/>
          </p:cNvSpPr>
          <p:nvPr/>
        </p:nvSpPr>
        <p:spPr bwMode="auto">
          <a:xfrm>
            <a:off x="6392863" y="3848100"/>
            <a:ext cx="790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/>
              <a:t>Thread </a:t>
            </a:r>
          </a:p>
          <a:p>
            <a:pPr algn="ctr" eaLnBrk="1" hangingPunct="1"/>
            <a:r>
              <a:rPr lang="en-US" sz="1400" b="0"/>
              <a:t>table</a:t>
            </a:r>
          </a:p>
        </p:txBody>
      </p:sp>
      <p:sp>
        <p:nvSpPr>
          <p:cNvPr id="21536" name="Text Box 68"/>
          <p:cNvSpPr txBox="1">
            <a:spLocks noChangeArrowheads="1"/>
          </p:cNvSpPr>
          <p:nvPr/>
        </p:nvSpPr>
        <p:spPr bwMode="auto">
          <a:xfrm>
            <a:off x="4643438" y="3716338"/>
            <a:ext cx="1781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Run-time </a:t>
            </a:r>
          </a:p>
          <a:p>
            <a:pPr eaLnBrk="1" hangingPunct="1"/>
            <a:r>
              <a:rPr lang="en-US" b="0"/>
              <a:t>System (library)</a:t>
            </a:r>
          </a:p>
        </p:txBody>
      </p:sp>
      <p:sp>
        <p:nvSpPr>
          <p:cNvPr id="21537" name="Line 69"/>
          <p:cNvSpPr>
            <a:spLocks noChangeShapeType="1"/>
          </p:cNvSpPr>
          <p:nvPr/>
        </p:nvSpPr>
        <p:spPr bwMode="auto">
          <a:xfrm flipV="1">
            <a:off x="5094288" y="3500438"/>
            <a:ext cx="360362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8" name="Line 70"/>
          <p:cNvSpPr>
            <a:spLocks noChangeShapeType="1"/>
          </p:cNvSpPr>
          <p:nvPr/>
        </p:nvSpPr>
        <p:spPr bwMode="auto">
          <a:xfrm flipH="1" flipV="1">
            <a:off x="6175375" y="3500438"/>
            <a:ext cx="431800" cy="3603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39" name="Line 71"/>
          <p:cNvSpPr>
            <a:spLocks noChangeShapeType="1"/>
          </p:cNvSpPr>
          <p:nvPr/>
        </p:nvSpPr>
        <p:spPr bwMode="auto">
          <a:xfrm flipV="1">
            <a:off x="7038975" y="3573463"/>
            <a:ext cx="1295400" cy="2159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40" name="Line 72"/>
          <p:cNvSpPr>
            <a:spLocks noChangeShapeType="1"/>
          </p:cNvSpPr>
          <p:nvPr/>
        </p:nvSpPr>
        <p:spPr bwMode="auto">
          <a:xfrm flipH="1" flipV="1">
            <a:off x="5148263" y="2060575"/>
            <a:ext cx="360362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1541" name="Text Box 73"/>
          <p:cNvSpPr txBox="1">
            <a:spLocks noChangeArrowheads="1"/>
          </p:cNvSpPr>
          <p:nvPr/>
        </p:nvSpPr>
        <p:spPr bwMode="auto">
          <a:xfrm>
            <a:off x="4500563" y="1700213"/>
            <a:ext cx="904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1F19A5-14A8-2B4A-ABCB-1B625236B813}" type="slidenum">
              <a:rPr lang="en-US" b="0"/>
              <a:pPr eaLnBrk="1" hangingPunct="1"/>
              <a:t>22</a:t>
            </a:fld>
            <a:endParaRPr lang="en-US" b="0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One-to-One Model: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 Implementing Threads in Kernel Space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7777163" cy="4679950"/>
          </a:xfrm>
        </p:spPr>
        <p:txBody>
          <a:bodyPr/>
          <a:lstStyle/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Kernel may implement threading and can manage threads, schedule threads. Kernel is aware of threads. 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Examples (nearly all modern OSs): Windows, Linux, …</a:t>
            </a:r>
          </a:p>
          <a:p>
            <a:pPr lvl="1" eaLnBrk="1" hangingPunct="1"/>
            <a:r>
              <a:rPr lang="en-US" sz="1600" dirty="0">
                <a:latin typeface="Arial" charset="0"/>
                <a:ea typeface="ＭＳ Ｐゴシック" charset="0"/>
              </a:rPr>
              <a:t>All these kernels have threading support. They can schedule processes and their threads (not only processes)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600" dirty="0">
                <a:latin typeface="Arial" charset="0"/>
                <a:ea typeface="ＭＳ Ｐゴシック" charset="0"/>
              </a:rPr>
              <a:t>Each user-level thread maps to a kernel thread</a:t>
            </a:r>
          </a:p>
          <a:p>
            <a:pPr eaLnBrk="1" hangingPunct="1"/>
            <a:endParaRPr lang="en-US" sz="1600" dirty="0">
              <a:latin typeface="Arial" charset="0"/>
              <a:ea typeface="ＭＳ Ｐゴシック" charset="0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83" y="4005064"/>
            <a:ext cx="511333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5C70AF-36E6-A745-B667-1EB215B662B6}" type="slidenum">
              <a:rPr lang="en-US" b="0"/>
              <a:pPr eaLnBrk="1" hangingPunct="1"/>
              <a:t>23</a:t>
            </a:fld>
            <a:endParaRPr lang="en-US" b="0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One-to-One Model: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 Implementing Threads in Kernel Space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392613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Provides more concurrency; when a thread blocks, another can run. Blocking system calls are not problem anymore. (+)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Multiple processors can be utilized as well. (+). 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00CC"/>
                </a:solidFill>
                <a:cs typeface="+mn-cs"/>
              </a:rPr>
              <a:t>Kernel can stop a long running thread and run another thread. No need for explicit request from a thread to be stopped. (+)</a:t>
            </a:r>
            <a:endParaRPr lang="en-US" sz="1800" b="1" dirty="0" smtClean="0">
              <a:solidFill>
                <a:srgbClr val="0000CC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Need system calls to create threads and this takes time; (-)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thread switching costly; (-)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0000"/>
                </a:solidFill>
                <a:cs typeface="+mn-cs"/>
              </a:rPr>
              <a:t>any thread function requires a system call. (-)</a:t>
            </a:r>
          </a:p>
          <a:p>
            <a:pPr eaLnBrk="1" hangingPunct="1">
              <a:defRPr/>
            </a:pPr>
            <a:endParaRPr lang="en-US" sz="1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094288" y="4365625"/>
            <a:ext cx="3384550" cy="935038"/>
          </a:xfrm>
          <a:prstGeom prst="rect">
            <a:avLst/>
          </a:prstGeom>
          <a:solidFill>
            <a:srgbClr val="00CCFF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099050" y="4868863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7326313" y="4437063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7326313" y="4725988"/>
            <a:ext cx="576262" cy="21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7027863" y="4868863"/>
            <a:ext cx="1235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process table</a:t>
            </a:r>
          </a:p>
        </p:txBody>
      </p:sp>
      <p:sp>
        <p:nvSpPr>
          <p:cNvPr id="23562" name="Oval 12"/>
          <p:cNvSpPr>
            <a:spLocks noChangeArrowheads="1"/>
          </p:cNvSpPr>
          <p:nvPr/>
        </p:nvSpPr>
        <p:spPr bwMode="auto">
          <a:xfrm>
            <a:off x="4878388" y="2349500"/>
            <a:ext cx="1801812" cy="1655763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5383213" y="19891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A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7326313" y="1989138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B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7246938" y="4391025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PCB A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7246938" y="4670425"/>
            <a:ext cx="715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PCB B</a:t>
            </a:r>
          </a:p>
        </p:txBody>
      </p:sp>
      <p:sp>
        <p:nvSpPr>
          <p:cNvPr id="23567" name="Oval 17"/>
          <p:cNvSpPr>
            <a:spLocks noChangeArrowheads="1"/>
          </p:cNvSpPr>
          <p:nvPr/>
        </p:nvSpPr>
        <p:spPr bwMode="auto">
          <a:xfrm>
            <a:off x="6967538" y="2420938"/>
            <a:ext cx="1801812" cy="1655762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8" name="Freeform 18"/>
          <p:cNvSpPr>
            <a:spLocks/>
          </p:cNvSpPr>
          <p:nvPr/>
        </p:nvSpPr>
        <p:spPr bwMode="auto">
          <a:xfrm>
            <a:off x="5507038" y="2505075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69" name="Freeform 19"/>
          <p:cNvSpPr>
            <a:spLocks/>
          </p:cNvSpPr>
          <p:nvPr/>
        </p:nvSpPr>
        <p:spPr bwMode="auto">
          <a:xfrm>
            <a:off x="5722938" y="2492375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0" name="Freeform 20"/>
          <p:cNvSpPr>
            <a:spLocks/>
          </p:cNvSpPr>
          <p:nvPr/>
        </p:nvSpPr>
        <p:spPr bwMode="auto">
          <a:xfrm>
            <a:off x="5959475" y="2492375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1" name="Freeform 21"/>
          <p:cNvSpPr>
            <a:spLocks/>
          </p:cNvSpPr>
          <p:nvPr/>
        </p:nvSpPr>
        <p:spPr bwMode="auto">
          <a:xfrm>
            <a:off x="7439025" y="2565400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2" name="Freeform 22"/>
          <p:cNvSpPr>
            <a:spLocks/>
          </p:cNvSpPr>
          <p:nvPr/>
        </p:nvSpPr>
        <p:spPr bwMode="auto">
          <a:xfrm>
            <a:off x="7656513" y="2565400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3" name="Freeform 23"/>
          <p:cNvSpPr>
            <a:spLocks/>
          </p:cNvSpPr>
          <p:nvPr/>
        </p:nvSpPr>
        <p:spPr bwMode="auto">
          <a:xfrm>
            <a:off x="7872413" y="2565400"/>
            <a:ext cx="103187" cy="588963"/>
          </a:xfrm>
          <a:custGeom>
            <a:avLst/>
            <a:gdLst>
              <a:gd name="T0" fmla="*/ 143647399 w 65"/>
              <a:gd name="T1" fmla="*/ 0 h 371"/>
              <a:gd name="T2" fmla="*/ 45362584 w 65"/>
              <a:gd name="T3" fmla="*/ 178932030 h 371"/>
              <a:gd name="T4" fmla="*/ 143647399 w 65"/>
              <a:gd name="T5" fmla="*/ 317539952 h 371"/>
              <a:gd name="T6" fmla="*/ 45362584 w 65"/>
              <a:gd name="T7" fmla="*/ 476310771 h 371"/>
              <a:gd name="T8" fmla="*/ 163808541 w 65"/>
              <a:gd name="T9" fmla="*/ 695563685 h 371"/>
              <a:gd name="T10" fmla="*/ 65523739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4" name="Freeform 24"/>
          <p:cNvSpPr>
            <a:spLocks/>
          </p:cNvSpPr>
          <p:nvPr/>
        </p:nvSpPr>
        <p:spPr bwMode="auto">
          <a:xfrm>
            <a:off x="8118475" y="2565400"/>
            <a:ext cx="103188" cy="588963"/>
          </a:xfrm>
          <a:custGeom>
            <a:avLst/>
            <a:gdLst>
              <a:gd name="T0" fmla="*/ 143650378 w 65"/>
              <a:gd name="T1" fmla="*/ 0 h 371"/>
              <a:gd name="T2" fmla="*/ 45363023 w 65"/>
              <a:gd name="T3" fmla="*/ 178932030 h 371"/>
              <a:gd name="T4" fmla="*/ 143650378 w 65"/>
              <a:gd name="T5" fmla="*/ 317539952 h 371"/>
              <a:gd name="T6" fmla="*/ 45363023 w 65"/>
              <a:gd name="T7" fmla="*/ 476310771 h 371"/>
              <a:gd name="T8" fmla="*/ 163811716 w 65"/>
              <a:gd name="T9" fmla="*/ 695563685 h 371"/>
              <a:gd name="T10" fmla="*/ 65524374 w 65"/>
              <a:gd name="T11" fmla="*/ 934979645 h 3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371"/>
              <a:gd name="T20" fmla="*/ 65 w 65"/>
              <a:gd name="T21" fmla="*/ 371 h 3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371">
                <a:moveTo>
                  <a:pt x="57" y="0"/>
                </a:moveTo>
                <a:cubicBezTo>
                  <a:pt x="21" y="13"/>
                  <a:pt x="26" y="34"/>
                  <a:pt x="18" y="71"/>
                </a:cubicBezTo>
                <a:cubicBezTo>
                  <a:pt x="32" y="113"/>
                  <a:pt x="43" y="85"/>
                  <a:pt x="57" y="126"/>
                </a:cubicBezTo>
                <a:cubicBezTo>
                  <a:pt x="38" y="183"/>
                  <a:pt x="55" y="165"/>
                  <a:pt x="18" y="189"/>
                </a:cubicBezTo>
                <a:cubicBezTo>
                  <a:pt x="0" y="243"/>
                  <a:pt x="16" y="252"/>
                  <a:pt x="65" y="276"/>
                </a:cubicBezTo>
                <a:cubicBezTo>
                  <a:pt x="49" y="307"/>
                  <a:pt x="26" y="335"/>
                  <a:pt x="26" y="371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5" name="Rectangle 25"/>
          <p:cNvSpPr>
            <a:spLocks noChangeArrowheads="1"/>
          </p:cNvSpPr>
          <p:nvPr/>
        </p:nvSpPr>
        <p:spPr bwMode="auto">
          <a:xfrm>
            <a:off x="6516688" y="4437063"/>
            <a:ext cx="5048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6" name="Rectangle 26"/>
          <p:cNvSpPr>
            <a:spLocks noChangeArrowheads="1"/>
          </p:cNvSpPr>
          <p:nvPr/>
        </p:nvSpPr>
        <p:spPr bwMode="auto">
          <a:xfrm>
            <a:off x="6516688" y="4581525"/>
            <a:ext cx="5048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7" name="Rectangle 27"/>
          <p:cNvSpPr>
            <a:spLocks noChangeArrowheads="1"/>
          </p:cNvSpPr>
          <p:nvPr/>
        </p:nvSpPr>
        <p:spPr bwMode="auto">
          <a:xfrm>
            <a:off x="6516688" y="4724400"/>
            <a:ext cx="5048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8" name="Rectangle 28"/>
          <p:cNvSpPr>
            <a:spLocks noChangeArrowheads="1"/>
          </p:cNvSpPr>
          <p:nvPr/>
        </p:nvSpPr>
        <p:spPr bwMode="auto">
          <a:xfrm>
            <a:off x="6516688" y="4868863"/>
            <a:ext cx="504825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79" name="Rectangle 29"/>
          <p:cNvSpPr>
            <a:spLocks noChangeArrowheads="1"/>
          </p:cNvSpPr>
          <p:nvPr/>
        </p:nvSpPr>
        <p:spPr bwMode="auto">
          <a:xfrm>
            <a:off x="6516688" y="5013325"/>
            <a:ext cx="504825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580" name="Text Box 30"/>
          <p:cNvSpPr txBox="1">
            <a:spLocks noChangeArrowheads="1"/>
          </p:cNvSpPr>
          <p:nvPr/>
        </p:nvSpPr>
        <p:spPr bwMode="auto">
          <a:xfrm>
            <a:off x="5940425" y="5516563"/>
            <a:ext cx="1174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Thread table</a:t>
            </a:r>
          </a:p>
        </p:txBody>
      </p:sp>
      <p:sp>
        <p:nvSpPr>
          <p:cNvPr id="23581" name="Line 31"/>
          <p:cNvSpPr>
            <a:spLocks noChangeShapeType="1"/>
          </p:cNvSpPr>
          <p:nvPr/>
        </p:nvSpPr>
        <p:spPr bwMode="auto">
          <a:xfrm flipV="1">
            <a:off x="6588125" y="4941888"/>
            <a:ext cx="215900" cy="5746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6BC66D-936A-3641-B32B-C5A16584A740}" type="slidenum">
              <a:rPr lang="en-US" b="0"/>
              <a:pPr eaLnBrk="1" hangingPunct="1"/>
              <a:t>24</a:t>
            </a:fld>
            <a:endParaRPr lang="en-US" b="0"/>
          </a:p>
        </p:txBody>
      </p:sp>
      <p:sp>
        <p:nvSpPr>
          <p:cNvPr id="70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API</a:t>
            </a:r>
          </a:p>
        </p:txBody>
      </p:sp>
      <p:sp>
        <p:nvSpPr>
          <p:cNvPr id="70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627EA2-E3F1-A04F-B88F-01B50315E51B}" type="slidenum">
              <a:rPr lang="en-US" b="0"/>
              <a:pPr eaLnBrk="1" hangingPunct="1"/>
              <a:t>25</a:t>
            </a:fld>
            <a:endParaRPr lang="en-US" b="0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 Libraries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Thread library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provides programmer with API for creating and managing threads</a:t>
            </a:r>
          </a:p>
          <a:p>
            <a:pPr lvl="1" eaLnBrk="1" hangingPunct="1">
              <a:defRPr/>
            </a:pPr>
            <a:r>
              <a:rPr lang="en-US" dirty="0" smtClean="0"/>
              <a:t>Programmer just have to know the thread library interface (API).</a:t>
            </a:r>
          </a:p>
          <a:p>
            <a:pPr lvl="1" eaLnBrk="1" hangingPunct="1">
              <a:defRPr/>
            </a:pPr>
            <a:r>
              <a:rPr lang="en-US" dirty="0" smtClean="0"/>
              <a:t>Threads may be implemented in user space or kernel space. </a:t>
            </a:r>
          </a:p>
          <a:p>
            <a:pPr lvl="2" eaLnBrk="1" hangingPunct="1">
              <a:defRPr/>
            </a:pPr>
            <a:r>
              <a:rPr lang="en-US" dirty="0" smtClean="0"/>
              <a:t>library may be entirely in user space or may get kernel support for threading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7ABC718-7E62-5243-B390-8D3E3EBC86D8}" type="slidenum">
              <a:rPr lang="en-US" b="0"/>
              <a:pPr eaLnBrk="1" hangingPunct="1"/>
              <a:t>26</a:t>
            </a:fld>
            <a:endParaRPr lang="en-US" b="0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Pthreads</a:t>
            </a:r>
            <a:r>
              <a:rPr lang="en-US" dirty="0" smtClean="0">
                <a:cs typeface="+mj-cs"/>
              </a:rPr>
              <a:t> Library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Pthreads</a:t>
            </a:r>
            <a:r>
              <a:rPr lang="en-US" dirty="0" smtClean="0">
                <a:cs typeface="+mn-cs"/>
              </a:rPr>
              <a:t>: POSIX threads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May be provided either as user-level or kernel-level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 POSIX standard (IEEE 1003.1c) API for thread creation and synchronization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API specifies behavior of the thread library, implementation is up to development of the library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Common in UNIX-like operating systems (Solaris, Linux, Mac OS X)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02382F-E8B0-1243-A416-FB3C16B2BE1F}" type="slidenum">
              <a:rPr lang="en-US" b="0"/>
              <a:pPr eaLnBrk="1" hangingPunct="1"/>
              <a:t>27</a:t>
            </a:fld>
            <a:endParaRPr lang="en-US" b="0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We will show a program that creates a new thread.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Hence a process will have two threads 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1 - the initial/main thread that is created to execute the main() function (that thread is always created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even though  </a:t>
            </a:r>
            <a:r>
              <a:rPr lang="en-US" sz="1800" dirty="0">
                <a:latin typeface="Arial" charset="0"/>
                <a:ea typeface="ＭＳ Ｐゴシック" charset="0"/>
              </a:rPr>
              <a:t>there is no support for multithreading);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2 - the new thread.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(both threads have equal power)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The program will just create a new thread to do a simple computation: will sum all integers </a:t>
            </a:r>
            <a:r>
              <a:rPr lang="en-US" sz="1800" dirty="0" err="1">
                <a:latin typeface="Arial" charset="0"/>
                <a:ea typeface="ＭＳ Ｐゴシック" charset="0"/>
              </a:rPr>
              <a:t>upto</a:t>
            </a:r>
            <a:r>
              <a:rPr lang="en-US" sz="1800" dirty="0">
                <a:latin typeface="Arial" charset="0"/>
                <a:ea typeface="ＭＳ Ｐゴシック" charset="0"/>
              </a:rPr>
              <a:t> a given parameter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sum = 1+2+…+</a:t>
            </a:r>
            <a:r>
              <a:rPr lang="en-US" sz="1800" dirty="0" err="1">
                <a:latin typeface="Arial" charset="0"/>
                <a:ea typeface="ＭＳ Ｐゴシック" charset="0"/>
              </a:rPr>
              <a:t>parameter_value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The main thread will wait until sum is  computed into a global variable.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Then the main thread will print the result. 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5219700" y="4365625"/>
          <a:ext cx="10080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2" name="Equation" r:id="rId4" imgW="672808" imgH="431613" progId="Equation.3">
                  <p:embed/>
                </p:oleObj>
              </mc:Choice>
              <mc:Fallback>
                <p:oleObj name="Equation" r:id="rId4" imgW="672808" imgH="431613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365625"/>
                        <a:ext cx="10080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C66A9A-65F3-6242-8D1D-FA32007862F1}" type="slidenum">
              <a:rPr lang="en-US" b="0"/>
              <a:pPr eaLnBrk="1" hangingPunct="1"/>
              <a:t>28</a:t>
            </a:fld>
            <a:endParaRPr lang="en-US" b="0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809625" y="1720850"/>
            <a:ext cx="57816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#include &lt;</a:t>
            </a:r>
            <a:r>
              <a:rPr lang="en-US" b="0" dirty="0" err="1"/>
              <a:t>pthread.h</a:t>
            </a:r>
            <a:r>
              <a:rPr lang="en-US" b="0" dirty="0"/>
              <a:t>&gt;</a:t>
            </a:r>
          </a:p>
          <a:p>
            <a:pPr eaLnBrk="1" hangingPunct="1"/>
            <a:r>
              <a:rPr lang="en-US" b="0" dirty="0"/>
              <a:t>#include &lt;</a:t>
            </a:r>
            <a:r>
              <a:rPr lang="en-US" b="0" dirty="0" err="1"/>
              <a:t>stdio.h</a:t>
            </a:r>
            <a:r>
              <a:rPr lang="en-US" b="0" dirty="0"/>
              <a:t>&gt;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 err="1"/>
              <a:t>int</a:t>
            </a:r>
            <a:r>
              <a:rPr lang="en-US" b="0" dirty="0"/>
              <a:t> sum;     /* shared sum by threads – global variable */</a:t>
            </a:r>
          </a:p>
          <a:p>
            <a:pPr eaLnBrk="1" hangingPunct="1"/>
            <a:r>
              <a:rPr lang="en-US" b="0" dirty="0"/>
              <a:t>void *runner (void *</a:t>
            </a:r>
            <a:r>
              <a:rPr lang="en-US" b="0" dirty="0" err="1"/>
              <a:t>param</a:t>
            </a:r>
            <a:r>
              <a:rPr lang="en-US" b="0" dirty="0"/>
              <a:t>);   /*  thread start function */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90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0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E4BE25-BEFA-1744-98DC-1E89BB71150E}" type="slidenum">
              <a:rPr lang="en-US" b="0"/>
              <a:pPr eaLnBrk="1" hangingPunct="1"/>
              <a:t>29</a:t>
            </a:fld>
            <a:endParaRPr lang="en-US" b="0"/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611188" y="1365250"/>
            <a:ext cx="81375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b="0" dirty="0" err="1"/>
              <a:t>int</a:t>
            </a:r>
            <a:r>
              <a:rPr lang="en-US" b="0" dirty="0"/>
              <a:t>  main(</a:t>
            </a:r>
            <a:r>
              <a:rPr lang="en-US" b="0" dirty="0" err="1"/>
              <a:t>int</a:t>
            </a:r>
            <a:r>
              <a:rPr lang="en-US" b="0" dirty="0"/>
              <a:t> </a:t>
            </a:r>
            <a:r>
              <a:rPr lang="en-US" b="0" dirty="0" err="1"/>
              <a:t>argc</a:t>
            </a:r>
            <a:r>
              <a:rPr lang="en-US" b="0" dirty="0"/>
              <a:t>, char *</a:t>
            </a:r>
            <a:r>
              <a:rPr lang="en-US" b="0" dirty="0" err="1"/>
              <a:t>argv</a:t>
            </a:r>
            <a:r>
              <a:rPr lang="en-US" b="0" dirty="0"/>
              <a:t>[]){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pthread_t</a:t>
            </a:r>
            <a:r>
              <a:rPr lang="en-US" b="0" dirty="0"/>
              <a:t> </a:t>
            </a:r>
            <a:r>
              <a:rPr lang="en-US" b="0" dirty="0" err="1"/>
              <a:t>tid</a:t>
            </a:r>
            <a:r>
              <a:rPr lang="en-US" b="0" dirty="0"/>
              <a:t>; /* id of the created thread */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pthread_attr_t</a:t>
            </a:r>
            <a:r>
              <a:rPr lang="en-US" b="0" dirty="0"/>
              <a:t> </a:t>
            </a:r>
            <a:r>
              <a:rPr lang="en-US" b="0" dirty="0" err="1"/>
              <a:t>attr</a:t>
            </a:r>
            <a:r>
              <a:rPr lang="en-US" b="0" dirty="0"/>
              <a:t>;  /* set of thread attributes */</a:t>
            </a:r>
          </a:p>
          <a:p>
            <a:r>
              <a:rPr lang="en-US" b="0" dirty="0"/>
              <a:t>	</a:t>
            </a:r>
          </a:p>
          <a:p>
            <a:r>
              <a:rPr lang="en-US" b="0" dirty="0"/>
              <a:t>	if (</a:t>
            </a:r>
            <a:r>
              <a:rPr lang="en-US" b="0" dirty="0" err="1"/>
              <a:t>argc</a:t>
            </a:r>
            <a:r>
              <a:rPr lang="en-US" b="0" dirty="0"/>
              <a:t> != 2) {</a:t>
            </a:r>
          </a:p>
          <a:p>
            <a:r>
              <a:rPr lang="en-US" b="0" dirty="0"/>
              <a:t>		</a:t>
            </a:r>
            <a:r>
              <a:rPr lang="en-US" b="0" dirty="0" err="1"/>
              <a:t>fprintf</a:t>
            </a:r>
            <a:r>
              <a:rPr lang="en-US" b="0" dirty="0"/>
              <a:t> (</a:t>
            </a:r>
            <a:r>
              <a:rPr lang="en-US" b="0" dirty="0" err="1"/>
              <a:t>stderr</a:t>
            </a:r>
            <a:r>
              <a:rPr lang="en-US" b="0" dirty="0"/>
              <a:t>, </a:t>
            </a:r>
            <a:r>
              <a:rPr lang="ja-JP" altLang="en-US" b="0" dirty="0"/>
              <a:t>“</a:t>
            </a:r>
            <a:r>
              <a:rPr lang="en-US" altLang="ja-JP" b="0" dirty="0"/>
              <a:t>usage: </a:t>
            </a:r>
            <a:r>
              <a:rPr lang="en-US" altLang="ja-JP" b="0" dirty="0" err="1"/>
              <a:t>a.out</a:t>
            </a:r>
            <a:r>
              <a:rPr lang="en-US" altLang="ja-JP" b="0" dirty="0"/>
              <a:t> &lt;value&gt;\n</a:t>
            </a:r>
            <a:r>
              <a:rPr lang="ja-JP" altLang="en-US" b="0" dirty="0"/>
              <a:t>”</a:t>
            </a:r>
            <a:r>
              <a:rPr lang="en-US" altLang="ja-JP" b="0" dirty="0"/>
              <a:t>); </a:t>
            </a:r>
          </a:p>
          <a:p>
            <a:r>
              <a:rPr lang="en-US" b="0" dirty="0"/>
              <a:t>		return -1; </a:t>
            </a:r>
          </a:p>
          <a:p>
            <a:r>
              <a:rPr lang="en-US" b="0" dirty="0"/>
              <a:t>	}</a:t>
            </a:r>
          </a:p>
          <a:p>
            <a:r>
              <a:rPr lang="en-US" b="0" dirty="0"/>
              <a:t>	if (</a:t>
            </a:r>
            <a:r>
              <a:rPr lang="en-US" b="0" dirty="0" err="1"/>
              <a:t>atoi</a:t>
            </a:r>
            <a:r>
              <a:rPr lang="en-US" b="0" dirty="0"/>
              <a:t>(</a:t>
            </a:r>
            <a:r>
              <a:rPr lang="en-US" b="0" dirty="0" err="1"/>
              <a:t>argv</a:t>
            </a:r>
            <a:r>
              <a:rPr lang="en-US" b="0" dirty="0"/>
              <a:t>[1]) &lt; 0) {</a:t>
            </a:r>
          </a:p>
          <a:p>
            <a:r>
              <a:rPr lang="en-US" b="0" dirty="0"/>
              <a:t>		</a:t>
            </a:r>
            <a:r>
              <a:rPr lang="en-US" b="0" dirty="0" err="1"/>
              <a:t>fprintf</a:t>
            </a:r>
            <a:r>
              <a:rPr lang="en-US" b="0" dirty="0"/>
              <a:t> (</a:t>
            </a:r>
            <a:r>
              <a:rPr lang="en-US" b="0" dirty="0" err="1"/>
              <a:t>stderr</a:t>
            </a:r>
            <a:r>
              <a:rPr lang="en-US" b="0" dirty="0"/>
              <a:t>, </a:t>
            </a:r>
            <a:r>
              <a:rPr lang="ja-JP" altLang="en-US" b="0" dirty="0"/>
              <a:t>“</a:t>
            </a:r>
            <a:r>
              <a:rPr lang="en-US" altLang="ja-JP" b="0" dirty="0"/>
              <a:t>%d must be &gt;= 0\n</a:t>
            </a:r>
            <a:r>
              <a:rPr lang="ja-JP" altLang="en-US" b="0" dirty="0"/>
              <a:t>”</a:t>
            </a:r>
            <a:r>
              <a:rPr lang="en-US" altLang="ja-JP" b="0" dirty="0"/>
              <a:t>, </a:t>
            </a:r>
            <a:r>
              <a:rPr lang="en-US" altLang="ja-JP" b="0" dirty="0" err="1"/>
              <a:t>atoi</a:t>
            </a:r>
            <a:r>
              <a:rPr lang="en-US" altLang="ja-JP" b="0" dirty="0"/>
              <a:t>(</a:t>
            </a:r>
            <a:r>
              <a:rPr lang="en-US" altLang="ja-JP" b="0" dirty="0" err="1"/>
              <a:t>argv</a:t>
            </a:r>
            <a:r>
              <a:rPr lang="en-US" altLang="ja-JP" b="0" dirty="0"/>
              <a:t>[1]); </a:t>
            </a:r>
          </a:p>
          <a:p>
            <a:r>
              <a:rPr lang="en-US" b="0" dirty="0"/>
              <a:t>		return -1; 	</a:t>
            </a:r>
          </a:p>
          <a:p>
            <a:r>
              <a:rPr lang="en-US" b="0" dirty="0"/>
              <a:t>	}</a:t>
            </a:r>
          </a:p>
          <a:p>
            <a:r>
              <a:rPr lang="en-US" b="0" dirty="0"/>
              <a:t>	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pthread_attr_init</a:t>
            </a:r>
            <a:r>
              <a:rPr lang="en-US" b="0" dirty="0"/>
              <a:t> (&amp;</a:t>
            </a:r>
            <a:r>
              <a:rPr lang="en-US" b="0" dirty="0" err="1"/>
              <a:t>attr</a:t>
            </a:r>
            <a:r>
              <a:rPr lang="en-US" b="0" dirty="0"/>
              <a:t>); 	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pthread_create</a:t>
            </a:r>
            <a:r>
              <a:rPr lang="en-US" b="0" dirty="0"/>
              <a:t> (&amp;</a:t>
            </a:r>
            <a:r>
              <a:rPr lang="en-US" b="0" dirty="0" err="1"/>
              <a:t>tid</a:t>
            </a:r>
            <a:r>
              <a:rPr lang="en-US" b="0" dirty="0"/>
              <a:t>, &amp;</a:t>
            </a:r>
            <a:r>
              <a:rPr lang="en-US" b="0" dirty="0" err="1"/>
              <a:t>attr</a:t>
            </a:r>
            <a:r>
              <a:rPr lang="en-US" b="0" dirty="0"/>
              <a:t>, runner, </a:t>
            </a:r>
            <a:r>
              <a:rPr lang="en-US" b="0" dirty="0" err="1"/>
              <a:t>argv</a:t>
            </a:r>
            <a:r>
              <a:rPr lang="en-US" b="0" dirty="0"/>
              <a:t>[1]); </a:t>
            </a:r>
          </a:p>
          <a:p>
            <a:r>
              <a:rPr lang="en-US" b="0" dirty="0"/>
              <a:t>	</a:t>
            </a:r>
            <a:r>
              <a:rPr lang="en-US" b="0" dirty="0" err="1"/>
              <a:t>pthread_join</a:t>
            </a:r>
            <a:r>
              <a:rPr lang="en-US" b="0" dirty="0"/>
              <a:t> (</a:t>
            </a:r>
            <a:r>
              <a:rPr lang="en-US" b="0" dirty="0" err="1"/>
              <a:t>tid</a:t>
            </a:r>
            <a:r>
              <a:rPr lang="en-US" b="0" dirty="0"/>
              <a:t>, NULL); </a:t>
            </a:r>
          </a:p>
          <a:p>
            <a:r>
              <a:rPr lang="en-US" b="0" dirty="0"/>
              <a:t>	</a:t>
            </a:r>
            <a:r>
              <a:rPr lang="en-US" b="0" dirty="0" err="1"/>
              <a:t>printf</a:t>
            </a:r>
            <a:r>
              <a:rPr lang="en-US" b="0" dirty="0"/>
              <a:t> (</a:t>
            </a:r>
            <a:r>
              <a:rPr lang="ja-JP" altLang="en-US" b="0" dirty="0"/>
              <a:t>“</a:t>
            </a:r>
            <a:r>
              <a:rPr lang="en-US" altLang="ja-JP" b="0" dirty="0"/>
              <a:t>sum = %d\n</a:t>
            </a:r>
            <a:r>
              <a:rPr lang="ja-JP" altLang="en-US" b="0" dirty="0"/>
              <a:t>”</a:t>
            </a:r>
            <a:r>
              <a:rPr lang="en-US" altLang="ja-JP" b="0" dirty="0"/>
              <a:t>, sum); </a:t>
            </a:r>
          </a:p>
          <a:p>
            <a:r>
              <a:rPr lang="en-US" b="0" dirty="0"/>
              <a:t>}</a:t>
            </a:r>
          </a:p>
          <a:p>
            <a:pPr>
              <a:spcBef>
                <a:spcPct val="50000"/>
              </a:spcBef>
            </a:pPr>
            <a:endParaRPr lang="en-US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6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6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6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6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6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6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6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6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6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6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6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69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6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69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69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699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699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9699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B96B39-9C04-C143-8E7B-D66D1EBA8419}" type="slidenum">
              <a:rPr lang="en-US" b="0"/>
              <a:pPr eaLnBrk="1" hangingPunct="1"/>
              <a:t>3</a:t>
            </a:fld>
            <a:endParaRPr lang="en-US" b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Concept</a:t>
            </a:r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338530-6EA7-9147-8A26-3C92D95C3E19}" type="slidenum">
              <a:rPr lang="en-US" b="0"/>
              <a:pPr eaLnBrk="1" hangingPunct="1"/>
              <a:t>30</a:t>
            </a:fld>
            <a:endParaRPr lang="en-US" b="0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881063" y="1576388"/>
            <a:ext cx="36798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void *runner (void *param)</a:t>
            </a:r>
          </a:p>
          <a:p>
            <a:pPr eaLnBrk="1" hangingPunct="1"/>
            <a:r>
              <a:rPr lang="en-US" b="0"/>
              <a:t>{</a:t>
            </a:r>
          </a:p>
          <a:p>
            <a:pPr eaLnBrk="1" hangingPunct="1"/>
            <a:r>
              <a:rPr lang="en-US" b="0"/>
              <a:t>	int i;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int upper;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upper = atoi(param); </a:t>
            </a:r>
          </a:p>
          <a:p>
            <a:pPr eaLnBrk="1" hangingPunct="1"/>
            <a:r>
              <a:rPr lang="en-US" b="0"/>
              <a:t>	sum = 0;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for (i = 1; i &lt;= upper; ++i) </a:t>
            </a:r>
          </a:p>
          <a:p>
            <a:pPr eaLnBrk="1" hangingPunct="1"/>
            <a:r>
              <a:rPr lang="en-US" b="0"/>
              <a:t>		sum += i;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pthread_exit(0); </a:t>
            </a:r>
          </a:p>
          <a:p>
            <a:pPr eaLnBrk="1" hangingPunct="1"/>
            <a:r>
              <a:rPr lang="en-US" b="0"/>
              <a:t>}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0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0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0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0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0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0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0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00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00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29E453-03F2-854B-B228-644E7C5F09C2}" type="slidenum">
              <a:rPr lang="en-US" b="0"/>
              <a:pPr eaLnBrk="1" hangingPunct="1"/>
              <a:t>31</a:t>
            </a:fld>
            <a:endParaRPr lang="en-US" b="0"/>
          </a:p>
        </p:txBody>
      </p:sp>
      <p:sp>
        <p:nvSpPr>
          <p:cNvPr id="605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Pthreads Example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45116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int main(…)</a:t>
            </a:r>
          </a:p>
          <a:p>
            <a:pPr eaLnBrk="1" hangingPunct="1"/>
            <a:r>
              <a:rPr lang="en-US" b="0"/>
              <a:t>{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…</a:t>
            </a:r>
          </a:p>
          <a:p>
            <a:pPr eaLnBrk="1" hangingPunct="1"/>
            <a:r>
              <a:rPr lang="en-US" b="0"/>
              <a:t>	….</a:t>
            </a:r>
          </a:p>
          <a:p>
            <a:pPr eaLnBrk="1" hangingPunct="1"/>
            <a:r>
              <a:rPr lang="en-US" b="0"/>
              <a:t>	pthread_create(&amp;tid,…,runner,..);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	pthread_join(tid); 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.	printf (…, sum, …); </a:t>
            </a:r>
          </a:p>
          <a:p>
            <a:pPr eaLnBrk="1" hangingPunct="1"/>
            <a:r>
              <a:rPr lang="en-US" b="0"/>
              <a:t>}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runner  (…)</a:t>
            </a:r>
            <a:br>
              <a:rPr lang="en-US" b="0"/>
            </a:br>
            <a:r>
              <a:rPr lang="en-US" b="0"/>
              <a:t>{</a:t>
            </a:r>
          </a:p>
          <a:p>
            <a:pPr eaLnBrk="1" hangingPunct="1"/>
            <a:r>
              <a:rPr lang="en-US" b="0"/>
              <a:t>	….</a:t>
            </a:r>
          </a:p>
          <a:p>
            <a:pPr eaLnBrk="1" hangingPunct="1"/>
            <a:r>
              <a:rPr lang="en-US" b="0"/>
              <a:t>	sum = …</a:t>
            </a:r>
          </a:p>
          <a:p>
            <a:pPr eaLnBrk="1" hangingPunct="1"/>
            <a:r>
              <a:rPr lang="en-US" b="0"/>
              <a:t>	pthread_exit(); </a:t>
            </a:r>
          </a:p>
          <a:p>
            <a:pPr eaLnBrk="1" hangingPunct="1"/>
            <a:r>
              <a:rPr lang="en-US" b="0"/>
              <a:t>{</a:t>
            </a:r>
          </a:p>
        </p:txBody>
      </p:sp>
      <p:sp>
        <p:nvSpPr>
          <p:cNvPr id="605191" name="AutoShape 7"/>
          <p:cNvSpPr>
            <a:spLocks noChangeArrowheads="1"/>
          </p:cNvSpPr>
          <p:nvPr/>
        </p:nvSpPr>
        <p:spPr bwMode="auto">
          <a:xfrm>
            <a:off x="6588125" y="1703388"/>
            <a:ext cx="647700" cy="46085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192" name="AutoShape 8"/>
          <p:cNvSpPr>
            <a:spLocks noChangeArrowheads="1"/>
          </p:cNvSpPr>
          <p:nvPr/>
        </p:nvSpPr>
        <p:spPr bwMode="auto">
          <a:xfrm>
            <a:off x="5580063" y="1701800"/>
            <a:ext cx="647700" cy="4608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196" name="Line 12"/>
          <p:cNvSpPr>
            <a:spLocks noChangeShapeType="1"/>
          </p:cNvSpPr>
          <p:nvPr/>
        </p:nvSpPr>
        <p:spPr bwMode="auto">
          <a:xfrm>
            <a:off x="5867400" y="1773238"/>
            <a:ext cx="0" cy="1150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0" name="Text Box 16"/>
          <p:cNvSpPr txBox="1">
            <a:spLocks noChangeArrowheads="1"/>
          </p:cNvSpPr>
          <p:nvPr/>
        </p:nvSpPr>
        <p:spPr bwMode="auto">
          <a:xfrm>
            <a:off x="5435600" y="14065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thread1</a:t>
            </a:r>
          </a:p>
        </p:txBody>
      </p:sp>
      <p:sp>
        <p:nvSpPr>
          <p:cNvPr id="605201" name="Text Box 17"/>
          <p:cNvSpPr txBox="1">
            <a:spLocks noChangeArrowheads="1"/>
          </p:cNvSpPr>
          <p:nvPr/>
        </p:nvSpPr>
        <p:spPr bwMode="auto">
          <a:xfrm>
            <a:off x="6424613" y="141287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thread2</a:t>
            </a:r>
          </a:p>
        </p:txBody>
      </p:sp>
      <p:sp>
        <p:nvSpPr>
          <p:cNvPr id="605202" name="Line 18"/>
          <p:cNvSpPr>
            <a:spLocks noChangeShapeType="1"/>
          </p:cNvSpPr>
          <p:nvPr/>
        </p:nvSpPr>
        <p:spPr bwMode="auto">
          <a:xfrm>
            <a:off x="5867400" y="2924175"/>
            <a:ext cx="158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3" name="Line 19"/>
          <p:cNvSpPr>
            <a:spLocks noChangeShapeType="1"/>
          </p:cNvSpPr>
          <p:nvPr/>
        </p:nvSpPr>
        <p:spPr bwMode="auto">
          <a:xfrm>
            <a:off x="6945313" y="4724400"/>
            <a:ext cx="158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4" name="Line 20"/>
          <p:cNvSpPr>
            <a:spLocks noChangeShapeType="1"/>
          </p:cNvSpPr>
          <p:nvPr/>
        </p:nvSpPr>
        <p:spPr bwMode="auto">
          <a:xfrm>
            <a:off x="6946900" y="5229225"/>
            <a:ext cx="1588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5" name="Line 21"/>
          <p:cNvSpPr>
            <a:spLocks noChangeShapeType="1"/>
          </p:cNvSpPr>
          <p:nvPr/>
        </p:nvSpPr>
        <p:spPr bwMode="auto">
          <a:xfrm>
            <a:off x="5867400" y="3429000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5206" name="Text Box 22"/>
          <p:cNvSpPr txBox="1">
            <a:spLocks noChangeArrowheads="1"/>
          </p:cNvSpPr>
          <p:nvPr/>
        </p:nvSpPr>
        <p:spPr bwMode="auto">
          <a:xfrm>
            <a:off x="5867400" y="3213100"/>
            <a:ext cx="496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/>
              <a:t>wait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0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60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0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60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05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05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05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05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05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60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05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05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605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605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05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1" grpId="0" animBg="1"/>
      <p:bldP spid="605191" grpId="1" animBg="1"/>
      <p:bldP spid="605192" grpId="0" animBg="1"/>
      <p:bldP spid="605196" grpId="0" animBg="1"/>
      <p:bldP spid="605196" grpId="1" animBg="1"/>
      <p:bldP spid="605200" grpId="0"/>
      <p:bldP spid="605201" grpId="0"/>
      <p:bldP spid="605201" grpId="1"/>
      <p:bldP spid="605202" grpId="0" animBg="1"/>
      <p:bldP spid="605202" grpId="1" animBg="1"/>
      <p:bldP spid="605203" grpId="0" animBg="1"/>
      <p:bldP spid="605203" grpId="1" animBg="1"/>
      <p:bldP spid="605204" grpId="0" animBg="1"/>
      <p:bldP spid="605204" grpId="1" animBg="1"/>
      <p:bldP spid="605205" grpId="0" animBg="1"/>
      <p:bldP spid="605205" grpId="1" animBg="1"/>
      <p:bldP spid="605206" grpId="0"/>
      <p:bldP spid="60520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B8F635-C30A-0044-865F-7C069EA66423}" type="slidenum">
              <a:rPr lang="en-US" b="0"/>
              <a:pPr eaLnBrk="1" hangingPunct="1"/>
              <a:t>32</a:t>
            </a:fld>
            <a:endParaRPr lang="en-US" b="0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Compiling and running the program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You can put the above code into a  .c  file, say mysum.c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In order to use the Pthreads functions, we need to include </a:t>
            </a:r>
            <a:r>
              <a:rPr lang="en-US" sz="1800" b="1">
                <a:latin typeface="Arial" charset="0"/>
                <a:ea typeface="ＭＳ Ｐゴシック" charset="0"/>
              </a:rPr>
              <a:t>pthread.h</a:t>
            </a:r>
            <a:r>
              <a:rPr lang="en-US" sz="1800">
                <a:latin typeface="Arial" charset="0"/>
                <a:ea typeface="ＭＳ Ｐゴシック" charset="0"/>
              </a:rPr>
              <a:t> header file in our program (as shown in previous slides)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We also need to link with the </a:t>
            </a:r>
            <a:r>
              <a:rPr lang="en-US" sz="1800" b="1">
                <a:latin typeface="Arial" charset="0"/>
                <a:ea typeface="ＭＳ Ｐゴシック" charset="0"/>
              </a:rPr>
              <a:t>pthread</a:t>
            </a:r>
            <a:r>
              <a:rPr lang="en-US" sz="1800">
                <a:latin typeface="Arial" charset="0"/>
                <a:ea typeface="ＭＳ Ｐゴシック" charset="0"/>
              </a:rPr>
              <a:t> library (the Pthreads API functions are not implemented in the standard C library). The way to do that is using the </a:t>
            </a:r>
            <a:r>
              <a:rPr lang="en-US" sz="1800" b="1">
                <a:latin typeface="Arial" charset="0"/>
                <a:ea typeface="ＭＳ Ｐゴシック" charset="0"/>
              </a:rPr>
              <a:t>–l</a:t>
            </a:r>
            <a:r>
              <a:rPr lang="en-US" sz="1800">
                <a:latin typeface="Arial" charset="0"/>
                <a:ea typeface="ＭＳ Ｐゴシック" charset="0"/>
              </a:rPr>
              <a:t> option of the C compiler. After –l you can provide a library name like </a:t>
            </a:r>
            <a:r>
              <a:rPr lang="en-US" sz="1800" b="1">
                <a:latin typeface="Arial" charset="0"/>
                <a:ea typeface="ＭＳ Ｐゴシック" charset="0"/>
              </a:rPr>
              <a:t>pthread</a:t>
            </a:r>
            <a:r>
              <a:rPr lang="en-US" sz="1800">
                <a:latin typeface="Arial" charset="0"/>
                <a:ea typeface="ＭＳ Ｐゴシック" charset="0"/>
              </a:rPr>
              <a:t>.</a:t>
            </a:r>
          </a:p>
          <a:p>
            <a:pPr eaLnBrk="1" hangingPunct="1"/>
            <a:endParaRPr lang="en-US" sz="180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Hence we can compile+link our program as follows: </a:t>
            </a:r>
          </a:p>
          <a:p>
            <a:pPr lvl="1" eaLnBrk="1" hangingPunct="1"/>
            <a:r>
              <a:rPr lang="en-US" sz="1800" b="1">
                <a:latin typeface="Arial" charset="0"/>
                <a:ea typeface="ＭＳ Ｐゴシック" charset="0"/>
              </a:rPr>
              <a:t>gcc    -Wall -o  mysum  -lpthread   mysum.c</a:t>
            </a:r>
          </a:p>
          <a:p>
            <a:pPr lvl="1" eaLnBrk="1" hangingPunct="1"/>
            <a:endParaRPr lang="en-US" sz="1800" b="1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Then we run it as (for example): </a:t>
            </a:r>
          </a:p>
          <a:p>
            <a:pPr lvl="1" eaLnBrk="1" hangingPunct="1"/>
            <a:r>
              <a:rPr lang="en-US" sz="1800">
                <a:latin typeface="Arial" charset="0"/>
                <a:ea typeface="ＭＳ Ｐゴシック" charset="0"/>
              </a:rPr>
              <a:t>./mysum 6</a:t>
            </a:r>
          </a:p>
          <a:p>
            <a:pPr eaLnBrk="1" hangingPunct="1"/>
            <a:r>
              <a:rPr lang="en-US" sz="1800">
                <a:latin typeface="Arial" charset="0"/>
                <a:ea typeface="ＭＳ Ｐゴシック" charset="0"/>
              </a:rPr>
              <a:t>It will print out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628800"/>
            <a:ext cx="4381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4149080"/>
            <a:ext cx="45815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7F9954-E097-7140-98AB-6BE965D4970C}" type="slidenum">
              <a:rPr lang="en-US" b="0"/>
              <a:pPr eaLnBrk="1" hangingPunct="1"/>
              <a:t>34</a:t>
            </a:fld>
            <a:endParaRPr lang="en-US" b="0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Java Threads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Java threads are managed by the JVM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Typically implemented using the threads model provided by underlying OS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Java threads may be created by: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Extending Thread class</a:t>
            </a:r>
          </a:p>
          <a:p>
            <a:pPr lvl="1" eaLnBrk="1" hangingPunct="1">
              <a:defRPr/>
            </a:pPr>
            <a:r>
              <a:rPr lang="en-US" dirty="0" smtClean="0"/>
              <a:t>Implementing the </a:t>
            </a:r>
            <a:r>
              <a:rPr lang="en-US" dirty="0" err="1" smtClean="0"/>
              <a:t>Runnable</a:t>
            </a:r>
            <a:r>
              <a:rPr lang="en-US" dirty="0" smtClean="0"/>
              <a:t> interface</a:t>
            </a:r>
          </a:p>
          <a:p>
            <a:pPr lvl="2" eaLnBrk="1" hangingPunct="1">
              <a:defRPr/>
            </a:pPr>
            <a:r>
              <a:rPr lang="en-US" dirty="0" smtClean="0"/>
              <a:t>Example given in the book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A25923E-C39D-5B4D-8E90-BEA8C2A47AAA}" type="slidenum">
              <a:rPr lang="en-US" b="0"/>
              <a:pPr eaLnBrk="1" hangingPunct="1"/>
              <a:t>35</a:t>
            </a:fld>
            <a:endParaRPr lang="en-US" b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From Single-threaded to Multithreaded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Scope of variables: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Normally we have: global, local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With </a:t>
            </a:r>
            <a:r>
              <a:rPr lang="en-US" dirty="0" smtClean="0">
                <a:latin typeface="Arial" charset="0"/>
                <a:ea typeface="ＭＳ Ｐゴシック" charset="0"/>
              </a:rPr>
              <a:t>threads, </a:t>
            </a:r>
            <a:r>
              <a:rPr lang="en-US" dirty="0">
                <a:latin typeface="Arial" charset="0"/>
                <a:ea typeface="ＭＳ Ｐゴシック" charset="0"/>
              </a:rPr>
              <a:t>we want: global, local, and  </a:t>
            </a:r>
            <a:r>
              <a:rPr lang="en-US" b="1" dirty="0">
                <a:latin typeface="Arial" charset="0"/>
                <a:ea typeface="ＭＳ Ｐゴシック" charset="0"/>
              </a:rPr>
              <a:t>thread-</a:t>
            </a:r>
            <a:r>
              <a:rPr lang="en-US" b="1" dirty="0" smtClean="0">
                <a:latin typeface="Arial" charset="0"/>
                <a:ea typeface="ＭＳ Ｐゴシック" charset="0"/>
              </a:rPr>
              <a:t>specific </a:t>
            </a:r>
            <a:r>
              <a:rPr lang="en-US" dirty="0" smtClean="0">
                <a:latin typeface="Arial" charset="0"/>
                <a:ea typeface="ＭＳ Ｐゴシック" charset="0"/>
              </a:rPr>
              <a:t>(thread wide)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b="1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latin typeface="Arial" charset="0"/>
                <a:ea typeface="ＭＳ Ｐゴシック" charset="0"/>
              </a:rPr>
              <a:t>thread-specific</a:t>
            </a:r>
            <a:r>
              <a:rPr lang="en-US" dirty="0">
                <a:latin typeface="Arial" charset="0"/>
                <a:ea typeface="ＭＳ Ｐゴシック" charset="0"/>
              </a:rPr>
              <a:t>: global inside the thread (thread-wide global), but not global for the whole process. Other threads can not access it. But all functions of the thread can.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But we </a:t>
            </a:r>
            <a:r>
              <a:rPr lang="en-US" dirty="0" smtClean="0">
                <a:latin typeface="Arial" charset="0"/>
                <a:ea typeface="ＭＳ Ｐゴシック" charset="0"/>
              </a:rPr>
              <a:t>may not 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have </a:t>
            </a:r>
            <a:r>
              <a:rPr lang="en-US" altLang="ja-JP" dirty="0">
                <a:latin typeface="Arial" charset="0"/>
                <a:ea typeface="ＭＳ Ｐゴシック" charset="0"/>
              </a:rPr>
              <a:t>language support to define such variables. 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C can not do that. </a:t>
            </a:r>
            <a:r>
              <a:rPr lang="en-US" sz="1600" i="1" dirty="0">
                <a:latin typeface="Arial" charset="0"/>
                <a:ea typeface="ＭＳ Ｐゴシック" charset="0"/>
              </a:rPr>
              <a:t>Normally in C we have just global variables and local variables. We do not have thread-wide (</a:t>
            </a:r>
            <a:r>
              <a:rPr lang="en-US" sz="1600" i="1" dirty="0" smtClean="0">
                <a:latin typeface="Arial" charset="0"/>
                <a:ea typeface="ＭＳ Ｐゴシック" charset="0"/>
              </a:rPr>
              <a:t>thread-local or thread-global) </a:t>
            </a:r>
            <a:r>
              <a:rPr lang="en-US" sz="1600" i="1" dirty="0">
                <a:latin typeface="Arial" charset="0"/>
                <a:ea typeface="ＭＳ Ｐゴシック" charset="0"/>
              </a:rPr>
              <a:t>variables. </a:t>
            </a: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Therefore thread API has special functions that can be used to create such variables – data.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This is called </a:t>
            </a:r>
            <a:r>
              <a:rPr lang="en-US" b="1" dirty="0">
                <a:latin typeface="Arial" charset="0"/>
                <a:ea typeface="ＭＳ Ｐゴシック" charset="0"/>
              </a:rPr>
              <a:t>thread specific data</a:t>
            </a:r>
            <a:r>
              <a:rPr lang="en-US" dirty="0">
                <a:latin typeface="Arial" charset="0"/>
                <a:ea typeface="ＭＳ Ｐゴシック" charset="0"/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068BE3-6B95-1843-933A-AFE20485C142}" type="slidenum">
              <a:rPr lang="en-US" b="0"/>
              <a:pPr eaLnBrk="1" hangingPunct="1"/>
              <a:t>36</a:t>
            </a:fld>
            <a:endParaRPr lang="en-US" b="0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Thread Specific Data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</a:rPr>
              <a:t>Allows each thread to have its own copy of data</a:t>
            </a:r>
          </a:p>
          <a:p>
            <a:pPr lvl="1" eaLnBrk="1" hangingPunct="1"/>
            <a:r>
              <a:rPr lang="en-US" dirty="0">
                <a:latin typeface="Arial" charset="0"/>
                <a:ea typeface="ＭＳ Ｐゴシック" charset="0"/>
              </a:rPr>
              <a:t>Each thread refers to the data with </a:t>
            </a:r>
            <a:r>
              <a:rPr lang="en-US" b="1" dirty="0">
                <a:latin typeface="Arial" charset="0"/>
                <a:ea typeface="ＭＳ Ｐゴシック" charset="0"/>
              </a:rPr>
              <a:t>the same name</a:t>
            </a:r>
            <a:r>
              <a:rPr lang="en-US" dirty="0">
                <a:latin typeface="Arial" charset="0"/>
                <a:ea typeface="ＭＳ Ｐゴシック" charset="0"/>
              </a:rPr>
              <a:t>.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Example: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ＭＳ Ｐゴシック" charset="0"/>
              </a:rPr>
              <a:t>Each thread can do: </a:t>
            </a:r>
          </a:p>
          <a:p>
            <a:pPr lvl="2" eaLnBrk="1" hangingPunct="1"/>
            <a:r>
              <a:rPr lang="en-US" i="1" dirty="0" err="1" smtClean="0">
                <a:latin typeface="Arial" charset="0"/>
                <a:ea typeface="ＭＳ Ｐゴシック" charset="0"/>
              </a:rPr>
              <a:t>create_global</a:t>
            </a:r>
            <a:r>
              <a:rPr lang="en-US" dirty="0" smtClean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(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bufptr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);  // create pointer to such a 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variable</a:t>
            </a:r>
          </a:p>
          <a:p>
            <a:pPr lvl="2" eaLnBrk="1" hangingPunct="1"/>
            <a:endParaRPr lang="en-US" altLang="ja-JP" dirty="0" smtClean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dirty="0" smtClean="0">
                <a:latin typeface="Arial" charset="0"/>
                <a:ea typeface="ＭＳ Ｐゴシック" charset="0"/>
              </a:rPr>
              <a:t>Allocated space for </a:t>
            </a:r>
            <a:r>
              <a:rPr lang="en-US" dirty="0" err="1" smtClean="0">
                <a:latin typeface="Arial" charset="0"/>
                <a:ea typeface="ＭＳ Ｐゴシック" charset="0"/>
              </a:rPr>
              <a:t>buf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i="1" dirty="0" err="1">
                <a:latin typeface="Arial" charset="0"/>
                <a:ea typeface="ＭＳ Ｐゴシック" charset="0"/>
              </a:rPr>
              <a:t>set_global</a:t>
            </a:r>
            <a:r>
              <a:rPr lang="en-US" dirty="0">
                <a:latin typeface="Arial" charset="0"/>
                <a:ea typeface="ＭＳ Ｐゴシック" charset="0"/>
              </a:rPr>
              <a:t> (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bufptr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, &amp;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buf</a:t>
            </a:r>
            <a:r>
              <a:rPr lang="en-US" altLang="ja-JP" dirty="0">
                <a:latin typeface="Arial" charset="0"/>
                <a:ea typeface="ＭＳ Ｐゴシック" charset="0"/>
              </a:rPr>
              <a:t>);       // set the pointer</a:t>
            </a:r>
          </a:p>
          <a:p>
            <a:pPr lvl="2" eaLnBrk="1" hangingPunct="1"/>
            <a:r>
              <a:rPr lang="en-US" dirty="0" err="1">
                <a:latin typeface="Arial" charset="0"/>
                <a:ea typeface="ＭＳ Ｐゴシック" charset="0"/>
              </a:rPr>
              <a:t>bufptr</a:t>
            </a:r>
            <a:r>
              <a:rPr lang="en-US" dirty="0">
                <a:latin typeface="Arial" charset="0"/>
                <a:ea typeface="ＭＳ Ｐゴシック" charset="0"/>
              </a:rPr>
              <a:t> = </a:t>
            </a:r>
            <a:r>
              <a:rPr lang="en-US" i="1" dirty="0" err="1">
                <a:latin typeface="Arial" charset="0"/>
                <a:ea typeface="ＭＳ Ｐゴシック" charset="0"/>
              </a:rPr>
              <a:t>read_global</a:t>
            </a:r>
            <a:r>
              <a:rPr lang="en-US" dirty="0">
                <a:latin typeface="Arial" charset="0"/>
                <a:ea typeface="ＭＳ Ｐゴシック" charset="0"/>
              </a:rPr>
              <a:t> (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bufptr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altLang="ja-JP" dirty="0">
                <a:latin typeface="Arial" charset="0"/>
                <a:ea typeface="ＭＳ Ｐゴシック" charset="0"/>
              </a:rPr>
              <a:t>);  // get the pointer to 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access</a:t>
            </a:r>
          </a:p>
          <a:p>
            <a:pPr lvl="2" eaLnBrk="1" hangingPunct="1"/>
            <a:r>
              <a:rPr lang="en-US" altLang="ja-JP" dirty="0" smtClean="0">
                <a:latin typeface="Arial" charset="0"/>
                <a:ea typeface="ＭＳ Ｐゴシック" charset="0"/>
              </a:rPr>
              <a:t>// use 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bufptr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 to access own data</a:t>
            </a:r>
          </a:p>
          <a:p>
            <a:pPr lvl="2" eaLnBrk="1" hangingPunct="1"/>
            <a:endParaRPr lang="en-US" altLang="ja-JP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altLang="ja-JP" dirty="0" smtClean="0">
                <a:latin typeface="Arial" charset="0"/>
                <a:ea typeface="ＭＳ Ｐゴシック" charset="0"/>
              </a:rPr>
              <a:t>Here “</a:t>
            </a:r>
            <a:r>
              <a:rPr lang="en-US" altLang="ja-JP" dirty="0" err="1" smtClean="0">
                <a:latin typeface="Arial" charset="0"/>
                <a:ea typeface="ＭＳ Ｐゴシック" charset="0"/>
              </a:rPr>
              <a:t>bufptr</a:t>
            </a:r>
            <a:r>
              <a:rPr lang="en-US" altLang="ja-JP" dirty="0" smtClean="0">
                <a:latin typeface="Arial" charset="0"/>
                <a:ea typeface="ＭＳ Ｐゴシック" charset="0"/>
              </a:rPr>
              <a:t>” is the same name of the variable used in each thread. But each thread has its own copy of data. 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F447E9-F048-8542-9CC8-3F69A5ED30DB}" type="slidenum">
              <a:rPr lang="en-US" b="0"/>
              <a:pPr eaLnBrk="1" hangingPunct="1"/>
              <a:t>37</a:t>
            </a:fld>
            <a:endParaRPr lang="en-US" b="0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From Single-threaded to Multithreaded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Many programs are written as a single threaded process.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If we try to convert a single-threaded process to  be a multi-threaded process, we have to be careful about the following: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the</a:t>
            </a:r>
            <a:r>
              <a:rPr lang="en-US" b="1" dirty="0" smtClean="0"/>
              <a:t> global variables</a:t>
            </a:r>
          </a:p>
          <a:p>
            <a:pPr lvl="1" eaLnBrk="1" hangingPunct="1">
              <a:defRPr/>
            </a:pPr>
            <a:endParaRPr lang="en-US" b="1" dirty="0" smtClean="0"/>
          </a:p>
          <a:p>
            <a:pPr lvl="1" eaLnBrk="1" hangingPunct="1">
              <a:defRPr/>
            </a:pPr>
            <a:r>
              <a:rPr lang="en-US" dirty="0" smtClean="0"/>
              <a:t>the </a:t>
            </a:r>
            <a:r>
              <a:rPr lang="en-US" b="1" dirty="0" smtClean="0"/>
              <a:t>library functions </a:t>
            </a:r>
            <a:r>
              <a:rPr lang="en-US" dirty="0" smtClean="0"/>
              <a:t>we use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D4103D-9498-5947-9559-D6396EDCE987}" type="slidenum">
              <a:rPr lang="en-US" b="0"/>
              <a:pPr eaLnBrk="1" hangingPunct="1"/>
              <a:t>38</a:t>
            </a:fld>
            <a:endParaRPr lang="en-US" b="0"/>
          </a:p>
        </p:txBody>
      </p:sp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From Singlethread to Multithreaded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95288" y="1346200"/>
            <a:ext cx="46132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err="1"/>
              <a:t>int</a:t>
            </a:r>
            <a:r>
              <a:rPr lang="en-US" b="0" dirty="0"/>
              <a:t> status; // a global variable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func1(…) {</a:t>
            </a:r>
          </a:p>
          <a:p>
            <a:pPr eaLnBrk="1" hangingPunct="1"/>
            <a:r>
              <a:rPr lang="en-US" b="0" dirty="0"/>
              <a:t>	….</a:t>
            </a:r>
          </a:p>
          <a:p>
            <a:pPr eaLnBrk="1" hangingPunct="1"/>
            <a:r>
              <a:rPr lang="en-US" b="0" dirty="0"/>
              <a:t>	status = …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/>
              <a:t>do_something_based_on</a:t>
            </a:r>
            <a:r>
              <a:rPr lang="en-US" b="0" dirty="0"/>
              <a:t>(status);</a:t>
            </a:r>
          </a:p>
          <a:p>
            <a:pPr eaLnBrk="1" hangingPunct="1"/>
            <a:r>
              <a:rPr lang="en-US" b="0" dirty="0"/>
              <a:t>}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func2(…) {</a:t>
            </a:r>
          </a:p>
          <a:p>
            <a:pPr eaLnBrk="1" hangingPunct="1"/>
            <a:r>
              <a:rPr lang="en-US" b="0" dirty="0"/>
              <a:t>	…</a:t>
            </a:r>
          </a:p>
          <a:p>
            <a:pPr eaLnBrk="1" hangingPunct="1"/>
            <a:r>
              <a:rPr lang="en-US" b="0" dirty="0"/>
              <a:t>	status = …</a:t>
            </a:r>
          </a:p>
          <a:p>
            <a:pPr eaLnBrk="1" hangingPunct="1"/>
            <a:r>
              <a:rPr lang="en-US" b="0" dirty="0"/>
              <a:t>	 </a:t>
            </a:r>
            <a:r>
              <a:rPr lang="en-US" b="0" dirty="0" err="1"/>
              <a:t>do_something_based_on</a:t>
            </a:r>
            <a:r>
              <a:rPr lang="en-US" b="0" dirty="0"/>
              <a:t>(status); </a:t>
            </a:r>
          </a:p>
          <a:p>
            <a:pPr eaLnBrk="1" hangingPunct="1"/>
            <a:r>
              <a:rPr lang="en-US" b="0" dirty="0"/>
              <a:t>}</a:t>
            </a:r>
          </a:p>
          <a:p>
            <a:pPr eaLnBrk="1" hangingPunct="1"/>
            <a:r>
              <a:rPr lang="en-US" b="0" dirty="0"/>
              <a:t>main() {</a:t>
            </a:r>
          </a:p>
          <a:p>
            <a:pPr eaLnBrk="1" hangingPunct="1"/>
            <a:r>
              <a:rPr lang="en-US" b="0" dirty="0"/>
              <a:t>	….	</a:t>
            </a:r>
          </a:p>
          <a:p>
            <a:pPr eaLnBrk="1" hangingPunct="1"/>
            <a:r>
              <a:rPr lang="en-US" b="0" dirty="0"/>
              <a:t>	func1 (…); </a:t>
            </a:r>
          </a:p>
          <a:p>
            <a:pPr eaLnBrk="1" hangingPunct="1"/>
            <a:r>
              <a:rPr lang="en-US" b="0" dirty="0"/>
              <a:t>	func2 (…); </a:t>
            </a:r>
          </a:p>
          <a:p>
            <a:pPr eaLnBrk="1" hangingPunct="1"/>
            <a:r>
              <a:rPr lang="en-US" b="0" dirty="0"/>
              <a:t>}	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642100" y="2873375"/>
            <a:ext cx="18065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This is a </a:t>
            </a:r>
            <a:br>
              <a:rPr lang="en-US" b="0" dirty="0"/>
            </a:br>
            <a:r>
              <a:rPr lang="en-US" b="0" dirty="0"/>
              <a:t>single threaded </a:t>
            </a:r>
            <a:br>
              <a:rPr lang="en-US" b="0" dirty="0"/>
            </a:br>
            <a:r>
              <a:rPr lang="en-US" b="0" dirty="0"/>
              <a:t>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42924F-C039-0C4B-AF98-5CDFAC6F2DD5}" type="slidenum">
              <a:rPr lang="en-US" b="0"/>
              <a:pPr eaLnBrk="1" hangingPunct="1"/>
              <a:t>39</a:t>
            </a:fld>
            <a:endParaRPr lang="en-US" b="0"/>
          </a:p>
        </p:txBody>
      </p:sp>
      <p:sp>
        <p:nvSpPr>
          <p:cNvPr id="6400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From Singlethread to Multithreaded</a:t>
            </a:r>
          </a:p>
        </p:txBody>
      </p:sp>
      <p:sp>
        <p:nvSpPr>
          <p:cNvPr id="64001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557338"/>
            <a:ext cx="3384550" cy="46799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We can have problem here.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Just after func1 of thread 1 updated status, a thread switch may occur and 2</a:t>
            </a:r>
            <a:r>
              <a:rPr lang="en-US" sz="1800" baseline="30000" dirty="0" smtClean="0">
                <a:cs typeface="+mn-cs"/>
              </a:rPr>
              <a:t>nd</a:t>
            </a:r>
            <a:r>
              <a:rPr lang="en-US" sz="1800" dirty="0" smtClean="0">
                <a:cs typeface="+mn-cs"/>
              </a:rPr>
              <a:t> thread can run and update status.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Then thread 1 will run again, but will work with a different status value. 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cs typeface="+mn-cs"/>
              </a:rPr>
              <a:t>     Wrong result! 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45497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err="1"/>
              <a:t>int</a:t>
            </a:r>
            <a:r>
              <a:rPr lang="en-US" b="0" dirty="0"/>
              <a:t> status; 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func1(…) {</a:t>
            </a:r>
          </a:p>
          <a:p>
            <a:pPr eaLnBrk="1" hangingPunct="1"/>
            <a:r>
              <a:rPr lang="en-US" b="0" dirty="0"/>
              <a:t>	….</a:t>
            </a:r>
          </a:p>
          <a:p>
            <a:pPr eaLnBrk="1" hangingPunct="1"/>
            <a:r>
              <a:rPr lang="en-US" b="0" dirty="0"/>
              <a:t>	status = …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 smtClean="0"/>
              <a:t>do_something_based_on</a:t>
            </a:r>
            <a:r>
              <a:rPr lang="en-US" b="0" dirty="0" smtClean="0"/>
              <a:t>(status</a:t>
            </a:r>
            <a:r>
              <a:rPr lang="en-US" b="0" dirty="0"/>
              <a:t>);</a:t>
            </a:r>
          </a:p>
          <a:p>
            <a:pPr eaLnBrk="1" hangingPunct="1"/>
            <a:r>
              <a:rPr lang="en-US" b="0" dirty="0"/>
              <a:t>}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func2(…) {</a:t>
            </a:r>
          </a:p>
          <a:p>
            <a:pPr eaLnBrk="1" hangingPunct="1"/>
            <a:r>
              <a:rPr lang="en-US" b="0" dirty="0"/>
              <a:t>	…</a:t>
            </a:r>
          </a:p>
          <a:p>
            <a:pPr eaLnBrk="1" hangingPunct="1"/>
            <a:r>
              <a:rPr lang="en-US" b="0" dirty="0"/>
              <a:t>	status = …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 smtClean="0"/>
              <a:t>do_something_based_on</a:t>
            </a:r>
            <a:r>
              <a:rPr lang="en-US" b="0" dirty="0" smtClean="0"/>
              <a:t>(status</a:t>
            </a:r>
            <a:r>
              <a:rPr lang="en-US" b="0" dirty="0"/>
              <a:t>);</a:t>
            </a:r>
          </a:p>
          <a:p>
            <a:pPr eaLnBrk="1" hangingPunct="1"/>
            <a:r>
              <a:rPr lang="en-US" b="0" dirty="0"/>
              <a:t>}</a:t>
            </a:r>
          </a:p>
          <a:p>
            <a:pPr eaLnBrk="1" hangingPunct="1"/>
            <a:r>
              <a:rPr lang="en-US" b="0" dirty="0"/>
              <a:t>main() {</a:t>
            </a:r>
          </a:p>
          <a:p>
            <a:pPr eaLnBrk="1" hangingPunct="1"/>
            <a:r>
              <a:rPr lang="en-US" b="0" dirty="0"/>
              <a:t>	….	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/>
              <a:t>thread_create</a:t>
            </a:r>
            <a:r>
              <a:rPr lang="en-US" b="0" dirty="0"/>
              <a:t>(…, func1, …); </a:t>
            </a:r>
          </a:p>
          <a:p>
            <a:pPr eaLnBrk="1" hangingPunct="1"/>
            <a:r>
              <a:rPr lang="en-US" b="0" dirty="0"/>
              <a:t>	</a:t>
            </a:r>
            <a:r>
              <a:rPr lang="en-US" b="0" dirty="0" err="1"/>
              <a:t>thread_create</a:t>
            </a:r>
            <a:r>
              <a:rPr lang="en-US" b="0" dirty="0"/>
              <a:t>(…, func2, …); </a:t>
            </a:r>
          </a:p>
          <a:p>
            <a:pPr eaLnBrk="1" hangingPunct="1"/>
            <a:r>
              <a:rPr lang="en-US" b="0" dirty="0"/>
              <a:t>}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D37CAD-7F42-B947-886C-C0E9A63C10D6}" type="slidenum">
              <a:rPr lang="en-US" b="0"/>
              <a:pPr eaLnBrk="1" hangingPunct="1"/>
              <a:t>4</a:t>
            </a:fld>
            <a:endParaRPr lang="en-US" b="0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Threads and Thread Usage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8352606" cy="482399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cs typeface="+mn-cs"/>
              </a:rPr>
              <a:t>A process </a:t>
            </a:r>
            <a:r>
              <a:rPr lang="en-US" sz="2000" dirty="0" smtClean="0">
                <a:cs typeface="+mn-cs"/>
              </a:rPr>
              <a:t>has normally a </a:t>
            </a:r>
            <a:r>
              <a:rPr lang="en-US" sz="2000" b="1" dirty="0" smtClean="0">
                <a:cs typeface="+mn-cs"/>
              </a:rPr>
              <a:t>single</a:t>
            </a:r>
            <a:r>
              <a:rPr lang="en-US" sz="2000" dirty="0" smtClean="0">
                <a:cs typeface="+mn-cs"/>
              </a:rPr>
              <a:t> thread of control (execution sequence/flow).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Always </a:t>
            </a:r>
            <a:r>
              <a:rPr lang="en-US" sz="2000" b="1" dirty="0" smtClean="0"/>
              <a:t>at least one thread</a:t>
            </a:r>
            <a:r>
              <a:rPr lang="en-US" sz="2000" dirty="0" smtClean="0"/>
              <a:t> exists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If </a:t>
            </a:r>
            <a:r>
              <a:rPr lang="en-US" sz="2000" b="1" dirty="0" smtClean="0"/>
              <a:t>blocks</a:t>
            </a:r>
            <a:r>
              <a:rPr lang="en-US" sz="2000" dirty="0" smtClean="0"/>
              <a:t>, no activity can be done as part of the process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Better: be able to </a:t>
            </a:r>
            <a:r>
              <a:rPr lang="en-US" sz="2000" b="1" dirty="0" smtClean="0"/>
              <a:t>run concurrent activities (tasks)</a:t>
            </a:r>
            <a:r>
              <a:rPr lang="en-US" sz="2000" dirty="0" smtClean="0"/>
              <a:t> as part of the same process.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Now, a process can have </a:t>
            </a:r>
            <a:r>
              <a:rPr lang="en-US" sz="2000" b="1" dirty="0" smtClean="0"/>
              <a:t>multiple threads of control (multiple concurrent tasks)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Threads run in </a:t>
            </a:r>
            <a:r>
              <a:rPr lang="en-US" sz="2000" b="1" dirty="0" smtClean="0">
                <a:cs typeface="+mn-cs"/>
              </a:rPr>
              <a:t>pseudo-parallel manner</a:t>
            </a:r>
            <a:r>
              <a:rPr lang="en-US" sz="2000" dirty="0" smtClean="0">
                <a:cs typeface="+mn-cs"/>
              </a:rPr>
              <a:t> (concurrently), share </a:t>
            </a:r>
            <a:r>
              <a:rPr lang="en-US" sz="2000" b="1" dirty="0" smtClean="0">
                <a:cs typeface="+mn-cs"/>
              </a:rPr>
              <a:t>text(code)</a:t>
            </a:r>
            <a:r>
              <a:rPr lang="en-US" sz="2000" dirty="0" smtClean="0">
                <a:cs typeface="+mn-cs"/>
              </a:rPr>
              <a:t> and </a:t>
            </a:r>
            <a:r>
              <a:rPr lang="en-US" sz="2000" b="1" dirty="0" smtClean="0">
                <a:cs typeface="+mn-cs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B9281B-6048-C243-A5D4-DEDB8B960C05}" type="slidenum">
              <a:rPr lang="en-US" b="0"/>
              <a:pPr eaLnBrk="1" hangingPunct="1"/>
              <a:t>40</a:t>
            </a:fld>
            <a:endParaRPr lang="en-US" b="0"/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Thread-safe   / Reentrant libraries</a:t>
            </a:r>
          </a:p>
        </p:txBody>
      </p:sp>
      <p:sp>
        <p:nvSpPr>
          <p:cNvPr id="6492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Many library procedures may not be </a:t>
            </a:r>
            <a:r>
              <a:rPr lang="en-US" sz="1800" b="1" dirty="0" smtClean="0">
                <a:cs typeface="+mn-cs"/>
              </a:rPr>
              <a:t>reentrant</a:t>
            </a:r>
            <a:r>
              <a:rPr lang="en-US" sz="1800" dirty="0" smtClean="0">
                <a:cs typeface="+mn-cs"/>
              </a:rPr>
              <a:t>. </a:t>
            </a:r>
          </a:p>
          <a:p>
            <a:pPr lvl="1" eaLnBrk="1" hangingPunct="1">
              <a:defRPr/>
            </a:pPr>
            <a:r>
              <a:rPr lang="en-US" sz="1800" dirty="0" smtClean="0"/>
              <a:t>They are not designed to have a second call to itself from the same process before it is completed (not re-entrant). </a:t>
            </a:r>
          </a:p>
          <a:p>
            <a:pPr lvl="2" eaLnBrk="1" hangingPunct="1">
              <a:defRPr/>
            </a:pPr>
            <a:r>
              <a:rPr lang="en-US" sz="1800" dirty="0" smtClean="0"/>
              <a:t>(We are talking about non-recursive procedures.)</a:t>
            </a:r>
          </a:p>
          <a:p>
            <a:pPr lvl="1" eaLnBrk="1" hangingPunct="1">
              <a:defRPr/>
            </a:pPr>
            <a:endParaRPr lang="en-US" sz="1800" dirty="0" smtClean="0"/>
          </a:p>
          <a:p>
            <a:pPr lvl="1" eaLnBrk="1" hangingPunct="1">
              <a:defRPr/>
            </a:pPr>
            <a:r>
              <a:rPr lang="en-US" sz="1800" dirty="0" smtClean="0"/>
              <a:t>They may be using global variables. Hence may not be thread-safe. 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We have to be sure that we use </a:t>
            </a:r>
            <a:r>
              <a:rPr lang="en-US" sz="1800" b="1" dirty="0" smtClean="0">
                <a:cs typeface="+mn-cs"/>
              </a:rPr>
              <a:t>thread-safe</a:t>
            </a:r>
            <a:r>
              <a:rPr lang="en-US" sz="1800" dirty="0" smtClean="0">
                <a:cs typeface="+mn-cs"/>
              </a:rPr>
              <a:t> (reentrant) library routines in multi-threaded programs we are developing. </a:t>
            </a:r>
          </a:p>
          <a:p>
            <a:pPr lvl="1" eaLnBrk="1" hangingPunct="1">
              <a:defRPr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D63767-CB7E-5441-80A0-7A4EAC2C88B9}" type="slidenum">
              <a:rPr lang="en-US" b="0"/>
              <a:pPr eaLnBrk="1" hangingPunct="1"/>
              <a:t>41</a:t>
            </a:fld>
            <a:endParaRPr lang="en-US" b="0"/>
          </a:p>
        </p:txBody>
      </p:sp>
      <p:sp>
        <p:nvSpPr>
          <p:cNvPr id="710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Examples from Operating Systems</a:t>
            </a:r>
          </a:p>
        </p:txBody>
      </p:sp>
      <p:sp>
        <p:nvSpPr>
          <p:cNvPr id="710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 smtClean="0"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EC0C89-D067-1A49-AED1-087B639E1C20}" type="slidenum">
              <a:rPr lang="en-US" b="0"/>
              <a:pPr eaLnBrk="1" hangingPunct="1"/>
              <a:t>42</a:t>
            </a:fld>
            <a:endParaRPr lang="en-US" b="0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Operating System Examples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Windows XP Threads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Linux Threads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49FFD9-8CFB-A94F-B10C-4C4934EDE804}" type="slidenum">
              <a:rPr lang="en-US" b="0"/>
              <a:pPr eaLnBrk="1" hangingPunct="1"/>
              <a:t>43</a:t>
            </a:fld>
            <a:endParaRPr lang="en-US" b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Linux Threads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Linux refers to them as </a:t>
            </a:r>
            <a:r>
              <a:rPr lang="en-US" i="1" dirty="0" smtClean="0">
                <a:cs typeface="+mn-cs"/>
              </a:rPr>
              <a:t>tasks</a:t>
            </a:r>
            <a:r>
              <a:rPr lang="en-US" dirty="0" smtClean="0">
                <a:cs typeface="+mn-cs"/>
              </a:rPr>
              <a:t> rather than </a:t>
            </a:r>
            <a:r>
              <a:rPr lang="en-US" i="1" dirty="0" smtClean="0">
                <a:cs typeface="+mn-cs"/>
              </a:rPr>
              <a:t>threads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Thread creation is done through </a:t>
            </a:r>
            <a:r>
              <a:rPr lang="en-US" b="1" dirty="0" smtClean="0">
                <a:cs typeface="+mn-cs"/>
              </a:rPr>
              <a:t>clone()</a:t>
            </a:r>
            <a:r>
              <a:rPr lang="en-US" dirty="0" smtClean="0">
                <a:cs typeface="+mn-cs"/>
              </a:rPr>
              <a:t> system call</a:t>
            </a:r>
          </a:p>
          <a:p>
            <a:pPr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clone()</a:t>
            </a:r>
            <a:r>
              <a:rPr lang="en-US" dirty="0" smtClean="0">
                <a:cs typeface="+mn-cs"/>
              </a:rPr>
              <a:t> allows a child task to share the address space of the parent task (process)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51205" name="Picture 4" descr="in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05263"/>
            <a:ext cx="607218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93002F-EFE4-0A4E-BF68-B872CF2CCF6C}" type="slidenum">
              <a:rPr lang="en-US" b="0"/>
              <a:pPr eaLnBrk="1" hangingPunct="1"/>
              <a:t>44</a:t>
            </a:fld>
            <a:endParaRPr lang="en-US" b="0"/>
          </a:p>
        </p:txBody>
      </p:sp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Clone() and fork()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051050" y="3573463"/>
            <a:ext cx="6410325" cy="259238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endParaRPr lang="en-US" b="0"/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5867400" y="3933825"/>
            <a:ext cx="14255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sys_clone(){</a:t>
            </a:r>
          </a:p>
          <a:p>
            <a:pPr eaLnBrk="1" hangingPunct="1"/>
            <a:r>
              <a:rPr lang="en-US" b="0"/>
              <a:t>	….</a:t>
            </a:r>
          </a:p>
          <a:p>
            <a:pPr eaLnBrk="1" hangingPunct="1"/>
            <a:r>
              <a:rPr lang="en-US" b="0"/>
              <a:t>}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3276600" y="3933825"/>
            <a:ext cx="1323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sys_fork()</a:t>
            </a:r>
          </a:p>
          <a:p>
            <a:pPr eaLnBrk="1" hangingPunct="1"/>
            <a:r>
              <a:rPr lang="en-US" b="0"/>
              <a:t>{</a:t>
            </a:r>
          </a:p>
          <a:p>
            <a:pPr eaLnBrk="1" hangingPunct="1"/>
            <a:r>
              <a:rPr lang="en-US" b="0"/>
              <a:t>	…</a:t>
            </a:r>
          </a:p>
          <a:p>
            <a:pPr eaLnBrk="1" hangingPunct="1"/>
            <a:r>
              <a:rPr lang="en-US" b="0"/>
              <a:t>}</a:t>
            </a:r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4211638" y="4365625"/>
            <a:ext cx="1368425" cy="714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2051050" y="2565400"/>
            <a:ext cx="6410325" cy="863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2233" name="Text Box 10"/>
          <p:cNvSpPr txBox="1">
            <a:spLocks noChangeArrowheads="1"/>
          </p:cNvSpPr>
          <p:nvPr/>
        </p:nvSpPr>
        <p:spPr bwMode="auto">
          <a:xfrm>
            <a:off x="3492500" y="2781300"/>
            <a:ext cx="72036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/>
              <a:t>fork</a:t>
            </a:r>
            <a:r>
              <a:rPr lang="en-US" b="0" dirty="0"/>
              <a:t>()</a:t>
            </a:r>
          </a:p>
        </p:txBody>
      </p:sp>
      <p:sp>
        <p:nvSpPr>
          <p:cNvPr id="52234" name="Text Box 11"/>
          <p:cNvSpPr txBox="1">
            <a:spLocks noChangeArrowheads="1"/>
          </p:cNvSpPr>
          <p:nvPr/>
        </p:nvSpPr>
        <p:spPr bwMode="auto">
          <a:xfrm>
            <a:off x="5003800" y="2774950"/>
            <a:ext cx="88707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/>
              <a:t>clone</a:t>
            </a:r>
            <a:r>
              <a:rPr lang="en-US" b="0" dirty="0"/>
              <a:t>()</a:t>
            </a:r>
          </a:p>
        </p:txBody>
      </p:sp>
      <p:sp>
        <p:nvSpPr>
          <p:cNvPr id="52235" name="Oval 12"/>
          <p:cNvSpPr>
            <a:spLocks noChangeArrowheads="1"/>
          </p:cNvSpPr>
          <p:nvPr/>
        </p:nvSpPr>
        <p:spPr bwMode="auto">
          <a:xfrm>
            <a:off x="2555875" y="1484313"/>
            <a:ext cx="3887788" cy="792162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user program</a:t>
            </a:r>
          </a:p>
        </p:txBody>
      </p:sp>
      <p:sp>
        <p:nvSpPr>
          <p:cNvPr id="52236" name="Text Box 13"/>
          <p:cNvSpPr txBox="1">
            <a:spLocks noChangeArrowheads="1"/>
          </p:cNvSpPr>
          <p:nvPr/>
        </p:nvSpPr>
        <p:spPr bwMode="auto">
          <a:xfrm>
            <a:off x="1187450" y="2781300"/>
            <a:ext cx="80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library</a:t>
            </a:r>
          </a:p>
        </p:txBody>
      </p:sp>
      <p:sp>
        <p:nvSpPr>
          <p:cNvPr id="52237" name="Text Box 14"/>
          <p:cNvSpPr txBox="1">
            <a:spLocks noChangeArrowheads="1"/>
          </p:cNvSpPr>
          <p:nvPr/>
        </p:nvSpPr>
        <p:spPr bwMode="auto">
          <a:xfrm>
            <a:off x="1247775" y="4652963"/>
            <a:ext cx="803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580063" y="3152813"/>
            <a:ext cx="863600" cy="78101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3779912" y="3152813"/>
            <a:ext cx="72008" cy="78101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4FBE6C-A94A-944D-9788-1BC773432106}" type="slidenum">
              <a:rPr lang="en-US" b="0"/>
              <a:pPr eaLnBrk="1" hangingPunct="1"/>
              <a:t>45</a:t>
            </a:fld>
            <a:endParaRPr lang="en-US" b="0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cs typeface="+mn-cs"/>
              </a:rPr>
              <a:t>The slides here are adapted/modified from the textbook and its slides: Operating System Concepts, Silberschatz  et al., 7th &amp; 8th editions,  Wiley.</a:t>
            </a:r>
            <a:r>
              <a:rPr lang="en-US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Operating System Concepts, 7</a:t>
            </a:r>
            <a:r>
              <a:rPr lang="en-US" baseline="30000" smtClean="0">
                <a:cs typeface="+mn-cs"/>
              </a:rPr>
              <a:t>th</a:t>
            </a:r>
            <a:r>
              <a:rPr lang="en-US" smtClean="0">
                <a:cs typeface="+mn-cs"/>
              </a:rPr>
              <a:t> and 8</a:t>
            </a:r>
            <a:r>
              <a:rPr lang="en-US" baseline="30000" smtClean="0">
                <a:cs typeface="+mn-cs"/>
              </a:rPr>
              <a:t>th</a:t>
            </a:r>
            <a:r>
              <a:rPr lang="en-US" smtClean="0">
                <a:cs typeface="+mn-cs"/>
              </a:rPr>
              <a:t> editions, Silberschatz et al. Wiley.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Modern Operating Systems, Andrew S. Tanenbaum, 3</a:t>
            </a:r>
            <a:r>
              <a:rPr lang="en-US" baseline="30000" smtClean="0">
                <a:cs typeface="+mn-cs"/>
              </a:rPr>
              <a:t>rd</a:t>
            </a:r>
            <a:r>
              <a:rPr lang="en-US" smtClean="0">
                <a:cs typeface="+mn-cs"/>
              </a:rPr>
              <a:t> edition, 2009.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E3E1FD-B2E2-1C49-9776-BB2431DD84E5}" type="slidenum">
              <a:rPr lang="en-US" b="0"/>
              <a:pPr eaLnBrk="1" hangingPunct="1"/>
              <a:t>46</a:t>
            </a:fld>
            <a:endParaRPr lang="en-US" b="0"/>
          </a:p>
        </p:txBody>
      </p:sp>
      <p:sp>
        <p:nvSpPr>
          <p:cNvPr id="681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Additional Study Material</a:t>
            </a:r>
          </a:p>
        </p:txBody>
      </p:sp>
      <p:sp>
        <p:nvSpPr>
          <p:cNvPr id="681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186CF-7F2C-0C42-9AD8-CD8D344702C4}" type="slidenum">
              <a:rPr lang="en-US" b="0"/>
              <a:pPr eaLnBrk="1" hangingPunct="1"/>
              <a:t>47</a:t>
            </a:fld>
            <a:endParaRPr lang="en-US" b="0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Many-to-Many Model &amp; Two-level Model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Many-to-Many Model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Allows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many user level threads </a:t>
            </a:r>
            <a:r>
              <a:rPr lang="en-US" sz="1800" dirty="0" smtClean="0">
                <a:cs typeface="+mn-cs"/>
              </a:rPr>
              <a:t>to be mapped to </a:t>
            </a:r>
            <a:r>
              <a:rPr lang="en-US" sz="1800" dirty="0" smtClean="0">
                <a:solidFill>
                  <a:srgbClr val="FF0000"/>
                </a:solidFill>
                <a:cs typeface="+mn-cs"/>
              </a:rPr>
              <a:t>many kernel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Allows the  operating system to create a sufficient number of kernel threads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Solaris prior to version 9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Windows NT/2000 with the </a:t>
            </a:r>
            <a:r>
              <a:rPr lang="en-US" sz="1800" i="1" dirty="0" err="1" smtClean="0">
                <a:cs typeface="+mn-cs"/>
              </a:rPr>
              <a:t>ThreadFiber</a:t>
            </a:r>
            <a:r>
              <a:rPr lang="en-US" sz="1800" dirty="0" smtClean="0">
                <a:cs typeface="+mn-cs"/>
              </a:rPr>
              <a:t> package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  <p:sp>
        <p:nvSpPr>
          <p:cNvPr id="531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1800" b="1" dirty="0" smtClean="0">
                <a:cs typeface="+mn-cs"/>
              </a:rPr>
              <a:t>Two-level Model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Similar to M:M, except that it allows a user thread to be </a:t>
            </a:r>
            <a:r>
              <a:rPr lang="en-US" sz="1800" b="1" dirty="0" smtClean="0">
                <a:cs typeface="+mn-cs"/>
              </a:rPr>
              <a:t>bound</a:t>
            </a:r>
            <a:r>
              <a:rPr lang="en-US" sz="1800" dirty="0" smtClean="0">
                <a:cs typeface="+mn-cs"/>
              </a:rPr>
              <a:t> to a kernel thread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Examples</a:t>
            </a:r>
          </a:p>
          <a:p>
            <a:pPr lvl="1" eaLnBrk="1" hangingPunct="1">
              <a:defRPr/>
            </a:pPr>
            <a:r>
              <a:rPr lang="en-US" sz="1800" dirty="0" smtClean="0"/>
              <a:t>IRIX</a:t>
            </a:r>
          </a:p>
          <a:p>
            <a:pPr lvl="1" eaLnBrk="1" hangingPunct="1">
              <a:defRPr/>
            </a:pPr>
            <a:r>
              <a:rPr lang="en-US" sz="1800" dirty="0" smtClean="0"/>
              <a:t>HP-UX</a:t>
            </a:r>
          </a:p>
          <a:p>
            <a:pPr lvl="1" eaLnBrk="1" hangingPunct="1">
              <a:defRPr/>
            </a:pPr>
            <a:r>
              <a:rPr lang="en-US" sz="1800" dirty="0" smtClean="0"/>
              <a:t>Tru64 UNIX</a:t>
            </a:r>
          </a:p>
          <a:p>
            <a:pPr lvl="1" eaLnBrk="1" hangingPunct="1">
              <a:defRPr/>
            </a:pPr>
            <a:r>
              <a:rPr lang="en-US" sz="1800" dirty="0" smtClean="0"/>
              <a:t>Solaris 8 and earlier</a:t>
            </a: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10063"/>
            <a:ext cx="259238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3024188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Implicit Threading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7CE69-46D1-5647-825F-AC9C221FA58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can create hundreds or thousands of threads. </a:t>
            </a:r>
          </a:p>
          <a:p>
            <a:pPr lvl="1"/>
            <a:r>
              <a:rPr lang="en-US" dirty="0" smtClean="0"/>
              <a:t>Can be creating </a:t>
            </a:r>
            <a:r>
              <a:rPr lang="en-US" i="1" dirty="0" smtClean="0"/>
              <a:t>explicitly</a:t>
            </a:r>
            <a:r>
              <a:rPr lang="en-US" dirty="0" smtClean="0"/>
              <a:t>. (App programmer worries)</a:t>
            </a:r>
          </a:p>
          <a:p>
            <a:pPr lvl="1"/>
            <a:r>
              <a:rPr lang="en-US" dirty="0" smtClean="0"/>
              <a:t>Can be created by compiler, library, platform, etc.  (easier for App programmer)  - called </a:t>
            </a:r>
            <a:r>
              <a:rPr lang="en-US" i="1" dirty="0" smtClean="0"/>
              <a:t>Implicit</a:t>
            </a:r>
            <a:r>
              <a:rPr lang="en-US" dirty="0" smtClean="0"/>
              <a:t> Threading.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alternatives for implicit threading</a:t>
            </a:r>
          </a:p>
          <a:p>
            <a:pPr lvl="1"/>
            <a:r>
              <a:rPr lang="en-US" dirty="0" smtClean="0"/>
              <a:t>Thread Pools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(Compiler Supported)</a:t>
            </a:r>
          </a:p>
          <a:p>
            <a:pPr lvl="1"/>
            <a:r>
              <a:rPr lang="en-US" dirty="0" smtClean="0"/>
              <a:t>Grand Central Dispatch (in Mac OS 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using threads for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Responsiveness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One thread blocks, another one runs.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One thread may always wait for the user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Resource Sharing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Threads can easily share resources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Economy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Creating a thread is fast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Context switching among threads may be faster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Scalability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Multiprocessors can be utilized better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2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D6E302-D0E0-AC49-B398-6D0EE519FB71}" type="slidenum">
              <a:rPr lang="en-US" b="0"/>
              <a:pPr eaLnBrk="1" hangingPunct="1"/>
              <a:t>50</a:t>
            </a:fld>
            <a:endParaRPr lang="en-US" b="0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 Pools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Create a number of threads in a pool where they await for work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Advantages:</a:t>
            </a:r>
          </a:p>
          <a:p>
            <a:pPr lvl="1" eaLnBrk="1" hangingPunct="1">
              <a:defRPr/>
            </a:pPr>
            <a:r>
              <a:rPr lang="en-US" b="1" dirty="0" smtClean="0"/>
              <a:t>Faster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b="1" dirty="0" smtClean="0"/>
              <a:t>Limit</a:t>
            </a:r>
            <a:r>
              <a:rPr lang="en-US" dirty="0" smtClean="0"/>
              <a:t> the count of threads: </a:t>
            </a:r>
          </a:p>
          <a:p>
            <a:pPr lvl="2" eaLnBrk="1" hangingPunct="1">
              <a:defRPr/>
            </a:pPr>
            <a:r>
              <a:rPr lang="en-US" dirty="0" smtClean="0"/>
              <a:t>Allows the number of threads in the application to be bound to the size of the pool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set of compiler directives as well as an API for programs in C</a:t>
            </a:r>
            <a:r>
              <a:rPr lang="en-US" dirty="0"/>
              <a:t> </a:t>
            </a:r>
            <a:r>
              <a:rPr lang="en-US" dirty="0" smtClean="0"/>
              <a:t>and C++. </a:t>
            </a:r>
          </a:p>
          <a:p>
            <a:r>
              <a:rPr lang="en-US" dirty="0" smtClean="0"/>
              <a:t>Parallel programming in shared memory environments. </a:t>
            </a:r>
          </a:p>
          <a:p>
            <a:r>
              <a:rPr lang="en-US" dirty="0" smtClean="0"/>
              <a:t>Parallel regions identified by programmer. </a:t>
            </a:r>
          </a:p>
          <a:p>
            <a:r>
              <a:rPr lang="en-US" dirty="0" smtClean="0"/>
              <a:t>Examples: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143" y="2976339"/>
            <a:ext cx="40100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00192" y="4078813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Number of threads ==</a:t>
            </a:r>
          </a:p>
          <a:p>
            <a:r>
              <a:rPr lang="en-US" b="0" dirty="0" smtClean="0"/>
              <a:t>Number of cores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4499992" y="4293096"/>
            <a:ext cx="1800200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lg" len="lg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5943" y="5888310"/>
            <a:ext cx="2638425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 Central Dispatch (GCD)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combination of extensions to the C language, and API, and a run-time library that allows app developers to identify sections of code to run in parallel. </a:t>
            </a:r>
          </a:p>
          <a:p>
            <a:r>
              <a:rPr lang="en-US" dirty="0" smtClean="0"/>
              <a:t>Programmer identifies the region to be parallel: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GCD schedules such blocks  for run-time execution by placing them in a dispatch queue (serial or concurrent). </a:t>
            </a:r>
          </a:p>
          <a:p>
            <a:r>
              <a:rPr lang="en-US" dirty="0" smtClean="0"/>
              <a:t>Blocks can run in parallel in different cores.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002FA-7239-2D45-B619-C7DD010C0FC5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924944"/>
            <a:ext cx="36604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7F6D86-55DC-4F4D-A0CF-725C26FB1710}" type="slidenum">
              <a:rPr lang="en-US" b="0"/>
              <a:pPr eaLnBrk="1" hangingPunct="1"/>
              <a:t>53</a:t>
            </a:fld>
            <a:endParaRPr lang="en-US" b="0"/>
          </a:p>
        </p:txBody>
      </p:sp>
      <p:sp>
        <p:nvSpPr>
          <p:cNvPr id="70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Other Threading Issues</a:t>
            </a:r>
          </a:p>
        </p:txBody>
      </p:sp>
      <p:sp>
        <p:nvSpPr>
          <p:cNvPr id="705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CC9DA7-7972-E84E-9FCC-0B9063244281}" type="slidenum">
              <a:rPr lang="en-US" b="0"/>
              <a:pPr eaLnBrk="1" hangingPunct="1"/>
              <a:t>54</a:t>
            </a:fld>
            <a:endParaRPr lang="en-US" b="0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Threading Issues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Semantics of </a:t>
            </a:r>
            <a:r>
              <a:rPr lang="en-US" b="1" dirty="0" smtClean="0">
                <a:cs typeface="+mn-cs"/>
              </a:rPr>
              <a:t>fork()</a:t>
            </a:r>
            <a:r>
              <a:rPr lang="en-US" dirty="0" smtClean="0">
                <a:cs typeface="+mn-cs"/>
              </a:rPr>
              <a:t> and </a:t>
            </a:r>
            <a:r>
              <a:rPr lang="en-US" b="1" dirty="0" smtClean="0">
                <a:cs typeface="+mn-cs"/>
              </a:rPr>
              <a:t>exec()</a:t>
            </a:r>
            <a:r>
              <a:rPr lang="en-US" dirty="0" smtClean="0">
                <a:cs typeface="+mn-cs"/>
              </a:rPr>
              <a:t> system calls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Thread cancellation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of </a:t>
            </a:r>
            <a:r>
              <a:rPr lang="en-US" b="1" dirty="0" smtClean="0">
                <a:cs typeface="+mn-cs"/>
              </a:rPr>
              <a:t>target thread</a:t>
            </a:r>
          </a:p>
          <a:p>
            <a:pPr lvl="1" eaLnBrk="1" hangingPunct="1">
              <a:defRPr/>
            </a:pPr>
            <a:r>
              <a:rPr lang="en-US" dirty="0" smtClean="0"/>
              <a:t>Asynchronous or deferred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Signal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handling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Thread pools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Thread-specific data</a:t>
            </a:r>
          </a:p>
          <a:p>
            <a:pPr eaLnBrk="1" hangingPunct="1">
              <a:defRPr/>
            </a:pPr>
            <a:r>
              <a:rPr lang="en-US" b="1" dirty="0" smtClean="0">
                <a:cs typeface="+mn-cs"/>
              </a:rPr>
              <a:t>Scheduler activations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7635D6-ADE0-4E4A-A15B-896BA178FC7E}" type="slidenum">
              <a:rPr lang="en-US" b="0"/>
              <a:pPr eaLnBrk="1" hangingPunct="1"/>
              <a:t>55</a:t>
            </a:fld>
            <a:endParaRPr lang="en-US" b="0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Semantics of fork() and exec()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Does </a:t>
            </a:r>
            <a:r>
              <a:rPr lang="en-US" b="1" dirty="0" smtClean="0">
                <a:cs typeface="+mn-cs"/>
              </a:rPr>
              <a:t>fork()</a:t>
            </a:r>
            <a:r>
              <a:rPr lang="en-US" dirty="0" smtClean="0">
                <a:cs typeface="+mn-cs"/>
              </a:rPr>
              <a:t> duplicate only the calling thread or all threads?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How should we implement fork?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logical thing to do is: </a:t>
            </a:r>
          </a:p>
          <a:p>
            <a:pPr lvl="1" eaLnBrk="1" hangingPunct="1">
              <a:defRPr/>
            </a:pPr>
            <a:r>
              <a:rPr lang="en-US" dirty="0" smtClean="0"/>
              <a:t>1) If exec() will be called after fork(), there is no need to duplicate the threads. They will be replaced anyway.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2) If exec() will not be called, then it is logical to duplicate the threads as well; so that the child will have as many threads as the parent has.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So we may implement two system calls: like fork1 and fork2!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391C1B-20A2-224E-9524-B4665166B0E8}" type="slidenum">
              <a:rPr lang="en-US" b="0"/>
              <a:pPr eaLnBrk="1" hangingPunct="1"/>
              <a:t>56</a:t>
            </a:fld>
            <a:endParaRPr lang="en-US" b="0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Thread Cancellation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Terminating a thread before it has finished</a:t>
            </a:r>
          </a:p>
          <a:p>
            <a:pPr lvl="1" eaLnBrk="1" hangingPunct="1">
              <a:defRPr/>
            </a:pPr>
            <a:r>
              <a:rPr lang="en-US" dirty="0" smtClean="0"/>
              <a:t>Need at various cases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Two general approaches:</a:t>
            </a:r>
          </a:p>
          <a:p>
            <a:pPr lvl="1" eaLnBrk="1" hangingPunct="1">
              <a:defRPr/>
            </a:pPr>
            <a:r>
              <a:rPr lang="en-US" b="1" dirty="0" smtClean="0"/>
              <a:t>Asynchronous cancellation</a:t>
            </a:r>
            <a:r>
              <a:rPr lang="en-US" dirty="0" smtClean="0"/>
              <a:t> terminates the target thread  immediately</a:t>
            </a:r>
          </a:p>
          <a:p>
            <a:pPr lvl="1" eaLnBrk="1" hangingPunct="1">
              <a:defRPr/>
            </a:pPr>
            <a:r>
              <a:rPr lang="en-US" b="1" dirty="0" smtClean="0"/>
              <a:t>Deferred cancellation</a:t>
            </a:r>
            <a:r>
              <a:rPr lang="en-US" dirty="0" smtClean="0"/>
              <a:t> allows the </a:t>
            </a:r>
            <a:r>
              <a:rPr lang="en-US" i="1" dirty="0" smtClean="0"/>
              <a:t>target thread</a:t>
            </a:r>
            <a:r>
              <a:rPr lang="en-US" dirty="0" smtClean="0"/>
              <a:t> to periodically check if it should be cancelled</a:t>
            </a:r>
            <a:endParaRPr lang="en-US" dirty="0" smtClean="0"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Canceller  thread indicates a target thread to be cancelled. </a:t>
            </a:r>
          </a:p>
          <a:p>
            <a:pPr lvl="2" eaLnBrk="1" hangingPunct="1">
              <a:defRPr/>
            </a:pPr>
            <a:r>
              <a:rPr lang="en-US" dirty="0" smtClean="0">
                <a:cs typeface="+mn-cs"/>
              </a:rPr>
              <a:t>Target threads performs checks at cancellation points and if it is safe gets terminated.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Cancellation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56550" y="6309742"/>
            <a:ext cx="954088" cy="309563"/>
          </a:xfrm>
        </p:spPr>
        <p:txBody>
          <a:bodyPr/>
          <a:lstStyle/>
          <a:p>
            <a:fld id="{941002FA-7239-2D45-B619-C7DD010C0FC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480716"/>
            <a:ext cx="525658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err="1" smtClean="0"/>
              <a:t>pthread_t</a:t>
            </a:r>
            <a:r>
              <a:rPr lang="en-US" b="0" dirty="0" smtClean="0"/>
              <a:t>  </a:t>
            </a:r>
            <a:r>
              <a:rPr lang="en-US" b="0" dirty="0" err="1" smtClean="0"/>
              <a:t>tid</a:t>
            </a:r>
            <a:r>
              <a:rPr lang="en-US" b="0" dirty="0" smtClean="0"/>
              <a:t>;</a:t>
            </a:r>
          </a:p>
          <a:p>
            <a:endParaRPr lang="en-US" b="0" dirty="0" smtClean="0"/>
          </a:p>
          <a:p>
            <a:r>
              <a:rPr lang="en-US" b="0" dirty="0" err="1" smtClean="0"/>
              <a:t>pthread_create</a:t>
            </a:r>
            <a:r>
              <a:rPr lang="en-US" b="0" dirty="0" smtClean="0"/>
              <a:t> (&amp;</a:t>
            </a:r>
            <a:r>
              <a:rPr lang="en-US" b="0" dirty="0" err="1" smtClean="0"/>
              <a:t>tid</a:t>
            </a:r>
            <a:r>
              <a:rPr lang="en-US" b="0" dirty="0" smtClean="0"/>
              <a:t>, 0, worker, NULL); </a:t>
            </a:r>
          </a:p>
          <a:p>
            <a:r>
              <a:rPr lang="en-US" b="0" dirty="0" smtClean="0"/>
              <a:t>…</a:t>
            </a:r>
          </a:p>
          <a:p>
            <a:r>
              <a:rPr lang="en-US" b="0" dirty="0" smtClean="0"/>
              <a:t>/* cancel the thread */</a:t>
            </a:r>
          </a:p>
          <a:p>
            <a:r>
              <a:rPr lang="en-US" b="0" dirty="0" err="1" smtClean="0"/>
              <a:t>pthread_cancel</a:t>
            </a:r>
            <a:r>
              <a:rPr lang="en-US" b="0" dirty="0" smtClean="0"/>
              <a:t>(</a:t>
            </a:r>
            <a:r>
              <a:rPr lang="en-US" b="0" dirty="0" err="1" smtClean="0"/>
              <a:t>tid</a:t>
            </a:r>
            <a:r>
              <a:rPr lang="en-US" b="0" dirty="0" smtClean="0"/>
              <a:t>);  /* requesting cancellation */</a:t>
            </a: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4365104"/>
            <a:ext cx="471154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 smtClean="0"/>
              <a:t>while (1) {</a:t>
            </a:r>
          </a:p>
          <a:p>
            <a:r>
              <a:rPr lang="en-US" b="0" dirty="0" smtClean="0"/>
              <a:t>	/* do some work */</a:t>
            </a:r>
          </a:p>
          <a:p>
            <a:r>
              <a:rPr lang="en-US" b="0" dirty="0" smtClean="0"/>
              <a:t>	…</a:t>
            </a:r>
          </a:p>
          <a:p>
            <a:r>
              <a:rPr lang="en-US" b="0" dirty="0" smtClean="0"/>
              <a:t>	/* check if there is cancel request */</a:t>
            </a:r>
          </a:p>
          <a:p>
            <a:r>
              <a:rPr lang="en-US" b="0" dirty="0" smtClean="0"/>
              <a:t>} </a:t>
            </a:r>
            <a:r>
              <a:rPr lang="en-US" b="0" dirty="0"/>
              <a:t>	</a:t>
            </a:r>
            <a:r>
              <a:rPr lang="en-US" b="0" dirty="0" err="1"/>
              <a:t>pthread_test_cancel</a:t>
            </a:r>
            <a:r>
              <a:rPr lang="en-US" b="0" dirty="0"/>
              <a:t>(); </a:t>
            </a:r>
          </a:p>
          <a:p>
            <a:endParaRPr lang="en-US" b="0" dirty="0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708" y="3284984"/>
            <a:ext cx="489374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3728" y="5183326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Target thread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213285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Cancelling thread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42CD34-D585-1A44-94E9-B62991D0B6B0}" type="slidenum">
              <a:rPr lang="en-US" b="0"/>
              <a:pPr eaLnBrk="1" hangingPunct="1"/>
              <a:t>58</a:t>
            </a:fld>
            <a:endParaRPr lang="en-US" b="0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Signal Handling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If a signal is sent to a Multithreaded Process, who will receive and handle that?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a single threaded process, it is obvious.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a multi-threaded process, there are a number of options, like delivering the signal to: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thread to which signal applies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all threads of the process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 specific thread responsible for handling signals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F27308-DC84-754A-A087-DFEC183FEB5E}" type="slidenum">
              <a:rPr lang="en-US" b="0"/>
              <a:pPr eaLnBrk="1" hangingPunct="1"/>
              <a:t>59</a:t>
            </a:fld>
            <a:endParaRPr lang="en-US" b="0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Signal Handling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defRPr/>
            </a:pPr>
            <a:r>
              <a:rPr lang="en-US" smtClean="0">
                <a:cs typeface="+mn-cs"/>
              </a:rPr>
              <a:t>Signals are used in UNIX systems to notify a process that a particular event has occurred</a:t>
            </a:r>
          </a:p>
          <a:p>
            <a:pPr marL="838200" lvl="1" indent="-381000" eaLnBrk="1" hangingPunct="1">
              <a:defRPr/>
            </a:pPr>
            <a:r>
              <a:rPr lang="en-US" smtClean="0"/>
              <a:t>They are notifications</a:t>
            </a:r>
          </a:p>
          <a:p>
            <a:pPr marL="838200" lvl="1" indent="-381000" eaLnBrk="1" hangingPunct="1">
              <a:defRPr/>
            </a:pPr>
            <a:endParaRPr lang="en-US" smtClean="0"/>
          </a:p>
          <a:p>
            <a:pPr marL="381000" indent="-381000" eaLnBrk="1" hangingPunct="1">
              <a:defRPr/>
            </a:pPr>
            <a:r>
              <a:rPr lang="en-US" smtClean="0">
                <a:cs typeface="+mn-cs"/>
              </a:rPr>
              <a:t>a Signal: </a:t>
            </a:r>
          </a:p>
          <a:p>
            <a:pPr marL="838200" lvl="1" indent="-381000" eaLnBrk="1" hangingPunct="1">
              <a:buFont typeface="Webdings" charset="0"/>
              <a:buAutoNum type="arabicPeriod"/>
              <a:defRPr/>
            </a:pPr>
            <a:r>
              <a:rPr lang="en-US" smtClean="0"/>
              <a:t>Signal is generated by a particular event</a:t>
            </a:r>
          </a:p>
          <a:p>
            <a:pPr marL="838200" lvl="1" indent="-381000" eaLnBrk="1" hangingPunct="1">
              <a:buFont typeface="Webdings" charset="0"/>
              <a:buAutoNum type="arabicPeriod"/>
              <a:defRPr/>
            </a:pPr>
            <a:r>
              <a:rPr lang="en-US" smtClean="0"/>
              <a:t>Signal is delivered to a process (same or different process)</a:t>
            </a:r>
          </a:p>
          <a:p>
            <a:pPr marL="838200" lvl="1" indent="-381000" eaLnBrk="1" hangingPunct="1">
              <a:buFont typeface="Webdings" charset="0"/>
              <a:buAutoNum type="arabicPeriod"/>
              <a:defRPr/>
            </a:pPr>
            <a:r>
              <a:rPr lang="en-US" smtClean="0"/>
              <a:t>Signal is handled</a:t>
            </a:r>
          </a:p>
          <a:p>
            <a:pPr marL="381000" indent="-381000" eaLnBrk="1" hangingPunct="1">
              <a:defRPr/>
            </a:pPr>
            <a:endParaRPr lang="en-US" smtClean="0">
              <a:cs typeface="+mn-cs"/>
            </a:endParaRPr>
          </a:p>
          <a:p>
            <a:pPr marL="381000" indent="-381000" eaLnBrk="1" hangingPunct="1">
              <a:defRPr/>
            </a:pPr>
            <a:r>
              <a:rPr lang="en-US" smtClean="0">
                <a:cs typeface="+mn-cs"/>
              </a:rPr>
              <a:t>A </a:t>
            </a:r>
            <a:r>
              <a:rPr lang="en-US" b="1" smtClean="0">
                <a:cs typeface="+mn-cs"/>
              </a:rPr>
              <a:t>signal handler</a:t>
            </a:r>
            <a:r>
              <a:rPr lang="en-US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smtClean="0">
                <a:cs typeface="+mn-cs"/>
              </a:rPr>
              <a:t>is used to process signals</a:t>
            </a:r>
          </a:p>
          <a:p>
            <a:pPr marL="381000" indent="-381000" eaLnBrk="1" hangingPunct="1">
              <a:defRPr/>
            </a:pPr>
            <a:r>
              <a:rPr lang="en-US" smtClean="0">
                <a:cs typeface="+mn-cs"/>
              </a:rPr>
              <a:t>Handled asynchronously</a:t>
            </a:r>
          </a:p>
          <a:p>
            <a:pPr marL="381000" indent="-381000"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839E7C-7BDB-3842-B4B9-D776C44E2F4C}" type="slidenum">
              <a:rPr lang="en-US" b="0"/>
              <a:pPr eaLnBrk="1" hangingPunct="1"/>
              <a:t>6</a:t>
            </a:fld>
            <a:endParaRPr lang="en-US" b="0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Threads and Thread Usage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3" y="1916113"/>
            <a:ext cx="1008062" cy="1152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84238" y="314166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CPU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516688" y="1701800"/>
            <a:ext cx="1439862" cy="1222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516688" y="2924175"/>
            <a:ext cx="1439862" cy="2809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940425" y="2349500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data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95963" y="4365625"/>
            <a:ext cx="676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code</a:t>
            </a:r>
          </a:p>
        </p:txBody>
      </p:sp>
      <p:sp>
        <p:nvSpPr>
          <p:cNvPr id="7178" name="Rectangle 18"/>
          <p:cNvSpPr>
            <a:spLocks noChangeArrowheads="1"/>
          </p:cNvSpPr>
          <p:nvPr/>
        </p:nvSpPr>
        <p:spPr bwMode="auto">
          <a:xfrm>
            <a:off x="3851275" y="1700213"/>
            <a:ext cx="1439863" cy="1223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79" name="Rectangle 19"/>
          <p:cNvSpPr>
            <a:spLocks noChangeArrowheads="1"/>
          </p:cNvSpPr>
          <p:nvPr/>
        </p:nvSpPr>
        <p:spPr bwMode="auto">
          <a:xfrm>
            <a:off x="3851275" y="2924175"/>
            <a:ext cx="1439863" cy="2808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180" name="Text Box 20"/>
          <p:cNvSpPr txBox="1">
            <a:spLocks noChangeArrowheads="1"/>
          </p:cNvSpPr>
          <p:nvPr/>
        </p:nvSpPr>
        <p:spPr bwMode="auto">
          <a:xfrm>
            <a:off x="3275013" y="2347913"/>
            <a:ext cx="62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data</a:t>
            </a:r>
          </a:p>
        </p:txBody>
      </p:sp>
      <p:sp>
        <p:nvSpPr>
          <p:cNvPr id="7181" name="Text Box 21"/>
          <p:cNvSpPr txBox="1">
            <a:spLocks noChangeArrowheads="1"/>
          </p:cNvSpPr>
          <p:nvPr/>
        </p:nvSpPr>
        <p:spPr bwMode="auto">
          <a:xfrm>
            <a:off x="3130550" y="4364038"/>
            <a:ext cx="676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code</a:t>
            </a:r>
          </a:p>
        </p:txBody>
      </p:sp>
      <p:sp>
        <p:nvSpPr>
          <p:cNvPr id="7182" name="Text Box 28"/>
          <p:cNvSpPr txBox="1">
            <a:spLocks noChangeArrowheads="1"/>
          </p:cNvSpPr>
          <p:nvPr/>
        </p:nvSpPr>
        <p:spPr bwMode="auto">
          <a:xfrm>
            <a:off x="2916238" y="5734050"/>
            <a:ext cx="261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single-threaded process</a:t>
            </a:r>
          </a:p>
        </p:txBody>
      </p:sp>
      <p:sp>
        <p:nvSpPr>
          <p:cNvPr id="7183" name="Text Box 29"/>
          <p:cNvSpPr txBox="1">
            <a:spLocks noChangeArrowheads="1"/>
          </p:cNvSpPr>
          <p:nvPr/>
        </p:nvSpPr>
        <p:spPr bwMode="auto">
          <a:xfrm>
            <a:off x="5940425" y="5734050"/>
            <a:ext cx="250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multi-threaded process</a:t>
            </a:r>
          </a:p>
        </p:txBody>
      </p:sp>
      <p:sp>
        <p:nvSpPr>
          <p:cNvPr id="571428" name="Line 36"/>
          <p:cNvSpPr>
            <a:spLocks noChangeShapeType="1"/>
          </p:cNvSpPr>
          <p:nvPr/>
        </p:nvSpPr>
        <p:spPr bwMode="auto">
          <a:xfrm>
            <a:off x="4140200" y="2997200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29" name="Line 37"/>
          <p:cNvSpPr>
            <a:spLocks noChangeShapeType="1"/>
          </p:cNvSpPr>
          <p:nvPr/>
        </p:nvSpPr>
        <p:spPr bwMode="auto">
          <a:xfrm>
            <a:off x="4140200" y="3717925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0" name="Line 38"/>
          <p:cNvSpPr>
            <a:spLocks noChangeShapeType="1"/>
          </p:cNvSpPr>
          <p:nvPr/>
        </p:nvSpPr>
        <p:spPr bwMode="auto">
          <a:xfrm>
            <a:off x="4140200" y="45815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1" name="Line 39"/>
          <p:cNvSpPr>
            <a:spLocks noChangeShapeType="1"/>
          </p:cNvSpPr>
          <p:nvPr/>
        </p:nvSpPr>
        <p:spPr bwMode="auto">
          <a:xfrm>
            <a:off x="6732588" y="2997200"/>
            <a:ext cx="0" cy="719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2" name="Line 40"/>
          <p:cNvSpPr>
            <a:spLocks noChangeShapeType="1"/>
          </p:cNvSpPr>
          <p:nvPr/>
        </p:nvSpPr>
        <p:spPr bwMode="auto">
          <a:xfrm>
            <a:off x="6732588" y="3717925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3" name="Line 41"/>
          <p:cNvSpPr>
            <a:spLocks noChangeShapeType="1"/>
          </p:cNvSpPr>
          <p:nvPr/>
        </p:nvSpPr>
        <p:spPr bwMode="auto">
          <a:xfrm>
            <a:off x="6732588" y="4581525"/>
            <a:ext cx="0" cy="86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4" name="Line 42"/>
          <p:cNvSpPr>
            <a:spLocks noChangeShapeType="1"/>
          </p:cNvSpPr>
          <p:nvPr/>
        </p:nvSpPr>
        <p:spPr bwMode="auto">
          <a:xfrm>
            <a:off x="7235825" y="3789363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5" name="Line 43"/>
          <p:cNvSpPr>
            <a:spLocks noChangeShapeType="1"/>
          </p:cNvSpPr>
          <p:nvPr/>
        </p:nvSpPr>
        <p:spPr bwMode="auto">
          <a:xfrm>
            <a:off x="7667625" y="2997200"/>
            <a:ext cx="0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4140200" y="3514725"/>
            <a:ext cx="611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blocks</a:t>
            </a: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4140200" y="4437063"/>
            <a:ext cx="6111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blocks</a:t>
            </a:r>
          </a:p>
        </p:txBody>
      </p:sp>
      <p:sp>
        <p:nvSpPr>
          <p:cNvPr id="571438" name="Line 46"/>
          <p:cNvSpPr>
            <a:spLocks noChangeShapeType="1"/>
          </p:cNvSpPr>
          <p:nvPr/>
        </p:nvSpPr>
        <p:spPr bwMode="auto">
          <a:xfrm>
            <a:off x="7667625" y="4149725"/>
            <a:ext cx="0" cy="136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1439" name="Text Box 47"/>
          <p:cNvSpPr txBox="1">
            <a:spLocks noChangeArrowheads="1"/>
          </p:cNvSpPr>
          <p:nvPr/>
        </p:nvSpPr>
        <p:spPr bwMode="auto">
          <a:xfrm>
            <a:off x="6732588" y="3500438"/>
            <a:ext cx="611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blocks</a:t>
            </a:r>
          </a:p>
        </p:txBody>
      </p:sp>
      <p:sp>
        <p:nvSpPr>
          <p:cNvPr id="571440" name="Text Box 48"/>
          <p:cNvSpPr txBox="1">
            <a:spLocks noChangeArrowheads="1"/>
          </p:cNvSpPr>
          <p:nvPr/>
        </p:nvSpPr>
        <p:spPr bwMode="auto">
          <a:xfrm>
            <a:off x="7667625" y="3933825"/>
            <a:ext cx="611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blocks</a:t>
            </a:r>
          </a:p>
        </p:txBody>
      </p:sp>
      <p:sp>
        <p:nvSpPr>
          <p:cNvPr id="571441" name="Text Box 49"/>
          <p:cNvSpPr txBox="1">
            <a:spLocks noChangeArrowheads="1"/>
          </p:cNvSpPr>
          <p:nvPr/>
        </p:nvSpPr>
        <p:spPr bwMode="auto">
          <a:xfrm>
            <a:off x="6732588" y="5026025"/>
            <a:ext cx="9477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/>
              <a:t>run enough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57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57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57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7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0"/>
                                        <p:tgtEl>
                                          <p:spTgt spid="57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57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57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57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28" grpId="0" animBg="1"/>
      <p:bldP spid="571429" grpId="0" animBg="1"/>
      <p:bldP spid="571430" grpId="0" animBg="1"/>
      <p:bldP spid="571431" grpId="0" animBg="1"/>
      <p:bldP spid="571432" grpId="0" animBg="1"/>
      <p:bldP spid="571433" grpId="0" animBg="1"/>
      <p:bldP spid="571434" grpId="0" animBg="1"/>
      <p:bldP spid="571435" grpId="0" animBg="1"/>
      <p:bldP spid="571436" grpId="0"/>
      <p:bldP spid="571437" grpId="0"/>
      <p:bldP spid="571438" grpId="0" animBg="1"/>
      <p:bldP spid="571439" grpId="0"/>
      <p:bldP spid="571440" grpId="0"/>
      <p:bldP spid="57144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7C9E88-69D5-C442-81C9-FCD813EADCAC}" type="slidenum">
              <a:rPr lang="en-US" b="0"/>
              <a:pPr eaLnBrk="1" hangingPunct="1"/>
              <a:t>60</a:t>
            </a:fld>
            <a:endParaRPr lang="en-US" b="0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Signal Handling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Options:</a:t>
            </a:r>
          </a:p>
          <a:p>
            <a:pPr lvl="1" eaLnBrk="1" hangingPunct="1">
              <a:defRPr/>
            </a:pPr>
            <a:r>
              <a:rPr lang="en-US" smtClean="0"/>
              <a:t>Deliver the signal to </a:t>
            </a:r>
            <a:r>
              <a:rPr lang="en-US" b="1" smtClean="0"/>
              <a:t>the thread</a:t>
            </a:r>
            <a:r>
              <a:rPr lang="en-US" smtClean="0"/>
              <a:t> to which the signal </a:t>
            </a:r>
            <a:r>
              <a:rPr lang="en-US" b="1" smtClean="0"/>
              <a:t>applies</a:t>
            </a:r>
          </a:p>
          <a:p>
            <a:pPr lvl="1" eaLnBrk="1" hangingPunct="1">
              <a:defRPr/>
            </a:pPr>
            <a:r>
              <a:rPr lang="en-US" smtClean="0"/>
              <a:t>Deliver the signal to </a:t>
            </a:r>
            <a:r>
              <a:rPr lang="en-US" b="1" smtClean="0"/>
              <a:t>every</a:t>
            </a:r>
            <a:r>
              <a:rPr lang="en-US" smtClean="0"/>
              <a:t> </a:t>
            </a:r>
            <a:r>
              <a:rPr lang="en-US" b="1" smtClean="0"/>
              <a:t>thread</a:t>
            </a:r>
            <a:r>
              <a:rPr lang="en-US" smtClean="0"/>
              <a:t> in the process</a:t>
            </a:r>
          </a:p>
          <a:p>
            <a:pPr lvl="1" eaLnBrk="1" hangingPunct="1">
              <a:defRPr/>
            </a:pPr>
            <a:r>
              <a:rPr lang="en-US" smtClean="0"/>
              <a:t>Deliver the signal </a:t>
            </a:r>
            <a:r>
              <a:rPr lang="en-US" b="1" smtClean="0"/>
              <a:t>to certain threads</a:t>
            </a:r>
            <a:r>
              <a:rPr lang="en-US" smtClean="0"/>
              <a:t> in the process</a:t>
            </a:r>
          </a:p>
          <a:p>
            <a:pPr lvl="1" eaLnBrk="1" hangingPunct="1">
              <a:defRPr/>
            </a:pPr>
            <a:r>
              <a:rPr lang="en-US" b="1" smtClean="0"/>
              <a:t>Assign a specific thread</a:t>
            </a:r>
            <a:r>
              <a:rPr lang="en-US" smtClean="0"/>
              <a:t> to receive all signals for the process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2E6387-DC66-1841-93FD-74DB3BCB6058}" type="slidenum">
              <a:rPr lang="en-US" b="0"/>
              <a:pPr eaLnBrk="1" hangingPunct="1"/>
              <a:t>61</a:t>
            </a:fld>
            <a:endParaRPr lang="en-US" b="0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 C program using signals</a:t>
            </a:r>
          </a:p>
        </p:txBody>
      </p:sp>
      <p:sp>
        <p:nvSpPr>
          <p:cNvPr id="69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35600" y="1485900"/>
            <a:ext cx="3455988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cs typeface="+mn-cs"/>
              </a:rPr>
              <a:t>While a program is running, if we press CTRL-C keys, the program will be terminated (killed). We are sending a SIGINT signal to the program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cs typeface="+mn-cs"/>
              </a:rPr>
              <a:t>By default, SIGINT is handled by kernel. By default, kernel terminates the program.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cs typeface="+mn-cs"/>
              </a:rPr>
              <a:t>But if we specify a handler function as here, then our program can handle it.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smtClean="0">
                <a:cs typeface="+mn-cs"/>
              </a:rPr>
              <a:t>Kernel will notify our process with a signal when user presses the CTRL-C keys.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4994275" cy="4764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#include &lt;stdio.h&gt;</a:t>
            </a:r>
          </a:p>
          <a:p>
            <a:pPr eaLnBrk="1" hangingPunct="1"/>
            <a:r>
              <a:rPr lang="en-US" b="0"/>
              <a:t>#include &lt;</a:t>
            </a:r>
            <a:r>
              <a:rPr lang="en-US"/>
              <a:t>signal.h</a:t>
            </a:r>
            <a:r>
              <a:rPr lang="en-US" b="0"/>
              <a:t>&gt;</a:t>
            </a:r>
          </a:p>
          <a:p>
            <a:pPr eaLnBrk="1" hangingPunct="1"/>
            <a:r>
              <a:rPr lang="en-US" b="0"/>
              <a:t>#include &lt;stdlib.h&gt;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static void sig_int_handler() {</a:t>
            </a:r>
          </a:p>
          <a:p>
            <a:pPr eaLnBrk="1" hangingPunct="1"/>
            <a:r>
              <a:rPr lang="en-US" b="0"/>
              <a:t>        printf("I received SIGINT signal. bye... \n");</a:t>
            </a:r>
          </a:p>
          <a:p>
            <a:pPr eaLnBrk="1" hangingPunct="1"/>
            <a:r>
              <a:rPr lang="en-US" b="0"/>
              <a:t>        fflush(stdout);</a:t>
            </a:r>
          </a:p>
          <a:p>
            <a:pPr eaLnBrk="1" hangingPunct="1"/>
            <a:r>
              <a:rPr lang="en-US" b="0"/>
              <a:t>        exit(0);</a:t>
            </a:r>
          </a:p>
          <a:p>
            <a:pPr eaLnBrk="1" hangingPunct="1"/>
            <a:r>
              <a:rPr lang="en-US" b="0"/>
              <a:t>}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int main() {</a:t>
            </a:r>
          </a:p>
          <a:p>
            <a:pPr eaLnBrk="1" hangingPunct="1"/>
            <a:r>
              <a:rPr lang="en-US" b="0"/>
              <a:t>       </a:t>
            </a:r>
            <a:r>
              <a:rPr lang="en-US"/>
              <a:t> signal </a:t>
            </a:r>
            <a:r>
              <a:rPr lang="en-US" b="0"/>
              <a:t>(</a:t>
            </a:r>
            <a:r>
              <a:rPr lang="en-US"/>
              <a:t>SIGINT</a:t>
            </a:r>
            <a:r>
              <a:rPr lang="en-US" b="0"/>
              <a:t>, sig_int_handler);</a:t>
            </a:r>
          </a:p>
          <a:p>
            <a:pPr eaLnBrk="1" hangingPunct="1"/>
            <a:endParaRPr lang="en-US" b="0"/>
          </a:p>
          <a:p>
            <a:pPr eaLnBrk="1" hangingPunct="1"/>
            <a:r>
              <a:rPr lang="en-US" b="0"/>
              <a:t>        while (1)</a:t>
            </a:r>
          </a:p>
          <a:p>
            <a:pPr eaLnBrk="1" hangingPunct="1"/>
            <a:r>
              <a:rPr lang="en-US" b="0"/>
              <a:t>	    ;</a:t>
            </a:r>
          </a:p>
          <a:p>
            <a:pPr eaLnBrk="1" hangingPunct="1"/>
            <a:r>
              <a:rPr lang="en-US" b="0"/>
              <a:t>}</a:t>
            </a:r>
          </a:p>
          <a:p>
            <a:pPr eaLnBrk="1" hangingPunct="1"/>
            <a:endParaRPr lang="en-US" b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211638" y="5876925"/>
            <a:ext cx="127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Program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33D720-5D0F-5D43-A675-A91FF86DE613}" type="slidenum">
              <a:rPr lang="en-US" b="0"/>
              <a:pPr eaLnBrk="1" hangingPunct="1"/>
              <a:t>62</a:t>
            </a:fld>
            <a:endParaRPr lang="en-US" b="0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delivering signal (notifying)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2124075" y="3717925"/>
            <a:ext cx="5832475" cy="14398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282700" y="414178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58374" name="AutoShape 5"/>
          <p:cNvSpPr>
            <a:spLocks noChangeArrowheads="1"/>
          </p:cNvSpPr>
          <p:nvPr/>
        </p:nvSpPr>
        <p:spPr bwMode="auto">
          <a:xfrm>
            <a:off x="3724275" y="5661025"/>
            <a:ext cx="2159000" cy="576263"/>
          </a:xfrm>
          <a:prstGeom prst="parallelogram">
            <a:avLst>
              <a:gd name="adj" fmla="val 93664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Keyboard</a:t>
            </a:r>
          </a:p>
        </p:txBody>
      </p:sp>
      <p:sp>
        <p:nvSpPr>
          <p:cNvPr id="695302" name="Freeform 6"/>
          <p:cNvSpPr>
            <a:spLocks/>
          </p:cNvSpPr>
          <p:nvPr/>
        </p:nvSpPr>
        <p:spPr bwMode="auto">
          <a:xfrm>
            <a:off x="5164138" y="4725988"/>
            <a:ext cx="947737" cy="1079500"/>
          </a:xfrm>
          <a:custGeom>
            <a:avLst/>
            <a:gdLst>
              <a:gd name="T0" fmla="*/ 0 w 597"/>
              <a:gd name="T1" fmla="*/ 1713706428 h 680"/>
              <a:gd name="T2" fmla="*/ 1257556394 w 597"/>
              <a:gd name="T3" fmla="*/ 685482452 h 680"/>
              <a:gd name="T4" fmla="*/ 1486891192 w 597"/>
              <a:gd name="T5" fmla="*/ 0 h 680"/>
              <a:gd name="T6" fmla="*/ 0 60000 65536"/>
              <a:gd name="T7" fmla="*/ 0 60000 65536"/>
              <a:gd name="T8" fmla="*/ 0 60000 65536"/>
              <a:gd name="T9" fmla="*/ 0 w 597"/>
              <a:gd name="T10" fmla="*/ 0 h 680"/>
              <a:gd name="T11" fmla="*/ 597 w 597"/>
              <a:gd name="T12" fmla="*/ 680 h 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7" h="680">
                <a:moveTo>
                  <a:pt x="0" y="680"/>
                </a:moveTo>
                <a:cubicBezTo>
                  <a:pt x="200" y="532"/>
                  <a:pt x="401" y="385"/>
                  <a:pt x="499" y="272"/>
                </a:cubicBezTo>
                <a:cubicBezTo>
                  <a:pt x="597" y="159"/>
                  <a:pt x="593" y="79"/>
                  <a:pt x="59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95303" name="Text Box 7"/>
          <p:cNvSpPr txBox="1">
            <a:spLocks noChangeArrowheads="1"/>
          </p:cNvSpPr>
          <p:nvPr/>
        </p:nvSpPr>
        <p:spPr bwMode="auto">
          <a:xfrm>
            <a:off x="5640388" y="5307013"/>
            <a:ext cx="1019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CTRL-C</a:t>
            </a:r>
          </a:p>
        </p:txBody>
      </p:sp>
      <p:sp>
        <p:nvSpPr>
          <p:cNvPr id="58377" name="Oval 8"/>
          <p:cNvSpPr>
            <a:spLocks noChangeArrowheads="1"/>
          </p:cNvSpPr>
          <p:nvPr/>
        </p:nvSpPr>
        <p:spPr bwMode="auto">
          <a:xfrm>
            <a:off x="5364163" y="2276475"/>
            <a:ext cx="1511300" cy="12969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Program X</a:t>
            </a:r>
          </a:p>
        </p:txBody>
      </p:sp>
      <p:sp>
        <p:nvSpPr>
          <p:cNvPr id="695305" name="Text Box 9"/>
          <p:cNvSpPr txBox="1">
            <a:spLocks noChangeArrowheads="1"/>
          </p:cNvSpPr>
          <p:nvPr/>
        </p:nvSpPr>
        <p:spPr bwMode="auto">
          <a:xfrm>
            <a:off x="6877050" y="2492375"/>
            <a:ext cx="199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signal handler run</a:t>
            </a:r>
          </a:p>
        </p:txBody>
      </p:sp>
      <p:sp>
        <p:nvSpPr>
          <p:cNvPr id="695306" name="Line 10"/>
          <p:cNvSpPr>
            <a:spLocks noChangeShapeType="1"/>
          </p:cNvSpPr>
          <p:nvPr/>
        </p:nvSpPr>
        <p:spPr bwMode="auto">
          <a:xfrm flipV="1">
            <a:off x="6156325" y="3357563"/>
            <a:ext cx="0" cy="12239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95307" name="Text Box 11"/>
          <p:cNvSpPr txBox="1">
            <a:spLocks noChangeArrowheads="1"/>
          </p:cNvSpPr>
          <p:nvPr/>
        </p:nvSpPr>
        <p:spPr bwMode="auto">
          <a:xfrm>
            <a:off x="6084888" y="3789363"/>
            <a:ext cx="2593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SIGINT signal delivered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2" grpId="0" animBg="1"/>
      <p:bldP spid="695303" grpId="0"/>
      <p:bldP spid="695305" grpId="0"/>
      <p:bldP spid="695306" grpId="0" animBg="1"/>
      <p:bldP spid="69530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A106CA-0C9E-E244-8C76-F8BA8A3B3E5A}" type="slidenum">
              <a:rPr lang="en-US" b="0"/>
              <a:pPr eaLnBrk="1" hangingPunct="1"/>
              <a:t>63</a:t>
            </a:fld>
            <a:endParaRPr lang="en-US" b="0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kill program</a:t>
            </a:r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2124075" y="3717925"/>
            <a:ext cx="5832475" cy="14398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1282700" y="4141788"/>
            <a:ext cx="841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59398" name="AutoShape 5"/>
          <p:cNvSpPr>
            <a:spLocks noChangeArrowheads="1"/>
          </p:cNvSpPr>
          <p:nvPr/>
        </p:nvSpPr>
        <p:spPr bwMode="auto">
          <a:xfrm>
            <a:off x="3724275" y="5661025"/>
            <a:ext cx="2159000" cy="576263"/>
          </a:xfrm>
          <a:prstGeom prst="parallelogram">
            <a:avLst>
              <a:gd name="adj" fmla="val 93664"/>
            </a:avLst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Keyboard</a:t>
            </a:r>
          </a:p>
        </p:txBody>
      </p:sp>
      <p:sp>
        <p:nvSpPr>
          <p:cNvPr id="59399" name="Oval 6"/>
          <p:cNvSpPr>
            <a:spLocks noChangeArrowheads="1"/>
          </p:cNvSpPr>
          <p:nvPr/>
        </p:nvSpPr>
        <p:spPr bwMode="auto">
          <a:xfrm>
            <a:off x="5364163" y="2276475"/>
            <a:ext cx="1511300" cy="1296988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Program X</a:t>
            </a:r>
          </a:p>
        </p:txBody>
      </p:sp>
      <p:sp>
        <p:nvSpPr>
          <p:cNvPr id="697351" name="Text Box 7"/>
          <p:cNvSpPr txBox="1">
            <a:spLocks noChangeArrowheads="1"/>
          </p:cNvSpPr>
          <p:nvPr/>
        </p:nvSpPr>
        <p:spPr bwMode="auto">
          <a:xfrm>
            <a:off x="6877050" y="2492375"/>
            <a:ext cx="199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signal handler run</a:t>
            </a:r>
          </a:p>
        </p:txBody>
      </p:sp>
      <p:sp>
        <p:nvSpPr>
          <p:cNvPr id="697352" name="Oval 8"/>
          <p:cNvSpPr>
            <a:spLocks noChangeArrowheads="1"/>
          </p:cNvSpPr>
          <p:nvPr/>
        </p:nvSpPr>
        <p:spPr bwMode="auto">
          <a:xfrm>
            <a:off x="2339975" y="2205038"/>
            <a:ext cx="2160588" cy="1296987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kill -s SIGINT 3405</a:t>
            </a:r>
          </a:p>
        </p:txBody>
      </p:sp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5345113" y="1865313"/>
            <a:ext cx="199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 id = 3405</a:t>
            </a:r>
          </a:p>
        </p:txBody>
      </p:sp>
      <p:sp>
        <p:nvSpPr>
          <p:cNvPr id="697354" name="Text Box 10"/>
          <p:cNvSpPr txBox="1">
            <a:spLocks noChangeArrowheads="1"/>
          </p:cNvSpPr>
          <p:nvPr/>
        </p:nvSpPr>
        <p:spPr bwMode="auto">
          <a:xfrm>
            <a:off x="3276600" y="4365625"/>
            <a:ext cx="3838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SIGINT signal is stored in PCB of X </a:t>
            </a:r>
          </a:p>
        </p:txBody>
      </p:sp>
      <p:sp>
        <p:nvSpPr>
          <p:cNvPr id="697355" name="Line 11"/>
          <p:cNvSpPr>
            <a:spLocks noChangeShapeType="1"/>
          </p:cNvSpPr>
          <p:nvPr/>
        </p:nvSpPr>
        <p:spPr bwMode="auto">
          <a:xfrm>
            <a:off x="3779838" y="3213100"/>
            <a:ext cx="936625" cy="10795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97356" name="Line 12"/>
          <p:cNvSpPr>
            <a:spLocks noChangeShapeType="1"/>
          </p:cNvSpPr>
          <p:nvPr/>
        </p:nvSpPr>
        <p:spPr bwMode="auto">
          <a:xfrm flipV="1">
            <a:off x="5364163" y="3141663"/>
            <a:ext cx="792162" cy="11509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97357" name="Text Box 13"/>
          <p:cNvSpPr txBox="1">
            <a:spLocks noChangeArrowheads="1"/>
          </p:cNvSpPr>
          <p:nvPr/>
        </p:nvSpPr>
        <p:spPr bwMode="auto">
          <a:xfrm>
            <a:off x="5580063" y="3789363"/>
            <a:ext cx="288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SIGINT signal is delivered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9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9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9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51" grpId="0"/>
      <p:bldP spid="697352" grpId="0" animBg="1"/>
      <p:bldP spid="697352" grpId="1" animBg="1"/>
      <p:bldP spid="697354" grpId="0"/>
      <p:bldP spid="697355" grpId="0" animBg="1"/>
      <p:bldP spid="697355" grpId="1" animBg="1"/>
      <p:bldP spid="697356" grpId="0" animBg="1"/>
      <p:bldP spid="69735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004284-15A5-184F-858B-03801B1CAEBA}" type="slidenum">
              <a:rPr lang="en-US" b="0"/>
              <a:pPr eaLnBrk="1" hangingPunct="1"/>
              <a:t>64</a:t>
            </a:fld>
            <a:endParaRPr lang="en-US" b="0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Some Signals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8280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Courier New" charset="0"/>
              </a:rPr>
              <a:t>SIGABRT  Process abort signal.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SIGALRM  Alarm clock.</a:t>
            </a:r>
          </a:p>
          <a:p>
            <a:pPr eaLnBrk="1" hangingPunct="1"/>
            <a:r>
              <a:rPr lang="en-US" b="0">
                <a:latin typeface="Courier New" charset="0"/>
              </a:rPr>
              <a:t>SIGBUS   Access to an undefined portion of a memory object.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SIGCHLD  Child process terminated, stopped, or continued.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SIGCONT  Continue executing, if stopped.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SIGFPE   Erroneous arithmetic operation.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SIGHUP   Hangup.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SIGILL   Illegal instruction.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SIGINT   Terminal interrupt signal.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SIGKILL  Kill (cannot be caught or ignored).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SIGPIPE  Write on a pipe with no one to read  it.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SIGQUIT  Terminal quit signal.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SIGSEGV  Invalid memory reference.                          </a:t>
            </a:r>
          </a:p>
          <a:p>
            <a:pPr eaLnBrk="1" hangingPunct="1"/>
            <a:r>
              <a:rPr lang="en-US" b="0">
                <a:latin typeface="Courier New" charset="0"/>
              </a:rPr>
              <a:t>SIGSTOP  Stop executing (cannot be caught or ignored).</a:t>
            </a:r>
          </a:p>
          <a:p>
            <a:pPr eaLnBrk="1" hangingPunct="1"/>
            <a:r>
              <a:rPr lang="en-US" b="0">
                <a:latin typeface="Courier New" charset="0"/>
              </a:rPr>
              <a:t>SIGTERM  Termination signal.</a:t>
            </a:r>
          </a:p>
          <a:p>
            <a:pPr eaLnBrk="1" hangingPunct="1"/>
            <a:endParaRPr lang="en-US" b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37D01A-C68A-EE44-BB34-A4889908A794}" type="slidenum">
              <a:rPr lang="en-US" b="0"/>
              <a:pPr eaLnBrk="1" hangingPunct="1"/>
              <a:t>65</a:t>
            </a:fld>
            <a:endParaRPr lang="en-US" b="0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Scheduler Activations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Kernel threads are good, but they are slower if we create short threads too frequently, or threads wait for each other too frequently.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Is there a middle way? </a:t>
            </a:r>
          </a:p>
          <a:p>
            <a:pPr lvl="1" eaLnBrk="1" hangingPunct="1">
              <a:defRPr/>
            </a:pPr>
            <a:r>
              <a:rPr lang="en-US" dirty="0" smtClean="0"/>
              <a:t>Schedule Activation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Goal is mimic kernel threads at user level with some more kernel support. But kernel will not create another thread for each user thread (M:1 or M:M model).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Avoid unnecessary transitions between user and kernel space.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C17E08-9B1A-024D-82DF-7EDDD6C88EA7}" type="slidenum">
              <a:rPr lang="en-US" b="0"/>
              <a:pPr eaLnBrk="1" hangingPunct="1"/>
              <a:t>66</a:t>
            </a:fld>
            <a:endParaRPr lang="en-US" b="0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Scheduler Activations: Upcall mechanism</a:t>
            </a: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2701925" y="4457700"/>
            <a:ext cx="3673475" cy="107950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endParaRPr lang="en-US" b="0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2725738" y="5099050"/>
            <a:ext cx="841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</a:t>
            </a:r>
          </a:p>
        </p:txBody>
      </p:sp>
      <p:sp>
        <p:nvSpPr>
          <p:cNvPr id="62470" name="Oval 5"/>
          <p:cNvSpPr>
            <a:spLocks noChangeArrowheads="1"/>
          </p:cNvSpPr>
          <p:nvPr/>
        </p:nvSpPr>
        <p:spPr bwMode="auto">
          <a:xfrm>
            <a:off x="2773363" y="1504950"/>
            <a:ext cx="3602037" cy="2592388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6159500" y="258445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</a:t>
            </a: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3638550" y="3305175"/>
            <a:ext cx="1871663" cy="576263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4932363" y="3376613"/>
            <a:ext cx="360362" cy="1444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4" name="Rectangle 9"/>
          <p:cNvSpPr>
            <a:spLocks noChangeArrowheads="1"/>
          </p:cNvSpPr>
          <p:nvPr/>
        </p:nvSpPr>
        <p:spPr bwMode="auto">
          <a:xfrm>
            <a:off x="4935538" y="3521075"/>
            <a:ext cx="360362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5" name="Rectangle 10"/>
          <p:cNvSpPr>
            <a:spLocks noChangeArrowheads="1"/>
          </p:cNvSpPr>
          <p:nvPr/>
        </p:nvSpPr>
        <p:spPr bwMode="auto">
          <a:xfrm>
            <a:off x="4935538" y="3663950"/>
            <a:ext cx="360362" cy="1444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6" name="Text Box 11"/>
          <p:cNvSpPr txBox="1">
            <a:spLocks noChangeArrowheads="1"/>
          </p:cNvSpPr>
          <p:nvPr/>
        </p:nvSpPr>
        <p:spPr bwMode="auto">
          <a:xfrm>
            <a:off x="5583238" y="3376613"/>
            <a:ext cx="790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/>
              <a:t>Thread </a:t>
            </a:r>
          </a:p>
          <a:p>
            <a:pPr algn="ctr" eaLnBrk="1" hangingPunct="1"/>
            <a:r>
              <a:rPr lang="en-US" sz="1400" b="0"/>
              <a:t>table</a:t>
            </a:r>
          </a:p>
        </p:txBody>
      </p:sp>
      <p:sp>
        <p:nvSpPr>
          <p:cNvPr id="62477" name="Text Box 12"/>
          <p:cNvSpPr txBox="1">
            <a:spLocks noChangeArrowheads="1"/>
          </p:cNvSpPr>
          <p:nvPr/>
        </p:nvSpPr>
        <p:spPr bwMode="auto">
          <a:xfrm>
            <a:off x="684213" y="2728913"/>
            <a:ext cx="20351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/>
              <a:t>Run-time </a:t>
            </a:r>
          </a:p>
          <a:p>
            <a:pPr algn="ctr" eaLnBrk="1" hangingPunct="1"/>
            <a:r>
              <a:rPr lang="en-US" b="0"/>
              <a:t>System</a:t>
            </a:r>
            <a:br>
              <a:rPr lang="en-US" b="0"/>
            </a:br>
            <a:r>
              <a:rPr lang="en-US" b="0"/>
              <a:t>(i.e. thread library)</a:t>
            </a:r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 flipV="1">
            <a:off x="2484438" y="3592513"/>
            <a:ext cx="115252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79" name="Line 14"/>
          <p:cNvSpPr>
            <a:spLocks noChangeShapeType="1"/>
          </p:cNvSpPr>
          <p:nvPr/>
        </p:nvSpPr>
        <p:spPr bwMode="auto">
          <a:xfrm flipH="1" flipV="1">
            <a:off x="5151438" y="3592513"/>
            <a:ext cx="503237" cy="1444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095" name="Freeform 15"/>
          <p:cNvSpPr>
            <a:spLocks/>
          </p:cNvSpPr>
          <p:nvPr/>
        </p:nvSpPr>
        <p:spPr bwMode="auto">
          <a:xfrm>
            <a:off x="3624263" y="3617913"/>
            <a:ext cx="588962" cy="1343025"/>
          </a:xfrm>
          <a:custGeom>
            <a:avLst/>
            <a:gdLst>
              <a:gd name="T0" fmla="*/ 2147483647 w 99"/>
              <a:gd name="T1" fmla="*/ 0 h 771"/>
              <a:gd name="T2" fmla="*/ 283136051 w 99"/>
              <a:gd name="T3" fmla="*/ 964908722 h 771"/>
              <a:gd name="T4" fmla="*/ 1875772746 w 99"/>
              <a:gd name="T5" fmla="*/ 2147483647 h 771"/>
              <a:gd name="T6" fmla="*/ 0 60000 65536"/>
              <a:gd name="T7" fmla="*/ 0 60000 65536"/>
              <a:gd name="T8" fmla="*/ 0 60000 65536"/>
              <a:gd name="T9" fmla="*/ 0 w 99"/>
              <a:gd name="T10" fmla="*/ 0 h 771"/>
              <a:gd name="T11" fmla="*/ 99 w 99"/>
              <a:gd name="T12" fmla="*/ 771 h 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771">
                <a:moveTo>
                  <a:pt x="99" y="0"/>
                </a:moveTo>
                <a:cubicBezTo>
                  <a:pt x="57" y="95"/>
                  <a:pt x="16" y="190"/>
                  <a:pt x="8" y="318"/>
                </a:cubicBezTo>
                <a:cubicBezTo>
                  <a:pt x="0" y="446"/>
                  <a:pt x="26" y="608"/>
                  <a:pt x="53" y="77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096" name="Text Box 16"/>
          <p:cNvSpPr txBox="1">
            <a:spLocks noChangeArrowheads="1"/>
          </p:cNvSpPr>
          <p:nvPr/>
        </p:nvSpPr>
        <p:spPr bwMode="auto">
          <a:xfrm>
            <a:off x="949325" y="3978275"/>
            <a:ext cx="27590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library registers a handler</a:t>
            </a:r>
            <a:br>
              <a:rPr lang="en-US" b="0"/>
            </a:br>
            <a:r>
              <a:rPr lang="en-US" b="0"/>
              <a:t>(upcall handler)</a:t>
            </a:r>
          </a:p>
          <a:p>
            <a:pPr eaLnBrk="1" hangingPunct="1"/>
            <a:r>
              <a:rPr lang="en-US" b="0"/>
              <a:t>when </a:t>
            </a:r>
            <a:br>
              <a:rPr lang="en-US" b="0"/>
            </a:br>
            <a:r>
              <a:rPr lang="en-US" b="0"/>
              <a:t>process/thread</a:t>
            </a:r>
          </a:p>
          <a:p>
            <a:pPr eaLnBrk="1" hangingPunct="1"/>
            <a:r>
              <a:rPr lang="en-US" b="0"/>
              <a:t>is started</a:t>
            </a:r>
          </a:p>
        </p:txBody>
      </p:sp>
      <p:sp>
        <p:nvSpPr>
          <p:cNvPr id="62482" name="Text Box 17"/>
          <p:cNvSpPr txBox="1">
            <a:spLocks noChangeArrowheads="1"/>
          </p:cNvSpPr>
          <p:nvPr/>
        </p:nvSpPr>
        <p:spPr bwMode="auto">
          <a:xfrm>
            <a:off x="4141788" y="1530350"/>
            <a:ext cx="942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threads</a:t>
            </a:r>
          </a:p>
        </p:txBody>
      </p:sp>
      <p:sp>
        <p:nvSpPr>
          <p:cNvPr id="62483" name="Rectangle 18"/>
          <p:cNvSpPr>
            <a:spLocks noChangeArrowheads="1"/>
          </p:cNvSpPr>
          <p:nvPr/>
        </p:nvSpPr>
        <p:spPr bwMode="auto">
          <a:xfrm>
            <a:off x="3997325" y="1962150"/>
            <a:ext cx="144463" cy="12239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84" name="Rectangle 19"/>
          <p:cNvSpPr>
            <a:spLocks noChangeArrowheads="1"/>
          </p:cNvSpPr>
          <p:nvPr/>
        </p:nvSpPr>
        <p:spPr bwMode="auto">
          <a:xfrm>
            <a:off x="4429125" y="1962150"/>
            <a:ext cx="144463" cy="12239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85" name="Rectangle 20"/>
          <p:cNvSpPr>
            <a:spLocks noChangeArrowheads="1"/>
          </p:cNvSpPr>
          <p:nvPr/>
        </p:nvSpPr>
        <p:spPr bwMode="auto">
          <a:xfrm>
            <a:off x="4860925" y="1962150"/>
            <a:ext cx="144463" cy="1223963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1" name="Rectangle 21"/>
          <p:cNvSpPr>
            <a:spLocks noChangeArrowheads="1"/>
          </p:cNvSpPr>
          <p:nvPr/>
        </p:nvSpPr>
        <p:spPr bwMode="auto">
          <a:xfrm>
            <a:off x="3997325" y="1962150"/>
            <a:ext cx="144463" cy="504825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2" name="Freeform 22"/>
          <p:cNvSpPr>
            <a:spLocks/>
          </p:cNvSpPr>
          <p:nvPr/>
        </p:nvSpPr>
        <p:spPr bwMode="auto">
          <a:xfrm>
            <a:off x="3671888" y="2466975"/>
            <a:ext cx="709612" cy="2592388"/>
          </a:xfrm>
          <a:custGeom>
            <a:avLst/>
            <a:gdLst>
              <a:gd name="T0" fmla="*/ 630038645 w 447"/>
              <a:gd name="T1" fmla="*/ 0 h 1633"/>
              <a:gd name="T2" fmla="*/ 57962768 w 447"/>
              <a:gd name="T3" fmla="*/ 342741313 h 1633"/>
              <a:gd name="T4" fmla="*/ 287297631 w 447"/>
              <a:gd name="T5" fmla="*/ 1484373064 h 1633"/>
              <a:gd name="T6" fmla="*/ 859372044 w 447"/>
              <a:gd name="T7" fmla="*/ 2147483647 h 1633"/>
              <a:gd name="T8" fmla="*/ 1088706832 w 447"/>
              <a:gd name="T9" fmla="*/ 2147483647 h 1633"/>
              <a:gd name="T10" fmla="*/ 1088706832 w 447"/>
              <a:gd name="T11" fmla="*/ 2147483647 h 1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7"/>
              <a:gd name="T19" fmla="*/ 0 h 1633"/>
              <a:gd name="T20" fmla="*/ 447 w 447"/>
              <a:gd name="T21" fmla="*/ 1633 h 16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7" h="1633">
                <a:moveTo>
                  <a:pt x="250" y="0"/>
                </a:moveTo>
                <a:cubicBezTo>
                  <a:pt x="148" y="19"/>
                  <a:pt x="46" y="38"/>
                  <a:pt x="23" y="136"/>
                </a:cubicBezTo>
                <a:cubicBezTo>
                  <a:pt x="0" y="234"/>
                  <a:pt x="61" y="430"/>
                  <a:pt x="114" y="589"/>
                </a:cubicBezTo>
                <a:cubicBezTo>
                  <a:pt x="167" y="748"/>
                  <a:pt x="288" y="960"/>
                  <a:pt x="341" y="1088"/>
                </a:cubicBezTo>
                <a:cubicBezTo>
                  <a:pt x="394" y="1216"/>
                  <a:pt x="417" y="1269"/>
                  <a:pt x="432" y="1360"/>
                </a:cubicBezTo>
                <a:cubicBezTo>
                  <a:pt x="447" y="1451"/>
                  <a:pt x="439" y="1542"/>
                  <a:pt x="432" y="1633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3" name="Text Box 23"/>
          <p:cNvSpPr txBox="1">
            <a:spLocks noChangeArrowheads="1"/>
          </p:cNvSpPr>
          <p:nvPr/>
        </p:nvSpPr>
        <p:spPr bwMode="auto">
          <a:xfrm>
            <a:off x="3781425" y="4051300"/>
            <a:ext cx="2047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makes system call</a:t>
            </a:r>
          </a:p>
        </p:txBody>
      </p:sp>
      <p:sp>
        <p:nvSpPr>
          <p:cNvPr id="686104" name="Freeform 24"/>
          <p:cNvSpPr>
            <a:spLocks/>
          </p:cNvSpPr>
          <p:nvPr/>
        </p:nvSpPr>
        <p:spPr bwMode="auto">
          <a:xfrm>
            <a:off x="4429125" y="3690938"/>
            <a:ext cx="287338" cy="1368425"/>
          </a:xfrm>
          <a:custGeom>
            <a:avLst/>
            <a:gdLst>
              <a:gd name="T0" fmla="*/ 456149913 w 181"/>
              <a:gd name="T1" fmla="*/ 2147483647 h 862"/>
              <a:gd name="T2" fmla="*/ 229335433 w 181"/>
              <a:gd name="T3" fmla="*/ 1144151010 h 862"/>
              <a:gd name="T4" fmla="*/ 0 w 181"/>
              <a:gd name="T5" fmla="*/ 0 h 862"/>
              <a:gd name="T6" fmla="*/ 0 60000 65536"/>
              <a:gd name="T7" fmla="*/ 0 60000 65536"/>
              <a:gd name="T8" fmla="*/ 0 60000 65536"/>
              <a:gd name="T9" fmla="*/ 0 w 181"/>
              <a:gd name="T10" fmla="*/ 0 h 862"/>
              <a:gd name="T11" fmla="*/ 181 w 181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862">
                <a:moveTo>
                  <a:pt x="181" y="862"/>
                </a:moveTo>
                <a:cubicBezTo>
                  <a:pt x="151" y="729"/>
                  <a:pt x="121" y="597"/>
                  <a:pt x="91" y="454"/>
                </a:cubicBezTo>
                <a:cubicBezTo>
                  <a:pt x="61" y="311"/>
                  <a:pt x="30" y="155"/>
                  <a:pt x="0" y="0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2490" name="AutoShape 25"/>
          <p:cNvSpPr>
            <a:spLocks noChangeArrowheads="1"/>
          </p:cNvSpPr>
          <p:nvPr/>
        </p:nvSpPr>
        <p:spPr bwMode="auto">
          <a:xfrm>
            <a:off x="4141788" y="3475038"/>
            <a:ext cx="358775" cy="2159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6" name="Text Box 26"/>
          <p:cNvSpPr txBox="1">
            <a:spLocks noChangeArrowheads="1"/>
          </p:cNvSpPr>
          <p:nvPr/>
        </p:nvSpPr>
        <p:spPr bwMode="auto">
          <a:xfrm>
            <a:off x="4429125" y="4437063"/>
            <a:ext cx="33686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 runs the upcall handler</a:t>
            </a:r>
          </a:p>
          <a:p>
            <a:pPr eaLnBrk="1" hangingPunct="1"/>
            <a:r>
              <a:rPr lang="en-US" b="0"/>
              <a:t>(i.e. makes an upcall; activates </a:t>
            </a:r>
            <a:br>
              <a:rPr lang="en-US" b="0"/>
            </a:br>
            <a:r>
              <a:rPr lang="en-US" b="0"/>
              <a:t>the user level scheduler)</a:t>
            </a:r>
          </a:p>
        </p:txBody>
      </p:sp>
      <p:sp>
        <p:nvSpPr>
          <p:cNvPr id="686107" name="Freeform 27"/>
          <p:cNvSpPr>
            <a:spLocks/>
          </p:cNvSpPr>
          <p:nvPr/>
        </p:nvSpPr>
        <p:spPr bwMode="auto">
          <a:xfrm>
            <a:off x="4284663" y="3019425"/>
            <a:ext cx="2736850" cy="527050"/>
          </a:xfrm>
          <a:custGeom>
            <a:avLst/>
            <a:gdLst>
              <a:gd name="T0" fmla="*/ 0 w 1724"/>
              <a:gd name="T1" fmla="*/ 836691964 h 332"/>
              <a:gd name="T2" fmla="*/ 2147483647 w 1724"/>
              <a:gd name="T3" fmla="*/ 37803136 h 332"/>
              <a:gd name="T4" fmla="*/ 2147483647 w 1724"/>
              <a:gd name="T5" fmla="*/ 607358425 h 332"/>
              <a:gd name="T6" fmla="*/ 0 60000 65536"/>
              <a:gd name="T7" fmla="*/ 0 60000 65536"/>
              <a:gd name="T8" fmla="*/ 0 60000 65536"/>
              <a:gd name="T9" fmla="*/ 0 w 1724"/>
              <a:gd name="T10" fmla="*/ 0 h 332"/>
              <a:gd name="T11" fmla="*/ 1724 w 1724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4" h="332">
                <a:moveTo>
                  <a:pt x="0" y="332"/>
                </a:moveTo>
                <a:cubicBezTo>
                  <a:pt x="310" y="181"/>
                  <a:pt x="620" y="30"/>
                  <a:pt x="907" y="15"/>
                </a:cubicBezTo>
                <a:cubicBezTo>
                  <a:pt x="1194" y="0"/>
                  <a:pt x="1459" y="120"/>
                  <a:pt x="1724" y="241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08" name="Text Box 28"/>
          <p:cNvSpPr txBox="1">
            <a:spLocks noChangeArrowheads="1"/>
          </p:cNvSpPr>
          <p:nvPr/>
        </p:nvSpPr>
        <p:spPr bwMode="auto">
          <a:xfrm>
            <a:off x="6950075" y="3043238"/>
            <a:ext cx="1666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upcall handler </a:t>
            </a:r>
          </a:p>
          <a:p>
            <a:pPr eaLnBrk="1" hangingPunct="1"/>
            <a:r>
              <a:rPr lang="en-US" b="0"/>
              <a:t>schedules </a:t>
            </a:r>
          </a:p>
          <a:p>
            <a:pPr eaLnBrk="1" hangingPunct="1"/>
            <a:r>
              <a:rPr lang="en-US" b="0"/>
              <a:t>another thread</a:t>
            </a:r>
          </a:p>
        </p:txBody>
      </p:sp>
      <p:sp>
        <p:nvSpPr>
          <p:cNvPr id="686109" name="Rectangle 29"/>
          <p:cNvSpPr>
            <a:spLocks noChangeArrowheads="1"/>
          </p:cNvSpPr>
          <p:nvPr/>
        </p:nvSpPr>
        <p:spPr bwMode="auto">
          <a:xfrm>
            <a:off x="4429125" y="1962150"/>
            <a:ext cx="144463" cy="792163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10" name="Text Box 30"/>
          <p:cNvSpPr txBox="1">
            <a:spLocks noChangeArrowheads="1"/>
          </p:cNvSpPr>
          <p:nvPr/>
        </p:nvSpPr>
        <p:spPr bwMode="auto">
          <a:xfrm>
            <a:off x="5076825" y="5346700"/>
            <a:ext cx="349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 detects that I/O is finished</a:t>
            </a:r>
          </a:p>
        </p:txBody>
      </p:sp>
      <p:sp>
        <p:nvSpPr>
          <p:cNvPr id="686111" name="Text Box 31"/>
          <p:cNvSpPr txBox="1">
            <a:spLocks noChangeArrowheads="1"/>
          </p:cNvSpPr>
          <p:nvPr/>
        </p:nvSpPr>
        <p:spPr bwMode="auto">
          <a:xfrm>
            <a:off x="4483100" y="5726113"/>
            <a:ext cx="3698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 informs the library via upcall</a:t>
            </a:r>
          </a:p>
        </p:txBody>
      </p:sp>
      <p:sp>
        <p:nvSpPr>
          <p:cNvPr id="686112" name="Freeform 32"/>
          <p:cNvSpPr>
            <a:spLocks/>
          </p:cNvSpPr>
          <p:nvPr/>
        </p:nvSpPr>
        <p:spPr bwMode="auto">
          <a:xfrm>
            <a:off x="4429125" y="3378200"/>
            <a:ext cx="744538" cy="2400300"/>
          </a:xfrm>
          <a:custGeom>
            <a:avLst/>
            <a:gdLst>
              <a:gd name="T0" fmla="*/ 801410216 w 469"/>
              <a:gd name="T1" fmla="*/ 2147483647 h 1512"/>
              <a:gd name="T2" fmla="*/ 1144151805 w 469"/>
              <a:gd name="T3" fmla="*/ 2147483647 h 1512"/>
              <a:gd name="T4" fmla="*/ 572076696 w 469"/>
              <a:gd name="T5" fmla="*/ 380544364 h 1512"/>
              <a:gd name="T6" fmla="*/ 0 w 469"/>
              <a:gd name="T7" fmla="*/ 267136575 h 1512"/>
              <a:gd name="T8" fmla="*/ 0 60000 65536"/>
              <a:gd name="T9" fmla="*/ 0 60000 65536"/>
              <a:gd name="T10" fmla="*/ 0 60000 65536"/>
              <a:gd name="T11" fmla="*/ 0 60000 65536"/>
              <a:gd name="T12" fmla="*/ 0 w 469"/>
              <a:gd name="T13" fmla="*/ 0 h 1512"/>
              <a:gd name="T14" fmla="*/ 469 w 469"/>
              <a:gd name="T15" fmla="*/ 1512 h 1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9" h="1512">
                <a:moveTo>
                  <a:pt x="318" y="1512"/>
                </a:moveTo>
                <a:cubicBezTo>
                  <a:pt x="393" y="1376"/>
                  <a:pt x="469" y="1240"/>
                  <a:pt x="454" y="1013"/>
                </a:cubicBezTo>
                <a:cubicBezTo>
                  <a:pt x="439" y="786"/>
                  <a:pt x="303" y="302"/>
                  <a:pt x="227" y="151"/>
                </a:cubicBezTo>
                <a:cubicBezTo>
                  <a:pt x="151" y="0"/>
                  <a:pt x="75" y="53"/>
                  <a:pt x="0" y="106"/>
                </a:cubicBez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13" name="Rectangle 33"/>
          <p:cNvSpPr>
            <a:spLocks noChangeArrowheads="1"/>
          </p:cNvSpPr>
          <p:nvPr/>
        </p:nvSpPr>
        <p:spPr bwMode="auto">
          <a:xfrm>
            <a:off x="3997325" y="2466975"/>
            <a:ext cx="144463" cy="576263"/>
          </a:xfrm>
          <a:prstGeom prst="rect">
            <a:avLst/>
          </a:prstGeom>
          <a:solidFill>
            <a:srgbClr val="FF6600"/>
          </a:solidFill>
          <a:ln w="3175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14" name="Text Box 34"/>
          <p:cNvSpPr txBox="1">
            <a:spLocks noChangeArrowheads="1"/>
          </p:cNvSpPr>
          <p:nvPr/>
        </p:nvSpPr>
        <p:spPr bwMode="auto">
          <a:xfrm>
            <a:off x="684213" y="1557338"/>
            <a:ext cx="2306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upcall handler can </a:t>
            </a:r>
          </a:p>
          <a:p>
            <a:pPr eaLnBrk="1" hangingPunct="1"/>
            <a:r>
              <a:rPr lang="en-US" b="0"/>
              <a:t>re-start the 1</a:t>
            </a:r>
            <a:r>
              <a:rPr lang="en-US" b="0" baseline="30000"/>
              <a:t>st</a:t>
            </a:r>
            <a:r>
              <a:rPr lang="en-US" b="0"/>
              <a:t> thread</a:t>
            </a:r>
          </a:p>
        </p:txBody>
      </p:sp>
      <p:sp>
        <p:nvSpPr>
          <p:cNvPr id="686115" name="Line 35"/>
          <p:cNvSpPr>
            <a:spLocks noChangeShapeType="1"/>
          </p:cNvSpPr>
          <p:nvPr/>
        </p:nvSpPr>
        <p:spPr bwMode="auto">
          <a:xfrm flipH="1">
            <a:off x="4284663" y="5157788"/>
            <a:ext cx="71437" cy="647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86116" name="Text Box 36"/>
          <p:cNvSpPr txBox="1">
            <a:spLocks noChangeArrowheads="1"/>
          </p:cNvSpPr>
          <p:nvPr/>
        </p:nvSpPr>
        <p:spPr bwMode="auto">
          <a:xfrm>
            <a:off x="2124075" y="5465763"/>
            <a:ext cx="2365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Kernel initiates I/O</a:t>
            </a:r>
            <a:br>
              <a:rPr lang="en-US" b="0"/>
            </a:br>
            <a:r>
              <a:rPr lang="en-US" b="0"/>
              <a:t>and blocks the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8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8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68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8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8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8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8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68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5" grpId="0" animBg="1"/>
      <p:bldP spid="686096" grpId="0"/>
      <p:bldP spid="686101" grpId="0" animBg="1"/>
      <p:bldP spid="686102" grpId="0" animBg="1"/>
      <p:bldP spid="686103" grpId="0"/>
      <p:bldP spid="686104" grpId="0" animBg="1"/>
      <p:bldP spid="686106" grpId="0"/>
      <p:bldP spid="686107" grpId="0" animBg="1"/>
      <p:bldP spid="686108" grpId="0"/>
      <p:bldP spid="686109" grpId="0" animBg="1"/>
      <p:bldP spid="686110" grpId="0"/>
      <p:bldP spid="686111" grpId="0"/>
      <p:bldP spid="686112" grpId="0" animBg="1"/>
      <p:bldP spid="686113" grpId="0" animBg="1"/>
      <p:bldP spid="686114" grpId="0"/>
      <p:bldP spid="686115" grpId="0" animBg="1"/>
      <p:bldP spid="6861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1D1503-13CC-D344-9ABE-D91C252D6631}" type="slidenum">
              <a:rPr lang="en-US" b="0"/>
              <a:pPr eaLnBrk="1" hangingPunct="1"/>
              <a:t>67</a:t>
            </a:fld>
            <a:endParaRPr lang="en-US" b="0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Windows XP Threads</a:t>
            </a:r>
          </a:p>
        </p:txBody>
      </p:sp>
      <p:pic>
        <p:nvPicPr>
          <p:cNvPr id="49156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1138"/>
            <a:ext cx="50419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30C8DA-170F-0B4A-9F57-8D23C6121071}" type="slidenum">
              <a:rPr lang="en-US" b="0"/>
              <a:pPr eaLnBrk="1" hangingPunct="1"/>
              <a:t>68</a:t>
            </a:fld>
            <a:endParaRPr lang="en-US" b="0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Windows XP Threads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Implements the one-to-one mapping, kernel-level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Each thread contains</a:t>
            </a:r>
          </a:p>
          <a:p>
            <a:pPr lvl="1" eaLnBrk="1" hangingPunct="1">
              <a:defRPr/>
            </a:pPr>
            <a:r>
              <a:rPr lang="en-US" dirty="0" smtClean="0"/>
              <a:t>A thread id</a:t>
            </a:r>
          </a:p>
          <a:p>
            <a:pPr lvl="1" eaLnBrk="1" hangingPunct="1">
              <a:defRPr/>
            </a:pPr>
            <a:r>
              <a:rPr lang="en-US" dirty="0" smtClean="0"/>
              <a:t>Register set</a:t>
            </a:r>
          </a:p>
          <a:p>
            <a:pPr lvl="1" eaLnBrk="1" hangingPunct="1">
              <a:defRPr/>
            </a:pPr>
            <a:r>
              <a:rPr lang="en-US" dirty="0" smtClean="0"/>
              <a:t>Separate user and kernel stacks</a:t>
            </a:r>
          </a:p>
          <a:p>
            <a:pPr lvl="1" eaLnBrk="1" hangingPunct="1">
              <a:defRPr/>
            </a:pPr>
            <a:r>
              <a:rPr lang="en-US" dirty="0" smtClean="0"/>
              <a:t>Private data storage area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register set, stacks, and private storage area are known as the </a:t>
            </a:r>
            <a:r>
              <a:rPr lang="en-US" b="1" dirty="0" smtClean="0">
                <a:solidFill>
                  <a:srgbClr val="0000CC"/>
                </a:solidFill>
                <a:cs typeface="+mn-cs"/>
              </a:rPr>
              <a:t>context</a:t>
            </a:r>
            <a:r>
              <a:rPr lang="en-US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of the threads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primary data structures of a thread include:</a:t>
            </a:r>
          </a:p>
          <a:p>
            <a:pPr lvl="1" eaLnBrk="1" hangingPunct="1">
              <a:defRPr/>
            </a:pPr>
            <a:r>
              <a:rPr lang="en-US" dirty="0" smtClean="0"/>
              <a:t>ETHREAD (executive thread block)</a:t>
            </a:r>
          </a:p>
          <a:p>
            <a:pPr lvl="1" eaLnBrk="1" hangingPunct="1">
              <a:defRPr/>
            </a:pPr>
            <a:r>
              <a:rPr lang="en-US" dirty="0" smtClean="0"/>
              <a:t>KTHREAD (kernel thread block)</a:t>
            </a:r>
          </a:p>
          <a:p>
            <a:pPr lvl="1" eaLnBrk="1" hangingPunct="1">
              <a:defRPr/>
            </a:pPr>
            <a:r>
              <a:rPr lang="en-US" dirty="0" smtClean="0"/>
              <a:t>TEB (thread environment block)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853BCE-00DE-FF44-BD86-F5F90AB648EB}" type="slidenum">
              <a:rPr lang="en-US" b="0"/>
              <a:pPr eaLnBrk="1" hangingPunct="1"/>
              <a:t>7</a:t>
            </a:fld>
            <a:endParaRPr lang="en-US" b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 multithreaded process</a:t>
            </a:r>
            <a:r>
              <a:rPr lang="ja-JP" altLang="en-US">
                <a:latin typeface="Arial" charset="0"/>
                <a:ea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</a:rPr>
              <a:t> execution flows: threads</a:t>
            </a: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1187450" y="5300663"/>
            <a:ext cx="7416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V="1">
            <a:off x="1187450" y="1844675"/>
            <a:ext cx="0" cy="34559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107950" y="1484313"/>
            <a:ext cx="2924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Instructions of the Program</a:t>
            </a:r>
          </a:p>
        </p:txBody>
      </p:sp>
      <p:sp>
        <p:nvSpPr>
          <p:cNvPr id="670744" name="Freeform 24"/>
          <p:cNvSpPr>
            <a:spLocks/>
          </p:cNvSpPr>
          <p:nvPr/>
        </p:nvSpPr>
        <p:spPr bwMode="auto">
          <a:xfrm>
            <a:off x="3276600" y="2133600"/>
            <a:ext cx="5327650" cy="2951163"/>
          </a:xfrm>
          <a:custGeom>
            <a:avLst/>
            <a:gdLst>
              <a:gd name="T0" fmla="*/ 0 w 3356"/>
              <a:gd name="T1" fmla="*/ 1028224051 h 1859"/>
              <a:gd name="T2" fmla="*/ 569555345 w 3356"/>
              <a:gd name="T3" fmla="*/ 1713706884 h 1859"/>
              <a:gd name="T4" fmla="*/ 798890291 w 3356"/>
              <a:gd name="T5" fmla="*/ 1370965269 h 1859"/>
              <a:gd name="T6" fmla="*/ 1255037844 w 3356"/>
              <a:gd name="T7" fmla="*/ 1713706884 h 1859"/>
              <a:gd name="T8" fmla="*/ 1255037844 w 3356"/>
              <a:gd name="T9" fmla="*/ 1370965269 h 1859"/>
              <a:gd name="T10" fmla="*/ 2147483647 w 3356"/>
              <a:gd name="T11" fmla="*/ 1827114698 h 1859"/>
              <a:gd name="T12" fmla="*/ 2147483647 w 3356"/>
              <a:gd name="T13" fmla="*/ 2147483647 h 1859"/>
              <a:gd name="T14" fmla="*/ 2147483647 w 3356"/>
              <a:gd name="T15" fmla="*/ 2147483647 h 1859"/>
              <a:gd name="T16" fmla="*/ 2147483647 w 3356"/>
              <a:gd name="T17" fmla="*/ 2147483647 h 1859"/>
              <a:gd name="T18" fmla="*/ 2147483647 w 3356"/>
              <a:gd name="T19" fmla="*/ 2147483647 h 1859"/>
              <a:gd name="T20" fmla="*/ 2147483647 w 3356"/>
              <a:gd name="T21" fmla="*/ 2147483647 h 1859"/>
              <a:gd name="T22" fmla="*/ 2147483647 w 3356"/>
              <a:gd name="T23" fmla="*/ 2147483647 h 1859"/>
              <a:gd name="T24" fmla="*/ 2147483647 w 3356"/>
              <a:gd name="T25" fmla="*/ 2147483647 h 1859"/>
              <a:gd name="T26" fmla="*/ 2147483647 w 3356"/>
              <a:gd name="T27" fmla="*/ 2147483647 h 1859"/>
              <a:gd name="T28" fmla="*/ 2147483647 w 3356"/>
              <a:gd name="T29" fmla="*/ 2147483647 h 1859"/>
              <a:gd name="T30" fmla="*/ 2147483647 w 3356"/>
              <a:gd name="T31" fmla="*/ 0 h 1859"/>
              <a:gd name="T32" fmla="*/ 2147483647 w 3356"/>
              <a:gd name="T33" fmla="*/ 685482635 h 1859"/>
              <a:gd name="T34" fmla="*/ 2147483647 w 3356"/>
              <a:gd name="T35" fmla="*/ 685482635 h 1859"/>
              <a:gd name="T36" fmla="*/ 2147483647 w 3356"/>
              <a:gd name="T37" fmla="*/ 912296874 h 18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356"/>
              <a:gd name="T58" fmla="*/ 0 h 1859"/>
              <a:gd name="T59" fmla="*/ 3356 w 3356"/>
              <a:gd name="T60" fmla="*/ 1859 h 185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356" h="1859">
                <a:moveTo>
                  <a:pt x="0" y="408"/>
                </a:moveTo>
                <a:lnTo>
                  <a:pt x="226" y="680"/>
                </a:lnTo>
                <a:lnTo>
                  <a:pt x="317" y="544"/>
                </a:lnTo>
                <a:lnTo>
                  <a:pt x="498" y="680"/>
                </a:lnTo>
                <a:lnTo>
                  <a:pt x="498" y="544"/>
                </a:lnTo>
                <a:lnTo>
                  <a:pt x="907" y="725"/>
                </a:lnTo>
                <a:lnTo>
                  <a:pt x="1406" y="1723"/>
                </a:lnTo>
                <a:lnTo>
                  <a:pt x="1632" y="1859"/>
                </a:lnTo>
                <a:lnTo>
                  <a:pt x="1632" y="1542"/>
                </a:lnTo>
                <a:lnTo>
                  <a:pt x="1859" y="1769"/>
                </a:lnTo>
                <a:lnTo>
                  <a:pt x="1859" y="1496"/>
                </a:lnTo>
                <a:lnTo>
                  <a:pt x="2131" y="1769"/>
                </a:lnTo>
                <a:lnTo>
                  <a:pt x="2131" y="1496"/>
                </a:lnTo>
                <a:lnTo>
                  <a:pt x="2404" y="1769"/>
                </a:lnTo>
                <a:lnTo>
                  <a:pt x="2721" y="1769"/>
                </a:lnTo>
                <a:lnTo>
                  <a:pt x="2721" y="0"/>
                </a:lnTo>
                <a:lnTo>
                  <a:pt x="3084" y="272"/>
                </a:lnTo>
                <a:lnTo>
                  <a:pt x="3220" y="272"/>
                </a:lnTo>
                <a:lnTo>
                  <a:pt x="3356" y="362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0" name="Text Box 25"/>
          <p:cNvSpPr txBox="1">
            <a:spLocks noChangeArrowheads="1"/>
          </p:cNvSpPr>
          <p:nvPr/>
        </p:nvSpPr>
        <p:spPr bwMode="auto">
          <a:xfrm>
            <a:off x="8351838" y="4933950"/>
            <a:ext cx="61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</a:t>
            </a:r>
          </a:p>
        </p:txBody>
      </p:sp>
      <p:sp>
        <p:nvSpPr>
          <p:cNvPr id="8201" name="Line 26"/>
          <p:cNvSpPr>
            <a:spLocks noChangeShapeType="1"/>
          </p:cNvSpPr>
          <p:nvPr/>
        </p:nvSpPr>
        <p:spPr bwMode="auto">
          <a:xfrm>
            <a:off x="1116013" y="5516563"/>
            <a:ext cx="7272337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2" name="Text Box 27"/>
          <p:cNvSpPr txBox="1">
            <a:spLocks noChangeArrowheads="1"/>
          </p:cNvSpPr>
          <p:nvPr/>
        </p:nvSpPr>
        <p:spPr bwMode="auto">
          <a:xfrm>
            <a:off x="2609850" y="5537200"/>
            <a:ext cx="247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Lifetime of the process</a:t>
            </a:r>
          </a:p>
        </p:txBody>
      </p:sp>
      <p:sp>
        <p:nvSpPr>
          <p:cNvPr id="8203" name="Text Box 28"/>
          <p:cNvSpPr txBox="1">
            <a:spLocks noChangeArrowheads="1"/>
          </p:cNvSpPr>
          <p:nvPr/>
        </p:nvSpPr>
        <p:spPr bwMode="auto">
          <a:xfrm>
            <a:off x="396875" y="1916113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main()</a:t>
            </a:r>
          </a:p>
        </p:txBody>
      </p:sp>
      <p:sp>
        <p:nvSpPr>
          <p:cNvPr id="670749" name="Text Box 29"/>
          <p:cNvSpPr txBox="1">
            <a:spLocks noChangeArrowheads="1"/>
          </p:cNvSpPr>
          <p:nvPr/>
        </p:nvSpPr>
        <p:spPr bwMode="auto">
          <a:xfrm>
            <a:off x="1258888" y="2133600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Thread0</a:t>
            </a:r>
          </a:p>
        </p:txBody>
      </p:sp>
      <p:sp>
        <p:nvSpPr>
          <p:cNvPr id="670750" name="Text Box 30"/>
          <p:cNvSpPr txBox="1">
            <a:spLocks noChangeArrowheads="1"/>
          </p:cNvSpPr>
          <p:nvPr/>
        </p:nvSpPr>
        <p:spPr bwMode="auto">
          <a:xfrm>
            <a:off x="1476375" y="4357688"/>
            <a:ext cx="1031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0000"/>
                </a:solidFill>
              </a:rPr>
              <a:t>Thread1</a:t>
            </a:r>
          </a:p>
        </p:txBody>
      </p:sp>
      <p:sp>
        <p:nvSpPr>
          <p:cNvPr id="670751" name="Text Box 31"/>
          <p:cNvSpPr txBox="1">
            <a:spLocks noChangeArrowheads="1"/>
          </p:cNvSpPr>
          <p:nvPr/>
        </p:nvSpPr>
        <p:spPr bwMode="auto">
          <a:xfrm>
            <a:off x="3132138" y="2492375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0000CC"/>
                </a:solidFill>
              </a:rPr>
              <a:t>Thread2</a:t>
            </a:r>
          </a:p>
        </p:txBody>
      </p:sp>
      <p:sp>
        <p:nvSpPr>
          <p:cNvPr id="670753" name="Freeform 33"/>
          <p:cNvSpPr>
            <a:spLocks/>
          </p:cNvSpPr>
          <p:nvPr/>
        </p:nvSpPr>
        <p:spPr bwMode="auto">
          <a:xfrm>
            <a:off x="1187450" y="2132013"/>
            <a:ext cx="1008063" cy="936625"/>
          </a:xfrm>
          <a:custGeom>
            <a:avLst/>
            <a:gdLst>
              <a:gd name="T0" fmla="*/ 0 w 635"/>
              <a:gd name="T1" fmla="*/ 0 h 590"/>
              <a:gd name="T2" fmla="*/ 914818011 w 635"/>
              <a:gd name="T3" fmla="*/ 1486891969 h 590"/>
              <a:gd name="T4" fmla="*/ 1028224262 w 635"/>
              <a:gd name="T5" fmla="*/ 1028223721 h 590"/>
              <a:gd name="T6" fmla="*/ 1257559300 w 635"/>
              <a:gd name="T7" fmla="*/ 1370964830 h 590"/>
              <a:gd name="T8" fmla="*/ 1370965550 w 635"/>
              <a:gd name="T9" fmla="*/ 1028223721 h 590"/>
              <a:gd name="T10" fmla="*/ 1600300588 w 635"/>
              <a:gd name="T11" fmla="*/ 1257558639 h 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5"/>
              <a:gd name="T19" fmla="*/ 0 h 590"/>
              <a:gd name="T20" fmla="*/ 635 w 635"/>
              <a:gd name="T21" fmla="*/ 590 h 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5" h="590">
                <a:moveTo>
                  <a:pt x="0" y="0"/>
                </a:moveTo>
                <a:lnTo>
                  <a:pt x="363" y="590"/>
                </a:lnTo>
                <a:lnTo>
                  <a:pt x="408" y="408"/>
                </a:lnTo>
                <a:lnTo>
                  <a:pt x="499" y="544"/>
                </a:lnTo>
                <a:lnTo>
                  <a:pt x="544" y="408"/>
                </a:lnTo>
                <a:lnTo>
                  <a:pt x="635" y="499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0758" name="Freeform 38"/>
          <p:cNvSpPr>
            <a:spLocks/>
          </p:cNvSpPr>
          <p:nvPr/>
        </p:nvSpPr>
        <p:spPr bwMode="auto">
          <a:xfrm>
            <a:off x="2195513" y="2924175"/>
            <a:ext cx="1152525" cy="936625"/>
          </a:xfrm>
          <a:custGeom>
            <a:avLst/>
            <a:gdLst>
              <a:gd name="T0" fmla="*/ 0 w 726"/>
              <a:gd name="T1" fmla="*/ 0 h 590"/>
              <a:gd name="T2" fmla="*/ 801409616 w 726"/>
              <a:gd name="T3" fmla="*/ 801409554 h 590"/>
              <a:gd name="T4" fmla="*/ 1257558736 w 726"/>
              <a:gd name="T5" fmla="*/ 801409554 h 590"/>
              <a:gd name="T6" fmla="*/ 1829633616 w 726"/>
              <a:gd name="T7" fmla="*/ 1486891969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590"/>
              <a:gd name="T14" fmla="*/ 726 w 726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590">
                <a:moveTo>
                  <a:pt x="0" y="0"/>
                </a:moveTo>
                <a:lnTo>
                  <a:pt x="318" y="318"/>
                </a:lnTo>
                <a:lnTo>
                  <a:pt x="499" y="318"/>
                </a:lnTo>
                <a:lnTo>
                  <a:pt x="726" y="59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8209" name="Freeform 40"/>
          <p:cNvSpPr>
            <a:spLocks/>
          </p:cNvSpPr>
          <p:nvPr/>
        </p:nvSpPr>
        <p:spPr bwMode="auto">
          <a:xfrm>
            <a:off x="3328988" y="3786188"/>
            <a:ext cx="12700" cy="47625"/>
          </a:xfrm>
          <a:custGeom>
            <a:avLst/>
            <a:gdLst>
              <a:gd name="T0" fmla="*/ 20161247 w 8"/>
              <a:gd name="T1" fmla="*/ 75604693 h 30"/>
              <a:gd name="T2" fmla="*/ 0 w 8"/>
              <a:gd name="T3" fmla="*/ 0 h 30"/>
              <a:gd name="T4" fmla="*/ 20161247 w 8"/>
              <a:gd name="T5" fmla="*/ 75604693 h 30"/>
              <a:gd name="T6" fmla="*/ 0 60000 65536"/>
              <a:gd name="T7" fmla="*/ 0 60000 65536"/>
              <a:gd name="T8" fmla="*/ 0 60000 65536"/>
              <a:gd name="T9" fmla="*/ 0 w 8"/>
              <a:gd name="T10" fmla="*/ 0 h 30"/>
              <a:gd name="T11" fmla="*/ 8 w 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30">
                <a:moveTo>
                  <a:pt x="8" y="30"/>
                </a:moveTo>
                <a:cubicBezTo>
                  <a:pt x="5" y="20"/>
                  <a:pt x="0" y="0"/>
                  <a:pt x="0" y="0"/>
                </a:cubicBezTo>
                <a:cubicBezTo>
                  <a:pt x="0" y="0"/>
                  <a:pt x="5" y="20"/>
                  <a:pt x="8" y="30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0761" name="Freeform 41"/>
          <p:cNvSpPr>
            <a:spLocks/>
          </p:cNvSpPr>
          <p:nvPr/>
        </p:nvSpPr>
        <p:spPr bwMode="auto">
          <a:xfrm>
            <a:off x="3348038" y="1989138"/>
            <a:ext cx="5327650" cy="3024187"/>
          </a:xfrm>
          <a:custGeom>
            <a:avLst/>
            <a:gdLst>
              <a:gd name="T0" fmla="*/ 0 w 3356"/>
              <a:gd name="T1" fmla="*/ 2147483647 h 1905"/>
              <a:gd name="T2" fmla="*/ 113407842 w 3356"/>
              <a:gd name="T3" fmla="*/ 2147483647 h 1905"/>
              <a:gd name="T4" fmla="*/ 685482499 w 3356"/>
              <a:gd name="T5" fmla="*/ 2147483647 h 1905"/>
              <a:gd name="T6" fmla="*/ 798890291 w 3356"/>
              <a:gd name="T7" fmla="*/ 2147483647 h 1905"/>
              <a:gd name="T8" fmla="*/ 1257558793 w 3356"/>
              <a:gd name="T9" fmla="*/ 2147483647 h 1905"/>
              <a:gd name="T10" fmla="*/ 1257558793 w 3356"/>
              <a:gd name="T11" fmla="*/ 2147483647 h 1905"/>
              <a:gd name="T12" fmla="*/ 2056447695 w 3356"/>
              <a:gd name="T13" fmla="*/ 2147483647 h 1905"/>
              <a:gd name="T14" fmla="*/ 2147483647 w 3356"/>
              <a:gd name="T15" fmla="*/ 2147483647 h 1905"/>
              <a:gd name="T16" fmla="*/ 2147483647 w 3356"/>
              <a:gd name="T17" fmla="*/ 2147483647 h 1905"/>
              <a:gd name="T18" fmla="*/ 2147483647 w 3356"/>
              <a:gd name="T19" fmla="*/ 1943039649 h 1905"/>
              <a:gd name="T20" fmla="*/ 2147483647 w 3356"/>
              <a:gd name="T21" fmla="*/ 2147483647 h 1905"/>
              <a:gd name="T22" fmla="*/ 2147483647 w 3356"/>
              <a:gd name="T23" fmla="*/ 1829633460 h 1905"/>
              <a:gd name="T24" fmla="*/ 2147483647 w 3356"/>
              <a:gd name="T25" fmla="*/ 2147483647 h 1905"/>
              <a:gd name="T26" fmla="*/ 2147483647 w 3356"/>
              <a:gd name="T27" fmla="*/ 1829633460 h 1905"/>
              <a:gd name="T28" fmla="*/ 2147483647 w 3356"/>
              <a:gd name="T29" fmla="*/ 2147483647 h 1905"/>
              <a:gd name="T30" fmla="*/ 2147483647 w 3356"/>
              <a:gd name="T31" fmla="*/ 0 h 1905"/>
              <a:gd name="T32" fmla="*/ 2147483647 w 3356"/>
              <a:gd name="T33" fmla="*/ 572074632 h 1905"/>
              <a:gd name="T34" fmla="*/ 2147483647 w 3356"/>
              <a:gd name="T35" fmla="*/ 456147494 h 1905"/>
              <a:gd name="T36" fmla="*/ 2147483647 w 3356"/>
              <a:gd name="T37" fmla="*/ 1713706321 h 1905"/>
              <a:gd name="T38" fmla="*/ 2147483647 w 3356"/>
              <a:gd name="T39" fmla="*/ 1713706321 h 1905"/>
              <a:gd name="T40" fmla="*/ 2147483647 w 3356"/>
              <a:gd name="T41" fmla="*/ 2147483647 h 19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356"/>
              <a:gd name="T64" fmla="*/ 0 h 1905"/>
              <a:gd name="T65" fmla="*/ 3356 w 3356"/>
              <a:gd name="T66" fmla="*/ 1905 h 19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356" h="1905">
                <a:moveTo>
                  <a:pt x="0" y="1179"/>
                </a:moveTo>
                <a:lnTo>
                  <a:pt x="45" y="952"/>
                </a:lnTo>
                <a:lnTo>
                  <a:pt x="272" y="1088"/>
                </a:lnTo>
                <a:lnTo>
                  <a:pt x="317" y="998"/>
                </a:lnTo>
                <a:lnTo>
                  <a:pt x="499" y="1134"/>
                </a:lnTo>
                <a:lnTo>
                  <a:pt x="499" y="1633"/>
                </a:lnTo>
                <a:lnTo>
                  <a:pt x="816" y="1723"/>
                </a:lnTo>
                <a:lnTo>
                  <a:pt x="1043" y="1723"/>
                </a:lnTo>
                <a:lnTo>
                  <a:pt x="1134" y="1905"/>
                </a:lnTo>
                <a:lnTo>
                  <a:pt x="1179" y="771"/>
                </a:lnTo>
                <a:lnTo>
                  <a:pt x="1315" y="907"/>
                </a:lnTo>
                <a:lnTo>
                  <a:pt x="1361" y="726"/>
                </a:lnTo>
                <a:lnTo>
                  <a:pt x="1497" y="907"/>
                </a:lnTo>
                <a:lnTo>
                  <a:pt x="1542" y="726"/>
                </a:lnTo>
                <a:lnTo>
                  <a:pt x="1724" y="907"/>
                </a:lnTo>
                <a:lnTo>
                  <a:pt x="1814" y="0"/>
                </a:lnTo>
                <a:lnTo>
                  <a:pt x="1905" y="227"/>
                </a:lnTo>
                <a:lnTo>
                  <a:pt x="2132" y="181"/>
                </a:lnTo>
                <a:lnTo>
                  <a:pt x="2449" y="680"/>
                </a:lnTo>
                <a:lnTo>
                  <a:pt x="2767" y="680"/>
                </a:lnTo>
                <a:lnTo>
                  <a:pt x="3356" y="113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0762" name="Freeform 42"/>
          <p:cNvSpPr>
            <a:spLocks/>
          </p:cNvSpPr>
          <p:nvPr/>
        </p:nvSpPr>
        <p:spPr bwMode="auto">
          <a:xfrm>
            <a:off x="2124075" y="4005263"/>
            <a:ext cx="1295400" cy="1152525"/>
          </a:xfrm>
          <a:custGeom>
            <a:avLst/>
            <a:gdLst>
              <a:gd name="T0" fmla="*/ 0 w 816"/>
              <a:gd name="T1" fmla="*/ 0 h 726"/>
              <a:gd name="T2" fmla="*/ 572076290 w 816"/>
              <a:gd name="T3" fmla="*/ 456149120 h 726"/>
              <a:gd name="T4" fmla="*/ 572076290 w 816"/>
              <a:gd name="T5" fmla="*/ 1486892084 h 726"/>
              <a:gd name="T6" fmla="*/ 1028223839 w 816"/>
              <a:gd name="T7" fmla="*/ 1829633616 h 726"/>
              <a:gd name="T8" fmla="*/ 1141631630 w 816"/>
              <a:gd name="T9" fmla="*/ 1370964936 h 726"/>
              <a:gd name="T10" fmla="*/ 1484372778 w 816"/>
              <a:gd name="T11" fmla="*/ 1600299871 h 726"/>
              <a:gd name="T12" fmla="*/ 1484372778 w 816"/>
              <a:gd name="T13" fmla="*/ 1257558736 h 726"/>
              <a:gd name="T14" fmla="*/ 2056447678 w 816"/>
              <a:gd name="T15" fmla="*/ 1600299871 h 7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16"/>
              <a:gd name="T25" fmla="*/ 0 h 726"/>
              <a:gd name="T26" fmla="*/ 816 w 816"/>
              <a:gd name="T27" fmla="*/ 726 h 7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16" h="726">
                <a:moveTo>
                  <a:pt x="0" y="0"/>
                </a:moveTo>
                <a:lnTo>
                  <a:pt x="227" y="181"/>
                </a:lnTo>
                <a:lnTo>
                  <a:pt x="227" y="590"/>
                </a:lnTo>
                <a:lnTo>
                  <a:pt x="408" y="726"/>
                </a:lnTo>
                <a:lnTo>
                  <a:pt x="453" y="544"/>
                </a:lnTo>
                <a:lnTo>
                  <a:pt x="589" y="635"/>
                </a:lnTo>
                <a:lnTo>
                  <a:pt x="589" y="499"/>
                </a:lnTo>
                <a:lnTo>
                  <a:pt x="816" y="635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70764" name="Freeform 44"/>
          <p:cNvSpPr>
            <a:spLocks/>
          </p:cNvSpPr>
          <p:nvPr/>
        </p:nvSpPr>
        <p:spPr bwMode="auto">
          <a:xfrm>
            <a:off x="3419475" y="2708275"/>
            <a:ext cx="5184775" cy="2449513"/>
          </a:xfrm>
          <a:custGeom>
            <a:avLst/>
            <a:gdLst>
              <a:gd name="T0" fmla="*/ 0 w 3266"/>
              <a:gd name="T1" fmla="*/ 2147483647 h 1543"/>
              <a:gd name="T2" fmla="*/ 458668499 w 3266"/>
              <a:gd name="T3" fmla="*/ 2147483647 h 1543"/>
              <a:gd name="T4" fmla="*/ 572076290 w 3266"/>
              <a:gd name="T5" fmla="*/ 2147483647 h 1543"/>
              <a:gd name="T6" fmla="*/ 914817636 w 3266"/>
              <a:gd name="T7" fmla="*/ 2147483647 h 1543"/>
              <a:gd name="T8" fmla="*/ 1028223839 w 3266"/>
              <a:gd name="T9" fmla="*/ 2147483647 h 1543"/>
              <a:gd name="T10" fmla="*/ 1486892140 w 3266"/>
              <a:gd name="T11" fmla="*/ 2147483647 h 1543"/>
              <a:gd name="T12" fmla="*/ 1600299931 w 3266"/>
              <a:gd name="T13" fmla="*/ 1829634026 h 1543"/>
              <a:gd name="T14" fmla="*/ 2147483647 w 3266"/>
              <a:gd name="T15" fmla="*/ 2147483647 h 1543"/>
              <a:gd name="T16" fmla="*/ 2147483647 w 3266"/>
              <a:gd name="T17" fmla="*/ 2147483647 h 1543"/>
              <a:gd name="T18" fmla="*/ 2147483647 w 3266"/>
              <a:gd name="T19" fmla="*/ 2147483647 h 1543"/>
              <a:gd name="T20" fmla="*/ 2147483647 w 3266"/>
              <a:gd name="T21" fmla="*/ 1486892417 h 1543"/>
              <a:gd name="T22" fmla="*/ 2147483647 w 3266"/>
              <a:gd name="T23" fmla="*/ 1829634026 h 1543"/>
              <a:gd name="T24" fmla="*/ 2147483647 w 3266"/>
              <a:gd name="T25" fmla="*/ 1486892417 h 1543"/>
              <a:gd name="T26" fmla="*/ 2147483647 w 3266"/>
              <a:gd name="T27" fmla="*/ 1829634026 h 1543"/>
              <a:gd name="T28" fmla="*/ 2147483647 w 3266"/>
              <a:gd name="T29" fmla="*/ 1373486193 h 1543"/>
              <a:gd name="T30" fmla="*/ 2147483647 w 3266"/>
              <a:gd name="T31" fmla="*/ 1829634026 h 1543"/>
              <a:gd name="T32" fmla="*/ 2147483647 w 3266"/>
              <a:gd name="T33" fmla="*/ 0 h 1543"/>
              <a:gd name="T34" fmla="*/ 2147483647 w 3266"/>
              <a:gd name="T35" fmla="*/ 342741311 h 1543"/>
              <a:gd name="T36" fmla="*/ 2147483647 w 3266"/>
              <a:gd name="T37" fmla="*/ 2147483647 h 1543"/>
              <a:gd name="T38" fmla="*/ 2147483647 w 3266"/>
              <a:gd name="T39" fmla="*/ 2147483647 h 1543"/>
              <a:gd name="T40" fmla="*/ 2147483647 w 3266"/>
              <a:gd name="T41" fmla="*/ 2147483647 h 1543"/>
              <a:gd name="T42" fmla="*/ 2147483647 w 3266"/>
              <a:gd name="T43" fmla="*/ 1945561200 h 1543"/>
              <a:gd name="T44" fmla="*/ 2147483647 w 3266"/>
              <a:gd name="T45" fmla="*/ 2147483647 h 154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66"/>
              <a:gd name="T70" fmla="*/ 0 h 1543"/>
              <a:gd name="T71" fmla="*/ 3266 w 3266"/>
              <a:gd name="T72" fmla="*/ 1543 h 154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66" h="1543">
                <a:moveTo>
                  <a:pt x="0" y="1452"/>
                </a:moveTo>
                <a:lnTo>
                  <a:pt x="182" y="1543"/>
                </a:lnTo>
                <a:lnTo>
                  <a:pt x="227" y="1180"/>
                </a:lnTo>
                <a:lnTo>
                  <a:pt x="363" y="1407"/>
                </a:lnTo>
                <a:lnTo>
                  <a:pt x="408" y="1225"/>
                </a:lnTo>
                <a:lnTo>
                  <a:pt x="590" y="1407"/>
                </a:lnTo>
                <a:lnTo>
                  <a:pt x="635" y="726"/>
                </a:lnTo>
                <a:lnTo>
                  <a:pt x="862" y="908"/>
                </a:lnTo>
                <a:lnTo>
                  <a:pt x="1361" y="908"/>
                </a:lnTo>
                <a:lnTo>
                  <a:pt x="1452" y="1044"/>
                </a:lnTo>
                <a:lnTo>
                  <a:pt x="1497" y="590"/>
                </a:lnTo>
                <a:lnTo>
                  <a:pt x="1588" y="726"/>
                </a:lnTo>
                <a:lnTo>
                  <a:pt x="1633" y="590"/>
                </a:lnTo>
                <a:lnTo>
                  <a:pt x="1724" y="726"/>
                </a:lnTo>
                <a:lnTo>
                  <a:pt x="1769" y="545"/>
                </a:lnTo>
                <a:lnTo>
                  <a:pt x="1860" y="726"/>
                </a:lnTo>
                <a:lnTo>
                  <a:pt x="1996" y="0"/>
                </a:lnTo>
                <a:lnTo>
                  <a:pt x="2132" y="136"/>
                </a:lnTo>
                <a:lnTo>
                  <a:pt x="2178" y="998"/>
                </a:lnTo>
                <a:lnTo>
                  <a:pt x="2359" y="1180"/>
                </a:lnTo>
                <a:lnTo>
                  <a:pt x="2858" y="1180"/>
                </a:lnTo>
                <a:lnTo>
                  <a:pt x="2949" y="772"/>
                </a:lnTo>
                <a:lnTo>
                  <a:pt x="3266" y="99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7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7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7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7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67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67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67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44" grpId="0" animBg="1"/>
      <p:bldP spid="670749" grpId="0"/>
      <p:bldP spid="670750" grpId="0"/>
      <p:bldP spid="670751" grpId="0"/>
      <p:bldP spid="670753" grpId="0" animBg="1"/>
      <p:bldP spid="670758" grpId="0" animBg="1"/>
      <p:bldP spid="670761" grpId="0" animBg="1"/>
      <p:bldP spid="670762" grpId="0" animBg="1"/>
      <p:bldP spid="6707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9346B9-A1AD-4F41-AD04-6AC6DA29950B}" type="slidenum">
              <a:rPr lang="en-US" b="0"/>
              <a:pPr eaLnBrk="1" hangingPunct="1"/>
              <a:t>8</a:t>
            </a:fld>
            <a:endParaRPr lang="en-US" b="0"/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3851275" y="1700213"/>
            <a:ext cx="1439863" cy="403225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0" name="Rectangle 39"/>
          <p:cNvSpPr>
            <a:spLocks noChangeArrowheads="1"/>
          </p:cNvSpPr>
          <p:nvPr/>
        </p:nvSpPr>
        <p:spPr bwMode="auto">
          <a:xfrm>
            <a:off x="6516688" y="1701800"/>
            <a:ext cx="1439862" cy="403225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Multithreading Concept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84213" y="1916113"/>
            <a:ext cx="1008062" cy="1152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84238" y="3141663"/>
            <a:ext cx="663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CPU</a:t>
            </a:r>
          </a:p>
        </p:txBody>
      </p:sp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2916238" y="5734050"/>
            <a:ext cx="261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single-threaded process</a:t>
            </a:r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5940425" y="5734050"/>
            <a:ext cx="250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multi-threaded process</a:t>
            </a:r>
          </a:p>
        </p:txBody>
      </p:sp>
      <p:sp>
        <p:nvSpPr>
          <p:cNvPr id="574498" name="Freeform 34"/>
          <p:cNvSpPr>
            <a:spLocks/>
          </p:cNvSpPr>
          <p:nvPr/>
        </p:nvSpPr>
        <p:spPr bwMode="auto">
          <a:xfrm>
            <a:off x="4008438" y="3106738"/>
            <a:ext cx="287337" cy="2341562"/>
          </a:xfrm>
          <a:custGeom>
            <a:avLst/>
            <a:gdLst>
              <a:gd name="T0" fmla="*/ 259574860 w 181"/>
              <a:gd name="T1" fmla="*/ 0 h 1475"/>
              <a:gd name="T2" fmla="*/ 40322429 w 181"/>
              <a:gd name="T3" fmla="*/ 199091491 h 1475"/>
              <a:gd name="T4" fmla="*/ 0 w 181"/>
              <a:gd name="T5" fmla="*/ 317539614 h 1475"/>
              <a:gd name="T6" fmla="*/ 60483649 w 181"/>
              <a:gd name="T7" fmla="*/ 635079228 h 1475"/>
              <a:gd name="T8" fmla="*/ 178929978 w 181"/>
              <a:gd name="T9" fmla="*/ 756046662 h 1475"/>
              <a:gd name="T10" fmla="*/ 219252444 w 181"/>
              <a:gd name="T11" fmla="*/ 814009430 h 1475"/>
              <a:gd name="T12" fmla="*/ 20161214 w 181"/>
              <a:gd name="T13" fmla="*/ 1350803411 h 1475"/>
              <a:gd name="T14" fmla="*/ 158768770 w 181"/>
              <a:gd name="T15" fmla="*/ 1887596003 h 1475"/>
              <a:gd name="T16" fmla="*/ 259574860 w 181"/>
              <a:gd name="T17" fmla="*/ 2066527793 h 1475"/>
              <a:gd name="T18" fmla="*/ 317539127 w 181"/>
              <a:gd name="T19" fmla="*/ 2147483647 h 1475"/>
              <a:gd name="T20" fmla="*/ 138607562 w 181"/>
              <a:gd name="T21" fmla="*/ 2147483647 h 1475"/>
              <a:gd name="T22" fmla="*/ 78123913 w 181"/>
              <a:gd name="T23" fmla="*/ 2147483647 h 1475"/>
              <a:gd name="T24" fmla="*/ 98285121 w 181"/>
              <a:gd name="T25" fmla="*/ 2147483647 h 1475"/>
              <a:gd name="T26" fmla="*/ 357861543 w 181"/>
              <a:gd name="T27" fmla="*/ 2147483647 h 1475"/>
              <a:gd name="T28" fmla="*/ 456146738 w 181"/>
              <a:gd name="T29" fmla="*/ 2147483647 h 1475"/>
              <a:gd name="T30" fmla="*/ 199091186 w 181"/>
              <a:gd name="T31" fmla="*/ 2147483647 h 1475"/>
              <a:gd name="T32" fmla="*/ 219252444 w 181"/>
              <a:gd name="T33" fmla="*/ 2147483647 h 14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1"/>
              <a:gd name="T52" fmla="*/ 0 h 1475"/>
              <a:gd name="T53" fmla="*/ 181 w 181"/>
              <a:gd name="T54" fmla="*/ 1475 h 14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1" h="1475">
                <a:moveTo>
                  <a:pt x="103" y="0"/>
                </a:moveTo>
                <a:cubicBezTo>
                  <a:pt x="63" y="20"/>
                  <a:pt x="32" y="31"/>
                  <a:pt x="16" y="79"/>
                </a:cubicBezTo>
                <a:cubicBezTo>
                  <a:pt x="11" y="95"/>
                  <a:pt x="0" y="126"/>
                  <a:pt x="0" y="126"/>
                </a:cubicBezTo>
                <a:cubicBezTo>
                  <a:pt x="2" y="146"/>
                  <a:pt x="6" y="227"/>
                  <a:pt x="24" y="252"/>
                </a:cubicBezTo>
                <a:cubicBezTo>
                  <a:pt x="37" y="270"/>
                  <a:pt x="58" y="282"/>
                  <a:pt x="71" y="300"/>
                </a:cubicBezTo>
                <a:cubicBezTo>
                  <a:pt x="76" y="308"/>
                  <a:pt x="82" y="315"/>
                  <a:pt x="87" y="323"/>
                </a:cubicBezTo>
                <a:cubicBezTo>
                  <a:pt x="116" y="410"/>
                  <a:pt x="80" y="489"/>
                  <a:pt x="8" y="536"/>
                </a:cubicBezTo>
                <a:cubicBezTo>
                  <a:pt x="14" y="624"/>
                  <a:pt x="15" y="680"/>
                  <a:pt x="63" y="749"/>
                </a:cubicBezTo>
                <a:cubicBezTo>
                  <a:pt x="72" y="775"/>
                  <a:pt x="103" y="820"/>
                  <a:pt x="103" y="820"/>
                </a:cubicBezTo>
                <a:cubicBezTo>
                  <a:pt x="112" y="849"/>
                  <a:pt x="120" y="877"/>
                  <a:pt x="126" y="907"/>
                </a:cubicBezTo>
                <a:cubicBezTo>
                  <a:pt x="114" y="943"/>
                  <a:pt x="86" y="973"/>
                  <a:pt x="55" y="994"/>
                </a:cubicBezTo>
                <a:cubicBezTo>
                  <a:pt x="35" y="1054"/>
                  <a:pt x="42" y="1025"/>
                  <a:pt x="31" y="1081"/>
                </a:cubicBezTo>
                <a:cubicBezTo>
                  <a:pt x="34" y="1097"/>
                  <a:pt x="32" y="1114"/>
                  <a:pt x="39" y="1128"/>
                </a:cubicBezTo>
                <a:cubicBezTo>
                  <a:pt x="54" y="1162"/>
                  <a:pt x="111" y="1181"/>
                  <a:pt x="142" y="1191"/>
                </a:cubicBezTo>
                <a:cubicBezTo>
                  <a:pt x="147" y="1196"/>
                  <a:pt x="181" y="1226"/>
                  <a:pt x="181" y="1239"/>
                </a:cubicBezTo>
                <a:cubicBezTo>
                  <a:pt x="181" y="1310"/>
                  <a:pt x="139" y="1404"/>
                  <a:pt x="79" y="1444"/>
                </a:cubicBezTo>
                <a:cubicBezTo>
                  <a:pt x="69" y="1473"/>
                  <a:pt x="64" y="1463"/>
                  <a:pt x="87" y="147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4499" name="Freeform 35"/>
          <p:cNvSpPr>
            <a:spLocks/>
          </p:cNvSpPr>
          <p:nvPr/>
        </p:nvSpPr>
        <p:spPr bwMode="auto">
          <a:xfrm>
            <a:off x="6732588" y="3068638"/>
            <a:ext cx="287337" cy="2341562"/>
          </a:xfrm>
          <a:custGeom>
            <a:avLst/>
            <a:gdLst>
              <a:gd name="T0" fmla="*/ 259574860 w 181"/>
              <a:gd name="T1" fmla="*/ 0 h 1475"/>
              <a:gd name="T2" fmla="*/ 40322429 w 181"/>
              <a:gd name="T3" fmla="*/ 199091491 h 1475"/>
              <a:gd name="T4" fmla="*/ 0 w 181"/>
              <a:gd name="T5" fmla="*/ 317539614 h 1475"/>
              <a:gd name="T6" fmla="*/ 60483649 w 181"/>
              <a:gd name="T7" fmla="*/ 635079228 h 1475"/>
              <a:gd name="T8" fmla="*/ 178929978 w 181"/>
              <a:gd name="T9" fmla="*/ 756046662 h 1475"/>
              <a:gd name="T10" fmla="*/ 219252444 w 181"/>
              <a:gd name="T11" fmla="*/ 814009430 h 1475"/>
              <a:gd name="T12" fmla="*/ 20161214 w 181"/>
              <a:gd name="T13" fmla="*/ 1350803411 h 1475"/>
              <a:gd name="T14" fmla="*/ 158768770 w 181"/>
              <a:gd name="T15" fmla="*/ 1887596003 h 1475"/>
              <a:gd name="T16" fmla="*/ 259574860 w 181"/>
              <a:gd name="T17" fmla="*/ 2066527793 h 1475"/>
              <a:gd name="T18" fmla="*/ 317539127 w 181"/>
              <a:gd name="T19" fmla="*/ 2147483647 h 1475"/>
              <a:gd name="T20" fmla="*/ 138607562 w 181"/>
              <a:gd name="T21" fmla="*/ 2147483647 h 1475"/>
              <a:gd name="T22" fmla="*/ 78123913 w 181"/>
              <a:gd name="T23" fmla="*/ 2147483647 h 1475"/>
              <a:gd name="T24" fmla="*/ 98285121 w 181"/>
              <a:gd name="T25" fmla="*/ 2147483647 h 1475"/>
              <a:gd name="T26" fmla="*/ 357861543 w 181"/>
              <a:gd name="T27" fmla="*/ 2147483647 h 1475"/>
              <a:gd name="T28" fmla="*/ 456146738 w 181"/>
              <a:gd name="T29" fmla="*/ 2147483647 h 1475"/>
              <a:gd name="T30" fmla="*/ 199091186 w 181"/>
              <a:gd name="T31" fmla="*/ 2147483647 h 1475"/>
              <a:gd name="T32" fmla="*/ 219252444 w 181"/>
              <a:gd name="T33" fmla="*/ 2147483647 h 14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1"/>
              <a:gd name="T52" fmla="*/ 0 h 1475"/>
              <a:gd name="T53" fmla="*/ 181 w 181"/>
              <a:gd name="T54" fmla="*/ 1475 h 14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1" h="1475">
                <a:moveTo>
                  <a:pt x="103" y="0"/>
                </a:moveTo>
                <a:cubicBezTo>
                  <a:pt x="63" y="20"/>
                  <a:pt x="32" y="31"/>
                  <a:pt x="16" y="79"/>
                </a:cubicBezTo>
                <a:cubicBezTo>
                  <a:pt x="11" y="95"/>
                  <a:pt x="0" y="126"/>
                  <a:pt x="0" y="126"/>
                </a:cubicBezTo>
                <a:cubicBezTo>
                  <a:pt x="2" y="146"/>
                  <a:pt x="6" y="227"/>
                  <a:pt x="24" y="252"/>
                </a:cubicBezTo>
                <a:cubicBezTo>
                  <a:pt x="37" y="270"/>
                  <a:pt x="58" y="282"/>
                  <a:pt x="71" y="300"/>
                </a:cubicBezTo>
                <a:cubicBezTo>
                  <a:pt x="76" y="308"/>
                  <a:pt x="82" y="315"/>
                  <a:pt x="87" y="323"/>
                </a:cubicBezTo>
                <a:cubicBezTo>
                  <a:pt x="116" y="410"/>
                  <a:pt x="80" y="489"/>
                  <a:pt x="8" y="536"/>
                </a:cubicBezTo>
                <a:cubicBezTo>
                  <a:pt x="14" y="624"/>
                  <a:pt x="15" y="680"/>
                  <a:pt x="63" y="749"/>
                </a:cubicBezTo>
                <a:cubicBezTo>
                  <a:pt x="72" y="775"/>
                  <a:pt x="103" y="820"/>
                  <a:pt x="103" y="820"/>
                </a:cubicBezTo>
                <a:cubicBezTo>
                  <a:pt x="112" y="849"/>
                  <a:pt x="120" y="877"/>
                  <a:pt x="126" y="907"/>
                </a:cubicBezTo>
                <a:cubicBezTo>
                  <a:pt x="114" y="943"/>
                  <a:pt x="86" y="973"/>
                  <a:pt x="55" y="994"/>
                </a:cubicBezTo>
                <a:cubicBezTo>
                  <a:pt x="35" y="1054"/>
                  <a:pt x="42" y="1025"/>
                  <a:pt x="31" y="1081"/>
                </a:cubicBezTo>
                <a:cubicBezTo>
                  <a:pt x="34" y="1097"/>
                  <a:pt x="32" y="1114"/>
                  <a:pt x="39" y="1128"/>
                </a:cubicBezTo>
                <a:cubicBezTo>
                  <a:pt x="54" y="1162"/>
                  <a:pt x="111" y="1181"/>
                  <a:pt x="142" y="1191"/>
                </a:cubicBezTo>
                <a:cubicBezTo>
                  <a:pt x="147" y="1196"/>
                  <a:pt x="181" y="1226"/>
                  <a:pt x="181" y="1239"/>
                </a:cubicBezTo>
                <a:cubicBezTo>
                  <a:pt x="181" y="1310"/>
                  <a:pt x="139" y="1404"/>
                  <a:pt x="79" y="1444"/>
                </a:cubicBezTo>
                <a:cubicBezTo>
                  <a:pt x="69" y="1473"/>
                  <a:pt x="64" y="1463"/>
                  <a:pt x="87" y="147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4501" name="Freeform 37"/>
          <p:cNvSpPr>
            <a:spLocks/>
          </p:cNvSpPr>
          <p:nvPr/>
        </p:nvSpPr>
        <p:spPr bwMode="auto">
          <a:xfrm>
            <a:off x="7127875" y="3068638"/>
            <a:ext cx="252413" cy="2374900"/>
          </a:xfrm>
          <a:custGeom>
            <a:avLst/>
            <a:gdLst>
              <a:gd name="T0" fmla="*/ 171370948 w 159"/>
              <a:gd name="T1" fmla="*/ 0 h 1497"/>
              <a:gd name="T2" fmla="*/ 57964505 w 159"/>
              <a:gd name="T3" fmla="*/ 571311794 h 1497"/>
              <a:gd name="T4" fmla="*/ 57964505 w 159"/>
              <a:gd name="T5" fmla="*/ 913595731 h 1497"/>
              <a:gd name="T6" fmla="*/ 400706377 w 159"/>
              <a:gd name="T7" fmla="*/ 1142623588 h 1497"/>
              <a:gd name="T8" fmla="*/ 57964505 w 159"/>
              <a:gd name="T9" fmla="*/ 1484905741 h 1497"/>
              <a:gd name="T10" fmla="*/ 287298371 w 159"/>
              <a:gd name="T11" fmla="*/ 1940445758 h 1497"/>
              <a:gd name="T12" fmla="*/ 171370948 w 159"/>
              <a:gd name="T13" fmla="*/ 2147483647 h 1497"/>
              <a:gd name="T14" fmla="*/ 287298371 w 159"/>
              <a:gd name="T15" fmla="*/ 2147483647 h 1497"/>
              <a:gd name="T16" fmla="*/ 57964505 w 159"/>
              <a:gd name="T17" fmla="*/ 2147483647 h 1497"/>
              <a:gd name="T18" fmla="*/ 287298371 w 159"/>
              <a:gd name="T19" fmla="*/ 2147483647 h 1497"/>
              <a:gd name="T20" fmla="*/ 287298371 w 159"/>
              <a:gd name="T21" fmla="*/ 2147483647 h 14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9"/>
              <a:gd name="T34" fmla="*/ 0 h 1497"/>
              <a:gd name="T35" fmla="*/ 159 w 159"/>
              <a:gd name="T36" fmla="*/ 1497 h 14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9" h="1497">
                <a:moveTo>
                  <a:pt x="68" y="0"/>
                </a:moveTo>
                <a:cubicBezTo>
                  <a:pt x="49" y="83"/>
                  <a:pt x="30" y="167"/>
                  <a:pt x="23" y="227"/>
                </a:cubicBezTo>
                <a:cubicBezTo>
                  <a:pt x="16" y="287"/>
                  <a:pt x="0" y="325"/>
                  <a:pt x="23" y="363"/>
                </a:cubicBezTo>
                <a:cubicBezTo>
                  <a:pt x="46" y="401"/>
                  <a:pt x="159" y="416"/>
                  <a:pt x="159" y="454"/>
                </a:cubicBezTo>
                <a:cubicBezTo>
                  <a:pt x="159" y="492"/>
                  <a:pt x="30" y="537"/>
                  <a:pt x="23" y="590"/>
                </a:cubicBezTo>
                <a:cubicBezTo>
                  <a:pt x="16" y="643"/>
                  <a:pt x="107" y="726"/>
                  <a:pt x="114" y="771"/>
                </a:cubicBezTo>
                <a:cubicBezTo>
                  <a:pt x="121" y="816"/>
                  <a:pt x="68" y="824"/>
                  <a:pt x="68" y="862"/>
                </a:cubicBezTo>
                <a:cubicBezTo>
                  <a:pt x="68" y="900"/>
                  <a:pt x="121" y="945"/>
                  <a:pt x="114" y="998"/>
                </a:cubicBezTo>
                <a:cubicBezTo>
                  <a:pt x="107" y="1051"/>
                  <a:pt x="23" y="1127"/>
                  <a:pt x="23" y="1180"/>
                </a:cubicBezTo>
                <a:cubicBezTo>
                  <a:pt x="23" y="1233"/>
                  <a:pt x="99" y="1263"/>
                  <a:pt x="114" y="1316"/>
                </a:cubicBezTo>
                <a:cubicBezTo>
                  <a:pt x="129" y="1369"/>
                  <a:pt x="121" y="1433"/>
                  <a:pt x="114" y="149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74502" name="Freeform 38"/>
          <p:cNvSpPr>
            <a:spLocks/>
          </p:cNvSpPr>
          <p:nvPr/>
        </p:nvSpPr>
        <p:spPr bwMode="auto">
          <a:xfrm>
            <a:off x="7489825" y="3063875"/>
            <a:ext cx="238125" cy="2403475"/>
          </a:xfrm>
          <a:custGeom>
            <a:avLst/>
            <a:gdLst>
              <a:gd name="T0" fmla="*/ 120967500 w 150"/>
              <a:gd name="T1" fmla="*/ 7561263 h 1514"/>
              <a:gd name="T2" fmla="*/ 199093106 w 150"/>
              <a:gd name="T3" fmla="*/ 108367527 h 1514"/>
              <a:gd name="T4" fmla="*/ 279738123 w 150"/>
              <a:gd name="T5" fmla="*/ 226814089 h 1514"/>
              <a:gd name="T6" fmla="*/ 141128742 w 150"/>
              <a:gd name="T7" fmla="*/ 504031286 h 1514"/>
              <a:gd name="T8" fmla="*/ 141128742 w 150"/>
              <a:gd name="T9" fmla="*/ 703124359 h 1514"/>
              <a:gd name="T10" fmla="*/ 161289984 w 150"/>
              <a:gd name="T11" fmla="*/ 962699774 h 1514"/>
              <a:gd name="T12" fmla="*/ 239415639 w 150"/>
              <a:gd name="T13" fmla="*/ 1141631604 h 1514"/>
              <a:gd name="T14" fmla="*/ 279738123 w 150"/>
              <a:gd name="T15" fmla="*/ 1260078115 h 1514"/>
              <a:gd name="T16" fmla="*/ 259576881 w 150"/>
              <a:gd name="T17" fmla="*/ 1559977406 h 1514"/>
              <a:gd name="T18" fmla="*/ 178931864 w 150"/>
              <a:gd name="T19" fmla="*/ 1678424315 h 1514"/>
              <a:gd name="T20" fmla="*/ 100806234 w 150"/>
              <a:gd name="T21" fmla="*/ 1857356145 h 1514"/>
              <a:gd name="T22" fmla="*/ 219254398 w 150"/>
              <a:gd name="T23" fmla="*/ 2147483647 h 1514"/>
              <a:gd name="T24" fmla="*/ 340221848 w 150"/>
              <a:gd name="T25" fmla="*/ 2147483647 h 1514"/>
              <a:gd name="T26" fmla="*/ 219254398 w 150"/>
              <a:gd name="T27" fmla="*/ 2147483647 h 1514"/>
              <a:gd name="T28" fmla="*/ 178931864 w 150"/>
              <a:gd name="T29" fmla="*/ 2147483647 h 1514"/>
              <a:gd name="T30" fmla="*/ 100806234 w 150"/>
              <a:gd name="T31" fmla="*/ 2147483647 h 1514"/>
              <a:gd name="T32" fmla="*/ 199093106 w 150"/>
              <a:gd name="T33" fmla="*/ 2147483647 h 1514"/>
              <a:gd name="T34" fmla="*/ 378023383 w 150"/>
              <a:gd name="T35" fmla="*/ 2147483647 h 1514"/>
              <a:gd name="T36" fmla="*/ 239415639 w 150"/>
              <a:gd name="T37" fmla="*/ 2147483647 h 151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0"/>
              <a:gd name="T58" fmla="*/ 0 h 1514"/>
              <a:gd name="T59" fmla="*/ 150 w 150"/>
              <a:gd name="T60" fmla="*/ 1514 h 151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0" h="1514">
                <a:moveTo>
                  <a:pt x="48" y="3"/>
                </a:moveTo>
                <a:cubicBezTo>
                  <a:pt x="66" y="56"/>
                  <a:pt x="42" y="0"/>
                  <a:pt x="79" y="43"/>
                </a:cubicBezTo>
                <a:cubicBezTo>
                  <a:pt x="91" y="57"/>
                  <a:pt x="111" y="90"/>
                  <a:pt x="111" y="90"/>
                </a:cubicBezTo>
                <a:cubicBezTo>
                  <a:pt x="97" y="150"/>
                  <a:pt x="107" y="175"/>
                  <a:pt x="56" y="200"/>
                </a:cubicBezTo>
                <a:cubicBezTo>
                  <a:pt x="26" y="230"/>
                  <a:pt x="0" y="260"/>
                  <a:pt x="56" y="279"/>
                </a:cubicBezTo>
                <a:cubicBezTo>
                  <a:pt x="64" y="318"/>
                  <a:pt x="73" y="343"/>
                  <a:pt x="64" y="382"/>
                </a:cubicBezTo>
                <a:cubicBezTo>
                  <a:pt x="88" y="420"/>
                  <a:pt x="76" y="398"/>
                  <a:pt x="95" y="453"/>
                </a:cubicBezTo>
                <a:cubicBezTo>
                  <a:pt x="100" y="469"/>
                  <a:pt x="111" y="500"/>
                  <a:pt x="111" y="500"/>
                </a:cubicBezTo>
                <a:cubicBezTo>
                  <a:pt x="96" y="545"/>
                  <a:pt x="122" y="563"/>
                  <a:pt x="103" y="619"/>
                </a:cubicBezTo>
                <a:cubicBezTo>
                  <a:pt x="97" y="637"/>
                  <a:pt x="71" y="666"/>
                  <a:pt x="71" y="666"/>
                </a:cubicBezTo>
                <a:cubicBezTo>
                  <a:pt x="63" y="692"/>
                  <a:pt x="49" y="711"/>
                  <a:pt x="40" y="737"/>
                </a:cubicBezTo>
                <a:cubicBezTo>
                  <a:pt x="46" y="776"/>
                  <a:pt x="48" y="845"/>
                  <a:pt x="87" y="871"/>
                </a:cubicBezTo>
                <a:cubicBezTo>
                  <a:pt x="103" y="882"/>
                  <a:pt x="135" y="903"/>
                  <a:pt x="135" y="903"/>
                </a:cubicBezTo>
                <a:cubicBezTo>
                  <a:pt x="113" y="969"/>
                  <a:pt x="129" y="935"/>
                  <a:pt x="87" y="997"/>
                </a:cubicBezTo>
                <a:cubicBezTo>
                  <a:pt x="82" y="1005"/>
                  <a:pt x="71" y="1021"/>
                  <a:pt x="71" y="1021"/>
                </a:cubicBezTo>
                <a:cubicBezTo>
                  <a:pt x="62" y="1050"/>
                  <a:pt x="48" y="1070"/>
                  <a:pt x="40" y="1100"/>
                </a:cubicBezTo>
                <a:cubicBezTo>
                  <a:pt x="48" y="1152"/>
                  <a:pt x="62" y="1200"/>
                  <a:pt x="79" y="1250"/>
                </a:cubicBezTo>
                <a:cubicBezTo>
                  <a:pt x="89" y="1434"/>
                  <a:pt x="64" y="1366"/>
                  <a:pt x="150" y="1455"/>
                </a:cubicBezTo>
                <a:cubicBezTo>
                  <a:pt x="140" y="1460"/>
                  <a:pt x="64" y="1514"/>
                  <a:pt x="95" y="148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7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7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57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57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98" grpId="0" animBg="1"/>
      <p:bldP spid="574499" grpId="0" animBg="1"/>
      <p:bldP spid="574501" grpId="0" animBg="1"/>
      <p:bldP spid="5745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6A6BC0-F3B1-F54F-A4CB-4888B59DB250}" type="slidenum">
              <a:rPr lang="en-US" b="0"/>
              <a:pPr eaLnBrk="1" hangingPunct="1"/>
              <a:t>9</a:t>
            </a:fld>
            <a:endParaRPr lang="en-US" b="0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Multithreading Concept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130550" y="2997200"/>
            <a:ext cx="863600" cy="1582738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P1.T1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003800" y="2998788"/>
            <a:ext cx="863600" cy="1582737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P2.T1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156325" y="2997200"/>
            <a:ext cx="863600" cy="1582738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P2.T2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308850" y="2998788"/>
            <a:ext cx="863600" cy="1582737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0"/>
              <a:t>P2.T3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995738" y="4724400"/>
            <a:ext cx="2251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Schedulable Entities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203575" y="5013325"/>
            <a:ext cx="372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We can select one of them and run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698750" y="2420938"/>
            <a:ext cx="143986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5003800" y="2420938"/>
            <a:ext cx="3097213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2916238" y="2060575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6011863" y="2060575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Process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003800" y="2636838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6119813" y="2636838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7343775" y="2636838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3132138" y="2636838"/>
            <a:ext cx="828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1.1|1.2|1.2|0.3|0.2|0.2|0.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0.9|0.2|0.2|0.1|0.1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5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0.3|0.4|0.2|0.2|0.4|0.2|0.1|0.1|0.4|0.2|0.1|0.1|0.1|0.1|0.1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|0.2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lg" len="lg"/>
          <a:tailEnd type="triangle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lg" len="lg"/>
          <a:tailEnd type="triangle" w="lg" len="lg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171113</TotalTime>
  <Words>3244</Words>
  <Application>Microsoft Macintosh PowerPoint</Application>
  <PresentationFormat>On-screen Show (4:3)</PresentationFormat>
  <Paragraphs>757</Paragraphs>
  <Slides>68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Courier New</vt:lpstr>
      <vt:lpstr>ＭＳ Ｐゴシック</vt:lpstr>
      <vt:lpstr>Tahoma Small Cap</vt:lpstr>
      <vt:lpstr>Times New Roman</vt:lpstr>
      <vt:lpstr>Webdings</vt:lpstr>
      <vt:lpstr>Arial</vt:lpstr>
      <vt:lpstr>Default Design</vt:lpstr>
      <vt:lpstr>Equation</vt:lpstr>
      <vt:lpstr>Chapter 4 Threads </vt:lpstr>
      <vt:lpstr>Outline and Objectives</vt:lpstr>
      <vt:lpstr>Threading Concept</vt:lpstr>
      <vt:lpstr>Threads and Thread Usage</vt:lpstr>
      <vt:lpstr>Benefits of using threads for an App</vt:lpstr>
      <vt:lpstr>Threads and Thread Usage</vt:lpstr>
      <vt:lpstr>a multithreaded process’ execution flows: threads</vt:lpstr>
      <vt:lpstr>Multithreading Concept</vt:lpstr>
      <vt:lpstr>Multithreading Concept</vt:lpstr>
      <vt:lpstr>Multithreading Concept</vt:lpstr>
      <vt:lpstr>Single and Multithreaded Processes</vt:lpstr>
      <vt:lpstr>Multicore programming and multithreading challenges</vt:lpstr>
      <vt:lpstr>Multithreaded Server Architecture</vt:lpstr>
      <vt:lpstr>Concurrent Execution on a Single-core System</vt:lpstr>
      <vt:lpstr>Parallel Execution on a Multicore System</vt:lpstr>
      <vt:lpstr>Speedup: Amdahl’s Law</vt:lpstr>
      <vt:lpstr>Threading Support</vt:lpstr>
      <vt:lpstr>Threading Support</vt:lpstr>
      <vt:lpstr>Multithreading Models</vt:lpstr>
      <vt:lpstr>Many-to-One Model:  Implementing Threads in User Space</vt:lpstr>
      <vt:lpstr>Many-to-One Model:  Implementing Threads in User Space</vt:lpstr>
      <vt:lpstr>One-to-One Model:  Implementing Threads in Kernel Space</vt:lpstr>
      <vt:lpstr>One-to-One Model:  Implementing Threads in Kernel Space</vt:lpstr>
      <vt:lpstr>Threading API</vt:lpstr>
      <vt:lpstr>Thread Libraries</vt:lpstr>
      <vt:lpstr>Pthreads Library</vt:lpstr>
      <vt:lpstr>Pthreads Example</vt:lpstr>
      <vt:lpstr>Pthreads Example</vt:lpstr>
      <vt:lpstr>Pthreads Example</vt:lpstr>
      <vt:lpstr>Pthreads Example</vt:lpstr>
      <vt:lpstr>Pthreads Example</vt:lpstr>
      <vt:lpstr>Compiling and running the program</vt:lpstr>
      <vt:lpstr>Windows Threads</vt:lpstr>
      <vt:lpstr>Java Threads</vt:lpstr>
      <vt:lpstr>From Single-threaded to Multithreaded</vt:lpstr>
      <vt:lpstr>Thread Specific Data</vt:lpstr>
      <vt:lpstr>From Single-threaded to Multithreaded</vt:lpstr>
      <vt:lpstr>From Singlethread to Multithreaded</vt:lpstr>
      <vt:lpstr>From Singlethread to Multithreaded</vt:lpstr>
      <vt:lpstr>Thread-safe   / Reentrant libraries</vt:lpstr>
      <vt:lpstr>Examples from Operating Systems</vt:lpstr>
      <vt:lpstr>Operating System Examples</vt:lpstr>
      <vt:lpstr>Linux Threads</vt:lpstr>
      <vt:lpstr>Clone() and fork()</vt:lpstr>
      <vt:lpstr>References</vt:lpstr>
      <vt:lpstr>Additional Study Material</vt:lpstr>
      <vt:lpstr>Many-to-Many Model &amp; Two-level Model</vt:lpstr>
      <vt:lpstr>Implicit Threading</vt:lpstr>
      <vt:lpstr>Implicit Threading</vt:lpstr>
      <vt:lpstr>Thread Pools</vt:lpstr>
      <vt:lpstr>OpenMP</vt:lpstr>
      <vt:lpstr>Grand Central Dispatch (GCD)</vt:lpstr>
      <vt:lpstr>Other Threading Issues</vt:lpstr>
      <vt:lpstr>Threading Issues</vt:lpstr>
      <vt:lpstr>Semantics of fork() and exec()</vt:lpstr>
      <vt:lpstr>Thread Cancellation</vt:lpstr>
      <vt:lpstr>Thread Cancellation</vt:lpstr>
      <vt:lpstr>Signal Handling</vt:lpstr>
      <vt:lpstr>Signal Handling</vt:lpstr>
      <vt:lpstr>Signal Handling</vt:lpstr>
      <vt:lpstr>a C program using signals</vt:lpstr>
      <vt:lpstr>delivering signal (notifying)</vt:lpstr>
      <vt:lpstr>kill program</vt:lpstr>
      <vt:lpstr>Some Signals</vt:lpstr>
      <vt:lpstr>Scheduler Activations</vt:lpstr>
      <vt:lpstr>Scheduler Activations: Upcall mechanism</vt:lpstr>
      <vt:lpstr>Windows XP Threads</vt:lpstr>
      <vt:lpstr>Windows XP Threads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Ibrahim Korpeoglu</cp:lastModifiedBy>
  <cp:revision>2430</cp:revision>
  <dcterms:created xsi:type="dcterms:W3CDTF">1601-01-01T00:00:00Z</dcterms:created>
  <dcterms:modified xsi:type="dcterms:W3CDTF">2018-10-16T10:08:00Z</dcterms:modified>
</cp:coreProperties>
</file>