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0" r:id="rId3"/>
    <p:sldId id="369" r:id="rId4"/>
    <p:sldId id="407" r:id="rId5"/>
    <p:sldId id="371" r:id="rId6"/>
    <p:sldId id="372" r:id="rId7"/>
    <p:sldId id="406" r:id="rId8"/>
    <p:sldId id="373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462" r:id="rId21"/>
    <p:sldId id="386" r:id="rId22"/>
    <p:sldId id="387" r:id="rId23"/>
    <p:sldId id="388" r:id="rId24"/>
    <p:sldId id="389" r:id="rId25"/>
    <p:sldId id="390" r:id="rId26"/>
    <p:sldId id="391" r:id="rId27"/>
    <p:sldId id="409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8" r:id="rId37"/>
    <p:sldId id="400" r:id="rId38"/>
    <p:sldId id="401" r:id="rId39"/>
    <p:sldId id="457" r:id="rId40"/>
    <p:sldId id="402" r:id="rId41"/>
    <p:sldId id="458" r:id="rId42"/>
    <p:sldId id="459" r:id="rId43"/>
    <p:sldId id="410" r:id="rId44"/>
    <p:sldId id="464" r:id="rId45"/>
    <p:sldId id="403" r:id="rId46"/>
    <p:sldId id="456" r:id="rId47"/>
    <p:sldId id="404" r:id="rId48"/>
    <p:sldId id="405" r:id="rId49"/>
    <p:sldId id="411" r:id="rId50"/>
    <p:sldId id="412" r:id="rId51"/>
    <p:sldId id="413" r:id="rId52"/>
    <p:sldId id="414" r:id="rId53"/>
    <p:sldId id="415" r:id="rId54"/>
    <p:sldId id="416" r:id="rId55"/>
    <p:sldId id="417" r:id="rId56"/>
    <p:sldId id="418" r:id="rId57"/>
    <p:sldId id="419" r:id="rId58"/>
    <p:sldId id="463" r:id="rId59"/>
    <p:sldId id="460" r:id="rId60"/>
    <p:sldId id="451" r:id="rId61"/>
    <p:sldId id="422" r:id="rId62"/>
    <p:sldId id="421" r:id="rId63"/>
    <p:sldId id="423" r:id="rId64"/>
    <p:sldId id="424" r:id="rId65"/>
    <p:sldId id="425" r:id="rId66"/>
    <p:sldId id="426" r:id="rId67"/>
    <p:sldId id="454" r:id="rId68"/>
    <p:sldId id="427" r:id="rId69"/>
    <p:sldId id="428" r:id="rId70"/>
    <p:sldId id="449" r:id="rId71"/>
    <p:sldId id="450" r:id="rId72"/>
    <p:sldId id="429" r:id="rId73"/>
    <p:sldId id="441" r:id="rId74"/>
    <p:sldId id="448" r:id="rId75"/>
    <p:sldId id="471" r:id="rId76"/>
    <p:sldId id="431" r:id="rId77"/>
    <p:sldId id="432" r:id="rId78"/>
    <p:sldId id="433" r:id="rId79"/>
    <p:sldId id="434" r:id="rId80"/>
    <p:sldId id="435" r:id="rId81"/>
    <p:sldId id="461" r:id="rId82"/>
    <p:sldId id="472" r:id="rId83"/>
    <p:sldId id="473" r:id="rId84"/>
    <p:sldId id="474" r:id="rId85"/>
    <p:sldId id="475" r:id="rId86"/>
    <p:sldId id="470" r:id="rId87"/>
    <p:sldId id="465" r:id="rId88"/>
    <p:sldId id="466" r:id="rId89"/>
    <p:sldId id="467" r:id="rId90"/>
    <p:sldId id="469" r:id="rId91"/>
    <p:sldId id="455" r:id="rId92"/>
  </p:sldIdLst>
  <p:sldSz cx="9144000" cy="6858000" type="screen4x3"/>
  <p:notesSz cx="6662738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FFFF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83821" autoAdjust="0"/>
  </p:normalViewPr>
  <p:slideViewPr>
    <p:cSldViewPr>
      <p:cViewPr>
        <p:scale>
          <a:sx n="140" d="100"/>
          <a:sy n="140" d="100"/>
        </p:scale>
        <p:origin x="2096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68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68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FC5E8D2-B87F-BA44-8043-E534AB8A3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2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9A861CD-42CC-4F49-B18B-1498C10FB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E2AA6-7000-AF4D-B49A-17C1F64B07DA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3672D-177D-1645-8290-3BF1D828CEF6}" type="slidenum">
              <a:rPr lang="en-US"/>
              <a:pPr/>
              <a:t>10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E8F34-BCF4-454D-9E02-3C99E2FC3717}" type="slidenum">
              <a:rPr lang="en-US"/>
              <a:pPr/>
              <a:t>11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E3986-F4AE-0942-95D5-9ACBDFCCE66D}" type="slidenum">
              <a:rPr lang="en-US"/>
              <a:pPr/>
              <a:t>12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D0ED4-50A5-604B-9A31-717FA57F8D7A}" type="slidenum">
              <a:rPr lang="en-US"/>
              <a:pPr/>
              <a:t>13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9E084-1B55-9041-9EB3-1407922AD4F9}" type="slidenum">
              <a:rPr lang="en-US"/>
              <a:pPr/>
              <a:t>14</a:t>
            </a:fld>
            <a:endParaRPr lang="en-US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20A9E-B1AF-534D-8BAE-BB161B5A1EDB}" type="slidenum">
              <a:rPr lang="en-US"/>
              <a:pPr/>
              <a:t>15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C5201-C473-CB4A-8413-13600C1B8E5C}" type="slidenum">
              <a:rPr lang="en-US"/>
              <a:pPr/>
              <a:t>16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72D1C-9D80-E446-BC84-60206601A589}" type="slidenum">
              <a:rPr lang="en-US"/>
              <a:pPr/>
              <a:t>17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0239F-A370-1146-A89A-0AF223FE2E77}" type="slidenum">
              <a:rPr lang="en-US"/>
              <a:pPr/>
              <a:t>18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65732-1622-7F47-9E03-5E3B919AE4E2}" type="slidenum">
              <a:rPr lang="en-US"/>
              <a:pPr/>
              <a:t>19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98B60-4ABD-EC49-B73B-E0451466D726}" type="slidenum">
              <a:rPr lang="en-US"/>
              <a:pPr/>
              <a:t>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90503-5BFD-FC46-89F7-543AD61762C9}" type="slidenum">
              <a:rPr lang="en-US"/>
              <a:pPr/>
              <a:t>21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F333B-2C51-584F-B8A4-B800A2E8E9C9}" type="slidenum">
              <a:rPr lang="en-US"/>
              <a:pPr/>
              <a:t>22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49AE7-444B-FF48-B0D7-3B44424EBD32}" type="slidenum">
              <a:rPr lang="en-US"/>
              <a:pPr/>
              <a:t>23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C6912-A6C8-6D4B-9241-FEC47230B859}" type="slidenum">
              <a:rPr lang="en-US"/>
              <a:pPr/>
              <a:t>24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26DFB-9472-A54A-BDC0-25DF6216636E}" type="slidenum">
              <a:rPr lang="en-US"/>
              <a:pPr/>
              <a:t>25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B4300-1BFB-784D-86AA-84303598BA97}" type="slidenum">
              <a:rPr lang="en-US"/>
              <a:pPr/>
              <a:t>26</a:t>
            </a:fld>
            <a:endParaRPr lang="en-US"/>
          </a:p>
        </p:txBody>
      </p:sp>
      <p:sp>
        <p:nvSpPr>
          <p:cNvPr id="145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0B99A-FAC1-F649-9EF3-ED6C5B891674}" type="slidenum">
              <a:rPr lang="en-US"/>
              <a:pPr/>
              <a:t>27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DA575-5C25-3942-906E-D836E430496B}" type="slidenum">
              <a:rPr lang="en-US"/>
              <a:pPr/>
              <a:t>28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63F83-C1A1-7947-98D6-18D7A8217CCD}" type="slidenum">
              <a:rPr lang="en-US"/>
              <a:pPr/>
              <a:t>29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0CA79-38E2-4B4F-A107-835C406833D8}" type="slidenum">
              <a:rPr lang="en-US"/>
              <a:pPr/>
              <a:t>30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E4E3B-20DD-D743-B824-F987832C8A1D}" type="slidenum">
              <a:rPr lang="en-US"/>
              <a:pPr/>
              <a:t>3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2555A-D628-1947-9265-415590F99957}" type="slidenum">
              <a:rPr lang="en-US"/>
              <a:pPr/>
              <a:t>31</a:t>
            </a:fld>
            <a:endParaRPr lang="en-US"/>
          </a:p>
        </p:txBody>
      </p:sp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2108E-D089-6D4C-8835-92CCF2B02F2E}" type="slidenum">
              <a:rPr lang="en-US"/>
              <a:pPr/>
              <a:t>32</a:t>
            </a:fld>
            <a:endParaRPr lang="en-US"/>
          </a:p>
        </p:txBody>
      </p:sp>
      <p:sp>
        <p:nvSpPr>
          <p:cNvPr id="146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B246C-E928-D840-BBB9-9EF7027DA471}" type="slidenum">
              <a:rPr lang="en-US"/>
              <a:pPr/>
              <a:t>33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877D8-5554-2C47-9A11-58B6C59684D1}" type="slidenum">
              <a:rPr lang="en-US"/>
              <a:pPr/>
              <a:t>34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40A84-0532-C54B-8BD3-A7A66E7FF23A}" type="slidenum">
              <a:rPr lang="en-US"/>
              <a:pPr/>
              <a:t>35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F7001-1442-AD45-9A99-EC499D03A124}" type="slidenum">
              <a:rPr lang="en-US"/>
              <a:pPr/>
              <a:t>36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4C66D-DF94-D949-A1D6-53E99F0AB3BD}" type="slidenum">
              <a:rPr lang="en-US"/>
              <a:pPr/>
              <a:t>37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5D394-00F0-2845-8FBB-1476A7949413}" type="slidenum">
              <a:rPr lang="en-US"/>
              <a:pPr/>
              <a:t>38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EC3BC-B3F6-114A-B703-E820F8AF7D93}" type="slidenum">
              <a:rPr lang="en-US"/>
              <a:pPr/>
              <a:t>40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8BEC0-29CA-AF4F-8103-BA8E8F2606F6}" type="slidenum">
              <a:rPr lang="en-US"/>
              <a:pPr/>
              <a:t>43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28B86-EC76-374A-89FB-976DC702522E}" type="slidenum">
              <a:rPr lang="en-US"/>
              <a:pPr/>
              <a:t>4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21625-02E9-AF40-8FF5-EA1E0D032F06}" type="slidenum">
              <a:rPr lang="en-US"/>
              <a:pPr/>
              <a:t>45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B9E24-3424-2442-8C15-B2FCED3F3821}" type="slidenum">
              <a:rPr lang="en-US"/>
              <a:pPr/>
              <a:t>47</a:t>
            </a:fld>
            <a:endParaRPr lang="en-US"/>
          </a:p>
        </p:txBody>
      </p:sp>
      <p:sp>
        <p:nvSpPr>
          <p:cNvPr id="14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3B1EF-A39B-D24E-8A46-7C45D868BC47}" type="slidenum">
              <a:rPr lang="en-US"/>
              <a:pPr/>
              <a:t>48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C7E79-885B-914B-916B-EA94F11AFCAF}" type="slidenum">
              <a:rPr lang="en-US"/>
              <a:pPr/>
              <a:t>49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F4C2B-ADC4-7147-9CDF-562433945242}" type="slidenum">
              <a:rPr lang="en-US"/>
              <a:pPr/>
              <a:t>50</a:t>
            </a:fld>
            <a:endParaRPr lang="en-US"/>
          </a:p>
        </p:txBody>
      </p:sp>
      <p:sp>
        <p:nvSpPr>
          <p:cNvPr id="150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F2CA3-1349-0D4E-BCF5-BCE02F1C9726}" type="slidenum">
              <a:rPr lang="en-US"/>
              <a:pPr/>
              <a:t>51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79AF3-C11B-A64F-8F2A-E338D7E63E00}" type="slidenum">
              <a:rPr lang="en-US"/>
              <a:pPr/>
              <a:t>52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4EBA7-E10E-9949-BD4E-42079BAAA520}" type="slidenum">
              <a:rPr lang="en-US"/>
              <a:pPr/>
              <a:t>53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0CE1D-37CD-2349-8492-9C22FDBCFFBF}" type="slidenum">
              <a:rPr lang="en-US"/>
              <a:pPr/>
              <a:t>54</a:t>
            </a:fld>
            <a:endParaRPr lang="en-US"/>
          </a:p>
        </p:txBody>
      </p:sp>
      <p:sp>
        <p:nvSpPr>
          <p:cNvPr id="151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0DD9D-2C52-5549-9E50-C77838BA3635}" type="slidenum">
              <a:rPr lang="en-US"/>
              <a:pPr/>
              <a:t>55</a:t>
            </a:fld>
            <a:endParaRPr lang="en-US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74AFF-B962-DB41-8C87-0BE84EFCE561}" type="slidenum">
              <a:rPr lang="en-US"/>
              <a:pPr/>
              <a:t>5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6428F-3DFA-2642-920E-ECD82A5F7718}" type="slidenum">
              <a:rPr lang="en-US"/>
              <a:pPr/>
              <a:t>56</a:t>
            </a:fld>
            <a:endParaRPr lang="en-US"/>
          </a:p>
        </p:txBody>
      </p:sp>
      <p:sp>
        <p:nvSpPr>
          <p:cNvPr id="152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4B023-F394-3947-A358-F1C21239C559}" type="slidenum">
              <a:rPr lang="en-US"/>
              <a:pPr/>
              <a:t>57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05948-A5E5-9C40-A37F-B19FB1C2DEFA}" type="slidenum">
              <a:rPr lang="en-US"/>
              <a:pPr/>
              <a:t>60</a:t>
            </a:fld>
            <a:endParaRPr lang="en-US"/>
          </a:p>
        </p:txBody>
      </p:sp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E4159-D726-E644-9718-579A27F3C9B8}" type="slidenum">
              <a:rPr lang="en-US"/>
              <a:pPr/>
              <a:t>61</a:t>
            </a:fld>
            <a:endParaRPr lang="en-US"/>
          </a:p>
        </p:txBody>
      </p:sp>
      <p:sp>
        <p:nvSpPr>
          <p:cNvPr id="153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2544A-BD86-9A41-AD4E-B45F2CBC9443}" type="slidenum">
              <a:rPr lang="en-US"/>
              <a:pPr/>
              <a:t>62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EF3E7-BE46-6C43-B8D7-02F38BF4951B}" type="slidenum">
              <a:rPr lang="en-US"/>
              <a:pPr/>
              <a:t>63</a:t>
            </a:fld>
            <a:endParaRPr lang="en-US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9A8EA-FDEF-BE4A-AA3A-2A8AA079CAF6}" type="slidenum">
              <a:rPr lang="en-US"/>
              <a:pPr/>
              <a:t>64</a:t>
            </a:fld>
            <a:endParaRPr lang="en-U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AB5FE-E488-DD45-830B-D77D521BC94D}" type="slidenum">
              <a:rPr lang="en-US"/>
              <a:pPr/>
              <a:t>65</a:t>
            </a:fld>
            <a:endParaRPr lang="en-US"/>
          </a:p>
        </p:txBody>
      </p:sp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C9B34-D8F6-AA4B-9FFC-440017BB545A}" type="slidenum">
              <a:rPr lang="en-US"/>
              <a:pPr/>
              <a:t>66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99E5E-888F-3345-87B9-32FB3DB9CE39}" type="slidenum">
              <a:rPr lang="en-US"/>
              <a:pPr/>
              <a:t>67</a:t>
            </a:fld>
            <a:endParaRPr lang="en-US"/>
          </a:p>
        </p:txBody>
      </p:sp>
      <p:sp>
        <p:nvSpPr>
          <p:cNvPr id="162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2C130-C520-D044-BF2D-B4638E74F7A8}" type="slidenum">
              <a:rPr lang="en-US"/>
              <a:pPr/>
              <a:t>6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DA3A4-0CD9-854E-ADB1-2F2D533A6450}" type="slidenum">
              <a:rPr lang="en-US"/>
              <a:pPr/>
              <a:t>68</a:t>
            </a:fld>
            <a:endParaRPr lang="en-US"/>
          </a:p>
        </p:txBody>
      </p:sp>
      <p:sp>
        <p:nvSpPr>
          <p:cNvPr id="154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70942-E5A2-9F48-B893-34A5CC0B98BD}" type="slidenum">
              <a:rPr lang="en-US"/>
              <a:pPr/>
              <a:t>69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8E030-6412-B346-9A6E-7D1D81C762DE}" type="slidenum">
              <a:rPr lang="en-US"/>
              <a:pPr/>
              <a:t>70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94E17-9F18-2E40-BF13-2E70708078D3}" type="slidenum">
              <a:rPr lang="en-US"/>
              <a:pPr/>
              <a:t>71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FDF74-0197-8A4E-802F-71A35D5F77A3}" type="slidenum">
              <a:rPr lang="en-US"/>
              <a:pPr/>
              <a:t>72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45396-2F14-AD4B-8FAB-C35B308F5D5D}" type="slidenum">
              <a:rPr lang="en-US"/>
              <a:pPr/>
              <a:t>73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4ACA6-C9EA-7C4D-A4E6-99E2AB35BBEF}" type="slidenum">
              <a:rPr lang="en-US"/>
              <a:pPr/>
              <a:t>74</a:t>
            </a:fld>
            <a:endParaRPr lang="en-US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1C8DC-16AA-F44A-9746-BFA97FD4A45E}" type="slidenum">
              <a:rPr lang="en-US"/>
              <a:pPr/>
              <a:t>75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E0659-7D33-3840-8439-7DBE4A6E452F}" type="slidenum">
              <a:rPr lang="en-US"/>
              <a:pPr/>
              <a:t>76</a:t>
            </a:fld>
            <a:endParaRPr lang="en-US"/>
          </a:p>
        </p:txBody>
      </p:sp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01478-BD82-B841-8A3F-3A3458F3BD8A}" type="slidenum">
              <a:rPr lang="en-US"/>
              <a:pPr/>
              <a:t>77</a:t>
            </a:fld>
            <a:endParaRPr lang="en-US"/>
          </a:p>
        </p:txBody>
      </p:sp>
      <p:sp>
        <p:nvSpPr>
          <p:cNvPr id="155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4225B-14AB-C44A-83B5-B242C4B8457F}" type="slidenum">
              <a:rPr lang="en-US"/>
              <a:pPr/>
              <a:t>7</a:t>
            </a:fld>
            <a:endParaRPr lang="en-US"/>
          </a:p>
        </p:txBody>
      </p:sp>
      <p:sp>
        <p:nvSpPr>
          <p:cNvPr id="149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E3348-7140-3C4D-91B9-237F093996DE}" type="slidenum">
              <a:rPr lang="en-US"/>
              <a:pPr/>
              <a:t>78</a:t>
            </a:fld>
            <a:endParaRPr lang="en-US"/>
          </a:p>
        </p:txBody>
      </p:sp>
      <p:sp>
        <p:nvSpPr>
          <p:cNvPr id="156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1717E-B18D-254B-88C6-F7532ACD6EC2}" type="slidenum">
              <a:rPr lang="en-US"/>
              <a:pPr/>
              <a:t>79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0CD55-F213-1149-93C3-995375B1B24E}" type="slidenum">
              <a:rPr lang="en-US"/>
              <a:pPr/>
              <a:t>80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E2953-0956-464F-BB1E-78446B712FF6}" type="slidenum">
              <a:rPr lang="en-US"/>
              <a:pPr/>
              <a:t>82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D9913-B6BF-BC45-B931-C3FF40F1F1DF}" type="slidenum">
              <a:rPr lang="en-US"/>
              <a:pPr/>
              <a:t>83</a:t>
            </a:fld>
            <a:endParaRPr lang="en-US"/>
          </a:p>
        </p:txBody>
      </p:sp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C9158-4818-AC46-BA34-F8B667ADEF66}" type="slidenum">
              <a:rPr lang="en-US"/>
              <a:pPr/>
              <a:t>84</a:t>
            </a:fld>
            <a:endParaRPr lang="en-US"/>
          </a:p>
        </p:txBody>
      </p:sp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20E81-0F27-2F48-AE30-0BB800548AFE}" type="slidenum">
              <a:rPr lang="en-US"/>
              <a:pPr/>
              <a:t>85</a:t>
            </a:fld>
            <a:endParaRPr lang="en-US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43184-8C07-7C46-A467-F1C636D7B847}" type="slidenum">
              <a:rPr lang="en-US"/>
              <a:pPr/>
              <a:t>87</a:t>
            </a:fld>
            <a:endParaRPr lang="en-US"/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6FF0B-C1D7-964D-B10C-7F7B04050E04}" type="slidenum">
              <a:rPr lang="en-US"/>
              <a:pPr/>
              <a:t>88</a:t>
            </a:fld>
            <a:endParaRPr lang="en-US"/>
          </a:p>
        </p:txBody>
      </p:sp>
      <p:sp>
        <p:nvSpPr>
          <p:cNvPr id="164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DB028-7F40-644E-B916-3673F40E9971}" type="slidenum">
              <a:rPr lang="en-US"/>
              <a:pPr/>
              <a:t>89</a:t>
            </a:fld>
            <a:endParaRPr lang="en-US"/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2FF36-4FE8-3C49-9D91-06563E721387}" type="slidenum">
              <a:rPr lang="en-US"/>
              <a:pPr/>
              <a:t>8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DDBB9-A1BA-1442-83D4-5BFC92945A52}" type="slidenum">
              <a:rPr lang="en-US"/>
              <a:pPr/>
              <a:t>90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82E99-FBC9-2E4A-A1A2-5D884021F4E8}" type="slidenum">
              <a:rPr lang="en-US"/>
              <a:pPr/>
              <a:t>9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48D90-01BC-EB4B-89AA-7CD902F85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5B52D-3048-8745-A684-0AA774E72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8DF82E-CE43-784E-BBF1-AF13DAF71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56550" y="6381750"/>
            <a:ext cx="954088" cy="309563"/>
          </a:xfrm>
        </p:spPr>
        <p:txBody>
          <a:bodyPr/>
          <a:lstStyle>
            <a:lvl1pPr>
              <a:defRPr/>
            </a:lvl1pPr>
          </a:lstStyle>
          <a:p>
            <a:fld id="{EEA2D773-FADC-B54F-8B36-1D3028916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BDB29-0381-074D-93BF-FA585C145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DAA7C9-544B-1B46-A9B1-E6C438F26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AC8AC8-5EC6-8C48-9110-2AFA4775F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5FFFDE-9761-7141-9EDC-A8A02E1C0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FA169C-64FC-C84B-82CE-EDF0797F7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D79A30-5F7C-8442-8698-C0F9FE1BDC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0DC66A-3DBB-9445-B1F8-7644BE180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832F9E-F565-1541-A8D3-F26592FC6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9929A8-700E-C14B-8173-C9404343C9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6858-9106-F044-A629-F46B223EE99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ahoma Small Cap" charset="0"/>
              </a:rPr>
              <a:t>Chapter  9</a:t>
            </a:r>
            <a:br>
              <a:rPr lang="en-US" sz="3600">
                <a:solidFill>
                  <a:schemeClr val="tx1"/>
                </a:solidFill>
                <a:latin typeface="Tahoma Small Cap" charset="0"/>
              </a:rPr>
            </a:br>
            <a:r>
              <a:rPr lang="en-US" sz="3600">
                <a:solidFill>
                  <a:schemeClr val="tx1"/>
                </a:solidFill>
                <a:latin typeface="Tahoma Small Cap" charset="0"/>
              </a:rPr>
              <a:t> Virtual Memory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149725"/>
            <a:ext cx="6080125" cy="838200"/>
          </a:xfrm>
        </p:spPr>
        <p:txBody>
          <a:bodyPr/>
          <a:lstStyle/>
          <a:p>
            <a:r>
              <a:rPr lang="en-US" sz="1600" b="1" dirty="0"/>
              <a:t>Last Update: </a:t>
            </a:r>
            <a:r>
              <a:rPr lang="en-US" sz="1600" b="1" dirty="0" smtClean="0">
                <a:solidFill>
                  <a:srgbClr val="FF3300"/>
                </a:solidFill>
              </a:rPr>
              <a:t>April </a:t>
            </a:r>
            <a:r>
              <a:rPr lang="en-US" sz="1600" b="1" dirty="0" smtClean="0">
                <a:solidFill>
                  <a:srgbClr val="FF3300"/>
                </a:solidFill>
              </a:rPr>
              <a:t>12, </a:t>
            </a:r>
            <a:r>
              <a:rPr lang="en-US" sz="1600" b="1" dirty="0" smtClean="0">
                <a:solidFill>
                  <a:srgbClr val="FF3300"/>
                </a:solidFill>
              </a:rPr>
              <a:t>2018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 Small Cap" charset="0"/>
              </a:rPr>
              <a:t>Bilkent University </a:t>
            </a:r>
            <a:br>
              <a:rPr lang="en-US" sz="2000">
                <a:latin typeface="Tahoma Small Cap" charset="0"/>
              </a:rPr>
            </a:br>
            <a:r>
              <a:rPr lang="en-US" sz="2000">
                <a:latin typeface="Tahoma Small Cap" charset="0"/>
              </a:rPr>
              <a:t>Department of Computer Engineering</a:t>
            </a:r>
          </a:p>
          <a:p>
            <a:r>
              <a:rPr lang="en-US" sz="2000">
                <a:latin typeface="Tahoma Small Cap" charset="0"/>
              </a:rPr>
              <a:t>CS342 Operating Systems</a:t>
            </a:r>
          </a:p>
        </p:txBody>
      </p:sp>
      <p:pic>
        <p:nvPicPr>
          <p:cNvPr id="4111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E317B-28FB-0348-A1F2-FDC91C2FFC6B}" type="slidenum">
              <a:rPr lang="en-US"/>
              <a:pPr/>
              <a:t>10</a:t>
            </a:fld>
            <a:endParaRPr lang="en-US"/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Page Table When Some Pages Are Not in Main Memory</a:t>
            </a:r>
          </a:p>
        </p:txBody>
      </p:sp>
      <p:pic>
        <p:nvPicPr>
          <p:cNvPr id="1410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84325"/>
            <a:ext cx="4743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2E624-1E9F-8E43-BBD5-FA1B762E94F2}" type="slidenum">
              <a:rPr lang="en-US"/>
              <a:pPr/>
              <a:t>11</a:t>
            </a:fld>
            <a:endParaRPr lang="en-US"/>
          </a:p>
        </p:txBody>
      </p:sp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6300" cy="4679950"/>
          </a:xfrm>
        </p:spPr>
        <p:txBody>
          <a:bodyPr/>
          <a:lstStyle/>
          <a:p>
            <a:r>
              <a:rPr lang="en-US" dirty="0"/>
              <a:t>When CPU makes a memory reference (i.e. page reference), HW consults the  page table. If entry is invalid, then exception occurs and kernel gets executed.  </a:t>
            </a:r>
            <a:endParaRPr lang="en-US" b="1" dirty="0">
              <a:sym typeface="Symbol" charset="0"/>
            </a:endParaRPr>
          </a:p>
          <a:p>
            <a:pPr>
              <a:buFontTx/>
              <a:buNone/>
            </a:pPr>
            <a:r>
              <a:rPr lang="en-US" b="1" dirty="0">
                <a:sym typeface="Symbol" charset="0"/>
              </a:rPr>
              <a:t>Kernel </a:t>
            </a:r>
            <a:r>
              <a:rPr lang="en-US" b="1" dirty="0" smtClean="0">
                <a:sym typeface="Symbol" charset="0"/>
              </a:rPr>
              <a:t>handles such a case as follows: </a:t>
            </a:r>
            <a:endParaRPr lang="en-US" b="1" dirty="0">
              <a:sym typeface="Symbol" charset="0"/>
            </a:endParaRPr>
          </a:p>
          <a:p>
            <a:pPr>
              <a:buFont typeface="Monotype Sorts" charset="0"/>
              <a:buAutoNum type="arabicPeriod"/>
            </a:pPr>
            <a:r>
              <a:rPr lang="en-US" dirty="0">
                <a:sym typeface="Symbol" charset="0"/>
              </a:rPr>
              <a:t>Kernel looks at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another table </a:t>
            </a:r>
            <a:r>
              <a:rPr lang="en-US" dirty="0">
                <a:sym typeface="Symbol" charset="0"/>
              </a:rPr>
              <a:t>to </a:t>
            </a:r>
            <a:r>
              <a:rPr lang="en-US" dirty="0" smtClean="0">
                <a:sym typeface="Symbol" charset="0"/>
              </a:rPr>
              <a:t>decide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(that table: virtual memory regions of the process):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/>
              <a:t>Invalid reference (page is in </a:t>
            </a:r>
            <a:r>
              <a:rPr lang="en-US" i="1" dirty="0"/>
              <a:t>unused</a:t>
            </a:r>
            <a:r>
              <a:rPr lang="en-US" dirty="0"/>
              <a:t> portion of address space)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Abort</a:t>
            </a:r>
          </a:p>
          <a:p>
            <a:pPr lvl="1"/>
            <a:r>
              <a:rPr lang="en-US" dirty="0">
                <a:sym typeface="Symbol" charset="0"/>
              </a:rPr>
              <a:t>Just not in memory </a:t>
            </a:r>
            <a:r>
              <a:rPr lang="en-US" dirty="0" smtClean="0">
                <a:sym typeface="Wingdings" charset="0"/>
              </a:rPr>
              <a:t></a:t>
            </a:r>
            <a:r>
              <a:rPr lang="en-US" dirty="0" smtClean="0">
                <a:sym typeface="Symbol" charset="0"/>
              </a:rPr>
              <a:t> </a:t>
            </a:r>
            <a:r>
              <a:rPr lang="en-US" b="1" dirty="0">
                <a:solidFill>
                  <a:srgbClr val="3366FF"/>
                </a:solidFill>
                <a:sym typeface="Symbol" charset="0"/>
              </a:rPr>
              <a:t>PAGE FAULT</a:t>
            </a: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     (</a:t>
            </a:r>
            <a:r>
              <a:rPr lang="en-US" dirty="0">
                <a:sym typeface="Symbol" charset="0"/>
              </a:rPr>
              <a:t>page is in used portion, but not in RAM</a:t>
            </a:r>
            <a:r>
              <a:rPr lang="en-US" dirty="0" smtClean="0">
                <a:sym typeface="Symbol" charset="0"/>
              </a:rPr>
              <a:t>)</a:t>
            </a:r>
            <a:endParaRPr lang="en-US" b="1" dirty="0" smtClean="0">
              <a:solidFill>
                <a:srgbClr val="3366FF"/>
              </a:solidFill>
              <a:sym typeface="Symbol" charset="0"/>
            </a:endParaRPr>
          </a:p>
          <a:p>
            <a:pPr>
              <a:buFont typeface="Monotype Sorts" charset="0"/>
              <a:buAutoNum type="arabicPeriod"/>
            </a:pPr>
            <a:r>
              <a:rPr lang="en-US" dirty="0" smtClean="0">
                <a:sym typeface="Symbol" charset="0"/>
              </a:rPr>
              <a:t>Get empty frame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(we may need to remove a page;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    if removed page is modified, we need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disk I/O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to swap it out)</a:t>
            </a:r>
          </a:p>
          <a:p>
            <a:pPr>
              <a:buFont typeface="Monotype Sorts" charset="0"/>
              <a:buAutoNum type="arabicPeriod"/>
            </a:pPr>
            <a:r>
              <a:rPr lang="en-US" dirty="0" smtClean="0">
                <a:sym typeface="Symbol" charset="0"/>
              </a:rPr>
              <a:t>Swap </a:t>
            </a:r>
            <a:r>
              <a:rPr lang="en-US" dirty="0">
                <a:sym typeface="Symbol" charset="0"/>
              </a:rPr>
              <a:t>page into frame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(we need 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disk I/O</a:t>
            </a:r>
            <a:r>
              <a:rPr lang="en-US" dirty="0">
                <a:sym typeface="Symbol" charset="0"/>
              </a:rPr>
              <a:t>)</a:t>
            </a:r>
          </a:p>
          <a:p>
            <a:pPr>
              <a:buFont typeface="Monotype Sorts" charset="0"/>
              <a:buAutoNum type="arabicPeriod"/>
            </a:pPr>
            <a:r>
              <a:rPr lang="en-US" dirty="0">
                <a:sym typeface="Symbol" charset="0"/>
              </a:rPr>
              <a:t>Reset tables (install mapping into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page table</a:t>
            </a:r>
            <a:r>
              <a:rPr lang="en-US" dirty="0">
                <a:sym typeface="Symbol" charset="0"/>
              </a:rPr>
              <a:t>)</a:t>
            </a:r>
          </a:p>
          <a:p>
            <a:pPr>
              <a:buFont typeface="Monotype Sorts" charset="0"/>
              <a:buAutoNum type="arabicPeriod"/>
            </a:pPr>
            <a:r>
              <a:rPr lang="en-US" dirty="0">
                <a:sym typeface="Symbol" charset="0"/>
              </a:rPr>
              <a:t>Set validation bit = </a:t>
            </a:r>
            <a:r>
              <a:rPr lang="en-US" b="1" dirty="0">
                <a:sym typeface="Symbol" charset="0"/>
              </a:rPr>
              <a:t>v</a:t>
            </a:r>
            <a:endParaRPr lang="en-US" dirty="0">
              <a:sym typeface="Symbol" charset="0"/>
            </a:endParaRPr>
          </a:p>
          <a:p>
            <a:pPr>
              <a:buFont typeface="Monotype Sorts" charset="0"/>
              <a:buAutoNum type="arabicPeriod"/>
            </a:pPr>
            <a:r>
              <a:rPr lang="en-US" dirty="0">
                <a:sym typeface="Symbol" charset="0"/>
              </a:rPr>
              <a:t>Restart the instruction that caused the page fault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C5D-DA40-794B-8905-52F45858188D}" type="slidenum">
              <a:rPr lang="en-US"/>
              <a:pPr/>
              <a:t>12</a:t>
            </a:fld>
            <a:endParaRPr lang="en-US"/>
          </a:p>
        </p:txBody>
      </p:sp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 (Cont.)</a:t>
            </a:r>
          </a:p>
        </p:txBody>
      </p:sp>
      <p:sp>
        <p:nvSpPr>
          <p:cNvPr id="1415173" name="Rectangle 3"/>
          <p:cNvSpPr>
            <a:spLocks noChangeArrowheads="1"/>
          </p:cNvSpPr>
          <p:nvPr/>
        </p:nvSpPr>
        <p:spPr bwMode="auto">
          <a:xfrm>
            <a:off x="811213" y="1557338"/>
            <a:ext cx="7702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If page fault occurs when trying to fetch an instruction,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fetch</a:t>
            </a:r>
            <a:r>
              <a:rPr lang="en-US" dirty="0">
                <a:sym typeface="Symbol" charset="0"/>
              </a:rPr>
              <a:t> the instruction again after bringing the page in. </a:t>
            </a:r>
            <a:endParaRPr lang="en-US" dirty="0" smtClean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If page fault occurs while we are executing an instruction: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Restart</a:t>
            </a:r>
            <a:r>
              <a:rPr lang="en-US" dirty="0">
                <a:sym typeface="Symbol" charset="0"/>
              </a:rPr>
              <a:t> the instruction after bringing the page in.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For most instructions, restarting the instruction is no problem.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ym typeface="Symbol" charset="0"/>
              </a:rPr>
              <a:t>But for some, we need to be careful. </a:t>
            </a: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endParaRPr lang="en-US" sz="1600" dirty="0">
              <a:sym typeface="Symbo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ym typeface="Symbo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ym typeface="Symbo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45BC-791E-424F-8447-831EC63CEE8F}" type="slidenum">
              <a:rPr lang="en-US"/>
              <a:pPr/>
              <a:t>13</a:t>
            </a:fld>
            <a:endParaRPr lang="en-US"/>
          </a:p>
        </p:txBody>
      </p:sp>
      <p:sp>
        <p:nvSpPr>
          <p:cNvPr id="1418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Handling a Page Fault</a:t>
            </a:r>
          </a:p>
        </p:txBody>
      </p:sp>
      <p:pic>
        <p:nvPicPr>
          <p:cNvPr id="1418244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150" y="1557338"/>
            <a:ext cx="6213475" cy="4679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18246" name="Text Box 6"/>
          <p:cNvSpPr txBox="1">
            <a:spLocks noChangeArrowheads="1"/>
          </p:cNvSpPr>
          <p:nvPr/>
        </p:nvSpPr>
        <p:spPr bwMode="auto">
          <a:xfrm>
            <a:off x="6877050" y="3429000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swap </a:t>
            </a:r>
          </a:p>
          <a:p>
            <a:r>
              <a:rPr lang="en-US">
                <a:solidFill>
                  <a:srgbClr val="000000"/>
                </a:solidFill>
              </a:rPr>
              <a:t>space</a:t>
            </a:r>
          </a:p>
        </p:txBody>
      </p:sp>
      <p:sp>
        <p:nvSpPr>
          <p:cNvPr id="1418247" name="Rectangle 7"/>
          <p:cNvSpPr>
            <a:spLocks noChangeArrowheads="1"/>
          </p:cNvSpPr>
          <p:nvPr/>
        </p:nvSpPr>
        <p:spPr bwMode="auto">
          <a:xfrm>
            <a:off x="6156325" y="2781300"/>
            <a:ext cx="1439863" cy="1368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2668-F5A2-4249-A899-BDE41EB0EFEC}" type="slidenum">
              <a:rPr lang="en-US"/>
              <a:pPr/>
              <a:t>14</a:t>
            </a:fld>
            <a:endParaRPr lang="en-US"/>
          </a:p>
        </p:txBody>
      </p:sp>
      <p:sp>
        <p:nvSpPr>
          <p:cNvPr id="142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Demand Paging</a:t>
            </a:r>
          </a:p>
        </p:txBody>
      </p:sp>
      <p:sp>
        <p:nvSpPr>
          <p:cNvPr id="1421318" name="Rectangle 3"/>
          <p:cNvSpPr>
            <a:spLocks noChangeArrowheads="1"/>
          </p:cNvSpPr>
          <p:nvPr/>
        </p:nvSpPr>
        <p:spPr bwMode="auto">
          <a:xfrm>
            <a:off x="539750" y="15621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165350" algn="l"/>
                <a:tab pos="2857500" algn="l"/>
              </a:tabLst>
            </a:pPr>
            <a:r>
              <a:rPr lang="en-US" b="1" dirty="0"/>
              <a:t>Page Fault Rate</a:t>
            </a:r>
            <a:r>
              <a:rPr lang="en-US" dirty="0"/>
              <a:t> </a:t>
            </a:r>
            <a:r>
              <a:rPr lang="tr-TR" b="1" dirty="0"/>
              <a:t>(</a:t>
            </a:r>
            <a:r>
              <a:rPr lang="en-US" b="1" i="1" dirty="0"/>
              <a:t>p</a:t>
            </a:r>
            <a:r>
              <a:rPr lang="tr-TR" b="1" dirty="0"/>
              <a:t>)</a:t>
            </a:r>
            <a:r>
              <a:rPr lang="en-US" dirty="0"/>
              <a:t>: </a:t>
            </a:r>
            <a:r>
              <a:rPr lang="tr-TR" dirty="0"/>
              <a:t>  </a:t>
            </a:r>
            <a:r>
              <a:rPr lang="en-US" dirty="0"/>
              <a:t>0 </a:t>
            </a:r>
            <a:r>
              <a:rPr lang="en-US" dirty="0">
                <a:sym typeface="Symbol" charset="0"/>
              </a:rPr>
              <a:t>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 1.0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if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= 0 no page faults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if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= 1, every reference is a fault</a:t>
            </a:r>
            <a:br>
              <a:rPr lang="en-US" dirty="0">
                <a:sym typeface="Symbol" charset="0"/>
              </a:rPr>
            </a:br>
            <a:endParaRPr lang="en-US" dirty="0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165350" algn="l"/>
                <a:tab pos="2857500" algn="l"/>
              </a:tabLst>
            </a:pPr>
            <a:r>
              <a:rPr lang="en-US" b="1" dirty="0">
                <a:sym typeface="Symbol" charset="0"/>
              </a:rPr>
              <a:t>Effective Access Time to Memory (EAT)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165350" algn="l"/>
                <a:tab pos="2857500" algn="l"/>
              </a:tabLst>
            </a:pPr>
            <a:endParaRPr lang="en-US" b="1" dirty="0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EAT = (1 –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) x </a:t>
            </a:r>
            <a:r>
              <a:rPr lang="en-US" dirty="0" err="1">
                <a:sym typeface="Symbol" charset="0"/>
              </a:rPr>
              <a:t>memory_access_time</a:t>
            </a:r>
            <a:endParaRPr lang="en-US" dirty="0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	+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x (page fault overhead time</a:t>
            </a: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	           + </a:t>
            </a:r>
            <a:r>
              <a:rPr lang="en-US" dirty="0">
                <a:solidFill>
                  <a:srgbClr val="3366FF"/>
                </a:solidFill>
                <a:sym typeface="Symbol" charset="0"/>
              </a:rPr>
              <a:t>time to swap page out (sometimes)</a:t>
            </a: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	           + </a:t>
            </a:r>
            <a:r>
              <a:rPr lang="en-US" dirty="0">
                <a:solidFill>
                  <a:srgbClr val="3366FF"/>
                </a:solidFill>
                <a:sym typeface="Symbol" charset="0"/>
              </a:rPr>
              <a:t>time swap page </a:t>
            </a:r>
            <a:r>
              <a:rPr lang="en-US" dirty="0" smtClean="0">
                <a:solidFill>
                  <a:srgbClr val="3366FF"/>
                </a:solidFill>
                <a:sym typeface="Symbol" charset="0"/>
              </a:rPr>
              <a:t>in</a:t>
            </a:r>
            <a:endParaRPr lang="en-US" dirty="0">
              <a:solidFill>
                <a:srgbClr val="3366FF"/>
              </a:solidFill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	           + restart overhead time)</a:t>
            </a:r>
          </a:p>
        </p:txBody>
      </p:sp>
      <p:sp>
        <p:nvSpPr>
          <p:cNvPr id="1421320" name="Freeform 8"/>
          <p:cNvSpPr>
            <a:spLocks/>
          </p:cNvSpPr>
          <p:nvPr/>
        </p:nvSpPr>
        <p:spPr bwMode="auto">
          <a:xfrm>
            <a:off x="3922713" y="3781425"/>
            <a:ext cx="3008312" cy="1874838"/>
          </a:xfrm>
          <a:custGeom>
            <a:avLst/>
            <a:gdLst>
              <a:gd name="T0" fmla="*/ 1824 w 1895"/>
              <a:gd name="T1" fmla="*/ 93 h 1181"/>
              <a:gd name="T2" fmla="*/ 836 w 1895"/>
              <a:gd name="T3" fmla="*/ 57 h 1181"/>
              <a:gd name="T4" fmla="*/ 530 w 1895"/>
              <a:gd name="T5" fmla="*/ 43 h 1181"/>
              <a:gd name="T6" fmla="*/ 317 w 1895"/>
              <a:gd name="T7" fmla="*/ 0 h 1181"/>
              <a:gd name="T8" fmla="*/ 132 w 1895"/>
              <a:gd name="T9" fmla="*/ 7 h 1181"/>
              <a:gd name="T10" fmla="*/ 75 w 1895"/>
              <a:gd name="T11" fmla="*/ 107 h 1181"/>
              <a:gd name="T12" fmla="*/ 61 w 1895"/>
              <a:gd name="T13" fmla="*/ 150 h 1181"/>
              <a:gd name="T14" fmla="*/ 18 w 1895"/>
              <a:gd name="T15" fmla="*/ 669 h 1181"/>
              <a:gd name="T16" fmla="*/ 25 w 1895"/>
              <a:gd name="T17" fmla="*/ 918 h 1181"/>
              <a:gd name="T18" fmla="*/ 32 w 1895"/>
              <a:gd name="T19" fmla="*/ 1003 h 1181"/>
              <a:gd name="T20" fmla="*/ 146 w 1895"/>
              <a:gd name="T21" fmla="*/ 1152 h 1181"/>
              <a:gd name="T22" fmla="*/ 210 w 1895"/>
              <a:gd name="T23" fmla="*/ 1181 h 1181"/>
              <a:gd name="T24" fmla="*/ 1156 w 1895"/>
              <a:gd name="T25" fmla="*/ 1152 h 1181"/>
              <a:gd name="T26" fmla="*/ 1333 w 1895"/>
              <a:gd name="T27" fmla="*/ 1117 h 1181"/>
              <a:gd name="T28" fmla="*/ 1540 w 1895"/>
              <a:gd name="T29" fmla="*/ 1046 h 1181"/>
              <a:gd name="T30" fmla="*/ 1646 w 1895"/>
              <a:gd name="T31" fmla="*/ 989 h 1181"/>
              <a:gd name="T32" fmla="*/ 1746 w 1895"/>
              <a:gd name="T33" fmla="*/ 903 h 1181"/>
              <a:gd name="T34" fmla="*/ 1817 w 1895"/>
              <a:gd name="T35" fmla="*/ 846 h 1181"/>
              <a:gd name="T36" fmla="*/ 1860 w 1895"/>
              <a:gd name="T37" fmla="*/ 697 h 1181"/>
              <a:gd name="T38" fmla="*/ 1895 w 1895"/>
              <a:gd name="T39" fmla="*/ 605 h 1181"/>
              <a:gd name="T40" fmla="*/ 1881 w 1895"/>
              <a:gd name="T41" fmla="*/ 391 h 1181"/>
              <a:gd name="T42" fmla="*/ 1824 w 1895"/>
              <a:gd name="T43" fmla="*/ 185 h 1181"/>
              <a:gd name="T44" fmla="*/ 1824 w 1895"/>
              <a:gd name="T45" fmla="*/ 93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95" h="1181">
                <a:moveTo>
                  <a:pt x="1824" y="93"/>
                </a:moveTo>
                <a:cubicBezTo>
                  <a:pt x="1488" y="88"/>
                  <a:pt x="1170" y="64"/>
                  <a:pt x="836" y="57"/>
                </a:cubicBezTo>
                <a:cubicBezTo>
                  <a:pt x="689" y="36"/>
                  <a:pt x="864" y="59"/>
                  <a:pt x="530" y="43"/>
                </a:cubicBezTo>
                <a:cubicBezTo>
                  <a:pt x="459" y="40"/>
                  <a:pt x="388" y="10"/>
                  <a:pt x="317" y="0"/>
                </a:cubicBezTo>
                <a:cubicBezTo>
                  <a:pt x="255" y="2"/>
                  <a:pt x="193" y="0"/>
                  <a:pt x="132" y="7"/>
                </a:cubicBezTo>
                <a:cubicBezTo>
                  <a:pt x="117" y="9"/>
                  <a:pt x="82" y="86"/>
                  <a:pt x="75" y="107"/>
                </a:cubicBezTo>
                <a:cubicBezTo>
                  <a:pt x="70" y="121"/>
                  <a:pt x="61" y="150"/>
                  <a:pt x="61" y="150"/>
                </a:cubicBezTo>
                <a:cubicBezTo>
                  <a:pt x="56" y="325"/>
                  <a:pt x="51" y="497"/>
                  <a:pt x="18" y="669"/>
                </a:cubicBezTo>
                <a:cubicBezTo>
                  <a:pt x="14" y="748"/>
                  <a:pt x="0" y="839"/>
                  <a:pt x="25" y="918"/>
                </a:cubicBezTo>
                <a:cubicBezTo>
                  <a:pt x="27" y="946"/>
                  <a:pt x="25" y="975"/>
                  <a:pt x="32" y="1003"/>
                </a:cubicBezTo>
                <a:cubicBezTo>
                  <a:pt x="46" y="1058"/>
                  <a:pt x="98" y="1122"/>
                  <a:pt x="146" y="1152"/>
                </a:cubicBezTo>
                <a:cubicBezTo>
                  <a:pt x="166" y="1164"/>
                  <a:pt x="189" y="1170"/>
                  <a:pt x="210" y="1181"/>
                </a:cubicBezTo>
                <a:cubicBezTo>
                  <a:pt x="525" y="1169"/>
                  <a:pt x="841" y="1164"/>
                  <a:pt x="1156" y="1152"/>
                </a:cubicBezTo>
                <a:cubicBezTo>
                  <a:pt x="1219" y="1145"/>
                  <a:pt x="1272" y="1129"/>
                  <a:pt x="1333" y="1117"/>
                </a:cubicBezTo>
                <a:cubicBezTo>
                  <a:pt x="1393" y="1086"/>
                  <a:pt x="1476" y="1067"/>
                  <a:pt x="1540" y="1046"/>
                </a:cubicBezTo>
                <a:cubicBezTo>
                  <a:pt x="1573" y="1022"/>
                  <a:pt x="1613" y="1013"/>
                  <a:pt x="1646" y="989"/>
                </a:cubicBezTo>
                <a:cubicBezTo>
                  <a:pt x="1681" y="964"/>
                  <a:pt x="1710" y="929"/>
                  <a:pt x="1746" y="903"/>
                </a:cubicBezTo>
                <a:cubicBezTo>
                  <a:pt x="1764" y="875"/>
                  <a:pt x="1786" y="858"/>
                  <a:pt x="1817" y="846"/>
                </a:cubicBezTo>
                <a:cubicBezTo>
                  <a:pt x="1850" y="791"/>
                  <a:pt x="1848" y="760"/>
                  <a:pt x="1860" y="697"/>
                </a:cubicBezTo>
                <a:cubicBezTo>
                  <a:pt x="1866" y="665"/>
                  <a:pt x="1887" y="637"/>
                  <a:pt x="1895" y="605"/>
                </a:cubicBezTo>
                <a:cubicBezTo>
                  <a:pt x="1893" y="560"/>
                  <a:pt x="1892" y="452"/>
                  <a:pt x="1881" y="391"/>
                </a:cubicBezTo>
                <a:cubicBezTo>
                  <a:pt x="1868" y="321"/>
                  <a:pt x="1846" y="252"/>
                  <a:pt x="1824" y="185"/>
                </a:cubicBezTo>
                <a:cubicBezTo>
                  <a:pt x="1814" y="156"/>
                  <a:pt x="1824" y="124"/>
                  <a:pt x="1824" y="93"/>
                </a:cubicBez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21321" name="Text Box 9"/>
          <p:cNvSpPr txBox="1">
            <a:spLocks noChangeArrowheads="1"/>
          </p:cNvSpPr>
          <p:nvPr/>
        </p:nvSpPr>
        <p:spPr bwMode="auto">
          <a:xfrm>
            <a:off x="6588125" y="5013325"/>
            <a:ext cx="150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 dirty="0"/>
              <a:t>page fault </a:t>
            </a:r>
          </a:p>
          <a:p>
            <a:r>
              <a:rPr lang="en-US" b="1" dirty="0"/>
              <a:t>service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EF86C-34FF-EF43-B132-016FCA6CF6D5}" type="slidenum">
              <a:rPr lang="en-US"/>
              <a:pPr/>
              <a:t>15</a:t>
            </a:fld>
            <a:endParaRPr lang="en-US"/>
          </a:p>
        </p:txBody>
      </p:sp>
      <p:sp>
        <p:nvSpPr>
          <p:cNvPr id="142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 Example</a:t>
            </a:r>
          </a:p>
        </p:txBody>
      </p:sp>
      <p:sp>
        <p:nvSpPr>
          <p:cNvPr id="1424390" name="Rectangle 3"/>
          <p:cNvSpPr>
            <a:spLocks noChangeArrowheads="1"/>
          </p:cNvSpPr>
          <p:nvPr/>
        </p:nvSpPr>
        <p:spPr bwMode="auto">
          <a:xfrm>
            <a:off x="539750" y="163512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774825" algn="l"/>
                <a:tab pos="2279650" algn="l"/>
              </a:tabLst>
            </a:pPr>
            <a:r>
              <a:rPr lang="en-US"/>
              <a:t>Memory access time = 200 nanoseconds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endParaRPr lang="en-US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774825" algn="l"/>
                <a:tab pos="2279650" algn="l"/>
              </a:tabLst>
            </a:pPr>
            <a:r>
              <a:rPr lang="en-US"/>
              <a:t>Average </a:t>
            </a:r>
            <a:r>
              <a:rPr lang="en-US" b="1"/>
              <a:t>page-fault service time</a:t>
            </a:r>
            <a:r>
              <a:rPr lang="en-US"/>
              <a:t> = 8 milliseconds</a:t>
            </a:r>
            <a:br>
              <a:rPr lang="en-US"/>
            </a:br>
            <a:endParaRPr lang="en-US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774825" algn="l"/>
                <a:tab pos="2279650" algn="l"/>
              </a:tabLst>
            </a:pPr>
            <a:r>
              <a:rPr lang="en-US"/>
              <a:t>EAT = (1 – p) x 200 + p (8 milliseconds) 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/>
              <a:t>	        = (1 – p)  x 200 + p x 8,000,000 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/>
              <a:t>              = 200 + p x 7,999,800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endParaRPr lang="en-US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774825" algn="l"/>
                <a:tab pos="2279650" algn="l"/>
              </a:tabLst>
            </a:pPr>
            <a:r>
              <a:rPr lang="en-US"/>
              <a:t>If one access out of 1,000 causes a page fault (p = 1/1000), then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/>
              <a:t>         EAT = 8.2 microseconds. 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endParaRPr lang="en-US"/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/>
              <a:t>      This is a slowdown by a factor of 40!! 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/>
              <a:t>                      (200 ns / 8.2 microsec  ~=  1/40)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8571-AEBD-8F48-9C14-EEEE952F25EA}" type="slidenum">
              <a:rPr lang="en-US"/>
              <a:pPr/>
              <a:t>16</a:t>
            </a:fld>
            <a:endParaRPr lang="en-US"/>
          </a:p>
        </p:txBody>
      </p:sp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Creation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memory allows other </a:t>
            </a:r>
            <a:r>
              <a:rPr lang="en-US" dirty="0">
                <a:solidFill>
                  <a:srgbClr val="FF0000"/>
                </a:solidFill>
              </a:rPr>
              <a:t>benefits</a:t>
            </a:r>
            <a:r>
              <a:rPr lang="en-US" dirty="0"/>
              <a:t> during </a:t>
            </a:r>
            <a:r>
              <a:rPr lang="en-US" dirty="0">
                <a:solidFill>
                  <a:srgbClr val="FF0000"/>
                </a:solidFill>
              </a:rPr>
              <a:t>process creation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>
              <a:buFontTx/>
              <a:buNone/>
            </a:pPr>
            <a:r>
              <a:rPr lang="en-US" dirty="0"/>
              <a:t>	- </a:t>
            </a:r>
            <a:r>
              <a:rPr lang="en-US" dirty="0">
                <a:solidFill>
                  <a:srgbClr val="FF0000"/>
                </a:solidFill>
              </a:rPr>
              <a:t>Copy-on-Write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/>
              <a:t>	- Memory-Mapped Files (later)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854FC-9109-0B48-9488-A7583CEF68EA}" type="slidenum">
              <a:rPr lang="en-US"/>
              <a:pPr/>
              <a:t>17</a:t>
            </a:fld>
            <a:endParaRPr lang="en-US"/>
          </a:p>
        </p:txBody>
      </p:sp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Copy-on-Write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Copy-on-Write (COW) allows both parent and child processes to </a:t>
            </a:r>
            <a:r>
              <a:rPr lang="en-US" dirty="0">
                <a:solidFill>
                  <a:srgbClr val="FF0000"/>
                </a:solidFill>
              </a:rPr>
              <a:t>initially </a:t>
            </a:r>
            <a:r>
              <a:rPr lang="en-US" i="1" dirty="0">
                <a:solidFill>
                  <a:srgbClr val="FF0000"/>
                </a:solidFill>
              </a:rPr>
              <a:t>share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same pages in memory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If either process modifies a shared page, only then is the </a:t>
            </a:r>
            <a:r>
              <a:rPr lang="en-US" dirty="0">
                <a:solidFill>
                  <a:srgbClr val="FF0000"/>
                </a:solidFill>
              </a:rPr>
              <a:t>page copied</a:t>
            </a:r>
          </a:p>
          <a:p>
            <a:endParaRPr lang="en-US" dirty="0"/>
          </a:p>
          <a:p>
            <a:r>
              <a:rPr lang="en-US" dirty="0"/>
              <a:t>COW allows more efficient process creation as </a:t>
            </a:r>
            <a:r>
              <a:rPr lang="en-US" dirty="0">
                <a:solidFill>
                  <a:srgbClr val="FF0000"/>
                </a:solidFill>
              </a:rPr>
              <a:t>only modified pages are copied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6DCD-3A9D-934F-B574-BCC193D870E5}" type="slidenum">
              <a:rPr lang="en-US"/>
              <a:pPr/>
              <a:t>18</a:t>
            </a:fld>
            <a:endParaRPr lang="en-US"/>
          </a:p>
        </p:txBody>
      </p:sp>
      <p:sp>
        <p:nvSpPr>
          <p:cNvPr id="143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Process 1 Modifies Page C</a:t>
            </a:r>
          </a:p>
        </p:txBody>
      </p:sp>
      <p:pic>
        <p:nvPicPr>
          <p:cNvPr id="1431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52588"/>
            <a:ext cx="74898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530E-3360-9746-B5FF-F62908015C3C}" type="slidenum">
              <a:rPr lang="en-US"/>
              <a:pPr/>
              <a:t>19</a:t>
            </a:fld>
            <a:endParaRPr lang="en-US"/>
          </a:p>
        </p:txBody>
      </p:sp>
      <p:sp>
        <p:nvSpPr>
          <p:cNvPr id="143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Process 1 Modifies Page C</a:t>
            </a:r>
          </a:p>
        </p:txBody>
      </p:sp>
      <p:pic>
        <p:nvPicPr>
          <p:cNvPr id="1434629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044700"/>
            <a:ext cx="6731000" cy="3109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ED6-1EC1-C644-B8A4-CAC4FBE52951}" type="slidenum">
              <a:rPr lang="en-US"/>
              <a:pPr/>
              <a:t>2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and Outline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6763" y="1485900"/>
            <a:ext cx="4171950" cy="467995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/>
              <a:t>Outline</a:t>
            </a:r>
          </a:p>
          <a:p>
            <a:r>
              <a:rPr lang="en-US" sz="1600"/>
              <a:t>Background</a:t>
            </a:r>
          </a:p>
          <a:p>
            <a:r>
              <a:rPr lang="en-US" sz="1600"/>
              <a:t>Demand Paging</a:t>
            </a:r>
          </a:p>
          <a:p>
            <a:r>
              <a:rPr lang="en-US" sz="1600"/>
              <a:t>Copy-on-Write</a:t>
            </a:r>
          </a:p>
          <a:p>
            <a:r>
              <a:rPr lang="en-US" sz="1600"/>
              <a:t>Page Replacement</a:t>
            </a:r>
          </a:p>
          <a:p>
            <a:r>
              <a:rPr lang="en-US" sz="1600"/>
              <a:t>Allocation of Frames </a:t>
            </a:r>
          </a:p>
          <a:p>
            <a:r>
              <a:rPr lang="en-US" sz="1600"/>
              <a:t>Thrashing</a:t>
            </a:r>
          </a:p>
          <a:p>
            <a:r>
              <a:rPr lang="en-US" sz="1600"/>
              <a:t>Memory-Mapped Files</a:t>
            </a:r>
          </a:p>
          <a:p>
            <a:r>
              <a:rPr lang="en-US" sz="1600"/>
              <a:t>Allocating Kernel Memory</a:t>
            </a:r>
          </a:p>
          <a:p>
            <a:r>
              <a:rPr lang="en-US" sz="1600"/>
              <a:t>Other Considerations</a:t>
            </a:r>
          </a:p>
          <a:p>
            <a:r>
              <a:rPr lang="en-US" sz="1600"/>
              <a:t>Operating-System Examples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485900"/>
            <a:ext cx="4171950" cy="467995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/>
              <a:t>Objectives</a:t>
            </a:r>
          </a:p>
          <a:p>
            <a:r>
              <a:rPr lang="en-US" sz="1600"/>
              <a:t>To describe the benefits of a virtual memory system</a:t>
            </a:r>
            <a:br>
              <a:rPr lang="en-US" sz="1600"/>
            </a:br>
            <a:endParaRPr lang="en-US" sz="1600"/>
          </a:p>
          <a:p>
            <a:r>
              <a:rPr lang="en-US" sz="1600"/>
              <a:t>To explain the concepts of demand paging, </a:t>
            </a:r>
          </a:p>
          <a:p>
            <a:pPr lvl="1"/>
            <a:r>
              <a:rPr lang="en-US" sz="1600"/>
              <a:t>page-replacement algorithms, and </a:t>
            </a:r>
          </a:p>
          <a:p>
            <a:pPr lvl="1"/>
            <a:r>
              <a:rPr lang="en-US" sz="1600"/>
              <a:t>allocation of page frames</a:t>
            </a:r>
            <a:br>
              <a:rPr lang="en-US" sz="1600"/>
            </a:br>
            <a:endParaRPr lang="en-US" sz="1600"/>
          </a:p>
          <a:p>
            <a:r>
              <a:rPr lang="en-US" sz="1600"/>
              <a:t>To discuss the principle of the working-set model</a:t>
            </a:r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BE3E-2018-6149-BD6F-014456478948}" type="slidenum">
              <a:rPr lang="en-US"/>
              <a:pPr/>
              <a:t>20</a:t>
            </a:fld>
            <a:endParaRPr lang="en-US"/>
          </a:p>
        </p:txBody>
      </p:sp>
      <p:sp>
        <p:nvSpPr>
          <p:cNvPr id="1638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sp>
        <p:nvSpPr>
          <p:cNvPr id="1638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AAF0-2A15-F54E-90A8-844F68813BDD}" type="slidenum">
              <a:rPr lang="en-US"/>
              <a:pPr/>
              <a:t>21</a:t>
            </a:fld>
            <a:endParaRPr lang="en-US"/>
          </a:p>
        </p:txBody>
      </p:sp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if there is no free frame?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Page replacement</a:t>
            </a:r>
            <a:r>
              <a:rPr lang="en-US" dirty="0"/>
              <a:t> – find some page in memory, but not really in use, swap it out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 ? Which page should be remove?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performance – want an algorithm which will result in </a:t>
            </a:r>
            <a:r>
              <a:rPr lang="en-US" dirty="0">
                <a:solidFill>
                  <a:srgbClr val="FF3300"/>
                </a:solidFill>
              </a:rPr>
              <a:t>minimum number of page faults</a:t>
            </a:r>
          </a:p>
          <a:p>
            <a:pPr lvl="1"/>
            <a:endParaRPr lang="en-US" dirty="0">
              <a:solidFill>
                <a:srgbClr val="FF3300"/>
              </a:solidFill>
            </a:endParaRPr>
          </a:p>
          <a:p>
            <a:r>
              <a:rPr lang="en-US" dirty="0"/>
              <a:t>With page replacement, same page may be brought into memory several times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Prevent over-allocation </a:t>
            </a:r>
            <a:r>
              <a:rPr lang="en-US" dirty="0"/>
              <a:t>of memory by modifying page-fault service routine to include </a:t>
            </a:r>
            <a:r>
              <a:rPr lang="en-US" dirty="0">
                <a:solidFill>
                  <a:srgbClr val="FF0000"/>
                </a:solidFill>
              </a:rPr>
              <a:t>page replacement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32E1C-8E0B-2543-8D94-C9491743FF16}" type="slidenum">
              <a:rPr lang="en-US"/>
              <a:pPr/>
              <a:t>22</a:t>
            </a:fld>
            <a:endParaRPr lang="en-US"/>
          </a:p>
        </p:txBody>
      </p:sp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modify (dirty) bit </a:t>
            </a:r>
            <a:r>
              <a:rPr lang="en-US" dirty="0"/>
              <a:t>to reduce overhead of page transfers – </a:t>
            </a:r>
            <a:r>
              <a:rPr lang="en-US" dirty="0">
                <a:solidFill>
                  <a:srgbClr val="FF0000"/>
                </a:solidFill>
              </a:rPr>
              <a:t>only modified pages are written to disk</a:t>
            </a:r>
            <a:r>
              <a:rPr lang="en-US" dirty="0"/>
              <a:t> while removing/replacing a page. </a:t>
            </a:r>
          </a:p>
          <a:p>
            <a:endParaRPr lang="en-US" dirty="0"/>
          </a:p>
          <a:p>
            <a:r>
              <a:rPr lang="en-US" dirty="0"/>
              <a:t>Page replacement completes separation between logical memory and physical memory </a:t>
            </a:r>
          </a:p>
          <a:p>
            <a:pPr lvl="1"/>
            <a:r>
              <a:rPr lang="en-US" dirty="0"/>
              <a:t>large virtual memory can be provided on a smaller physical memory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B66B2-2DEB-9B4D-B699-E3FB350546C9}" type="slidenum">
              <a:rPr lang="en-US"/>
              <a:pPr/>
              <a:t>23</a:t>
            </a:fld>
            <a:endParaRPr lang="en-US"/>
          </a:p>
        </p:txBody>
      </p:sp>
      <p:sp>
        <p:nvSpPr>
          <p:cNvPr id="144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Page Replacement</a:t>
            </a:r>
          </a:p>
        </p:txBody>
      </p:sp>
      <p:pic>
        <p:nvPicPr>
          <p:cNvPr id="1441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473200"/>
            <a:ext cx="64643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1798" name="Text Box 6"/>
          <p:cNvSpPr txBox="1">
            <a:spLocks noChangeArrowheads="1"/>
          </p:cNvSpPr>
          <p:nvPr/>
        </p:nvSpPr>
        <p:spPr bwMode="auto">
          <a:xfrm>
            <a:off x="4575490" y="5191125"/>
            <a:ext cx="296482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While executing </a:t>
            </a:r>
            <a:r>
              <a:rPr lang="ja-JP" altLang="en-US" b="1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load M</a:t>
            </a:r>
            <a:r>
              <a:rPr lang="ja-JP" altLang="en-US" b="1" dirty="0">
                <a:solidFill>
                  <a:srgbClr val="000000"/>
                </a:solidFill>
                <a:latin typeface="Arial"/>
              </a:rPr>
              <a:t>”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we will have a page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fault and we need </a:t>
            </a:r>
          </a:p>
          <a:p>
            <a:r>
              <a:rPr lang="en-US" b="1" dirty="0">
                <a:solidFill>
                  <a:srgbClr val="000000"/>
                </a:solidFill>
              </a:rPr>
              <a:t>page replacement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6CDE3-3EB2-8046-9E82-87C4B3B082F5}" type="slidenum">
              <a:rPr lang="en-US"/>
              <a:pPr/>
              <a:t>24</a:t>
            </a:fld>
            <a:endParaRPr lang="en-US"/>
          </a:p>
        </p:txBody>
      </p:sp>
      <p:sp>
        <p:nvSpPr>
          <p:cNvPr id="144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Page Replacement</a:t>
            </a:r>
          </a:p>
        </p:txBody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buFont typeface="Monotype Sorts" charset="0"/>
              <a:buAutoNum type="arabicPeriod"/>
            </a:pPr>
            <a:endParaRPr lang="en-US" dirty="0"/>
          </a:p>
          <a:p>
            <a:pPr marL="381000" indent="-381000">
              <a:buFont typeface="Monotype Sorts" charset="0"/>
              <a:buNone/>
            </a:pPr>
            <a:r>
              <a:rPr lang="en-US" dirty="0"/>
              <a:t>Steps performed by OS while replacing a page upon a page fault: </a:t>
            </a:r>
          </a:p>
          <a:p>
            <a:pPr marL="381000" indent="-381000">
              <a:buFont typeface="Monotype Sorts" charset="0"/>
              <a:buAutoNum type="arabicPeriod"/>
            </a:pPr>
            <a:endParaRPr lang="en-US" dirty="0"/>
          </a:p>
          <a:p>
            <a:pPr marL="381000" indent="-381000">
              <a:buFont typeface="Monotype Sorts" charset="0"/>
              <a:buAutoNum type="arabicPeriod"/>
            </a:pPr>
            <a:r>
              <a:rPr lang="en-US" dirty="0"/>
              <a:t>Find the location of the desired page on disk</a:t>
            </a:r>
            <a:br>
              <a:rPr lang="en-US" dirty="0"/>
            </a:br>
            <a:endParaRPr lang="en-US" dirty="0"/>
          </a:p>
          <a:p>
            <a:pPr marL="381000" indent="-381000">
              <a:buFont typeface="Monotype Sorts" charset="0"/>
              <a:buAutoNum type="arabicPeriod"/>
            </a:pPr>
            <a:r>
              <a:rPr lang="en-US" dirty="0"/>
              <a:t>Find a free frame:</a:t>
            </a:r>
            <a:br>
              <a:rPr lang="en-US" dirty="0"/>
            </a:br>
            <a:r>
              <a:rPr lang="en-US" dirty="0"/>
              <a:t>   -  If there is a free frame, use it</a:t>
            </a:r>
            <a:br>
              <a:rPr lang="en-US" dirty="0"/>
            </a:br>
            <a:r>
              <a:rPr lang="en-US" dirty="0"/>
              <a:t>   -  If there is no free frame, use a page replacement algorithm to select a </a:t>
            </a:r>
            <a:r>
              <a:rPr lang="en-US" dirty="0">
                <a:solidFill>
                  <a:srgbClr val="FF0000"/>
                </a:solidFill>
              </a:rPr>
              <a:t>victim frame</a:t>
            </a:r>
            <a:r>
              <a:rPr lang="en-US" dirty="0"/>
              <a:t>; if the victim page is modified, write it back to disk. </a:t>
            </a:r>
          </a:p>
          <a:p>
            <a:pPr marL="381000" indent="-381000">
              <a:buFont typeface="Monotype Sorts" charset="0"/>
              <a:buAutoNum type="arabicPeriod"/>
            </a:pPr>
            <a:endParaRPr lang="en-US" dirty="0"/>
          </a:p>
          <a:p>
            <a:pPr marL="381000" indent="-381000">
              <a:buFont typeface="Monotype Sorts" charset="0"/>
              <a:buAutoNum type="arabicPeriod"/>
            </a:pPr>
            <a:r>
              <a:rPr lang="en-US" dirty="0"/>
              <a:t>Bring  the desired page into the (new) free frame; update the page and frame tables</a:t>
            </a:r>
            <a:br>
              <a:rPr lang="en-US" dirty="0"/>
            </a:br>
            <a:endParaRPr lang="en-US" dirty="0"/>
          </a:p>
          <a:p>
            <a:pPr marL="381000" indent="-381000">
              <a:buFont typeface="Monotype Sorts" charset="0"/>
              <a:buAutoNum type="arabicPeriod"/>
            </a:pPr>
            <a:r>
              <a:rPr lang="en-US" dirty="0"/>
              <a:t>Restart the process</a:t>
            </a:r>
          </a:p>
          <a:p>
            <a:pPr marL="381000" indent="-3810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7F351-B4F8-CC46-A192-BF12840BCB31}" type="slidenum">
              <a:rPr lang="en-US"/>
              <a:pPr/>
              <a:t>25</a:t>
            </a:fld>
            <a:endParaRPr lang="en-US"/>
          </a:p>
        </p:txBody>
      </p:sp>
      <p:sp>
        <p:nvSpPr>
          <p:cNvPr id="144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pic>
        <p:nvPicPr>
          <p:cNvPr id="1446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27175"/>
            <a:ext cx="648811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D4EBD-BADA-C143-B98C-A6C08A01FCC9}" type="slidenum">
              <a:rPr lang="en-US"/>
              <a:pPr/>
              <a:t>26</a:t>
            </a:fld>
            <a:endParaRPr lang="en-US"/>
          </a:p>
        </p:txBody>
      </p:sp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 Algorithms</a:t>
            </a:r>
          </a:p>
        </p:txBody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</a:t>
            </a:r>
            <a:r>
              <a:rPr lang="en-US" dirty="0">
                <a:solidFill>
                  <a:srgbClr val="FF0000"/>
                </a:solidFill>
              </a:rPr>
              <a:t>lowest page-fault rate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Evaluate algorithm by running it on a particular string of </a:t>
            </a:r>
            <a:r>
              <a:rPr lang="en-US" dirty="0" smtClean="0"/>
              <a:t>page (memory) references </a:t>
            </a:r>
            <a:r>
              <a:rPr lang="en-US" dirty="0"/>
              <a:t>(reference string) and computing the number of page faults on that string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In all our examples,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page </a:t>
            </a:r>
            <a:r>
              <a:rPr lang="en-US" dirty="0">
                <a:solidFill>
                  <a:srgbClr val="FF0000"/>
                </a:solidFill>
              </a:rPr>
              <a:t>reference string </a:t>
            </a:r>
            <a:r>
              <a:rPr lang="en-US" dirty="0"/>
              <a:t>is </a:t>
            </a:r>
          </a:p>
          <a:p>
            <a:pPr>
              <a:buFontTx/>
              <a:buNone/>
            </a:pPr>
            <a:r>
              <a:rPr lang="en-US" dirty="0"/>
              <a:t>	   </a:t>
            </a:r>
          </a:p>
          <a:p>
            <a:pPr>
              <a:buFontTx/>
              <a:buNone/>
            </a:pPr>
            <a:r>
              <a:rPr lang="en-US" b="1" dirty="0"/>
              <a:t>               1, 2, 3, 4, 1, 2, 5, 1, 2, 3, 4, 5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DE22-D4A0-7D47-9DF7-EE2DAB71C0DA}" type="slidenum">
              <a:rPr lang="en-US"/>
              <a:pPr/>
              <a:t>27</a:t>
            </a:fld>
            <a:endParaRPr lang="en-US"/>
          </a:p>
        </p:txBody>
      </p:sp>
      <p:sp>
        <p:nvSpPr>
          <p:cNvPr id="150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reference string</a:t>
            </a:r>
          </a:p>
        </p:txBody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process makes the following </a:t>
            </a:r>
            <a:r>
              <a:rPr lang="en-US" dirty="0">
                <a:solidFill>
                  <a:srgbClr val="FF0000"/>
                </a:solidFill>
              </a:rPr>
              <a:t>memory references </a:t>
            </a:r>
            <a:r>
              <a:rPr lang="en-US" dirty="0"/>
              <a:t>(in </a:t>
            </a:r>
            <a:r>
              <a:rPr lang="en-US" b="1" dirty="0"/>
              <a:t>decimal</a:t>
            </a:r>
            <a:r>
              <a:rPr lang="en-US" dirty="0"/>
              <a:t>) in a system with 100 bytes per page: </a:t>
            </a:r>
          </a:p>
          <a:p>
            <a:endParaRPr lang="en-US" dirty="0"/>
          </a:p>
          <a:p>
            <a:r>
              <a:rPr lang="en-US" dirty="0"/>
              <a:t>0100  0432  0101  0612  0102  0103  0104  0101  0611  0102  0103  0104   0101  0610  0102  0103  0104  0609  0102  0105</a:t>
            </a:r>
          </a:p>
          <a:p>
            <a:r>
              <a:rPr lang="en-US" dirty="0"/>
              <a:t>Example: Bytes (addresses) 0…99 will be in page 0</a:t>
            </a:r>
          </a:p>
          <a:p>
            <a:r>
              <a:rPr lang="en-US" dirty="0" smtClean="0"/>
              <a:t>Page referenced </a:t>
            </a:r>
            <a:r>
              <a:rPr lang="en-US" dirty="0"/>
              <a:t>with each memory reference</a:t>
            </a:r>
          </a:p>
          <a:p>
            <a:pPr lvl="1"/>
            <a:r>
              <a:rPr lang="en-US" dirty="0"/>
              <a:t>1, 4, 1, 6, 1, 1, 1, 1, 6, 1, 1, 1, 1, 6, 1, 1, 6, 1, 1 </a:t>
            </a:r>
          </a:p>
          <a:p>
            <a:pPr lvl="1"/>
            <a:endParaRPr lang="en-US" dirty="0"/>
          </a:p>
          <a:p>
            <a:r>
              <a:rPr lang="en-US" dirty="0"/>
              <a:t>Corresponding </a:t>
            </a:r>
            <a:r>
              <a:rPr lang="en-US" dirty="0">
                <a:solidFill>
                  <a:srgbClr val="FF0000"/>
                </a:solidFill>
              </a:rPr>
              <a:t>page reference string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1, 4, 1, 6, 1, 6, 1, 6, 1, 6, 1 </a:t>
            </a:r>
          </a:p>
          <a:p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72E0-46B1-5D46-8FF2-A5DCC2BA1659}" type="slidenum">
              <a:rPr lang="en-US"/>
              <a:pPr/>
              <a:t>28</a:t>
            </a:fld>
            <a:endParaRPr lang="en-US"/>
          </a:p>
        </p:txBody>
      </p:sp>
      <p:sp>
        <p:nvSpPr>
          <p:cNvPr id="145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Graph of Page Faults Versus The Number of Frames</a:t>
            </a:r>
          </a:p>
        </p:txBody>
      </p:sp>
      <p:pic>
        <p:nvPicPr>
          <p:cNvPr id="1452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03425"/>
            <a:ext cx="62150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26054-6D51-5449-A9BD-6326AC43B03A}" type="slidenum">
              <a:rPr lang="en-US"/>
              <a:pPr/>
              <a:t>29</a:t>
            </a:fld>
            <a:endParaRPr lang="en-US"/>
          </a:p>
        </p:txBody>
      </p:sp>
      <p:sp>
        <p:nvSpPr>
          <p:cNvPr id="145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First-In-First-Out (FIFO) Algorithm</a:t>
            </a:r>
          </a:p>
        </p:txBody>
      </p:sp>
      <p:sp>
        <p:nvSpPr>
          <p:cNvPr id="1457157" name="Rectangle 3"/>
          <p:cNvSpPr>
            <a:spLocks noChangeArrowheads="1"/>
          </p:cNvSpPr>
          <p:nvPr/>
        </p:nvSpPr>
        <p:spPr bwMode="auto">
          <a:xfrm>
            <a:off x="831850" y="1411288"/>
            <a:ext cx="813276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Reference string: 1, 2, 3, 4, 1, 2, 5, 1, 2, 3, 4, 5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3 frames (3 pages can be in memory at a time per process)</a:t>
            </a:r>
          </a:p>
          <a:p>
            <a:pPr marL="342900" indent="-342900" algn="l">
              <a:spcBef>
                <a:spcPct val="20000"/>
              </a:spcBef>
            </a:pPr>
            <a:endParaRPr lang="en-US"/>
          </a:p>
          <a:p>
            <a:pPr marL="342900" indent="-342900" algn="l">
              <a:spcBef>
                <a:spcPct val="20000"/>
              </a:spcBef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pPr marL="342900" indent="-342900" algn="l">
              <a:spcBef>
                <a:spcPct val="20000"/>
              </a:spcBef>
            </a:pPr>
            <a:endParaRPr lang="en-US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4 frames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marL="342900" indent="-342900" algn="l">
              <a:spcBef>
                <a:spcPct val="20000"/>
              </a:spcBef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pPr marL="342900" indent="-342900" algn="l">
              <a:spcBef>
                <a:spcPct val="20000"/>
              </a:spcBef>
            </a:pPr>
            <a:endParaRPr lang="en-US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Belady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Anomaly: more frames </a:t>
            </a:r>
            <a:r>
              <a:rPr lang="en-US">
                <a:sym typeface="Symbol" charset="0"/>
              </a:rPr>
              <a:t> more page faults</a:t>
            </a:r>
            <a:endParaRPr lang="en-US"/>
          </a:p>
        </p:txBody>
      </p:sp>
      <p:sp>
        <p:nvSpPr>
          <p:cNvPr id="1457158" name="Rectangle 4"/>
          <p:cNvSpPr>
            <a:spLocks noChangeArrowheads="1"/>
          </p:cNvSpPr>
          <p:nvPr/>
        </p:nvSpPr>
        <p:spPr bwMode="auto">
          <a:xfrm>
            <a:off x="3441700" y="2225675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59" name="Rectangle 5"/>
          <p:cNvSpPr>
            <a:spLocks noChangeArrowheads="1"/>
          </p:cNvSpPr>
          <p:nvPr/>
        </p:nvSpPr>
        <p:spPr bwMode="auto">
          <a:xfrm>
            <a:off x="3441700" y="2682875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60" name="Rectangle 6"/>
          <p:cNvSpPr>
            <a:spLocks noChangeArrowheads="1"/>
          </p:cNvSpPr>
          <p:nvPr/>
        </p:nvSpPr>
        <p:spPr bwMode="auto">
          <a:xfrm>
            <a:off x="3441700" y="3140075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61" name="Text Box 7"/>
          <p:cNvSpPr txBox="1">
            <a:spLocks noChangeArrowheads="1"/>
          </p:cNvSpPr>
          <p:nvPr/>
        </p:nvSpPr>
        <p:spPr bwMode="auto">
          <a:xfrm>
            <a:off x="3078163" y="2259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62" name="Text Box 8"/>
          <p:cNvSpPr txBox="1">
            <a:spLocks noChangeArrowheads="1"/>
          </p:cNvSpPr>
          <p:nvPr/>
        </p:nvSpPr>
        <p:spPr bwMode="auto">
          <a:xfrm>
            <a:off x="3078163" y="2701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63" name="Text Box 9"/>
          <p:cNvSpPr txBox="1">
            <a:spLocks noChangeArrowheads="1"/>
          </p:cNvSpPr>
          <p:nvPr/>
        </p:nvSpPr>
        <p:spPr bwMode="auto">
          <a:xfrm>
            <a:off x="3078163" y="31781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64" name="Text Box 10"/>
          <p:cNvSpPr txBox="1">
            <a:spLocks noChangeArrowheads="1"/>
          </p:cNvSpPr>
          <p:nvPr/>
        </p:nvSpPr>
        <p:spPr bwMode="auto">
          <a:xfrm>
            <a:off x="3922713" y="229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65" name="Text Box 11"/>
          <p:cNvSpPr txBox="1">
            <a:spLocks noChangeArrowheads="1"/>
          </p:cNvSpPr>
          <p:nvPr/>
        </p:nvSpPr>
        <p:spPr bwMode="auto">
          <a:xfrm>
            <a:off x="3922713" y="27400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66" name="Text Box 12"/>
          <p:cNvSpPr txBox="1">
            <a:spLocks noChangeArrowheads="1"/>
          </p:cNvSpPr>
          <p:nvPr/>
        </p:nvSpPr>
        <p:spPr bwMode="auto">
          <a:xfrm>
            <a:off x="3922713" y="3216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67" name="Text Box 13"/>
          <p:cNvSpPr txBox="1">
            <a:spLocks noChangeArrowheads="1"/>
          </p:cNvSpPr>
          <p:nvPr/>
        </p:nvSpPr>
        <p:spPr bwMode="auto">
          <a:xfrm>
            <a:off x="4303713" y="229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57168" name="Text Box 14"/>
          <p:cNvSpPr txBox="1">
            <a:spLocks noChangeArrowheads="1"/>
          </p:cNvSpPr>
          <p:nvPr/>
        </p:nvSpPr>
        <p:spPr bwMode="auto">
          <a:xfrm>
            <a:off x="4303713" y="27400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69" name="Text Box 15"/>
          <p:cNvSpPr txBox="1">
            <a:spLocks noChangeArrowheads="1"/>
          </p:cNvSpPr>
          <p:nvPr/>
        </p:nvSpPr>
        <p:spPr bwMode="auto">
          <a:xfrm>
            <a:off x="4303713" y="3216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70" name="Text Box 16"/>
          <p:cNvSpPr txBox="1">
            <a:spLocks noChangeArrowheads="1"/>
          </p:cNvSpPr>
          <p:nvPr/>
        </p:nvSpPr>
        <p:spPr bwMode="auto">
          <a:xfrm>
            <a:off x="4854575" y="2740025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9 page faults</a:t>
            </a:r>
          </a:p>
        </p:txBody>
      </p:sp>
      <p:sp>
        <p:nvSpPr>
          <p:cNvPr id="1457171" name="Rectangle 17"/>
          <p:cNvSpPr>
            <a:spLocks noChangeArrowheads="1"/>
          </p:cNvSpPr>
          <p:nvPr/>
        </p:nvSpPr>
        <p:spPr bwMode="auto">
          <a:xfrm>
            <a:off x="3409950" y="3949700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72" name="Rectangle 18"/>
          <p:cNvSpPr>
            <a:spLocks noChangeArrowheads="1"/>
          </p:cNvSpPr>
          <p:nvPr/>
        </p:nvSpPr>
        <p:spPr bwMode="auto">
          <a:xfrm>
            <a:off x="3409950" y="4406900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73" name="Rectangle 19"/>
          <p:cNvSpPr>
            <a:spLocks noChangeArrowheads="1"/>
          </p:cNvSpPr>
          <p:nvPr/>
        </p:nvSpPr>
        <p:spPr bwMode="auto">
          <a:xfrm>
            <a:off x="3409950" y="4864100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74" name="Text Box 20"/>
          <p:cNvSpPr txBox="1">
            <a:spLocks noChangeArrowheads="1"/>
          </p:cNvSpPr>
          <p:nvPr/>
        </p:nvSpPr>
        <p:spPr bwMode="auto">
          <a:xfrm>
            <a:off x="3046413" y="3983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75" name="Text Box 21"/>
          <p:cNvSpPr txBox="1">
            <a:spLocks noChangeArrowheads="1"/>
          </p:cNvSpPr>
          <p:nvPr/>
        </p:nvSpPr>
        <p:spPr bwMode="auto">
          <a:xfrm>
            <a:off x="3046413" y="4425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76" name="Text Box 22"/>
          <p:cNvSpPr txBox="1">
            <a:spLocks noChangeArrowheads="1"/>
          </p:cNvSpPr>
          <p:nvPr/>
        </p:nvSpPr>
        <p:spPr bwMode="auto">
          <a:xfrm>
            <a:off x="3046413" y="4902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77" name="Text Box 23"/>
          <p:cNvSpPr txBox="1">
            <a:spLocks noChangeArrowheads="1"/>
          </p:cNvSpPr>
          <p:nvPr/>
        </p:nvSpPr>
        <p:spPr bwMode="auto">
          <a:xfrm>
            <a:off x="3890963" y="4021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57178" name="Text Box 24"/>
          <p:cNvSpPr txBox="1">
            <a:spLocks noChangeArrowheads="1"/>
          </p:cNvSpPr>
          <p:nvPr/>
        </p:nvSpPr>
        <p:spPr bwMode="auto">
          <a:xfrm>
            <a:off x="3890963" y="44640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79" name="Text Box 25"/>
          <p:cNvSpPr txBox="1">
            <a:spLocks noChangeArrowheads="1"/>
          </p:cNvSpPr>
          <p:nvPr/>
        </p:nvSpPr>
        <p:spPr bwMode="auto">
          <a:xfrm>
            <a:off x="3890963" y="49403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80" name="Text Box 26"/>
          <p:cNvSpPr txBox="1">
            <a:spLocks noChangeArrowheads="1"/>
          </p:cNvSpPr>
          <p:nvPr/>
        </p:nvSpPr>
        <p:spPr bwMode="auto">
          <a:xfrm>
            <a:off x="4271963" y="4021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81" name="Text Box 28"/>
          <p:cNvSpPr txBox="1">
            <a:spLocks noChangeArrowheads="1"/>
          </p:cNvSpPr>
          <p:nvPr/>
        </p:nvSpPr>
        <p:spPr bwMode="auto">
          <a:xfrm>
            <a:off x="4271963" y="44831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57182" name="Text Box 29"/>
          <p:cNvSpPr txBox="1">
            <a:spLocks noChangeArrowheads="1"/>
          </p:cNvSpPr>
          <p:nvPr/>
        </p:nvSpPr>
        <p:spPr bwMode="auto">
          <a:xfrm>
            <a:off x="4768850" y="4464050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10 page faults</a:t>
            </a:r>
          </a:p>
        </p:txBody>
      </p:sp>
      <p:sp>
        <p:nvSpPr>
          <p:cNvPr id="1457183" name="Rectangle 30"/>
          <p:cNvSpPr>
            <a:spLocks noChangeArrowheads="1"/>
          </p:cNvSpPr>
          <p:nvPr/>
        </p:nvSpPr>
        <p:spPr bwMode="auto">
          <a:xfrm>
            <a:off x="3409950" y="5321300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84" name="Text Box 31"/>
          <p:cNvSpPr txBox="1">
            <a:spLocks noChangeArrowheads="1"/>
          </p:cNvSpPr>
          <p:nvPr/>
        </p:nvSpPr>
        <p:spPr bwMode="auto">
          <a:xfrm>
            <a:off x="3052763" y="5397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85" name="Text Box 32"/>
          <p:cNvSpPr txBox="1">
            <a:spLocks noChangeArrowheads="1"/>
          </p:cNvSpPr>
          <p:nvPr/>
        </p:nvSpPr>
        <p:spPr bwMode="auto">
          <a:xfrm>
            <a:off x="3890963" y="5397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CCDE-6F00-0642-A65B-DC129153C31F}" type="slidenum">
              <a:rPr lang="en-US"/>
              <a:pPr/>
              <a:t>3</a:t>
            </a:fld>
            <a:endParaRPr lang="en-US"/>
          </a:p>
        </p:txBody>
      </p:sp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Virtual memory</a:t>
            </a:r>
            <a:r>
              <a:rPr lang="en-US" sz="2000" dirty="0"/>
              <a:t> – program uses virtual memory which can be </a:t>
            </a:r>
            <a:r>
              <a:rPr lang="en-US" sz="2000" dirty="0">
                <a:solidFill>
                  <a:srgbClr val="FF0000"/>
                </a:solidFill>
              </a:rPr>
              <a:t>partially loaded into </a:t>
            </a:r>
            <a:r>
              <a:rPr lang="en-US" sz="2000" dirty="0"/>
              <a:t>physical memory</a:t>
            </a:r>
          </a:p>
          <a:p>
            <a:endParaRPr lang="en-US" sz="2000" dirty="0"/>
          </a:p>
          <a:p>
            <a:r>
              <a:rPr lang="en-US" sz="2000" b="1" dirty="0"/>
              <a:t>Benefits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Only </a:t>
            </a:r>
            <a:r>
              <a:rPr lang="en-US" sz="2000" dirty="0">
                <a:solidFill>
                  <a:srgbClr val="CC0000"/>
                </a:solidFill>
              </a:rPr>
              <a:t>part of the program</a:t>
            </a:r>
            <a:r>
              <a:rPr lang="en-US" sz="2000" dirty="0"/>
              <a:t> needs to be in memory for execution</a:t>
            </a:r>
          </a:p>
          <a:p>
            <a:pPr lvl="2"/>
            <a:r>
              <a:rPr lang="en-US" sz="2000" dirty="0"/>
              <a:t>more concurrent programs</a:t>
            </a:r>
          </a:p>
          <a:p>
            <a:pPr lvl="1"/>
            <a:r>
              <a:rPr lang="en-US" sz="2000" dirty="0"/>
              <a:t>Logical address space can therefore be </a:t>
            </a:r>
            <a:r>
              <a:rPr lang="en-US" sz="2000" dirty="0">
                <a:solidFill>
                  <a:srgbClr val="CC0000"/>
                </a:solidFill>
              </a:rPr>
              <a:t>much larger than physical address space</a:t>
            </a:r>
          </a:p>
          <a:p>
            <a:pPr lvl="2"/>
            <a:r>
              <a:rPr lang="en-US" sz="2000" dirty="0"/>
              <a:t>execute programs larger than RAM size</a:t>
            </a:r>
          </a:p>
          <a:p>
            <a:pPr lvl="1"/>
            <a:r>
              <a:rPr lang="en-US" sz="2000" dirty="0"/>
              <a:t>Easy </a:t>
            </a:r>
            <a:r>
              <a:rPr lang="en-US" sz="2000" dirty="0">
                <a:solidFill>
                  <a:srgbClr val="CC0000"/>
                </a:solidFill>
              </a:rPr>
              <a:t>sharing</a:t>
            </a:r>
            <a:r>
              <a:rPr lang="en-US" sz="2000" dirty="0"/>
              <a:t> of  address spaces by several processes</a:t>
            </a:r>
          </a:p>
          <a:p>
            <a:pPr lvl="2"/>
            <a:r>
              <a:rPr lang="en-US" sz="2000" dirty="0"/>
              <a:t>Library or a memory segment can be shared</a:t>
            </a:r>
          </a:p>
          <a:p>
            <a:pPr lvl="1"/>
            <a:r>
              <a:rPr lang="en-US" sz="2000" dirty="0"/>
              <a:t>Allows for more </a:t>
            </a:r>
            <a:r>
              <a:rPr lang="en-US" sz="2000" dirty="0">
                <a:solidFill>
                  <a:srgbClr val="CC0000"/>
                </a:solidFill>
              </a:rPr>
              <a:t>efficient process creation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D8E7-E3D3-9E42-803F-210C09C6E492}" type="slidenum">
              <a:rPr lang="en-US"/>
              <a:pPr/>
              <a:t>30</a:t>
            </a:fld>
            <a:endParaRPr lang="en-US"/>
          </a:p>
        </p:txBody>
      </p:sp>
      <p:sp>
        <p:nvSpPr>
          <p:cNvPr id="1460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FIFO Page Replacement</a:t>
            </a:r>
          </a:p>
        </p:txBody>
      </p:sp>
      <p:pic>
        <p:nvPicPr>
          <p:cNvPr id="1460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9151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2D00-E081-1A4D-9C40-CB8A51B8E360}" type="slidenum">
              <a:rPr lang="en-US"/>
              <a:pPr/>
              <a:t>31</a:t>
            </a:fld>
            <a:endParaRPr lang="en-US"/>
          </a:p>
        </p:txBody>
      </p:sp>
      <p:sp>
        <p:nvSpPr>
          <p:cNvPr id="146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FIFO Illustrating Belady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Anomaly</a:t>
            </a:r>
          </a:p>
        </p:txBody>
      </p:sp>
      <p:pic>
        <p:nvPicPr>
          <p:cNvPr id="1463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728788"/>
            <a:ext cx="681037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4CA6-B187-EF47-A39E-9C7E74E6D919}" type="slidenum">
              <a:rPr lang="en-US"/>
              <a:pPr/>
              <a:t>32</a:t>
            </a:fld>
            <a:endParaRPr lang="en-US"/>
          </a:p>
        </p:txBody>
      </p:sp>
      <p:sp>
        <p:nvSpPr>
          <p:cNvPr id="146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Algorithm</a:t>
            </a:r>
          </a:p>
        </p:txBody>
      </p:sp>
      <p:sp>
        <p:nvSpPr>
          <p:cNvPr id="1466373" name="Rectangle 3"/>
          <p:cNvSpPr>
            <a:spLocks noChangeArrowheads="1"/>
          </p:cNvSpPr>
          <p:nvPr/>
        </p:nvSpPr>
        <p:spPr bwMode="auto">
          <a:xfrm>
            <a:off x="468313" y="163512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r>
              <a:rPr lang="en-US"/>
              <a:t>Replace page that will not be used for longest period of time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r>
              <a:rPr lang="en-US"/>
              <a:t>4 frames example</a:t>
            </a:r>
          </a:p>
          <a:p>
            <a:pPr marL="342900" indent="-342900" algn="l">
              <a:spcBef>
                <a:spcPct val="20000"/>
              </a:spcBef>
              <a:tabLst>
                <a:tab pos="1890713" algn="l"/>
              </a:tabLst>
            </a:pPr>
            <a:r>
              <a:rPr lang="en-US"/>
              <a:t>		 1, 2, 3, 4, 1, 2, 5, 1, 2, 3, 4, 5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endParaRPr lang="en-US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r>
              <a:rPr lang="en-US"/>
              <a:t>How do you know this?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r>
              <a:rPr lang="en-US"/>
              <a:t>Used for measuring how well your algorithm performs</a:t>
            </a:r>
          </a:p>
        </p:txBody>
      </p:sp>
      <p:sp>
        <p:nvSpPr>
          <p:cNvPr id="1466374" name="Rectangle 4"/>
          <p:cNvSpPr>
            <a:spLocks noChangeArrowheads="1"/>
          </p:cNvSpPr>
          <p:nvPr/>
        </p:nvSpPr>
        <p:spPr bwMode="auto">
          <a:xfrm>
            <a:off x="3222625" y="30130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66375" name="Rectangle 5"/>
          <p:cNvSpPr>
            <a:spLocks noChangeArrowheads="1"/>
          </p:cNvSpPr>
          <p:nvPr/>
        </p:nvSpPr>
        <p:spPr bwMode="auto">
          <a:xfrm>
            <a:off x="3222625" y="34702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66376" name="Rectangle 6"/>
          <p:cNvSpPr>
            <a:spLocks noChangeArrowheads="1"/>
          </p:cNvSpPr>
          <p:nvPr/>
        </p:nvSpPr>
        <p:spPr bwMode="auto">
          <a:xfrm>
            <a:off x="3222625" y="39274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66377" name="Text Box 7"/>
          <p:cNvSpPr txBox="1">
            <a:spLocks noChangeArrowheads="1"/>
          </p:cNvSpPr>
          <p:nvPr/>
        </p:nvSpPr>
        <p:spPr bwMode="auto">
          <a:xfrm>
            <a:off x="3959225" y="308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66378" name="Text Box 8"/>
          <p:cNvSpPr txBox="1">
            <a:spLocks noChangeArrowheads="1"/>
          </p:cNvSpPr>
          <p:nvPr/>
        </p:nvSpPr>
        <p:spPr bwMode="auto">
          <a:xfrm>
            <a:off x="4772025" y="3527425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6 page faults</a:t>
            </a:r>
          </a:p>
        </p:txBody>
      </p:sp>
      <p:sp>
        <p:nvSpPr>
          <p:cNvPr id="1466379" name="Rectangle 9"/>
          <p:cNvSpPr>
            <a:spLocks noChangeArrowheads="1"/>
          </p:cNvSpPr>
          <p:nvPr/>
        </p:nvSpPr>
        <p:spPr bwMode="auto">
          <a:xfrm>
            <a:off x="3222625" y="43846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66380" name="Text Box 10"/>
          <p:cNvSpPr txBox="1">
            <a:spLocks noChangeArrowheads="1"/>
          </p:cNvSpPr>
          <p:nvPr/>
        </p:nvSpPr>
        <p:spPr bwMode="auto">
          <a:xfrm>
            <a:off x="3679825" y="4460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11BDB-C520-6147-82F6-A0093E40C610}" type="slidenum">
              <a:rPr lang="en-US"/>
              <a:pPr/>
              <a:t>33</a:t>
            </a:fld>
            <a:endParaRPr lang="en-US"/>
          </a:p>
        </p:txBody>
      </p:sp>
      <p:sp>
        <p:nvSpPr>
          <p:cNvPr id="146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Page Replacement</a:t>
            </a:r>
          </a:p>
        </p:txBody>
      </p:sp>
      <p:pic>
        <p:nvPicPr>
          <p:cNvPr id="1469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97113"/>
            <a:ext cx="70342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D7C8-B4D7-3944-A98E-B949B053665F}" type="slidenum">
              <a:rPr lang="en-US"/>
              <a:pPr/>
              <a:t>34</a:t>
            </a:fld>
            <a:endParaRPr lang="en-US"/>
          </a:p>
        </p:txBody>
      </p:sp>
      <p:sp>
        <p:nvSpPr>
          <p:cNvPr id="147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Recently Used (LRU) Algorithm</a:t>
            </a:r>
          </a:p>
        </p:txBody>
      </p:sp>
      <p:sp>
        <p:nvSpPr>
          <p:cNvPr id="1472517" name="Rectangle 3"/>
          <p:cNvSpPr>
            <a:spLocks noChangeArrowheads="1"/>
          </p:cNvSpPr>
          <p:nvPr/>
        </p:nvSpPr>
        <p:spPr bwMode="auto">
          <a:xfrm>
            <a:off x="838200" y="1682750"/>
            <a:ext cx="73517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Reference string:  1, 2, 3, 4, 1, 2, </a:t>
            </a:r>
            <a:r>
              <a:rPr lang="en-US" b="1"/>
              <a:t>5</a:t>
            </a:r>
            <a:r>
              <a:rPr lang="en-US"/>
              <a:t>, 1, 2, </a:t>
            </a:r>
            <a:r>
              <a:rPr lang="en-US" b="1"/>
              <a:t>3</a:t>
            </a:r>
            <a:r>
              <a:rPr lang="en-US"/>
              <a:t>, </a:t>
            </a:r>
            <a:r>
              <a:rPr lang="en-US" b="1"/>
              <a:t>4</a:t>
            </a:r>
            <a:r>
              <a:rPr lang="en-US"/>
              <a:t>, </a:t>
            </a:r>
            <a:r>
              <a:rPr lang="en-US" b="1"/>
              <a:t>5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marL="342900" indent="-342900" algn="l">
              <a:spcBef>
                <a:spcPct val="20000"/>
              </a:spcBef>
            </a:pPr>
            <a:endParaRPr lang="en-US"/>
          </a:p>
          <a:p>
            <a:pPr marL="342900" indent="-342900" algn="l">
              <a:spcBef>
                <a:spcPct val="20000"/>
              </a:spcBef>
            </a:pPr>
            <a:endParaRPr lang="en-US"/>
          </a:p>
        </p:txBody>
      </p:sp>
      <p:sp>
        <p:nvSpPr>
          <p:cNvPr id="1472518" name="Rectangle 50"/>
          <p:cNvSpPr>
            <a:spLocks noChangeArrowheads="1"/>
          </p:cNvSpPr>
          <p:nvPr/>
        </p:nvSpPr>
        <p:spPr bwMode="auto">
          <a:xfrm>
            <a:off x="4638675" y="22145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72519" name="Rectangle 51"/>
          <p:cNvSpPr>
            <a:spLocks noChangeArrowheads="1"/>
          </p:cNvSpPr>
          <p:nvPr/>
        </p:nvSpPr>
        <p:spPr bwMode="auto">
          <a:xfrm>
            <a:off x="4638675" y="26717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20" name="Rectangle 52"/>
          <p:cNvSpPr>
            <a:spLocks noChangeArrowheads="1"/>
          </p:cNvSpPr>
          <p:nvPr/>
        </p:nvSpPr>
        <p:spPr bwMode="auto">
          <a:xfrm>
            <a:off x="4638675" y="31289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72521" name="Rectangle 53"/>
          <p:cNvSpPr>
            <a:spLocks noChangeArrowheads="1"/>
          </p:cNvSpPr>
          <p:nvPr/>
        </p:nvSpPr>
        <p:spPr bwMode="auto">
          <a:xfrm>
            <a:off x="4638675" y="35861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72522" name="Rectangle 54"/>
          <p:cNvSpPr>
            <a:spLocks noChangeArrowheads="1"/>
          </p:cNvSpPr>
          <p:nvPr/>
        </p:nvSpPr>
        <p:spPr bwMode="auto">
          <a:xfrm>
            <a:off x="2620963" y="22129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72523" name="Rectangle 55"/>
          <p:cNvSpPr>
            <a:spLocks noChangeArrowheads="1"/>
          </p:cNvSpPr>
          <p:nvPr/>
        </p:nvSpPr>
        <p:spPr bwMode="auto">
          <a:xfrm>
            <a:off x="2620963" y="26701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24" name="Rectangle 56"/>
          <p:cNvSpPr>
            <a:spLocks noChangeArrowheads="1"/>
          </p:cNvSpPr>
          <p:nvPr/>
        </p:nvSpPr>
        <p:spPr bwMode="auto">
          <a:xfrm>
            <a:off x="2620963" y="31273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72525" name="Rectangle 57"/>
          <p:cNvSpPr>
            <a:spLocks noChangeArrowheads="1"/>
          </p:cNvSpPr>
          <p:nvPr/>
        </p:nvSpPr>
        <p:spPr bwMode="auto">
          <a:xfrm>
            <a:off x="2620963" y="35845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72526" name="Rectangle 58"/>
          <p:cNvSpPr>
            <a:spLocks noChangeArrowheads="1"/>
          </p:cNvSpPr>
          <p:nvPr/>
        </p:nvSpPr>
        <p:spPr bwMode="auto">
          <a:xfrm>
            <a:off x="3124200" y="22209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72527" name="Rectangle 59"/>
          <p:cNvSpPr>
            <a:spLocks noChangeArrowheads="1"/>
          </p:cNvSpPr>
          <p:nvPr/>
        </p:nvSpPr>
        <p:spPr bwMode="auto">
          <a:xfrm>
            <a:off x="3124200" y="26781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28" name="Rectangle 60"/>
          <p:cNvSpPr>
            <a:spLocks noChangeArrowheads="1"/>
          </p:cNvSpPr>
          <p:nvPr/>
        </p:nvSpPr>
        <p:spPr bwMode="auto">
          <a:xfrm>
            <a:off x="3124200" y="31353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72529" name="Rectangle 61"/>
          <p:cNvSpPr>
            <a:spLocks noChangeArrowheads="1"/>
          </p:cNvSpPr>
          <p:nvPr/>
        </p:nvSpPr>
        <p:spPr bwMode="auto">
          <a:xfrm>
            <a:off x="3124200" y="35925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72530" name="Rectangle 62"/>
          <p:cNvSpPr>
            <a:spLocks noChangeArrowheads="1"/>
          </p:cNvSpPr>
          <p:nvPr/>
        </p:nvSpPr>
        <p:spPr bwMode="auto">
          <a:xfrm>
            <a:off x="3643313" y="22002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72531" name="Rectangle 63"/>
          <p:cNvSpPr>
            <a:spLocks noChangeArrowheads="1"/>
          </p:cNvSpPr>
          <p:nvPr/>
        </p:nvSpPr>
        <p:spPr bwMode="auto">
          <a:xfrm>
            <a:off x="3643313" y="26574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32" name="Rectangle 64"/>
          <p:cNvSpPr>
            <a:spLocks noChangeArrowheads="1"/>
          </p:cNvSpPr>
          <p:nvPr/>
        </p:nvSpPr>
        <p:spPr bwMode="auto">
          <a:xfrm>
            <a:off x="3643313" y="31146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72533" name="Rectangle 65"/>
          <p:cNvSpPr>
            <a:spLocks noChangeArrowheads="1"/>
          </p:cNvSpPr>
          <p:nvPr/>
        </p:nvSpPr>
        <p:spPr bwMode="auto">
          <a:xfrm>
            <a:off x="3643313" y="35718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72534" name="Rectangle 66"/>
          <p:cNvSpPr>
            <a:spLocks noChangeArrowheads="1"/>
          </p:cNvSpPr>
          <p:nvPr/>
        </p:nvSpPr>
        <p:spPr bwMode="auto">
          <a:xfrm>
            <a:off x="4146550" y="22082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72535" name="Rectangle 67"/>
          <p:cNvSpPr>
            <a:spLocks noChangeArrowheads="1"/>
          </p:cNvSpPr>
          <p:nvPr/>
        </p:nvSpPr>
        <p:spPr bwMode="auto">
          <a:xfrm>
            <a:off x="4146550" y="26654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36" name="Rectangle 68"/>
          <p:cNvSpPr>
            <a:spLocks noChangeArrowheads="1"/>
          </p:cNvSpPr>
          <p:nvPr/>
        </p:nvSpPr>
        <p:spPr bwMode="auto">
          <a:xfrm>
            <a:off x="4146550" y="31226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72537" name="Rectangle 69"/>
          <p:cNvSpPr>
            <a:spLocks noChangeArrowheads="1"/>
          </p:cNvSpPr>
          <p:nvPr/>
        </p:nvSpPr>
        <p:spPr bwMode="auto">
          <a:xfrm>
            <a:off x="4146550" y="35798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72538" name="Text Box 26"/>
          <p:cNvSpPr txBox="1">
            <a:spLocks noChangeArrowheads="1"/>
          </p:cNvSpPr>
          <p:nvPr/>
        </p:nvSpPr>
        <p:spPr bwMode="auto">
          <a:xfrm>
            <a:off x="1379538" y="4673600"/>
            <a:ext cx="148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8 page 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952E1-CCBE-A144-BEBC-B1735FCF5346}" type="slidenum">
              <a:rPr lang="en-US"/>
              <a:pPr/>
              <a:t>35</a:t>
            </a:fld>
            <a:endParaRPr lang="en-US"/>
          </a:p>
        </p:txBody>
      </p:sp>
      <p:sp>
        <p:nvSpPr>
          <p:cNvPr id="147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Page Replacement</a:t>
            </a:r>
          </a:p>
        </p:txBody>
      </p:sp>
      <p:pic>
        <p:nvPicPr>
          <p:cNvPr id="14755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32875" r="789" b="32362"/>
          <a:stretch>
            <a:fillRect/>
          </a:stretch>
        </p:blipFill>
        <p:spPr bwMode="auto">
          <a:xfrm>
            <a:off x="911225" y="2506663"/>
            <a:ext cx="72866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95C2-C374-D14D-8BB4-04A8FBCDABE0}" type="slidenum">
              <a:rPr lang="en-US"/>
              <a:pPr/>
              <a:t>36</a:t>
            </a:fld>
            <a:endParaRPr lang="en-US"/>
          </a:p>
        </p:txBody>
      </p:sp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Algorithm Implementation</a:t>
            </a:r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496300" cy="4679950"/>
          </a:xfrm>
        </p:spPr>
        <p:txBody>
          <a:bodyPr/>
          <a:lstStyle/>
          <a:p>
            <a:r>
              <a:rPr lang="en-US" b="1" dirty="0"/>
              <a:t>Counter</a:t>
            </a:r>
            <a:r>
              <a:rPr lang="en-US" dirty="0"/>
              <a:t> implementation</a:t>
            </a:r>
          </a:p>
          <a:p>
            <a:endParaRPr lang="en-US" dirty="0"/>
          </a:p>
          <a:p>
            <a:pPr lvl="1"/>
            <a:r>
              <a:rPr lang="en-US" dirty="0"/>
              <a:t>Every </a:t>
            </a:r>
            <a:r>
              <a:rPr lang="en-US" i="1" dirty="0"/>
              <a:t>page entry </a:t>
            </a:r>
            <a:r>
              <a:rPr lang="en-US" dirty="0"/>
              <a:t>has </a:t>
            </a:r>
            <a:r>
              <a:rPr lang="en-US" i="1" dirty="0"/>
              <a:t>a counter field</a:t>
            </a:r>
            <a:r>
              <a:rPr lang="en-US" dirty="0"/>
              <a:t>; every time page is referenced through this entry, copy the </a:t>
            </a:r>
            <a:r>
              <a:rPr lang="en-US" i="1" dirty="0"/>
              <a:t>clock</a:t>
            </a:r>
            <a:r>
              <a:rPr lang="en-US" dirty="0"/>
              <a:t> into the counter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a page needs to be replaced, look at the counters to determine which one to replace</a:t>
            </a:r>
          </a:p>
          <a:p>
            <a:pPr lvl="2"/>
            <a:r>
              <a:rPr lang="en-US" dirty="0"/>
              <a:t>The one with the smallest counter value will be replaced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51720" y="5013176"/>
            <a:ext cx="648072" cy="57606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084440" y="5013176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frame#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2552" y="5013176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counter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0616" y="4931876"/>
            <a:ext cx="63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PTE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4440" y="4797152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frame#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2552" y="4797152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counter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84392" y="4582894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frame#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2504" y="4582894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counter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84416" y="5227434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092528" y="5227434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87223" y="4362188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095335" y="4362188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3405" y="5657153"/>
            <a:ext cx="133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Table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843808" y="5013176"/>
            <a:ext cx="2088232" cy="288032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8207D-3A56-1149-84F7-56791C84BB73}" type="slidenum">
              <a:rPr lang="en-US"/>
              <a:pPr/>
              <a:t>37</a:t>
            </a:fld>
            <a:endParaRPr lang="en-US"/>
          </a:p>
        </p:txBody>
      </p:sp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Algorithm Implementation</a:t>
            </a:r>
          </a:p>
        </p:txBody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Stack</a:t>
            </a:r>
            <a:r>
              <a:rPr lang="en-US" dirty="0"/>
              <a:t> implementation – keep a </a:t>
            </a:r>
            <a:r>
              <a:rPr lang="en-US" i="1" dirty="0"/>
              <a:t>stack of page numbers </a:t>
            </a:r>
            <a:r>
              <a:rPr lang="en-US" dirty="0"/>
              <a:t>in a double link form:</a:t>
            </a:r>
          </a:p>
          <a:p>
            <a:pPr lvl="1"/>
            <a:r>
              <a:rPr lang="en-US" dirty="0"/>
              <a:t>Page referenced:</a:t>
            </a:r>
          </a:p>
          <a:p>
            <a:pPr lvl="2"/>
            <a:r>
              <a:rPr lang="en-US" dirty="0"/>
              <a:t>move it to the top</a:t>
            </a:r>
          </a:p>
          <a:p>
            <a:pPr lvl="2"/>
            <a:r>
              <a:rPr lang="en-US" dirty="0"/>
              <a:t>requires 6 pointers to be changed (with every memory reference; costly)</a:t>
            </a:r>
          </a:p>
          <a:p>
            <a:pPr lvl="1"/>
            <a:r>
              <a:rPr lang="en-US" dirty="0"/>
              <a:t>No search for replacement (replacement fast)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2285-E2AA-C440-B8D3-DAEDBEE6A405}" type="slidenum">
              <a:rPr lang="en-US"/>
              <a:pPr/>
              <a:t>38</a:t>
            </a:fld>
            <a:endParaRPr lang="en-US"/>
          </a:p>
        </p:txBody>
      </p:sp>
      <p:sp>
        <p:nvSpPr>
          <p:cNvPr id="148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Use of a Stack to Record The Most Recent Page References</a:t>
            </a:r>
          </a:p>
        </p:txBody>
      </p:sp>
      <p:pic>
        <p:nvPicPr>
          <p:cNvPr id="14807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4620" r="830" b="4620"/>
          <a:stretch>
            <a:fillRect/>
          </a:stretch>
        </p:blipFill>
        <p:spPr bwMode="auto">
          <a:xfrm>
            <a:off x="1751013" y="1773238"/>
            <a:ext cx="5845175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C2ADA-0C11-D64F-A271-F148FEB3DA4C}" type="slidenum">
              <a:rPr lang="en-US"/>
              <a:pPr/>
              <a:t>39</a:t>
            </a:fld>
            <a:endParaRPr lang="en-US"/>
          </a:p>
        </p:txBody>
      </p:sp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Approximation Algorithms</a:t>
            </a:r>
          </a:p>
        </p:txBody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bit</a:t>
            </a:r>
          </a:p>
          <a:p>
            <a:r>
              <a:rPr lang="en-US"/>
              <a:t>Additional Reference bits</a:t>
            </a:r>
          </a:p>
          <a:p>
            <a:r>
              <a:rPr lang="en-US"/>
              <a:t>Second Chance 1</a:t>
            </a:r>
          </a:p>
          <a:p>
            <a:r>
              <a:rPr lang="en-US"/>
              <a:t>Second Chance 1 (clock)</a:t>
            </a:r>
          </a:p>
          <a:p>
            <a:r>
              <a:rPr lang="en-US"/>
              <a:t>Enhanced Second Chance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579D-79E8-D74A-B703-7367859E7D48}" type="slidenum">
              <a:rPr lang="en-US"/>
              <a:pPr/>
              <a:t>4</a:t>
            </a:fld>
            <a:endParaRPr lang="en-US"/>
          </a:p>
        </p:txBody>
      </p:sp>
      <p:sp>
        <p:nvSpPr>
          <p:cNvPr id="1495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That is Larger Than Physical Memory</a:t>
            </a:r>
          </a:p>
        </p:txBody>
      </p:sp>
      <p:sp>
        <p:nvSpPr>
          <p:cNvPr id="1495048" name="Rectangle 8"/>
          <p:cNvSpPr>
            <a:spLocks noChangeArrowheads="1"/>
          </p:cNvSpPr>
          <p:nvPr/>
        </p:nvSpPr>
        <p:spPr bwMode="auto">
          <a:xfrm>
            <a:off x="673100" y="1484313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0</a:t>
            </a:r>
          </a:p>
        </p:txBody>
      </p:sp>
      <p:sp>
        <p:nvSpPr>
          <p:cNvPr id="1495050" name="Rectangle 10"/>
          <p:cNvSpPr>
            <a:spLocks noChangeArrowheads="1"/>
          </p:cNvSpPr>
          <p:nvPr/>
        </p:nvSpPr>
        <p:spPr bwMode="auto">
          <a:xfrm>
            <a:off x="673100" y="1916113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1</a:t>
            </a:r>
          </a:p>
        </p:txBody>
      </p:sp>
      <p:sp>
        <p:nvSpPr>
          <p:cNvPr id="1495051" name="Rectangle 11"/>
          <p:cNvSpPr>
            <a:spLocks noChangeArrowheads="1"/>
          </p:cNvSpPr>
          <p:nvPr/>
        </p:nvSpPr>
        <p:spPr bwMode="auto">
          <a:xfrm>
            <a:off x="673100" y="2347913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2</a:t>
            </a:r>
          </a:p>
        </p:txBody>
      </p:sp>
      <p:sp>
        <p:nvSpPr>
          <p:cNvPr id="1495052" name="Rectangle 12"/>
          <p:cNvSpPr>
            <a:spLocks noChangeArrowheads="1"/>
          </p:cNvSpPr>
          <p:nvPr/>
        </p:nvSpPr>
        <p:spPr bwMode="auto">
          <a:xfrm>
            <a:off x="673100" y="2781300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3</a:t>
            </a:r>
          </a:p>
        </p:txBody>
      </p:sp>
      <p:sp>
        <p:nvSpPr>
          <p:cNvPr id="1495055" name="Rectangle 15"/>
          <p:cNvSpPr>
            <a:spLocks noChangeArrowheads="1"/>
          </p:cNvSpPr>
          <p:nvPr/>
        </p:nvSpPr>
        <p:spPr bwMode="auto">
          <a:xfrm>
            <a:off x="673100" y="5083175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n-2</a:t>
            </a:r>
          </a:p>
        </p:txBody>
      </p:sp>
      <p:sp>
        <p:nvSpPr>
          <p:cNvPr id="1495056" name="Rectangle 16"/>
          <p:cNvSpPr>
            <a:spLocks noChangeArrowheads="1"/>
          </p:cNvSpPr>
          <p:nvPr/>
        </p:nvSpPr>
        <p:spPr bwMode="auto">
          <a:xfrm>
            <a:off x="673100" y="5516563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dirty="0"/>
              <a:t>page n-1</a:t>
            </a:r>
          </a:p>
        </p:txBody>
      </p:sp>
      <p:sp>
        <p:nvSpPr>
          <p:cNvPr id="1495057" name="Rectangle 17"/>
          <p:cNvSpPr>
            <a:spLocks noChangeArrowheads="1"/>
          </p:cNvSpPr>
          <p:nvPr/>
        </p:nvSpPr>
        <p:spPr bwMode="auto">
          <a:xfrm>
            <a:off x="673100" y="3213100"/>
            <a:ext cx="936625" cy="1871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495058" name="Text Box 18"/>
          <p:cNvSpPr txBox="1">
            <a:spLocks noChangeArrowheads="1"/>
          </p:cNvSpPr>
          <p:nvPr/>
        </p:nvSpPr>
        <p:spPr bwMode="auto">
          <a:xfrm>
            <a:off x="179388" y="5949950"/>
            <a:ext cx="171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Virtual memory</a:t>
            </a:r>
          </a:p>
        </p:txBody>
      </p:sp>
      <p:sp>
        <p:nvSpPr>
          <p:cNvPr id="1495059" name="AutoShape 19"/>
          <p:cNvSpPr>
            <a:spLocks noChangeArrowheads="1"/>
          </p:cNvSpPr>
          <p:nvPr/>
        </p:nvSpPr>
        <p:spPr bwMode="auto">
          <a:xfrm>
            <a:off x="6372225" y="1700213"/>
            <a:ext cx="2303463" cy="3816350"/>
          </a:xfrm>
          <a:prstGeom prst="can">
            <a:avLst>
              <a:gd name="adj" fmla="val 15893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60" name="Rectangle 20"/>
          <p:cNvSpPr>
            <a:spLocks noChangeArrowheads="1"/>
          </p:cNvSpPr>
          <p:nvPr/>
        </p:nvSpPr>
        <p:spPr bwMode="auto">
          <a:xfrm>
            <a:off x="4251325" y="2562225"/>
            <a:ext cx="936625" cy="433388"/>
          </a:xfrm>
          <a:prstGeom prst="rect">
            <a:avLst/>
          </a:prstGeom>
          <a:solidFill>
            <a:srgbClr val="33330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 err="1">
                <a:solidFill>
                  <a:schemeClr val="bg1"/>
                </a:solidFill>
              </a:rPr>
              <a:t>unavail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5061" name="Rectangle 21"/>
          <p:cNvSpPr>
            <a:spLocks noChangeArrowheads="1"/>
          </p:cNvSpPr>
          <p:nvPr/>
        </p:nvSpPr>
        <p:spPr bwMode="auto">
          <a:xfrm>
            <a:off x="4251325" y="2994025"/>
            <a:ext cx="936625" cy="4333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/>
              <a:t>Page 0</a:t>
            </a:r>
          </a:p>
        </p:txBody>
      </p:sp>
      <p:sp>
        <p:nvSpPr>
          <p:cNvPr id="1495062" name="Rectangle 22"/>
          <p:cNvSpPr>
            <a:spLocks noChangeArrowheads="1"/>
          </p:cNvSpPr>
          <p:nvPr/>
        </p:nvSpPr>
        <p:spPr bwMode="auto">
          <a:xfrm>
            <a:off x="4251325" y="3425825"/>
            <a:ext cx="936625" cy="433388"/>
          </a:xfrm>
          <a:prstGeom prst="rect">
            <a:avLst/>
          </a:prstGeom>
          <a:solidFill>
            <a:srgbClr val="33330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 err="1">
                <a:solidFill>
                  <a:schemeClr val="bg1"/>
                </a:solidFill>
              </a:rPr>
              <a:t>unavail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5063" name="Rectangle 23"/>
          <p:cNvSpPr>
            <a:spLocks noChangeArrowheads="1"/>
          </p:cNvSpPr>
          <p:nvPr/>
        </p:nvSpPr>
        <p:spPr bwMode="auto">
          <a:xfrm>
            <a:off x="4251325" y="3859213"/>
            <a:ext cx="936625" cy="433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/>
              <a:t>Page 3</a:t>
            </a:r>
          </a:p>
        </p:txBody>
      </p:sp>
      <p:sp>
        <p:nvSpPr>
          <p:cNvPr id="1495064" name="Rectangle 24"/>
          <p:cNvSpPr>
            <a:spLocks noChangeArrowheads="1"/>
          </p:cNvSpPr>
          <p:nvPr/>
        </p:nvSpPr>
        <p:spPr bwMode="auto">
          <a:xfrm>
            <a:off x="673100" y="3213100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4</a:t>
            </a:r>
          </a:p>
        </p:txBody>
      </p:sp>
      <p:sp>
        <p:nvSpPr>
          <p:cNvPr id="1495065" name="Text Box 25"/>
          <p:cNvSpPr txBox="1">
            <a:spLocks noChangeArrowheads="1"/>
          </p:cNvSpPr>
          <p:nvPr/>
        </p:nvSpPr>
        <p:spPr bwMode="auto">
          <a:xfrm>
            <a:off x="3770313" y="4724400"/>
            <a:ext cx="192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Physical memory</a:t>
            </a:r>
          </a:p>
        </p:txBody>
      </p:sp>
      <p:sp>
        <p:nvSpPr>
          <p:cNvPr id="1495066" name="Rectangle 26"/>
          <p:cNvSpPr>
            <a:spLocks noChangeArrowheads="1"/>
          </p:cNvSpPr>
          <p:nvPr/>
        </p:nvSpPr>
        <p:spPr bwMode="auto">
          <a:xfrm>
            <a:off x="4251325" y="2132013"/>
            <a:ext cx="936625" cy="433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/>
              <a:t>Page 2</a:t>
            </a:r>
          </a:p>
        </p:txBody>
      </p:sp>
      <p:sp>
        <p:nvSpPr>
          <p:cNvPr id="1495067" name="Rectangle 27"/>
          <p:cNvSpPr>
            <a:spLocks noChangeArrowheads="1"/>
          </p:cNvSpPr>
          <p:nvPr/>
        </p:nvSpPr>
        <p:spPr bwMode="auto">
          <a:xfrm>
            <a:off x="4251325" y="4291013"/>
            <a:ext cx="936625" cy="433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/>
              <a:t>Page 1</a:t>
            </a:r>
          </a:p>
        </p:txBody>
      </p:sp>
      <p:sp>
        <p:nvSpPr>
          <p:cNvPr id="1495068" name="Rectangle 28"/>
          <p:cNvSpPr>
            <a:spLocks noChangeArrowheads="1"/>
          </p:cNvSpPr>
          <p:nvPr/>
        </p:nvSpPr>
        <p:spPr bwMode="auto">
          <a:xfrm>
            <a:off x="6516688" y="2276475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0</a:t>
            </a:r>
          </a:p>
        </p:txBody>
      </p:sp>
      <p:sp>
        <p:nvSpPr>
          <p:cNvPr id="1495069" name="Rectangle 29"/>
          <p:cNvSpPr>
            <a:spLocks noChangeArrowheads="1"/>
          </p:cNvSpPr>
          <p:nvPr/>
        </p:nvSpPr>
        <p:spPr bwMode="auto">
          <a:xfrm>
            <a:off x="7596188" y="2274888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1</a:t>
            </a:r>
          </a:p>
        </p:txBody>
      </p:sp>
      <p:sp>
        <p:nvSpPr>
          <p:cNvPr id="1495070" name="Rectangle 30"/>
          <p:cNvSpPr>
            <a:spLocks noChangeArrowheads="1"/>
          </p:cNvSpPr>
          <p:nvPr/>
        </p:nvSpPr>
        <p:spPr bwMode="auto">
          <a:xfrm>
            <a:off x="6516688" y="2852738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2</a:t>
            </a:r>
          </a:p>
        </p:txBody>
      </p:sp>
      <p:sp>
        <p:nvSpPr>
          <p:cNvPr id="1495071" name="Rectangle 31"/>
          <p:cNvSpPr>
            <a:spLocks noChangeArrowheads="1"/>
          </p:cNvSpPr>
          <p:nvPr/>
        </p:nvSpPr>
        <p:spPr bwMode="auto">
          <a:xfrm>
            <a:off x="7596188" y="2852738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3</a:t>
            </a:r>
          </a:p>
        </p:txBody>
      </p:sp>
      <p:sp>
        <p:nvSpPr>
          <p:cNvPr id="1495072" name="Rectangle 32"/>
          <p:cNvSpPr>
            <a:spLocks noChangeArrowheads="1"/>
          </p:cNvSpPr>
          <p:nvPr/>
        </p:nvSpPr>
        <p:spPr bwMode="auto">
          <a:xfrm>
            <a:off x="6516688" y="3429000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4</a:t>
            </a:r>
          </a:p>
        </p:txBody>
      </p:sp>
      <p:sp>
        <p:nvSpPr>
          <p:cNvPr id="1495073" name="Rectangle 33"/>
          <p:cNvSpPr>
            <a:spLocks noChangeArrowheads="1"/>
          </p:cNvSpPr>
          <p:nvPr/>
        </p:nvSpPr>
        <p:spPr bwMode="auto">
          <a:xfrm>
            <a:off x="6516688" y="4365625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n-2</a:t>
            </a:r>
          </a:p>
        </p:txBody>
      </p:sp>
      <p:sp>
        <p:nvSpPr>
          <p:cNvPr id="1495074" name="Rectangle 34"/>
          <p:cNvSpPr>
            <a:spLocks noChangeArrowheads="1"/>
          </p:cNvSpPr>
          <p:nvPr/>
        </p:nvSpPr>
        <p:spPr bwMode="auto">
          <a:xfrm>
            <a:off x="7596188" y="4365625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n-1</a:t>
            </a:r>
          </a:p>
        </p:txBody>
      </p:sp>
      <p:sp>
        <p:nvSpPr>
          <p:cNvPr id="1495075" name="Line 35"/>
          <p:cNvSpPr>
            <a:spLocks noChangeShapeType="1"/>
          </p:cNvSpPr>
          <p:nvPr/>
        </p:nvSpPr>
        <p:spPr bwMode="auto">
          <a:xfrm flipH="1">
            <a:off x="6372225" y="5084763"/>
            <a:ext cx="720725" cy="57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76" name="Text Box 36"/>
          <p:cNvSpPr txBox="1">
            <a:spLocks noChangeArrowheads="1"/>
          </p:cNvSpPr>
          <p:nvPr/>
        </p:nvSpPr>
        <p:spPr bwMode="auto">
          <a:xfrm>
            <a:off x="4037013" y="5608638"/>
            <a:ext cx="463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all pages of program sitting on physical Disk</a:t>
            </a:r>
          </a:p>
        </p:txBody>
      </p:sp>
      <p:sp>
        <p:nvSpPr>
          <p:cNvPr id="1495077" name="Rectangle 37"/>
          <p:cNvSpPr>
            <a:spLocks noChangeArrowheads="1"/>
          </p:cNvSpPr>
          <p:nvPr/>
        </p:nvSpPr>
        <p:spPr bwMode="auto">
          <a:xfrm>
            <a:off x="2833688" y="17732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78" name="Rectangle 38"/>
          <p:cNvSpPr>
            <a:spLocks noChangeArrowheads="1"/>
          </p:cNvSpPr>
          <p:nvPr/>
        </p:nvSpPr>
        <p:spPr bwMode="auto">
          <a:xfrm>
            <a:off x="2833688" y="19891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79" name="Rectangle 39"/>
          <p:cNvSpPr>
            <a:spLocks noChangeArrowheads="1"/>
          </p:cNvSpPr>
          <p:nvPr/>
        </p:nvSpPr>
        <p:spPr bwMode="auto">
          <a:xfrm>
            <a:off x="2833688" y="22050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0" name="Rectangle 40"/>
          <p:cNvSpPr>
            <a:spLocks noChangeArrowheads="1"/>
          </p:cNvSpPr>
          <p:nvPr/>
        </p:nvSpPr>
        <p:spPr bwMode="auto">
          <a:xfrm>
            <a:off x="2833688" y="24209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1" name="Rectangle 41"/>
          <p:cNvSpPr>
            <a:spLocks noChangeArrowheads="1"/>
          </p:cNvSpPr>
          <p:nvPr/>
        </p:nvSpPr>
        <p:spPr bwMode="auto">
          <a:xfrm>
            <a:off x="2833688" y="26368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2" name="Rectangle 42"/>
          <p:cNvSpPr>
            <a:spLocks noChangeArrowheads="1"/>
          </p:cNvSpPr>
          <p:nvPr/>
        </p:nvSpPr>
        <p:spPr bwMode="auto">
          <a:xfrm>
            <a:off x="2833688" y="28527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3" name="Rectangle 43"/>
          <p:cNvSpPr>
            <a:spLocks noChangeArrowheads="1"/>
          </p:cNvSpPr>
          <p:nvPr/>
        </p:nvSpPr>
        <p:spPr bwMode="auto">
          <a:xfrm>
            <a:off x="2833688" y="4149725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4" name="Rectangle 44"/>
          <p:cNvSpPr>
            <a:spLocks noChangeArrowheads="1"/>
          </p:cNvSpPr>
          <p:nvPr/>
        </p:nvSpPr>
        <p:spPr bwMode="auto">
          <a:xfrm>
            <a:off x="2833688" y="4365625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5" name="Rectangle 45"/>
          <p:cNvSpPr>
            <a:spLocks noChangeArrowheads="1"/>
          </p:cNvSpPr>
          <p:nvPr/>
        </p:nvSpPr>
        <p:spPr bwMode="auto">
          <a:xfrm>
            <a:off x="2833688" y="4581525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6" name="Rectangle 46"/>
          <p:cNvSpPr>
            <a:spLocks noChangeArrowheads="1"/>
          </p:cNvSpPr>
          <p:nvPr/>
        </p:nvSpPr>
        <p:spPr bwMode="auto">
          <a:xfrm>
            <a:off x="2833688" y="3068638"/>
            <a:ext cx="503237" cy="10810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495087" name="Text Box 47"/>
          <p:cNvSpPr txBox="1">
            <a:spLocks noChangeArrowheads="1"/>
          </p:cNvSpPr>
          <p:nvPr/>
        </p:nvSpPr>
        <p:spPr bwMode="auto">
          <a:xfrm>
            <a:off x="2592388" y="1725613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495088" name="Text Box 48"/>
          <p:cNvSpPr txBox="1">
            <a:spLocks noChangeArrowheads="1"/>
          </p:cNvSpPr>
          <p:nvPr/>
        </p:nvSpPr>
        <p:spPr bwMode="auto">
          <a:xfrm>
            <a:off x="2582863" y="1941513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1495089" name="Text Box 49"/>
          <p:cNvSpPr txBox="1">
            <a:spLocks noChangeArrowheads="1"/>
          </p:cNvSpPr>
          <p:nvPr/>
        </p:nvSpPr>
        <p:spPr bwMode="auto">
          <a:xfrm>
            <a:off x="2592388" y="2146300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2</a:t>
            </a:r>
          </a:p>
        </p:txBody>
      </p:sp>
      <p:sp>
        <p:nvSpPr>
          <p:cNvPr id="1495090" name="Text Box 50"/>
          <p:cNvSpPr txBox="1">
            <a:spLocks noChangeArrowheads="1"/>
          </p:cNvSpPr>
          <p:nvPr/>
        </p:nvSpPr>
        <p:spPr bwMode="auto">
          <a:xfrm>
            <a:off x="2592388" y="2370138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3</a:t>
            </a:r>
          </a:p>
        </p:txBody>
      </p:sp>
      <p:sp>
        <p:nvSpPr>
          <p:cNvPr id="1495091" name="Text Box 51"/>
          <p:cNvSpPr txBox="1">
            <a:spLocks noChangeArrowheads="1"/>
          </p:cNvSpPr>
          <p:nvPr/>
        </p:nvSpPr>
        <p:spPr bwMode="auto">
          <a:xfrm>
            <a:off x="2582863" y="2606675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4</a:t>
            </a:r>
          </a:p>
        </p:txBody>
      </p:sp>
      <p:sp>
        <p:nvSpPr>
          <p:cNvPr id="1495092" name="Text Box 52"/>
          <p:cNvSpPr txBox="1">
            <a:spLocks noChangeArrowheads="1"/>
          </p:cNvSpPr>
          <p:nvPr/>
        </p:nvSpPr>
        <p:spPr bwMode="auto">
          <a:xfrm>
            <a:off x="2457450" y="4305300"/>
            <a:ext cx="436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n-2</a:t>
            </a:r>
          </a:p>
        </p:txBody>
      </p:sp>
      <p:sp>
        <p:nvSpPr>
          <p:cNvPr id="1495093" name="Text Box 53"/>
          <p:cNvSpPr txBox="1">
            <a:spLocks noChangeArrowheads="1"/>
          </p:cNvSpPr>
          <p:nvPr/>
        </p:nvSpPr>
        <p:spPr bwMode="auto">
          <a:xfrm>
            <a:off x="2468563" y="4521200"/>
            <a:ext cx="436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n-1</a:t>
            </a:r>
          </a:p>
        </p:txBody>
      </p:sp>
      <p:sp>
        <p:nvSpPr>
          <p:cNvPr id="1495096" name="Freeform 56"/>
          <p:cNvSpPr>
            <a:spLocks/>
          </p:cNvSpPr>
          <p:nvPr/>
        </p:nvSpPr>
        <p:spPr bwMode="auto">
          <a:xfrm>
            <a:off x="3194050" y="1724025"/>
            <a:ext cx="1079500" cy="1489075"/>
          </a:xfrm>
          <a:custGeom>
            <a:avLst/>
            <a:gdLst>
              <a:gd name="T0" fmla="*/ 0 w 680"/>
              <a:gd name="T1" fmla="*/ 76 h 938"/>
              <a:gd name="T2" fmla="*/ 226 w 680"/>
              <a:gd name="T3" fmla="*/ 76 h 938"/>
              <a:gd name="T4" fmla="*/ 272 w 680"/>
              <a:gd name="T5" fmla="*/ 530 h 938"/>
              <a:gd name="T6" fmla="*/ 453 w 680"/>
              <a:gd name="T7" fmla="*/ 847 h 938"/>
              <a:gd name="T8" fmla="*/ 680 w 680"/>
              <a:gd name="T9" fmla="*/ 938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938">
                <a:moveTo>
                  <a:pt x="0" y="76"/>
                </a:moveTo>
                <a:cubicBezTo>
                  <a:pt x="90" y="38"/>
                  <a:pt x="181" y="0"/>
                  <a:pt x="226" y="76"/>
                </a:cubicBezTo>
                <a:cubicBezTo>
                  <a:pt x="271" y="152"/>
                  <a:pt x="234" y="402"/>
                  <a:pt x="272" y="530"/>
                </a:cubicBezTo>
                <a:cubicBezTo>
                  <a:pt x="310" y="658"/>
                  <a:pt x="385" y="779"/>
                  <a:pt x="453" y="847"/>
                </a:cubicBezTo>
                <a:cubicBezTo>
                  <a:pt x="521" y="915"/>
                  <a:pt x="600" y="926"/>
                  <a:pt x="680" y="93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97" name="Freeform 57"/>
          <p:cNvSpPr>
            <a:spLocks/>
          </p:cNvSpPr>
          <p:nvPr/>
        </p:nvSpPr>
        <p:spPr bwMode="auto">
          <a:xfrm>
            <a:off x="3194050" y="1954213"/>
            <a:ext cx="1008063" cy="2578100"/>
          </a:xfrm>
          <a:custGeom>
            <a:avLst/>
            <a:gdLst>
              <a:gd name="T0" fmla="*/ 0 w 635"/>
              <a:gd name="T1" fmla="*/ 67 h 1624"/>
              <a:gd name="T2" fmla="*/ 181 w 635"/>
              <a:gd name="T3" fmla="*/ 113 h 1624"/>
              <a:gd name="T4" fmla="*/ 226 w 635"/>
              <a:gd name="T5" fmla="*/ 748 h 1624"/>
              <a:gd name="T6" fmla="*/ 317 w 635"/>
              <a:gd name="T7" fmla="*/ 1247 h 1624"/>
              <a:gd name="T8" fmla="*/ 544 w 635"/>
              <a:gd name="T9" fmla="*/ 1564 h 1624"/>
              <a:gd name="T10" fmla="*/ 635 w 635"/>
              <a:gd name="T11" fmla="*/ 1609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1624">
                <a:moveTo>
                  <a:pt x="0" y="67"/>
                </a:moveTo>
                <a:cubicBezTo>
                  <a:pt x="71" y="33"/>
                  <a:pt x="143" y="0"/>
                  <a:pt x="181" y="113"/>
                </a:cubicBezTo>
                <a:cubicBezTo>
                  <a:pt x="219" y="226"/>
                  <a:pt x="203" y="559"/>
                  <a:pt x="226" y="748"/>
                </a:cubicBezTo>
                <a:cubicBezTo>
                  <a:pt x="249" y="937"/>
                  <a:pt x="264" y="1111"/>
                  <a:pt x="317" y="1247"/>
                </a:cubicBezTo>
                <a:cubicBezTo>
                  <a:pt x="370" y="1383"/>
                  <a:pt x="491" y="1504"/>
                  <a:pt x="544" y="1564"/>
                </a:cubicBezTo>
                <a:cubicBezTo>
                  <a:pt x="597" y="1624"/>
                  <a:pt x="628" y="1594"/>
                  <a:pt x="635" y="1609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98" name="Freeform 58"/>
          <p:cNvSpPr>
            <a:spLocks/>
          </p:cNvSpPr>
          <p:nvPr/>
        </p:nvSpPr>
        <p:spPr bwMode="auto">
          <a:xfrm>
            <a:off x="3194050" y="2205038"/>
            <a:ext cx="1079500" cy="71437"/>
          </a:xfrm>
          <a:custGeom>
            <a:avLst/>
            <a:gdLst>
              <a:gd name="T0" fmla="*/ 0 w 680"/>
              <a:gd name="T1" fmla="*/ 45 h 45"/>
              <a:gd name="T2" fmla="*/ 363 w 680"/>
              <a:gd name="T3" fmla="*/ 0 h 45"/>
              <a:gd name="T4" fmla="*/ 680 w 680"/>
              <a:gd name="T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45">
                <a:moveTo>
                  <a:pt x="0" y="45"/>
                </a:moveTo>
                <a:cubicBezTo>
                  <a:pt x="125" y="22"/>
                  <a:pt x="250" y="0"/>
                  <a:pt x="363" y="0"/>
                </a:cubicBezTo>
                <a:cubicBezTo>
                  <a:pt x="476" y="0"/>
                  <a:pt x="642" y="15"/>
                  <a:pt x="680" y="4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99" name="Freeform 59"/>
          <p:cNvSpPr>
            <a:spLocks/>
          </p:cNvSpPr>
          <p:nvPr/>
        </p:nvSpPr>
        <p:spPr bwMode="auto">
          <a:xfrm>
            <a:off x="3143250" y="2505075"/>
            <a:ext cx="1079500" cy="1512888"/>
          </a:xfrm>
          <a:custGeom>
            <a:avLst/>
            <a:gdLst>
              <a:gd name="T0" fmla="*/ 0 w 680"/>
              <a:gd name="T1" fmla="*/ 0 h 953"/>
              <a:gd name="T2" fmla="*/ 317 w 680"/>
              <a:gd name="T3" fmla="*/ 182 h 953"/>
              <a:gd name="T4" fmla="*/ 453 w 680"/>
              <a:gd name="T5" fmla="*/ 590 h 953"/>
              <a:gd name="T6" fmla="*/ 499 w 680"/>
              <a:gd name="T7" fmla="*/ 817 h 953"/>
              <a:gd name="T8" fmla="*/ 680 w 680"/>
              <a:gd name="T9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953">
                <a:moveTo>
                  <a:pt x="0" y="0"/>
                </a:moveTo>
                <a:cubicBezTo>
                  <a:pt x="120" y="42"/>
                  <a:pt x="241" y="84"/>
                  <a:pt x="317" y="182"/>
                </a:cubicBezTo>
                <a:cubicBezTo>
                  <a:pt x="393" y="280"/>
                  <a:pt x="423" y="484"/>
                  <a:pt x="453" y="590"/>
                </a:cubicBezTo>
                <a:cubicBezTo>
                  <a:pt x="483" y="696"/>
                  <a:pt x="461" y="757"/>
                  <a:pt x="499" y="817"/>
                </a:cubicBezTo>
                <a:cubicBezTo>
                  <a:pt x="537" y="877"/>
                  <a:pt x="673" y="923"/>
                  <a:pt x="680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100" name="AutoShape 60"/>
          <p:cNvSpPr>
            <a:spLocks noChangeArrowheads="1"/>
          </p:cNvSpPr>
          <p:nvPr/>
        </p:nvSpPr>
        <p:spPr bwMode="auto">
          <a:xfrm>
            <a:off x="5435600" y="2854325"/>
            <a:ext cx="792163" cy="360363"/>
          </a:xfrm>
          <a:prstGeom prst="notchedRightArrow">
            <a:avLst>
              <a:gd name="adj1" fmla="val 50000"/>
              <a:gd name="adj2" fmla="val 54956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101" name="AutoShape 61"/>
          <p:cNvSpPr>
            <a:spLocks noChangeArrowheads="1"/>
          </p:cNvSpPr>
          <p:nvPr/>
        </p:nvSpPr>
        <p:spPr bwMode="auto">
          <a:xfrm rot="10800000">
            <a:off x="5435600" y="3646488"/>
            <a:ext cx="720725" cy="358775"/>
          </a:xfrm>
          <a:prstGeom prst="notchedRightArrow">
            <a:avLst>
              <a:gd name="adj1" fmla="val 50000"/>
              <a:gd name="adj2" fmla="val 50221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102" name="Text Box 62"/>
          <p:cNvSpPr txBox="1">
            <a:spLocks noChangeArrowheads="1"/>
          </p:cNvSpPr>
          <p:nvPr/>
        </p:nvSpPr>
        <p:spPr bwMode="auto">
          <a:xfrm>
            <a:off x="5484813" y="3068638"/>
            <a:ext cx="80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move </a:t>
            </a:r>
            <a:br>
              <a:rPr lang="en-US"/>
            </a:br>
            <a:r>
              <a:rPr lang="en-US"/>
              <a:t>pages</a:t>
            </a:r>
          </a:p>
        </p:txBody>
      </p:sp>
      <p:sp>
        <p:nvSpPr>
          <p:cNvPr id="1495103" name="Text Box 63"/>
          <p:cNvSpPr txBox="1">
            <a:spLocks noChangeArrowheads="1"/>
          </p:cNvSpPr>
          <p:nvPr/>
        </p:nvSpPr>
        <p:spPr bwMode="auto">
          <a:xfrm>
            <a:off x="2447925" y="4749800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769F-5593-964A-877D-2AC10B9C0B07}" type="slidenum">
              <a:rPr lang="en-US"/>
              <a:pPr/>
              <a:t>40</a:t>
            </a:fld>
            <a:endParaRPr lang="en-US"/>
          </a:p>
        </p:txBody>
      </p:sp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Bit 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solidFill>
                  <a:srgbClr val="FF3300"/>
                </a:solidFill>
              </a:rPr>
              <a:t>reference </a:t>
            </a:r>
            <a:r>
              <a:rPr lang="en-US" dirty="0" smtClean="0">
                <a:solidFill>
                  <a:srgbClr val="FF3300"/>
                </a:solidFill>
              </a:rPr>
              <a:t>bit (R bit)</a:t>
            </a:r>
            <a:endParaRPr lang="en-US" dirty="0">
              <a:solidFill>
                <a:srgbClr val="FF3300"/>
              </a:solidFill>
            </a:endParaRPr>
          </a:p>
          <a:p>
            <a:pPr lvl="1"/>
            <a:r>
              <a:rPr lang="en-US" dirty="0"/>
              <a:t>With each page associate a bit, initially = 0 (not referenced/used)</a:t>
            </a:r>
          </a:p>
          <a:p>
            <a:pPr lvl="1"/>
            <a:r>
              <a:rPr lang="en-US" dirty="0"/>
              <a:t>When page is </a:t>
            </a:r>
            <a:r>
              <a:rPr lang="en-US" dirty="0">
                <a:solidFill>
                  <a:srgbClr val="FF3300"/>
                </a:solidFill>
              </a:rPr>
              <a:t>referenced, bit set to 1</a:t>
            </a:r>
          </a:p>
          <a:p>
            <a:pPr lvl="1"/>
            <a:r>
              <a:rPr lang="en-US" dirty="0"/>
              <a:t>Replace the </a:t>
            </a:r>
            <a:r>
              <a:rPr lang="en-US" dirty="0" smtClean="0"/>
              <a:t>page which R bit 0 </a:t>
            </a:r>
            <a:r>
              <a:rPr lang="en-US" dirty="0"/>
              <a:t>(if one exists)</a:t>
            </a:r>
          </a:p>
          <a:p>
            <a:pPr lvl="2"/>
            <a:r>
              <a:rPr lang="en-US" dirty="0"/>
              <a:t>We do not know the order, however (several pages may have 0 value)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Reference bits are </a:t>
            </a:r>
            <a:r>
              <a:rPr lang="en-US" dirty="0">
                <a:solidFill>
                  <a:srgbClr val="FF3300"/>
                </a:solidFill>
              </a:rPr>
              <a:t>cleared </a:t>
            </a:r>
            <a:r>
              <a:rPr lang="en-US" i="1" dirty="0">
                <a:solidFill>
                  <a:srgbClr val="FF3300"/>
                </a:solidFill>
              </a:rPr>
              <a:t>periodically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(with every timer interrupt, for example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For example: every 10 </a:t>
            </a:r>
            <a:r>
              <a:rPr lang="en-US" dirty="0" err="1" smtClean="0"/>
              <a:t>ms.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C8C5-E19D-2543-83FD-5D7C0EEB8127}" type="slidenum">
              <a:rPr lang="en-US"/>
              <a:pPr/>
              <a:t>41</a:t>
            </a:fld>
            <a:endParaRPr lang="en-US"/>
          </a:p>
        </p:txBody>
      </p:sp>
      <p:sp>
        <p:nvSpPr>
          <p:cNvPr id="163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Reference Bits</a:t>
            </a:r>
          </a:p>
        </p:txBody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106" y="1502879"/>
            <a:ext cx="8496300" cy="4679950"/>
          </a:xfrm>
        </p:spPr>
        <p:txBody>
          <a:bodyPr/>
          <a:lstStyle/>
          <a:p>
            <a:r>
              <a:rPr lang="en-US" dirty="0"/>
              <a:t>Besides the reference bit (</a:t>
            </a:r>
            <a:r>
              <a:rPr lang="en-US" dirty="0">
                <a:solidFill>
                  <a:srgbClr val="FF3300"/>
                </a:solidFill>
              </a:rPr>
              <a:t>R</a:t>
            </a:r>
            <a:r>
              <a:rPr lang="en-US" dirty="0"/>
              <a:t> bit) for each page, we can keep an  </a:t>
            </a:r>
            <a:r>
              <a:rPr lang="en-US" dirty="0" smtClean="0">
                <a:solidFill>
                  <a:srgbClr val="FF3300"/>
                </a:solidFill>
              </a:rPr>
              <a:t>Additional Reference Bits</a:t>
            </a:r>
            <a:r>
              <a:rPr lang="en-US" dirty="0" smtClean="0"/>
              <a:t> (</a:t>
            </a:r>
            <a:r>
              <a:rPr lang="en-US" dirty="0" err="1" smtClean="0"/>
              <a:t>calle</a:t>
            </a:r>
            <a:r>
              <a:rPr lang="en-US" dirty="0" smtClean="0"/>
              <a:t> it as </a:t>
            </a:r>
            <a:r>
              <a:rPr lang="en-US" dirty="0" smtClean="0">
                <a:solidFill>
                  <a:srgbClr val="FF0000"/>
                </a:solidFill>
              </a:rPr>
              <a:t>ARB</a:t>
            </a:r>
            <a:r>
              <a:rPr lang="en-US" dirty="0"/>
              <a:t>) field associated with each page. For example, an 8-bit field that can store 8 reference bits. </a:t>
            </a:r>
          </a:p>
          <a:p>
            <a:endParaRPr lang="en-US" dirty="0"/>
          </a:p>
          <a:p>
            <a:r>
              <a:rPr lang="en-US" dirty="0"/>
              <a:t>At each timer interrupt (or periodically), the reference bit of a page is </a:t>
            </a:r>
            <a:r>
              <a:rPr lang="en-US" dirty="0" smtClean="0"/>
              <a:t>shifted from left into ARB field </a:t>
            </a:r>
            <a:r>
              <a:rPr lang="en-US" dirty="0"/>
              <a:t>of the page. All other bits of </a:t>
            </a:r>
            <a:r>
              <a:rPr lang="en-US" dirty="0" smtClean="0"/>
              <a:t>ARB field  </a:t>
            </a:r>
            <a:r>
              <a:rPr lang="en-US" dirty="0"/>
              <a:t>is shifted to the right as well. </a:t>
            </a:r>
          </a:p>
          <a:p>
            <a:pPr lvl="1"/>
            <a:r>
              <a:rPr lang="en-US" dirty="0"/>
              <a:t>The value in the </a:t>
            </a:r>
            <a:r>
              <a:rPr lang="en-US" dirty="0" smtClean="0"/>
              <a:t>ARB field  indicates </a:t>
            </a:r>
            <a:r>
              <a:rPr lang="en-US" dirty="0"/>
              <a:t>when the page is </a:t>
            </a:r>
            <a:r>
              <a:rPr lang="en-US" dirty="0" smtClean="0"/>
              <a:t>accessed approximately</a:t>
            </a:r>
            <a:r>
              <a:rPr lang="en-US" dirty="0"/>
              <a:t>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page is to be replaced, select the page with least </a:t>
            </a:r>
            <a:r>
              <a:rPr lang="en-US" dirty="0" smtClean="0"/>
              <a:t>ARB field </a:t>
            </a:r>
            <a:r>
              <a:rPr lang="en-US" dirty="0"/>
              <a:t>value.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336596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24628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12660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00692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88724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76756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64788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52820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28806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760532" y="4761148"/>
            <a:ext cx="504056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84668" y="5013176"/>
            <a:ext cx="1008112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203848" y="42214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bit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6596" y="422108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ARB field for a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7739-3191-3740-9777-E226B71DAB02}" type="slidenum">
              <a:rPr lang="en-US"/>
              <a:pPr/>
              <a:t>42</a:t>
            </a:fld>
            <a:endParaRPr lang="en-US"/>
          </a:p>
        </p:txBody>
      </p: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Reference Bits</a:t>
            </a:r>
            <a:br>
              <a:rPr lang="en-US"/>
            </a:br>
            <a:r>
              <a:rPr lang="en-US"/>
              <a:t>Example</a:t>
            </a:r>
          </a:p>
        </p:txBody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tick 1: R: 0, ARB: </a:t>
            </a:r>
            <a:r>
              <a:rPr lang="en-US" dirty="0" smtClean="0"/>
              <a:t>0000000</a:t>
            </a:r>
          </a:p>
          <a:p>
            <a:endParaRPr lang="en-US" dirty="0"/>
          </a:p>
          <a:p>
            <a:r>
              <a:rPr lang="en-US" dirty="0" smtClean="0"/>
              <a:t>R </a:t>
            </a:r>
            <a:r>
              <a:rPr lang="en-US" dirty="0"/>
              <a:t>is set (R:1)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tick 2: R:0, ARB: 1000000</a:t>
            </a:r>
          </a:p>
          <a:p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/>
              <a:t>is not set 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tick 3: R:0, ARB: </a:t>
            </a:r>
            <a:r>
              <a:rPr lang="en-US" dirty="0" smtClean="0"/>
              <a:t>0100000tt</a:t>
            </a:r>
          </a:p>
          <a:p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/>
              <a:t>is set (R:1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At tick 4: R:0, ARB: </a:t>
            </a:r>
            <a:r>
              <a:rPr lang="en-US" dirty="0" smtClean="0"/>
              <a:t>1010000</a:t>
            </a:r>
          </a:p>
          <a:p>
            <a:endParaRPr lang="en-US" dirty="0"/>
          </a:p>
          <a:p>
            <a:r>
              <a:rPr lang="en-US" dirty="0"/>
              <a:t>….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27984" y="3717032"/>
            <a:ext cx="3834582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4644008" y="3501008"/>
            <a:ext cx="45719" cy="43204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3064" y="3507104"/>
            <a:ext cx="45719" cy="43204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72200" y="3501008"/>
            <a:ext cx="45719" cy="43204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49359" y="3501008"/>
            <a:ext cx="45719" cy="43204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803" y="3472418"/>
            <a:ext cx="24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C0890-5AE8-1F49-98C7-81139D4E1BD2}" type="slidenum">
              <a:rPr lang="en-US"/>
              <a:pPr/>
              <a:t>43</a:t>
            </a:fld>
            <a:endParaRPr lang="en-US"/>
          </a:p>
        </p:txBody>
      </p:sp>
      <p:sp>
        <p:nvSpPr>
          <p:cNvPr id="150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Second-Chance Algorithm 1</a:t>
            </a:r>
          </a:p>
        </p:txBody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FIFO that is checking if page is referenced or not; Need R bit</a:t>
            </a:r>
          </a:p>
          <a:p>
            <a:pPr lvl="2"/>
            <a:r>
              <a:rPr lang="en-US" dirty="0"/>
              <a:t>If page to be replaced, look to the FIFO list; remove the page close to head of the list and that has reference bit 0. </a:t>
            </a:r>
          </a:p>
          <a:p>
            <a:pPr lvl="1"/>
            <a:r>
              <a:rPr lang="en-US" dirty="0"/>
              <a:t>If the head has  R bit 1, move it to the back of the list (i.e. set the load time to the current time)  after clearing the R bit. </a:t>
            </a:r>
          </a:p>
          <a:p>
            <a:pPr lvl="2"/>
            <a:r>
              <a:rPr lang="en-US" dirty="0"/>
              <a:t>Then try to find another page that has 0 as R bit. </a:t>
            </a:r>
          </a:p>
          <a:p>
            <a:pPr lvl="1"/>
            <a:r>
              <a:rPr lang="en-US" dirty="0"/>
              <a:t>May require to change all 1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to 0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and then come back to the beginning of the queue. </a:t>
            </a:r>
          </a:p>
          <a:p>
            <a:pPr lvl="1"/>
            <a:r>
              <a:rPr lang="en-US" dirty="0"/>
              <a:t>Add a newly loaded page to the tail with R = 1. </a:t>
            </a:r>
          </a:p>
          <a:p>
            <a:pPr lvl="2">
              <a:buFontTx/>
              <a:buNone/>
            </a:pPr>
            <a:endParaRPr lang="en-US" dirty="0"/>
          </a:p>
        </p:txBody>
      </p:sp>
      <p:sp>
        <p:nvSpPr>
          <p:cNvPr id="1503236" name="Rectangle 4"/>
          <p:cNvSpPr>
            <a:spLocks noChangeArrowheads="1"/>
          </p:cNvSpPr>
          <p:nvPr/>
        </p:nvSpPr>
        <p:spPr bwMode="auto">
          <a:xfrm>
            <a:off x="1835150" y="4848225"/>
            <a:ext cx="503238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/>
        </p:nvSpPr>
        <p:spPr bwMode="auto">
          <a:xfrm>
            <a:off x="2843213" y="4848225"/>
            <a:ext cx="503237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38" name="Rectangle 6"/>
          <p:cNvSpPr>
            <a:spLocks noChangeArrowheads="1"/>
          </p:cNvSpPr>
          <p:nvPr/>
        </p:nvSpPr>
        <p:spPr bwMode="auto">
          <a:xfrm>
            <a:off x="3851275" y="4848225"/>
            <a:ext cx="503238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39" name="Rectangle 7"/>
          <p:cNvSpPr>
            <a:spLocks noChangeArrowheads="1"/>
          </p:cNvSpPr>
          <p:nvPr/>
        </p:nvSpPr>
        <p:spPr bwMode="auto">
          <a:xfrm>
            <a:off x="4787900" y="4848225"/>
            <a:ext cx="503238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0" name="Line 8"/>
          <p:cNvSpPr>
            <a:spLocks noChangeShapeType="1"/>
          </p:cNvSpPr>
          <p:nvPr/>
        </p:nvSpPr>
        <p:spPr bwMode="auto">
          <a:xfrm>
            <a:off x="2338388" y="4992688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1" name="Line 9"/>
          <p:cNvSpPr>
            <a:spLocks noChangeShapeType="1"/>
          </p:cNvSpPr>
          <p:nvPr/>
        </p:nvSpPr>
        <p:spPr bwMode="auto">
          <a:xfrm>
            <a:off x="3346450" y="4992688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2" name="Line 10"/>
          <p:cNvSpPr>
            <a:spLocks noChangeShapeType="1"/>
          </p:cNvSpPr>
          <p:nvPr/>
        </p:nvSpPr>
        <p:spPr bwMode="auto">
          <a:xfrm>
            <a:off x="4303713" y="4992688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3" name="Text Box 11"/>
          <p:cNvSpPr txBox="1">
            <a:spLocks noChangeArrowheads="1"/>
          </p:cNvSpPr>
          <p:nvPr/>
        </p:nvSpPr>
        <p:spPr bwMode="auto">
          <a:xfrm>
            <a:off x="1804988" y="4508500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R=1</a:t>
            </a:r>
          </a:p>
        </p:txBody>
      </p:sp>
      <p:sp>
        <p:nvSpPr>
          <p:cNvPr id="1503244" name="Text Box 12"/>
          <p:cNvSpPr txBox="1">
            <a:spLocks noChangeArrowheads="1"/>
          </p:cNvSpPr>
          <p:nvPr/>
        </p:nvSpPr>
        <p:spPr bwMode="auto">
          <a:xfrm>
            <a:off x="2770188" y="4560888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R=1</a:t>
            </a:r>
          </a:p>
        </p:txBody>
      </p:sp>
      <p:sp>
        <p:nvSpPr>
          <p:cNvPr id="1503245" name="Text Box 13"/>
          <p:cNvSpPr txBox="1">
            <a:spLocks noChangeArrowheads="1"/>
          </p:cNvSpPr>
          <p:nvPr/>
        </p:nvSpPr>
        <p:spPr bwMode="auto">
          <a:xfrm>
            <a:off x="3821113" y="4560888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R=0</a:t>
            </a:r>
          </a:p>
        </p:txBody>
      </p:sp>
      <p:sp>
        <p:nvSpPr>
          <p:cNvPr id="1503246" name="Text Box 14"/>
          <p:cNvSpPr txBox="1">
            <a:spLocks noChangeArrowheads="1"/>
          </p:cNvSpPr>
          <p:nvPr/>
        </p:nvSpPr>
        <p:spPr bwMode="auto">
          <a:xfrm>
            <a:off x="4756150" y="4560888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R=0</a:t>
            </a:r>
          </a:p>
        </p:txBody>
      </p:sp>
      <p:sp>
        <p:nvSpPr>
          <p:cNvPr id="1503247" name="Rectangle 15"/>
          <p:cNvSpPr>
            <a:spLocks noChangeArrowheads="1"/>
          </p:cNvSpPr>
          <p:nvPr/>
        </p:nvSpPr>
        <p:spPr bwMode="auto">
          <a:xfrm>
            <a:off x="5795963" y="4848225"/>
            <a:ext cx="503237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8" name="Line 16"/>
          <p:cNvSpPr>
            <a:spLocks noChangeShapeType="1"/>
          </p:cNvSpPr>
          <p:nvPr/>
        </p:nvSpPr>
        <p:spPr bwMode="auto">
          <a:xfrm>
            <a:off x="5291138" y="4992688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9" name="Text Box 17"/>
          <p:cNvSpPr txBox="1">
            <a:spLocks noChangeArrowheads="1"/>
          </p:cNvSpPr>
          <p:nvPr/>
        </p:nvSpPr>
        <p:spPr bwMode="auto">
          <a:xfrm>
            <a:off x="5764213" y="4560888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R=1</a:t>
            </a:r>
          </a:p>
        </p:txBody>
      </p:sp>
      <p:sp>
        <p:nvSpPr>
          <p:cNvPr id="1503250" name="Rectangle 18"/>
          <p:cNvSpPr>
            <a:spLocks noChangeArrowheads="1"/>
          </p:cNvSpPr>
          <p:nvPr/>
        </p:nvSpPr>
        <p:spPr bwMode="auto">
          <a:xfrm>
            <a:off x="6804025" y="4848225"/>
            <a:ext cx="503238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51" name="Line 19"/>
          <p:cNvSpPr>
            <a:spLocks noChangeShapeType="1"/>
          </p:cNvSpPr>
          <p:nvPr/>
        </p:nvSpPr>
        <p:spPr bwMode="auto">
          <a:xfrm>
            <a:off x="6299200" y="4992688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52" name="Text Box 20"/>
          <p:cNvSpPr txBox="1">
            <a:spLocks noChangeArrowheads="1"/>
          </p:cNvSpPr>
          <p:nvPr/>
        </p:nvSpPr>
        <p:spPr bwMode="auto">
          <a:xfrm>
            <a:off x="6772275" y="4560888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R=1</a:t>
            </a:r>
          </a:p>
        </p:txBody>
      </p:sp>
      <p:sp>
        <p:nvSpPr>
          <p:cNvPr id="1503253" name="Text Box 21"/>
          <p:cNvSpPr txBox="1">
            <a:spLocks noChangeArrowheads="1"/>
          </p:cNvSpPr>
          <p:nvPr/>
        </p:nvSpPr>
        <p:spPr bwMode="auto">
          <a:xfrm>
            <a:off x="1690688" y="5424488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Head </a:t>
            </a:r>
          </a:p>
        </p:txBody>
      </p:sp>
      <p:sp>
        <p:nvSpPr>
          <p:cNvPr id="1503254" name="Text Box 22"/>
          <p:cNvSpPr txBox="1">
            <a:spLocks noChangeArrowheads="1"/>
          </p:cNvSpPr>
          <p:nvPr/>
        </p:nvSpPr>
        <p:spPr bwMode="auto">
          <a:xfrm>
            <a:off x="6405563" y="5424488"/>
            <a:ext cx="1298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Tail </a:t>
            </a:r>
          </a:p>
          <a:p>
            <a:r>
              <a:rPr lang="en-US"/>
              <a:t>(Youngest)</a:t>
            </a:r>
          </a:p>
        </p:txBody>
      </p:sp>
      <p:sp>
        <p:nvSpPr>
          <p:cNvPr id="1503255" name="Line 23"/>
          <p:cNvSpPr>
            <a:spLocks noChangeShapeType="1"/>
          </p:cNvSpPr>
          <p:nvPr/>
        </p:nvSpPr>
        <p:spPr bwMode="auto">
          <a:xfrm>
            <a:off x="1042988" y="5145088"/>
            <a:ext cx="6477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56" name="Text Box 24"/>
          <p:cNvSpPr txBox="1">
            <a:spLocks noChangeArrowheads="1"/>
          </p:cNvSpPr>
          <p:nvPr/>
        </p:nvSpPr>
        <p:spPr bwMode="auto">
          <a:xfrm>
            <a:off x="1611313" y="5778500"/>
            <a:ext cx="94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(oldest)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D72-CDE5-274C-8C6D-38B9AB711D55}" type="slidenum">
              <a:rPr lang="en-US"/>
              <a:pPr/>
              <a:t>44</a:t>
            </a:fld>
            <a:endParaRPr lang="en-US"/>
          </a:p>
        </p:txBody>
      </p:sp>
      <p:sp>
        <p:nvSpPr>
          <p:cNvPr id="1641546" name="Line 74"/>
          <p:cNvSpPr>
            <a:spLocks noChangeShapeType="1"/>
          </p:cNvSpPr>
          <p:nvPr/>
        </p:nvSpPr>
        <p:spPr bwMode="auto">
          <a:xfrm>
            <a:off x="3779838" y="4752975"/>
            <a:ext cx="23764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1545" name="Line 73"/>
          <p:cNvSpPr>
            <a:spLocks noChangeShapeType="1"/>
          </p:cNvSpPr>
          <p:nvPr/>
        </p:nvSpPr>
        <p:spPr bwMode="auto">
          <a:xfrm>
            <a:off x="3851275" y="2527300"/>
            <a:ext cx="23764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Second-Chance Algorithm 1</a:t>
            </a:r>
          </a:p>
        </p:txBody>
      </p:sp>
      <p:sp>
        <p:nvSpPr>
          <p:cNvPr id="164148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1641509" name="Rectangle 37"/>
          <p:cNvSpPr>
            <a:spLocks noChangeArrowheads="1"/>
          </p:cNvSpPr>
          <p:nvPr/>
        </p:nvSpPr>
        <p:spPr bwMode="auto">
          <a:xfrm>
            <a:off x="3544888" y="2349500"/>
            <a:ext cx="360362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C</a:t>
            </a:r>
          </a:p>
        </p:txBody>
      </p:sp>
      <p:sp>
        <p:nvSpPr>
          <p:cNvPr id="1641510" name="Rectangle 38"/>
          <p:cNvSpPr>
            <a:spLocks noChangeArrowheads="1"/>
          </p:cNvSpPr>
          <p:nvPr/>
        </p:nvSpPr>
        <p:spPr bwMode="auto">
          <a:xfrm>
            <a:off x="4192588" y="2349500"/>
            <a:ext cx="360362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</a:t>
            </a:r>
          </a:p>
        </p:txBody>
      </p:sp>
      <p:sp>
        <p:nvSpPr>
          <p:cNvPr id="1641511" name="Rectangle 39"/>
          <p:cNvSpPr>
            <a:spLocks noChangeArrowheads="1"/>
          </p:cNvSpPr>
          <p:nvPr/>
        </p:nvSpPr>
        <p:spPr bwMode="auto">
          <a:xfrm>
            <a:off x="4787900" y="2349500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B</a:t>
            </a:r>
          </a:p>
        </p:txBody>
      </p:sp>
      <p:sp>
        <p:nvSpPr>
          <p:cNvPr id="1641512" name="Rectangle 40"/>
          <p:cNvSpPr>
            <a:spLocks noChangeArrowheads="1"/>
          </p:cNvSpPr>
          <p:nvPr/>
        </p:nvSpPr>
        <p:spPr bwMode="auto">
          <a:xfrm>
            <a:off x="5416550" y="2349500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E</a:t>
            </a:r>
          </a:p>
        </p:txBody>
      </p:sp>
      <p:sp>
        <p:nvSpPr>
          <p:cNvPr id="1641513" name="Rectangle 41"/>
          <p:cNvSpPr>
            <a:spLocks noChangeArrowheads="1"/>
          </p:cNvSpPr>
          <p:nvPr/>
        </p:nvSpPr>
        <p:spPr bwMode="auto">
          <a:xfrm>
            <a:off x="6064250" y="2349500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</a:t>
            </a:r>
          </a:p>
        </p:txBody>
      </p:sp>
      <p:sp>
        <p:nvSpPr>
          <p:cNvPr id="1641514" name="Text Box 42"/>
          <p:cNvSpPr txBox="1">
            <a:spLocks noChangeArrowheads="1"/>
          </p:cNvSpPr>
          <p:nvPr/>
        </p:nvSpPr>
        <p:spPr bwMode="auto">
          <a:xfrm>
            <a:off x="3689350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15" name="Text Box 43"/>
          <p:cNvSpPr txBox="1">
            <a:spLocks noChangeArrowheads="1"/>
          </p:cNvSpPr>
          <p:nvPr/>
        </p:nvSpPr>
        <p:spPr bwMode="auto">
          <a:xfrm>
            <a:off x="4337050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16" name="Text Box 44"/>
          <p:cNvSpPr txBox="1">
            <a:spLocks noChangeArrowheads="1"/>
          </p:cNvSpPr>
          <p:nvPr/>
        </p:nvSpPr>
        <p:spPr bwMode="auto">
          <a:xfrm>
            <a:off x="4932363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17" name="Text Box 45"/>
          <p:cNvSpPr txBox="1">
            <a:spLocks noChangeArrowheads="1"/>
          </p:cNvSpPr>
          <p:nvPr/>
        </p:nvSpPr>
        <p:spPr bwMode="auto">
          <a:xfrm>
            <a:off x="5561013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18" name="Text Box 46"/>
          <p:cNvSpPr txBox="1">
            <a:spLocks noChangeArrowheads="1"/>
          </p:cNvSpPr>
          <p:nvPr/>
        </p:nvSpPr>
        <p:spPr bwMode="auto">
          <a:xfrm>
            <a:off x="6208713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21" name="Rectangle 49"/>
          <p:cNvSpPr>
            <a:spLocks noChangeArrowheads="1"/>
          </p:cNvSpPr>
          <p:nvPr/>
        </p:nvSpPr>
        <p:spPr bwMode="auto">
          <a:xfrm>
            <a:off x="5991225" y="4575175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H </a:t>
            </a:r>
          </a:p>
        </p:txBody>
      </p:sp>
      <p:sp>
        <p:nvSpPr>
          <p:cNvPr id="1641522" name="Rectangle 50"/>
          <p:cNvSpPr>
            <a:spLocks noChangeArrowheads="1"/>
          </p:cNvSpPr>
          <p:nvPr/>
        </p:nvSpPr>
        <p:spPr bwMode="auto">
          <a:xfrm>
            <a:off x="3543300" y="4575175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E</a:t>
            </a:r>
          </a:p>
        </p:txBody>
      </p:sp>
      <p:sp>
        <p:nvSpPr>
          <p:cNvPr id="1641523" name="Rectangle 51"/>
          <p:cNvSpPr>
            <a:spLocks noChangeArrowheads="1"/>
          </p:cNvSpPr>
          <p:nvPr/>
        </p:nvSpPr>
        <p:spPr bwMode="auto">
          <a:xfrm>
            <a:off x="4191000" y="4575175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</a:t>
            </a:r>
          </a:p>
        </p:txBody>
      </p:sp>
      <p:sp>
        <p:nvSpPr>
          <p:cNvPr id="1641530" name="Text Box 58"/>
          <p:cNvSpPr txBox="1">
            <a:spLocks noChangeArrowheads="1"/>
          </p:cNvSpPr>
          <p:nvPr/>
        </p:nvSpPr>
        <p:spPr bwMode="auto">
          <a:xfrm>
            <a:off x="827088" y="2349500"/>
            <a:ext cx="230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Before page removal</a:t>
            </a:r>
          </a:p>
        </p:txBody>
      </p:sp>
      <p:sp>
        <p:nvSpPr>
          <p:cNvPr id="1641531" name="Text Box 59"/>
          <p:cNvSpPr txBox="1">
            <a:spLocks noChangeArrowheads="1"/>
          </p:cNvSpPr>
          <p:nvPr/>
        </p:nvSpPr>
        <p:spPr bwMode="auto">
          <a:xfrm>
            <a:off x="755650" y="4575175"/>
            <a:ext cx="2111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After page removal</a:t>
            </a:r>
          </a:p>
        </p:txBody>
      </p:sp>
      <p:sp>
        <p:nvSpPr>
          <p:cNvPr id="1641532" name="Text Box 60"/>
          <p:cNvSpPr txBox="1">
            <a:spLocks noChangeArrowheads="1"/>
          </p:cNvSpPr>
          <p:nvPr/>
        </p:nvSpPr>
        <p:spPr bwMode="auto">
          <a:xfrm>
            <a:off x="3648241" y="5293640"/>
            <a:ext cx="152828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 smtClean="0"/>
              <a:t>B </a:t>
            </a:r>
            <a:r>
              <a:rPr lang="en-US" smtClean="0"/>
              <a:t>is removed</a:t>
            </a:r>
            <a:endParaRPr lang="en-US" dirty="0"/>
          </a:p>
        </p:txBody>
      </p:sp>
      <p:sp>
        <p:nvSpPr>
          <p:cNvPr id="1641535" name="Text Box 63"/>
          <p:cNvSpPr txBox="1">
            <a:spLocks noChangeArrowheads="1"/>
          </p:cNvSpPr>
          <p:nvPr/>
        </p:nvSpPr>
        <p:spPr bwMode="auto">
          <a:xfrm>
            <a:off x="6135688" y="42799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36" name="Text Box 64"/>
          <p:cNvSpPr txBox="1">
            <a:spLocks noChangeArrowheads="1"/>
          </p:cNvSpPr>
          <p:nvPr/>
        </p:nvSpPr>
        <p:spPr bwMode="auto">
          <a:xfrm>
            <a:off x="3687763" y="42799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37" name="Text Box 65"/>
          <p:cNvSpPr txBox="1">
            <a:spLocks noChangeArrowheads="1"/>
          </p:cNvSpPr>
          <p:nvPr/>
        </p:nvSpPr>
        <p:spPr bwMode="auto">
          <a:xfrm>
            <a:off x="4335463" y="42799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38" name="Rectangle 66"/>
          <p:cNvSpPr>
            <a:spLocks noChangeArrowheads="1"/>
          </p:cNvSpPr>
          <p:nvPr/>
        </p:nvSpPr>
        <p:spPr bwMode="auto">
          <a:xfrm>
            <a:off x="4787900" y="4581525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C</a:t>
            </a:r>
          </a:p>
        </p:txBody>
      </p:sp>
      <p:sp>
        <p:nvSpPr>
          <p:cNvPr id="1641539" name="Rectangle 67"/>
          <p:cNvSpPr>
            <a:spLocks noChangeArrowheads="1"/>
          </p:cNvSpPr>
          <p:nvPr/>
        </p:nvSpPr>
        <p:spPr bwMode="auto">
          <a:xfrm>
            <a:off x="5414963" y="4581525"/>
            <a:ext cx="360362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</a:t>
            </a:r>
          </a:p>
        </p:txBody>
      </p:sp>
      <p:sp>
        <p:nvSpPr>
          <p:cNvPr id="1641540" name="Text Box 68"/>
          <p:cNvSpPr txBox="1">
            <a:spLocks noChangeArrowheads="1"/>
          </p:cNvSpPr>
          <p:nvPr/>
        </p:nvSpPr>
        <p:spPr bwMode="auto">
          <a:xfrm>
            <a:off x="4932363" y="428625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41" name="Text Box 69"/>
          <p:cNvSpPr txBox="1">
            <a:spLocks noChangeArrowheads="1"/>
          </p:cNvSpPr>
          <p:nvPr/>
        </p:nvSpPr>
        <p:spPr bwMode="auto">
          <a:xfrm>
            <a:off x="5559425" y="428625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42" name="Line 70"/>
          <p:cNvSpPr>
            <a:spLocks noChangeShapeType="1"/>
          </p:cNvSpPr>
          <p:nvPr/>
        </p:nvSpPr>
        <p:spPr bwMode="auto">
          <a:xfrm>
            <a:off x="3708400" y="1844675"/>
            <a:ext cx="0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1543" name="Text Box 71"/>
          <p:cNvSpPr txBox="1">
            <a:spLocks noChangeArrowheads="1"/>
          </p:cNvSpPr>
          <p:nvPr/>
        </p:nvSpPr>
        <p:spPr bwMode="auto">
          <a:xfrm>
            <a:off x="3348038" y="1484313"/>
            <a:ext cx="72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Head</a:t>
            </a: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2852738" y="3646488"/>
            <a:ext cx="171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Access page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E3C3-ADD7-8345-9CF0-7B73CBAD12F5}" type="slidenum">
              <a:rPr lang="en-US"/>
              <a:pPr/>
              <a:t>45</a:t>
            </a:fld>
            <a:endParaRPr lang="en-US"/>
          </a:p>
        </p:txBody>
      </p:sp>
      <p:sp>
        <p:nvSpPr>
          <p:cNvPr id="148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Second-Chance Algorithm 2</a:t>
            </a:r>
            <a:br>
              <a:rPr lang="en-US" sz="2800"/>
            </a:br>
            <a:r>
              <a:rPr lang="en-US" sz="2800"/>
              <a:t>(Clock Algorithm)</a:t>
            </a:r>
          </a:p>
        </p:txBody>
      </p:sp>
      <p:pic>
        <p:nvPicPr>
          <p:cNvPr id="1485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574800"/>
            <a:ext cx="58975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830" name="Rectangle 6"/>
          <p:cNvSpPr>
            <a:spLocks noChangeArrowheads="1"/>
          </p:cNvSpPr>
          <p:nvPr/>
        </p:nvSpPr>
        <p:spPr bwMode="auto">
          <a:xfrm>
            <a:off x="179388" y="1412875"/>
            <a:ext cx="30241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lvl="2"/>
            <a:endParaRPr lang="en-US" dirty="0"/>
          </a:p>
          <a:p>
            <a:r>
              <a:rPr lang="en-US" dirty="0"/>
              <a:t>Second chance can </a:t>
            </a:r>
          </a:p>
          <a:p>
            <a:r>
              <a:rPr lang="en-US" dirty="0"/>
              <a:t>be implemented using</a:t>
            </a:r>
          </a:p>
          <a:p>
            <a:r>
              <a:rPr lang="en-US" dirty="0"/>
              <a:t> a </a:t>
            </a:r>
            <a:r>
              <a:rPr lang="en-US" dirty="0">
                <a:solidFill>
                  <a:srgbClr val="FF3300"/>
                </a:solidFill>
              </a:rPr>
              <a:t>circular</a:t>
            </a:r>
            <a:r>
              <a:rPr lang="en-US" dirty="0"/>
              <a:t> list of pages; </a:t>
            </a:r>
          </a:p>
          <a:p>
            <a:pPr lvl="1"/>
            <a:r>
              <a:rPr lang="en-US" dirty="0"/>
              <a:t>Then it is also called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Clock</a:t>
            </a:r>
            <a:r>
              <a:rPr lang="en-US" dirty="0"/>
              <a:t> algorithm</a:t>
            </a:r>
          </a:p>
        </p:txBody>
      </p:sp>
      <p:sp>
        <p:nvSpPr>
          <p:cNvPr id="1485831" name="Rectangle 7"/>
          <p:cNvSpPr>
            <a:spLocks noChangeArrowheads="1"/>
          </p:cNvSpPr>
          <p:nvPr/>
        </p:nvSpPr>
        <p:spPr bwMode="auto">
          <a:xfrm>
            <a:off x="2055813" y="3084513"/>
            <a:ext cx="1584325" cy="2524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200" b="1"/>
              <a:t>Next victim pointer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A708-79A0-DB44-921E-13259B9621AB}" type="slidenum">
              <a:rPr lang="en-US"/>
              <a:pPr/>
              <a:t>46</a:t>
            </a:fld>
            <a:endParaRPr lang="en-US"/>
          </a:p>
        </p:txBody>
      </p:sp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Second-Change Algorithm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also the </a:t>
            </a:r>
            <a:r>
              <a:rPr lang="en-US" dirty="0">
                <a:solidFill>
                  <a:srgbClr val="FF3300"/>
                </a:solidFill>
              </a:rPr>
              <a:t>reference bits</a:t>
            </a:r>
            <a:r>
              <a:rPr lang="en-US" dirty="0"/>
              <a:t> and the </a:t>
            </a:r>
            <a:r>
              <a:rPr lang="en-US" dirty="0">
                <a:solidFill>
                  <a:srgbClr val="FF3300"/>
                </a:solidFill>
              </a:rPr>
              <a:t>modified </a:t>
            </a:r>
            <a:r>
              <a:rPr lang="en-US" dirty="0" smtClean="0">
                <a:solidFill>
                  <a:srgbClr val="FF3300"/>
                </a:solidFill>
              </a:rPr>
              <a:t>bits (dirty bit)</a:t>
            </a:r>
            <a:r>
              <a:rPr lang="en-US" dirty="0" smtClean="0"/>
              <a:t> </a:t>
            </a:r>
            <a:r>
              <a:rPr lang="en-US" dirty="0"/>
              <a:t>of pages</a:t>
            </a:r>
          </a:p>
          <a:p>
            <a:pPr lvl="1"/>
            <a:r>
              <a:rPr lang="en-US" dirty="0"/>
              <a:t>Reference (R) bit: page is referenced in the last interval</a:t>
            </a:r>
          </a:p>
          <a:p>
            <a:pPr lvl="1"/>
            <a:r>
              <a:rPr lang="en-US" dirty="0"/>
              <a:t>Modified (M) bit: page is modified after being loaded into memory</a:t>
            </a:r>
          </a:p>
          <a:p>
            <a:pPr lvl="1"/>
            <a:endParaRPr lang="en-US" dirty="0"/>
          </a:p>
          <a:p>
            <a:r>
              <a:rPr lang="en-US" dirty="0"/>
              <a:t>Four possible cases (R,M): </a:t>
            </a:r>
          </a:p>
          <a:p>
            <a:pPr lvl="1"/>
            <a:r>
              <a:rPr lang="en-US" dirty="0"/>
              <a:t>0,0: neither recently used nor modified</a:t>
            </a:r>
          </a:p>
          <a:p>
            <a:pPr lvl="1"/>
            <a:r>
              <a:rPr lang="tr-TR" dirty="0"/>
              <a:t>0</a:t>
            </a:r>
            <a:r>
              <a:rPr lang="en-US" dirty="0"/>
              <a:t>,1: not recently used but modified </a:t>
            </a:r>
          </a:p>
          <a:p>
            <a:pPr lvl="1"/>
            <a:r>
              <a:rPr lang="en-US" dirty="0"/>
              <a:t>1,0: recently used but clean</a:t>
            </a:r>
          </a:p>
          <a:p>
            <a:pPr lvl="1"/>
            <a:r>
              <a:rPr lang="en-US" dirty="0"/>
              <a:t>1,1: recently used and modified</a:t>
            </a:r>
          </a:p>
          <a:p>
            <a:r>
              <a:rPr lang="en-US" dirty="0"/>
              <a:t>We replace the first page encountered in the lowest non-empty class.</a:t>
            </a:r>
          </a:p>
          <a:p>
            <a:r>
              <a:rPr lang="en-US" dirty="0"/>
              <a:t>Rest is the same with second-chance algorithm</a:t>
            </a:r>
          </a:p>
          <a:p>
            <a:endParaRPr lang="en-US" dirty="0"/>
          </a:p>
          <a:p>
            <a:r>
              <a:rPr lang="en-US" i="1" dirty="0"/>
              <a:t>We may need to scan the list several times until we find the page to replace</a:t>
            </a:r>
          </a:p>
          <a:p>
            <a:endParaRPr lang="en-US" i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8F37D-F2FD-B74F-A122-ACBEF50FE642}" type="slidenum">
              <a:rPr lang="en-US"/>
              <a:pPr/>
              <a:t>47</a:t>
            </a:fld>
            <a:endParaRPr lang="en-US"/>
          </a:p>
        </p:txBody>
      </p:sp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Algorithms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Keep a counter of the number of references that have been made to each page</a:t>
            </a:r>
            <a:br>
              <a:rPr lang="en-US"/>
            </a:br>
            <a:endParaRPr lang="en-US"/>
          </a:p>
          <a:p>
            <a:r>
              <a:rPr lang="en-US" b="1"/>
              <a:t>LFU</a:t>
            </a:r>
            <a:r>
              <a:rPr lang="en-US"/>
              <a:t> Algorithm:  replaces page with smallest count</a:t>
            </a:r>
            <a:br>
              <a:rPr lang="en-US"/>
            </a:br>
            <a:endParaRPr lang="en-US"/>
          </a:p>
          <a:p>
            <a:r>
              <a:rPr lang="en-US" b="1"/>
              <a:t>MFU</a:t>
            </a:r>
            <a:r>
              <a:rPr lang="en-US"/>
              <a:t> Algorithm: based on the argument that the page with the smallest count was probably just brought in and has yet to be used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C260-28E7-2440-84AF-B92133CB83A8}" type="slidenum">
              <a:rPr lang="en-US"/>
              <a:pPr/>
              <a:t>48</a:t>
            </a:fld>
            <a:endParaRPr lang="en-US"/>
          </a:p>
        </p:txBody>
      </p:sp>
      <p:sp>
        <p:nvSpPr>
          <p:cNvPr id="149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 of Frames</a:t>
            </a:r>
          </a:p>
        </p:txBody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</a:t>
            </a:r>
            <a:r>
              <a:rPr lang="en-US" dirty="0">
                <a:solidFill>
                  <a:srgbClr val="FF3300"/>
                </a:solidFill>
              </a:rPr>
              <a:t>needs</a:t>
            </a:r>
            <a:r>
              <a:rPr lang="en-US" dirty="0"/>
              <a:t> </a:t>
            </a:r>
            <a:r>
              <a:rPr lang="en-US" i="1" dirty="0">
                <a:solidFill>
                  <a:srgbClr val="FF3300"/>
                </a:solidFill>
              </a:rPr>
              <a:t>minimum</a:t>
            </a:r>
            <a:r>
              <a:rPr lang="en-US" dirty="0"/>
              <a:t> number of pages</a:t>
            </a:r>
          </a:p>
          <a:p>
            <a:r>
              <a:rPr lang="en-US" dirty="0"/>
              <a:t>Example:  IBM 370 – 6 pages to handle SS MOVE instruction:</a:t>
            </a:r>
          </a:p>
          <a:p>
            <a:pPr lvl="1"/>
            <a:r>
              <a:rPr lang="en-US" dirty="0"/>
              <a:t>instruction is 6 bytes, might span 2 pages</a:t>
            </a:r>
          </a:p>
          <a:p>
            <a:pPr lvl="1"/>
            <a:r>
              <a:rPr lang="en-US" dirty="0"/>
              <a:t>2 pages to handle </a:t>
            </a:r>
            <a:r>
              <a:rPr lang="en-US" i="1" dirty="0"/>
              <a:t>from</a:t>
            </a:r>
          </a:p>
          <a:p>
            <a:pPr lvl="1"/>
            <a:r>
              <a:rPr lang="en-US" dirty="0"/>
              <a:t>2 pages to handle </a:t>
            </a:r>
            <a:r>
              <a:rPr lang="en-US" i="1" dirty="0"/>
              <a:t>to</a:t>
            </a:r>
          </a:p>
          <a:p>
            <a:pPr lvl="1"/>
            <a:endParaRPr lang="en-US" i="1" dirty="0"/>
          </a:p>
          <a:p>
            <a:r>
              <a:rPr lang="en-US" dirty="0"/>
              <a:t>Various allocation approaches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fixed</a:t>
            </a:r>
            <a:r>
              <a:rPr lang="en-US" dirty="0"/>
              <a:t> allocation (this is a kind of </a:t>
            </a:r>
            <a:r>
              <a:rPr lang="en-US" i="1" dirty="0">
                <a:solidFill>
                  <a:srgbClr val="FF0000"/>
                </a:solidFill>
              </a:rPr>
              <a:t>local</a:t>
            </a:r>
            <a:r>
              <a:rPr lang="en-US" dirty="0"/>
              <a:t> allocation)</a:t>
            </a:r>
          </a:p>
          <a:p>
            <a:pPr lvl="2"/>
            <a:r>
              <a:rPr lang="en-US" i="1" dirty="0"/>
              <a:t>Equal</a:t>
            </a:r>
            <a:r>
              <a:rPr lang="en-US" dirty="0"/>
              <a:t> allocation</a:t>
            </a:r>
          </a:p>
          <a:p>
            <a:pPr lvl="2"/>
            <a:r>
              <a:rPr lang="en-US" i="1" dirty="0"/>
              <a:t>Proportional</a:t>
            </a:r>
            <a:r>
              <a:rPr lang="en-US" dirty="0"/>
              <a:t> allocation (proportional to the size)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priority</a:t>
            </a:r>
            <a:r>
              <a:rPr lang="en-US" dirty="0"/>
              <a:t> allocation (this is a kind of global allocation)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global</a:t>
            </a:r>
            <a:r>
              <a:rPr lang="en-US" dirty="0"/>
              <a:t> allocation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local</a:t>
            </a:r>
            <a:r>
              <a:rPr lang="en-US" dirty="0"/>
              <a:t> allocation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BBD5B-F5B1-AB4B-9085-92389B678181}" type="slidenum">
              <a:rPr lang="en-US"/>
              <a:pPr/>
              <a:t>49</a:t>
            </a:fld>
            <a:endParaRPr lang="en-US"/>
          </a:p>
        </p:txBody>
      </p:sp>
      <p:sp>
        <p:nvSpPr>
          <p:cNvPr id="150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Allocation</a:t>
            </a:r>
          </a:p>
        </p:txBody>
      </p:sp>
      <p:sp>
        <p:nvSpPr>
          <p:cNvPr id="1505285" name="Rectangle 3"/>
          <p:cNvSpPr>
            <a:spLocks noChangeArrowheads="1"/>
          </p:cNvSpPr>
          <p:nvPr/>
        </p:nvSpPr>
        <p:spPr bwMode="auto">
          <a:xfrm>
            <a:off x="901700" y="1397000"/>
            <a:ext cx="75517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3300"/>
                </a:solidFill>
              </a:rPr>
              <a:t>Equal allocation</a:t>
            </a:r>
            <a:r>
              <a:rPr lang="en-US"/>
              <a:t> – For example, if there are 100 frames and 5 processes, give each process 20 frames.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3300"/>
                </a:solidFill>
              </a:rPr>
              <a:t>Proportional allocation</a:t>
            </a:r>
            <a:r>
              <a:rPr lang="en-US"/>
              <a:t> – Allocate according to the size of process</a:t>
            </a:r>
          </a:p>
        </p:txBody>
      </p:sp>
      <p:graphicFrame>
        <p:nvGraphicFramePr>
          <p:cNvPr id="1505286" name="Object 6"/>
          <p:cNvGraphicFramePr>
            <a:graphicFrameLocks noChangeAspect="1"/>
          </p:cNvGraphicFramePr>
          <p:nvPr/>
        </p:nvGraphicFramePr>
        <p:xfrm>
          <a:off x="1187450" y="2708275"/>
          <a:ext cx="321151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4" imgW="1803240" imgH="1117440" progId="Equation.3">
                  <p:embed/>
                </p:oleObj>
              </mc:Choice>
              <mc:Fallback>
                <p:oleObj name="Equation" r:id="rId4" imgW="1803240" imgH="1117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3211513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291" name="Object 11"/>
          <p:cNvGraphicFramePr>
            <a:graphicFrameLocks noChangeAspect="1"/>
          </p:cNvGraphicFramePr>
          <p:nvPr/>
        </p:nvGraphicFramePr>
        <p:xfrm>
          <a:off x="6156325" y="3933825"/>
          <a:ext cx="18415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6" imgW="1841400" imgH="2209680" progId="Equation.3">
                  <p:embed/>
                </p:oleObj>
              </mc:Choice>
              <mc:Fallback>
                <p:oleObj name="Equation" r:id="rId6" imgW="1841400" imgH="22096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933825"/>
                        <a:ext cx="18415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292" name="Text Box 12"/>
          <p:cNvSpPr txBox="1">
            <a:spLocks noChangeArrowheads="1"/>
          </p:cNvSpPr>
          <p:nvPr/>
        </p:nvSpPr>
        <p:spPr bwMode="auto">
          <a:xfrm>
            <a:off x="4859338" y="4797425"/>
            <a:ext cx="1133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A8AAD-60E8-7842-B5EE-D1D4E77CDE1F}" type="slidenum">
              <a:rPr lang="en-US"/>
              <a:pPr/>
              <a:t>5</a:t>
            </a:fld>
            <a:endParaRPr lang="en-US"/>
          </a:p>
        </p:txBody>
      </p:sp>
      <p:sp>
        <p:nvSpPr>
          <p:cNvPr id="139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virtual-address space layout of a process</a:t>
            </a:r>
          </a:p>
        </p:txBody>
      </p:sp>
      <p:pic>
        <p:nvPicPr>
          <p:cNvPr id="13957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597025"/>
            <a:ext cx="20637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5718" name="Line 6"/>
          <p:cNvSpPr>
            <a:spLocks noChangeShapeType="1"/>
          </p:cNvSpPr>
          <p:nvPr/>
        </p:nvSpPr>
        <p:spPr bwMode="auto">
          <a:xfrm flipV="1">
            <a:off x="4859338" y="3068638"/>
            <a:ext cx="1296987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5719" name="Text Box 7"/>
          <p:cNvSpPr txBox="1">
            <a:spLocks noChangeArrowheads="1"/>
          </p:cNvSpPr>
          <p:nvPr/>
        </p:nvSpPr>
        <p:spPr bwMode="auto">
          <a:xfrm>
            <a:off x="6124575" y="2841625"/>
            <a:ext cx="2479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unused address space</a:t>
            </a:r>
          </a:p>
          <a:p>
            <a:endParaRPr lang="en-US"/>
          </a:p>
          <a:p>
            <a:r>
              <a:rPr lang="en-US"/>
              <a:t>will be used whenever</a:t>
            </a:r>
          </a:p>
          <a:p>
            <a:r>
              <a:rPr lang="en-US"/>
              <a:t>needed</a:t>
            </a:r>
          </a:p>
        </p:txBody>
      </p:sp>
      <p:sp>
        <p:nvSpPr>
          <p:cNvPr id="1395720" name="Line 8"/>
          <p:cNvSpPr>
            <a:spLocks noChangeShapeType="1"/>
          </p:cNvSpPr>
          <p:nvPr/>
        </p:nvSpPr>
        <p:spPr bwMode="auto">
          <a:xfrm flipH="1" flipV="1">
            <a:off x="2268538" y="4076700"/>
            <a:ext cx="1511300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5721" name="Text Box 9"/>
          <p:cNvSpPr txBox="1">
            <a:spLocks noChangeArrowheads="1"/>
          </p:cNvSpPr>
          <p:nvPr/>
        </p:nvSpPr>
        <p:spPr bwMode="auto">
          <a:xfrm>
            <a:off x="361950" y="3716338"/>
            <a:ext cx="1997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 err="1"/>
              <a:t>malloc</a:t>
            </a:r>
            <a:r>
              <a:rPr lang="en-US" dirty="0"/>
              <a:t>() allocates</a:t>
            </a:r>
          </a:p>
          <a:p>
            <a:r>
              <a:rPr lang="en-US" dirty="0"/>
              <a:t>space from here</a:t>
            </a:r>
          </a:p>
          <a:p>
            <a:r>
              <a:rPr lang="en-US" dirty="0"/>
              <a:t>(dynamic memory</a:t>
            </a:r>
            <a:br>
              <a:rPr lang="en-US" dirty="0"/>
            </a:br>
            <a:r>
              <a:rPr lang="en-US" dirty="0"/>
              <a:t>allocation)</a:t>
            </a:r>
          </a:p>
        </p:txBody>
      </p:sp>
      <p:sp>
        <p:nvSpPr>
          <p:cNvPr id="1395722" name="Line 10"/>
          <p:cNvSpPr>
            <a:spLocks noChangeShapeType="1"/>
          </p:cNvSpPr>
          <p:nvPr/>
        </p:nvSpPr>
        <p:spPr bwMode="auto">
          <a:xfrm>
            <a:off x="5003800" y="5157788"/>
            <a:ext cx="720725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5723" name="Text Box 11"/>
          <p:cNvSpPr txBox="1">
            <a:spLocks noChangeArrowheads="1"/>
          </p:cNvSpPr>
          <p:nvPr/>
        </p:nvSpPr>
        <p:spPr bwMode="auto">
          <a:xfrm>
            <a:off x="5699125" y="5013325"/>
            <a:ext cx="242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global data (variables)</a:t>
            </a:r>
          </a:p>
        </p:txBody>
      </p:sp>
      <p:sp>
        <p:nvSpPr>
          <p:cNvPr id="1395724" name="Line 12"/>
          <p:cNvSpPr>
            <a:spLocks noChangeShapeType="1"/>
          </p:cNvSpPr>
          <p:nvPr/>
        </p:nvSpPr>
        <p:spPr bwMode="auto">
          <a:xfrm flipV="1">
            <a:off x="5076825" y="1916113"/>
            <a:ext cx="935038" cy="73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5725" name="Text Box 13"/>
          <p:cNvSpPr txBox="1">
            <a:spLocks noChangeArrowheads="1"/>
          </p:cNvSpPr>
          <p:nvPr/>
        </p:nvSpPr>
        <p:spPr bwMode="auto">
          <a:xfrm>
            <a:off x="5940425" y="1484313"/>
            <a:ext cx="2327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function parameters; </a:t>
            </a:r>
          </a:p>
          <a:p>
            <a:r>
              <a:rPr lang="en-US"/>
              <a:t>local variables; </a:t>
            </a:r>
          </a:p>
          <a:p>
            <a:r>
              <a:rPr lang="en-US"/>
              <a:t>return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6552-70DA-5F44-A3B9-A549B8C6FBB5}" type="slidenum">
              <a:rPr lang="en-US"/>
              <a:pPr/>
              <a:t>50</a:t>
            </a:fld>
            <a:endParaRPr lang="en-US"/>
          </a:p>
        </p:txBody>
      </p:sp>
      <p:sp>
        <p:nvSpPr>
          <p:cNvPr id="150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Allocation</a:t>
            </a:r>
          </a:p>
        </p:txBody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</a:t>
            </a:r>
            <a:r>
              <a:rPr lang="en-US" dirty="0">
                <a:solidFill>
                  <a:srgbClr val="FF3300"/>
                </a:solidFill>
              </a:rPr>
              <a:t>proportional</a:t>
            </a:r>
            <a:r>
              <a:rPr lang="en-US" dirty="0"/>
              <a:t> allocation scheme using </a:t>
            </a:r>
            <a:r>
              <a:rPr lang="en-US" dirty="0">
                <a:solidFill>
                  <a:srgbClr val="FF3300"/>
                </a:solidFill>
              </a:rPr>
              <a:t>priorities rather than size</a:t>
            </a:r>
            <a:br>
              <a:rPr lang="en-US" dirty="0">
                <a:solidFill>
                  <a:srgbClr val="FF3300"/>
                </a:solidFill>
              </a:rPr>
            </a:br>
            <a:endParaRPr lang="en-US" dirty="0">
              <a:solidFill>
                <a:srgbClr val="FF3300"/>
              </a:solidFill>
            </a:endParaRPr>
          </a:p>
          <a:p>
            <a:r>
              <a:rPr lang="en-US" dirty="0"/>
              <a:t>If process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generates a page fault,</a:t>
            </a:r>
          </a:p>
          <a:p>
            <a:pPr lvl="1"/>
            <a:r>
              <a:rPr lang="en-US" dirty="0"/>
              <a:t>select for replacement one of its frames</a:t>
            </a:r>
          </a:p>
          <a:p>
            <a:pPr lvl="1"/>
            <a:r>
              <a:rPr lang="en-US" dirty="0"/>
              <a:t>select for replacement a frame </a:t>
            </a:r>
            <a:r>
              <a:rPr lang="en-US" dirty="0">
                <a:solidFill>
                  <a:srgbClr val="FF3300"/>
                </a:solidFill>
              </a:rPr>
              <a:t>from a process with lower priority number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355D-D90D-9B46-A0CC-8CEC44FE2AA3}" type="slidenum">
              <a:rPr lang="en-US"/>
              <a:pPr/>
              <a:t>51</a:t>
            </a:fld>
            <a:endParaRPr lang="en-US"/>
          </a:p>
        </p:txBody>
      </p:sp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versus Local Allocation</a:t>
            </a: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page fault occurs for a process and we need page replacement, there are two general approaches: </a:t>
            </a:r>
          </a:p>
          <a:p>
            <a:pPr>
              <a:buFontTx/>
              <a:buNone/>
            </a:pPr>
            <a:endParaRPr lang="en-US" b="1" dirty="0"/>
          </a:p>
          <a:p>
            <a:pPr lvl="1"/>
            <a:r>
              <a:rPr lang="en-US" b="1" dirty="0"/>
              <a:t>Global replacement</a:t>
            </a:r>
            <a:r>
              <a:rPr lang="en-US" dirty="0"/>
              <a:t> – select a </a:t>
            </a:r>
            <a:r>
              <a:rPr lang="en-US" dirty="0">
                <a:solidFill>
                  <a:srgbClr val="FF0000"/>
                </a:solidFill>
              </a:rPr>
              <a:t>victim frame </a:t>
            </a:r>
            <a:r>
              <a:rPr lang="en-US" dirty="0"/>
              <a:t>from the set of </a:t>
            </a:r>
            <a:r>
              <a:rPr lang="en-US" dirty="0">
                <a:solidFill>
                  <a:srgbClr val="FF0000"/>
                </a:solidFill>
              </a:rPr>
              <a:t>all frames</a:t>
            </a:r>
            <a:r>
              <a:rPr lang="en-US" dirty="0"/>
              <a:t>; </a:t>
            </a:r>
          </a:p>
          <a:p>
            <a:pPr lvl="2"/>
            <a:r>
              <a:rPr lang="en-US" dirty="0"/>
              <a:t>one process can take a frame from another</a:t>
            </a:r>
          </a:p>
          <a:p>
            <a:endParaRPr lang="en-US" dirty="0"/>
          </a:p>
          <a:p>
            <a:pPr lvl="1"/>
            <a:r>
              <a:rPr lang="en-US" b="1" dirty="0"/>
              <a:t>Local replacement</a:t>
            </a:r>
            <a:r>
              <a:rPr lang="en-US" dirty="0"/>
              <a:t> – select a victim frame only from the frames allocated to the process.  </a:t>
            </a:r>
          </a:p>
          <a:p>
            <a:pPr lvl="2"/>
            <a:r>
              <a:rPr lang="en-US" dirty="0"/>
              <a:t>A process uses always its allocated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9646-66C9-9A48-A3CF-CC0906B55397}" type="slidenum">
              <a:rPr lang="en-US"/>
              <a:pPr/>
              <a:t>52</a:t>
            </a:fld>
            <a:endParaRPr lang="en-US"/>
          </a:p>
        </p:txBody>
      </p:sp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Thrashing</a:t>
            </a:r>
          </a:p>
        </p:txBody>
      </p:sp>
      <p:sp>
        <p:nvSpPr>
          <p:cNvPr id="151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process does not have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enough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pages, the </a:t>
            </a:r>
            <a:r>
              <a:rPr lang="en-US" b="1" dirty="0"/>
              <a:t>page-fault rate</a:t>
            </a:r>
            <a:r>
              <a:rPr lang="en-US" dirty="0"/>
              <a:t> is very high.  This leads to:</a:t>
            </a:r>
          </a:p>
          <a:p>
            <a:pPr lvl="1"/>
            <a:r>
              <a:rPr lang="en-US" dirty="0"/>
              <a:t>low CPU utilization</a:t>
            </a:r>
          </a:p>
          <a:p>
            <a:pPr lvl="1"/>
            <a:r>
              <a:rPr lang="en-US" dirty="0"/>
              <a:t>operating system thinks that it needs to increase the degree of multiprogramming</a:t>
            </a:r>
          </a:p>
          <a:p>
            <a:pPr lvl="1"/>
            <a:r>
              <a:rPr lang="en-US" dirty="0"/>
              <a:t>another process added to the system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Thrashing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 a process is busy swapping pages in and out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0331-D51F-5240-BD42-B4EE6F6826B5}" type="slidenum">
              <a:rPr lang="en-US"/>
              <a:pPr/>
              <a:t>53</a:t>
            </a:fld>
            <a:endParaRPr lang="en-US"/>
          </a:p>
        </p:txBody>
      </p:sp>
      <p:sp>
        <p:nvSpPr>
          <p:cNvPr id="151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Thrashing (Cont.)</a:t>
            </a:r>
          </a:p>
        </p:txBody>
      </p:sp>
      <p:pic>
        <p:nvPicPr>
          <p:cNvPr id="15145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39913"/>
            <a:ext cx="67532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E55-7AC5-8E4F-9CB3-2BAA02687393}" type="slidenum">
              <a:rPr lang="en-US"/>
              <a:pPr/>
              <a:t>54</a:t>
            </a:fld>
            <a:endParaRPr lang="en-US"/>
          </a:p>
        </p:txBody>
      </p:sp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 and Thrashing</a:t>
            </a:r>
          </a:p>
        </p:txBody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>
                <a:solidFill>
                  <a:srgbClr val="FF3300"/>
                </a:solidFill>
              </a:rPr>
              <a:t>demand paging</a:t>
            </a:r>
            <a:r>
              <a:rPr lang="en-US" dirty="0"/>
              <a:t> work?</a:t>
            </a:r>
            <a:br>
              <a:rPr lang="en-US" dirty="0"/>
            </a:br>
            <a:r>
              <a:rPr lang="en-US" dirty="0"/>
              <a:t>Locality model (</a:t>
            </a:r>
            <a:r>
              <a:rPr lang="en-US" dirty="0">
                <a:solidFill>
                  <a:srgbClr val="FF3300"/>
                </a:solidFill>
              </a:rPr>
              <a:t>locality of reference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Process migrates from one locality to another</a:t>
            </a:r>
          </a:p>
          <a:p>
            <a:pPr lvl="1"/>
            <a:r>
              <a:rPr lang="en-US" dirty="0"/>
              <a:t>Localities may overlap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dirty="0"/>
              <a:t>Why does thrashing occur?</a:t>
            </a:r>
            <a:br>
              <a:rPr lang="en-US" dirty="0"/>
            </a:br>
            <a:r>
              <a:rPr lang="en-US" dirty="0">
                <a:sym typeface="Symbol" charset="0"/>
              </a:rPr>
              <a:t> size of locality &gt; total </a:t>
            </a:r>
            <a:r>
              <a:rPr lang="en-US" dirty="0" smtClean="0">
                <a:sym typeface="Symbol" charset="0"/>
              </a:rPr>
              <a:t>physical memory </a:t>
            </a:r>
            <a:r>
              <a:rPr lang="en-US" dirty="0">
                <a:sym typeface="Symbol" charset="0"/>
              </a:rPr>
              <a:t>size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7DCD3-BA53-624E-83C9-26957629B8C8}" type="slidenum">
              <a:rPr lang="en-US"/>
              <a:pPr/>
              <a:t>55</a:t>
            </a:fld>
            <a:endParaRPr lang="en-US"/>
          </a:p>
        </p:txBody>
      </p:sp>
      <p:sp>
        <p:nvSpPr>
          <p:cNvPr id="152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In A Memory-Reference Pattern</a:t>
            </a:r>
          </a:p>
        </p:txBody>
      </p:sp>
      <p:pic>
        <p:nvPicPr>
          <p:cNvPr id="1520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484313"/>
            <a:ext cx="417988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580CC-97A6-8547-9B96-370D59648B32}" type="slidenum">
              <a:rPr lang="en-US"/>
              <a:pPr/>
              <a:t>56</a:t>
            </a:fld>
            <a:endParaRPr lang="en-US"/>
          </a:p>
        </p:txBody>
      </p:sp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Working-Set Model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Symbol" charset="0"/>
              </a:rPr>
              <a:t>A method for deciding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       a) </a:t>
            </a:r>
            <a:r>
              <a:rPr lang="en-US" u="sng" dirty="0">
                <a:sym typeface="Symbol" charset="0"/>
              </a:rPr>
              <a:t>how many frames to allocate</a:t>
            </a:r>
            <a:r>
              <a:rPr lang="en-US" dirty="0">
                <a:sym typeface="Symbol" charset="0"/>
              </a:rPr>
              <a:t> to a process, and also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       b) for selecting </a:t>
            </a:r>
            <a:r>
              <a:rPr lang="en-US" u="sng" dirty="0">
                <a:sym typeface="Symbol" charset="0"/>
              </a:rPr>
              <a:t>which page to replace</a:t>
            </a:r>
            <a:r>
              <a:rPr lang="en-US" dirty="0">
                <a:sym typeface="Symbol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charset="0"/>
              </a:rPr>
              <a:t>Maintain a 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Working Set (WS)</a:t>
            </a:r>
            <a:r>
              <a:rPr lang="en-US" dirty="0">
                <a:sym typeface="Symbol" charset="0"/>
              </a:rPr>
              <a:t> for each process.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Look to the past </a:t>
            </a:r>
            <a:r>
              <a:rPr lang="en-US" dirty="0">
                <a:solidFill>
                  <a:srgbClr val="FF0000"/>
                </a:solidFill>
                <a:latin typeface="Symbol" charset="0"/>
                <a:sym typeface="Symbol" charset="0"/>
              </a:rPr>
              <a:t>D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page references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  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working-set window</a:t>
            </a:r>
            <a:r>
              <a:rPr lang="en-US" dirty="0">
                <a:sym typeface="Symbol" charset="0"/>
              </a:rPr>
              <a:t>  a fixed number of page references </a:t>
            </a:r>
            <a:br>
              <a:rPr lang="en-US" dirty="0">
                <a:sym typeface="Symbol" charset="0"/>
              </a:rPr>
            </a:br>
            <a:endParaRPr lang="en-US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FF3300"/>
                </a:solidFill>
                <a:sym typeface="Symbol" charset="0"/>
              </a:rPr>
              <a:t>WSS</a:t>
            </a:r>
            <a:r>
              <a:rPr lang="en-US" i="1" baseline="-25000" dirty="0" err="1">
                <a:solidFill>
                  <a:srgbClr val="FF330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 (working set size of Process </a:t>
            </a:r>
            <a:r>
              <a:rPr lang="en-US" i="1" dirty="0">
                <a:solidFill>
                  <a:srgbClr val="FF3300"/>
                </a:solidFill>
                <a:sym typeface="Symbol" charset="0"/>
              </a:rPr>
              <a:t>P</a:t>
            </a:r>
            <a:r>
              <a:rPr lang="en-US" i="1" baseline="-25000" dirty="0">
                <a:solidFill>
                  <a:srgbClr val="FF330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= total number of distinct pages referenced in the most recent 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WSS varies in time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Value of   is important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charset="0"/>
              </a:rPr>
              <a:t>if  too </a:t>
            </a:r>
            <a:r>
              <a:rPr lang="en-US" dirty="0" smtClean="0">
                <a:sym typeface="Symbol" charset="0"/>
              </a:rPr>
              <a:t>small, </a:t>
            </a:r>
            <a:r>
              <a:rPr lang="en-US" dirty="0">
                <a:sym typeface="Symbol" charset="0"/>
              </a:rPr>
              <a:t>will not encompass entire locality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charset="0"/>
              </a:rPr>
              <a:t>if  too </a:t>
            </a:r>
            <a:r>
              <a:rPr lang="en-US" dirty="0" smtClean="0">
                <a:sym typeface="Symbol" charset="0"/>
              </a:rPr>
              <a:t>large, </a:t>
            </a:r>
            <a:r>
              <a:rPr lang="en-US" dirty="0">
                <a:sym typeface="Symbol" charset="0"/>
              </a:rPr>
              <a:t>will encompass several localities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charset="0"/>
              </a:rPr>
              <a:t>if  =   will encompass entire program</a:t>
            </a:r>
          </a:p>
          <a:p>
            <a:pPr lvl="1">
              <a:lnSpc>
                <a:spcPct val="90000"/>
              </a:lnSpc>
            </a:pPr>
            <a:endParaRPr lang="en-US" dirty="0"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A791-C172-1F4C-BDC4-048C3B3C28AE}" type="slidenum">
              <a:rPr lang="en-US"/>
              <a:pPr/>
              <a:t>57</a:t>
            </a:fld>
            <a:endParaRPr lang="en-US"/>
          </a:p>
        </p:txBody>
      </p:sp>
      <p:sp>
        <p:nvSpPr>
          <p:cNvPr id="1525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Working-Set Model</a:t>
            </a:r>
          </a:p>
        </p:txBody>
      </p:sp>
      <p:pic>
        <p:nvPicPr>
          <p:cNvPr id="1525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068513"/>
            <a:ext cx="67722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C5A0-2174-444C-B598-DA54874B995F}" type="slidenum">
              <a:rPr lang="en-US"/>
              <a:pPr/>
              <a:t>58</a:t>
            </a:fld>
            <a:endParaRPr lang="en-US"/>
          </a:p>
        </p:txBody>
      </p:sp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Working-Set Model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 =  </a:t>
            </a:r>
            <a:r>
              <a:rPr lang="en-US" i="1" dirty="0" err="1">
                <a:sym typeface="Symbol" charset="0"/>
              </a:rPr>
              <a:t>WSS</a:t>
            </a:r>
            <a:r>
              <a:rPr lang="en-US" i="1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 total demand for frames </a:t>
            </a:r>
          </a:p>
          <a:p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if </a:t>
            </a:r>
            <a:r>
              <a:rPr lang="en-US" i="1" dirty="0"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 &gt; </a:t>
            </a:r>
            <a:r>
              <a:rPr lang="en-US" i="1" dirty="0">
                <a:sym typeface="Symbol" charset="0"/>
              </a:rPr>
              <a:t>m</a:t>
            </a:r>
            <a:r>
              <a:rPr lang="en-US" dirty="0">
                <a:sym typeface="Symbol" charset="0"/>
              </a:rPr>
              <a:t>  Thrashing  (m: #frames in memory)</a:t>
            </a:r>
          </a:p>
          <a:p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A possible policy: if </a:t>
            </a:r>
            <a:r>
              <a:rPr lang="en-US" i="1" dirty="0"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 &gt; m, then suspend one of the processes.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EA5E-0940-A641-A8AA-2FE40C7D1A63}" type="slidenum">
              <a:rPr lang="en-US"/>
              <a:pPr/>
              <a:t>59</a:t>
            </a:fld>
            <a:endParaRPr lang="en-US"/>
          </a:p>
        </p:txBody>
      </p:sp>
      <p:sp>
        <p:nvSpPr>
          <p:cNvPr id="1634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Working-Set</a:t>
            </a:r>
            <a:br>
              <a:rPr lang="en-US" dirty="0"/>
            </a:br>
            <a:r>
              <a:rPr lang="en-US" dirty="0"/>
              <a:t>a method</a:t>
            </a:r>
          </a:p>
        </p:txBody>
      </p:sp>
      <p:sp>
        <p:nvSpPr>
          <p:cNvPr id="1634309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270875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dirty="0"/>
              <a:t> Approximate with </a:t>
            </a:r>
            <a:r>
              <a:rPr lang="en-US" dirty="0">
                <a:solidFill>
                  <a:srgbClr val="FF3300"/>
                </a:solidFill>
              </a:rPr>
              <a:t>interval timer + a reference bit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FF3300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dirty="0"/>
              <a:t> Example: </a:t>
            </a:r>
            <a:r>
              <a:rPr lang="en-US" dirty="0">
                <a:sym typeface="Symbol" charset="0"/>
              </a:rPr>
              <a:t> = 10,000 (time units)</a:t>
            </a:r>
          </a:p>
          <a:p>
            <a:pPr algn="l">
              <a:spcBef>
                <a:spcPct val="20000"/>
              </a:spcBef>
            </a:pPr>
            <a:r>
              <a:rPr lang="en-US" dirty="0">
                <a:sym typeface="Symbol" charset="0"/>
              </a:rPr>
              <a:t>                  Timer interrupts after every 5000 time units</a:t>
            </a:r>
          </a:p>
          <a:p>
            <a:pPr algn="l"/>
            <a:r>
              <a:rPr lang="en-US" dirty="0">
                <a:sym typeface="Symbol" charset="0"/>
              </a:rPr>
              <a:t>                  Keep 2 </a:t>
            </a:r>
            <a:r>
              <a:rPr lang="en-US" dirty="0" smtClean="0">
                <a:sym typeface="Symbol" charset="0"/>
              </a:rPr>
              <a:t>reference bits </a:t>
            </a:r>
            <a:r>
              <a:rPr lang="en-US" dirty="0">
                <a:sym typeface="Symbol" charset="0"/>
              </a:rPr>
              <a:t>for each page</a:t>
            </a:r>
          </a:p>
          <a:p>
            <a:pPr algn="l"/>
            <a:endParaRPr lang="en-US" dirty="0">
              <a:sym typeface="Symbol" charset="0"/>
            </a:endParaRPr>
          </a:p>
          <a:p>
            <a:pPr algn="l"/>
            <a:r>
              <a:rPr lang="en-US" dirty="0">
                <a:sym typeface="Symbol" charset="0"/>
              </a:rPr>
              <a:t>       Whenever timer interrupts, for a page, shift the R bit </a:t>
            </a:r>
            <a:r>
              <a:rPr lang="en-US" dirty="0" smtClean="0">
                <a:sym typeface="Symbol" charset="0"/>
              </a:rPr>
              <a:t>to right </a:t>
            </a:r>
            <a:r>
              <a:rPr lang="en-US" dirty="0">
                <a:sym typeface="Symbol" charset="0"/>
              </a:rPr>
              <a:t>into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    ARB and clear R bit.   </a:t>
            </a:r>
          </a:p>
          <a:p>
            <a:pPr lvl="1" algn="l"/>
            <a:endParaRPr lang="en-US" dirty="0">
              <a:sym typeface="Symbol" charset="0"/>
            </a:endParaRPr>
          </a:p>
          <a:p>
            <a:pPr lvl="1" algn="l"/>
            <a:r>
              <a:rPr lang="en-US" dirty="0">
                <a:sym typeface="Symbol" charset="0"/>
              </a:rPr>
              <a:t>       If ARB has at least one 1  page in working set</a:t>
            </a:r>
          </a:p>
          <a:p>
            <a:pPr lvl="1" algn="l"/>
            <a:endParaRPr lang="en-US" dirty="0">
              <a:sym typeface="Symbol" charset="0"/>
            </a:endParaRPr>
          </a:p>
          <a:p>
            <a:pPr algn="l"/>
            <a:r>
              <a:rPr lang="en-US" dirty="0">
                <a:sym typeface="Symbol" charset="0"/>
              </a:rPr>
              <a:t>      </a:t>
            </a:r>
            <a:r>
              <a:rPr lang="en-US" i="1" dirty="0">
                <a:sym typeface="Symbol" charset="0"/>
              </a:rPr>
              <a:t>you can </a:t>
            </a:r>
            <a:r>
              <a:rPr lang="en-US" i="1" dirty="0" smtClean="0">
                <a:sym typeface="Symbol" charset="0"/>
              </a:rPr>
              <a:t>increase </a:t>
            </a:r>
            <a:r>
              <a:rPr lang="en-US" i="1" dirty="0">
                <a:sym typeface="Symbol" charset="0"/>
              </a:rPr>
              <a:t>granularity by increasing the size of ARB and decreasing </a:t>
            </a:r>
            <a:br>
              <a:rPr lang="en-US" i="1" dirty="0">
                <a:sym typeface="Symbol" charset="0"/>
              </a:rPr>
            </a:br>
            <a:r>
              <a:rPr lang="en-US" i="1" dirty="0">
                <a:sym typeface="Symbol" charset="0"/>
              </a:rPr>
              <a:t>      the timer interrupt interval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i="1" dirty="0"/>
          </a:p>
          <a:p>
            <a:pPr algn="l"/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D0AF-2CF9-D74A-9D5B-21700BD79A8F}" type="slidenum">
              <a:rPr lang="en-US"/>
              <a:pPr/>
              <a:t>6</a:t>
            </a:fld>
            <a:endParaRPr lang="en-US"/>
          </a:p>
        </p:txBody>
      </p:sp>
      <p:sp>
        <p:nvSpPr>
          <p:cNvPr id="139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Library Using Virtual Memory</a:t>
            </a:r>
          </a:p>
        </p:txBody>
      </p:sp>
      <p:pic>
        <p:nvPicPr>
          <p:cNvPr id="13987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838325"/>
            <a:ext cx="6770687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584200" y="1431925"/>
            <a:ext cx="305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Virtual memory of process A</a:t>
            </a: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5148263" y="1484313"/>
            <a:ext cx="305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Virtual memory of process B</a:t>
            </a:r>
          </a:p>
        </p:txBody>
      </p:sp>
      <p:sp>
        <p:nvSpPr>
          <p:cNvPr id="1398792" name="Line 8"/>
          <p:cNvSpPr>
            <a:spLocks noChangeShapeType="1"/>
          </p:cNvSpPr>
          <p:nvPr/>
        </p:nvSpPr>
        <p:spPr bwMode="auto">
          <a:xfrm flipH="1">
            <a:off x="4284663" y="4149725"/>
            <a:ext cx="142875" cy="6477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3492500" y="4686300"/>
            <a:ext cx="1844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only one copy of</a:t>
            </a:r>
          </a:p>
          <a:p>
            <a:r>
              <a:rPr lang="en-US">
                <a:solidFill>
                  <a:srgbClr val="000000"/>
                </a:solidFill>
              </a:rPr>
              <a:t> a page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needs to </a:t>
            </a:r>
          </a:p>
          <a:p>
            <a:r>
              <a:rPr lang="en-US">
                <a:solidFill>
                  <a:srgbClr val="000000"/>
                </a:solidFill>
              </a:rPr>
              <a:t>be 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8911-29C9-ED42-9769-87D9AA9592EF}" type="slidenum">
              <a:rPr lang="en-US"/>
              <a:pPr/>
              <a:t>60</a:t>
            </a:fld>
            <a:endParaRPr lang="en-US"/>
          </a:p>
        </p:txBody>
      </p:sp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Working-Set</a:t>
            </a:r>
            <a:br>
              <a:rPr lang="en-US" dirty="0"/>
            </a:br>
            <a:r>
              <a:rPr lang="en-US" dirty="0"/>
              <a:t>a method</a:t>
            </a:r>
          </a:p>
        </p:txBody>
      </p:sp>
      <p:sp>
        <p:nvSpPr>
          <p:cNvPr id="1610782" name="Rectangle 30"/>
          <p:cNvSpPr>
            <a:spLocks noChangeArrowheads="1"/>
          </p:cNvSpPr>
          <p:nvPr/>
        </p:nvSpPr>
        <p:spPr bwMode="auto">
          <a:xfrm>
            <a:off x="6086475" y="2492375"/>
            <a:ext cx="1511300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x</a:t>
            </a:r>
          </a:p>
        </p:txBody>
      </p:sp>
      <p:sp>
        <p:nvSpPr>
          <p:cNvPr id="1610783" name="Rectangle 31"/>
          <p:cNvSpPr>
            <a:spLocks noChangeArrowheads="1"/>
          </p:cNvSpPr>
          <p:nvPr/>
        </p:nvSpPr>
        <p:spPr bwMode="auto">
          <a:xfrm>
            <a:off x="6086475" y="3068638"/>
            <a:ext cx="1511300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y</a:t>
            </a:r>
          </a:p>
        </p:txBody>
      </p:sp>
      <p:sp>
        <p:nvSpPr>
          <p:cNvPr id="1610784" name="Rectangle 32"/>
          <p:cNvSpPr>
            <a:spLocks noChangeArrowheads="1"/>
          </p:cNvSpPr>
          <p:nvPr/>
        </p:nvSpPr>
        <p:spPr bwMode="auto">
          <a:xfrm>
            <a:off x="6086475" y="3644900"/>
            <a:ext cx="1511300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z</a:t>
            </a:r>
          </a:p>
        </p:txBody>
      </p:sp>
      <p:sp>
        <p:nvSpPr>
          <p:cNvPr id="1610785" name="Rectangle 33"/>
          <p:cNvSpPr>
            <a:spLocks noChangeArrowheads="1"/>
          </p:cNvSpPr>
          <p:nvPr/>
        </p:nvSpPr>
        <p:spPr bwMode="auto">
          <a:xfrm>
            <a:off x="6086475" y="4221163"/>
            <a:ext cx="1511300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w</a:t>
            </a:r>
          </a:p>
        </p:txBody>
      </p:sp>
      <p:sp>
        <p:nvSpPr>
          <p:cNvPr id="1610786" name="Text Box 34"/>
          <p:cNvSpPr txBox="1">
            <a:spLocks noChangeArrowheads="1"/>
          </p:cNvSpPr>
          <p:nvPr/>
        </p:nvSpPr>
        <p:spPr bwMode="auto">
          <a:xfrm>
            <a:off x="7650163" y="2584450"/>
            <a:ext cx="95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frame 0</a:t>
            </a:r>
          </a:p>
        </p:txBody>
      </p:sp>
      <p:sp>
        <p:nvSpPr>
          <p:cNvPr id="1610787" name="Text Box 35"/>
          <p:cNvSpPr txBox="1">
            <a:spLocks noChangeArrowheads="1"/>
          </p:cNvSpPr>
          <p:nvPr/>
        </p:nvSpPr>
        <p:spPr bwMode="auto">
          <a:xfrm>
            <a:off x="7650163" y="3133725"/>
            <a:ext cx="95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frame 1</a:t>
            </a:r>
          </a:p>
        </p:txBody>
      </p:sp>
      <p:sp>
        <p:nvSpPr>
          <p:cNvPr id="1610788" name="Text Box 36"/>
          <p:cNvSpPr txBox="1">
            <a:spLocks noChangeArrowheads="1"/>
          </p:cNvSpPr>
          <p:nvPr/>
        </p:nvSpPr>
        <p:spPr bwMode="auto">
          <a:xfrm>
            <a:off x="7650163" y="3709988"/>
            <a:ext cx="95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frame 2</a:t>
            </a:r>
          </a:p>
        </p:txBody>
      </p:sp>
      <p:sp>
        <p:nvSpPr>
          <p:cNvPr id="1610789" name="Text Box 37"/>
          <p:cNvSpPr txBox="1">
            <a:spLocks noChangeArrowheads="1"/>
          </p:cNvSpPr>
          <p:nvPr/>
        </p:nvSpPr>
        <p:spPr bwMode="auto">
          <a:xfrm>
            <a:off x="7650163" y="4221163"/>
            <a:ext cx="95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frame 3</a:t>
            </a:r>
          </a:p>
        </p:txBody>
      </p:sp>
      <p:sp>
        <p:nvSpPr>
          <p:cNvPr id="1610790" name="Text Box 38"/>
          <p:cNvSpPr txBox="1">
            <a:spLocks noChangeArrowheads="1"/>
          </p:cNvSpPr>
          <p:nvPr/>
        </p:nvSpPr>
        <p:spPr bwMode="auto">
          <a:xfrm>
            <a:off x="5929313" y="2132013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Physical Memory</a:t>
            </a:r>
          </a:p>
        </p:txBody>
      </p:sp>
      <p:sp>
        <p:nvSpPr>
          <p:cNvPr id="1610791" name="Rectangle 39"/>
          <p:cNvSpPr>
            <a:spLocks noChangeArrowheads="1"/>
          </p:cNvSpPr>
          <p:nvPr/>
        </p:nvSpPr>
        <p:spPr bwMode="auto">
          <a:xfrm>
            <a:off x="971550" y="2844800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610792" name="Rectangle 40"/>
          <p:cNvSpPr>
            <a:spLocks noChangeArrowheads="1"/>
          </p:cNvSpPr>
          <p:nvPr/>
        </p:nvSpPr>
        <p:spPr bwMode="auto">
          <a:xfrm>
            <a:off x="1331913" y="2844800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3" name="Rectangle 41"/>
          <p:cNvSpPr>
            <a:spLocks noChangeArrowheads="1"/>
          </p:cNvSpPr>
          <p:nvPr/>
        </p:nvSpPr>
        <p:spPr bwMode="auto">
          <a:xfrm>
            <a:off x="2968625" y="2851150"/>
            <a:ext cx="360363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4" name="Rectangle 42"/>
          <p:cNvSpPr>
            <a:spLocks noChangeArrowheads="1"/>
          </p:cNvSpPr>
          <p:nvPr/>
        </p:nvSpPr>
        <p:spPr bwMode="auto">
          <a:xfrm>
            <a:off x="3328988" y="2851150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5" name="Rectangle 43"/>
          <p:cNvSpPr>
            <a:spLocks noChangeArrowheads="1"/>
          </p:cNvSpPr>
          <p:nvPr/>
        </p:nvSpPr>
        <p:spPr bwMode="auto">
          <a:xfrm>
            <a:off x="971550" y="3132138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y</a:t>
            </a:r>
          </a:p>
        </p:txBody>
      </p:sp>
      <p:sp>
        <p:nvSpPr>
          <p:cNvPr id="1610796" name="Rectangle 44"/>
          <p:cNvSpPr>
            <a:spLocks noChangeArrowheads="1"/>
          </p:cNvSpPr>
          <p:nvPr/>
        </p:nvSpPr>
        <p:spPr bwMode="auto">
          <a:xfrm>
            <a:off x="1331913" y="3132138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7" name="Rectangle 45"/>
          <p:cNvSpPr>
            <a:spLocks noChangeArrowheads="1"/>
          </p:cNvSpPr>
          <p:nvPr/>
        </p:nvSpPr>
        <p:spPr bwMode="auto">
          <a:xfrm>
            <a:off x="971550" y="3421063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z</a:t>
            </a:r>
          </a:p>
        </p:txBody>
      </p:sp>
      <p:sp>
        <p:nvSpPr>
          <p:cNvPr id="1610798" name="Rectangle 46"/>
          <p:cNvSpPr>
            <a:spLocks noChangeArrowheads="1"/>
          </p:cNvSpPr>
          <p:nvPr/>
        </p:nvSpPr>
        <p:spPr bwMode="auto">
          <a:xfrm>
            <a:off x="1331913" y="3421063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9" name="Rectangle 47"/>
          <p:cNvSpPr>
            <a:spLocks noChangeArrowheads="1"/>
          </p:cNvSpPr>
          <p:nvPr/>
        </p:nvSpPr>
        <p:spPr bwMode="auto">
          <a:xfrm>
            <a:off x="971550" y="3709988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w</a:t>
            </a:r>
          </a:p>
        </p:txBody>
      </p:sp>
      <p:sp>
        <p:nvSpPr>
          <p:cNvPr id="1610800" name="Rectangle 48"/>
          <p:cNvSpPr>
            <a:spLocks noChangeArrowheads="1"/>
          </p:cNvSpPr>
          <p:nvPr/>
        </p:nvSpPr>
        <p:spPr bwMode="auto">
          <a:xfrm>
            <a:off x="1331913" y="3709988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1" name="Text Box 49"/>
          <p:cNvSpPr txBox="1">
            <a:spLocks noChangeArrowheads="1"/>
          </p:cNvSpPr>
          <p:nvPr/>
        </p:nvSpPr>
        <p:spPr bwMode="auto">
          <a:xfrm>
            <a:off x="1116013" y="2484438"/>
            <a:ext cx="71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R_bit</a:t>
            </a:r>
          </a:p>
        </p:txBody>
      </p:sp>
      <p:sp>
        <p:nvSpPr>
          <p:cNvPr id="1610802" name="Rectangle 50"/>
          <p:cNvSpPr>
            <a:spLocks noChangeArrowheads="1"/>
          </p:cNvSpPr>
          <p:nvPr/>
        </p:nvSpPr>
        <p:spPr bwMode="auto">
          <a:xfrm>
            <a:off x="684213" y="2197100"/>
            <a:ext cx="1368425" cy="22320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10803" name="Text Box 51"/>
          <p:cNvSpPr txBox="1">
            <a:spLocks noChangeArrowheads="1"/>
          </p:cNvSpPr>
          <p:nvPr/>
        </p:nvSpPr>
        <p:spPr bwMode="auto">
          <a:xfrm>
            <a:off x="828675" y="4357688"/>
            <a:ext cx="1247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 table</a:t>
            </a:r>
          </a:p>
        </p:txBody>
      </p:sp>
      <p:sp>
        <p:nvSpPr>
          <p:cNvPr id="1610804" name="Rectangle 52"/>
          <p:cNvSpPr>
            <a:spLocks noChangeArrowheads="1"/>
          </p:cNvSpPr>
          <p:nvPr/>
        </p:nvSpPr>
        <p:spPr bwMode="auto">
          <a:xfrm>
            <a:off x="2968625" y="3138488"/>
            <a:ext cx="360363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5" name="Rectangle 53"/>
          <p:cNvSpPr>
            <a:spLocks noChangeArrowheads="1"/>
          </p:cNvSpPr>
          <p:nvPr/>
        </p:nvSpPr>
        <p:spPr bwMode="auto">
          <a:xfrm>
            <a:off x="3328988" y="3138488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6" name="Rectangle 54"/>
          <p:cNvSpPr>
            <a:spLocks noChangeArrowheads="1"/>
          </p:cNvSpPr>
          <p:nvPr/>
        </p:nvSpPr>
        <p:spPr bwMode="auto">
          <a:xfrm>
            <a:off x="2968625" y="3427413"/>
            <a:ext cx="360363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7" name="Rectangle 55"/>
          <p:cNvSpPr>
            <a:spLocks noChangeArrowheads="1"/>
          </p:cNvSpPr>
          <p:nvPr/>
        </p:nvSpPr>
        <p:spPr bwMode="auto">
          <a:xfrm>
            <a:off x="3328988" y="3427413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8" name="Rectangle 56"/>
          <p:cNvSpPr>
            <a:spLocks noChangeArrowheads="1"/>
          </p:cNvSpPr>
          <p:nvPr/>
        </p:nvSpPr>
        <p:spPr bwMode="auto">
          <a:xfrm>
            <a:off x="2968625" y="3714750"/>
            <a:ext cx="360363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9" name="Rectangle 57"/>
          <p:cNvSpPr>
            <a:spLocks noChangeArrowheads="1"/>
          </p:cNvSpPr>
          <p:nvPr/>
        </p:nvSpPr>
        <p:spPr bwMode="auto">
          <a:xfrm>
            <a:off x="3328988" y="3714750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10" name="Rectangle 58"/>
          <p:cNvSpPr>
            <a:spLocks noChangeArrowheads="1"/>
          </p:cNvSpPr>
          <p:nvPr/>
        </p:nvSpPr>
        <p:spPr bwMode="auto">
          <a:xfrm>
            <a:off x="2679700" y="2851150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610811" name="Rectangle 59"/>
          <p:cNvSpPr>
            <a:spLocks noChangeArrowheads="1"/>
          </p:cNvSpPr>
          <p:nvPr/>
        </p:nvSpPr>
        <p:spPr bwMode="auto">
          <a:xfrm>
            <a:off x="2679700" y="3138488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y</a:t>
            </a:r>
          </a:p>
        </p:txBody>
      </p:sp>
      <p:sp>
        <p:nvSpPr>
          <p:cNvPr id="1610812" name="Rectangle 60"/>
          <p:cNvSpPr>
            <a:spLocks noChangeArrowheads="1"/>
          </p:cNvSpPr>
          <p:nvPr/>
        </p:nvSpPr>
        <p:spPr bwMode="auto">
          <a:xfrm>
            <a:off x="2679700" y="3427413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z</a:t>
            </a:r>
          </a:p>
        </p:txBody>
      </p:sp>
      <p:sp>
        <p:nvSpPr>
          <p:cNvPr id="1610813" name="Rectangle 61"/>
          <p:cNvSpPr>
            <a:spLocks noChangeArrowheads="1"/>
          </p:cNvSpPr>
          <p:nvPr/>
        </p:nvSpPr>
        <p:spPr bwMode="auto">
          <a:xfrm>
            <a:off x="2679700" y="3716338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w</a:t>
            </a:r>
          </a:p>
        </p:txBody>
      </p:sp>
      <p:sp>
        <p:nvSpPr>
          <p:cNvPr id="1610814" name="Text Box 62"/>
          <p:cNvSpPr txBox="1">
            <a:spLocks noChangeArrowheads="1"/>
          </p:cNvSpPr>
          <p:nvPr/>
        </p:nvSpPr>
        <p:spPr bwMode="auto">
          <a:xfrm>
            <a:off x="2765425" y="1935163"/>
            <a:ext cx="11588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additional</a:t>
            </a:r>
          </a:p>
          <a:p>
            <a:r>
              <a:rPr lang="en-US"/>
              <a:t>ref_bits </a:t>
            </a:r>
            <a:br>
              <a:rPr lang="en-US"/>
            </a:br>
            <a:r>
              <a:rPr lang="en-US"/>
              <a:t>(ARB)</a:t>
            </a:r>
          </a:p>
        </p:txBody>
      </p:sp>
      <p:sp>
        <p:nvSpPr>
          <p:cNvPr id="1610817" name="Text Box 65"/>
          <p:cNvSpPr txBox="1">
            <a:spLocks noChangeArrowheads="1"/>
          </p:cNvSpPr>
          <p:nvPr/>
        </p:nvSpPr>
        <p:spPr bwMode="auto">
          <a:xfrm>
            <a:off x="2163763" y="5516563"/>
            <a:ext cx="513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ARB is 2 bits here, but could be more (like 8 bits)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861A-F352-1F47-ACED-7D460EFCC747}" type="slidenum">
              <a:rPr lang="en-US"/>
              <a:pPr/>
              <a:t>61</a:t>
            </a:fld>
            <a:endParaRPr lang="en-US"/>
          </a:p>
        </p:txBody>
      </p:sp>
      <p:sp>
        <p:nvSpPr>
          <p:cNvPr id="153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Sets and Page Fault Rates</a:t>
            </a:r>
          </a:p>
        </p:txBody>
      </p:sp>
      <p:pic>
        <p:nvPicPr>
          <p:cNvPr id="1532933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082800"/>
            <a:ext cx="6869112" cy="313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2935" name="Rectangle 7"/>
          <p:cNvSpPr>
            <a:spLocks noChangeArrowheads="1"/>
          </p:cNvSpPr>
          <p:nvPr/>
        </p:nvSpPr>
        <p:spPr bwMode="auto">
          <a:xfrm>
            <a:off x="3348038" y="2492375"/>
            <a:ext cx="2447925" cy="2376488"/>
          </a:xfrm>
          <a:prstGeom prst="rect">
            <a:avLst/>
          </a:prstGeom>
          <a:solidFill>
            <a:srgbClr val="FFFF00">
              <a:alpha val="61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36" name="Rectangle 8"/>
          <p:cNvSpPr>
            <a:spLocks noChangeArrowheads="1"/>
          </p:cNvSpPr>
          <p:nvPr/>
        </p:nvSpPr>
        <p:spPr bwMode="auto">
          <a:xfrm>
            <a:off x="1692275" y="2492375"/>
            <a:ext cx="1655763" cy="2376488"/>
          </a:xfrm>
          <a:prstGeom prst="rect">
            <a:avLst/>
          </a:prstGeom>
          <a:solidFill>
            <a:srgbClr val="FF00FF">
              <a:alpha val="61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37" name="Rectangle 9"/>
          <p:cNvSpPr>
            <a:spLocks noChangeArrowheads="1"/>
          </p:cNvSpPr>
          <p:nvPr/>
        </p:nvSpPr>
        <p:spPr bwMode="auto">
          <a:xfrm>
            <a:off x="5795963" y="2492375"/>
            <a:ext cx="2016125" cy="2376488"/>
          </a:xfrm>
          <a:prstGeom prst="rect">
            <a:avLst/>
          </a:prstGeom>
          <a:solidFill>
            <a:srgbClr val="3366FF">
              <a:alpha val="61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38" name="Line 10"/>
          <p:cNvSpPr>
            <a:spLocks noChangeShapeType="1"/>
          </p:cNvSpPr>
          <p:nvPr/>
        </p:nvSpPr>
        <p:spPr bwMode="auto">
          <a:xfrm>
            <a:off x="3348038" y="4941888"/>
            <a:ext cx="576262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39" name="Line 11"/>
          <p:cNvSpPr>
            <a:spLocks noChangeShapeType="1"/>
          </p:cNvSpPr>
          <p:nvPr/>
        </p:nvSpPr>
        <p:spPr bwMode="auto">
          <a:xfrm flipH="1">
            <a:off x="4716463" y="4941888"/>
            <a:ext cx="1008062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40" name="Text Box 12"/>
          <p:cNvSpPr txBox="1">
            <a:spLocks noChangeArrowheads="1"/>
          </p:cNvSpPr>
          <p:nvPr/>
        </p:nvSpPr>
        <p:spPr bwMode="auto">
          <a:xfrm>
            <a:off x="2203450" y="5583238"/>
            <a:ext cx="438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transition from one working set 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2935" grpId="0" animBg="1"/>
      <p:bldP spid="1532936" grpId="0" animBg="1"/>
      <p:bldP spid="1532937" grpId="0" animBg="1"/>
      <p:bldP spid="1532938" grpId="0" animBg="1"/>
      <p:bldP spid="1532939" grpId="0" animBg="1"/>
      <p:bldP spid="153294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CB84-0C4C-484D-829C-3DC995567691}" type="slidenum">
              <a:rPr lang="en-US"/>
              <a:pPr/>
              <a:t>62</a:t>
            </a:fld>
            <a:endParaRPr lang="en-US"/>
          </a:p>
        </p:txBody>
      </p:sp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Page-Fault Frequency (PFF) Scheme</a:t>
            </a:r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acceptable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page-fault rate</a:t>
            </a:r>
          </a:p>
          <a:p>
            <a:pPr lvl="1"/>
            <a:r>
              <a:rPr lang="en-US" dirty="0"/>
              <a:t>If actual rate too low, process loses frame</a:t>
            </a:r>
          </a:p>
          <a:p>
            <a:pPr lvl="1"/>
            <a:r>
              <a:rPr lang="en-US" dirty="0"/>
              <a:t>If actual rate too high, process gains frame</a:t>
            </a:r>
          </a:p>
        </p:txBody>
      </p:sp>
      <p:pic>
        <p:nvPicPr>
          <p:cNvPr id="15308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1547813" y="2924175"/>
            <a:ext cx="58864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2770-89DA-7A4A-AE0C-FB3F10B13BA7}" type="slidenum">
              <a:rPr lang="en-US"/>
              <a:pPr/>
              <a:t>63</a:t>
            </a:fld>
            <a:endParaRPr lang="en-US"/>
          </a:p>
        </p:txBody>
      </p:sp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Files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E5"/>
                </a:solidFill>
              </a:rPr>
              <a:t>Memory-mapped file I/O </a:t>
            </a:r>
            <a:r>
              <a:rPr lang="en-US" dirty="0"/>
              <a:t>allows file I/O to be treated as routine memory access by </a:t>
            </a:r>
            <a:r>
              <a:rPr lang="en-US" dirty="0">
                <a:solidFill>
                  <a:srgbClr val="0000E5"/>
                </a:solidFill>
              </a:rPr>
              <a:t>mapping </a:t>
            </a:r>
            <a:r>
              <a:rPr lang="en-US" dirty="0"/>
              <a:t>a disk block to a page in memory</a:t>
            </a:r>
          </a:p>
          <a:p>
            <a:endParaRPr lang="en-US" dirty="0"/>
          </a:p>
          <a:p>
            <a:r>
              <a:rPr lang="en-US" dirty="0"/>
              <a:t>A file is initially read using</a:t>
            </a:r>
            <a:r>
              <a:rPr lang="en-US" dirty="0">
                <a:solidFill>
                  <a:srgbClr val="0000E5"/>
                </a:solidFill>
              </a:rPr>
              <a:t> demand paging</a:t>
            </a:r>
            <a:r>
              <a:rPr lang="en-US" dirty="0"/>
              <a:t>. A page-sized portion of the file is read from the file system into a physical page. Subsequent reads/writes to/from the file are treated as ordinary memory accesses.</a:t>
            </a:r>
          </a:p>
          <a:p>
            <a:endParaRPr lang="en-US" dirty="0"/>
          </a:p>
          <a:p>
            <a:r>
              <a:rPr lang="en-US" dirty="0"/>
              <a:t>Simplifies file access by treating file I/O through memory rather than </a:t>
            </a:r>
            <a:r>
              <a:rPr lang="en-US" b="1" dirty="0">
                <a:latin typeface="Courier New" charset="0"/>
              </a:rPr>
              <a:t>read()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write()</a:t>
            </a:r>
            <a:r>
              <a:rPr lang="en-US" dirty="0"/>
              <a:t> system calls</a:t>
            </a:r>
          </a:p>
          <a:p>
            <a:endParaRPr lang="en-US" dirty="0"/>
          </a:p>
          <a:p>
            <a:r>
              <a:rPr lang="en-US" dirty="0"/>
              <a:t>Also allows several processes to map the same file allowing the pages in memory to be shared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A9B7-BD87-7F4A-8455-C2264B8CF07E}" type="slidenum">
              <a:rPr lang="en-US"/>
              <a:pPr/>
              <a:t>64</a:t>
            </a:fld>
            <a:endParaRPr lang="en-US"/>
          </a:p>
        </p:txBody>
      </p:sp>
      <p:sp>
        <p:nvSpPr>
          <p:cNvPr id="1538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Mapped Files</a:t>
            </a:r>
          </a:p>
        </p:txBody>
      </p:sp>
      <p:pic>
        <p:nvPicPr>
          <p:cNvPr id="1538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95425"/>
            <a:ext cx="6335713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8BB-FF5D-6D4D-B438-8572BD13A277}" type="slidenum">
              <a:rPr lang="en-US"/>
              <a:pPr/>
              <a:t>65</a:t>
            </a:fld>
            <a:endParaRPr lang="en-US"/>
          </a:p>
        </p:txBody>
      </p:sp>
      <p:sp>
        <p:nvSpPr>
          <p:cNvPr id="154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Shared Memory in Windows</a:t>
            </a:r>
          </a:p>
        </p:txBody>
      </p:sp>
      <p:pic>
        <p:nvPicPr>
          <p:cNvPr id="1541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884363"/>
            <a:ext cx="6835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7EA3-49B5-CC44-AFE8-3F7675DCA10D}" type="slidenum">
              <a:rPr lang="en-US"/>
              <a:pPr/>
              <a:t>66</a:t>
            </a:fld>
            <a:endParaRPr lang="en-US"/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Allocating Kernel Memory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Treated differently from user memory. </a:t>
            </a:r>
            <a:r>
              <a:rPr lang="en-US" b="1" dirty="0"/>
              <a:t>Why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Often allocated from a </a:t>
            </a:r>
            <a:r>
              <a:rPr lang="en-US" dirty="0">
                <a:solidFill>
                  <a:srgbClr val="0000E5"/>
                </a:solidFill>
              </a:rPr>
              <a:t>free-memory pool</a:t>
            </a:r>
          </a:p>
          <a:p>
            <a:pPr lvl="1"/>
            <a:r>
              <a:rPr lang="en-US" dirty="0"/>
              <a:t>Kernel requests memory for structures (</a:t>
            </a:r>
            <a:r>
              <a:rPr lang="en-US" dirty="0">
                <a:solidFill>
                  <a:srgbClr val="0000E5"/>
                </a:solidFill>
              </a:rPr>
              <a:t>objects</a:t>
            </a:r>
            <a:r>
              <a:rPr lang="en-US" dirty="0"/>
              <a:t>) of varying sizes</a:t>
            </a:r>
          </a:p>
          <a:p>
            <a:pPr lvl="2"/>
            <a:r>
              <a:rPr lang="en-US" dirty="0"/>
              <a:t>Object types: process descriptors, semaphores, file objects, …</a:t>
            </a:r>
          </a:p>
          <a:p>
            <a:pPr lvl="2"/>
            <a:r>
              <a:rPr lang="en-US" dirty="0"/>
              <a:t>Allocation of object type </a:t>
            </a:r>
            <a:r>
              <a:rPr lang="en-US" dirty="0">
                <a:solidFill>
                  <a:srgbClr val="FF3300"/>
                </a:solidFill>
              </a:rPr>
              <a:t>size</a:t>
            </a:r>
            <a:r>
              <a:rPr lang="en-US" dirty="0"/>
              <a:t> </a:t>
            </a:r>
            <a:r>
              <a:rPr lang="en-US" dirty="0">
                <a:solidFill>
                  <a:srgbClr val="FF3300"/>
                </a:solidFill>
              </a:rPr>
              <a:t>requested many times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Those structures have sizes much </a:t>
            </a:r>
            <a:r>
              <a:rPr lang="en-US" dirty="0">
                <a:solidFill>
                  <a:srgbClr val="FF3300"/>
                </a:solidFill>
              </a:rPr>
              <a:t>less than the page size</a:t>
            </a:r>
          </a:p>
          <a:p>
            <a:pPr lvl="1"/>
            <a:r>
              <a:rPr lang="en-US" dirty="0"/>
              <a:t>Some kernel memory </a:t>
            </a:r>
            <a:r>
              <a:rPr lang="en-US" dirty="0">
                <a:solidFill>
                  <a:srgbClr val="FF3300"/>
                </a:solidFill>
              </a:rPr>
              <a:t>needs to be contiguous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i="1" dirty="0"/>
              <a:t>dynamic memory allocation</a:t>
            </a:r>
            <a:r>
              <a:rPr lang="en-US" dirty="0"/>
              <a:t> problem. </a:t>
            </a:r>
          </a:p>
          <a:p>
            <a:endParaRPr lang="en-US" dirty="0"/>
          </a:p>
          <a:p>
            <a:r>
              <a:rPr lang="en-US" dirty="0"/>
              <a:t>But using first-fit like strategies (heap management strategies) cause external fragmentation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56E1F-9F1F-944B-8BB2-4EF37D1C22C0}" type="slidenum">
              <a:rPr lang="en-US"/>
              <a:pPr/>
              <a:t>67</a:t>
            </a:fld>
            <a:endParaRPr lang="en-US"/>
          </a:p>
        </p:txBody>
      </p:sp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Allocating Kernel Memory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see two methods</a:t>
            </a:r>
          </a:p>
          <a:p>
            <a:endParaRPr lang="en-US" dirty="0"/>
          </a:p>
          <a:p>
            <a:pPr lvl="1"/>
            <a:r>
              <a:rPr lang="en-US" dirty="0"/>
              <a:t>Buddy System Allocator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Slab Allocator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9D395-211F-FC49-8D85-FD10798AE77B}" type="slidenum">
              <a:rPr lang="en-US"/>
              <a:pPr/>
              <a:t>68</a:t>
            </a:fld>
            <a:endParaRPr lang="en-US"/>
          </a:p>
        </p:txBody>
      </p:sp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System Allocator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Allocates memory from </a:t>
            </a:r>
            <a:r>
              <a:rPr lang="en-US" dirty="0">
                <a:solidFill>
                  <a:srgbClr val="0000E5"/>
                </a:solidFill>
              </a:rPr>
              <a:t>fixed-size segment </a:t>
            </a:r>
            <a:r>
              <a:rPr lang="en-US" dirty="0"/>
              <a:t>consisting of </a:t>
            </a:r>
            <a:r>
              <a:rPr lang="en-US" dirty="0">
                <a:solidFill>
                  <a:srgbClr val="0000E5"/>
                </a:solidFill>
              </a:rPr>
              <a:t>physically-contiguous pages</a:t>
            </a:r>
          </a:p>
          <a:p>
            <a:endParaRPr lang="en-US" dirty="0"/>
          </a:p>
          <a:p>
            <a:r>
              <a:rPr lang="en-US" dirty="0"/>
              <a:t>Memory allocated using </a:t>
            </a:r>
            <a:r>
              <a:rPr lang="en-US" b="1" dirty="0"/>
              <a:t>power-of-2 allocator</a:t>
            </a:r>
          </a:p>
          <a:p>
            <a:pPr lvl="1"/>
            <a:r>
              <a:rPr lang="en-US" dirty="0"/>
              <a:t>Satisfies requests in </a:t>
            </a:r>
            <a:r>
              <a:rPr lang="en-US" dirty="0">
                <a:solidFill>
                  <a:srgbClr val="0000E5"/>
                </a:solidFill>
              </a:rPr>
              <a:t>units sized as power of 2</a:t>
            </a:r>
          </a:p>
          <a:p>
            <a:pPr lvl="1"/>
            <a:r>
              <a:rPr lang="en-US" dirty="0"/>
              <a:t>Request </a:t>
            </a:r>
            <a:r>
              <a:rPr lang="en-US" dirty="0">
                <a:solidFill>
                  <a:srgbClr val="0000E5"/>
                </a:solidFill>
              </a:rPr>
              <a:t>rounded</a:t>
            </a:r>
            <a:r>
              <a:rPr lang="en-US" dirty="0"/>
              <a:t> </a:t>
            </a:r>
            <a:r>
              <a:rPr lang="en-US" dirty="0">
                <a:solidFill>
                  <a:srgbClr val="0000E5"/>
                </a:solidFill>
              </a:rPr>
              <a:t>up</a:t>
            </a:r>
            <a:r>
              <a:rPr lang="en-US" dirty="0"/>
              <a:t> to next highest power of 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smaller allocation needed than is available, current chunk </a:t>
            </a:r>
            <a:r>
              <a:rPr lang="en-US" dirty="0">
                <a:solidFill>
                  <a:srgbClr val="0000E5"/>
                </a:solidFill>
              </a:rPr>
              <a:t>split</a:t>
            </a:r>
            <a:r>
              <a:rPr lang="en-US" dirty="0"/>
              <a:t> into two </a:t>
            </a:r>
            <a:r>
              <a:rPr lang="en-US" b="1" dirty="0">
                <a:solidFill>
                  <a:srgbClr val="0000E5"/>
                </a:solidFill>
              </a:rPr>
              <a:t>buddies</a:t>
            </a:r>
            <a:r>
              <a:rPr lang="en-US" dirty="0"/>
              <a:t> of next-lower power of 2</a:t>
            </a:r>
          </a:p>
          <a:p>
            <a:pPr lvl="2"/>
            <a:r>
              <a:rPr lang="en-US" dirty="0"/>
              <a:t>Continue until appropriate sized chunk available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70DA3-A4ED-8A4F-9A62-7A790494E6BB}" type="slidenum">
              <a:rPr lang="en-US"/>
              <a:pPr/>
              <a:t>69</a:t>
            </a:fld>
            <a:endParaRPr lang="en-US"/>
          </a:p>
        </p:txBody>
      </p:sp>
      <p:sp>
        <p:nvSpPr>
          <p:cNvPr id="1548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System Allocator</a:t>
            </a:r>
          </a:p>
        </p:txBody>
      </p:sp>
      <p:pic>
        <p:nvPicPr>
          <p:cNvPr id="1548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589088"/>
            <a:ext cx="5526087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71171-7342-4F4B-94FD-F7FDE848BB8E}" type="slidenum">
              <a:rPr lang="en-US"/>
              <a:pPr/>
              <a:t>7</a:t>
            </a:fld>
            <a:endParaRPr lang="en-US"/>
          </a:p>
        </p:txBody>
      </p:sp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Virtual Memory</a:t>
            </a:r>
          </a:p>
        </p:txBody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memory can be implemented via: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3300"/>
                </a:solidFill>
              </a:rPr>
              <a:t>Demand paging </a:t>
            </a:r>
          </a:p>
          <a:p>
            <a:pPr lvl="2"/>
            <a:r>
              <a:rPr lang="en-US" dirty="0"/>
              <a:t>Bring pages into memory when they are used, i.e</a:t>
            </a:r>
            <a:r>
              <a:rPr lang="en-US" dirty="0" smtClean="0"/>
              <a:t>., </a:t>
            </a:r>
            <a:r>
              <a:rPr lang="en-US" dirty="0"/>
              <a:t>allocate memory for pages when they are </a:t>
            </a:r>
            <a:r>
              <a:rPr lang="en-US" dirty="0" smtClean="0"/>
              <a:t>used (accessed/references/needed).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FF3300"/>
                </a:solidFill>
              </a:rPr>
              <a:t>Demand segmentation</a:t>
            </a:r>
          </a:p>
          <a:p>
            <a:pPr lvl="2"/>
            <a:r>
              <a:rPr lang="en-US" dirty="0"/>
              <a:t>Bring segments into memory when they are used, i.e</a:t>
            </a:r>
            <a:r>
              <a:rPr lang="en-US" dirty="0" smtClean="0"/>
              <a:t>., </a:t>
            </a:r>
            <a:r>
              <a:rPr lang="en-US" dirty="0"/>
              <a:t>allocate memory for segments when they are used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50ED-ED82-254F-A956-98766F481C1B}" type="slidenum">
              <a:rPr lang="en-US"/>
              <a:pPr/>
              <a:t>70</a:t>
            </a:fld>
            <a:endParaRPr lang="en-US"/>
          </a:p>
        </p:txBody>
      </p:sp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4968875" cy="280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Object  A needs memory 45 KB in size </a:t>
            </a:r>
          </a:p>
          <a:p>
            <a:pPr>
              <a:lnSpc>
                <a:spcPct val="90000"/>
              </a:lnSpc>
            </a:pPr>
            <a:r>
              <a:rPr lang="en-US"/>
              <a:t>Object  B needs memory 70 KB in size </a:t>
            </a:r>
          </a:p>
          <a:p>
            <a:pPr>
              <a:lnSpc>
                <a:spcPct val="90000"/>
              </a:lnSpc>
            </a:pPr>
            <a:r>
              <a:rPr lang="en-US"/>
              <a:t>Object  C needs memory 50 KB in size </a:t>
            </a:r>
          </a:p>
          <a:p>
            <a:pPr>
              <a:lnSpc>
                <a:spcPct val="90000"/>
              </a:lnSpc>
            </a:pPr>
            <a:r>
              <a:rPr lang="en-US"/>
              <a:t>Object  D needs memory 90 KB in size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Object  C removed </a:t>
            </a:r>
          </a:p>
          <a:p>
            <a:pPr>
              <a:lnSpc>
                <a:spcPct val="90000"/>
              </a:lnSpc>
            </a:pPr>
            <a:r>
              <a:rPr lang="en-US"/>
              <a:t>Object  A removed </a:t>
            </a:r>
          </a:p>
          <a:p>
            <a:pPr>
              <a:lnSpc>
                <a:spcPct val="90000"/>
              </a:lnSpc>
            </a:pPr>
            <a:r>
              <a:rPr lang="en-US"/>
              <a:t>Object B removed </a:t>
            </a:r>
          </a:p>
          <a:p>
            <a:pPr>
              <a:lnSpc>
                <a:spcPct val="90000"/>
              </a:lnSpc>
            </a:pPr>
            <a:r>
              <a:rPr lang="en-US"/>
              <a:t>Object D removed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7299-F9C7-2C4A-A757-8A64A328E2A3}" type="slidenum">
              <a:rPr lang="en-US"/>
              <a:pPr/>
              <a:t>71</a:t>
            </a:fld>
            <a:endParaRPr lang="en-US"/>
          </a:p>
        </p:txBody>
      </p:sp>
      <p:sp>
        <p:nvSpPr>
          <p:cNvPr id="160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607719" name="Rectangle 39"/>
          <p:cNvSpPr>
            <a:spLocks noChangeArrowheads="1"/>
          </p:cNvSpPr>
          <p:nvPr/>
        </p:nvSpPr>
        <p:spPr bwMode="auto">
          <a:xfrm>
            <a:off x="323850" y="1916113"/>
            <a:ext cx="4032250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20" name="Rectangle 40"/>
          <p:cNvSpPr>
            <a:spLocks noChangeArrowheads="1"/>
          </p:cNvSpPr>
          <p:nvPr/>
        </p:nvSpPr>
        <p:spPr bwMode="auto">
          <a:xfrm>
            <a:off x="4356100" y="1916113"/>
            <a:ext cx="4032250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21" name="Rectangle 41"/>
          <p:cNvSpPr>
            <a:spLocks noChangeArrowheads="1"/>
          </p:cNvSpPr>
          <p:nvPr/>
        </p:nvSpPr>
        <p:spPr bwMode="auto">
          <a:xfrm>
            <a:off x="323850" y="1916113"/>
            <a:ext cx="8064500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0" name="Rectangle 50"/>
          <p:cNvSpPr>
            <a:spLocks noChangeArrowheads="1"/>
          </p:cNvSpPr>
          <p:nvPr/>
        </p:nvSpPr>
        <p:spPr bwMode="auto">
          <a:xfrm>
            <a:off x="323850" y="1916113"/>
            <a:ext cx="2016125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1" name="Rectangle 51"/>
          <p:cNvSpPr>
            <a:spLocks noChangeArrowheads="1"/>
          </p:cNvSpPr>
          <p:nvPr/>
        </p:nvSpPr>
        <p:spPr bwMode="auto">
          <a:xfrm>
            <a:off x="2339975" y="1916113"/>
            <a:ext cx="2016125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2" name="Rectangle 52"/>
          <p:cNvSpPr>
            <a:spLocks noChangeArrowheads="1"/>
          </p:cNvSpPr>
          <p:nvPr/>
        </p:nvSpPr>
        <p:spPr bwMode="auto">
          <a:xfrm>
            <a:off x="323850" y="1916113"/>
            <a:ext cx="1008063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3" name="Rectangle 53"/>
          <p:cNvSpPr>
            <a:spLocks noChangeArrowheads="1"/>
          </p:cNvSpPr>
          <p:nvPr/>
        </p:nvSpPr>
        <p:spPr bwMode="auto">
          <a:xfrm>
            <a:off x="1331913" y="1916113"/>
            <a:ext cx="1008062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4" name="Rectangle 54"/>
          <p:cNvSpPr>
            <a:spLocks noChangeArrowheads="1"/>
          </p:cNvSpPr>
          <p:nvPr/>
        </p:nvSpPr>
        <p:spPr bwMode="auto">
          <a:xfrm>
            <a:off x="323850" y="1916113"/>
            <a:ext cx="1008063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</a:t>
            </a:r>
          </a:p>
        </p:txBody>
      </p:sp>
      <p:sp>
        <p:nvSpPr>
          <p:cNvPr id="1607735" name="Rectangle 55"/>
          <p:cNvSpPr>
            <a:spLocks noChangeArrowheads="1"/>
          </p:cNvSpPr>
          <p:nvPr/>
        </p:nvSpPr>
        <p:spPr bwMode="auto">
          <a:xfrm>
            <a:off x="2339975" y="1916113"/>
            <a:ext cx="2016125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B</a:t>
            </a:r>
          </a:p>
        </p:txBody>
      </p:sp>
      <p:sp>
        <p:nvSpPr>
          <p:cNvPr id="1607736" name="Rectangle 56"/>
          <p:cNvSpPr>
            <a:spLocks noChangeArrowheads="1"/>
          </p:cNvSpPr>
          <p:nvPr/>
        </p:nvSpPr>
        <p:spPr bwMode="auto">
          <a:xfrm>
            <a:off x="1331913" y="1916113"/>
            <a:ext cx="1008062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C</a:t>
            </a:r>
          </a:p>
        </p:txBody>
      </p:sp>
      <p:sp>
        <p:nvSpPr>
          <p:cNvPr id="1607737" name="Rectangle 57"/>
          <p:cNvSpPr>
            <a:spLocks noChangeArrowheads="1"/>
          </p:cNvSpPr>
          <p:nvPr/>
        </p:nvSpPr>
        <p:spPr bwMode="auto">
          <a:xfrm>
            <a:off x="4356100" y="1916113"/>
            <a:ext cx="2016125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8" name="Rectangle 58"/>
          <p:cNvSpPr>
            <a:spLocks noChangeArrowheads="1"/>
          </p:cNvSpPr>
          <p:nvPr/>
        </p:nvSpPr>
        <p:spPr bwMode="auto">
          <a:xfrm>
            <a:off x="6372225" y="1916113"/>
            <a:ext cx="2016125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9" name="Rectangle 59"/>
          <p:cNvSpPr>
            <a:spLocks noChangeArrowheads="1"/>
          </p:cNvSpPr>
          <p:nvPr/>
        </p:nvSpPr>
        <p:spPr bwMode="auto">
          <a:xfrm>
            <a:off x="4356100" y="1916113"/>
            <a:ext cx="2016125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</a:t>
            </a:r>
          </a:p>
        </p:txBody>
      </p:sp>
      <p:sp>
        <p:nvSpPr>
          <p:cNvPr id="1607741" name="Text Box 61"/>
          <p:cNvSpPr txBox="1">
            <a:spLocks noChangeArrowheads="1"/>
          </p:cNvSpPr>
          <p:nvPr/>
        </p:nvSpPr>
        <p:spPr bwMode="auto">
          <a:xfrm>
            <a:off x="4051300" y="2911475"/>
            <a:ext cx="561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512</a:t>
            </a:r>
          </a:p>
        </p:txBody>
      </p:sp>
      <p:sp>
        <p:nvSpPr>
          <p:cNvPr id="1607742" name="Text Box 62"/>
          <p:cNvSpPr txBox="1">
            <a:spLocks noChangeArrowheads="1"/>
          </p:cNvSpPr>
          <p:nvPr/>
        </p:nvSpPr>
        <p:spPr bwMode="auto">
          <a:xfrm>
            <a:off x="2360613" y="3775075"/>
            <a:ext cx="561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256</a:t>
            </a:r>
          </a:p>
        </p:txBody>
      </p:sp>
      <p:sp>
        <p:nvSpPr>
          <p:cNvPr id="1607743" name="Text Box 63"/>
          <p:cNvSpPr txBox="1">
            <a:spLocks noChangeArrowheads="1"/>
          </p:cNvSpPr>
          <p:nvPr/>
        </p:nvSpPr>
        <p:spPr bwMode="auto">
          <a:xfrm>
            <a:off x="5816600" y="3775075"/>
            <a:ext cx="561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256</a:t>
            </a:r>
          </a:p>
        </p:txBody>
      </p:sp>
      <p:sp>
        <p:nvSpPr>
          <p:cNvPr id="1607744" name="Text Box 64"/>
          <p:cNvSpPr txBox="1">
            <a:spLocks noChangeArrowheads="1"/>
          </p:cNvSpPr>
          <p:nvPr/>
        </p:nvSpPr>
        <p:spPr bwMode="auto">
          <a:xfrm>
            <a:off x="1423988" y="4640263"/>
            <a:ext cx="561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1607746" name="Text Box 66"/>
          <p:cNvSpPr txBox="1">
            <a:spLocks noChangeArrowheads="1"/>
          </p:cNvSpPr>
          <p:nvPr/>
        </p:nvSpPr>
        <p:spPr bwMode="auto">
          <a:xfrm>
            <a:off x="712788" y="5445125"/>
            <a:ext cx="434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64</a:t>
            </a:r>
          </a:p>
        </p:txBody>
      </p:sp>
      <p:sp>
        <p:nvSpPr>
          <p:cNvPr id="1607751" name="Line 71"/>
          <p:cNvSpPr>
            <a:spLocks noChangeShapeType="1"/>
          </p:cNvSpPr>
          <p:nvPr/>
        </p:nvSpPr>
        <p:spPr bwMode="auto">
          <a:xfrm>
            <a:off x="2690813" y="3349625"/>
            <a:ext cx="34559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2" name="Line 72"/>
          <p:cNvSpPr>
            <a:spLocks noChangeShapeType="1"/>
          </p:cNvSpPr>
          <p:nvPr/>
        </p:nvSpPr>
        <p:spPr bwMode="auto">
          <a:xfrm>
            <a:off x="2690813" y="3349625"/>
            <a:ext cx="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3" name="Line 73"/>
          <p:cNvSpPr>
            <a:spLocks noChangeShapeType="1"/>
          </p:cNvSpPr>
          <p:nvPr/>
        </p:nvSpPr>
        <p:spPr bwMode="auto">
          <a:xfrm>
            <a:off x="6146800" y="3349625"/>
            <a:ext cx="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4" name="Line 74"/>
          <p:cNvSpPr>
            <a:spLocks noChangeShapeType="1"/>
          </p:cNvSpPr>
          <p:nvPr/>
        </p:nvSpPr>
        <p:spPr bwMode="auto">
          <a:xfrm>
            <a:off x="1754188" y="4214813"/>
            <a:ext cx="20161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5" name="Line 75"/>
          <p:cNvSpPr>
            <a:spLocks noChangeShapeType="1"/>
          </p:cNvSpPr>
          <p:nvPr/>
        </p:nvSpPr>
        <p:spPr bwMode="auto">
          <a:xfrm>
            <a:off x="1754188" y="421481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6" name="Line 76"/>
          <p:cNvSpPr>
            <a:spLocks noChangeShapeType="1"/>
          </p:cNvSpPr>
          <p:nvPr/>
        </p:nvSpPr>
        <p:spPr bwMode="auto">
          <a:xfrm>
            <a:off x="3770313" y="421481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7" name="Text Box 77"/>
          <p:cNvSpPr txBox="1">
            <a:spLocks noChangeArrowheads="1"/>
          </p:cNvSpPr>
          <p:nvPr/>
        </p:nvSpPr>
        <p:spPr bwMode="auto">
          <a:xfrm>
            <a:off x="3467100" y="4652963"/>
            <a:ext cx="561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1607758" name="Line 78"/>
          <p:cNvSpPr>
            <a:spLocks noChangeShapeType="1"/>
          </p:cNvSpPr>
          <p:nvPr/>
        </p:nvSpPr>
        <p:spPr bwMode="auto">
          <a:xfrm>
            <a:off x="962025" y="5078413"/>
            <a:ext cx="13684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9" name="Line 79"/>
          <p:cNvSpPr>
            <a:spLocks noChangeShapeType="1"/>
          </p:cNvSpPr>
          <p:nvPr/>
        </p:nvSpPr>
        <p:spPr bwMode="auto">
          <a:xfrm>
            <a:off x="962025" y="5078413"/>
            <a:ext cx="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0" name="Line 80"/>
          <p:cNvSpPr>
            <a:spLocks noChangeShapeType="1"/>
          </p:cNvSpPr>
          <p:nvPr/>
        </p:nvSpPr>
        <p:spPr bwMode="auto">
          <a:xfrm>
            <a:off x="2330450" y="5078413"/>
            <a:ext cx="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1" name="Text Box 81"/>
          <p:cNvSpPr txBox="1">
            <a:spLocks noChangeArrowheads="1"/>
          </p:cNvSpPr>
          <p:nvPr/>
        </p:nvSpPr>
        <p:spPr bwMode="auto">
          <a:xfrm>
            <a:off x="2071688" y="5445125"/>
            <a:ext cx="434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64</a:t>
            </a:r>
          </a:p>
        </p:txBody>
      </p:sp>
      <p:sp>
        <p:nvSpPr>
          <p:cNvPr id="1607762" name="Text Box 82"/>
          <p:cNvSpPr txBox="1">
            <a:spLocks noChangeArrowheads="1"/>
          </p:cNvSpPr>
          <p:nvPr/>
        </p:nvSpPr>
        <p:spPr bwMode="auto">
          <a:xfrm>
            <a:off x="582613" y="5445125"/>
            <a:ext cx="7397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64(A)</a:t>
            </a:r>
          </a:p>
        </p:txBody>
      </p:sp>
      <p:sp>
        <p:nvSpPr>
          <p:cNvPr id="1607747" name="Text Box 67"/>
          <p:cNvSpPr txBox="1">
            <a:spLocks noChangeArrowheads="1"/>
          </p:cNvSpPr>
          <p:nvPr/>
        </p:nvSpPr>
        <p:spPr bwMode="auto">
          <a:xfrm>
            <a:off x="3348038" y="4652963"/>
            <a:ext cx="8667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128(B)</a:t>
            </a:r>
          </a:p>
        </p:txBody>
      </p:sp>
      <p:sp>
        <p:nvSpPr>
          <p:cNvPr id="1607763" name="Text Box 83"/>
          <p:cNvSpPr txBox="1">
            <a:spLocks noChangeArrowheads="1"/>
          </p:cNvSpPr>
          <p:nvPr/>
        </p:nvSpPr>
        <p:spPr bwMode="auto">
          <a:xfrm>
            <a:off x="1878013" y="5445125"/>
            <a:ext cx="7524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64(C)</a:t>
            </a:r>
          </a:p>
        </p:txBody>
      </p:sp>
      <p:sp>
        <p:nvSpPr>
          <p:cNvPr id="1607765" name="Text Box 85"/>
          <p:cNvSpPr txBox="1">
            <a:spLocks noChangeArrowheads="1"/>
          </p:cNvSpPr>
          <p:nvPr/>
        </p:nvSpPr>
        <p:spPr bwMode="auto">
          <a:xfrm>
            <a:off x="4735513" y="4646613"/>
            <a:ext cx="561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1607766" name="Line 86"/>
          <p:cNvSpPr>
            <a:spLocks noChangeShapeType="1"/>
          </p:cNvSpPr>
          <p:nvPr/>
        </p:nvSpPr>
        <p:spPr bwMode="auto">
          <a:xfrm>
            <a:off x="5065713" y="4221163"/>
            <a:ext cx="20161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7" name="Line 87"/>
          <p:cNvSpPr>
            <a:spLocks noChangeShapeType="1"/>
          </p:cNvSpPr>
          <p:nvPr/>
        </p:nvSpPr>
        <p:spPr bwMode="auto">
          <a:xfrm>
            <a:off x="5065713" y="42211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8" name="Line 88"/>
          <p:cNvSpPr>
            <a:spLocks noChangeShapeType="1"/>
          </p:cNvSpPr>
          <p:nvPr/>
        </p:nvSpPr>
        <p:spPr bwMode="auto">
          <a:xfrm>
            <a:off x="7081838" y="42211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9" name="Text Box 89"/>
          <p:cNvSpPr txBox="1">
            <a:spLocks noChangeArrowheads="1"/>
          </p:cNvSpPr>
          <p:nvPr/>
        </p:nvSpPr>
        <p:spPr bwMode="auto">
          <a:xfrm>
            <a:off x="6778625" y="4659313"/>
            <a:ext cx="561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1607772" name="Text Box 92"/>
          <p:cNvSpPr txBox="1">
            <a:spLocks noChangeArrowheads="1"/>
          </p:cNvSpPr>
          <p:nvPr/>
        </p:nvSpPr>
        <p:spPr bwMode="auto">
          <a:xfrm>
            <a:off x="4686300" y="4652963"/>
            <a:ext cx="8794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128(D)</a:t>
            </a:r>
          </a:p>
        </p:txBody>
      </p:sp>
      <p:sp>
        <p:nvSpPr>
          <p:cNvPr id="1607773" name="Rectangle 93"/>
          <p:cNvSpPr>
            <a:spLocks noChangeArrowheads="1"/>
          </p:cNvSpPr>
          <p:nvPr/>
        </p:nvSpPr>
        <p:spPr bwMode="auto">
          <a:xfrm>
            <a:off x="7380288" y="2708275"/>
            <a:ext cx="172878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/>
              <a:t>Alloc A 45 KB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Alloc B 70 KB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Alloc C 50 KB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Alloc D 90 KB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Free C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Free 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Free 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Free D</a:t>
            </a:r>
          </a:p>
        </p:txBody>
      </p:sp>
      <p:sp>
        <p:nvSpPr>
          <p:cNvPr id="1607774" name="Line 94"/>
          <p:cNvSpPr>
            <a:spLocks noChangeShapeType="1"/>
          </p:cNvSpPr>
          <p:nvPr/>
        </p:nvSpPr>
        <p:spPr bwMode="auto">
          <a:xfrm>
            <a:off x="323850" y="1773238"/>
            <a:ext cx="80645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75" name="Text Box 95"/>
          <p:cNvSpPr txBox="1">
            <a:spLocks noChangeArrowheads="1"/>
          </p:cNvSpPr>
          <p:nvPr/>
        </p:nvSpPr>
        <p:spPr bwMode="auto">
          <a:xfrm>
            <a:off x="2147888" y="1412875"/>
            <a:ext cx="503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512  KB of Memory (physically contiguous area)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0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0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0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0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0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0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0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0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0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0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0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0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0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0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0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0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0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0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0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0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0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0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0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0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0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0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60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60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60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60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60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60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60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0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0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0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60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60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60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607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607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60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607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607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607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60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607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607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607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607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607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60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607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160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1607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607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1607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607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1607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1607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1607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60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160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160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1607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1607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607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160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160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160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160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1607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4" dur="500"/>
                                        <p:tgtEl>
                                          <p:spTgt spid="1607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1607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0" dur="500"/>
                                        <p:tgtEl>
                                          <p:spTgt spid="1607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607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607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607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9" grpId="0" animBg="1"/>
      <p:bldP spid="1607719" grpId="1" animBg="1"/>
      <p:bldP spid="1607720" grpId="0" animBg="1"/>
      <p:bldP spid="1607720" grpId="1" animBg="1"/>
      <p:bldP spid="1607730" grpId="0" animBg="1"/>
      <p:bldP spid="1607730" grpId="1" animBg="1"/>
      <p:bldP spid="1607731" grpId="0" animBg="1"/>
      <p:bldP spid="1607731" grpId="1" animBg="1"/>
      <p:bldP spid="1607732" grpId="0" animBg="1"/>
      <p:bldP spid="1607732" grpId="1" animBg="1"/>
      <p:bldP spid="1607733" grpId="0" animBg="1"/>
      <p:bldP spid="1607733" grpId="1" animBg="1"/>
      <p:bldP spid="1607734" grpId="0" animBg="1"/>
      <p:bldP spid="1607734" grpId="1" animBg="1"/>
      <p:bldP spid="1607735" grpId="0" animBg="1"/>
      <p:bldP spid="1607735" grpId="1" animBg="1"/>
      <p:bldP spid="1607736" grpId="0" animBg="1"/>
      <p:bldP spid="1607736" grpId="1" animBg="1"/>
      <p:bldP spid="1607737" grpId="0" animBg="1"/>
      <p:bldP spid="1607737" grpId="1" animBg="1"/>
      <p:bldP spid="1607738" grpId="0" animBg="1"/>
      <p:bldP spid="1607738" grpId="1" animBg="1"/>
      <p:bldP spid="1607739" grpId="0" animBg="1"/>
      <p:bldP spid="1607739" grpId="1" animBg="1"/>
      <p:bldP spid="1607742" grpId="0" animBg="1"/>
      <p:bldP spid="1607742" grpId="1" animBg="1"/>
      <p:bldP spid="1607743" grpId="0" animBg="1"/>
      <p:bldP spid="1607743" grpId="1" animBg="1"/>
      <p:bldP spid="1607744" grpId="0" animBg="1"/>
      <p:bldP spid="1607744" grpId="1" animBg="1"/>
      <p:bldP spid="1607746" grpId="0" animBg="1"/>
      <p:bldP spid="1607746" grpId="1" animBg="1"/>
      <p:bldP spid="1607751" grpId="0" animBg="1"/>
      <p:bldP spid="1607751" grpId="1" animBg="1"/>
      <p:bldP spid="1607752" grpId="0" animBg="1"/>
      <p:bldP spid="1607752" grpId="1" animBg="1"/>
      <p:bldP spid="1607753" grpId="0" animBg="1"/>
      <p:bldP spid="1607753" grpId="1" animBg="1"/>
      <p:bldP spid="1607754" grpId="0" animBg="1"/>
      <p:bldP spid="1607754" grpId="1" animBg="1"/>
      <p:bldP spid="1607755" grpId="0" animBg="1"/>
      <p:bldP spid="1607755" grpId="1" animBg="1"/>
      <p:bldP spid="1607756" grpId="0" animBg="1"/>
      <p:bldP spid="1607756" grpId="1" animBg="1"/>
      <p:bldP spid="1607757" grpId="0" animBg="1"/>
      <p:bldP spid="1607757" grpId="1" animBg="1"/>
      <p:bldP spid="1607758" grpId="0" animBg="1"/>
      <p:bldP spid="1607758" grpId="1" animBg="1"/>
      <p:bldP spid="1607759" grpId="0" animBg="1"/>
      <p:bldP spid="1607759" grpId="1" animBg="1"/>
      <p:bldP spid="1607760" grpId="0" animBg="1"/>
      <p:bldP spid="1607760" grpId="1" animBg="1"/>
      <p:bldP spid="1607761" grpId="0" animBg="1"/>
      <p:bldP spid="1607761" grpId="1" animBg="1"/>
      <p:bldP spid="1607762" grpId="0" animBg="1"/>
      <p:bldP spid="1607762" grpId="1" animBg="1"/>
      <p:bldP spid="1607747" grpId="1" animBg="1"/>
      <p:bldP spid="1607747" grpId="2" animBg="1"/>
      <p:bldP spid="1607763" grpId="0" animBg="1"/>
      <p:bldP spid="1607763" grpId="1" animBg="1"/>
      <p:bldP spid="1607765" grpId="0" animBg="1"/>
      <p:bldP spid="1607765" grpId="1" animBg="1"/>
      <p:bldP spid="1607766" grpId="0" animBg="1"/>
      <p:bldP spid="1607766" grpId="1" animBg="1"/>
      <p:bldP spid="1607767" grpId="0" animBg="1"/>
      <p:bldP spid="1607767" grpId="1" animBg="1"/>
      <p:bldP spid="1607768" grpId="0" animBg="1"/>
      <p:bldP spid="1607768" grpId="1" animBg="1"/>
      <p:bldP spid="1607769" grpId="0" animBg="1"/>
      <p:bldP spid="1607769" grpId="1" animBg="1"/>
      <p:bldP spid="1607772" grpId="0" animBg="1"/>
      <p:bldP spid="1607772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DF83-3F85-D042-9F1C-99668429B167}" type="slidenum">
              <a:rPr lang="en-US"/>
              <a:pPr/>
              <a:t>72</a:t>
            </a:fld>
            <a:endParaRPr lang="en-US"/>
          </a:p>
        </p:txBody>
      </p:sp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Allocator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  <a:p>
            <a:endParaRPr lang="en-US" dirty="0"/>
          </a:p>
          <a:p>
            <a:r>
              <a:rPr lang="en-US" dirty="0"/>
              <a:t>Within kernel, a considerable amount of memory is allocated for a finite set of </a:t>
            </a:r>
            <a:r>
              <a:rPr lang="en-US" dirty="0" smtClean="0"/>
              <a:t>object types  </a:t>
            </a:r>
            <a:r>
              <a:rPr lang="en-US" dirty="0"/>
              <a:t>such as process descriptors, file descriptors and other common structures </a:t>
            </a:r>
          </a:p>
          <a:p>
            <a:endParaRPr lang="en-US" dirty="0"/>
          </a:p>
          <a:p>
            <a:r>
              <a:rPr lang="en-US" dirty="0"/>
              <a:t>Idea: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51364" name="Rectangle 4"/>
          <p:cNvSpPr>
            <a:spLocks noChangeArrowheads="1"/>
          </p:cNvSpPr>
          <p:nvPr/>
        </p:nvSpPr>
        <p:spPr bwMode="auto">
          <a:xfrm>
            <a:off x="1690688" y="4076700"/>
            <a:ext cx="3313112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51365" name="Text Box 5"/>
          <p:cNvSpPr txBox="1">
            <a:spLocks noChangeArrowheads="1"/>
          </p:cNvSpPr>
          <p:nvPr/>
        </p:nvSpPr>
        <p:spPr bwMode="auto">
          <a:xfrm>
            <a:off x="1602257" y="3357563"/>
            <a:ext cx="346616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contiguous </a:t>
            </a:r>
            <a:r>
              <a:rPr lang="en-US" dirty="0" err="1">
                <a:solidFill>
                  <a:srgbClr val="FF0000"/>
                </a:solidFill>
              </a:rPr>
              <a:t>phy</a:t>
            </a:r>
            <a:r>
              <a:rPr lang="en-US" dirty="0">
                <a:solidFill>
                  <a:srgbClr val="FF0000"/>
                </a:solidFill>
              </a:rPr>
              <a:t> memory (slab)</a:t>
            </a:r>
          </a:p>
          <a:p>
            <a:r>
              <a:rPr lang="en-US" dirty="0"/>
              <a:t>(a set of page frames)</a:t>
            </a:r>
          </a:p>
        </p:txBody>
      </p:sp>
      <p:sp>
        <p:nvSpPr>
          <p:cNvPr id="1551366" name="Rectangle 6"/>
          <p:cNvSpPr>
            <a:spLocks noChangeArrowheads="1"/>
          </p:cNvSpPr>
          <p:nvPr/>
        </p:nvSpPr>
        <p:spPr bwMode="auto">
          <a:xfrm>
            <a:off x="5435600" y="4076700"/>
            <a:ext cx="3313113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51367" name="Text Box 7"/>
          <p:cNvSpPr txBox="1">
            <a:spLocks noChangeArrowheads="1"/>
          </p:cNvSpPr>
          <p:nvPr/>
        </p:nvSpPr>
        <p:spPr bwMode="auto">
          <a:xfrm>
            <a:off x="5299545" y="3357563"/>
            <a:ext cx="346616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contiguous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phy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memory (slab)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/>
              <a:t>(a set of page frames)</a:t>
            </a:r>
          </a:p>
        </p:txBody>
      </p:sp>
      <p:sp>
        <p:nvSpPr>
          <p:cNvPr id="1551368" name="Rectangle 8"/>
          <p:cNvSpPr>
            <a:spLocks noChangeArrowheads="1"/>
          </p:cNvSpPr>
          <p:nvPr/>
        </p:nvSpPr>
        <p:spPr bwMode="auto">
          <a:xfrm>
            <a:off x="16922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  <a:br>
              <a:rPr lang="en-US"/>
            </a:br>
            <a:r>
              <a:rPr lang="en-US"/>
              <a:t>X</a:t>
            </a:r>
          </a:p>
        </p:txBody>
      </p:sp>
      <p:sp>
        <p:nvSpPr>
          <p:cNvPr id="1551369" name="Rectangle 9"/>
          <p:cNvSpPr>
            <a:spLocks noChangeArrowheads="1"/>
          </p:cNvSpPr>
          <p:nvPr/>
        </p:nvSpPr>
        <p:spPr bwMode="auto">
          <a:xfrm>
            <a:off x="23399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70" name="Rectangle 10"/>
          <p:cNvSpPr>
            <a:spLocks noChangeArrowheads="1"/>
          </p:cNvSpPr>
          <p:nvPr/>
        </p:nvSpPr>
        <p:spPr bwMode="auto">
          <a:xfrm>
            <a:off x="29876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71" name="Rectangle 11"/>
          <p:cNvSpPr>
            <a:spLocks noChangeArrowheads="1"/>
          </p:cNvSpPr>
          <p:nvPr/>
        </p:nvSpPr>
        <p:spPr bwMode="auto">
          <a:xfrm>
            <a:off x="3636963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73" name="Rectangle 13"/>
          <p:cNvSpPr>
            <a:spLocks noChangeArrowheads="1"/>
          </p:cNvSpPr>
          <p:nvPr/>
        </p:nvSpPr>
        <p:spPr bwMode="auto">
          <a:xfrm>
            <a:off x="5437188" y="4076700"/>
            <a:ext cx="935037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Y</a:t>
            </a:r>
          </a:p>
        </p:txBody>
      </p:sp>
      <p:sp>
        <p:nvSpPr>
          <p:cNvPr id="1551375" name="Rectangle 15"/>
          <p:cNvSpPr>
            <a:spLocks noChangeArrowheads="1"/>
          </p:cNvSpPr>
          <p:nvPr/>
        </p:nvSpPr>
        <p:spPr bwMode="auto">
          <a:xfrm>
            <a:off x="6372225" y="4076700"/>
            <a:ext cx="935038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  <a:br>
              <a:rPr lang="en-US"/>
            </a:br>
            <a:r>
              <a:rPr lang="en-US"/>
              <a:t>Y</a:t>
            </a:r>
          </a:p>
        </p:txBody>
      </p:sp>
      <p:sp>
        <p:nvSpPr>
          <p:cNvPr id="1551376" name="Rectangle 16"/>
          <p:cNvSpPr>
            <a:spLocks noChangeArrowheads="1"/>
          </p:cNvSpPr>
          <p:nvPr/>
        </p:nvSpPr>
        <p:spPr bwMode="auto">
          <a:xfrm>
            <a:off x="7308850" y="4076700"/>
            <a:ext cx="935038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 </a:t>
            </a:r>
            <a:br>
              <a:rPr lang="en-US"/>
            </a:br>
            <a:r>
              <a:rPr lang="en-US"/>
              <a:t>Y</a:t>
            </a:r>
          </a:p>
        </p:txBody>
      </p:sp>
      <p:sp>
        <p:nvSpPr>
          <p:cNvPr id="1551377" name="Text Box 17"/>
          <p:cNvSpPr txBox="1">
            <a:spLocks noChangeArrowheads="1"/>
          </p:cNvSpPr>
          <p:nvPr/>
        </p:nvSpPr>
        <p:spPr bwMode="auto">
          <a:xfrm>
            <a:off x="323850" y="5537200"/>
            <a:ext cx="245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 err="1"/>
              <a:t>Obj</a:t>
            </a:r>
            <a:r>
              <a:rPr lang="en-US" dirty="0"/>
              <a:t> X: object of type X</a:t>
            </a:r>
            <a:br>
              <a:rPr lang="en-US" dirty="0"/>
            </a:br>
            <a:r>
              <a:rPr lang="en-US" dirty="0" err="1"/>
              <a:t>Obj</a:t>
            </a:r>
            <a:r>
              <a:rPr lang="en-US" dirty="0"/>
              <a:t> Y: object of type Y</a:t>
            </a:r>
          </a:p>
        </p:txBody>
      </p:sp>
      <p:sp>
        <p:nvSpPr>
          <p:cNvPr id="1551378" name="Rectangle 18"/>
          <p:cNvSpPr>
            <a:spLocks noChangeArrowheads="1"/>
          </p:cNvSpPr>
          <p:nvPr/>
        </p:nvSpPr>
        <p:spPr bwMode="auto">
          <a:xfrm>
            <a:off x="29876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79" name="Rectangle 19"/>
          <p:cNvSpPr>
            <a:spLocks noChangeArrowheads="1"/>
          </p:cNvSpPr>
          <p:nvPr/>
        </p:nvSpPr>
        <p:spPr bwMode="auto">
          <a:xfrm>
            <a:off x="6372225" y="4076700"/>
            <a:ext cx="935038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 </a:t>
            </a:r>
            <a:br>
              <a:rPr lang="en-US"/>
            </a:br>
            <a:r>
              <a:rPr lang="en-US"/>
              <a:t>Y</a:t>
            </a:r>
          </a:p>
        </p:txBody>
      </p:sp>
      <p:sp>
        <p:nvSpPr>
          <p:cNvPr id="1551380" name="Rectangle 20"/>
          <p:cNvSpPr>
            <a:spLocks noChangeArrowheads="1"/>
          </p:cNvSpPr>
          <p:nvPr/>
        </p:nvSpPr>
        <p:spPr bwMode="auto">
          <a:xfrm>
            <a:off x="16922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85" name="Rectangle 25"/>
          <p:cNvSpPr>
            <a:spLocks noChangeArrowheads="1"/>
          </p:cNvSpPr>
          <p:nvPr/>
        </p:nvSpPr>
        <p:spPr bwMode="auto">
          <a:xfrm>
            <a:off x="1692275" y="4076700"/>
            <a:ext cx="647700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86" name="Rectangle 26"/>
          <p:cNvSpPr>
            <a:spLocks noChangeArrowheads="1"/>
          </p:cNvSpPr>
          <p:nvPr/>
        </p:nvSpPr>
        <p:spPr bwMode="auto">
          <a:xfrm>
            <a:off x="2341563" y="4076700"/>
            <a:ext cx="647700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87" name="Rectangle 27"/>
          <p:cNvSpPr>
            <a:spLocks noChangeArrowheads="1"/>
          </p:cNvSpPr>
          <p:nvPr/>
        </p:nvSpPr>
        <p:spPr bwMode="auto">
          <a:xfrm>
            <a:off x="2989263" y="4076700"/>
            <a:ext cx="647700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88" name="Rectangle 28"/>
          <p:cNvSpPr>
            <a:spLocks noChangeArrowheads="1"/>
          </p:cNvSpPr>
          <p:nvPr/>
        </p:nvSpPr>
        <p:spPr bwMode="auto">
          <a:xfrm>
            <a:off x="3636963" y="4076700"/>
            <a:ext cx="647700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90" name="Rectangle 30"/>
          <p:cNvSpPr>
            <a:spLocks noChangeArrowheads="1"/>
          </p:cNvSpPr>
          <p:nvPr/>
        </p:nvSpPr>
        <p:spPr bwMode="auto">
          <a:xfrm>
            <a:off x="5435600" y="4076700"/>
            <a:ext cx="935038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91" name="Rectangle 31"/>
          <p:cNvSpPr>
            <a:spLocks noChangeArrowheads="1"/>
          </p:cNvSpPr>
          <p:nvPr/>
        </p:nvSpPr>
        <p:spPr bwMode="auto">
          <a:xfrm>
            <a:off x="6373813" y="4076700"/>
            <a:ext cx="935037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92" name="Rectangle 32"/>
          <p:cNvSpPr>
            <a:spLocks noChangeArrowheads="1"/>
          </p:cNvSpPr>
          <p:nvPr/>
        </p:nvSpPr>
        <p:spPr bwMode="auto">
          <a:xfrm>
            <a:off x="7308850" y="4076700"/>
            <a:ext cx="935038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5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5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5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5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5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5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5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5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5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5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51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51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5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5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5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5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8" grpId="0" animBg="1"/>
      <p:bldP spid="1551368" grpId="1" animBg="1"/>
      <p:bldP spid="1551369" grpId="0" animBg="1"/>
      <p:bldP spid="1551370" grpId="0" animBg="1"/>
      <p:bldP spid="1551370" grpId="1" animBg="1"/>
      <p:bldP spid="1551371" grpId="0" animBg="1"/>
      <p:bldP spid="1551373" grpId="0" animBg="1"/>
      <p:bldP spid="1551375" grpId="0" animBg="1"/>
      <p:bldP spid="1551375" grpId="1" animBg="1"/>
      <p:bldP spid="1551376" grpId="0" animBg="1"/>
      <p:bldP spid="1551378" grpId="0" animBg="1"/>
      <p:bldP spid="1551379" grpId="0" animBg="1"/>
      <p:bldP spid="1551380" grpId="0" animBg="1"/>
      <p:bldP spid="1551385" grpId="0" animBg="1"/>
      <p:bldP spid="1551386" grpId="0" animBg="1"/>
      <p:bldP spid="1551387" grpId="0" animBg="1"/>
      <p:bldP spid="1551388" grpId="0" animBg="1"/>
      <p:bldP spid="1551390" grpId="0" animBg="1"/>
      <p:bldP spid="1551391" grpId="0" animBg="1"/>
      <p:bldP spid="155139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EF5A-F38E-D949-AECE-24935DADF896}" type="slidenum">
              <a:rPr lang="en-US"/>
              <a:pPr/>
              <a:t>73</a:t>
            </a:fld>
            <a:endParaRPr lang="en-US"/>
          </a:p>
        </p:txBody>
      </p:sp>
      <p:sp>
        <p:nvSpPr>
          <p:cNvPr id="158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Allocator</a:t>
            </a:r>
          </a:p>
        </p:txBody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4679974"/>
          </a:xfrm>
        </p:spPr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Slab</a:t>
            </a:r>
            <a:r>
              <a:rPr lang="en-US" dirty="0"/>
              <a:t> is one or more physically contiguous pages</a:t>
            </a:r>
          </a:p>
          <a:p>
            <a:r>
              <a:rPr lang="en-US" b="1" dirty="0">
                <a:solidFill>
                  <a:srgbClr val="FF3300"/>
                </a:solidFill>
              </a:rPr>
              <a:t>Cache</a:t>
            </a:r>
            <a:r>
              <a:rPr lang="en-US" dirty="0"/>
              <a:t> consists of one or more slabs</a:t>
            </a:r>
          </a:p>
          <a:p>
            <a:r>
              <a:rPr lang="en-US" i="1" dirty="0">
                <a:solidFill>
                  <a:srgbClr val="0000E5"/>
                </a:solidFill>
              </a:rPr>
              <a:t>Single cache </a:t>
            </a:r>
            <a:r>
              <a:rPr lang="en-US" dirty="0">
                <a:solidFill>
                  <a:srgbClr val="FF3300"/>
                </a:solidFill>
              </a:rPr>
              <a:t>for each </a:t>
            </a:r>
            <a:r>
              <a:rPr lang="en-US" i="1" dirty="0">
                <a:solidFill>
                  <a:srgbClr val="0000E5"/>
                </a:solidFill>
              </a:rPr>
              <a:t>unique</a:t>
            </a:r>
            <a:r>
              <a:rPr lang="en-US" dirty="0">
                <a:solidFill>
                  <a:srgbClr val="0000E5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kernel data structure</a:t>
            </a:r>
          </a:p>
          <a:p>
            <a:pPr lvl="1"/>
            <a:r>
              <a:rPr lang="en-US" dirty="0"/>
              <a:t>Each cache filled with </a:t>
            </a:r>
            <a:r>
              <a:rPr lang="en-US" b="1" i="1" dirty="0">
                <a:solidFill>
                  <a:srgbClr val="0000E5"/>
                </a:solidFill>
              </a:rPr>
              <a:t>objects</a:t>
            </a:r>
            <a:r>
              <a:rPr lang="en-US" dirty="0">
                <a:solidFill>
                  <a:srgbClr val="0000E5"/>
                </a:solidFill>
              </a:rPr>
              <a:t> </a:t>
            </a:r>
            <a:r>
              <a:rPr lang="en-US" dirty="0" smtClean="0">
                <a:solidFill>
                  <a:srgbClr val="0000E5"/>
                </a:solidFill>
              </a:rPr>
              <a:t>of same type </a:t>
            </a:r>
            <a:r>
              <a:rPr lang="en-US" dirty="0" smtClean="0"/>
              <a:t>– </a:t>
            </a:r>
            <a:r>
              <a:rPr lang="en-US" dirty="0"/>
              <a:t>instantiations of the data structure</a:t>
            </a:r>
          </a:p>
          <a:p>
            <a:pPr lvl="1"/>
            <a:endParaRPr lang="en-US" dirty="0"/>
          </a:p>
          <a:p>
            <a:r>
              <a:rPr lang="en-US" dirty="0"/>
              <a:t>When cache created, filled with slots (objects) marked as </a:t>
            </a:r>
            <a:r>
              <a:rPr lang="en-US" i="1" dirty="0"/>
              <a:t>free</a:t>
            </a:r>
          </a:p>
          <a:p>
            <a:r>
              <a:rPr lang="en-US" dirty="0"/>
              <a:t>When structures stored, objects marked as </a:t>
            </a:r>
            <a:r>
              <a:rPr lang="en-US" i="1" dirty="0"/>
              <a:t>used</a:t>
            </a:r>
          </a:p>
          <a:p>
            <a:endParaRPr lang="en-US" b="1" dirty="0"/>
          </a:p>
          <a:p>
            <a:r>
              <a:rPr lang="en-US" dirty="0"/>
              <a:t>If slab is full of used objects, next object allocated from empty slab</a:t>
            </a:r>
          </a:p>
          <a:p>
            <a:pPr lvl="1"/>
            <a:r>
              <a:rPr lang="en-US" dirty="0"/>
              <a:t>If no empty slabs, new slab allocated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dirty="0"/>
              <a:t>Benefits include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no fragmentation,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fast</a:t>
            </a:r>
            <a:r>
              <a:rPr lang="en-US" dirty="0"/>
              <a:t> memory request satisfaction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18C3-4C08-C548-8594-003EE8B7401A}" type="slidenum">
              <a:rPr lang="en-US"/>
              <a:pPr/>
              <a:t>74</a:t>
            </a:fld>
            <a:endParaRPr lang="en-US"/>
          </a:p>
        </p:txBody>
      </p:sp>
      <p:sp>
        <p:nvSpPr>
          <p:cNvPr id="1599513" name="Rectangle 25"/>
          <p:cNvSpPr>
            <a:spLocks noChangeArrowheads="1"/>
          </p:cNvSpPr>
          <p:nvPr/>
        </p:nvSpPr>
        <p:spPr bwMode="auto">
          <a:xfrm>
            <a:off x="7235825" y="3284538"/>
            <a:ext cx="1368425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Slabs and Caches</a:t>
            </a:r>
          </a:p>
        </p:txBody>
      </p:sp>
      <p:sp>
        <p:nvSpPr>
          <p:cNvPr id="1599496" name="Text Box 8"/>
          <p:cNvSpPr txBox="1">
            <a:spLocks noChangeArrowheads="1"/>
          </p:cNvSpPr>
          <p:nvPr/>
        </p:nvSpPr>
        <p:spPr bwMode="auto">
          <a:xfrm>
            <a:off x="604989" y="4097338"/>
            <a:ext cx="1298274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 set of </a:t>
            </a:r>
          </a:p>
          <a:p>
            <a:r>
              <a:rPr lang="en-US" dirty="0"/>
              <a:t>contiguous</a:t>
            </a:r>
            <a:br>
              <a:rPr lang="en-US" dirty="0"/>
            </a:br>
            <a:r>
              <a:rPr lang="en-US" dirty="0"/>
              <a:t>pages</a:t>
            </a:r>
            <a:br>
              <a:rPr lang="en-US" dirty="0"/>
            </a:br>
            <a:r>
              <a:rPr lang="en-US" dirty="0"/>
              <a:t>(a </a:t>
            </a:r>
            <a:r>
              <a:rPr lang="en-US" dirty="0">
                <a:solidFill>
                  <a:srgbClr val="FF3300"/>
                </a:solidFill>
              </a:rPr>
              <a:t>slab</a:t>
            </a:r>
            <a:r>
              <a:rPr lang="en-US" dirty="0"/>
              <a:t>)</a:t>
            </a:r>
          </a:p>
        </p:txBody>
      </p:sp>
      <p:sp>
        <p:nvSpPr>
          <p:cNvPr id="1599497" name="Text Box 9"/>
          <p:cNvSpPr txBox="1">
            <a:spLocks noChangeArrowheads="1"/>
          </p:cNvSpPr>
          <p:nvPr/>
        </p:nvSpPr>
        <p:spPr bwMode="auto">
          <a:xfrm>
            <a:off x="2051050" y="4076700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</a:t>
            </a:r>
          </a:p>
          <a:p>
            <a:r>
              <a:rPr lang="en-US"/>
              <a:t>contiguous</a:t>
            </a:r>
            <a:br>
              <a:rPr lang="en-US"/>
            </a:br>
            <a:r>
              <a:rPr lang="en-US"/>
              <a:t>pages</a:t>
            </a:r>
          </a:p>
          <a:p>
            <a:r>
              <a:rPr lang="en-US"/>
              <a:t>(a slab)</a:t>
            </a:r>
          </a:p>
        </p:txBody>
      </p:sp>
      <p:sp>
        <p:nvSpPr>
          <p:cNvPr id="1599501" name="Rectangle 13"/>
          <p:cNvSpPr>
            <a:spLocks noChangeArrowheads="1"/>
          </p:cNvSpPr>
          <p:nvPr/>
        </p:nvSpPr>
        <p:spPr bwMode="auto">
          <a:xfrm>
            <a:off x="611188" y="3284538"/>
            <a:ext cx="1223962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2" name="Rectangle 14"/>
          <p:cNvSpPr>
            <a:spLocks noChangeArrowheads="1"/>
          </p:cNvSpPr>
          <p:nvPr/>
        </p:nvSpPr>
        <p:spPr bwMode="auto">
          <a:xfrm>
            <a:off x="2124075" y="3284538"/>
            <a:ext cx="1079500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3" name="Rectangle 15"/>
          <p:cNvSpPr>
            <a:spLocks noChangeArrowheads="1"/>
          </p:cNvSpPr>
          <p:nvPr/>
        </p:nvSpPr>
        <p:spPr bwMode="auto">
          <a:xfrm>
            <a:off x="3635375" y="3284538"/>
            <a:ext cx="1223963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4" name="Line 16"/>
          <p:cNvSpPr>
            <a:spLocks noChangeShapeType="1"/>
          </p:cNvSpPr>
          <p:nvPr/>
        </p:nvSpPr>
        <p:spPr bwMode="auto">
          <a:xfrm>
            <a:off x="539750" y="4076700"/>
            <a:ext cx="1295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5" name="Line 17"/>
          <p:cNvSpPr>
            <a:spLocks noChangeShapeType="1"/>
          </p:cNvSpPr>
          <p:nvPr/>
        </p:nvSpPr>
        <p:spPr bwMode="auto">
          <a:xfrm>
            <a:off x="2124075" y="4076700"/>
            <a:ext cx="10795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6" name="Line 18"/>
          <p:cNvSpPr>
            <a:spLocks noChangeShapeType="1"/>
          </p:cNvSpPr>
          <p:nvPr/>
        </p:nvSpPr>
        <p:spPr bwMode="auto">
          <a:xfrm>
            <a:off x="3635375" y="4076700"/>
            <a:ext cx="12969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7" name="Text Box 19"/>
          <p:cNvSpPr txBox="1">
            <a:spLocks noChangeArrowheads="1"/>
          </p:cNvSpPr>
          <p:nvPr/>
        </p:nvSpPr>
        <p:spPr bwMode="auto">
          <a:xfrm>
            <a:off x="3563938" y="4025900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</a:t>
            </a:r>
          </a:p>
          <a:p>
            <a:r>
              <a:rPr lang="en-US"/>
              <a:t>contiguous</a:t>
            </a:r>
            <a:br>
              <a:rPr lang="en-US"/>
            </a:br>
            <a:r>
              <a:rPr lang="en-US"/>
              <a:t>pages</a:t>
            </a:r>
          </a:p>
          <a:p>
            <a:r>
              <a:rPr lang="en-US"/>
              <a:t>(a slab)</a:t>
            </a:r>
          </a:p>
        </p:txBody>
      </p:sp>
      <p:sp>
        <p:nvSpPr>
          <p:cNvPr id="1599508" name="Rectangle 20"/>
          <p:cNvSpPr>
            <a:spLocks noChangeArrowheads="1"/>
          </p:cNvSpPr>
          <p:nvPr/>
        </p:nvSpPr>
        <p:spPr bwMode="auto">
          <a:xfrm>
            <a:off x="395288" y="2997200"/>
            <a:ext cx="4752975" cy="237648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9" name="Text Box 21"/>
          <p:cNvSpPr txBox="1">
            <a:spLocks noChangeArrowheads="1"/>
          </p:cNvSpPr>
          <p:nvPr/>
        </p:nvSpPr>
        <p:spPr bwMode="auto">
          <a:xfrm>
            <a:off x="734286" y="5392738"/>
            <a:ext cx="3862253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set of slabs containing same type of</a:t>
            </a:r>
            <a:br>
              <a:rPr lang="en-US" dirty="0"/>
            </a:br>
            <a:r>
              <a:rPr lang="en-US" dirty="0"/>
              <a:t>objects (a </a:t>
            </a:r>
            <a:r>
              <a:rPr lang="en-US" dirty="0">
                <a:solidFill>
                  <a:srgbClr val="FF3300"/>
                </a:solidFill>
              </a:rPr>
              <a:t>cache</a:t>
            </a:r>
            <a:r>
              <a:rPr lang="en-US" dirty="0"/>
              <a:t>)</a:t>
            </a:r>
          </a:p>
          <a:p>
            <a:r>
              <a:rPr lang="en-US" dirty="0"/>
              <a:t>(can store objects of type/size X)</a:t>
            </a:r>
          </a:p>
        </p:txBody>
      </p:sp>
      <p:sp>
        <p:nvSpPr>
          <p:cNvPr id="1599510" name="Text Box 22"/>
          <p:cNvSpPr txBox="1">
            <a:spLocks noChangeArrowheads="1"/>
          </p:cNvSpPr>
          <p:nvPr/>
        </p:nvSpPr>
        <p:spPr bwMode="auto">
          <a:xfrm>
            <a:off x="5722938" y="4097338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</a:t>
            </a:r>
          </a:p>
          <a:p>
            <a:r>
              <a:rPr lang="en-US"/>
              <a:t>contiguous</a:t>
            </a:r>
            <a:br>
              <a:rPr lang="en-US"/>
            </a:br>
            <a:r>
              <a:rPr lang="en-US"/>
              <a:t>pages</a:t>
            </a:r>
            <a:br>
              <a:rPr lang="en-US"/>
            </a:br>
            <a:r>
              <a:rPr lang="en-US"/>
              <a:t>(a slab)</a:t>
            </a:r>
          </a:p>
        </p:txBody>
      </p:sp>
      <p:sp>
        <p:nvSpPr>
          <p:cNvPr id="1599511" name="Text Box 23"/>
          <p:cNvSpPr txBox="1">
            <a:spLocks noChangeArrowheads="1"/>
          </p:cNvSpPr>
          <p:nvPr/>
        </p:nvSpPr>
        <p:spPr bwMode="auto">
          <a:xfrm>
            <a:off x="7162800" y="4076700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</a:t>
            </a:r>
          </a:p>
          <a:p>
            <a:r>
              <a:rPr lang="en-US"/>
              <a:t>contiguous</a:t>
            </a:r>
            <a:br>
              <a:rPr lang="en-US"/>
            </a:br>
            <a:r>
              <a:rPr lang="en-US"/>
              <a:t>pages</a:t>
            </a:r>
          </a:p>
          <a:p>
            <a:r>
              <a:rPr lang="en-US"/>
              <a:t>(a slab)</a:t>
            </a:r>
          </a:p>
        </p:txBody>
      </p:sp>
      <p:sp>
        <p:nvSpPr>
          <p:cNvPr id="1599514" name="Line 26"/>
          <p:cNvSpPr>
            <a:spLocks noChangeShapeType="1"/>
          </p:cNvSpPr>
          <p:nvPr/>
        </p:nvSpPr>
        <p:spPr bwMode="auto">
          <a:xfrm>
            <a:off x="5651500" y="4076700"/>
            <a:ext cx="1295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15" name="Line 27"/>
          <p:cNvSpPr>
            <a:spLocks noChangeShapeType="1"/>
          </p:cNvSpPr>
          <p:nvPr/>
        </p:nvSpPr>
        <p:spPr bwMode="auto">
          <a:xfrm>
            <a:off x="7235825" y="4076700"/>
            <a:ext cx="10795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16" name="Rectangle 28"/>
          <p:cNvSpPr>
            <a:spLocks noChangeArrowheads="1"/>
          </p:cNvSpPr>
          <p:nvPr/>
        </p:nvSpPr>
        <p:spPr bwMode="auto">
          <a:xfrm>
            <a:off x="5508625" y="2997200"/>
            <a:ext cx="3168650" cy="237648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18" name="Text Box 30"/>
          <p:cNvSpPr txBox="1">
            <a:spLocks noChangeArrowheads="1"/>
          </p:cNvSpPr>
          <p:nvPr/>
        </p:nvSpPr>
        <p:spPr bwMode="auto">
          <a:xfrm>
            <a:off x="5445125" y="5392738"/>
            <a:ext cx="34956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slabs</a:t>
            </a:r>
            <a:br>
              <a:rPr lang="en-US"/>
            </a:br>
            <a:r>
              <a:rPr lang="en-US"/>
              <a:t>(another cache)</a:t>
            </a:r>
          </a:p>
          <a:p>
            <a:r>
              <a:rPr lang="en-US"/>
              <a:t>(can store objects of type/size Y)</a:t>
            </a:r>
          </a:p>
        </p:txBody>
      </p:sp>
      <p:sp>
        <p:nvSpPr>
          <p:cNvPr id="1599519" name="Rectangle 31"/>
          <p:cNvSpPr>
            <a:spLocks noChangeArrowheads="1"/>
          </p:cNvSpPr>
          <p:nvPr/>
        </p:nvSpPr>
        <p:spPr bwMode="auto">
          <a:xfrm>
            <a:off x="1042988" y="2492375"/>
            <a:ext cx="360362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0" name="Rectangle 32"/>
          <p:cNvSpPr>
            <a:spLocks noChangeArrowheads="1"/>
          </p:cNvSpPr>
          <p:nvPr/>
        </p:nvSpPr>
        <p:spPr bwMode="auto">
          <a:xfrm>
            <a:off x="2484438" y="2492375"/>
            <a:ext cx="360362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1" name="Rectangle 33"/>
          <p:cNvSpPr>
            <a:spLocks noChangeArrowheads="1"/>
          </p:cNvSpPr>
          <p:nvPr/>
        </p:nvSpPr>
        <p:spPr bwMode="auto">
          <a:xfrm>
            <a:off x="4067175" y="2492375"/>
            <a:ext cx="360363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2" name="Rectangle 34"/>
          <p:cNvSpPr>
            <a:spLocks noChangeArrowheads="1"/>
          </p:cNvSpPr>
          <p:nvPr/>
        </p:nvSpPr>
        <p:spPr bwMode="auto">
          <a:xfrm>
            <a:off x="5867400" y="2492375"/>
            <a:ext cx="360363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3" name="Rectangle 35"/>
          <p:cNvSpPr>
            <a:spLocks noChangeArrowheads="1"/>
          </p:cNvSpPr>
          <p:nvPr/>
        </p:nvSpPr>
        <p:spPr bwMode="auto">
          <a:xfrm>
            <a:off x="7596188" y="2492375"/>
            <a:ext cx="360362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4" name="Rectangle 36"/>
          <p:cNvSpPr>
            <a:spLocks noChangeArrowheads="1"/>
          </p:cNvSpPr>
          <p:nvPr/>
        </p:nvSpPr>
        <p:spPr bwMode="auto">
          <a:xfrm>
            <a:off x="2268538" y="1773238"/>
            <a:ext cx="863600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5" name="Rectangle 37"/>
          <p:cNvSpPr>
            <a:spLocks noChangeArrowheads="1"/>
          </p:cNvSpPr>
          <p:nvPr/>
        </p:nvSpPr>
        <p:spPr bwMode="auto">
          <a:xfrm>
            <a:off x="6372225" y="1844675"/>
            <a:ext cx="863600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6" name="Text Box 38"/>
          <p:cNvSpPr txBox="1">
            <a:spLocks noChangeArrowheads="1"/>
          </p:cNvSpPr>
          <p:nvPr/>
        </p:nvSpPr>
        <p:spPr bwMode="auto">
          <a:xfrm>
            <a:off x="3073400" y="1700213"/>
            <a:ext cx="1138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>
                <a:latin typeface="Courier New" charset="0"/>
              </a:rPr>
              <a:t>cache </a:t>
            </a:r>
          </a:p>
          <a:p>
            <a:pPr algn="l"/>
            <a:r>
              <a:rPr lang="en-US" sz="1400">
                <a:latin typeface="Courier New" charset="0"/>
              </a:rPr>
              <a:t>structure</a:t>
            </a:r>
          </a:p>
        </p:txBody>
      </p:sp>
      <p:sp>
        <p:nvSpPr>
          <p:cNvPr id="1599527" name="Text Box 39"/>
          <p:cNvSpPr txBox="1">
            <a:spLocks noChangeArrowheads="1"/>
          </p:cNvSpPr>
          <p:nvPr/>
        </p:nvSpPr>
        <p:spPr bwMode="auto">
          <a:xfrm>
            <a:off x="7212013" y="1771650"/>
            <a:ext cx="11382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>
                <a:latin typeface="Courier New" charset="0"/>
              </a:rPr>
              <a:t>cache </a:t>
            </a:r>
          </a:p>
          <a:p>
            <a:pPr algn="l"/>
            <a:r>
              <a:rPr lang="en-US" sz="1400">
                <a:latin typeface="Courier New" charset="0"/>
              </a:rPr>
              <a:t>structure</a:t>
            </a:r>
          </a:p>
        </p:txBody>
      </p:sp>
      <p:sp>
        <p:nvSpPr>
          <p:cNvPr id="1599528" name="Text Box 40"/>
          <p:cNvSpPr txBox="1">
            <a:spLocks noChangeArrowheads="1"/>
          </p:cNvSpPr>
          <p:nvPr/>
        </p:nvSpPr>
        <p:spPr bwMode="auto">
          <a:xfrm>
            <a:off x="4370388" y="2420938"/>
            <a:ext cx="11382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>
                <a:latin typeface="Courier New" charset="0"/>
              </a:rPr>
              <a:t>slab </a:t>
            </a:r>
          </a:p>
          <a:p>
            <a:pPr algn="l"/>
            <a:r>
              <a:rPr lang="en-US" sz="1400">
                <a:latin typeface="Courier New" charset="0"/>
              </a:rPr>
              <a:t>structure</a:t>
            </a:r>
          </a:p>
        </p:txBody>
      </p:sp>
      <p:sp>
        <p:nvSpPr>
          <p:cNvPr id="1599529" name="Text Box 41"/>
          <p:cNvSpPr txBox="1">
            <a:spLocks noChangeArrowheads="1"/>
          </p:cNvSpPr>
          <p:nvPr/>
        </p:nvSpPr>
        <p:spPr bwMode="auto">
          <a:xfrm>
            <a:off x="6196013" y="2433638"/>
            <a:ext cx="11382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>
                <a:latin typeface="Courier New" charset="0"/>
              </a:rPr>
              <a:t>slab </a:t>
            </a:r>
          </a:p>
          <a:p>
            <a:pPr algn="l"/>
            <a:r>
              <a:rPr lang="en-US" sz="1400">
                <a:latin typeface="Courier New" charset="0"/>
              </a:rPr>
              <a:t>structure</a:t>
            </a:r>
          </a:p>
        </p:txBody>
      </p:sp>
      <p:sp>
        <p:nvSpPr>
          <p:cNvPr id="1599531" name="Freeform 43"/>
          <p:cNvSpPr>
            <a:spLocks/>
          </p:cNvSpPr>
          <p:nvPr/>
        </p:nvSpPr>
        <p:spPr bwMode="auto">
          <a:xfrm>
            <a:off x="1476375" y="2133600"/>
            <a:ext cx="863600" cy="358775"/>
          </a:xfrm>
          <a:custGeom>
            <a:avLst/>
            <a:gdLst>
              <a:gd name="T0" fmla="*/ 544 w 544"/>
              <a:gd name="T1" fmla="*/ 0 h 226"/>
              <a:gd name="T2" fmla="*/ 0 w 544"/>
              <a:gd name="T3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4" h="226">
                <a:moveTo>
                  <a:pt x="544" y="0"/>
                </a:moveTo>
                <a:cubicBezTo>
                  <a:pt x="544" y="0"/>
                  <a:pt x="272" y="113"/>
                  <a:pt x="0" y="2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32" name="Freeform 44"/>
          <p:cNvSpPr>
            <a:spLocks/>
          </p:cNvSpPr>
          <p:nvPr/>
        </p:nvSpPr>
        <p:spPr bwMode="auto">
          <a:xfrm>
            <a:off x="2662238" y="2159000"/>
            <a:ext cx="1587" cy="287338"/>
          </a:xfrm>
          <a:custGeom>
            <a:avLst/>
            <a:gdLst>
              <a:gd name="T0" fmla="*/ 0 w 1"/>
              <a:gd name="T1" fmla="*/ 0 h 181"/>
              <a:gd name="T2" fmla="*/ 0 w 1"/>
              <a:gd name="T3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81">
                <a:moveTo>
                  <a:pt x="0" y="0"/>
                </a:moveTo>
                <a:cubicBezTo>
                  <a:pt x="0" y="0"/>
                  <a:pt x="0" y="90"/>
                  <a:pt x="0" y="18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33" name="Freeform 45"/>
          <p:cNvSpPr>
            <a:spLocks/>
          </p:cNvSpPr>
          <p:nvPr/>
        </p:nvSpPr>
        <p:spPr bwMode="auto">
          <a:xfrm>
            <a:off x="3013075" y="2166938"/>
            <a:ext cx="1008063" cy="287337"/>
          </a:xfrm>
          <a:custGeom>
            <a:avLst/>
            <a:gdLst>
              <a:gd name="T0" fmla="*/ 0 w 635"/>
              <a:gd name="T1" fmla="*/ 0 h 181"/>
              <a:gd name="T2" fmla="*/ 635 w 635"/>
              <a:gd name="T3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5" h="181">
                <a:moveTo>
                  <a:pt x="0" y="0"/>
                </a:moveTo>
                <a:cubicBezTo>
                  <a:pt x="0" y="0"/>
                  <a:pt x="317" y="90"/>
                  <a:pt x="635" y="18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35" name="Line 47"/>
          <p:cNvSpPr>
            <a:spLocks noChangeShapeType="1"/>
          </p:cNvSpPr>
          <p:nvPr/>
        </p:nvSpPr>
        <p:spPr bwMode="auto">
          <a:xfrm flipH="1">
            <a:off x="6300788" y="2243138"/>
            <a:ext cx="21590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36" name="Line 48"/>
          <p:cNvSpPr>
            <a:spLocks noChangeShapeType="1"/>
          </p:cNvSpPr>
          <p:nvPr/>
        </p:nvSpPr>
        <p:spPr bwMode="auto">
          <a:xfrm>
            <a:off x="7202488" y="2263775"/>
            <a:ext cx="287337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2" name="Line 54"/>
          <p:cNvSpPr>
            <a:spLocks noChangeShapeType="1"/>
          </p:cNvSpPr>
          <p:nvPr/>
        </p:nvSpPr>
        <p:spPr bwMode="auto">
          <a:xfrm flipH="1">
            <a:off x="682625" y="2852738"/>
            <a:ext cx="360363" cy="3603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3" name="Line 55"/>
          <p:cNvSpPr>
            <a:spLocks noChangeShapeType="1"/>
          </p:cNvSpPr>
          <p:nvPr/>
        </p:nvSpPr>
        <p:spPr bwMode="auto">
          <a:xfrm flipH="1">
            <a:off x="2124075" y="2852738"/>
            <a:ext cx="360363" cy="3603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4" name="Line 56"/>
          <p:cNvSpPr>
            <a:spLocks noChangeShapeType="1"/>
          </p:cNvSpPr>
          <p:nvPr/>
        </p:nvSpPr>
        <p:spPr bwMode="auto">
          <a:xfrm flipH="1">
            <a:off x="3708400" y="2852738"/>
            <a:ext cx="358775" cy="3603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5" name="Line 57"/>
          <p:cNvSpPr>
            <a:spLocks noChangeShapeType="1"/>
          </p:cNvSpPr>
          <p:nvPr/>
        </p:nvSpPr>
        <p:spPr bwMode="auto">
          <a:xfrm flipH="1">
            <a:off x="5749925" y="2852738"/>
            <a:ext cx="142875" cy="3603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6" name="Line 58"/>
          <p:cNvSpPr>
            <a:spLocks noChangeShapeType="1"/>
          </p:cNvSpPr>
          <p:nvPr/>
        </p:nvSpPr>
        <p:spPr bwMode="auto">
          <a:xfrm flipH="1">
            <a:off x="7308850" y="2924175"/>
            <a:ext cx="287338" cy="2889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7" name="Freeform 59"/>
          <p:cNvSpPr>
            <a:spLocks/>
          </p:cNvSpPr>
          <p:nvPr/>
        </p:nvSpPr>
        <p:spPr bwMode="auto">
          <a:xfrm>
            <a:off x="3779838" y="1676400"/>
            <a:ext cx="2447925" cy="312738"/>
          </a:xfrm>
          <a:custGeom>
            <a:avLst/>
            <a:gdLst>
              <a:gd name="T0" fmla="*/ 0 w 1542"/>
              <a:gd name="T1" fmla="*/ 106 h 197"/>
              <a:gd name="T2" fmla="*/ 544 w 1542"/>
              <a:gd name="T3" fmla="*/ 15 h 197"/>
              <a:gd name="T4" fmla="*/ 1542 w 1542"/>
              <a:gd name="T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97">
                <a:moveTo>
                  <a:pt x="0" y="106"/>
                </a:moveTo>
                <a:cubicBezTo>
                  <a:pt x="143" y="53"/>
                  <a:pt x="287" y="0"/>
                  <a:pt x="544" y="15"/>
                </a:cubicBezTo>
                <a:cubicBezTo>
                  <a:pt x="801" y="30"/>
                  <a:pt x="1171" y="113"/>
                  <a:pt x="1542" y="197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8" name="Freeform 60"/>
          <p:cNvSpPr>
            <a:spLocks/>
          </p:cNvSpPr>
          <p:nvPr/>
        </p:nvSpPr>
        <p:spPr bwMode="auto">
          <a:xfrm>
            <a:off x="384175" y="1628775"/>
            <a:ext cx="1811338" cy="252413"/>
          </a:xfrm>
          <a:custGeom>
            <a:avLst/>
            <a:gdLst>
              <a:gd name="T0" fmla="*/ 53 w 1141"/>
              <a:gd name="T1" fmla="*/ 136 h 159"/>
              <a:gd name="T2" fmla="*/ 98 w 1141"/>
              <a:gd name="T3" fmla="*/ 136 h 159"/>
              <a:gd name="T4" fmla="*/ 642 w 1141"/>
              <a:gd name="T5" fmla="*/ 0 h 159"/>
              <a:gd name="T6" fmla="*/ 1141 w 1141"/>
              <a:gd name="T7" fmla="*/ 13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1" h="159">
                <a:moveTo>
                  <a:pt x="53" y="136"/>
                </a:moveTo>
                <a:cubicBezTo>
                  <a:pt x="26" y="147"/>
                  <a:pt x="0" y="159"/>
                  <a:pt x="98" y="136"/>
                </a:cubicBezTo>
                <a:cubicBezTo>
                  <a:pt x="196" y="113"/>
                  <a:pt x="468" y="0"/>
                  <a:pt x="642" y="0"/>
                </a:cubicBezTo>
                <a:cubicBezTo>
                  <a:pt x="816" y="0"/>
                  <a:pt x="1065" y="106"/>
                  <a:pt x="1141" y="13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9" name="Freeform 61"/>
          <p:cNvSpPr>
            <a:spLocks/>
          </p:cNvSpPr>
          <p:nvPr/>
        </p:nvSpPr>
        <p:spPr bwMode="auto">
          <a:xfrm>
            <a:off x="7956550" y="1773238"/>
            <a:ext cx="936625" cy="215900"/>
          </a:xfrm>
          <a:custGeom>
            <a:avLst/>
            <a:gdLst>
              <a:gd name="T0" fmla="*/ 0 w 590"/>
              <a:gd name="T1" fmla="*/ 136 h 136"/>
              <a:gd name="T2" fmla="*/ 91 w 590"/>
              <a:gd name="T3" fmla="*/ 90 h 136"/>
              <a:gd name="T4" fmla="*/ 317 w 590"/>
              <a:gd name="T5" fmla="*/ 0 h 136"/>
              <a:gd name="T6" fmla="*/ 590 w 590"/>
              <a:gd name="T7" fmla="*/ 9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0" h="136">
                <a:moveTo>
                  <a:pt x="0" y="136"/>
                </a:moveTo>
                <a:cubicBezTo>
                  <a:pt x="19" y="124"/>
                  <a:pt x="38" y="113"/>
                  <a:pt x="91" y="90"/>
                </a:cubicBezTo>
                <a:cubicBezTo>
                  <a:pt x="144" y="67"/>
                  <a:pt x="234" y="0"/>
                  <a:pt x="317" y="0"/>
                </a:cubicBezTo>
                <a:cubicBezTo>
                  <a:pt x="400" y="0"/>
                  <a:pt x="495" y="45"/>
                  <a:pt x="590" y="9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67" name="Rectangle 79"/>
          <p:cNvSpPr>
            <a:spLocks noChangeArrowheads="1"/>
          </p:cNvSpPr>
          <p:nvPr/>
        </p:nvSpPr>
        <p:spPr bwMode="auto">
          <a:xfrm>
            <a:off x="5651500" y="3284538"/>
            <a:ext cx="1296988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9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9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9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9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9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9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9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9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9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9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9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9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9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9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9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9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9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9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9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9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9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9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9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9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59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9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59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9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9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9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9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9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59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59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59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59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59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59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59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59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59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59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513" grpId="0" animBg="1"/>
      <p:bldP spid="1599496" grpId="0"/>
      <p:bldP spid="1599497" grpId="0"/>
      <p:bldP spid="1599501" grpId="0" animBg="1"/>
      <p:bldP spid="1599502" grpId="0" animBg="1"/>
      <p:bldP spid="1599503" grpId="0" animBg="1"/>
      <p:bldP spid="1599504" grpId="0" animBg="1"/>
      <p:bldP spid="1599505" grpId="0" animBg="1"/>
      <p:bldP spid="1599506" grpId="0" animBg="1"/>
      <p:bldP spid="1599507" grpId="0"/>
      <p:bldP spid="1599508" grpId="0" animBg="1"/>
      <p:bldP spid="1599509" grpId="0"/>
      <p:bldP spid="1599510" grpId="0"/>
      <p:bldP spid="1599511" grpId="0"/>
      <p:bldP spid="1599514" grpId="0" animBg="1"/>
      <p:bldP spid="1599515" grpId="0" animBg="1"/>
      <p:bldP spid="1599516" grpId="0" animBg="1"/>
      <p:bldP spid="1599518" grpId="0"/>
      <p:bldP spid="1599519" grpId="0" animBg="1"/>
      <p:bldP spid="1599520" grpId="0" animBg="1"/>
      <p:bldP spid="1599521" grpId="0" animBg="1"/>
      <p:bldP spid="1599522" grpId="0" animBg="1"/>
      <p:bldP spid="1599523" grpId="0" animBg="1"/>
      <p:bldP spid="1599524" grpId="0" animBg="1"/>
      <p:bldP spid="1599525" grpId="0" animBg="1"/>
      <p:bldP spid="1599526" grpId="0"/>
      <p:bldP spid="1599527" grpId="0"/>
      <p:bldP spid="1599528" grpId="0"/>
      <p:bldP spid="1599529" grpId="0"/>
      <p:bldP spid="1599531" grpId="0" animBg="1"/>
      <p:bldP spid="1599532" grpId="0" animBg="1"/>
      <p:bldP spid="1599533" grpId="0" animBg="1"/>
      <p:bldP spid="1599535" grpId="0" animBg="1"/>
      <p:bldP spid="1599536" grpId="0" animBg="1"/>
      <p:bldP spid="1599542" grpId="0" animBg="1"/>
      <p:bldP spid="1599543" grpId="0" animBg="1"/>
      <p:bldP spid="1599544" grpId="0" animBg="1"/>
      <p:bldP spid="1599545" grpId="0" animBg="1"/>
      <p:bldP spid="1599546" grpId="0" animBg="1"/>
      <p:bldP spid="1599547" grpId="0" animBg="1"/>
      <p:bldP spid="1599548" grpId="0" animBg="1"/>
      <p:bldP spid="1599549" grpId="0" animBg="1"/>
      <p:bldP spid="159956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ECE7-E7A5-3E43-BB0E-98793D389533}" type="slidenum">
              <a:rPr lang="en-US"/>
              <a:pPr/>
              <a:t>75</a:t>
            </a:fld>
            <a:endParaRPr lang="en-US"/>
          </a:p>
        </p:txBody>
      </p:sp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Allocation</a:t>
            </a:r>
          </a:p>
        </p:txBody>
      </p:sp>
      <p:pic>
        <p:nvPicPr>
          <p:cNvPr id="16568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3944" r="720" b="3635"/>
          <a:stretch>
            <a:fillRect/>
          </a:stretch>
        </p:blipFill>
        <p:spPr bwMode="auto">
          <a:xfrm>
            <a:off x="1403350" y="1700213"/>
            <a:ext cx="613092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4B88-4A73-754A-8034-66A4BDBCAC64}" type="slidenum">
              <a:rPr lang="en-US"/>
              <a:pPr/>
              <a:t>76</a:t>
            </a:fld>
            <a:endParaRPr lang="en-US"/>
          </a:p>
        </p:txBody>
      </p:sp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Prepaging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Prepaging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 reduce the large number of page faults that occurs at process startup</a:t>
            </a:r>
          </a:p>
          <a:p>
            <a:pPr lvl="1"/>
            <a:r>
              <a:rPr lang="en-US" dirty="0" err="1">
                <a:solidFill>
                  <a:srgbClr val="FF3300"/>
                </a:solidFill>
              </a:rPr>
              <a:t>Prepage</a:t>
            </a:r>
            <a:r>
              <a:rPr lang="en-US" dirty="0"/>
              <a:t> all or some of the pages a process will need, before they are referenced</a:t>
            </a:r>
          </a:p>
          <a:p>
            <a:pPr lvl="1"/>
            <a:r>
              <a:rPr lang="en-US" dirty="0"/>
              <a:t>But if </a:t>
            </a:r>
            <a:r>
              <a:rPr lang="en-US" dirty="0" err="1"/>
              <a:t>prepaged</a:t>
            </a:r>
            <a:r>
              <a:rPr lang="en-US" dirty="0"/>
              <a:t> pages are unused, I/O and memory was wasted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Assume </a:t>
            </a:r>
            <a:r>
              <a:rPr lang="en-US" i="1" dirty="0"/>
              <a:t>s</a:t>
            </a:r>
            <a:r>
              <a:rPr lang="en-US" dirty="0"/>
              <a:t> pages are </a:t>
            </a:r>
            <a:r>
              <a:rPr lang="en-US" dirty="0" err="1"/>
              <a:t>prepaged</a:t>
            </a:r>
            <a:r>
              <a:rPr lang="en-US" dirty="0"/>
              <a:t> and </a:t>
            </a:r>
            <a:r>
              <a:rPr lang="el-GR" i="1" dirty="0"/>
              <a:t>α</a:t>
            </a:r>
            <a:r>
              <a:rPr lang="en-US" i="1" dirty="0"/>
              <a:t> </a:t>
            </a:r>
            <a:r>
              <a:rPr lang="en-US" dirty="0"/>
              <a:t>of the pages is used</a:t>
            </a:r>
          </a:p>
          <a:p>
            <a:pPr lvl="2"/>
            <a:r>
              <a:rPr lang="en-US" dirty="0"/>
              <a:t>Is cost of </a:t>
            </a:r>
            <a:r>
              <a:rPr lang="en-US" i="1" dirty="0"/>
              <a:t>s * </a:t>
            </a:r>
            <a:r>
              <a:rPr lang="el-GR" i="1" dirty="0"/>
              <a:t>α</a:t>
            </a:r>
            <a:r>
              <a:rPr lang="en-US" i="1" dirty="0"/>
              <a:t>  </a:t>
            </a:r>
            <a:r>
              <a:rPr lang="en-US" dirty="0"/>
              <a:t>save pages faults &gt; or &lt; than the cost of </a:t>
            </a:r>
            <a:r>
              <a:rPr lang="en-US" dirty="0" err="1"/>
              <a:t>prepaging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/>
              <a:t>s * (1- </a:t>
            </a:r>
            <a:r>
              <a:rPr lang="el-GR" i="1" dirty="0"/>
              <a:t>α</a:t>
            </a:r>
            <a:r>
              <a:rPr lang="en-US" i="1" dirty="0"/>
              <a:t>) </a:t>
            </a:r>
            <a:r>
              <a:rPr lang="en-US" dirty="0"/>
              <a:t>unnecessary pages</a:t>
            </a:r>
            <a:r>
              <a:rPr lang="en-US" i="1" dirty="0"/>
              <a:t>?  </a:t>
            </a:r>
          </a:p>
          <a:p>
            <a:pPr lvl="2"/>
            <a:r>
              <a:rPr lang="el-GR" i="1" dirty="0"/>
              <a:t>α</a:t>
            </a:r>
            <a:r>
              <a:rPr lang="en-US" i="1" dirty="0"/>
              <a:t> </a:t>
            </a:r>
            <a:r>
              <a:rPr lang="en-US" dirty="0"/>
              <a:t>near zero </a:t>
            </a:r>
            <a:r>
              <a:rPr lang="en-US" dirty="0">
                <a:sym typeface="Symbol" charset="0"/>
              </a:rPr>
              <a:t> </a:t>
            </a:r>
            <a:r>
              <a:rPr lang="en-US" dirty="0" err="1">
                <a:sym typeface="Symbol" charset="0"/>
              </a:rPr>
              <a:t>prepaging</a:t>
            </a:r>
            <a:r>
              <a:rPr lang="en-US" dirty="0">
                <a:sym typeface="Symbol" charset="0"/>
              </a:rPr>
              <a:t> loses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D05D-1129-0441-B848-302960441696}" type="slidenum">
              <a:rPr lang="en-US"/>
              <a:pPr/>
              <a:t>77</a:t>
            </a:fld>
            <a:endParaRPr lang="en-US"/>
          </a:p>
        </p:txBody>
      </p:sp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 – Page Size</a:t>
            </a:r>
          </a:p>
        </p:txBody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Page size selection</a:t>
            </a:r>
            <a:r>
              <a:rPr lang="en-US" dirty="0"/>
              <a:t> must take into consideration:</a:t>
            </a:r>
          </a:p>
          <a:p>
            <a:pPr lvl="1"/>
            <a:r>
              <a:rPr lang="en-US" dirty="0"/>
              <a:t>Fragmentation</a:t>
            </a:r>
          </a:p>
          <a:p>
            <a:pPr lvl="2"/>
            <a:r>
              <a:rPr lang="en-US" dirty="0"/>
              <a:t>Small page size reduces fragmentation</a:t>
            </a:r>
          </a:p>
          <a:p>
            <a:pPr lvl="1"/>
            <a:r>
              <a:rPr lang="en-US" dirty="0"/>
              <a:t>table size </a:t>
            </a:r>
          </a:p>
          <a:p>
            <a:pPr lvl="2"/>
            <a:r>
              <a:rPr lang="en-US" dirty="0"/>
              <a:t>Large page size reduces page table size</a:t>
            </a:r>
          </a:p>
          <a:p>
            <a:pPr lvl="1"/>
            <a:r>
              <a:rPr lang="en-US" dirty="0"/>
              <a:t>I/O overhead </a:t>
            </a:r>
          </a:p>
          <a:p>
            <a:pPr lvl="2"/>
            <a:r>
              <a:rPr lang="en-US" dirty="0"/>
              <a:t>Large page size reduce I/O overhead (seek time, rotation time)</a:t>
            </a:r>
          </a:p>
          <a:p>
            <a:pPr lvl="1"/>
            <a:r>
              <a:rPr lang="en-US" dirty="0"/>
              <a:t>Locality</a:t>
            </a:r>
          </a:p>
          <a:p>
            <a:pPr lvl="2"/>
            <a:r>
              <a:rPr lang="en-US" dirty="0"/>
              <a:t>Locality is improved with smaller page size.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A114C-BA71-944A-9245-3082A665267C}" type="slidenum">
              <a:rPr lang="en-US"/>
              <a:pPr/>
              <a:t>78</a:t>
            </a:fld>
            <a:endParaRPr lang="en-US"/>
          </a:p>
        </p:txBody>
      </p:sp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 – TLB Reach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TLB Reach </a:t>
            </a:r>
            <a:r>
              <a:rPr lang="en-US" dirty="0"/>
              <a:t>- The amount of memory accessible from the TLB</a:t>
            </a:r>
          </a:p>
          <a:p>
            <a:r>
              <a:rPr lang="en-US" dirty="0"/>
              <a:t>TLB Reach = (TLB Size) x (Page Size)</a:t>
            </a:r>
          </a:p>
          <a:p>
            <a:endParaRPr lang="en-US" dirty="0"/>
          </a:p>
          <a:p>
            <a:r>
              <a:rPr lang="en-US" dirty="0"/>
              <a:t>Ideally, the working set of each process is stored in the TLB</a:t>
            </a:r>
          </a:p>
          <a:p>
            <a:pPr lvl="1"/>
            <a:r>
              <a:rPr lang="en-US" dirty="0"/>
              <a:t>Otherwise there is a high degree of page faults</a:t>
            </a:r>
          </a:p>
          <a:p>
            <a:pPr lvl="1"/>
            <a:endParaRPr lang="en-US" dirty="0"/>
          </a:p>
          <a:p>
            <a:r>
              <a:rPr lang="en-US" dirty="0"/>
              <a:t>To increase TLB reach: </a:t>
            </a:r>
          </a:p>
          <a:p>
            <a:pPr lvl="1"/>
            <a:r>
              <a:rPr lang="en-US" dirty="0"/>
              <a:t>Increase the Page Size</a:t>
            </a:r>
          </a:p>
          <a:p>
            <a:pPr lvl="2"/>
            <a:r>
              <a:rPr lang="en-US" dirty="0"/>
              <a:t>This may lead to an increase in fragmentation as not all applications require a large page size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Provide Multiple Page Sizes</a:t>
            </a:r>
          </a:p>
          <a:p>
            <a:pPr lvl="2"/>
            <a:r>
              <a:rPr lang="en-US" dirty="0"/>
              <a:t>This allows applications that require larger page sizes the opportunity to use them without an increase in fragmentation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4422-26F8-9941-938B-B7690642E610}" type="slidenum">
              <a:rPr lang="en-US"/>
              <a:pPr/>
              <a:t>79</a:t>
            </a:fld>
            <a:endParaRPr lang="en-US"/>
          </a:p>
        </p:txBody>
      </p:sp>
      <p:sp>
        <p:nvSpPr>
          <p:cNvPr id="156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 – Program Structure</a:t>
            </a:r>
          </a:p>
        </p:txBody>
      </p:sp>
      <p:sp>
        <p:nvSpPr>
          <p:cNvPr id="1562629" name="Rectangle 3"/>
          <p:cNvSpPr>
            <a:spLocks noChangeArrowheads="1"/>
          </p:cNvSpPr>
          <p:nvPr/>
        </p:nvSpPr>
        <p:spPr bwMode="auto">
          <a:xfrm>
            <a:off x="-36513" y="1557338"/>
            <a:ext cx="75485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319463" algn="l"/>
                <a:tab pos="3651250" algn="l"/>
              </a:tabLst>
            </a:pPr>
            <a:r>
              <a:rPr lang="en-US" dirty="0"/>
              <a:t>Program structure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[128,128] data;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r>
              <a:rPr lang="en-US" dirty="0"/>
              <a:t>Each row is stored in one page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endParaRPr lang="en-US" dirty="0"/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r>
              <a:rPr lang="en-US" dirty="0"/>
              <a:t>Program 1 	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3319463" algn="l"/>
                <a:tab pos="3651250" algn="l"/>
              </a:tabLst>
            </a:pPr>
            <a:r>
              <a:rPr lang="en-US" dirty="0">
                <a:latin typeface="Courier New" charset="0"/>
              </a:rPr>
              <a:t>                for (j = 0; j &lt;128; </a:t>
            </a:r>
            <a:r>
              <a:rPr lang="en-US" dirty="0" err="1">
                <a:latin typeface="Courier New" charset="0"/>
              </a:rPr>
              <a:t>j++</a:t>
            </a:r>
            <a:r>
              <a:rPr lang="en-US" dirty="0">
                <a:latin typeface="Courier New" charset="0"/>
              </a:rPr>
              <a:t>)</a:t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            for (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 = 0; 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 &lt; 128; 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++)</a:t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                  data[</a:t>
            </a:r>
            <a:r>
              <a:rPr lang="en-US" dirty="0" err="1">
                <a:latin typeface="Courier New" charset="0"/>
              </a:rPr>
              <a:t>i,j</a:t>
            </a:r>
            <a:r>
              <a:rPr lang="en-US" dirty="0">
                <a:latin typeface="Courier New" charset="0"/>
              </a:rPr>
              <a:t>] = 0;</a:t>
            </a:r>
            <a:br>
              <a:rPr lang="en-US" dirty="0">
                <a:latin typeface="Courier New" charset="0"/>
              </a:rPr>
            </a:br>
            <a:endParaRPr lang="en-US" dirty="0">
              <a:latin typeface="Courier New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tabLst>
                <a:tab pos="3319463" algn="l"/>
                <a:tab pos="3651250" algn="l"/>
              </a:tabLst>
            </a:pPr>
            <a:r>
              <a:rPr lang="en-US" dirty="0"/>
              <a:t>     128 x 128 = 16,384 page faults </a:t>
            </a:r>
            <a:br>
              <a:rPr lang="en-US" dirty="0"/>
            </a:br>
            <a:endParaRPr lang="en-US" dirty="0"/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r>
              <a:rPr lang="en-US" dirty="0"/>
              <a:t>Program 2 	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tabLst>
                <a:tab pos="3319463" algn="l"/>
                <a:tab pos="3651250" algn="l"/>
              </a:tabLst>
            </a:pPr>
            <a:r>
              <a:rPr lang="en-US" dirty="0">
                <a:latin typeface="Courier New" charset="0"/>
              </a:rPr>
              <a:t>             for (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 = 0; 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 &lt; 128; 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++)</a:t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         for (j = 0; j &lt; 128; </a:t>
            </a:r>
            <a:r>
              <a:rPr lang="en-US" dirty="0" err="1">
                <a:latin typeface="Courier New" charset="0"/>
              </a:rPr>
              <a:t>j++</a:t>
            </a:r>
            <a:r>
              <a:rPr lang="en-US" dirty="0">
                <a:latin typeface="Courier New" charset="0"/>
              </a:rPr>
              <a:t>)</a:t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               data[</a:t>
            </a:r>
            <a:r>
              <a:rPr lang="en-US" dirty="0" err="1">
                <a:latin typeface="Courier New" charset="0"/>
              </a:rPr>
              <a:t>i,j</a:t>
            </a:r>
            <a:r>
              <a:rPr lang="en-US" dirty="0">
                <a:latin typeface="Courier New" charset="0"/>
              </a:rPr>
              <a:t>] = 0;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tabLst>
                <a:tab pos="3319463" algn="l"/>
                <a:tab pos="3651250" algn="l"/>
              </a:tabLs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128 page faults</a:t>
            </a: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5567363" y="1490663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36" name="Rectangle 12"/>
          <p:cNvSpPr>
            <a:spLocks noChangeArrowheads="1"/>
          </p:cNvSpPr>
          <p:nvPr/>
        </p:nvSpPr>
        <p:spPr bwMode="auto">
          <a:xfrm>
            <a:off x="5567363" y="1489075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37" name="Rectangle 13"/>
          <p:cNvSpPr>
            <a:spLocks noChangeArrowheads="1"/>
          </p:cNvSpPr>
          <p:nvPr/>
        </p:nvSpPr>
        <p:spPr bwMode="auto">
          <a:xfrm>
            <a:off x="5567363" y="1489075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38" name="Rectangle 14"/>
          <p:cNvSpPr>
            <a:spLocks noChangeArrowheads="1"/>
          </p:cNvSpPr>
          <p:nvPr/>
        </p:nvSpPr>
        <p:spPr bwMode="auto">
          <a:xfrm>
            <a:off x="5999163" y="1489075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39" name="Rectangle 15"/>
          <p:cNvSpPr>
            <a:spLocks noChangeArrowheads="1"/>
          </p:cNvSpPr>
          <p:nvPr/>
        </p:nvSpPr>
        <p:spPr bwMode="auto">
          <a:xfrm>
            <a:off x="6432550" y="1489075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0" name="Rectangle 16"/>
          <p:cNvSpPr>
            <a:spLocks noChangeArrowheads="1"/>
          </p:cNvSpPr>
          <p:nvPr/>
        </p:nvSpPr>
        <p:spPr bwMode="auto">
          <a:xfrm>
            <a:off x="8375650" y="1489075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1" name="Rectangle 17"/>
          <p:cNvSpPr>
            <a:spLocks noChangeArrowheads="1"/>
          </p:cNvSpPr>
          <p:nvPr/>
        </p:nvSpPr>
        <p:spPr bwMode="auto">
          <a:xfrm>
            <a:off x="5567363" y="1779588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42" name="Rectangle 18"/>
          <p:cNvSpPr>
            <a:spLocks noChangeArrowheads="1"/>
          </p:cNvSpPr>
          <p:nvPr/>
        </p:nvSpPr>
        <p:spPr bwMode="auto">
          <a:xfrm>
            <a:off x="5567363" y="1778000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43" name="Rectangle 19"/>
          <p:cNvSpPr>
            <a:spLocks noChangeArrowheads="1"/>
          </p:cNvSpPr>
          <p:nvPr/>
        </p:nvSpPr>
        <p:spPr bwMode="auto">
          <a:xfrm>
            <a:off x="5567363" y="1778000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4" name="Rectangle 20"/>
          <p:cNvSpPr>
            <a:spLocks noChangeArrowheads="1"/>
          </p:cNvSpPr>
          <p:nvPr/>
        </p:nvSpPr>
        <p:spPr bwMode="auto">
          <a:xfrm>
            <a:off x="5999163" y="1778000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5" name="Rectangle 21"/>
          <p:cNvSpPr>
            <a:spLocks noChangeArrowheads="1"/>
          </p:cNvSpPr>
          <p:nvPr/>
        </p:nvSpPr>
        <p:spPr bwMode="auto">
          <a:xfrm>
            <a:off x="6432550" y="1778000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6" name="Rectangle 22"/>
          <p:cNvSpPr>
            <a:spLocks noChangeArrowheads="1"/>
          </p:cNvSpPr>
          <p:nvPr/>
        </p:nvSpPr>
        <p:spPr bwMode="auto">
          <a:xfrm>
            <a:off x="8375650" y="1778000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7" name="Rectangle 23"/>
          <p:cNvSpPr>
            <a:spLocks noChangeArrowheads="1"/>
          </p:cNvSpPr>
          <p:nvPr/>
        </p:nvSpPr>
        <p:spPr bwMode="auto">
          <a:xfrm>
            <a:off x="5567363" y="2352675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48" name="Rectangle 24"/>
          <p:cNvSpPr>
            <a:spLocks noChangeArrowheads="1"/>
          </p:cNvSpPr>
          <p:nvPr/>
        </p:nvSpPr>
        <p:spPr bwMode="auto">
          <a:xfrm>
            <a:off x="5567363" y="2351088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49" name="Rectangle 25"/>
          <p:cNvSpPr>
            <a:spLocks noChangeArrowheads="1"/>
          </p:cNvSpPr>
          <p:nvPr/>
        </p:nvSpPr>
        <p:spPr bwMode="auto">
          <a:xfrm>
            <a:off x="5567363" y="2351088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50" name="Rectangle 26"/>
          <p:cNvSpPr>
            <a:spLocks noChangeArrowheads="1"/>
          </p:cNvSpPr>
          <p:nvPr/>
        </p:nvSpPr>
        <p:spPr bwMode="auto">
          <a:xfrm>
            <a:off x="5999163" y="2351088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51" name="Rectangle 27"/>
          <p:cNvSpPr>
            <a:spLocks noChangeArrowheads="1"/>
          </p:cNvSpPr>
          <p:nvPr/>
        </p:nvSpPr>
        <p:spPr bwMode="auto">
          <a:xfrm>
            <a:off x="6432550" y="2351088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52" name="Rectangle 28"/>
          <p:cNvSpPr>
            <a:spLocks noChangeArrowheads="1"/>
          </p:cNvSpPr>
          <p:nvPr/>
        </p:nvSpPr>
        <p:spPr bwMode="auto">
          <a:xfrm>
            <a:off x="8375650" y="2351088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54" name="Text Box 30"/>
          <p:cNvSpPr txBox="1">
            <a:spLocks noChangeArrowheads="1"/>
          </p:cNvSpPr>
          <p:nvPr/>
        </p:nvSpPr>
        <p:spPr bwMode="auto">
          <a:xfrm>
            <a:off x="4749800" y="1412875"/>
            <a:ext cx="78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latin typeface="Times New Roman" charset="0"/>
              </a:rPr>
              <a:t>page 0</a:t>
            </a:r>
          </a:p>
        </p:txBody>
      </p:sp>
      <p:sp>
        <p:nvSpPr>
          <p:cNvPr id="1562655" name="Text Box 31"/>
          <p:cNvSpPr txBox="1">
            <a:spLocks noChangeArrowheads="1"/>
          </p:cNvSpPr>
          <p:nvPr/>
        </p:nvSpPr>
        <p:spPr bwMode="auto">
          <a:xfrm>
            <a:off x="4743450" y="1706563"/>
            <a:ext cx="79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latin typeface="Times New Roman" charset="0"/>
              </a:rPr>
              <a:t>Page 1</a:t>
            </a:r>
          </a:p>
        </p:txBody>
      </p:sp>
      <p:sp>
        <p:nvSpPr>
          <p:cNvPr id="1562656" name="Text Box 32"/>
          <p:cNvSpPr txBox="1">
            <a:spLocks noChangeArrowheads="1"/>
          </p:cNvSpPr>
          <p:nvPr/>
        </p:nvSpPr>
        <p:spPr bwMode="auto">
          <a:xfrm>
            <a:off x="4572000" y="2320925"/>
            <a:ext cx="1025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latin typeface="Times New Roman" charset="0"/>
              </a:rPr>
              <a:t>Page 127</a:t>
            </a:r>
          </a:p>
        </p:txBody>
      </p:sp>
      <p:sp>
        <p:nvSpPr>
          <p:cNvPr id="1562657" name="Rectangle 33"/>
          <p:cNvSpPr>
            <a:spLocks noChangeArrowheads="1"/>
          </p:cNvSpPr>
          <p:nvPr/>
        </p:nvSpPr>
        <p:spPr bwMode="auto">
          <a:xfrm>
            <a:off x="5567363" y="2065338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58" name="Rectangle 34"/>
          <p:cNvSpPr>
            <a:spLocks noChangeArrowheads="1"/>
          </p:cNvSpPr>
          <p:nvPr/>
        </p:nvSpPr>
        <p:spPr bwMode="auto">
          <a:xfrm>
            <a:off x="395288" y="2708275"/>
            <a:ext cx="6192837" cy="17287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59" name="Rectangle 35"/>
          <p:cNvSpPr>
            <a:spLocks noChangeArrowheads="1"/>
          </p:cNvSpPr>
          <p:nvPr/>
        </p:nvSpPr>
        <p:spPr bwMode="auto">
          <a:xfrm>
            <a:off x="395288" y="4579938"/>
            <a:ext cx="6192837" cy="17287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60" name="Text Box 36"/>
          <p:cNvSpPr txBox="1">
            <a:spLocks noChangeArrowheads="1"/>
          </p:cNvSpPr>
          <p:nvPr/>
        </p:nvSpPr>
        <p:spPr bwMode="auto">
          <a:xfrm>
            <a:off x="1073150" y="2376488"/>
            <a:ext cx="326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assuming </a:t>
            </a:r>
            <a:r>
              <a:rPr lang="en-US" dirty="0" err="1"/>
              <a:t>pagesize</a:t>
            </a:r>
            <a:r>
              <a:rPr lang="en-US" dirty="0"/>
              <a:t>=512 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5A84-C3CD-384E-A58E-6D96A18032F6}" type="slidenum">
              <a:rPr lang="en-US"/>
              <a:pPr/>
              <a:t>8</a:t>
            </a:fld>
            <a:endParaRPr lang="en-US"/>
          </a:p>
        </p:txBody>
      </p:sp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9370"/>
            <a:ext cx="8496300" cy="46799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Bring a page </a:t>
            </a:r>
            <a:r>
              <a:rPr lang="en-US" dirty="0"/>
              <a:t>into memory only </a:t>
            </a:r>
            <a:r>
              <a:rPr lang="en-US" dirty="0">
                <a:solidFill>
                  <a:srgbClr val="FF0000"/>
                </a:solidFill>
              </a:rPr>
              <a:t>when it is needed</a:t>
            </a:r>
          </a:p>
          <a:p>
            <a:pPr lvl="1"/>
            <a:r>
              <a:rPr lang="en-US" dirty="0"/>
              <a:t>Less I/O needed</a:t>
            </a:r>
          </a:p>
          <a:p>
            <a:pPr lvl="1"/>
            <a:r>
              <a:rPr lang="en-US" dirty="0"/>
              <a:t>Less memory needed </a:t>
            </a:r>
          </a:p>
          <a:p>
            <a:pPr lvl="1"/>
            <a:r>
              <a:rPr lang="en-US" dirty="0"/>
              <a:t>Faster response</a:t>
            </a:r>
          </a:p>
          <a:p>
            <a:pPr lvl="1"/>
            <a:r>
              <a:rPr lang="en-US" dirty="0"/>
              <a:t>More users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Page is needed </a:t>
            </a:r>
            <a:r>
              <a:rPr lang="en-US" dirty="0">
                <a:sym typeface="Symbol" charset="0"/>
              </a:rPr>
              <a:t>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reference</a:t>
            </a:r>
            <a:r>
              <a:rPr lang="en-US" dirty="0">
                <a:sym typeface="Symbol" charset="0"/>
              </a:rPr>
              <a:t> to it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invalid</a:t>
            </a:r>
            <a:r>
              <a:rPr lang="en-US" dirty="0"/>
              <a:t> reference (page is not in used portion of address space) </a:t>
            </a:r>
            <a:r>
              <a:rPr lang="en-US" dirty="0">
                <a:sym typeface="Symbol" charset="0"/>
              </a:rPr>
              <a:t> abort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Symbol" charset="0"/>
              </a:rPr>
              <a:t>not-in-memory </a:t>
            </a:r>
            <a:r>
              <a:rPr lang="en-US" dirty="0">
                <a:sym typeface="Symbol" charset="0"/>
              </a:rPr>
              <a:t> bring to memory</a:t>
            </a:r>
          </a:p>
          <a:p>
            <a:pPr lvl="1"/>
            <a:endParaRPr lang="en-US" dirty="0">
              <a:sym typeface="Symbol" charset="0"/>
            </a:endParaRPr>
          </a:p>
          <a:p>
            <a:r>
              <a:rPr lang="en-US" b="1" dirty="0">
                <a:sym typeface="Symbol" charset="0"/>
              </a:rPr>
              <a:t>Pager </a:t>
            </a:r>
            <a:r>
              <a:rPr lang="en-US" dirty="0">
                <a:sym typeface="Symbol" charset="0"/>
              </a:rPr>
              <a:t>never brings a page into memory unless page will be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0CCF0-6056-6549-9384-67E51490D1A3}" type="slidenum">
              <a:rPr lang="en-US"/>
              <a:pPr/>
              <a:t>80</a:t>
            </a:fld>
            <a:endParaRPr lang="en-US"/>
          </a:p>
        </p:txBody>
      </p:sp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 – I/O interlock</a:t>
            </a:r>
          </a:p>
        </p:txBody>
      </p:sp>
      <p:sp>
        <p:nvSpPr>
          <p:cNvPr id="1565700" name="Rectangle 3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600" b="1" dirty="0"/>
              <a:t>I/O Interlock</a:t>
            </a:r>
            <a:r>
              <a:rPr lang="en-US" sz="1600" dirty="0"/>
              <a:t> – Pages must sometimes be locked into memory</a:t>
            </a:r>
          </a:p>
          <a:p>
            <a:endParaRPr lang="en-US" sz="1600" dirty="0"/>
          </a:p>
          <a:p>
            <a:r>
              <a:rPr lang="en-US" sz="1600" dirty="0"/>
              <a:t>Consider I/O - Pages that are used for copying a file from a device must be locked from being selected for eviction by a page replacement algorithm</a:t>
            </a:r>
          </a:p>
        </p:txBody>
      </p:sp>
      <p:pic>
        <p:nvPicPr>
          <p:cNvPr id="15657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4040187" cy="4679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65703" name="Line 7"/>
          <p:cNvSpPr>
            <a:spLocks noChangeShapeType="1"/>
          </p:cNvSpPr>
          <p:nvPr/>
        </p:nvSpPr>
        <p:spPr bwMode="auto">
          <a:xfrm>
            <a:off x="6156325" y="2276475"/>
            <a:ext cx="0" cy="12969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5704" name="Line 8"/>
          <p:cNvSpPr>
            <a:spLocks noChangeShapeType="1"/>
          </p:cNvSpPr>
          <p:nvPr/>
        </p:nvSpPr>
        <p:spPr bwMode="auto">
          <a:xfrm>
            <a:off x="6227763" y="4149725"/>
            <a:ext cx="0" cy="1584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5705" name="Text Box 9"/>
          <p:cNvSpPr txBox="1">
            <a:spLocks noChangeArrowheads="1"/>
          </p:cNvSpPr>
          <p:nvPr/>
        </p:nvSpPr>
        <p:spPr bwMode="auto">
          <a:xfrm>
            <a:off x="6165850" y="4365625"/>
            <a:ext cx="128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Process B </a:t>
            </a:r>
          </a:p>
          <a:p>
            <a:r>
              <a:rPr lang="en-US"/>
              <a:t>pages</a:t>
            </a:r>
            <a:endParaRPr lang="tr-TR"/>
          </a:p>
        </p:txBody>
      </p:sp>
      <p:sp>
        <p:nvSpPr>
          <p:cNvPr id="1565706" name="Text Box 10"/>
          <p:cNvSpPr txBox="1">
            <a:spLocks noChangeArrowheads="1"/>
          </p:cNvSpPr>
          <p:nvPr/>
        </p:nvSpPr>
        <p:spPr bwMode="auto">
          <a:xfrm>
            <a:off x="6113463" y="2228850"/>
            <a:ext cx="128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Process A </a:t>
            </a:r>
          </a:p>
          <a:p>
            <a:r>
              <a:rPr lang="en-US"/>
              <a:t>pages</a:t>
            </a:r>
            <a:endParaRPr lang="tr-TR"/>
          </a:p>
        </p:txBody>
      </p:sp>
      <p:sp>
        <p:nvSpPr>
          <p:cNvPr id="1565707" name="Text Box 11"/>
          <p:cNvSpPr txBox="1">
            <a:spLocks noChangeArrowheads="1"/>
          </p:cNvSpPr>
          <p:nvPr/>
        </p:nvSpPr>
        <p:spPr bwMode="auto">
          <a:xfrm>
            <a:off x="5995988" y="5734050"/>
            <a:ext cx="31480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Process A starts I/O and then blocks. </a:t>
            </a:r>
          </a:p>
          <a:p>
            <a:r>
              <a:rPr lang="en-US" sz="1400"/>
              <a:t>Process B runs and needs a frame. </a:t>
            </a:r>
          </a:p>
          <a:p>
            <a:r>
              <a:rPr lang="en-US" sz="1400"/>
              <a:t>We should not remove A</a:t>
            </a:r>
            <a:r>
              <a:rPr lang="ja-JP" altLang="en-US" sz="1400">
                <a:latin typeface="Arial"/>
              </a:rPr>
              <a:t>’</a:t>
            </a:r>
            <a:r>
              <a:rPr lang="en-US" sz="1400"/>
              <a:t>s page</a:t>
            </a:r>
            <a:endParaRPr 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D5F8-5D4D-154E-9E83-FD9092FA9866}" type="slidenum">
              <a:rPr lang="en-US"/>
              <a:pPr/>
              <a:t>81</a:t>
            </a:fld>
            <a:endParaRPr lang="en-US"/>
          </a:p>
        </p:txBody>
      </p:sp>
      <p:sp>
        <p:nvSpPr>
          <p:cNvPr id="16363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Study Material</a:t>
            </a:r>
          </a:p>
        </p:txBody>
      </p:sp>
      <p:sp>
        <p:nvSpPr>
          <p:cNvPr id="16363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8FA-8A2E-7B41-8E3D-8C98F119B015}" type="slidenum">
              <a:rPr lang="en-US"/>
              <a:pPr/>
              <a:t>82</a:t>
            </a:fld>
            <a:endParaRPr lang="en-US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 Examples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Windows XP</a:t>
            </a:r>
          </a:p>
          <a:p>
            <a:endParaRPr lang="en-US"/>
          </a:p>
          <a:p>
            <a:r>
              <a:rPr lang="en-US"/>
              <a:t>Solaris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A3DB0-1D01-5443-B63C-37E7C188491E}" type="slidenum">
              <a:rPr lang="en-US"/>
              <a:pPr/>
              <a:t>83</a:t>
            </a:fld>
            <a:endParaRPr lang="en-US"/>
          </a:p>
        </p:txBody>
      </p:sp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XP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Uses demand paging with </a:t>
            </a:r>
            <a:r>
              <a:rPr lang="en-US" b="1"/>
              <a:t>clustering</a:t>
            </a:r>
            <a:r>
              <a:rPr lang="en-US"/>
              <a:t>. Clustering brings in pages surrounding the faulting page</a:t>
            </a:r>
          </a:p>
          <a:p>
            <a:r>
              <a:rPr lang="en-US"/>
              <a:t>Processes are assigned </a:t>
            </a:r>
            <a:r>
              <a:rPr lang="en-US" b="1"/>
              <a:t>working set minimum</a:t>
            </a:r>
            <a:r>
              <a:rPr lang="en-US"/>
              <a:t> and </a:t>
            </a:r>
            <a:r>
              <a:rPr lang="en-US" b="1"/>
              <a:t>working set maximum</a:t>
            </a:r>
            <a:endParaRPr lang="en-US"/>
          </a:p>
          <a:p>
            <a:r>
              <a:rPr lang="en-US"/>
              <a:t>Working set minimum is the minimum number of pages the process is guaranteed to have in memory</a:t>
            </a:r>
          </a:p>
          <a:p>
            <a:r>
              <a:rPr lang="en-US"/>
              <a:t>A process may be assigned as many pages up to its working set maximum</a:t>
            </a:r>
          </a:p>
          <a:p>
            <a:r>
              <a:rPr lang="en-US"/>
              <a:t>When the amount of free memory in the system falls below a threshold, </a:t>
            </a:r>
            <a:r>
              <a:rPr lang="en-US" b="1"/>
              <a:t>automatic working set trimming</a:t>
            </a:r>
            <a:r>
              <a:rPr lang="en-US"/>
              <a:t> is performed to restore the amount of free memory</a:t>
            </a:r>
          </a:p>
          <a:p>
            <a:r>
              <a:rPr lang="en-US"/>
              <a:t>Working set trimming removes pages from processes that have pages in excess of their working set minimum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88864-18F1-D54D-8E55-2FA0AFE3545F}" type="slidenum">
              <a:rPr lang="en-US"/>
              <a:pPr/>
              <a:t>84</a:t>
            </a:fld>
            <a:endParaRPr lang="en-US"/>
          </a:p>
        </p:txBody>
      </p:sp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Solaris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Maintains a list of free pages to assign faulting processes</a:t>
            </a:r>
          </a:p>
          <a:p>
            <a:r>
              <a:rPr lang="en-US" i="1"/>
              <a:t>Lotsfree</a:t>
            </a:r>
            <a:r>
              <a:rPr lang="en-US"/>
              <a:t> – threshold parameter (amount of free memory) to begin paging</a:t>
            </a:r>
          </a:p>
          <a:p>
            <a:r>
              <a:rPr lang="en-US" i="1"/>
              <a:t>Desfree</a:t>
            </a:r>
            <a:r>
              <a:rPr lang="en-US"/>
              <a:t> – threshold parameter to increasing paging</a:t>
            </a:r>
          </a:p>
          <a:p>
            <a:r>
              <a:rPr lang="en-US" i="1"/>
              <a:t>Minfree</a:t>
            </a:r>
            <a:r>
              <a:rPr lang="en-US"/>
              <a:t> – threshold parameter to being swapping</a:t>
            </a:r>
          </a:p>
          <a:p>
            <a:r>
              <a:rPr lang="en-US"/>
              <a:t>Paging is performed by </a:t>
            </a:r>
            <a:r>
              <a:rPr lang="en-US" i="1"/>
              <a:t>pageout</a:t>
            </a:r>
            <a:r>
              <a:rPr lang="en-US"/>
              <a:t> process</a:t>
            </a:r>
          </a:p>
          <a:p>
            <a:r>
              <a:rPr lang="en-US"/>
              <a:t>Pageout scans pages using modified clock algorithm</a:t>
            </a:r>
          </a:p>
          <a:p>
            <a:r>
              <a:rPr lang="en-US" i="1"/>
              <a:t>Scanrate</a:t>
            </a:r>
            <a:r>
              <a:rPr lang="en-US"/>
              <a:t> is the rate at which pages are scanned. This ranges from </a:t>
            </a:r>
            <a:r>
              <a:rPr lang="en-US" i="1"/>
              <a:t>slowscan</a:t>
            </a:r>
            <a:r>
              <a:rPr lang="en-US"/>
              <a:t> to </a:t>
            </a:r>
            <a:r>
              <a:rPr lang="en-US" i="1"/>
              <a:t>fastscan</a:t>
            </a:r>
            <a:endParaRPr lang="en-US"/>
          </a:p>
          <a:p>
            <a:r>
              <a:rPr lang="en-US"/>
              <a:t>Pageout is called more frequently depending upon the amount of free memory available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0735-3656-4C4E-A0E9-5171DEE42BBF}" type="slidenum">
              <a:rPr lang="en-US"/>
              <a:pPr/>
              <a:t>85</a:t>
            </a:fld>
            <a:endParaRPr lang="en-US"/>
          </a:p>
        </p:txBody>
      </p:sp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Solaris 2 Page Scanner</a:t>
            </a:r>
          </a:p>
        </p:txBody>
      </p:sp>
      <p:pic>
        <p:nvPicPr>
          <p:cNvPr id="1666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6061" r="923" b="6061"/>
          <a:stretch>
            <a:fillRect/>
          </a:stretch>
        </p:blipFill>
        <p:spPr bwMode="auto">
          <a:xfrm>
            <a:off x="1666875" y="2003425"/>
            <a:ext cx="55451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0465F-9A17-184E-86AC-A53DFE7FB8F4}" type="slidenum">
              <a:rPr lang="en-US"/>
              <a:pPr/>
              <a:t>86</a:t>
            </a:fld>
            <a:endParaRPr lang="en-US"/>
          </a:p>
        </p:txBody>
      </p:sp>
      <p:sp>
        <p:nvSpPr>
          <p:cNvPr id="16547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Slab Allocation in Linux Kernel</a:t>
            </a:r>
            <a:endParaRPr lang="tr-TR"/>
          </a:p>
        </p:txBody>
      </p:sp>
      <p:sp>
        <p:nvSpPr>
          <p:cNvPr id="16547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1BF85-990D-B446-9076-CB5C0209CD0F}" type="slidenum">
              <a:rPr lang="en-US"/>
              <a:pPr/>
              <a:t>87</a:t>
            </a:fld>
            <a:endParaRPr lang="en-US"/>
          </a:p>
        </p:txBody>
      </p:sp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structure</a:t>
            </a:r>
          </a:p>
        </p:txBody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 set of slabs that contain one type of object is considered as a cache. </a:t>
            </a:r>
          </a:p>
          <a:p>
            <a:r>
              <a:rPr lang="en-US"/>
              <a:t>Cache structure is a structure that keeps information about the cache and includes pointers to the slabs.  </a:t>
            </a:r>
          </a:p>
          <a:p>
            <a:endParaRPr lang="en-US"/>
          </a:p>
        </p:txBody>
      </p:sp>
      <p:sp>
        <p:nvSpPr>
          <p:cNvPr id="1644548" name="Rectangle 4"/>
          <p:cNvSpPr>
            <a:spLocks noChangeArrowheads="1"/>
          </p:cNvSpPr>
          <p:nvPr/>
        </p:nvSpPr>
        <p:spPr bwMode="auto">
          <a:xfrm>
            <a:off x="539750" y="2763838"/>
            <a:ext cx="82804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struct kmem_cache_s {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struct list_head slabs_full;       /* points to the full slabs */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struct list_head slabs_partial;  /* points to the partial slabs */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struct list_head slabs_free;      /* points to the free slabs */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unsigned int objsize;                /* size of objects stored in this cache */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unsigned int flags;  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unsigned int num;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spinlock_t spinlock;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…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…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A709-77AB-E849-AAEC-4F7674DC4414}" type="slidenum">
              <a:rPr lang="en-US"/>
              <a:pPr/>
              <a:t>88</a:t>
            </a:fld>
            <a:endParaRPr lang="en-US"/>
          </a:p>
        </p:txBody>
      </p:sp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structure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slab stucture is a data structure that points to a contiguous set of page frames (a slab) that can store some number of objects of same size. </a:t>
            </a:r>
          </a:p>
          <a:p>
            <a:r>
              <a:rPr lang="en-US"/>
              <a:t>A slab can be considered as a set of slots (slot size = object size).   Each slot in a slab can hold one object. </a:t>
            </a:r>
          </a:p>
          <a:p>
            <a:endParaRPr lang="en-US"/>
          </a:p>
          <a:p>
            <a:r>
              <a:rPr lang="en-US"/>
              <a:t> Which slots are free are maintained in the slab structure</a:t>
            </a:r>
          </a:p>
        </p:txBody>
      </p:sp>
      <p:sp>
        <p:nvSpPr>
          <p:cNvPr id="1646596" name="Text Box 4"/>
          <p:cNvSpPr txBox="1">
            <a:spLocks noChangeArrowheads="1"/>
          </p:cNvSpPr>
          <p:nvPr/>
        </p:nvSpPr>
        <p:spPr bwMode="auto">
          <a:xfrm>
            <a:off x="1258888" y="3646488"/>
            <a:ext cx="69135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/>
              <a:t>typedef struct slab_s {</a:t>
            </a:r>
          </a:p>
          <a:p>
            <a:pPr algn="l"/>
            <a:r>
              <a:rPr lang="en-US"/>
              <a:t>	struct list_head list;     </a:t>
            </a:r>
          </a:p>
          <a:p>
            <a:pPr algn="l"/>
            <a:r>
              <a:rPr lang="en-US"/>
              <a:t>	unsigned long colouroff;</a:t>
            </a:r>
          </a:p>
          <a:p>
            <a:pPr algn="l"/>
            <a:r>
              <a:rPr lang="en-US"/>
              <a:t>	void *s_mem;            /* start address of first object */</a:t>
            </a:r>
          </a:p>
          <a:p>
            <a:pPr algn="l"/>
            <a:r>
              <a:rPr lang="en-US"/>
              <a:t>	unsigned int inuse;    /* number of active objects */</a:t>
            </a:r>
          </a:p>
          <a:p>
            <a:pPr algn="l"/>
            <a:r>
              <a:rPr lang="en-US"/>
              <a:t>	kmem_bufctl_t free;  /* info about free objects */</a:t>
            </a:r>
          </a:p>
          <a:p>
            <a:pPr algn="l"/>
            <a:r>
              <a:rPr lang="en-US"/>
              <a:t>} slab_t;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3B6D-DDF1-FF4C-BF5A-8678679EC7DD}" type="slidenum">
              <a:rPr lang="en-US"/>
              <a:pPr/>
              <a:t>89</a:t>
            </a:fld>
            <a:endParaRPr lang="en-US"/>
          </a:p>
        </p:txBody>
      </p:sp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Slab Allocator</a:t>
            </a:r>
          </a:p>
        </p:txBody>
      </p:sp>
      <p:sp>
        <p:nvSpPr>
          <p:cNvPr id="1648643" name="Oval 3"/>
          <p:cNvSpPr>
            <a:spLocks noChangeArrowheads="1"/>
          </p:cNvSpPr>
          <p:nvPr/>
        </p:nvSpPr>
        <p:spPr bwMode="auto">
          <a:xfrm>
            <a:off x="3276600" y="1557338"/>
            <a:ext cx="2016125" cy="7921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cache</a:t>
            </a:r>
          </a:p>
        </p:txBody>
      </p:sp>
      <p:sp>
        <p:nvSpPr>
          <p:cNvPr id="1648644" name="Oval 4"/>
          <p:cNvSpPr>
            <a:spLocks noChangeArrowheads="1"/>
          </p:cNvSpPr>
          <p:nvPr/>
        </p:nvSpPr>
        <p:spPr bwMode="auto">
          <a:xfrm>
            <a:off x="3924300" y="2781300"/>
            <a:ext cx="1584325" cy="649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slabs_partial</a:t>
            </a:r>
          </a:p>
        </p:txBody>
      </p:sp>
      <p:sp>
        <p:nvSpPr>
          <p:cNvPr id="1648645" name="Oval 5"/>
          <p:cNvSpPr>
            <a:spLocks noChangeArrowheads="1"/>
          </p:cNvSpPr>
          <p:nvPr/>
        </p:nvSpPr>
        <p:spPr bwMode="auto">
          <a:xfrm>
            <a:off x="1042988" y="2708275"/>
            <a:ext cx="1584325" cy="649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slabs_full</a:t>
            </a:r>
          </a:p>
        </p:txBody>
      </p:sp>
      <p:sp>
        <p:nvSpPr>
          <p:cNvPr id="1648646" name="Oval 6"/>
          <p:cNvSpPr>
            <a:spLocks noChangeArrowheads="1"/>
          </p:cNvSpPr>
          <p:nvPr/>
        </p:nvSpPr>
        <p:spPr bwMode="auto">
          <a:xfrm>
            <a:off x="6516688" y="2781300"/>
            <a:ext cx="1584325" cy="649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slabs_free</a:t>
            </a:r>
          </a:p>
        </p:txBody>
      </p:sp>
      <p:sp>
        <p:nvSpPr>
          <p:cNvPr id="1648647" name="Oval 7"/>
          <p:cNvSpPr>
            <a:spLocks noChangeArrowheads="1"/>
          </p:cNvSpPr>
          <p:nvPr/>
        </p:nvSpPr>
        <p:spPr bwMode="auto">
          <a:xfrm>
            <a:off x="1042988" y="3789363"/>
            <a:ext cx="1584325" cy="6492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</a:t>
            </a:r>
          </a:p>
        </p:txBody>
      </p:sp>
      <p:sp>
        <p:nvSpPr>
          <p:cNvPr id="1648648" name="Oval 8"/>
          <p:cNvSpPr>
            <a:spLocks noChangeArrowheads="1"/>
          </p:cNvSpPr>
          <p:nvPr/>
        </p:nvSpPr>
        <p:spPr bwMode="auto">
          <a:xfrm>
            <a:off x="3924300" y="3789363"/>
            <a:ext cx="1584325" cy="6492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</a:t>
            </a:r>
          </a:p>
        </p:txBody>
      </p:sp>
      <p:sp>
        <p:nvSpPr>
          <p:cNvPr id="1648649" name="Oval 9"/>
          <p:cNvSpPr>
            <a:spLocks noChangeArrowheads="1"/>
          </p:cNvSpPr>
          <p:nvPr/>
        </p:nvSpPr>
        <p:spPr bwMode="auto">
          <a:xfrm>
            <a:off x="6443663" y="3789363"/>
            <a:ext cx="1584325" cy="6492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</a:t>
            </a:r>
          </a:p>
        </p:txBody>
      </p:sp>
      <p:sp>
        <p:nvSpPr>
          <p:cNvPr id="1648650" name="Rectangle 10"/>
          <p:cNvSpPr>
            <a:spLocks noChangeArrowheads="1"/>
          </p:cNvSpPr>
          <p:nvPr/>
        </p:nvSpPr>
        <p:spPr bwMode="auto">
          <a:xfrm>
            <a:off x="684213" y="4868863"/>
            <a:ext cx="22320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648651" name="Rectangle 11"/>
          <p:cNvSpPr>
            <a:spLocks noChangeArrowheads="1"/>
          </p:cNvSpPr>
          <p:nvPr/>
        </p:nvSpPr>
        <p:spPr bwMode="auto">
          <a:xfrm>
            <a:off x="3924300" y="4868863"/>
            <a:ext cx="1655763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2" name="Rectangle 12"/>
          <p:cNvSpPr>
            <a:spLocks noChangeArrowheads="1"/>
          </p:cNvSpPr>
          <p:nvPr/>
        </p:nvSpPr>
        <p:spPr bwMode="auto">
          <a:xfrm>
            <a:off x="6156325" y="4868863"/>
            <a:ext cx="2376488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3" name="Line 13"/>
          <p:cNvSpPr>
            <a:spLocks noChangeShapeType="1"/>
          </p:cNvSpPr>
          <p:nvPr/>
        </p:nvSpPr>
        <p:spPr bwMode="auto">
          <a:xfrm>
            <a:off x="1763713" y="44370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4" name="Line 14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5" name="Line 15"/>
          <p:cNvSpPr>
            <a:spLocks noChangeShapeType="1"/>
          </p:cNvSpPr>
          <p:nvPr/>
        </p:nvSpPr>
        <p:spPr bwMode="auto">
          <a:xfrm>
            <a:off x="7308850" y="44370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6" name="Rectangle 16"/>
          <p:cNvSpPr>
            <a:spLocks noChangeArrowheads="1"/>
          </p:cNvSpPr>
          <p:nvPr/>
        </p:nvSpPr>
        <p:spPr bwMode="auto">
          <a:xfrm>
            <a:off x="3995738" y="5013325"/>
            <a:ext cx="3603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7" name="Rectangle 17"/>
          <p:cNvSpPr>
            <a:spLocks noChangeArrowheads="1"/>
          </p:cNvSpPr>
          <p:nvPr/>
        </p:nvSpPr>
        <p:spPr bwMode="auto">
          <a:xfrm>
            <a:off x="4498975" y="5013325"/>
            <a:ext cx="3603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8" name="Rectangle 18"/>
          <p:cNvSpPr>
            <a:spLocks noChangeArrowheads="1"/>
          </p:cNvSpPr>
          <p:nvPr/>
        </p:nvSpPr>
        <p:spPr bwMode="auto">
          <a:xfrm>
            <a:off x="5003800" y="5013325"/>
            <a:ext cx="3603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9" name="Rectangle 19"/>
          <p:cNvSpPr>
            <a:spLocks noChangeArrowheads="1"/>
          </p:cNvSpPr>
          <p:nvPr/>
        </p:nvSpPr>
        <p:spPr bwMode="auto">
          <a:xfrm>
            <a:off x="6227763" y="5013325"/>
            <a:ext cx="3603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0" name="Line 20"/>
          <p:cNvSpPr>
            <a:spLocks noChangeShapeType="1"/>
          </p:cNvSpPr>
          <p:nvPr/>
        </p:nvSpPr>
        <p:spPr bwMode="auto">
          <a:xfrm>
            <a:off x="5292725" y="1938338"/>
            <a:ext cx="25923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1" name="Line 21"/>
          <p:cNvSpPr>
            <a:spLocks noChangeShapeType="1"/>
          </p:cNvSpPr>
          <p:nvPr/>
        </p:nvSpPr>
        <p:spPr bwMode="auto">
          <a:xfrm>
            <a:off x="755650" y="1916113"/>
            <a:ext cx="25209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2" name="Text Box 22"/>
          <p:cNvSpPr txBox="1">
            <a:spLocks noChangeArrowheads="1"/>
          </p:cNvSpPr>
          <p:nvPr/>
        </p:nvSpPr>
        <p:spPr bwMode="auto">
          <a:xfrm>
            <a:off x="6670675" y="1557338"/>
            <a:ext cx="1285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next cache</a:t>
            </a:r>
          </a:p>
        </p:txBody>
      </p:sp>
      <p:sp>
        <p:nvSpPr>
          <p:cNvPr id="1648663" name="Text Box 23"/>
          <p:cNvSpPr txBox="1">
            <a:spLocks noChangeArrowheads="1"/>
          </p:cNvSpPr>
          <p:nvPr/>
        </p:nvSpPr>
        <p:spPr bwMode="auto">
          <a:xfrm>
            <a:off x="468313" y="1557338"/>
            <a:ext cx="1298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prev cache</a:t>
            </a:r>
          </a:p>
        </p:txBody>
      </p:sp>
      <p:sp>
        <p:nvSpPr>
          <p:cNvPr id="1648664" name="Line 24"/>
          <p:cNvSpPr>
            <a:spLocks noChangeShapeType="1"/>
          </p:cNvSpPr>
          <p:nvPr/>
        </p:nvSpPr>
        <p:spPr bwMode="auto">
          <a:xfrm flipH="1">
            <a:off x="2339975" y="2133600"/>
            <a:ext cx="107950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5" name="Line 25"/>
          <p:cNvSpPr>
            <a:spLocks noChangeShapeType="1"/>
          </p:cNvSpPr>
          <p:nvPr/>
        </p:nvSpPr>
        <p:spPr bwMode="auto">
          <a:xfrm>
            <a:off x="4572000" y="2349500"/>
            <a:ext cx="71438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6" name="Line 26"/>
          <p:cNvSpPr>
            <a:spLocks noChangeShapeType="1"/>
          </p:cNvSpPr>
          <p:nvPr/>
        </p:nvSpPr>
        <p:spPr bwMode="auto">
          <a:xfrm>
            <a:off x="5076825" y="2205038"/>
            <a:ext cx="1582738" cy="7191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7" name="Line 27"/>
          <p:cNvSpPr>
            <a:spLocks noChangeShapeType="1"/>
          </p:cNvSpPr>
          <p:nvPr/>
        </p:nvSpPr>
        <p:spPr bwMode="auto">
          <a:xfrm>
            <a:off x="1763713" y="33575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8" name="Line 28"/>
          <p:cNvSpPr>
            <a:spLocks noChangeShapeType="1"/>
          </p:cNvSpPr>
          <p:nvPr/>
        </p:nvSpPr>
        <p:spPr bwMode="auto">
          <a:xfrm>
            <a:off x="4716463" y="3429000"/>
            <a:ext cx="0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9" name="Line 29"/>
          <p:cNvSpPr>
            <a:spLocks noChangeShapeType="1"/>
          </p:cNvSpPr>
          <p:nvPr/>
        </p:nvSpPr>
        <p:spPr bwMode="auto">
          <a:xfrm>
            <a:off x="7235825" y="3429000"/>
            <a:ext cx="0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70" name="Rectangle 30"/>
          <p:cNvSpPr>
            <a:spLocks noChangeArrowheads="1"/>
          </p:cNvSpPr>
          <p:nvPr/>
        </p:nvSpPr>
        <p:spPr bwMode="auto">
          <a:xfrm>
            <a:off x="755650" y="5013325"/>
            <a:ext cx="3603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71" name="Rectangle 31"/>
          <p:cNvSpPr>
            <a:spLocks noChangeArrowheads="1"/>
          </p:cNvSpPr>
          <p:nvPr/>
        </p:nvSpPr>
        <p:spPr bwMode="auto">
          <a:xfrm>
            <a:off x="1258888" y="5013325"/>
            <a:ext cx="3603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72" name="Line 32"/>
          <p:cNvSpPr>
            <a:spLocks noChangeShapeType="1"/>
          </p:cNvSpPr>
          <p:nvPr/>
        </p:nvSpPr>
        <p:spPr bwMode="auto">
          <a:xfrm>
            <a:off x="1425575" y="5346700"/>
            <a:ext cx="360363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73" name="Text Box 33"/>
          <p:cNvSpPr txBox="1">
            <a:spLocks noChangeArrowheads="1"/>
          </p:cNvSpPr>
          <p:nvPr/>
        </p:nvSpPr>
        <p:spPr bwMode="auto">
          <a:xfrm>
            <a:off x="1303338" y="5799138"/>
            <a:ext cx="110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an object</a:t>
            </a:r>
          </a:p>
        </p:txBody>
      </p:sp>
      <p:sp>
        <p:nvSpPr>
          <p:cNvPr id="1648674" name="Text Box 34"/>
          <p:cNvSpPr txBox="1">
            <a:spLocks noChangeArrowheads="1"/>
          </p:cNvSpPr>
          <p:nvPr/>
        </p:nvSpPr>
        <p:spPr bwMode="auto">
          <a:xfrm>
            <a:off x="2195513" y="4508500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pages</a:t>
            </a:r>
          </a:p>
        </p:txBody>
      </p:sp>
      <p:sp>
        <p:nvSpPr>
          <p:cNvPr id="1648675" name="Text Box 35"/>
          <p:cNvSpPr txBox="1">
            <a:spLocks noChangeArrowheads="1"/>
          </p:cNvSpPr>
          <p:nvPr/>
        </p:nvSpPr>
        <p:spPr bwMode="auto">
          <a:xfrm>
            <a:off x="4932363" y="4508500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pages</a:t>
            </a:r>
          </a:p>
        </p:txBody>
      </p:sp>
      <p:sp>
        <p:nvSpPr>
          <p:cNvPr id="1648676" name="Text Box 36"/>
          <p:cNvSpPr txBox="1">
            <a:spLocks noChangeArrowheads="1"/>
          </p:cNvSpPr>
          <p:nvPr/>
        </p:nvSpPr>
        <p:spPr bwMode="auto">
          <a:xfrm>
            <a:off x="7812088" y="4508500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A803-506A-D345-911A-2F4909E44072}" type="slidenum">
              <a:rPr lang="en-US"/>
              <a:pPr/>
              <a:t>9</a:t>
            </a:fld>
            <a:endParaRPr lang="en-US"/>
          </a:p>
        </p:txBody>
      </p:sp>
      <p:sp>
        <p:nvSpPr>
          <p:cNvPr id="140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Valid-Invalid Bit</a:t>
            </a:r>
          </a:p>
        </p:txBody>
      </p:sp>
      <p:sp>
        <p:nvSpPr>
          <p:cNvPr id="1407002" name="Rectangle 3"/>
          <p:cNvSpPr>
            <a:spLocks noChangeArrowheads="1"/>
          </p:cNvSpPr>
          <p:nvPr/>
        </p:nvSpPr>
        <p:spPr bwMode="auto">
          <a:xfrm>
            <a:off x="468313" y="1530350"/>
            <a:ext cx="87137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With each </a:t>
            </a:r>
            <a:r>
              <a:rPr lang="en-US" b="1" dirty="0"/>
              <a:t>page table entry</a:t>
            </a:r>
            <a:r>
              <a:rPr lang="en-US" dirty="0"/>
              <a:t> a </a:t>
            </a:r>
            <a:r>
              <a:rPr lang="en-US" dirty="0">
                <a:solidFill>
                  <a:srgbClr val="FF3300"/>
                </a:solidFill>
              </a:rPr>
              <a:t>valid–invalid bit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validation bit</a:t>
            </a:r>
            <a:r>
              <a:rPr lang="en-US" dirty="0" smtClean="0"/>
              <a:t>) is </a:t>
            </a:r>
            <a:r>
              <a:rPr lang="en-US" dirty="0"/>
              <a:t>associated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 in-memory, </a:t>
            </a:r>
            <a:r>
              <a:rPr lang="en-US" b="1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 not-in-memory)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Initially valid–invalid bit is set to</a:t>
            </a:r>
            <a:r>
              <a:rPr lang="en-US" b="1" dirty="0">
                <a:sym typeface="Symbol" charset="0"/>
              </a:rPr>
              <a:t> </a:t>
            </a:r>
            <a:r>
              <a:rPr lang="en-US" b="1" dirty="0" err="1">
                <a:sym typeface="Symbol" charset="0"/>
              </a:rPr>
              <a:t>i</a:t>
            </a:r>
            <a:r>
              <a:rPr lang="en-US" b="1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on all entries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Example of a page table snapshot:</a:t>
            </a:r>
            <a:br>
              <a:rPr lang="en-US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endParaRPr lang="en-US" sz="1600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endParaRPr lang="en-US" sz="1600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During address translation, if valid–invalid </a:t>
            </a:r>
            <a:r>
              <a:rPr lang="en-US" dirty="0" smtClean="0">
                <a:sym typeface="Symbol" charset="0"/>
              </a:rPr>
              <a:t>bit in </a:t>
            </a:r>
            <a:r>
              <a:rPr lang="en-US" dirty="0">
                <a:sym typeface="Symbol" charset="0"/>
              </a:rPr>
              <a:t>page table entry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ym typeface="Symbol" charset="0"/>
              </a:rPr>
              <a:t>      is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 page fault</a:t>
            </a:r>
          </a:p>
        </p:txBody>
      </p:sp>
      <p:sp>
        <p:nvSpPr>
          <p:cNvPr id="1407003" name="Rectangle 4"/>
          <p:cNvSpPr>
            <a:spLocks noChangeArrowheads="1"/>
          </p:cNvSpPr>
          <p:nvPr/>
        </p:nvSpPr>
        <p:spPr bwMode="auto">
          <a:xfrm>
            <a:off x="5618163" y="2638425"/>
            <a:ext cx="1878012" cy="2667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tr-TR">
              <a:latin typeface="Verdana" charset="0"/>
              <a:cs typeface="ＭＳ Ｐゴシック" charset="0"/>
            </a:endParaRPr>
          </a:p>
        </p:txBody>
      </p:sp>
      <p:sp>
        <p:nvSpPr>
          <p:cNvPr id="1407004" name="Line 5"/>
          <p:cNvSpPr>
            <a:spLocks noChangeShapeType="1"/>
          </p:cNvSpPr>
          <p:nvPr/>
        </p:nvSpPr>
        <p:spPr bwMode="auto">
          <a:xfrm>
            <a:off x="5568950" y="29225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5" name="Line 6"/>
          <p:cNvSpPr>
            <a:spLocks noChangeShapeType="1"/>
          </p:cNvSpPr>
          <p:nvPr/>
        </p:nvSpPr>
        <p:spPr bwMode="auto">
          <a:xfrm>
            <a:off x="5568950" y="32273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6" name="Line 7"/>
          <p:cNvSpPr>
            <a:spLocks noChangeShapeType="1"/>
          </p:cNvSpPr>
          <p:nvPr/>
        </p:nvSpPr>
        <p:spPr bwMode="auto">
          <a:xfrm>
            <a:off x="5568950" y="35321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7" name="Line 8"/>
          <p:cNvSpPr>
            <a:spLocks noChangeShapeType="1"/>
          </p:cNvSpPr>
          <p:nvPr/>
        </p:nvSpPr>
        <p:spPr bwMode="auto">
          <a:xfrm>
            <a:off x="5568950" y="38369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8" name="Line 10"/>
          <p:cNvSpPr>
            <a:spLocks noChangeShapeType="1"/>
          </p:cNvSpPr>
          <p:nvPr/>
        </p:nvSpPr>
        <p:spPr bwMode="auto">
          <a:xfrm>
            <a:off x="5568950" y="41417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9" name="Line 11"/>
          <p:cNvSpPr>
            <a:spLocks noChangeShapeType="1"/>
          </p:cNvSpPr>
          <p:nvPr/>
        </p:nvSpPr>
        <p:spPr bwMode="auto">
          <a:xfrm>
            <a:off x="5568950" y="4699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10" name="Line 12"/>
          <p:cNvSpPr>
            <a:spLocks noChangeShapeType="1"/>
          </p:cNvSpPr>
          <p:nvPr/>
        </p:nvSpPr>
        <p:spPr bwMode="auto">
          <a:xfrm>
            <a:off x="5568950" y="49799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11" name="Line 13"/>
          <p:cNvSpPr>
            <a:spLocks noChangeShapeType="1"/>
          </p:cNvSpPr>
          <p:nvPr/>
        </p:nvSpPr>
        <p:spPr bwMode="auto">
          <a:xfrm>
            <a:off x="7016750" y="2312988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12" name="Text Box 14"/>
          <p:cNvSpPr txBox="1">
            <a:spLocks noChangeArrowheads="1"/>
          </p:cNvSpPr>
          <p:nvPr/>
        </p:nvSpPr>
        <p:spPr bwMode="auto">
          <a:xfrm>
            <a:off x="7094538" y="2589213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v</a:t>
            </a:r>
          </a:p>
        </p:txBody>
      </p:sp>
      <p:sp>
        <p:nvSpPr>
          <p:cNvPr id="1407013" name="Text Box 15"/>
          <p:cNvSpPr txBox="1">
            <a:spLocks noChangeArrowheads="1"/>
          </p:cNvSpPr>
          <p:nvPr/>
        </p:nvSpPr>
        <p:spPr bwMode="auto">
          <a:xfrm>
            <a:off x="7096125" y="288925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v</a:t>
            </a:r>
          </a:p>
        </p:txBody>
      </p:sp>
      <p:sp>
        <p:nvSpPr>
          <p:cNvPr id="1407014" name="Text Box 16"/>
          <p:cNvSpPr txBox="1">
            <a:spLocks noChangeArrowheads="1"/>
          </p:cNvSpPr>
          <p:nvPr/>
        </p:nvSpPr>
        <p:spPr bwMode="auto">
          <a:xfrm>
            <a:off x="7094538" y="3189288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v</a:t>
            </a:r>
          </a:p>
        </p:txBody>
      </p:sp>
      <p:sp>
        <p:nvSpPr>
          <p:cNvPr id="1407015" name="Text Box 17"/>
          <p:cNvSpPr txBox="1">
            <a:spLocks noChangeArrowheads="1"/>
          </p:cNvSpPr>
          <p:nvPr/>
        </p:nvSpPr>
        <p:spPr bwMode="auto">
          <a:xfrm>
            <a:off x="7096125" y="351790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v</a:t>
            </a:r>
          </a:p>
        </p:txBody>
      </p:sp>
      <p:sp>
        <p:nvSpPr>
          <p:cNvPr id="1407016" name="Text Box 18"/>
          <p:cNvSpPr txBox="1">
            <a:spLocks noChangeArrowheads="1"/>
          </p:cNvSpPr>
          <p:nvPr/>
        </p:nvSpPr>
        <p:spPr bwMode="auto">
          <a:xfrm>
            <a:off x="7124700" y="38369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i</a:t>
            </a:r>
          </a:p>
        </p:txBody>
      </p:sp>
      <p:sp>
        <p:nvSpPr>
          <p:cNvPr id="1407017" name="Text Box 19"/>
          <p:cNvSpPr txBox="1">
            <a:spLocks noChangeArrowheads="1"/>
          </p:cNvSpPr>
          <p:nvPr/>
        </p:nvSpPr>
        <p:spPr bwMode="auto">
          <a:xfrm>
            <a:off x="7124700" y="46751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i</a:t>
            </a:r>
          </a:p>
        </p:txBody>
      </p:sp>
      <p:sp>
        <p:nvSpPr>
          <p:cNvPr id="1407018" name="Text Box 20"/>
          <p:cNvSpPr txBox="1">
            <a:spLocks noChangeArrowheads="1"/>
          </p:cNvSpPr>
          <p:nvPr/>
        </p:nvSpPr>
        <p:spPr bwMode="auto">
          <a:xfrm>
            <a:off x="7124700" y="49799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i</a:t>
            </a:r>
          </a:p>
        </p:txBody>
      </p:sp>
      <p:sp>
        <p:nvSpPr>
          <p:cNvPr id="1407019" name="Text Box 21"/>
          <p:cNvSpPr txBox="1">
            <a:spLocks noChangeArrowheads="1"/>
          </p:cNvSpPr>
          <p:nvPr/>
        </p:nvSpPr>
        <p:spPr bwMode="auto">
          <a:xfrm>
            <a:off x="6070600" y="42179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….</a:t>
            </a:r>
          </a:p>
        </p:txBody>
      </p:sp>
      <p:sp>
        <p:nvSpPr>
          <p:cNvPr id="1407020" name="Text Box 22"/>
          <p:cNvSpPr txBox="1">
            <a:spLocks noChangeArrowheads="1"/>
          </p:cNvSpPr>
          <p:nvPr/>
        </p:nvSpPr>
        <p:spPr bwMode="auto">
          <a:xfrm>
            <a:off x="5924550" y="2312988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  <a:cs typeface="ＭＳ Ｐゴシック" charset="0"/>
              </a:rPr>
              <a:t>Frame #</a:t>
            </a:r>
          </a:p>
        </p:txBody>
      </p:sp>
      <p:sp>
        <p:nvSpPr>
          <p:cNvPr id="1407021" name="Text Box 23"/>
          <p:cNvSpPr txBox="1">
            <a:spLocks noChangeArrowheads="1"/>
          </p:cNvSpPr>
          <p:nvPr/>
        </p:nvSpPr>
        <p:spPr bwMode="auto">
          <a:xfrm>
            <a:off x="7040563" y="2312988"/>
            <a:ext cx="1347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  <a:cs typeface="ＭＳ Ｐゴシック" charset="0"/>
              </a:rPr>
              <a:t>valid-invalid bit</a:t>
            </a:r>
          </a:p>
        </p:txBody>
      </p:sp>
      <p:sp>
        <p:nvSpPr>
          <p:cNvPr id="1407022" name="Text Box 24"/>
          <p:cNvSpPr txBox="1">
            <a:spLocks noChangeArrowheads="1"/>
          </p:cNvSpPr>
          <p:nvPr/>
        </p:nvSpPr>
        <p:spPr bwMode="auto">
          <a:xfrm>
            <a:off x="6119813" y="5284788"/>
            <a:ext cx="101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  <a:cs typeface="ＭＳ Ｐゴシック" charset="0"/>
              </a:rPr>
              <a:t>page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AFE6-B8F2-904C-9929-BF1F5300088D}" type="slidenum">
              <a:rPr lang="en-US"/>
              <a:pPr/>
              <a:t>90</a:t>
            </a:fld>
            <a:endParaRPr lang="en-US"/>
          </a:p>
        </p:txBody>
      </p:sp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Allocator in Linux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</a:t>
            </a:r>
            <a:r>
              <a:rPr lang="en-US" b="1"/>
              <a:t>/proc/slabinfo</a:t>
            </a:r>
            <a:r>
              <a:rPr lang="en-US"/>
              <a:t> will give info about the current slabs and objects</a:t>
            </a:r>
          </a:p>
        </p:txBody>
      </p:sp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41300" y="2298700"/>
            <a:ext cx="88677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000">
                <a:latin typeface="Courier New" charset="0"/>
              </a:rPr>
              <a:t># name            &lt;active_objs&gt; &lt;num_objs&gt; &lt;objsize&gt; &lt;objperslab&gt; &lt;pagesperslab&gt; : tunables &lt;limit&gt; &lt;batchcount&gt; &lt;</a:t>
            </a:r>
          </a:p>
          <a:p>
            <a:pPr algn="l"/>
            <a:r>
              <a:rPr lang="en-US" sz="1000">
                <a:latin typeface="Courier New" charset="0"/>
              </a:rPr>
              <a:t>sharedfactor&gt; : slabdata &lt;active_slabs&gt; &lt;num_slabs&gt; &lt;sharedavail&gt;</a:t>
            </a:r>
          </a:p>
          <a:p>
            <a:pPr algn="l"/>
            <a:r>
              <a:rPr lang="en-US" sz="1000">
                <a:latin typeface="Courier New" charset="0"/>
              </a:rPr>
              <a:t>ip_fib_alias          15    113     32  113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ip_fib_hash           15    113     32  113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dm_tio                 0      0     16  203    1 : tunables  120   60    8 : slabdata      0      0      0</a:t>
            </a:r>
          </a:p>
          <a:p>
            <a:pPr algn="l"/>
            <a:r>
              <a:rPr lang="en-US" sz="1000">
                <a:latin typeface="Courier New" charset="0"/>
              </a:rPr>
              <a:t>dm_io                  0      0     20  169    1 : tunables  120   60    8 : slabdata      0      0      0</a:t>
            </a:r>
          </a:p>
          <a:p>
            <a:pPr algn="l"/>
            <a:r>
              <a:rPr lang="en-US" sz="1000">
                <a:latin typeface="Courier New" charset="0"/>
              </a:rPr>
              <a:t>uhci_urb_priv          4    127     28  127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jbd_4k                 0      0   4096    1    1 : tunables   24   12    8 : slabdata      0      0      0</a:t>
            </a:r>
          </a:p>
          <a:p>
            <a:pPr algn="l"/>
            <a:r>
              <a:rPr lang="en-US" sz="1000">
                <a:latin typeface="Courier New" charset="0"/>
              </a:rPr>
              <a:t>ext3_inode_cache  128604 128696    504    8    1 : tunables   54   27    8 : slabdata  16087  16087      0</a:t>
            </a:r>
          </a:p>
          <a:p>
            <a:pPr algn="l"/>
            <a:r>
              <a:rPr lang="en-US" sz="1000">
                <a:latin typeface="Courier New" charset="0"/>
              </a:rPr>
              <a:t>ext3_xattr         24084  29562     48   78    1 : tunables  120   60    8 : slabdata    379    379      0</a:t>
            </a:r>
          </a:p>
          <a:p>
            <a:pPr algn="l"/>
            <a:r>
              <a:rPr lang="en-US" sz="1000">
                <a:latin typeface="Courier New" charset="0"/>
              </a:rPr>
              <a:t>journal_handle        16    169     20  169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journal_head          75    144     52   72    1 : tunables  120   60    8 : slabdata      2      2      0</a:t>
            </a:r>
          </a:p>
          <a:p>
            <a:pPr algn="l"/>
            <a:r>
              <a:rPr lang="en-US" sz="1000">
                <a:latin typeface="Courier New" charset="0"/>
              </a:rPr>
              <a:t>revoke_table           2    254     12  254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revoke_record          0      0     16  203    1 : tunables  120   60    8 : slabdata      0      0      0</a:t>
            </a:r>
          </a:p>
          <a:p>
            <a:pPr algn="l"/>
            <a:r>
              <a:rPr lang="en-US" sz="1000">
                <a:latin typeface="Courier New" charset="0"/>
              </a:rPr>
              <a:t>scsi_cmd_cache        35     60    320   12    1 : tunables   54   27    8 : slabdata      5      5      0</a:t>
            </a:r>
          </a:p>
          <a:p>
            <a:pPr algn="l"/>
            <a:r>
              <a:rPr lang="en-US" sz="1000">
                <a:latin typeface="Courier New" charset="0"/>
              </a:rPr>
              <a:t>….</a:t>
            </a:r>
          </a:p>
          <a:p>
            <a:pPr algn="l"/>
            <a:r>
              <a:rPr lang="en-US" sz="1000">
                <a:latin typeface="Courier New" charset="0"/>
              </a:rPr>
              <a:t>files_cache          104    170    384   10    1 : tunables   54   27    8 : slabdata     17     17      0</a:t>
            </a:r>
          </a:p>
          <a:p>
            <a:pPr algn="l"/>
            <a:r>
              <a:rPr lang="en-US" sz="1000">
                <a:latin typeface="Courier New" charset="0"/>
              </a:rPr>
              <a:t>signal_cache         134    144    448    9    1 : tunables   54   27    8 : slabdata     16     16      0</a:t>
            </a:r>
          </a:p>
          <a:p>
            <a:pPr algn="l"/>
            <a:r>
              <a:rPr lang="en-US" sz="1000">
                <a:latin typeface="Courier New" charset="0"/>
              </a:rPr>
              <a:t>sighand_cache        126    126   1344    3    1 : tunables   24   12    8 : slabdata     42     42      0</a:t>
            </a:r>
          </a:p>
          <a:p>
            <a:pPr algn="l"/>
            <a:r>
              <a:rPr lang="en-US" sz="1000" b="1">
                <a:latin typeface="Courier New" charset="0"/>
              </a:rPr>
              <a:t>task_struct          179    195   1392    5    2 : tunables   24   12    8 : slabdata     39     39      0</a:t>
            </a:r>
          </a:p>
          <a:p>
            <a:pPr algn="l"/>
            <a:r>
              <a:rPr lang="en-US" sz="1000">
                <a:latin typeface="Courier New" charset="0"/>
              </a:rPr>
              <a:t>anon_vma            2428   2540     12  254    1 : tunables  120   60    8 : slabdata     10     10      0</a:t>
            </a:r>
          </a:p>
          <a:p>
            <a:pPr algn="l"/>
            <a:r>
              <a:rPr lang="en-US" sz="1000">
                <a:latin typeface="Courier New" charset="0"/>
              </a:rPr>
              <a:t>pgd                   89     89   4096    1    1 : tunables   24   12    8 : slabdata     89     89      0</a:t>
            </a:r>
          </a:p>
          <a:p>
            <a:pPr algn="l"/>
            <a:r>
              <a:rPr lang="en-US" sz="1000">
                <a:latin typeface="Courier New" charset="0"/>
              </a:rPr>
              <a:t>pid                  170    303     36  101    1 : tunables  120   60    8 : slabdata      3      3      0</a:t>
            </a:r>
          </a:p>
          <a:p>
            <a:pPr algn="l"/>
            <a:endParaRPr lang="en-US" sz="1000">
              <a:latin typeface="Courier New" charset="0"/>
            </a:endParaRPr>
          </a:p>
          <a:p>
            <a:pPr algn="l"/>
            <a:endParaRPr lang="en-US" sz="1000">
              <a:latin typeface="Courier New" charset="0"/>
            </a:endParaRPr>
          </a:p>
        </p:txBody>
      </p:sp>
      <p:sp>
        <p:nvSpPr>
          <p:cNvPr id="1652741" name="Rectangle 5"/>
          <p:cNvSpPr>
            <a:spLocks noChangeArrowheads="1"/>
          </p:cNvSpPr>
          <p:nvPr/>
        </p:nvSpPr>
        <p:spPr bwMode="auto">
          <a:xfrm>
            <a:off x="323850" y="2133600"/>
            <a:ext cx="1223963" cy="38877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52742" name="Line 6"/>
          <p:cNvSpPr>
            <a:spLocks noChangeShapeType="1"/>
          </p:cNvSpPr>
          <p:nvPr/>
        </p:nvSpPr>
        <p:spPr bwMode="auto">
          <a:xfrm flipV="1">
            <a:off x="1403350" y="2133600"/>
            <a:ext cx="431800" cy="714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1784350" y="1909763"/>
            <a:ext cx="566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cache names: one cache for each different object type</a:t>
            </a:r>
          </a:p>
        </p:txBody>
      </p:sp>
      <p:sp>
        <p:nvSpPr>
          <p:cNvPr id="1652744" name="Rectangle 8"/>
          <p:cNvSpPr>
            <a:spLocks noChangeArrowheads="1"/>
          </p:cNvSpPr>
          <p:nvPr/>
        </p:nvSpPr>
        <p:spPr bwMode="auto">
          <a:xfrm>
            <a:off x="2916238" y="2636838"/>
            <a:ext cx="360362" cy="3455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52745" name="Text Box 9"/>
          <p:cNvSpPr txBox="1">
            <a:spLocks noChangeArrowheads="1"/>
          </p:cNvSpPr>
          <p:nvPr/>
        </p:nvSpPr>
        <p:spPr bwMode="auto">
          <a:xfrm>
            <a:off x="2832100" y="6040438"/>
            <a:ext cx="58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size</a:t>
            </a:r>
          </a:p>
        </p:txBody>
      </p:sp>
      <p:sp>
        <p:nvSpPr>
          <p:cNvPr id="1652746" name="Rectangle 10"/>
          <p:cNvSpPr>
            <a:spLocks noChangeArrowheads="1"/>
          </p:cNvSpPr>
          <p:nvPr/>
        </p:nvSpPr>
        <p:spPr bwMode="auto">
          <a:xfrm>
            <a:off x="1835150" y="2636838"/>
            <a:ext cx="360363" cy="3455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52747" name="Text Box 11"/>
          <p:cNvSpPr txBox="1">
            <a:spLocks noChangeArrowheads="1"/>
          </p:cNvSpPr>
          <p:nvPr/>
        </p:nvSpPr>
        <p:spPr bwMode="auto">
          <a:xfrm>
            <a:off x="774700" y="6021388"/>
            <a:ext cx="156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active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93607-16A3-3D42-A8FA-A84F6C6BD1C9}" type="slidenum">
              <a:rPr lang="en-US"/>
              <a:pPr/>
              <a:t>91</a:t>
            </a:fld>
            <a:endParaRPr lang="en-US"/>
          </a:p>
        </p:txBody>
      </p:sp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slides here are adapted/modified from the textbook and its slides: Operating System Concepts, Silberschatz  et al., 7th &amp; 8th editions,  Wiley. </a:t>
            </a:r>
          </a:p>
          <a:p>
            <a:r>
              <a:rPr lang="en-US"/>
              <a:t>Operating System Concepts, 7</a:t>
            </a:r>
            <a:r>
              <a:rPr lang="en-US" baseline="30000"/>
              <a:t>th</a:t>
            </a:r>
            <a:r>
              <a:rPr lang="en-US"/>
              <a:t> and 8</a:t>
            </a:r>
            <a:r>
              <a:rPr lang="en-US" baseline="30000"/>
              <a:t>th</a:t>
            </a:r>
            <a:r>
              <a:rPr lang="en-US"/>
              <a:t> editions, Silberschatz et al. Wiley. </a:t>
            </a:r>
          </a:p>
          <a:p>
            <a:r>
              <a:rPr lang="en-US"/>
              <a:t>Modern Operating Systems, Andrew S. Tanenbaum, 3</a:t>
            </a:r>
            <a:r>
              <a:rPr lang="en-US" baseline="30000"/>
              <a:t>rd</a:t>
            </a:r>
            <a:r>
              <a:rPr lang="en-US"/>
              <a:t> edition, 2009. 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4884</TotalTime>
  <Words>4192</Words>
  <Application>Microsoft Macintosh PowerPoint</Application>
  <PresentationFormat>On-screen Show (4:3)</PresentationFormat>
  <Paragraphs>1058</Paragraphs>
  <Slides>91</Slides>
  <Notes>80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3" baseType="lpstr">
      <vt:lpstr>Courier New</vt:lpstr>
      <vt:lpstr>Helvetica</vt:lpstr>
      <vt:lpstr>Monotype Sorts</vt:lpstr>
      <vt:lpstr>ＭＳ Ｐゴシック</vt:lpstr>
      <vt:lpstr>Symbol</vt:lpstr>
      <vt:lpstr>Tahoma Small Cap</vt:lpstr>
      <vt:lpstr>Times New Roman</vt:lpstr>
      <vt:lpstr>Verdana</vt:lpstr>
      <vt:lpstr>Wingdings</vt:lpstr>
      <vt:lpstr>Arial</vt:lpstr>
      <vt:lpstr>Default Design</vt:lpstr>
      <vt:lpstr>Equation</vt:lpstr>
      <vt:lpstr>Chapter  9  Virtual Memory </vt:lpstr>
      <vt:lpstr>Objectives and Outline</vt:lpstr>
      <vt:lpstr>Background</vt:lpstr>
      <vt:lpstr>Virtual Memory That is Larger Than Physical Memory</vt:lpstr>
      <vt:lpstr>A typical virtual-address space layout of a process</vt:lpstr>
      <vt:lpstr>Shared Library Using Virtual Memory</vt:lpstr>
      <vt:lpstr>Implementing Virtual Memory</vt:lpstr>
      <vt:lpstr>Demand Paging</vt:lpstr>
      <vt:lpstr>Valid-Invalid Bit</vt:lpstr>
      <vt:lpstr>Page Table When Some Pages Are Not in Main Memory</vt:lpstr>
      <vt:lpstr>Page Fault</vt:lpstr>
      <vt:lpstr>Page Fault (Cont.)</vt:lpstr>
      <vt:lpstr>Steps in Handling a Page Fault</vt:lpstr>
      <vt:lpstr>Performance of Demand Paging</vt:lpstr>
      <vt:lpstr>Demand Paging Example</vt:lpstr>
      <vt:lpstr>Process Creation</vt:lpstr>
      <vt:lpstr>Copy-on-Write</vt:lpstr>
      <vt:lpstr>Before Process 1 Modifies Page C</vt:lpstr>
      <vt:lpstr>After Process 1 Modifies Page C</vt:lpstr>
      <vt:lpstr>Page Replacement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Replacement Algorithms</vt:lpstr>
      <vt:lpstr>Driving reference string</vt:lpstr>
      <vt:lpstr>Graph of Page Faults Versus The Number of Frames</vt:lpstr>
      <vt:lpstr>First-In-First-Out (FIFO) Algorithm</vt:lpstr>
      <vt:lpstr>FIFO Page Replacement</vt:lpstr>
      <vt:lpstr>FIFO Illustrating Belady’s Anomaly</vt:lpstr>
      <vt:lpstr>Optimal Algorithm</vt:lpstr>
      <vt:lpstr>Optimal Page Replacement</vt:lpstr>
      <vt:lpstr>Least Recently Used (LRU) Algorithm</vt:lpstr>
      <vt:lpstr>LRU Page Replacement</vt:lpstr>
      <vt:lpstr>LRU Algorithm Implementation</vt:lpstr>
      <vt:lpstr>LRU Algorithm Implementation</vt:lpstr>
      <vt:lpstr>Use of a Stack to Record The Most Recent Page References</vt:lpstr>
      <vt:lpstr>LRU Approximation Algorithms</vt:lpstr>
      <vt:lpstr>Reference Bit </vt:lpstr>
      <vt:lpstr>Additional Reference Bits</vt:lpstr>
      <vt:lpstr>Additional Reference Bits Example</vt:lpstr>
      <vt:lpstr>Second-Chance Algorithm 1</vt:lpstr>
      <vt:lpstr>Second-Chance Algorithm 1</vt:lpstr>
      <vt:lpstr>Second-Chance Algorithm 2 (Clock Algorithm)</vt:lpstr>
      <vt:lpstr>Enhanced Second-Change Algorithm</vt:lpstr>
      <vt:lpstr>Counting Algorithms</vt:lpstr>
      <vt:lpstr>Allocation of Frames</vt:lpstr>
      <vt:lpstr>Fixed Allocation</vt:lpstr>
      <vt:lpstr>Priority Allocation</vt:lpstr>
      <vt:lpstr>Global versus Local Allocation</vt:lpstr>
      <vt:lpstr>Thrashing</vt:lpstr>
      <vt:lpstr>Thrashing (Cont.)</vt:lpstr>
      <vt:lpstr>Demand Paging and Thrashing</vt:lpstr>
      <vt:lpstr>Locality In A Memory-Reference Pattern</vt:lpstr>
      <vt:lpstr>Working-Set Model</vt:lpstr>
      <vt:lpstr>Working-Set Model</vt:lpstr>
      <vt:lpstr>Working-Set Model</vt:lpstr>
      <vt:lpstr>Keeping Track of Working-Set a method</vt:lpstr>
      <vt:lpstr>Keeping Track of Working-Set a method</vt:lpstr>
      <vt:lpstr>Working Sets and Page Fault Rates</vt:lpstr>
      <vt:lpstr>Page-Fault Frequency (PFF) Scheme</vt:lpstr>
      <vt:lpstr>Memory-Mapped Files</vt:lpstr>
      <vt:lpstr>Memory Mapped Files</vt:lpstr>
      <vt:lpstr>Memory-Mapped Shared Memory in Windows</vt:lpstr>
      <vt:lpstr>Allocating Kernel Memory</vt:lpstr>
      <vt:lpstr>Allocating Kernel Memory</vt:lpstr>
      <vt:lpstr>Buddy System Allocator</vt:lpstr>
      <vt:lpstr>Buddy System Allocator</vt:lpstr>
      <vt:lpstr>Example</vt:lpstr>
      <vt:lpstr>Example</vt:lpstr>
      <vt:lpstr>Slab Allocator</vt:lpstr>
      <vt:lpstr>Slab Allocator</vt:lpstr>
      <vt:lpstr>Slabs and Caches</vt:lpstr>
      <vt:lpstr>Slab Allocation</vt:lpstr>
      <vt:lpstr>Prepaging</vt:lpstr>
      <vt:lpstr>Other Issues – Page Size</vt:lpstr>
      <vt:lpstr>Other Issues – TLB Reach</vt:lpstr>
      <vt:lpstr>Other Issues – Program Structure</vt:lpstr>
      <vt:lpstr>Other Issues – I/O interlock</vt:lpstr>
      <vt:lpstr>Additional Study Material</vt:lpstr>
      <vt:lpstr>Operating System Examples</vt:lpstr>
      <vt:lpstr>Windows XP</vt:lpstr>
      <vt:lpstr>Solaris</vt:lpstr>
      <vt:lpstr>Solaris 2 Page Scanner</vt:lpstr>
      <vt:lpstr>Slab Allocation in Linux Kernel</vt:lpstr>
      <vt:lpstr>Cache structure</vt:lpstr>
      <vt:lpstr>Slab structure</vt:lpstr>
      <vt:lpstr>Layout of Slab Allocator</vt:lpstr>
      <vt:lpstr>Slab Allocator in Linux</vt:lpstr>
      <vt:lpstr>References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4880</cp:revision>
  <dcterms:created xsi:type="dcterms:W3CDTF">1601-01-01T00:00:00Z</dcterms:created>
  <dcterms:modified xsi:type="dcterms:W3CDTF">2018-04-12T07:14:39Z</dcterms:modified>
</cp:coreProperties>
</file>