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60"/>
  </p:notesMasterIdLst>
  <p:sldIdLst>
    <p:sldId id="256" r:id="rId2"/>
    <p:sldId id="260" r:id="rId3"/>
    <p:sldId id="262" r:id="rId4"/>
    <p:sldId id="263" r:id="rId5"/>
    <p:sldId id="264" r:id="rId6"/>
    <p:sldId id="265" r:id="rId7"/>
    <p:sldId id="266" r:id="rId8"/>
    <p:sldId id="267" r:id="rId9"/>
    <p:sldId id="269" r:id="rId10"/>
    <p:sldId id="270" r:id="rId11"/>
    <p:sldId id="271" r:id="rId12"/>
    <p:sldId id="272" r:id="rId13"/>
    <p:sldId id="273" r:id="rId14"/>
    <p:sldId id="274" r:id="rId15"/>
    <p:sldId id="291" r:id="rId16"/>
    <p:sldId id="320" r:id="rId17"/>
    <p:sldId id="275" r:id="rId18"/>
    <p:sldId id="276" r:id="rId19"/>
    <p:sldId id="321" r:id="rId20"/>
    <p:sldId id="277" r:id="rId21"/>
    <p:sldId id="278" r:id="rId22"/>
    <p:sldId id="279" r:id="rId23"/>
    <p:sldId id="280" r:id="rId24"/>
    <p:sldId id="281" r:id="rId25"/>
    <p:sldId id="303" r:id="rId26"/>
    <p:sldId id="282" r:id="rId27"/>
    <p:sldId id="283" r:id="rId28"/>
    <p:sldId id="284" r:id="rId29"/>
    <p:sldId id="322" r:id="rId30"/>
    <p:sldId id="324" r:id="rId31"/>
    <p:sldId id="285" r:id="rId32"/>
    <p:sldId id="315" r:id="rId33"/>
    <p:sldId id="316" r:id="rId34"/>
    <p:sldId id="286" r:id="rId35"/>
    <p:sldId id="287" r:id="rId36"/>
    <p:sldId id="314" r:id="rId37"/>
    <p:sldId id="289" r:id="rId38"/>
    <p:sldId id="308" r:id="rId39"/>
    <p:sldId id="309" r:id="rId40"/>
    <p:sldId id="290" r:id="rId41"/>
    <p:sldId id="311" r:id="rId42"/>
    <p:sldId id="306" r:id="rId43"/>
    <p:sldId id="313" r:id="rId44"/>
    <p:sldId id="312" r:id="rId45"/>
    <p:sldId id="292" r:id="rId46"/>
    <p:sldId id="293" r:id="rId47"/>
    <p:sldId id="294" r:id="rId48"/>
    <p:sldId id="317" r:id="rId49"/>
    <p:sldId id="295" r:id="rId50"/>
    <p:sldId id="296" r:id="rId51"/>
    <p:sldId id="297" r:id="rId52"/>
    <p:sldId id="318" r:id="rId53"/>
    <p:sldId id="298" r:id="rId54"/>
    <p:sldId id="319" r:id="rId55"/>
    <p:sldId id="299" r:id="rId56"/>
    <p:sldId id="300" r:id="rId57"/>
    <p:sldId id="301" r:id="rId58"/>
    <p:sldId id="258" r:id="rId5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ACEA2"/>
    <a:srgbClr val="FF9900"/>
    <a:srgbClr val="CC0000"/>
    <a:srgbClr val="000082"/>
    <a:srgbClr val="000066"/>
    <a:srgbClr val="00006A"/>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11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notesMaster" Target="notesMasters/notesMaster1.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charset="0"/>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charset="0"/>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charset="0"/>
                <a:cs typeface="+mn-cs"/>
              </a:defRPr>
            </a:lvl1pPr>
          </a:lstStyle>
          <a:p>
            <a:pPr>
              <a:defRPr/>
            </a:pPr>
            <a:fld id="{CAA2BD2D-8BFF-4941-8779-BA92106E1C65}" type="slidenum">
              <a:rPr lang="en-US"/>
              <a:pPr>
                <a:defRPr/>
              </a:pPr>
              <a:t>‹#›</a:t>
            </a:fld>
            <a:endParaRPr lang="en-US"/>
          </a:p>
        </p:txBody>
      </p:sp>
    </p:spTree>
    <p:extLst>
      <p:ext uri="{BB962C8B-B14F-4D97-AF65-F5344CB8AC3E}">
        <p14:creationId xmlns:p14="http://schemas.microsoft.com/office/powerpoint/2010/main" val="2187768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20F95DF-5625-7342-8017-DC4E0D44F1B8}" type="slidenum">
              <a:rPr lang="en-US"/>
              <a:pPr>
                <a:defRPr/>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BB35E41-83E5-CA4D-9CCF-F31263E23E84}" type="slidenum">
              <a:rPr lang="en-US"/>
              <a:pPr>
                <a:defRPr/>
              </a:pPr>
              <a:t>10</a:t>
            </a:fld>
            <a:endParaRPr lang="en-US"/>
          </a:p>
        </p:txBody>
      </p:sp>
      <p:sp>
        <p:nvSpPr>
          <p:cNvPr id="10649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6496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804F890-D119-FF41-AF6E-240D138245BC}" type="slidenum">
              <a:rPr lang="en-US"/>
              <a:pPr>
                <a:defRPr/>
              </a:pPr>
              <a:t>11</a:t>
            </a:fld>
            <a:endParaRPr lang="en-US"/>
          </a:p>
        </p:txBody>
      </p:sp>
      <p:sp>
        <p:nvSpPr>
          <p:cNvPr id="1068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6803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C7901C9-3F70-FB44-97D5-626717596FAD}" type="slidenum">
              <a:rPr lang="en-US"/>
              <a:pPr>
                <a:defRPr/>
              </a:pPr>
              <a:t>12</a:t>
            </a:fld>
            <a:endParaRPr lang="en-US"/>
          </a:p>
        </p:txBody>
      </p:sp>
      <p:sp>
        <p:nvSpPr>
          <p:cNvPr id="1070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7008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84EE954-1690-E942-B132-7B335772D591}" type="slidenum">
              <a:rPr lang="en-US"/>
              <a:pPr>
                <a:defRPr/>
              </a:pPr>
              <a:t>13</a:t>
            </a:fld>
            <a:endParaRPr lang="en-US"/>
          </a:p>
        </p:txBody>
      </p:sp>
      <p:sp>
        <p:nvSpPr>
          <p:cNvPr id="1074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7417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1D54519-CDEB-B849-AE0D-B1F44B515F98}" type="slidenum">
              <a:rPr lang="en-US"/>
              <a:pPr>
                <a:defRPr/>
              </a:pPr>
              <a:t>14</a:t>
            </a:fld>
            <a:endParaRPr lang="en-US"/>
          </a:p>
        </p:txBody>
      </p:sp>
      <p:sp>
        <p:nvSpPr>
          <p:cNvPr id="10762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7622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717053C-693D-3A4E-852C-C3D14D2E0BEC}" type="slidenum">
              <a:rPr lang="en-US"/>
              <a:pPr>
                <a:defRPr/>
              </a:pPr>
              <a:t>15</a:t>
            </a:fld>
            <a:endParaRPr lang="en-US"/>
          </a:p>
        </p:txBody>
      </p:sp>
      <p:sp>
        <p:nvSpPr>
          <p:cNvPr id="1118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1821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D98F9A-FB49-7C4F-A66B-674B691AA1FE}" type="slidenum">
              <a:rPr lang="en-US"/>
              <a:pPr>
                <a:defRPr/>
              </a:pPr>
              <a:t>17</a:t>
            </a:fld>
            <a:endParaRPr lang="en-US"/>
          </a:p>
        </p:txBody>
      </p:sp>
      <p:sp>
        <p:nvSpPr>
          <p:cNvPr id="1078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7827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D9CD660-DB9C-8A46-BC90-1ABEEBC6CA36}" type="slidenum">
              <a:rPr lang="en-US"/>
              <a:pPr>
                <a:defRPr/>
              </a:pPr>
              <a:t>18</a:t>
            </a:fld>
            <a:endParaRPr lang="en-US"/>
          </a:p>
        </p:txBody>
      </p:sp>
      <p:sp>
        <p:nvSpPr>
          <p:cNvPr id="1082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8237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51C2018-568D-494A-AD4F-AAB3D2629428}" type="slidenum">
              <a:rPr lang="en-US"/>
              <a:pPr>
                <a:defRPr/>
              </a:pPr>
              <a:t>20</a:t>
            </a:fld>
            <a:endParaRPr lang="en-US"/>
          </a:p>
        </p:txBody>
      </p:sp>
      <p:sp>
        <p:nvSpPr>
          <p:cNvPr id="1084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8441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06A1599-FDBD-4542-B612-0FEF27F6BE4E}" type="slidenum">
              <a:rPr lang="en-US"/>
              <a:pPr>
                <a:defRPr/>
              </a:pPr>
              <a:t>21</a:t>
            </a:fld>
            <a:endParaRPr lang="en-US"/>
          </a:p>
        </p:txBody>
      </p:sp>
      <p:sp>
        <p:nvSpPr>
          <p:cNvPr id="10864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8646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FA39B1D-EB20-0D40-942B-52FCBB525043}" type="slidenum">
              <a:rPr lang="en-US"/>
              <a:pPr>
                <a:defRPr/>
              </a:pPr>
              <a:t>2</a:t>
            </a:fld>
            <a:endParaRPr lang="en-US"/>
          </a:p>
        </p:txBody>
      </p:sp>
      <p:sp>
        <p:nvSpPr>
          <p:cNvPr id="501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0176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0CE6DD6-0770-5A41-9222-BDB94198D470}" type="slidenum">
              <a:rPr lang="en-US"/>
              <a:pPr>
                <a:defRPr/>
              </a:pPr>
              <a:t>22</a:t>
            </a:fld>
            <a:endParaRPr lang="en-US"/>
          </a:p>
        </p:txBody>
      </p:sp>
      <p:sp>
        <p:nvSpPr>
          <p:cNvPr id="10895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8953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6B425D4-3979-AD49-A8A3-0079AF9F10DC}" type="slidenum">
              <a:rPr lang="en-US"/>
              <a:pPr>
                <a:defRPr/>
              </a:pPr>
              <a:t>23</a:t>
            </a:fld>
            <a:endParaRPr lang="en-US"/>
          </a:p>
        </p:txBody>
      </p:sp>
      <p:sp>
        <p:nvSpPr>
          <p:cNvPr id="10915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9158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F35C0E2-7F18-8D47-85E9-3B1874E187EF}" type="slidenum">
              <a:rPr lang="en-US"/>
              <a:pPr>
                <a:defRPr/>
              </a:pPr>
              <a:t>24</a:t>
            </a:fld>
            <a:endParaRPr lang="en-US"/>
          </a:p>
        </p:txBody>
      </p:sp>
      <p:sp>
        <p:nvSpPr>
          <p:cNvPr id="10936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9363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BF3CCA7-2513-EB4C-8268-208729D01961}" type="slidenum">
              <a:rPr lang="en-US"/>
              <a:pPr>
                <a:defRPr/>
              </a:pPr>
              <a:t>25</a:t>
            </a:fld>
            <a:endParaRPr lang="en-US"/>
          </a:p>
        </p:txBody>
      </p:sp>
      <p:sp>
        <p:nvSpPr>
          <p:cNvPr id="1149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4995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CC1656B-3252-AB4B-A101-3B526D15B8E0}" type="slidenum">
              <a:rPr lang="en-US"/>
              <a:pPr>
                <a:defRPr/>
              </a:pPr>
              <a:t>26</a:t>
            </a:fld>
            <a:endParaRPr lang="en-US"/>
          </a:p>
        </p:txBody>
      </p:sp>
      <p:sp>
        <p:nvSpPr>
          <p:cNvPr id="10967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9670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A57AEAC-9A28-5A4A-A091-33F996A01954}" type="slidenum">
              <a:rPr lang="en-US"/>
              <a:pPr>
                <a:defRPr/>
              </a:pPr>
              <a:t>27</a:t>
            </a:fld>
            <a:endParaRPr lang="en-US"/>
          </a:p>
        </p:txBody>
      </p:sp>
      <p:sp>
        <p:nvSpPr>
          <p:cNvPr id="10997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9977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2E6C591-8B2D-DB41-88E4-539C82115FFB}" type="slidenum">
              <a:rPr lang="en-US"/>
              <a:pPr>
                <a:defRPr/>
              </a:pPr>
              <a:t>28</a:t>
            </a:fld>
            <a:endParaRPr lang="en-US"/>
          </a:p>
        </p:txBody>
      </p:sp>
      <p:sp>
        <p:nvSpPr>
          <p:cNvPr id="11018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0182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A8F443E-D670-9849-B99A-45362BE0FB5E}" type="slidenum">
              <a:rPr lang="en-US"/>
              <a:pPr>
                <a:defRPr/>
              </a:pPr>
              <a:t>31</a:t>
            </a:fld>
            <a:endParaRPr lang="en-US"/>
          </a:p>
        </p:txBody>
      </p:sp>
      <p:sp>
        <p:nvSpPr>
          <p:cNvPr id="1103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0387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2DE14A-FE3A-B743-A8C8-A0742771A89E}" type="slidenum">
              <a:rPr lang="en-US"/>
              <a:pPr>
                <a:defRPr/>
              </a:pPr>
              <a:t>32</a:t>
            </a:fld>
            <a:endParaRPr lang="en-US"/>
          </a:p>
        </p:txBody>
      </p:sp>
      <p:sp>
        <p:nvSpPr>
          <p:cNvPr id="1187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8784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2930EF8-7675-484B-A9E3-28FBCF518E63}" type="slidenum">
              <a:rPr lang="en-US"/>
              <a:pPr>
                <a:defRPr/>
              </a:pPr>
              <a:t>33</a:t>
            </a:fld>
            <a:endParaRPr lang="en-US"/>
          </a:p>
        </p:txBody>
      </p:sp>
      <p:sp>
        <p:nvSpPr>
          <p:cNvPr id="1190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9091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FC09AB-BC96-8D4D-8492-46A2E67C3CDD}" type="slidenum">
              <a:rPr lang="en-US"/>
              <a:pPr>
                <a:defRPr/>
              </a:pPr>
              <a:t>3</a:t>
            </a:fld>
            <a:endParaRPr lang="en-US"/>
          </a:p>
        </p:txBody>
      </p:sp>
      <p:sp>
        <p:nvSpPr>
          <p:cNvPr id="1043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4345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20975D-489B-7745-9431-2A6DEC6C0423}" type="slidenum">
              <a:rPr lang="en-US"/>
              <a:pPr>
                <a:defRPr/>
              </a:pPr>
              <a:t>34</a:t>
            </a:fld>
            <a:endParaRPr lang="en-US"/>
          </a:p>
        </p:txBody>
      </p:sp>
      <p:sp>
        <p:nvSpPr>
          <p:cNvPr id="11059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0592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3E9518C-CFA0-9942-B9AD-C7268AD67782}" type="slidenum">
              <a:rPr lang="en-US"/>
              <a:pPr>
                <a:defRPr/>
              </a:pPr>
              <a:t>35</a:t>
            </a:fld>
            <a:endParaRPr lang="en-US"/>
          </a:p>
        </p:txBody>
      </p:sp>
      <p:sp>
        <p:nvSpPr>
          <p:cNvPr id="11079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0797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9EAA444-0535-B343-9E6E-4F1CBF22CE03}" type="slidenum">
              <a:rPr lang="en-US"/>
              <a:pPr>
                <a:defRPr/>
              </a:pPr>
              <a:t>36</a:t>
            </a:fld>
            <a:endParaRPr lang="en-US"/>
          </a:p>
        </p:txBody>
      </p:sp>
      <p:sp>
        <p:nvSpPr>
          <p:cNvPr id="1185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8579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2F1DFCF-7B2D-0D4B-80C7-065C9643C0E3}" type="slidenum">
              <a:rPr lang="en-US"/>
              <a:pPr>
                <a:defRPr/>
              </a:pPr>
              <a:t>37</a:t>
            </a:fld>
            <a:endParaRPr lang="en-US"/>
          </a:p>
        </p:txBody>
      </p:sp>
      <p:sp>
        <p:nvSpPr>
          <p:cNvPr id="11130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1309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B4CB0C-A864-E34B-A159-2EF06A4AB668}" type="slidenum">
              <a:rPr lang="en-US"/>
              <a:pPr>
                <a:defRPr/>
              </a:pPr>
              <a:t>38</a:t>
            </a:fld>
            <a:endParaRPr lang="en-US"/>
          </a:p>
        </p:txBody>
      </p:sp>
      <p:sp>
        <p:nvSpPr>
          <p:cNvPr id="1166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6633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31D77AA-AF27-D540-AFA2-1678F13A5FC9}" type="slidenum">
              <a:rPr lang="en-US"/>
              <a:pPr>
                <a:defRPr/>
              </a:pPr>
              <a:t>39</a:t>
            </a:fld>
            <a:endParaRPr lang="en-US"/>
          </a:p>
        </p:txBody>
      </p:sp>
      <p:sp>
        <p:nvSpPr>
          <p:cNvPr id="1168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6838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942575A-9FF2-7244-940F-6D6E70FC4F33}" type="slidenum">
              <a:rPr lang="en-US"/>
              <a:pPr>
                <a:defRPr/>
              </a:pPr>
              <a:t>40</a:t>
            </a:fld>
            <a:endParaRPr lang="en-US"/>
          </a:p>
        </p:txBody>
      </p:sp>
      <p:sp>
        <p:nvSpPr>
          <p:cNvPr id="1116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1616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F544B72-A3B0-7F44-8F61-700CA333030F}" type="slidenum">
              <a:rPr lang="en-US"/>
              <a:pPr>
                <a:defRPr/>
              </a:pPr>
              <a:t>41</a:t>
            </a:fld>
            <a:endParaRPr lang="en-US"/>
          </a:p>
        </p:txBody>
      </p:sp>
      <p:sp>
        <p:nvSpPr>
          <p:cNvPr id="1176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7657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F5960BD-C545-0949-A1ED-3A60EA96DC9B}" type="slidenum">
              <a:rPr lang="en-US"/>
              <a:pPr>
                <a:defRPr/>
              </a:pPr>
              <a:t>42</a:t>
            </a:fld>
            <a:endParaRPr lang="en-US"/>
          </a:p>
        </p:txBody>
      </p:sp>
      <p:sp>
        <p:nvSpPr>
          <p:cNvPr id="1160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6019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29523CD-94DA-6B4C-B150-09528EB0C887}" type="slidenum">
              <a:rPr lang="en-US"/>
              <a:pPr>
                <a:defRPr/>
              </a:pPr>
              <a:t>43</a:t>
            </a:fld>
            <a:endParaRPr lang="en-US"/>
          </a:p>
        </p:txBody>
      </p:sp>
      <p:sp>
        <p:nvSpPr>
          <p:cNvPr id="1182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8272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97D9B1-146C-AB4A-937C-6967B91B4846}" type="slidenum">
              <a:rPr lang="en-US"/>
              <a:pPr>
                <a:defRPr/>
              </a:pPr>
              <a:t>4</a:t>
            </a:fld>
            <a:endParaRPr lang="en-US"/>
          </a:p>
        </p:txBody>
      </p:sp>
      <p:sp>
        <p:nvSpPr>
          <p:cNvPr id="1045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4550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A713E9F-1B51-C140-824A-B7E312808428}" type="slidenum">
              <a:rPr lang="en-US"/>
              <a:pPr>
                <a:defRPr/>
              </a:pPr>
              <a:t>44</a:t>
            </a:fld>
            <a:endParaRPr lang="en-US"/>
          </a:p>
        </p:txBody>
      </p:sp>
      <p:sp>
        <p:nvSpPr>
          <p:cNvPr id="1179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7965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9856F58-08A3-E748-9F51-3935E27B2BC7}" type="slidenum">
              <a:rPr lang="en-US"/>
              <a:pPr>
                <a:defRPr/>
              </a:pPr>
              <a:t>45</a:t>
            </a:fld>
            <a:endParaRPr lang="en-US"/>
          </a:p>
        </p:txBody>
      </p:sp>
      <p:sp>
        <p:nvSpPr>
          <p:cNvPr id="11253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537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75D51BA-18F1-1845-8C0E-88DAFB29E07F}" type="slidenum">
              <a:rPr lang="en-US"/>
              <a:pPr>
                <a:defRPr/>
              </a:pPr>
              <a:t>46</a:t>
            </a:fld>
            <a:endParaRPr lang="en-US"/>
          </a:p>
        </p:txBody>
      </p:sp>
      <p:sp>
        <p:nvSpPr>
          <p:cNvPr id="1127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742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31C9459-CD23-5042-BB5D-1BF6D5D3D56F}" type="slidenum">
              <a:rPr lang="en-US"/>
              <a:pPr>
                <a:defRPr/>
              </a:pPr>
              <a:t>47</a:t>
            </a:fld>
            <a:endParaRPr lang="en-US"/>
          </a:p>
        </p:txBody>
      </p:sp>
      <p:sp>
        <p:nvSpPr>
          <p:cNvPr id="1129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2947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5883909-16B4-574C-BD33-EC7F75643BB3}" type="slidenum">
              <a:rPr lang="en-US"/>
              <a:pPr>
                <a:defRPr/>
              </a:pPr>
              <a:t>48</a:t>
            </a:fld>
            <a:endParaRPr lang="en-US"/>
          </a:p>
        </p:txBody>
      </p:sp>
      <p:sp>
        <p:nvSpPr>
          <p:cNvPr id="1193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9398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94DA878-C6AA-AD48-9078-84744D952075}" type="slidenum">
              <a:rPr lang="en-US"/>
              <a:pPr>
                <a:defRPr/>
              </a:pPr>
              <a:t>49</a:t>
            </a:fld>
            <a:endParaRPr lang="en-US"/>
          </a:p>
        </p:txBody>
      </p:sp>
      <p:sp>
        <p:nvSpPr>
          <p:cNvPr id="11325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3254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F00759-EF2F-E045-834C-A9755D6E948B}" type="slidenum">
              <a:rPr lang="en-US"/>
              <a:pPr>
                <a:defRPr/>
              </a:pPr>
              <a:t>50</a:t>
            </a:fld>
            <a:endParaRPr lang="en-US"/>
          </a:p>
        </p:txBody>
      </p:sp>
      <p:sp>
        <p:nvSpPr>
          <p:cNvPr id="11345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3459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DB80F9-0D05-0640-A83E-6EB405B448B8}" type="slidenum">
              <a:rPr lang="en-US"/>
              <a:pPr>
                <a:defRPr/>
              </a:pPr>
              <a:t>51</a:t>
            </a:fld>
            <a:endParaRPr lang="en-US"/>
          </a:p>
        </p:txBody>
      </p:sp>
      <p:sp>
        <p:nvSpPr>
          <p:cNvPr id="11366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3664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7716365-CA13-FF4A-80D1-02E56C6A2C0D}" type="slidenum">
              <a:rPr lang="en-US"/>
              <a:pPr>
                <a:defRPr/>
              </a:pPr>
              <a:t>52</a:t>
            </a:fld>
            <a:endParaRPr lang="en-US"/>
          </a:p>
        </p:txBody>
      </p:sp>
      <p:sp>
        <p:nvSpPr>
          <p:cNvPr id="1196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9603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E7B2EB3-AB71-0D4A-9D85-8274CD5247DE}" type="slidenum">
              <a:rPr lang="en-US"/>
              <a:pPr>
                <a:defRPr/>
              </a:pPr>
              <a:t>53</a:t>
            </a:fld>
            <a:endParaRPr lang="en-US"/>
          </a:p>
        </p:txBody>
      </p:sp>
      <p:sp>
        <p:nvSpPr>
          <p:cNvPr id="1138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3869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B522D9C-596C-C44D-8DAC-BA059DCD87CE}" type="slidenum">
              <a:rPr lang="en-US"/>
              <a:pPr>
                <a:defRPr/>
              </a:pPr>
              <a:t>5</a:t>
            </a:fld>
            <a:endParaRPr lang="en-US"/>
          </a:p>
        </p:txBody>
      </p:sp>
      <p:sp>
        <p:nvSpPr>
          <p:cNvPr id="1047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4755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A7190BA-4BF2-6145-8BCA-ADEF2587372B}" type="slidenum">
              <a:rPr lang="en-US"/>
              <a:pPr>
                <a:defRPr/>
              </a:pPr>
              <a:t>54</a:t>
            </a:fld>
            <a:endParaRPr lang="en-US"/>
          </a:p>
        </p:txBody>
      </p:sp>
      <p:sp>
        <p:nvSpPr>
          <p:cNvPr id="11991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9910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C0D1CE7-AD33-8F4F-B1C9-7899C91FB944}" type="slidenum">
              <a:rPr lang="en-US"/>
              <a:pPr>
                <a:defRPr/>
              </a:pPr>
              <a:t>55</a:t>
            </a:fld>
            <a:endParaRPr lang="en-US"/>
          </a:p>
        </p:txBody>
      </p:sp>
      <p:sp>
        <p:nvSpPr>
          <p:cNvPr id="11407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40739"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E9686E0-C6C8-3146-9B2A-5C17259B2D0D}" type="slidenum">
              <a:rPr lang="en-US"/>
              <a:pPr>
                <a:defRPr/>
              </a:pPr>
              <a:t>56</a:t>
            </a:fld>
            <a:endParaRPr lang="en-US"/>
          </a:p>
        </p:txBody>
      </p:sp>
      <p:sp>
        <p:nvSpPr>
          <p:cNvPr id="11427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4278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A5C5E95-1D4F-A54C-BC01-4D0DDD6DE63C}" type="slidenum">
              <a:rPr lang="en-US"/>
              <a:pPr>
                <a:defRPr/>
              </a:pPr>
              <a:t>57</a:t>
            </a:fld>
            <a:endParaRPr lang="en-US"/>
          </a:p>
        </p:txBody>
      </p:sp>
      <p:sp>
        <p:nvSpPr>
          <p:cNvPr id="11448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44835"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E0A7921-C28B-464B-B869-52DDE060F3CC}" type="slidenum">
              <a:rPr lang="en-US"/>
              <a:pPr>
                <a:defRPr/>
              </a:pPr>
              <a:t>58</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387"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70221E-F58E-E643-8421-56B877277E93}" type="slidenum">
              <a:rPr lang="en-US"/>
              <a:pPr>
                <a:defRPr/>
              </a:pPr>
              <a:t>6</a:t>
            </a:fld>
            <a:endParaRPr lang="en-US"/>
          </a:p>
        </p:txBody>
      </p:sp>
      <p:sp>
        <p:nvSpPr>
          <p:cNvPr id="1049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4960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BFB270-E089-F040-A4F0-03339D673C90}" type="slidenum">
              <a:rPr lang="en-US"/>
              <a:pPr>
                <a:defRPr/>
              </a:pPr>
              <a:t>7</a:t>
            </a:fld>
            <a:endParaRPr lang="en-US"/>
          </a:p>
        </p:txBody>
      </p:sp>
      <p:sp>
        <p:nvSpPr>
          <p:cNvPr id="1051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5165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ED64338-1B23-2948-990E-BDC95F0AFAEB}" type="slidenum">
              <a:rPr lang="en-US"/>
              <a:pPr>
                <a:defRPr/>
              </a:pPr>
              <a:t>8</a:t>
            </a:fld>
            <a:endParaRPr lang="en-US"/>
          </a:p>
        </p:txBody>
      </p:sp>
      <p:sp>
        <p:nvSpPr>
          <p:cNvPr id="1054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54723"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B7E925-B367-6E45-A148-A0F1E2C18140}" type="slidenum">
              <a:rPr lang="en-US"/>
              <a:pPr>
                <a:defRPr/>
              </a:pPr>
              <a:t>9</a:t>
            </a:fld>
            <a:endParaRPr lang="en-US"/>
          </a:p>
        </p:txBody>
      </p:sp>
      <p:sp>
        <p:nvSpPr>
          <p:cNvPr id="1061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061891" name="Rectangle 3"/>
          <p:cNvSpPr>
            <a:spLocks noGrp="1" noChangeArrowheads="1"/>
          </p:cNvSpPr>
          <p:nvPr>
            <p:ph type="body" idx="1"/>
          </p:nvPr>
        </p:nvSpPr>
        <p:spPr/>
        <p:txBody>
          <a:bodyPr/>
          <a:lstStyle/>
          <a:p>
            <a:pPr>
              <a:defRPr/>
            </a:pPr>
            <a:endParaRPr lang="tr-TR"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B36622-8A54-B447-8192-064EA42CFDF1}" type="slidenum">
              <a:rPr lang="en-US"/>
              <a:pPr>
                <a:defRPr/>
              </a:pPr>
              <a:t>‹#›</a:t>
            </a:fld>
            <a:endParaRPr lang="en-US"/>
          </a:p>
        </p:txBody>
      </p:sp>
    </p:spTree>
    <p:extLst>
      <p:ext uri="{BB962C8B-B14F-4D97-AF65-F5344CB8AC3E}">
        <p14:creationId xmlns:p14="http://schemas.microsoft.com/office/powerpoint/2010/main" val="158568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3CDA9D-F18C-3040-A090-D08A69157EA0}" type="slidenum">
              <a:rPr lang="en-US"/>
              <a:pPr>
                <a:defRPr/>
              </a:pPr>
              <a:t>‹#›</a:t>
            </a:fld>
            <a:endParaRPr lang="en-US"/>
          </a:p>
        </p:txBody>
      </p:sp>
    </p:spTree>
    <p:extLst>
      <p:ext uri="{BB962C8B-B14F-4D97-AF65-F5344CB8AC3E}">
        <p14:creationId xmlns:p14="http://schemas.microsoft.com/office/powerpoint/2010/main" val="520904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158750"/>
            <a:ext cx="212407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58750"/>
            <a:ext cx="6219825"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FE9FB4-C868-0A4C-916F-E1DA169C5E3C}" type="slidenum">
              <a:rPr lang="en-US"/>
              <a:pPr>
                <a:defRPr/>
              </a:pPr>
              <a:t>‹#›</a:t>
            </a:fld>
            <a:endParaRPr lang="en-US"/>
          </a:p>
        </p:txBody>
      </p:sp>
    </p:spTree>
    <p:extLst>
      <p:ext uri="{BB962C8B-B14F-4D97-AF65-F5344CB8AC3E}">
        <p14:creationId xmlns:p14="http://schemas.microsoft.com/office/powerpoint/2010/main" val="146726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0C2E33-0933-B24E-9950-21C8950BF16A}" type="slidenum">
              <a:rPr lang="en-US"/>
              <a:pPr>
                <a:defRPr/>
              </a:pPr>
              <a:t>‹#›</a:t>
            </a:fld>
            <a:endParaRPr lang="en-US"/>
          </a:p>
        </p:txBody>
      </p:sp>
    </p:spTree>
    <p:extLst>
      <p:ext uri="{BB962C8B-B14F-4D97-AF65-F5344CB8AC3E}">
        <p14:creationId xmlns:p14="http://schemas.microsoft.com/office/powerpoint/2010/main" val="2192699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E46906-2837-B846-866B-10C12139FF3D}" type="slidenum">
              <a:rPr lang="en-US"/>
              <a:pPr>
                <a:defRPr/>
              </a:pPr>
              <a:t>‹#›</a:t>
            </a:fld>
            <a:endParaRPr lang="en-US"/>
          </a:p>
        </p:txBody>
      </p:sp>
    </p:spTree>
    <p:extLst>
      <p:ext uri="{BB962C8B-B14F-4D97-AF65-F5344CB8AC3E}">
        <p14:creationId xmlns:p14="http://schemas.microsoft.com/office/powerpoint/2010/main" val="227721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C20FF5-8785-904B-BACB-31A16844D9E8}" type="slidenum">
              <a:rPr lang="en-US"/>
              <a:pPr>
                <a:defRPr/>
              </a:pPr>
              <a:t>‹#›</a:t>
            </a:fld>
            <a:endParaRPr lang="en-US"/>
          </a:p>
        </p:txBody>
      </p:sp>
    </p:spTree>
    <p:extLst>
      <p:ext uri="{BB962C8B-B14F-4D97-AF65-F5344CB8AC3E}">
        <p14:creationId xmlns:p14="http://schemas.microsoft.com/office/powerpoint/2010/main" val="375302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576E756-DFB8-1246-9120-719D85C9F964}" type="slidenum">
              <a:rPr lang="en-US"/>
              <a:pPr>
                <a:defRPr/>
              </a:pPr>
              <a:t>‹#›</a:t>
            </a:fld>
            <a:endParaRPr lang="en-US"/>
          </a:p>
        </p:txBody>
      </p:sp>
    </p:spTree>
    <p:extLst>
      <p:ext uri="{BB962C8B-B14F-4D97-AF65-F5344CB8AC3E}">
        <p14:creationId xmlns:p14="http://schemas.microsoft.com/office/powerpoint/2010/main" val="29517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88E826-CD2A-4943-81C2-6C91B6922857}" type="slidenum">
              <a:rPr lang="en-US"/>
              <a:pPr>
                <a:defRPr/>
              </a:pPr>
              <a:t>‹#›</a:t>
            </a:fld>
            <a:endParaRPr lang="en-US"/>
          </a:p>
        </p:txBody>
      </p:sp>
    </p:spTree>
    <p:extLst>
      <p:ext uri="{BB962C8B-B14F-4D97-AF65-F5344CB8AC3E}">
        <p14:creationId xmlns:p14="http://schemas.microsoft.com/office/powerpoint/2010/main" val="228667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E335ADD-251F-1242-8220-1B8D1F40C743}" type="slidenum">
              <a:rPr lang="en-US"/>
              <a:pPr>
                <a:defRPr/>
              </a:pPr>
              <a:t>‹#›</a:t>
            </a:fld>
            <a:endParaRPr lang="en-US"/>
          </a:p>
        </p:txBody>
      </p:sp>
    </p:spTree>
    <p:extLst>
      <p:ext uri="{BB962C8B-B14F-4D97-AF65-F5344CB8AC3E}">
        <p14:creationId xmlns:p14="http://schemas.microsoft.com/office/powerpoint/2010/main" val="370156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3600C0-0660-7948-90CB-AD038E9CA26C}" type="slidenum">
              <a:rPr lang="en-US"/>
              <a:pPr>
                <a:defRPr/>
              </a:pPr>
              <a:t>‹#›</a:t>
            </a:fld>
            <a:endParaRPr lang="en-US"/>
          </a:p>
        </p:txBody>
      </p:sp>
    </p:spTree>
    <p:extLst>
      <p:ext uri="{BB962C8B-B14F-4D97-AF65-F5344CB8AC3E}">
        <p14:creationId xmlns:p14="http://schemas.microsoft.com/office/powerpoint/2010/main" val="3360183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tr-TR"/>
              <a:t>CS342 Operating Systems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tr-TR"/>
              <a:t>İbrahim Körpeoğlu, Bilkent University</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1EB117-38FD-9340-95BF-78F20A2F7AF9}" type="slidenum">
              <a:rPr lang="en-US"/>
              <a:pPr>
                <a:defRPr/>
              </a:pPr>
              <a:t>‹#›</a:t>
            </a:fld>
            <a:endParaRPr lang="en-US"/>
          </a:p>
        </p:txBody>
      </p:sp>
    </p:spTree>
    <p:extLst>
      <p:ext uri="{BB962C8B-B14F-4D97-AF65-F5344CB8AC3E}">
        <p14:creationId xmlns:p14="http://schemas.microsoft.com/office/powerpoint/2010/main" val="27870592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bwMode="auto">
          <a:xfrm>
            <a:off x="323850" y="158750"/>
            <a:ext cx="84963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0227" name="Rectangle 3"/>
          <p:cNvSpPr>
            <a:spLocks noGrp="1" noChangeArrowheads="1"/>
          </p:cNvSpPr>
          <p:nvPr>
            <p:ph type="body" idx="1"/>
          </p:nvPr>
        </p:nvSpPr>
        <p:spPr bwMode="auto">
          <a:xfrm>
            <a:off x="323850" y="1557338"/>
            <a:ext cx="8496300"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28" name="Rectangle 4"/>
          <p:cNvSpPr>
            <a:spLocks noGrp="1" noChangeArrowheads="1"/>
          </p:cNvSpPr>
          <p:nvPr>
            <p:ph type="dt" sz="half" idx="2"/>
          </p:nvPr>
        </p:nvSpPr>
        <p:spPr bwMode="auto">
          <a:xfrm>
            <a:off x="107950" y="6453188"/>
            <a:ext cx="4319588"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smtClean="0">
                <a:cs typeface="+mn-cs"/>
              </a:defRPr>
            </a:lvl1pPr>
          </a:lstStyle>
          <a:p>
            <a:pPr>
              <a:defRPr/>
            </a:pPr>
            <a:r>
              <a:rPr lang="tr-TR"/>
              <a:t>CS342 Operating Systems</a:t>
            </a:r>
            <a:endParaRPr lang="en-US"/>
          </a:p>
        </p:txBody>
      </p:sp>
      <p:sp>
        <p:nvSpPr>
          <p:cNvPr id="180229" name="Rectangle 5"/>
          <p:cNvSpPr>
            <a:spLocks noGrp="1" noChangeArrowheads="1"/>
          </p:cNvSpPr>
          <p:nvPr>
            <p:ph type="ftr" sz="quarter" idx="3"/>
          </p:nvPr>
        </p:nvSpPr>
        <p:spPr bwMode="auto">
          <a:xfrm>
            <a:off x="5940425" y="6453188"/>
            <a:ext cx="3168650"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smtClean="0">
                <a:cs typeface="+mn-cs"/>
              </a:defRPr>
            </a:lvl1pPr>
          </a:lstStyle>
          <a:p>
            <a:pPr>
              <a:defRPr/>
            </a:pPr>
            <a:r>
              <a:rPr lang="tr-TR"/>
              <a:t>İbrahim Körpeoğlu, Bilkent University</a:t>
            </a:r>
            <a:endParaRPr lang="en-US"/>
          </a:p>
        </p:txBody>
      </p:sp>
      <p:sp>
        <p:nvSpPr>
          <p:cNvPr id="180230" name="Rectangle 6"/>
          <p:cNvSpPr>
            <a:spLocks noGrp="1" noChangeArrowheads="1"/>
          </p:cNvSpPr>
          <p:nvPr>
            <p:ph type="sldNum" sz="quarter" idx="4"/>
          </p:nvPr>
        </p:nvSpPr>
        <p:spPr bwMode="auto">
          <a:xfrm>
            <a:off x="4427538" y="6432550"/>
            <a:ext cx="954087" cy="309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smtClean="0">
                <a:cs typeface="+mn-cs"/>
              </a:defRPr>
            </a:lvl1pPr>
          </a:lstStyle>
          <a:p>
            <a:pPr>
              <a:defRPr/>
            </a:pPr>
            <a:fld id="{30FC4BC5-A74B-3249-88C0-B8BC569699D7}" type="slidenum">
              <a:rPr lang="en-US"/>
              <a:pPr>
                <a:defRPr/>
              </a:pPr>
              <a:t>‹#›</a:t>
            </a:fld>
            <a:endParaRPr lang="en-US"/>
          </a:p>
        </p:txBody>
      </p:sp>
      <p:sp>
        <p:nvSpPr>
          <p:cNvPr id="180234" name="Line 10"/>
          <p:cNvSpPr>
            <a:spLocks noChangeShapeType="1"/>
          </p:cNvSpPr>
          <p:nvPr userDrawn="1"/>
        </p:nvSpPr>
        <p:spPr bwMode="auto">
          <a:xfrm>
            <a:off x="250825" y="1341438"/>
            <a:ext cx="8642350" cy="0"/>
          </a:xfrm>
          <a:prstGeom prst="line">
            <a:avLst/>
          </a:prstGeom>
          <a:noFill/>
          <a:ln w="38100" cmpd="dbl">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ＭＳ Ｐゴシック" charset="0"/>
        </a:defRPr>
      </a:lvl1pPr>
      <a:lvl2pPr algn="ctr" rtl="0" eaLnBrk="0" fontAlgn="base" hangingPunct="0">
        <a:spcBef>
          <a:spcPct val="0"/>
        </a:spcBef>
        <a:spcAft>
          <a:spcPct val="0"/>
        </a:spcAft>
        <a:defRPr sz="3200" b="1">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3200" b="1">
          <a:solidFill>
            <a:schemeClr val="tx2"/>
          </a:solidFill>
          <a:latin typeface="Arial" charset="0"/>
          <a:ea typeface="ＭＳ Ｐゴシック" charset="0"/>
        </a:defRPr>
      </a:lvl6pPr>
      <a:lvl7pPr marL="914400" algn="ctr" rtl="0" fontAlgn="base">
        <a:spcBef>
          <a:spcPct val="0"/>
        </a:spcBef>
        <a:spcAft>
          <a:spcPct val="0"/>
        </a:spcAft>
        <a:defRPr sz="3200" b="1">
          <a:solidFill>
            <a:schemeClr val="tx2"/>
          </a:solidFill>
          <a:latin typeface="Arial" charset="0"/>
          <a:ea typeface="ＭＳ Ｐゴシック" charset="0"/>
        </a:defRPr>
      </a:lvl7pPr>
      <a:lvl8pPr marL="1371600" algn="ctr" rtl="0" fontAlgn="base">
        <a:spcBef>
          <a:spcPct val="0"/>
        </a:spcBef>
        <a:spcAft>
          <a:spcPct val="0"/>
        </a:spcAft>
        <a:defRPr sz="3200" b="1">
          <a:solidFill>
            <a:schemeClr val="tx2"/>
          </a:solidFill>
          <a:latin typeface="Arial" charset="0"/>
          <a:ea typeface="ＭＳ Ｐゴシック" charset="0"/>
        </a:defRPr>
      </a:lvl8pPr>
      <a:lvl9pPr marL="1828800" algn="ctr" rtl="0" fontAlgn="base">
        <a:spcBef>
          <a:spcPct val="0"/>
        </a:spcBef>
        <a:spcAft>
          <a:spcPct val="0"/>
        </a:spcAft>
        <a:defRPr sz="32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a:solidFill>
            <a:schemeClr val="tx1"/>
          </a:solidFill>
          <a:latin typeface="+mn-lt"/>
          <a:ea typeface="+mn-ea"/>
        </a:defRPr>
      </a:lvl3pPr>
      <a:lvl4pPr marL="1600200" indent="-228600" algn="l" rtl="0" eaLnBrk="0" fontAlgn="base" hangingPunct="0">
        <a:spcBef>
          <a:spcPct val="20000"/>
        </a:spcBef>
        <a:spcAft>
          <a:spcPct val="0"/>
        </a:spcAft>
        <a:buChar char="–"/>
        <a:defRPr>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 Id="rId3"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3.xml"/><Relationship Id="rId3" Type="http://schemas.openxmlformats.org/officeDocument/2006/relationships/image" Target="../media/image7.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tr-TR"/>
              <a:t>CS342 Operating Systems</a:t>
            </a:r>
            <a:endParaRPr lang="en-US"/>
          </a:p>
        </p:txBody>
      </p:sp>
      <p:sp>
        <p:nvSpPr>
          <p:cNvPr id="7"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8" name="Slide Number Placeholder 5"/>
          <p:cNvSpPr>
            <a:spLocks noGrp="1"/>
          </p:cNvSpPr>
          <p:nvPr>
            <p:ph type="sldNum" sz="quarter" idx="12"/>
          </p:nvPr>
        </p:nvSpPr>
        <p:spPr/>
        <p:txBody>
          <a:bodyPr/>
          <a:lstStyle/>
          <a:p>
            <a:pPr>
              <a:defRPr/>
            </a:pPr>
            <a:fld id="{588E722F-5F59-0F41-B4D9-D97BDF84FDA2}" type="slidenum">
              <a:rPr lang="en-US"/>
              <a:pPr>
                <a:defRPr/>
              </a:pPr>
              <a:t>1</a:t>
            </a:fld>
            <a:endParaRPr lang="en-US"/>
          </a:p>
        </p:txBody>
      </p:sp>
      <p:sp>
        <p:nvSpPr>
          <p:cNvPr id="4098" name="Rectangle 2"/>
          <p:cNvSpPr>
            <a:spLocks noGrp="1" noChangeArrowheads="1"/>
          </p:cNvSpPr>
          <p:nvPr>
            <p:ph type="ctrTitle"/>
          </p:nvPr>
        </p:nvSpPr>
        <p:spPr>
          <a:xfrm>
            <a:off x="755650" y="1844675"/>
            <a:ext cx="7777163" cy="2663825"/>
          </a:xfrm>
        </p:spPr>
        <p:txBody>
          <a:bodyPr/>
          <a:lstStyle/>
          <a:p>
            <a:pPr eaLnBrk="1" hangingPunct="1">
              <a:defRPr/>
            </a:pPr>
            <a:r>
              <a:rPr lang="en-US" sz="3600" dirty="0" smtClean="0">
                <a:solidFill>
                  <a:schemeClr val="tx1"/>
                </a:solidFill>
                <a:latin typeface="Tahoma Small Cap" charset="0"/>
                <a:cs typeface="+mj-cs"/>
              </a:rPr>
              <a:t>Chapter 7</a:t>
            </a:r>
            <a:br>
              <a:rPr lang="en-US" sz="3600" dirty="0" smtClean="0">
                <a:solidFill>
                  <a:schemeClr val="tx1"/>
                </a:solidFill>
                <a:latin typeface="Tahoma Small Cap" charset="0"/>
                <a:cs typeface="+mj-cs"/>
              </a:rPr>
            </a:br>
            <a:r>
              <a:rPr lang="en-US" sz="3600" dirty="0" smtClean="0">
                <a:solidFill>
                  <a:schemeClr val="tx1"/>
                </a:solidFill>
                <a:latin typeface="Tahoma Small Cap" charset="0"/>
                <a:cs typeface="+mj-cs"/>
              </a:rPr>
              <a:t>Deadlocks</a:t>
            </a:r>
            <a:br>
              <a:rPr lang="en-US" sz="3600" dirty="0" smtClean="0">
                <a:solidFill>
                  <a:schemeClr val="tx1"/>
                </a:solidFill>
                <a:latin typeface="Tahoma Small Cap" charset="0"/>
                <a:cs typeface="+mj-cs"/>
              </a:rPr>
            </a:br>
            <a:endParaRPr lang="en-US" sz="3600" dirty="0" smtClean="0">
              <a:solidFill>
                <a:schemeClr val="tx1"/>
              </a:solidFill>
              <a:latin typeface="Tahoma Small Cap" charset="0"/>
              <a:cs typeface="+mj-cs"/>
            </a:endParaRPr>
          </a:p>
        </p:txBody>
      </p:sp>
      <p:sp>
        <p:nvSpPr>
          <p:cNvPr id="4109" name="Text Box 13"/>
          <p:cNvSpPr txBox="1">
            <a:spLocks noChangeArrowheads="1"/>
          </p:cNvSpPr>
          <p:nvPr/>
        </p:nvSpPr>
        <p:spPr bwMode="auto">
          <a:xfrm>
            <a:off x="2166938" y="188913"/>
            <a:ext cx="52847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defRPr/>
            </a:pPr>
            <a:r>
              <a:rPr lang="en-US" sz="2000">
                <a:latin typeface="Tahoma Small Cap" charset="0"/>
                <a:cs typeface="+mn-cs"/>
              </a:rPr>
              <a:t>Bilkent University </a:t>
            </a:r>
            <a:br>
              <a:rPr lang="en-US" sz="2000">
                <a:latin typeface="Tahoma Small Cap" charset="0"/>
                <a:cs typeface="+mn-cs"/>
              </a:rPr>
            </a:br>
            <a:r>
              <a:rPr lang="en-US" sz="2000">
                <a:latin typeface="Tahoma Small Cap" charset="0"/>
                <a:cs typeface="+mn-cs"/>
              </a:rPr>
              <a:t>Department of Computer Engineering</a:t>
            </a:r>
          </a:p>
          <a:p>
            <a:pPr algn="ctr">
              <a:defRPr/>
            </a:pPr>
            <a:r>
              <a:rPr lang="en-US" sz="2000">
                <a:latin typeface="Tahoma Small Cap" charset="0"/>
                <a:cs typeface="+mn-cs"/>
              </a:rPr>
              <a:t>CS342 Operating Systems</a:t>
            </a:r>
          </a:p>
        </p:txBody>
      </p:sp>
      <p:pic>
        <p:nvPicPr>
          <p:cNvPr id="3079" name="Picture 15" descr="bilkent-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188913"/>
            <a:ext cx="8191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p:txBody>
          <a:bodyPr/>
          <a:lstStyle/>
          <a:p>
            <a:r>
              <a:rPr lang="en-US" b="1" dirty="0"/>
              <a:t>Last Update: </a:t>
            </a:r>
            <a:r>
              <a:rPr lang="en-US" b="1"/>
              <a:t>March </a:t>
            </a:r>
            <a:r>
              <a:rPr lang="en-US" b="1" smtClean="0"/>
              <a:t>27, 2018</a:t>
            </a:r>
            <a:endParaRPr lang="en-US" b="1"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r>
              <a:rPr lang="tr-TR"/>
              <a:t>CS342 Operating Systems</a:t>
            </a:r>
            <a:endParaRPr lang="en-US"/>
          </a:p>
        </p:txBody>
      </p:sp>
      <p:sp>
        <p:nvSpPr>
          <p:cNvPr id="6"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4"/>
          <p:cNvSpPr>
            <a:spLocks noGrp="1"/>
          </p:cNvSpPr>
          <p:nvPr>
            <p:ph type="sldNum" sz="quarter" idx="12"/>
          </p:nvPr>
        </p:nvSpPr>
        <p:spPr/>
        <p:txBody>
          <a:bodyPr/>
          <a:lstStyle/>
          <a:p>
            <a:pPr>
              <a:defRPr/>
            </a:pPr>
            <a:fld id="{0ECAF280-D286-BF46-B8C2-717F849636A5}" type="slidenum">
              <a:rPr lang="en-US"/>
              <a:pPr>
                <a:defRPr/>
              </a:pPr>
              <a:t>10</a:t>
            </a:fld>
            <a:endParaRPr lang="en-US"/>
          </a:p>
        </p:txBody>
      </p:sp>
      <p:sp>
        <p:nvSpPr>
          <p:cNvPr id="1063940" name="Rectangle 4"/>
          <p:cNvSpPr>
            <a:spLocks noGrp="1" noChangeArrowheads="1"/>
          </p:cNvSpPr>
          <p:nvPr>
            <p:ph type="title"/>
          </p:nvPr>
        </p:nvSpPr>
        <p:spPr/>
        <p:txBody>
          <a:bodyPr/>
          <a:lstStyle/>
          <a:p>
            <a:pPr eaLnBrk="1" hangingPunct="1">
              <a:defRPr/>
            </a:pPr>
            <a:r>
              <a:rPr lang="en-US" smtClean="0">
                <a:cs typeface="+mj-cs"/>
              </a:rPr>
              <a:t>Graph With A Cycle But No Deadlock</a:t>
            </a:r>
          </a:p>
        </p:txBody>
      </p:sp>
      <p:pic>
        <p:nvPicPr>
          <p:cNvPr id="2355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1700213"/>
            <a:ext cx="3248025" cy="415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3943" name="Text Box 7"/>
          <p:cNvSpPr txBox="1">
            <a:spLocks noChangeArrowheads="1"/>
          </p:cNvSpPr>
          <p:nvPr/>
        </p:nvSpPr>
        <p:spPr bwMode="auto">
          <a:xfrm>
            <a:off x="6732588" y="2492375"/>
            <a:ext cx="17811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There is a cycle</a:t>
            </a:r>
          </a:p>
          <a:p>
            <a:pPr>
              <a:defRPr/>
            </a:pPr>
            <a:r>
              <a:rPr lang="en-US">
                <a:cs typeface="+mn-cs"/>
              </a:rPr>
              <a:t>but </a:t>
            </a:r>
          </a:p>
          <a:p>
            <a:pPr>
              <a:defRPr/>
            </a:pPr>
            <a:r>
              <a:rPr lang="en-US">
                <a:cs typeface="+mn-cs"/>
              </a:rPr>
              <a:t>No Deadlock</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B1BB73C9-85C5-7649-AF6C-1C79BBB6DA5F}" type="slidenum">
              <a:rPr lang="en-US"/>
              <a:pPr>
                <a:defRPr/>
              </a:pPr>
              <a:t>11</a:t>
            </a:fld>
            <a:endParaRPr lang="en-US"/>
          </a:p>
        </p:txBody>
      </p:sp>
      <p:sp>
        <p:nvSpPr>
          <p:cNvPr id="1067010" name="Rectangle 2"/>
          <p:cNvSpPr>
            <a:spLocks noGrp="1" noChangeArrowheads="1"/>
          </p:cNvSpPr>
          <p:nvPr>
            <p:ph type="title"/>
          </p:nvPr>
        </p:nvSpPr>
        <p:spPr/>
        <p:txBody>
          <a:bodyPr/>
          <a:lstStyle/>
          <a:p>
            <a:pPr eaLnBrk="1" hangingPunct="1">
              <a:defRPr/>
            </a:pPr>
            <a:r>
              <a:rPr lang="en-US" smtClean="0">
                <a:cs typeface="+mj-cs"/>
              </a:rPr>
              <a:t>Basic Facts</a:t>
            </a:r>
          </a:p>
        </p:txBody>
      </p:sp>
      <p:sp>
        <p:nvSpPr>
          <p:cNvPr id="1067011" name="Rectangle 3"/>
          <p:cNvSpPr>
            <a:spLocks noGrp="1" noChangeArrowheads="1"/>
          </p:cNvSpPr>
          <p:nvPr>
            <p:ph type="body" idx="1"/>
          </p:nvPr>
        </p:nvSpPr>
        <p:spPr/>
        <p:txBody>
          <a:bodyPr/>
          <a:lstStyle/>
          <a:p>
            <a:pPr eaLnBrk="1" hangingPunct="1">
              <a:defRPr/>
            </a:pPr>
            <a:r>
              <a:rPr lang="en-US" dirty="0" smtClean="0">
                <a:cs typeface="+mn-cs"/>
              </a:rPr>
              <a:t>If graph contains </a:t>
            </a:r>
            <a:r>
              <a:rPr lang="en-US" dirty="0" smtClean="0">
                <a:solidFill>
                  <a:srgbClr val="FF0000"/>
                </a:solidFill>
                <a:cs typeface="+mn-cs"/>
              </a:rPr>
              <a:t>no cycles </a:t>
            </a:r>
            <a:r>
              <a:rPr lang="en-US" dirty="0" smtClean="0">
                <a:solidFill>
                  <a:srgbClr val="FF0000"/>
                </a:solidFill>
                <a:cs typeface="+mn-cs"/>
                <a:sym typeface="Symbol" charset="0"/>
              </a:rPr>
              <a:t> no deadlock</a:t>
            </a:r>
            <a:r>
              <a:rPr lang="en-US" dirty="0" smtClean="0">
                <a:cs typeface="+mn-cs"/>
                <a:sym typeface="Symbol" charset="0"/>
              </a:rPr>
              <a:t/>
            </a:r>
            <a:br>
              <a:rPr lang="en-US" dirty="0" smtClean="0">
                <a:cs typeface="+mn-cs"/>
                <a:sym typeface="Symbol" charset="0"/>
              </a:rPr>
            </a:br>
            <a:endParaRPr lang="en-US" dirty="0" smtClean="0">
              <a:cs typeface="+mn-cs"/>
              <a:sym typeface="Symbol" charset="0"/>
            </a:endParaRPr>
          </a:p>
          <a:p>
            <a:pPr eaLnBrk="1" hangingPunct="1">
              <a:defRPr/>
            </a:pPr>
            <a:r>
              <a:rPr lang="en-US" dirty="0" smtClean="0">
                <a:cs typeface="+mn-cs"/>
                <a:sym typeface="Symbol" charset="0"/>
              </a:rPr>
              <a:t>If graph contains a cycle </a:t>
            </a:r>
          </a:p>
          <a:p>
            <a:pPr lvl="1" eaLnBrk="1" hangingPunct="1">
              <a:defRPr/>
            </a:pPr>
            <a:r>
              <a:rPr lang="en-US" dirty="0" smtClean="0">
                <a:sym typeface="Symbol" charset="0"/>
              </a:rPr>
              <a:t>if only one instance per resource type, then deadlock</a:t>
            </a:r>
          </a:p>
          <a:p>
            <a:pPr lvl="2" eaLnBrk="1" hangingPunct="1">
              <a:defRPr/>
            </a:pPr>
            <a:r>
              <a:rPr lang="en-US" dirty="0" smtClean="0">
                <a:sym typeface="Symbol" charset="0"/>
              </a:rPr>
              <a:t>Call it Single Instance System</a:t>
            </a:r>
          </a:p>
          <a:p>
            <a:pPr lvl="1" eaLnBrk="1" hangingPunct="1">
              <a:defRPr/>
            </a:pPr>
            <a:r>
              <a:rPr lang="en-US" dirty="0" smtClean="0">
                <a:sym typeface="Symbol" charset="0"/>
              </a:rPr>
              <a:t>if multiple instances per resource type, possibility of deadlock</a:t>
            </a:r>
          </a:p>
          <a:p>
            <a:pPr lvl="2" eaLnBrk="1" hangingPunct="1">
              <a:defRPr/>
            </a:pPr>
            <a:r>
              <a:rPr lang="en-US" dirty="0" smtClean="0">
                <a:sym typeface="Symbol" charset="0"/>
              </a:rPr>
              <a:t>Call it Multiple Instance System</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A2063FA4-94B3-704D-8994-9AD5D4EB5AF7}" type="slidenum">
              <a:rPr lang="en-US"/>
              <a:pPr>
                <a:defRPr/>
              </a:pPr>
              <a:t>12</a:t>
            </a:fld>
            <a:endParaRPr lang="en-US"/>
          </a:p>
        </p:txBody>
      </p:sp>
      <p:sp>
        <p:nvSpPr>
          <p:cNvPr id="1069058" name="Rectangle 2"/>
          <p:cNvSpPr>
            <a:spLocks noGrp="1" noChangeArrowheads="1"/>
          </p:cNvSpPr>
          <p:nvPr>
            <p:ph type="title"/>
          </p:nvPr>
        </p:nvSpPr>
        <p:spPr/>
        <p:txBody>
          <a:bodyPr/>
          <a:lstStyle/>
          <a:p>
            <a:pPr eaLnBrk="1" hangingPunct="1">
              <a:defRPr/>
            </a:pPr>
            <a:r>
              <a:rPr lang="en-US" smtClean="0">
                <a:cs typeface="+mj-cs"/>
              </a:rPr>
              <a:t>Methods for Handling Deadlocks</a:t>
            </a:r>
          </a:p>
        </p:txBody>
      </p:sp>
      <p:sp>
        <p:nvSpPr>
          <p:cNvPr id="1069059" name="Rectangle 3"/>
          <p:cNvSpPr>
            <a:spLocks noGrp="1" noChangeArrowheads="1"/>
          </p:cNvSpPr>
          <p:nvPr>
            <p:ph type="body" idx="1"/>
          </p:nvPr>
        </p:nvSpPr>
        <p:spPr/>
        <p:txBody>
          <a:bodyPr/>
          <a:lstStyle/>
          <a:p>
            <a:pPr eaLnBrk="1" hangingPunct="1">
              <a:defRPr/>
            </a:pPr>
            <a:r>
              <a:rPr lang="en-US" smtClean="0">
                <a:cs typeface="+mn-cs"/>
              </a:rPr>
              <a:t>Ensure that the system will </a:t>
            </a:r>
            <a:r>
              <a:rPr lang="en-US" b="1" i="1" smtClean="0">
                <a:cs typeface="+mn-cs"/>
              </a:rPr>
              <a:t>never</a:t>
            </a:r>
            <a:r>
              <a:rPr lang="en-US" smtClean="0">
                <a:cs typeface="+mn-cs"/>
              </a:rPr>
              <a:t> enter a deadlock state</a:t>
            </a:r>
          </a:p>
          <a:p>
            <a:pPr lvl="1" eaLnBrk="1" hangingPunct="1">
              <a:defRPr/>
            </a:pPr>
            <a:r>
              <a:rPr lang="en-US" smtClean="0"/>
              <a:t>Deadlock </a:t>
            </a:r>
            <a:r>
              <a:rPr lang="en-US" b="1" smtClean="0"/>
              <a:t>Prevention</a:t>
            </a:r>
            <a:r>
              <a:rPr lang="en-US" smtClean="0"/>
              <a:t> or  Deadlock </a:t>
            </a:r>
            <a:r>
              <a:rPr lang="en-US" b="1" smtClean="0"/>
              <a:t>Avoidance</a:t>
            </a:r>
            <a:r>
              <a:rPr lang="en-US" smtClean="0"/>
              <a:t> methods</a:t>
            </a:r>
            <a:br>
              <a:rPr lang="en-US" smtClean="0"/>
            </a:br>
            <a:endParaRPr lang="en-US" smtClean="0"/>
          </a:p>
          <a:p>
            <a:pPr eaLnBrk="1" hangingPunct="1">
              <a:defRPr/>
            </a:pPr>
            <a:r>
              <a:rPr lang="en-US" smtClean="0">
                <a:cs typeface="+mn-cs"/>
              </a:rPr>
              <a:t>Allow the system to enter a deadlock state and then recover</a:t>
            </a:r>
          </a:p>
          <a:p>
            <a:pPr lvl="1" eaLnBrk="1" hangingPunct="1">
              <a:defRPr/>
            </a:pPr>
            <a:r>
              <a:rPr lang="en-US" smtClean="0"/>
              <a:t>Deadlock </a:t>
            </a:r>
            <a:r>
              <a:rPr lang="en-US" b="1" smtClean="0"/>
              <a:t>Detection</a:t>
            </a:r>
            <a:r>
              <a:rPr lang="en-US" smtClean="0"/>
              <a:t> needed</a:t>
            </a:r>
          </a:p>
          <a:p>
            <a:pPr lvl="1" eaLnBrk="1" hangingPunct="1">
              <a:defRPr/>
            </a:pPr>
            <a:endParaRPr lang="en-US" smtClean="0"/>
          </a:p>
          <a:p>
            <a:pPr eaLnBrk="1" hangingPunct="1">
              <a:defRPr/>
            </a:pPr>
            <a:r>
              <a:rPr lang="en-US" smtClean="0">
                <a:cs typeface="+mn-cs"/>
              </a:rPr>
              <a:t>Ignore the problem and pretend that deadlocks never occur in the system; </a:t>
            </a:r>
          </a:p>
          <a:p>
            <a:pPr lvl="1" eaLnBrk="1" hangingPunct="1">
              <a:defRPr/>
            </a:pPr>
            <a:r>
              <a:rPr lang="en-US" smtClean="0"/>
              <a:t>Used by most operating systems, including UNIX</a:t>
            </a:r>
          </a:p>
          <a:p>
            <a:pPr lvl="1" eaLnBrk="1" hangingPunct="1">
              <a:defRPr/>
            </a:pPr>
            <a:r>
              <a:rPr lang="en-US" smtClean="0"/>
              <a:t>OS does not bother with deadlocks that can occur in applications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tr-TR"/>
              <a:t>CS342 Operating Systems</a:t>
            </a:r>
            <a:endParaRPr lang="en-US"/>
          </a:p>
        </p:txBody>
      </p:sp>
      <p:sp>
        <p:nvSpPr>
          <p:cNvPr id="6"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5"/>
          <p:cNvSpPr>
            <a:spLocks noGrp="1"/>
          </p:cNvSpPr>
          <p:nvPr>
            <p:ph type="sldNum" sz="quarter" idx="12"/>
          </p:nvPr>
        </p:nvSpPr>
        <p:spPr/>
        <p:txBody>
          <a:bodyPr/>
          <a:lstStyle/>
          <a:p>
            <a:pPr>
              <a:defRPr/>
            </a:pPr>
            <a:fld id="{E7BABA1E-76A4-D04F-AAD4-650134DAAE10}" type="slidenum">
              <a:rPr lang="en-US"/>
              <a:pPr>
                <a:defRPr/>
              </a:pPr>
              <a:t>13</a:t>
            </a:fld>
            <a:endParaRPr lang="en-US"/>
          </a:p>
        </p:txBody>
      </p:sp>
      <p:sp>
        <p:nvSpPr>
          <p:cNvPr id="1073154" name="Rectangle 2"/>
          <p:cNvSpPr>
            <a:spLocks noGrp="1" noChangeArrowheads="1"/>
          </p:cNvSpPr>
          <p:nvPr>
            <p:ph type="title"/>
          </p:nvPr>
        </p:nvSpPr>
        <p:spPr/>
        <p:txBody>
          <a:bodyPr/>
          <a:lstStyle/>
          <a:p>
            <a:pPr eaLnBrk="1" hangingPunct="1">
              <a:defRPr/>
            </a:pPr>
            <a:r>
              <a:rPr lang="en-US" smtClean="0">
                <a:cs typeface="+mj-cs"/>
              </a:rPr>
              <a:t>Deadlock Prevention</a:t>
            </a:r>
          </a:p>
        </p:txBody>
      </p:sp>
      <p:sp>
        <p:nvSpPr>
          <p:cNvPr id="1073155" name="Rectangle 3"/>
          <p:cNvSpPr>
            <a:spLocks noGrp="1" noChangeArrowheads="1"/>
          </p:cNvSpPr>
          <p:nvPr>
            <p:ph type="body" idx="1"/>
          </p:nvPr>
        </p:nvSpPr>
        <p:spPr>
          <a:xfrm>
            <a:off x="395288" y="2205038"/>
            <a:ext cx="8496300" cy="3455987"/>
          </a:xfrm>
        </p:spPr>
        <p:txBody>
          <a:bodyPr/>
          <a:lstStyle/>
          <a:p>
            <a:pPr eaLnBrk="1" hangingPunct="1">
              <a:defRPr/>
            </a:pPr>
            <a:endParaRPr lang="en-US" sz="1600" b="1" dirty="0" smtClean="0">
              <a:cs typeface="+mn-cs"/>
            </a:endParaRPr>
          </a:p>
          <a:p>
            <a:pPr eaLnBrk="1" hangingPunct="1">
              <a:defRPr/>
            </a:pPr>
            <a:r>
              <a:rPr lang="en-US" b="1" dirty="0" smtClean="0">
                <a:cs typeface="+mn-cs"/>
              </a:rPr>
              <a:t>Mutual Exclusion</a:t>
            </a:r>
            <a:r>
              <a:rPr lang="en-US" dirty="0" smtClean="0">
                <a:cs typeface="+mn-cs"/>
              </a:rPr>
              <a:t> – not required for sharable resources; must hold for </a:t>
            </a:r>
            <a:r>
              <a:rPr lang="en-US" dirty="0" err="1" smtClean="0">
                <a:cs typeface="+mn-cs"/>
              </a:rPr>
              <a:t>nonsharable</a:t>
            </a:r>
            <a:r>
              <a:rPr lang="en-US" dirty="0" smtClean="0">
                <a:cs typeface="+mn-cs"/>
              </a:rPr>
              <a:t> resources</a:t>
            </a:r>
            <a:endParaRPr lang="en-US" dirty="0">
              <a:cs typeface="+mn-cs"/>
            </a:endParaRPr>
          </a:p>
          <a:p>
            <a:pPr lvl="1" eaLnBrk="1" hangingPunct="1">
              <a:defRPr/>
            </a:pPr>
            <a:r>
              <a:rPr lang="en-US" dirty="0" smtClean="0">
                <a:cs typeface="+mn-cs"/>
              </a:rPr>
              <a:t>Example:  spooling for printer</a:t>
            </a:r>
          </a:p>
          <a:p>
            <a:pPr eaLnBrk="1" hangingPunct="1">
              <a:defRPr/>
            </a:pPr>
            <a:r>
              <a:rPr lang="en-US" b="1" dirty="0" smtClean="0">
                <a:cs typeface="+mn-cs"/>
              </a:rPr>
              <a:t>Hold and Wait</a:t>
            </a:r>
            <a:r>
              <a:rPr lang="en-US" dirty="0" smtClean="0">
                <a:cs typeface="+mn-cs"/>
              </a:rPr>
              <a:t> – must guarantee that whenever a process requests a resource, it does not hold any other resources</a:t>
            </a:r>
          </a:p>
          <a:p>
            <a:pPr lvl="1" eaLnBrk="1" hangingPunct="1">
              <a:defRPr/>
            </a:pPr>
            <a:r>
              <a:rPr lang="en-US" dirty="0" smtClean="0"/>
              <a:t>Require process to request and allocated all its resources at beginning</a:t>
            </a:r>
            <a:endParaRPr lang="en-US" dirty="0"/>
          </a:p>
          <a:p>
            <a:pPr lvl="1" eaLnBrk="1" hangingPunct="1">
              <a:defRPr/>
            </a:pPr>
            <a:r>
              <a:rPr lang="en-US" dirty="0"/>
              <a:t>A</a:t>
            </a:r>
            <a:r>
              <a:rPr lang="en-US" dirty="0" smtClean="0"/>
              <a:t>llow process to request resources only when it has none</a:t>
            </a:r>
          </a:p>
          <a:p>
            <a:pPr lvl="1" eaLnBrk="1" hangingPunct="1">
              <a:defRPr/>
            </a:pPr>
            <a:endParaRPr lang="en-US" dirty="0" smtClean="0"/>
          </a:p>
          <a:p>
            <a:pPr lvl="1" eaLnBrk="1" hangingPunct="1">
              <a:defRPr/>
            </a:pPr>
            <a:r>
              <a:rPr lang="en-US" dirty="0" smtClean="0"/>
              <a:t>Low resource utilization; starvation possible</a:t>
            </a:r>
          </a:p>
          <a:p>
            <a:pPr eaLnBrk="1" hangingPunct="1">
              <a:defRPr/>
            </a:pPr>
            <a:endParaRPr lang="en-US" dirty="0" smtClean="0">
              <a:cs typeface="+mn-cs"/>
            </a:endParaRPr>
          </a:p>
        </p:txBody>
      </p:sp>
      <p:sp>
        <p:nvSpPr>
          <p:cNvPr id="29702" name="Text Box 1028"/>
          <p:cNvSpPr txBox="1">
            <a:spLocks noChangeArrowheads="1"/>
          </p:cNvSpPr>
          <p:nvPr/>
        </p:nvSpPr>
        <p:spPr bwMode="auto">
          <a:xfrm>
            <a:off x="619474" y="1713191"/>
            <a:ext cx="60095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1800" dirty="0"/>
              <a:t>Basic Principle: </a:t>
            </a:r>
            <a:r>
              <a:rPr lang="en-US" sz="1800" dirty="0">
                <a:solidFill>
                  <a:srgbClr val="FF0000"/>
                </a:solidFill>
              </a:rPr>
              <a:t>Restrain the ways requests can be made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86776736-317B-6F40-87CF-095870B5E67A}" type="slidenum">
              <a:rPr lang="en-US"/>
              <a:pPr>
                <a:defRPr/>
              </a:pPr>
              <a:t>14</a:t>
            </a:fld>
            <a:endParaRPr lang="en-US"/>
          </a:p>
        </p:txBody>
      </p:sp>
      <p:sp>
        <p:nvSpPr>
          <p:cNvPr id="1075202" name="Rectangle 2"/>
          <p:cNvSpPr>
            <a:spLocks noGrp="1" noChangeArrowheads="1"/>
          </p:cNvSpPr>
          <p:nvPr>
            <p:ph type="title"/>
          </p:nvPr>
        </p:nvSpPr>
        <p:spPr/>
        <p:txBody>
          <a:bodyPr/>
          <a:lstStyle/>
          <a:p>
            <a:pPr eaLnBrk="1" hangingPunct="1">
              <a:defRPr/>
            </a:pPr>
            <a:r>
              <a:rPr lang="en-US" smtClean="0">
                <a:cs typeface="+mj-cs"/>
              </a:rPr>
              <a:t>Deadlock Prevention (Cont.)</a:t>
            </a:r>
          </a:p>
        </p:txBody>
      </p:sp>
      <p:sp>
        <p:nvSpPr>
          <p:cNvPr id="1075203" name="Rectangle 3"/>
          <p:cNvSpPr>
            <a:spLocks noGrp="1" noChangeArrowheads="1"/>
          </p:cNvSpPr>
          <p:nvPr>
            <p:ph type="body" idx="1"/>
          </p:nvPr>
        </p:nvSpPr>
        <p:spPr/>
        <p:txBody>
          <a:bodyPr/>
          <a:lstStyle/>
          <a:p>
            <a:pPr eaLnBrk="1" hangingPunct="1">
              <a:defRPr/>
            </a:pPr>
            <a:r>
              <a:rPr lang="en-US" b="1" dirty="0" smtClean="0">
                <a:cs typeface="+mn-cs"/>
              </a:rPr>
              <a:t>No Preemption –</a:t>
            </a:r>
          </a:p>
          <a:p>
            <a:pPr lvl="1" eaLnBrk="1" hangingPunct="1">
              <a:defRPr/>
            </a:pPr>
            <a:r>
              <a:rPr lang="en-US" dirty="0" smtClean="0"/>
              <a:t>A process  holding resources makes request: if request cannot be granted, release (preempt) the held resources, and try again later.</a:t>
            </a:r>
          </a:p>
          <a:p>
            <a:pPr lvl="1" eaLnBrk="1" hangingPunct="1">
              <a:defRPr/>
            </a:pPr>
            <a:r>
              <a:rPr lang="en-US" dirty="0" smtClean="0"/>
              <a:t>Preempted resources are added to the list of resources for which the process is waiting</a:t>
            </a:r>
          </a:p>
          <a:p>
            <a:pPr lvl="1" eaLnBrk="1" hangingPunct="1">
              <a:defRPr/>
            </a:pPr>
            <a:r>
              <a:rPr lang="en-US" dirty="0" smtClean="0"/>
              <a:t>Process will be restarted only when it can regain its old resources, as well as the new ones that it was requesting.</a:t>
            </a:r>
            <a:br>
              <a:rPr lang="en-US" dirty="0" smtClean="0"/>
            </a:br>
            <a:endParaRPr lang="en-US" dirty="0" smtClean="0"/>
          </a:p>
          <a:p>
            <a:pPr lvl="1" eaLnBrk="1" hangingPunct="1">
              <a:defRPr/>
            </a:pPr>
            <a:r>
              <a:rPr lang="en-US" dirty="0" smtClean="0"/>
              <a:t>Example: memory as a resource needed by a program</a:t>
            </a:r>
          </a:p>
          <a:p>
            <a:pPr lvl="1" eaLnBrk="1" hangingPunct="1">
              <a:defRPr/>
            </a:pPr>
            <a:endParaRPr lang="en-US" dirty="0" smtClean="0"/>
          </a:p>
          <a:p>
            <a:pPr eaLnBrk="1" hangingPunct="1">
              <a:defRPr/>
            </a:pPr>
            <a:r>
              <a:rPr lang="en-US" b="1" dirty="0" smtClean="0">
                <a:cs typeface="+mn-cs"/>
              </a:rPr>
              <a:t>Circular Wait</a:t>
            </a:r>
            <a:r>
              <a:rPr lang="en-US" dirty="0" smtClean="0">
                <a:cs typeface="+mn-cs"/>
              </a:rPr>
              <a:t> – impose a total </a:t>
            </a:r>
            <a:r>
              <a:rPr lang="en-US" dirty="0" smtClean="0">
                <a:solidFill>
                  <a:srgbClr val="FF0000"/>
                </a:solidFill>
                <a:cs typeface="+mn-cs"/>
              </a:rPr>
              <a:t>ordering of all resource types</a:t>
            </a:r>
            <a:r>
              <a:rPr lang="en-US" dirty="0" smtClean="0">
                <a:cs typeface="+mn-cs"/>
              </a:rPr>
              <a:t>, and require that each process requests resources in an </a:t>
            </a:r>
            <a:r>
              <a:rPr lang="en-US" dirty="0" smtClean="0">
                <a:solidFill>
                  <a:srgbClr val="FF0000"/>
                </a:solidFill>
                <a:cs typeface="+mn-cs"/>
              </a:rPr>
              <a:t>increasing order</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quarter" idx="10"/>
          </p:nvPr>
        </p:nvSpPr>
        <p:spPr/>
        <p:txBody>
          <a:bodyPr/>
          <a:lstStyle/>
          <a:p>
            <a:pPr>
              <a:defRPr/>
            </a:pPr>
            <a:r>
              <a:rPr lang="tr-TR"/>
              <a:t>CS342 Operating Systems</a:t>
            </a:r>
            <a:endParaRPr lang="en-US"/>
          </a:p>
        </p:txBody>
      </p:sp>
      <p:sp>
        <p:nvSpPr>
          <p:cNvPr id="17"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18" name="Slide Number Placeholder 5"/>
          <p:cNvSpPr>
            <a:spLocks noGrp="1"/>
          </p:cNvSpPr>
          <p:nvPr>
            <p:ph type="sldNum" sz="quarter" idx="12"/>
          </p:nvPr>
        </p:nvSpPr>
        <p:spPr/>
        <p:txBody>
          <a:bodyPr/>
          <a:lstStyle/>
          <a:p>
            <a:pPr>
              <a:defRPr/>
            </a:pPr>
            <a:fld id="{EDD8A8BB-77A8-A44E-902B-B7761AAAF027}" type="slidenum">
              <a:rPr lang="en-US"/>
              <a:pPr>
                <a:defRPr/>
              </a:pPr>
              <a:t>15</a:t>
            </a:fld>
            <a:endParaRPr lang="en-US"/>
          </a:p>
        </p:txBody>
      </p:sp>
      <p:sp>
        <p:nvSpPr>
          <p:cNvPr id="1117186" name="Rectangle 2"/>
          <p:cNvSpPr>
            <a:spLocks noGrp="1" noChangeArrowheads="1"/>
          </p:cNvSpPr>
          <p:nvPr>
            <p:ph type="title"/>
          </p:nvPr>
        </p:nvSpPr>
        <p:spPr/>
        <p:txBody>
          <a:bodyPr/>
          <a:lstStyle/>
          <a:p>
            <a:pPr eaLnBrk="1" hangingPunct="1">
              <a:defRPr/>
            </a:pPr>
            <a:r>
              <a:rPr lang="en-US" smtClean="0">
                <a:cs typeface="+mj-cs"/>
              </a:rPr>
              <a:t>Deadlock Prevention (Cont.)</a:t>
            </a:r>
          </a:p>
        </p:txBody>
      </p:sp>
      <p:sp>
        <p:nvSpPr>
          <p:cNvPr id="1117187" name="Rectangle 3"/>
          <p:cNvSpPr>
            <a:spLocks noGrp="1" noChangeArrowheads="1"/>
          </p:cNvSpPr>
          <p:nvPr>
            <p:ph type="body" idx="1"/>
          </p:nvPr>
        </p:nvSpPr>
        <p:spPr/>
        <p:txBody>
          <a:bodyPr/>
          <a:lstStyle/>
          <a:p>
            <a:pPr eaLnBrk="1" hangingPunct="1">
              <a:defRPr/>
            </a:pPr>
            <a:r>
              <a:rPr lang="en-US" sz="1600" dirty="0" smtClean="0">
                <a:cs typeface="+mn-cs"/>
              </a:rPr>
              <a:t>All resources are ordered and assigned an integer number</a:t>
            </a:r>
          </a:p>
          <a:p>
            <a:pPr lvl="1" eaLnBrk="1" hangingPunct="1">
              <a:defRPr/>
            </a:pPr>
            <a:r>
              <a:rPr lang="en-US" sz="1600" dirty="0" smtClean="0"/>
              <a:t>A process can request resources </a:t>
            </a:r>
            <a:r>
              <a:rPr lang="en-US" sz="1600" b="1" dirty="0" smtClean="0"/>
              <a:t>in increasing order of enumeration</a:t>
            </a:r>
          </a:p>
        </p:txBody>
      </p:sp>
      <p:sp>
        <p:nvSpPr>
          <p:cNvPr id="1117188" name="Rectangle 4"/>
          <p:cNvSpPr>
            <a:spLocks noChangeArrowheads="1"/>
          </p:cNvSpPr>
          <p:nvPr/>
        </p:nvSpPr>
        <p:spPr bwMode="auto">
          <a:xfrm>
            <a:off x="1044575" y="3206750"/>
            <a:ext cx="863600" cy="503238"/>
          </a:xfrm>
          <a:prstGeom prst="rect">
            <a:avLst/>
          </a:prstGeom>
          <a:noFill/>
          <a:ln w="3175">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lgn="ctr">
              <a:defRPr/>
            </a:pPr>
            <a:r>
              <a:rPr lang="en-US">
                <a:cs typeface="+mn-cs"/>
              </a:rPr>
              <a:t>R1</a:t>
            </a:r>
          </a:p>
        </p:txBody>
      </p:sp>
      <p:sp>
        <p:nvSpPr>
          <p:cNvPr id="1117189" name="Rectangle 5"/>
          <p:cNvSpPr>
            <a:spLocks noChangeArrowheads="1"/>
          </p:cNvSpPr>
          <p:nvPr/>
        </p:nvSpPr>
        <p:spPr bwMode="auto">
          <a:xfrm>
            <a:off x="2484438" y="3206750"/>
            <a:ext cx="863600" cy="503238"/>
          </a:xfrm>
          <a:prstGeom prst="rect">
            <a:avLst/>
          </a:prstGeom>
          <a:noFill/>
          <a:ln w="3175">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lgn="ctr">
              <a:defRPr/>
            </a:pPr>
            <a:r>
              <a:rPr lang="en-US">
                <a:cs typeface="+mn-cs"/>
              </a:rPr>
              <a:t>R2</a:t>
            </a:r>
          </a:p>
        </p:txBody>
      </p:sp>
      <p:sp>
        <p:nvSpPr>
          <p:cNvPr id="1117190" name="Rectangle 6"/>
          <p:cNvSpPr>
            <a:spLocks noChangeArrowheads="1"/>
          </p:cNvSpPr>
          <p:nvPr/>
        </p:nvSpPr>
        <p:spPr bwMode="auto">
          <a:xfrm>
            <a:off x="3924300" y="3206750"/>
            <a:ext cx="863600" cy="503238"/>
          </a:xfrm>
          <a:prstGeom prst="rect">
            <a:avLst/>
          </a:prstGeom>
          <a:noFill/>
          <a:ln w="3175">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lgn="ctr">
              <a:defRPr/>
            </a:pPr>
            <a:r>
              <a:rPr lang="en-US">
                <a:cs typeface="+mn-cs"/>
              </a:rPr>
              <a:t>R3</a:t>
            </a:r>
          </a:p>
        </p:txBody>
      </p:sp>
      <p:sp>
        <p:nvSpPr>
          <p:cNvPr id="1117191" name="Rectangle 7"/>
          <p:cNvSpPr>
            <a:spLocks noChangeArrowheads="1"/>
          </p:cNvSpPr>
          <p:nvPr/>
        </p:nvSpPr>
        <p:spPr bwMode="auto">
          <a:xfrm>
            <a:off x="5724525" y="3206750"/>
            <a:ext cx="863600" cy="503238"/>
          </a:xfrm>
          <a:prstGeom prst="rect">
            <a:avLst/>
          </a:prstGeom>
          <a:noFill/>
          <a:ln w="3175">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lgn="ctr">
              <a:defRPr/>
            </a:pPr>
            <a:r>
              <a:rPr lang="en-US">
                <a:cs typeface="+mn-cs"/>
              </a:rPr>
              <a:t>R4</a:t>
            </a:r>
          </a:p>
        </p:txBody>
      </p:sp>
      <p:sp>
        <p:nvSpPr>
          <p:cNvPr id="1117192" name="Rectangle 8"/>
          <p:cNvSpPr>
            <a:spLocks noChangeArrowheads="1"/>
          </p:cNvSpPr>
          <p:nvPr/>
        </p:nvSpPr>
        <p:spPr bwMode="auto">
          <a:xfrm>
            <a:off x="7308850" y="3135313"/>
            <a:ext cx="863600" cy="503237"/>
          </a:xfrm>
          <a:prstGeom prst="rect">
            <a:avLst/>
          </a:prstGeom>
          <a:noFill/>
          <a:ln w="3175">
            <a:solidFill>
              <a:schemeClr val="tx1"/>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lgn="ctr">
              <a:defRPr/>
            </a:pPr>
            <a:r>
              <a:rPr lang="en-US">
                <a:cs typeface="+mn-cs"/>
              </a:rPr>
              <a:t>R5</a:t>
            </a:r>
          </a:p>
        </p:txBody>
      </p:sp>
      <p:sp>
        <p:nvSpPr>
          <p:cNvPr id="1117193" name="Text Box 9"/>
          <p:cNvSpPr txBox="1">
            <a:spLocks noChangeArrowheads="1"/>
          </p:cNvSpPr>
          <p:nvPr/>
        </p:nvSpPr>
        <p:spPr bwMode="auto">
          <a:xfrm>
            <a:off x="900113" y="2701925"/>
            <a:ext cx="127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Resources</a:t>
            </a:r>
          </a:p>
        </p:txBody>
      </p:sp>
      <p:sp>
        <p:nvSpPr>
          <p:cNvPr id="1117194" name="Line 10"/>
          <p:cNvSpPr>
            <a:spLocks noChangeShapeType="1"/>
          </p:cNvSpPr>
          <p:nvPr/>
        </p:nvSpPr>
        <p:spPr bwMode="auto">
          <a:xfrm>
            <a:off x="1260475" y="4221163"/>
            <a:ext cx="6337300" cy="0"/>
          </a:xfrm>
          <a:prstGeom prst="line">
            <a:avLst/>
          </a:prstGeom>
          <a:noFill/>
          <a:ln w="317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17195" name="Text Box 11"/>
          <p:cNvSpPr txBox="1">
            <a:spLocks noChangeArrowheads="1"/>
          </p:cNvSpPr>
          <p:nvPr/>
        </p:nvSpPr>
        <p:spPr bwMode="auto">
          <a:xfrm>
            <a:off x="2557463" y="3860800"/>
            <a:ext cx="4410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can only request and allocate in this order</a:t>
            </a:r>
          </a:p>
        </p:txBody>
      </p:sp>
      <p:sp>
        <p:nvSpPr>
          <p:cNvPr id="1117196" name="Text Box 12"/>
          <p:cNvSpPr txBox="1">
            <a:spLocks noChangeArrowheads="1"/>
          </p:cNvSpPr>
          <p:nvPr/>
        </p:nvSpPr>
        <p:spPr bwMode="auto">
          <a:xfrm>
            <a:off x="539750" y="4927600"/>
            <a:ext cx="13874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u="sng">
                <a:cs typeface="+mn-cs"/>
              </a:rPr>
              <a:t>Process 1 </a:t>
            </a:r>
          </a:p>
          <a:p>
            <a:pPr>
              <a:defRPr/>
            </a:pPr>
            <a:r>
              <a:rPr lang="en-US">
                <a:cs typeface="+mn-cs"/>
              </a:rPr>
              <a:t>Request R2</a:t>
            </a:r>
          </a:p>
          <a:p>
            <a:pPr>
              <a:defRPr/>
            </a:pPr>
            <a:r>
              <a:rPr lang="en-US">
                <a:cs typeface="+mn-cs"/>
              </a:rPr>
              <a:t>Request R4</a:t>
            </a:r>
          </a:p>
        </p:txBody>
      </p:sp>
      <p:sp>
        <p:nvSpPr>
          <p:cNvPr id="1117197" name="Text Box 13"/>
          <p:cNvSpPr txBox="1">
            <a:spLocks noChangeArrowheads="1"/>
          </p:cNvSpPr>
          <p:nvPr/>
        </p:nvSpPr>
        <p:spPr bwMode="auto">
          <a:xfrm>
            <a:off x="2339975" y="4868863"/>
            <a:ext cx="13874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u="sng">
                <a:cs typeface="+mn-cs"/>
              </a:rPr>
              <a:t>Process 2 </a:t>
            </a:r>
          </a:p>
          <a:p>
            <a:pPr>
              <a:defRPr/>
            </a:pPr>
            <a:r>
              <a:rPr lang="en-US">
                <a:cs typeface="+mn-cs"/>
              </a:rPr>
              <a:t>Request R1</a:t>
            </a:r>
          </a:p>
          <a:p>
            <a:pPr>
              <a:defRPr/>
            </a:pPr>
            <a:r>
              <a:rPr lang="en-US">
                <a:cs typeface="+mn-cs"/>
              </a:rPr>
              <a:t>Request R2</a:t>
            </a:r>
          </a:p>
          <a:p>
            <a:pPr>
              <a:defRPr/>
            </a:pPr>
            <a:r>
              <a:rPr lang="en-US">
                <a:cs typeface="+mn-cs"/>
              </a:rPr>
              <a:t>Request R3</a:t>
            </a:r>
          </a:p>
        </p:txBody>
      </p:sp>
      <p:sp>
        <p:nvSpPr>
          <p:cNvPr id="1117198" name="Text Box 14"/>
          <p:cNvSpPr txBox="1">
            <a:spLocks noChangeArrowheads="1"/>
          </p:cNvSpPr>
          <p:nvPr/>
        </p:nvSpPr>
        <p:spPr bwMode="auto">
          <a:xfrm>
            <a:off x="4087813" y="4906963"/>
            <a:ext cx="13874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u="sng">
                <a:cs typeface="+mn-cs"/>
              </a:rPr>
              <a:t>Process 3 </a:t>
            </a:r>
          </a:p>
          <a:p>
            <a:pPr>
              <a:defRPr/>
            </a:pPr>
            <a:r>
              <a:rPr lang="en-US">
                <a:cs typeface="+mn-cs"/>
              </a:rPr>
              <a:t>Request R3</a:t>
            </a:r>
          </a:p>
          <a:p>
            <a:pPr>
              <a:defRPr/>
            </a:pPr>
            <a:r>
              <a:rPr lang="en-US">
                <a:cs typeface="+mn-cs"/>
              </a:rPr>
              <a:t>Request R4</a:t>
            </a:r>
          </a:p>
        </p:txBody>
      </p:sp>
      <p:sp>
        <p:nvSpPr>
          <p:cNvPr id="1117199" name="Text Box 15"/>
          <p:cNvSpPr txBox="1">
            <a:spLocks noChangeArrowheads="1"/>
          </p:cNvSpPr>
          <p:nvPr/>
        </p:nvSpPr>
        <p:spPr bwMode="auto">
          <a:xfrm>
            <a:off x="593725" y="4600575"/>
            <a:ext cx="1133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Example:</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5A88285F-E167-044B-A77D-DF1B634DE871}" type="slidenum">
              <a:rPr lang="en-US"/>
              <a:pPr>
                <a:defRPr/>
              </a:pPr>
              <a:t>16</a:t>
            </a:fld>
            <a:endParaRPr lang="en-US"/>
          </a:p>
        </p:txBody>
      </p:sp>
      <p:sp>
        <p:nvSpPr>
          <p:cNvPr id="1202178" name="Rectangle 2"/>
          <p:cNvSpPr>
            <a:spLocks noGrp="1" noChangeArrowheads="1"/>
          </p:cNvSpPr>
          <p:nvPr>
            <p:ph type="title"/>
          </p:nvPr>
        </p:nvSpPr>
        <p:spPr/>
        <p:txBody>
          <a:bodyPr/>
          <a:lstStyle/>
          <a:p>
            <a:pPr eaLnBrk="1" hangingPunct="1">
              <a:defRPr/>
            </a:pPr>
            <a:r>
              <a:rPr lang="en-US" smtClean="0">
                <a:cs typeface="+mj-cs"/>
              </a:rPr>
              <a:t>Proof	</a:t>
            </a:r>
          </a:p>
        </p:txBody>
      </p:sp>
      <p:sp>
        <p:nvSpPr>
          <p:cNvPr id="1202179" name="Rectangle 3"/>
          <p:cNvSpPr>
            <a:spLocks noGrp="1" noChangeArrowheads="1"/>
          </p:cNvSpPr>
          <p:nvPr>
            <p:ph type="body" idx="1"/>
          </p:nvPr>
        </p:nvSpPr>
        <p:spPr/>
        <p:txBody>
          <a:bodyPr/>
          <a:lstStyle/>
          <a:p>
            <a:pPr eaLnBrk="1" hangingPunct="1">
              <a:defRPr/>
            </a:pPr>
            <a:r>
              <a:rPr lang="en-US" dirty="0" smtClean="0">
                <a:cs typeface="+mn-cs"/>
              </a:rPr>
              <a:t>Consider the resources that are allocated at the moment. Consider the process that has the highest numbered allocated resource. </a:t>
            </a:r>
          </a:p>
          <a:p>
            <a:pPr lvl="1" eaLnBrk="1" hangingPunct="1">
              <a:defRPr/>
            </a:pPr>
            <a:r>
              <a:rPr lang="en-US" dirty="0" smtClean="0"/>
              <a:t>That process will not block; will be able to continue and finish.  Because:</a:t>
            </a:r>
          </a:p>
          <a:p>
            <a:pPr lvl="3" eaLnBrk="1" hangingPunct="1">
              <a:defRPr/>
            </a:pPr>
            <a:r>
              <a:rPr lang="en-US" dirty="0" smtClean="0"/>
              <a:t>It can not make a request to a resource with a smaller number and get block. This will not happen. </a:t>
            </a:r>
          </a:p>
          <a:p>
            <a:pPr lvl="3" eaLnBrk="1" hangingPunct="1">
              <a:defRPr/>
            </a:pPr>
            <a:r>
              <a:rPr lang="en-US" dirty="0" smtClean="0"/>
              <a:t>It can make a request to a resource with a larger number. That resource is not allocated yet (otherwise that would be the highest numbered allocated resource). Hence the process will get the resource immediately. In this way, that process will not block. Will be able to run and complete. </a:t>
            </a:r>
          </a:p>
          <a:p>
            <a:pPr lvl="1" eaLnBrk="1" hangingPunct="1">
              <a:defRPr/>
            </a:pPr>
            <a:r>
              <a:rPr lang="en-US" dirty="0" smtClean="0"/>
              <a:t>Then, the same thing will be applicable to the process that is now holding the next highest numbered resource. That will be able to run and finish as well. </a:t>
            </a:r>
          </a:p>
          <a:p>
            <a:pPr lvl="1" eaLnBrk="1" hangingPunct="1">
              <a:defRPr/>
            </a:pPr>
            <a:r>
              <a:rPr lang="en-US" dirty="0" smtClean="0"/>
              <a:t>All processes may run and finish sooner or later.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tr-TR"/>
              <a:t>CS342 Operating Systems</a:t>
            </a:r>
            <a:endParaRPr lang="en-US"/>
          </a:p>
        </p:txBody>
      </p:sp>
      <p:sp>
        <p:nvSpPr>
          <p:cNvPr id="6"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5"/>
          <p:cNvSpPr>
            <a:spLocks noGrp="1"/>
          </p:cNvSpPr>
          <p:nvPr>
            <p:ph type="sldNum" sz="quarter" idx="12"/>
          </p:nvPr>
        </p:nvSpPr>
        <p:spPr/>
        <p:txBody>
          <a:bodyPr/>
          <a:lstStyle/>
          <a:p>
            <a:pPr>
              <a:defRPr/>
            </a:pPr>
            <a:fld id="{300334E5-EA1E-C44C-A9FD-2709CAEC929D}" type="slidenum">
              <a:rPr lang="en-US"/>
              <a:pPr>
                <a:defRPr/>
              </a:pPr>
              <a:t>17</a:t>
            </a:fld>
            <a:endParaRPr lang="en-US"/>
          </a:p>
        </p:txBody>
      </p:sp>
      <p:sp>
        <p:nvSpPr>
          <p:cNvPr id="1077250" name="Rectangle 2"/>
          <p:cNvSpPr>
            <a:spLocks noGrp="1" noChangeArrowheads="1"/>
          </p:cNvSpPr>
          <p:nvPr>
            <p:ph type="title"/>
          </p:nvPr>
        </p:nvSpPr>
        <p:spPr/>
        <p:txBody>
          <a:bodyPr/>
          <a:lstStyle/>
          <a:p>
            <a:pPr eaLnBrk="1" hangingPunct="1">
              <a:defRPr/>
            </a:pPr>
            <a:r>
              <a:rPr lang="en-US" smtClean="0">
                <a:cs typeface="+mj-cs"/>
              </a:rPr>
              <a:t>Deadlock Avoidance</a:t>
            </a:r>
          </a:p>
        </p:txBody>
      </p:sp>
      <p:sp>
        <p:nvSpPr>
          <p:cNvPr id="1077251" name="Rectangle 3"/>
          <p:cNvSpPr>
            <a:spLocks noGrp="1" noChangeArrowheads="1"/>
          </p:cNvSpPr>
          <p:nvPr>
            <p:ph type="body" idx="1"/>
          </p:nvPr>
        </p:nvSpPr>
        <p:spPr>
          <a:xfrm>
            <a:off x="323850" y="2420938"/>
            <a:ext cx="8496300" cy="3816350"/>
          </a:xfrm>
        </p:spPr>
        <p:txBody>
          <a:bodyPr/>
          <a:lstStyle/>
          <a:p>
            <a:pPr eaLnBrk="1" hangingPunct="1">
              <a:defRPr/>
            </a:pPr>
            <a:r>
              <a:rPr lang="en-US" dirty="0" smtClean="0">
                <a:cs typeface="+mn-cs"/>
              </a:rPr>
              <a:t>Simplest and most useful model requires that each process declare</a:t>
            </a:r>
            <a:r>
              <a:rPr lang="tr-TR" dirty="0" smtClean="0">
                <a:cs typeface="+mn-cs"/>
              </a:rPr>
              <a:t> </a:t>
            </a:r>
            <a:r>
              <a:rPr lang="en-US" dirty="0" smtClean="0">
                <a:cs typeface="+mn-cs"/>
              </a:rPr>
              <a:t>the </a:t>
            </a:r>
            <a:r>
              <a:rPr lang="en-US" b="1" i="1" dirty="0" smtClean="0">
                <a:cs typeface="+mn-cs"/>
              </a:rPr>
              <a:t>maximum number</a:t>
            </a:r>
            <a:r>
              <a:rPr lang="en-US" dirty="0" smtClean="0">
                <a:cs typeface="+mn-cs"/>
              </a:rPr>
              <a:t> of resources of each type that it may need</a:t>
            </a:r>
            <a:br>
              <a:rPr lang="en-US" dirty="0" smtClean="0">
                <a:cs typeface="+mn-cs"/>
              </a:rPr>
            </a:br>
            <a:r>
              <a:rPr lang="en-US" dirty="0" smtClean="0">
                <a:cs typeface="+mn-cs"/>
              </a:rPr>
              <a:t>to  hold simultaneously. (maximum demand)</a:t>
            </a:r>
          </a:p>
          <a:p>
            <a:pPr eaLnBrk="1" hangingPunct="1">
              <a:defRPr/>
            </a:pPr>
            <a:endParaRPr lang="en-US" dirty="0" smtClean="0">
              <a:cs typeface="+mn-cs"/>
            </a:endParaRPr>
          </a:p>
          <a:p>
            <a:pPr eaLnBrk="1" hangingPunct="1">
              <a:defRPr/>
            </a:pPr>
            <a:r>
              <a:rPr lang="en-US" dirty="0" smtClean="0">
                <a:cs typeface="+mn-cs"/>
              </a:rPr>
              <a:t>The deadlock-avoidance algorithm dynamically examines the resource-allocation state to ensure that there can never be a circular-wait condition.</a:t>
            </a:r>
            <a:br>
              <a:rPr lang="en-US" dirty="0" smtClean="0">
                <a:cs typeface="+mn-cs"/>
              </a:rPr>
            </a:br>
            <a:endParaRPr lang="en-US" dirty="0" smtClean="0">
              <a:cs typeface="+mn-cs"/>
            </a:endParaRPr>
          </a:p>
          <a:p>
            <a:pPr eaLnBrk="1" hangingPunct="1">
              <a:defRPr/>
            </a:pPr>
            <a:r>
              <a:rPr lang="en-US" dirty="0" smtClean="0">
                <a:cs typeface="+mn-cs"/>
              </a:rPr>
              <a:t>Resource-allocation </a:t>
            </a:r>
            <a:r>
              <a:rPr lang="en-US" b="1" i="1" dirty="0" smtClean="0">
                <a:cs typeface="+mn-cs"/>
              </a:rPr>
              <a:t>state</a:t>
            </a:r>
            <a:r>
              <a:rPr lang="en-US" dirty="0" smtClean="0">
                <a:cs typeface="+mn-cs"/>
              </a:rPr>
              <a:t> is defined by the number of </a:t>
            </a:r>
            <a:r>
              <a:rPr lang="en-US" u="sng" dirty="0" smtClean="0">
                <a:cs typeface="+mn-cs"/>
              </a:rPr>
              <a:t>available</a:t>
            </a:r>
            <a:r>
              <a:rPr lang="en-US" dirty="0" smtClean="0">
                <a:cs typeface="+mn-cs"/>
              </a:rPr>
              <a:t> and </a:t>
            </a:r>
            <a:r>
              <a:rPr lang="en-US" u="sng" dirty="0" smtClean="0">
                <a:cs typeface="+mn-cs"/>
              </a:rPr>
              <a:t>allocated</a:t>
            </a:r>
            <a:r>
              <a:rPr lang="en-US" dirty="0" smtClean="0">
                <a:cs typeface="+mn-cs"/>
              </a:rPr>
              <a:t> resources, and the </a:t>
            </a:r>
            <a:r>
              <a:rPr lang="en-US" u="sng" dirty="0" smtClean="0">
                <a:cs typeface="+mn-cs"/>
              </a:rPr>
              <a:t>maximum</a:t>
            </a:r>
            <a:r>
              <a:rPr lang="en-US" dirty="0" smtClean="0">
                <a:cs typeface="+mn-cs"/>
              </a:rPr>
              <a:t> demands of the processes</a:t>
            </a:r>
          </a:p>
          <a:p>
            <a:pPr eaLnBrk="1" hangingPunct="1">
              <a:defRPr/>
            </a:pPr>
            <a:endParaRPr lang="en-US" dirty="0" smtClean="0">
              <a:cs typeface="+mn-cs"/>
            </a:endParaRPr>
          </a:p>
        </p:txBody>
      </p:sp>
      <p:sp>
        <p:nvSpPr>
          <p:cNvPr id="1077252" name="Rectangle 4"/>
          <p:cNvSpPr>
            <a:spLocks noChangeArrowheads="1"/>
          </p:cNvSpPr>
          <p:nvPr/>
        </p:nvSpPr>
        <p:spPr bwMode="auto">
          <a:xfrm>
            <a:off x="395288" y="1531938"/>
            <a:ext cx="73580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hangingPunct="0">
              <a:spcBef>
                <a:spcPct val="50000"/>
              </a:spcBef>
              <a:defRPr/>
            </a:pPr>
            <a:r>
              <a:rPr lang="en-US" sz="2000" b="1">
                <a:cs typeface="+mn-cs"/>
              </a:rPr>
              <a:t>Basic Principle:</a:t>
            </a:r>
            <a:r>
              <a:rPr lang="en-US" sz="2000">
                <a:cs typeface="+mn-cs"/>
              </a:rPr>
              <a:t> Requires that the system has some additional </a:t>
            </a:r>
            <a:br>
              <a:rPr lang="en-US" sz="2000">
                <a:cs typeface="+mn-cs"/>
              </a:rPr>
            </a:br>
            <a:r>
              <a:rPr lang="en-US" sz="2000" b="1" i="1">
                <a:cs typeface="+mn-cs"/>
              </a:rPr>
              <a:t>a priori </a:t>
            </a:r>
            <a:r>
              <a:rPr lang="en-US" sz="2000" b="1">
                <a:cs typeface="+mn-cs"/>
              </a:rPr>
              <a:t>information</a:t>
            </a:r>
            <a:r>
              <a:rPr lang="en-US" sz="2000">
                <a:cs typeface="+mn-cs"/>
              </a:rPr>
              <a:t>  available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49FE8599-EFA2-5249-88F7-ABAEC225F272}" type="slidenum">
              <a:rPr lang="en-US"/>
              <a:pPr>
                <a:defRPr/>
              </a:pPr>
              <a:t>18</a:t>
            </a:fld>
            <a:endParaRPr lang="en-US"/>
          </a:p>
        </p:txBody>
      </p:sp>
      <p:sp>
        <p:nvSpPr>
          <p:cNvPr id="1081346" name="Rectangle 2"/>
          <p:cNvSpPr>
            <a:spLocks noGrp="1" noChangeArrowheads="1"/>
          </p:cNvSpPr>
          <p:nvPr>
            <p:ph type="title"/>
          </p:nvPr>
        </p:nvSpPr>
        <p:spPr/>
        <p:txBody>
          <a:bodyPr/>
          <a:lstStyle/>
          <a:p>
            <a:pPr eaLnBrk="1" hangingPunct="1">
              <a:defRPr/>
            </a:pPr>
            <a:r>
              <a:rPr lang="en-US" smtClean="0">
                <a:cs typeface="+mj-cs"/>
              </a:rPr>
              <a:t>Safe state</a:t>
            </a:r>
          </a:p>
        </p:txBody>
      </p:sp>
      <p:sp>
        <p:nvSpPr>
          <p:cNvPr id="1081347" name="Rectangle 3"/>
          <p:cNvSpPr>
            <a:spLocks noGrp="1" noChangeArrowheads="1"/>
          </p:cNvSpPr>
          <p:nvPr>
            <p:ph type="body" idx="1"/>
          </p:nvPr>
        </p:nvSpPr>
        <p:spPr/>
        <p:txBody>
          <a:bodyPr/>
          <a:lstStyle/>
          <a:p>
            <a:pPr eaLnBrk="1" hangingPunct="1">
              <a:defRPr/>
            </a:pPr>
            <a:r>
              <a:rPr lang="en-US" dirty="0" smtClean="0">
                <a:cs typeface="+mn-cs"/>
              </a:rPr>
              <a:t>When a process requests an available resource, system must decide if immediate allocation leaves the system in a safe state</a:t>
            </a:r>
            <a:br>
              <a:rPr lang="en-US" dirty="0" smtClean="0">
                <a:cs typeface="+mn-cs"/>
              </a:rPr>
            </a:br>
            <a:endParaRPr lang="en-US" dirty="0" smtClean="0">
              <a:cs typeface="+mn-cs"/>
            </a:endParaRPr>
          </a:p>
          <a:p>
            <a:pPr eaLnBrk="1" hangingPunct="1">
              <a:defRPr/>
            </a:pPr>
            <a:r>
              <a:rPr lang="en-US" dirty="0" smtClean="0">
                <a:cs typeface="+mn-cs"/>
              </a:rPr>
              <a:t>A state is </a:t>
            </a:r>
            <a:r>
              <a:rPr lang="en-US" dirty="0" smtClean="0">
                <a:solidFill>
                  <a:srgbClr val="FF0000"/>
                </a:solidFill>
                <a:cs typeface="+mn-cs"/>
              </a:rPr>
              <a:t>safe</a:t>
            </a:r>
            <a:r>
              <a:rPr lang="en-US" dirty="0" smtClean="0">
                <a:cs typeface="+mn-cs"/>
              </a:rPr>
              <a:t>  if the system can </a:t>
            </a:r>
            <a:r>
              <a:rPr lang="en-US" dirty="0" smtClean="0">
                <a:solidFill>
                  <a:srgbClr val="FF0000"/>
                </a:solidFill>
                <a:cs typeface="+mn-cs"/>
              </a:rPr>
              <a:t>allocate resources to each process </a:t>
            </a:r>
            <a:r>
              <a:rPr lang="en-US" dirty="0" smtClean="0">
                <a:cs typeface="+mn-cs"/>
              </a:rPr>
              <a:t>(up to its maximum) </a:t>
            </a:r>
            <a:r>
              <a:rPr lang="en-US" dirty="0" smtClean="0">
                <a:solidFill>
                  <a:srgbClr val="FF0000"/>
                </a:solidFill>
                <a:cs typeface="+mn-cs"/>
              </a:rPr>
              <a:t>in some order </a:t>
            </a:r>
            <a:r>
              <a:rPr lang="en-US" dirty="0" smtClean="0">
                <a:cs typeface="+mn-cs"/>
              </a:rPr>
              <a:t>and still avoid a deadlock. </a:t>
            </a:r>
          </a:p>
          <a:p>
            <a:pPr eaLnBrk="1" hangingPunct="1">
              <a:defRPr/>
            </a:pPr>
            <a:endParaRPr lang="en-US" dirty="0" smtClean="0">
              <a:cs typeface="+mn-cs"/>
            </a:endParaRPr>
          </a:p>
          <a:p>
            <a:pPr eaLnBrk="1" hangingPunct="1">
              <a:defRPr/>
            </a:pPr>
            <a:r>
              <a:rPr lang="en-US" dirty="0" smtClean="0">
                <a:cs typeface="+mn-cs"/>
              </a:rPr>
              <a:t>We are considering a worst-case situation here. Even in the worst case (processes request up their maximum at the moment), we don</a:t>
            </a:r>
            <a:r>
              <a:rPr lang="ja-JP" altLang="en-US" dirty="0" smtClean="0">
                <a:latin typeface="Arial"/>
                <a:cs typeface="+mn-cs"/>
              </a:rPr>
              <a:t>’</a:t>
            </a:r>
            <a:r>
              <a:rPr lang="en-US" dirty="0" smtClean="0">
                <a:cs typeface="+mn-cs"/>
              </a:rPr>
              <a:t>t have deadlock in a safe state. </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785F1933-ECA9-AE4E-9126-5291E997826B}" type="slidenum">
              <a:rPr lang="en-US"/>
              <a:pPr>
                <a:defRPr/>
              </a:pPr>
              <a:t>19</a:t>
            </a:fld>
            <a:endParaRPr lang="en-US"/>
          </a:p>
        </p:txBody>
      </p:sp>
      <p:sp>
        <p:nvSpPr>
          <p:cNvPr id="1208322" name="Rectangle 2"/>
          <p:cNvSpPr>
            <a:spLocks noGrp="1" noChangeArrowheads="1"/>
          </p:cNvSpPr>
          <p:nvPr>
            <p:ph type="title"/>
          </p:nvPr>
        </p:nvSpPr>
        <p:spPr/>
        <p:txBody>
          <a:bodyPr/>
          <a:lstStyle/>
          <a:p>
            <a:pPr eaLnBrk="1" hangingPunct="1">
              <a:defRPr/>
            </a:pPr>
            <a:r>
              <a:rPr lang="en-US" smtClean="0">
                <a:cs typeface="+mj-cs"/>
              </a:rPr>
              <a:t>Safe state</a:t>
            </a:r>
          </a:p>
        </p:txBody>
      </p:sp>
      <p:sp>
        <p:nvSpPr>
          <p:cNvPr id="1208323" name="Rectangle 3"/>
          <p:cNvSpPr>
            <a:spLocks noGrp="1" noChangeArrowheads="1"/>
          </p:cNvSpPr>
          <p:nvPr>
            <p:ph type="body" idx="1"/>
          </p:nvPr>
        </p:nvSpPr>
        <p:spPr/>
        <p:txBody>
          <a:bodyPr/>
          <a:lstStyle/>
          <a:p>
            <a:pPr eaLnBrk="1" hangingPunct="1">
              <a:defRPr/>
            </a:pPr>
            <a:r>
              <a:rPr lang="en-US" dirty="0" smtClean="0">
                <a:cs typeface="+mn-cs"/>
              </a:rPr>
              <a:t>More formally: A system </a:t>
            </a:r>
            <a:r>
              <a:rPr lang="en-US" b="1" dirty="0" smtClean="0">
                <a:cs typeface="+mn-cs"/>
              </a:rPr>
              <a:t>state</a:t>
            </a:r>
            <a:r>
              <a:rPr lang="en-US" dirty="0" smtClean="0">
                <a:cs typeface="+mn-cs"/>
              </a:rPr>
              <a:t> is </a:t>
            </a:r>
            <a:r>
              <a:rPr lang="en-US" b="1" dirty="0" smtClean="0">
                <a:cs typeface="+mn-cs"/>
              </a:rPr>
              <a:t>safe</a:t>
            </a:r>
            <a:r>
              <a:rPr lang="en-US" dirty="0" smtClean="0">
                <a:solidFill>
                  <a:srgbClr val="FFFF00"/>
                </a:solidFill>
                <a:cs typeface="+mn-cs"/>
              </a:rPr>
              <a:t> </a:t>
            </a:r>
            <a:r>
              <a:rPr lang="en-US" dirty="0" smtClean="0">
                <a:cs typeface="+mn-cs"/>
              </a:rPr>
              <a:t>if there exists a </a:t>
            </a:r>
            <a:r>
              <a:rPr lang="en-US" dirty="0" smtClean="0">
                <a:solidFill>
                  <a:srgbClr val="FF0000"/>
                </a:solidFill>
                <a:cs typeface="+mn-cs"/>
              </a:rPr>
              <a:t>safe sequence of all processes   </a:t>
            </a:r>
            <a:r>
              <a:rPr lang="en-US" dirty="0" smtClean="0">
                <a:cs typeface="+mn-cs"/>
              </a:rPr>
              <a:t>(&lt;P</a:t>
            </a:r>
            <a:r>
              <a:rPr lang="en-US" baseline="-25000" dirty="0" smtClean="0">
                <a:cs typeface="+mn-cs"/>
              </a:rPr>
              <a:t>1</a:t>
            </a:r>
            <a:r>
              <a:rPr lang="en-US" dirty="0" smtClean="0">
                <a:cs typeface="+mn-cs"/>
              </a:rPr>
              <a:t>, P</a:t>
            </a:r>
            <a:r>
              <a:rPr lang="en-US" baseline="-25000" dirty="0" smtClean="0">
                <a:cs typeface="+mn-cs"/>
              </a:rPr>
              <a:t>2</a:t>
            </a:r>
            <a:r>
              <a:rPr lang="en-US" dirty="0" smtClean="0">
                <a:cs typeface="+mn-cs"/>
              </a:rPr>
              <a:t>, …, </a:t>
            </a:r>
            <a:r>
              <a:rPr lang="en-US" dirty="0" err="1" smtClean="0">
                <a:cs typeface="+mn-cs"/>
              </a:rPr>
              <a:t>P</a:t>
            </a:r>
            <a:r>
              <a:rPr lang="en-US" baseline="-25000" dirty="0" err="1" smtClean="0">
                <a:cs typeface="+mn-cs"/>
              </a:rPr>
              <a:t>n</a:t>
            </a:r>
            <a:r>
              <a:rPr lang="en-US" dirty="0" smtClean="0">
                <a:cs typeface="+mn-cs"/>
              </a:rPr>
              <a:t>&gt;)  such that  for each P</a:t>
            </a:r>
            <a:r>
              <a:rPr lang="en-US" baseline="-25000" dirty="0" smtClean="0">
                <a:cs typeface="+mn-cs"/>
              </a:rPr>
              <a:t>i</a:t>
            </a:r>
            <a:r>
              <a:rPr lang="en-US" dirty="0" smtClean="0">
                <a:cs typeface="+mn-cs"/>
              </a:rPr>
              <a:t>, the resources that P</a:t>
            </a:r>
            <a:r>
              <a:rPr lang="en-US" baseline="-25000" dirty="0" smtClean="0">
                <a:cs typeface="+mn-cs"/>
              </a:rPr>
              <a:t>i  </a:t>
            </a:r>
            <a:r>
              <a:rPr lang="en-US" dirty="0" smtClean="0">
                <a:cs typeface="+mn-cs"/>
              </a:rPr>
              <a:t>can still request can be satisfied by </a:t>
            </a:r>
            <a:br>
              <a:rPr lang="en-US" dirty="0" smtClean="0">
                <a:cs typeface="+mn-cs"/>
              </a:rPr>
            </a:br>
            <a:r>
              <a:rPr lang="en-US" dirty="0" smtClean="0">
                <a:cs typeface="+mn-cs"/>
              </a:rPr>
              <a:t>      currently available resources + resources held by all processes earlier in the sequence (all </a:t>
            </a:r>
            <a:r>
              <a:rPr lang="en-US" dirty="0" err="1" smtClean="0">
                <a:cs typeface="+mn-cs"/>
              </a:rPr>
              <a:t>P</a:t>
            </a:r>
            <a:r>
              <a:rPr lang="en-US" baseline="-25000" dirty="0" err="1" smtClean="0">
                <a:cs typeface="+mn-cs"/>
              </a:rPr>
              <a:t>j</a:t>
            </a:r>
            <a:r>
              <a:rPr lang="en-US" dirty="0" smtClean="0">
                <a:cs typeface="+mn-cs"/>
              </a:rPr>
              <a:t>, with j &lt; </a:t>
            </a:r>
            <a:r>
              <a:rPr lang="en-US" dirty="0" err="1" smtClean="0">
                <a:cs typeface="+mn-cs"/>
              </a:rPr>
              <a:t>i</a:t>
            </a:r>
            <a:r>
              <a:rPr lang="en-US" dirty="0" smtClean="0">
                <a:cs typeface="+mn-cs"/>
              </a:rPr>
              <a:t>)</a:t>
            </a:r>
          </a:p>
          <a:p>
            <a:pPr eaLnBrk="1" hangingPunct="1">
              <a:defRPr/>
            </a:pPr>
            <a:r>
              <a:rPr lang="en-US" dirty="0" smtClean="0">
                <a:cs typeface="+mn-cs"/>
              </a:rPr>
              <a:t>That is:</a:t>
            </a:r>
          </a:p>
          <a:p>
            <a:pPr lvl="1" eaLnBrk="1" hangingPunct="1">
              <a:defRPr/>
            </a:pPr>
            <a:r>
              <a:rPr lang="en-US" dirty="0" smtClean="0"/>
              <a:t>If P</a:t>
            </a:r>
            <a:r>
              <a:rPr lang="en-US" baseline="-25000" dirty="0" smtClean="0"/>
              <a:t>i</a:t>
            </a:r>
            <a:r>
              <a:rPr lang="en-US" dirty="0" smtClean="0"/>
              <a:t> resource needs are not immediately available, then P</a:t>
            </a:r>
            <a:r>
              <a:rPr lang="en-US" baseline="-25000" dirty="0" smtClean="0"/>
              <a:t>i</a:t>
            </a:r>
            <a:r>
              <a:rPr lang="en-US" dirty="0" smtClean="0"/>
              <a:t> can wait until all </a:t>
            </a:r>
            <a:r>
              <a:rPr lang="en-US" dirty="0" err="1" smtClean="0"/>
              <a:t>P</a:t>
            </a:r>
            <a:r>
              <a:rPr lang="en-US" baseline="-25000" dirty="0" err="1" smtClean="0"/>
              <a:t>j</a:t>
            </a:r>
            <a:r>
              <a:rPr lang="en-US" dirty="0" smtClean="0"/>
              <a:t> (j &lt;</a:t>
            </a:r>
            <a:r>
              <a:rPr lang="en-US" dirty="0"/>
              <a:t> </a:t>
            </a:r>
            <a:r>
              <a:rPr lang="en-US" dirty="0" err="1" smtClean="0"/>
              <a:t>i</a:t>
            </a:r>
            <a:r>
              <a:rPr lang="en-US" dirty="0" smtClean="0"/>
              <a:t>) have finished</a:t>
            </a:r>
          </a:p>
          <a:p>
            <a:pPr lvl="1" eaLnBrk="1" hangingPunct="1">
              <a:defRPr/>
            </a:pPr>
            <a:r>
              <a:rPr lang="en-US" dirty="0" smtClean="0"/>
              <a:t>When </a:t>
            </a:r>
            <a:r>
              <a:rPr lang="en-US" dirty="0" err="1" smtClean="0"/>
              <a:t>P</a:t>
            </a:r>
            <a:r>
              <a:rPr lang="en-US" baseline="-25000" dirty="0" err="1" smtClean="0"/>
              <a:t>j</a:t>
            </a:r>
            <a:r>
              <a:rPr lang="en-US" dirty="0" smtClean="0"/>
              <a:t>  finished, P</a:t>
            </a:r>
            <a:r>
              <a:rPr lang="en-US" baseline="-25000" dirty="0" smtClean="0"/>
              <a:t>i</a:t>
            </a:r>
            <a:r>
              <a:rPr lang="en-US" dirty="0" smtClean="0"/>
              <a:t> can obtain needed resources, execute, return allocated resources, and terminate</a:t>
            </a:r>
          </a:p>
          <a:p>
            <a:pPr lvl="1" eaLnBrk="1" hangingPunct="1">
              <a:defRPr/>
            </a:pPr>
            <a:r>
              <a:rPr lang="en-US" dirty="0" smtClean="0"/>
              <a:t>When P</a:t>
            </a:r>
            <a:r>
              <a:rPr lang="en-US" baseline="-25000" dirty="0" smtClean="0"/>
              <a:t>i</a:t>
            </a:r>
            <a:r>
              <a:rPr lang="en-US" dirty="0" smtClean="0"/>
              <a:t> terminates, P</a:t>
            </a:r>
            <a:r>
              <a:rPr lang="en-US" baseline="-25000" dirty="0" smtClean="0"/>
              <a:t>i +1</a:t>
            </a:r>
            <a:r>
              <a:rPr lang="en-US" dirty="0" smtClean="0"/>
              <a:t> can obtain its needed resources, and so on.</a:t>
            </a:r>
          </a:p>
          <a:p>
            <a:pPr lvl="1" eaLnBrk="1" hangingPunct="1">
              <a:defRPr/>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quarter" idx="10"/>
          </p:nvPr>
        </p:nvSpPr>
        <p:spPr/>
        <p:txBody>
          <a:bodyPr/>
          <a:lstStyle/>
          <a:p>
            <a:pPr>
              <a:defRPr/>
            </a:pPr>
            <a:r>
              <a:rPr lang="tr-TR"/>
              <a:t>CS342 Operating Systems</a:t>
            </a:r>
            <a:endParaRPr lang="en-US"/>
          </a:p>
        </p:txBody>
      </p:sp>
      <p:sp>
        <p:nvSpPr>
          <p:cNvPr id="6" name="Footer Placeholder 5"/>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6"/>
          <p:cNvSpPr>
            <a:spLocks noGrp="1"/>
          </p:cNvSpPr>
          <p:nvPr>
            <p:ph type="sldNum" sz="quarter" idx="12"/>
          </p:nvPr>
        </p:nvSpPr>
        <p:spPr/>
        <p:txBody>
          <a:bodyPr/>
          <a:lstStyle/>
          <a:p>
            <a:pPr>
              <a:defRPr/>
            </a:pPr>
            <a:fld id="{89BF7DBF-A164-5F4B-AD9B-6C300234E035}" type="slidenum">
              <a:rPr lang="en-US"/>
              <a:pPr>
                <a:defRPr/>
              </a:pPr>
              <a:t>2</a:t>
            </a:fld>
            <a:endParaRPr lang="en-US"/>
          </a:p>
        </p:txBody>
      </p:sp>
      <p:sp>
        <p:nvSpPr>
          <p:cNvPr id="500738" name="Rectangle 2"/>
          <p:cNvSpPr>
            <a:spLocks noGrp="1" noChangeArrowheads="1"/>
          </p:cNvSpPr>
          <p:nvPr>
            <p:ph type="title"/>
          </p:nvPr>
        </p:nvSpPr>
        <p:spPr/>
        <p:txBody>
          <a:bodyPr/>
          <a:lstStyle/>
          <a:p>
            <a:pPr eaLnBrk="1" hangingPunct="1">
              <a:defRPr/>
            </a:pPr>
            <a:r>
              <a:rPr lang="en-US" smtClean="0">
                <a:cs typeface="+mj-cs"/>
              </a:rPr>
              <a:t>Objectives and Outline</a:t>
            </a:r>
          </a:p>
        </p:txBody>
      </p:sp>
      <p:sp>
        <p:nvSpPr>
          <p:cNvPr id="500739" name="Rectangle 3"/>
          <p:cNvSpPr>
            <a:spLocks noGrp="1" noChangeArrowheads="1"/>
          </p:cNvSpPr>
          <p:nvPr>
            <p:ph type="body" sz="half" idx="1"/>
          </p:nvPr>
        </p:nvSpPr>
        <p:spPr>
          <a:xfrm>
            <a:off x="4643438" y="1557338"/>
            <a:ext cx="4171950" cy="4679950"/>
          </a:xfrm>
        </p:spPr>
        <p:txBody>
          <a:bodyPr/>
          <a:lstStyle/>
          <a:p>
            <a:pPr eaLnBrk="1" hangingPunct="1">
              <a:buSzPct val="85000"/>
              <a:buFontTx/>
              <a:buNone/>
              <a:defRPr/>
            </a:pPr>
            <a:r>
              <a:rPr lang="en-US" sz="1600" b="1" smtClean="0">
                <a:cs typeface="+mn-cs"/>
              </a:rPr>
              <a:t>Outline</a:t>
            </a:r>
          </a:p>
          <a:p>
            <a:pPr eaLnBrk="1" hangingPunct="1">
              <a:buSzPct val="85000"/>
              <a:defRPr/>
            </a:pPr>
            <a:r>
              <a:rPr lang="en-US" sz="1600" smtClean="0">
                <a:cs typeface="+mn-cs"/>
              </a:rPr>
              <a:t>The Deadlock Problem</a:t>
            </a:r>
          </a:p>
          <a:p>
            <a:pPr eaLnBrk="1" hangingPunct="1">
              <a:buSzPct val="85000"/>
              <a:defRPr/>
            </a:pPr>
            <a:r>
              <a:rPr lang="en-US" sz="1600" smtClean="0">
                <a:cs typeface="+mn-cs"/>
              </a:rPr>
              <a:t>System Model</a:t>
            </a:r>
          </a:p>
          <a:p>
            <a:pPr eaLnBrk="1" hangingPunct="1">
              <a:buSzPct val="85000"/>
              <a:defRPr/>
            </a:pPr>
            <a:r>
              <a:rPr lang="en-US" sz="1600" smtClean="0">
                <a:cs typeface="+mn-cs"/>
              </a:rPr>
              <a:t>Deadlock Characterization</a:t>
            </a:r>
          </a:p>
          <a:p>
            <a:pPr eaLnBrk="1" hangingPunct="1">
              <a:buSzPct val="85000"/>
              <a:defRPr/>
            </a:pPr>
            <a:r>
              <a:rPr lang="en-US" sz="1600" smtClean="0">
                <a:cs typeface="+mn-cs"/>
              </a:rPr>
              <a:t>Methods for Handling Deadlocks</a:t>
            </a:r>
          </a:p>
          <a:p>
            <a:pPr eaLnBrk="1" hangingPunct="1">
              <a:defRPr/>
            </a:pPr>
            <a:r>
              <a:rPr lang="en-US" sz="1600" smtClean="0">
                <a:cs typeface="+mn-cs"/>
              </a:rPr>
              <a:t>Deadlock Prevention</a:t>
            </a:r>
          </a:p>
          <a:p>
            <a:pPr eaLnBrk="1" hangingPunct="1">
              <a:buSzPct val="85000"/>
              <a:defRPr/>
            </a:pPr>
            <a:r>
              <a:rPr lang="en-US" sz="1600" smtClean="0">
                <a:cs typeface="+mn-cs"/>
              </a:rPr>
              <a:t>Deadlock Avoidance</a:t>
            </a:r>
          </a:p>
          <a:p>
            <a:pPr eaLnBrk="1" hangingPunct="1">
              <a:buSzPct val="85000"/>
              <a:defRPr/>
            </a:pPr>
            <a:r>
              <a:rPr lang="en-US" sz="1600" smtClean="0">
                <a:cs typeface="+mn-cs"/>
              </a:rPr>
              <a:t>Deadlock Detection </a:t>
            </a:r>
          </a:p>
          <a:p>
            <a:pPr eaLnBrk="1" hangingPunct="1">
              <a:buSzPct val="85000"/>
              <a:defRPr/>
            </a:pPr>
            <a:r>
              <a:rPr lang="en-US" sz="1600" smtClean="0">
                <a:cs typeface="+mn-cs"/>
              </a:rPr>
              <a:t>Recovery from Deadlock </a:t>
            </a:r>
          </a:p>
          <a:p>
            <a:pPr eaLnBrk="1" hangingPunct="1">
              <a:defRPr/>
            </a:pPr>
            <a:endParaRPr lang="en-US" sz="1600" smtClean="0">
              <a:cs typeface="+mn-cs"/>
            </a:endParaRPr>
          </a:p>
        </p:txBody>
      </p:sp>
      <p:sp>
        <p:nvSpPr>
          <p:cNvPr id="500740" name="Rectangle 4"/>
          <p:cNvSpPr>
            <a:spLocks noGrp="1" noChangeArrowheads="1"/>
          </p:cNvSpPr>
          <p:nvPr>
            <p:ph type="body" sz="half" idx="2"/>
          </p:nvPr>
        </p:nvSpPr>
        <p:spPr>
          <a:xfrm>
            <a:off x="468313" y="1557338"/>
            <a:ext cx="4171950" cy="4679950"/>
          </a:xfrm>
        </p:spPr>
        <p:txBody>
          <a:bodyPr/>
          <a:lstStyle/>
          <a:p>
            <a:pPr eaLnBrk="1" hangingPunct="1">
              <a:buFontTx/>
              <a:buNone/>
              <a:defRPr/>
            </a:pPr>
            <a:r>
              <a:rPr lang="en-US" sz="1600" b="1" smtClean="0">
                <a:cs typeface="+mn-cs"/>
              </a:rPr>
              <a:t>Objectives</a:t>
            </a:r>
          </a:p>
          <a:p>
            <a:pPr eaLnBrk="1" hangingPunct="1">
              <a:defRPr/>
            </a:pPr>
            <a:r>
              <a:rPr lang="en-US" sz="1600" smtClean="0">
                <a:cs typeface="+mn-cs"/>
              </a:rPr>
              <a:t>To develop a </a:t>
            </a:r>
            <a:r>
              <a:rPr lang="en-US" sz="1600" b="1" smtClean="0">
                <a:cs typeface="+mn-cs"/>
              </a:rPr>
              <a:t>description of deadlocks</a:t>
            </a:r>
            <a:r>
              <a:rPr lang="en-US" sz="1600" smtClean="0">
                <a:cs typeface="+mn-cs"/>
              </a:rPr>
              <a:t>, which prevent sets of concurrent processes from completing their tasks</a:t>
            </a:r>
          </a:p>
          <a:p>
            <a:pPr eaLnBrk="1" hangingPunct="1">
              <a:defRPr/>
            </a:pPr>
            <a:endParaRPr lang="en-US" sz="1600" smtClean="0">
              <a:cs typeface="+mn-cs"/>
            </a:endParaRPr>
          </a:p>
          <a:p>
            <a:pPr eaLnBrk="1" hangingPunct="1">
              <a:defRPr/>
            </a:pPr>
            <a:r>
              <a:rPr lang="en-US" sz="1600" smtClean="0">
                <a:cs typeface="+mn-cs"/>
              </a:rPr>
              <a:t>To present a number of </a:t>
            </a:r>
            <a:r>
              <a:rPr lang="en-US" sz="1600" b="1" smtClean="0">
                <a:cs typeface="+mn-cs"/>
              </a:rPr>
              <a:t>different methods</a:t>
            </a:r>
            <a:r>
              <a:rPr lang="en-US" sz="1600" smtClean="0">
                <a:cs typeface="+mn-cs"/>
              </a:rPr>
              <a:t> for preventing or avoiding deadlocks in a computer system</a:t>
            </a:r>
          </a:p>
          <a:p>
            <a:pPr eaLnBrk="1" hangingPunct="1">
              <a:defRPr/>
            </a:pPr>
            <a:endParaRPr lang="en-US" sz="160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2004D8C2-DD53-264F-A6C0-8CA1662B1D48}" type="slidenum">
              <a:rPr lang="en-US"/>
              <a:pPr>
                <a:defRPr/>
              </a:pPr>
              <a:t>20</a:t>
            </a:fld>
            <a:endParaRPr lang="en-US"/>
          </a:p>
        </p:txBody>
      </p:sp>
      <p:sp>
        <p:nvSpPr>
          <p:cNvPr id="1083394" name="Rectangle 2"/>
          <p:cNvSpPr>
            <a:spLocks noGrp="1" noChangeArrowheads="1"/>
          </p:cNvSpPr>
          <p:nvPr>
            <p:ph type="title"/>
          </p:nvPr>
        </p:nvSpPr>
        <p:spPr/>
        <p:txBody>
          <a:bodyPr/>
          <a:lstStyle/>
          <a:p>
            <a:pPr eaLnBrk="1" hangingPunct="1">
              <a:defRPr/>
            </a:pPr>
            <a:r>
              <a:rPr lang="en-US" smtClean="0">
                <a:cs typeface="+mj-cs"/>
              </a:rPr>
              <a:t>Basic Facts</a:t>
            </a:r>
          </a:p>
        </p:txBody>
      </p:sp>
      <p:sp>
        <p:nvSpPr>
          <p:cNvPr id="1083395" name="Rectangle 3"/>
          <p:cNvSpPr>
            <a:spLocks noGrp="1" noChangeArrowheads="1"/>
          </p:cNvSpPr>
          <p:nvPr>
            <p:ph type="body" idx="1"/>
          </p:nvPr>
        </p:nvSpPr>
        <p:spPr/>
        <p:txBody>
          <a:bodyPr/>
          <a:lstStyle/>
          <a:p>
            <a:pPr eaLnBrk="1" hangingPunct="1">
              <a:defRPr/>
            </a:pPr>
            <a:r>
              <a:rPr lang="en-US" dirty="0" smtClean="0">
                <a:cs typeface="+mn-cs"/>
              </a:rPr>
              <a:t>If a system is in safe state </a:t>
            </a:r>
            <a:r>
              <a:rPr lang="en-US" dirty="0" smtClean="0">
                <a:cs typeface="+mn-cs"/>
                <a:sym typeface="Symbol" charset="0"/>
              </a:rPr>
              <a:t> no deadlocks</a:t>
            </a:r>
            <a:br>
              <a:rPr lang="en-US" dirty="0" smtClean="0">
                <a:cs typeface="+mn-cs"/>
                <a:sym typeface="Symbol" charset="0"/>
              </a:rPr>
            </a:br>
            <a:endParaRPr lang="en-US" dirty="0" smtClean="0">
              <a:cs typeface="+mn-cs"/>
              <a:sym typeface="Symbol" charset="0"/>
            </a:endParaRPr>
          </a:p>
          <a:p>
            <a:pPr eaLnBrk="1" hangingPunct="1">
              <a:defRPr/>
            </a:pPr>
            <a:r>
              <a:rPr lang="en-US" dirty="0" smtClean="0">
                <a:cs typeface="+mn-cs"/>
                <a:sym typeface="Symbol" charset="0"/>
              </a:rPr>
              <a:t>If a system is in unsafe state  possibility of deadlock</a:t>
            </a:r>
            <a:br>
              <a:rPr lang="en-US" dirty="0" smtClean="0">
                <a:cs typeface="+mn-cs"/>
                <a:sym typeface="Symbol" charset="0"/>
              </a:rPr>
            </a:br>
            <a:endParaRPr lang="en-US" dirty="0" smtClean="0">
              <a:cs typeface="+mn-cs"/>
              <a:sym typeface="Symbol" charset="0"/>
            </a:endParaRPr>
          </a:p>
          <a:p>
            <a:pPr eaLnBrk="1" hangingPunct="1">
              <a:defRPr/>
            </a:pPr>
            <a:r>
              <a:rPr lang="en-US" dirty="0" smtClean="0">
                <a:solidFill>
                  <a:srgbClr val="FF0000"/>
                </a:solidFill>
                <a:cs typeface="+mn-cs"/>
                <a:sym typeface="Symbol" charset="0"/>
              </a:rPr>
              <a:t>Avoidance  ensure that a system will never enter an unsafe state.</a:t>
            </a:r>
          </a:p>
          <a:p>
            <a:pPr eaLnBrk="1" hangingPunct="1">
              <a:defRPr/>
            </a:pPr>
            <a:endParaRPr lang="en-US" b="1" dirty="0" smtClean="0">
              <a:cs typeface="+mn-cs"/>
              <a:sym typeface="Symbol" charset="0"/>
            </a:endParaRPr>
          </a:p>
          <a:p>
            <a:pPr eaLnBrk="1" hangingPunct="1">
              <a:defRPr/>
            </a:pPr>
            <a:r>
              <a:rPr lang="en-US" dirty="0" smtClean="0">
                <a:cs typeface="+mn-cs"/>
                <a:sym typeface="Symbol" charset="0"/>
              </a:rPr>
              <a:t>This is done by:</a:t>
            </a:r>
          </a:p>
          <a:p>
            <a:pPr lvl="1" eaLnBrk="1" hangingPunct="1">
              <a:defRPr/>
            </a:pPr>
            <a:r>
              <a:rPr lang="en-US" dirty="0" smtClean="0">
                <a:sym typeface="Symbol" charset="0"/>
              </a:rPr>
              <a:t>Each time a request is made by a process for some resources: </a:t>
            </a:r>
            <a:br>
              <a:rPr lang="en-US" dirty="0" smtClean="0">
                <a:sym typeface="Symbol" charset="0"/>
              </a:rPr>
            </a:br>
            <a:r>
              <a:rPr lang="en-US" dirty="0" smtClean="0">
                <a:sym typeface="Symbol" charset="0"/>
              </a:rPr>
              <a:t/>
            </a:r>
            <a:br>
              <a:rPr lang="en-US" dirty="0" smtClean="0">
                <a:sym typeface="Symbol" charset="0"/>
              </a:rPr>
            </a:br>
            <a:r>
              <a:rPr lang="en-US" dirty="0" smtClean="0">
                <a:sym typeface="Symbol" charset="0"/>
              </a:rPr>
              <a:t>Check before allocating resource</a:t>
            </a:r>
            <a:r>
              <a:rPr lang="en-US" dirty="0">
                <a:sym typeface="Symbol" charset="0"/>
              </a:rPr>
              <a:t>s</a:t>
            </a:r>
            <a:r>
              <a:rPr lang="en-US" dirty="0" smtClean="0">
                <a:sym typeface="Symbol" charset="0"/>
              </a:rPr>
              <a:t>; if allocation would leave the system in  an unsafe state, then do not   allocate the resource</a:t>
            </a:r>
            <a:r>
              <a:rPr lang="en-US" dirty="0">
                <a:sym typeface="Symbol" charset="0"/>
              </a:rPr>
              <a:t>s</a:t>
            </a:r>
            <a:r>
              <a:rPr lang="en-US" dirty="0" smtClean="0">
                <a:sym typeface="Symbol" charset="0"/>
              </a:rPr>
              <a:t>; process is waited and resources are not allocated to that process. Otherwise resource</a:t>
            </a:r>
            <a:r>
              <a:rPr lang="en-US" dirty="0">
                <a:sym typeface="Symbol" charset="0"/>
              </a:rPr>
              <a:t>s</a:t>
            </a:r>
            <a:r>
              <a:rPr lang="en-US" dirty="0" smtClean="0">
                <a:sym typeface="Symbol" charset="0"/>
              </a:rPr>
              <a:t> can be allocated.  </a:t>
            </a:r>
          </a:p>
          <a:p>
            <a:pPr eaLnBrk="1" hangingPunct="1">
              <a:defRPr/>
            </a:pPr>
            <a:endParaRPr lang="en-US" sz="1600"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r>
              <a:rPr lang="tr-TR"/>
              <a:t>CS342 Operating Systems</a:t>
            </a:r>
            <a:endParaRPr lang="en-US"/>
          </a:p>
        </p:txBody>
      </p:sp>
      <p:sp>
        <p:nvSpPr>
          <p:cNvPr id="5"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4"/>
          <p:cNvSpPr>
            <a:spLocks noGrp="1"/>
          </p:cNvSpPr>
          <p:nvPr>
            <p:ph type="sldNum" sz="quarter" idx="12"/>
          </p:nvPr>
        </p:nvSpPr>
        <p:spPr/>
        <p:txBody>
          <a:bodyPr/>
          <a:lstStyle/>
          <a:p>
            <a:pPr>
              <a:defRPr/>
            </a:pPr>
            <a:fld id="{E9ADBF1F-B977-874F-8105-FF35BECF2182}" type="slidenum">
              <a:rPr lang="en-US"/>
              <a:pPr>
                <a:defRPr/>
              </a:pPr>
              <a:t>21</a:t>
            </a:fld>
            <a:endParaRPr lang="en-US"/>
          </a:p>
        </p:txBody>
      </p:sp>
      <p:sp>
        <p:nvSpPr>
          <p:cNvPr id="1085442" name="Rectangle 2"/>
          <p:cNvSpPr>
            <a:spLocks noGrp="1" noChangeArrowheads="1"/>
          </p:cNvSpPr>
          <p:nvPr>
            <p:ph type="title"/>
          </p:nvPr>
        </p:nvSpPr>
        <p:spPr/>
        <p:txBody>
          <a:bodyPr/>
          <a:lstStyle/>
          <a:p>
            <a:pPr eaLnBrk="1" hangingPunct="1">
              <a:defRPr/>
            </a:pPr>
            <a:r>
              <a:rPr lang="en-US" smtClean="0">
                <a:cs typeface="+mj-cs"/>
              </a:rPr>
              <a:t>Safe, Unsafe , Deadlock State</a:t>
            </a:r>
          </a:p>
        </p:txBody>
      </p:sp>
      <p:pic>
        <p:nvPicPr>
          <p:cNvPr id="44037" name="Picture 4"/>
          <p:cNvPicPr>
            <a:picLocks noChangeAspect="1" noChangeArrowheads="1"/>
          </p:cNvPicPr>
          <p:nvPr/>
        </p:nvPicPr>
        <p:blipFill>
          <a:blip r:embed="rId3">
            <a:extLst>
              <a:ext uri="{28A0092B-C50C-407E-A947-70E740481C1C}">
                <a14:useLocalDpi xmlns:a14="http://schemas.microsoft.com/office/drawing/2010/main" val="0"/>
              </a:ext>
            </a:extLst>
          </a:blip>
          <a:srcRect l="13437" t="1572" r="13683" b="2194"/>
          <a:stretch>
            <a:fillRect/>
          </a:stretch>
        </p:blipFill>
        <p:spPr bwMode="auto">
          <a:xfrm>
            <a:off x="2282825" y="1716088"/>
            <a:ext cx="4391025" cy="434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7DA731A8-BF28-7F41-AEBD-9653A0E000EF}" type="slidenum">
              <a:rPr lang="en-US"/>
              <a:pPr>
                <a:defRPr/>
              </a:pPr>
              <a:t>22</a:t>
            </a:fld>
            <a:endParaRPr lang="en-US"/>
          </a:p>
        </p:txBody>
      </p:sp>
      <p:sp>
        <p:nvSpPr>
          <p:cNvPr id="1088514" name="Rectangle 2"/>
          <p:cNvSpPr>
            <a:spLocks noGrp="1" noChangeArrowheads="1"/>
          </p:cNvSpPr>
          <p:nvPr>
            <p:ph type="title"/>
          </p:nvPr>
        </p:nvSpPr>
        <p:spPr/>
        <p:txBody>
          <a:bodyPr/>
          <a:lstStyle/>
          <a:p>
            <a:pPr eaLnBrk="1" hangingPunct="1">
              <a:defRPr/>
            </a:pPr>
            <a:r>
              <a:rPr lang="en-US" smtClean="0">
                <a:cs typeface="+mj-cs"/>
              </a:rPr>
              <a:t>Avoidance Algorithms</a:t>
            </a:r>
          </a:p>
        </p:txBody>
      </p:sp>
      <p:sp>
        <p:nvSpPr>
          <p:cNvPr id="1088515" name="Rectangle 3"/>
          <p:cNvSpPr>
            <a:spLocks noGrp="1" noChangeArrowheads="1"/>
          </p:cNvSpPr>
          <p:nvPr>
            <p:ph type="body" idx="1"/>
          </p:nvPr>
        </p:nvSpPr>
        <p:spPr/>
        <p:txBody>
          <a:bodyPr/>
          <a:lstStyle/>
          <a:p>
            <a:pPr eaLnBrk="1" hangingPunct="1">
              <a:defRPr/>
            </a:pPr>
            <a:r>
              <a:rPr lang="en-US" smtClean="0">
                <a:cs typeface="+mn-cs"/>
              </a:rPr>
              <a:t>Single instance of a resource type</a:t>
            </a:r>
          </a:p>
          <a:p>
            <a:pPr lvl="1" eaLnBrk="1" hangingPunct="1">
              <a:defRPr/>
            </a:pPr>
            <a:r>
              <a:rPr lang="en-US" smtClean="0"/>
              <a:t>Use a resource-allocation graph</a:t>
            </a:r>
          </a:p>
          <a:p>
            <a:pPr lvl="1" eaLnBrk="1" hangingPunct="1">
              <a:defRPr/>
            </a:pPr>
            <a:endParaRPr lang="en-US" smtClean="0"/>
          </a:p>
          <a:p>
            <a:pPr lvl="1" eaLnBrk="1" hangingPunct="1">
              <a:defRPr/>
            </a:pPr>
            <a:endParaRPr lang="en-US" smtClean="0">
              <a:solidFill>
                <a:srgbClr val="FFFF00"/>
              </a:solidFill>
            </a:endParaRPr>
          </a:p>
          <a:p>
            <a:pPr eaLnBrk="1" hangingPunct="1">
              <a:defRPr/>
            </a:pPr>
            <a:endParaRPr lang="en-US" smtClean="0">
              <a:cs typeface="+mn-cs"/>
            </a:endParaRPr>
          </a:p>
          <a:p>
            <a:pPr eaLnBrk="1" hangingPunct="1">
              <a:defRPr/>
            </a:pPr>
            <a:r>
              <a:rPr lang="en-US" smtClean="0">
                <a:cs typeface="+mn-cs"/>
              </a:rPr>
              <a:t>Multiple instances of a resource type</a:t>
            </a:r>
          </a:p>
          <a:p>
            <a:pPr lvl="1" eaLnBrk="1" hangingPunct="1">
              <a:defRPr/>
            </a:pPr>
            <a:r>
              <a:rPr lang="en-US" smtClean="0"/>
              <a:t> Use the banker</a:t>
            </a:r>
            <a:r>
              <a:rPr lang="ja-JP" altLang="en-US" smtClean="0">
                <a:latin typeface="Arial"/>
              </a:rPr>
              <a:t>’</a:t>
            </a:r>
            <a:r>
              <a:rPr lang="en-US" smtClean="0"/>
              <a:t>s algorithm</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269D4696-7550-924A-9F35-DC2BBCC1DA5F}" type="slidenum">
              <a:rPr lang="en-US"/>
              <a:pPr>
                <a:defRPr/>
              </a:pPr>
              <a:t>23</a:t>
            </a:fld>
            <a:endParaRPr lang="en-US"/>
          </a:p>
        </p:txBody>
      </p:sp>
      <p:sp>
        <p:nvSpPr>
          <p:cNvPr id="1090562" name="Rectangle 2"/>
          <p:cNvSpPr>
            <a:spLocks noGrp="1" noChangeArrowheads="1"/>
          </p:cNvSpPr>
          <p:nvPr>
            <p:ph type="title"/>
          </p:nvPr>
        </p:nvSpPr>
        <p:spPr/>
        <p:txBody>
          <a:bodyPr/>
          <a:lstStyle/>
          <a:p>
            <a:pPr eaLnBrk="1" hangingPunct="1">
              <a:defRPr/>
            </a:pPr>
            <a:r>
              <a:rPr lang="en-US" smtClean="0">
                <a:cs typeface="+mj-cs"/>
              </a:rPr>
              <a:t>Resource-Allocation Graph Scheme</a:t>
            </a:r>
          </a:p>
        </p:txBody>
      </p:sp>
      <p:sp>
        <p:nvSpPr>
          <p:cNvPr id="1090563" name="Rectangle 3"/>
          <p:cNvSpPr>
            <a:spLocks noGrp="1" noChangeArrowheads="1"/>
          </p:cNvSpPr>
          <p:nvPr>
            <p:ph type="body" idx="1"/>
          </p:nvPr>
        </p:nvSpPr>
        <p:spPr/>
        <p:txBody>
          <a:bodyPr/>
          <a:lstStyle/>
          <a:p>
            <a:pPr eaLnBrk="1" hangingPunct="1">
              <a:defRPr/>
            </a:pPr>
            <a:r>
              <a:rPr lang="en-US" b="1" dirty="0" smtClean="0">
                <a:cs typeface="+mn-cs"/>
              </a:rPr>
              <a:t>Claim edge</a:t>
            </a:r>
            <a:r>
              <a:rPr lang="en-US" dirty="0" smtClean="0">
                <a:solidFill>
                  <a:srgbClr val="3366FF"/>
                </a:solidFill>
                <a:cs typeface="+mn-cs"/>
              </a:rPr>
              <a:t> </a:t>
            </a:r>
            <a:r>
              <a:rPr lang="en-US" i="1" dirty="0" smtClean="0">
                <a:cs typeface="+mn-cs"/>
              </a:rPr>
              <a:t>P</a:t>
            </a:r>
            <a:r>
              <a:rPr lang="en-US" i="1" baseline="-25000" dirty="0" smtClean="0">
                <a:cs typeface="+mn-cs"/>
              </a:rPr>
              <a:t>i</a:t>
            </a:r>
            <a:r>
              <a:rPr lang="en-US" dirty="0" smtClean="0">
                <a:cs typeface="+mn-cs"/>
              </a:rPr>
              <a:t> </a:t>
            </a:r>
            <a:r>
              <a:rPr lang="en-US" dirty="0" smtClean="0">
                <a:cs typeface="+mn-cs"/>
                <a:sym typeface="Symbol" charset="0"/>
              </a:rPr>
              <a:t> </a:t>
            </a:r>
            <a:r>
              <a:rPr lang="en-US" i="1" dirty="0" err="1" smtClean="0">
                <a:cs typeface="+mn-cs"/>
                <a:sym typeface="Symbol" charset="0"/>
              </a:rPr>
              <a:t>R</a:t>
            </a:r>
            <a:r>
              <a:rPr lang="en-US" i="1" baseline="-25000" dirty="0" err="1" smtClean="0">
                <a:cs typeface="+mn-cs"/>
                <a:sym typeface="Symbol" charset="0"/>
              </a:rPr>
              <a:t>j</a:t>
            </a:r>
            <a:r>
              <a:rPr lang="en-US" dirty="0" smtClean="0">
                <a:cs typeface="+mn-cs"/>
                <a:sym typeface="Symbol" charset="0"/>
              </a:rPr>
              <a:t> indicates that process </a:t>
            </a:r>
            <a:r>
              <a:rPr lang="en-US" i="1" dirty="0" smtClean="0">
                <a:cs typeface="+mn-cs"/>
                <a:sym typeface="Symbol" charset="0"/>
              </a:rPr>
              <a:t>P</a:t>
            </a:r>
            <a:r>
              <a:rPr lang="en-US" i="1" baseline="-25000" dirty="0" smtClean="0">
                <a:cs typeface="+mn-cs"/>
                <a:sym typeface="Symbol" charset="0"/>
              </a:rPr>
              <a:t>i</a:t>
            </a:r>
            <a:r>
              <a:rPr lang="en-US" dirty="0" smtClean="0">
                <a:cs typeface="+mn-cs"/>
                <a:sym typeface="Symbol" charset="0"/>
              </a:rPr>
              <a:t> </a:t>
            </a:r>
            <a:r>
              <a:rPr lang="en-US" b="1" dirty="0" smtClean="0">
                <a:cs typeface="+mn-cs"/>
                <a:sym typeface="Symbol" charset="0"/>
              </a:rPr>
              <a:t>may request</a:t>
            </a:r>
            <a:r>
              <a:rPr lang="en-US" dirty="0" smtClean="0">
                <a:cs typeface="+mn-cs"/>
                <a:sym typeface="Symbol" charset="0"/>
              </a:rPr>
              <a:t> resource </a:t>
            </a:r>
            <a:r>
              <a:rPr lang="en-US" i="1" dirty="0" err="1" smtClean="0">
                <a:cs typeface="+mn-cs"/>
                <a:sym typeface="Symbol" charset="0"/>
              </a:rPr>
              <a:t>R</a:t>
            </a:r>
            <a:r>
              <a:rPr lang="en-US" i="1" baseline="-25000" dirty="0" err="1" smtClean="0">
                <a:cs typeface="+mn-cs"/>
                <a:sym typeface="Symbol" charset="0"/>
              </a:rPr>
              <a:t>j</a:t>
            </a:r>
            <a:r>
              <a:rPr lang="en-US" dirty="0" smtClean="0">
                <a:cs typeface="+mn-cs"/>
                <a:sym typeface="Symbol" charset="0"/>
              </a:rPr>
              <a:t>; represented by a dashed line</a:t>
            </a:r>
            <a:br>
              <a:rPr lang="en-US" dirty="0" smtClean="0">
                <a:cs typeface="+mn-cs"/>
                <a:sym typeface="Symbol" charset="0"/>
              </a:rPr>
            </a:br>
            <a:endParaRPr lang="en-US" dirty="0" smtClean="0">
              <a:cs typeface="+mn-cs"/>
              <a:sym typeface="Symbol" charset="0"/>
            </a:endParaRPr>
          </a:p>
          <a:p>
            <a:pPr eaLnBrk="1" hangingPunct="1">
              <a:defRPr/>
            </a:pPr>
            <a:r>
              <a:rPr lang="en-US" dirty="0" smtClean="0">
                <a:cs typeface="+mn-cs"/>
                <a:sym typeface="Symbol" charset="0"/>
              </a:rPr>
              <a:t>Claim edge is </a:t>
            </a:r>
            <a:r>
              <a:rPr lang="en-US" b="1" dirty="0" smtClean="0">
                <a:cs typeface="+mn-cs"/>
                <a:sym typeface="Symbol" charset="0"/>
              </a:rPr>
              <a:t>converted  to a request edge</a:t>
            </a:r>
            <a:r>
              <a:rPr lang="en-US" dirty="0" smtClean="0">
                <a:cs typeface="+mn-cs"/>
                <a:sym typeface="Symbol" charset="0"/>
              </a:rPr>
              <a:t> when a process requests a resource</a:t>
            </a:r>
          </a:p>
          <a:p>
            <a:pPr eaLnBrk="1" hangingPunct="1">
              <a:defRPr/>
            </a:pPr>
            <a:r>
              <a:rPr lang="en-US" dirty="0" smtClean="0">
                <a:cs typeface="+mn-cs"/>
                <a:sym typeface="Symbol" charset="0"/>
              </a:rPr>
              <a:t>Request edge is </a:t>
            </a:r>
            <a:r>
              <a:rPr lang="en-US" b="1" dirty="0" smtClean="0">
                <a:cs typeface="+mn-cs"/>
                <a:sym typeface="Symbol" charset="0"/>
              </a:rPr>
              <a:t>converted to an assignment</a:t>
            </a:r>
            <a:r>
              <a:rPr lang="en-US" dirty="0" smtClean="0">
                <a:cs typeface="+mn-cs"/>
                <a:sym typeface="Symbol" charset="0"/>
              </a:rPr>
              <a:t> edge when the  resource is allocated to the process</a:t>
            </a:r>
          </a:p>
          <a:p>
            <a:pPr eaLnBrk="1" hangingPunct="1">
              <a:defRPr/>
            </a:pPr>
            <a:r>
              <a:rPr lang="en-US" dirty="0" smtClean="0">
                <a:cs typeface="+mn-cs"/>
                <a:sym typeface="Symbol" charset="0"/>
              </a:rPr>
              <a:t>When a resource is released by a process, assignment edge  is reconverted to a claim edge</a:t>
            </a:r>
            <a:br>
              <a:rPr lang="en-US" dirty="0" smtClean="0">
                <a:cs typeface="+mn-cs"/>
                <a:sym typeface="Symbol" charset="0"/>
              </a:rPr>
            </a:br>
            <a:endParaRPr lang="en-US" dirty="0" smtClean="0">
              <a:cs typeface="+mn-cs"/>
              <a:sym typeface="Symbol" charset="0"/>
            </a:endParaRPr>
          </a:p>
          <a:p>
            <a:pPr eaLnBrk="1" hangingPunct="1">
              <a:defRPr/>
            </a:pPr>
            <a:r>
              <a:rPr lang="en-US" dirty="0" smtClean="0">
                <a:solidFill>
                  <a:srgbClr val="FF3300"/>
                </a:solidFill>
                <a:cs typeface="+mn-cs"/>
                <a:sym typeface="Symbol" charset="0"/>
              </a:rPr>
              <a:t>Resources must </a:t>
            </a:r>
            <a:r>
              <a:rPr lang="en-US" b="1" dirty="0" smtClean="0">
                <a:solidFill>
                  <a:srgbClr val="FF3300"/>
                </a:solidFill>
                <a:cs typeface="+mn-cs"/>
                <a:sym typeface="Symbol" charset="0"/>
              </a:rPr>
              <a:t>be claimed </a:t>
            </a:r>
            <a:r>
              <a:rPr lang="en-US" b="1" i="1" dirty="0" smtClean="0">
                <a:solidFill>
                  <a:srgbClr val="FF3300"/>
                </a:solidFill>
                <a:cs typeface="+mn-cs"/>
                <a:sym typeface="Symbol" charset="0"/>
              </a:rPr>
              <a:t>a priori</a:t>
            </a:r>
            <a:r>
              <a:rPr lang="en-US" dirty="0" smtClean="0">
                <a:solidFill>
                  <a:srgbClr val="FF3300"/>
                </a:solidFill>
                <a:cs typeface="+mn-cs"/>
                <a:sym typeface="Symbol" charset="0"/>
              </a:rPr>
              <a:t> in the system</a:t>
            </a:r>
            <a:endParaRPr lang="en-US" dirty="0" smtClean="0">
              <a:solidFill>
                <a:srgbClr val="FF3300"/>
              </a:solidFill>
              <a:cs typeface="+mn-cs"/>
            </a:endParaRPr>
          </a:p>
          <a:p>
            <a:pPr eaLnBrk="1" hangingPunct="1">
              <a:defRPr/>
            </a:pPr>
            <a:endParaRPr lang="en-US" dirty="0" smtClean="0">
              <a:solidFill>
                <a:srgbClr val="FF3300"/>
              </a:solidFill>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quarter" idx="10"/>
          </p:nvPr>
        </p:nvSpPr>
        <p:spPr/>
        <p:txBody>
          <a:bodyPr/>
          <a:lstStyle/>
          <a:p>
            <a:pPr>
              <a:defRPr/>
            </a:pPr>
            <a:r>
              <a:rPr lang="tr-TR"/>
              <a:t>CS342 Operating Systems</a:t>
            </a:r>
            <a:endParaRPr lang="en-US"/>
          </a:p>
        </p:txBody>
      </p:sp>
      <p:sp>
        <p:nvSpPr>
          <p:cNvPr id="7"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8" name="Slide Number Placeholder 4"/>
          <p:cNvSpPr>
            <a:spLocks noGrp="1"/>
          </p:cNvSpPr>
          <p:nvPr>
            <p:ph type="sldNum" sz="quarter" idx="12"/>
          </p:nvPr>
        </p:nvSpPr>
        <p:spPr/>
        <p:txBody>
          <a:bodyPr/>
          <a:lstStyle/>
          <a:p>
            <a:pPr>
              <a:defRPr/>
            </a:pPr>
            <a:fld id="{C0B87FC9-DF2B-2A4D-83BB-4BAA81B29383}" type="slidenum">
              <a:rPr lang="en-US"/>
              <a:pPr>
                <a:defRPr/>
              </a:pPr>
              <a:t>24</a:t>
            </a:fld>
            <a:endParaRPr lang="en-US"/>
          </a:p>
        </p:txBody>
      </p:sp>
      <p:sp>
        <p:nvSpPr>
          <p:cNvPr id="1092612" name="Rectangle 4"/>
          <p:cNvSpPr>
            <a:spLocks noGrp="1" noChangeArrowheads="1"/>
          </p:cNvSpPr>
          <p:nvPr>
            <p:ph type="title"/>
          </p:nvPr>
        </p:nvSpPr>
        <p:spPr/>
        <p:txBody>
          <a:bodyPr/>
          <a:lstStyle/>
          <a:p>
            <a:pPr eaLnBrk="1" hangingPunct="1">
              <a:defRPr/>
            </a:pPr>
            <a:r>
              <a:rPr lang="en-US" smtClean="0">
                <a:cs typeface="+mj-cs"/>
              </a:rPr>
              <a:t>Resource-Allocation Graph</a:t>
            </a:r>
          </a:p>
        </p:txBody>
      </p:sp>
      <p:pic>
        <p:nvPicPr>
          <p:cNvPr id="5018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1916113"/>
            <a:ext cx="3983037" cy="404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2615" name="Line 7"/>
          <p:cNvSpPr>
            <a:spLocks noChangeShapeType="1"/>
          </p:cNvSpPr>
          <p:nvPr/>
        </p:nvSpPr>
        <p:spPr bwMode="auto">
          <a:xfrm flipH="1" flipV="1">
            <a:off x="5137150" y="2719388"/>
            <a:ext cx="936625" cy="935037"/>
          </a:xfrm>
          <a:prstGeom prst="line">
            <a:avLst/>
          </a:prstGeom>
          <a:noFill/>
          <a:ln w="57150">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092614" name="Line 6"/>
          <p:cNvSpPr>
            <a:spLocks noChangeShapeType="1"/>
          </p:cNvSpPr>
          <p:nvPr/>
        </p:nvSpPr>
        <p:spPr bwMode="auto">
          <a:xfrm flipH="1" flipV="1">
            <a:off x="5203825" y="2781300"/>
            <a:ext cx="952500" cy="935038"/>
          </a:xfrm>
          <a:prstGeom prst="line">
            <a:avLst/>
          </a:prstGeom>
          <a:noFill/>
          <a:ln w="38100">
            <a:solidFill>
              <a:srgbClr val="000000"/>
            </a:solidFill>
            <a:prstDash val="sysDot"/>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2"/>
          <p:cNvSpPr>
            <a:spLocks noGrp="1"/>
          </p:cNvSpPr>
          <p:nvPr>
            <p:ph type="dt" sz="quarter" idx="10"/>
          </p:nvPr>
        </p:nvSpPr>
        <p:spPr/>
        <p:txBody>
          <a:bodyPr/>
          <a:lstStyle/>
          <a:p>
            <a:pPr>
              <a:defRPr/>
            </a:pPr>
            <a:r>
              <a:rPr lang="tr-TR"/>
              <a:t>CS342 Operating Systems</a:t>
            </a:r>
            <a:endParaRPr lang="en-US"/>
          </a:p>
        </p:txBody>
      </p:sp>
      <p:sp>
        <p:nvSpPr>
          <p:cNvPr id="9"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10" name="Slide Number Placeholder 4"/>
          <p:cNvSpPr>
            <a:spLocks noGrp="1"/>
          </p:cNvSpPr>
          <p:nvPr>
            <p:ph type="sldNum" sz="quarter" idx="12"/>
          </p:nvPr>
        </p:nvSpPr>
        <p:spPr/>
        <p:txBody>
          <a:bodyPr/>
          <a:lstStyle/>
          <a:p>
            <a:pPr>
              <a:defRPr/>
            </a:pPr>
            <a:fld id="{2E4A3E49-F9DF-774A-914D-5C586FBCB268}" type="slidenum">
              <a:rPr lang="en-US"/>
              <a:pPr>
                <a:defRPr/>
              </a:pPr>
              <a:t>25</a:t>
            </a:fld>
            <a:endParaRPr lang="en-US"/>
          </a:p>
        </p:txBody>
      </p:sp>
      <p:sp>
        <p:nvSpPr>
          <p:cNvPr id="1148930" name="Rectangle 2"/>
          <p:cNvSpPr>
            <a:spLocks noGrp="1" noChangeArrowheads="1"/>
          </p:cNvSpPr>
          <p:nvPr>
            <p:ph type="title"/>
          </p:nvPr>
        </p:nvSpPr>
        <p:spPr/>
        <p:txBody>
          <a:bodyPr/>
          <a:lstStyle/>
          <a:p>
            <a:pPr eaLnBrk="1" hangingPunct="1">
              <a:defRPr/>
            </a:pPr>
            <a:r>
              <a:rPr lang="en-US" smtClean="0">
                <a:cs typeface="+mj-cs"/>
              </a:rPr>
              <a:t>Resource-Allocation Graph</a:t>
            </a:r>
          </a:p>
        </p:txBody>
      </p:sp>
      <p:pic>
        <p:nvPicPr>
          <p:cNvPr id="5222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1916113"/>
            <a:ext cx="3983037" cy="404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8933" name="Text Box 5"/>
          <p:cNvSpPr txBox="1">
            <a:spLocks noChangeArrowheads="1"/>
          </p:cNvSpPr>
          <p:nvPr/>
        </p:nvSpPr>
        <p:spPr bwMode="auto">
          <a:xfrm>
            <a:off x="2771775" y="5949950"/>
            <a:ext cx="3952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P2 requests R2; should we allocate? </a:t>
            </a:r>
          </a:p>
        </p:txBody>
      </p:sp>
      <p:sp>
        <p:nvSpPr>
          <p:cNvPr id="1148934" name="Line 6"/>
          <p:cNvSpPr>
            <a:spLocks noChangeShapeType="1"/>
          </p:cNvSpPr>
          <p:nvPr/>
        </p:nvSpPr>
        <p:spPr bwMode="auto">
          <a:xfrm flipH="1">
            <a:off x="5194300" y="4233863"/>
            <a:ext cx="865188" cy="863600"/>
          </a:xfrm>
          <a:prstGeom prst="line">
            <a:avLst/>
          </a:prstGeom>
          <a:noFill/>
          <a:ln w="38100">
            <a:solidFill>
              <a:srgbClr val="000000"/>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48935" name="Line 7"/>
          <p:cNvSpPr>
            <a:spLocks noChangeShapeType="1"/>
          </p:cNvSpPr>
          <p:nvPr/>
        </p:nvSpPr>
        <p:spPr bwMode="auto">
          <a:xfrm flipH="1" flipV="1">
            <a:off x="5137150" y="2719388"/>
            <a:ext cx="936625" cy="935037"/>
          </a:xfrm>
          <a:prstGeom prst="line">
            <a:avLst/>
          </a:prstGeom>
          <a:noFill/>
          <a:ln w="57150">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48936" name="Line 8"/>
          <p:cNvSpPr>
            <a:spLocks noChangeShapeType="1"/>
          </p:cNvSpPr>
          <p:nvPr/>
        </p:nvSpPr>
        <p:spPr bwMode="auto">
          <a:xfrm flipH="1" flipV="1">
            <a:off x="5203825" y="2781300"/>
            <a:ext cx="952500" cy="935038"/>
          </a:xfrm>
          <a:prstGeom prst="line">
            <a:avLst/>
          </a:prstGeom>
          <a:noFill/>
          <a:ln w="38100">
            <a:solidFill>
              <a:srgbClr val="000000"/>
            </a:solidFill>
            <a:prstDash val="sysDot"/>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quarter" idx="10"/>
          </p:nvPr>
        </p:nvSpPr>
        <p:spPr/>
        <p:txBody>
          <a:bodyPr/>
          <a:lstStyle/>
          <a:p>
            <a:pPr>
              <a:defRPr/>
            </a:pPr>
            <a:r>
              <a:rPr lang="tr-TR"/>
              <a:t>CS342 Operating Systems</a:t>
            </a:r>
            <a:endParaRPr lang="en-US"/>
          </a:p>
        </p:txBody>
      </p:sp>
      <p:sp>
        <p:nvSpPr>
          <p:cNvPr id="7"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8" name="Slide Number Placeholder 4"/>
          <p:cNvSpPr>
            <a:spLocks noGrp="1"/>
          </p:cNvSpPr>
          <p:nvPr>
            <p:ph type="sldNum" sz="quarter" idx="12"/>
          </p:nvPr>
        </p:nvSpPr>
        <p:spPr/>
        <p:txBody>
          <a:bodyPr/>
          <a:lstStyle/>
          <a:p>
            <a:pPr>
              <a:defRPr/>
            </a:pPr>
            <a:fld id="{771422B0-09F3-974F-B689-0791C3151E25}" type="slidenum">
              <a:rPr lang="en-US"/>
              <a:pPr>
                <a:defRPr/>
              </a:pPr>
              <a:t>26</a:t>
            </a:fld>
            <a:endParaRPr lang="en-US"/>
          </a:p>
        </p:txBody>
      </p:sp>
      <p:sp>
        <p:nvSpPr>
          <p:cNvPr id="1095684" name="Rectangle 4"/>
          <p:cNvSpPr>
            <a:spLocks noGrp="1" noChangeArrowheads="1"/>
          </p:cNvSpPr>
          <p:nvPr>
            <p:ph type="title"/>
          </p:nvPr>
        </p:nvSpPr>
        <p:spPr/>
        <p:txBody>
          <a:bodyPr/>
          <a:lstStyle/>
          <a:p>
            <a:pPr eaLnBrk="1" hangingPunct="1">
              <a:defRPr/>
            </a:pPr>
            <a:r>
              <a:rPr lang="en-US" smtClean="0">
                <a:cs typeface="+mj-cs"/>
              </a:rPr>
              <a:t>Unsafe State In Resource-Allocation Graph</a:t>
            </a:r>
          </a:p>
        </p:txBody>
      </p:sp>
      <p:pic>
        <p:nvPicPr>
          <p:cNvPr id="542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1557338"/>
            <a:ext cx="4457700" cy="449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686" name="Line 6"/>
          <p:cNvSpPr>
            <a:spLocks noChangeShapeType="1"/>
          </p:cNvSpPr>
          <p:nvPr/>
        </p:nvSpPr>
        <p:spPr bwMode="auto">
          <a:xfrm flipH="1" flipV="1">
            <a:off x="5297488" y="2392363"/>
            <a:ext cx="936625" cy="935037"/>
          </a:xfrm>
          <a:prstGeom prst="line">
            <a:avLst/>
          </a:prstGeom>
          <a:noFill/>
          <a:ln w="57150">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095687" name="Line 7"/>
          <p:cNvSpPr>
            <a:spLocks noChangeShapeType="1"/>
          </p:cNvSpPr>
          <p:nvPr/>
        </p:nvSpPr>
        <p:spPr bwMode="auto">
          <a:xfrm flipH="1" flipV="1">
            <a:off x="5364163" y="2454275"/>
            <a:ext cx="952500" cy="935038"/>
          </a:xfrm>
          <a:prstGeom prst="line">
            <a:avLst/>
          </a:prstGeom>
          <a:noFill/>
          <a:ln w="38100">
            <a:solidFill>
              <a:srgbClr val="000000"/>
            </a:solidFill>
            <a:prstDash val="sysDot"/>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72900603-496A-2D4F-A301-CA721423CC1E}" type="slidenum">
              <a:rPr lang="en-US"/>
              <a:pPr>
                <a:defRPr/>
              </a:pPr>
              <a:t>27</a:t>
            </a:fld>
            <a:endParaRPr lang="en-US"/>
          </a:p>
        </p:txBody>
      </p:sp>
      <p:sp>
        <p:nvSpPr>
          <p:cNvPr id="1098754" name="Rectangle 2"/>
          <p:cNvSpPr>
            <a:spLocks noGrp="1" noChangeArrowheads="1"/>
          </p:cNvSpPr>
          <p:nvPr>
            <p:ph type="title"/>
          </p:nvPr>
        </p:nvSpPr>
        <p:spPr/>
        <p:txBody>
          <a:bodyPr/>
          <a:lstStyle/>
          <a:p>
            <a:pPr eaLnBrk="1" hangingPunct="1">
              <a:defRPr/>
            </a:pPr>
            <a:r>
              <a:rPr lang="en-US" smtClean="0">
                <a:cs typeface="+mj-cs"/>
              </a:rPr>
              <a:t>Resource-Allocation Graph Algorithm</a:t>
            </a:r>
          </a:p>
        </p:txBody>
      </p:sp>
      <p:sp>
        <p:nvSpPr>
          <p:cNvPr id="1098755" name="Rectangle 3"/>
          <p:cNvSpPr>
            <a:spLocks noGrp="1" noChangeArrowheads="1"/>
          </p:cNvSpPr>
          <p:nvPr>
            <p:ph type="body" idx="1"/>
          </p:nvPr>
        </p:nvSpPr>
        <p:spPr/>
        <p:txBody>
          <a:bodyPr/>
          <a:lstStyle/>
          <a:p>
            <a:pPr eaLnBrk="1" hangingPunct="1">
              <a:defRPr/>
            </a:pPr>
            <a:r>
              <a:rPr lang="en-US" smtClean="0">
                <a:cs typeface="+mn-cs"/>
              </a:rPr>
              <a:t>Suppose that process</a:t>
            </a:r>
            <a:r>
              <a:rPr lang="en-US" i="1" smtClean="0">
                <a:cs typeface="+mn-cs"/>
              </a:rPr>
              <a:t> P</a:t>
            </a:r>
            <a:r>
              <a:rPr lang="en-US" i="1" baseline="-25000" smtClean="0">
                <a:cs typeface="+mn-cs"/>
              </a:rPr>
              <a:t>i</a:t>
            </a:r>
            <a:r>
              <a:rPr lang="en-US" smtClean="0">
                <a:cs typeface="+mn-cs"/>
              </a:rPr>
              <a:t> requests a resource </a:t>
            </a:r>
            <a:r>
              <a:rPr lang="en-US" i="1" smtClean="0">
                <a:cs typeface="+mn-cs"/>
                <a:sym typeface="Symbol" charset="0"/>
              </a:rPr>
              <a:t>R</a:t>
            </a:r>
            <a:r>
              <a:rPr lang="en-US" i="1" baseline="-25000" smtClean="0">
                <a:cs typeface="+mn-cs"/>
                <a:sym typeface="Symbol" charset="0"/>
              </a:rPr>
              <a:t>j</a:t>
            </a:r>
          </a:p>
          <a:p>
            <a:pPr eaLnBrk="1" hangingPunct="1">
              <a:defRPr/>
            </a:pPr>
            <a:endParaRPr lang="en-US" i="1" baseline="-25000" smtClean="0">
              <a:cs typeface="+mn-cs"/>
              <a:sym typeface="Symbol" charset="0"/>
            </a:endParaRPr>
          </a:p>
          <a:p>
            <a:pPr eaLnBrk="1" hangingPunct="1">
              <a:defRPr/>
            </a:pPr>
            <a:r>
              <a:rPr lang="en-US" smtClean="0">
                <a:cs typeface="+mn-cs"/>
                <a:sym typeface="Symbol" charset="0"/>
              </a:rPr>
              <a:t>The request can be granted only if converting the request edge to an assignment edge does not result in the formation of a cycle in the resource allocation graph. </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4B0E2D51-54B4-4148-8E3D-163CF72AFA69}" type="slidenum">
              <a:rPr lang="en-US"/>
              <a:pPr>
                <a:defRPr/>
              </a:pPr>
              <a:t>28</a:t>
            </a:fld>
            <a:endParaRPr lang="en-US"/>
          </a:p>
        </p:txBody>
      </p:sp>
      <p:sp>
        <p:nvSpPr>
          <p:cNvPr id="1100802" name="Rectangle 2"/>
          <p:cNvSpPr>
            <a:spLocks noGrp="1" noChangeArrowheads="1"/>
          </p:cNvSpPr>
          <p:nvPr>
            <p:ph type="title"/>
          </p:nvPr>
        </p:nvSpPr>
        <p:spPr/>
        <p:txBody>
          <a:bodyPr/>
          <a:lstStyle/>
          <a:p>
            <a:pPr eaLnBrk="1" hangingPunct="1">
              <a:defRPr/>
            </a:pPr>
            <a:r>
              <a:rPr lang="en-US" smtClean="0">
                <a:cs typeface="+mj-cs"/>
              </a:rPr>
              <a:t>Banker</a:t>
            </a:r>
            <a:r>
              <a:rPr lang="ja-JP" altLang="en-US" smtClean="0">
                <a:latin typeface="Arial"/>
                <a:cs typeface="+mj-cs"/>
              </a:rPr>
              <a:t>’</a:t>
            </a:r>
            <a:r>
              <a:rPr lang="en-US" smtClean="0">
                <a:cs typeface="+mj-cs"/>
              </a:rPr>
              <a:t>s Algorithm</a:t>
            </a:r>
          </a:p>
        </p:txBody>
      </p:sp>
      <p:sp>
        <p:nvSpPr>
          <p:cNvPr id="1100803" name="Rectangle 3"/>
          <p:cNvSpPr>
            <a:spLocks noGrp="1" noChangeArrowheads="1"/>
          </p:cNvSpPr>
          <p:nvPr>
            <p:ph type="body" idx="1"/>
          </p:nvPr>
        </p:nvSpPr>
        <p:spPr/>
        <p:txBody>
          <a:bodyPr/>
          <a:lstStyle/>
          <a:p>
            <a:pPr eaLnBrk="1" hangingPunct="1">
              <a:defRPr/>
            </a:pPr>
            <a:r>
              <a:rPr lang="en-US" dirty="0" smtClean="0">
                <a:cs typeface="+mn-cs"/>
              </a:rPr>
              <a:t>Multiple instances</a:t>
            </a:r>
            <a:br>
              <a:rPr lang="en-US" dirty="0" smtClean="0">
                <a:cs typeface="+mn-cs"/>
              </a:rPr>
            </a:br>
            <a:endParaRPr lang="en-US" dirty="0" smtClean="0">
              <a:cs typeface="+mn-cs"/>
            </a:endParaRPr>
          </a:p>
          <a:p>
            <a:pPr eaLnBrk="1" hangingPunct="1">
              <a:defRPr/>
            </a:pPr>
            <a:r>
              <a:rPr lang="en-US" dirty="0" smtClean="0">
                <a:cs typeface="+mn-cs"/>
              </a:rPr>
              <a:t>Each process must </a:t>
            </a:r>
            <a:r>
              <a:rPr lang="en-US" b="1" dirty="0" smtClean="0">
                <a:cs typeface="+mn-cs"/>
              </a:rPr>
              <a:t>a priori claim maximum use	</a:t>
            </a:r>
          </a:p>
          <a:p>
            <a:pPr lvl="1" eaLnBrk="1" hangingPunct="1">
              <a:defRPr/>
            </a:pPr>
            <a:r>
              <a:rPr lang="en-US" dirty="0" smtClean="0">
                <a:cs typeface="+mn-cs"/>
              </a:rPr>
              <a:t>System will know maximum demand of each process</a:t>
            </a:r>
          </a:p>
          <a:p>
            <a:pPr lvl="1" eaLnBrk="1" hangingPunct="1">
              <a:defRPr/>
            </a:pPr>
            <a:endParaRPr lang="en-US" b="1" dirty="0" smtClean="0">
              <a:cs typeface="+mn-cs"/>
            </a:endParaRPr>
          </a:p>
          <a:p>
            <a:pPr eaLnBrk="1" hangingPunct="1">
              <a:defRPr/>
            </a:pPr>
            <a:r>
              <a:rPr lang="en-US" dirty="0" smtClean="0">
                <a:cs typeface="+mn-cs"/>
              </a:rPr>
              <a:t>When a process requests a resource it may have to wait  </a:t>
            </a:r>
            <a:br>
              <a:rPr lang="en-US" dirty="0" smtClean="0">
                <a:cs typeface="+mn-cs"/>
              </a:rPr>
            </a:br>
            <a:endParaRPr lang="en-US" dirty="0" smtClean="0">
              <a:cs typeface="+mn-cs"/>
            </a:endParaRPr>
          </a:p>
          <a:p>
            <a:pPr eaLnBrk="1" hangingPunct="1">
              <a:defRPr/>
            </a:pPr>
            <a:r>
              <a:rPr lang="en-US" dirty="0" smtClean="0">
                <a:cs typeface="+mn-cs"/>
              </a:rPr>
              <a:t>When a process gets all its resources, it must return them in a finite amount of time</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4B042884-CA2F-FD48-81A6-E3F1AB09BE6A}" type="slidenum">
              <a:rPr lang="en-US"/>
              <a:pPr>
                <a:defRPr/>
              </a:pPr>
              <a:t>29</a:t>
            </a:fld>
            <a:endParaRPr lang="en-US"/>
          </a:p>
        </p:txBody>
      </p:sp>
      <p:sp>
        <p:nvSpPr>
          <p:cNvPr id="1213442" name="Rectangle 2"/>
          <p:cNvSpPr>
            <a:spLocks noGrp="1" noChangeArrowheads="1"/>
          </p:cNvSpPr>
          <p:nvPr>
            <p:ph type="title"/>
          </p:nvPr>
        </p:nvSpPr>
        <p:spPr/>
        <p:txBody>
          <a:bodyPr/>
          <a:lstStyle/>
          <a:p>
            <a:pPr eaLnBrk="1" hangingPunct="1">
              <a:defRPr/>
            </a:pPr>
            <a:r>
              <a:rPr lang="en-US" smtClean="0">
                <a:cs typeface="+mj-cs"/>
              </a:rPr>
              <a:t>Simple Example</a:t>
            </a:r>
          </a:p>
        </p:txBody>
      </p:sp>
      <p:sp>
        <p:nvSpPr>
          <p:cNvPr id="1213443" name="Rectangle 3"/>
          <p:cNvSpPr>
            <a:spLocks noGrp="1" noChangeArrowheads="1"/>
          </p:cNvSpPr>
          <p:nvPr>
            <p:ph type="body" idx="1"/>
          </p:nvPr>
        </p:nvSpPr>
        <p:spPr/>
        <p:txBody>
          <a:bodyPr/>
          <a:lstStyle/>
          <a:p>
            <a:pPr eaLnBrk="1" hangingPunct="1">
              <a:defRPr/>
            </a:pPr>
            <a:r>
              <a:rPr lang="en-US" dirty="0" smtClean="0">
                <a:cs typeface="+mn-cs"/>
              </a:rPr>
              <a:t>Assume a resource A (printer) has 5 instances. </a:t>
            </a:r>
          </a:p>
          <a:p>
            <a:pPr eaLnBrk="1" hangingPunct="1">
              <a:defRPr/>
            </a:pPr>
            <a:r>
              <a:rPr lang="en-US" dirty="0" smtClean="0">
                <a:cs typeface="+mn-cs"/>
              </a:rPr>
              <a:t>There are 2 processes: P1, P2</a:t>
            </a:r>
          </a:p>
          <a:p>
            <a:pPr eaLnBrk="1" hangingPunct="1">
              <a:defRPr/>
            </a:pPr>
            <a:r>
              <a:rPr lang="en-US" dirty="0" smtClean="0">
                <a:cs typeface="+mn-cs"/>
              </a:rPr>
              <a:t>Max demand is: 5 5 </a:t>
            </a:r>
          </a:p>
          <a:p>
            <a:pPr eaLnBrk="1" hangingPunct="1">
              <a:defRPr/>
            </a:pPr>
            <a:r>
              <a:rPr lang="en-US" dirty="0" smtClean="0">
                <a:cs typeface="+mn-cs"/>
              </a:rPr>
              <a:t>Current Allocation is: 3 0 </a:t>
            </a:r>
          </a:p>
          <a:p>
            <a:pPr eaLnBrk="1" hangingPunct="1">
              <a:defRPr/>
            </a:pPr>
            <a:endParaRPr lang="en-US" dirty="0" smtClean="0">
              <a:cs typeface="+mn-cs"/>
            </a:endParaRPr>
          </a:p>
          <a:p>
            <a:pPr eaLnBrk="1" hangingPunct="1">
              <a:defRPr/>
            </a:pPr>
            <a:r>
              <a:rPr lang="en-US" dirty="0" smtClean="0">
                <a:cs typeface="+mn-cs"/>
              </a:rPr>
              <a:t>Need is: ….?</a:t>
            </a:r>
          </a:p>
          <a:p>
            <a:pPr eaLnBrk="1" hangingPunct="1">
              <a:defRPr/>
            </a:pPr>
            <a:r>
              <a:rPr lang="en-US" dirty="0" smtClean="0">
                <a:cs typeface="+mn-cs"/>
              </a:rPr>
              <a:t>Available is: …?</a:t>
            </a:r>
          </a:p>
          <a:p>
            <a:pPr eaLnBrk="1" hangingPunct="1">
              <a:defRPr/>
            </a:pPr>
            <a:endParaRPr lang="en-US" dirty="0" smtClean="0">
              <a:cs typeface="+mn-cs"/>
            </a:endParaRPr>
          </a:p>
          <a:p>
            <a:pPr eaLnBrk="1" hangingPunct="1">
              <a:buFontTx/>
              <a:buNone/>
              <a:defRPr/>
            </a:pPr>
            <a:endParaRPr lang="en-US" dirty="0" smtClean="0">
              <a:cs typeface="+mn-cs"/>
            </a:endParaRPr>
          </a:p>
          <a:p>
            <a:pPr eaLnBrk="1" hangingPunct="1">
              <a:buFontTx/>
              <a:buNone/>
              <a:defRPr/>
            </a:pPr>
            <a:r>
              <a:rPr lang="en-US" dirty="0" smtClean="0">
                <a:cs typeface="+mn-cs"/>
              </a:rPr>
              <a:t>			Is the current state safe? </a:t>
            </a:r>
          </a:p>
          <a:p>
            <a:pPr eaLnBrk="1" hangingPunct="1">
              <a:buFontTx/>
              <a:buNone/>
              <a:defRPr/>
            </a:pPr>
            <a:endParaRPr lang="en-US" dirty="0" smtClean="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73C3AEDF-FDE2-474A-9FE8-D1CB31336F74}" type="slidenum">
              <a:rPr lang="en-US"/>
              <a:pPr>
                <a:defRPr/>
              </a:pPr>
              <a:t>3</a:t>
            </a:fld>
            <a:endParaRPr lang="en-US"/>
          </a:p>
        </p:txBody>
      </p:sp>
      <p:sp>
        <p:nvSpPr>
          <p:cNvPr id="1042434" name="Rectangle 2"/>
          <p:cNvSpPr>
            <a:spLocks noGrp="1" noChangeArrowheads="1"/>
          </p:cNvSpPr>
          <p:nvPr>
            <p:ph type="title"/>
          </p:nvPr>
        </p:nvSpPr>
        <p:spPr/>
        <p:txBody>
          <a:bodyPr/>
          <a:lstStyle/>
          <a:p>
            <a:pPr eaLnBrk="1" hangingPunct="1">
              <a:defRPr/>
            </a:pPr>
            <a:r>
              <a:rPr lang="en-US" smtClean="0">
                <a:cs typeface="+mj-cs"/>
              </a:rPr>
              <a:t>The Deadlock Problem</a:t>
            </a:r>
          </a:p>
        </p:txBody>
      </p:sp>
      <p:sp>
        <p:nvSpPr>
          <p:cNvPr id="1042435" name="Rectangle 3"/>
          <p:cNvSpPr>
            <a:spLocks noGrp="1" noChangeArrowheads="1"/>
          </p:cNvSpPr>
          <p:nvPr>
            <p:ph type="body" idx="1"/>
          </p:nvPr>
        </p:nvSpPr>
        <p:spPr/>
        <p:txBody>
          <a:bodyPr/>
          <a:lstStyle/>
          <a:p>
            <a:pPr eaLnBrk="1" hangingPunct="1">
              <a:defRPr/>
            </a:pPr>
            <a:r>
              <a:rPr lang="en-US" dirty="0" smtClean="0">
                <a:solidFill>
                  <a:srgbClr val="FF0000"/>
                </a:solidFill>
                <a:cs typeface="+mn-cs"/>
              </a:rPr>
              <a:t>A set of blocked processes </a:t>
            </a:r>
            <a:r>
              <a:rPr lang="en-US" dirty="0" smtClean="0">
                <a:cs typeface="+mn-cs"/>
              </a:rPr>
              <a:t>each holding a resource and waiting to acquire a resource held by another process in the set</a:t>
            </a:r>
          </a:p>
          <a:p>
            <a:pPr eaLnBrk="1" hangingPunct="1">
              <a:buSzPct val="85000"/>
              <a:defRPr/>
            </a:pPr>
            <a:r>
              <a:rPr lang="en-US" dirty="0" smtClean="0">
                <a:cs typeface="+mn-cs"/>
              </a:rPr>
              <a:t>Example </a:t>
            </a:r>
          </a:p>
          <a:p>
            <a:pPr lvl="1" eaLnBrk="1" hangingPunct="1">
              <a:defRPr/>
            </a:pPr>
            <a:r>
              <a:rPr lang="en-US" dirty="0" smtClean="0"/>
              <a:t>System has 2 disk drives</a:t>
            </a:r>
          </a:p>
          <a:p>
            <a:pPr lvl="1" eaLnBrk="1" hangingPunct="1">
              <a:defRPr/>
            </a:pPr>
            <a:r>
              <a:rPr lang="en-US" i="1" dirty="0" smtClean="0"/>
              <a:t>P</a:t>
            </a:r>
            <a:r>
              <a:rPr lang="en-US" baseline="-25000" dirty="0" smtClean="0"/>
              <a:t>1</a:t>
            </a:r>
            <a:r>
              <a:rPr lang="en-US" dirty="0" smtClean="0"/>
              <a:t> and </a:t>
            </a:r>
            <a:r>
              <a:rPr lang="en-US" i="1" dirty="0" smtClean="0"/>
              <a:t>P</a:t>
            </a:r>
            <a:r>
              <a:rPr lang="en-US" baseline="-25000" dirty="0" smtClean="0"/>
              <a:t>2</a:t>
            </a:r>
            <a:r>
              <a:rPr lang="en-US" dirty="0" smtClean="0"/>
              <a:t> each hold one disk drive and each needs another one</a:t>
            </a:r>
          </a:p>
          <a:p>
            <a:pPr eaLnBrk="1" hangingPunct="1">
              <a:buSzPct val="85000"/>
              <a:defRPr/>
            </a:pPr>
            <a:r>
              <a:rPr lang="en-US" dirty="0" smtClean="0">
                <a:cs typeface="+mn-cs"/>
              </a:rPr>
              <a:t>Example </a:t>
            </a:r>
          </a:p>
          <a:p>
            <a:pPr lvl="1" eaLnBrk="1" hangingPunct="1">
              <a:defRPr/>
            </a:pPr>
            <a:r>
              <a:rPr lang="en-US" dirty="0" smtClean="0"/>
              <a:t>semaphores </a:t>
            </a:r>
            <a:r>
              <a:rPr lang="en-US" i="1" dirty="0" smtClean="0"/>
              <a:t>A</a:t>
            </a:r>
            <a:r>
              <a:rPr lang="en-US" dirty="0" smtClean="0"/>
              <a:t> and</a:t>
            </a:r>
            <a:r>
              <a:rPr lang="en-US" i="1" dirty="0" smtClean="0"/>
              <a:t> B</a:t>
            </a:r>
            <a:r>
              <a:rPr lang="en-US" dirty="0" smtClean="0"/>
              <a:t>, initialized to 1</a:t>
            </a:r>
            <a:endParaRPr lang="en-US" sz="2800" dirty="0" smtClean="0"/>
          </a:p>
          <a:p>
            <a:pPr lvl="4" eaLnBrk="1" hangingPunct="1">
              <a:buFontTx/>
              <a:buNone/>
              <a:defRPr/>
            </a:pPr>
            <a:r>
              <a:rPr lang="en-US" sz="2800" dirty="0" smtClean="0"/>
              <a:t>    </a:t>
            </a:r>
            <a:r>
              <a:rPr lang="en-US" i="1" dirty="0" smtClean="0"/>
              <a:t>P</a:t>
            </a:r>
            <a:r>
              <a:rPr lang="en-US" baseline="-25000" dirty="0" smtClean="0"/>
              <a:t>0</a:t>
            </a:r>
            <a:r>
              <a:rPr lang="en-US" dirty="0" smtClean="0"/>
              <a:t>		   </a:t>
            </a:r>
            <a:r>
              <a:rPr lang="en-US" i="1" dirty="0" smtClean="0"/>
              <a:t>P</a:t>
            </a:r>
            <a:r>
              <a:rPr lang="en-US" baseline="-25000" dirty="0" smtClean="0"/>
              <a:t>1</a:t>
            </a:r>
            <a:endParaRPr lang="en-US" dirty="0" smtClean="0"/>
          </a:p>
          <a:p>
            <a:pPr lvl="4" eaLnBrk="1" hangingPunct="1">
              <a:buFontTx/>
              <a:buNone/>
              <a:defRPr/>
            </a:pPr>
            <a:r>
              <a:rPr lang="en-US" dirty="0" smtClean="0"/>
              <a:t>wait (A);		wait(B)</a:t>
            </a:r>
          </a:p>
          <a:p>
            <a:pPr lvl="4" eaLnBrk="1" hangingPunct="1">
              <a:buFontTx/>
              <a:buNone/>
              <a:defRPr/>
            </a:pPr>
            <a:r>
              <a:rPr lang="en-US" dirty="0" smtClean="0"/>
              <a:t>wait (B);		wait(A)</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C58F530A-33ED-2D49-B387-59E295634D80}" type="slidenum">
              <a:rPr lang="en-US"/>
              <a:pPr>
                <a:defRPr/>
              </a:pPr>
              <a:t>30</a:t>
            </a:fld>
            <a:endParaRPr lang="en-US"/>
          </a:p>
        </p:txBody>
      </p:sp>
      <p:sp>
        <p:nvSpPr>
          <p:cNvPr id="1215490" name="Rectangle 2"/>
          <p:cNvSpPr>
            <a:spLocks noGrp="1" noChangeArrowheads="1"/>
          </p:cNvSpPr>
          <p:nvPr>
            <p:ph type="title"/>
          </p:nvPr>
        </p:nvSpPr>
        <p:spPr/>
        <p:txBody>
          <a:bodyPr/>
          <a:lstStyle/>
          <a:p>
            <a:pPr eaLnBrk="1" hangingPunct="1">
              <a:defRPr/>
            </a:pPr>
            <a:r>
              <a:rPr lang="en-US" smtClean="0">
                <a:cs typeface="+mj-cs"/>
              </a:rPr>
              <a:t>Simple Example</a:t>
            </a:r>
          </a:p>
        </p:txBody>
      </p:sp>
      <p:sp>
        <p:nvSpPr>
          <p:cNvPr id="1215491" name="Rectangle 3"/>
          <p:cNvSpPr>
            <a:spLocks noGrp="1" noChangeArrowheads="1"/>
          </p:cNvSpPr>
          <p:nvPr>
            <p:ph type="body" idx="1"/>
          </p:nvPr>
        </p:nvSpPr>
        <p:spPr/>
        <p:txBody>
          <a:bodyPr/>
          <a:lstStyle/>
          <a:p>
            <a:pPr eaLnBrk="1" hangingPunct="1">
              <a:defRPr/>
            </a:pPr>
            <a:r>
              <a:rPr lang="en-US" dirty="0" smtClean="0">
                <a:cs typeface="+mn-cs"/>
              </a:rPr>
              <a:t>Assume P2 request 1 instance and it is granted. Is the new state safe?</a:t>
            </a:r>
          </a:p>
          <a:p>
            <a:pPr eaLnBrk="1" hangingPunct="1">
              <a:defRPr/>
            </a:pPr>
            <a:r>
              <a:rPr lang="en-US" dirty="0" smtClean="0">
                <a:cs typeface="+mn-cs"/>
              </a:rPr>
              <a:t>Current Allocation will be : 3 1</a:t>
            </a:r>
          </a:p>
          <a:p>
            <a:pPr eaLnBrk="1" hangingPunct="1">
              <a:defRPr/>
            </a:pPr>
            <a:endParaRPr lang="en-US" dirty="0" smtClean="0">
              <a:cs typeface="+mn-cs"/>
            </a:endParaRPr>
          </a:p>
          <a:p>
            <a:pPr eaLnBrk="1" hangingPunct="1">
              <a:defRPr/>
            </a:pPr>
            <a:r>
              <a:rPr lang="en-US" dirty="0" smtClean="0">
                <a:cs typeface="+mn-cs"/>
              </a:rPr>
              <a:t>Need is: ….. </a:t>
            </a:r>
            <a:endParaRPr lang="en-US" dirty="0">
              <a:cs typeface="+mn-cs"/>
            </a:endParaRPr>
          </a:p>
          <a:p>
            <a:pPr eaLnBrk="1" hangingPunct="1">
              <a:defRPr/>
            </a:pPr>
            <a:r>
              <a:rPr lang="en-US" dirty="0" smtClean="0">
                <a:cs typeface="+mn-cs"/>
              </a:rPr>
              <a:t>Available is: …..</a:t>
            </a:r>
          </a:p>
          <a:p>
            <a:pPr eaLnBrk="1" hangingPunct="1">
              <a:defRPr/>
            </a:pPr>
            <a:endParaRPr lang="en-US" dirty="0" smtClean="0">
              <a:cs typeface="+mn-cs"/>
            </a:endParaRPr>
          </a:p>
          <a:p>
            <a:pPr eaLnBrk="1" hangingPunct="1">
              <a:buFontTx/>
              <a:buNone/>
              <a:defRPr/>
            </a:pPr>
            <a:endParaRPr lang="en-US" dirty="0" smtClean="0">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tr-TR"/>
              <a:t>CS342 Operating Systems</a:t>
            </a:r>
            <a:endParaRPr lang="en-US"/>
          </a:p>
        </p:txBody>
      </p:sp>
      <p:sp>
        <p:nvSpPr>
          <p:cNvPr id="6"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5"/>
          <p:cNvSpPr>
            <a:spLocks noGrp="1"/>
          </p:cNvSpPr>
          <p:nvPr>
            <p:ph type="sldNum" sz="quarter" idx="12"/>
          </p:nvPr>
        </p:nvSpPr>
        <p:spPr/>
        <p:txBody>
          <a:bodyPr/>
          <a:lstStyle/>
          <a:p>
            <a:pPr>
              <a:defRPr/>
            </a:pPr>
            <a:fld id="{E8A024BC-87A8-2A42-A00E-D40978B9241D}" type="slidenum">
              <a:rPr lang="en-US"/>
              <a:pPr>
                <a:defRPr/>
              </a:pPr>
              <a:t>31</a:t>
            </a:fld>
            <a:endParaRPr lang="en-US"/>
          </a:p>
        </p:txBody>
      </p:sp>
      <p:sp>
        <p:nvSpPr>
          <p:cNvPr id="1102850" name="Rectangle 2"/>
          <p:cNvSpPr>
            <a:spLocks noGrp="1" noChangeArrowheads="1"/>
          </p:cNvSpPr>
          <p:nvPr>
            <p:ph type="title"/>
          </p:nvPr>
        </p:nvSpPr>
        <p:spPr/>
        <p:txBody>
          <a:bodyPr/>
          <a:lstStyle/>
          <a:p>
            <a:pPr eaLnBrk="1" hangingPunct="1">
              <a:defRPr/>
            </a:pPr>
            <a:r>
              <a:rPr lang="en-US" smtClean="0">
                <a:cs typeface="+mj-cs"/>
              </a:rPr>
              <a:t>Data Structures for the Banker</a:t>
            </a:r>
            <a:r>
              <a:rPr lang="ja-JP" altLang="en-US" smtClean="0">
                <a:latin typeface="Arial"/>
                <a:cs typeface="+mj-cs"/>
              </a:rPr>
              <a:t>’</a:t>
            </a:r>
            <a:r>
              <a:rPr lang="en-US" smtClean="0">
                <a:cs typeface="+mj-cs"/>
              </a:rPr>
              <a:t>s Algorithm</a:t>
            </a:r>
          </a:p>
        </p:txBody>
      </p:sp>
      <p:sp>
        <p:nvSpPr>
          <p:cNvPr id="1102851" name="Rectangle 3"/>
          <p:cNvSpPr>
            <a:spLocks noGrp="1" noChangeArrowheads="1"/>
          </p:cNvSpPr>
          <p:nvPr>
            <p:ph type="body" idx="1"/>
          </p:nvPr>
        </p:nvSpPr>
        <p:spPr>
          <a:xfrm>
            <a:off x="250825" y="2349500"/>
            <a:ext cx="8496300" cy="4679950"/>
          </a:xfrm>
        </p:spPr>
        <p:txBody>
          <a:bodyPr/>
          <a:lstStyle/>
          <a:p>
            <a:pPr eaLnBrk="1" hangingPunct="1">
              <a:buFontTx/>
              <a:buNone/>
              <a:defRPr/>
            </a:pPr>
            <a:endParaRPr lang="en-US" b="1" smtClean="0">
              <a:solidFill>
                <a:srgbClr val="FFFF00"/>
              </a:solidFill>
              <a:cs typeface="+mn-cs"/>
            </a:endParaRPr>
          </a:p>
          <a:p>
            <a:pPr eaLnBrk="1" hangingPunct="1">
              <a:defRPr/>
            </a:pPr>
            <a:r>
              <a:rPr lang="en-US" b="1" smtClean="0">
                <a:cs typeface="+mn-cs"/>
              </a:rPr>
              <a:t>Available</a:t>
            </a:r>
            <a:r>
              <a:rPr lang="en-US" i="1" smtClean="0">
                <a:cs typeface="+mn-cs"/>
              </a:rPr>
              <a:t>:</a:t>
            </a:r>
            <a:r>
              <a:rPr lang="en-US" smtClean="0">
                <a:cs typeface="+mn-cs"/>
              </a:rPr>
              <a:t>  Vector of length </a:t>
            </a:r>
            <a:r>
              <a:rPr lang="en-US" i="1" smtClean="0">
                <a:cs typeface="+mn-cs"/>
              </a:rPr>
              <a:t>m</a:t>
            </a:r>
            <a:r>
              <a:rPr lang="en-US" smtClean="0">
                <a:cs typeface="+mn-cs"/>
              </a:rPr>
              <a:t>. If Available[</a:t>
            </a:r>
            <a:r>
              <a:rPr lang="en-US" i="1" smtClean="0">
                <a:cs typeface="+mn-cs"/>
              </a:rPr>
              <a:t>j</a:t>
            </a:r>
            <a:r>
              <a:rPr lang="en-US" smtClean="0">
                <a:cs typeface="+mn-cs"/>
              </a:rPr>
              <a:t>] == </a:t>
            </a:r>
            <a:r>
              <a:rPr lang="en-US" i="1" smtClean="0">
                <a:cs typeface="+mn-cs"/>
              </a:rPr>
              <a:t>k</a:t>
            </a:r>
            <a:r>
              <a:rPr lang="en-US" smtClean="0">
                <a:cs typeface="+mn-cs"/>
              </a:rPr>
              <a:t>, there are</a:t>
            </a:r>
            <a:r>
              <a:rPr lang="en-US" i="1" smtClean="0">
                <a:cs typeface="+mn-cs"/>
              </a:rPr>
              <a:t> k</a:t>
            </a:r>
            <a:r>
              <a:rPr lang="en-US" smtClean="0">
                <a:cs typeface="+mn-cs"/>
              </a:rPr>
              <a:t> instances of resource type </a:t>
            </a:r>
            <a:r>
              <a:rPr lang="en-US" i="1" smtClean="0">
                <a:cs typeface="+mn-cs"/>
              </a:rPr>
              <a:t>R</a:t>
            </a:r>
            <a:r>
              <a:rPr lang="en-US" i="1" baseline="-25000" smtClean="0">
                <a:cs typeface="+mn-cs"/>
              </a:rPr>
              <a:t>j</a:t>
            </a:r>
            <a:r>
              <a:rPr lang="en-US" baseline="-25000" smtClean="0">
                <a:cs typeface="+mn-cs"/>
              </a:rPr>
              <a:t>  </a:t>
            </a:r>
            <a:r>
              <a:rPr lang="en-US" smtClean="0">
                <a:cs typeface="+mn-cs"/>
              </a:rPr>
              <a:t>at the time deadlock avoidance algorithms is run.</a:t>
            </a:r>
          </a:p>
          <a:p>
            <a:pPr eaLnBrk="1" hangingPunct="1">
              <a:defRPr/>
            </a:pPr>
            <a:endParaRPr lang="en-US" smtClean="0">
              <a:cs typeface="+mn-cs"/>
            </a:endParaRPr>
          </a:p>
          <a:p>
            <a:pPr eaLnBrk="1" hangingPunct="1">
              <a:defRPr/>
            </a:pPr>
            <a:r>
              <a:rPr lang="en-US" b="1" smtClean="0">
                <a:cs typeface="+mn-cs"/>
              </a:rPr>
              <a:t>Max</a:t>
            </a:r>
            <a:r>
              <a:rPr lang="en-US" i="1" smtClean="0">
                <a:cs typeface="+mn-cs"/>
              </a:rPr>
              <a:t>: n x m</a:t>
            </a:r>
            <a:r>
              <a:rPr lang="en-US" smtClean="0">
                <a:cs typeface="+mn-cs"/>
              </a:rPr>
              <a:t> matrix.  If </a:t>
            </a:r>
            <a:r>
              <a:rPr lang="en-US" i="1" smtClean="0">
                <a:cs typeface="+mn-cs"/>
              </a:rPr>
              <a:t>Max</a:t>
            </a:r>
            <a:r>
              <a:rPr lang="en-US" smtClean="0">
                <a:cs typeface="+mn-cs"/>
              </a:rPr>
              <a:t>[</a:t>
            </a:r>
            <a:r>
              <a:rPr lang="en-US" i="1" smtClean="0">
                <a:cs typeface="+mn-cs"/>
              </a:rPr>
              <a:t>i,j</a:t>
            </a:r>
            <a:r>
              <a:rPr lang="en-US" smtClean="0">
                <a:cs typeface="+mn-cs"/>
              </a:rPr>
              <a:t>] == </a:t>
            </a:r>
            <a:r>
              <a:rPr lang="en-US" i="1" smtClean="0">
                <a:cs typeface="+mn-cs"/>
              </a:rPr>
              <a:t>k</a:t>
            </a:r>
            <a:r>
              <a:rPr lang="en-US" smtClean="0">
                <a:cs typeface="+mn-cs"/>
              </a:rPr>
              <a:t>, then process </a:t>
            </a:r>
            <a:r>
              <a:rPr lang="en-US" i="1" smtClean="0">
                <a:cs typeface="+mn-cs"/>
              </a:rPr>
              <a:t>P</a:t>
            </a:r>
            <a:r>
              <a:rPr lang="en-US" i="1" baseline="-25000" smtClean="0">
                <a:cs typeface="+mn-cs"/>
              </a:rPr>
              <a:t>i</a:t>
            </a:r>
            <a:r>
              <a:rPr lang="en-US" i="1" smtClean="0">
                <a:cs typeface="+mn-cs"/>
              </a:rPr>
              <a:t> </a:t>
            </a:r>
            <a:r>
              <a:rPr lang="en-US" smtClean="0">
                <a:cs typeface="+mn-cs"/>
              </a:rPr>
              <a:t>may request at most</a:t>
            </a:r>
            <a:r>
              <a:rPr lang="en-US" i="1" smtClean="0">
                <a:cs typeface="+mn-cs"/>
              </a:rPr>
              <a:t> k </a:t>
            </a:r>
            <a:r>
              <a:rPr lang="en-US" smtClean="0">
                <a:cs typeface="+mn-cs"/>
              </a:rPr>
              <a:t>instances of resource type </a:t>
            </a:r>
            <a:r>
              <a:rPr lang="en-US" i="1" smtClean="0">
                <a:cs typeface="+mn-cs"/>
              </a:rPr>
              <a:t>R</a:t>
            </a:r>
            <a:r>
              <a:rPr lang="en-US" i="1" baseline="-25000" smtClean="0">
                <a:cs typeface="+mn-cs"/>
              </a:rPr>
              <a:t>j</a:t>
            </a:r>
            <a:br>
              <a:rPr lang="en-US" i="1" baseline="-25000" smtClean="0">
                <a:cs typeface="+mn-cs"/>
              </a:rPr>
            </a:br>
            <a:endParaRPr lang="en-US" smtClean="0">
              <a:cs typeface="+mn-cs"/>
            </a:endParaRPr>
          </a:p>
          <a:p>
            <a:pPr eaLnBrk="1" hangingPunct="1">
              <a:defRPr/>
            </a:pPr>
            <a:r>
              <a:rPr lang="en-US" b="1" smtClean="0">
                <a:cs typeface="+mn-cs"/>
              </a:rPr>
              <a:t>Allocation</a:t>
            </a:r>
            <a:r>
              <a:rPr lang="en-US" i="1" smtClean="0">
                <a:cs typeface="+mn-cs"/>
              </a:rPr>
              <a:t>:  n </a:t>
            </a:r>
            <a:r>
              <a:rPr lang="en-US" smtClean="0">
                <a:cs typeface="+mn-cs"/>
              </a:rPr>
              <a:t>x</a:t>
            </a:r>
            <a:r>
              <a:rPr lang="en-US" i="1" smtClean="0">
                <a:cs typeface="+mn-cs"/>
              </a:rPr>
              <a:t> m</a:t>
            </a:r>
            <a:r>
              <a:rPr lang="en-US" smtClean="0">
                <a:cs typeface="+mn-cs"/>
              </a:rPr>
              <a:t> matrix.   If Allocation[</a:t>
            </a:r>
            <a:r>
              <a:rPr lang="en-US" i="1" smtClean="0">
                <a:cs typeface="+mn-cs"/>
              </a:rPr>
              <a:t>i,j</a:t>
            </a:r>
            <a:r>
              <a:rPr lang="en-US" smtClean="0">
                <a:cs typeface="+mn-cs"/>
              </a:rPr>
              <a:t>] == </a:t>
            </a:r>
            <a:r>
              <a:rPr lang="en-US" i="1" smtClean="0">
                <a:cs typeface="+mn-cs"/>
              </a:rPr>
              <a:t>k</a:t>
            </a:r>
            <a:r>
              <a:rPr lang="en-US" smtClean="0">
                <a:cs typeface="+mn-cs"/>
              </a:rPr>
              <a:t> then</a:t>
            </a:r>
            <a:r>
              <a:rPr lang="en-US" i="1" smtClean="0">
                <a:cs typeface="+mn-cs"/>
              </a:rPr>
              <a:t> P</a:t>
            </a:r>
            <a:r>
              <a:rPr lang="en-US" i="1" baseline="-25000" smtClean="0">
                <a:cs typeface="+mn-cs"/>
              </a:rPr>
              <a:t>i</a:t>
            </a:r>
            <a:r>
              <a:rPr lang="en-US" smtClean="0">
                <a:cs typeface="+mn-cs"/>
              </a:rPr>
              <a:t> is currently allocated </a:t>
            </a:r>
            <a:r>
              <a:rPr lang="en-US" i="1" smtClean="0">
                <a:cs typeface="+mn-cs"/>
              </a:rPr>
              <a:t>k</a:t>
            </a:r>
            <a:r>
              <a:rPr lang="en-US" smtClean="0">
                <a:cs typeface="+mn-cs"/>
              </a:rPr>
              <a:t> instances of </a:t>
            </a:r>
            <a:r>
              <a:rPr lang="en-US" i="1" smtClean="0">
                <a:cs typeface="+mn-cs"/>
              </a:rPr>
              <a:t>R</a:t>
            </a:r>
            <a:r>
              <a:rPr lang="en-US" i="1" baseline="-25000" smtClean="0">
                <a:cs typeface="+mn-cs"/>
              </a:rPr>
              <a:t>j</a:t>
            </a:r>
            <a:br>
              <a:rPr lang="en-US" i="1" baseline="-25000" smtClean="0">
                <a:cs typeface="+mn-cs"/>
              </a:rPr>
            </a:br>
            <a:endParaRPr lang="en-US" baseline="-25000" smtClean="0">
              <a:cs typeface="+mn-cs"/>
            </a:endParaRPr>
          </a:p>
          <a:p>
            <a:pPr eaLnBrk="1" hangingPunct="1">
              <a:defRPr/>
            </a:pPr>
            <a:r>
              <a:rPr lang="en-US" b="1" smtClean="0">
                <a:cs typeface="+mn-cs"/>
              </a:rPr>
              <a:t>Need</a:t>
            </a:r>
            <a:r>
              <a:rPr lang="en-US" i="1" smtClean="0">
                <a:cs typeface="+mn-cs"/>
              </a:rPr>
              <a:t>:  n </a:t>
            </a:r>
            <a:r>
              <a:rPr lang="en-US" smtClean="0">
                <a:cs typeface="+mn-cs"/>
              </a:rPr>
              <a:t>x</a:t>
            </a:r>
            <a:r>
              <a:rPr lang="en-US" i="1" smtClean="0">
                <a:cs typeface="+mn-cs"/>
              </a:rPr>
              <a:t> m</a:t>
            </a:r>
            <a:r>
              <a:rPr lang="en-US" smtClean="0">
                <a:cs typeface="+mn-cs"/>
              </a:rPr>
              <a:t> matrix. If </a:t>
            </a:r>
            <a:r>
              <a:rPr lang="en-US" i="1" smtClean="0">
                <a:cs typeface="+mn-cs"/>
              </a:rPr>
              <a:t>Need</a:t>
            </a:r>
            <a:r>
              <a:rPr lang="en-US" smtClean="0">
                <a:cs typeface="+mn-cs"/>
              </a:rPr>
              <a:t>[</a:t>
            </a:r>
            <a:r>
              <a:rPr lang="en-US" i="1" smtClean="0">
                <a:cs typeface="+mn-cs"/>
              </a:rPr>
              <a:t>i,j</a:t>
            </a:r>
            <a:r>
              <a:rPr lang="en-US" smtClean="0">
                <a:cs typeface="+mn-cs"/>
              </a:rPr>
              <a:t>] =</a:t>
            </a:r>
            <a:r>
              <a:rPr lang="en-US" i="1" smtClean="0">
                <a:cs typeface="+mn-cs"/>
              </a:rPr>
              <a:t> k</a:t>
            </a:r>
            <a:r>
              <a:rPr lang="en-US" smtClean="0">
                <a:cs typeface="+mn-cs"/>
              </a:rPr>
              <a:t>, then</a:t>
            </a:r>
            <a:r>
              <a:rPr lang="en-US" i="1" smtClean="0">
                <a:cs typeface="+mn-cs"/>
              </a:rPr>
              <a:t> P</a:t>
            </a:r>
            <a:r>
              <a:rPr lang="en-US" i="1" baseline="-25000" smtClean="0">
                <a:cs typeface="+mn-cs"/>
              </a:rPr>
              <a:t>i</a:t>
            </a:r>
            <a:r>
              <a:rPr lang="en-US" smtClean="0">
                <a:cs typeface="+mn-cs"/>
              </a:rPr>
              <a:t> may need </a:t>
            </a:r>
            <a:r>
              <a:rPr lang="en-US" i="1" smtClean="0">
                <a:cs typeface="+mn-cs"/>
              </a:rPr>
              <a:t>k</a:t>
            </a:r>
            <a:r>
              <a:rPr lang="en-US" smtClean="0">
                <a:cs typeface="+mn-cs"/>
              </a:rPr>
              <a:t> more instances of </a:t>
            </a:r>
            <a:r>
              <a:rPr lang="en-US" i="1" smtClean="0">
                <a:cs typeface="+mn-cs"/>
              </a:rPr>
              <a:t>R</a:t>
            </a:r>
            <a:r>
              <a:rPr lang="en-US" i="1" baseline="-25000" smtClean="0">
                <a:cs typeface="+mn-cs"/>
              </a:rPr>
              <a:t>j</a:t>
            </a:r>
            <a:r>
              <a:rPr lang="en-US" baseline="-25000" smtClean="0">
                <a:cs typeface="+mn-cs"/>
              </a:rPr>
              <a:t>  </a:t>
            </a:r>
            <a:r>
              <a:rPr lang="en-US" smtClean="0">
                <a:cs typeface="+mn-cs"/>
              </a:rPr>
              <a:t>to complete its task</a:t>
            </a:r>
            <a:br>
              <a:rPr lang="en-US" smtClean="0">
                <a:cs typeface="+mn-cs"/>
              </a:rPr>
            </a:br>
            <a:r>
              <a:rPr lang="en-US" smtClean="0">
                <a:cs typeface="+mn-cs"/>
              </a:rPr>
              <a:t>			</a:t>
            </a:r>
            <a:r>
              <a:rPr lang="en-US" i="1" smtClean="0">
                <a:cs typeface="+mn-cs"/>
              </a:rPr>
              <a:t>Need</a:t>
            </a:r>
            <a:r>
              <a:rPr lang="en-US" smtClean="0">
                <a:cs typeface="+mn-cs"/>
              </a:rPr>
              <a:t>[</a:t>
            </a:r>
            <a:r>
              <a:rPr lang="en-US" i="1" smtClean="0">
                <a:cs typeface="+mn-cs"/>
              </a:rPr>
              <a:t>i,j]</a:t>
            </a:r>
            <a:r>
              <a:rPr lang="en-US" smtClean="0">
                <a:cs typeface="+mn-cs"/>
              </a:rPr>
              <a:t> = </a:t>
            </a:r>
            <a:r>
              <a:rPr lang="en-US" i="1" smtClean="0">
                <a:cs typeface="+mn-cs"/>
              </a:rPr>
              <a:t>Max</a:t>
            </a:r>
            <a:r>
              <a:rPr lang="en-US" smtClean="0">
                <a:cs typeface="+mn-cs"/>
              </a:rPr>
              <a:t>[</a:t>
            </a:r>
            <a:r>
              <a:rPr lang="en-US" i="1" smtClean="0">
                <a:cs typeface="+mn-cs"/>
              </a:rPr>
              <a:t>i,j</a:t>
            </a:r>
            <a:r>
              <a:rPr lang="en-US" smtClean="0">
                <a:cs typeface="+mn-cs"/>
              </a:rPr>
              <a:t>] – </a:t>
            </a:r>
            <a:r>
              <a:rPr lang="en-US" i="1" smtClean="0">
                <a:cs typeface="+mn-cs"/>
              </a:rPr>
              <a:t>Allocation</a:t>
            </a:r>
            <a:r>
              <a:rPr lang="en-US" smtClean="0">
                <a:cs typeface="+mn-cs"/>
              </a:rPr>
              <a:t>[</a:t>
            </a:r>
            <a:r>
              <a:rPr lang="en-US" i="1" smtClean="0">
                <a:cs typeface="+mn-cs"/>
              </a:rPr>
              <a:t>i,j</a:t>
            </a:r>
            <a:r>
              <a:rPr lang="en-US" smtClean="0">
                <a:cs typeface="+mn-cs"/>
              </a:rPr>
              <a:t>]</a:t>
            </a:r>
          </a:p>
          <a:p>
            <a:pPr eaLnBrk="1" hangingPunct="1">
              <a:defRPr/>
            </a:pPr>
            <a:endParaRPr lang="en-US" smtClean="0">
              <a:cs typeface="+mn-cs"/>
            </a:endParaRPr>
          </a:p>
        </p:txBody>
      </p:sp>
      <p:sp>
        <p:nvSpPr>
          <p:cNvPr id="1102852" name="Text Box 4"/>
          <p:cNvSpPr txBox="1">
            <a:spLocks noChangeArrowheads="1"/>
          </p:cNvSpPr>
          <p:nvPr/>
        </p:nvSpPr>
        <p:spPr bwMode="auto">
          <a:xfrm>
            <a:off x="1385888" y="1504950"/>
            <a:ext cx="378142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hangingPunct="0">
              <a:spcBef>
                <a:spcPct val="50000"/>
              </a:spcBef>
              <a:defRPr/>
            </a:pPr>
            <a:r>
              <a:rPr lang="en-US">
                <a:cs typeface="+mn-cs"/>
              </a:rPr>
              <a:t>Let </a:t>
            </a:r>
            <a:r>
              <a:rPr lang="en-US" i="1">
                <a:cs typeface="+mn-cs"/>
              </a:rPr>
              <a:t>n</a:t>
            </a:r>
            <a:r>
              <a:rPr lang="en-US">
                <a:cs typeface="+mn-cs"/>
              </a:rPr>
              <a:t> = number of processes, and </a:t>
            </a:r>
          </a:p>
          <a:p>
            <a:pPr eaLnBrk="0" hangingPunct="0">
              <a:spcBef>
                <a:spcPct val="50000"/>
              </a:spcBef>
              <a:defRPr/>
            </a:pPr>
            <a:r>
              <a:rPr lang="en-US">
                <a:cs typeface="+mn-cs"/>
              </a:rPr>
              <a:t>     </a:t>
            </a:r>
            <a:r>
              <a:rPr lang="en-US" i="1">
                <a:cs typeface="+mn-cs"/>
              </a:rPr>
              <a:t>m </a:t>
            </a:r>
            <a:r>
              <a:rPr lang="en-US">
                <a:cs typeface="+mn-cs"/>
              </a:rPr>
              <a:t>= number of resources types. </a:t>
            </a:r>
          </a:p>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Date Placeholder 2"/>
          <p:cNvSpPr>
            <a:spLocks noGrp="1"/>
          </p:cNvSpPr>
          <p:nvPr>
            <p:ph type="dt" sz="quarter" idx="10"/>
          </p:nvPr>
        </p:nvSpPr>
        <p:spPr/>
        <p:txBody>
          <a:bodyPr/>
          <a:lstStyle/>
          <a:p>
            <a:pPr>
              <a:defRPr/>
            </a:pPr>
            <a:r>
              <a:rPr lang="tr-TR"/>
              <a:t>CS342 Operating Systems</a:t>
            </a:r>
            <a:endParaRPr lang="en-US"/>
          </a:p>
        </p:txBody>
      </p:sp>
      <p:sp>
        <p:nvSpPr>
          <p:cNvPr id="103"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104" name="Slide Number Placeholder 4"/>
          <p:cNvSpPr>
            <a:spLocks noGrp="1"/>
          </p:cNvSpPr>
          <p:nvPr>
            <p:ph type="sldNum" sz="quarter" idx="12"/>
          </p:nvPr>
        </p:nvSpPr>
        <p:spPr/>
        <p:txBody>
          <a:bodyPr/>
          <a:lstStyle/>
          <a:p>
            <a:pPr>
              <a:defRPr/>
            </a:pPr>
            <a:fld id="{F2AACF77-74FB-EF4A-8A05-D7C5B353108D}" type="slidenum">
              <a:rPr lang="en-US"/>
              <a:pPr>
                <a:defRPr/>
              </a:pPr>
              <a:t>32</a:t>
            </a:fld>
            <a:endParaRPr lang="en-US"/>
          </a:p>
        </p:txBody>
      </p:sp>
      <p:sp>
        <p:nvSpPr>
          <p:cNvPr id="1186818" name="Rectangle 2"/>
          <p:cNvSpPr>
            <a:spLocks noGrp="1" noChangeArrowheads="1"/>
          </p:cNvSpPr>
          <p:nvPr>
            <p:ph type="title"/>
          </p:nvPr>
        </p:nvSpPr>
        <p:spPr/>
        <p:txBody>
          <a:bodyPr/>
          <a:lstStyle/>
          <a:p>
            <a:pPr eaLnBrk="1" hangingPunct="1">
              <a:defRPr/>
            </a:pPr>
            <a:r>
              <a:rPr lang="en-US" smtClean="0">
                <a:cs typeface="+mj-cs"/>
              </a:rPr>
              <a:t>An example system state</a:t>
            </a:r>
          </a:p>
        </p:txBody>
      </p:sp>
      <p:graphicFrame>
        <p:nvGraphicFramePr>
          <p:cNvPr id="1186821" name="Group 5"/>
          <p:cNvGraphicFramePr>
            <a:graphicFrameLocks noGrp="1"/>
          </p:cNvGraphicFramePr>
          <p:nvPr/>
        </p:nvGraphicFramePr>
        <p:xfrm>
          <a:off x="2843213" y="34020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86844" name="Group 28"/>
          <p:cNvGraphicFramePr>
            <a:graphicFrameLocks noGrp="1"/>
          </p:cNvGraphicFramePr>
          <p:nvPr/>
        </p:nvGraphicFramePr>
        <p:xfrm>
          <a:off x="5075238" y="34020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1 2 2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86867" name="Group 51"/>
          <p:cNvGraphicFramePr>
            <a:graphicFrameLocks noGrp="1"/>
          </p:cNvGraphicFramePr>
          <p:nvPr/>
        </p:nvGraphicFramePr>
        <p:xfrm>
          <a:off x="7470775" y="3960813"/>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3 3 2</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86875" name="Group 59"/>
          <p:cNvGraphicFramePr>
            <a:graphicFrameLocks noGrp="1"/>
          </p:cNvGraphicFramePr>
          <p:nvPr/>
        </p:nvGraphicFramePr>
        <p:xfrm>
          <a:off x="538163" y="34020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Max</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7 5 3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9 0 2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6898" name="Text Box 82"/>
          <p:cNvSpPr txBox="1">
            <a:spLocks noChangeArrowheads="1"/>
          </p:cNvSpPr>
          <p:nvPr/>
        </p:nvSpPr>
        <p:spPr bwMode="auto">
          <a:xfrm>
            <a:off x="4859338" y="2997200"/>
            <a:ext cx="2613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Need = Max - Allocation</a:t>
            </a:r>
          </a:p>
        </p:txBody>
      </p:sp>
      <p:graphicFrame>
        <p:nvGraphicFramePr>
          <p:cNvPr id="1186899" name="Group 83"/>
          <p:cNvGraphicFramePr>
            <a:graphicFrameLocks noGrp="1"/>
          </p:cNvGraphicFramePr>
          <p:nvPr/>
        </p:nvGraphicFramePr>
        <p:xfrm>
          <a:off x="1279525" y="1628775"/>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Existing</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10 5 7</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6908" name="Rectangle 92"/>
          <p:cNvSpPr>
            <a:spLocks noChangeArrowheads="1"/>
          </p:cNvSpPr>
          <p:nvPr/>
        </p:nvSpPr>
        <p:spPr bwMode="auto">
          <a:xfrm>
            <a:off x="2555875" y="2565400"/>
            <a:ext cx="6264275" cy="3671888"/>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6909" name="Text Box 93"/>
          <p:cNvSpPr txBox="1">
            <a:spLocks noChangeArrowheads="1"/>
          </p:cNvSpPr>
          <p:nvPr/>
        </p:nvSpPr>
        <p:spPr bwMode="auto">
          <a:xfrm>
            <a:off x="4211638" y="2565400"/>
            <a:ext cx="3927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system state at some t (may change)</a:t>
            </a:r>
          </a:p>
        </p:txBody>
      </p:sp>
      <p:graphicFrame>
        <p:nvGraphicFramePr>
          <p:cNvPr id="1186911" name="Group 95"/>
          <p:cNvGraphicFramePr>
            <a:graphicFrameLocks noGrp="1"/>
          </p:cNvGraphicFramePr>
          <p:nvPr/>
        </p:nvGraphicFramePr>
        <p:xfrm>
          <a:off x="3492500" y="1412875"/>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10 5 7</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6923" name="Line 107"/>
          <p:cNvSpPr>
            <a:spLocks noChangeShapeType="1"/>
          </p:cNvSpPr>
          <p:nvPr/>
        </p:nvSpPr>
        <p:spPr bwMode="auto">
          <a:xfrm flipH="1">
            <a:off x="539750" y="1773238"/>
            <a:ext cx="865188" cy="576262"/>
          </a:xfrm>
          <a:prstGeom prst="line">
            <a:avLst/>
          </a:prstGeom>
          <a:noFill/>
          <a:ln w="317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6924" name="Text Box 108"/>
          <p:cNvSpPr txBox="1">
            <a:spLocks noChangeArrowheads="1"/>
          </p:cNvSpPr>
          <p:nvPr/>
        </p:nvSpPr>
        <p:spPr bwMode="auto">
          <a:xfrm>
            <a:off x="160338" y="2008188"/>
            <a:ext cx="11842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All</a:t>
            </a:r>
            <a:br>
              <a:rPr lang="en-US">
                <a:cs typeface="+mn-cs"/>
              </a:rPr>
            </a:br>
            <a:r>
              <a:rPr lang="en-US">
                <a:cs typeface="+mn-cs"/>
              </a:rPr>
              <a:t>resources</a:t>
            </a:r>
            <a:br>
              <a:rPr lang="en-US">
                <a:cs typeface="+mn-cs"/>
              </a:rPr>
            </a:br>
            <a:r>
              <a:rPr lang="en-US">
                <a:cs typeface="+mn-cs"/>
              </a:rPr>
              <a:t>in the</a:t>
            </a:r>
          </a:p>
          <a:p>
            <a:pPr>
              <a:defRPr/>
            </a:pPr>
            <a:r>
              <a:rPr lang="en-US">
                <a:cs typeface="+mn-cs"/>
              </a:rPr>
              <a:t>system</a:t>
            </a:r>
          </a:p>
        </p:txBody>
      </p:sp>
      <p:sp>
        <p:nvSpPr>
          <p:cNvPr id="1186925" name="Text Box 109"/>
          <p:cNvSpPr txBox="1">
            <a:spLocks noChangeArrowheads="1"/>
          </p:cNvSpPr>
          <p:nvPr/>
        </p:nvSpPr>
        <p:spPr bwMode="auto">
          <a:xfrm>
            <a:off x="4913313" y="1504950"/>
            <a:ext cx="3063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Initially Available == Existing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86908"/>
                                        </p:tgtEl>
                                        <p:attrNameLst>
                                          <p:attrName>style.visibility</p:attrName>
                                        </p:attrNameLst>
                                      </p:cBhvr>
                                      <p:to>
                                        <p:strVal val="visible"/>
                                      </p:to>
                                    </p:set>
                                    <p:animEffect transition="in" filter="blinds(horizontal)">
                                      <p:cBhvr>
                                        <p:cTn id="7" dur="500"/>
                                        <p:tgtEl>
                                          <p:spTgt spid="1186908"/>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86909"/>
                                        </p:tgtEl>
                                        <p:attrNameLst>
                                          <p:attrName>style.visibility</p:attrName>
                                        </p:attrNameLst>
                                      </p:cBhvr>
                                      <p:to>
                                        <p:strVal val="visible"/>
                                      </p:to>
                                    </p:set>
                                    <p:animEffect transition="in" filter="blinds(horizontal)">
                                      <p:cBhvr>
                                        <p:cTn id="11" dur="500"/>
                                        <p:tgtEl>
                                          <p:spTgt spid="1186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6908" grpId="0" animBg="1"/>
      <p:bldP spid="118690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Date Placeholder 2"/>
          <p:cNvSpPr>
            <a:spLocks noGrp="1"/>
          </p:cNvSpPr>
          <p:nvPr>
            <p:ph type="dt" sz="quarter" idx="10"/>
          </p:nvPr>
        </p:nvSpPr>
        <p:spPr/>
        <p:txBody>
          <a:bodyPr/>
          <a:lstStyle/>
          <a:p>
            <a:pPr>
              <a:defRPr/>
            </a:pPr>
            <a:r>
              <a:rPr lang="tr-TR"/>
              <a:t>CS342 Operating Systems</a:t>
            </a:r>
            <a:endParaRPr lang="en-US"/>
          </a:p>
        </p:txBody>
      </p:sp>
      <p:sp>
        <p:nvSpPr>
          <p:cNvPr id="54"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55" name="Slide Number Placeholder 4"/>
          <p:cNvSpPr>
            <a:spLocks noGrp="1"/>
          </p:cNvSpPr>
          <p:nvPr>
            <p:ph type="sldNum" sz="quarter" idx="12"/>
          </p:nvPr>
        </p:nvSpPr>
        <p:spPr/>
        <p:txBody>
          <a:bodyPr/>
          <a:lstStyle/>
          <a:p>
            <a:pPr>
              <a:defRPr/>
            </a:pPr>
            <a:fld id="{B1AC8C56-BE9C-A54B-8011-55E02B7F110D}" type="slidenum">
              <a:rPr lang="en-US"/>
              <a:pPr>
                <a:defRPr/>
              </a:pPr>
              <a:t>33</a:t>
            </a:fld>
            <a:endParaRPr lang="en-US"/>
          </a:p>
        </p:txBody>
      </p:sp>
      <p:sp>
        <p:nvSpPr>
          <p:cNvPr id="1189890" name="Rectangle 2"/>
          <p:cNvSpPr>
            <a:spLocks noGrp="1" noChangeArrowheads="1"/>
          </p:cNvSpPr>
          <p:nvPr>
            <p:ph type="title"/>
          </p:nvPr>
        </p:nvSpPr>
        <p:spPr/>
        <p:txBody>
          <a:bodyPr/>
          <a:lstStyle/>
          <a:p>
            <a:pPr eaLnBrk="1" hangingPunct="1">
              <a:defRPr/>
            </a:pPr>
            <a:r>
              <a:rPr lang="en-US" smtClean="0">
                <a:cs typeface="+mj-cs"/>
              </a:rPr>
              <a:t>Notation</a:t>
            </a:r>
          </a:p>
        </p:txBody>
      </p:sp>
      <p:graphicFrame>
        <p:nvGraphicFramePr>
          <p:cNvPr id="1189945" name="Group 57"/>
          <p:cNvGraphicFramePr>
            <a:graphicFrameLocks noGrp="1"/>
          </p:cNvGraphicFramePr>
          <p:nvPr/>
        </p:nvGraphicFramePr>
        <p:xfrm>
          <a:off x="323850" y="1484313"/>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X</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9915" name="Text Box 27"/>
          <p:cNvSpPr txBox="1">
            <a:spLocks noChangeArrowheads="1"/>
          </p:cNvSpPr>
          <p:nvPr/>
        </p:nvSpPr>
        <p:spPr bwMode="auto">
          <a:xfrm>
            <a:off x="881063" y="4221163"/>
            <a:ext cx="180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endParaRPr lang="tr-TR">
              <a:cs typeface="+mn-cs"/>
            </a:endParaRPr>
          </a:p>
        </p:txBody>
      </p:sp>
      <p:sp>
        <p:nvSpPr>
          <p:cNvPr id="1189916" name="Text Box 28"/>
          <p:cNvSpPr txBox="1">
            <a:spLocks noChangeArrowheads="1"/>
          </p:cNvSpPr>
          <p:nvPr/>
        </p:nvSpPr>
        <p:spPr bwMode="auto">
          <a:xfrm>
            <a:off x="2124075" y="1700213"/>
            <a:ext cx="2709863"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b="1" i="1">
                <a:cs typeface="+mn-cs"/>
              </a:rPr>
              <a:t>X</a:t>
            </a:r>
            <a:r>
              <a:rPr lang="en-US">
                <a:cs typeface="+mn-cs"/>
              </a:rPr>
              <a:t> is a matrix. </a:t>
            </a:r>
          </a:p>
          <a:p>
            <a:pPr>
              <a:defRPr/>
            </a:pPr>
            <a:endParaRPr lang="en-US">
              <a:cs typeface="+mn-cs"/>
            </a:endParaRPr>
          </a:p>
          <a:p>
            <a:pPr>
              <a:defRPr/>
            </a:pPr>
            <a:r>
              <a:rPr lang="en-US" i="1">
                <a:cs typeface="+mn-cs"/>
              </a:rPr>
              <a:t>X</a:t>
            </a:r>
            <a:r>
              <a:rPr lang="en-US" i="1" baseline="-25000">
                <a:cs typeface="+mn-cs"/>
              </a:rPr>
              <a:t>i </a:t>
            </a:r>
            <a:r>
              <a:rPr lang="en-US" baseline="-25000">
                <a:cs typeface="+mn-cs"/>
              </a:rPr>
              <a:t> </a:t>
            </a:r>
            <a:r>
              <a:rPr lang="en-US">
                <a:cs typeface="+mn-cs"/>
              </a:rPr>
              <a:t>is the </a:t>
            </a:r>
            <a:r>
              <a:rPr lang="en-US" i="1">
                <a:cs typeface="+mn-cs"/>
              </a:rPr>
              <a:t>i</a:t>
            </a:r>
            <a:r>
              <a:rPr lang="en-US" baseline="30000">
                <a:cs typeface="+mn-cs"/>
              </a:rPr>
              <a:t>th</a:t>
            </a:r>
            <a:r>
              <a:rPr lang="en-US">
                <a:cs typeface="+mn-cs"/>
              </a:rPr>
              <a:t> row of the </a:t>
            </a:r>
            <a:br>
              <a:rPr lang="en-US">
                <a:cs typeface="+mn-cs"/>
              </a:rPr>
            </a:br>
            <a:r>
              <a:rPr lang="en-US">
                <a:cs typeface="+mn-cs"/>
              </a:rPr>
              <a:t>matrix: it is a vector. </a:t>
            </a:r>
          </a:p>
          <a:p>
            <a:pPr>
              <a:defRPr/>
            </a:pPr>
            <a:r>
              <a:rPr lang="en-US">
                <a:cs typeface="+mn-cs"/>
              </a:rPr>
              <a:t>For example, X</a:t>
            </a:r>
            <a:r>
              <a:rPr lang="en-US" baseline="-25000">
                <a:cs typeface="+mn-cs"/>
              </a:rPr>
              <a:t>3</a:t>
            </a:r>
            <a:r>
              <a:rPr lang="en-US">
                <a:cs typeface="+mn-cs"/>
              </a:rPr>
              <a:t> = [2 1 1]</a:t>
            </a:r>
          </a:p>
        </p:txBody>
      </p:sp>
      <p:sp>
        <p:nvSpPr>
          <p:cNvPr id="1189918" name="Text Box 30"/>
          <p:cNvSpPr txBox="1">
            <a:spLocks noChangeArrowheads="1"/>
          </p:cNvSpPr>
          <p:nvPr/>
        </p:nvSpPr>
        <p:spPr bwMode="auto">
          <a:xfrm>
            <a:off x="6350000" y="1766888"/>
            <a:ext cx="23987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Ex: compare V with X</a:t>
            </a:r>
            <a:r>
              <a:rPr lang="en-US" baseline="-25000">
                <a:cs typeface="+mn-cs"/>
              </a:rPr>
              <a:t>i</a:t>
            </a:r>
            <a:endParaRPr lang="en-US">
              <a:cs typeface="+mn-cs"/>
            </a:endParaRPr>
          </a:p>
        </p:txBody>
      </p:sp>
      <p:sp>
        <p:nvSpPr>
          <p:cNvPr id="1189919" name="Rectangle 31"/>
          <p:cNvSpPr>
            <a:spLocks noChangeArrowheads="1"/>
          </p:cNvSpPr>
          <p:nvPr/>
        </p:nvSpPr>
        <p:spPr bwMode="auto">
          <a:xfrm>
            <a:off x="7359650" y="2184400"/>
            <a:ext cx="287338" cy="360363"/>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0" name="Rectangle 32"/>
          <p:cNvSpPr>
            <a:spLocks noChangeArrowheads="1"/>
          </p:cNvSpPr>
          <p:nvPr/>
        </p:nvSpPr>
        <p:spPr bwMode="auto">
          <a:xfrm>
            <a:off x="7646988" y="2184400"/>
            <a:ext cx="287337" cy="360363"/>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1" name="Rectangle 33"/>
          <p:cNvSpPr>
            <a:spLocks noChangeArrowheads="1"/>
          </p:cNvSpPr>
          <p:nvPr/>
        </p:nvSpPr>
        <p:spPr bwMode="auto">
          <a:xfrm>
            <a:off x="7935913" y="2184400"/>
            <a:ext cx="287337" cy="360363"/>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3" name="Rectangle 35"/>
          <p:cNvSpPr>
            <a:spLocks noChangeArrowheads="1"/>
          </p:cNvSpPr>
          <p:nvPr/>
        </p:nvSpPr>
        <p:spPr bwMode="auto">
          <a:xfrm>
            <a:off x="7359650" y="3119438"/>
            <a:ext cx="287338" cy="360362"/>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4" name="Rectangle 36"/>
          <p:cNvSpPr>
            <a:spLocks noChangeArrowheads="1"/>
          </p:cNvSpPr>
          <p:nvPr/>
        </p:nvSpPr>
        <p:spPr bwMode="auto">
          <a:xfrm>
            <a:off x="7646988" y="3119438"/>
            <a:ext cx="287337" cy="360362"/>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5" name="Rectangle 37"/>
          <p:cNvSpPr>
            <a:spLocks noChangeArrowheads="1"/>
          </p:cNvSpPr>
          <p:nvPr/>
        </p:nvSpPr>
        <p:spPr bwMode="auto">
          <a:xfrm>
            <a:off x="7935913" y="3119438"/>
            <a:ext cx="287337" cy="360362"/>
          </a:xfrm>
          <a:prstGeom prst="rect">
            <a:avLst/>
          </a:prstGeom>
          <a:solidFill>
            <a:schemeClr val="accent1"/>
          </a:solidFill>
          <a:ln w="3175">
            <a:solidFill>
              <a:schemeClr val="tx1"/>
            </a:solidFill>
            <a:miter lim="800000"/>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6" name="Text Box 38"/>
          <p:cNvSpPr txBox="1">
            <a:spLocks noChangeArrowheads="1"/>
          </p:cNvSpPr>
          <p:nvPr/>
        </p:nvSpPr>
        <p:spPr bwMode="auto">
          <a:xfrm>
            <a:off x="6980238" y="2132013"/>
            <a:ext cx="333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V</a:t>
            </a:r>
          </a:p>
        </p:txBody>
      </p:sp>
      <p:sp>
        <p:nvSpPr>
          <p:cNvPr id="1189927" name="Text Box 39"/>
          <p:cNvSpPr txBox="1">
            <a:spLocks noChangeArrowheads="1"/>
          </p:cNvSpPr>
          <p:nvPr/>
        </p:nvSpPr>
        <p:spPr bwMode="auto">
          <a:xfrm>
            <a:off x="6991350" y="3049588"/>
            <a:ext cx="3667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X</a:t>
            </a:r>
            <a:r>
              <a:rPr lang="en-US" baseline="-25000">
                <a:cs typeface="+mn-cs"/>
              </a:rPr>
              <a:t>i</a:t>
            </a:r>
            <a:endParaRPr lang="en-US">
              <a:cs typeface="+mn-cs"/>
            </a:endParaRPr>
          </a:p>
        </p:txBody>
      </p:sp>
      <p:sp>
        <p:nvSpPr>
          <p:cNvPr id="1189928" name="Line 40"/>
          <p:cNvSpPr>
            <a:spLocks noChangeShapeType="1"/>
          </p:cNvSpPr>
          <p:nvPr/>
        </p:nvSpPr>
        <p:spPr bwMode="auto">
          <a:xfrm>
            <a:off x="7502525" y="2616200"/>
            <a:ext cx="0" cy="433388"/>
          </a:xfrm>
          <a:prstGeom prst="line">
            <a:avLst/>
          </a:prstGeom>
          <a:noFill/>
          <a:ln w="3175">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29" name="Line 41"/>
          <p:cNvSpPr>
            <a:spLocks noChangeShapeType="1"/>
          </p:cNvSpPr>
          <p:nvPr/>
        </p:nvSpPr>
        <p:spPr bwMode="auto">
          <a:xfrm>
            <a:off x="7789863" y="2616200"/>
            <a:ext cx="0" cy="433388"/>
          </a:xfrm>
          <a:prstGeom prst="line">
            <a:avLst/>
          </a:prstGeom>
          <a:noFill/>
          <a:ln w="3175">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9930" name="Line 42"/>
          <p:cNvSpPr>
            <a:spLocks noChangeShapeType="1"/>
          </p:cNvSpPr>
          <p:nvPr/>
        </p:nvSpPr>
        <p:spPr bwMode="auto">
          <a:xfrm>
            <a:off x="8078788" y="2616200"/>
            <a:ext cx="0" cy="433388"/>
          </a:xfrm>
          <a:prstGeom prst="line">
            <a:avLst/>
          </a:prstGeom>
          <a:noFill/>
          <a:ln w="3175">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graphicFrame>
        <p:nvGraphicFramePr>
          <p:cNvPr id="1189944" name="Group 56"/>
          <p:cNvGraphicFramePr>
            <a:graphicFrameLocks noGrp="1"/>
          </p:cNvGraphicFramePr>
          <p:nvPr/>
        </p:nvGraphicFramePr>
        <p:xfrm>
          <a:off x="684213" y="4581525"/>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V</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3 3 2</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9939" name="Text Box 51"/>
          <p:cNvSpPr txBox="1">
            <a:spLocks noChangeArrowheads="1"/>
          </p:cNvSpPr>
          <p:nvPr/>
        </p:nvSpPr>
        <p:spPr bwMode="auto">
          <a:xfrm>
            <a:off x="2103438" y="4889500"/>
            <a:ext cx="26130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V is a vector; V = [3 3 2]</a:t>
            </a:r>
          </a:p>
        </p:txBody>
      </p:sp>
      <p:sp>
        <p:nvSpPr>
          <p:cNvPr id="1189940" name="Text Box 52"/>
          <p:cNvSpPr txBox="1">
            <a:spLocks noChangeArrowheads="1"/>
          </p:cNvSpPr>
          <p:nvPr/>
        </p:nvSpPr>
        <p:spPr bwMode="auto">
          <a:xfrm>
            <a:off x="7140575" y="3860800"/>
            <a:ext cx="1103313"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V == X</a:t>
            </a:r>
            <a:r>
              <a:rPr lang="en-US" baseline="-25000">
                <a:cs typeface="+mn-cs"/>
              </a:rPr>
              <a:t>i</a:t>
            </a:r>
            <a:r>
              <a:rPr lang="en-US">
                <a:cs typeface="+mn-cs"/>
              </a:rPr>
              <a:t> ?</a:t>
            </a:r>
          </a:p>
          <a:p>
            <a:pPr>
              <a:defRPr/>
            </a:pPr>
            <a:r>
              <a:rPr lang="en-US">
                <a:cs typeface="+mn-cs"/>
              </a:rPr>
              <a:t>V &lt;= X</a:t>
            </a:r>
            <a:r>
              <a:rPr lang="en-US" baseline="-25000">
                <a:cs typeface="+mn-cs"/>
              </a:rPr>
              <a:t>i </a:t>
            </a:r>
            <a:r>
              <a:rPr lang="en-US">
                <a:cs typeface="+mn-cs"/>
              </a:rPr>
              <a:t>?</a:t>
            </a:r>
            <a:br>
              <a:rPr lang="en-US">
                <a:cs typeface="+mn-cs"/>
              </a:rPr>
            </a:br>
            <a:r>
              <a:rPr lang="en-US">
                <a:cs typeface="+mn-cs"/>
              </a:rPr>
              <a:t>X</a:t>
            </a:r>
            <a:r>
              <a:rPr lang="en-US" baseline="-25000">
                <a:cs typeface="+mn-cs"/>
              </a:rPr>
              <a:t>i</a:t>
            </a:r>
            <a:r>
              <a:rPr lang="en-US">
                <a:cs typeface="+mn-cs"/>
              </a:rPr>
              <a:t> &lt;= V ?</a:t>
            </a:r>
          </a:p>
          <a:p>
            <a:pPr>
              <a:defRPr/>
            </a:pPr>
            <a:r>
              <a:rPr lang="en-US">
                <a:cs typeface="+mn-cs"/>
              </a:rPr>
              <a:t>….</a:t>
            </a:r>
          </a:p>
          <a:p>
            <a:pPr>
              <a:defRPr/>
            </a:pPr>
            <a:endParaRPr lang="en-US">
              <a:cs typeface="+mn-cs"/>
            </a:endParaRPr>
          </a:p>
        </p:txBody>
      </p:sp>
      <p:sp>
        <p:nvSpPr>
          <p:cNvPr id="1189941" name="Text Box 53"/>
          <p:cNvSpPr txBox="1">
            <a:spLocks noChangeArrowheads="1"/>
          </p:cNvSpPr>
          <p:nvPr/>
        </p:nvSpPr>
        <p:spPr bwMode="auto">
          <a:xfrm>
            <a:off x="5580063" y="5300663"/>
            <a:ext cx="3381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Ex: Compare [3 3 2] with [2 2 1]</a:t>
            </a:r>
          </a:p>
        </p:txBody>
      </p:sp>
      <p:sp>
        <p:nvSpPr>
          <p:cNvPr id="1189942" name="Text Box 54"/>
          <p:cNvSpPr txBox="1">
            <a:spLocks noChangeArrowheads="1"/>
          </p:cNvSpPr>
          <p:nvPr/>
        </p:nvSpPr>
        <p:spPr bwMode="auto">
          <a:xfrm>
            <a:off x="6443663" y="5661025"/>
            <a:ext cx="1844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[2 2 1] &lt;= [3 3 2]</a:t>
            </a:r>
          </a:p>
        </p:txBody>
      </p:sp>
      <p:sp>
        <p:nvSpPr>
          <p:cNvPr id="1189943" name="Text Box 55"/>
          <p:cNvSpPr txBox="1">
            <a:spLocks noChangeArrowheads="1"/>
          </p:cNvSpPr>
          <p:nvPr/>
        </p:nvSpPr>
        <p:spPr bwMode="auto">
          <a:xfrm>
            <a:off x="6372225" y="1477963"/>
            <a:ext cx="2466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Compare two vectors: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89945"/>
                                        </p:tgtEl>
                                        <p:attrNameLst>
                                          <p:attrName>style.visibility</p:attrName>
                                        </p:attrNameLst>
                                      </p:cBhvr>
                                      <p:to>
                                        <p:strVal val="visible"/>
                                      </p:to>
                                    </p:set>
                                    <p:animEffect transition="in" filter="blinds(horizontal)">
                                      <p:cBhvr>
                                        <p:cTn id="7" dur="500"/>
                                        <p:tgtEl>
                                          <p:spTgt spid="1189945"/>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89916"/>
                                        </p:tgtEl>
                                        <p:attrNameLst>
                                          <p:attrName>style.visibility</p:attrName>
                                        </p:attrNameLst>
                                      </p:cBhvr>
                                      <p:to>
                                        <p:strVal val="visible"/>
                                      </p:to>
                                    </p:set>
                                    <p:animEffect transition="in" filter="blinds(horizontal)">
                                      <p:cBhvr>
                                        <p:cTn id="11" dur="500"/>
                                        <p:tgtEl>
                                          <p:spTgt spid="11899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nodePh="1">
                                  <p:stCondLst>
                                    <p:cond delay="0"/>
                                  </p:stCondLst>
                                  <p:endCondLst>
                                    <p:cond evt="begin" delay="0">
                                      <p:tn val="14"/>
                                    </p:cond>
                                  </p:endCondLst>
                                  <p:childTnLst>
                                    <p:set>
                                      <p:cBhvr>
                                        <p:cTn id="15" dur="1" fill="hold">
                                          <p:stCondLst>
                                            <p:cond delay="0"/>
                                          </p:stCondLst>
                                        </p:cTn>
                                        <p:tgtEl>
                                          <p:spTgt spid="1189915"/>
                                        </p:tgtEl>
                                        <p:attrNameLst>
                                          <p:attrName>style.visibility</p:attrName>
                                        </p:attrNameLst>
                                      </p:cBhvr>
                                      <p:to>
                                        <p:strVal val="visible"/>
                                      </p:to>
                                    </p:set>
                                    <p:animEffect transition="in" filter="blinds(horizontal)">
                                      <p:cBhvr>
                                        <p:cTn id="16" dur="500"/>
                                        <p:tgtEl>
                                          <p:spTgt spid="1189915"/>
                                        </p:tgtEl>
                                      </p:cBhvr>
                                    </p:animEffect>
                                  </p:childTnLst>
                                </p:cTn>
                              </p:par>
                            </p:childTnLst>
                          </p:cTn>
                        </p:par>
                        <p:par>
                          <p:cTn id="17" fill="hold" nodeType="afterGroup">
                            <p:stCondLst>
                              <p:cond delay="500"/>
                            </p:stCondLst>
                            <p:childTnLst>
                              <p:par>
                                <p:cTn id="18" presetID="3" presetClass="entr" presetSubtype="10" fill="hold" nodeType="afterEffect">
                                  <p:stCondLst>
                                    <p:cond delay="0"/>
                                  </p:stCondLst>
                                  <p:childTnLst>
                                    <p:set>
                                      <p:cBhvr>
                                        <p:cTn id="19" dur="1" fill="hold">
                                          <p:stCondLst>
                                            <p:cond delay="0"/>
                                          </p:stCondLst>
                                        </p:cTn>
                                        <p:tgtEl>
                                          <p:spTgt spid="1189944"/>
                                        </p:tgtEl>
                                        <p:attrNameLst>
                                          <p:attrName>style.visibility</p:attrName>
                                        </p:attrNameLst>
                                      </p:cBhvr>
                                      <p:to>
                                        <p:strVal val="visible"/>
                                      </p:to>
                                    </p:set>
                                    <p:animEffect transition="in" filter="blinds(horizontal)">
                                      <p:cBhvr>
                                        <p:cTn id="20" dur="500"/>
                                        <p:tgtEl>
                                          <p:spTgt spid="1189944"/>
                                        </p:tgtEl>
                                      </p:cBhvr>
                                    </p:animEffect>
                                  </p:childTnLst>
                                </p:cTn>
                              </p:par>
                            </p:childTnLst>
                          </p:cTn>
                        </p:par>
                        <p:par>
                          <p:cTn id="21" fill="hold" nodeType="afterGroup">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1189939"/>
                                        </p:tgtEl>
                                        <p:attrNameLst>
                                          <p:attrName>style.visibility</p:attrName>
                                        </p:attrNameLst>
                                      </p:cBhvr>
                                      <p:to>
                                        <p:strVal val="visible"/>
                                      </p:to>
                                    </p:set>
                                    <p:animEffect transition="in" filter="blinds(horizontal)">
                                      <p:cBhvr>
                                        <p:cTn id="24" dur="500"/>
                                        <p:tgtEl>
                                          <p:spTgt spid="11899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189918"/>
                                        </p:tgtEl>
                                        <p:attrNameLst>
                                          <p:attrName>style.visibility</p:attrName>
                                        </p:attrNameLst>
                                      </p:cBhvr>
                                      <p:to>
                                        <p:strVal val="visible"/>
                                      </p:to>
                                    </p:set>
                                    <p:animEffect transition="in" filter="blinds(horizontal)">
                                      <p:cBhvr>
                                        <p:cTn id="29" dur="500"/>
                                        <p:tgtEl>
                                          <p:spTgt spid="1189918"/>
                                        </p:tgtEl>
                                      </p:cBhvr>
                                    </p:animEffect>
                                  </p:childTnLst>
                                </p:cTn>
                              </p:par>
                            </p:childTnLst>
                          </p:cTn>
                        </p:par>
                        <p:par>
                          <p:cTn id="30" fill="hold" nodeType="afterGroup">
                            <p:stCondLst>
                              <p:cond delay="500"/>
                            </p:stCondLst>
                            <p:childTnLst>
                              <p:par>
                                <p:cTn id="31" presetID="3" presetClass="entr" presetSubtype="10" fill="hold" grpId="0" nodeType="afterEffect">
                                  <p:stCondLst>
                                    <p:cond delay="0"/>
                                  </p:stCondLst>
                                  <p:childTnLst>
                                    <p:set>
                                      <p:cBhvr>
                                        <p:cTn id="32" dur="1" fill="hold">
                                          <p:stCondLst>
                                            <p:cond delay="0"/>
                                          </p:stCondLst>
                                        </p:cTn>
                                        <p:tgtEl>
                                          <p:spTgt spid="1189943"/>
                                        </p:tgtEl>
                                        <p:attrNameLst>
                                          <p:attrName>style.visibility</p:attrName>
                                        </p:attrNameLst>
                                      </p:cBhvr>
                                      <p:to>
                                        <p:strVal val="visible"/>
                                      </p:to>
                                    </p:set>
                                    <p:animEffect transition="in" filter="blinds(horizontal)">
                                      <p:cBhvr>
                                        <p:cTn id="33" dur="500"/>
                                        <p:tgtEl>
                                          <p:spTgt spid="1189943"/>
                                        </p:tgtEl>
                                      </p:cBhvr>
                                    </p:animEffect>
                                  </p:childTnLst>
                                </p:cTn>
                              </p:par>
                            </p:childTnLst>
                          </p:cTn>
                        </p:par>
                        <p:par>
                          <p:cTn id="34" fill="hold" nodeType="afterGroup">
                            <p:stCondLst>
                              <p:cond delay="1000"/>
                            </p:stCondLst>
                            <p:childTnLst>
                              <p:par>
                                <p:cTn id="35" presetID="3" presetClass="entr" presetSubtype="10" fill="hold" grpId="0" nodeType="afterEffect">
                                  <p:stCondLst>
                                    <p:cond delay="0"/>
                                  </p:stCondLst>
                                  <p:childTnLst>
                                    <p:set>
                                      <p:cBhvr>
                                        <p:cTn id="36" dur="1" fill="hold">
                                          <p:stCondLst>
                                            <p:cond delay="0"/>
                                          </p:stCondLst>
                                        </p:cTn>
                                        <p:tgtEl>
                                          <p:spTgt spid="1189919"/>
                                        </p:tgtEl>
                                        <p:attrNameLst>
                                          <p:attrName>style.visibility</p:attrName>
                                        </p:attrNameLst>
                                      </p:cBhvr>
                                      <p:to>
                                        <p:strVal val="visible"/>
                                      </p:to>
                                    </p:set>
                                    <p:animEffect transition="in" filter="blinds(horizontal)">
                                      <p:cBhvr>
                                        <p:cTn id="37" dur="500"/>
                                        <p:tgtEl>
                                          <p:spTgt spid="1189919"/>
                                        </p:tgtEl>
                                      </p:cBhvr>
                                    </p:animEffect>
                                  </p:childTnLst>
                                </p:cTn>
                              </p:par>
                            </p:childTnLst>
                          </p:cTn>
                        </p:par>
                        <p:par>
                          <p:cTn id="38" fill="hold" nodeType="afterGroup">
                            <p:stCondLst>
                              <p:cond delay="1500"/>
                            </p:stCondLst>
                            <p:childTnLst>
                              <p:par>
                                <p:cTn id="39" presetID="3" presetClass="entr" presetSubtype="10" fill="hold" grpId="0" nodeType="afterEffect">
                                  <p:stCondLst>
                                    <p:cond delay="0"/>
                                  </p:stCondLst>
                                  <p:childTnLst>
                                    <p:set>
                                      <p:cBhvr>
                                        <p:cTn id="40" dur="1" fill="hold">
                                          <p:stCondLst>
                                            <p:cond delay="0"/>
                                          </p:stCondLst>
                                        </p:cTn>
                                        <p:tgtEl>
                                          <p:spTgt spid="1189920"/>
                                        </p:tgtEl>
                                        <p:attrNameLst>
                                          <p:attrName>style.visibility</p:attrName>
                                        </p:attrNameLst>
                                      </p:cBhvr>
                                      <p:to>
                                        <p:strVal val="visible"/>
                                      </p:to>
                                    </p:set>
                                    <p:animEffect transition="in" filter="blinds(horizontal)">
                                      <p:cBhvr>
                                        <p:cTn id="41" dur="500"/>
                                        <p:tgtEl>
                                          <p:spTgt spid="1189920"/>
                                        </p:tgtEl>
                                      </p:cBhvr>
                                    </p:animEffect>
                                  </p:childTnLst>
                                </p:cTn>
                              </p:par>
                            </p:childTnLst>
                          </p:cTn>
                        </p:par>
                        <p:par>
                          <p:cTn id="42" fill="hold" nodeType="afterGroup">
                            <p:stCondLst>
                              <p:cond delay="2000"/>
                            </p:stCondLst>
                            <p:childTnLst>
                              <p:par>
                                <p:cTn id="43" presetID="3" presetClass="entr" presetSubtype="10" fill="hold" grpId="0" nodeType="afterEffect">
                                  <p:stCondLst>
                                    <p:cond delay="0"/>
                                  </p:stCondLst>
                                  <p:childTnLst>
                                    <p:set>
                                      <p:cBhvr>
                                        <p:cTn id="44" dur="1" fill="hold">
                                          <p:stCondLst>
                                            <p:cond delay="0"/>
                                          </p:stCondLst>
                                        </p:cTn>
                                        <p:tgtEl>
                                          <p:spTgt spid="1189921"/>
                                        </p:tgtEl>
                                        <p:attrNameLst>
                                          <p:attrName>style.visibility</p:attrName>
                                        </p:attrNameLst>
                                      </p:cBhvr>
                                      <p:to>
                                        <p:strVal val="visible"/>
                                      </p:to>
                                    </p:set>
                                    <p:animEffect transition="in" filter="blinds(horizontal)">
                                      <p:cBhvr>
                                        <p:cTn id="45" dur="500"/>
                                        <p:tgtEl>
                                          <p:spTgt spid="1189921"/>
                                        </p:tgtEl>
                                      </p:cBhvr>
                                    </p:animEffect>
                                  </p:childTnLst>
                                </p:cTn>
                              </p:par>
                            </p:childTnLst>
                          </p:cTn>
                        </p:par>
                        <p:par>
                          <p:cTn id="46" fill="hold" nodeType="afterGroup">
                            <p:stCondLst>
                              <p:cond delay="2500"/>
                            </p:stCondLst>
                            <p:childTnLst>
                              <p:par>
                                <p:cTn id="47" presetID="3" presetClass="entr" presetSubtype="10" fill="hold" grpId="0" nodeType="afterEffect">
                                  <p:stCondLst>
                                    <p:cond delay="0"/>
                                  </p:stCondLst>
                                  <p:childTnLst>
                                    <p:set>
                                      <p:cBhvr>
                                        <p:cTn id="48" dur="1" fill="hold">
                                          <p:stCondLst>
                                            <p:cond delay="0"/>
                                          </p:stCondLst>
                                        </p:cTn>
                                        <p:tgtEl>
                                          <p:spTgt spid="1189923"/>
                                        </p:tgtEl>
                                        <p:attrNameLst>
                                          <p:attrName>style.visibility</p:attrName>
                                        </p:attrNameLst>
                                      </p:cBhvr>
                                      <p:to>
                                        <p:strVal val="visible"/>
                                      </p:to>
                                    </p:set>
                                    <p:animEffect transition="in" filter="blinds(horizontal)">
                                      <p:cBhvr>
                                        <p:cTn id="49" dur="500"/>
                                        <p:tgtEl>
                                          <p:spTgt spid="1189923"/>
                                        </p:tgtEl>
                                      </p:cBhvr>
                                    </p:animEffect>
                                  </p:childTnLst>
                                </p:cTn>
                              </p:par>
                            </p:childTnLst>
                          </p:cTn>
                        </p:par>
                        <p:par>
                          <p:cTn id="50" fill="hold" nodeType="afterGroup">
                            <p:stCondLst>
                              <p:cond delay="3000"/>
                            </p:stCondLst>
                            <p:childTnLst>
                              <p:par>
                                <p:cTn id="51" presetID="3" presetClass="entr" presetSubtype="10" fill="hold" grpId="0" nodeType="afterEffect">
                                  <p:stCondLst>
                                    <p:cond delay="0"/>
                                  </p:stCondLst>
                                  <p:childTnLst>
                                    <p:set>
                                      <p:cBhvr>
                                        <p:cTn id="52" dur="1" fill="hold">
                                          <p:stCondLst>
                                            <p:cond delay="0"/>
                                          </p:stCondLst>
                                        </p:cTn>
                                        <p:tgtEl>
                                          <p:spTgt spid="1189924"/>
                                        </p:tgtEl>
                                        <p:attrNameLst>
                                          <p:attrName>style.visibility</p:attrName>
                                        </p:attrNameLst>
                                      </p:cBhvr>
                                      <p:to>
                                        <p:strVal val="visible"/>
                                      </p:to>
                                    </p:set>
                                    <p:animEffect transition="in" filter="blinds(horizontal)">
                                      <p:cBhvr>
                                        <p:cTn id="53" dur="500"/>
                                        <p:tgtEl>
                                          <p:spTgt spid="1189924"/>
                                        </p:tgtEl>
                                      </p:cBhvr>
                                    </p:animEffect>
                                  </p:childTnLst>
                                </p:cTn>
                              </p:par>
                            </p:childTnLst>
                          </p:cTn>
                        </p:par>
                        <p:par>
                          <p:cTn id="54" fill="hold" nodeType="afterGroup">
                            <p:stCondLst>
                              <p:cond delay="3500"/>
                            </p:stCondLst>
                            <p:childTnLst>
                              <p:par>
                                <p:cTn id="55" presetID="3" presetClass="entr" presetSubtype="10" fill="hold" grpId="0" nodeType="afterEffect">
                                  <p:stCondLst>
                                    <p:cond delay="0"/>
                                  </p:stCondLst>
                                  <p:childTnLst>
                                    <p:set>
                                      <p:cBhvr>
                                        <p:cTn id="56" dur="1" fill="hold">
                                          <p:stCondLst>
                                            <p:cond delay="0"/>
                                          </p:stCondLst>
                                        </p:cTn>
                                        <p:tgtEl>
                                          <p:spTgt spid="1189925"/>
                                        </p:tgtEl>
                                        <p:attrNameLst>
                                          <p:attrName>style.visibility</p:attrName>
                                        </p:attrNameLst>
                                      </p:cBhvr>
                                      <p:to>
                                        <p:strVal val="visible"/>
                                      </p:to>
                                    </p:set>
                                    <p:animEffect transition="in" filter="blinds(horizontal)">
                                      <p:cBhvr>
                                        <p:cTn id="57" dur="500"/>
                                        <p:tgtEl>
                                          <p:spTgt spid="1189925"/>
                                        </p:tgtEl>
                                      </p:cBhvr>
                                    </p:animEffect>
                                  </p:childTnLst>
                                </p:cTn>
                              </p:par>
                            </p:childTnLst>
                          </p:cTn>
                        </p:par>
                        <p:par>
                          <p:cTn id="58" fill="hold" nodeType="afterGroup">
                            <p:stCondLst>
                              <p:cond delay="4000"/>
                            </p:stCondLst>
                            <p:childTnLst>
                              <p:par>
                                <p:cTn id="59" presetID="3" presetClass="entr" presetSubtype="10" fill="hold" grpId="0" nodeType="afterEffect">
                                  <p:stCondLst>
                                    <p:cond delay="0"/>
                                  </p:stCondLst>
                                  <p:childTnLst>
                                    <p:set>
                                      <p:cBhvr>
                                        <p:cTn id="60" dur="1" fill="hold">
                                          <p:stCondLst>
                                            <p:cond delay="0"/>
                                          </p:stCondLst>
                                        </p:cTn>
                                        <p:tgtEl>
                                          <p:spTgt spid="1189926"/>
                                        </p:tgtEl>
                                        <p:attrNameLst>
                                          <p:attrName>style.visibility</p:attrName>
                                        </p:attrNameLst>
                                      </p:cBhvr>
                                      <p:to>
                                        <p:strVal val="visible"/>
                                      </p:to>
                                    </p:set>
                                    <p:animEffect transition="in" filter="blinds(horizontal)">
                                      <p:cBhvr>
                                        <p:cTn id="61" dur="500"/>
                                        <p:tgtEl>
                                          <p:spTgt spid="1189926"/>
                                        </p:tgtEl>
                                      </p:cBhvr>
                                    </p:animEffect>
                                  </p:childTnLst>
                                </p:cTn>
                              </p:par>
                            </p:childTnLst>
                          </p:cTn>
                        </p:par>
                        <p:par>
                          <p:cTn id="62" fill="hold" nodeType="afterGroup">
                            <p:stCondLst>
                              <p:cond delay="4500"/>
                            </p:stCondLst>
                            <p:childTnLst>
                              <p:par>
                                <p:cTn id="63" presetID="3" presetClass="entr" presetSubtype="10" fill="hold" grpId="0" nodeType="afterEffect">
                                  <p:stCondLst>
                                    <p:cond delay="0"/>
                                  </p:stCondLst>
                                  <p:childTnLst>
                                    <p:set>
                                      <p:cBhvr>
                                        <p:cTn id="64" dur="1" fill="hold">
                                          <p:stCondLst>
                                            <p:cond delay="0"/>
                                          </p:stCondLst>
                                        </p:cTn>
                                        <p:tgtEl>
                                          <p:spTgt spid="1189927"/>
                                        </p:tgtEl>
                                        <p:attrNameLst>
                                          <p:attrName>style.visibility</p:attrName>
                                        </p:attrNameLst>
                                      </p:cBhvr>
                                      <p:to>
                                        <p:strVal val="visible"/>
                                      </p:to>
                                    </p:set>
                                    <p:animEffect transition="in" filter="blinds(horizontal)">
                                      <p:cBhvr>
                                        <p:cTn id="65" dur="500"/>
                                        <p:tgtEl>
                                          <p:spTgt spid="1189927"/>
                                        </p:tgtEl>
                                      </p:cBhvr>
                                    </p:animEffect>
                                  </p:childTnLst>
                                </p:cTn>
                              </p:par>
                            </p:childTnLst>
                          </p:cTn>
                        </p:par>
                        <p:par>
                          <p:cTn id="66" fill="hold" nodeType="afterGroup">
                            <p:stCondLst>
                              <p:cond delay="5000"/>
                            </p:stCondLst>
                            <p:childTnLst>
                              <p:par>
                                <p:cTn id="67" presetID="3" presetClass="entr" presetSubtype="10" fill="hold" nodeType="afterEffect">
                                  <p:stCondLst>
                                    <p:cond delay="0"/>
                                  </p:stCondLst>
                                  <p:childTnLst>
                                    <p:set>
                                      <p:cBhvr>
                                        <p:cTn id="68" dur="1" fill="hold">
                                          <p:stCondLst>
                                            <p:cond delay="0"/>
                                          </p:stCondLst>
                                        </p:cTn>
                                        <p:tgtEl>
                                          <p:spTgt spid="1189928"/>
                                        </p:tgtEl>
                                        <p:attrNameLst>
                                          <p:attrName>style.visibility</p:attrName>
                                        </p:attrNameLst>
                                      </p:cBhvr>
                                      <p:to>
                                        <p:strVal val="visible"/>
                                      </p:to>
                                    </p:set>
                                    <p:animEffect transition="in" filter="blinds(horizontal)">
                                      <p:cBhvr>
                                        <p:cTn id="69" dur="500"/>
                                        <p:tgtEl>
                                          <p:spTgt spid="1189928"/>
                                        </p:tgtEl>
                                      </p:cBhvr>
                                    </p:animEffect>
                                  </p:childTnLst>
                                </p:cTn>
                              </p:par>
                            </p:childTnLst>
                          </p:cTn>
                        </p:par>
                        <p:par>
                          <p:cTn id="70" fill="hold" nodeType="afterGroup">
                            <p:stCondLst>
                              <p:cond delay="5500"/>
                            </p:stCondLst>
                            <p:childTnLst>
                              <p:par>
                                <p:cTn id="71" presetID="3" presetClass="entr" presetSubtype="10" fill="hold" nodeType="afterEffect">
                                  <p:stCondLst>
                                    <p:cond delay="0"/>
                                  </p:stCondLst>
                                  <p:childTnLst>
                                    <p:set>
                                      <p:cBhvr>
                                        <p:cTn id="72" dur="1" fill="hold">
                                          <p:stCondLst>
                                            <p:cond delay="0"/>
                                          </p:stCondLst>
                                        </p:cTn>
                                        <p:tgtEl>
                                          <p:spTgt spid="1189929"/>
                                        </p:tgtEl>
                                        <p:attrNameLst>
                                          <p:attrName>style.visibility</p:attrName>
                                        </p:attrNameLst>
                                      </p:cBhvr>
                                      <p:to>
                                        <p:strVal val="visible"/>
                                      </p:to>
                                    </p:set>
                                    <p:animEffect transition="in" filter="blinds(horizontal)">
                                      <p:cBhvr>
                                        <p:cTn id="73" dur="500"/>
                                        <p:tgtEl>
                                          <p:spTgt spid="1189929"/>
                                        </p:tgtEl>
                                      </p:cBhvr>
                                    </p:animEffect>
                                  </p:childTnLst>
                                </p:cTn>
                              </p:par>
                            </p:childTnLst>
                          </p:cTn>
                        </p:par>
                        <p:par>
                          <p:cTn id="74" fill="hold" nodeType="afterGroup">
                            <p:stCondLst>
                              <p:cond delay="6000"/>
                            </p:stCondLst>
                            <p:childTnLst>
                              <p:par>
                                <p:cTn id="75" presetID="3" presetClass="entr" presetSubtype="10" fill="hold" nodeType="afterEffect">
                                  <p:stCondLst>
                                    <p:cond delay="0"/>
                                  </p:stCondLst>
                                  <p:childTnLst>
                                    <p:set>
                                      <p:cBhvr>
                                        <p:cTn id="76" dur="1" fill="hold">
                                          <p:stCondLst>
                                            <p:cond delay="0"/>
                                          </p:stCondLst>
                                        </p:cTn>
                                        <p:tgtEl>
                                          <p:spTgt spid="1189930"/>
                                        </p:tgtEl>
                                        <p:attrNameLst>
                                          <p:attrName>style.visibility</p:attrName>
                                        </p:attrNameLst>
                                      </p:cBhvr>
                                      <p:to>
                                        <p:strVal val="visible"/>
                                      </p:to>
                                    </p:set>
                                    <p:animEffect transition="in" filter="blinds(horizontal)">
                                      <p:cBhvr>
                                        <p:cTn id="77" dur="500"/>
                                        <p:tgtEl>
                                          <p:spTgt spid="1189930"/>
                                        </p:tgtEl>
                                      </p:cBhvr>
                                    </p:animEffect>
                                  </p:childTnLst>
                                </p:cTn>
                              </p:par>
                            </p:childTnLst>
                          </p:cTn>
                        </p:par>
                        <p:par>
                          <p:cTn id="78" fill="hold" nodeType="afterGroup">
                            <p:stCondLst>
                              <p:cond delay="6500"/>
                            </p:stCondLst>
                            <p:childTnLst>
                              <p:par>
                                <p:cTn id="79" presetID="3" presetClass="entr" presetSubtype="10" fill="hold" grpId="0" nodeType="afterEffect">
                                  <p:stCondLst>
                                    <p:cond delay="0"/>
                                  </p:stCondLst>
                                  <p:childTnLst>
                                    <p:set>
                                      <p:cBhvr>
                                        <p:cTn id="80" dur="1" fill="hold">
                                          <p:stCondLst>
                                            <p:cond delay="0"/>
                                          </p:stCondLst>
                                        </p:cTn>
                                        <p:tgtEl>
                                          <p:spTgt spid="1189940"/>
                                        </p:tgtEl>
                                        <p:attrNameLst>
                                          <p:attrName>style.visibility</p:attrName>
                                        </p:attrNameLst>
                                      </p:cBhvr>
                                      <p:to>
                                        <p:strVal val="visible"/>
                                      </p:to>
                                    </p:set>
                                    <p:animEffect transition="in" filter="blinds(horizontal)">
                                      <p:cBhvr>
                                        <p:cTn id="81" dur="500"/>
                                        <p:tgtEl>
                                          <p:spTgt spid="1189940"/>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1189941"/>
                                        </p:tgtEl>
                                        <p:attrNameLst>
                                          <p:attrName>style.visibility</p:attrName>
                                        </p:attrNameLst>
                                      </p:cBhvr>
                                      <p:to>
                                        <p:strVal val="visible"/>
                                      </p:to>
                                    </p:set>
                                    <p:animEffect transition="in" filter="blinds(horizontal)">
                                      <p:cBhvr>
                                        <p:cTn id="86" dur="500"/>
                                        <p:tgtEl>
                                          <p:spTgt spid="1189941"/>
                                        </p:tgtEl>
                                      </p:cBhvr>
                                    </p:animEffect>
                                  </p:childTnLst>
                                </p:cTn>
                              </p:par>
                            </p:childTnLst>
                          </p:cTn>
                        </p:par>
                        <p:par>
                          <p:cTn id="87" fill="hold" nodeType="afterGroup">
                            <p:stCondLst>
                              <p:cond delay="500"/>
                            </p:stCondLst>
                            <p:childTnLst>
                              <p:par>
                                <p:cTn id="88" presetID="3" presetClass="entr" presetSubtype="10" fill="hold" grpId="0" nodeType="afterEffect">
                                  <p:stCondLst>
                                    <p:cond delay="0"/>
                                  </p:stCondLst>
                                  <p:childTnLst>
                                    <p:set>
                                      <p:cBhvr>
                                        <p:cTn id="89" dur="1" fill="hold">
                                          <p:stCondLst>
                                            <p:cond delay="0"/>
                                          </p:stCondLst>
                                        </p:cTn>
                                        <p:tgtEl>
                                          <p:spTgt spid="1189942"/>
                                        </p:tgtEl>
                                        <p:attrNameLst>
                                          <p:attrName>style.visibility</p:attrName>
                                        </p:attrNameLst>
                                      </p:cBhvr>
                                      <p:to>
                                        <p:strVal val="visible"/>
                                      </p:to>
                                    </p:set>
                                    <p:animEffect transition="in" filter="blinds(horizontal)">
                                      <p:cBhvr>
                                        <p:cTn id="90" dur="500"/>
                                        <p:tgtEl>
                                          <p:spTgt spid="118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9915" grpId="0" autoUpdateAnimBg="0"/>
      <p:bldP spid="1189916" grpId="0" autoUpdateAnimBg="0"/>
      <p:bldP spid="1189918" grpId="0" autoUpdateAnimBg="0"/>
      <p:bldP spid="1189919" grpId="0" animBg="1"/>
      <p:bldP spid="1189920" grpId="0" animBg="1"/>
      <p:bldP spid="1189921" grpId="0" animBg="1"/>
      <p:bldP spid="1189923" grpId="0" animBg="1"/>
      <p:bldP spid="1189924" grpId="0" animBg="1"/>
      <p:bldP spid="1189925" grpId="0" animBg="1"/>
      <p:bldP spid="1189926" grpId="0" autoUpdateAnimBg="0"/>
      <p:bldP spid="1189927" grpId="0" autoUpdateAnimBg="0"/>
      <p:bldP spid="1189939" grpId="0" autoUpdateAnimBg="0"/>
      <p:bldP spid="1189940" grpId="0" autoUpdateAnimBg="0"/>
      <p:bldP spid="1189941" grpId="0" autoUpdateAnimBg="0"/>
      <p:bldP spid="1189942" grpId="0" autoUpdateAnimBg="0"/>
      <p:bldP spid="1189943"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Date Placeholder 3"/>
          <p:cNvSpPr>
            <a:spLocks noGrp="1"/>
          </p:cNvSpPr>
          <p:nvPr>
            <p:ph type="dt" sz="quarter" idx="10"/>
          </p:nvPr>
        </p:nvSpPr>
        <p:spPr/>
        <p:txBody>
          <a:bodyPr/>
          <a:lstStyle/>
          <a:p>
            <a:pPr>
              <a:defRPr/>
            </a:pPr>
            <a:r>
              <a:rPr lang="tr-TR"/>
              <a:t>CS342 Operating Systems</a:t>
            </a:r>
            <a:endParaRPr lang="en-US"/>
          </a:p>
        </p:txBody>
      </p:sp>
      <p:sp>
        <p:nvSpPr>
          <p:cNvPr id="52"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53" name="Slide Number Placeholder 5"/>
          <p:cNvSpPr>
            <a:spLocks noGrp="1"/>
          </p:cNvSpPr>
          <p:nvPr>
            <p:ph type="sldNum" sz="quarter" idx="12"/>
          </p:nvPr>
        </p:nvSpPr>
        <p:spPr/>
        <p:txBody>
          <a:bodyPr/>
          <a:lstStyle/>
          <a:p>
            <a:pPr>
              <a:defRPr/>
            </a:pPr>
            <a:fld id="{DF45A58E-8AF2-1249-A7A2-F3814212416C}" type="slidenum">
              <a:rPr lang="en-US"/>
              <a:pPr>
                <a:defRPr/>
              </a:pPr>
              <a:t>34</a:t>
            </a:fld>
            <a:endParaRPr lang="en-US"/>
          </a:p>
        </p:txBody>
      </p:sp>
      <p:sp>
        <p:nvSpPr>
          <p:cNvPr id="1104898" name="Rectangle 2"/>
          <p:cNvSpPr>
            <a:spLocks noGrp="1" noChangeArrowheads="1"/>
          </p:cNvSpPr>
          <p:nvPr>
            <p:ph type="title"/>
          </p:nvPr>
        </p:nvSpPr>
        <p:spPr/>
        <p:txBody>
          <a:bodyPr/>
          <a:lstStyle/>
          <a:p>
            <a:pPr eaLnBrk="1" hangingPunct="1">
              <a:defRPr/>
            </a:pPr>
            <a:r>
              <a:rPr lang="en-US" smtClean="0">
                <a:cs typeface="+mj-cs"/>
              </a:rPr>
              <a:t>Safety Algorithm</a:t>
            </a:r>
          </a:p>
        </p:txBody>
      </p:sp>
      <p:sp>
        <p:nvSpPr>
          <p:cNvPr id="1104899" name="Rectangle 3"/>
          <p:cNvSpPr>
            <a:spLocks noGrp="1" noChangeArrowheads="1"/>
          </p:cNvSpPr>
          <p:nvPr>
            <p:ph type="body" idx="1"/>
          </p:nvPr>
        </p:nvSpPr>
        <p:spPr>
          <a:xfrm>
            <a:off x="279400" y="1412875"/>
            <a:ext cx="8496300" cy="4679950"/>
          </a:xfrm>
        </p:spPr>
        <p:txBody>
          <a:bodyPr/>
          <a:lstStyle/>
          <a:p>
            <a:pPr eaLnBrk="1" hangingPunct="1">
              <a:buFontTx/>
              <a:buNone/>
              <a:defRPr/>
            </a:pPr>
            <a:r>
              <a:rPr lang="en-US" smtClean="0">
                <a:cs typeface="+mn-cs"/>
              </a:rPr>
              <a:t>1.	Let </a:t>
            </a:r>
            <a:r>
              <a:rPr lang="en-US" i="1" smtClean="0">
                <a:cs typeface="+mn-cs"/>
              </a:rPr>
              <a:t>Work</a:t>
            </a:r>
            <a:r>
              <a:rPr lang="en-US" i="1" smtClean="0">
                <a:solidFill>
                  <a:srgbClr val="000000"/>
                </a:solidFill>
                <a:cs typeface="+mn-cs"/>
              </a:rPr>
              <a:t> </a:t>
            </a:r>
            <a:r>
              <a:rPr lang="en-US" smtClean="0">
                <a:cs typeface="+mn-cs"/>
              </a:rPr>
              <a:t>and </a:t>
            </a:r>
            <a:r>
              <a:rPr lang="en-US" i="1" smtClean="0">
                <a:cs typeface="+mn-cs"/>
              </a:rPr>
              <a:t>Finish</a:t>
            </a:r>
            <a:r>
              <a:rPr lang="en-US" smtClean="0">
                <a:solidFill>
                  <a:srgbClr val="000000"/>
                </a:solidFill>
                <a:cs typeface="+mn-cs"/>
              </a:rPr>
              <a:t> </a:t>
            </a:r>
            <a:r>
              <a:rPr lang="en-US" smtClean="0">
                <a:cs typeface="+mn-cs"/>
              </a:rPr>
              <a:t>be vectors of length</a:t>
            </a:r>
            <a:r>
              <a:rPr lang="en-US" i="1" smtClean="0">
                <a:cs typeface="+mn-cs"/>
              </a:rPr>
              <a:t> m</a:t>
            </a:r>
            <a:r>
              <a:rPr lang="en-US" smtClean="0">
                <a:cs typeface="+mn-cs"/>
              </a:rPr>
              <a:t> and</a:t>
            </a:r>
            <a:r>
              <a:rPr lang="en-US" i="1" smtClean="0">
                <a:cs typeface="+mn-cs"/>
              </a:rPr>
              <a:t> n</a:t>
            </a:r>
            <a:r>
              <a:rPr lang="en-US" smtClean="0">
                <a:cs typeface="+mn-cs"/>
              </a:rPr>
              <a:t>, respectively.  Initialize:</a:t>
            </a:r>
          </a:p>
          <a:p>
            <a:pPr marL="1714500" lvl="3" indent="-342900" eaLnBrk="1" hangingPunct="1">
              <a:buFontTx/>
              <a:buNone/>
              <a:defRPr/>
            </a:pPr>
            <a:r>
              <a:rPr lang="en-US" i="1" smtClean="0"/>
              <a:t>Work </a:t>
            </a:r>
            <a:r>
              <a:rPr lang="en-US" smtClean="0"/>
              <a:t>= </a:t>
            </a:r>
            <a:r>
              <a:rPr lang="en-US" i="1" smtClean="0"/>
              <a:t>Available  </a:t>
            </a:r>
            <a:r>
              <a:rPr lang="en-US" smtClean="0"/>
              <a:t>(initialize Work temporary vector)</a:t>
            </a:r>
            <a:endParaRPr lang="en-US" i="1" smtClean="0"/>
          </a:p>
          <a:p>
            <a:pPr marL="1714500" lvl="3" indent="-342900" eaLnBrk="1" hangingPunct="1">
              <a:buFontTx/>
              <a:buNone/>
              <a:defRPr/>
            </a:pPr>
            <a:r>
              <a:rPr lang="en-US" i="1" smtClean="0"/>
              <a:t>Finish </a:t>
            </a:r>
            <a:r>
              <a:rPr lang="en-US" smtClean="0"/>
              <a:t>[</a:t>
            </a:r>
            <a:r>
              <a:rPr lang="en-US" i="1" smtClean="0"/>
              <a:t>i</a:t>
            </a:r>
            <a:r>
              <a:rPr lang="en-US" smtClean="0"/>
              <a:t>] =</a:t>
            </a:r>
            <a:r>
              <a:rPr lang="en-US" i="1" smtClean="0"/>
              <a:t> false </a:t>
            </a:r>
            <a:r>
              <a:rPr lang="en-US" smtClean="0"/>
              <a:t>for</a:t>
            </a:r>
            <a:r>
              <a:rPr lang="en-US" i="1" smtClean="0"/>
              <a:t> i</a:t>
            </a:r>
            <a:r>
              <a:rPr lang="en-US" smtClean="0"/>
              <a:t> = 0, 1, …, </a:t>
            </a:r>
            <a:r>
              <a:rPr lang="en-US" i="1" smtClean="0"/>
              <a:t>n-</a:t>
            </a:r>
            <a:r>
              <a:rPr lang="en-US" smtClean="0"/>
              <a:t>1</a:t>
            </a:r>
          </a:p>
          <a:p>
            <a:pPr eaLnBrk="1" hangingPunct="1">
              <a:buFontTx/>
              <a:buNone/>
              <a:defRPr/>
            </a:pPr>
            <a:r>
              <a:rPr lang="en-US" smtClean="0">
                <a:cs typeface="+mn-cs"/>
              </a:rPr>
              <a:t>     (Work is a </a:t>
            </a:r>
            <a:r>
              <a:rPr lang="en-US" u="sng" smtClean="0">
                <a:cs typeface="+mn-cs"/>
              </a:rPr>
              <a:t>temporary vector</a:t>
            </a:r>
            <a:r>
              <a:rPr lang="en-US" smtClean="0">
                <a:cs typeface="+mn-cs"/>
              </a:rPr>
              <a:t> initialized to the Available (i.e., free) resources at that time when the safety check is performed)</a:t>
            </a:r>
          </a:p>
          <a:p>
            <a:pPr eaLnBrk="1" hangingPunct="1">
              <a:buFontTx/>
              <a:buNone/>
              <a:defRPr/>
            </a:pPr>
            <a:endParaRPr lang="en-US" smtClean="0">
              <a:cs typeface="+mn-cs"/>
            </a:endParaRPr>
          </a:p>
          <a:p>
            <a:pPr eaLnBrk="1" hangingPunct="1">
              <a:buFontTx/>
              <a:buNone/>
              <a:defRPr/>
            </a:pPr>
            <a:r>
              <a:rPr lang="en-US" smtClean="0">
                <a:cs typeface="+mn-cs"/>
              </a:rPr>
              <a:t>2.	Find an </a:t>
            </a:r>
            <a:r>
              <a:rPr lang="en-US" i="1" smtClean="0">
                <a:cs typeface="+mn-cs"/>
              </a:rPr>
              <a:t>i </a:t>
            </a:r>
            <a:r>
              <a:rPr lang="en-US" smtClean="0">
                <a:cs typeface="+mn-cs"/>
              </a:rPr>
              <a:t>such that both: </a:t>
            </a:r>
          </a:p>
          <a:p>
            <a:pPr marL="800100" lvl="1" indent="-342900" eaLnBrk="1" hangingPunct="1">
              <a:buFontTx/>
              <a:buNone/>
              <a:defRPr/>
            </a:pPr>
            <a:r>
              <a:rPr lang="en-US" smtClean="0"/>
              <a:t>(a) </a:t>
            </a:r>
            <a:r>
              <a:rPr lang="en-US" i="1" smtClean="0"/>
              <a:t>Finish</a:t>
            </a:r>
            <a:r>
              <a:rPr lang="en-US" smtClean="0"/>
              <a:t> [</a:t>
            </a:r>
            <a:r>
              <a:rPr lang="en-US" i="1" smtClean="0"/>
              <a:t>i</a:t>
            </a:r>
            <a:r>
              <a:rPr lang="en-US" smtClean="0"/>
              <a:t>] = </a:t>
            </a:r>
            <a:r>
              <a:rPr lang="en-US" i="1" smtClean="0"/>
              <a:t>false</a:t>
            </a:r>
            <a:endParaRPr lang="en-US" smtClean="0"/>
          </a:p>
          <a:p>
            <a:pPr marL="800100" lvl="1" indent="-342900" eaLnBrk="1" hangingPunct="1">
              <a:buFontTx/>
              <a:buNone/>
              <a:defRPr/>
            </a:pPr>
            <a:r>
              <a:rPr lang="en-US" smtClean="0"/>
              <a:t>(b) </a:t>
            </a:r>
            <a:r>
              <a:rPr lang="en-US" i="1" smtClean="0"/>
              <a:t>Need</a:t>
            </a:r>
            <a:r>
              <a:rPr lang="en-US" i="1" baseline="-25000" smtClean="0"/>
              <a:t>i</a:t>
            </a:r>
            <a:r>
              <a:rPr lang="en-US" smtClean="0"/>
              <a:t> </a:t>
            </a:r>
            <a:r>
              <a:rPr lang="en-US" smtClean="0">
                <a:sym typeface="Symbol" charset="0"/>
              </a:rPr>
              <a:t> </a:t>
            </a:r>
            <a:r>
              <a:rPr lang="en-US" i="1" smtClean="0">
                <a:sym typeface="Symbol" charset="0"/>
              </a:rPr>
              <a:t>Work</a:t>
            </a:r>
          </a:p>
          <a:p>
            <a:pPr marL="800100" lvl="1" indent="-342900" eaLnBrk="1" hangingPunct="1">
              <a:buFontTx/>
              <a:buNone/>
              <a:defRPr/>
            </a:pPr>
            <a:r>
              <a:rPr lang="en-US" smtClean="0">
                <a:sym typeface="Symbol" charset="0"/>
              </a:rPr>
              <a:t>If no such </a:t>
            </a:r>
            <a:r>
              <a:rPr lang="en-US" i="1" smtClean="0">
                <a:sym typeface="Symbol" charset="0"/>
              </a:rPr>
              <a:t>i </a:t>
            </a:r>
            <a:r>
              <a:rPr lang="en-US" smtClean="0">
                <a:sym typeface="Symbol" charset="0"/>
              </a:rPr>
              <a:t>exists, go to step 4</a:t>
            </a:r>
            <a:endParaRPr lang="en-US" smtClean="0"/>
          </a:p>
          <a:p>
            <a:pPr eaLnBrk="1" hangingPunct="1">
              <a:buFontTx/>
              <a:buAutoNum type="arabicPeriod" startAt="3"/>
              <a:defRPr/>
            </a:pPr>
            <a:r>
              <a:rPr lang="en-US" i="1" smtClean="0">
                <a:cs typeface="+mn-cs"/>
              </a:rPr>
              <a:t>Work</a:t>
            </a:r>
            <a:r>
              <a:rPr lang="en-US" smtClean="0">
                <a:cs typeface="+mn-cs"/>
              </a:rPr>
              <a:t> = </a:t>
            </a:r>
            <a:r>
              <a:rPr lang="en-US" i="1" smtClean="0">
                <a:cs typeface="+mn-cs"/>
              </a:rPr>
              <a:t>Work </a:t>
            </a:r>
            <a:r>
              <a:rPr lang="en-US" smtClean="0">
                <a:cs typeface="+mn-cs"/>
              </a:rPr>
              <a:t>+ </a:t>
            </a:r>
            <a:r>
              <a:rPr lang="en-US" i="1" smtClean="0">
                <a:cs typeface="+mn-cs"/>
              </a:rPr>
              <a:t>Allocation</a:t>
            </a:r>
            <a:r>
              <a:rPr lang="en-US" i="1" baseline="-25000" smtClean="0">
                <a:cs typeface="+mn-cs"/>
              </a:rPr>
              <a:t>i</a:t>
            </a:r>
            <a:r>
              <a:rPr lang="en-US" smtClean="0">
                <a:cs typeface="+mn-cs"/>
              </a:rPr>
              <a:t/>
            </a:r>
            <a:br>
              <a:rPr lang="en-US" smtClean="0">
                <a:cs typeface="+mn-cs"/>
              </a:rPr>
            </a:br>
            <a:r>
              <a:rPr lang="en-US" i="1" smtClean="0">
                <a:cs typeface="+mn-cs"/>
              </a:rPr>
              <a:t>Finish</a:t>
            </a:r>
            <a:r>
              <a:rPr lang="en-US" smtClean="0">
                <a:cs typeface="+mn-cs"/>
              </a:rPr>
              <a:t>[</a:t>
            </a:r>
            <a:r>
              <a:rPr lang="en-US" i="1" smtClean="0">
                <a:cs typeface="+mn-cs"/>
              </a:rPr>
              <a:t>i</a:t>
            </a:r>
            <a:r>
              <a:rPr lang="en-US" smtClean="0">
                <a:cs typeface="+mn-cs"/>
              </a:rPr>
              <a:t>] =</a:t>
            </a:r>
            <a:r>
              <a:rPr lang="en-US" i="1" smtClean="0">
                <a:cs typeface="+mn-cs"/>
              </a:rPr>
              <a:t> true</a:t>
            </a:r>
            <a:r>
              <a:rPr lang="en-US" smtClean="0">
                <a:cs typeface="+mn-cs"/>
              </a:rPr>
              <a:t/>
            </a:r>
            <a:br>
              <a:rPr lang="en-US" smtClean="0">
                <a:cs typeface="+mn-cs"/>
              </a:rPr>
            </a:br>
            <a:r>
              <a:rPr lang="en-US" smtClean="0">
                <a:cs typeface="+mn-cs"/>
              </a:rPr>
              <a:t>go to step 2</a:t>
            </a:r>
          </a:p>
          <a:p>
            <a:pPr eaLnBrk="1" hangingPunct="1">
              <a:buFontTx/>
              <a:buAutoNum type="arabicPeriod" startAt="3"/>
              <a:defRPr/>
            </a:pPr>
            <a:endParaRPr lang="en-US" smtClean="0">
              <a:cs typeface="+mn-cs"/>
            </a:endParaRPr>
          </a:p>
          <a:p>
            <a:pPr eaLnBrk="1" hangingPunct="1">
              <a:buFontTx/>
              <a:buNone/>
              <a:defRPr/>
            </a:pPr>
            <a:r>
              <a:rPr lang="en-US" smtClean="0">
                <a:cs typeface="+mn-cs"/>
              </a:rPr>
              <a:t>4.	If </a:t>
            </a:r>
            <a:r>
              <a:rPr lang="en-US" i="1" smtClean="0">
                <a:cs typeface="+mn-cs"/>
              </a:rPr>
              <a:t>Finish</a:t>
            </a:r>
            <a:r>
              <a:rPr lang="en-US" smtClean="0">
                <a:cs typeface="+mn-cs"/>
              </a:rPr>
              <a:t> [</a:t>
            </a:r>
            <a:r>
              <a:rPr lang="en-US" i="1" smtClean="0">
                <a:cs typeface="+mn-cs"/>
              </a:rPr>
              <a:t>i</a:t>
            </a:r>
            <a:r>
              <a:rPr lang="en-US" smtClean="0">
                <a:cs typeface="+mn-cs"/>
              </a:rPr>
              <a:t>] == true for all </a:t>
            </a:r>
            <a:r>
              <a:rPr lang="en-US" i="1" smtClean="0">
                <a:cs typeface="+mn-cs"/>
              </a:rPr>
              <a:t>i</a:t>
            </a:r>
            <a:r>
              <a:rPr lang="en-US" smtClean="0">
                <a:cs typeface="+mn-cs"/>
              </a:rPr>
              <a:t>, then the system state is safe; o.w. unsafe.</a:t>
            </a:r>
          </a:p>
          <a:p>
            <a:pPr eaLnBrk="1" hangingPunct="1">
              <a:defRPr/>
            </a:pPr>
            <a:endParaRPr lang="en-US" smtClean="0">
              <a:cs typeface="+mn-cs"/>
            </a:endParaRPr>
          </a:p>
        </p:txBody>
      </p:sp>
      <p:graphicFrame>
        <p:nvGraphicFramePr>
          <p:cNvPr id="1104900" name="Group 4"/>
          <p:cNvGraphicFramePr>
            <a:graphicFrameLocks noGrp="1"/>
          </p:cNvGraphicFramePr>
          <p:nvPr/>
        </p:nvGraphicFramePr>
        <p:xfrm>
          <a:off x="6264275" y="3186113"/>
          <a:ext cx="1728788" cy="2474914"/>
        </p:xfrm>
        <a:graphic>
          <a:graphicData uri="http://schemas.openxmlformats.org/drawingml/2006/table">
            <a:tbl>
              <a:tblPr/>
              <a:tblGrid>
                <a:gridCol w="523875"/>
                <a:gridCol w="1204913"/>
              </a:tblGrid>
              <a:tr h="6413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1 2 2</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04923" name="Text Box 27"/>
          <p:cNvSpPr txBox="1">
            <a:spLocks noChangeArrowheads="1"/>
          </p:cNvSpPr>
          <p:nvPr/>
        </p:nvSpPr>
        <p:spPr bwMode="auto">
          <a:xfrm>
            <a:off x="7874000" y="3940175"/>
            <a:ext cx="1235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ctr">
              <a:defRPr/>
            </a:pPr>
            <a:r>
              <a:rPr lang="en-US">
                <a:cs typeface="+mn-cs"/>
              </a:rPr>
              <a:t> Available </a:t>
            </a:r>
          </a:p>
          <a:p>
            <a:pPr algn="ctr">
              <a:defRPr/>
            </a:pPr>
            <a:r>
              <a:rPr lang="en-US">
                <a:cs typeface="+mn-cs"/>
              </a:rPr>
              <a:t>[3 3 2]</a:t>
            </a:r>
          </a:p>
        </p:txBody>
      </p:sp>
      <p:graphicFrame>
        <p:nvGraphicFramePr>
          <p:cNvPr id="1104924" name="Group 28"/>
          <p:cNvGraphicFramePr>
            <a:graphicFrameLocks noGrp="1"/>
          </p:cNvGraphicFramePr>
          <p:nvPr/>
        </p:nvGraphicFramePr>
        <p:xfrm>
          <a:off x="4427538" y="3186113"/>
          <a:ext cx="1728787" cy="2474914"/>
        </p:xfrm>
        <a:graphic>
          <a:graphicData uri="http://schemas.openxmlformats.org/drawingml/2006/table">
            <a:tbl>
              <a:tblPr/>
              <a:tblGrid>
                <a:gridCol w="523875"/>
                <a:gridCol w="1204912"/>
              </a:tblGrid>
              <a:tr h="6413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66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800" marB="46800"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800" marB="46800"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04900"/>
                                        </p:tgtEl>
                                        <p:attrNameLst>
                                          <p:attrName>style.visibility</p:attrName>
                                        </p:attrNameLst>
                                      </p:cBhvr>
                                      <p:to>
                                        <p:strVal val="visible"/>
                                      </p:to>
                                    </p:set>
                                    <p:animEffect transition="in" filter="blinds(horizontal)">
                                      <p:cBhvr>
                                        <p:cTn id="7" dur="500"/>
                                        <p:tgtEl>
                                          <p:spTgt spid="110490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04923">
                                            <p:txEl>
                                              <p:pRg st="0" end="0"/>
                                            </p:txEl>
                                          </p:spTgt>
                                        </p:tgtEl>
                                        <p:attrNameLst>
                                          <p:attrName>style.visibility</p:attrName>
                                        </p:attrNameLst>
                                      </p:cBhvr>
                                      <p:to>
                                        <p:strVal val="visible"/>
                                      </p:to>
                                    </p:set>
                                    <p:animEffect transition="in" filter="blinds(horizontal)">
                                      <p:cBhvr>
                                        <p:cTn id="10" dur="500"/>
                                        <p:tgtEl>
                                          <p:spTgt spid="110492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04923">
                                            <p:txEl>
                                              <p:pRg st="1" end="1"/>
                                            </p:txEl>
                                          </p:spTgt>
                                        </p:tgtEl>
                                        <p:attrNameLst>
                                          <p:attrName>style.visibility</p:attrName>
                                        </p:attrNameLst>
                                      </p:cBhvr>
                                      <p:to>
                                        <p:strVal val="visible"/>
                                      </p:to>
                                    </p:set>
                                    <p:animEffect transition="in" filter="blinds(horizontal)">
                                      <p:cBhvr>
                                        <p:cTn id="13" dur="500"/>
                                        <p:tgtEl>
                                          <p:spTgt spid="1104923">
                                            <p:txEl>
                                              <p:pRg st="1" end="1"/>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104924"/>
                                        </p:tgtEl>
                                        <p:attrNameLst>
                                          <p:attrName>style.visibility</p:attrName>
                                        </p:attrNameLst>
                                      </p:cBhvr>
                                      <p:to>
                                        <p:strVal val="visible"/>
                                      </p:to>
                                    </p:set>
                                    <p:animEffect transition="in" filter="blinds(horizontal)">
                                      <p:cBhvr>
                                        <p:cTn id="16" dur="500"/>
                                        <p:tgtEl>
                                          <p:spTgt spid="1104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4923"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r>
              <a:rPr lang="tr-TR"/>
              <a:t>CS342 Operating Systems</a:t>
            </a:r>
            <a:endParaRPr lang="en-US"/>
          </a:p>
        </p:txBody>
      </p:sp>
      <p:sp>
        <p:nvSpPr>
          <p:cNvPr id="5"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4"/>
          <p:cNvSpPr>
            <a:spLocks noGrp="1"/>
          </p:cNvSpPr>
          <p:nvPr>
            <p:ph type="sldNum" sz="quarter" idx="12"/>
          </p:nvPr>
        </p:nvSpPr>
        <p:spPr/>
        <p:txBody>
          <a:bodyPr/>
          <a:lstStyle/>
          <a:p>
            <a:pPr>
              <a:defRPr/>
            </a:pPr>
            <a:fld id="{FDBA5524-A57A-9840-B48F-7C3BB997AF78}" type="slidenum">
              <a:rPr lang="en-US"/>
              <a:pPr>
                <a:defRPr/>
              </a:pPr>
              <a:t>35</a:t>
            </a:fld>
            <a:endParaRPr lang="en-US"/>
          </a:p>
        </p:txBody>
      </p:sp>
      <p:sp>
        <p:nvSpPr>
          <p:cNvPr id="1106946" name="Rectangle 2"/>
          <p:cNvSpPr>
            <a:spLocks noGrp="1" noChangeArrowheads="1"/>
          </p:cNvSpPr>
          <p:nvPr>
            <p:ph type="title"/>
          </p:nvPr>
        </p:nvSpPr>
        <p:spPr/>
        <p:txBody>
          <a:bodyPr/>
          <a:lstStyle/>
          <a:p>
            <a:pPr eaLnBrk="1" hangingPunct="1">
              <a:defRPr/>
            </a:pPr>
            <a:r>
              <a:rPr lang="en-US" dirty="0" smtClean="0">
                <a:cs typeface="+mj-cs"/>
              </a:rPr>
              <a:t>Resource-Request Algorithm </a:t>
            </a:r>
            <a:br>
              <a:rPr lang="en-US" dirty="0" smtClean="0">
                <a:cs typeface="+mj-cs"/>
              </a:rPr>
            </a:br>
            <a:r>
              <a:rPr lang="en-US" dirty="0" smtClean="0">
                <a:cs typeface="+mj-cs"/>
              </a:rPr>
              <a:t>for Process </a:t>
            </a:r>
            <a:r>
              <a:rPr lang="en-US" i="1" dirty="0" smtClean="0">
                <a:cs typeface="+mj-cs"/>
              </a:rPr>
              <a:t>P</a:t>
            </a:r>
            <a:r>
              <a:rPr lang="en-US" i="1" baseline="-25000" dirty="0" smtClean="0">
                <a:cs typeface="+mj-cs"/>
              </a:rPr>
              <a:t>i</a:t>
            </a:r>
          </a:p>
        </p:txBody>
      </p:sp>
      <p:sp>
        <p:nvSpPr>
          <p:cNvPr id="1106948" name="Rectangle 4"/>
          <p:cNvSpPr>
            <a:spLocks noChangeArrowheads="1"/>
          </p:cNvSpPr>
          <p:nvPr/>
        </p:nvSpPr>
        <p:spPr bwMode="auto">
          <a:xfrm>
            <a:off x="539750" y="1657350"/>
            <a:ext cx="8047038"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a:defRPr/>
            </a:pPr>
            <a:r>
              <a:rPr kumimoji="1" lang="en-US" i="1" dirty="0" err="1" smtClean="0">
                <a:cs typeface="+mn-cs"/>
              </a:rPr>
              <a:t>Request</a:t>
            </a:r>
            <a:r>
              <a:rPr kumimoji="1" lang="en-US" i="1" baseline="-25000" dirty="0" err="1" smtClean="0">
                <a:cs typeface="+mn-cs"/>
              </a:rPr>
              <a:t>i</a:t>
            </a:r>
            <a:r>
              <a:rPr kumimoji="1" lang="en-US" i="1" dirty="0" smtClean="0">
                <a:cs typeface="+mn-cs"/>
              </a:rPr>
              <a:t>  </a:t>
            </a:r>
            <a:r>
              <a:rPr kumimoji="1" lang="en-US" dirty="0" smtClean="0">
                <a:cs typeface="+mn-cs"/>
              </a:rPr>
              <a:t>: </a:t>
            </a:r>
            <a:r>
              <a:rPr kumimoji="1" lang="en-US" dirty="0">
                <a:cs typeface="+mn-cs"/>
              </a:rPr>
              <a:t>request vector for process </a:t>
            </a:r>
            <a:r>
              <a:rPr kumimoji="1" lang="en-US" i="1" dirty="0">
                <a:cs typeface="+mn-cs"/>
              </a:rPr>
              <a:t>P</a:t>
            </a:r>
            <a:r>
              <a:rPr kumimoji="1" lang="en-US" i="1" baseline="-25000" dirty="0">
                <a:cs typeface="+mn-cs"/>
              </a:rPr>
              <a:t>i</a:t>
            </a:r>
            <a:r>
              <a:rPr kumimoji="1" lang="en-US" dirty="0">
                <a:cs typeface="+mn-cs"/>
              </a:rPr>
              <a:t>.  </a:t>
            </a:r>
            <a:br>
              <a:rPr kumimoji="1" lang="en-US" dirty="0">
                <a:cs typeface="+mn-cs"/>
              </a:rPr>
            </a:br>
            <a:r>
              <a:rPr kumimoji="1" lang="en-US" dirty="0">
                <a:cs typeface="+mn-cs"/>
              </a:rPr>
              <a:t>      If </a:t>
            </a:r>
            <a:r>
              <a:rPr kumimoji="1" lang="en-US" i="1" dirty="0" err="1">
                <a:cs typeface="+mn-cs"/>
              </a:rPr>
              <a:t>Request</a:t>
            </a:r>
            <a:r>
              <a:rPr kumimoji="1" lang="en-US" i="1" baseline="-25000" dirty="0" err="1">
                <a:cs typeface="+mn-cs"/>
              </a:rPr>
              <a:t>i</a:t>
            </a:r>
            <a:r>
              <a:rPr kumimoji="1" lang="en-US" dirty="0">
                <a:cs typeface="+mn-cs"/>
              </a:rPr>
              <a:t>[</a:t>
            </a:r>
            <a:r>
              <a:rPr kumimoji="1" lang="en-US" i="1" dirty="0">
                <a:cs typeface="+mn-cs"/>
              </a:rPr>
              <a:t>j</a:t>
            </a:r>
            <a:r>
              <a:rPr kumimoji="1" lang="en-US" dirty="0">
                <a:cs typeface="+mn-cs"/>
              </a:rPr>
              <a:t>] == </a:t>
            </a:r>
            <a:r>
              <a:rPr kumimoji="1" lang="en-US" i="1" dirty="0">
                <a:cs typeface="+mn-cs"/>
              </a:rPr>
              <a:t>k,</a:t>
            </a:r>
            <a:r>
              <a:rPr kumimoji="1" lang="en-US" dirty="0">
                <a:cs typeface="+mn-cs"/>
              </a:rPr>
              <a:t> then process </a:t>
            </a:r>
            <a:r>
              <a:rPr kumimoji="1" lang="en-US" i="1" dirty="0">
                <a:cs typeface="+mn-cs"/>
              </a:rPr>
              <a:t>P</a:t>
            </a:r>
            <a:r>
              <a:rPr kumimoji="1" lang="en-US" i="1" baseline="-25000" dirty="0">
                <a:cs typeface="+mn-cs"/>
              </a:rPr>
              <a:t>i</a:t>
            </a:r>
            <a:r>
              <a:rPr kumimoji="1" lang="en-US" baseline="-25000" dirty="0">
                <a:cs typeface="+mn-cs"/>
              </a:rPr>
              <a:t>  </a:t>
            </a:r>
            <a:r>
              <a:rPr kumimoji="1" lang="en-US" dirty="0">
                <a:cs typeface="+mn-cs"/>
              </a:rPr>
              <a:t>wants </a:t>
            </a:r>
            <a:r>
              <a:rPr kumimoji="1" lang="en-US" i="1" dirty="0">
                <a:cs typeface="+mn-cs"/>
              </a:rPr>
              <a:t>k</a:t>
            </a:r>
            <a:r>
              <a:rPr kumimoji="1" lang="en-US" dirty="0">
                <a:cs typeface="+mn-cs"/>
              </a:rPr>
              <a:t> instances of resource type </a:t>
            </a:r>
            <a:r>
              <a:rPr kumimoji="1" lang="en-US" i="1" dirty="0" err="1">
                <a:cs typeface="+mn-cs"/>
              </a:rPr>
              <a:t>R</a:t>
            </a:r>
            <a:r>
              <a:rPr kumimoji="1" lang="en-US" i="1" baseline="-25000" dirty="0" err="1">
                <a:cs typeface="+mn-cs"/>
              </a:rPr>
              <a:t>j</a:t>
            </a:r>
            <a:endParaRPr kumimoji="1" lang="en-US" i="1" baseline="-25000" dirty="0">
              <a:cs typeface="+mn-cs"/>
            </a:endParaRPr>
          </a:p>
          <a:p>
            <a:pPr>
              <a:defRPr/>
            </a:pPr>
            <a:endParaRPr kumimoji="1" lang="en-US" dirty="0">
              <a:cs typeface="+mn-cs"/>
            </a:endParaRPr>
          </a:p>
          <a:p>
            <a:pPr>
              <a:defRPr/>
            </a:pPr>
            <a:r>
              <a:rPr kumimoji="1" lang="en-US" b="1" u="sng" dirty="0">
                <a:cs typeface="+mn-cs"/>
              </a:rPr>
              <a:t>Algorithm</a:t>
            </a:r>
          </a:p>
          <a:p>
            <a:pPr>
              <a:defRPr/>
            </a:pPr>
            <a:endParaRPr kumimoji="1" lang="en-US" dirty="0">
              <a:cs typeface="+mn-cs"/>
            </a:endParaRPr>
          </a:p>
          <a:p>
            <a:pPr>
              <a:defRPr/>
            </a:pPr>
            <a:r>
              <a:rPr kumimoji="1" lang="en-US" b="1" dirty="0">
                <a:cs typeface="+mn-cs"/>
              </a:rPr>
              <a:t>1</a:t>
            </a:r>
            <a:r>
              <a:rPr kumimoji="1" lang="en-US" dirty="0">
                <a:cs typeface="+mn-cs"/>
              </a:rPr>
              <a:t>. If </a:t>
            </a:r>
            <a:r>
              <a:rPr kumimoji="1" lang="en-US" i="1" dirty="0" err="1">
                <a:cs typeface="+mn-cs"/>
              </a:rPr>
              <a:t>Request</a:t>
            </a:r>
            <a:r>
              <a:rPr kumimoji="1" lang="en-US" i="1" baseline="-25000" dirty="0" err="1">
                <a:cs typeface="+mn-cs"/>
              </a:rPr>
              <a:t>i</a:t>
            </a:r>
            <a:r>
              <a:rPr kumimoji="1" lang="en-US" i="1" baseline="-25000" dirty="0">
                <a:cs typeface="+mn-cs"/>
              </a:rPr>
              <a:t> </a:t>
            </a:r>
            <a:r>
              <a:rPr kumimoji="1" lang="en-US" dirty="0">
                <a:cs typeface="+mn-cs"/>
                <a:sym typeface="Symbol" charset="0"/>
              </a:rPr>
              <a:t> </a:t>
            </a:r>
            <a:r>
              <a:rPr kumimoji="1" lang="en-US" i="1" dirty="0" err="1">
                <a:cs typeface="+mn-cs"/>
                <a:sym typeface="Symbol" charset="0"/>
              </a:rPr>
              <a:t>Need</a:t>
            </a:r>
            <a:r>
              <a:rPr kumimoji="1" lang="en-US" i="1" baseline="-25000" dirty="0" err="1">
                <a:cs typeface="+mn-cs"/>
                <a:sym typeface="Symbol" charset="0"/>
              </a:rPr>
              <a:t>i</a:t>
            </a:r>
            <a:r>
              <a:rPr kumimoji="1" lang="en-US" i="1" dirty="0">
                <a:cs typeface="+mn-cs"/>
                <a:sym typeface="Symbol" charset="0"/>
              </a:rPr>
              <a:t> </a:t>
            </a:r>
            <a:r>
              <a:rPr kumimoji="1" lang="en-US" dirty="0">
                <a:cs typeface="+mn-cs"/>
                <a:sym typeface="Symbol" charset="0"/>
              </a:rPr>
              <a:t>go to step 2.  Otherwise, raise error condition, since process has exceeded its maximum claim</a:t>
            </a:r>
            <a:br>
              <a:rPr kumimoji="1" lang="en-US" dirty="0">
                <a:cs typeface="+mn-cs"/>
                <a:sym typeface="Symbol" charset="0"/>
              </a:rPr>
            </a:br>
            <a:endParaRPr kumimoji="1" lang="en-US" dirty="0">
              <a:cs typeface="+mn-cs"/>
              <a:sym typeface="Symbol" charset="0"/>
            </a:endParaRPr>
          </a:p>
          <a:p>
            <a:pPr>
              <a:defRPr/>
            </a:pPr>
            <a:r>
              <a:rPr kumimoji="1" lang="en-US" b="1" dirty="0">
                <a:cs typeface="+mn-cs"/>
                <a:sym typeface="Symbol" charset="0"/>
              </a:rPr>
              <a:t>2</a:t>
            </a:r>
            <a:r>
              <a:rPr kumimoji="1" lang="en-US" dirty="0">
                <a:cs typeface="+mn-cs"/>
                <a:sym typeface="Symbol" charset="0"/>
              </a:rPr>
              <a:t>. If </a:t>
            </a:r>
            <a:r>
              <a:rPr kumimoji="1" lang="en-US" i="1" dirty="0" err="1">
                <a:cs typeface="+mn-cs"/>
              </a:rPr>
              <a:t>Request</a:t>
            </a:r>
            <a:r>
              <a:rPr kumimoji="1" lang="en-US" i="1" baseline="-25000" dirty="0" err="1">
                <a:cs typeface="+mn-cs"/>
              </a:rPr>
              <a:t>i</a:t>
            </a:r>
            <a:r>
              <a:rPr kumimoji="1" lang="en-US" dirty="0">
                <a:cs typeface="+mn-cs"/>
              </a:rPr>
              <a:t> </a:t>
            </a:r>
            <a:r>
              <a:rPr kumimoji="1" lang="en-US" dirty="0">
                <a:cs typeface="+mn-cs"/>
                <a:sym typeface="Symbol" charset="0"/>
              </a:rPr>
              <a:t> </a:t>
            </a:r>
            <a:r>
              <a:rPr kumimoji="1" lang="en-US" i="1" dirty="0">
                <a:cs typeface="+mn-cs"/>
                <a:sym typeface="Symbol" charset="0"/>
              </a:rPr>
              <a:t>Available</a:t>
            </a:r>
            <a:r>
              <a:rPr kumimoji="1" lang="en-US" dirty="0">
                <a:cs typeface="+mn-cs"/>
                <a:sym typeface="Symbol" charset="0"/>
              </a:rPr>
              <a:t>, go to step 3.  Otherwise </a:t>
            </a:r>
            <a:r>
              <a:rPr kumimoji="1" lang="en-US" i="1" dirty="0">
                <a:cs typeface="+mn-cs"/>
                <a:sym typeface="Symbol" charset="0"/>
              </a:rPr>
              <a:t>P</a:t>
            </a:r>
            <a:r>
              <a:rPr kumimoji="1" lang="en-US" i="1" baseline="-25000" dirty="0">
                <a:cs typeface="+mn-cs"/>
                <a:sym typeface="Symbol" charset="0"/>
              </a:rPr>
              <a:t>i</a:t>
            </a:r>
            <a:r>
              <a:rPr kumimoji="1" lang="en-US" dirty="0">
                <a:cs typeface="+mn-cs"/>
                <a:sym typeface="Symbol" charset="0"/>
              </a:rPr>
              <a:t>  must wait, since resources are not available</a:t>
            </a:r>
            <a:br>
              <a:rPr kumimoji="1" lang="en-US" dirty="0">
                <a:cs typeface="+mn-cs"/>
                <a:sym typeface="Symbol" charset="0"/>
              </a:rPr>
            </a:br>
            <a:endParaRPr kumimoji="1" lang="en-US" dirty="0">
              <a:cs typeface="+mn-cs"/>
              <a:sym typeface="Symbol"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4C5ECF25-E018-F743-9228-AF6D5B8D03E7}" type="slidenum">
              <a:rPr lang="en-US"/>
              <a:pPr>
                <a:defRPr/>
              </a:pPr>
              <a:t>36</a:t>
            </a:fld>
            <a:endParaRPr lang="en-US"/>
          </a:p>
        </p:txBody>
      </p:sp>
      <p:sp>
        <p:nvSpPr>
          <p:cNvPr id="1184770" name="Rectangle 2"/>
          <p:cNvSpPr>
            <a:spLocks noGrp="1" noChangeArrowheads="1"/>
          </p:cNvSpPr>
          <p:nvPr>
            <p:ph type="title"/>
          </p:nvPr>
        </p:nvSpPr>
        <p:spPr/>
        <p:txBody>
          <a:bodyPr/>
          <a:lstStyle/>
          <a:p>
            <a:pPr eaLnBrk="1" hangingPunct="1">
              <a:defRPr/>
            </a:pPr>
            <a:r>
              <a:rPr lang="en-US" smtClean="0">
                <a:cs typeface="+mj-cs"/>
              </a:rPr>
              <a:t>Resource-Request Algorithm </a:t>
            </a:r>
            <a:br>
              <a:rPr lang="en-US" smtClean="0">
                <a:cs typeface="+mj-cs"/>
              </a:rPr>
            </a:br>
            <a:r>
              <a:rPr lang="en-US" smtClean="0">
                <a:cs typeface="+mj-cs"/>
              </a:rPr>
              <a:t>for Process </a:t>
            </a:r>
            <a:r>
              <a:rPr lang="en-US" i="1" smtClean="0">
                <a:cs typeface="+mj-cs"/>
              </a:rPr>
              <a:t>P</a:t>
            </a:r>
            <a:r>
              <a:rPr lang="en-US" i="1" baseline="-25000" smtClean="0">
                <a:cs typeface="+mj-cs"/>
              </a:rPr>
              <a:t>i</a:t>
            </a:r>
          </a:p>
        </p:txBody>
      </p:sp>
      <p:sp>
        <p:nvSpPr>
          <p:cNvPr id="1184771" name="Rectangle 3"/>
          <p:cNvSpPr>
            <a:spLocks noGrp="1" noChangeArrowheads="1"/>
          </p:cNvSpPr>
          <p:nvPr>
            <p:ph type="body" idx="1"/>
          </p:nvPr>
        </p:nvSpPr>
        <p:spPr/>
        <p:txBody>
          <a:bodyPr/>
          <a:lstStyle/>
          <a:p>
            <a:pPr eaLnBrk="1" hangingPunct="1">
              <a:defRPr/>
            </a:pPr>
            <a:r>
              <a:rPr kumimoji="1" lang="en-US" b="1" smtClean="0">
                <a:cs typeface="+mn-cs"/>
                <a:sym typeface="Symbol" charset="0"/>
              </a:rPr>
              <a:t>3</a:t>
            </a:r>
            <a:r>
              <a:rPr kumimoji="1" lang="en-US" smtClean="0">
                <a:cs typeface="+mn-cs"/>
                <a:sym typeface="Symbol" charset="0"/>
              </a:rPr>
              <a:t>. Pretend to allocate requested resources to </a:t>
            </a:r>
            <a:r>
              <a:rPr kumimoji="1" lang="en-US" i="1" smtClean="0">
                <a:cs typeface="+mn-cs"/>
                <a:sym typeface="Symbol" charset="0"/>
              </a:rPr>
              <a:t>P</a:t>
            </a:r>
            <a:r>
              <a:rPr kumimoji="1" lang="en-US" i="1" baseline="-25000" smtClean="0">
                <a:cs typeface="+mn-cs"/>
                <a:sym typeface="Symbol" charset="0"/>
              </a:rPr>
              <a:t>i</a:t>
            </a:r>
            <a:r>
              <a:rPr kumimoji="1" lang="en-US" baseline="-25000" smtClean="0">
                <a:cs typeface="+mn-cs"/>
                <a:sym typeface="Symbol" charset="0"/>
              </a:rPr>
              <a:t> </a:t>
            </a:r>
            <a:r>
              <a:rPr kumimoji="1" lang="en-US" smtClean="0">
                <a:cs typeface="+mn-cs"/>
                <a:sym typeface="Symbol" charset="0"/>
              </a:rPr>
              <a:t> by modifying the state as follows:</a:t>
            </a:r>
          </a:p>
          <a:p>
            <a:pPr lvl="3" eaLnBrk="1" hangingPunct="1">
              <a:buFontTx/>
              <a:buNone/>
              <a:defRPr/>
            </a:pPr>
            <a:r>
              <a:rPr kumimoji="1" lang="en-US" i="1" smtClean="0">
                <a:sym typeface="Symbol" charset="0"/>
              </a:rPr>
              <a:t>	Available</a:t>
            </a:r>
            <a:r>
              <a:rPr kumimoji="1" lang="en-US" smtClean="0">
                <a:sym typeface="Symbol" charset="0"/>
              </a:rPr>
              <a:t> = </a:t>
            </a:r>
            <a:r>
              <a:rPr kumimoji="1" lang="en-US" i="1" smtClean="0">
                <a:sym typeface="Symbol" charset="0"/>
              </a:rPr>
              <a:t>Available  </a:t>
            </a:r>
            <a:r>
              <a:rPr kumimoji="1" lang="en-US" smtClean="0">
                <a:sym typeface="Symbol" charset="0"/>
              </a:rPr>
              <a:t>–</a:t>
            </a:r>
            <a:r>
              <a:rPr kumimoji="1" lang="en-US" i="1" smtClean="0">
                <a:sym typeface="Symbol" charset="0"/>
              </a:rPr>
              <a:t> Request</a:t>
            </a:r>
            <a:r>
              <a:rPr kumimoji="1" lang="en-US" i="1" baseline="-25000" smtClean="0">
                <a:sym typeface="Symbol" charset="0"/>
              </a:rPr>
              <a:t>i</a:t>
            </a:r>
            <a:r>
              <a:rPr kumimoji="1" lang="en-US" i="1" smtClean="0">
                <a:sym typeface="Symbol" charset="0"/>
              </a:rPr>
              <a:t>;</a:t>
            </a:r>
          </a:p>
          <a:p>
            <a:pPr lvl="3" eaLnBrk="1" hangingPunct="1">
              <a:buFontTx/>
              <a:buNone/>
              <a:defRPr/>
            </a:pPr>
            <a:r>
              <a:rPr kumimoji="1" lang="en-US" smtClean="0">
                <a:sym typeface="Symbol" charset="0"/>
              </a:rPr>
              <a:t>	</a:t>
            </a:r>
            <a:r>
              <a:rPr kumimoji="1" lang="en-US" i="1" smtClean="0">
                <a:sym typeface="Symbol" charset="0"/>
              </a:rPr>
              <a:t>Allocation</a:t>
            </a:r>
            <a:r>
              <a:rPr kumimoji="1" lang="en-US" i="1" baseline="-25000" smtClean="0">
                <a:sym typeface="Symbol" charset="0"/>
              </a:rPr>
              <a:t>i</a:t>
            </a:r>
            <a:r>
              <a:rPr kumimoji="1" lang="en-US" smtClean="0">
                <a:sym typeface="Symbol" charset="0"/>
              </a:rPr>
              <a:t> = </a:t>
            </a:r>
            <a:r>
              <a:rPr kumimoji="1" lang="en-US" i="1" smtClean="0">
                <a:sym typeface="Symbol" charset="0"/>
              </a:rPr>
              <a:t>Allocation</a:t>
            </a:r>
            <a:r>
              <a:rPr kumimoji="1" lang="en-US" i="1" baseline="-25000" smtClean="0">
                <a:sym typeface="Symbol" charset="0"/>
              </a:rPr>
              <a:t>i</a:t>
            </a:r>
            <a:r>
              <a:rPr kumimoji="1" lang="en-US" smtClean="0">
                <a:sym typeface="Symbol" charset="0"/>
              </a:rPr>
              <a:t> + </a:t>
            </a:r>
            <a:r>
              <a:rPr kumimoji="1" lang="en-US" i="1" smtClean="0">
                <a:sym typeface="Symbol" charset="0"/>
              </a:rPr>
              <a:t>Request</a:t>
            </a:r>
            <a:r>
              <a:rPr kumimoji="1" lang="en-US" i="1" baseline="-25000" smtClean="0">
                <a:sym typeface="Symbol" charset="0"/>
              </a:rPr>
              <a:t>i</a:t>
            </a:r>
            <a:r>
              <a:rPr kumimoji="1" lang="en-US" smtClean="0">
                <a:sym typeface="Symbol" charset="0"/>
              </a:rPr>
              <a:t>;</a:t>
            </a:r>
          </a:p>
          <a:p>
            <a:pPr lvl="3" eaLnBrk="1" hangingPunct="1">
              <a:buFontTx/>
              <a:buNone/>
              <a:defRPr/>
            </a:pPr>
            <a:r>
              <a:rPr kumimoji="1" lang="en-US" smtClean="0">
                <a:sym typeface="Symbol" charset="0"/>
              </a:rPr>
              <a:t>   </a:t>
            </a:r>
            <a:r>
              <a:rPr kumimoji="1" lang="en-US" i="1" smtClean="0">
                <a:sym typeface="Symbol" charset="0"/>
              </a:rPr>
              <a:t>Need</a:t>
            </a:r>
            <a:r>
              <a:rPr kumimoji="1" lang="en-US" i="1" baseline="-25000" smtClean="0">
                <a:sym typeface="Symbol" charset="0"/>
              </a:rPr>
              <a:t>i</a:t>
            </a:r>
            <a:r>
              <a:rPr kumimoji="1" lang="en-US" i="1" smtClean="0">
                <a:sym typeface="Symbol" charset="0"/>
              </a:rPr>
              <a:t> </a:t>
            </a:r>
            <a:r>
              <a:rPr kumimoji="1" lang="en-US" smtClean="0">
                <a:sym typeface="Symbol" charset="0"/>
              </a:rPr>
              <a:t>=</a:t>
            </a:r>
            <a:r>
              <a:rPr kumimoji="1" lang="en-US" i="1" smtClean="0">
                <a:sym typeface="Symbol" charset="0"/>
              </a:rPr>
              <a:t> Need</a:t>
            </a:r>
            <a:r>
              <a:rPr kumimoji="1" lang="en-US" i="1" baseline="-25000" smtClean="0">
                <a:sym typeface="Symbol" charset="0"/>
              </a:rPr>
              <a:t>i</a:t>
            </a:r>
            <a:r>
              <a:rPr kumimoji="1" lang="en-US" baseline="-25000" smtClean="0">
                <a:sym typeface="Symbol" charset="0"/>
              </a:rPr>
              <a:t> </a:t>
            </a:r>
            <a:r>
              <a:rPr kumimoji="1" lang="en-US" smtClean="0">
                <a:sym typeface="Symbol" charset="0"/>
              </a:rPr>
              <a:t>– </a:t>
            </a:r>
            <a:r>
              <a:rPr kumimoji="1" lang="en-US" i="1" smtClean="0">
                <a:sym typeface="Symbol" charset="0"/>
              </a:rPr>
              <a:t>Request</a:t>
            </a:r>
            <a:r>
              <a:rPr kumimoji="1" lang="en-US" i="1" baseline="-25000" smtClean="0">
                <a:sym typeface="Symbol" charset="0"/>
              </a:rPr>
              <a:t>i</a:t>
            </a:r>
            <a:r>
              <a:rPr kumimoji="1" lang="en-US" i="1" smtClean="0">
                <a:sym typeface="Symbol" charset="0"/>
              </a:rPr>
              <a:t>;</a:t>
            </a:r>
          </a:p>
          <a:p>
            <a:pPr lvl="3" eaLnBrk="1" hangingPunct="1">
              <a:buFontTx/>
              <a:buNone/>
              <a:defRPr/>
            </a:pPr>
            <a:endParaRPr kumimoji="1" lang="en-US" i="1" smtClean="0">
              <a:sym typeface="Symbol" charset="0"/>
            </a:endParaRPr>
          </a:p>
          <a:p>
            <a:pPr lvl="3" eaLnBrk="1" hangingPunct="1">
              <a:buFontTx/>
              <a:buNone/>
              <a:defRPr/>
            </a:pPr>
            <a:r>
              <a:rPr kumimoji="1" lang="en-US" i="1" smtClean="0">
                <a:sym typeface="Symbol" charset="0"/>
              </a:rPr>
              <a:t>Run the Safety Check Algorithm:</a:t>
            </a:r>
          </a:p>
          <a:p>
            <a:pPr lvl="2" eaLnBrk="1" hangingPunct="1">
              <a:defRPr/>
            </a:pPr>
            <a:r>
              <a:rPr kumimoji="1" lang="en-US" i="1" smtClean="0">
                <a:sym typeface="Symbol" charset="0"/>
              </a:rPr>
              <a:t>   If safe  the requested resources are allocated to P</a:t>
            </a:r>
            <a:r>
              <a:rPr kumimoji="1" lang="en-US" i="1" baseline="-25000" smtClean="0">
                <a:sym typeface="Symbol" charset="0"/>
              </a:rPr>
              <a:t>i</a:t>
            </a:r>
            <a:r>
              <a:rPr kumimoji="1" lang="en-US" i="1" smtClean="0">
                <a:sym typeface="Symbol" charset="0"/>
              </a:rPr>
              <a:t>  </a:t>
            </a:r>
          </a:p>
          <a:p>
            <a:pPr lvl="2" eaLnBrk="1" hangingPunct="1">
              <a:defRPr/>
            </a:pPr>
            <a:r>
              <a:rPr kumimoji="1" lang="en-US" i="1" smtClean="0">
                <a:sym typeface="Symbol" charset="0"/>
              </a:rPr>
              <a:t>   If unsafe  The requested resources are not allocated to P</a:t>
            </a:r>
            <a:r>
              <a:rPr kumimoji="1" lang="en-US" i="1" baseline="-25000" smtClean="0">
                <a:sym typeface="Symbol" charset="0"/>
              </a:rPr>
              <a:t>i</a:t>
            </a:r>
            <a:r>
              <a:rPr kumimoji="1" lang="en-US" i="1" smtClean="0">
                <a:sym typeface="Symbol" charset="0"/>
              </a:rPr>
              <a:t>. </a:t>
            </a:r>
          </a:p>
          <a:p>
            <a:pPr lvl="2" eaLnBrk="1" hangingPunct="1">
              <a:buFontTx/>
              <a:buNone/>
              <a:defRPr/>
            </a:pPr>
            <a:r>
              <a:rPr kumimoji="1" lang="en-US" i="1" smtClean="0">
                <a:sym typeface="Symbol" charset="0"/>
              </a:rPr>
              <a:t>                          P</a:t>
            </a:r>
            <a:r>
              <a:rPr kumimoji="1" lang="en-US" i="1" baseline="-25000" smtClean="0">
                <a:sym typeface="Symbol" charset="0"/>
              </a:rPr>
              <a:t>i</a:t>
            </a:r>
            <a:r>
              <a:rPr kumimoji="1" lang="en-US" i="1" smtClean="0">
                <a:sym typeface="Symbol" charset="0"/>
              </a:rPr>
              <a:t> must wait. </a:t>
            </a:r>
          </a:p>
          <a:p>
            <a:pPr lvl="2" eaLnBrk="1" hangingPunct="1">
              <a:buFontTx/>
              <a:buNone/>
              <a:defRPr/>
            </a:pPr>
            <a:r>
              <a:rPr kumimoji="1" lang="en-US" i="1" smtClean="0">
                <a:sym typeface="Symbol" charset="0"/>
              </a:rPr>
              <a:t>                          The old resource-allocation state is  restored.</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2"/>
          <p:cNvSpPr>
            <a:spLocks noGrp="1"/>
          </p:cNvSpPr>
          <p:nvPr>
            <p:ph type="dt" sz="quarter" idx="10"/>
          </p:nvPr>
        </p:nvSpPr>
        <p:spPr/>
        <p:txBody>
          <a:bodyPr/>
          <a:lstStyle/>
          <a:p>
            <a:pPr>
              <a:defRPr/>
            </a:pPr>
            <a:r>
              <a:rPr lang="tr-TR"/>
              <a:t>CS342 Operating Systems</a:t>
            </a:r>
            <a:endParaRPr lang="en-US"/>
          </a:p>
        </p:txBody>
      </p:sp>
      <p:sp>
        <p:nvSpPr>
          <p:cNvPr id="29"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30" name="Slide Number Placeholder 4"/>
          <p:cNvSpPr>
            <a:spLocks noGrp="1"/>
          </p:cNvSpPr>
          <p:nvPr>
            <p:ph type="sldNum" sz="quarter" idx="12"/>
          </p:nvPr>
        </p:nvSpPr>
        <p:spPr/>
        <p:txBody>
          <a:bodyPr/>
          <a:lstStyle/>
          <a:p>
            <a:pPr>
              <a:defRPr/>
            </a:pPr>
            <a:fld id="{577BFE49-D4DD-C641-8D26-F0B60C913AD4}" type="slidenum">
              <a:rPr lang="en-US"/>
              <a:pPr>
                <a:defRPr/>
              </a:pPr>
              <a:t>37</a:t>
            </a:fld>
            <a:endParaRPr lang="en-US"/>
          </a:p>
        </p:txBody>
      </p:sp>
      <p:sp>
        <p:nvSpPr>
          <p:cNvPr id="1112066" name="Rectangle 2"/>
          <p:cNvSpPr>
            <a:spLocks noGrp="1" noChangeArrowheads="1"/>
          </p:cNvSpPr>
          <p:nvPr>
            <p:ph type="title"/>
          </p:nvPr>
        </p:nvSpPr>
        <p:spPr/>
        <p:txBody>
          <a:bodyPr/>
          <a:lstStyle/>
          <a:p>
            <a:pPr eaLnBrk="1" hangingPunct="1">
              <a:defRPr/>
            </a:pPr>
            <a:r>
              <a:rPr lang="en-US" smtClean="0">
                <a:cs typeface="+mj-cs"/>
              </a:rPr>
              <a:t>Example of Banker</a:t>
            </a:r>
            <a:r>
              <a:rPr lang="ja-JP" altLang="en-US" smtClean="0">
                <a:latin typeface="Arial"/>
                <a:cs typeface="+mj-cs"/>
              </a:rPr>
              <a:t>’</a:t>
            </a:r>
            <a:r>
              <a:rPr lang="en-US" smtClean="0">
                <a:cs typeface="+mj-cs"/>
              </a:rPr>
              <a:t>s Algorithm</a:t>
            </a:r>
          </a:p>
        </p:txBody>
      </p:sp>
      <p:sp>
        <p:nvSpPr>
          <p:cNvPr id="74757" name="Rectangle 3"/>
          <p:cNvSpPr>
            <a:spLocks noChangeArrowheads="1"/>
          </p:cNvSpPr>
          <p:nvPr/>
        </p:nvSpPr>
        <p:spPr bwMode="auto">
          <a:xfrm>
            <a:off x="539750" y="1412875"/>
            <a:ext cx="792321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tabLst>
                <a:tab pos="1371600" algn="l"/>
                <a:tab pos="2395538" algn="ctr"/>
                <a:tab pos="3594100" algn="ctr"/>
                <a:tab pos="4805363" algn="ctr"/>
              </a:tabLst>
            </a:pPr>
            <a:r>
              <a:rPr lang="en-US"/>
              <a:t>5 processes </a:t>
            </a:r>
            <a:r>
              <a:rPr lang="en-US" i="1"/>
              <a:t>P</a:t>
            </a:r>
            <a:r>
              <a:rPr lang="en-US" baseline="-25000"/>
              <a:t>0  </a:t>
            </a:r>
            <a:r>
              <a:rPr lang="en-US"/>
              <a:t>through </a:t>
            </a:r>
            <a:r>
              <a:rPr lang="en-US" i="1"/>
              <a:t>P</a:t>
            </a:r>
            <a:r>
              <a:rPr lang="en-US" baseline="-25000"/>
              <a:t>4</a:t>
            </a:r>
            <a:r>
              <a:rPr lang="en-US"/>
              <a:t>; </a:t>
            </a:r>
          </a:p>
          <a:p>
            <a:pPr marL="342900" indent="-342900">
              <a:spcBef>
                <a:spcPct val="20000"/>
              </a:spcBef>
              <a:tabLst>
                <a:tab pos="1371600" algn="l"/>
                <a:tab pos="2395538" algn="ctr"/>
                <a:tab pos="3594100" algn="ctr"/>
                <a:tab pos="4805363" algn="ctr"/>
              </a:tabLst>
            </a:pPr>
            <a:r>
              <a:rPr lang="en-US"/>
              <a:t>      3 resource types: A, B, and C</a:t>
            </a:r>
          </a:p>
          <a:p>
            <a:pPr marL="342900" indent="-342900">
              <a:spcBef>
                <a:spcPct val="20000"/>
              </a:spcBef>
              <a:tabLst>
                <a:tab pos="1371600" algn="l"/>
                <a:tab pos="2395538" algn="ctr"/>
                <a:tab pos="3594100" algn="ctr"/>
                <a:tab pos="4805363" algn="ctr"/>
              </a:tabLst>
            </a:pPr>
            <a:r>
              <a:rPr lang="en-US"/>
              <a:t>Existing Resources:  </a:t>
            </a:r>
            <a:r>
              <a:rPr lang="en-US" i="1"/>
              <a:t>A</a:t>
            </a:r>
            <a:r>
              <a:rPr lang="en-US"/>
              <a:t> (10 instances),  </a:t>
            </a:r>
            <a:r>
              <a:rPr lang="en-US" i="1"/>
              <a:t>B</a:t>
            </a:r>
            <a:r>
              <a:rPr lang="en-US"/>
              <a:t> (5 instances), and </a:t>
            </a:r>
            <a:r>
              <a:rPr lang="en-US" i="1"/>
              <a:t>C</a:t>
            </a:r>
            <a:r>
              <a:rPr lang="en-US"/>
              <a:t> (7 instances)</a:t>
            </a:r>
          </a:p>
          <a:p>
            <a:pPr marL="342900" indent="-342900">
              <a:spcBef>
                <a:spcPct val="20000"/>
              </a:spcBef>
              <a:tabLst>
                <a:tab pos="1371600" algn="l"/>
                <a:tab pos="2395538" algn="ctr"/>
                <a:tab pos="3594100" algn="ctr"/>
                <a:tab pos="4805363" algn="ctr"/>
              </a:tabLst>
            </a:pPr>
            <a:r>
              <a:rPr lang="en-US"/>
              <a:t>			Existing = [10, 5, 7]</a:t>
            </a:r>
            <a:br>
              <a:rPr lang="en-US"/>
            </a:br>
            <a:r>
              <a:rPr lang="en-US"/>
              <a:t>       initially, Available = Existing. </a:t>
            </a:r>
          </a:p>
          <a:p>
            <a:pPr marL="342900" indent="-342900">
              <a:spcBef>
                <a:spcPct val="20000"/>
              </a:spcBef>
              <a:tabLst>
                <a:tab pos="1371600" algn="l"/>
                <a:tab pos="2395538" algn="ctr"/>
                <a:tab pos="3594100" algn="ctr"/>
                <a:tab pos="4805363" algn="ctr"/>
              </a:tabLst>
            </a:pPr>
            <a:r>
              <a:rPr lang="en-US"/>
              <a:t>Assume, processes indicated their maximum demand as follows: </a:t>
            </a:r>
          </a:p>
          <a:p>
            <a:pPr marL="342900" indent="-342900">
              <a:spcBef>
                <a:spcPct val="20000"/>
              </a:spcBef>
              <a:tabLst>
                <a:tab pos="1371600" algn="l"/>
                <a:tab pos="2395538" algn="ctr"/>
                <a:tab pos="3594100" algn="ctr"/>
                <a:tab pos="4805363" algn="ctr"/>
              </a:tabLst>
            </a:pPr>
            <a:r>
              <a:rPr lang="en-US" sz="1600"/>
              <a:t>			</a:t>
            </a:r>
            <a:r>
              <a:rPr lang="en-US"/>
              <a:t>	</a:t>
            </a:r>
          </a:p>
        </p:txBody>
      </p:sp>
      <p:graphicFrame>
        <p:nvGraphicFramePr>
          <p:cNvPr id="1112236" name="Group 172"/>
          <p:cNvGraphicFramePr>
            <a:graphicFrameLocks noGrp="1"/>
          </p:cNvGraphicFramePr>
          <p:nvPr/>
        </p:nvGraphicFramePr>
        <p:xfrm>
          <a:off x="1258888" y="3500438"/>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Max</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7 5 3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9 0 2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12313" name="Text Box 249"/>
          <p:cNvSpPr txBox="1">
            <a:spLocks noChangeArrowheads="1"/>
          </p:cNvSpPr>
          <p:nvPr/>
        </p:nvSpPr>
        <p:spPr bwMode="auto">
          <a:xfrm>
            <a:off x="5154613" y="4456113"/>
            <a:ext cx="30892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Initially, Allocation matrix will</a:t>
            </a:r>
          </a:p>
          <a:p>
            <a:pPr>
              <a:defRPr/>
            </a:pPr>
            <a:r>
              <a:rPr lang="en-US">
                <a:cs typeface="+mn-cs"/>
              </a:rPr>
              <a:t>be all zeros. Need matrix will</a:t>
            </a:r>
          </a:p>
          <a:p>
            <a:pPr>
              <a:defRPr/>
            </a:pPr>
            <a:r>
              <a:rPr lang="en-US">
                <a:cs typeface="+mn-cs"/>
              </a:rPr>
              <a:t>be equal to the Max matrix. </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Date Placeholder 3"/>
          <p:cNvSpPr>
            <a:spLocks noGrp="1"/>
          </p:cNvSpPr>
          <p:nvPr>
            <p:ph type="dt" sz="quarter" idx="10"/>
          </p:nvPr>
        </p:nvSpPr>
        <p:spPr/>
        <p:txBody>
          <a:bodyPr/>
          <a:lstStyle/>
          <a:p>
            <a:pPr>
              <a:defRPr/>
            </a:pPr>
            <a:r>
              <a:rPr lang="tr-TR"/>
              <a:t>CS342 Operating Systems</a:t>
            </a:r>
            <a:endParaRPr lang="en-US"/>
          </a:p>
        </p:txBody>
      </p:sp>
      <p:sp>
        <p:nvSpPr>
          <p:cNvPr id="8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86" name="Slide Number Placeholder 5"/>
          <p:cNvSpPr>
            <a:spLocks noGrp="1"/>
          </p:cNvSpPr>
          <p:nvPr>
            <p:ph type="sldNum" sz="quarter" idx="12"/>
          </p:nvPr>
        </p:nvSpPr>
        <p:spPr/>
        <p:txBody>
          <a:bodyPr/>
          <a:lstStyle/>
          <a:p>
            <a:pPr>
              <a:defRPr/>
            </a:pPr>
            <a:fld id="{03A282A2-71EB-8649-AFD4-9BD33A545E3A}" type="slidenum">
              <a:rPr lang="en-US"/>
              <a:pPr>
                <a:defRPr/>
              </a:pPr>
              <a:t>38</a:t>
            </a:fld>
            <a:endParaRPr lang="en-US"/>
          </a:p>
        </p:txBody>
      </p:sp>
      <p:sp>
        <p:nvSpPr>
          <p:cNvPr id="1165314" name="Rectangle 2"/>
          <p:cNvSpPr>
            <a:spLocks noGrp="1" noChangeArrowheads="1"/>
          </p:cNvSpPr>
          <p:nvPr>
            <p:ph type="title"/>
          </p:nvPr>
        </p:nvSpPr>
        <p:spPr/>
        <p:txBody>
          <a:bodyPr/>
          <a:lstStyle/>
          <a:p>
            <a:pPr eaLnBrk="1" hangingPunct="1">
              <a:defRPr/>
            </a:pPr>
            <a:r>
              <a:rPr lang="en-US" smtClean="0">
                <a:cs typeface="+mj-cs"/>
              </a:rPr>
              <a:t>Example of Banker</a:t>
            </a:r>
            <a:r>
              <a:rPr lang="ja-JP" altLang="en-US" smtClean="0">
                <a:latin typeface="Arial"/>
                <a:cs typeface="+mj-cs"/>
              </a:rPr>
              <a:t>’</a:t>
            </a:r>
            <a:r>
              <a:rPr lang="en-US" smtClean="0">
                <a:cs typeface="+mj-cs"/>
              </a:rPr>
              <a:t>s Algorithm</a:t>
            </a:r>
          </a:p>
        </p:txBody>
      </p:sp>
      <p:sp>
        <p:nvSpPr>
          <p:cNvPr id="1165315" name="Rectangle 3"/>
          <p:cNvSpPr>
            <a:spLocks noGrp="1" noChangeArrowheads="1"/>
          </p:cNvSpPr>
          <p:nvPr>
            <p:ph type="body" idx="1"/>
          </p:nvPr>
        </p:nvSpPr>
        <p:spPr>
          <a:xfrm>
            <a:off x="323850" y="1557338"/>
            <a:ext cx="8496300" cy="792162"/>
          </a:xfrm>
        </p:spPr>
        <p:txBody>
          <a:bodyPr/>
          <a:lstStyle/>
          <a:p>
            <a:pPr eaLnBrk="1" hangingPunct="1">
              <a:defRPr/>
            </a:pPr>
            <a:r>
              <a:rPr lang="en-US" smtClean="0">
                <a:cs typeface="+mn-cs"/>
              </a:rPr>
              <a:t>Assume later, at an arbitrary time t, we have the following system state:</a:t>
            </a:r>
          </a:p>
        </p:txBody>
      </p:sp>
      <p:sp>
        <p:nvSpPr>
          <p:cNvPr id="1165341" name="Text Box 29"/>
          <p:cNvSpPr txBox="1">
            <a:spLocks noChangeArrowheads="1"/>
          </p:cNvSpPr>
          <p:nvPr/>
        </p:nvSpPr>
        <p:spPr bwMode="auto">
          <a:xfrm>
            <a:off x="593725" y="2513013"/>
            <a:ext cx="20034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Existing = [10 5 7]</a:t>
            </a:r>
          </a:p>
        </p:txBody>
      </p:sp>
      <p:graphicFrame>
        <p:nvGraphicFramePr>
          <p:cNvPr id="1165358" name="Group 46"/>
          <p:cNvGraphicFramePr>
            <a:graphicFrameLocks noGrp="1"/>
          </p:cNvGraphicFramePr>
          <p:nvPr/>
        </p:nvGraphicFramePr>
        <p:xfrm>
          <a:off x="2916238" y="3213100"/>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65381" name="Group 69"/>
          <p:cNvGraphicFramePr>
            <a:graphicFrameLocks noGrp="1"/>
          </p:cNvGraphicFramePr>
          <p:nvPr/>
        </p:nvGraphicFramePr>
        <p:xfrm>
          <a:off x="4930775" y="3186113"/>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1 2 2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65404" name="Group 92"/>
          <p:cNvGraphicFramePr>
            <a:graphicFrameLocks noGrp="1"/>
          </p:cNvGraphicFramePr>
          <p:nvPr/>
        </p:nvGraphicFramePr>
        <p:xfrm>
          <a:off x="6967538" y="3213100"/>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3 3 2</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65412" name="Group 100"/>
          <p:cNvGraphicFramePr>
            <a:graphicFrameLocks noGrp="1"/>
          </p:cNvGraphicFramePr>
          <p:nvPr/>
        </p:nvGraphicFramePr>
        <p:xfrm>
          <a:off x="827088" y="3213100"/>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Max</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7 5 3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9 0 2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65435" name="Text Box 123"/>
          <p:cNvSpPr txBox="1">
            <a:spLocks noChangeArrowheads="1"/>
          </p:cNvSpPr>
          <p:nvPr/>
        </p:nvSpPr>
        <p:spPr bwMode="auto">
          <a:xfrm>
            <a:off x="3492500" y="5949950"/>
            <a:ext cx="1908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Is it a safe state?</a:t>
            </a:r>
          </a:p>
        </p:txBody>
      </p:sp>
      <p:sp>
        <p:nvSpPr>
          <p:cNvPr id="1165436" name="Text Box 124"/>
          <p:cNvSpPr txBox="1">
            <a:spLocks noChangeArrowheads="1"/>
          </p:cNvSpPr>
          <p:nvPr/>
        </p:nvSpPr>
        <p:spPr bwMode="auto">
          <a:xfrm>
            <a:off x="4859338" y="2492375"/>
            <a:ext cx="18065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ctr">
              <a:defRPr/>
            </a:pPr>
            <a:r>
              <a:rPr lang="en-US">
                <a:cs typeface="+mn-cs"/>
              </a:rPr>
              <a:t>Need = </a:t>
            </a:r>
          </a:p>
          <a:p>
            <a:pPr algn="ctr">
              <a:defRPr/>
            </a:pPr>
            <a:r>
              <a:rPr lang="en-US">
                <a:cs typeface="+mn-cs"/>
              </a:rPr>
              <a:t>Max - Allocation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65404"/>
                                        </p:tgtEl>
                                        <p:attrNameLst>
                                          <p:attrName>style.visibility</p:attrName>
                                        </p:attrNameLst>
                                      </p:cBhvr>
                                      <p:to>
                                        <p:strVal val="visible"/>
                                      </p:to>
                                    </p:set>
                                    <p:animEffect transition="in" filter="blinds(horizontal)">
                                      <p:cBhvr>
                                        <p:cTn id="7" dur="500"/>
                                        <p:tgtEl>
                                          <p:spTgt spid="1165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65381"/>
                                        </p:tgtEl>
                                        <p:attrNameLst>
                                          <p:attrName>style.visibility</p:attrName>
                                        </p:attrNameLst>
                                      </p:cBhvr>
                                      <p:to>
                                        <p:strVal val="visible"/>
                                      </p:to>
                                    </p:set>
                                    <p:animEffect transition="in" filter="blinds(horizontal)">
                                      <p:cBhvr>
                                        <p:cTn id="12" dur="500"/>
                                        <p:tgtEl>
                                          <p:spTgt spid="116538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165436"/>
                                        </p:tgtEl>
                                        <p:attrNameLst>
                                          <p:attrName>style.visibility</p:attrName>
                                        </p:attrNameLst>
                                      </p:cBhvr>
                                      <p:to>
                                        <p:strVal val="visible"/>
                                      </p:to>
                                    </p:set>
                                    <p:animEffect transition="in" filter="blinds(horizontal)">
                                      <p:cBhvr>
                                        <p:cTn id="15" dur="500"/>
                                        <p:tgtEl>
                                          <p:spTgt spid="116543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165435">
                                            <p:txEl>
                                              <p:pRg st="0" end="0"/>
                                            </p:txEl>
                                          </p:spTgt>
                                        </p:tgtEl>
                                        <p:attrNameLst>
                                          <p:attrName>style.visibility</p:attrName>
                                        </p:attrNameLst>
                                      </p:cBhvr>
                                      <p:to>
                                        <p:strVal val="visible"/>
                                      </p:to>
                                    </p:set>
                                    <p:animEffect transition="in" filter="blinds(horizontal)">
                                      <p:cBhvr>
                                        <p:cTn id="20" dur="500"/>
                                        <p:tgtEl>
                                          <p:spTgt spid="1165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543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Date Placeholder 2"/>
          <p:cNvSpPr>
            <a:spLocks noGrp="1"/>
          </p:cNvSpPr>
          <p:nvPr>
            <p:ph type="dt" sz="quarter" idx="10"/>
          </p:nvPr>
        </p:nvSpPr>
        <p:spPr/>
        <p:txBody>
          <a:bodyPr/>
          <a:lstStyle/>
          <a:p>
            <a:pPr>
              <a:defRPr/>
            </a:pPr>
            <a:r>
              <a:rPr lang="tr-TR"/>
              <a:t>CS342 Operating Systems</a:t>
            </a:r>
            <a:endParaRPr lang="en-US"/>
          </a:p>
        </p:txBody>
      </p:sp>
      <p:sp>
        <p:nvSpPr>
          <p:cNvPr id="61"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2" name="Slide Number Placeholder 4"/>
          <p:cNvSpPr>
            <a:spLocks noGrp="1"/>
          </p:cNvSpPr>
          <p:nvPr>
            <p:ph type="sldNum" sz="quarter" idx="12"/>
          </p:nvPr>
        </p:nvSpPr>
        <p:spPr/>
        <p:txBody>
          <a:bodyPr/>
          <a:lstStyle/>
          <a:p>
            <a:pPr>
              <a:defRPr/>
            </a:pPr>
            <a:fld id="{E3DC0971-9A4E-EE42-97E1-5FEA5633D3AA}" type="slidenum">
              <a:rPr lang="en-US"/>
              <a:pPr>
                <a:defRPr/>
              </a:pPr>
              <a:t>39</a:t>
            </a:fld>
            <a:endParaRPr lang="en-US"/>
          </a:p>
        </p:txBody>
      </p:sp>
      <p:sp>
        <p:nvSpPr>
          <p:cNvPr id="1167364" name="Rectangle 4"/>
          <p:cNvSpPr>
            <a:spLocks noGrp="1" noChangeArrowheads="1"/>
          </p:cNvSpPr>
          <p:nvPr>
            <p:ph type="title"/>
          </p:nvPr>
        </p:nvSpPr>
        <p:spPr/>
        <p:txBody>
          <a:bodyPr/>
          <a:lstStyle/>
          <a:p>
            <a:pPr eaLnBrk="1" hangingPunct="1">
              <a:defRPr/>
            </a:pPr>
            <a:r>
              <a:rPr lang="en-US" smtClean="0">
                <a:cs typeface="+mj-cs"/>
              </a:rPr>
              <a:t>Example of Banker</a:t>
            </a:r>
            <a:r>
              <a:rPr lang="ja-JP" altLang="en-US" smtClean="0">
                <a:latin typeface="Arial"/>
                <a:cs typeface="+mj-cs"/>
              </a:rPr>
              <a:t>’</a:t>
            </a:r>
            <a:r>
              <a:rPr lang="en-US" smtClean="0">
                <a:cs typeface="+mj-cs"/>
              </a:rPr>
              <a:t>s Algorithm</a:t>
            </a:r>
          </a:p>
        </p:txBody>
      </p:sp>
      <p:graphicFrame>
        <p:nvGraphicFramePr>
          <p:cNvPr id="1167365" name="Group 5"/>
          <p:cNvGraphicFramePr>
            <a:graphicFrameLocks noGrp="1"/>
          </p:cNvGraphicFramePr>
          <p:nvPr/>
        </p:nvGraphicFramePr>
        <p:xfrm>
          <a:off x="1476375" y="1628775"/>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67388" name="Group 28"/>
          <p:cNvGraphicFramePr>
            <a:graphicFrameLocks noGrp="1"/>
          </p:cNvGraphicFramePr>
          <p:nvPr/>
        </p:nvGraphicFramePr>
        <p:xfrm>
          <a:off x="3635375" y="1628775"/>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1 2 2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67411" name="Group 51"/>
          <p:cNvGraphicFramePr>
            <a:graphicFrameLocks noGrp="1"/>
          </p:cNvGraphicFramePr>
          <p:nvPr/>
        </p:nvGraphicFramePr>
        <p:xfrm>
          <a:off x="5741988" y="1628775"/>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3 3 2</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67421" name="Text Box 61"/>
          <p:cNvSpPr txBox="1">
            <a:spLocks noChangeArrowheads="1"/>
          </p:cNvSpPr>
          <p:nvPr/>
        </p:nvSpPr>
        <p:spPr bwMode="auto">
          <a:xfrm>
            <a:off x="395288" y="4076700"/>
            <a:ext cx="4867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Try to find a row in </a:t>
            </a:r>
            <a:r>
              <a:rPr lang="en-US" i="1">
                <a:cs typeface="+mn-cs"/>
              </a:rPr>
              <a:t>Need</a:t>
            </a:r>
            <a:r>
              <a:rPr lang="en-US" i="1" baseline="-25000">
                <a:cs typeface="+mn-cs"/>
              </a:rPr>
              <a:t>i </a:t>
            </a:r>
            <a:r>
              <a:rPr lang="en-US">
                <a:cs typeface="+mn-cs"/>
              </a:rPr>
              <a:t> that is &lt;= Available. </a:t>
            </a:r>
          </a:p>
        </p:txBody>
      </p:sp>
      <p:sp>
        <p:nvSpPr>
          <p:cNvPr id="1167422" name="Text Box 62"/>
          <p:cNvSpPr txBox="1">
            <a:spLocks noChangeArrowheads="1"/>
          </p:cNvSpPr>
          <p:nvPr/>
        </p:nvSpPr>
        <p:spPr bwMode="auto">
          <a:xfrm>
            <a:off x="952500" y="4456113"/>
            <a:ext cx="726122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P1.    run completion. Available becomes = [3 3 2] + [2 0 0] = [5 3 2]</a:t>
            </a:r>
          </a:p>
          <a:p>
            <a:pPr>
              <a:defRPr/>
            </a:pPr>
            <a:r>
              <a:rPr lang="en-US">
                <a:cs typeface="+mn-cs"/>
              </a:rPr>
              <a:t>P3.    run completion. Available becomes = [5 3 2] + [2 1 1] = [7 4 3]</a:t>
            </a:r>
          </a:p>
          <a:p>
            <a:pPr>
              <a:defRPr/>
            </a:pPr>
            <a:r>
              <a:rPr lang="en-US">
                <a:cs typeface="+mn-cs"/>
              </a:rPr>
              <a:t>P4.    run completion. Available becomes = [7 4 3] + [0 0 2] = [7 4 5]</a:t>
            </a:r>
          </a:p>
          <a:p>
            <a:pPr>
              <a:defRPr/>
            </a:pPr>
            <a:r>
              <a:rPr lang="en-US">
                <a:cs typeface="+mn-cs"/>
              </a:rPr>
              <a:t>P2.    run completion. Available becomes = [7 4 5] + [3 0 2] = [10 4 7]</a:t>
            </a:r>
          </a:p>
          <a:p>
            <a:pPr>
              <a:defRPr/>
            </a:pPr>
            <a:r>
              <a:rPr lang="en-US">
                <a:cs typeface="+mn-cs"/>
              </a:rPr>
              <a:t>P0.    run completion. Available becomes = [10 4 7] + [0 1 0] = [10 5 7]</a:t>
            </a:r>
          </a:p>
          <a:p>
            <a:pPr>
              <a:defRPr/>
            </a:pPr>
            <a:endParaRPr lang="en-US">
              <a:cs typeface="+mn-cs"/>
            </a:endParaRPr>
          </a:p>
        </p:txBody>
      </p:sp>
      <p:sp>
        <p:nvSpPr>
          <p:cNvPr id="1167423" name="Text Box 63"/>
          <p:cNvSpPr txBox="1">
            <a:spLocks noChangeArrowheads="1"/>
          </p:cNvSpPr>
          <p:nvPr/>
        </p:nvSpPr>
        <p:spPr bwMode="auto">
          <a:xfrm>
            <a:off x="769938" y="5942013"/>
            <a:ext cx="7445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b="1">
                <a:cs typeface="+mn-cs"/>
              </a:rPr>
              <a:t>We found a sequence of execution: P1, P3, P4, P2, P0. State is safe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67411"/>
                                        </p:tgtEl>
                                        <p:attrNameLst>
                                          <p:attrName>style.visibility</p:attrName>
                                        </p:attrNameLst>
                                      </p:cBhvr>
                                      <p:to>
                                        <p:strVal val="visible"/>
                                      </p:to>
                                    </p:set>
                                    <p:animEffect transition="in" filter="blinds(horizontal)">
                                      <p:cBhvr>
                                        <p:cTn id="7" dur="500"/>
                                        <p:tgtEl>
                                          <p:spTgt spid="11674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67388"/>
                                        </p:tgtEl>
                                        <p:attrNameLst>
                                          <p:attrName>style.visibility</p:attrName>
                                        </p:attrNameLst>
                                      </p:cBhvr>
                                      <p:to>
                                        <p:strVal val="visible"/>
                                      </p:to>
                                    </p:set>
                                    <p:animEffect transition="in" filter="blinds(horizontal)">
                                      <p:cBhvr>
                                        <p:cTn id="12" dur="500"/>
                                        <p:tgtEl>
                                          <p:spTgt spid="11673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67422">
                                            <p:txEl>
                                              <p:pRg st="0" end="0"/>
                                            </p:txEl>
                                          </p:spTgt>
                                        </p:tgtEl>
                                        <p:attrNameLst>
                                          <p:attrName>style.visibility</p:attrName>
                                        </p:attrNameLst>
                                      </p:cBhvr>
                                      <p:to>
                                        <p:strVal val="visible"/>
                                      </p:to>
                                    </p:set>
                                    <p:animEffect transition="in" filter="blinds(horizontal)">
                                      <p:cBhvr>
                                        <p:cTn id="17" dur="500"/>
                                        <p:tgtEl>
                                          <p:spTgt spid="1167422">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67422">
                                            <p:txEl>
                                              <p:pRg st="1" end="1"/>
                                            </p:txEl>
                                          </p:spTgt>
                                        </p:tgtEl>
                                        <p:attrNameLst>
                                          <p:attrName>style.visibility</p:attrName>
                                        </p:attrNameLst>
                                      </p:cBhvr>
                                      <p:to>
                                        <p:strVal val="visible"/>
                                      </p:to>
                                    </p:set>
                                    <p:animEffect transition="in" filter="blinds(horizontal)">
                                      <p:cBhvr>
                                        <p:cTn id="22" dur="500"/>
                                        <p:tgtEl>
                                          <p:spTgt spid="1167422">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167422">
                                            <p:txEl>
                                              <p:pRg st="2" end="2"/>
                                            </p:txEl>
                                          </p:spTgt>
                                        </p:tgtEl>
                                        <p:attrNameLst>
                                          <p:attrName>style.visibility</p:attrName>
                                        </p:attrNameLst>
                                      </p:cBhvr>
                                      <p:to>
                                        <p:strVal val="visible"/>
                                      </p:to>
                                    </p:set>
                                    <p:animEffect transition="in" filter="blinds(horizontal)">
                                      <p:cBhvr>
                                        <p:cTn id="27" dur="500"/>
                                        <p:tgtEl>
                                          <p:spTgt spid="1167422">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167422">
                                            <p:txEl>
                                              <p:pRg st="3" end="3"/>
                                            </p:txEl>
                                          </p:spTgt>
                                        </p:tgtEl>
                                        <p:attrNameLst>
                                          <p:attrName>style.visibility</p:attrName>
                                        </p:attrNameLst>
                                      </p:cBhvr>
                                      <p:to>
                                        <p:strVal val="visible"/>
                                      </p:to>
                                    </p:set>
                                    <p:animEffect transition="in" filter="blinds(horizontal)">
                                      <p:cBhvr>
                                        <p:cTn id="32" dur="500"/>
                                        <p:tgtEl>
                                          <p:spTgt spid="1167422">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167422">
                                            <p:txEl>
                                              <p:pRg st="4" end="4"/>
                                            </p:txEl>
                                          </p:spTgt>
                                        </p:tgtEl>
                                        <p:attrNameLst>
                                          <p:attrName>style.visibility</p:attrName>
                                        </p:attrNameLst>
                                      </p:cBhvr>
                                      <p:to>
                                        <p:strVal val="visible"/>
                                      </p:to>
                                    </p:set>
                                    <p:animEffect transition="in" filter="blinds(horizontal)">
                                      <p:cBhvr>
                                        <p:cTn id="37" dur="500"/>
                                        <p:tgtEl>
                                          <p:spTgt spid="1167422">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67423"/>
                                        </p:tgtEl>
                                        <p:attrNameLst>
                                          <p:attrName>style.visibility</p:attrName>
                                        </p:attrNameLst>
                                      </p:cBhvr>
                                      <p:to>
                                        <p:strVal val="visible"/>
                                      </p:to>
                                    </p:set>
                                    <p:animEffect transition="in" filter="blinds(horizontal)">
                                      <p:cBhvr>
                                        <p:cTn id="42" dur="500"/>
                                        <p:tgtEl>
                                          <p:spTgt spid="116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3"/>
          <p:cNvSpPr>
            <a:spLocks noGrp="1"/>
          </p:cNvSpPr>
          <p:nvPr>
            <p:ph type="dt" sz="quarter" idx="10"/>
          </p:nvPr>
        </p:nvSpPr>
        <p:spPr/>
        <p:txBody>
          <a:bodyPr/>
          <a:lstStyle/>
          <a:p>
            <a:pPr>
              <a:defRPr/>
            </a:pPr>
            <a:r>
              <a:rPr lang="tr-TR"/>
              <a:t>CS342 Operating Systems</a:t>
            </a:r>
            <a:endParaRPr lang="en-US"/>
          </a:p>
        </p:txBody>
      </p:sp>
      <p:sp>
        <p:nvSpPr>
          <p:cNvPr id="39"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40" name="Slide Number Placeholder 5"/>
          <p:cNvSpPr>
            <a:spLocks noGrp="1"/>
          </p:cNvSpPr>
          <p:nvPr>
            <p:ph type="sldNum" sz="quarter" idx="12"/>
          </p:nvPr>
        </p:nvSpPr>
        <p:spPr/>
        <p:txBody>
          <a:bodyPr/>
          <a:lstStyle/>
          <a:p>
            <a:pPr>
              <a:defRPr/>
            </a:pPr>
            <a:fld id="{591EF22E-A5D8-5148-BD7F-F0EF4F3A564A}" type="slidenum">
              <a:rPr lang="en-US"/>
              <a:pPr>
                <a:defRPr/>
              </a:pPr>
              <a:t>4</a:t>
            </a:fld>
            <a:endParaRPr lang="en-US"/>
          </a:p>
        </p:txBody>
      </p:sp>
      <p:sp>
        <p:nvSpPr>
          <p:cNvPr id="1044482" name="Rectangle 2"/>
          <p:cNvSpPr>
            <a:spLocks noGrp="1" noChangeArrowheads="1"/>
          </p:cNvSpPr>
          <p:nvPr>
            <p:ph type="title"/>
          </p:nvPr>
        </p:nvSpPr>
        <p:spPr/>
        <p:txBody>
          <a:bodyPr/>
          <a:lstStyle/>
          <a:p>
            <a:pPr eaLnBrk="1" hangingPunct="1">
              <a:defRPr/>
            </a:pPr>
            <a:r>
              <a:rPr lang="en-US" smtClean="0">
                <a:cs typeface="+mj-cs"/>
              </a:rPr>
              <a:t>Bridge Crossing Example</a:t>
            </a:r>
          </a:p>
        </p:txBody>
      </p:sp>
      <p:sp>
        <p:nvSpPr>
          <p:cNvPr id="1044483" name="Rectangle 3"/>
          <p:cNvSpPr>
            <a:spLocks noGrp="1" noChangeArrowheads="1"/>
          </p:cNvSpPr>
          <p:nvPr>
            <p:ph type="body" idx="1"/>
          </p:nvPr>
        </p:nvSpPr>
        <p:spPr>
          <a:xfrm>
            <a:off x="323850" y="3644900"/>
            <a:ext cx="8496300" cy="2592388"/>
          </a:xfrm>
        </p:spPr>
        <p:txBody>
          <a:bodyPr/>
          <a:lstStyle/>
          <a:p>
            <a:pPr eaLnBrk="1" hangingPunct="1">
              <a:defRPr/>
            </a:pPr>
            <a:r>
              <a:rPr lang="en-US" dirty="0" smtClean="0">
                <a:cs typeface="+mn-cs"/>
              </a:rPr>
              <a:t>Traffic only in one direction</a:t>
            </a:r>
          </a:p>
          <a:p>
            <a:pPr eaLnBrk="1" hangingPunct="1">
              <a:defRPr/>
            </a:pPr>
            <a:r>
              <a:rPr lang="en-US" dirty="0" smtClean="0">
                <a:solidFill>
                  <a:srgbClr val="FF0000"/>
                </a:solidFill>
                <a:cs typeface="+mn-cs"/>
              </a:rPr>
              <a:t>Each section of a bridge </a:t>
            </a:r>
            <a:r>
              <a:rPr lang="en-US" dirty="0" smtClean="0">
                <a:cs typeface="+mn-cs"/>
              </a:rPr>
              <a:t>can be viewed as a resource</a:t>
            </a:r>
          </a:p>
          <a:p>
            <a:pPr eaLnBrk="1" hangingPunct="1">
              <a:defRPr/>
            </a:pPr>
            <a:r>
              <a:rPr lang="en-US" dirty="0" smtClean="0">
                <a:cs typeface="+mn-cs"/>
              </a:rPr>
              <a:t>If a deadlock occurs, it can be resolved if one car backs up (preempt resources and rollback)</a:t>
            </a:r>
          </a:p>
          <a:p>
            <a:pPr eaLnBrk="1" hangingPunct="1">
              <a:defRPr/>
            </a:pPr>
            <a:r>
              <a:rPr lang="en-US" dirty="0" smtClean="0">
                <a:cs typeface="+mn-cs"/>
              </a:rPr>
              <a:t>Several cars may have to be backed up if a deadlock occurs</a:t>
            </a:r>
          </a:p>
          <a:p>
            <a:pPr eaLnBrk="1" hangingPunct="1">
              <a:defRPr/>
            </a:pPr>
            <a:r>
              <a:rPr lang="en-US" dirty="0" smtClean="0">
                <a:cs typeface="+mn-cs"/>
              </a:rPr>
              <a:t>Starvation is possible</a:t>
            </a:r>
          </a:p>
          <a:p>
            <a:pPr eaLnBrk="1" hangingPunct="1">
              <a:defRPr/>
            </a:pPr>
            <a:r>
              <a:rPr lang="en-US" dirty="0" smtClean="0">
                <a:cs typeface="+mn-cs"/>
              </a:rPr>
              <a:t>Note – </a:t>
            </a:r>
            <a:r>
              <a:rPr lang="en-US" b="1" dirty="0" smtClean="0">
                <a:cs typeface="+mn-cs"/>
              </a:rPr>
              <a:t>Most </a:t>
            </a:r>
            <a:r>
              <a:rPr lang="en-US" b="1" dirty="0" err="1" smtClean="0">
                <a:cs typeface="+mn-cs"/>
              </a:rPr>
              <a:t>OSes</a:t>
            </a:r>
            <a:r>
              <a:rPr lang="en-US" b="1" dirty="0" smtClean="0">
                <a:cs typeface="+mn-cs"/>
              </a:rPr>
              <a:t> do not prevent or deal with deadlocks</a:t>
            </a:r>
          </a:p>
          <a:p>
            <a:pPr eaLnBrk="1" hangingPunct="1">
              <a:defRPr/>
            </a:pPr>
            <a:endParaRPr lang="en-US" b="1" dirty="0" smtClean="0">
              <a:cs typeface="+mn-cs"/>
            </a:endParaRPr>
          </a:p>
        </p:txBody>
      </p:sp>
      <p:grpSp>
        <p:nvGrpSpPr>
          <p:cNvPr id="9222" name="Group 35"/>
          <p:cNvGrpSpPr>
            <a:grpSpLocks/>
          </p:cNvGrpSpPr>
          <p:nvPr/>
        </p:nvGrpSpPr>
        <p:grpSpPr bwMode="auto">
          <a:xfrm>
            <a:off x="1266825" y="1600200"/>
            <a:ext cx="6276975" cy="1371600"/>
            <a:chOff x="798" y="1008"/>
            <a:chExt cx="3954" cy="864"/>
          </a:xfrm>
        </p:grpSpPr>
        <p:grpSp>
          <p:nvGrpSpPr>
            <p:cNvPr id="9227" name="Group 11"/>
            <p:cNvGrpSpPr>
              <a:grpSpLocks/>
            </p:cNvGrpSpPr>
            <p:nvPr/>
          </p:nvGrpSpPr>
          <p:grpSpPr bwMode="auto">
            <a:xfrm>
              <a:off x="816" y="1008"/>
              <a:ext cx="3936" cy="240"/>
              <a:chOff x="672" y="1008"/>
              <a:chExt cx="3936" cy="240"/>
            </a:xfrm>
          </p:grpSpPr>
          <p:sp>
            <p:nvSpPr>
              <p:cNvPr id="9251" name="Line 6"/>
              <p:cNvSpPr>
                <a:spLocks noChangeShapeType="1"/>
              </p:cNvSpPr>
              <p:nvPr/>
            </p:nvSpPr>
            <p:spPr bwMode="auto">
              <a:xfrm>
                <a:off x="672" y="1008"/>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2" name="Line 7"/>
              <p:cNvSpPr>
                <a:spLocks noChangeShapeType="1"/>
              </p:cNvSpPr>
              <p:nvPr/>
            </p:nvSpPr>
            <p:spPr bwMode="auto">
              <a:xfrm>
                <a:off x="1824" y="1008"/>
                <a:ext cx="384"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3" name="Line 8"/>
              <p:cNvSpPr>
                <a:spLocks noChangeShapeType="1"/>
              </p:cNvSpPr>
              <p:nvPr/>
            </p:nvSpPr>
            <p:spPr bwMode="auto">
              <a:xfrm>
                <a:off x="2208" y="1248"/>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4" name="Line 9"/>
              <p:cNvSpPr>
                <a:spLocks noChangeShapeType="1"/>
              </p:cNvSpPr>
              <p:nvPr/>
            </p:nvSpPr>
            <p:spPr bwMode="auto">
              <a:xfrm flipV="1">
                <a:off x="3072" y="1026"/>
                <a:ext cx="384"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5" name="Line 10"/>
              <p:cNvSpPr>
                <a:spLocks noChangeShapeType="1"/>
              </p:cNvSpPr>
              <p:nvPr/>
            </p:nvSpPr>
            <p:spPr bwMode="auto">
              <a:xfrm>
                <a:off x="3456" y="1020"/>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228" name="Group 12"/>
            <p:cNvGrpSpPr>
              <a:grpSpLocks/>
            </p:cNvGrpSpPr>
            <p:nvPr/>
          </p:nvGrpSpPr>
          <p:grpSpPr bwMode="auto">
            <a:xfrm flipV="1">
              <a:off x="816" y="1632"/>
              <a:ext cx="3936" cy="240"/>
              <a:chOff x="672" y="1008"/>
              <a:chExt cx="3936" cy="240"/>
            </a:xfrm>
          </p:grpSpPr>
          <p:sp>
            <p:nvSpPr>
              <p:cNvPr id="9246" name="Line 13"/>
              <p:cNvSpPr>
                <a:spLocks noChangeShapeType="1"/>
              </p:cNvSpPr>
              <p:nvPr/>
            </p:nvSpPr>
            <p:spPr bwMode="auto">
              <a:xfrm>
                <a:off x="672" y="1008"/>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47" name="Line 14"/>
              <p:cNvSpPr>
                <a:spLocks noChangeShapeType="1"/>
              </p:cNvSpPr>
              <p:nvPr/>
            </p:nvSpPr>
            <p:spPr bwMode="auto">
              <a:xfrm>
                <a:off x="1824" y="1008"/>
                <a:ext cx="384"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48" name="Line 15"/>
              <p:cNvSpPr>
                <a:spLocks noChangeShapeType="1"/>
              </p:cNvSpPr>
              <p:nvPr/>
            </p:nvSpPr>
            <p:spPr bwMode="auto">
              <a:xfrm>
                <a:off x="2208" y="1248"/>
                <a:ext cx="8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49" name="Line 16"/>
              <p:cNvSpPr>
                <a:spLocks noChangeShapeType="1"/>
              </p:cNvSpPr>
              <p:nvPr/>
            </p:nvSpPr>
            <p:spPr bwMode="auto">
              <a:xfrm flipV="1">
                <a:off x="3072" y="1026"/>
                <a:ext cx="384" cy="22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50" name="Line 17"/>
              <p:cNvSpPr>
                <a:spLocks noChangeShapeType="1"/>
              </p:cNvSpPr>
              <p:nvPr/>
            </p:nvSpPr>
            <p:spPr bwMode="auto">
              <a:xfrm>
                <a:off x="3456" y="1020"/>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9229" name="Group 22"/>
            <p:cNvGrpSpPr>
              <a:grpSpLocks/>
            </p:cNvGrpSpPr>
            <p:nvPr/>
          </p:nvGrpSpPr>
          <p:grpSpPr bwMode="auto">
            <a:xfrm>
              <a:off x="1512" y="1614"/>
              <a:ext cx="288" cy="162"/>
              <a:chOff x="1056" y="1614"/>
              <a:chExt cx="288" cy="162"/>
            </a:xfrm>
          </p:grpSpPr>
          <p:sp>
            <p:nvSpPr>
              <p:cNvPr id="9244" name="Rectangle 18"/>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9245" name="Rectangle 19"/>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grpSp>
        <p:sp>
          <p:nvSpPr>
            <p:cNvPr id="9230" name="Line 20"/>
            <p:cNvSpPr>
              <a:spLocks noChangeShapeType="1"/>
            </p:cNvSpPr>
            <p:nvPr/>
          </p:nvSpPr>
          <p:spPr bwMode="auto">
            <a:xfrm>
              <a:off x="798" y="1428"/>
              <a:ext cx="127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1" name="Line 21"/>
            <p:cNvSpPr>
              <a:spLocks noChangeShapeType="1"/>
            </p:cNvSpPr>
            <p:nvPr/>
          </p:nvSpPr>
          <p:spPr bwMode="auto">
            <a:xfrm>
              <a:off x="3444" y="1422"/>
              <a:ext cx="127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232" name="Group 23"/>
            <p:cNvGrpSpPr>
              <a:grpSpLocks/>
            </p:cNvGrpSpPr>
            <p:nvPr/>
          </p:nvGrpSpPr>
          <p:grpSpPr bwMode="auto">
            <a:xfrm>
              <a:off x="2382" y="1344"/>
              <a:ext cx="288" cy="162"/>
              <a:chOff x="1056" y="1614"/>
              <a:chExt cx="288" cy="162"/>
            </a:xfrm>
          </p:grpSpPr>
          <p:sp>
            <p:nvSpPr>
              <p:cNvPr id="9242" name="Rectangle 24"/>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9243" name="Rectangle 25"/>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grpSp>
        <p:grpSp>
          <p:nvGrpSpPr>
            <p:cNvPr id="9233" name="Group 26"/>
            <p:cNvGrpSpPr>
              <a:grpSpLocks/>
            </p:cNvGrpSpPr>
            <p:nvPr/>
          </p:nvGrpSpPr>
          <p:grpSpPr bwMode="auto">
            <a:xfrm flipH="1">
              <a:off x="2838" y="1344"/>
              <a:ext cx="288" cy="162"/>
              <a:chOff x="1056" y="1614"/>
              <a:chExt cx="288" cy="162"/>
            </a:xfrm>
          </p:grpSpPr>
          <p:sp>
            <p:nvSpPr>
              <p:cNvPr id="9240" name="Rectangle 27"/>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9241" name="Rectangle 28"/>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grpSp>
        <p:grpSp>
          <p:nvGrpSpPr>
            <p:cNvPr id="9234" name="Group 29"/>
            <p:cNvGrpSpPr>
              <a:grpSpLocks/>
            </p:cNvGrpSpPr>
            <p:nvPr/>
          </p:nvGrpSpPr>
          <p:grpSpPr bwMode="auto">
            <a:xfrm flipH="1">
              <a:off x="3822" y="1140"/>
              <a:ext cx="288" cy="162"/>
              <a:chOff x="1056" y="1614"/>
              <a:chExt cx="288" cy="162"/>
            </a:xfrm>
          </p:grpSpPr>
          <p:sp>
            <p:nvSpPr>
              <p:cNvPr id="9238" name="Rectangle 30"/>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9239" name="Rectangle 31"/>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grpSp>
        <p:grpSp>
          <p:nvGrpSpPr>
            <p:cNvPr id="9235" name="Group 32"/>
            <p:cNvGrpSpPr>
              <a:grpSpLocks/>
            </p:cNvGrpSpPr>
            <p:nvPr/>
          </p:nvGrpSpPr>
          <p:grpSpPr bwMode="auto">
            <a:xfrm flipH="1">
              <a:off x="4248" y="1140"/>
              <a:ext cx="288" cy="162"/>
              <a:chOff x="1056" y="1614"/>
              <a:chExt cx="288" cy="162"/>
            </a:xfrm>
          </p:grpSpPr>
          <p:sp>
            <p:nvSpPr>
              <p:cNvPr id="9236" name="Rectangle 33"/>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9237" name="Rectangle 34"/>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p>
                <a:pPr eaLnBrk="0" hangingPunct="0"/>
                <a:endParaRPr lang="tr-TR">
                  <a:latin typeface="Verdana" charset="0"/>
                </a:endParaRPr>
              </a:p>
            </p:txBody>
          </p:sp>
        </p:grpSp>
      </p:grpSp>
      <p:sp>
        <p:nvSpPr>
          <p:cNvPr id="1044514" name="Line 34"/>
          <p:cNvSpPr>
            <a:spLocks noChangeShapeType="1"/>
          </p:cNvSpPr>
          <p:nvPr/>
        </p:nvSpPr>
        <p:spPr bwMode="auto">
          <a:xfrm>
            <a:off x="3708400" y="2781300"/>
            <a:ext cx="576263" cy="0"/>
          </a:xfrm>
          <a:prstGeom prst="line">
            <a:avLst/>
          </a:prstGeom>
          <a:noFill/>
          <a:ln w="3175">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044515" name="Line 35"/>
          <p:cNvSpPr>
            <a:spLocks noChangeShapeType="1"/>
          </p:cNvSpPr>
          <p:nvPr/>
        </p:nvSpPr>
        <p:spPr bwMode="auto">
          <a:xfrm>
            <a:off x="4356100" y="2781300"/>
            <a:ext cx="576263" cy="0"/>
          </a:xfrm>
          <a:prstGeom prst="line">
            <a:avLst/>
          </a:prstGeom>
          <a:noFill/>
          <a:ln w="3175">
            <a:solidFill>
              <a:schemeClr val="tx1"/>
            </a:solidFill>
            <a:round/>
            <a:headEnd type="triangl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044516" name="Text Box 36"/>
          <p:cNvSpPr txBox="1">
            <a:spLocks noChangeArrowheads="1"/>
          </p:cNvSpPr>
          <p:nvPr/>
        </p:nvSpPr>
        <p:spPr bwMode="auto">
          <a:xfrm>
            <a:off x="3276600" y="2852738"/>
            <a:ext cx="1031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section1</a:t>
            </a:r>
          </a:p>
        </p:txBody>
      </p:sp>
      <p:sp>
        <p:nvSpPr>
          <p:cNvPr id="1044517" name="Text Box 37"/>
          <p:cNvSpPr txBox="1">
            <a:spLocks noChangeArrowheads="1"/>
          </p:cNvSpPr>
          <p:nvPr/>
        </p:nvSpPr>
        <p:spPr bwMode="auto">
          <a:xfrm>
            <a:off x="4284663" y="2852738"/>
            <a:ext cx="1031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section2</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Date Placeholder 3"/>
          <p:cNvSpPr>
            <a:spLocks noGrp="1"/>
          </p:cNvSpPr>
          <p:nvPr>
            <p:ph type="dt" sz="quarter" idx="10"/>
          </p:nvPr>
        </p:nvSpPr>
        <p:spPr/>
        <p:txBody>
          <a:bodyPr/>
          <a:lstStyle/>
          <a:p>
            <a:pPr>
              <a:defRPr/>
            </a:pPr>
            <a:r>
              <a:rPr lang="tr-TR"/>
              <a:t>CS342 Operating Systems</a:t>
            </a:r>
            <a:endParaRPr lang="en-US"/>
          </a:p>
        </p:txBody>
      </p:sp>
      <p:sp>
        <p:nvSpPr>
          <p:cNvPr id="84"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85" name="Slide Number Placeholder 5"/>
          <p:cNvSpPr>
            <a:spLocks noGrp="1"/>
          </p:cNvSpPr>
          <p:nvPr>
            <p:ph type="sldNum" sz="quarter" idx="12"/>
          </p:nvPr>
        </p:nvSpPr>
        <p:spPr/>
        <p:txBody>
          <a:bodyPr/>
          <a:lstStyle/>
          <a:p>
            <a:pPr>
              <a:defRPr/>
            </a:pPr>
            <a:fld id="{60E7110E-C0F6-4C48-9A8D-B4A9CD561878}" type="slidenum">
              <a:rPr lang="en-US"/>
              <a:pPr>
                <a:defRPr/>
              </a:pPr>
              <a:t>40</a:t>
            </a:fld>
            <a:endParaRPr lang="en-US"/>
          </a:p>
        </p:txBody>
      </p:sp>
      <p:sp>
        <p:nvSpPr>
          <p:cNvPr id="1115138" name="Rectangle 2"/>
          <p:cNvSpPr>
            <a:spLocks noGrp="1" noChangeArrowheads="1"/>
          </p:cNvSpPr>
          <p:nvPr>
            <p:ph type="title"/>
          </p:nvPr>
        </p:nvSpPr>
        <p:spPr/>
        <p:txBody>
          <a:bodyPr/>
          <a:lstStyle/>
          <a:p>
            <a:pPr eaLnBrk="1" hangingPunct="1">
              <a:defRPr/>
            </a:pPr>
            <a:r>
              <a:rPr lang="en-US" smtClean="0">
                <a:cs typeface="+mj-cs"/>
              </a:rPr>
              <a:t>Example:  </a:t>
            </a:r>
            <a:r>
              <a:rPr lang="en-US" i="1" smtClean="0">
                <a:cs typeface="+mj-cs"/>
              </a:rPr>
              <a:t>P</a:t>
            </a:r>
            <a:r>
              <a:rPr lang="en-US" baseline="-25000" smtClean="0">
                <a:cs typeface="+mj-cs"/>
              </a:rPr>
              <a:t>1</a:t>
            </a:r>
            <a:r>
              <a:rPr lang="en-US" smtClean="0">
                <a:cs typeface="+mj-cs"/>
              </a:rPr>
              <a:t> requests (1,0,2)</a:t>
            </a:r>
          </a:p>
        </p:txBody>
      </p:sp>
      <p:sp>
        <p:nvSpPr>
          <p:cNvPr id="1115139" name="Rectangle 3"/>
          <p:cNvSpPr>
            <a:spLocks noGrp="1" noChangeArrowheads="1"/>
          </p:cNvSpPr>
          <p:nvPr>
            <p:ph type="body" idx="1"/>
          </p:nvPr>
        </p:nvSpPr>
        <p:spPr/>
        <p:txBody>
          <a:bodyPr/>
          <a:lstStyle/>
          <a:p>
            <a:pPr eaLnBrk="1" hangingPunct="1">
              <a:defRPr/>
            </a:pPr>
            <a:r>
              <a:rPr lang="en-US" sz="1600" smtClean="0">
                <a:cs typeface="+mn-cs"/>
              </a:rPr>
              <a:t>At that time Available is  [3 3 2]</a:t>
            </a:r>
          </a:p>
          <a:p>
            <a:pPr eaLnBrk="1" hangingPunct="1">
              <a:defRPr/>
            </a:pPr>
            <a:r>
              <a:rPr lang="en-US" sz="1600" smtClean="0">
                <a:cs typeface="+mn-cs"/>
              </a:rPr>
              <a:t>First check that Request </a:t>
            </a:r>
            <a:r>
              <a:rPr lang="en-US" sz="1600" smtClean="0">
                <a:cs typeface="+mn-cs"/>
                <a:sym typeface="Symbol" charset="0"/>
              </a:rPr>
              <a:t> Available (that is, (1,0,2)  (3,3,2)  true. </a:t>
            </a:r>
          </a:p>
          <a:p>
            <a:pPr eaLnBrk="1" hangingPunct="1">
              <a:defRPr/>
            </a:pPr>
            <a:r>
              <a:rPr lang="en-US" sz="1600" smtClean="0">
                <a:cs typeface="+mn-cs"/>
                <a:sym typeface="Symbol" charset="0"/>
              </a:rPr>
              <a:t>Then check the new state for safety: </a:t>
            </a:r>
            <a:endParaRPr lang="en-US" sz="1600" i="1" smtClean="0">
              <a:cs typeface="+mn-cs"/>
              <a:sym typeface="Symbol" charset="0"/>
            </a:endParaRPr>
          </a:p>
          <a:p>
            <a:pPr eaLnBrk="1" hangingPunct="1">
              <a:buFontTx/>
              <a:buNone/>
              <a:defRPr/>
            </a:pPr>
            <a:r>
              <a:rPr lang="en-US" sz="1600" i="1" smtClean="0">
                <a:cs typeface="+mn-cs"/>
              </a:rPr>
              <a:t>			</a:t>
            </a:r>
            <a:endParaRPr lang="en-US" sz="1600" smtClean="0">
              <a:cs typeface="+mn-cs"/>
            </a:endParaRPr>
          </a:p>
          <a:p>
            <a:pPr eaLnBrk="1" hangingPunct="1">
              <a:defRPr/>
            </a:pPr>
            <a:endParaRPr lang="en-US" sz="1600" smtClean="0">
              <a:cs typeface="+mn-cs"/>
            </a:endParaRPr>
          </a:p>
          <a:p>
            <a:pPr eaLnBrk="1" hangingPunct="1">
              <a:defRPr/>
            </a:pPr>
            <a:endParaRPr lang="en-US" sz="1600" smtClean="0">
              <a:cs typeface="+mn-cs"/>
            </a:endParaRPr>
          </a:p>
        </p:txBody>
      </p:sp>
      <p:graphicFrame>
        <p:nvGraphicFramePr>
          <p:cNvPr id="1115141" name="Group 5"/>
          <p:cNvGraphicFramePr>
            <a:graphicFrameLocks noGrp="1"/>
          </p:cNvGraphicFramePr>
          <p:nvPr/>
        </p:nvGraphicFramePr>
        <p:xfrm>
          <a:off x="2700338" y="292417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15164" name="Group 28"/>
          <p:cNvGraphicFramePr>
            <a:graphicFrameLocks noGrp="1"/>
          </p:cNvGraphicFramePr>
          <p:nvPr/>
        </p:nvGraphicFramePr>
        <p:xfrm>
          <a:off x="4787900" y="2924175"/>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0 2 0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15187" name="Group 51"/>
          <p:cNvGraphicFramePr>
            <a:graphicFrameLocks noGrp="1"/>
          </p:cNvGraphicFramePr>
          <p:nvPr/>
        </p:nvGraphicFramePr>
        <p:xfrm>
          <a:off x="6875463" y="2924175"/>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2 3 0</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15195" name="Group 59"/>
          <p:cNvGraphicFramePr>
            <a:graphicFrameLocks noGrp="1"/>
          </p:cNvGraphicFramePr>
          <p:nvPr/>
        </p:nvGraphicFramePr>
        <p:xfrm>
          <a:off x="468313" y="292417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Max</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7 5 3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9 0 2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2 2 2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15218" name="Rectangle 82"/>
          <p:cNvSpPr>
            <a:spLocks noChangeArrowheads="1"/>
          </p:cNvSpPr>
          <p:nvPr/>
        </p:nvSpPr>
        <p:spPr bwMode="auto">
          <a:xfrm>
            <a:off x="2411413" y="2708275"/>
            <a:ext cx="6048375" cy="3241675"/>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15219" name="Text Box 83"/>
          <p:cNvSpPr txBox="1">
            <a:spLocks noChangeArrowheads="1"/>
          </p:cNvSpPr>
          <p:nvPr/>
        </p:nvSpPr>
        <p:spPr bwMode="auto">
          <a:xfrm>
            <a:off x="2408238" y="5608638"/>
            <a:ext cx="6556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new state (we did not go to that state yet; we are just checking)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15187"/>
                                        </p:tgtEl>
                                        <p:attrNameLst>
                                          <p:attrName>style.visibility</p:attrName>
                                        </p:attrNameLst>
                                      </p:cBhvr>
                                      <p:to>
                                        <p:strVal val="visible"/>
                                      </p:to>
                                    </p:set>
                                    <p:animEffect transition="in" filter="blinds(horizontal)">
                                      <p:cBhvr>
                                        <p:cTn id="7" dur="500"/>
                                        <p:tgtEl>
                                          <p:spTgt spid="11151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15164"/>
                                        </p:tgtEl>
                                        <p:attrNameLst>
                                          <p:attrName>style.visibility</p:attrName>
                                        </p:attrNameLst>
                                      </p:cBhvr>
                                      <p:to>
                                        <p:strVal val="visible"/>
                                      </p:to>
                                    </p:set>
                                    <p:animEffect transition="in" filter="blinds(horizontal)">
                                      <p:cBhvr>
                                        <p:cTn id="12" dur="500"/>
                                        <p:tgtEl>
                                          <p:spTgt spid="1115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Date Placeholder 2"/>
          <p:cNvSpPr>
            <a:spLocks noGrp="1"/>
          </p:cNvSpPr>
          <p:nvPr>
            <p:ph type="dt" sz="quarter" idx="10"/>
          </p:nvPr>
        </p:nvSpPr>
        <p:spPr/>
        <p:txBody>
          <a:bodyPr/>
          <a:lstStyle/>
          <a:p>
            <a:pPr>
              <a:defRPr/>
            </a:pPr>
            <a:r>
              <a:rPr lang="tr-TR"/>
              <a:t>CS342 Operating Systems</a:t>
            </a:r>
            <a:endParaRPr lang="en-US"/>
          </a:p>
        </p:txBody>
      </p:sp>
      <p:sp>
        <p:nvSpPr>
          <p:cNvPr id="62"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3" name="Slide Number Placeholder 4"/>
          <p:cNvSpPr>
            <a:spLocks noGrp="1"/>
          </p:cNvSpPr>
          <p:nvPr>
            <p:ph type="sldNum" sz="quarter" idx="12"/>
          </p:nvPr>
        </p:nvSpPr>
        <p:spPr/>
        <p:txBody>
          <a:bodyPr/>
          <a:lstStyle/>
          <a:p>
            <a:pPr>
              <a:defRPr/>
            </a:pPr>
            <a:fld id="{6B02ED93-1A4D-E54C-9AEA-7A8331113BA8}" type="slidenum">
              <a:rPr lang="en-US"/>
              <a:pPr>
                <a:defRPr/>
              </a:pPr>
              <a:t>41</a:t>
            </a:fld>
            <a:endParaRPr lang="en-US"/>
          </a:p>
        </p:txBody>
      </p:sp>
      <p:sp>
        <p:nvSpPr>
          <p:cNvPr id="1175556" name="Rectangle 4"/>
          <p:cNvSpPr>
            <a:spLocks noGrp="1" noChangeArrowheads="1"/>
          </p:cNvSpPr>
          <p:nvPr>
            <p:ph type="title"/>
          </p:nvPr>
        </p:nvSpPr>
        <p:spPr/>
        <p:txBody>
          <a:bodyPr/>
          <a:lstStyle/>
          <a:p>
            <a:pPr eaLnBrk="1" hangingPunct="1">
              <a:defRPr/>
            </a:pPr>
            <a:r>
              <a:rPr lang="en-US" smtClean="0">
                <a:cs typeface="+mj-cs"/>
              </a:rPr>
              <a:t>Example:  </a:t>
            </a:r>
            <a:r>
              <a:rPr lang="en-US" i="1" smtClean="0">
                <a:cs typeface="+mj-cs"/>
              </a:rPr>
              <a:t>P</a:t>
            </a:r>
            <a:r>
              <a:rPr lang="en-US" baseline="-25000" smtClean="0">
                <a:cs typeface="+mj-cs"/>
              </a:rPr>
              <a:t>1</a:t>
            </a:r>
            <a:r>
              <a:rPr lang="en-US" smtClean="0">
                <a:cs typeface="+mj-cs"/>
              </a:rPr>
              <a:t> requests (1,0,2)</a:t>
            </a:r>
          </a:p>
        </p:txBody>
      </p:sp>
      <p:graphicFrame>
        <p:nvGraphicFramePr>
          <p:cNvPr id="1175557" name="Group 5"/>
          <p:cNvGraphicFramePr>
            <a:graphicFrameLocks noGrp="1"/>
          </p:cNvGraphicFramePr>
          <p:nvPr/>
        </p:nvGraphicFramePr>
        <p:xfrm>
          <a:off x="2052638" y="1746250"/>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75580" name="Group 28"/>
          <p:cNvGraphicFramePr>
            <a:graphicFrameLocks noGrp="1"/>
          </p:cNvGraphicFramePr>
          <p:nvPr/>
        </p:nvGraphicFramePr>
        <p:xfrm>
          <a:off x="4067175" y="1746250"/>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0 2 0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75603" name="Group 51"/>
          <p:cNvGraphicFramePr>
            <a:graphicFrameLocks noGrp="1"/>
          </p:cNvGraphicFramePr>
          <p:nvPr/>
        </p:nvGraphicFramePr>
        <p:xfrm>
          <a:off x="6102350" y="1746250"/>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2 3 0</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75611" name="Rectangle 59"/>
          <p:cNvSpPr>
            <a:spLocks noChangeArrowheads="1"/>
          </p:cNvSpPr>
          <p:nvPr/>
        </p:nvSpPr>
        <p:spPr bwMode="auto">
          <a:xfrm>
            <a:off x="1763713" y="1484313"/>
            <a:ext cx="6048375" cy="2906712"/>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75612" name="Text Box 60"/>
          <p:cNvSpPr txBox="1">
            <a:spLocks noChangeArrowheads="1"/>
          </p:cNvSpPr>
          <p:nvPr/>
        </p:nvSpPr>
        <p:spPr bwMode="auto">
          <a:xfrm>
            <a:off x="6653213" y="4005263"/>
            <a:ext cx="1158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new state</a:t>
            </a:r>
          </a:p>
        </p:txBody>
      </p:sp>
      <p:sp>
        <p:nvSpPr>
          <p:cNvPr id="1175613" name="Text Box 61"/>
          <p:cNvSpPr txBox="1">
            <a:spLocks noChangeArrowheads="1"/>
          </p:cNvSpPr>
          <p:nvPr/>
        </p:nvSpPr>
        <p:spPr bwMode="auto">
          <a:xfrm>
            <a:off x="827088" y="4508500"/>
            <a:ext cx="4010025"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Can we find a sequence? </a:t>
            </a:r>
          </a:p>
          <a:p>
            <a:pPr>
              <a:defRPr/>
            </a:pPr>
            <a:r>
              <a:rPr lang="en-US">
                <a:cs typeface="+mn-cs"/>
              </a:rPr>
              <a:t>Run P1. Available becomes = [5 3 2]</a:t>
            </a:r>
          </a:p>
          <a:p>
            <a:pPr>
              <a:defRPr/>
            </a:pPr>
            <a:r>
              <a:rPr lang="en-US">
                <a:cs typeface="+mn-cs"/>
              </a:rPr>
              <a:t>Run P3. Available becomes = [7 4 3]</a:t>
            </a:r>
          </a:p>
          <a:p>
            <a:pPr>
              <a:defRPr/>
            </a:pPr>
            <a:r>
              <a:rPr lang="en-US">
                <a:cs typeface="+mn-cs"/>
              </a:rPr>
              <a:t>Run P4. Available becomes = [7 4 5]</a:t>
            </a:r>
          </a:p>
          <a:p>
            <a:pPr>
              <a:defRPr/>
            </a:pPr>
            <a:r>
              <a:rPr lang="en-US">
                <a:cs typeface="+mn-cs"/>
              </a:rPr>
              <a:t>Run P0. Available becomes = [7 5 5]</a:t>
            </a:r>
          </a:p>
          <a:p>
            <a:pPr>
              <a:defRPr/>
            </a:pPr>
            <a:r>
              <a:rPr lang="en-US">
                <a:cs typeface="+mn-cs"/>
              </a:rPr>
              <a:t>Run P2. Available becomes = [10 5 7]</a:t>
            </a:r>
          </a:p>
          <a:p>
            <a:pPr>
              <a:defRPr/>
            </a:pPr>
            <a:endParaRPr lang="en-US">
              <a:cs typeface="+mn-cs"/>
            </a:endParaRPr>
          </a:p>
        </p:txBody>
      </p:sp>
      <p:sp>
        <p:nvSpPr>
          <p:cNvPr id="1175614" name="Text Box 62"/>
          <p:cNvSpPr txBox="1">
            <a:spLocks noChangeArrowheads="1"/>
          </p:cNvSpPr>
          <p:nvPr/>
        </p:nvSpPr>
        <p:spPr bwMode="auto">
          <a:xfrm>
            <a:off x="5776913" y="4641850"/>
            <a:ext cx="28733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i="1">
                <a:cs typeface="+mn-cs"/>
              </a:rPr>
              <a:t>Sequence is: </a:t>
            </a:r>
          </a:p>
          <a:p>
            <a:pPr>
              <a:defRPr/>
            </a:pPr>
            <a:r>
              <a:rPr lang="en-US" i="1">
                <a:cs typeface="+mn-cs"/>
              </a:rPr>
              <a:t>P</a:t>
            </a:r>
            <a:r>
              <a:rPr lang="en-US">
                <a:cs typeface="+mn-cs"/>
              </a:rPr>
              <a:t>1, </a:t>
            </a:r>
            <a:r>
              <a:rPr lang="en-US" i="1">
                <a:cs typeface="+mn-cs"/>
              </a:rPr>
              <a:t>P</a:t>
            </a:r>
            <a:r>
              <a:rPr lang="en-US">
                <a:cs typeface="+mn-cs"/>
              </a:rPr>
              <a:t>3, </a:t>
            </a:r>
            <a:r>
              <a:rPr lang="en-US" i="1">
                <a:cs typeface="+mn-cs"/>
              </a:rPr>
              <a:t>P</a:t>
            </a:r>
            <a:r>
              <a:rPr lang="en-US">
                <a:cs typeface="+mn-cs"/>
              </a:rPr>
              <a:t>4, </a:t>
            </a:r>
            <a:r>
              <a:rPr lang="en-US" i="1">
                <a:cs typeface="+mn-cs"/>
              </a:rPr>
              <a:t>P</a:t>
            </a:r>
            <a:r>
              <a:rPr lang="en-US">
                <a:cs typeface="+mn-cs"/>
              </a:rPr>
              <a:t>0, </a:t>
            </a:r>
            <a:r>
              <a:rPr lang="en-US" i="1">
                <a:cs typeface="+mn-cs"/>
              </a:rPr>
              <a:t>P</a:t>
            </a:r>
            <a:r>
              <a:rPr lang="en-US">
                <a:cs typeface="+mn-cs"/>
              </a:rPr>
              <a:t>2</a:t>
            </a:r>
          </a:p>
          <a:p>
            <a:pPr>
              <a:defRPr/>
            </a:pPr>
            <a:r>
              <a:rPr lang="en-US">
                <a:cs typeface="+mn-cs"/>
              </a:rPr>
              <a:t>Yes, New State is safe. </a:t>
            </a:r>
          </a:p>
          <a:p>
            <a:pPr>
              <a:defRPr/>
            </a:pPr>
            <a:r>
              <a:rPr lang="en-US">
                <a:cs typeface="+mn-cs"/>
              </a:rPr>
              <a:t>We can grant the request. </a:t>
            </a:r>
          </a:p>
          <a:p>
            <a:pPr>
              <a:defRPr/>
            </a:pPr>
            <a:r>
              <a:rPr lang="en-US">
                <a:cs typeface="+mn-cs"/>
              </a:rPr>
              <a:t>Allocate desired resources</a:t>
            </a:r>
            <a:br>
              <a:rPr lang="en-US">
                <a:cs typeface="+mn-cs"/>
              </a:rPr>
            </a:br>
            <a:r>
              <a:rPr lang="en-US">
                <a:cs typeface="+mn-cs"/>
              </a:rPr>
              <a:t>to process P1.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75603"/>
                                        </p:tgtEl>
                                        <p:attrNameLst>
                                          <p:attrName>style.visibility</p:attrName>
                                        </p:attrNameLst>
                                      </p:cBhvr>
                                      <p:to>
                                        <p:strVal val="visible"/>
                                      </p:to>
                                    </p:set>
                                    <p:animEffect transition="in" filter="blinds(horizontal)">
                                      <p:cBhvr>
                                        <p:cTn id="7" dur="500"/>
                                        <p:tgtEl>
                                          <p:spTgt spid="11756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75580"/>
                                        </p:tgtEl>
                                        <p:attrNameLst>
                                          <p:attrName>style.visibility</p:attrName>
                                        </p:attrNameLst>
                                      </p:cBhvr>
                                      <p:to>
                                        <p:strVal val="visible"/>
                                      </p:to>
                                    </p:set>
                                    <p:animEffect transition="in" filter="blinds(horizontal)">
                                      <p:cBhvr>
                                        <p:cTn id="12" dur="500"/>
                                        <p:tgtEl>
                                          <p:spTgt spid="11755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75613">
                                            <p:txEl>
                                              <p:pRg st="1" end="1"/>
                                            </p:txEl>
                                          </p:spTgt>
                                        </p:tgtEl>
                                        <p:attrNameLst>
                                          <p:attrName>style.visibility</p:attrName>
                                        </p:attrNameLst>
                                      </p:cBhvr>
                                      <p:to>
                                        <p:strVal val="visible"/>
                                      </p:to>
                                    </p:set>
                                    <p:animEffect transition="in" filter="blinds(horizontal)">
                                      <p:cBhvr>
                                        <p:cTn id="17" dur="500"/>
                                        <p:tgtEl>
                                          <p:spTgt spid="117561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75613">
                                            <p:txEl>
                                              <p:pRg st="2" end="2"/>
                                            </p:txEl>
                                          </p:spTgt>
                                        </p:tgtEl>
                                        <p:attrNameLst>
                                          <p:attrName>style.visibility</p:attrName>
                                        </p:attrNameLst>
                                      </p:cBhvr>
                                      <p:to>
                                        <p:strVal val="visible"/>
                                      </p:to>
                                    </p:set>
                                    <p:animEffect transition="in" filter="blinds(horizontal)">
                                      <p:cBhvr>
                                        <p:cTn id="22" dur="500"/>
                                        <p:tgtEl>
                                          <p:spTgt spid="117561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175613">
                                            <p:txEl>
                                              <p:pRg st="3" end="3"/>
                                            </p:txEl>
                                          </p:spTgt>
                                        </p:tgtEl>
                                        <p:attrNameLst>
                                          <p:attrName>style.visibility</p:attrName>
                                        </p:attrNameLst>
                                      </p:cBhvr>
                                      <p:to>
                                        <p:strVal val="visible"/>
                                      </p:to>
                                    </p:set>
                                    <p:animEffect transition="in" filter="blinds(horizontal)">
                                      <p:cBhvr>
                                        <p:cTn id="27" dur="500"/>
                                        <p:tgtEl>
                                          <p:spTgt spid="117561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175613">
                                            <p:txEl>
                                              <p:pRg st="4" end="4"/>
                                            </p:txEl>
                                          </p:spTgt>
                                        </p:tgtEl>
                                        <p:attrNameLst>
                                          <p:attrName>style.visibility</p:attrName>
                                        </p:attrNameLst>
                                      </p:cBhvr>
                                      <p:to>
                                        <p:strVal val="visible"/>
                                      </p:to>
                                    </p:set>
                                    <p:animEffect transition="in" filter="blinds(horizontal)">
                                      <p:cBhvr>
                                        <p:cTn id="32" dur="500"/>
                                        <p:tgtEl>
                                          <p:spTgt spid="117561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175613">
                                            <p:txEl>
                                              <p:pRg st="5" end="5"/>
                                            </p:txEl>
                                          </p:spTgt>
                                        </p:tgtEl>
                                        <p:attrNameLst>
                                          <p:attrName>style.visibility</p:attrName>
                                        </p:attrNameLst>
                                      </p:cBhvr>
                                      <p:to>
                                        <p:strVal val="visible"/>
                                      </p:to>
                                    </p:set>
                                    <p:animEffect transition="in" filter="blinds(horizontal)">
                                      <p:cBhvr>
                                        <p:cTn id="37" dur="500"/>
                                        <p:tgtEl>
                                          <p:spTgt spid="117561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175614">
                                            <p:txEl>
                                              <p:pRg st="0" end="0"/>
                                            </p:txEl>
                                          </p:spTgt>
                                        </p:tgtEl>
                                        <p:attrNameLst>
                                          <p:attrName>style.visibility</p:attrName>
                                        </p:attrNameLst>
                                      </p:cBhvr>
                                      <p:to>
                                        <p:strVal val="visible"/>
                                      </p:to>
                                    </p:set>
                                    <p:animEffect transition="in" filter="blinds(horizontal)">
                                      <p:cBhvr>
                                        <p:cTn id="42" dur="500"/>
                                        <p:tgtEl>
                                          <p:spTgt spid="1175614">
                                            <p:txEl>
                                              <p:pRg st="0" end="0"/>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1175614">
                                            <p:txEl>
                                              <p:pRg st="1" end="1"/>
                                            </p:txEl>
                                          </p:spTgt>
                                        </p:tgtEl>
                                        <p:attrNameLst>
                                          <p:attrName>style.visibility</p:attrName>
                                        </p:attrNameLst>
                                      </p:cBhvr>
                                      <p:to>
                                        <p:strVal val="visible"/>
                                      </p:to>
                                    </p:set>
                                    <p:animEffect transition="in" filter="blinds(horizontal)">
                                      <p:cBhvr>
                                        <p:cTn id="45" dur="500"/>
                                        <p:tgtEl>
                                          <p:spTgt spid="1175614">
                                            <p:txEl>
                                              <p:pRg st="1" end="1"/>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1175614">
                                            <p:txEl>
                                              <p:pRg st="2" end="2"/>
                                            </p:txEl>
                                          </p:spTgt>
                                        </p:tgtEl>
                                        <p:attrNameLst>
                                          <p:attrName>style.visibility</p:attrName>
                                        </p:attrNameLst>
                                      </p:cBhvr>
                                      <p:to>
                                        <p:strVal val="visible"/>
                                      </p:to>
                                    </p:set>
                                    <p:animEffect transition="in" filter="blinds(horizontal)">
                                      <p:cBhvr>
                                        <p:cTn id="48" dur="500"/>
                                        <p:tgtEl>
                                          <p:spTgt spid="1175614">
                                            <p:txEl>
                                              <p:pRg st="2" end="2"/>
                                            </p:txEl>
                                          </p:spTgt>
                                        </p:tgtEl>
                                      </p:cBhvr>
                                    </p:animEffect>
                                  </p:childTnLst>
                                </p:cTn>
                              </p:par>
                              <p:par>
                                <p:cTn id="49" presetID="3" presetClass="entr" presetSubtype="10" fill="hold" nodeType="withEffect">
                                  <p:stCondLst>
                                    <p:cond delay="0"/>
                                  </p:stCondLst>
                                  <p:childTnLst>
                                    <p:set>
                                      <p:cBhvr>
                                        <p:cTn id="50" dur="1" fill="hold">
                                          <p:stCondLst>
                                            <p:cond delay="0"/>
                                          </p:stCondLst>
                                        </p:cTn>
                                        <p:tgtEl>
                                          <p:spTgt spid="1175614">
                                            <p:txEl>
                                              <p:pRg st="3" end="3"/>
                                            </p:txEl>
                                          </p:spTgt>
                                        </p:tgtEl>
                                        <p:attrNameLst>
                                          <p:attrName>style.visibility</p:attrName>
                                        </p:attrNameLst>
                                      </p:cBhvr>
                                      <p:to>
                                        <p:strVal val="visible"/>
                                      </p:to>
                                    </p:set>
                                    <p:animEffect transition="in" filter="blinds(horizontal)">
                                      <p:cBhvr>
                                        <p:cTn id="51" dur="500"/>
                                        <p:tgtEl>
                                          <p:spTgt spid="1175614">
                                            <p:txEl>
                                              <p:pRg st="3" end="3"/>
                                            </p:txEl>
                                          </p:spTgt>
                                        </p:tgtEl>
                                      </p:cBhvr>
                                    </p:animEffect>
                                  </p:childTnLst>
                                </p:cTn>
                              </p:par>
                              <p:par>
                                <p:cTn id="52" presetID="3" presetClass="entr" presetSubtype="10" fill="hold" nodeType="withEffect">
                                  <p:stCondLst>
                                    <p:cond delay="0"/>
                                  </p:stCondLst>
                                  <p:childTnLst>
                                    <p:set>
                                      <p:cBhvr>
                                        <p:cTn id="53" dur="1" fill="hold">
                                          <p:stCondLst>
                                            <p:cond delay="0"/>
                                          </p:stCondLst>
                                        </p:cTn>
                                        <p:tgtEl>
                                          <p:spTgt spid="1175614">
                                            <p:txEl>
                                              <p:pRg st="4" end="4"/>
                                            </p:txEl>
                                          </p:spTgt>
                                        </p:tgtEl>
                                        <p:attrNameLst>
                                          <p:attrName>style.visibility</p:attrName>
                                        </p:attrNameLst>
                                      </p:cBhvr>
                                      <p:to>
                                        <p:strVal val="visible"/>
                                      </p:to>
                                    </p:set>
                                    <p:animEffect transition="in" filter="blinds(horizontal)">
                                      <p:cBhvr>
                                        <p:cTn id="54" dur="500"/>
                                        <p:tgtEl>
                                          <p:spTgt spid="11756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Date Placeholder 2"/>
          <p:cNvSpPr>
            <a:spLocks noGrp="1"/>
          </p:cNvSpPr>
          <p:nvPr>
            <p:ph type="dt" sz="quarter" idx="10"/>
          </p:nvPr>
        </p:nvSpPr>
        <p:spPr/>
        <p:txBody>
          <a:bodyPr/>
          <a:lstStyle/>
          <a:p>
            <a:pPr>
              <a:defRPr/>
            </a:pPr>
            <a:r>
              <a:rPr lang="tr-TR"/>
              <a:t>CS342 Operating Systems</a:t>
            </a:r>
            <a:endParaRPr lang="en-US"/>
          </a:p>
        </p:txBody>
      </p:sp>
      <p:sp>
        <p:nvSpPr>
          <p:cNvPr id="61"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2" name="Slide Number Placeholder 4"/>
          <p:cNvSpPr>
            <a:spLocks noGrp="1"/>
          </p:cNvSpPr>
          <p:nvPr>
            <p:ph type="sldNum" sz="quarter" idx="12"/>
          </p:nvPr>
        </p:nvSpPr>
        <p:spPr/>
        <p:txBody>
          <a:bodyPr/>
          <a:lstStyle/>
          <a:p>
            <a:pPr>
              <a:defRPr/>
            </a:pPr>
            <a:fld id="{F7A63BA4-4DEC-F54C-A2C0-D24CB5F9F2B6}" type="slidenum">
              <a:rPr lang="en-US"/>
              <a:pPr>
                <a:defRPr/>
              </a:pPr>
              <a:t>42</a:t>
            </a:fld>
            <a:endParaRPr lang="en-US"/>
          </a:p>
        </p:txBody>
      </p:sp>
      <p:sp>
        <p:nvSpPr>
          <p:cNvPr id="1159170" name="Rectangle 2"/>
          <p:cNvSpPr>
            <a:spLocks noGrp="1" noChangeArrowheads="1"/>
          </p:cNvSpPr>
          <p:nvPr>
            <p:ph type="title"/>
          </p:nvPr>
        </p:nvSpPr>
        <p:spPr/>
        <p:txBody>
          <a:bodyPr/>
          <a:lstStyle/>
          <a:p>
            <a:pPr eaLnBrk="1" hangingPunct="1">
              <a:defRPr/>
            </a:pPr>
            <a:r>
              <a:rPr lang="en-US" i="1" smtClean="0">
                <a:cs typeface="+mj-cs"/>
              </a:rPr>
              <a:t>P</a:t>
            </a:r>
            <a:r>
              <a:rPr lang="en-US" baseline="-25000" smtClean="0">
                <a:cs typeface="+mj-cs"/>
              </a:rPr>
              <a:t>4 </a:t>
            </a:r>
            <a:r>
              <a:rPr lang="tr-TR" smtClean="0">
                <a:cs typeface="+mj-cs"/>
              </a:rPr>
              <a:t> request</a:t>
            </a:r>
            <a:r>
              <a:rPr lang="en-US" smtClean="0">
                <a:cs typeface="+mj-cs"/>
              </a:rPr>
              <a:t>s</a:t>
            </a:r>
            <a:r>
              <a:rPr lang="tr-TR" smtClean="0">
                <a:cs typeface="+mj-cs"/>
              </a:rPr>
              <a:t> (</a:t>
            </a:r>
            <a:r>
              <a:rPr lang="en-US" smtClean="0">
                <a:cs typeface="+mj-cs"/>
              </a:rPr>
              <a:t>3,3,0)?</a:t>
            </a:r>
            <a:r>
              <a:rPr lang="tr-TR" smtClean="0">
                <a:cs typeface="+mj-cs"/>
              </a:rPr>
              <a:t> </a:t>
            </a:r>
            <a:endParaRPr lang="en-US" smtClean="0">
              <a:cs typeface="+mj-cs"/>
            </a:endParaRPr>
          </a:p>
        </p:txBody>
      </p:sp>
      <p:graphicFrame>
        <p:nvGraphicFramePr>
          <p:cNvPr id="1159172" name="Group 4"/>
          <p:cNvGraphicFramePr>
            <a:graphicFrameLocks noGrp="1"/>
          </p:cNvGraphicFramePr>
          <p:nvPr/>
        </p:nvGraphicFramePr>
        <p:xfrm>
          <a:off x="2268538" y="1962150"/>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59195" name="Group 27"/>
          <p:cNvGraphicFramePr>
            <a:graphicFrameLocks noGrp="1"/>
          </p:cNvGraphicFramePr>
          <p:nvPr/>
        </p:nvGraphicFramePr>
        <p:xfrm>
          <a:off x="4284663" y="1962150"/>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0 2 0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59230" name="Group 62"/>
          <p:cNvGraphicFramePr>
            <a:graphicFrameLocks noGrp="1"/>
          </p:cNvGraphicFramePr>
          <p:nvPr/>
        </p:nvGraphicFramePr>
        <p:xfrm>
          <a:off x="6248400" y="1989138"/>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2 3 0</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59226" name="Rectangle 58"/>
          <p:cNvSpPr>
            <a:spLocks noChangeArrowheads="1"/>
          </p:cNvSpPr>
          <p:nvPr/>
        </p:nvSpPr>
        <p:spPr bwMode="auto">
          <a:xfrm>
            <a:off x="1979613" y="1700213"/>
            <a:ext cx="6048375" cy="2906712"/>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59227" name="Text Box 59"/>
          <p:cNvSpPr txBox="1">
            <a:spLocks noChangeArrowheads="1"/>
          </p:cNvSpPr>
          <p:nvPr/>
        </p:nvSpPr>
        <p:spPr bwMode="auto">
          <a:xfrm>
            <a:off x="6516688" y="4221163"/>
            <a:ext cx="1501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Current state</a:t>
            </a:r>
          </a:p>
        </p:txBody>
      </p:sp>
      <p:sp>
        <p:nvSpPr>
          <p:cNvPr id="1159228" name="Text Box 60"/>
          <p:cNvSpPr txBox="1">
            <a:spLocks noChangeArrowheads="1"/>
          </p:cNvSpPr>
          <p:nvPr/>
        </p:nvSpPr>
        <p:spPr bwMode="auto">
          <a:xfrm>
            <a:off x="593725" y="4816475"/>
            <a:ext cx="73691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If this is current state, what happens if  P4  requests  (3 3 0)?</a:t>
            </a:r>
          </a:p>
          <a:p>
            <a:pPr>
              <a:defRPr/>
            </a:pPr>
            <a:endParaRPr lang="en-US">
              <a:cs typeface="+mn-cs"/>
            </a:endParaRPr>
          </a:p>
          <a:p>
            <a:pPr>
              <a:defRPr/>
            </a:pPr>
            <a:r>
              <a:rPr lang="en-US">
                <a:cs typeface="+mn-cs"/>
              </a:rPr>
              <a:t>There is no available resource to satisfy the request. P4 will be waited.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59230"/>
                                        </p:tgtEl>
                                        <p:attrNameLst>
                                          <p:attrName>style.visibility</p:attrName>
                                        </p:attrNameLst>
                                      </p:cBhvr>
                                      <p:to>
                                        <p:strVal val="visible"/>
                                      </p:to>
                                    </p:set>
                                    <p:animEffect transition="in" filter="blinds(horizontal)">
                                      <p:cBhvr>
                                        <p:cTn id="7" dur="500"/>
                                        <p:tgtEl>
                                          <p:spTgt spid="11592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59195"/>
                                        </p:tgtEl>
                                        <p:attrNameLst>
                                          <p:attrName>style.visibility</p:attrName>
                                        </p:attrNameLst>
                                      </p:cBhvr>
                                      <p:to>
                                        <p:strVal val="visible"/>
                                      </p:to>
                                    </p:set>
                                    <p:animEffect transition="in" filter="blinds(horizontal)">
                                      <p:cBhvr>
                                        <p:cTn id="12" dur="500"/>
                                        <p:tgtEl>
                                          <p:spTgt spid="1159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Date Placeholder 2"/>
          <p:cNvSpPr>
            <a:spLocks noGrp="1"/>
          </p:cNvSpPr>
          <p:nvPr>
            <p:ph type="dt" sz="quarter" idx="10"/>
          </p:nvPr>
        </p:nvSpPr>
        <p:spPr/>
        <p:txBody>
          <a:bodyPr/>
          <a:lstStyle/>
          <a:p>
            <a:pPr>
              <a:defRPr/>
            </a:pPr>
            <a:r>
              <a:rPr lang="tr-TR"/>
              <a:t>CS342 Operating Systems</a:t>
            </a:r>
            <a:endParaRPr lang="en-US"/>
          </a:p>
        </p:txBody>
      </p:sp>
      <p:sp>
        <p:nvSpPr>
          <p:cNvPr id="61"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2" name="Slide Number Placeholder 4"/>
          <p:cNvSpPr>
            <a:spLocks noGrp="1"/>
          </p:cNvSpPr>
          <p:nvPr>
            <p:ph type="sldNum" sz="quarter" idx="12"/>
          </p:nvPr>
        </p:nvSpPr>
        <p:spPr/>
        <p:txBody>
          <a:bodyPr/>
          <a:lstStyle/>
          <a:p>
            <a:pPr>
              <a:defRPr/>
            </a:pPr>
            <a:fld id="{3F152664-3BA4-404C-A977-7C0E63653E35}" type="slidenum">
              <a:rPr lang="en-US"/>
              <a:pPr>
                <a:defRPr/>
              </a:pPr>
              <a:t>43</a:t>
            </a:fld>
            <a:endParaRPr lang="en-US"/>
          </a:p>
        </p:txBody>
      </p:sp>
      <p:sp>
        <p:nvSpPr>
          <p:cNvPr id="1181698" name="Rectangle 2"/>
          <p:cNvSpPr>
            <a:spLocks noGrp="1" noChangeArrowheads="1"/>
          </p:cNvSpPr>
          <p:nvPr>
            <p:ph type="title"/>
          </p:nvPr>
        </p:nvSpPr>
        <p:spPr/>
        <p:txBody>
          <a:bodyPr/>
          <a:lstStyle/>
          <a:p>
            <a:pPr eaLnBrk="1" hangingPunct="1">
              <a:defRPr/>
            </a:pPr>
            <a:r>
              <a:rPr lang="en-US" i="1" smtClean="0">
                <a:cs typeface="+mj-cs"/>
              </a:rPr>
              <a:t>P</a:t>
            </a:r>
            <a:r>
              <a:rPr lang="en-US" baseline="-25000" smtClean="0">
                <a:cs typeface="+mj-cs"/>
              </a:rPr>
              <a:t>0 </a:t>
            </a:r>
            <a:r>
              <a:rPr lang="en-US" smtClean="0">
                <a:cs typeface="+mj-cs"/>
              </a:rPr>
              <a:t>requests (0,2,0)? Should we grant?</a:t>
            </a:r>
          </a:p>
        </p:txBody>
      </p:sp>
      <p:graphicFrame>
        <p:nvGraphicFramePr>
          <p:cNvPr id="1181700" name="Group 4"/>
          <p:cNvGraphicFramePr>
            <a:graphicFrameLocks noGrp="1"/>
          </p:cNvGraphicFramePr>
          <p:nvPr/>
        </p:nvGraphicFramePr>
        <p:xfrm>
          <a:off x="2052638" y="181927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81723" name="Group 27"/>
          <p:cNvGraphicFramePr>
            <a:graphicFrameLocks noGrp="1"/>
          </p:cNvGraphicFramePr>
          <p:nvPr/>
        </p:nvGraphicFramePr>
        <p:xfrm>
          <a:off x="4068763" y="181927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7 4 3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0 2 0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81746" name="Group 50"/>
          <p:cNvGraphicFramePr>
            <a:graphicFrameLocks noGrp="1"/>
          </p:cNvGraphicFramePr>
          <p:nvPr/>
        </p:nvGraphicFramePr>
        <p:xfrm>
          <a:off x="6156325" y="1819275"/>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2 3 0</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81754" name="Rectangle 58"/>
          <p:cNvSpPr>
            <a:spLocks noChangeArrowheads="1"/>
          </p:cNvSpPr>
          <p:nvPr/>
        </p:nvSpPr>
        <p:spPr bwMode="auto">
          <a:xfrm>
            <a:off x="1763713" y="1557338"/>
            <a:ext cx="6048375" cy="2906712"/>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81755" name="Text Box 59"/>
          <p:cNvSpPr txBox="1">
            <a:spLocks noChangeArrowheads="1"/>
          </p:cNvSpPr>
          <p:nvPr/>
        </p:nvSpPr>
        <p:spPr bwMode="auto">
          <a:xfrm>
            <a:off x="6094413" y="4078288"/>
            <a:ext cx="1501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Current state</a:t>
            </a:r>
          </a:p>
        </p:txBody>
      </p:sp>
      <p:sp>
        <p:nvSpPr>
          <p:cNvPr id="1181756" name="Text Box 60"/>
          <p:cNvSpPr txBox="1">
            <a:spLocks noChangeArrowheads="1"/>
          </p:cNvSpPr>
          <p:nvPr/>
        </p:nvSpPr>
        <p:spPr bwMode="auto">
          <a:xfrm>
            <a:off x="1096963" y="5537200"/>
            <a:ext cx="5133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System is in this state. </a:t>
            </a:r>
          </a:p>
          <a:p>
            <a:pPr>
              <a:defRPr/>
            </a:pPr>
            <a:r>
              <a:rPr lang="en-US">
                <a:cs typeface="+mn-cs"/>
              </a:rPr>
              <a:t>P0 makes a request: [0, 2, 0].   Should we grant.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81746"/>
                                        </p:tgtEl>
                                        <p:attrNameLst>
                                          <p:attrName>style.visibility</p:attrName>
                                        </p:attrNameLst>
                                      </p:cBhvr>
                                      <p:to>
                                        <p:strVal val="visible"/>
                                      </p:to>
                                    </p:set>
                                    <p:animEffect transition="in" filter="blinds(horizontal)">
                                      <p:cBhvr>
                                        <p:cTn id="7" dur="500"/>
                                        <p:tgtEl>
                                          <p:spTgt spid="118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81723"/>
                                        </p:tgtEl>
                                        <p:attrNameLst>
                                          <p:attrName>style.visibility</p:attrName>
                                        </p:attrNameLst>
                                      </p:cBhvr>
                                      <p:to>
                                        <p:strVal val="visible"/>
                                      </p:to>
                                    </p:set>
                                    <p:animEffect transition="in" filter="blinds(horizontal)">
                                      <p:cBhvr>
                                        <p:cTn id="12" dur="500"/>
                                        <p:tgtEl>
                                          <p:spTgt spid="1181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Date Placeholder 2"/>
          <p:cNvSpPr>
            <a:spLocks noGrp="1"/>
          </p:cNvSpPr>
          <p:nvPr>
            <p:ph type="dt" sz="quarter" idx="10"/>
          </p:nvPr>
        </p:nvSpPr>
        <p:spPr/>
        <p:txBody>
          <a:bodyPr/>
          <a:lstStyle/>
          <a:p>
            <a:pPr>
              <a:defRPr/>
            </a:pPr>
            <a:r>
              <a:rPr lang="tr-TR"/>
              <a:t>CS342 Operating Systems</a:t>
            </a:r>
            <a:endParaRPr lang="en-US"/>
          </a:p>
        </p:txBody>
      </p:sp>
      <p:sp>
        <p:nvSpPr>
          <p:cNvPr id="63"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4" name="Slide Number Placeholder 4"/>
          <p:cNvSpPr>
            <a:spLocks noGrp="1"/>
          </p:cNvSpPr>
          <p:nvPr>
            <p:ph type="sldNum" sz="quarter" idx="12"/>
          </p:nvPr>
        </p:nvSpPr>
        <p:spPr/>
        <p:txBody>
          <a:bodyPr/>
          <a:lstStyle/>
          <a:p>
            <a:pPr>
              <a:defRPr/>
            </a:pPr>
            <a:fld id="{E073F87E-E4EE-7048-A294-C6C3247E4787}" type="slidenum">
              <a:rPr lang="en-US"/>
              <a:pPr>
                <a:defRPr/>
              </a:pPr>
              <a:t>44</a:t>
            </a:fld>
            <a:endParaRPr lang="en-US"/>
          </a:p>
        </p:txBody>
      </p:sp>
      <p:sp>
        <p:nvSpPr>
          <p:cNvPr id="1178628" name="Rectangle 4"/>
          <p:cNvSpPr>
            <a:spLocks noGrp="1" noChangeArrowheads="1"/>
          </p:cNvSpPr>
          <p:nvPr>
            <p:ph type="title"/>
          </p:nvPr>
        </p:nvSpPr>
        <p:spPr/>
        <p:txBody>
          <a:bodyPr/>
          <a:lstStyle/>
          <a:p>
            <a:pPr eaLnBrk="1" hangingPunct="1">
              <a:defRPr/>
            </a:pPr>
            <a:r>
              <a:rPr lang="en-US" i="1" smtClean="0">
                <a:cs typeface="+mj-cs"/>
              </a:rPr>
              <a:t>P</a:t>
            </a:r>
            <a:r>
              <a:rPr lang="en-US" baseline="-25000" smtClean="0">
                <a:cs typeface="+mj-cs"/>
              </a:rPr>
              <a:t>0 </a:t>
            </a:r>
            <a:r>
              <a:rPr lang="en-US" smtClean="0">
                <a:cs typeface="+mj-cs"/>
              </a:rPr>
              <a:t>requests (0,2,0)? Should we grant?</a:t>
            </a:r>
          </a:p>
        </p:txBody>
      </p:sp>
      <p:sp>
        <p:nvSpPr>
          <p:cNvPr id="1178629" name="Text Box 5"/>
          <p:cNvSpPr txBox="1">
            <a:spLocks noChangeArrowheads="1"/>
          </p:cNvSpPr>
          <p:nvPr/>
        </p:nvSpPr>
        <p:spPr bwMode="auto">
          <a:xfrm>
            <a:off x="755650" y="1628775"/>
            <a:ext cx="6835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Assume we allocate 0,2,0 to P0. The new state will be as follows. </a:t>
            </a:r>
          </a:p>
        </p:txBody>
      </p:sp>
      <p:graphicFrame>
        <p:nvGraphicFramePr>
          <p:cNvPr id="1178630" name="Group 6"/>
          <p:cNvGraphicFramePr>
            <a:graphicFrameLocks noGrp="1"/>
          </p:cNvGraphicFramePr>
          <p:nvPr/>
        </p:nvGraphicFramePr>
        <p:xfrm>
          <a:off x="1836738" y="224472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0 3 0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78653" name="Group 29"/>
          <p:cNvGraphicFramePr>
            <a:graphicFrameLocks noGrp="1"/>
          </p:cNvGraphicFramePr>
          <p:nvPr/>
        </p:nvGraphicFramePr>
        <p:xfrm>
          <a:off x="3851275" y="2244725"/>
          <a:ext cx="1728788" cy="2333680"/>
        </p:xfrm>
        <a:graphic>
          <a:graphicData uri="http://schemas.openxmlformats.org/drawingml/2006/table">
            <a:tbl>
              <a:tblPr/>
              <a:tblGrid>
                <a:gridCol w="523875"/>
                <a:gridCol w="1204913"/>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Need</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7 2 3</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0 2 0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6 0 0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4 3 1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78676" name="Group 52"/>
          <p:cNvGraphicFramePr>
            <a:graphicFrameLocks noGrp="1"/>
          </p:cNvGraphicFramePr>
          <p:nvPr/>
        </p:nvGraphicFramePr>
        <p:xfrm>
          <a:off x="5886450" y="2244725"/>
          <a:ext cx="1204913" cy="930408"/>
        </p:xfrm>
        <a:graphic>
          <a:graphicData uri="http://schemas.openxmlformats.org/drawingml/2006/table">
            <a:tbl>
              <a:tblPr/>
              <a:tblGrid>
                <a:gridCol w="1204913"/>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2 1 0</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78684" name="Rectangle 60"/>
          <p:cNvSpPr>
            <a:spLocks noChangeArrowheads="1"/>
          </p:cNvSpPr>
          <p:nvPr/>
        </p:nvSpPr>
        <p:spPr bwMode="auto">
          <a:xfrm>
            <a:off x="1547813" y="1982788"/>
            <a:ext cx="6048375" cy="2906712"/>
          </a:xfrm>
          <a:prstGeom prst="rect">
            <a:avLst/>
          </a:prstGeom>
          <a:noFill/>
          <a:ln w="3175">
            <a:solidFill>
              <a:schemeClr val="tx1"/>
            </a:solidFill>
            <a:prstDash val="dash"/>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
        <p:nvSpPr>
          <p:cNvPr id="1178685" name="Text Box 61"/>
          <p:cNvSpPr txBox="1">
            <a:spLocks noChangeArrowheads="1"/>
          </p:cNvSpPr>
          <p:nvPr/>
        </p:nvSpPr>
        <p:spPr bwMode="auto">
          <a:xfrm>
            <a:off x="5824538" y="4503738"/>
            <a:ext cx="1196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New state</a:t>
            </a:r>
          </a:p>
        </p:txBody>
      </p:sp>
      <p:sp>
        <p:nvSpPr>
          <p:cNvPr id="1178686" name="Text Box 62"/>
          <p:cNvSpPr txBox="1">
            <a:spLocks noChangeArrowheads="1"/>
          </p:cNvSpPr>
          <p:nvPr/>
        </p:nvSpPr>
        <p:spPr bwMode="auto">
          <a:xfrm>
            <a:off x="5670550" y="4862513"/>
            <a:ext cx="12223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Is it safe? </a:t>
            </a:r>
          </a:p>
        </p:txBody>
      </p:sp>
      <p:sp>
        <p:nvSpPr>
          <p:cNvPr id="1178687" name="Text Box 63"/>
          <p:cNvSpPr txBox="1">
            <a:spLocks noChangeArrowheads="1"/>
          </p:cNvSpPr>
          <p:nvPr/>
        </p:nvSpPr>
        <p:spPr bwMode="auto">
          <a:xfrm>
            <a:off x="665163" y="5392738"/>
            <a:ext cx="78390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No process has a row in Need matrix that is less than or equal to Available. </a:t>
            </a:r>
            <a:br>
              <a:rPr lang="en-US">
                <a:cs typeface="+mn-cs"/>
              </a:rPr>
            </a:br>
            <a:r>
              <a:rPr lang="en-US">
                <a:cs typeface="+mn-cs"/>
              </a:rPr>
              <a:t>Therefore, the new state would be UNSAFE. Hence we should not go </a:t>
            </a:r>
          </a:p>
          <a:p>
            <a:pPr>
              <a:defRPr/>
            </a:pPr>
            <a:r>
              <a:rPr lang="en-US">
                <a:cs typeface="+mn-cs"/>
              </a:rPr>
              <a:t>to the new state.  The request is not granted. P0 is waited.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78676"/>
                                        </p:tgtEl>
                                        <p:attrNameLst>
                                          <p:attrName>style.visibility</p:attrName>
                                        </p:attrNameLst>
                                      </p:cBhvr>
                                      <p:to>
                                        <p:strVal val="visible"/>
                                      </p:to>
                                    </p:set>
                                    <p:animEffect transition="in" filter="blinds(horizontal)">
                                      <p:cBhvr>
                                        <p:cTn id="7" dur="500"/>
                                        <p:tgtEl>
                                          <p:spTgt spid="11786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78653"/>
                                        </p:tgtEl>
                                        <p:attrNameLst>
                                          <p:attrName>style.visibility</p:attrName>
                                        </p:attrNameLst>
                                      </p:cBhvr>
                                      <p:to>
                                        <p:strVal val="visible"/>
                                      </p:to>
                                    </p:set>
                                    <p:animEffect transition="in" filter="blinds(horizontal)">
                                      <p:cBhvr>
                                        <p:cTn id="12" dur="500"/>
                                        <p:tgtEl>
                                          <p:spTgt spid="1178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DB4DAF6C-B5E6-C34A-A475-E4C1EDF6E2DC}" type="slidenum">
              <a:rPr lang="en-US"/>
              <a:pPr>
                <a:defRPr/>
              </a:pPr>
              <a:t>45</a:t>
            </a:fld>
            <a:endParaRPr lang="en-US"/>
          </a:p>
        </p:txBody>
      </p:sp>
      <p:sp>
        <p:nvSpPr>
          <p:cNvPr id="1124354" name="Rectangle 2"/>
          <p:cNvSpPr>
            <a:spLocks noGrp="1" noChangeArrowheads="1"/>
          </p:cNvSpPr>
          <p:nvPr>
            <p:ph type="title"/>
          </p:nvPr>
        </p:nvSpPr>
        <p:spPr/>
        <p:txBody>
          <a:bodyPr/>
          <a:lstStyle/>
          <a:p>
            <a:pPr eaLnBrk="1" hangingPunct="1">
              <a:defRPr/>
            </a:pPr>
            <a:r>
              <a:rPr lang="en-US" smtClean="0">
                <a:cs typeface="+mj-cs"/>
              </a:rPr>
              <a:t>Deadlock Detection</a:t>
            </a:r>
          </a:p>
        </p:txBody>
      </p:sp>
      <p:sp>
        <p:nvSpPr>
          <p:cNvPr id="1124355" name="Rectangle 3"/>
          <p:cNvSpPr>
            <a:spLocks noGrp="1" noChangeArrowheads="1"/>
          </p:cNvSpPr>
          <p:nvPr>
            <p:ph type="body" idx="1"/>
          </p:nvPr>
        </p:nvSpPr>
        <p:spPr/>
        <p:txBody>
          <a:bodyPr/>
          <a:lstStyle/>
          <a:p>
            <a:pPr eaLnBrk="1" hangingPunct="1">
              <a:defRPr/>
            </a:pPr>
            <a:r>
              <a:rPr lang="en-US" smtClean="0">
                <a:cs typeface="+mn-cs"/>
              </a:rPr>
              <a:t>Allow system to enter deadlock state </a:t>
            </a:r>
            <a:br>
              <a:rPr lang="en-US" smtClean="0">
                <a:cs typeface="+mn-cs"/>
              </a:rPr>
            </a:br>
            <a:endParaRPr lang="en-US" smtClean="0">
              <a:cs typeface="+mn-cs"/>
            </a:endParaRPr>
          </a:p>
          <a:p>
            <a:pPr eaLnBrk="1" hangingPunct="1">
              <a:defRPr/>
            </a:pPr>
            <a:r>
              <a:rPr lang="en-US" smtClean="0">
                <a:cs typeface="+mn-cs"/>
              </a:rPr>
              <a:t>Detection algorithm</a:t>
            </a:r>
            <a:br>
              <a:rPr lang="en-US" smtClean="0">
                <a:cs typeface="+mn-cs"/>
              </a:rPr>
            </a:br>
            <a:endParaRPr lang="en-US" smtClean="0">
              <a:cs typeface="+mn-cs"/>
            </a:endParaRPr>
          </a:p>
          <a:p>
            <a:pPr eaLnBrk="1" hangingPunct="1">
              <a:defRPr/>
            </a:pPr>
            <a:r>
              <a:rPr lang="en-US" smtClean="0">
                <a:cs typeface="+mn-cs"/>
              </a:rPr>
              <a:t>Recovery scheme</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57AA8A8C-328D-D94B-9049-4B254837F88A}" type="slidenum">
              <a:rPr lang="en-US"/>
              <a:pPr>
                <a:defRPr/>
              </a:pPr>
              <a:t>46</a:t>
            </a:fld>
            <a:endParaRPr lang="en-US"/>
          </a:p>
        </p:txBody>
      </p:sp>
      <p:sp>
        <p:nvSpPr>
          <p:cNvPr id="1126402" name="Rectangle 2"/>
          <p:cNvSpPr>
            <a:spLocks noGrp="1" noChangeArrowheads="1"/>
          </p:cNvSpPr>
          <p:nvPr>
            <p:ph type="title"/>
          </p:nvPr>
        </p:nvSpPr>
        <p:spPr/>
        <p:txBody>
          <a:bodyPr/>
          <a:lstStyle/>
          <a:p>
            <a:pPr eaLnBrk="1" hangingPunct="1">
              <a:defRPr/>
            </a:pPr>
            <a:r>
              <a:rPr lang="en-US" smtClean="0">
                <a:cs typeface="+mj-cs"/>
              </a:rPr>
              <a:t>Single Instance of Each Resource Type</a:t>
            </a:r>
          </a:p>
        </p:txBody>
      </p:sp>
      <p:sp>
        <p:nvSpPr>
          <p:cNvPr id="1126403" name="Rectangle 3"/>
          <p:cNvSpPr>
            <a:spLocks noGrp="1" noChangeArrowheads="1"/>
          </p:cNvSpPr>
          <p:nvPr>
            <p:ph type="body" idx="1"/>
          </p:nvPr>
        </p:nvSpPr>
        <p:spPr/>
        <p:txBody>
          <a:bodyPr/>
          <a:lstStyle/>
          <a:p>
            <a:pPr eaLnBrk="1" hangingPunct="1">
              <a:defRPr/>
            </a:pPr>
            <a:r>
              <a:rPr lang="en-US" smtClean="0">
                <a:cs typeface="+mn-cs"/>
              </a:rPr>
              <a:t>Maintain </a:t>
            </a:r>
            <a:r>
              <a:rPr lang="en-US" b="1" i="1" smtClean="0">
                <a:cs typeface="+mn-cs"/>
              </a:rPr>
              <a:t>wait-for</a:t>
            </a:r>
            <a:r>
              <a:rPr lang="en-US" b="1" smtClean="0">
                <a:cs typeface="+mn-cs"/>
              </a:rPr>
              <a:t> graph</a:t>
            </a:r>
          </a:p>
          <a:p>
            <a:pPr lvl="1" eaLnBrk="1" hangingPunct="1">
              <a:defRPr/>
            </a:pPr>
            <a:r>
              <a:rPr lang="en-US" smtClean="0"/>
              <a:t>Nodes are processes</a:t>
            </a:r>
          </a:p>
          <a:p>
            <a:pPr lvl="1" eaLnBrk="1" hangingPunct="1">
              <a:defRPr/>
            </a:pPr>
            <a:r>
              <a:rPr lang="en-US" i="1" smtClean="0"/>
              <a:t>P</a:t>
            </a:r>
            <a:r>
              <a:rPr lang="en-US" i="1" baseline="-25000" smtClean="0"/>
              <a:t>i</a:t>
            </a:r>
            <a:r>
              <a:rPr lang="en-US" smtClean="0"/>
              <a:t> </a:t>
            </a:r>
            <a:r>
              <a:rPr lang="en-US" smtClean="0">
                <a:sym typeface="Symbol" charset="0"/>
              </a:rPr>
              <a:t> </a:t>
            </a:r>
            <a:r>
              <a:rPr lang="en-US" i="1" smtClean="0">
                <a:sym typeface="Symbol" charset="0"/>
              </a:rPr>
              <a:t>P</a:t>
            </a:r>
            <a:r>
              <a:rPr lang="en-US" i="1" baseline="-25000" smtClean="0">
                <a:sym typeface="Symbol" charset="0"/>
              </a:rPr>
              <a:t>j   </a:t>
            </a:r>
            <a:r>
              <a:rPr lang="en-US" smtClean="0">
                <a:sym typeface="Symbol" charset="0"/>
              </a:rPr>
              <a:t>if </a:t>
            </a:r>
            <a:r>
              <a:rPr lang="en-US" i="1" smtClean="0">
                <a:sym typeface="Symbol" charset="0"/>
              </a:rPr>
              <a:t>P</a:t>
            </a:r>
            <a:r>
              <a:rPr lang="en-US" i="1" baseline="-25000" smtClean="0">
                <a:sym typeface="Symbol" charset="0"/>
              </a:rPr>
              <a:t>i</a:t>
            </a:r>
            <a:r>
              <a:rPr lang="en-US" i="1" smtClean="0">
                <a:sym typeface="Symbol" charset="0"/>
              </a:rPr>
              <a:t> </a:t>
            </a:r>
            <a:r>
              <a:rPr lang="en-US" smtClean="0">
                <a:sym typeface="Symbol" charset="0"/>
              </a:rPr>
              <a:t>is waiting for</a:t>
            </a:r>
            <a:r>
              <a:rPr lang="en-US" i="1" smtClean="0">
                <a:sym typeface="Symbol" charset="0"/>
              </a:rPr>
              <a:t> P</a:t>
            </a:r>
            <a:r>
              <a:rPr lang="en-US" i="1" baseline="-25000" smtClean="0">
                <a:sym typeface="Symbol" charset="0"/>
              </a:rPr>
              <a:t>j</a:t>
            </a:r>
            <a:r>
              <a:rPr lang="en-US" i="1" smtClean="0">
                <a:sym typeface="Symbol" charset="0"/>
              </a:rPr>
              <a:t/>
            </a:r>
            <a:br>
              <a:rPr lang="en-US" i="1" smtClean="0">
                <a:sym typeface="Symbol" charset="0"/>
              </a:rPr>
            </a:br>
            <a:endParaRPr lang="en-US" i="1" smtClean="0">
              <a:sym typeface="Symbol" charset="0"/>
            </a:endParaRPr>
          </a:p>
          <a:p>
            <a:pPr eaLnBrk="1" hangingPunct="1">
              <a:defRPr/>
            </a:pPr>
            <a:r>
              <a:rPr lang="en-US" smtClean="0">
                <a:cs typeface="+mn-cs"/>
              </a:rPr>
              <a:t>Periodically invoke an algorithm that searches for a cycle in the graph. If there is a cycle, there exists a deadlock</a:t>
            </a:r>
          </a:p>
          <a:p>
            <a:pPr eaLnBrk="1" hangingPunct="1">
              <a:buFontTx/>
              <a:buNone/>
              <a:defRPr/>
            </a:pPr>
            <a:endParaRPr lang="en-US" smtClean="0">
              <a:cs typeface="+mn-cs"/>
            </a:endParaRPr>
          </a:p>
          <a:p>
            <a:pPr eaLnBrk="1" hangingPunct="1">
              <a:defRPr/>
            </a:pPr>
            <a:r>
              <a:rPr lang="en-US" smtClean="0">
                <a:cs typeface="+mn-cs"/>
              </a:rPr>
              <a:t>An algorithm to detect a cycle in a graph requires an order of</a:t>
            </a:r>
            <a:r>
              <a:rPr lang="en-US" i="1" smtClean="0">
                <a:cs typeface="+mn-cs"/>
              </a:rPr>
              <a:t> n</a:t>
            </a:r>
            <a:r>
              <a:rPr lang="en-US" baseline="30000" smtClean="0">
                <a:cs typeface="+mn-cs"/>
              </a:rPr>
              <a:t>2</a:t>
            </a:r>
            <a:r>
              <a:rPr lang="en-US" smtClean="0">
                <a:cs typeface="+mn-cs"/>
              </a:rPr>
              <a:t> operations, where </a:t>
            </a:r>
            <a:r>
              <a:rPr lang="en-US" i="1" smtClean="0">
                <a:cs typeface="+mn-cs"/>
              </a:rPr>
              <a:t>n</a:t>
            </a:r>
            <a:r>
              <a:rPr lang="en-US" smtClean="0">
                <a:cs typeface="+mn-cs"/>
              </a:rPr>
              <a:t> is the number of vertices in the graph</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10"/>
          </p:nvPr>
        </p:nvSpPr>
        <p:spPr/>
        <p:txBody>
          <a:bodyPr/>
          <a:lstStyle/>
          <a:p>
            <a:pPr>
              <a:defRPr/>
            </a:pPr>
            <a:r>
              <a:rPr lang="tr-TR"/>
              <a:t>CS342 Operating Systems</a:t>
            </a:r>
            <a:endParaRPr lang="en-US"/>
          </a:p>
        </p:txBody>
      </p:sp>
      <p:sp>
        <p:nvSpPr>
          <p:cNvPr id="5"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4"/>
          <p:cNvSpPr>
            <a:spLocks noGrp="1"/>
          </p:cNvSpPr>
          <p:nvPr>
            <p:ph type="sldNum" sz="quarter" idx="12"/>
          </p:nvPr>
        </p:nvSpPr>
        <p:spPr/>
        <p:txBody>
          <a:bodyPr/>
          <a:lstStyle/>
          <a:p>
            <a:pPr>
              <a:defRPr/>
            </a:pPr>
            <a:fld id="{F3D08359-0E6F-AE48-AB4A-656059F47E8C}" type="slidenum">
              <a:rPr lang="en-US"/>
              <a:pPr>
                <a:defRPr/>
              </a:pPr>
              <a:t>47</a:t>
            </a:fld>
            <a:endParaRPr lang="en-US"/>
          </a:p>
        </p:txBody>
      </p:sp>
      <p:sp>
        <p:nvSpPr>
          <p:cNvPr id="1128452" name="Rectangle 4"/>
          <p:cNvSpPr>
            <a:spLocks noGrp="1" noChangeArrowheads="1"/>
          </p:cNvSpPr>
          <p:nvPr>
            <p:ph type="title"/>
          </p:nvPr>
        </p:nvSpPr>
        <p:spPr/>
        <p:txBody>
          <a:bodyPr/>
          <a:lstStyle/>
          <a:p>
            <a:pPr eaLnBrk="1" hangingPunct="1">
              <a:defRPr/>
            </a:pPr>
            <a:r>
              <a:rPr lang="en-US" smtClean="0">
                <a:cs typeface="+mj-cs"/>
              </a:rPr>
              <a:t>Single Instance of Each Resource Type</a:t>
            </a:r>
          </a:p>
        </p:txBody>
      </p:sp>
      <p:pic>
        <p:nvPicPr>
          <p:cNvPr id="95237"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025" y="1827213"/>
            <a:ext cx="580707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tr-TR"/>
              <a:t>CS342 Operating Systems</a:t>
            </a:r>
            <a:endParaRPr lang="en-US"/>
          </a:p>
        </p:txBody>
      </p:sp>
      <p:sp>
        <p:nvSpPr>
          <p:cNvPr id="6"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5"/>
          <p:cNvSpPr>
            <a:spLocks noGrp="1"/>
          </p:cNvSpPr>
          <p:nvPr>
            <p:ph type="sldNum" sz="quarter" idx="12"/>
          </p:nvPr>
        </p:nvSpPr>
        <p:spPr/>
        <p:txBody>
          <a:bodyPr/>
          <a:lstStyle/>
          <a:p>
            <a:pPr>
              <a:defRPr/>
            </a:pPr>
            <a:fld id="{96931B9A-CB50-4340-B47A-88CA87FD8634}" type="slidenum">
              <a:rPr lang="en-US"/>
              <a:pPr>
                <a:defRPr/>
              </a:pPr>
              <a:t>48</a:t>
            </a:fld>
            <a:endParaRPr lang="en-US"/>
          </a:p>
        </p:txBody>
      </p:sp>
      <p:sp>
        <p:nvSpPr>
          <p:cNvPr id="1192962" name="Rectangle 2"/>
          <p:cNvSpPr>
            <a:spLocks noGrp="1" noChangeArrowheads="1"/>
          </p:cNvSpPr>
          <p:nvPr>
            <p:ph type="title"/>
          </p:nvPr>
        </p:nvSpPr>
        <p:spPr/>
        <p:txBody>
          <a:bodyPr/>
          <a:lstStyle/>
          <a:p>
            <a:pPr eaLnBrk="1" hangingPunct="1">
              <a:defRPr/>
            </a:pPr>
            <a:r>
              <a:rPr lang="en-US" smtClean="0">
                <a:cs typeface="+mj-cs"/>
              </a:rPr>
              <a:t>Several Instances of Research Type</a:t>
            </a:r>
          </a:p>
        </p:txBody>
      </p:sp>
      <p:sp>
        <p:nvSpPr>
          <p:cNvPr id="1192963" name="Rectangle 3"/>
          <p:cNvSpPr>
            <a:spLocks noGrp="1" noChangeArrowheads="1"/>
          </p:cNvSpPr>
          <p:nvPr>
            <p:ph type="body" idx="1"/>
          </p:nvPr>
        </p:nvSpPr>
        <p:spPr/>
        <p:txBody>
          <a:bodyPr/>
          <a:lstStyle/>
          <a:p>
            <a:pPr eaLnBrk="1" hangingPunct="1">
              <a:defRPr/>
            </a:pPr>
            <a:r>
              <a:rPr lang="en-US" b="1" dirty="0" smtClean="0">
                <a:cs typeface="+mn-cs"/>
              </a:rPr>
              <a:t>Available</a:t>
            </a:r>
            <a:r>
              <a:rPr lang="en-US" i="1" dirty="0" smtClean="0">
                <a:cs typeface="+mn-cs"/>
              </a:rPr>
              <a:t>:</a:t>
            </a:r>
            <a:r>
              <a:rPr lang="en-US" dirty="0" smtClean="0">
                <a:cs typeface="+mn-cs"/>
              </a:rPr>
              <a:t>  A vector of length </a:t>
            </a:r>
            <a:r>
              <a:rPr lang="en-US" i="1" dirty="0" smtClean="0">
                <a:cs typeface="+mn-cs"/>
              </a:rPr>
              <a:t>m</a:t>
            </a:r>
            <a:r>
              <a:rPr lang="en-US" dirty="0" smtClean="0">
                <a:cs typeface="+mn-cs"/>
              </a:rPr>
              <a:t> indicates the number of available resources of each type.</a:t>
            </a:r>
            <a:br>
              <a:rPr lang="en-US" dirty="0" smtClean="0">
                <a:cs typeface="+mn-cs"/>
              </a:rPr>
            </a:br>
            <a:endParaRPr lang="en-US" dirty="0" smtClean="0">
              <a:cs typeface="+mn-cs"/>
            </a:endParaRPr>
          </a:p>
          <a:p>
            <a:pPr eaLnBrk="1" hangingPunct="1">
              <a:defRPr/>
            </a:pPr>
            <a:r>
              <a:rPr lang="en-US" b="1" dirty="0" smtClean="0">
                <a:cs typeface="+mn-cs"/>
              </a:rPr>
              <a:t>Allocation</a:t>
            </a:r>
            <a:r>
              <a:rPr lang="en-US" i="1" dirty="0" smtClean="0">
                <a:cs typeface="+mn-cs"/>
              </a:rPr>
              <a:t>:</a:t>
            </a:r>
            <a:r>
              <a:rPr lang="en-US" dirty="0" smtClean="0">
                <a:cs typeface="+mn-cs"/>
              </a:rPr>
              <a:t>  An </a:t>
            </a:r>
            <a:r>
              <a:rPr lang="en-US" i="1" dirty="0" smtClean="0">
                <a:cs typeface="+mn-cs"/>
              </a:rPr>
              <a:t>n </a:t>
            </a:r>
            <a:r>
              <a:rPr lang="en-US" dirty="0" smtClean="0">
                <a:cs typeface="+mn-cs"/>
              </a:rPr>
              <a:t>x</a:t>
            </a:r>
            <a:r>
              <a:rPr lang="en-US" i="1" dirty="0" smtClean="0">
                <a:cs typeface="+mn-cs"/>
              </a:rPr>
              <a:t> m</a:t>
            </a:r>
            <a:r>
              <a:rPr lang="en-US" dirty="0" smtClean="0">
                <a:cs typeface="+mn-cs"/>
              </a:rPr>
              <a:t> matrix defines the number of resources of each type currently allocated to each process.</a:t>
            </a:r>
            <a:br>
              <a:rPr lang="en-US" dirty="0" smtClean="0">
                <a:cs typeface="+mn-cs"/>
              </a:rPr>
            </a:br>
            <a:endParaRPr lang="en-US" dirty="0" smtClean="0">
              <a:cs typeface="+mn-cs"/>
            </a:endParaRPr>
          </a:p>
          <a:p>
            <a:pPr eaLnBrk="1" hangingPunct="1">
              <a:defRPr/>
            </a:pPr>
            <a:r>
              <a:rPr lang="en-US" b="1" dirty="0" smtClean="0">
                <a:cs typeface="+mn-cs"/>
              </a:rPr>
              <a:t>Request</a:t>
            </a:r>
            <a:r>
              <a:rPr lang="en-US" i="1" dirty="0" smtClean="0">
                <a:cs typeface="+mn-cs"/>
              </a:rPr>
              <a:t>:</a:t>
            </a:r>
            <a:r>
              <a:rPr lang="en-US" dirty="0" smtClean="0">
                <a:cs typeface="+mn-cs"/>
              </a:rPr>
              <a:t>  An </a:t>
            </a:r>
            <a:r>
              <a:rPr lang="en-US" i="1" dirty="0" smtClean="0">
                <a:cs typeface="+mn-cs"/>
              </a:rPr>
              <a:t>n </a:t>
            </a:r>
            <a:r>
              <a:rPr lang="en-US" dirty="0" smtClean="0">
                <a:cs typeface="+mn-cs"/>
              </a:rPr>
              <a:t>x</a:t>
            </a:r>
            <a:r>
              <a:rPr lang="en-US" i="1" dirty="0" smtClean="0">
                <a:cs typeface="+mn-cs"/>
              </a:rPr>
              <a:t> m</a:t>
            </a:r>
            <a:r>
              <a:rPr lang="en-US" dirty="0" smtClean="0">
                <a:cs typeface="+mn-cs"/>
              </a:rPr>
              <a:t> matrix indicates the current request  of each process.  If </a:t>
            </a:r>
            <a:r>
              <a:rPr lang="en-US" i="1" dirty="0" smtClean="0">
                <a:cs typeface="+mn-cs"/>
              </a:rPr>
              <a:t>Request </a:t>
            </a:r>
            <a:r>
              <a:rPr lang="en-US" dirty="0" smtClean="0">
                <a:cs typeface="+mn-cs"/>
              </a:rPr>
              <a:t>[</a:t>
            </a:r>
            <a:r>
              <a:rPr lang="en-US" i="1" dirty="0" err="1" smtClean="0">
                <a:cs typeface="+mn-cs"/>
              </a:rPr>
              <a:t>i</a:t>
            </a:r>
            <a:r>
              <a:rPr lang="en-US" i="1" baseline="-25000" dirty="0" err="1" smtClean="0">
                <a:cs typeface="+mn-cs"/>
              </a:rPr>
              <a:t>j</a:t>
            </a:r>
            <a:r>
              <a:rPr lang="en-US" dirty="0" smtClean="0">
                <a:cs typeface="+mn-cs"/>
              </a:rPr>
              <a:t>] = </a:t>
            </a:r>
            <a:r>
              <a:rPr lang="en-US" i="1" dirty="0" smtClean="0">
                <a:cs typeface="+mn-cs"/>
              </a:rPr>
              <a:t>k</a:t>
            </a:r>
            <a:r>
              <a:rPr lang="en-US" dirty="0" smtClean="0">
                <a:cs typeface="+mn-cs"/>
              </a:rPr>
              <a:t>, then process</a:t>
            </a:r>
            <a:r>
              <a:rPr lang="en-US" i="1" dirty="0" smtClean="0">
                <a:cs typeface="+mn-cs"/>
              </a:rPr>
              <a:t> P</a:t>
            </a:r>
            <a:r>
              <a:rPr lang="en-US" i="1" baseline="-25000" dirty="0" smtClean="0">
                <a:cs typeface="+mn-cs"/>
              </a:rPr>
              <a:t>i</a:t>
            </a:r>
            <a:r>
              <a:rPr lang="en-US" dirty="0" smtClean="0">
                <a:cs typeface="+mn-cs"/>
              </a:rPr>
              <a:t> is requesting</a:t>
            </a:r>
            <a:r>
              <a:rPr lang="en-US" i="1" dirty="0" smtClean="0">
                <a:cs typeface="+mn-cs"/>
              </a:rPr>
              <a:t> k</a:t>
            </a:r>
            <a:r>
              <a:rPr lang="en-US" dirty="0" smtClean="0">
                <a:cs typeface="+mn-cs"/>
              </a:rPr>
              <a:t> more instances of resource type </a:t>
            </a:r>
            <a:r>
              <a:rPr lang="en-US" i="1" dirty="0" err="1" smtClean="0">
                <a:cs typeface="+mn-cs"/>
              </a:rPr>
              <a:t>R</a:t>
            </a:r>
            <a:r>
              <a:rPr lang="en-US" i="1" baseline="-25000" dirty="0" err="1" smtClean="0">
                <a:cs typeface="+mn-cs"/>
              </a:rPr>
              <a:t>j</a:t>
            </a:r>
            <a:r>
              <a:rPr lang="en-US" dirty="0" smtClean="0">
                <a:cs typeface="+mn-cs"/>
              </a:rPr>
              <a:t>.</a:t>
            </a:r>
          </a:p>
          <a:p>
            <a:pPr eaLnBrk="1" hangingPunct="1">
              <a:defRPr/>
            </a:pPr>
            <a:endParaRPr lang="en-US" dirty="0" smtClean="0">
              <a:cs typeface="+mn-cs"/>
            </a:endParaRPr>
          </a:p>
        </p:txBody>
      </p:sp>
      <p:sp>
        <p:nvSpPr>
          <p:cNvPr id="1192964" name="Text Box 4"/>
          <p:cNvSpPr txBox="1">
            <a:spLocks noChangeArrowheads="1"/>
          </p:cNvSpPr>
          <p:nvPr/>
        </p:nvSpPr>
        <p:spPr bwMode="auto">
          <a:xfrm>
            <a:off x="2320925" y="5510213"/>
            <a:ext cx="4930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System state is represented by this information</a:t>
            </a: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D83FDA2F-7117-DD40-BDC5-C154EFBDDBCD}" type="slidenum">
              <a:rPr lang="en-US"/>
              <a:pPr>
                <a:defRPr/>
              </a:pPr>
              <a:t>49</a:t>
            </a:fld>
            <a:endParaRPr lang="en-US"/>
          </a:p>
        </p:txBody>
      </p:sp>
      <p:sp>
        <p:nvSpPr>
          <p:cNvPr id="1131522" name="Rectangle 2"/>
          <p:cNvSpPr>
            <a:spLocks noGrp="1" noChangeArrowheads="1"/>
          </p:cNvSpPr>
          <p:nvPr>
            <p:ph type="title"/>
          </p:nvPr>
        </p:nvSpPr>
        <p:spPr/>
        <p:txBody>
          <a:bodyPr/>
          <a:lstStyle/>
          <a:p>
            <a:pPr eaLnBrk="1" hangingPunct="1">
              <a:defRPr/>
            </a:pPr>
            <a:r>
              <a:rPr lang="en-US" smtClean="0">
                <a:cs typeface="+mj-cs"/>
              </a:rPr>
              <a:t>Detection Algorithm</a:t>
            </a:r>
          </a:p>
        </p:txBody>
      </p:sp>
      <p:sp>
        <p:nvSpPr>
          <p:cNvPr id="1131523" name="Rectangle 3"/>
          <p:cNvSpPr>
            <a:spLocks noGrp="1" noChangeArrowheads="1"/>
          </p:cNvSpPr>
          <p:nvPr>
            <p:ph type="body" idx="1"/>
          </p:nvPr>
        </p:nvSpPr>
        <p:spPr/>
        <p:txBody>
          <a:bodyPr/>
          <a:lstStyle/>
          <a:p>
            <a:pPr eaLnBrk="1" hangingPunct="1">
              <a:buFontTx/>
              <a:buNone/>
              <a:defRPr/>
            </a:pPr>
            <a:r>
              <a:rPr lang="en-US" sz="1600" smtClean="0">
                <a:cs typeface="+mn-cs"/>
              </a:rPr>
              <a:t>1.	</a:t>
            </a:r>
            <a:r>
              <a:rPr lang="en-US" smtClean="0">
                <a:cs typeface="+mn-cs"/>
              </a:rPr>
              <a:t>Let </a:t>
            </a:r>
            <a:r>
              <a:rPr lang="en-US" i="1" smtClean="0">
                <a:cs typeface="+mn-cs"/>
              </a:rPr>
              <a:t>Work</a:t>
            </a:r>
            <a:r>
              <a:rPr lang="en-US" smtClean="0">
                <a:cs typeface="+mn-cs"/>
              </a:rPr>
              <a:t> and </a:t>
            </a:r>
            <a:r>
              <a:rPr lang="en-US" i="1" smtClean="0">
                <a:cs typeface="+mn-cs"/>
              </a:rPr>
              <a:t>Finish</a:t>
            </a:r>
            <a:r>
              <a:rPr lang="en-US" smtClean="0">
                <a:cs typeface="+mn-cs"/>
              </a:rPr>
              <a:t> be vectors of length </a:t>
            </a:r>
            <a:r>
              <a:rPr lang="en-US" i="1" smtClean="0">
                <a:cs typeface="+mn-cs"/>
              </a:rPr>
              <a:t>m</a:t>
            </a:r>
            <a:r>
              <a:rPr lang="en-US" smtClean="0">
                <a:cs typeface="+mn-cs"/>
              </a:rPr>
              <a:t> and </a:t>
            </a:r>
            <a:r>
              <a:rPr lang="en-US" i="1" smtClean="0">
                <a:cs typeface="+mn-cs"/>
              </a:rPr>
              <a:t>n</a:t>
            </a:r>
            <a:r>
              <a:rPr lang="en-US" smtClean="0">
                <a:cs typeface="+mn-cs"/>
              </a:rPr>
              <a:t>, respectively. Initialize:</a:t>
            </a:r>
          </a:p>
          <a:p>
            <a:pPr lvl="1" eaLnBrk="1" hangingPunct="1">
              <a:buFontTx/>
              <a:buNone/>
              <a:defRPr/>
            </a:pPr>
            <a:r>
              <a:rPr lang="en-US" smtClean="0"/>
              <a:t>(a) </a:t>
            </a:r>
            <a:r>
              <a:rPr lang="en-US" i="1" smtClean="0"/>
              <a:t>Work</a:t>
            </a:r>
            <a:r>
              <a:rPr lang="en-US" smtClean="0"/>
              <a:t> = </a:t>
            </a:r>
            <a:r>
              <a:rPr lang="en-US" i="1" smtClean="0"/>
              <a:t>Available</a:t>
            </a:r>
            <a:endParaRPr lang="en-US" smtClean="0"/>
          </a:p>
          <a:p>
            <a:pPr lvl="1" eaLnBrk="1" hangingPunct="1">
              <a:buFontTx/>
              <a:buNone/>
              <a:defRPr/>
            </a:pPr>
            <a:r>
              <a:rPr lang="en-US" smtClean="0"/>
              <a:t>(b)	For </a:t>
            </a:r>
            <a:r>
              <a:rPr lang="en-US" i="1" smtClean="0"/>
              <a:t>i</a:t>
            </a:r>
            <a:r>
              <a:rPr lang="en-US" smtClean="0"/>
              <a:t> = 1,2, …,</a:t>
            </a:r>
            <a:r>
              <a:rPr lang="en-US" i="1" smtClean="0"/>
              <a:t> n</a:t>
            </a:r>
            <a:r>
              <a:rPr lang="en-US" smtClean="0"/>
              <a:t>, </a:t>
            </a:r>
            <a:br>
              <a:rPr lang="en-US" smtClean="0"/>
            </a:br>
            <a:r>
              <a:rPr lang="en-US" smtClean="0"/>
              <a:t>        if </a:t>
            </a:r>
            <a:r>
              <a:rPr lang="en-US" i="1" smtClean="0"/>
              <a:t>Allocation</a:t>
            </a:r>
            <a:r>
              <a:rPr lang="en-US" i="1" baseline="-25000" smtClean="0"/>
              <a:t>i</a:t>
            </a:r>
            <a:r>
              <a:rPr lang="en-US" smtClean="0"/>
              <a:t> </a:t>
            </a:r>
            <a:r>
              <a:rPr lang="en-US" smtClean="0">
                <a:sym typeface="Symbol" charset="0"/>
              </a:rPr>
              <a:t> 0, then </a:t>
            </a:r>
            <a:br>
              <a:rPr lang="en-US" smtClean="0">
                <a:sym typeface="Symbol" charset="0"/>
              </a:rPr>
            </a:br>
            <a:r>
              <a:rPr lang="en-US" smtClean="0">
                <a:sym typeface="Symbol" charset="0"/>
              </a:rPr>
              <a:t>                 </a:t>
            </a:r>
            <a:r>
              <a:rPr lang="en-US" i="1" smtClean="0">
                <a:sym typeface="Symbol" charset="0"/>
              </a:rPr>
              <a:t>Finish</a:t>
            </a:r>
            <a:r>
              <a:rPr lang="en-US" smtClean="0">
                <a:sym typeface="Symbol" charset="0"/>
              </a:rPr>
              <a:t>[i] = false;</a:t>
            </a:r>
            <a:br>
              <a:rPr lang="en-US" smtClean="0">
                <a:sym typeface="Symbol" charset="0"/>
              </a:rPr>
            </a:br>
            <a:r>
              <a:rPr lang="en-US" smtClean="0">
                <a:sym typeface="Symbol" charset="0"/>
              </a:rPr>
              <a:t>        otherwise, </a:t>
            </a:r>
            <a:r>
              <a:rPr lang="en-US" i="1" smtClean="0">
                <a:sym typeface="Symbol" charset="0"/>
              </a:rPr>
              <a:t>Finish</a:t>
            </a:r>
            <a:r>
              <a:rPr lang="en-US" smtClean="0">
                <a:sym typeface="Symbol" charset="0"/>
              </a:rPr>
              <a:t>[i] = </a:t>
            </a:r>
            <a:r>
              <a:rPr lang="en-US" i="1" smtClean="0">
                <a:sym typeface="Symbol" charset="0"/>
              </a:rPr>
              <a:t>true</a:t>
            </a:r>
          </a:p>
          <a:p>
            <a:pPr lvl="1" eaLnBrk="1" hangingPunct="1">
              <a:buFontTx/>
              <a:buNone/>
              <a:defRPr/>
            </a:pPr>
            <a:endParaRPr lang="en-US" smtClean="0">
              <a:sym typeface="Symbol" charset="0"/>
            </a:endParaRPr>
          </a:p>
          <a:p>
            <a:pPr eaLnBrk="1" hangingPunct="1">
              <a:buFontTx/>
              <a:buNone/>
              <a:defRPr/>
            </a:pPr>
            <a:r>
              <a:rPr lang="en-US" smtClean="0">
                <a:cs typeface="+mn-cs"/>
              </a:rPr>
              <a:t>2.	Find an index </a:t>
            </a:r>
            <a:r>
              <a:rPr lang="en-US" i="1" smtClean="0">
                <a:cs typeface="+mn-cs"/>
              </a:rPr>
              <a:t>i </a:t>
            </a:r>
            <a:r>
              <a:rPr lang="en-US" smtClean="0">
                <a:cs typeface="+mn-cs"/>
              </a:rPr>
              <a:t>such that both:</a:t>
            </a:r>
          </a:p>
          <a:p>
            <a:pPr lvl="1" eaLnBrk="1" hangingPunct="1">
              <a:buFontTx/>
              <a:buNone/>
              <a:defRPr/>
            </a:pPr>
            <a:r>
              <a:rPr lang="en-US" smtClean="0"/>
              <a:t>(a)	</a:t>
            </a:r>
            <a:r>
              <a:rPr lang="en-US" i="1" smtClean="0"/>
              <a:t>Finish</a:t>
            </a:r>
            <a:r>
              <a:rPr lang="en-US" smtClean="0"/>
              <a:t>[</a:t>
            </a:r>
            <a:r>
              <a:rPr lang="en-US" i="1" smtClean="0"/>
              <a:t>i</a:t>
            </a:r>
            <a:r>
              <a:rPr lang="en-US" smtClean="0"/>
              <a:t>] == </a:t>
            </a:r>
            <a:r>
              <a:rPr lang="en-US" i="1" smtClean="0"/>
              <a:t>false</a:t>
            </a:r>
            <a:endParaRPr lang="en-US" smtClean="0"/>
          </a:p>
          <a:p>
            <a:pPr lvl="1" eaLnBrk="1" hangingPunct="1">
              <a:buFontTx/>
              <a:buNone/>
              <a:defRPr/>
            </a:pPr>
            <a:r>
              <a:rPr lang="en-US" smtClean="0"/>
              <a:t>(b)	</a:t>
            </a:r>
            <a:r>
              <a:rPr lang="en-US" i="1" smtClean="0"/>
              <a:t>Request</a:t>
            </a:r>
            <a:r>
              <a:rPr lang="en-US" i="1" baseline="-25000" smtClean="0"/>
              <a:t>i</a:t>
            </a:r>
            <a:r>
              <a:rPr lang="en-US" smtClean="0"/>
              <a:t> </a:t>
            </a:r>
            <a:r>
              <a:rPr lang="en-US" smtClean="0">
                <a:sym typeface="Symbol" charset="0"/>
              </a:rPr>
              <a:t> </a:t>
            </a:r>
            <a:r>
              <a:rPr lang="en-US" i="1" smtClean="0">
                <a:sym typeface="Symbol" charset="0"/>
              </a:rPr>
              <a:t>Work</a:t>
            </a:r>
            <a:br>
              <a:rPr lang="en-US" i="1" smtClean="0">
                <a:sym typeface="Symbol" charset="0"/>
              </a:rPr>
            </a:br>
            <a:endParaRPr lang="en-US" smtClean="0">
              <a:sym typeface="Symbol" charset="0"/>
            </a:endParaRPr>
          </a:p>
          <a:p>
            <a:pPr lvl="1" eaLnBrk="1" hangingPunct="1">
              <a:buFontTx/>
              <a:buNone/>
              <a:defRPr/>
            </a:pPr>
            <a:r>
              <a:rPr lang="en-US" smtClean="0">
                <a:sym typeface="Symbol" charset="0"/>
              </a:rPr>
              <a:t>If no such </a:t>
            </a:r>
            <a:r>
              <a:rPr lang="en-US" i="1" smtClean="0">
                <a:sym typeface="Symbol" charset="0"/>
              </a:rPr>
              <a:t>i</a:t>
            </a:r>
            <a:r>
              <a:rPr lang="en-US" smtClean="0">
                <a:sym typeface="Symbol" charset="0"/>
              </a:rPr>
              <a:t> exists, go to step 4</a:t>
            </a:r>
            <a:endParaRPr lang="en-US" smtClean="0"/>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A14D655E-4D0B-8645-AF7D-295AD7A91F14}" type="slidenum">
              <a:rPr lang="en-US"/>
              <a:pPr>
                <a:defRPr/>
              </a:pPr>
              <a:t>5</a:t>
            </a:fld>
            <a:endParaRPr lang="en-US"/>
          </a:p>
        </p:txBody>
      </p:sp>
      <p:sp>
        <p:nvSpPr>
          <p:cNvPr id="1046530" name="Rectangle 2"/>
          <p:cNvSpPr>
            <a:spLocks noGrp="1" noChangeArrowheads="1"/>
          </p:cNvSpPr>
          <p:nvPr>
            <p:ph type="title"/>
          </p:nvPr>
        </p:nvSpPr>
        <p:spPr/>
        <p:txBody>
          <a:bodyPr/>
          <a:lstStyle/>
          <a:p>
            <a:pPr eaLnBrk="1" hangingPunct="1">
              <a:defRPr/>
            </a:pPr>
            <a:r>
              <a:rPr lang="en-US" smtClean="0">
                <a:cs typeface="+mj-cs"/>
              </a:rPr>
              <a:t>System Model</a:t>
            </a:r>
          </a:p>
        </p:txBody>
      </p:sp>
      <p:sp>
        <p:nvSpPr>
          <p:cNvPr id="1046531" name="Rectangle 3"/>
          <p:cNvSpPr>
            <a:spLocks noGrp="1" noChangeArrowheads="1"/>
          </p:cNvSpPr>
          <p:nvPr>
            <p:ph type="body" idx="1"/>
          </p:nvPr>
        </p:nvSpPr>
        <p:spPr/>
        <p:txBody>
          <a:bodyPr/>
          <a:lstStyle/>
          <a:p>
            <a:pPr eaLnBrk="1" hangingPunct="1">
              <a:defRPr/>
            </a:pPr>
            <a:r>
              <a:rPr lang="en-US" dirty="0" smtClean="0">
                <a:solidFill>
                  <a:srgbClr val="FF0000"/>
                </a:solidFill>
                <a:cs typeface="+mn-cs"/>
              </a:rPr>
              <a:t>Resource types </a:t>
            </a:r>
            <a:r>
              <a:rPr lang="en-US" i="1" dirty="0" smtClean="0">
                <a:cs typeface="+mn-cs"/>
              </a:rPr>
              <a:t>R</a:t>
            </a:r>
            <a:r>
              <a:rPr lang="en-US" baseline="-25000" dirty="0" smtClean="0">
                <a:cs typeface="+mn-cs"/>
              </a:rPr>
              <a:t>1</a:t>
            </a:r>
            <a:r>
              <a:rPr lang="en-US" dirty="0" smtClean="0">
                <a:cs typeface="+mn-cs"/>
              </a:rPr>
              <a:t>, </a:t>
            </a:r>
            <a:r>
              <a:rPr lang="en-US" i="1" dirty="0" smtClean="0">
                <a:cs typeface="+mn-cs"/>
              </a:rPr>
              <a:t>R</a:t>
            </a:r>
            <a:r>
              <a:rPr lang="en-US" baseline="-25000" dirty="0" smtClean="0">
                <a:cs typeface="+mn-cs"/>
              </a:rPr>
              <a:t>2</a:t>
            </a:r>
            <a:r>
              <a:rPr lang="en-US" dirty="0" smtClean="0">
                <a:cs typeface="+mn-cs"/>
              </a:rPr>
              <a:t>, . . ., </a:t>
            </a:r>
            <a:r>
              <a:rPr lang="en-US" i="1" dirty="0" err="1" smtClean="0">
                <a:cs typeface="+mn-cs"/>
              </a:rPr>
              <a:t>R</a:t>
            </a:r>
            <a:r>
              <a:rPr lang="en-US" baseline="-25000" dirty="0" err="1" smtClean="0">
                <a:cs typeface="+mn-cs"/>
              </a:rPr>
              <a:t>m</a:t>
            </a:r>
            <a:endParaRPr lang="en-US" baseline="-25000" dirty="0" smtClean="0">
              <a:cs typeface="+mn-cs"/>
            </a:endParaRPr>
          </a:p>
          <a:p>
            <a:pPr lvl="2" eaLnBrk="1" hangingPunct="1">
              <a:buFontTx/>
              <a:buNone/>
              <a:defRPr/>
            </a:pPr>
            <a:r>
              <a:rPr lang="en-US" i="1" dirty="0" smtClean="0"/>
              <a:t>CPU cycles, memory space, I/O devices</a:t>
            </a:r>
          </a:p>
          <a:p>
            <a:pPr eaLnBrk="1" hangingPunct="1">
              <a:defRPr/>
            </a:pPr>
            <a:r>
              <a:rPr lang="en-US" dirty="0" smtClean="0">
                <a:cs typeface="+mn-cs"/>
              </a:rPr>
              <a:t>Each resource type </a:t>
            </a:r>
            <a:r>
              <a:rPr lang="en-US" i="1" dirty="0" err="1" smtClean="0">
                <a:cs typeface="+mn-cs"/>
              </a:rPr>
              <a:t>R</a:t>
            </a:r>
            <a:r>
              <a:rPr lang="en-US" baseline="-25000" dirty="0" err="1" smtClean="0">
                <a:cs typeface="+mn-cs"/>
              </a:rPr>
              <a:t>i</a:t>
            </a:r>
            <a:r>
              <a:rPr lang="en-US" dirty="0" smtClean="0">
                <a:cs typeface="+mn-cs"/>
              </a:rPr>
              <a:t> has </a:t>
            </a:r>
            <a:r>
              <a:rPr lang="en-US" i="1" dirty="0" smtClean="0">
                <a:solidFill>
                  <a:srgbClr val="FF0000"/>
                </a:solidFill>
                <a:cs typeface="+mn-cs"/>
              </a:rPr>
              <a:t>W</a:t>
            </a:r>
            <a:r>
              <a:rPr lang="en-US" baseline="-25000" dirty="0" smtClean="0">
                <a:solidFill>
                  <a:srgbClr val="FF0000"/>
                </a:solidFill>
                <a:cs typeface="+mn-cs"/>
              </a:rPr>
              <a:t>i</a:t>
            </a:r>
            <a:r>
              <a:rPr lang="en-US" dirty="0" smtClean="0">
                <a:solidFill>
                  <a:srgbClr val="FF0000"/>
                </a:solidFill>
                <a:cs typeface="+mn-cs"/>
              </a:rPr>
              <a:t> instances</a:t>
            </a:r>
            <a:r>
              <a:rPr lang="en-US" dirty="0" smtClean="0">
                <a:cs typeface="+mn-cs"/>
              </a:rPr>
              <a:t>.</a:t>
            </a:r>
          </a:p>
          <a:p>
            <a:pPr eaLnBrk="1" hangingPunct="1">
              <a:defRPr/>
            </a:pPr>
            <a:r>
              <a:rPr lang="en-US" dirty="0" smtClean="0">
                <a:cs typeface="+mn-cs"/>
              </a:rPr>
              <a:t>Each process utilizes a resource as follows:</a:t>
            </a:r>
          </a:p>
          <a:p>
            <a:pPr lvl="1" eaLnBrk="1" hangingPunct="1">
              <a:defRPr/>
            </a:pPr>
            <a:r>
              <a:rPr lang="en-US" dirty="0" smtClean="0">
                <a:solidFill>
                  <a:srgbClr val="FF0000"/>
                </a:solidFill>
              </a:rPr>
              <a:t>request</a:t>
            </a:r>
            <a:r>
              <a:rPr lang="en-US" dirty="0" smtClean="0"/>
              <a:t>  (may cause the process to wait)</a:t>
            </a:r>
          </a:p>
          <a:p>
            <a:pPr lvl="1" eaLnBrk="1" hangingPunct="1">
              <a:defRPr/>
            </a:pPr>
            <a:r>
              <a:rPr lang="en-US" dirty="0" smtClean="0"/>
              <a:t>use </a:t>
            </a:r>
          </a:p>
          <a:p>
            <a:pPr lvl="1" eaLnBrk="1" hangingPunct="1">
              <a:defRPr/>
            </a:pPr>
            <a:r>
              <a:rPr lang="en-US" dirty="0" smtClean="0">
                <a:solidFill>
                  <a:srgbClr val="FF0000"/>
                </a:solidFill>
              </a:rPr>
              <a:t>release</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A144F0A4-FBFB-834D-A8E4-534756E9A7FB}" type="slidenum">
              <a:rPr lang="en-US"/>
              <a:pPr>
                <a:defRPr/>
              </a:pPr>
              <a:t>50</a:t>
            </a:fld>
            <a:endParaRPr lang="en-US"/>
          </a:p>
        </p:txBody>
      </p:sp>
      <p:sp>
        <p:nvSpPr>
          <p:cNvPr id="1133570" name="Rectangle 2"/>
          <p:cNvSpPr>
            <a:spLocks noGrp="1" noChangeArrowheads="1"/>
          </p:cNvSpPr>
          <p:nvPr>
            <p:ph type="title"/>
          </p:nvPr>
        </p:nvSpPr>
        <p:spPr/>
        <p:txBody>
          <a:bodyPr/>
          <a:lstStyle/>
          <a:p>
            <a:pPr eaLnBrk="1" hangingPunct="1">
              <a:defRPr/>
            </a:pPr>
            <a:r>
              <a:rPr lang="en-US" smtClean="0">
                <a:cs typeface="+mj-cs"/>
              </a:rPr>
              <a:t>Detection Algorithm (Cont.)</a:t>
            </a:r>
          </a:p>
        </p:txBody>
      </p:sp>
      <p:sp>
        <p:nvSpPr>
          <p:cNvPr id="1133571" name="Rectangle 3"/>
          <p:cNvSpPr>
            <a:spLocks noGrp="1" noChangeArrowheads="1"/>
          </p:cNvSpPr>
          <p:nvPr>
            <p:ph type="body" idx="1"/>
          </p:nvPr>
        </p:nvSpPr>
        <p:spPr/>
        <p:txBody>
          <a:bodyPr/>
          <a:lstStyle/>
          <a:p>
            <a:pPr eaLnBrk="1" hangingPunct="1">
              <a:buFontTx/>
              <a:buNone/>
              <a:defRPr/>
            </a:pPr>
            <a:r>
              <a:rPr lang="en-US" smtClean="0">
                <a:cs typeface="+mn-cs"/>
              </a:rPr>
              <a:t>3.	</a:t>
            </a:r>
            <a:r>
              <a:rPr lang="en-US" i="1" smtClean="0">
                <a:cs typeface="+mn-cs"/>
              </a:rPr>
              <a:t>Work</a:t>
            </a:r>
            <a:r>
              <a:rPr lang="en-US" smtClean="0">
                <a:cs typeface="+mn-cs"/>
              </a:rPr>
              <a:t> = </a:t>
            </a:r>
            <a:r>
              <a:rPr lang="en-US" i="1" smtClean="0">
                <a:cs typeface="+mn-cs"/>
              </a:rPr>
              <a:t>Work</a:t>
            </a:r>
            <a:r>
              <a:rPr lang="en-US" smtClean="0">
                <a:cs typeface="+mn-cs"/>
              </a:rPr>
              <a:t> + </a:t>
            </a:r>
            <a:r>
              <a:rPr lang="en-US" i="1" smtClean="0">
                <a:cs typeface="+mn-cs"/>
              </a:rPr>
              <a:t>Allocation</a:t>
            </a:r>
            <a:r>
              <a:rPr lang="en-US" i="1" baseline="-25000" smtClean="0">
                <a:cs typeface="+mn-cs"/>
              </a:rPr>
              <a:t>i</a:t>
            </a:r>
            <a:r>
              <a:rPr lang="en-US" smtClean="0">
                <a:cs typeface="+mn-cs"/>
              </a:rPr>
              <a:t/>
            </a:r>
            <a:br>
              <a:rPr lang="en-US" smtClean="0">
                <a:cs typeface="+mn-cs"/>
              </a:rPr>
            </a:br>
            <a:r>
              <a:rPr lang="en-US" i="1" smtClean="0">
                <a:cs typeface="+mn-cs"/>
              </a:rPr>
              <a:t>Finish</a:t>
            </a:r>
            <a:r>
              <a:rPr lang="en-US" smtClean="0">
                <a:cs typeface="+mn-cs"/>
              </a:rPr>
              <a:t>[</a:t>
            </a:r>
            <a:r>
              <a:rPr lang="en-US" i="1" smtClean="0">
                <a:cs typeface="+mn-cs"/>
              </a:rPr>
              <a:t>i</a:t>
            </a:r>
            <a:r>
              <a:rPr lang="en-US" smtClean="0">
                <a:cs typeface="+mn-cs"/>
              </a:rPr>
              <a:t>] = </a:t>
            </a:r>
            <a:r>
              <a:rPr lang="en-US" i="1" smtClean="0">
                <a:cs typeface="+mn-cs"/>
              </a:rPr>
              <a:t>true</a:t>
            </a:r>
            <a:r>
              <a:rPr lang="en-US" smtClean="0">
                <a:cs typeface="+mn-cs"/>
              </a:rPr>
              <a:t/>
            </a:r>
            <a:br>
              <a:rPr lang="en-US" smtClean="0">
                <a:cs typeface="+mn-cs"/>
              </a:rPr>
            </a:br>
            <a:r>
              <a:rPr lang="en-US" smtClean="0">
                <a:cs typeface="+mn-cs"/>
              </a:rPr>
              <a:t>go to step 2</a:t>
            </a:r>
            <a:br>
              <a:rPr lang="en-US" smtClean="0">
                <a:cs typeface="+mn-cs"/>
              </a:rPr>
            </a:br>
            <a:endParaRPr lang="en-US" smtClean="0">
              <a:cs typeface="+mn-cs"/>
            </a:endParaRPr>
          </a:p>
          <a:p>
            <a:pPr eaLnBrk="1" hangingPunct="1">
              <a:buFontTx/>
              <a:buNone/>
              <a:defRPr/>
            </a:pPr>
            <a:r>
              <a:rPr lang="en-US" smtClean="0">
                <a:cs typeface="+mn-cs"/>
              </a:rPr>
              <a:t>4.	If </a:t>
            </a:r>
            <a:r>
              <a:rPr lang="en-US" i="1" smtClean="0">
                <a:cs typeface="+mn-cs"/>
              </a:rPr>
              <a:t>Finish</a:t>
            </a:r>
            <a:r>
              <a:rPr lang="en-US" smtClean="0">
                <a:cs typeface="+mn-cs"/>
              </a:rPr>
              <a:t>[</a:t>
            </a:r>
            <a:r>
              <a:rPr lang="en-US" i="1" smtClean="0">
                <a:cs typeface="+mn-cs"/>
              </a:rPr>
              <a:t>i</a:t>
            </a:r>
            <a:r>
              <a:rPr lang="en-US" smtClean="0">
                <a:cs typeface="+mn-cs"/>
              </a:rPr>
              <a:t>] == false, for some </a:t>
            </a:r>
            <a:r>
              <a:rPr lang="en-US" i="1" smtClean="0">
                <a:cs typeface="+mn-cs"/>
              </a:rPr>
              <a:t>i</a:t>
            </a:r>
            <a:r>
              <a:rPr lang="en-US" smtClean="0">
                <a:cs typeface="+mn-cs"/>
              </a:rPr>
              <a:t>, 1 </a:t>
            </a:r>
            <a:r>
              <a:rPr lang="en-US" smtClean="0">
                <a:cs typeface="+mn-cs"/>
                <a:sym typeface="Symbol" charset="0"/>
              </a:rPr>
              <a:t> </a:t>
            </a:r>
            <a:r>
              <a:rPr lang="en-US" i="1" smtClean="0">
                <a:cs typeface="+mn-cs"/>
                <a:sym typeface="Symbol" charset="0"/>
              </a:rPr>
              <a:t>i</a:t>
            </a:r>
            <a:r>
              <a:rPr lang="en-US" smtClean="0">
                <a:cs typeface="+mn-cs"/>
                <a:sym typeface="Symbol" charset="0"/>
              </a:rPr>
              <a:t>   </a:t>
            </a:r>
            <a:r>
              <a:rPr lang="en-US" i="1" smtClean="0">
                <a:cs typeface="+mn-cs"/>
                <a:sym typeface="Symbol" charset="0"/>
              </a:rPr>
              <a:t>n</a:t>
            </a:r>
            <a:r>
              <a:rPr lang="en-US" smtClean="0">
                <a:cs typeface="+mn-cs"/>
                <a:sym typeface="Symbol" charset="0"/>
              </a:rPr>
              <a:t>, then the system is in deadlock state. Moreover, if </a:t>
            </a:r>
            <a:r>
              <a:rPr lang="en-US" i="1" smtClean="0">
                <a:cs typeface="+mn-cs"/>
                <a:sym typeface="Symbol" charset="0"/>
              </a:rPr>
              <a:t>Finish</a:t>
            </a:r>
            <a:r>
              <a:rPr lang="en-US" smtClean="0">
                <a:cs typeface="+mn-cs"/>
                <a:sym typeface="Symbol" charset="0"/>
              </a:rPr>
              <a:t>[</a:t>
            </a:r>
            <a:r>
              <a:rPr lang="en-US" i="1" smtClean="0">
                <a:cs typeface="+mn-cs"/>
                <a:sym typeface="Symbol" charset="0"/>
              </a:rPr>
              <a:t>i</a:t>
            </a:r>
            <a:r>
              <a:rPr lang="en-US" smtClean="0">
                <a:cs typeface="+mn-cs"/>
                <a:sym typeface="Symbol" charset="0"/>
              </a:rPr>
              <a:t>] == </a:t>
            </a:r>
            <a:r>
              <a:rPr lang="en-US" i="1" smtClean="0">
                <a:cs typeface="+mn-cs"/>
                <a:sym typeface="Symbol" charset="0"/>
              </a:rPr>
              <a:t>false</a:t>
            </a:r>
            <a:r>
              <a:rPr lang="en-US" smtClean="0">
                <a:cs typeface="+mn-cs"/>
                <a:sym typeface="Symbol" charset="0"/>
              </a:rPr>
              <a:t>, then </a:t>
            </a:r>
            <a:r>
              <a:rPr lang="en-US" i="1" smtClean="0">
                <a:cs typeface="+mn-cs"/>
                <a:sym typeface="Symbol" charset="0"/>
              </a:rPr>
              <a:t>P</a:t>
            </a:r>
            <a:r>
              <a:rPr lang="en-US" i="1" baseline="-25000" smtClean="0">
                <a:cs typeface="+mn-cs"/>
                <a:sym typeface="Symbol" charset="0"/>
              </a:rPr>
              <a:t>i</a:t>
            </a:r>
            <a:r>
              <a:rPr lang="en-US" smtClean="0">
                <a:cs typeface="+mn-cs"/>
                <a:sym typeface="Symbol" charset="0"/>
              </a:rPr>
              <a:t> is deadlocked</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Date Placeholder 3"/>
          <p:cNvSpPr>
            <a:spLocks noGrp="1"/>
          </p:cNvSpPr>
          <p:nvPr>
            <p:ph type="dt" sz="quarter" idx="10"/>
          </p:nvPr>
        </p:nvSpPr>
        <p:spPr/>
        <p:txBody>
          <a:bodyPr/>
          <a:lstStyle/>
          <a:p>
            <a:pPr>
              <a:defRPr/>
            </a:pPr>
            <a:r>
              <a:rPr lang="tr-TR"/>
              <a:t>CS342 Operating Systems</a:t>
            </a:r>
            <a:endParaRPr lang="en-US"/>
          </a:p>
        </p:txBody>
      </p:sp>
      <p:sp>
        <p:nvSpPr>
          <p:cNvPr id="67"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8" name="Slide Number Placeholder 5"/>
          <p:cNvSpPr>
            <a:spLocks noGrp="1"/>
          </p:cNvSpPr>
          <p:nvPr>
            <p:ph type="sldNum" sz="quarter" idx="12"/>
          </p:nvPr>
        </p:nvSpPr>
        <p:spPr/>
        <p:txBody>
          <a:bodyPr/>
          <a:lstStyle/>
          <a:p>
            <a:pPr>
              <a:defRPr/>
            </a:pPr>
            <a:fld id="{A8FD0A07-2680-6A46-B3C4-88E119A3B4DF}" type="slidenum">
              <a:rPr lang="en-US"/>
              <a:pPr>
                <a:defRPr/>
              </a:pPr>
              <a:t>51</a:t>
            </a:fld>
            <a:endParaRPr lang="en-US"/>
          </a:p>
        </p:txBody>
      </p:sp>
      <p:sp>
        <p:nvSpPr>
          <p:cNvPr id="1135618" name="Rectangle 2"/>
          <p:cNvSpPr>
            <a:spLocks noGrp="1" noChangeArrowheads="1"/>
          </p:cNvSpPr>
          <p:nvPr>
            <p:ph type="title"/>
          </p:nvPr>
        </p:nvSpPr>
        <p:spPr/>
        <p:txBody>
          <a:bodyPr/>
          <a:lstStyle/>
          <a:p>
            <a:pPr eaLnBrk="1" hangingPunct="1">
              <a:defRPr/>
            </a:pPr>
            <a:r>
              <a:rPr lang="en-US" smtClean="0">
                <a:cs typeface="+mj-cs"/>
              </a:rPr>
              <a:t>Example of Detection Algorithm</a:t>
            </a:r>
          </a:p>
        </p:txBody>
      </p:sp>
      <p:sp>
        <p:nvSpPr>
          <p:cNvPr id="1135619" name="Rectangle 3"/>
          <p:cNvSpPr>
            <a:spLocks noGrp="1" noChangeArrowheads="1"/>
          </p:cNvSpPr>
          <p:nvPr>
            <p:ph type="body" idx="1"/>
          </p:nvPr>
        </p:nvSpPr>
        <p:spPr/>
        <p:txBody>
          <a:bodyPr/>
          <a:lstStyle/>
          <a:p>
            <a:pPr eaLnBrk="1" hangingPunct="1">
              <a:defRPr/>
            </a:pPr>
            <a:r>
              <a:rPr lang="en-US" smtClean="0">
                <a:cs typeface="+mn-cs"/>
              </a:rPr>
              <a:t>Five processes </a:t>
            </a:r>
            <a:r>
              <a:rPr lang="en-US" i="1" smtClean="0">
                <a:cs typeface="+mn-cs"/>
              </a:rPr>
              <a:t>P</a:t>
            </a:r>
            <a:r>
              <a:rPr lang="en-US" baseline="-25000" smtClean="0">
                <a:cs typeface="+mn-cs"/>
              </a:rPr>
              <a:t>0</a:t>
            </a:r>
            <a:r>
              <a:rPr lang="en-US" smtClean="0">
                <a:cs typeface="+mn-cs"/>
              </a:rPr>
              <a:t> through </a:t>
            </a:r>
            <a:r>
              <a:rPr lang="en-US" i="1" smtClean="0">
                <a:cs typeface="+mn-cs"/>
              </a:rPr>
              <a:t>P</a:t>
            </a:r>
            <a:r>
              <a:rPr lang="en-US" baseline="-25000" smtClean="0">
                <a:cs typeface="+mn-cs"/>
              </a:rPr>
              <a:t>4</a:t>
            </a:r>
            <a:r>
              <a:rPr lang="en-US" smtClean="0">
                <a:cs typeface="+mn-cs"/>
              </a:rPr>
              <a:t>;</a:t>
            </a:r>
            <a:r>
              <a:rPr lang="en-US" baseline="-25000" smtClean="0">
                <a:cs typeface="+mn-cs"/>
              </a:rPr>
              <a:t> </a:t>
            </a:r>
            <a:r>
              <a:rPr lang="en-US" smtClean="0">
                <a:cs typeface="+mn-cs"/>
              </a:rPr>
              <a:t>three resource types </a:t>
            </a:r>
            <a:br>
              <a:rPr lang="en-US" smtClean="0">
                <a:cs typeface="+mn-cs"/>
              </a:rPr>
            </a:br>
            <a:r>
              <a:rPr lang="en-US" smtClean="0">
                <a:cs typeface="+mn-cs"/>
              </a:rPr>
              <a:t>A (7 instances), </a:t>
            </a:r>
            <a:r>
              <a:rPr lang="en-US" i="1" smtClean="0">
                <a:cs typeface="+mn-cs"/>
              </a:rPr>
              <a:t>B </a:t>
            </a:r>
            <a:r>
              <a:rPr lang="en-US" smtClean="0">
                <a:cs typeface="+mn-cs"/>
              </a:rPr>
              <a:t>(2 instances), and </a:t>
            </a:r>
            <a:r>
              <a:rPr lang="en-US" i="1" smtClean="0">
                <a:cs typeface="+mn-cs"/>
              </a:rPr>
              <a:t>C</a:t>
            </a:r>
            <a:r>
              <a:rPr lang="en-US" smtClean="0">
                <a:cs typeface="+mn-cs"/>
              </a:rPr>
              <a:t> (6 instances)</a:t>
            </a:r>
          </a:p>
          <a:p>
            <a:pPr eaLnBrk="1" hangingPunct="1">
              <a:defRPr/>
            </a:pPr>
            <a:r>
              <a:rPr lang="en-US" smtClean="0">
                <a:cs typeface="+mn-cs"/>
              </a:rPr>
              <a:t>Snapshot at time </a:t>
            </a:r>
            <a:r>
              <a:rPr lang="en-US" i="1" smtClean="0">
                <a:cs typeface="+mn-cs"/>
              </a:rPr>
              <a:t> t</a:t>
            </a:r>
            <a:r>
              <a:rPr lang="en-US" smtClean="0">
                <a:cs typeface="+mn-cs"/>
              </a:rPr>
              <a:t>:</a:t>
            </a: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defRPr/>
            </a:pPr>
            <a:endParaRPr lang="en-US" smtClean="0">
              <a:cs typeface="+mn-cs"/>
            </a:endParaRPr>
          </a:p>
          <a:p>
            <a:pPr eaLnBrk="1" hangingPunct="1">
              <a:buFontTx/>
              <a:buNone/>
              <a:defRPr/>
            </a:pPr>
            <a:r>
              <a:rPr lang="en-US" smtClean="0">
                <a:cs typeface="+mn-cs"/>
              </a:rPr>
              <a:t>	Sequence &lt;</a:t>
            </a:r>
            <a:r>
              <a:rPr lang="en-US" i="1" smtClean="0">
                <a:cs typeface="+mn-cs"/>
              </a:rPr>
              <a:t>P</a:t>
            </a:r>
            <a:r>
              <a:rPr lang="en-US" baseline="-25000" smtClean="0">
                <a:cs typeface="+mn-cs"/>
              </a:rPr>
              <a:t>0</a:t>
            </a:r>
            <a:r>
              <a:rPr lang="en-US" smtClean="0">
                <a:cs typeface="+mn-cs"/>
              </a:rPr>
              <a:t>, </a:t>
            </a:r>
            <a:r>
              <a:rPr lang="en-US" i="1" smtClean="0">
                <a:cs typeface="+mn-cs"/>
              </a:rPr>
              <a:t>P</a:t>
            </a:r>
            <a:r>
              <a:rPr lang="en-US" baseline="-25000" smtClean="0">
                <a:cs typeface="+mn-cs"/>
              </a:rPr>
              <a:t>2</a:t>
            </a:r>
            <a:r>
              <a:rPr lang="en-US" smtClean="0">
                <a:cs typeface="+mn-cs"/>
              </a:rPr>
              <a:t>, </a:t>
            </a:r>
            <a:r>
              <a:rPr lang="en-US" i="1" smtClean="0">
                <a:cs typeface="+mn-cs"/>
              </a:rPr>
              <a:t>P</a:t>
            </a:r>
            <a:r>
              <a:rPr lang="en-US" baseline="-25000" smtClean="0">
                <a:cs typeface="+mn-cs"/>
              </a:rPr>
              <a:t>3</a:t>
            </a:r>
            <a:r>
              <a:rPr lang="en-US" smtClean="0">
                <a:cs typeface="+mn-cs"/>
              </a:rPr>
              <a:t>, </a:t>
            </a:r>
            <a:r>
              <a:rPr lang="en-US" i="1" smtClean="0">
                <a:cs typeface="+mn-cs"/>
              </a:rPr>
              <a:t>P</a:t>
            </a:r>
            <a:r>
              <a:rPr lang="en-US" baseline="-25000" smtClean="0">
                <a:cs typeface="+mn-cs"/>
              </a:rPr>
              <a:t>1</a:t>
            </a:r>
            <a:r>
              <a:rPr lang="en-US" smtClean="0">
                <a:cs typeface="+mn-cs"/>
              </a:rPr>
              <a:t>, </a:t>
            </a:r>
            <a:r>
              <a:rPr lang="en-US" i="1" smtClean="0">
                <a:cs typeface="+mn-cs"/>
              </a:rPr>
              <a:t>P</a:t>
            </a:r>
            <a:r>
              <a:rPr lang="en-US" baseline="-25000" smtClean="0">
                <a:cs typeface="+mn-cs"/>
              </a:rPr>
              <a:t>4</a:t>
            </a:r>
            <a:r>
              <a:rPr lang="en-US" smtClean="0">
                <a:cs typeface="+mn-cs"/>
              </a:rPr>
              <a:t>&gt; will result in </a:t>
            </a:r>
            <a:r>
              <a:rPr lang="en-US" i="1" smtClean="0">
                <a:cs typeface="+mn-cs"/>
              </a:rPr>
              <a:t>Finish</a:t>
            </a:r>
            <a:r>
              <a:rPr lang="en-US" smtClean="0">
                <a:cs typeface="+mn-cs"/>
              </a:rPr>
              <a:t>[</a:t>
            </a:r>
            <a:r>
              <a:rPr lang="en-US" i="1" smtClean="0">
                <a:cs typeface="+mn-cs"/>
              </a:rPr>
              <a:t>i</a:t>
            </a:r>
            <a:r>
              <a:rPr lang="en-US" smtClean="0">
                <a:cs typeface="+mn-cs"/>
              </a:rPr>
              <a:t>] = true for all </a:t>
            </a:r>
            <a:r>
              <a:rPr lang="en-US" i="1" smtClean="0">
                <a:cs typeface="+mn-cs"/>
              </a:rPr>
              <a:t>i</a:t>
            </a:r>
            <a:endParaRPr lang="en-US" smtClean="0">
              <a:cs typeface="+mn-cs"/>
            </a:endParaRPr>
          </a:p>
          <a:p>
            <a:pPr eaLnBrk="1" hangingPunct="1">
              <a:buFontTx/>
              <a:buNone/>
              <a:defRPr/>
            </a:pPr>
            <a:endParaRPr lang="en-US" smtClean="0">
              <a:cs typeface="+mn-cs"/>
            </a:endParaRPr>
          </a:p>
          <a:p>
            <a:pPr eaLnBrk="1" hangingPunct="1">
              <a:defRPr/>
            </a:pPr>
            <a:endParaRPr lang="en-US" sz="1600" smtClean="0">
              <a:cs typeface="+mn-cs"/>
            </a:endParaRPr>
          </a:p>
        </p:txBody>
      </p:sp>
      <p:graphicFrame>
        <p:nvGraphicFramePr>
          <p:cNvPr id="1135708" name="Group 92"/>
          <p:cNvGraphicFramePr>
            <a:graphicFrameLocks noGrp="1"/>
          </p:cNvGraphicFramePr>
          <p:nvPr/>
        </p:nvGraphicFramePr>
        <p:xfrm>
          <a:off x="611188" y="2852738"/>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35707" name="Group 91"/>
          <p:cNvGraphicFramePr>
            <a:graphicFrameLocks noGrp="1"/>
          </p:cNvGraphicFramePr>
          <p:nvPr/>
        </p:nvGraphicFramePr>
        <p:xfrm>
          <a:off x="2700338" y="2852738"/>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Request</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35706" name="Group 90"/>
          <p:cNvGraphicFramePr>
            <a:graphicFrameLocks noGrp="1"/>
          </p:cNvGraphicFramePr>
          <p:nvPr/>
        </p:nvGraphicFramePr>
        <p:xfrm>
          <a:off x="4716463" y="2852738"/>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35705" name="Group 89"/>
          <p:cNvGraphicFramePr>
            <a:graphicFrameLocks noGrp="1"/>
          </p:cNvGraphicFramePr>
          <p:nvPr/>
        </p:nvGraphicFramePr>
        <p:xfrm>
          <a:off x="6732588" y="1484313"/>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Existing</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7 2 6</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2"/>
          <p:cNvSpPr>
            <a:spLocks noGrp="1"/>
          </p:cNvSpPr>
          <p:nvPr>
            <p:ph type="dt" sz="quarter" idx="10"/>
          </p:nvPr>
        </p:nvSpPr>
        <p:spPr/>
        <p:txBody>
          <a:bodyPr/>
          <a:lstStyle/>
          <a:p>
            <a:pPr>
              <a:defRPr/>
            </a:pPr>
            <a:r>
              <a:rPr lang="tr-TR"/>
              <a:t>CS342 Operating Systems</a:t>
            </a:r>
            <a:endParaRPr lang="en-US"/>
          </a:p>
        </p:txBody>
      </p:sp>
      <p:sp>
        <p:nvSpPr>
          <p:cNvPr id="60"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1" name="Slide Number Placeholder 4"/>
          <p:cNvSpPr>
            <a:spLocks noGrp="1"/>
          </p:cNvSpPr>
          <p:nvPr>
            <p:ph type="sldNum" sz="quarter" idx="12"/>
          </p:nvPr>
        </p:nvSpPr>
        <p:spPr/>
        <p:txBody>
          <a:bodyPr/>
          <a:lstStyle/>
          <a:p>
            <a:pPr>
              <a:defRPr/>
            </a:pPr>
            <a:fld id="{16471EAD-54A5-E249-859C-46C4B7C1136B}" type="slidenum">
              <a:rPr lang="en-US"/>
              <a:pPr>
                <a:defRPr/>
              </a:pPr>
              <a:t>52</a:t>
            </a:fld>
            <a:endParaRPr lang="en-US"/>
          </a:p>
        </p:txBody>
      </p:sp>
      <p:sp>
        <p:nvSpPr>
          <p:cNvPr id="1195012" name="Rectangle 4"/>
          <p:cNvSpPr>
            <a:spLocks noGrp="1" noChangeArrowheads="1"/>
          </p:cNvSpPr>
          <p:nvPr>
            <p:ph type="title"/>
          </p:nvPr>
        </p:nvSpPr>
        <p:spPr/>
        <p:txBody>
          <a:bodyPr/>
          <a:lstStyle/>
          <a:p>
            <a:pPr eaLnBrk="1" hangingPunct="1">
              <a:defRPr/>
            </a:pPr>
            <a:r>
              <a:rPr lang="en-US" smtClean="0">
                <a:cs typeface="+mj-cs"/>
              </a:rPr>
              <a:t>Example of Detection Algorithm</a:t>
            </a:r>
          </a:p>
        </p:txBody>
      </p:sp>
      <p:graphicFrame>
        <p:nvGraphicFramePr>
          <p:cNvPr id="1195013" name="Group 5"/>
          <p:cNvGraphicFramePr>
            <a:graphicFrameLocks noGrp="1"/>
          </p:cNvGraphicFramePr>
          <p:nvPr/>
        </p:nvGraphicFramePr>
        <p:xfrm>
          <a:off x="611188" y="14843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95036" name="Group 28"/>
          <p:cNvGraphicFramePr>
            <a:graphicFrameLocks noGrp="1"/>
          </p:cNvGraphicFramePr>
          <p:nvPr/>
        </p:nvGraphicFramePr>
        <p:xfrm>
          <a:off x="2700338" y="14843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Request</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95059" name="Group 51"/>
          <p:cNvGraphicFramePr>
            <a:graphicFrameLocks noGrp="1"/>
          </p:cNvGraphicFramePr>
          <p:nvPr/>
        </p:nvGraphicFramePr>
        <p:xfrm>
          <a:off x="4716463" y="1484313"/>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95067" name="Text Box 59"/>
          <p:cNvSpPr txBox="1">
            <a:spLocks noChangeArrowheads="1"/>
          </p:cNvSpPr>
          <p:nvPr/>
        </p:nvSpPr>
        <p:spPr bwMode="auto">
          <a:xfrm>
            <a:off x="665163" y="4240213"/>
            <a:ext cx="7331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Can we find a row i in Request that can be satisfied with Available, i.e. </a:t>
            </a:r>
            <a:br>
              <a:rPr lang="en-US">
                <a:cs typeface="+mn-cs"/>
              </a:rPr>
            </a:br>
            <a:r>
              <a:rPr lang="en-US">
                <a:cs typeface="+mn-cs"/>
              </a:rPr>
              <a:t>Request</a:t>
            </a:r>
            <a:r>
              <a:rPr lang="en-US" baseline="-25000">
                <a:cs typeface="+mn-cs"/>
              </a:rPr>
              <a:t>i</a:t>
            </a:r>
            <a:r>
              <a:rPr lang="en-US">
                <a:cs typeface="+mn-cs"/>
              </a:rPr>
              <a:t> &lt;= Available? </a:t>
            </a:r>
          </a:p>
        </p:txBody>
      </p:sp>
      <p:sp>
        <p:nvSpPr>
          <p:cNvPr id="1195068" name="Text Box 60"/>
          <p:cNvSpPr txBox="1">
            <a:spLocks noChangeArrowheads="1"/>
          </p:cNvSpPr>
          <p:nvPr/>
        </p:nvSpPr>
        <p:spPr bwMode="auto">
          <a:xfrm>
            <a:off x="250825" y="4862513"/>
            <a:ext cx="83470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P0 is not deadlocked at the moment. Run completion. Available becomes: [0 1 0]</a:t>
            </a:r>
          </a:p>
          <a:p>
            <a:pPr>
              <a:defRPr/>
            </a:pPr>
            <a:r>
              <a:rPr lang="en-US">
                <a:cs typeface="+mn-cs"/>
              </a:rPr>
              <a:t>Then P2 can be satisfied. Can run completion. Available becomes: [3 1 3]</a:t>
            </a:r>
          </a:p>
          <a:p>
            <a:pPr>
              <a:defRPr/>
            </a:pPr>
            <a:r>
              <a:rPr lang="en-US">
                <a:cs typeface="+mn-cs"/>
              </a:rPr>
              <a:t>Then P3 can be satisfied. Can run completion. Available becomes: [5 2 4]</a:t>
            </a:r>
          </a:p>
          <a:p>
            <a:pPr>
              <a:defRPr/>
            </a:pPr>
            <a:r>
              <a:rPr lang="en-US">
                <a:cs typeface="+mn-cs"/>
              </a:rPr>
              <a:t>Then P1 can be satisfied. Can run completion. Available becomes: [7 2 4]</a:t>
            </a:r>
          </a:p>
          <a:p>
            <a:pPr>
              <a:defRPr/>
            </a:pPr>
            <a:r>
              <a:rPr lang="en-US">
                <a:cs typeface="+mn-cs"/>
              </a:rPr>
              <a:t>Then P4 can be satisfied. Can run completion. Available becomes: [7 2 6]</a:t>
            </a:r>
          </a:p>
          <a:p>
            <a:pPr>
              <a:defRPr/>
            </a:pPr>
            <a:endParaRPr lang="en-US">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95067">
                                            <p:txEl>
                                              <p:pRg st="0" end="0"/>
                                            </p:txEl>
                                          </p:spTgt>
                                        </p:tgtEl>
                                        <p:attrNameLst>
                                          <p:attrName>style.visibility</p:attrName>
                                        </p:attrNameLst>
                                      </p:cBhvr>
                                      <p:to>
                                        <p:strVal val="visible"/>
                                      </p:to>
                                    </p:set>
                                    <p:animEffect transition="in" filter="blinds(horizontal)">
                                      <p:cBhvr>
                                        <p:cTn id="7" dur="500"/>
                                        <p:tgtEl>
                                          <p:spTgt spid="1195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95068">
                                            <p:txEl>
                                              <p:pRg st="0" end="0"/>
                                            </p:txEl>
                                          </p:spTgt>
                                        </p:tgtEl>
                                        <p:attrNameLst>
                                          <p:attrName>style.visibility</p:attrName>
                                        </p:attrNameLst>
                                      </p:cBhvr>
                                      <p:to>
                                        <p:strVal val="visible"/>
                                      </p:to>
                                    </p:set>
                                    <p:animEffect transition="in" filter="blinds(horizontal)">
                                      <p:cBhvr>
                                        <p:cTn id="12" dur="500"/>
                                        <p:tgtEl>
                                          <p:spTgt spid="119506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95068">
                                            <p:txEl>
                                              <p:pRg st="1" end="1"/>
                                            </p:txEl>
                                          </p:spTgt>
                                        </p:tgtEl>
                                        <p:attrNameLst>
                                          <p:attrName>style.visibility</p:attrName>
                                        </p:attrNameLst>
                                      </p:cBhvr>
                                      <p:to>
                                        <p:strVal val="visible"/>
                                      </p:to>
                                    </p:set>
                                    <p:animEffect transition="in" filter="blinds(horizontal)">
                                      <p:cBhvr>
                                        <p:cTn id="17" dur="500"/>
                                        <p:tgtEl>
                                          <p:spTgt spid="119506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95068">
                                            <p:txEl>
                                              <p:pRg st="2" end="2"/>
                                            </p:txEl>
                                          </p:spTgt>
                                        </p:tgtEl>
                                        <p:attrNameLst>
                                          <p:attrName>style.visibility</p:attrName>
                                        </p:attrNameLst>
                                      </p:cBhvr>
                                      <p:to>
                                        <p:strVal val="visible"/>
                                      </p:to>
                                    </p:set>
                                    <p:animEffect transition="in" filter="blinds(horizontal)">
                                      <p:cBhvr>
                                        <p:cTn id="22" dur="500"/>
                                        <p:tgtEl>
                                          <p:spTgt spid="119506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195068">
                                            <p:txEl>
                                              <p:pRg st="3" end="3"/>
                                            </p:txEl>
                                          </p:spTgt>
                                        </p:tgtEl>
                                        <p:attrNameLst>
                                          <p:attrName>style.visibility</p:attrName>
                                        </p:attrNameLst>
                                      </p:cBhvr>
                                      <p:to>
                                        <p:strVal val="visible"/>
                                      </p:to>
                                    </p:set>
                                    <p:animEffect transition="in" filter="blinds(horizontal)">
                                      <p:cBhvr>
                                        <p:cTn id="27" dur="500"/>
                                        <p:tgtEl>
                                          <p:spTgt spid="1195068">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195068">
                                            <p:txEl>
                                              <p:pRg st="4" end="4"/>
                                            </p:txEl>
                                          </p:spTgt>
                                        </p:tgtEl>
                                        <p:attrNameLst>
                                          <p:attrName>style.visibility</p:attrName>
                                        </p:attrNameLst>
                                      </p:cBhvr>
                                      <p:to>
                                        <p:strVal val="visible"/>
                                      </p:to>
                                    </p:set>
                                    <p:animEffect transition="in" filter="blinds(horizontal)">
                                      <p:cBhvr>
                                        <p:cTn id="32" dur="500"/>
                                        <p:tgtEl>
                                          <p:spTgt spid="11950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Date Placeholder 3"/>
          <p:cNvSpPr>
            <a:spLocks noGrp="1"/>
          </p:cNvSpPr>
          <p:nvPr>
            <p:ph type="dt" sz="quarter" idx="10"/>
          </p:nvPr>
        </p:nvSpPr>
        <p:spPr/>
        <p:txBody>
          <a:bodyPr/>
          <a:lstStyle/>
          <a:p>
            <a:pPr>
              <a:defRPr/>
            </a:pPr>
            <a:r>
              <a:rPr lang="tr-TR"/>
              <a:t>CS342 Operating Systems</a:t>
            </a:r>
            <a:endParaRPr lang="en-US"/>
          </a:p>
        </p:txBody>
      </p:sp>
      <p:sp>
        <p:nvSpPr>
          <p:cNvPr id="29"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30" name="Slide Number Placeholder 5"/>
          <p:cNvSpPr>
            <a:spLocks noGrp="1"/>
          </p:cNvSpPr>
          <p:nvPr>
            <p:ph type="sldNum" sz="quarter" idx="12"/>
          </p:nvPr>
        </p:nvSpPr>
        <p:spPr/>
        <p:txBody>
          <a:bodyPr/>
          <a:lstStyle/>
          <a:p>
            <a:pPr>
              <a:defRPr/>
            </a:pPr>
            <a:fld id="{E9A388B1-CEE4-1D4B-922E-8B7A1A195DA7}" type="slidenum">
              <a:rPr lang="en-US"/>
              <a:pPr>
                <a:defRPr/>
              </a:pPr>
              <a:t>53</a:t>
            </a:fld>
            <a:endParaRPr lang="en-US"/>
          </a:p>
        </p:txBody>
      </p:sp>
      <p:sp>
        <p:nvSpPr>
          <p:cNvPr id="1137666" name="Rectangle 2"/>
          <p:cNvSpPr>
            <a:spLocks noGrp="1" noChangeArrowheads="1"/>
          </p:cNvSpPr>
          <p:nvPr>
            <p:ph type="title"/>
          </p:nvPr>
        </p:nvSpPr>
        <p:spPr/>
        <p:txBody>
          <a:bodyPr/>
          <a:lstStyle/>
          <a:p>
            <a:pPr eaLnBrk="1" hangingPunct="1">
              <a:defRPr/>
            </a:pPr>
            <a:r>
              <a:rPr lang="en-US" smtClean="0">
                <a:cs typeface="+mj-cs"/>
              </a:rPr>
              <a:t>Another example</a:t>
            </a:r>
          </a:p>
        </p:txBody>
      </p:sp>
      <p:sp>
        <p:nvSpPr>
          <p:cNvPr id="1137667" name="Rectangle 3"/>
          <p:cNvSpPr>
            <a:spLocks noGrp="1" noChangeArrowheads="1"/>
          </p:cNvSpPr>
          <p:nvPr>
            <p:ph type="body" idx="1"/>
          </p:nvPr>
        </p:nvSpPr>
        <p:spPr/>
        <p:txBody>
          <a:bodyPr/>
          <a:lstStyle/>
          <a:p>
            <a:pPr eaLnBrk="1" hangingPunct="1">
              <a:defRPr/>
            </a:pPr>
            <a:r>
              <a:rPr lang="en-US" sz="1600" dirty="0" smtClean="0">
                <a:effectLst>
                  <a:outerShdw blurRad="38100" dist="38100" dir="2700000" algn="tl">
                    <a:srgbClr val="DDDDDD"/>
                  </a:outerShdw>
                </a:effectLst>
                <a:cs typeface="+mn-cs"/>
              </a:rPr>
              <a:t>Lets assume at time t2, P</a:t>
            </a:r>
            <a:r>
              <a:rPr lang="en-US" sz="1600" baseline="-25000" dirty="0" smtClean="0">
                <a:effectLst>
                  <a:outerShdw blurRad="38100" dist="38100" dir="2700000" algn="tl">
                    <a:srgbClr val="DDDDDD"/>
                  </a:outerShdw>
                </a:effectLst>
                <a:cs typeface="+mn-cs"/>
              </a:rPr>
              <a:t>2</a:t>
            </a:r>
            <a:r>
              <a:rPr lang="en-US" sz="1600" dirty="0" smtClean="0">
                <a:effectLst>
                  <a:outerShdw blurRad="38100" dist="38100" dir="2700000" algn="tl">
                    <a:srgbClr val="DDDDDD"/>
                  </a:outerShdw>
                </a:effectLst>
                <a:cs typeface="+mn-cs"/>
              </a:rPr>
              <a:t> makes a request for </a:t>
            </a:r>
            <a:r>
              <a:rPr lang="en-US" sz="1600" dirty="0" smtClean="0">
                <a:cs typeface="+mn-cs"/>
              </a:rPr>
              <a:t> an additional instance of type C. Then Request matrix becomes</a:t>
            </a:r>
          </a:p>
          <a:p>
            <a:pPr eaLnBrk="1" hangingPunct="1">
              <a:buFontTx/>
              <a:buNone/>
              <a:defRPr/>
            </a:pPr>
            <a:r>
              <a:rPr lang="en-US" sz="1600" dirty="0" smtClean="0">
                <a:cs typeface="+mn-cs"/>
              </a:rPr>
              <a:t>	</a:t>
            </a: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endParaRPr lang="en-US" sz="1600" dirty="0" smtClean="0">
              <a:cs typeface="+mn-cs"/>
            </a:endParaRPr>
          </a:p>
          <a:p>
            <a:pPr eaLnBrk="1" hangingPunct="1">
              <a:buFontTx/>
              <a:buNone/>
              <a:defRPr/>
            </a:pPr>
            <a:r>
              <a:rPr lang="en-US" sz="1600" dirty="0" smtClean="0">
                <a:cs typeface="+mn-cs"/>
              </a:rPr>
              <a:t>Is the system deadlocked?  Check it. </a:t>
            </a:r>
          </a:p>
          <a:p>
            <a:pPr eaLnBrk="1" hangingPunct="1">
              <a:defRPr/>
            </a:pPr>
            <a:endParaRPr lang="en-US" sz="1600" dirty="0" smtClean="0">
              <a:cs typeface="+mn-cs"/>
            </a:endParaRPr>
          </a:p>
        </p:txBody>
      </p:sp>
      <p:graphicFrame>
        <p:nvGraphicFramePr>
          <p:cNvPr id="1137668" name="Group 4"/>
          <p:cNvGraphicFramePr>
            <a:graphicFrameLocks noGrp="1"/>
          </p:cNvGraphicFramePr>
          <p:nvPr/>
        </p:nvGraphicFramePr>
        <p:xfrm>
          <a:off x="4427538" y="2466975"/>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Request</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37691" name="Line 27"/>
          <p:cNvSpPr>
            <a:spLocks noChangeShapeType="1"/>
          </p:cNvSpPr>
          <p:nvPr/>
        </p:nvSpPr>
        <p:spPr bwMode="auto">
          <a:xfrm>
            <a:off x="6300788" y="4005263"/>
            <a:ext cx="1079500" cy="0"/>
          </a:xfrm>
          <a:prstGeom prst="line">
            <a:avLst/>
          </a:prstGeom>
          <a:noFill/>
          <a:ln w="3175">
            <a:solidFill>
              <a:schemeClr val="tx1"/>
            </a:solidFill>
            <a:round/>
            <a:headEnd type="triangl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2"/>
          <p:cNvSpPr>
            <a:spLocks noGrp="1"/>
          </p:cNvSpPr>
          <p:nvPr>
            <p:ph type="dt" sz="quarter" idx="10"/>
          </p:nvPr>
        </p:nvSpPr>
        <p:spPr/>
        <p:txBody>
          <a:bodyPr/>
          <a:lstStyle/>
          <a:p>
            <a:pPr>
              <a:defRPr/>
            </a:pPr>
            <a:r>
              <a:rPr lang="tr-TR"/>
              <a:t>CS342 Operating Systems</a:t>
            </a:r>
            <a:endParaRPr lang="en-US"/>
          </a:p>
        </p:txBody>
      </p:sp>
      <p:sp>
        <p:nvSpPr>
          <p:cNvPr id="59"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60" name="Slide Number Placeholder 4"/>
          <p:cNvSpPr>
            <a:spLocks noGrp="1"/>
          </p:cNvSpPr>
          <p:nvPr>
            <p:ph type="sldNum" sz="quarter" idx="12"/>
          </p:nvPr>
        </p:nvSpPr>
        <p:spPr/>
        <p:txBody>
          <a:bodyPr/>
          <a:lstStyle/>
          <a:p>
            <a:pPr>
              <a:defRPr/>
            </a:pPr>
            <a:fld id="{779B48E5-36C1-6243-93DD-0313D866A82A}" type="slidenum">
              <a:rPr lang="en-US"/>
              <a:pPr>
                <a:defRPr/>
              </a:pPr>
              <a:t>54</a:t>
            </a:fld>
            <a:endParaRPr lang="en-US"/>
          </a:p>
        </p:txBody>
      </p:sp>
      <p:sp>
        <p:nvSpPr>
          <p:cNvPr id="1198082" name="Rectangle 2"/>
          <p:cNvSpPr>
            <a:spLocks noGrp="1" noChangeArrowheads="1"/>
          </p:cNvSpPr>
          <p:nvPr>
            <p:ph type="title"/>
          </p:nvPr>
        </p:nvSpPr>
        <p:spPr/>
        <p:txBody>
          <a:bodyPr/>
          <a:lstStyle/>
          <a:p>
            <a:pPr eaLnBrk="1" hangingPunct="1">
              <a:defRPr/>
            </a:pPr>
            <a:r>
              <a:rPr lang="en-US" smtClean="0">
                <a:cs typeface="+mj-cs"/>
              </a:rPr>
              <a:t>Check</a:t>
            </a:r>
          </a:p>
        </p:txBody>
      </p:sp>
      <p:graphicFrame>
        <p:nvGraphicFramePr>
          <p:cNvPr id="1198140" name="Group 60"/>
          <p:cNvGraphicFramePr>
            <a:graphicFrameLocks noGrp="1"/>
          </p:cNvGraphicFramePr>
          <p:nvPr/>
        </p:nvGraphicFramePr>
        <p:xfrm>
          <a:off x="611188" y="14843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Allocation</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0 1 0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3 0 3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2 1 1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98139" name="Group 59"/>
          <p:cNvGraphicFramePr>
            <a:graphicFrameLocks noGrp="1"/>
          </p:cNvGraphicFramePr>
          <p:nvPr/>
        </p:nvGraphicFramePr>
        <p:xfrm>
          <a:off x="2700338" y="1484313"/>
          <a:ext cx="1728787" cy="2333680"/>
        </p:xfrm>
        <a:graphic>
          <a:graphicData uri="http://schemas.openxmlformats.org/drawingml/2006/table">
            <a:tbl>
              <a:tblPr/>
              <a:tblGrid>
                <a:gridCol w="523875"/>
                <a:gridCol w="1204912"/>
              </a:tblGrid>
              <a:tr h="5812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Arial" charset="0"/>
                        <a:ea typeface="ＭＳ Ｐゴシック" charset="0"/>
                      </a:endParaRP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Request</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P0</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23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P1</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2 0 2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P2</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0 0  1</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2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P3</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1 0 0 </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50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P4</a:t>
                      </a:r>
                    </a:p>
                  </a:txBody>
                  <a:tcPr marL="90000" marR="90000" marT="46795" marB="46795" horzOverflow="overflow">
                    <a:lnL w="28575" cap="flat" cmpd="sng" algn="ctr">
                      <a:solidFill>
                        <a:schemeClr val="tx1"/>
                      </a:solidFill>
                      <a:prstDash val="solid"/>
                      <a:round/>
                      <a:headEnd type="none" w="lg" len="lg"/>
                      <a:tailEnd type="none" w="lg" len="lg"/>
                    </a:lnL>
                    <a:lnR w="12700"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0 0 2</a:t>
                      </a:r>
                    </a:p>
                  </a:txBody>
                  <a:tcPr marL="90000" marR="90000" marT="46795" marB="46795" horzOverflow="overflow">
                    <a:lnL w="12700"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graphicFrame>
        <p:nvGraphicFramePr>
          <p:cNvPr id="1198130" name="Group 50"/>
          <p:cNvGraphicFramePr>
            <a:graphicFrameLocks noGrp="1"/>
          </p:cNvGraphicFramePr>
          <p:nvPr/>
        </p:nvGraphicFramePr>
        <p:xfrm>
          <a:off x="4716463" y="1484313"/>
          <a:ext cx="1204912" cy="930408"/>
        </p:xfrm>
        <a:graphic>
          <a:graphicData uri="http://schemas.openxmlformats.org/drawingml/2006/table">
            <a:tbl>
              <a:tblPr/>
              <a:tblGrid>
                <a:gridCol w="1204912"/>
              </a:tblGrid>
              <a:tr h="5811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Available</a:t>
                      </a:r>
                      <a:br>
                        <a:rPr kumimoji="0" lang="en-US" sz="1600" b="0" i="0" u="none" strike="noStrike" cap="none" normalizeH="0" baseline="0">
                          <a:ln>
                            <a:noFill/>
                          </a:ln>
                          <a:solidFill>
                            <a:schemeClr val="tx1"/>
                          </a:solidFill>
                          <a:effectLst/>
                          <a:latin typeface="Arial" charset="0"/>
                          <a:ea typeface="ＭＳ Ｐゴシック" charset="0"/>
                        </a:rPr>
                      </a:br>
                      <a:r>
                        <a:rPr kumimoji="0" lang="en-US" sz="1600" b="0" i="0" u="none" strike="noStrike" cap="none" normalizeH="0" baseline="0">
                          <a:ln>
                            <a:noFill/>
                          </a:ln>
                          <a:solidFill>
                            <a:schemeClr val="tx1"/>
                          </a:solidFill>
                          <a:effectLst/>
                          <a:latin typeface="Arial" charset="0"/>
                          <a:ea typeface="ＭＳ Ｐゴシック" charset="0"/>
                        </a:rPr>
                        <a:t>A B C</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28575" cap="flat" cmpd="sng" algn="ctr">
                      <a:solidFill>
                        <a:schemeClr val="tx1"/>
                      </a:solidFill>
                      <a:prstDash val="solid"/>
                      <a:round/>
                      <a:headEnd type="none" w="lg" len="lg"/>
                      <a:tailEnd type="none" w="lg" len="lg"/>
                    </a:lnT>
                    <a:lnB w="12700" cap="flat" cmpd="sng" algn="ctr">
                      <a:solidFill>
                        <a:schemeClr val="tx1"/>
                      </a:solidFill>
                      <a:prstDash val="solid"/>
                      <a:round/>
                      <a:headEnd type="none" w="lg" len="lg"/>
                      <a:tailEnd type="none" w="lg" len="lg"/>
                    </a:lnB>
                    <a:lnTlToBr>
                      <a:noFill/>
                    </a:lnTlToBr>
                    <a:lnBlToTr>
                      <a:noFill/>
                    </a:lnBlToTr>
                    <a:noFill/>
                  </a:tcPr>
                </a:tc>
              </a:tr>
              <a:tr h="3491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ＭＳ Ｐゴシック" charset="0"/>
                        </a:rPr>
                        <a:t>0 0 0 </a:t>
                      </a:r>
                    </a:p>
                  </a:txBody>
                  <a:tcPr marL="90000" marR="90000" marT="46787" marB="46787" horzOverflow="overflow">
                    <a:lnL w="28575" cap="flat" cmpd="sng" algn="ctr">
                      <a:solidFill>
                        <a:schemeClr val="tx1"/>
                      </a:solidFill>
                      <a:prstDash val="solid"/>
                      <a:round/>
                      <a:headEnd type="none" w="lg" len="lg"/>
                      <a:tailEnd type="none" w="lg" len="lg"/>
                    </a:lnL>
                    <a:lnR w="28575" cap="flat" cmpd="sng" algn="ctr">
                      <a:solidFill>
                        <a:schemeClr val="tx1"/>
                      </a:solidFill>
                      <a:prstDash val="solid"/>
                      <a:round/>
                      <a:headEnd type="none" w="lg" len="lg"/>
                      <a:tailEnd type="none" w="lg" len="lg"/>
                    </a:lnR>
                    <a:lnT w="12700" cap="flat" cmpd="sng" algn="ctr">
                      <a:solidFill>
                        <a:schemeClr val="tx1"/>
                      </a:solidFill>
                      <a:prstDash val="solid"/>
                      <a:round/>
                      <a:headEnd type="none" w="lg" len="lg"/>
                      <a:tailEnd type="none" w="lg" len="lg"/>
                    </a:lnT>
                    <a:lnB w="28575" cap="flat" cmpd="sng" algn="ctr">
                      <a:solidFill>
                        <a:schemeClr val="tx1"/>
                      </a:solidFill>
                      <a:prstDash val="solid"/>
                      <a:round/>
                      <a:headEnd type="none" w="lg" len="lg"/>
                      <a:tailEnd type="none" w="lg" len="lg"/>
                    </a:lnB>
                    <a:lnTlToBr>
                      <a:noFill/>
                    </a:lnTlToBr>
                    <a:lnBlToTr>
                      <a:noFill/>
                    </a:lnBlToTr>
                    <a:noFill/>
                  </a:tcPr>
                </a:tc>
              </a:tr>
            </a:tbl>
          </a:graphicData>
        </a:graphic>
      </p:graphicFrame>
      <p:sp>
        <p:nvSpPr>
          <p:cNvPr id="1198138" name="Text Box 58"/>
          <p:cNvSpPr txBox="1">
            <a:spLocks noChangeArrowheads="1"/>
          </p:cNvSpPr>
          <p:nvPr/>
        </p:nvSpPr>
        <p:spPr bwMode="auto">
          <a:xfrm>
            <a:off x="520700" y="4168775"/>
            <a:ext cx="76866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We can run P0.  Then Available becomes:   [0 1 0]</a:t>
            </a:r>
          </a:p>
          <a:p>
            <a:pPr>
              <a:defRPr/>
            </a:pPr>
            <a:r>
              <a:rPr lang="en-US">
                <a:cs typeface="+mn-cs"/>
              </a:rPr>
              <a:t>Now, we can not find a row of Request that can be satisfied. </a:t>
            </a:r>
          </a:p>
          <a:p>
            <a:pPr>
              <a:defRPr/>
            </a:pPr>
            <a:r>
              <a:rPr lang="en-US">
                <a:cs typeface="+mn-cs"/>
              </a:rPr>
              <a:t>Hence all processes P1, P2, P3, and P4 have to wait in their requests. We</a:t>
            </a:r>
          </a:p>
          <a:p>
            <a:pPr>
              <a:defRPr/>
            </a:pPr>
            <a:r>
              <a:rPr lang="en-US">
                <a:cs typeface="+mn-cs"/>
              </a:rPr>
              <a:t>have a deadlock. </a:t>
            </a:r>
            <a:br>
              <a:rPr lang="en-US">
                <a:cs typeface="+mn-cs"/>
              </a:rPr>
            </a:br>
            <a:endParaRPr lang="en-US">
              <a:cs typeface="+mn-cs"/>
            </a:endParaRPr>
          </a:p>
          <a:p>
            <a:pPr>
              <a:defRPr/>
            </a:pPr>
            <a:r>
              <a:rPr lang="en-US">
                <a:cs typeface="+mn-cs"/>
              </a:rPr>
              <a:t>Processes P1, P2, P3, and P4 are deadlocked processes.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198138">
                                            <p:txEl>
                                              <p:pRg st="0" end="0"/>
                                            </p:txEl>
                                          </p:spTgt>
                                        </p:tgtEl>
                                        <p:attrNameLst>
                                          <p:attrName>style.visibility</p:attrName>
                                        </p:attrNameLst>
                                      </p:cBhvr>
                                      <p:to>
                                        <p:strVal val="visible"/>
                                      </p:to>
                                    </p:set>
                                    <p:animEffect transition="in" filter="wipe(left)">
                                      <p:cBhvr>
                                        <p:cTn id="7" dur="500"/>
                                        <p:tgtEl>
                                          <p:spTgt spid="11981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98138">
                                            <p:txEl>
                                              <p:pRg st="1" end="1"/>
                                            </p:txEl>
                                          </p:spTgt>
                                        </p:tgtEl>
                                        <p:attrNameLst>
                                          <p:attrName>style.visibility</p:attrName>
                                        </p:attrNameLst>
                                      </p:cBhvr>
                                      <p:to>
                                        <p:strVal val="visible"/>
                                      </p:to>
                                    </p:set>
                                    <p:animEffect transition="in" filter="blinds(horizontal)">
                                      <p:cBhvr>
                                        <p:cTn id="12" dur="500"/>
                                        <p:tgtEl>
                                          <p:spTgt spid="11981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98138">
                                            <p:txEl>
                                              <p:pRg st="2" end="2"/>
                                            </p:txEl>
                                          </p:spTgt>
                                        </p:tgtEl>
                                        <p:attrNameLst>
                                          <p:attrName>style.visibility</p:attrName>
                                        </p:attrNameLst>
                                      </p:cBhvr>
                                      <p:to>
                                        <p:strVal val="visible"/>
                                      </p:to>
                                    </p:set>
                                    <p:animEffect transition="in" filter="blinds(horizontal)">
                                      <p:cBhvr>
                                        <p:cTn id="17" dur="500"/>
                                        <p:tgtEl>
                                          <p:spTgt spid="1198138">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198138">
                                            <p:txEl>
                                              <p:pRg st="3" end="3"/>
                                            </p:txEl>
                                          </p:spTgt>
                                        </p:tgtEl>
                                        <p:attrNameLst>
                                          <p:attrName>style.visibility</p:attrName>
                                        </p:attrNameLst>
                                      </p:cBhvr>
                                      <p:to>
                                        <p:strVal val="visible"/>
                                      </p:to>
                                    </p:set>
                                    <p:animEffect transition="in" filter="blinds(horizontal)">
                                      <p:cBhvr>
                                        <p:cTn id="20" dur="500"/>
                                        <p:tgtEl>
                                          <p:spTgt spid="1198138">
                                            <p:txEl>
                                              <p:pRg st="3" end="3"/>
                                            </p:txEl>
                                          </p:spTgt>
                                        </p:tgtEl>
                                      </p:cBhvr>
                                    </p:animEffect>
                                  </p:childTnLst>
                                </p:cTn>
                              </p:par>
                            </p:childTnLst>
                          </p:cTn>
                        </p:par>
                        <p:par>
                          <p:cTn id="21" fill="hold" nodeType="afterGroup">
                            <p:stCondLst>
                              <p:cond delay="500"/>
                            </p:stCondLst>
                            <p:childTnLst>
                              <p:par>
                                <p:cTn id="22" presetID="3" presetClass="entr" presetSubtype="10" fill="hold" nodeType="afterEffect">
                                  <p:stCondLst>
                                    <p:cond delay="0"/>
                                  </p:stCondLst>
                                  <p:childTnLst>
                                    <p:set>
                                      <p:cBhvr>
                                        <p:cTn id="23" dur="1" fill="hold">
                                          <p:stCondLst>
                                            <p:cond delay="0"/>
                                          </p:stCondLst>
                                        </p:cTn>
                                        <p:tgtEl>
                                          <p:spTgt spid="1198138">
                                            <p:txEl>
                                              <p:pRg st="4" end="4"/>
                                            </p:txEl>
                                          </p:spTgt>
                                        </p:tgtEl>
                                        <p:attrNameLst>
                                          <p:attrName>style.visibility</p:attrName>
                                        </p:attrNameLst>
                                      </p:cBhvr>
                                      <p:to>
                                        <p:strVal val="visible"/>
                                      </p:to>
                                    </p:set>
                                    <p:animEffect transition="in" filter="blinds(horizontal)">
                                      <p:cBhvr>
                                        <p:cTn id="24" dur="500"/>
                                        <p:tgtEl>
                                          <p:spTgt spid="11981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9F171AD9-521D-8F40-906B-278B7EDF5872}" type="slidenum">
              <a:rPr lang="en-US"/>
              <a:pPr>
                <a:defRPr/>
              </a:pPr>
              <a:t>55</a:t>
            </a:fld>
            <a:endParaRPr lang="en-US"/>
          </a:p>
        </p:txBody>
      </p:sp>
      <p:sp>
        <p:nvSpPr>
          <p:cNvPr id="1139714" name="Rectangle 2"/>
          <p:cNvSpPr>
            <a:spLocks noGrp="1" noChangeArrowheads="1"/>
          </p:cNvSpPr>
          <p:nvPr>
            <p:ph type="title"/>
          </p:nvPr>
        </p:nvSpPr>
        <p:spPr/>
        <p:txBody>
          <a:bodyPr/>
          <a:lstStyle/>
          <a:p>
            <a:pPr eaLnBrk="1" hangingPunct="1">
              <a:defRPr/>
            </a:pPr>
            <a:r>
              <a:rPr lang="en-US" smtClean="0">
                <a:cs typeface="+mj-cs"/>
              </a:rPr>
              <a:t>Detection-Algorithm Usage</a:t>
            </a:r>
          </a:p>
        </p:txBody>
      </p:sp>
      <p:sp>
        <p:nvSpPr>
          <p:cNvPr id="1139715" name="Rectangle 3"/>
          <p:cNvSpPr>
            <a:spLocks noGrp="1" noChangeArrowheads="1"/>
          </p:cNvSpPr>
          <p:nvPr>
            <p:ph type="body" idx="1"/>
          </p:nvPr>
        </p:nvSpPr>
        <p:spPr/>
        <p:txBody>
          <a:bodyPr/>
          <a:lstStyle/>
          <a:p>
            <a:pPr eaLnBrk="1" hangingPunct="1">
              <a:defRPr/>
            </a:pPr>
            <a:r>
              <a:rPr lang="en-US" smtClean="0">
                <a:cs typeface="+mn-cs"/>
              </a:rPr>
              <a:t>When, and how often, to invoke depends on:</a:t>
            </a:r>
          </a:p>
          <a:p>
            <a:pPr lvl="1" eaLnBrk="1" hangingPunct="1">
              <a:defRPr/>
            </a:pPr>
            <a:r>
              <a:rPr lang="en-US" smtClean="0"/>
              <a:t>How often a deadlock is likely to occur?</a:t>
            </a:r>
          </a:p>
          <a:p>
            <a:pPr lvl="1" eaLnBrk="1" hangingPunct="1">
              <a:defRPr/>
            </a:pPr>
            <a:r>
              <a:rPr lang="en-US" smtClean="0"/>
              <a:t>How many processes will need to be rolled back?</a:t>
            </a:r>
          </a:p>
          <a:p>
            <a:pPr lvl="2" eaLnBrk="1" hangingPunct="1">
              <a:defRPr/>
            </a:pPr>
            <a:r>
              <a:rPr lang="en-US" smtClean="0"/>
              <a:t>one for each disjoint cycle</a:t>
            </a:r>
            <a:br>
              <a:rPr lang="en-US" smtClean="0"/>
            </a:br>
            <a:endParaRPr lang="en-US" smtClean="0"/>
          </a:p>
          <a:p>
            <a:pPr eaLnBrk="1" hangingPunct="1">
              <a:defRPr/>
            </a:pPr>
            <a:r>
              <a:rPr lang="en-US" smtClean="0">
                <a:cs typeface="+mn-cs"/>
              </a:rPr>
              <a:t>If detection algorithm is invoked arbitrarily, there may be many cycles in the resource graph and so we would not be able to tell which of the many deadlocked processes </a:t>
            </a:r>
            <a:r>
              <a:rPr lang="ja-JP" altLang="en-US" smtClean="0">
                <a:latin typeface="Arial"/>
                <a:cs typeface="+mn-cs"/>
              </a:rPr>
              <a:t>“</a:t>
            </a:r>
            <a:r>
              <a:rPr lang="en-US" smtClean="0">
                <a:cs typeface="+mn-cs"/>
              </a:rPr>
              <a:t>caused</a:t>
            </a:r>
            <a:r>
              <a:rPr lang="ja-JP" altLang="en-US" smtClean="0">
                <a:latin typeface="Arial"/>
                <a:cs typeface="+mn-cs"/>
              </a:rPr>
              <a:t>”</a:t>
            </a:r>
            <a:r>
              <a:rPr lang="en-US" smtClean="0">
                <a:cs typeface="+mn-cs"/>
              </a:rPr>
              <a:t> the deadlock</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CE3589D2-0C91-1E40-85F9-8EA5EB0CD6B4}" type="slidenum">
              <a:rPr lang="en-US"/>
              <a:pPr>
                <a:defRPr/>
              </a:pPr>
              <a:t>56</a:t>
            </a:fld>
            <a:endParaRPr lang="en-US"/>
          </a:p>
        </p:txBody>
      </p:sp>
      <p:sp>
        <p:nvSpPr>
          <p:cNvPr id="1141762" name="Rectangle 2"/>
          <p:cNvSpPr>
            <a:spLocks noGrp="1" noChangeArrowheads="1"/>
          </p:cNvSpPr>
          <p:nvPr>
            <p:ph type="title"/>
          </p:nvPr>
        </p:nvSpPr>
        <p:spPr/>
        <p:txBody>
          <a:bodyPr/>
          <a:lstStyle/>
          <a:p>
            <a:pPr eaLnBrk="1" hangingPunct="1">
              <a:defRPr/>
            </a:pPr>
            <a:r>
              <a:rPr lang="en-US" smtClean="0">
                <a:cs typeface="+mj-cs"/>
              </a:rPr>
              <a:t>Recovery from Deadlock:  Process Termination</a:t>
            </a:r>
          </a:p>
        </p:txBody>
      </p:sp>
      <p:sp>
        <p:nvSpPr>
          <p:cNvPr id="1141763" name="Rectangle 3"/>
          <p:cNvSpPr>
            <a:spLocks noGrp="1" noChangeArrowheads="1"/>
          </p:cNvSpPr>
          <p:nvPr>
            <p:ph type="body" idx="1"/>
          </p:nvPr>
        </p:nvSpPr>
        <p:spPr/>
        <p:txBody>
          <a:bodyPr/>
          <a:lstStyle/>
          <a:p>
            <a:pPr eaLnBrk="1" hangingPunct="1">
              <a:defRPr/>
            </a:pPr>
            <a:r>
              <a:rPr lang="en-US" smtClean="0">
                <a:cs typeface="+mn-cs"/>
              </a:rPr>
              <a:t>Abort all deadlocked processes</a:t>
            </a:r>
            <a:br>
              <a:rPr lang="en-US" smtClean="0">
                <a:cs typeface="+mn-cs"/>
              </a:rPr>
            </a:br>
            <a:endParaRPr lang="en-US" smtClean="0">
              <a:cs typeface="+mn-cs"/>
            </a:endParaRPr>
          </a:p>
          <a:p>
            <a:pPr eaLnBrk="1" hangingPunct="1">
              <a:defRPr/>
            </a:pPr>
            <a:r>
              <a:rPr lang="en-US" smtClean="0">
                <a:cs typeface="+mn-cs"/>
              </a:rPr>
              <a:t>Abort one process at a time until the deadlock cycle is eliminated</a:t>
            </a:r>
            <a:br>
              <a:rPr lang="en-US" smtClean="0">
                <a:cs typeface="+mn-cs"/>
              </a:rPr>
            </a:br>
            <a:endParaRPr lang="en-US" smtClean="0">
              <a:cs typeface="+mn-cs"/>
            </a:endParaRPr>
          </a:p>
          <a:p>
            <a:pPr eaLnBrk="1" hangingPunct="1">
              <a:defRPr/>
            </a:pPr>
            <a:r>
              <a:rPr lang="en-US" smtClean="0">
                <a:cs typeface="+mn-cs"/>
              </a:rPr>
              <a:t>In which order should we choose to abort?</a:t>
            </a:r>
          </a:p>
          <a:p>
            <a:pPr lvl="1" eaLnBrk="1" hangingPunct="1">
              <a:defRPr/>
            </a:pPr>
            <a:r>
              <a:rPr lang="en-US" smtClean="0"/>
              <a:t>Priority of the process</a:t>
            </a:r>
          </a:p>
          <a:p>
            <a:pPr lvl="1" eaLnBrk="1" hangingPunct="1">
              <a:defRPr/>
            </a:pPr>
            <a:r>
              <a:rPr lang="en-US" smtClean="0"/>
              <a:t>How long process has computed, and how much longer to completion</a:t>
            </a:r>
          </a:p>
          <a:p>
            <a:pPr lvl="1" eaLnBrk="1" hangingPunct="1">
              <a:defRPr/>
            </a:pPr>
            <a:r>
              <a:rPr lang="en-US" smtClean="0"/>
              <a:t>Resources the process has used</a:t>
            </a:r>
          </a:p>
          <a:p>
            <a:pPr lvl="1" eaLnBrk="1" hangingPunct="1">
              <a:defRPr/>
            </a:pPr>
            <a:r>
              <a:rPr lang="en-US" smtClean="0"/>
              <a:t>Resources process needs to complete</a:t>
            </a:r>
          </a:p>
          <a:p>
            <a:pPr lvl="1" eaLnBrk="1" hangingPunct="1">
              <a:defRPr/>
            </a:pPr>
            <a:r>
              <a:rPr lang="en-US" smtClean="0"/>
              <a:t>How many processes will need to be terminated</a:t>
            </a:r>
          </a:p>
          <a:p>
            <a:pPr lvl="1" eaLnBrk="1" hangingPunct="1">
              <a:defRPr/>
            </a:pPr>
            <a:r>
              <a:rPr lang="en-US" smtClean="0"/>
              <a:t>Is process interactive or batch?</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11E8284D-D394-4542-AFC1-BB0B91FE782F}" type="slidenum">
              <a:rPr lang="en-US"/>
              <a:pPr>
                <a:defRPr/>
              </a:pPr>
              <a:t>57</a:t>
            </a:fld>
            <a:endParaRPr lang="en-US"/>
          </a:p>
        </p:txBody>
      </p:sp>
      <p:sp>
        <p:nvSpPr>
          <p:cNvPr id="1143810" name="Rectangle 2"/>
          <p:cNvSpPr>
            <a:spLocks noGrp="1" noChangeArrowheads="1"/>
          </p:cNvSpPr>
          <p:nvPr>
            <p:ph type="title"/>
          </p:nvPr>
        </p:nvSpPr>
        <p:spPr/>
        <p:txBody>
          <a:bodyPr/>
          <a:lstStyle/>
          <a:p>
            <a:pPr eaLnBrk="1" hangingPunct="1">
              <a:defRPr/>
            </a:pPr>
            <a:r>
              <a:rPr lang="en-US" smtClean="0">
                <a:cs typeface="+mj-cs"/>
              </a:rPr>
              <a:t>Recovery from Deadlock: Resource Preemption</a:t>
            </a:r>
          </a:p>
        </p:txBody>
      </p:sp>
      <p:sp>
        <p:nvSpPr>
          <p:cNvPr id="1143811" name="Rectangle 3"/>
          <p:cNvSpPr>
            <a:spLocks noGrp="1" noChangeArrowheads="1"/>
          </p:cNvSpPr>
          <p:nvPr>
            <p:ph type="body" idx="1"/>
          </p:nvPr>
        </p:nvSpPr>
        <p:spPr/>
        <p:txBody>
          <a:bodyPr/>
          <a:lstStyle/>
          <a:p>
            <a:pPr eaLnBrk="1" hangingPunct="1">
              <a:defRPr/>
            </a:pPr>
            <a:r>
              <a:rPr lang="en-US" smtClean="0">
                <a:cs typeface="+mn-cs"/>
              </a:rPr>
              <a:t>Selecting a victim – minimize cost</a:t>
            </a:r>
            <a:br>
              <a:rPr lang="en-US" smtClean="0">
                <a:cs typeface="+mn-cs"/>
              </a:rPr>
            </a:br>
            <a:endParaRPr lang="en-US" smtClean="0">
              <a:cs typeface="+mn-cs"/>
            </a:endParaRPr>
          </a:p>
          <a:p>
            <a:pPr eaLnBrk="1" hangingPunct="1">
              <a:defRPr/>
            </a:pPr>
            <a:r>
              <a:rPr lang="en-US" smtClean="0">
                <a:cs typeface="+mn-cs"/>
              </a:rPr>
              <a:t>Rollback – return to some safe state, restart process for that state</a:t>
            </a:r>
            <a:br>
              <a:rPr lang="en-US" smtClean="0">
                <a:cs typeface="+mn-cs"/>
              </a:rPr>
            </a:br>
            <a:endParaRPr lang="en-US" smtClean="0">
              <a:cs typeface="+mn-cs"/>
            </a:endParaRPr>
          </a:p>
          <a:p>
            <a:pPr eaLnBrk="1" hangingPunct="1">
              <a:defRPr/>
            </a:pPr>
            <a:r>
              <a:rPr lang="en-US" smtClean="0">
                <a:cs typeface="+mn-cs"/>
              </a:rPr>
              <a:t>Starvation –  same process may always be picked as victim, include number of rollback in cost factor</a:t>
            </a:r>
          </a:p>
          <a:p>
            <a:pPr eaLnBrk="1" hangingPunct="1">
              <a:defRPr/>
            </a:pPr>
            <a:endParaRPr lang="en-US"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22988FC8-F7C6-1640-A34B-2968EEADD085}" type="slidenum">
              <a:rPr lang="en-US"/>
              <a:pPr>
                <a:defRPr/>
              </a:pPr>
              <a:t>58</a:t>
            </a:fld>
            <a:endParaRPr lang="en-US"/>
          </a:p>
        </p:txBody>
      </p:sp>
      <p:sp>
        <p:nvSpPr>
          <p:cNvPr id="15362" name="Rectangle 2"/>
          <p:cNvSpPr>
            <a:spLocks noGrp="1" noChangeArrowheads="1"/>
          </p:cNvSpPr>
          <p:nvPr>
            <p:ph type="title"/>
          </p:nvPr>
        </p:nvSpPr>
        <p:spPr/>
        <p:txBody>
          <a:bodyPr/>
          <a:lstStyle/>
          <a:p>
            <a:pPr eaLnBrk="1" hangingPunct="1">
              <a:defRPr/>
            </a:pPr>
            <a:r>
              <a:rPr lang="en-US" smtClean="0">
                <a:cs typeface="+mj-cs"/>
              </a:rPr>
              <a:t>References</a:t>
            </a:r>
          </a:p>
        </p:txBody>
      </p:sp>
      <p:sp>
        <p:nvSpPr>
          <p:cNvPr id="15363" name="Rectangle 3"/>
          <p:cNvSpPr>
            <a:spLocks noGrp="1" noChangeArrowheads="1"/>
          </p:cNvSpPr>
          <p:nvPr>
            <p:ph type="body" idx="1"/>
          </p:nvPr>
        </p:nvSpPr>
        <p:spPr/>
        <p:txBody>
          <a:bodyPr/>
          <a:lstStyle/>
          <a:p>
            <a:pPr eaLnBrk="1" hangingPunct="1">
              <a:defRPr/>
            </a:pPr>
            <a:r>
              <a:rPr lang="en-US" i="1" dirty="0" smtClean="0">
                <a:cs typeface="+mn-cs"/>
              </a:rPr>
              <a:t>The slides here are adapted/modified from the textbook and its slides: Operating System Concepts, </a:t>
            </a:r>
            <a:r>
              <a:rPr lang="en-US" i="1" dirty="0" err="1" smtClean="0">
                <a:cs typeface="+mn-cs"/>
              </a:rPr>
              <a:t>Silberschatz</a:t>
            </a:r>
            <a:r>
              <a:rPr lang="en-US" i="1" dirty="0" smtClean="0">
                <a:cs typeface="+mn-cs"/>
              </a:rPr>
              <a:t>  et al.</a:t>
            </a:r>
            <a:r>
              <a:rPr lang="en-US" i="1" smtClean="0">
                <a:cs typeface="+mn-cs"/>
              </a:rPr>
              <a:t>, 7</a:t>
            </a:r>
            <a:r>
              <a:rPr lang="en-US" i="1" baseline="30000" smtClean="0">
                <a:cs typeface="+mn-cs"/>
              </a:rPr>
              <a:t>th</a:t>
            </a:r>
            <a:r>
              <a:rPr lang="en-US" i="1" smtClean="0">
                <a:cs typeface="+mn-cs"/>
              </a:rPr>
              <a:t>,  8</a:t>
            </a:r>
            <a:r>
              <a:rPr lang="en-US" i="1" baseline="30000" smtClean="0">
                <a:cs typeface="+mn-cs"/>
              </a:rPr>
              <a:t>th</a:t>
            </a:r>
            <a:r>
              <a:rPr lang="en-US" i="1" smtClean="0">
                <a:cs typeface="+mn-cs"/>
              </a:rPr>
              <a:t>, 9</a:t>
            </a:r>
            <a:r>
              <a:rPr lang="en-US" i="1" baseline="30000" smtClean="0">
                <a:cs typeface="+mn-cs"/>
              </a:rPr>
              <a:t>th</a:t>
            </a:r>
            <a:r>
              <a:rPr lang="en-US" i="1" smtClean="0">
                <a:cs typeface="+mn-cs"/>
              </a:rPr>
              <a:t>  </a:t>
            </a:r>
            <a:r>
              <a:rPr lang="en-US" i="1" dirty="0" smtClean="0">
                <a:cs typeface="+mn-cs"/>
              </a:rPr>
              <a:t>editions,  Wiley.</a:t>
            </a:r>
            <a:r>
              <a:rPr lang="en-US" dirty="0" smtClean="0">
                <a:cs typeface="+mn-cs"/>
              </a:rPr>
              <a:t> </a:t>
            </a:r>
          </a:p>
          <a:p>
            <a:pPr eaLnBrk="1" hangingPunct="1">
              <a:defRPr/>
            </a:pPr>
            <a:endParaRPr lang="en-US" dirty="0" smtClean="0">
              <a:cs typeface="+mn-cs"/>
            </a:endParaRPr>
          </a:p>
          <a:p>
            <a:pPr eaLnBrk="1" hangingPunct="1">
              <a:defRPr/>
            </a:pPr>
            <a:endParaRPr lang="en-US" dirty="0" smtClean="0">
              <a:cs typeface="+mn-cs"/>
            </a:endParaRPr>
          </a:p>
          <a:p>
            <a:pPr eaLnBrk="1" hangingPunct="1">
              <a:buFontTx/>
              <a:buNone/>
              <a:defRPr/>
            </a:pPr>
            <a:r>
              <a:rPr lang="en-US" b="1" dirty="0" smtClean="0">
                <a:cs typeface="+mn-cs"/>
              </a:rPr>
              <a:t>REFERENCES</a:t>
            </a:r>
            <a:endParaRPr lang="en-US" dirty="0" smtClean="0">
              <a:cs typeface="+mn-cs"/>
            </a:endParaRPr>
          </a:p>
          <a:p>
            <a:pPr eaLnBrk="1" hangingPunct="1">
              <a:defRPr/>
            </a:pPr>
            <a:r>
              <a:rPr lang="en-US" dirty="0" smtClean="0">
                <a:cs typeface="+mn-cs"/>
              </a:rPr>
              <a:t>Operating System Concepts, </a:t>
            </a:r>
            <a:r>
              <a:rPr lang="en-US" dirty="0" err="1" smtClean="0">
                <a:cs typeface="+mn-cs"/>
              </a:rPr>
              <a:t>Silberschatz</a:t>
            </a:r>
            <a:r>
              <a:rPr lang="en-US" dirty="0" smtClean="0">
                <a:cs typeface="+mn-cs"/>
              </a:rPr>
              <a:t> et al. Wiley. </a:t>
            </a:r>
          </a:p>
          <a:p>
            <a:pPr eaLnBrk="1" hangingPunct="1">
              <a:defRPr/>
            </a:pPr>
            <a:r>
              <a:rPr lang="en-US" dirty="0" smtClean="0">
                <a:cs typeface="+mn-cs"/>
              </a:rPr>
              <a:t>Modern Operating Systems, Andrew S. </a:t>
            </a:r>
            <a:r>
              <a:rPr lang="en-US" dirty="0" err="1" smtClean="0">
                <a:cs typeface="+mn-cs"/>
              </a:rPr>
              <a:t>Tanenbaum</a:t>
            </a:r>
            <a:r>
              <a:rPr lang="en-US" dirty="0">
                <a:cs typeface="+mn-cs"/>
              </a:rPr>
              <a:t>.</a:t>
            </a:r>
            <a:r>
              <a:rPr lang="en-US" dirty="0" smtClean="0">
                <a:cs typeface="+mn-cs"/>
              </a:rPr>
              <a:t> </a:t>
            </a:r>
          </a:p>
          <a:p>
            <a:pPr eaLnBrk="1" hangingPunct="1">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tr-TR"/>
              <a:t>CS342 Operating Systems</a:t>
            </a:r>
            <a:endParaRPr lang="en-US"/>
          </a:p>
        </p:txBody>
      </p:sp>
      <p:sp>
        <p:nvSpPr>
          <p:cNvPr id="5" name="Footer Placeholder 4"/>
          <p:cNvSpPr>
            <a:spLocks noGrp="1"/>
          </p:cNvSpPr>
          <p:nvPr>
            <p:ph type="ftr" sz="quarter" idx="11"/>
          </p:nvPr>
        </p:nvSpPr>
        <p:spPr/>
        <p:txBody>
          <a:bodyPr/>
          <a:lstStyle/>
          <a:p>
            <a:pPr>
              <a:defRPr/>
            </a:pPr>
            <a:r>
              <a:rPr lang="tr-TR"/>
              <a:t>İbrahim Körpeoğlu, Bilkent University</a:t>
            </a:r>
            <a:endParaRPr lang="en-US"/>
          </a:p>
        </p:txBody>
      </p:sp>
      <p:sp>
        <p:nvSpPr>
          <p:cNvPr id="6" name="Slide Number Placeholder 5"/>
          <p:cNvSpPr>
            <a:spLocks noGrp="1"/>
          </p:cNvSpPr>
          <p:nvPr>
            <p:ph type="sldNum" sz="quarter" idx="12"/>
          </p:nvPr>
        </p:nvSpPr>
        <p:spPr/>
        <p:txBody>
          <a:bodyPr/>
          <a:lstStyle/>
          <a:p>
            <a:pPr>
              <a:defRPr/>
            </a:pPr>
            <a:fld id="{AB8FB66F-0346-9342-B7D1-4D7ABA94EE71}" type="slidenum">
              <a:rPr lang="en-US"/>
              <a:pPr>
                <a:defRPr/>
              </a:pPr>
              <a:t>6</a:t>
            </a:fld>
            <a:endParaRPr lang="en-US"/>
          </a:p>
        </p:txBody>
      </p:sp>
      <p:sp>
        <p:nvSpPr>
          <p:cNvPr id="1048578" name="Rectangle 2"/>
          <p:cNvSpPr>
            <a:spLocks noGrp="1" noChangeArrowheads="1"/>
          </p:cNvSpPr>
          <p:nvPr>
            <p:ph type="title"/>
          </p:nvPr>
        </p:nvSpPr>
        <p:spPr/>
        <p:txBody>
          <a:bodyPr/>
          <a:lstStyle/>
          <a:p>
            <a:pPr eaLnBrk="1" hangingPunct="1">
              <a:defRPr/>
            </a:pPr>
            <a:r>
              <a:rPr lang="en-US" smtClean="0">
                <a:cs typeface="+mj-cs"/>
              </a:rPr>
              <a:t>Deadlock Characterization</a:t>
            </a:r>
          </a:p>
        </p:txBody>
      </p:sp>
      <p:sp>
        <p:nvSpPr>
          <p:cNvPr id="1048579" name="Rectangle 3"/>
          <p:cNvSpPr>
            <a:spLocks noGrp="1" noChangeArrowheads="1"/>
          </p:cNvSpPr>
          <p:nvPr>
            <p:ph type="body" idx="1"/>
          </p:nvPr>
        </p:nvSpPr>
        <p:spPr/>
        <p:txBody>
          <a:bodyPr/>
          <a:lstStyle/>
          <a:p>
            <a:pPr eaLnBrk="1" hangingPunct="1">
              <a:defRPr/>
            </a:pPr>
            <a:endParaRPr lang="en-US" b="1" dirty="0" smtClean="0">
              <a:cs typeface="+mn-cs"/>
            </a:endParaRPr>
          </a:p>
          <a:p>
            <a:pPr eaLnBrk="1" hangingPunct="1">
              <a:defRPr/>
            </a:pPr>
            <a:r>
              <a:rPr lang="en-US" dirty="0" smtClean="0">
                <a:cs typeface="+mn-cs"/>
              </a:rPr>
              <a:t>Deadlocks can arise if four conditions hold simultaneously</a:t>
            </a:r>
          </a:p>
          <a:p>
            <a:pPr lvl="1" eaLnBrk="1" hangingPunct="1">
              <a:defRPr/>
            </a:pPr>
            <a:r>
              <a:rPr lang="en-US" dirty="0" smtClean="0">
                <a:solidFill>
                  <a:srgbClr val="FF0000"/>
                </a:solidFill>
              </a:rPr>
              <a:t>Mutual exclusion</a:t>
            </a:r>
            <a:r>
              <a:rPr lang="en-US" dirty="0" smtClean="0"/>
              <a:t>:  only one process at a time can use a resource	</a:t>
            </a:r>
          </a:p>
          <a:p>
            <a:pPr lvl="1" eaLnBrk="1" hangingPunct="1">
              <a:defRPr/>
            </a:pPr>
            <a:r>
              <a:rPr lang="en-US" dirty="0" smtClean="0">
                <a:solidFill>
                  <a:srgbClr val="FF0000"/>
                </a:solidFill>
              </a:rPr>
              <a:t>Hold and wait</a:t>
            </a:r>
            <a:r>
              <a:rPr lang="en-US" dirty="0" smtClean="0"/>
              <a:t>:  a process holding at least one resource is waiting to acquire additional resources held by other processes</a:t>
            </a:r>
          </a:p>
          <a:p>
            <a:pPr lvl="1" eaLnBrk="1" hangingPunct="1">
              <a:defRPr/>
            </a:pPr>
            <a:r>
              <a:rPr lang="en-US" dirty="0" smtClean="0">
                <a:solidFill>
                  <a:srgbClr val="FF0000"/>
                </a:solidFill>
              </a:rPr>
              <a:t>No preemption</a:t>
            </a:r>
            <a:r>
              <a:rPr lang="en-US" dirty="0" smtClean="0"/>
              <a:t>:  a resource can be released only voluntarily by the process holding it, after that process has completed its task</a:t>
            </a:r>
          </a:p>
          <a:p>
            <a:pPr lvl="1" eaLnBrk="1" hangingPunct="1">
              <a:defRPr/>
            </a:pPr>
            <a:r>
              <a:rPr lang="en-US" dirty="0" smtClean="0">
                <a:solidFill>
                  <a:srgbClr val="FF0000"/>
                </a:solidFill>
              </a:rPr>
              <a:t>Circular wait</a:t>
            </a:r>
            <a:r>
              <a:rPr lang="en-US" dirty="0" smtClean="0"/>
              <a:t>:  there exists a set {P</a:t>
            </a:r>
            <a:r>
              <a:rPr lang="en-US" baseline="-25000" dirty="0" smtClean="0"/>
              <a:t>0</a:t>
            </a:r>
            <a:r>
              <a:rPr lang="en-US" dirty="0" smtClean="0"/>
              <a:t>, P</a:t>
            </a:r>
            <a:r>
              <a:rPr lang="en-US" baseline="-25000" dirty="0" smtClean="0"/>
              <a:t>1</a:t>
            </a:r>
            <a:r>
              <a:rPr lang="en-US" dirty="0" smtClean="0"/>
              <a:t>, …,P</a:t>
            </a:r>
            <a:r>
              <a:rPr lang="en-US" baseline="-25000" dirty="0" smtClean="0"/>
              <a:t>N</a:t>
            </a:r>
            <a:r>
              <a:rPr lang="en-US" dirty="0" smtClean="0"/>
              <a:t>, P</a:t>
            </a:r>
            <a:r>
              <a:rPr lang="en-US" baseline="-25000" dirty="0" smtClean="0"/>
              <a:t>0</a:t>
            </a:r>
            <a:r>
              <a:rPr lang="en-US" dirty="0" smtClean="0"/>
              <a:t>} of waiting processes such that P</a:t>
            </a:r>
            <a:r>
              <a:rPr lang="en-US" baseline="-25000" dirty="0" smtClean="0"/>
              <a:t>0 </a:t>
            </a:r>
            <a:r>
              <a:rPr lang="en-US" dirty="0" smtClean="0"/>
              <a:t>is waiting for a resource that is held by P</a:t>
            </a:r>
            <a:r>
              <a:rPr lang="en-US" baseline="-25000" dirty="0" smtClean="0"/>
              <a:t>1</a:t>
            </a:r>
            <a:r>
              <a:rPr lang="en-US" dirty="0" smtClean="0"/>
              <a:t>, P</a:t>
            </a:r>
            <a:r>
              <a:rPr lang="en-US" baseline="-25000" dirty="0" smtClean="0"/>
              <a:t>1</a:t>
            </a:r>
            <a:r>
              <a:rPr lang="en-US" dirty="0" smtClean="0"/>
              <a:t> is waiting for a resource that is held by P</a:t>
            </a:r>
            <a:r>
              <a:rPr lang="en-US" baseline="-25000" dirty="0" smtClean="0"/>
              <a:t>2</a:t>
            </a:r>
            <a:r>
              <a:rPr lang="en-US" dirty="0" smtClean="0"/>
              <a:t>, …, </a:t>
            </a:r>
            <a:r>
              <a:rPr lang="en-US" dirty="0" err="1" smtClean="0"/>
              <a:t>P</a:t>
            </a:r>
            <a:r>
              <a:rPr lang="en-US" baseline="-25000" dirty="0" err="1" smtClean="0"/>
              <a:t>n</a:t>
            </a:r>
            <a:r>
              <a:rPr lang="en-US" baseline="-25000" dirty="0" smtClean="0"/>
              <a:t>–1</a:t>
            </a:r>
            <a:r>
              <a:rPr lang="en-US" dirty="0" smtClean="0"/>
              <a:t> is waiting for a resource that is held by </a:t>
            </a:r>
            <a:r>
              <a:rPr lang="en-US" dirty="0" err="1" smtClean="0"/>
              <a:t>P</a:t>
            </a:r>
            <a:r>
              <a:rPr lang="en-US" baseline="-25000" dirty="0" err="1" smtClean="0"/>
              <a:t>n</a:t>
            </a:r>
            <a:r>
              <a:rPr lang="en-US" dirty="0" smtClean="0"/>
              <a:t>, and </a:t>
            </a:r>
            <a:r>
              <a:rPr lang="en-US" dirty="0" err="1" smtClean="0"/>
              <a:t>P</a:t>
            </a:r>
            <a:r>
              <a:rPr lang="en-US" baseline="-25000" dirty="0" err="1" smtClean="0"/>
              <a:t>n</a:t>
            </a:r>
            <a:r>
              <a:rPr lang="en-US" dirty="0" smtClean="0"/>
              <a:t> is waiting for a resource that is held by P</a:t>
            </a:r>
            <a:r>
              <a:rPr lang="en-US" baseline="-25000" dirty="0" smtClean="0"/>
              <a:t>0</a:t>
            </a:r>
            <a:r>
              <a:rPr lang="en-US" dirty="0" smtClean="0"/>
              <a:t>.</a:t>
            </a:r>
          </a:p>
          <a:p>
            <a:pPr marL="0" indent="0" eaLnBrk="1" hangingPunct="1">
              <a:buNone/>
              <a:defRPr/>
            </a:pPr>
            <a:endParaRPr lang="en-US" dirty="0" smtClean="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r>
              <a:rPr lang="tr-TR"/>
              <a:t>CS342 Operating Systems</a:t>
            </a:r>
            <a:endParaRPr lang="en-US"/>
          </a:p>
        </p:txBody>
      </p:sp>
      <p:sp>
        <p:nvSpPr>
          <p:cNvPr id="6"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4"/>
          <p:cNvSpPr>
            <a:spLocks noGrp="1"/>
          </p:cNvSpPr>
          <p:nvPr>
            <p:ph type="sldNum" sz="quarter" idx="12"/>
          </p:nvPr>
        </p:nvSpPr>
        <p:spPr/>
        <p:txBody>
          <a:bodyPr/>
          <a:lstStyle/>
          <a:p>
            <a:pPr>
              <a:defRPr/>
            </a:pPr>
            <a:fld id="{15FEEB13-FF95-864A-B211-BADE1656C1F9}" type="slidenum">
              <a:rPr lang="en-US"/>
              <a:pPr>
                <a:defRPr/>
              </a:pPr>
              <a:t>7</a:t>
            </a:fld>
            <a:endParaRPr lang="en-US"/>
          </a:p>
        </p:txBody>
      </p:sp>
      <p:sp>
        <p:nvSpPr>
          <p:cNvPr id="1050628" name="Rectangle 4"/>
          <p:cNvSpPr>
            <a:spLocks noGrp="1" noChangeArrowheads="1"/>
          </p:cNvSpPr>
          <p:nvPr>
            <p:ph type="title"/>
          </p:nvPr>
        </p:nvSpPr>
        <p:spPr/>
        <p:txBody>
          <a:bodyPr/>
          <a:lstStyle/>
          <a:p>
            <a:pPr eaLnBrk="1" hangingPunct="1">
              <a:defRPr/>
            </a:pPr>
            <a:r>
              <a:rPr lang="en-US" smtClean="0">
                <a:cs typeface="+mj-cs"/>
              </a:rPr>
              <a:t>Resource-Allocation Graph</a:t>
            </a:r>
          </a:p>
        </p:txBody>
      </p:sp>
      <p:sp>
        <p:nvSpPr>
          <p:cNvPr id="1050629" name="Rectangle 5"/>
          <p:cNvSpPr>
            <a:spLocks noChangeArrowheads="1"/>
          </p:cNvSpPr>
          <p:nvPr/>
        </p:nvSpPr>
        <p:spPr bwMode="auto">
          <a:xfrm>
            <a:off x="1042988" y="2492375"/>
            <a:ext cx="6858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a:defRPr/>
            </a:pPr>
            <a:r>
              <a:rPr kumimoji="1" lang="en-US" dirty="0">
                <a:cs typeface="+mn-cs"/>
              </a:rPr>
              <a:t>V is partitioned into two types:</a:t>
            </a:r>
          </a:p>
          <a:p>
            <a:pPr lvl="1">
              <a:defRPr/>
            </a:pPr>
            <a:r>
              <a:rPr kumimoji="1" lang="en-US" i="1" dirty="0">
                <a:cs typeface="+mn-cs"/>
              </a:rPr>
              <a:t>P</a:t>
            </a:r>
            <a:r>
              <a:rPr kumimoji="1" lang="en-US" dirty="0">
                <a:cs typeface="+mn-cs"/>
              </a:rPr>
              <a:t> = {</a:t>
            </a:r>
            <a:r>
              <a:rPr kumimoji="1" lang="en-US" i="1" dirty="0">
                <a:cs typeface="+mn-cs"/>
              </a:rPr>
              <a:t>P</a:t>
            </a:r>
            <a:r>
              <a:rPr kumimoji="1" lang="en-US" dirty="0">
                <a:cs typeface="+mn-cs"/>
              </a:rPr>
              <a:t>1, </a:t>
            </a:r>
            <a:r>
              <a:rPr kumimoji="1" lang="en-US" i="1" dirty="0">
                <a:cs typeface="+mn-cs"/>
              </a:rPr>
              <a:t>P</a:t>
            </a:r>
            <a:r>
              <a:rPr kumimoji="1" lang="en-US" dirty="0">
                <a:cs typeface="+mn-cs"/>
              </a:rPr>
              <a:t>2, …, </a:t>
            </a:r>
            <a:r>
              <a:rPr kumimoji="1" lang="en-US" i="1" dirty="0" err="1">
                <a:cs typeface="+mn-cs"/>
              </a:rPr>
              <a:t>Pn</a:t>
            </a:r>
            <a:r>
              <a:rPr kumimoji="1" lang="en-US" dirty="0">
                <a:cs typeface="+mn-cs"/>
              </a:rPr>
              <a:t>}, the set consisting of all the </a:t>
            </a:r>
            <a:r>
              <a:rPr kumimoji="1" lang="en-US" dirty="0">
                <a:solidFill>
                  <a:srgbClr val="FF0000"/>
                </a:solidFill>
                <a:cs typeface="+mn-cs"/>
              </a:rPr>
              <a:t>processes</a:t>
            </a:r>
            <a:r>
              <a:rPr kumimoji="1" lang="en-US" dirty="0">
                <a:cs typeface="+mn-cs"/>
              </a:rPr>
              <a:t> in the system</a:t>
            </a:r>
            <a:br>
              <a:rPr kumimoji="1" lang="en-US" dirty="0">
                <a:cs typeface="+mn-cs"/>
              </a:rPr>
            </a:br>
            <a:endParaRPr kumimoji="1" lang="en-US" dirty="0">
              <a:cs typeface="+mn-cs"/>
            </a:endParaRPr>
          </a:p>
          <a:p>
            <a:pPr lvl="1">
              <a:defRPr/>
            </a:pPr>
            <a:r>
              <a:rPr kumimoji="1" lang="en-US" i="1" dirty="0">
                <a:cs typeface="+mn-cs"/>
              </a:rPr>
              <a:t>R</a:t>
            </a:r>
            <a:r>
              <a:rPr kumimoji="1" lang="en-US" dirty="0">
                <a:cs typeface="+mn-cs"/>
              </a:rPr>
              <a:t> = {</a:t>
            </a:r>
            <a:r>
              <a:rPr kumimoji="1" lang="en-US" i="1" dirty="0">
                <a:cs typeface="+mn-cs"/>
              </a:rPr>
              <a:t>R</a:t>
            </a:r>
            <a:r>
              <a:rPr kumimoji="1" lang="en-US" dirty="0">
                <a:cs typeface="+mn-cs"/>
              </a:rPr>
              <a:t>1, </a:t>
            </a:r>
            <a:r>
              <a:rPr kumimoji="1" lang="en-US" i="1" dirty="0">
                <a:cs typeface="+mn-cs"/>
              </a:rPr>
              <a:t>R</a:t>
            </a:r>
            <a:r>
              <a:rPr kumimoji="1" lang="en-US" dirty="0">
                <a:cs typeface="+mn-cs"/>
              </a:rPr>
              <a:t>2, …, </a:t>
            </a:r>
            <a:r>
              <a:rPr kumimoji="1" lang="en-US" i="1" dirty="0" err="1">
                <a:cs typeface="+mn-cs"/>
              </a:rPr>
              <a:t>Rm</a:t>
            </a:r>
            <a:r>
              <a:rPr kumimoji="1" lang="en-US" dirty="0">
                <a:cs typeface="+mn-cs"/>
              </a:rPr>
              <a:t>}, the set consisting of all </a:t>
            </a:r>
            <a:r>
              <a:rPr kumimoji="1" lang="en-US" dirty="0">
                <a:solidFill>
                  <a:srgbClr val="FF0000"/>
                </a:solidFill>
                <a:cs typeface="+mn-cs"/>
              </a:rPr>
              <a:t>resource types </a:t>
            </a:r>
            <a:r>
              <a:rPr kumimoji="1" lang="en-US" dirty="0">
                <a:cs typeface="+mn-cs"/>
              </a:rPr>
              <a:t>in the system</a:t>
            </a:r>
          </a:p>
          <a:p>
            <a:pPr>
              <a:defRPr/>
            </a:pPr>
            <a:r>
              <a:rPr kumimoji="1" lang="en-US" dirty="0">
                <a:solidFill>
                  <a:srgbClr val="FF0000"/>
                </a:solidFill>
                <a:cs typeface="+mn-cs"/>
              </a:rPr>
              <a:t>request edge </a:t>
            </a:r>
            <a:r>
              <a:rPr kumimoji="1" lang="en-US" dirty="0">
                <a:cs typeface="+mn-cs"/>
              </a:rPr>
              <a:t>– directed edge </a:t>
            </a:r>
            <a:r>
              <a:rPr kumimoji="1" lang="en-US" i="1" dirty="0">
                <a:cs typeface="+mn-cs"/>
              </a:rPr>
              <a:t>Pi </a:t>
            </a:r>
            <a:r>
              <a:rPr kumimoji="1" lang="en-US" dirty="0">
                <a:cs typeface="+mn-cs"/>
                <a:sym typeface="Symbol" charset="0"/>
              </a:rPr>
              <a:t> </a:t>
            </a:r>
            <a:r>
              <a:rPr kumimoji="1" lang="en-US" i="1" dirty="0" err="1">
                <a:cs typeface="+mn-cs"/>
                <a:sym typeface="Symbol" charset="0"/>
              </a:rPr>
              <a:t>Rj</a:t>
            </a:r>
            <a:endParaRPr kumimoji="1" lang="en-US" i="1" dirty="0">
              <a:cs typeface="+mn-cs"/>
              <a:sym typeface="Symbol" charset="0"/>
            </a:endParaRPr>
          </a:p>
          <a:p>
            <a:pPr>
              <a:defRPr/>
            </a:pPr>
            <a:r>
              <a:rPr kumimoji="1" lang="en-US" dirty="0">
                <a:solidFill>
                  <a:srgbClr val="FF0000"/>
                </a:solidFill>
                <a:cs typeface="+mn-cs"/>
                <a:sym typeface="Symbol" charset="0"/>
              </a:rPr>
              <a:t>assignment edge </a:t>
            </a:r>
            <a:r>
              <a:rPr kumimoji="1" lang="en-US" dirty="0">
                <a:cs typeface="+mn-cs"/>
              </a:rPr>
              <a:t>– directed edge </a:t>
            </a:r>
            <a:r>
              <a:rPr kumimoji="1" lang="en-US" i="1" dirty="0" err="1">
                <a:cs typeface="+mn-cs"/>
              </a:rPr>
              <a:t>Rj</a:t>
            </a:r>
            <a:r>
              <a:rPr kumimoji="1" lang="en-US" i="1" dirty="0">
                <a:cs typeface="+mn-cs"/>
              </a:rPr>
              <a:t> </a:t>
            </a:r>
            <a:r>
              <a:rPr kumimoji="1" lang="en-US" dirty="0">
                <a:cs typeface="+mn-cs"/>
                <a:sym typeface="Symbol" charset="0"/>
              </a:rPr>
              <a:t> </a:t>
            </a:r>
            <a:r>
              <a:rPr kumimoji="1" lang="en-US" i="1" dirty="0">
                <a:cs typeface="+mn-cs"/>
                <a:sym typeface="Symbol" charset="0"/>
              </a:rPr>
              <a:t>Pi</a:t>
            </a:r>
          </a:p>
        </p:txBody>
      </p:sp>
      <p:sp>
        <p:nvSpPr>
          <p:cNvPr id="15366" name="Text Box 4"/>
          <p:cNvSpPr txBox="1">
            <a:spLocks noChangeArrowheads="1"/>
          </p:cNvSpPr>
          <p:nvPr/>
        </p:nvSpPr>
        <p:spPr bwMode="auto">
          <a:xfrm>
            <a:off x="539750" y="1773238"/>
            <a:ext cx="4694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2000">
                <a:latin typeface="Helvetica" charset="0"/>
              </a:rPr>
              <a:t>A set of vertices </a:t>
            </a:r>
            <a:r>
              <a:rPr lang="en-US" sz="2000" i="1">
                <a:latin typeface="Helvetica" charset="0"/>
              </a:rPr>
              <a:t>V</a:t>
            </a:r>
            <a:r>
              <a:rPr lang="en-US" sz="2000">
                <a:latin typeface="Helvetica" charset="0"/>
              </a:rPr>
              <a:t> and a set of edges </a:t>
            </a:r>
            <a:r>
              <a:rPr lang="en-US" sz="2000" i="1">
                <a:latin typeface="Helvetica" charset="0"/>
              </a:rPr>
              <a:t>E</a:t>
            </a:r>
            <a:r>
              <a:rPr lang="en-US" sz="2000">
                <a:latin typeface="Helvetica" charset="0"/>
              </a:rPr>
              <a:t>.</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2"/>
          <p:cNvSpPr>
            <a:spLocks noGrp="1"/>
          </p:cNvSpPr>
          <p:nvPr>
            <p:ph type="dt" sz="quarter" idx="10"/>
          </p:nvPr>
        </p:nvSpPr>
        <p:spPr/>
        <p:txBody>
          <a:bodyPr/>
          <a:lstStyle/>
          <a:p>
            <a:pPr>
              <a:defRPr/>
            </a:pPr>
            <a:r>
              <a:rPr lang="tr-TR"/>
              <a:t>CS342 Operating Systems</a:t>
            </a:r>
            <a:endParaRPr lang="en-US"/>
          </a:p>
        </p:txBody>
      </p:sp>
      <p:sp>
        <p:nvSpPr>
          <p:cNvPr id="30"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31" name="Slide Number Placeholder 4"/>
          <p:cNvSpPr>
            <a:spLocks noGrp="1"/>
          </p:cNvSpPr>
          <p:nvPr>
            <p:ph type="sldNum" sz="quarter" idx="12"/>
          </p:nvPr>
        </p:nvSpPr>
        <p:spPr/>
        <p:txBody>
          <a:bodyPr/>
          <a:lstStyle/>
          <a:p>
            <a:pPr>
              <a:defRPr/>
            </a:pPr>
            <a:fld id="{AC95E9D5-9ABC-594E-80E0-5C9BCF2C50A0}" type="slidenum">
              <a:rPr lang="en-US"/>
              <a:pPr>
                <a:defRPr/>
              </a:pPr>
              <a:t>8</a:t>
            </a:fld>
            <a:endParaRPr lang="en-US"/>
          </a:p>
        </p:txBody>
      </p:sp>
      <p:sp>
        <p:nvSpPr>
          <p:cNvPr id="1053698" name="Rectangle 2"/>
          <p:cNvSpPr>
            <a:spLocks noGrp="1" noChangeArrowheads="1"/>
          </p:cNvSpPr>
          <p:nvPr>
            <p:ph type="title"/>
          </p:nvPr>
        </p:nvSpPr>
        <p:spPr/>
        <p:txBody>
          <a:bodyPr/>
          <a:lstStyle/>
          <a:p>
            <a:pPr eaLnBrk="1" hangingPunct="1">
              <a:defRPr/>
            </a:pPr>
            <a:r>
              <a:rPr lang="en-US" smtClean="0">
                <a:cs typeface="+mj-cs"/>
              </a:rPr>
              <a:t>Resource-Allocation Graph (Cont.)</a:t>
            </a:r>
          </a:p>
        </p:txBody>
      </p:sp>
      <p:sp>
        <p:nvSpPr>
          <p:cNvPr id="17413" name="Oval 4"/>
          <p:cNvSpPr>
            <a:spLocks noChangeArrowheads="1"/>
          </p:cNvSpPr>
          <p:nvPr/>
        </p:nvSpPr>
        <p:spPr bwMode="auto">
          <a:xfrm>
            <a:off x="5148263" y="1816100"/>
            <a:ext cx="495300" cy="495300"/>
          </a:xfrm>
          <a:prstGeom prst="ellipse">
            <a:avLst/>
          </a:prstGeom>
          <a:solidFill>
            <a:schemeClr val="accent1"/>
          </a:solidFill>
          <a:ln w="9525">
            <a:solidFill>
              <a:schemeClr val="tx1"/>
            </a:solidFill>
            <a:round/>
            <a:headEnd/>
            <a:tailEnd/>
          </a:ln>
        </p:spPr>
        <p:txBody>
          <a:bodyPr wrap="none" anchor="ctr"/>
          <a:lstStyle/>
          <a:p>
            <a:pPr eaLnBrk="0" hangingPunct="0"/>
            <a:endParaRPr lang="tr-TR">
              <a:latin typeface="Verdana" charset="0"/>
            </a:endParaRPr>
          </a:p>
        </p:txBody>
      </p:sp>
      <p:sp>
        <p:nvSpPr>
          <p:cNvPr id="17414" name="Oval 5"/>
          <p:cNvSpPr>
            <a:spLocks noChangeArrowheads="1"/>
          </p:cNvSpPr>
          <p:nvPr/>
        </p:nvSpPr>
        <p:spPr bwMode="auto">
          <a:xfrm>
            <a:off x="4611688" y="5048250"/>
            <a:ext cx="495300" cy="495300"/>
          </a:xfrm>
          <a:prstGeom prst="ellipse">
            <a:avLst/>
          </a:prstGeom>
          <a:solidFill>
            <a:schemeClr val="accent1"/>
          </a:solidFill>
          <a:ln w="9525">
            <a:solidFill>
              <a:schemeClr val="tx1"/>
            </a:solidFill>
            <a:round/>
            <a:headEnd/>
            <a:tailEnd/>
          </a:ln>
        </p:spPr>
        <p:txBody>
          <a:bodyPr wrap="none" anchor="ctr"/>
          <a:lstStyle/>
          <a:p>
            <a:pPr algn="ctr" eaLnBrk="0" hangingPunct="0"/>
            <a:r>
              <a:rPr lang="en-US" i="1">
                <a:latin typeface="Helvetica" charset="0"/>
              </a:rPr>
              <a:t>P</a:t>
            </a:r>
            <a:r>
              <a:rPr lang="en-US" i="1" baseline="-25000">
                <a:latin typeface="Helvetica" charset="0"/>
              </a:rPr>
              <a:t>i</a:t>
            </a:r>
            <a:endParaRPr lang="en-US">
              <a:latin typeface="Helvetica" charset="0"/>
            </a:endParaRPr>
          </a:p>
        </p:txBody>
      </p:sp>
      <p:sp>
        <p:nvSpPr>
          <p:cNvPr id="17415" name="Oval 6"/>
          <p:cNvSpPr>
            <a:spLocks noChangeArrowheads="1"/>
          </p:cNvSpPr>
          <p:nvPr/>
        </p:nvSpPr>
        <p:spPr bwMode="auto">
          <a:xfrm>
            <a:off x="4716463" y="3722688"/>
            <a:ext cx="495300" cy="495300"/>
          </a:xfrm>
          <a:prstGeom prst="ellipse">
            <a:avLst/>
          </a:prstGeom>
          <a:solidFill>
            <a:schemeClr val="accent1"/>
          </a:solidFill>
          <a:ln w="9525">
            <a:solidFill>
              <a:schemeClr val="tx1"/>
            </a:solidFill>
            <a:round/>
            <a:headEnd/>
            <a:tailEnd/>
          </a:ln>
        </p:spPr>
        <p:txBody>
          <a:bodyPr wrap="none" anchor="ctr"/>
          <a:lstStyle/>
          <a:p>
            <a:pPr algn="ctr" eaLnBrk="0" hangingPunct="0"/>
            <a:r>
              <a:rPr lang="en-US" i="1">
                <a:latin typeface="Helvetica" charset="0"/>
              </a:rPr>
              <a:t>P</a:t>
            </a:r>
            <a:r>
              <a:rPr lang="en-US" i="1" baseline="-25000">
                <a:latin typeface="Helvetica" charset="0"/>
              </a:rPr>
              <a:t>i</a:t>
            </a:r>
            <a:endParaRPr lang="en-US" i="1">
              <a:latin typeface="Helvetica" charset="0"/>
            </a:endParaRPr>
          </a:p>
        </p:txBody>
      </p:sp>
      <p:grpSp>
        <p:nvGrpSpPr>
          <p:cNvPr id="17416" name="Group 12"/>
          <p:cNvGrpSpPr>
            <a:grpSpLocks/>
          </p:cNvGrpSpPr>
          <p:nvPr/>
        </p:nvGrpSpPr>
        <p:grpSpPr bwMode="auto">
          <a:xfrm>
            <a:off x="5186363" y="2794000"/>
            <a:ext cx="438150" cy="419100"/>
            <a:chOff x="2666" y="1966"/>
            <a:chExt cx="276" cy="264"/>
          </a:xfrm>
        </p:grpSpPr>
        <p:sp>
          <p:nvSpPr>
            <p:cNvPr id="17434" name="Rectangle 7"/>
            <p:cNvSpPr>
              <a:spLocks noChangeArrowheads="1"/>
            </p:cNvSpPr>
            <p:nvPr/>
          </p:nvSpPr>
          <p:spPr bwMode="auto">
            <a:xfrm>
              <a:off x="2666" y="1966"/>
              <a:ext cx="276" cy="264"/>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5" name="Rectangle 8"/>
            <p:cNvSpPr>
              <a:spLocks noChangeArrowheads="1"/>
            </p:cNvSpPr>
            <p:nvPr/>
          </p:nvSpPr>
          <p:spPr bwMode="auto">
            <a:xfrm>
              <a:off x="2736"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6" name="Rectangle 9"/>
            <p:cNvSpPr>
              <a:spLocks noChangeArrowheads="1"/>
            </p:cNvSpPr>
            <p:nvPr/>
          </p:nvSpPr>
          <p:spPr bwMode="auto">
            <a:xfrm>
              <a:off x="2832"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7" name="Rectangle 10"/>
            <p:cNvSpPr>
              <a:spLocks noChangeArrowheads="1"/>
            </p:cNvSpPr>
            <p:nvPr/>
          </p:nvSpPr>
          <p:spPr bwMode="auto">
            <a:xfrm>
              <a:off x="2736"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8" name="Rectangle 11"/>
            <p:cNvSpPr>
              <a:spLocks noChangeArrowheads="1"/>
            </p:cNvSpPr>
            <p:nvPr/>
          </p:nvSpPr>
          <p:spPr bwMode="auto">
            <a:xfrm>
              <a:off x="2832"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grpSp>
      <p:grpSp>
        <p:nvGrpSpPr>
          <p:cNvPr id="17417" name="Group 13"/>
          <p:cNvGrpSpPr>
            <a:grpSpLocks/>
          </p:cNvGrpSpPr>
          <p:nvPr/>
        </p:nvGrpSpPr>
        <p:grpSpPr bwMode="auto">
          <a:xfrm>
            <a:off x="5548313" y="3786188"/>
            <a:ext cx="438150" cy="419100"/>
            <a:chOff x="2666" y="1966"/>
            <a:chExt cx="276" cy="264"/>
          </a:xfrm>
        </p:grpSpPr>
        <p:sp>
          <p:nvSpPr>
            <p:cNvPr id="17429" name="Rectangle 14"/>
            <p:cNvSpPr>
              <a:spLocks noChangeArrowheads="1"/>
            </p:cNvSpPr>
            <p:nvPr/>
          </p:nvSpPr>
          <p:spPr bwMode="auto">
            <a:xfrm>
              <a:off x="2666" y="1966"/>
              <a:ext cx="276" cy="264"/>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0" name="Rectangle 15"/>
            <p:cNvSpPr>
              <a:spLocks noChangeArrowheads="1"/>
            </p:cNvSpPr>
            <p:nvPr/>
          </p:nvSpPr>
          <p:spPr bwMode="auto">
            <a:xfrm>
              <a:off x="2736"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1" name="Rectangle 16"/>
            <p:cNvSpPr>
              <a:spLocks noChangeArrowheads="1"/>
            </p:cNvSpPr>
            <p:nvPr/>
          </p:nvSpPr>
          <p:spPr bwMode="auto">
            <a:xfrm>
              <a:off x="2832"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2" name="Rectangle 17"/>
            <p:cNvSpPr>
              <a:spLocks noChangeArrowheads="1"/>
            </p:cNvSpPr>
            <p:nvPr/>
          </p:nvSpPr>
          <p:spPr bwMode="auto">
            <a:xfrm>
              <a:off x="2736"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33" name="Rectangle 18"/>
            <p:cNvSpPr>
              <a:spLocks noChangeArrowheads="1"/>
            </p:cNvSpPr>
            <p:nvPr/>
          </p:nvSpPr>
          <p:spPr bwMode="auto">
            <a:xfrm>
              <a:off x="2832"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grpSp>
      <p:sp>
        <p:nvSpPr>
          <p:cNvPr id="17418" name="Line 19"/>
          <p:cNvSpPr>
            <a:spLocks noChangeShapeType="1"/>
          </p:cNvSpPr>
          <p:nvPr/>
        </p:nvSpPr>
        <p:spPr bwMode="auto">
          <a:xfrm>
            <a:off x="5221288" y="3989388"/>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9" name="Text Box 20"/>
          <p:cNvSpPr txBox="1">
            <a:spLocks noChangeArrowheads="1"/>
          </p:cNvSpPr>
          <p:nvPr/>
        </p:nvSpPr>
        <p:spPr bwMode="auto">
          <a:xfrm>
            <a:off x="5608638" y="4203700"/>
            <a:ext cx="3381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1400" i="1">
                <a:latin typeface="Helvetica" charset="0"/>
              </a:rPr>
              <a:t>R</a:t>
            </a:r>
            <a:r>
              <a:rPr lang="en-US" sz="1400" i="1" baseline="-25000">
                <a:latin typeface="Helvetica" charset="0"/>
              </a:rPr>
              <a:t>j</a:t>
            </a:r>
            <a:endParaRPr lang="en-US" sz="1400" i="1">
              <a:latin typeface="Helvetica" charset="0"/>
            </a:endParaRPr>
          </a:p>
        </p:txBody>
      </p:sp>
      <p:grpSp>
        <p:nvGrpSpPr>
          <p:cNvPr id="17420" name="Group 21"/>
          <p:cNvGrpSpPr>
            <a:grpSpLocks/>
          </p:cNvGrpSpPr>
          <p:nvPr/>
        </p:nvGrpSpPr>
        <p:grpSpPr bwMode="auto">
          <a:xfrm>
            <a:off x="5405438" y="5111750"/>
            <a:ext cx="438150" cy="419100"/>
            <a:chOff x="2666" y="1966"/>
            <a:chExt cx="276" cy="264"/>
          </a:xfrm>
        </p:grpSpPr>
        <p:sp>
          <p:nvSpPr>
            <p:cNvPr id="17424" name="Rectangle 22"/>
            <p:cNvSpPr>
              <a:spLocks noChangeArrowheads="1"/>
            </p:cNvSpPr>
            <p:nvPr/>
          </p:nvSpPr>
          <p:spPr bwMode="auto">
            <a:xfrm>
              <a:off x="2666" y="1966"/>
              <a:ext cx="276" cy="264"/>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25" name="Rectangle 23"/>
            <p:cNvSpPr>
              <a:spLocks noChangeArrowheads="1"/>
            </p:cNvSpPr>
            <p:nvPr/>
          </p:nvSpPr>
          <p:spPr bwMode="auto">
            <a:xfrm>
              <a:off x="2736"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26" name="Rectangle 24"/>
            <p:cNvSpPr>
              <a:spLocks noChangeArrowheads="1"/>
            </p:cNvSpPr>
            <p:nvPr/>
          </p:nvSpPr>
          <p:spPr bwMode="auto">
            <a:xfrm>
              <a:off x="2832" y="2026"/>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27" name="Rectangle 25"/>
            <p:cNvSpPr>
              <a:spLocks noChangeArrowheads="1"/>
            </p:cNvSpPr>
            <p:nvPr/>
          </p:nvSpPr>
          <p:spPr bwMode="auto">
            <a:xfrm>
              <a:off x="2736"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sp>
          <p:nvSpPr>
            <p:cNvPr id="17428" name="Rectangle 26"/>
            <p:cNvSpPr>
              <a:spLocks noChangeArrowheads="1"/>
            </p:cNvSpPr>
            <p:nvPr/>
          </p:nvSpPr>
          <p:spPr bwMode="auto">
            <a:xfrm>
              <a:off x="2832" y="2108"/>
              <a:ext cx="47" cy="47"/>
            </a:xfrm>
            <a:prstGeom prst="rect">
              <a:avLst/>
            </a:prstGeom>
            <a:solidFill>
              <a:schemeClr val="accent1"/>
            </a:solidFill>
            <a:ln w="9525">
              <a:solidFill>
                <a:schemeClr val="tx1"/>
              </a:solidFill>
              <a:miter lim="800000"/>
              <a:headEnd/>
              <a:tailEnd/>
            </a:ln>
          </p:spPr>
          <p:txBody>
            <a:bodyPr wrap="none" anchor="ctr"/>
            <a:lstStyle/>
            <a:p>
              <a:pPr eaLnBrk="0" hangingPunct="0"/>
              <a:endParaRPr lang="tr-TR">
                <a:latin typeface="Verdana" charset="0"/>
              </a:endParaRPr>
            </a:p>
          </p:txBody>
        </p:sp>
      </p:grpSp>
      <p:sp>
        <p:nvSpPr>
          <p:cNvPr id="17421" name="Line 27"/>
          <p:cNvSpPr>
            <a:spLocks noChangeShapeType="1"/>
          </p:cNvSpPr>
          <p:nvPr/>
        </p:nvSpPr>
        <p:spPr bwMode="auto">
          <a:xfrm flipH="1">
            <a:off x="5078413" y="5257800"/>
            <a:ext cx="476250" cy="104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22" name="Text Box 28"/>
          <p:cNvSpPr txBox="1">
            <a:spLocks noChangeArrowheads="1"/>
          </p:cNvSpPr>
          <p:nvPr/>
        </p:nvSpPr>
        <p:spPr bwMode="auto">
          <a:xfrm>
            <a:off x="5456238" y="5500688"/>
            <a:ext cx="3381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50000"/>
              </a:spcBef>
            </a:pPr>
            <a:r>
              <a:rPr lang="en-US" sz="1400" i="1">
                <a:latin typeface="Helvetica" charset="0"/>
              </a:rPr>
              <a:t>R</a:t>
            </a:r>
            <a:r>
              <a:rPr lang="en-US" sz="1400" i="1" baseline="-25000">
                <a:latin typeface="Helvetica" charset="0"/>
              </a:rPr>
              <a:t>j</a:t>
            </a:r>
            <a:endParaRPr lang="en-US" sz="1400" i="1">
              <a:latin typeface="Helvetica" charset="0"/>
            </a:endParaRPr>
          </a:p>
        </p:txBody>
      </p:sp>
      <p:sp>
        <p:nvSpPr>
          <p:cNvPr id="17423" name="Rectangle 3"/>
          <p:cNvSpPr>
            <a:spLocks noChangeArrowheads="1"/>
          </p:cNvSpPr>
          <p:nvPr/>
        </p:nvSpPr>
        <p:spPr bwMode="auto">
          <a:xfrm>
            <a:off x="468313" y="1851025"/>
            <a:ext cx="5472112"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en-US"/>
              <a:t>Process</a:t>
            </a:r>
            <a:br>
              <a:rPr lang="en-US"/>
            </a:br>
            <a:r>
              <a:rPr lang="en-US"/>
              <a:t/>
            </a:r>
            <a:br>
              <a:rPr lang="en-US"/>
            </a:br>
            <a:endParaRPr lang="en-US"/>
          </a:p>
          <a:p>
            <a:pPr marL="342900" indent="-342900">
              <a:spcBef>
                <a:spcPct val="20000"/>
              </a:spcBef>
              <a:buFontTx/>
              <a:buChar char="•"/>
            </a:pPr>
            <a:r>
              <a:rPr lang="en-US"/>
              <a:t>Resource Type with 4 instances</a:t>
            </a:r>
          </a:p>
          <a:p>
            <a:pPr marL="342900" indent="-342900">
              <a:spcBef>
                <a:spcPct val="20000"/>
              </a:spcBef>
            </a:pPr>
            <a:endParaRPr lang="en-US"/>
          </a:p>
          <a:p>
            <a:pPr marL="342900" indent="-342900">
              <a:spcBef>
                <a:spcPct val="20000"/>
              </a:spcBef>
              <a:buFontTx/>
              <a:buChar char="•"/>
            </a:pPr>
            <a:endParaRPr lang="en-US"/>
          </a:p>
          <a:p>
            <a:pPr marL="342900" indent="-342900">
              <a:spcBef>
                <a:spcPct val="20000"/>
              </a:spcBef>
              <a:buFontTx/>
              <a:buChar char="•"/>
            </a:pPr>
            <a:r>
              <a:rPr lang="en-US" i="1"/>
              <a:t>P</a:t>
            </a:r>
            <a:r>
              <a:rPr lang="en-US" i="1" baseline="-25000"/>
              <a:t>i</a:t>
            </a:r>
            <a:r>
              <a:rPr lang="en-US" i="1"/>
              <a:t> </a:t>
            </a:r>
            <a:r>
              <a:rPr lang="en-US"/>
              <a:t>requests instance of </a:t>
            </a:r>
            <a:r>
              <a:rPr lang="en-US" i="1"/>
              <a:t>R</a:t>
            </a:r>
            <a:r>
              <a:rPr lang="en-US" i="1" baseline="-25000"/>
              <a:t>j</a:t>
            </a:r>
            <a:endParaRPr lang="en-US"/>
          </a:p>
          <a:p>
            <a:pPr marL="342900" indent="-342900">
              <a:spcBef>
                <a:spcPct val="20000"/>
              </a:spcBef>
              <a:buFontTx/>
              <a:buChar char="•"/>
            </a:pPr>
            <a:endParaRPr lang="en-US"/>
          </a:p>
          <a:p>
            <a:pPr marL="342900" indent="-342900">
              <a:spcBef>
                <a:spcPct val="20000"/>
              </a:spcBef>
            </a:pPr>
            <a:endParaRPr lang="en-US"/>
          </a:p>
          <a:p>
            <a:pPr marL="342900" indent="-342900">
              <a:spcBef>
                <a:spcPct val="20000"/>
              </a:spcBef>
              <a:buFontTx/>
              <a:buChar char="•"/>
            </a:pPr>
            <a:r>
              <a:rPr lang="en-US" i="1"/>
              <a:t>P</a:t>
            </a:r>
            <a:r>
              <a:rPr lang="en-US" i="1" baseline="-25000"/>
              <a:t>i</a:t>
            </a:r>
            <a:r>
              <a:rPr lang="en-US"/>
              <a:t> is holding an instance of </a:t>
            </a:r>
            <a:r>
              <a:rPr lang="en-US" i="1"/>
              <a:t>R</a:t>
            </a:r>
            <a:r>
              <a:rPr lang="en-US" i="1" baseline="-25000"/>
              <a:t>j</a:t>
            </a:r>
            <a:endParaRPr lang="en-US" i="1"/>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quarter" idx="10"/>
          </p:nvPr>
        </p:nvSpPr>
        <p:spPr/>
        <p:txBody>
          <a:bodyPr/>
          <a:lstStyle/>
          <a:p>
            <a:pPr>
              <a:defRPr/>
            </a:pPr>
            <a:r>
              <a:rPr lang="tr-TR"/>
              <a:t>CS342 Operating Systems</a:t>
            </a:r>
            <a:endParaRPr lang="en-US"/>
          </a:p>
        </p:txBody>
      </p:sp>
      <p:sp>
        <p:nvSpPr>
          <p:cNvPr id="6" name="Footer Placeholder 3"/>
          <p:cNvSpPr>
            <a:spLocks noGrp="1"/>
          </p:cNvSpPr>
          <p:nvPr>
            <p:ph type="ftr" sz="quarter" idx="11"/>
          </p:nvPr>
        </p:nvSpPr>
        <p:spPr/>
        <p:txBody>
          <a:bodyPr/>
          <a:lstStyle/>
          <a:p>
            <a:pPr>
              <a:defRPr/>
            </a:pPr>
            <a:r>
              <a:rPr lang="tr-TR"/>
              <a:t>İbrahim Körpeoğlu, Bilkent University</a:t>
            </a:r>
            <a:endParaRPr lang="en-US"/>
          </a:p>
        </p:txBody>
      </p:sp>
      <p:sp>
        <p:nvSpPr>
          <p:cNvPr id="7" name="Slide Number Placeholder 4"/>
          <p:cNvSpPr>
            <a:spLocks noGrp="1"/>
          </p:cNvSpPr>
          <p:nvPr>
            <p:ph type="sldNum" sz="quarter" idx="12"/>
          </p:nvPr>
        </p:nvSpPr>
        <p:spPr/>
        <p:txBody>
          <a:bodyPr/>
          <a:lstStyle/>
          <a:p>
            <a:pPr>
              <a:defRPr/>
            </a:pPr>
            <a:fld id="{31158602-B11E-2C4E-8126-B0CFCEF02303}" type="slidenum">
              <a:rPr lang="en-US"/>
              <a:pPr>
                <a:defRPr/>
              </a:pPr>
              <a:t>9</a:t>
            </a:fld>
            <a:endParaRPr lang="en-US"/>
          </a:p>
        </p:txBody>
      </p:sp>
      <p:sp>
        <p:nvSpPr>
          <p:cNvPr id="1060868" name="Rectangle 4"/>
          <p:cNvSpPr>
            <a:spLocks noGrp="1" noChangeArrowheads="1"/>
          </p:cNvSpPr>
          <p:nvPr>
            <p:ph type="title"/>
          </p:nvPr>
        </p:nvSpPr>
        <p:spPr/>
        <p:txBody>
          <a:bodyPr/>
          <a:lstStyle/>
          <a:p>
            <a:pPr eaLnBrk="1" hangingPunct="1">
              <a:defRPr/>
            </a:pPr>
            <a:r>
              <a:rPr lang="en-US" smtClean="0">
                <a:cs typeface="+mj-cs"/>
              </a:rPr>
              <a:t>Resource Allocation Graph With A Deadlock</a:t>
            </a:r>
          </a:p>
        </p:txBody>
      </p:sp>
      <p:pic>
        <p:nvPicPr>
          <p:cNvPr id="2150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1844675"/>
            <a:ext cx="27813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0870" name="Text Box 6"/>
          <p:cNvSpPr txBox="1">
            <a:spLocks noChangeArrowheads="1"/>
          </p:cNvSpPr>
          <p:nvPr/>
        </p:nvSpPr>
        <p:spPr bwMode="auto">
          <a:xfrm>
            <a:off x="6732588" y="2492375"/>
            <a:ext cx="17811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type="none" w="lg" len="lg"/>
                <a:tailEnd type="none" w="lg" len="lg"/>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defRPr/>
            </a:pPr>
            <a:r>
              <a:rPr lang="en-US">
                <a:cs typeface="+mn-cs"/>
              </a:rPr>
              <a:t>There is a cycle</a:t>
            </a:r>
          </a:p>
          <a:p>
            <a:pPr>
              <a:defRPr/>
            </a:pPr>
            <a:r>
              <a:rPr lang="en-US">
                <a:cs typeface="+mn-cs"/>
              </a:rPr>
              <a:t>and </a:t>
            </a:r>
          </a:p>
          <a:p>
            <a:pPr>
              <a:defRPr/>
            </a:pPr>
            <a:r>
              <a:rPr lang="en-US">
                <a:cs typeface="+mn-cs"/>
              </a:rPr>
              <a:t>Deadlock</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lg" len="lg"/>
          <a:tailEnd type="none" w="lg"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4314</TotalTime>
  <Words>3504</Words>
  <Application>Microsoft Macintosh PowerPoint</Application>
  <PresentationFormat>On-screen Show (4:3)</PresentationFormat>
  <Paragraphs>1017</Paragraphs>
  <Slides>58</Slides>
  <Notes>54</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Default Design</vt:lpstr>
      <vt:lpstr>Chapter 7 Deadlocks </vt:lpstr>
      <vt:lpstr>Objectives and Outline</vt:lpstr>
      <vt:lpstr>The Deadlock Problem</vt:lpstr>
      <vt:lpstr>Bridge Crossing Example</vt:lpstr>
      <vt:lpstr>System Model</vt:lpstr>
      <vt:lpstr>Deadlock Characterization</vt:lpstr>
      <vt:lpstr>Resource-Allocation Graph</vt:lpstr>
      <vt:lpstr>Resource-Allocation Graph (Cont.)</vt:lpstr>
      <vt:lpstr>Resource Allocation Graph With A Deadlock</vt:lpstr>
      <vt:lpstr>Graph With A Cycle But No Deadlock</vt:lpstr>
      <vt:lpstr>Basic Facts</vt:lpstr>
      <vt:lpstr>Methods for Handling Deadlocks</vt:lpstr>
      <vt:lpstr>Deadlock Prevention</vt:lpstr>
      <vt:lpstr>Deadlock Prevention (Cont.)</vt:lpstr>
      <vt:lpstr>Deadlock Prevention (Cont.)</vt:lpstr>
      <vt:lpstr>Proof </vt:lpstr>
      <vt:lpstr>Deadlock Avoidance</vt:lpstr>
      <vt:lpstr>Safe state</vt:lpstr>
      <vt:lpstr>Safe state</vt:lpstr>
      <vt:lpstr>Basic Facts</vt:lpstr>
      <vt:lpstr>Safe, Unsafe , Deadlock State</vt:lpstr>
      <vt:lpstr>Avoidance Algorithms</vt:lpstr>
      <vt:lpstr>Resource-Allocation Graph Scheme</vt:lpstr>
      <vt:lpstr>Resource-Allocation Graph</vt:lpstr>
      <vt:lpstr>Resource-Allocation Graph</vt:lpstr>
      <vt:lpstr>Unsafe State In Resource-Allocation Graph</vt:lpstr>
      <vt:lpstr>Resource-Allocation Graph Algorithm</vt:lpstr>
      <vt:lpstr>Banker’s Algorithm</vt:lpstr>
      <vt:lpstr>Simple Example</vt:lpstr>
      <vt:lpstr>Simple Example</vt:lpstr>
      <vt:lpstr>Data Structures for the Banker’s Algorithm</vt:lpstr>
      <vt:lpstr>An example system state</vt:lpstr>
      <vt:lpstr>Notation</vt:lpstr>
      <vt:lpstr>Safety Algorithm</vt:lpstr>
      <vt:lpstr>Resource-Request Algorithm  for Process Pi</vt:lpstr>
      <vt:lpstr>Resource-Request Algorithm  for Process Pi</vt:lpstr>
      <vt:lpstr>Example of Banker’s Algorithm</vt:lpstr>
      <vt:lpstr>Example of Banker’s Algorithm</vt:lpstr>
      <vt:lpstr>Example of Banker’s Algorithm</vt:lpstr>
      <vt:lpstr>Example:  P1 requests (1,0,2)</vt:lpstr>
      <vt:lpstr>Example:  P1 requests (1,0,2)</vt:lpstr>
      <vt:lpstr>P4  requests (3,3,0)? </vt:lpstr>
      <vt:lpstr>P0 requests (0,2,0)? Should we grant?</vt:lpstr>
      <vt:lpstr>P0 requests (0,2,0)? Should we grant?</vt:lpstr>
      <vt:lpstr>Deadlock Detection</vt:lpstr>
      <vt:lpstr>Single Instance of Each Resource Type</vt:lpstr>
      <vt:lpstr>Single Instance of Each Resource Type</vt:lpstr>
      <vt:lpstr>Several Instances of Research Type</vt:lpstr>
      <vt:lpstr>Detection Algorithm</vt:lpstr>
      <vt:lpstr>Detection Algorithm (Cont.)</vt:lpstr>
      <vt:lpstr>Example of Detection Algorithm</vt:lpstr>
      <vt:lpstr>Example of Detection Algorithm</vt:lpstr>
      <vt:lpstr>Another example</vt:lpstr>
      <vt:lpstr>Check</vt:lpstr>
      <vt:lpstr>Detection-Algorithm Usage</vt:lpstr>
      <vt:lpstr>Recovery from Deadlock:  Process Termination</vt:lpstr>
      <vt:lpstr>Recovery from Deadlock: Resource Preemption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Ibrahim Korpeoglu</cp:lastModifiedBy>
  <cp:revision>3545</cp:revision>
  <dcterms:created xsi:type="dcterms:W3CDTF">1601-01-01T00:00:00Z</dcterms:created>
  <dcterms:modified xsi:type="dcterms:W3CDTF">2018-03-26T22:50:13Z</dcterms:modified>
</cp:coreProperties>
</file>