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7" r:id="rId1"/>
  </p:sldMasterIdLst>
  <p:notesMasterIdLst>
    <p:notesMasterId r:id="rId60"/>
  </p:notesMasterIdLst>
  <p:sldIdLst>
    <p:sldId id="256" r:id="rId2"/>
    <p:sldId id="260" r:id="rId3"/>
    <p:sldId id="262" r:id="rId4"/>
    <p:sldId id="263" r:id="rId5"/>
    <p:sldId id="264" r:id="rId6"/>
    <p:sldId id="265" r:id="rId7"/>
    <p:sldId id="266" r:id="rId8"/>
    <p:sldId id="267" r:id="rId9"/>
    <p:sldId id="269" r:id="rId10"/>
    <p:sldId id="270" r:id="rId11"/>
    <p:sldId id="271" r:id="rId12"/>
    <p:sldId id="272" r:id="rId13"/>
    <p:sldId id="273" r:id="rId14"/>
    <p:sldId id="274" r:id="rId15"/>
    <p:sldId id="291" r:id="rId16"/>
    <p:sldId id="320" r:id="rId17"/>
    <p:sldId id="275" r:id="rId18"/>
    <p:sldId id="276" r:id="rId19"/>
    <p:sldId id="321" r:id="rId20"/>
    <p:sldId id="277" r:id="rId21"/>
    <p:sldId id="278" r:id="rId22"/>
    <p:sldId id="279" r:id="rId23"/>
    <p:sldId id="280" r:id="rId24"/>
    <p:sldId id="281" r:id="rId25"/>
    <p:sldId id="303" r:id="rId26"/>
    <p:sldId id="282" r:id="rId27"/>
    <p:sldId id="283" r:id="rId28"/>
    <p:sldId id="284" r:id="rId29"/>
    <p:sldId id="322" r:id="rId30"/>
    <p:sldId id="324" r:id="rId31"/>
    <p:sldId id="285" r:id="rId32"/>
    <p:sldId id="315" r:id="rId33"/>
    <p:sldId id="316" r:id="rId34"/>
    <p:sldId id="286" r:id="rId35"/>
    <p:sldId id="287" r:id="rId36"/>
    <p:sldId id="314" r:id="rId37"/>
    <p:sldId id="289" r:id="rId38"/>
    <p:sldId id="308" r:id="rId39"/>
    <p:sldId id="309" r:id="rId40"/>
    <p:sldId id="290" r:id="rId41"/>
    <p:sldId id="311" r:id="rId42"/>
    <p:sldId id="306" r:id="rId43"/>
    <p:sldId id="313" r:id="rId44"/>
    <p:sldId id="312" r:id="rId45"/>
    <p:sldId id="292" r:id="rId46"/>
    <p:sldId id="293" r:id="rId47"/>
    <p:sldId id="294" r:id="rId48"/>
    <p:sldId id="317" r:id="rId49"/>
    <p:sldId id="295" r:id="rId50"/>
    <p:sldId id="296" r:id="rId51"/>
    <p:sldId id="297" r:id="rId52"/>
    <p:sldId id="318" r:id="rId53"/>
    <p:sldId id="298" r:id="rId54"/>
    <p:sldId id="319" r:id="rId55"/>
    <p:sldId id="299" r:id="rId56"/>
    <p:sldId id="300" r:id="rId57"/>
    <p:sldId id="301" r:id="rId58"/>
    <p:sldId id="258" r:id="rId5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ACEA2"/>
    <a:srgbClr val="FF9900"/>
    <a:srgbClr val="CC0000"/>
    <a:srgbClr val="000082"/>
    <a:srgbClr val="000066"/>
    <a:srgbClr val="00006A"/>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3" d="100"/>
          <a:sy n="103" d="100"/>
        </p:scale>
        <p:origin x="-1152" y="-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91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viewProps" Target="viewProps.xml"/><Relationship Id="rId64" Type="http://schemas.openxmlformats.org/officeDocument/2006/relationships/theme" Target="theme/theme1.xml"/><Relationship Id="rId65"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notesMaster" Target="notesMasters/notesMaster1.xml"/><Relationship Id="rId61" Type="http://schemas.openxmlformats.org/officeDocument/2006/relationships/printerSettings" Target="printerSettings/printerSettings1.bin"/><Relationship Id="rId62"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eaLnBrk="0" hangingPunct="0">
              <a:defRPr sz="1200" smtClean="0">
                <a:latin typeface="Times New Roman" charset="0"/>
                <a:cs typeface="+mn-cs"/>
              </a:defRPr>
            </a:lvl1pPr>
          </a:lstStyle>
          <a:p>
            <a:pPr>
              <a:defRPr/>
            </a:pPr>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eaLnBrk="0" hangingPunct="0">
              <a:defRPr sz="1200" smtClean="0">
                <a:latin typeface="Times New Roman" charset="0"/>
                <a:cs typeface="+mn-cs"/>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eaLnBrk="0" hangingPunct="0">
              <a:defRPr sz="1200" smtClean="0">
                <a:latin typeface="Times New Roman" charset="0"/>
                <a:cs typeface="+mn-cs"/>
              </a:defRPr>
            </a:lvl1pPr>
          </a:lstStyle>
          <a:p>
            <a:pPr>
              <a:defRPr/>
            </a:pPr>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eaLnBrk="0" hangingPunct="0">
              <a:defRPr sz="1200" smtClean="0">
                <a:latin typeface="Times New Roman" charset="0"/>
                <a:cs typeface="+mn-cs"/>
              </a:defRPr>
            </a:lvl1pPr>
          </a:lstStyle>
          <a:p>
            <a:pPr>
              <a:defRPr/>
            </a:pPr>
            <a:fld id="{CAA2BD2D-8BFF-4941-8779-BA92106E1C65}" type="slidenum">
              <a:rPr lang="en-US"/>
              <a:pPr>
                <a:defRPr/>
              </a:pPr>
              <a:t>‹#›</a:t>
            </a:fld>
            <a:endParaRPr lang="en-US"/>
          </a:p>
        </p:txBody>
      </p:sp>
    </p:spTree>
    <p:extLst>
      <p:ext uri="{BB962C8B-B14F-4D97-AF65-F5344CB8AC3E}">
        <p14:creationId xmlns:p14="http://schemas.microsoft.com/office/powerpoint/2010/main" val="21877688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20F95DF-5625-7342-8017-DC4E0D44F1B8}" type="slidenum">
              <a:rPr lang="en-US"/>
              <a:pPr>
                <a:defRPr/>
              </a:pPr>
              <a:t>1</a:t>
            </a:fld>
            <a:endParaRPr lang="en-US"/>
          </a:p>
        </p:txBody>
      </p:sp>
      <p:sp>
        <p:nvSpPr>
          <p:cNvPr id="61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6147" name="Rectangle 3"/>
          <p:cNvSpPr>
            <a:spLocks noGrp="1" noChangeArrowheads="1"/>
          </p:cNvSpPr>
          <p:nvPr>
            <p:ph type="body" idx="1"/>
          </p:nvPr>
        </p:nvSpPr>
        <p:spPr/>
        <p:txBody>
          <a:bodyPr/>
          <a:lstStyle/>
          <a:p>
            <a:pPr>
              <a:defRPr/>
            </a:pPr>
            <a:endParaRPr lang="tr-TR" smtClean="0">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BB35E41-83E5-CA4D-9CCF-F31263E23E84}" type="slidenum">
              <a:rPr lang="en-US"/>
              <a:pPr>
                <a:defRPr/>
              </a:pPr>
              <a:t>10</a:t>
            </a:fld>
            <a:endParaRPr lang="en-US"/>
          </a:p>
        </p:txBody>
      </p:sp>
      <p:sp>
        <p:nvSpPr>
          <p:cNvPr id="10649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64963" name="Rectangle 3"/>
          <p:cNvSpPr>
            <a:spLocks noGrp="1" noChangeArrowheads="1"/>
          </p:cNvSpPr>
          <p:nvPr>
            <p:ph type="body" idx="1"/>
          </p:nvPr>
        </p:nvSpPr>
        <p:spPr/>
        <p:txBody>
          <a:bodyPr/>
          <a:lstStyle/>
          <a:p>
            <a:pPr>
              <a:defRPr/>
            </a:pPr>
            <a:endParaRPr lang="tr-TR" smtClean="0">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804F890-D119-FF41-AF6E-240D138245BC}" type="slidenum">
              <a:rPr lang="en-US"/>
              <a:pPr>
                <a:defRPr/>
              </a:pPr>
              <a:t>11</a:t>
            </a:fld>
            <a:endParaRPr lang="en-US"/>
          </a:p>
        </p:txBody>
      </p:sp>
      <p:sp>
        <p:nvSpPr>
          <p:cNvPr id="10680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68035" name="Rectangle 3"/>
          <p:cNvSpPr>
            <a:spLocks noGrp="1" noChangeArrowheads="1"/>
          </p:cNvSpPr>
          <p:nvPr>
            <p:ph type="body" idx="1"/>
          </p:nvPr>
        </p:nvSpPr>
        <p:spPr/>
        <p:txBody>
          <a:bodyPr/>
          <a:lstStyle/>
          <a:p>
            <a:pPr>
              <a:defRPr/>
            </a:pPr>
            <a:endParaRPr lang="tr-TR" smtClean="0">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C7901C9-3F70-FB44-97D5-626717596FAD}" type="slidenum">
              <a:rPr lang="en-US"/>
              <a:pPr>
                <a:defRPr/>
              </a:pPr>
              <a:t>12</a:t>
            </a:fld>
            <a:endParaRPr lang="en-US"/>
          </a:p>
        </p:txBody>
      </p:sp>
      <p:sp>
        <p:nvSpPr>
          <p:cNvPr id="10700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70083" name="Rectangle 3"/>
          <p:cNvSpPr>
            <a:spLocks noGrp="1" noChangeArrowheads="1"/>
          </p:cNvSpPr>
          <p:nvPr>
            <p:ph type="body" idx="1"/>
          </p:nvPr>
        </p:nvSpPr>
        <p:spPr/>
        <p:txBody>
          <a:bodyPr/>
          <a:lstStyle/>
          <a:p>
            <a:pPr>
              <a:defRPr/>
            </a:pPr>
            <a:endParaRPr lang="tr-TR" smtClean="0">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84EE954-1690-E942-B132-7B335772D591}" type="slidenum">
              <a:rPr lang="en-US"/>
              <a:pPr>
                <a:defRPr/>
              </a:pPr>
              <a:t>13</a:t>
            </a:fld>
            <a:endParaRPr lang="en-US"/>
          </a:p>
        </p:txBody>
      </p:sp>
      <p:sp>
        <p:nvSpPr>
          <p:cNvPr id="107417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74179" name="Rectangle 3"/>
          <p:cNvSpPr>
            <a:spLocks noGrp="1" noChangeArrowheads="1"/>
          </p:cNvSpPr>
          <p:nvPr>
            <p:ph type="body" idx="1"/>
          </p:nvPr>
        </p:nvSpPr>
        <p:spPr/>
        <p:txBody>
          <a:bodyPr/>
          <a:lstStyle/>
          <a:p>
            <a:pPr>
              <a:defRPr/>
            </a:pPr>
            <a:endParaRPr lang="tr-TR" smtClean="0">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1D54519-CDEB-B849-AE0D-B1F44B515F98}" type="slidenum">
              <a:rPr lang="en-US"/>
              <a:pPr>
                <a:defRPr/>
              </a:pPr>
              <a:t>14</a:t>
            </a:fld>
            <a:endParaRPr lang="en-US"/>
          </a:p>
        </p:txBody>
      </p:sp>
      <p:sp>
        <p:nvSpPr>
          <p:cNvPr id="10762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76227" name="Rectangle 3"/>
          <p:cNvSpPr>
            <a:spLocks noGrp="1" noChangeArrowheads="1"/>
          </p:cNvSpPr>
          <p:nvPr>
            <p:ph type="body" idx="1"/>
          </p:nvPr>
        </p:nvSpPr>
        <p:spPr/>
        <p:txBody>
          <a:bodyPr/>
          <a:lstStyle/>
          <a:p>
            <a:pPr>
              <a:defRPr/>
            </a:pPr>
            <a:endParaRPr lang="tr-TR" smtClean="0">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17053C-693D-3A4E-852C-C3D14D2E0BEC}" type="slidenum">
              <a:rPr lang="en-US"/>
              <a:pPr>
                <a:defRPr/>
              </a:pPr>
              <a:t>15</a:t>
            </a:fld>
            <a:endParaRPr lang="en-US"/>
          </a:p>
        </p:txBody>
      </p:sp>
      <p:sp>
        <p:nvSpPr>
          <p:cNvPr id="11182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18211" name="Rectangle 3"/>
          <p:cNvSpPr>
            <a:spLocks noGrp="1" noChangeArrowheads="1"/>
          </p:cNvSpPr>
          <p:nvPr>
            <p:ph type="body" idx="1"/>
          </p:nvPr>
        </p:nvSpPr>
        <p:spPr/>
        <p:txBody>
          <a:bodyPr/>
          <a:lstStyle/>
          <a:p>
            <a:pPr>
              <a:defRPr/>
            </a:pPr>
            <a:endParaRPr lang="tr-TR" smtClean="0">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5D98F9A-FB49-7C4F-A66B-674B691AA1FE}" type="slidenum">
              <a:rPr lang="en-US"/>
              <a:pPr>
                <a:defRPr/>
              </a:pPr>
              <a:t>17</a:t>
            </a:fld>
            <a:endParaRPr lang="en-US"/>
          </a:p>
        </p:txBody>
      </p:sp>
      <p:sp>
        <p:nvSpPr>
          <p:cNvPr id="10782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78275" name="Rectangle 3"/>
          <p:cNvSpPr>
            <a:spLocks noGrp="1" noChangeArrowheads="1"/>
          </p:cNvSpPr>
          <p:nvPr>
            <p:ph type="body" idx="1"/>
          </p:nvPr>
        </p:nvSpPr>
        <p:spPr/>
        <p:txBody>
          <a:bodyPr/>
          <a:lstStyle/>
          <a:p>
            <a:pPr>
              <a:defRPr/>
            </a:pPr>
            <a:endParaRPr lang="tr-TR" smtClean="0">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D9CD660-DB9C-8A46-BC90-1ABEEBC6CA36}" type="slidenum">
              <a:rPr lang="en-US"/>
              <a:pPr>
                <a:defRPr/>
              </a:pPr>
              <a:t>18</a:t>
            </a:fld>
            <a:endParaRPr lang="en-US"/>
          </a:p>
        </p:txBody>
      </p:sp>
      <p:sp>
        <p:nvSpPr>
          <p:cNvPr id="10823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82371" name="Rectangle 3"/>
          <p:cNvSpPr>
            <a:spLocks noGrp="1" noChangeArrowheads="1"/>
          </p:cNvSpPr>
          <p:nvPr>
            <p:ph type="body" idx="1"/>
          </p:nvPr>
        </p:nvSpPr>
        <p:spPr/>
        <p:txBody>
          <a:bodyPr/>
          <a:lstStyle/>
          <a:p>
            <a:pPr>
              <a:defRPr/>
            </a:pPr>
            <a:endParaRPr lang="tr-TR" smtClean="0">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51C2018-568D-494A-AD4F-AAB3D2629428}" type="slidenum">
              <a:rPr lang="en-US"/>
              <a:pPr>
                <a:defRPr/>
              </a:pPr>
              <a:t>20</a:t>
            </a:fld>
            <a:endParaRPr lang="en-US"/>
          </a:p>
        </p:txBody>
      </p:sp>
      <p:sp>
        <p:nvSpPr>
          <p:cNvPr id="10844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84419" name="Rectangle 3"/>
          <p:cNvSpPr>
            <a:spLocks noGrp="1" noChangeArrowheads="1"/>
          </p:cNvSpPr>
          <p:nvPr>
            <p:ph type="body" idx="1"/>
          </p:nvPr>
        </p:nvSpPr>
        <p:spPr/>
        <p:txBody>
          <a:bodyPr/>
          <a:lstStyle/>
          <a:p>
            <a:pPr>
              <a:defRPr/>
            </a:pPr>
            <a:endParaRPr lang="tr-TR" smtClean="0">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06A1599-FDBD-4542-B612-0FEF27F6BE4E}" type="slidenum">
              <a:rPr lang="en-US"/>
              <a:pPr>
                <a:defRPr/>
              </a:pPr>
              <a:t>21</a:t>
            </a:fld>
            <a:endParaRPr lang="en-US"/>
          </a:p>
        </p:txBody>
      </p:sp>
      <p:sp>
        <p:nvSpPr>
          <p:cNvPr id="10864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86467" name="Rectangle 3"/>
          <p:cNvSpPr>
            <a:spLocks noGrp="1" noChangeArrowheads="1"/>
          </p:cNvSpPr>
          <p:nvPr>
            <p:ph type="body" idx="1"/>
          </p:nvPr>
        </p:nvSpPr>
        <p:spPr/>
        <p:txBody>
          <a:bodyPr/>
          <a:lstStyle/>
          <a:p>
            <a:pPr>
              <a:defRPr/>
            </a:pPr>
            <a:endParaRPr lang="tr-TR" smtClean="0">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FA39B1D-EB20-0D40-942B-52FCBB525043}" type="slidenum">
              <a:rPr lang="en-US"/>
              <a:pPr>
                <a:defRPr/>
              </a:pPr>
              <a:t>2</a:t>
            </a:fld>
            <a:endParaRPr lang="en-US"/>
          </a:p>
        </p:txBody>
      </p:sp>
      <p:sp>
        <p:nvSpPr>
          <p:cNvPr id="5017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01763" name="Rectangle 3"/>
          <p:cNvSpPr>
            <a:spLocks noGrp="1" noChangeArrowheads="1"/>
          </p:cNvSpPr>
          <p:nvPr>
            <p:ph type="body" idx="1"/>
          </p:nvPr>
        </p:nvSpPr>
        <p:spPr/>
        <p:txBody>
          <a:bodyPr/>
          <a:lstStyle/>
          <a:p>
            <a:pPr>
              <a:defRPr/>
            </a:pPr>
            <a:endParaRPr lang="tr-TR" smtClean="0">
              <a:cs typeface="+mn-c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0CE6DD6-0770-5A41-9222-BDB94198D470}" type="slidenum">
              <a:rPr lang="en-US"/>
              <a:pPr>
                <a:defRPr/>
              </a:pPr>
              <a:t>22</a:t>
            </a:fld>
            <a:endParaRPr lang="en-US"/>
          </a:p>
        </p:txBody>
      </p:sp>
      <p:sp>
        <p:nvSpPr>
          <p:cNvPr id="108953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89539" name="Rectangle 3"/>
          <p:cNvSpPr>
            <a:spLocks noGrp="1" noChangeArrowheads="1"/>
          </p:cNvSpPr>
          <p:nvPr>
            <p:ph type="body" idx="1"/>
          </p:nvPr>
        </p:nvSpPr>
        <p:spPr/>
        <p:txBody>
          <a:bodyPr/>
          <a:lstStyle/>
          <a:p>
            <a:pPr>
              <a:defRPr/>
            </a:pPr>
            <a:endParaRPr lang="tr-TR" smtClean="0">
              <a:cs typeface="+mn-cs"/>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6B425D4-3979-AD49-A8A3-0079AF9F10DC}" type="slidenum">
              <a:rPr lang="en-US"/>
              <a:pPr>
                <a:defRPr/>
              </a:pPr>
              <a:t>23</a:t>
            </a:fld>
            <a:endParaRPr lang="en-US"/>
          </a:p>
        </p:txBody>
      </p:sp>
      <p:sp>
        <p:nvSpPr>
          <p:cNvPr id="10915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91587" name="Rectangle 3"/>
          <p:cNvSpPr>
            <a:spLocks noGrp="1" noChangeArrowheads="1"/>
          </p:cNvSpPr>
          <p:nvPr>
            <p:ph type="body" idx="1"/>
          </p:nvPr>
        </p:nvSpPr>
        <p:spPr/>
        <p:txBody>
          <a:bodyPr/>
          <a:lstStyle/>
          <a:p>
            <a:pPr>
              <a:defRPr/>
            </a:pPr>
            <a:endParaRPr lang="tr-TR" smtClean="0">
              <a:cs typeface="+mn-cs"/>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F35C0E2-7F18-8D47-85E9-3B1874E187EF}" type="slidenum">
              <a:rPr lang="en-US"/>
              <a:pPr>
                <a:defRPr/>
              </a:pPr>
              <a:t>24</a:t>
            </a:fld>
            <a:endParaRPr lang="en-US"/>
          </a:p>
        </p:txBody>
      </p:sp>
      <p:sp>
        <p:nvSpPr>
          <p:cNvPr id="10936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93635" name="Rectangle 3"/>
          <p:cNvSpPr>
            <a:spLocks noGrp="1" noChangeArrowheads="1"/>
          </p:cNvSpPr>
          <p:nvPr>
            <p:ph type="body" idx="1"/>
          </p:nvPr>
        </p:nvSpPr>
        <p:spPr/>
        <p:txBody>
          <a:bodyPr/>
          <a:lstStyle/>
          <a:p>
            <a:pPr>
              <a:defRPr/>
            </a:pPr>
            <a:endParaRPr lang="tr-TR" smtClean="0">
              <a:cs typeface="+mn-cs"/>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BF3CCA7-2513-EB4C-8268-208729D01961}" type="slidenum">
              <a:rPr lang="en-US"/>
              <a:pPr>
                <a:defRPr/>
              </a:pPr>
              <a:t>25</a:t>
            </a:fld>
            <a:endParaRPr lang="en-US"/>
          </a:p>
        </p:txBody>
      </p:sp>
      <p:sp>
        <p:nvSpPr>
          <p:cNvPr id="11499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49955" name="Rectangle 3"/>
          <p:cNvSpPr>
            <a:spLocks noGrp="1" noChangeArrowheads="1"/>
          </p:cNvSpPr>
          <p:nvPr>
            <p:ph type="body" idx="1"/>
          </p:nvPr>
        </p:nvSpPr>
        <p:spPr/>
        <p:txBody>
          <a:bodyPr/>
          <a:lstStyle/>
          <a:p>
            <a:pPr>
              <a:defRPr/>
            </a:pPr>
            <a:endParaRPr lang="tr-TR" smtClean="0">
              <a:cs typeface="+mn-cs"/>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CC1656B-3252-AB4B-A101-3B526D15B8E0}" type="slidenum">
              <a:rPr lang="en-US"/>
              <a:pPr>
                <a:defRPr/>
              </a:pPr>
              <a:t>26</a:t>
            </a:fld>
            <a:endParaRPr lang="en-US"/>
          </a:p>
        </p:txBody>
      </p:sp>
      <p:sp>
        <p:nvSpPr>
          <p:cNvPr id="10967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96707" name="Rectangle 3"/>
          <p:cNvSpPr>
            <a:spLocks noGrp="1" noChangeArrowheads="1"/>
          </p:cNvSpPr>
          <p:nvPr>
            <p:ph type="body" idx="1"/>
          </p:nvPr>
        </p:nvSpPr>
        <p:spPr/>
        <p:txBody>
          <a:bodyPr/>
          <a:lstStyle/>
          <a:p>
            <a:pPr>
              <a:defRPr/>
            </a:pPr>
            <a:endParaRPr lang="tr-TR" smtClean="0">
              <a:cs typeface="+mn-cs"/>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A57AEAC-9A28-5A4A-A091-33F996A01954}" type="slidenum">
              <a:rPr lang="en-US"/>
              <a:pPr>
                <a:defRPr/>
              </a:pPr>
              <a:t>27</a:t>
            </a:fld>
            <a:endParaRPr lang="en-US"/>
          </a:p>
        </p:txBody>
      </p:sp>
      <p:sp>
        <p:nvSpPr>
          <p:cNvPr id="109977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99779" name="Rectangle 3"/>
          <p:cNvSpPr>
            <a:spLocks noGrp="1" noChangeArrowheads="1"/>
          </p:cNvSpPr>
          <p:nvPr>
            <p:ph type="body" idx="1"/>
          </p:nvPr>
        </p:nvSpPr>
        <p:spPr/>
        <p:txBody>
          <a:bodyPr/>
          <a:lstStyle/>
          <a:p>
            <a:pPr>
              <a:defRPr/>
            </a:pPr>
            <a:endParaRPr lang="tr-TR" smtClean="0">
              <a:cs typeface="+mn-cs"/>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2E6C591-8B2D-DB41-88E4-539C82115FFB}" type="slidenum">
              <a:rPr lang="en-US"/>
              <a:pPr>
                <a:defRPr/>
              </a:pPr>
              <a:t>28</a:t>
            </a:fld>
            <a:endParaRPr lang="en-US"/>
          </a:p>
        </p:txBody>
      </p:sp>
      <p:sp>
        <p:nvSpPr>
          <p:cNvPr id="11018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01827" name="Rectangle 3"/>
          <p:cNvSpPr>
            <a:spLocks noGrp="1" noChangeArrowheads="1"/>
          </p:cNvSpPr>
          <p:nvPr>
            <p:ph type="body" idx="1"/>
          </p:nvPr>
        </p:nvSpPr>
        <p:spPr/>
        <p:txBody>
          <a:bodyPr/>
          <a:lstStyle/>
          <a:p>
            <a:pPr>
              <a:defRPr/>
            </a:pPr>
            <a:endParaRPr lang="tr-TR" smtClean="0">
              <a:cs typeface="+mn-cs"/>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A8F443E-D670-9849-B99A-45362BE0FB5E}" type="slidenum">
              <a:rPr lang="en-US"/>
              <a:pPr>
                <a:defRPr/>
              </a:pPr>
              <a:t>31</a:t>
            </a:fld>
            <a:endParaRPr lang="en-US"/>
          </a:p>
        </p:txBody>
      </p:sp>
      <p:sp>
        <p:nvSpPr>
          <p:cNvPr id="11038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03875" name="Rectangle 3"/>
          <p:cNvSpPr>
            <a:spLocks noGrp="1" noChangeArrowheads="1"/>
          </p:cNvSpPr>
          <p:nvPr>
            <p:ph type="body" idx="1"/>
          </p:nvPr>
        </p:nvSpPr>
        <p:spPr/>
        <p:txBody>
          <a:bodyPr/>
          <a:lstStyle/>
          <a:p>
            <a:pPr>
              <a:defRPr/>
            </a:pPr>
            <a:endParaRPr lang="tr-TR" smtClean="0">
              <a:cs typeface="+mn-cs"/>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12DE14A-FE3A-B743-A8C8-A0742771A89E}" type="slidenum">
              <a:rPr lang="en-US"/>
              <a:pPr>
                <a:defRPr/>
              </a:pPr>
              <a:t>32</a:t>
            </a:fld>
            <a:endParaRPr lang="en-US"/>
          </a:p>
        </p:txBody>
      </p:sp>
      <p:sp>
        <p:nvSpPr>
          <p:cNvPr id="11878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87843" name="Rectangle 3"/>
          <p:cNvSpPr>
            <a:spLocks noGrp="1" noChangeArrowheads="1"/>
          </p:cNvSpPr>
          <p:nvPr>
            <p:ph type="body" idx="1"/>
          </p:nvPr>
        </p:nvSpPr>
        <p:spPr/>
        <p:txBody>
          <a:bodyPr/>
          <a:lstStyle/>
          <a:p>
            <a:pPr>
              <a:defRPr/>
            </a:pPr>
            <a:endParaRPr lang="tr-TR" smtClean="0">
              <a:cs typeface="+mn-cs"/>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2930EF8-7675-484B-A9E3-28FBCF518E63}" type="slidenum">
              <a:rPr lang="en-US"/>
              <a:pPr>
                <a:defRPr/>
              </a:pPr>
              <a:t>33</a:t>
            </a:fld>
            <a:endParaRPr lang="en-US"/>
          </a:p>
        </p:txBody>
      </p:sp>
      <p:sp>
        <p:nvSpPr>
          <p:cNvPr id="11909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90915" name="Rectangle 3"/>
          <p:cNvSpPr>
            <a:spLocks noGrp="1" noChangeArrowheads="1"/>
          </p:cNvSpPr>
          <p:nvPr>
            <p:ph type="body" idx="1"/>
          </p:nvPr>
        </p:nvSpPr>
        <p:spPr/>
        <p:txBody>
          <a:bodyPr/>
          <a:lstStyle/>
          <a:p>
            <a:pPr>
              <a:defRPr/>
            </a:pPr>
            <a:endParaRPr lang="tr-TR" smtClean="0">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2FC09AB-BC96-8D4D-8492-46A2E67C3CDD}" type="slidenum">
              <a:rPr lang="en-US"/>
              <a:pPr>
                <a:defRPr/>
              </a:pPr>
              <a:t>3</a:t>
            </a:fld>
            <a:endParaRPr lang="en-US"/>
          </a:p>
        </p:txBody>
      </p:sp>
      <p:sp>
        <p:nvSpPr>
          <p:cNvPr id="1043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43459" name="Rectangle 3"/>
          <p:cNvSpPr>
            <a:spLocks noGrp="1" noChangeArrowheads="1"/>
          </p:cNvSpPr>
          <p:nvPr>
            <p:ph type="body" idx="1"/>
          </p:nvPr>
        </p:nvSpPr>
        <p:spPr/>
        <p:txBody>
          <a:bodyPr/>
          <a:lstStyle/>
          <a:p>
            <a:pPr>
              <a:defRPr/>
            </a:pPr>
            <a:endParaRPr lang="tr-TR" smtClean="0">
              <a:cs typeface="+mn-cs"/>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A20975D-489B-7745-9431-2A6DEC6C0423}" type="slidenum">
              <a:rPr lang="en-US"/>
              <a:pPr>
                <a:defRPr/>
              </a:pPr>
              <a:t>34</a:t>
            </a:fld>
            <a:endParaRPr lang="en-US"/>
          </a:p>
        </p:txBody>
      </p:sp>
      <p:sp>
        <p:nvSpPr>
          <p:cNvPr id="11059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05923" name="Rectangle 3"/>
          <p:cNvSpPr>
            <a:spLocks noGrp="1" noChangeArrowheads="1"/>
          </p:cNvSpPr>
          <p:nvPr>
            <p:ph type="body" idx="1"/>
          </p:nvPr>
        </p:nvSpPr>
        <p:spPr/>
        <p:txBody>
          <a:bodyPr/>
          <a:lstStyle/>
          <a:p>
            <a:pPr>
              <a:defRPr/>
            </a:pPr>
            <a:endParaRPr lang="tr-TR" smtClean="0">
              <a:cs typeface="+mn-cs"/>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3E9518C-CFA0-9942-B9AD-C7268AD67782}" type="slidenum">
              <a:rPr lang="en-US"/>
              <a:pPr>
                <a:defRPr/>
              </a:pPr>
              <a:t>35</a:t>
            </a:fld>
            <a:endParaRPr lang="en-US"/>
          </a:p>
        </p:txBody>
      </p:sp>
      <p:sp>
        <p:nvSpPr>
          <p:cNvPr id="11079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07971" name="Rectangle 3"/>
          <p:cNvSpPr>
            <a:spLocks noGrp="1" noChangeArrowheads="1"/>
          </p:cNvSpPr>
          <p:nvPr>
            <p:ph type="body" idx="1"/>
          </p:nvPr>
        </p:nvSpPr>
        <p:spPr/>
        <p:txBody>
          <a:bodyPr/>
          <a:lstStyle/>
          <a:p>
            <a:pPr>
              <a:defRPr/>
            </a:pPr>
            <a:endParaRPr lang="tr-TR" smtClean="0">
              <a:cs typeface="+mn-cs"/>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9EAA444-0535-B343-9E6E-4F1CBF22CE03}" type="slidenum">
              <a:rPr lang="en-US"/>
              <a:pPr>
                <a:defRPr/>
              </a:pPr>
              <a:t>36</a:t>
            </a:fld>
            <a:endParaRPr lang="en-US"/>
          </a:p>
        </p:txBody>
      </p:sp>
      <p:sp>
        <p:nvSpPr>
          <p:cNvPr id="11857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85795" name="Rectangle 3"/>
          <p:cNvSpPr>
            <a:spLocks noGrp="1" noChangeArrowheads="1"/>
          </p:cNvSpPr>
          <p:nvPr>
            <p:ph type="body" idx="1"/>
          </p:nvPr>
        </p:nvSpPr>
        <p:spPr/>
        <p:txBody>
          <a:bodyPr/>
          <a:lstStyle/>
          <a:p>
            <a:pPr>
              <a:defRPr/>
            </a:pPr>
            <a:endParaRPr lang="tr-TR" smtClean="0">
              <a:cs typeface="+mn-cs"/>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2F1DFCF-7B2D-0D4B-80C7-065C9643C0E3}" type="slidenum">
              <a:rPr lang="en-US"/>
              <a:pPr>
                <a:defRPr/>
              </a:pPr>
              <a:t>37</a:t>
            </a:fld>
            <a:endParaRPr lang="en-US"/>
          </a:p>
        </p:txBody>
      </p:sp>
      <p:sp>
        <p:nvSpPr>
          <p:cNvPr id="11130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13091" name="Rectangle 3"/>
          <p:cNvSpPr>
            <a:spLocks noGrp="1" noChangeArrowheads="1"/>
          </p:cNvSpPr>
          <p:nvPr>
            <p:ph type="body" idx="1"/>
          </p:nvPr>
        </p:nvSpPr>
        <p:spPr/>
        <p:txBody>
          <a:bodyPr/>
          <a:lstStyle/>
          <a:p>
            <a:pPr>
              <a:defRPr/>
            </a:pPr>
            <a:endParaRPr lang="tr-TR" smtClean="0">
              <a:cs typeface="+mn-cs"/>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2B4CB0C-A864-E34B-A159-2EF06A4AB668}" type="slidenum">
              <a:rPr lang="en-US"/>
              <a:pPr>
                <a:defRPr/>
              </a:pPr>
              <a:t>38</a:t>
            </a:fld>
            <a:endParaRPr lang="en-US"/>
          </a:p>
        </p:txBody>
      </p:sp>
      <p:sp>
        <p:nvSpPr>
          <p:cNvPr id="116633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66339" name="Rectangle 3"/>
          <p:cNvSpPr>
            <a:spLocks noGrp="1" noChangeArrowheads="1"/>
          </p:cNvSpPr>
          <p:nvPr>
            <p:ph type="body" idx="1"/>
          </p:nvPr>
        </p:nvSpPr>
        <p:spPr/>
        <p:txBody>
          <a:bodyPr/>
          <a:lstStyle/>
          <a:p>
            <a:pPr>
              <a:defRPr/>
            </a:pPr>
            <a:endParaRPr lang="tr-TR" smtClean="0">
              <a:cs typeface="+mn-cs"/>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31D77AA-AF27-D540-AFA2-1678F13A5FC9}" type="slidenum">
              <a:rPr lang="en-US"/>
              <a:pPr>
                <a:defRPr/>
              </a:pPr>
              <a:t>39</a:t>
            </a:fld>
            <a:endParaRPr lang="en-US"/>
          </a:p>
        </p:txBody>
      </p:sp>
      <p:sp>
        <p:nvSpPr>
          <p:cNvPr id="11683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68387" name="Rectangle 3"/>
          <p:cNvSpPr>
            <a:spLocks noGrp="1" noChangeArrowheads="1"/>
          </p:cNvSpPr>
          <p:nvPr>
            <p:ph type="body" idx="1"/>
          </p:nvPr>
        </p:nvSpPr>
        <p:spPr/>
        <p:txBody>
          <a:bodyPr/>
          <a:lstStyle/>
          <a:p>
            <a:pPr>
              <a:defRPr/>
            </a:pPr>
            <a:endParaRPr lang="tr-TR" smtClean="0">
              <a:cs typeface="+mn-cs"/>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942575A-9FF2-7244-940F-6D6E70FC4F33}" type="slidenum">
              <a:rPr lang="en-US"/>
              <a:pPr>
                <a:defRPr/>
              </a:pPr>
              <a:t>40</a:t>
            </a:fld>
            <a:endParaRPr lang="en-US"/>
          </a:p>
        </p:txBody>
      </p:sp>
      <p:sp>
        <p:nvSpPr>
          <p:cNvPr id="11161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16163" name="Rectangle 3"/>
          <p:cNvSpPr>
            <a:spLocks noGrp="1" noChangeArrowheads="1"/>
          </p:cNvSpPr>
          <p:nvPr>
            <p:ph type="body" idx="1"/>
          </p:nvPr>
        </p:nvSpPr>
        <p:spPr/>
        <p:txBody>
          <a:bodyPr/>
          <a:lstStyle/>
          <a:p>
            <a:pPr>
              <a:defRPr/>
            </a:pPr>
            <a:endParaRPr lang="tr-TR" smtClean="0">
              <a:cs typeface="+mn-cs"/>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F544B72-A3B0-7F44-8F61-700CA333030F}" type="slidenum">
              <a:rPr lang="en-US"/>
              <a:pPr>
                <a:defRPr/>
              </a:pPr>
              <a:t>41</a:t>
            </a:fld>
            <a:endParaRPr lang="en-US"/>
          </a:p>
        </p:txBody>
      </p:sp>
      <p:sp>
        <p:nvSpPr>
          <p:cNvPr id="117657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76579" name="Rectangle 3"/>
          <p:cNvSpPr>
            <a:spLocks noGrp="1" noChangeArrowheads="1"/>
          </p:cNvSpPr>
          <p:nvPr>
            <p:ph type="body" idx="1"/>
          </p:nvPr>
        </p:nvSpPr>
        <p:spPr/>
        <p:txBody>
          <a:bodyPr/>
          <a:lstStyle/>
          <a:p>
            <a:pPr>
              <a:defRPr/>
            </a:pPr>
            <a:endParaRPr lang="tr-TR" smtClean="0">
              <a:cs typeface="+mn-cs"/>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F5960BD-C545-0949-A1ED-3A60EA96DC9B}" type="slidenum">
              <a:rPr lang="en-US"/>
              <a:pPr>
                <a:defRPr/>
              </a:pPr>
              <a:t>42</a:t>
            </a:fld>
            <a:endParaRPr lang="en-US"/>
          </a:p>
        </p:txBody>
      </p:sp>
      <p:sp>
        <p:nvSpPr>
          <p:cNvPr id="11601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60195" name="Rectangle 3"/>
          <p:cNvSpPr>
            <a:spLocks noGrp="1" noChangeArrowheads="1"/>
          </p:cNvSpPr>
          <p:nvPr>
            <p:ph type="body" idx="1"/>
          </p:nvPr>
        </p:nvSpPr>
        <p:spPr/>
        <p:txBody>
          <a:bodyPr/>
          <a:lstStyle/>
          <a:p>
            <a:pPr>
              <a:defRPr/>
            </a:pPr>
            <a:endParaRPr lang="tr-TR" smtClean="0">
              <a:cs typeface="+mn-cs"/>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29523CD-94DA-6B4C-B150-09528EB0C887}" type="slidenum">
              <a:rPr lang="en-US"/>
              <a:pPr>
                <a:defRPr/>
              </a:pPr>
              <a:t>43</a:t>
            </a:fld>
            <a:endParaRPr lang="en-US"/>
          </a:p>
        </p:txBody>
      </p:sp>
      <p:sp>
        <p:nvSpPr>
          <p:cNvPr id="11827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82723" name="Rectangle 3"/>
          <p:cNvSpPr>
            <a:spLocks noGrp="1" noChangeArrowheads="1"/>
          </p:cNvSpPr>
          <p:nvPr>
            <p:ph type="body" idx="1"/>
          </p:nvPr>
        </p:nvSpPr>
        <p:spPr/>
        <p:txBody>
          <a:bodyPr/>
          <a:lstStyle/>
          <a:p>
            <a:pPr>
              <a:defRPr/>
            </a:pPr>
            <a:endParaRPr lang="tr-TR" smtClean="0">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097D9B1-146C-AB4A-937C-6967B91B4846}" type="slidenum">
              <a:rPr lang="en-US"/>
              <a:pPr>
                <a:defRPr/>
              </a:pPr>
              <a:t>4</a:t>
            </a:fld>
            <a:endParaRPr lang="en-US"/>
          </a:p>
        </p:txBody>
      </p:sp>
      <p:sp>
        <p:nvSpPr>
          <p:cNvPr id="1045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45507" name="Rectangle 3"/>
          <p:cNvSpPr>
            <a:spLocks noGrp="1" noChangeArrowheads="1"/>
          </p:cNvSpPr>
          <p:nvPr>
            <p:ph type="body" idx="1"/>
          </p:nvPr>
        </p:nvSpPr>
        <p:spPr/>
        <p:txBody>
          <a:bodyPr/>
          <a:lstStyle/>
          <a:p>
            <a:pPr>
              <a:defRPr/>
            </a:pPr>
            <a:endParaRPr lang="tr-TR" smtClean="0">
              <a:cs typeface="+mn-cs"/>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A713E9F-1B51-C140-824A-B7E312808428}" type="slidenum">
              <a:rPr lang="en-US"/>
              <a:pPr>
                <a:defRPr/>
              </a:pPr>
              <a:t>44</a:t>
            </a:fld>
            <a:endParaRPr lang="en-US"/>
          </a:p>
        </p:txBody>
      </p:sp>
      <p:sp>
        <p:nvSpPr>
          <p:cNvPr id="117965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79651" name="Rectangle 3"/>
          <p:cNvSpPr>
            <a:spLocks noGrp="1" noChangeArrowheads="1"/>
          </p:cNvSpPr>
          <p:nvPr>
            <p:ph type="body" idx="1"/>
          </p:nvPr>
        </p:nvSpPr>
        <p:spPr/>
        <p:txBody>
          <a:bodyPr/>
          <a:lstStyle/>
          <a:p>
            <a:pPr>
              <a:defRPr/>
            </a:pPr>
            <a:endParaRPr lang="tr-TR" smtClean="0">
              <a:cs typeface="+mn-cs"/>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9856F58-08A3-E748-9F51-3935E27B2BC7}" type="slidenum">
              <a:rPr lang="en-US"/>
              <a:pPr>
                <a:defRPr/>
              </a:pPr>
              <a:t>45</a:t>
            </a:fld>
            <a:endParaRPr lang="en-US"/>
          </a:p>
        </p:txBody>
      </p:sp>
      <p:sp>
        <p:nvSpPr>
          <p:cNvPr id="112537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25379" name="Rectangle 3"/>
          <p:cNvSpPr>
            <a:spLocks noGrp="1" noChangeArrowheads="1"/>
          </p:cNvSpPr>
          <p:nvPr>
            <p:ph type="body" idx="1"/>
          </p:nvPr>
        </p:nvSpPr>
        <p:spPr/>
        <p:txBody>
          <a:bodyPr/>
          <a:lstStyle/>
          <a:p>
            <a:pPr>
              <a:defRPr/>
            </a:pPr>
            <a:endParaRPr lang="tr-TR" smtClean="0">
              <a:cs typeface="+mn-cs"/>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75D51BA-18F1-1845-8C0E-88DAFB29E07F}" type="slidenum">
              <a:rPr lang="en-US"/>
              <a:pPr>
                <a:defRPr/>
              </a:pPr>
              <a:t>46</a:t>
            </a:fld>
            <a:endParaRPr lang="en-US"/>
          </a:p>
        </p:txBody>
      </p:sp>
      <p:sp>
        <p:nvSpPr>
          <p:cNvPr id="11274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27427" name="Rectangle 3"/>
          <p:cNvSpPr>
            <a:spLocks noGrp="1" noChangeArrowheads="1"/>
          </p:cNvSpPr>
          <p:nvPr>
            <p:ph type="body" idx="1"/>
          </p:nvPr>
        </p:nvSpPr>
        <p:spPr/>
        <p:txBody>
          <a:bodyPr/>
          <a:lstStyle/>
          <a:p>
            <a:pPr>
              <a:defRPr/>
            </a:pPr>
            <a:endParaRPr lang="tr-TR" smtClean="0">
              <a:cs typeface="+mn-cs"/>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31C9459-CD23-5042-BB5D-1BF6D5D3D56F}" type="slidenum">
              <a:rPr lang="en-US"/>
              <a:pPr>
                <a:defRPr/>
              </a:pPr>
              <a:t>47</a:t>
            </a:fld>
            <a:endParaRPr lang="en-US"/>
          </a:p>
        </p:txBody>
      </p:sp>
      <p:sp>
        <p:nvSpPr>
          <p:cNvPr id="11294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29475" name="Rectangle 3"/>
          <p:cNvSpPr>
            <a:spLocks noGrp="1" noChangeArrowheads="1"/>
          </p:cNvSpPr>
          <p:nvPr>
            <p:ph type="body" idx="1"/>
          </p:nvPr>
        </p:nvSpPr>
        <p:spPr/>
        <p:txBody>
          <a:bodyPr/>
          <a:lstStyle/>
          <a:p>
            <a:pPr>
              <a:defRPr/>
            </a:pPr>
            <a:endParaRPr lang="tr-TR" smtClean="0">
              <a:cs typeface="+mn-cs"/>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5883909-16B4-574C-BD33-EC7F75643BB3}" type="slidenum">
              <a:rPr lang="en-US"/>
              <a:pPr>
                <a:defRPr/>
              </a:pPr>
              <a:t>48</a:t>
            </a:fld>
            <a:endParaRPr lang="en-US"/>
          </a:p>
        </p:txBody>
      </p:sp>
      <p:sp>
        <p:nvSpPr>
          <p:cNvPr id="11939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93987" name="Rectangle 3"/>
          <p:cNvSpPr>
            <a:spLocks noGrp="1" noChangeArrowheads="1"/>
          </p:cNvSpPr>
          <p:nvPr>
            <p:ph type="body" idx="1"/>
          </p:nvPr>
        </p:nvSpPr>
        <p:spPr/>
        <p:txBody>
          <a:bodyPr/>
          <a:lstStyle/>
          <a:p>
            <a:pPr>
              <a:defRPr/>
            </a:pPr>
            <a:endParaRPr lang="tr-TR" smtClean="0">
              <a:cs typeface="+mn-cs"/>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94DA878-C6AA-AD48-9078-84744D952075}" type="slidenum">
              <a:rPr lang="en-US"/>
              <a:pPr>
                <a:defRPr/>
              </a:pPr>
              <a:t>49</a:t>
            </a:fld>
            <a:endParaRPr lang="en-US"/>
          </a:p>
        </p:txBody>
      </p:sp>
      <p:sp>
        <p:nvSpPr>
          <p:cNvPr id="11325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32547" name="Rectangle 3"/>
          <p:cNvSpPr>
            <a:spLocks noGrp="1" noChangeArrowheads="1"/>
          </p:cNvSpPr>
          <p:nvPr>
            <p:ph type="body" idx="1"/>
          </p:nvPr>
        </p:nvSpPr>
        <p:spPr/>
        <p:txBody>
          <a:bodyPr/>
          <a:lstStyle/>
          <a:p>
            <a:pPr>
              <a:defRPr/>
            </a:pPr>
            <a:endParaRPr lang="tr-TR" smtClean="0">
              <a:cs typeface="+mn-cs"/>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CF00759-EF2F-E045-834C-A9755D6E948B}" type="slidenum">
              <a:rPr lang="en-US"/>
              <a:pPr>
                <a:defRPr/>
              </a:pPr>
              <a:t>50</a:t>
            </a:fld>
            <a:endParaRPr lang="en-US"/>
          </a:p>
        </p:txBody>
      </p:sp>
      <p:sp>
        <p:nvSpPr>
          <p:cNvPr id="11345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34595" name="Rectangle 3"/>
          <p:cNvSpPr>
            <a:spLocks noGrp="1" noChangeArrowheads="1"/>
          </p:cNvSpPr>
          <p:nvPr>
            <p:ph type="body" idx="1"/>
          </p:nvPr>
        </p:nvSpPr>
        <p:spPr/>
        <p:txBody>
          <a:bodyPr/>
          <a:lstStyle/>
          <a:p>
            <a:pPr>
              <a:defRPr/>
            </a:pPr>
            <a:endParaRPr lang="tr-TR" smtClean="0">
              <a:cs typeface="+mn-cs"/>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5DB80F9-0D05-0640-A83E-6EB405B448B8}" type="slidenum">
              <a:rPr lang="en-US"/>
              <a:pPr>
                <a:defRPr/>
              </a:pPr>
              <a:t>51</a:t>
            </a:fld>
            <a:endParaRPr lang="en-US"/>
          </a:p>
        </p:txBody>
      </p:sp>
      <p:sp>
        <p:nvSpPr>
          <p:cNvPr id="11366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36643" name="Rectangle 3"/>
          <p:cNvSpPr>
            <a:spLocks noGrp="1" noChangeArrowheads="1"/>
          </p:cNvSpPr>
          <p:nvPr>
            <p:ph type="body" idx="1"/>
          </p:nvPr>
        </p:nvSpPr>
        <p:spPr/>
        <p:txBody>
          <a:bodyPr/>
          <a:lstStyle/>
          <a:p>
            <a:pPr>
              <a:defRPr/>
            </a:pPr>
            <a:endParaRPr lang="tr-TR" smtClean="0">
              <a:cs typeface="+mn-cs"/>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7716365-CA13-FF4A-80D1-02E56C6A2C0D}" type="slidenum">
              <a:rPr lang="en-US"/>
              <a:pPr>
                <a:defRPr/>
              </a:pPr>
              <a:t>52</a:t>
            </a:fld>
            <a:endParaRPr lang="en-US"/>
          </a:p>
        </p:txBody>
      </p:sp>
      <p:sp>
        <p:nvSpPr>
          <p:cNvPr id="11960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96035" name="Rectangle 3"/>
          <p:cNvSpPr>
            <a:spLocks noGrp="1" noChangeArrowheads="1"/>
          </p:cNvSpPr>
          <p:nvPr>
            <p:ph type="body" idx="1"/>
          </p:nvPr>
        </p:nvSpPr>
        <p:spPr/>
        <p:txBody>
          <a:bodyPr/>
          <a:lstStyle/>
          <a:p>
            <a:pPr>
              <a:defRPr/>
            </a:pPr>
            <a:endParaRPr lang="tr-TR" smtClean="0">
              <a:cs typeface="+mn-cs"/>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E7B2EB3-AB71-0D4A-9D85-8274CD5247DE}" type="slidenum">
              <a:rPr lang="en-US"/>
              <a:pPr>
                <a:defRPr/>
              </a:pPr>
              <a:t>53</a:t>
            </a:fld>
            <a:endParaRPr lang="en-US"/>
          </a:p>
        </p:txBody>
      </p:sp>
      <p:sp>
        <p:nvSpPr>
          <p:cNvPr id="11386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38691" name="Rectangle 3"/>
          <p:cNvSpPr>
            <a:spLocks noGrp="1" noChangeArrowheads="1"/>
          </p:cNvSpPr>
          <p:nvPr>
            <p:ph type="body" idx="1"/>
          </p:nvPr>
        </p:nvSpPr>
        <p:spPr/>
        <p:txBody>
          <a:bodyPr/>
          <a:lstStyle/>
          <a:p>
            <a:pPr>
              <a:defRPr/>
            </a:pPr>
            <a:endParaRPr lang="tr-TR" smtClean="0">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B522D9C-596C-C44D-8DAC-BA059DCD87CE}" type="slidenum">
              <a:rPr lang="en-US"/>
              <a:pPr>
                <a:defRPr/>
              </a:pPr>
              <a:t>5</a:t>
            </a:fld>
            <a:endParaRPr lang="en-US"/>
          </a:p>
        </p:txBody>
      </p:sp>
      <p:sp>
        <p:nvSpPr>
          <p:cNvPr id="10475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47555" name="Rectangle 3"/>
          <p:cNvSpPr>
            <a:spLocks noGrp="1" noChangeArrowheads="1"/>
          </p:cNvSpPr>
          <p:nvPr>
            <p:ph type="body" idx="1"/>
          </p:nvPr>
        </p:nvSpPr>
        <p:spPr/>
        <p:txBody>
          <a:bodyPr/>
          <a:lstStyle/>
          <a:p>
            <a:pPr>
              <a:defRPr/>
            </a:pPr>
            <a:endParaRPr lang="tr-TR" smtClean="0">
              <a:cs typeface="+mn-cs"/>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A7190BA-4BF2-6145-8BCA-ADEF2587372B}" type="slidenum">
              <a:rPr lang="en-US"/>
              <a:pPr>
                <a:defRPr/>
              </a:pPr>
              <a:t>54</a:t>
            </a:fld>
            <a:endParaRPr lang="en-US"/>
          </a:p>
        </p:txBody>
      </p:sp>
      <p:sp>
        <p:nvSpPr>
          <p:cNvPr id="11991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99107" name="Rectangle 3"/>
          <p:cNvSpPr>
            <a:spLocks noGrp="1" noChangeArrowheads="1"/>
          </p:cNvSpPr>
          <p:nvPr>
            <p:ph type="body" idx="1"/>
          </p:nvPr>
        </p:nvSpPr>
        <p:spPr/>
        <p:txBody>
          <a:bodyPr/>
          <a:lstStyle/>
          <a:p>
            <a:pPr>
              <a:defRPr/>
            </a:pPr>
            <a:endParaRPr lang="tr-TR" smtClean="0">
              <a:cs typeface="+mn-cs"/>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C0D1CE7-AD33-8F4F-B1C9-7899C91FB944}" type="slidenum">
              <a:rPr lang="en-US"/>
              <a:pPr>
                <a:defRPr/>
              </a:pPr>
              <a:t>55</a:t>
            </a:fld>
            <a:endParaRPr lang="en-US"/>
          </a:p>
        </p:txBody>
      </p:sp>
      <p:sp>
        <p:nvSpPr>
          <p:cNvPr id="114073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40739" name="Rectangle 3"/>
          <p:cNvSpPr>
            <a:spLocks noGrp="1" noChangeArrowheads="1"/>
          </p:cNvSpPr>
          <p:nvPr>
            <p:ph type="body" idx="1"/>
          </p:nvPr>
        </p:nvSpPr>
        <p:spPr/>
        <p:txBody>
          <a:bodyPr/>
          <a:lstStyle/>
          <a:p>
            <a:pPr>
              <a:defRPr/>
            </a:pPr>
            <a:endParaRPr lang="tr-TR" smtClean="0">
              <a:cs typeface="+mn-cs"/>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E9686E0-C6C8-3146-9B2A-5C17259B2D0D}" type="slidenum">
              <a:rPr lang="en-US"/>
              <a:pPr>
                <a:defRPr/>
              </a:pPr>
              <a:t>56</a:t>
            </a:fld>
            <a:endParaRPr lang="en-US"/>
          </a:p>
        </p:txBody>
      </p:sp>
      <p:sp>
        <p:nvSpPr>
          <p:cNvPr id="11427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42787" name="Rectangle 3"/>
          <p:cNvSpPr>
            <a:spLocks noGrp="1" noChangeArrowheads="1"/>
          </p:cNvSpPr>
          <p:nvPr>
            <p:ph type="body" idx="1"/>
          </p:nvPr>
        </p:nvSpPr>
        <p:spPr/>
        <p:txBody>
          <a:bodyPr/>
          <a:lstStyle/>
          <a:p>
            <a:pPr>
              <a:defRPr/>
            </a:pPr>
            <a:endParaRPr lang="tr-TR" smtClean="0">
              <a:cs typeface="+mn-cs"/>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A5C5E95-1D4F-A54C-BC01-4D0DDD6DE63C}" type="slidenum">
              <a:rPr lang="en-US"/>
              <a:pPr>
                <a:defRPr/>
              </a:pPr>
              <a:t>57</a:t>
            </a:fld>
            <a:endParaRPr lang="en-US"/>
          </a:p>
        </p:txBody>
      </p:sp>
      <p:sp>
        <p:nvSpPr>
          <p:cNvPr id="11448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44835" name="Rectangle 3"/>
          <p:cNvSpPr>
            <a:spLocks noGrp="1" noChangeArrowheads="1"/>
          </p:cNvSpPr>
          <p:nvPr>
            <p:ph type="body" idx="1"/>
          </p:nvPr>
        </p:nvSpPr>
        <p:spPr/>
        <p:txBody>
          <a:bodyPr/>
          <a:lstStyle/>
          <a:p>
            <a:pPr>
              <a:defRPr/>
            </a:pPr>
            <a:endParaRPr lang="tr-TR" smtClean="0">
              <a:cs typeface="+mn-cs"/>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E0A7921-C28B-464B-B869-52DDE060F3CC}" type="slidenum">
              <a:rPr lang="en-US"/>
              <a:pPr>
                <a:defRPr/>
              </a:pPr>
              <a:t>58</a:t>
            </a:fld>
            <a:endParaRPr lang="en-US"/>
          </a:p>
        </p:txBody>
      </p:sp>
      <p:sp>
        <p:nvSpPr>
          <p:cNvPr id="163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6387" name="Rectangle 3"/>
          <p:cNvSpPr>
            <a:spLocks noGrp="1" noChangeArrowheads="1"/>
          </p:cNvSpPr>
          <p:nvPr>
            <p:ph type="body" idx="1"/>
          </p:nvPr>
        </p:nvSpPr>
        <p:spPr/>
        <p:txBody>
          <a:bodyPr/>
          <a:lstStyle/>
          <a:p>
            <a:pPr>
              <a:defRPr/>
            </a:pPr>
            <a:endParaRPr lang="tr-TR" smtClean="0">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A70221E-F58E-E643-8421-56B877277E93}" type="slidenum">
              <a:rPr lang="en-US"/>
              <a:pPr>
                <a:defRPr/>
              </a:pPr>
              <a:t>6</a:t>
            </a:fld>
            <a:endParaRPr lang="en-US"/>
          </a:p>
        </p:txBody>
      </p:sp>
      <p:sp>
        <p:nvSpPr>
          <p:cNvPr id="10496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49603" name="Rectangle 3"/>
          <p:cNvSpPr>
            <a:spLocks noGrp="1" noChangeArrowheads="1"/>
          </p:cNvSpPr>
          <p:nvPr>
            <p:ph type="body" idx="1"/>
          </p:nvPr>
        </p:nvSpPr>
        <p:spPr/>
        <p:txBody>
          <a:bodyPr/>
          <a:lstStyle/>
          <a:p>
            <a:pPr>
              <a:defRPr/>
            </a:pPr>
            <a:endParaRPr lang="tr-TR" smtClean="0">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4BFB270-E089-F040-A4F0-03339D673C90}" type="slidenum">
              <a:rPr lang="en-US"/>
              <a:pPr>
                <a:defRPr/>
              </a:pPr>
              <a:t>7</a:t>
            </a:fld>
            <a:endParaRPr lang="en-US"/>
          </a:p>
        </p:txBody>
      </p:sp>
      <p:sp>
        <p:nvSpPr>
          <p:cNvPr id="105165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51651" name="Rectangle 3"/>
          <p:cNvSpPr>
            <a:spLocks noGrp="1" noChangeArrowheads="1"/>
          </p:cNvSpPr>
          <p:nvPr>
            <p:ph type="body" idx="1"/>
          </p:nvPr>
        </p:nvSpPr>
        <p:spPr/>
        <p:txBody>
          <a:bodyPr/>
          <a:lstStyle/>
          <a:p>
            <a:pPr>
              <a:defRPr/>
            </a:pPr>
            <a:endParaRPr lang="tr-TR" smtClean="0">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ED64338-1B23-2948-990E-BDC95F0AFAEB}" type="slidenum">
              <a:rPr lang="en-US"/>
              <a:pPr>
                <a:defRPr/>
              </a:pPr>
              <a:t>8</a:t>
            </a:fld>
            <a:endParaRPr lang="en-US"/>
          </a:p>
        </p:txBody>
      </p:sp>
      <p:sp>
        <p:nvSpPr>
          <p:cNvPr id="10547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54723" name="Rectangle 3"/>
          <p:cNvSpPr>
            <a:spLocks noGrp="1" noChangeArrowheads="1"/>
          </p:cNvSpPr>
          <p:nvPr>
            <p:ph type="body" idx="1"/>
          </p:nvPr>
        </p:nvSpPr>
        <p:spPr/>
        <p:txBody>
          <a:bodyPr/>
          <a:lstStyle/>
          <a:p>
            <a:pPr>
              <a:defRPr/>
            </a:pPr>
            <a:endParaRPr lang="tr-TR" smtClean="0">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EB7E925-B367-6E45-A148-A0F1E2C18140}" type="slidenum">
              <a:rPr lang="en-US"/>
              <a:pPr>
                <a:defRPr/>
              </a:pPr>
              <a:t>9</a:t>
            </a:fld>
            <a:endParaRPr lang="en-US"/>
          </a:p>
        </p:txBody>
      </p:sp>
      <p:sp>
        <p:nvSpPr>
          <p:cNvPr id="10618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61891" name="Rectangle 3"/>
          <p:cNvSpPr>
            <a:spLocks noGrp="1" noChangeArrowheads="1"/>
          </p:cNvSpPr>
          <p:nvPr>
            <p:ph type="body" idx="1"/>
          </p:nvPr>
        </p:nvSpPr>
        <p:spPr/>
        <p:txBody>
          <a:bodyPr/>
          <a:lstStyle/>
          <a:p>
            <a:pPr>
              <a:defRPr/>
            </a:pPr>
            <a:endParaRPr lang="tr-TR" smtClean="0">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tr-TR"/>
              <a:t>CS342 Operating Systems</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tr-TR"/>
              <a:t>İbrahim Körpeoğlu, Bilkent University</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1B36622-8A54-B447-8192-064EA42CFDF1}" type="slidenum">
              <a:rPr lang="en-US"/>
              <a:pPr>
                <a:defRPr/>
              </a:pPr>
              <a:t>‹#›</a:t>
            </a:fld>
            <a:endParaRPr lang="en-US"/>
          </a:p>
        </p:txBody>
      </p:sp>
    </p:spTree>
    <p:extLst>
      <p:ext uri="{BB962C8B-B14F-4D97-AF65-F5344CB8AC3E}">
        <p14:creationId xmlns:p14="http://schemas.microsoft.com/office/powerpoint/2010/main" val="1585682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tr-TR"/>
              <a:t>CS342 Operating Systems</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tr-TR"/>
              <a:t>İbrahim Körpeoğlu, Bilkent University</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C3CDA9D-F18C-3040-A090-D08A69157EA0}" type="slidenum">
              <a:rPr lang="en-US"/>
              <a:pPr>
                <a:defRPr/>
              </a:pPr>
              <a:t>‹#›</a:t>
            </a:fld>
            <a:endParaRPr lang="en-US"/>
          </a:p>
        </p:txBody>
      </p:sp>
    </p:spTree>
    <p:extLst>
      <p:ext uri="{BB962C8B-B14F-4D97-AF65-F5344CB8AC3E}">
        <p14:creationId xmlns:p14="http://schemas.microsoft.com/office/powerpoint/2010/main" val="520904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075" y="158750"/>
            <a:ext cx="2124075" cy="60785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23850" y="158750"/>
            <a:ext cx="6219825" cy="60785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tr-TR"/>
              <a:t>CS342 Operating Systems</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tr-TR"/>
              <a:t>İbrahim Körpeoğlu, Bilkent University</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4FE9FB4-C868-0A4C-916F-E1DA169C5E3C}" type="slidenum">
              <a:rPr lang="en-US"/>
              <a:pPr>
                <a:defRPr/>
              </a:pPr>
              <a:t>‹#›</a:t>
            </a:fld>
            <a:endParaRPr lang="en-US"/>
          </a:p>
        </p:txBody>
      </p:sp>
    </p:spTree>
    <p:extLst>
      <p:ext uri="{BB962C8B-B14F-4D97-AF65-F5344CB8AC3E}">
        <p14:creationId xmlns:p14="http://schemas.microsoft.com/office/powerpoint/2010/main" val="1467261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tr-TR"/>
              <a:t>CS342 Operating Systems</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tr-TR"/>
              <a:t>İbrahim Körpeoğlu, Bilkent University</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C0C2E33-0933-B24E-9950-21C8950BF16A}" type="slidenum">
              <a:rPr lang="en-US"/>
              <a:pPr>
                <a:defRPr/>
              </a:pPr>
              <a:t>‹#›</a:t>
            </a:fld>
            <a:endParaRPr lang="en-US"/>
          </a:p>
        </p:txBody>
      </p:sp>
    </p:spTree>
    <p:extLst>
      <p:ext uri="{BB962C8B-B14F-4D97-AF65-F5344CB8AC3E}">
        <p14:creationId xmlns:p14="http://schemas.microsoft.com/office/powerpoint/2010/main" val="2192699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tr-TR"/>
              <a:t>CS342 Operating Systems</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tr-TR"/>
              <a:t>İbrahim Körpeoğlu, Bilkent University</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DE46906-2837-B846-866B-10C12139FF3D}" type="slidenum">
              <a:rPr lang="en-US"/>
              <a:pPr>
                <a:defRPr/>
              </a:pPr>
              <a:t>‹#›</a:t>
            </a:fld>
            <a:endParaRPr lang="en-US"/>
          </a:p>
        </p:txBody>
      </p:sp>
    </p:spTree>
    <p:extLst>
      <p:ext uri="{BB962C8B-B14F-4D97-AF65-F5344CB8AC3E}">
        <p14:creationId xmlns:p14="http://schemas.microsoft.com/office/powerpoint/2010/main" val="2277211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23850" y="1557338"/>
            <a:ext cx="4171950" cy="4679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57338"/>
            <a:ext cx="4171950" cy="4679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tr-TR"/>
              <a:t>CS342 Operating Systems</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tr-TR"/>
              <a:t>İbrahim Körpeoğlu, Bilkent University</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4C20FF5-8785-904B-BACB-31A16844D9E8}" type="slidenum">
              <a:rPr lang="en-US"/>
              <a:pPr>
                <a:defRPr/>
              </a:pPr>
              <a:t>‹#›</a:t>
            </a:fld>
            <a:endParaRPr lang="en-US"/>
          </a:p>
        </p:txBody>
      </p:sp>
    </p:spTree>
    <p:extLst>
      <p:ext uri="{BB962C8B-B14F-4D97-AF65-F5344CB8AC3E}">
        <p14:creationId xmlns:p14="http://schemas.microsoft.com/office/powerpoint/2010/main" val="3753024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tr-TR"/>
              <a:t>CS342 Operating Systems</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tr-TR"/>
              <a:t>İbrahim Körpeoğlu, Bilkent University</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576E756-DFB8-1246-9120-719D85C9F964}" type="slidenum">
              <a:rPr lang="en-US"/>
              <a:pPr>
                <a:defRPr/>
              </a:pPr>
              <a:t>‹#›</a:t>
            </a:fld>
            <a:endParaRPr lang="en-US"/>
          </a:p>
        </p:txBody>
      </p:sp>
    </p:spTree>
    <p:extLst>
      <p:ext uri="{BB962C8B-B14F-4D97-AF65-F5344CB8AC3E}">
        <p14:creationId xmlns:p14="http://schemas.microsoft.com/office/powerpoint/2010/main" val="295173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tr-TR"/>
              <a:t>CS342 Operating Systems</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tr-TR"/>
              <a:t>İbrahim Körpeoğlu, Bilkent University</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488E826-CD2A-4943-81C2-6C91B6922857}" type="slidenum">
              <a:rPr lang="en-US"/>
              <a:pPr>
                <a:defRPr/>
              </a:pPr>
              <a:t>‹#›</a:t>
            </a:fld>
            <a:endParaRPr lang="en-US"/>
          </a:p>
        </p:txBody>
      </p:sp>
    </p:spTree>
    <p:extLst>
      <p:ext uri="{BB962C8B-B14F-4D97-AF65-F5344CB8AC3E}">
        <p14:creationId xmlns:p14="http://schemas.microsoft.com/office/powerpoint/2010/main" val="2286676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tr-TR"/>
              <a:t>CS342 Operating Systems</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tr-TR"/>
              <a:t>İbrahim Körpeoğlu, Bilkent University</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E335ADD-251F-1242-8220-1B8D1F40C743}" type="slidenum">
              <a:rPr lang="en-US"/>
              <a:pPr>
                <a:defRPr/>
              </a:pPr>
              <a:t>‹#›</a:t>
            </a:fld>
            <a:endParaRPr lang="en-US"/>
          </a:p>
        </p:txBody>
      </p:sp>
    </p:spTree>
    <p:extLst>
      <p:ext uri="{BB962C8B-B14F-4D97-AF65-F5344CB8AC3E}">
        <p14:creationId xmlns:p14="http://schemas.microsoft.com/office/powerpoint/2010/main" val="3701560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tr-TR"/>
              <a:t>CS342 Operating Systems</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tr-TR"/>
              <a:t>İbrahim Körpeoğlu, Bilkent University</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C3600C0-0660-7948-90CB-AD038E9CA26C}" type="slidenum">
              <a:rPr lang="en-US"/>
              <a:pPr>
                <a:defRPr/>
              </a:pPr>
              <a:t>‹#›</a:t>
            </a:fld>
            <a:endParaRPr lang="en-US"/>
          </a:p>
        </p:txBody>
      </p:sp>
    </p:spTree>
    <p:extLst>
      <p:ext uri="{BB962C8B-B14F-4D97-AF65-F5344CB8AC3E}">
        <p14:creationId xmlns:p14="http://schemas.microsoft.com/office/powerpoint/2010/main" val="3360183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tr-TR"/>
              <a:t>CS342 Operating Systems</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tr-TR"/>
              <a:t>İbrahim Körpeoğlu, Bilkent University</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31EB117-38FD-9340-95BF-78F20A2F7AF9}" type="slidenum">
              <a:rPr lang="en-US"/>
              <a:pPr>
                <a:defRPr/>
              </a:pPr>
              <a:t>‹#›</a:t>
            </a:fld>
            <a:endParaRPr lang="en-US"/>
          </a:p>
        </p:txBody>
      </p:sp>
    </p:spTree>
    <p:extLst>
      <p:ext uri="{BB962C8B-B14F-4D97-AF65-F5344CB8AC3E}">
        <p14:creationId xmlns:p14="http://schemas.microsoft.com/office/powerpoint/2010/main" val="278705925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bwMode="auto">
          <a:xfrm>
            <a:off x="323850" y="158750"/>
            <a:ext cx="84963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80227" name="Rectangle 3"/>
          <p:cNvSpPr>
            <a:spLocks noGrp="1" noChangeArrowheads="1"/>
          </p:cNvSpPr>
          <p:nvPr>
            <p:ph type="body" idx="1"/>
          </p:nvPr>
        </p:nvSpPr>
        <p:spPr bwMode="auto">
          <a:xfrm>
            <a:off x="323850" y="1557338"/>
            <a:ext cx="8496300" cy="4679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0228" name="Rectangle 4"/>
          <p:cNvSpPr>
            <a:spLocks noGrp="1" noChangeArrowheads="1"/>
          </p:cNvSpPr>
          <p:nvPr>
            <p:ph type="dt" sz="half" idx="2"/>
          </p:nvPr>
        </p:nvSpPr>
        <p:spPr bwMode="auto">
          <a:xfrm>
            <a:off x="107950" y="6453188"/>
            <a:ext cx="4319588" cy="35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smtClean="0">
                <a:cs typeface="+mn-cs"/>
              </a:defRPr>
            </a:lvl1pPr>
          </a:lstStyle>
          <a:p>
            <a:pPr>
              <a:defRPr/>
            </a:pPr>
            <a:r>
              <a:rPr lang="tr-TR"/>
              <a:t>CS342 Operating Systems</a:t>
            </a:r>
            <a:endParaRPr lang="en-US"/>
          </a:p>
        </p:txBody>
      </p:sp>
      <p:sp>
        <p:nvSpPr>
          <p:cNvPr id="180229" name="Rectangle 5"/>
          <p:cNvSpPr>
            <a:spLocks noGrp="1" noChangeArrowheads="1"/>
          </p:cNvSpPr>
          <p:nvPr>
            <p:ph type="ftr" sz="quarter" idx="3"/>
          </p:nvPr>
        </p:nvSpPr>
        <p:spPr bwMode="auto">
          <a:xfrm>
            <a:off x="5940425" y="6453188"/>
            <a:ext cx="3168650" cy="331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smtClean="0">
                <a:cs typeface="+mn-cs"/>
              </a:defRPr>
            </a:lvl1pPr>
          </a:lstStyle>
          <a:p>
            <a:pPr>
              <a:defRPr/>
            </a:pPr>
            <a:r>
              <a:rPr lang="tr-TR"/>
              <a:t>İbrahim Körpeoğlu, Bilkent University</a:t>
            </a:r>
            <a:endParaRPr lang="en-US"/>
          </a:p>
        </p:txBody>
      </p:sp>
      <p:sp>
        <p:nvSpPr>
          <p:cNvPr id="180230" name="Rectangle 6"/>
          <p:cNvSpPr>
            <a:spLocks noGrp="1" noChangeArrowheads="1"/>
          </p:cNvSpPr>
          <p:nvPr>
            <p:ph type="sldNum" sz="quarter" idx="4"/>
          </p:nvPr>
        </p:nvSpPr>
        <p:spPr bwMode="auto">
          <a:xfrm>
            <a:off x="4427538" y="6432550"/>
            <a:ext cx="954087" cy="309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smtClean="0">
                <a:cs typeface="+mn-cs"/>
              </a:defRPr>
            </a:lvl1pPr>
          </a:lstStyle>
          <a:p>
            <a:pPr>
              <a:defRPr/>
            </a:pPr>
            <a:fld id="{30FC4BC5-A74B-3249-88C0-B8BC569699D7}" type="slidenum">
              <a:rPr lang="en-US"/>
              <a:pPr>
                <a:defRPr/>
              </a:pPr>
              <a:t>‹#›</a:t>
            </a:fld>
            <a:endParaRPr lang="en-US"/>
          </a:p>
        </p:txBody>
      </p:sp>
      <p:sp>
        <p:nvSpPr>
          <p:cNvPr id="180234" name="Line 10"/>
          <p:cNvSpPr>
            <a:spLocks noChangeShapeType="1"/>
          </p:cNvSpPr>
          <p:nvPr userDrawn="1"/>
        </p:nvSpPr>
        <p:spPr bwMode="auto">
          <a:xfrm>
            <a:off x="250825" y="1341438"/>
            <a:ext cx="8642350" cy="0"/>
          </a:xfrm>
          <a:prstGeom prst="line">
            <a:avLst/>
          </a:prstGeom>
          <a:noFill/>
          <a:ln w="38100" cmpd="dbl">
            <a:solidFill>
              <a:schemeClr val="tx1"/>
            </a:solidFill>
            <a:round/>
            <a:headEnd type="non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pPr>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ＭＳ Ｐゴシック" charset="0"/>
        </a:defRPr>
      </a:lvl1pPr>
      <a:lvl2pPr algn="ctr" rtl="0" eaLnBrk="0" fontAlgn="base" hangingPunct="0">
        <a:spcBef>
          <a:spcPct val="0"/>
        </a:spcBef>
        <a:spcAft>
          <a:spcPct val="0"/>
        </a:spcAft>
        <a:defRPr sz="3200" b="1">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3200" b="1">
          <a:solidFill>
            <a:schemeClr val="tx2"/>
          </a:solidFill>
          <a:latin typeface="Arial" charset="0"/>
          <a:ea typeface="ＭＳ Ｐゴシック" charset="0"/>
        </a:defRPr>
      </a:lvl6pPr>
      <a:lvl7pPr marL="914400" algn="ctr" rtl="0" fontAlgn="base">
        <a:spcBef>
          <a:spcPct val="0"/>
        </a:spcBef>
        <a:spcAft>
          <a:spcPct val="0"/>
        </a:spcAft>
        <a:defRPr sz="3200" b="1">
          <a:solidFill>
            <a:schemeClr val="tx2"/>
          </a:solidFill>
          <a:latin typeface="Arial" charset="0"/>
          <a:ea typeface="ＭＳ Ｐゴシック" charset="0"/>
        </a:defRPr>
      </a:lvl7pPr>
      <a:lvl8pPr marL="1371600" algn="ctr" rtl="0" fontAlgn="base">
        <a:spcBef>
          <a:spcPct val="0"/>
        </a:spcBef>
        <a:spcAft>
          <a:spcPct val="0"/>
        </a:spcAft>
        <a:defRPr sz="3200" b="1">
          <a:solidFill>
            <a:schemeClr val="tx2"/>
          </a:solidFill>
          <a:latin typeface="Arial" charset="0"/>
          <a:ea typeface="ＭＳ Ｐゴシック" charset="0"/>
        </a:defRPr>
      </a:lvl8pPr>
      <a:lvl9pPr marL="1828800" algn="ctr" rtl="0" fontAlgn="base">
        <a:spcBef>
          <a:spcPct val="0"/>
        </a:spcBef>
        <a:spcAft>
          <a:spcPct val="0"/>
        </a:spcAft>
        <a:defRPr sz="3200" b="1">
          <a:solidFill>
            <a:schemeClr val="tx2"/>
          </a:solidFill>
          <a:latin typeface="Arial" charset="0"/>
          <a:ea typeface="ＭＳ Ｐゴシック" charset="0"/>
        </a:defRPr>
      </a:lvl9pPr>
    </p:titleStyle>
    <p:bodyStyle>
      <a:lvl1pPr marL="342900" indent="-342900" algn="l" rtl="0" eaLnBrk="0" fontAlgn="base" hangingPunct="0">
        <a:spcBef>
          <a:spcPct val="20000"/>
        </a:spcBef>
        <a:spcAft>
          <a:spcPct val="0"/>
        </a:spcAft>
        <a:buChar char="•"/>
        <a:defRPr>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a:solidFill>
            <a:schemeClr val="tx1"/>
          </a:solidFill>
          <a:latin typeface="+mn-lt"/>
          <a:ea typeface="+mn-ea"/>
        </a:defRPr>
      </a:lvl2pPr>
      <a:lvl3pPr marL="1143000" indent="-228600" algn="l" rtl="0" eaLnBrk="0" fontAlgn="base" hangingPunct="0">
        <a:spcBef>
          <a:spcPct val="20000"/>
        </a:spcBef>
        <a:spcAft>
          <a:spcPct val="0"/>
        </a:spcAft>
        <a:buChar char="•"/>
        <a:defRPr>
          <a:solidFill>
            <a:schemeClr val="tx1"/>
          </a:solidFill>
          <a:latin typeface="+mn-lt"/>
          <a:ea typeface="+mn-ea"/>
        </a:defRPr>
      </a:lvl3pPr>
      <a:lvl4pPr marL="1600200" indent="-228600" algn="l" rtl="0" eaLnBrk="0" fontAlgn="base" hangingPunct="0">
        <a:spcBef>
          <a:spcPct val="20000"/>
        </a:spcBef>
        <a:spcAft>
          <a:spcPct val="0"/>
        </a:spcAft>
        <a:buChar char="–"/>
        <a:defRPr>
          <a:solidFill>
            <a:schemeClr val="tx1"/>
          </a:solidFill>
          <a:latin typeface="+mn-lt"/>
          <a:ea typeface="+mn-ea"/>
        </a:defRPr>
      </a:lvl4pPr>
      <a:lvl5pPr marL="2057400" indent="-228600" algn="l" rtl="0" eaLnBrk="0" fontAlgn="base" hangingPunct="0">
        <a:spcBef>
          <a:spcPct val="20000"/>
        </a:spcBef>
        <a:spcAft>
          <a:spcPct val="0"/>
        </a:spcAft>
        <a:buChar char="»"/>
        <a:defRPr>
          <a:solidFill>
            <a:schemeClr val="tx1"/>
          </a:solidFill>
          <a:latin typeface="+mn-lt"/>
          <a:ea typeface="+mn-ea"/>
        </a:defRPr>
      </a:lvl5pPr>
      <a:lvl6pPr marL="2514600" indent="-228600" algn="l" rtl="0" fontAlgn="base">
        <a:spcBef>
          <a:spcPct val="20000"/>
        </a:spcBef>
        <a:spcAft>
          <a:spcPct val="0"/>
        </a:spcAft>
        <a:buChar char="»"/>
        <a:defRPr>
          <a:solidFill>
            <a:schemeClr val="tx1"/>
          </a:solidFill>
          <a:latin typeface="+mn-lt"/>
          <a:ea typeface="+mn-ea"/>
        </a:defRPr>
      </a:lvl6pPr>
      <a:lvl7pPr marL="2971800" indent="-228600" algn="l" rtl="0" fontAlgn="base">
        <a:spcBef>
          <a:spcPct val="20000"/>
        </a:spcBef>
        <a:spcAft>
          <a:spcPct val="0"/>
        </a:spcAft>
        <a:buChar char="»"/>
        <a:defRPr>
          <a:solidFill>
            <a:schemeClr val="tx1"/>
          </a:solidFill>
          <a:latin typeface="+mn-lt"/>
          <a:ea typeface="+mn-ea"/>
        </a:defRPr>
      </a:lvl7pPr>
      <a:lvl8pPr marL="3429000" indent="-228600" algn="l" rtl="0" fontAlgn="base">
        <a:spcBef>
          <a:spcPct val="20000"/>
        </a:spcBef>
        <a:spcAft>
          <a:spcPct val="0"/>
        </a:spcAft>
        <a:buChar char="»"/>
        <a:defRPr>
          <a:solidFill>
            <a:schemeClr val="tx1"/>
          </a:solidFill>
          <a:latin typeface="+mn-lt"/>
          <a:ea typeface="+mn-ea"/>
        </a:defRPr>
      </a:lvl8pPr>
      <a:lvl9pPr marL="3886200" indent="-228600" algn="l" rtl="0" fontAlgn="base">
        <a:spcBef>
          <a:spcPct val="20000"/>
        </a:spcBef>
        <a:spcAft>
          <a:spcPct val="0"/>
        </a:spcAft>
        <a:buChar char="»"/>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9.xml"/><Relationship Id="rId3" Type="http://schemas.openxmlformats.org/officeDocument/2006/relationships/image" Target="../media/image4.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2.xml"/><Relationship Id="rId3" Type="http://schemas.openxmlformats.org/officeDocument/2006/relationships/image" Target="../media/image5.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3.xml"/><Relationship Id="rId3" Type="http://schemas.openxmlformats.org/officeDocument/2006/relationships/image" Target="../media/image5.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4.xml"/><Relationship Id="rId3" Type="http://schemas.openxmlformats.org/officeDocument/2006/relationships/image" Target="../media/image6.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0.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3.xml"/><Relationship Id="rId3" Type="http://schemas.openxmlformats.org/officeDocument/2006/relationships/image" Target="../media/image7.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8.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0.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quarter" idx="10"/>
          </p:nvPr>
        </p:nvSpPr>
        <p:spPr/>
        <p:txBody>
          <a:bodyPr/>
          <a:lstStyle/>
          <a:p>
            <a:pPr>
              <a:defRPr/>
            </a:pPr>
            <a:r>
              <a:rPr lang="tr-TR"/>
              <a:t>CS342 Operating Systems</a:t>
            </a:r>
            <a:endParaRPr lang="en-US"/>
          </a:p>
        </p:txBody>
      </p:sp>
      <p:sp>
        <p:nvSpPr>
          <p:cNvPr id="7" name="Footer Placeholder 4"/>
          <p:cNvSpPr>
            <a:spLocks noGrp="1"/>
          </p:cNvSpPr>
          <p:nvPr>
            <p:ph type="ftr" sz="quarter" idx="11"/>
          </p:nvPr>
        </p:nvSpPr>
        <p:spPr/>
        <p:txBody>
          <a:bodyPr/>
          <a:lstStyle/>
          <a:p>
            <a:pPr>
              <a:defRPr/>
            </a:pPr>
            <a:r>
              <a:rPr lang="tr-TR"/>
              <a:t>İbrahim Körpeoğlu, Bilkent University</a:t>
            </a:r>
            <a:endParaRPr lang="en-US"/>
          </a:p>
        </p:txBody>
      </p:sp>
      <p:sp>
        <p:nvSpPr>
          <p:cNvPr id="8" name="Slide Number Placeholder 5"/>
          <p:cNvSpPr>
            <a:spLocks noGrp="1"/>
          </p:cNvSpPr>
          <p:nvPr>
            <p:ph type="sldNum" sz="quarter" idx="12"/>
          </p:nvPr>
        </p:nvSpPr>
        <p:spPr/>
        <p:txBody>
          <a:bodyPr/>
          <a:lstStyle/>
          <a:p>
            <a:pPr>
              <a:defRPr/>
            </a:pPr>
            <a:fld id="{588E722F-5F59-0F41-B4D9-D97BDF84FDA2}" type="slidenum">
              <a:rPr lang="en-US"/>
              <a:pPr>
                <a:defRPr/>
              </a:pPr>
              <a:t>1</a:t>
            </a:fld>
            <a:endParaRPr lang="en-US"/>
          </a:p>
        </p:txBody>
      </p:sp>
      <p:sp>
        <p:nvSpPr>
          <p:cNvPr id="4098" name="Rectangle 2"/>
          <p:cNvSpPr>
            <a:spLocks noGrp="1" noChangeArrowheads="1"/>
          </p:cNvSpPr>
          <p:nvPr>
            <p:ph type="ctrTitle"/>
          </p:nvPr>
        </p:nvSpPr>
        <p:spPr>
          <a:xfrm>
            <a:off x="755650" y="1844675"/>
            <a:ext cx="7777163" cy="2663825"/>
          </a:xfrm>
        </p:spPr>
        <p:txBody>
          <a:bodyPr/>
          <a:lstStyle/>
          <a:p>
            <a:pPr eaLnBrk="1" hangingPunct="1">
              <a:defRPr/>
            </a:pPr>
            <a:r>
              <a:rPr lang="en-US" sz="3600" dirty="0" smtClean="0">
                <a:solidFill>
                  <a:schemeClr val="tx1"/>
                </a:solidFill>
                <a:latin typeface="Tahoma Small Cap" charset="0"/>
                <a:cs typeface="+mj-cs"/>
              </a:rPr>
              <a:t>Chapter 7</a:t>
            </a:r>
            <a:br>
              <a:rPr lang="en-US" sz="3600" dirty="0" smtClean="0">
                <a:solidFill>
                  <a:schemeClr val="tx1"/>
                </a:solidFill>
                <a:latin typeface="Tahoma Small Cap" charset="0"/>
                <a:cs typeface="+mj-cs"/>
              </a:rPr>
            </a:br>
            <a:r>
              <a:rPr lang="en-US" sz="3600" dirty="0" smtClean="0">
                <a:solidFill>
                  <a:schemeClr val="tx1"/>
                </a:solidFill>
                <a:latin typeface="Tahoma Small Cap" charset="0"/>
                <a:cs typeface="+mj-cs"/>
              </a:rPr>
              <a:t>Deadlocks</a:t>
            </a:r>
            <a:br>
              <a:rPr lang="en-US" sz="3600" dirty="0" smtClean="0">
                <a:solidFill>
                  <a:schemeClr val="tx1"/>
                </a:solidFill>
                <a:latin typeface="Tahoma Small Cap" charset="0"/>
                <a:cs typeface="+mj-cs"/>
              </a:rPr>
            </a:br>
            <a:endParaRPr lang="en-US" sz="3600" dirty="0" smtClean="0">
              <a:solidFill>
                <a:schemeClr val="tx1"/>
              </a:solidFill>
              <a:latin typeface="Tahoma Small Cap" charset="0"/>
              <a:cs typeface="+mj-cs"/>
            </a:endParaRPr>
          </a:p>
        </p:txBody>
      </p:sp>
      <p:sp>
        <p:nvSpPr>
          <p:cNvPr id="4109" name="Text Box 13"/>
          <p:cNvSpPr txBox="1">
            <a:spLocks noChangeArrowheads="1"/>
          </p:cNvSpPr>
          <p:nvPr/>
        </p:nvSpPr>
        <p:spPr bwMode="auto">
          <a:xfrm>
            <a:off x="2166938" y="188913"/>
            <a:ext cx="528478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defRPr/>
            </a:pPr>
            <a:r>
              <a:rPr lang="en-US" sz="2000">
                <a:latin typeface="Tahoma Small Cap" charset="0"/>
                <a:cs typeface="+mn-cs"/>
              </a:rPr>
              <a:t>Bilkent University </a:t>
            </a:r>
            <a:br>
              <a:rPr lang="en-US" sz="2000">
                <a:latin typeface="Tahoma Small Cap" charset="0"/>
                <a:cs typeface="+mn-cs"/>
              </a:rPr>
            </a:br>
            <a:r>
              <a:rPr lang="en-US" sz="2000">
                <a:latin typeface="Tahoma Small Cap" charset="0"/>
                <a:cs typeface="+mn-cs"/>
              </a:rPr>
              <a:t>Department of Computer Engineering</a:t>
            </a:r>
          </a:p>
          <a:p>
            <a:pPr algn="ctr">
              <a:defRPr/>
            </a:pPr>
            <a:r>
              <a:rPr lang="en-US" sz="2000">
                <a:latin typeface="Tahoma Small Cap" charset="0"/>
                <a:cs typeface="+mn-cs"/>
              </a:rPr>
              <a:t>CS342 Operating Systems</a:t>
            </a:r>
          </a:p>
        </p:txBody>
      </p:sp>
      <p:pic>
        <p:nvPicPr>
          <p:cNvPr id="3079" name="Picture 15" descr="bilkent-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100" y="188913"/>
            <a:ext cx="81915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p:txBody>
          <a:bodyPr/>
          <a:lstStyle/>
          <a:p>
            <a:r>
              <a:rPr lang="en-US" b="1" dirty="0"/>
              <a:t>Last Update: </a:t>
            </a:r>
            <a:r>
              <a:rPr lang="en-US" b="1"/>
              <a:t>March </a:t>
            </a:r>
            <a:r>
              <a:rPr lang="en-US" b="1" smtClean="0"/>
              <a:t>27, 2018</a:t>
            </a:r>
            <a:endParaRPr lang="en-US" b="1" dirty="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2"/>
          <p:cNvSpPr>
            <a:spLocks noGrp="1"/>
          </p:cNvSpPr>
          <p:nvPr>
            <p:ph type="dt" sz="quarter" idx="10"/>
          </p:nvPr>
        </p:nvSpPr>
        <p:spPr/>
        <p:txBody>
          <a:bodyPr/>
          <a:lstStyle/>
          <a:p>
            <a:pPr>
              <a:defRPr/>
            </a:pPr>
            <a:r>
              <a:rPr lang="tr-TR"/>
              <a:t>CS342 Operating Systems</a:t>
            </a:r>
            <a:endParaRPr lang="en-US"/>
          </a:p>
        </p:txBody>
      </p:sp>
      <p:sp>
        <p:nvSpPr>
          <p:cNvPr id="6" name="Footer Placeholder 3"/>
          <p:cNvSpPr>
            <a:spLocks noGrp="1"/>
          </p:cNvSpPr>
          <p:nvPr>
            <p:ph type="ftr" sz="quarter" idx="11"/>
          </p:nvPr>
        </p:nvSpPr>
        <p:spPr/>
        <p:txBody>
          <a:bodyPr/>
          <a:lstStyle/>
          <a:p>
            <a:pPr>
              <a:defRPr/>
            </a:pPr>
            <a:r>
              <a:rPr lang="tr-TR"/>
              <a:t>İbrahim Körpeoğlu, Bilkent University</a:t>
            </a:r>
            <a:endParaRPr lang="en-US"/>
          </a:p>
        </p:txBody>
      </p:sp>
      <p:sp>
        <p:nvSpPr>
          <p:cNvPr id="7" name="Slide Number Placeholder 4"/>
          <p:cNvSpPr>
            <a:spLocks noGrp="1"/>
          </p:cNvSpPr>
          <p:nvPr>
            <p:ph type="sldNum" sz="quarter" idx="12"/>
          </p:nvPr>
        </p:nvSpPr>
        <p:spPr/>
        <p:txBody>
          <a:bodyPr/>
          <a:lstStyle/>
          <a:p>
            <a:pPr>
              <a:defRPr/>
            </a:pPr>
            <a:fld id="{0ECAF280-D286-BF46-B8C2-717F849636A5}" type="slidenum">
              <a:rPr lang="en-US"/>
              <a:pPr>
                <a:defRPr/>
              </a:pPr>
              <a:t>10</a:t>
            </a:fld>
            <a:endParaRPr lang="en-US"/>
          </a:p>
        </p:txBody>
      </p:sp>
      <p:sp>
        <p:nvSpPr>
          <p:cNvPr id="1063940" name="Rectangle 4"/>
          <p:cNvSpPr>
            <a:spLocks noGrp="1" noChangeArrowheads="1"/>
          </p:cNvSpPr>
          <p:nvPr>
            <p:ph type="title"/>
          </p:nvPr>
        </p:nvSpPr>
        <p:spPr/>
        <p:txBody>
          <a:bodyPr/>
          <a:lstStyle/>
          <a:p>
            <a:pPr eaLnBrk="1" hangingPunct="1">
              <a:defRPr/>
            </a:pPr>
            <a:r>
              <a:rPr lang="en-US" smtClean="0">
                <a:cs typeface="+mj-cs"/>
              </a:rPr>
              <a:t>Graph With A Cycle But No Deadlock</a:t>
            </a:r>
          </a:p>
        </p:txBody>
      </p:sp>
      <p:pic>
        <p:nvPicPr>
          <p:cNvPr id="2355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6238" y="1700213"/>
            <a:ext cx="3248025" cy="415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63943" name="Text Box 7"/>
          <p:cNvSpPr txBox="1">
            <a:spLocks noChangeArrowheads="1"/>
          </p:cNvSpPr>
          <p:nvPr/>
        </p:nvSpPr>
        <p:spPr bwMode="auto">
          <a:xfrm>
            <a:off x="6732588" y="2492375"/>
            <a:ext cx="1781175"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type="none" w="lg" len="lg"/>
                <a:tailEnd type="none" w="lg"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pPr>
              <a:defRPr/>
            </a:pPr>
            <a:r>
              <a:rPr lang="en-US">
                <a:cs typeface="+mn-cs"/>
              </a:rPr>
              <a:t>There is a cycle</a:t>
            </a:r>
          </a:p>
          <a:p>
            <a:pPr>
              <a:defRPr/>
            </a:pPr>
            <a:r>
              <a:rPr lang="en-US">
                <a:cs typeface="+mn-cs"/>
              </a:rPr>
              <a:t>but </a:t>
            </a:r>
          </a:p>
          <a:p>
            <a:pPr>
              <a:defRPr/>
            </a:pPr>
            <a:r>
              <a:rPr lang="en-US">
                <a:cs typeface="+mn-cs"/>
              </a:rPr>
              <a:t>No Deadlock</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tr-TR"/>
              <a:t>CS342 Operating Systems</a:t>
            </a:r>
            <a:endParaRPr lang="en-US"/>
          </a:p>
        </p:txBody>
      </p:sp>
      <p:sp>
        <p:nvSpPr>
          <p:cNvPr id="5" name="Footer Placeholder 4"/>
          <p:cNvSpPr>
            <a:spLocks noGrp="1"/>
          </p:cNvSpPr>
          <p:nvPr>
            <p:ph type="ftr" sz="quarter" idx="11"/>
          </p:nvPr>
        </p:nvSpPr>
        <p:spPr/>
        <p:txBody>
          <a:bodyPr/>
          <a:lstStyle/>
          <a:p>
            <a:pPr>
              <a:defRPr/>
            </a:pPr>
            <a:r>
              <a:rPr lang="tr-TR"/>
              <a:t>İbrahim Körpeoğlu, Bilkent University</a:t>
            </a:r>
            <a:endParaRPr lang="en-US"/>
          </a:p>
        </p:txBody>
      </p:sp>
      <p:sp>
        <p:nvSpPr>
          <p:cNvPr id="6" name="Slide Number Placeholder 5"/>
          <p:cNvSpPr>
            <a:spLocks noGrp="1"/>
          </p:cNvSpPr>
          <p:nvPr>
            <p:ph type="sldNum" sz="quarter" idx="12"/>
          </p:nvPr>
        </p:nvSpPr>
        <p:spPr/>
        <p:txBody>
          <a:bodyPr/>
          <a:lstStyle/>
          <a:p>
            <a:pPr>
              <a:defRPr/>
            </a:pPr>
            <a:fld id="{B1BB73C9-85C5-7649-AF6C-1C79BBB6DA5F}" type="slidenum">
              <a:rPr lang="en-US"/>
              <a:pPr>
                <a:defRPr/>
              </a:pPr>
              <a:t>11</a:t>
            </a:fld>
            <a:endParaRPr lang="en-US"/>
          </a:p>
        </p:txBody>
      </p:sp>
      <p:sp>
        <p:nvSpPr>
          <p:cNvPr id="1067010" name="Rectangle 2"/>
          <p:cNvSpPr>
            <a:spLocks noGrp="1" noChangeArrowheads="1"/>
          </p:cNvSpPr>
          <p:nvPr>
            <p:ph type="title"/>
          </p:nvPr>
        </p:nvSpPr>
        <p:spPr/>
        <p:txBody>
          <a:bodyPr/>
          <a:lstStyle/>
          <a:p>
            <a:pPr eaLnBrk="1" hangingPunct="1">
              <a:defRPr/>
            </a:pPr>
            <a:r>
              <a:rPr lang="en-US" smtClean="0">
                <a:cs typeface="+mj-cs"/>
              </a:rPr>
              <a:t>Basic Facts</a:t>
            </a:r>
          </a:p>
        </p:txBody>
      </p:sp>
      <p:sp>
        <p:nvSpPr>
          <p:cNvPr id="1067011" name="Rectangle 3"/>
          <p:cNvSpPr>
            <a:spLocks noGrp="1" noChangeArrowheads="1"/>
          </p:cNvSpPr>
          <p:nvPr>
            <p:ph type="body" idx="1"/>
          </p:nvPr>
        </p:nvSpPr>
        <p:spPr/>
        <p:txBody>
          <a:bodyPr/>
          <a:lstStyle/>
          <a:p>
            <a:pPr eaLnBrk="1" hangingPunct="1">
              <a:defRPr/>
            </a:pPr>
            <a:r>
              <a:rPr lang="en-US" dirty="0" smtClean="0">
                <a:cs typeface="+mn-cs"/>
              </a:rPr>
              <a:t>If graph contains </a:t>
            </a:r>
            <a:r>
              <a:rPr lang="en-US" dirty="0" smtClean="0">
                <a:solidFill>
                  <a:srgbClr val="FF0000"/>
                </a:solidFill>
                <a:cs typeface="+mn-cs"/>
              </a:rPr>
              <a:t>no cycles </a:t>
            </a:r>
            <a:r>
              <a:rPr lang="en-US" dirty="0" smtClean="0">
                <a:solidFill>
                  <a:srgbClr val="FF0000"/>
                </a:solidFill>
                <a:cs typeface="+mn-cs"/>
                <a:sym typeface="Symbol" charset="0"/>
              </a:rPr>
              <a:t> no deadlock</a:t>
            </a:r>
            <a:r>
              <a:rPr lang="en-US" dirty="0" smtClean="0">
                <a:cs typeface="+mn-cs"/>
                <a:sym typeface="Symbol" charset="0"/>
              </a:rPr>
              <a:t/>
            </a:r>
            <a:br>
              <a:rPr lang="en-US" dirty="0" smtClean="0">
                <a:cs typeface="+mn-cs"/>
                <a:sym typeface="Symbol" charset="0"/>
              </a:rPr>
            </a:br>
            <a:endParaRPr lang="en-US" dirty="0" smtClean="0">
              <a:cs typeface="+mn-cs"/>
              <a:sym typeface="Symbol" charset="0"/>
            </a:endParaRPr>
          </a:p>
          <a:p>
            <a:pPr eaLnBrk="1" hangingPunct="1">
              <a:defRPr/>
            </a:pPr>
            <a:r>
              <a:rPr lang="en-US" dirty="0" smtClean="0">
                <a:cs typeface="+mn-cs"/>
                <a:sym typeface="Symbol" charset="0"/>
              </a:rPr>
              <a:t>If graph contains a cycle </a:t>
            </a:r>
          </a:p>
          <a:p>
            <a:pPr lvl="1" eaLnBrk="1" hangingPunct="1">
              <a:defRPr/>
            </a:pPr>
            <a:r>
              <a:rPr lang="en-US" dirty="0" smtClean="0">
                <a:sym typeface="Symbol" charset="0"/>
              </a:rPr>
              <a:t>if only one instance per resource type, then deadlock</a:t>
            </a:r>
          </a:p>
          <a:p>
            <a:pPr lvl="2" eaLnBrk="1" hangingPunct="1">
              <a:defRPr/>
            </a:pPr>
            <a:r>
              <a:rPr lang="en-US" dirty="0" smtClean="0">
                <a:sym typeface="Symbol" charset="0"/>
              </a:rPr>
              <a:t>Call it Single Instance System</a:t>
            </a:r>
          </a:p>
          <a:p>
            <a:pPr lvl="1" eaLnBrk="1" hangingPunct="1">
              <a:defRPr/>
            </a:pPr>
            <a:r>
              <a:rPr lang="en-US" dirty="0" smtClean="0">
                <a:sym typeface="Symbol" charset="0"/>
              </a:rPr>
              <a:t>if multiple instances per resource type, possibility of deadlock</a:t>
            </a:r>
          </a:p>
          <a:p>
            <a:pPr lvl="2" eaLnBrk="1" hangingPunct="1">
              <a:defRPr/>
            </a:pPr>
            <a:r>
              <a:rPr lang="en-US" dirty="0" smtClean="0">
                <a:sym typeface="Symbol" charset="0"/>
              </a:rPr>
              <a:t>Call it Multiple Instance System</a:t>
            </a:r>
          </a:p>
          <a:p>
            <a:pPr eaLnBrk="1" hangingPunct="1">
              <a:defRPr/>
            </a:pPr>
            <a:endParaRPr lang="en-US" dirty="0" smtClean="0">
              <a:cs typeface="+mn-cs"/>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tr-TR"/>
              <a:t>CS342 Operating Systems</a:t>
            </a:r>
            <a:endParaRPr lang="en-US"/>
          </a:p>
        </p:txBody>
      </p:sp>
      <p:sp>
        <p:nvSpPr>
          <p:cNvPr id="5" name="Footer Placeholder 4"/>
          <p:cNvSpPr>
            <a:spLocks noGrp="1"/>
          </p:cNvSpPr>
          <p:nvPr>
            <p:ph type="ftr" sz="quarter" idx="11"/>
          </p:nvPr>
        </p:nvSpPr>
        <p:spPr/>
        <p:txBody>
          <a:bodyPr/>
          <a:lstStyle/>
          <a:p>
            <a:pPr>
              <a:defRPr/>
            </a:pPr>
            <a:r>
              <a:rPr lang="tr-TR"/>
              <a:t>İbrahim Körpeoğlu, Bilkent University</a:t>
            </a:r>
            <a:endParaRPr lang="en-US"/>
          </a:p>
        </p:txBody>
      </p:sp>
      <p:sp>
        <p:nvSpPr>
          <p:cNvPr id="6" name="Slide Number Placeholder 5"/>
          <p:cNvSpPr>
            <a:spLocks noGrp="1"/>
          </p:cNvSpPr>
          <p:nvPr>
            <p:ph type="sldNum" sz="quarter" idx="12"/>
          </p:nvPr>
        </p:nvSpPr>
        <p:spPr/>
        <p:txBody>
          <a:bodyPr/>
          <a:lstStyle/>
          <a:p>
            <a:pPr>
              <a:defRPr/>
            </a:pPr>
            <a:fld id="{A2063FA4-94B3-704D-8994-9AD5D4EB5AF7}" type="slidenum">
              <a:rPr lang="en-US"/>
              <a:pPr>
                <a:defRPr/>
              </a:pPr>
              <a:t>12</a:t>
            </a:fld>
            <a:endParaRPr lang="en-US"/>
          </a:p>
        </p:txBody>
      </p:sp>
      <p:sp>
        <p:nvSpPr>
          <p:cNvPr id="1069058" name="Rectangle 2"/>
          <p:cNvSpPr>
            <a:spLocks noGrp="1" noChangeArrowheads="1"/>
          </p:cNvSpPr>
          <p:nvPr>
            <p:ph type="title"/>
          </p:nvPr>
        </p:nvSpPr>
        <p:spPr/>
        <p:txBody>
          <a:bodyPr/>
          <a:lstStyle/>
          <a:p>
            <a:pPr eaLnBrk="1" hangingPunct="1">
              <a:defRPr/>
            </a:pPr>
            <a:r>
              <a:rPr lang="en-US" smtClean="0">
                <a:cs typeface="+mj-cs"/>
              </a:rPr>
              <a:t>Methods for Handling Deadlocks</a:t>
            </a:r>
          </a:p>
        </p:txBody>
      </p:sp>
      <p:sp>
        <p:nvSpPr>
          <p:cNvPr id="1069059" name="Rectangle 3"/>
          <p:cNvSpPr>
            <a:spLocks noGrp="1" noChangeArrowheads="1"/>
          </p:cNvSpPr>
          <p:nvPr>
            <p:ph type="body" idx="1"/>
          </p:nvPr>
        </p:nvSpPr>
        <p:spPr/>
        <p:txBody>
          <a:bodyPr/>
          <a:lstStyle/>
          <a:p>
            <a:pPr eaLnBrk="1" hangingPunct="1">
              <a:defRPr/>
            </a:pPr>
            <a:r>
              <a:rPr lang="en-US" smtClean="0">
                <a:cs typeface="+mn-cs"/>
              </a:rPr>
              <a:t>Ensure that the system will </a:t>
            </a:r>
            <a:r>
              <a:rPr lang="en-US" b="1" i="1" smtClean="0">
                <a:cs typeface="+mn-cs"/>
              </a:rPr>
              <a:t>never</a:t>
            </a:r>
            <a:r>
              <a:rPr lang="en-US" smtClean="0">
                <a:cs typeface="+mn-cs"/>
              </a:rPr>
              <a:t> enter a deadlock state</a:t>
            </a:r>
          </a:p>
          <a:p>
            <a:pPr lvl="1" eaLnBrk="1" hangingPunct="1">
              <a:defRPr/>
            </a:pPr>
            <a:r>
              <a:rPr lang="en-US" smtClean="0"/>
              <a:t>Deadlock </a:t>
            </a:r>
            <a:r>
              <a:rPr lang="en-US" b="1" smtClean="0"/>
              <a:t>Prevention</a:t>
            </a:r>
            <a:r>
              <a:rPr lang="en-US" smtClean="0"/>
              <a:t> or  Deadlock </a:t>
            </a:r>
            <a:r>
              <a:rPr lang="en-US" b="1" smtClean="0"/>
              <a:t>Avoidance</a:t>
            </a:r>
            <a:r>
              <a:rPr lang="en-US" smtClean="0"/>
              <a:t> methods</a:t>
            </a:r>
            <a:br>
              <a:rPr lang="en-US" smtClean="0"/>
            </a:br>
            <a:endParaRPr lang="en-US" smtClean="0"/>
          </a:p>
          <a:p>
            <a:pPr eaLnBrk="1" hangingPunct="1">
              <a:defRPr/>
            </a:pPr>
            <a:r>
              <a:rPr lang="en-US" smtClean="0">
                <a:cs typeface="+mn-cs"/>
              </a:rPr>
              <a:t>Allow the system to enter a deadlock state and then recover</a:t>
            </a:r>
          </a:p>
          <a:p>
            <a:pPr lvl="1" eaLnBrk="1" hangingPunct="1">
              <a:defRPr/>
            </a:pPr>
            <a:r>
              <a:rPr lang="en-US" smtClean="0"/>
              <a:t>Deadlock </a:t>
            </a:r>
            <a:r>
              <a:rPr lang="en-US" b="1" smtClean="0"/>
              <a:t>Detection</a:t>
            </a:r>
            <a:r>
              <a:rPr lang="en-US" smtClean="0"/>
              <a:t> needed</a:t>
            </a:r>
          </a:p>
          <a:p>
            <a:pPr lvl="1" eaLnBrk="1" hangingPunct="1">
              <a:defRPr/>
            </a:pPr>
            <a:endParaRPr lang="en-US" smtClean="0"/>
          </a:p>
          <a:p>
            <a:pPr eaLnBrk="1" hangingPunct="1">
              <a:defRPr/>
            </a:pPr>
            <a:r>
              <a:rPr lang="en-US" smtClean="0">
                <a:cs typeface="+mn-cs"/>
              </a:rPr>
              <a:t>Ignore the problem and pretend that deadlocks never occur in the system; </a:t>
            </a:r>
          </a:p>
          <a:p>
            <a:pPr lvl="1" eaLnBrk="1" hangingPunct="1">
              <a:defRPr/>
            </a:pPr>
            <a:r>
              <a:rPr lang="en-US" smtClean="0"/>
              <a:t>Used by most operating systems, including UNIX</a:t>
            </a:r>
          </a:p>
          <a:p>
            <a:pPr lvl="1" eaLnBrk="1" hangingPunct="1">
              <a:defRPr/>
            </a:pPr>
            <a:r>
              <a:rPr lang="en-US" smtClean="0"/>
              <a:t>OS does not bother with deadlocks that can occur in applications</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r>
              <a:rPr lang="tr-TR"/>
              <a:t>CS342 Operating Systems</a:t>
            </a:r>
            <a:endParaRPr lang="en-US"/>
          </a:p>
        </p:txBody>
      </p:sp>
      <p:sp>
        <p:nvSpPr>
          <p:cNvPr id="6" name="Footer Placeholder 4"/>
          <p:cNvSpPr>
            <a:spLocks noGrp="1"/>
          </p:cNvSpPr>
          <p:nvPr>
            <p:ph type="ftr" sz="quarter" idx="11"/>
          </p:nvPr>
        </p:nvSpPr>
        <p:spPr/>
        <p:txBody>
          <a:bodyPr/>
          <a:lstStyle/>
          <a:p>
            <a:pPr>
              <a:defRPr/>
            </a:pPr>
            <a:r>
              <a:rPr lang="tr-TR"/>
              <a:t>İbrahim Körpeoğlu, Bilkent University</a:t>
            </a:r>
            <a:endParaRPr lang="en-US"/>
          </a:p>
        </p:txBody>
      </p:sp>
      <p:sp>
        <p:nvSpPr>
          <p:cNvPr id="7" name="Slide Number Placeholder 5"/>
          <p:cNvSpPr>
            <a:spLocks noGrp="1"/>
          </p:cNvSpPr>
          <p:nvPr>
            <p:ph type="sldNum" sz="quarter" idx="12"/>
          </p:nvPr>
        </p:nvSpPr>
        <p:spPr/>
        <p:txBody>
          <a:bodyPr/>
          <a:lstStyle/>
          <a:p>
            <a:pPr>
              <a:defRPr/>
            </a:pPr>
            <a:fld id="{E7BABA1E-76A4-D04F-AAD4-650134DAAE10}" type="slidenum">
              <a:rPr lang="en-US"/>
              <a:pPr>
                <a:defRPr/>
              </a:pPr>
              <a:t>13</a:t>
            </a:fld>
            <a:endParaRPr lang="en-US"/>
          </a:p>
        </p:txBody>
      </p:sp>
      <p:sp>
        <p:nvSpPr>
          <p:cNvPr id="1073154" name="Rectangle 2"/>
          <p:cNvSpPr>
            <a:spLocks noGrp="1" noChangeArrowheads="1"/>
          </p:cNvSpPr>
          <p:nvPr>
            <p:ph type="title"/>
          </p:nvPr>
        </p:nvSpPr>
        <p:spPr/>
        <p:txBody>
          <a:bodyPr/>
          <a:lstStyle/>
          <a:p>
            <a:pPr eaLnBrk="1" hangingPunct="1">
              <a:defRPr/>
            </a:pPr>
            <a:r>
              <a:rPr lang="en-US" smtClean="0">
                <a:cs typeface="+mj-cs"/>
              </a:rPr>
              <a:t>Deadlock Prevention</a:t>
            </a:r>
          </a:p>
        </p:txBody>
      </p:sp>
      <p:sp>
        <p:nvSpPr>
          <p:cNvPr id="1073155" name="Rectangle 3"/>
          <p:cNvSpPr>
            <a:spLocks noGrp="1" noChangeArrowheads="1"/>
          </p:cNvSpPr>
          <p:nvPr>
            <p:ph type="body" idx="1"/>
          </p:nvPr>
        </p:nvSpPr>
        <p:spPr>
          <a:xfrm>
            <a:off x="395288" y="2205038"/>
            <a:ext cx="8496300" cy="3455987"/>
          </a:xfrm>
        </p:spPr>
        <p:txBody>
          <a:bodyPr/>
          <a:lstStyle/>
          <a:p>
            <a:pPr eaLnBrk="1" hangingPunct="1">
              <a:defRPr/>
            </a:pPr>
            <a:endParaRPr lang="en-US" sz="1600" b="1" dirty="0" smtClean="0">
              <a:cs typeface="+mn-cs"/>
            </a:endParaRPr>
          </a:p>
          <a:p>
            <a:pPr eaLnBrk="1" hangingPunct="1">
              <a:defRPr/>
            </a:pPr>
            <a:r>
              <a:rPr lang="en-US" b="1" dirty="0" smtClean="0">
                <a:cs typeface="+mn-cs"/>
              </a:rPr>
              <a:t>Mutual Exclusion</a:t>
            </a:r>
            <a:r>
              <a:rPr lang="en-US" dirty="0" smtClean="0">
                <a:cs typeface="+mn-cs"/>
              </a:rPr>
              <a:t> – not required for sharable resources; must hold for </a:t>
            </a:r>
            <a:r>
              <a:rPr lang="en-US" dirty="0" err="1" smtClean="0">
                <a:cs typeface="+mn-cs"/>
              </a:rPr>
              <a:t>nonsharable</a:t>
            </a:r>
            <a:r>
              <a:rPr lang="en-US" dirty="0" smtClean="0">
                <a:cs typeface="+mn-cs"/>
              </a:rPr>
              <a:t> resources</a:t>
            </a:r>
            <a:endParaRPr lang="en-US" dirty="0">
              <a:cs typeface="+mn-cs"/>
            </a:endParaRPr>
          </a:p>
          <a:p>
            <a:pPr lvl="1" eaLnBrk="1" hangingPunct="1">
              <a:defRPr/>
            </a:pPr>
            <a:r>
              <a:rPr lang="en-US" dirty="0" smtClean="0">
                <a:cs typeface="+mn-cs"/>
              </a:rPr>
              <a:t>Example:  spooling for printer</a:t>
            </a:r>
          </a:p>
          <a:p>
            <a:pPr eaLnBrk="1" hangingPunct="1">
              <a:defRPr/>
            </a:pPr>
            <a:r>
              <a:rPr lang="en-US" b="1" dirty="0" smtClean="0">
                <a:cs typeface="+mn-cs"/>
              </a:rPr>
              <a:t>Hold and Wait</a:t>
            </a:r>
            <a:r>
              <a:rPr lang="en-US" dirty="0" smtClean="0">
                <a:cs typeface="+mn-cs"/>
              </a:rPr>
              <a:t> – must guarantee that whenever a process requests a resource, it does not hold any other resources</a:t>
            </a:r>
          </a:p>
          <a:p>
            <a:pPr lvl="1" eaLnBrk="1" hangingPunct="1">
              <a:defRPr/>
            </a:pPr>
            <a:r>
              <a:rPr lang="en-US" dirty="0" smtClean="0"/>
              <a:t>Require process to request and allocated all its resources at beginning</a:t>
            </a:r>
            <a:endParaRPr lang="en-US" dirty="0"/>
          </a:p>
          <a:p>
            <a:pPr lvl="1" eaLnBrk="1" hangingPunct="1">
              <a:defRPr/>
            </a:pPr>
            <a:r>
              <a:rPr lang="en-US" dirty="0"/>
              <a:t>A</a:t>
            </a:r>
            <a:r>
              <a:rPr lang="en-US" dirty="0" smtClean="0"/>
              <a:t>llow process to request resources only when it has none</a:t>
            </a:r>
          </a:p>
          <a:p>
            <a:pPr lvl="1" eaLnBrk="1" hangingPunct="1">
              <a:defRPr/>
            </a:pPr>
            <a:endParaRPr lang="en-US" dirty="0" smtClean="0"/>
          </a:p>
          <a:p>
            <a:pPr lvl="1" eaLnBrk="1" hangingPunct="1">
              <a:defRPr/>
            </a:pPr>
            <a:r>
              <a:rPr lang="en-US" dirty="0" smtClean="0"/>
              <a:t>Low resource utilization; starvation possible</a:t>
            </a:r>
          </a:p>
          <a:p>
            <a:pPr eaLnBrk="1" hangingPunct="1">
              <a:defRPr/>
            </a:pPr>
            <a:endParaRPr lang="en-US" dirty="0" smtClean="0">
              <a:cs typeface="+mn-cs"/>
            </a:endParaRPr>
          </a:p>
        </p:txBody>
      </p:sp>
      <p:sp>
        <p:nvSpPr>
          <p:cNvPr id="29702" name="Text Box 1028"/>
          <p:cNvSpPr txBox="1">
            <a:spLocks noChangeArrowheads="1"/>
          </p:cNvSpPr>
          <p:nvPr/>
        </p:nvSpPr>
        <p:spPr bwMode="auto">
          <a:xfrm>
            <a:off x="619474" y="1713191"/>
            <a:ext cx="600957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spcBef>
                <a:spcPct val="50000"/>
              </a:spcBef>
            </a:pPr>
            <a:r>
              <a:rPr lang="en-US" sz="1800" dirty="0"/>
              <a:t>Basic Principle: </a:t>
            </a:r>
            <a:r>
              <a:rPr lang="en-US" sz="1800" dirty="0">
                <a:solidFill>
                  <a:srgbClr val="FF0000"/>
                </a:solidFill>
              </a:rPr>
              <a:t>Restrain the ways requests can be made</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tr-TR"/>
              <a:t>CS342 Operating Systems</a:t>
            </a:r>
            <a:endParaRPr lang="en-US"/>
          </a:p>
        </p:txBody>
      </p:sp>
      <p:sp>
        <p:nvSpPr>
          <p:cNvPr id="5" name="Footer Placeholder 4"/>
          <p:cNvSpPr>
            <a:spLocks noGrp="1"/>
          </p:cNvSpPr>
          <p:nvPr>
            <p:ph type="ftr" sz="quarter" idx="11"/>
          </p:nvPr>
        </p:nvSpPr>
        <p:spPr/>
        <p:txBody>
          <a:bodyPr/>
          <a:lstStyle/>
          <a:p>
            <a:pPr>
              <a:defRPr/>
            </a:pPr>
            <a:r>
              <a:rPr lang="tr-TR"/>
              <a:t>İbrahim Körpeoğlu, Bilkent University</a:t>
            </a:r>
            <a:endParaRPr lang="en-US"/>
          </a:p>
        </p:txBody>
      </p:sp>
      <p:sp>
        <p:nvSpPr>
          <p:cNvPr id="6" name="Slide Number Placeholder 5"/>
          <p:cNvSpPr>
            <a:spLocks noGrp="1"/>
          </p:cNvSpPr>
          <p:nvPr>
            <p:ph type="sldNum" sz="quarter" idx="12"/>
          </p:nvPr>
        </p:nvSpPr>
        <p:spPr/>
        <p:txBody>
          <a:bodyPr/>
          <a:lstStyle/>
          <a:p>
            <a:pPr>
              <a:defRPr/>
            </a:pPr>
            <a:fld id="{86776736-317B-6F40-87CF-095870B5E67A}" type="slidenum">
              <a:rPr lang="en-US"/>
              <a:pPr>
                <a:defRPr/>
              </a:pPr>
              <a:t>14</a:t>
            </a:fld>
            <a:endParaRPr lang="en-US"/>
          </a:p>
        </p:txBody>
      </p:sp>
      <p:sp>
        <p:nvSpPr>
          <p:cNvPr id="1075202" name="Rectangle 2"/>
          <p:cNvSpPr>
            <a:spLocks noGrp="1" noChangeArrowheads="1"/>
          </p:cNvSpPr>
          <p:nvPr>
            <p:ph type="title"/>
          </p:nvPr>
        </p:nvSpPr>
        <p:spPr/>
        <p:txBody>
          <a:bodyPr/>
          <a:lstStyle/>
          <a:p>
            <a:pPr eaLnBrk="1" hangingPunct="1">
              <a:defRPr/>
            </a:pPr>
            <a:r>
              <a:rPr lang="en-US" smtClean="0">
                <a:cs typeface="+mj-cs"/>
              </a:rPr>
              <a:t>Deadlock Prevention (Cont.)</a:t>
            </a:r>
          </a:p>
        </p:txBody>
      </p:sp>
      <p:sp>
        <p:nvSpPr>
          <p:cNvPr id="1075203" name="Rectangle 3"/>
          <p:cNvSpPr>
            <a:spLocks noGrp="1" noChangeArrowheads="1"/>
          </p:cNvSpPr>
          <p:nvPr>
            <p:ph type="body" idx="1"/>
          </p:nvPr>
        </p:nvSpPr>
        <p:spPr/>
        <p:txBody>
          <a:bodyPr/>
          <a:lstStyle/>
          <a:p>
            <a:pPr eaLnBrk="1" hangingPunct="1">
              <a:defRPr/>
            </a:pPr>
            <a:r>
              <a:rPr lang="en-US" b="1" dirty="0" smtClean="0">
                <a:cs typeface="+mn-cs"/>
              </a:rPr>
              <a:t>No Preemption –</a:t>
            </a:r>
          </a:p>
          <a:p>
            <a:pPr lvl="1" eaLnBrk="1" hangingPunct="1">
              <a:defRPr/>
            </a:pPr>
            <a:r>
              <a:rPr lang="en-US" dirty="0" smtClean="0"/>
              <a:t>A process  holding resources makes request: if request cannot be granted, release (preempt) the held resources, and try again later.</a:t>
            </a:r>
          </a:p>
          <a:p>
            <a:pPr lvl="1" eaLnBrk="1" hangingPunct="1">
              <a:defRPr/>
            </a:pPr>
            <a:r>
              <a:rPr lang="en-US" dirty="0" smtClean="0"/>
              <a:t>Preempted resources are added to the list of resources for which the process is waiting</a:t>
            </a:r>
          </a:p>
          <a:p>
            <a:pPr lvl="1" eaLnBrk="1" hangingPunct="1">
              <a:defRPr/>
            </a:pPr>
            <a:r>
              <a:rPr lang="en-US" dirty="0" smtClean="0"/>
              <a:t>Process will be restarted only when it can regain its old resources, as well as the new ones that it was requesting.</a:t>
            </a:r>
            <a:br>
              <a:rPr lang="en-US" dirty="0" smtClean="0"/>
            </a:br>
            <a:endParaRPr lang="en-US" dirty="0" smtClean="0"/>
          </a:p>
          <a:p>
            <a:pPr lvl="1" eaLnBrk="1" hangingPunct="1">
              <a:defRPr/>
            </a:pPr>
            <a:r>
              <a:rPr lang="en-US" dirty="0" smtClean="0"/>
              <a:t>Example: memory as a resource needed by a program</a:t>
            </a:r>
          </a:p>
          <a:p>
            <a:pPr lvl="1" eaLnBrk="1" hangingPunct="1">
              <a:defRPr/>
            </a:pPr>
            <a:endParaRPr lang="en-US" dirty="0" smtClean="0"/>
          </a:p>
          <a:p>
            <a:pPr eaLnBrk="1" hangingPunct="1">
              <a:defRPr/>
            </a:pPr>
            <a:r>
              <a:rPr lang="en-US" b="1" dirty="0" smtClean="0">
                <a:cs typeface="+mn-cs"/>
              </a:rPr>
              <a:t>Circular Wait</a:t>
            </a:r>
            <a:r>
              <a:rPr lang="en-US" dirty="0" smtClean="0">
                <a:cs typeface="+mn-cs"/>
              </a:rPr>
              <a:t> – impose a total </a:t>
            </a:r>
            <a:r>
              <a:rPr lang="en-US" dirty="0" smtClean="0">
                <a:solidFill>
                  <a:srgbClr val="FF0000"/>
                </a:solidFill>
                <a:cs typeface="+mn-cs"/>
              </a:rPr>
              <a:t>ordering of all resource types</a:t>
            </a:r>
            <a:r>
              <a:rPr lang="en-US" dirty="0" smtClean="0">
                <a:cs typeface="+mn-cs"/>
              </a:rPr>
              <a:t>, and require that each process requests resources in an </a:t>
            </a:r>
            <a:r>
              <a:rPr lang="en-US" dirty="0" smtClean="0">
                <a:solidFill>
                  <a:srgbClr val="FF0000"/>
                </a:solidFill>
                <a:cs typeface="+mn-cs"/>
              </a:rPr>
              <a:t>increasing order</a:t>
            </a:r>
          </a:p>
          <a:p>
            <a:pPr eaLnBrk="1" hangingPunct="1">
              <a:defRPr/>
            </a:pPr>
            <a:endParaRPr lang="en-US" dirty="0" smtClean="0">
              <a:cs typeface="+mn-cs"/>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Date Placeholder 3"/>
          <p:cNvSpPr>
            <a:spLocks noGrp="1"/>
          </p:cNvSpPr>
          <p:nvPr>
            <p:ph type="dt" sz="quarter" idx="10"/>
          </p:nvPr>
        </p:nvSpPr>
        <p:spPr/>
        <p:txBody>
          <a:bodyPr/>
          <a:lstStyle/>
          <a:p>
            <a:pPr>
              <a:defRPr/>
            </a:pPr>
            <a:r>
              <a:rPr lang="tr-TR"/>
              <a:t>CS342 Operating Systems</a:t>
            </a:r>
            <a:endParaRPr lang="en-US"/>
          </a:p>
        </p:txBody>
      </p:sp>
      <p:sp>
        <p:nvSpPr>
          <p:cNvPr id="17" name="Footer Placeholder 4"/>
          <p:cNvSpPr>
            <a:spLocks noGrp="1"/>
          </p:cNvSpPr>
          <p:nvPr>
            <p:ph type="ftr" sz="quarter" idx="11"/>
          </p:nvPr>
        </p:nvSpPr>
        <p:spPr/>
        <p:txBody>
          <a:bodyPr/>
          <a:lstStyle/>
          <a:p>
            <a:pPr>
              <a:defRPr/>
            </a:pPr>
            <a:r>
              <a:rPr lang="tr-TR"/>
              <a:t>İbrahim Körpeoğlu, Bilkent University</a:t>
            </a:r>
            <a:endParaRPr lang="en-US"/>
          </a:p>
        </p:txBody>
      </p:sp>
      <p:sp>
        <p:nvSpPr>
          <p:cNvPr id="18" name="Slide Number Placeholder 5"/>
          <p:cNvSpPr>
            <a:spLocks noGrp="1"/>
          </p:cNvSpPr>
          <p:nvPr>
            <p:ph type="sldNum" sz="quarter" idx="12"/>
          </p:nvPr>
        </p:nvSpPr>
        <p:spPr/>
        <p:txBody>
          <a:bodyPr/>
          <a:lstStyle/>
          <a:p>
            <a:pPr>
              <a:defRPr/>
            </a:pPr>
            <a:fld id="{EDD8A8BB-77A8-A44E-902B-B7761AAAF027}" type="slidenum">
              <a:rPr lang="en-US"/>
              <a:pPr>
                <a:defRPr/>
              </a:pPr>
              <a:t>15</a:t>
            </a:fld>
            <a:endParaRPr lang="en-US"/>
          </a:p>
        </p:txBody>
      </p:sp>
      <p:sp>
        <p:nvSpPr>
          <p:cNvPr id="1117186" name="Rectangle 2"/>
          <p:cNvSpPr>
            <a:spLocks noGrp="1" noChangeArrowheads="1"/>
          </p:cNvSpPr>
          <p:nvPr>
            <p:ph type="title"/>
          </p:nvPr>
        </p:nvSpPr>
        <p:spPr/>
        <p:txBody>
          <a:bodyPr/>
          <a:lstStyle/>
          <a:p>
            <a:pPr eaLnBrk="1" hangingPunct="1">
              <a:defRPr/>
            </a:pPr>
            <a:r>
              <a:rPr lang="en-US" smtClean="0">
                <a:cs typeface="+mj-cs"/>
              </a:rPr>
              <a:t>Deadlock Prevention (Cont.)</a:t>
            </a:r>
          </a:p>
        </p:txBody>
      </p:sp>
      <p:sp>
        <p:nvSpPr>
          <p:cNvPr id="1117187" name="Rectangle 3"/>
          <p:cNvSpPr>
            <a:spLocks noGrp="1" noChangeArrowheads="1"/>
          </p:cNvSpPr>
          <p:nvPr>
            <p:ph type="body" idx="1"/>
          </p:nvPr>
        </p:nvSpPr>
        <p:spPr/>
        <p:txBody>
          <a:bodyPr/>
          <a:lstStyle/>
          <a:p>
            <a:pPr eaLnBrk="1" hangingPunct="1">
              <a:defRPr/>
            </a:pPr>
            <a:r>
              <a:rPr lang="en-US" sz="1600" dirty="0" smtClean="0">
                <a:cs typeface="+mn-cs"/>
              </a:rPr>
              <a:t>All resources are ordered and assigned an integer number</a:t>
            </a:r>
          </a:p>
          <a:p>
            <a:pPr lvl="1" eaLnBrk="1" hangingPunct="1">
              <a:defRPr/>
            </a:pPr>
            <a:r>
              <a:rPr lang="en-US" sz="1600" dirty="0" smtClean="0"/>
              <a:t>A process can request resources </a:t>
            </a:r>
            <a:r>
              <a:rPr lang="en-US" sz="1600" b="1" dirty="0" smtClean="0"/>
              <a:t>in increasing order of enumeration</a:t>
            </a:r>
          </a:p>
        </p:txBody>
      </p:sp>
      <p:sp>
        <p:nvSpPr>
          <p:cNvPr id="1117188" name="Rectangle 4"/>
          <p:cNvSpPr>
            <a:spLocks noChangeArrowheads="1"/>
          </p:cNvSpPr>
          <p:nvPr/>
        </p:nvSpPr>
        <p:spPr bwMode="auto">
          <a:xfrm>
            <a:off x="1044575" y="3206750"/>
            <a:ext cx="863600" cy="503238"/>
          </a:xfrm>
          <a:prstGeom prst="rect">
            <a:avLst/>
          </a:prstGeom>
          <a:noFill/>
          <a:ln w="3175">
            <a:solidFill>
              <a:schemeClr val="tx1"/>
            </a:solidFill>
            <a:miter lim="800000"/>
            <a:headEnd type="none" w="lg" len="lg"/>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pPr algn="ctr">
              <a:defRPr/>
            </a:pPr>
            <a:r>
              <a:rPr lang="en-US">
                <a:cs typeface="+mn-cs"/>
              </a:rPr>
              <a:t>R1</a:t>
            </a:r>
          </a:p>
        </p:txBody>
      </p:sp>
      <p:sp>
        <p:nvSpPr>
          <p:cNvPr id="1117189" name="Rectangle 5"/>
          <p:cNvSpPr>
            <a:spLocks noChangeArrowheads="1"/>
          </p:cNvSpPr>
          <p:nvPr/>
        </p:nvSpPr>
        <p:spPr bwMode="auto">
          <a:xfrm>
            <a:off x="2484438" y="3206750"/>
            <a:ext cx="863600" cy="503238"/>
          </a:xfrm>
          <a:prstGeom prst="rect">
            <a:avLst/>
          </a:prstGeom>
          <a:noFill/>
          <a:ln w="3175">
            <a:solidFill>
              <a:schemeClr val="tx1"/>
            </a:solidFill>
            <a:miter lim="800000"/>
            <a:headEnd type="none" w="lg" len="lg"/>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pPr algn="ctr">
              <a:defRPr/>
            </a:pPr>
            <a:r>
              <a:rPr lang="en-US">
                <a:cs typeface="+mn-cs"/>
              </a:rPr>
              <a:t>R2</a:t>
            </a:r>
          </a:p>
        </p:txBody>
      </p:sp>
      <p:sp>
        <p:nvSpPr>
          <p:cNvPr id="1117190" name="Rectangle 6"/>
          <p:cNvSpPr>
            <a:spLocks noChangeArrowheads="1"/>
          </p:cNvSpPr>
          <p:nvPr/>
        </p:nvSpPr>
        <p:spPr bwMode="auto">
          <a:xfrm>
            <a:off x="3924300" y="3206750"/>
            <a:ext cx="863600" cy="503238"/>
          </a:xfrm>
          <a:prstGeom prst="rect">
            <a:avLst/>
          </a:prstGeom>
          <a:noFill/>
          <a:ln w="3175">
            <a:solidFill>
              <a:schemeClr val="tx1"/>
            </a:solidFill>
            <a:miter lim="800000"/>
            <a:headEnd type="none" w="lg" len="lg"/>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pPr algn="ctr">
              <a:defRPr/>
            </a:pPr>
            <a:r>
              <a:rPr lang="en-US">
                <a:cs typeface="+mn-cs"/>
              </a:rPr>
              <a:t>R3</a:t>
            </a:r>
          </a:p>
        </p:txBody>
      </p:sp>
      <p:sp>
        <p:nvSpPr>
          <p:cNvPr id="1117191" name="Rectangle 7"/>
          <p:cNvSpPr>
            <a:spLocks noChangeArrowheads="1"/>
          </p:cNvSpPr>
          <p:nvPr/>
        </p:nvSpPr>
        <p:spPr bwMode="auto">
          <a:xfrm>
            <a:off x="5724525" y="3206750"/>
            <a:ext cx="863600" cy="503238"/>
          </a:xfrm>
          <a:prstGeom prst="rect">
            <a:avLst/>
          </a:prstGeom>
          <a:noFill/>
          <a:ln w="3175">
            <a:solidFill>
              <a:schemeClr val="tx1"/>
            </a:solidFill>
            <a:miter lim="800000"/>
            <a:headEnd type="none" w="lg" len="lg"/>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pPr algn="ctr">
              <a:defRPr/>
            </a:pPr>
            <a:r>
              <a:rPr lang="en-US">
                <a:cs typeface="+mn-cs"/>
              </a:rPr>
              <a:t>R4</a:t>
            </a:r>
          </a:p>
        </p:txBody>
      </p:sp>
      <p:sp>
        <p:nvSpPr>
          <p:cNvPr id="1117192" name="Rectangle 8"/>
          <p:cNvSpPr>
            <a:spLocks noChangeArrowheads="1"/>
          </p:cNvSpPr>
          <p:nvPr/>
        </p:nvSpPr>
        <p:spPr bwMode="auto">
          <a:xfrm>
            <a:off x="7308850" y="3135313"/>
            <a:ext cx="863600" cy="503237"/>
          </a:xfrm>
          <a:prstGeom prst="rect">
            <a:avLst/>
          </a:prstGeom>
          <a:noFill/>
          <a:ln w="3175">
            <a:solidFill>
              <a:schemeClr val="tx1"/>
            </a:solidFill>
            <a:miter lim="800000"/>
            <a:headEnd type="none" w="lg" len="lg"/>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pPr algn="ctr">
              <a:defRPr/>
            </a:pPr>
            <a:r>
              <a:rPr lang="en-US">
                <a:cs typeface="+mn-cs"/>
              </a:rPr>
              <a:t>R5</a:t>
            </a:r>
          </a:p>
        </p:txBody>
      </p:sp>
      <p:sp>
        <p:nvSpPr>
          <p:cNvPr id="1117193" name="Text Box 9"/>
          <p:cNvSpPr txBox="1">
            <a:spLocks noChangeArrowheads="1"/>
          </p:cNvSpPr>
          <p:nvPr/>
        </p:nvSpPr>
        <p:spPr bwMode="auto">
          <a:xfrm>
            <a:off x="900113" y="2701925"/>
            <a:ext cx="12731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type="none" w="lg" len="lg"/>
                <a:tailEnd type="none" w="lg"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pPr>
              <a:defRPr/>
            </a:pPr>
            <a:r>
              <a:rPr lang="en-US">
                <a:cs typeface="+mn-cs"/>
              </a:rPr>
              <a:t>Resources</a:t>
            </a:r>
          </a:p>
        </p:txBody>
      </p:sp>
      <p:sp>
        <p:nvSpPr>
          <p:cNvPr id="1117194" name="Line 10"/>
          <p:cNvSpPr>
            <a:spLocks noChangeShapeType="1"/>
          </p:cNvSpPr>
          <p:nvPr/>
        </p:nvSpPr>
        <p:spPr bwMode="auto">
          <a:xfrm>
            <a:off x="1260475" y="4221163"/>
            <a:ext cx="6337300" cy="0"/>
          </a:xfrm>
          <a:prstGeom prst="line">
            <a:avLst/>
          </a:prstGeom>
          <a:noFill/>
          <a:ln w="3175">
            <a:solidFill>
              <a:schemeClr val="tx1"/>
            </a:solidFill>
            <a:round/>
            <a:headEnd type="none" w="lg" len="lg"/>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pPr>
              <a:defRPr/>
            </a:pPr>
            <a:endParaRPr lang="en-US">
              <a:cs typeface="+mn-cs"/>
            </a:endParaRPr>
          </a:p>
        </p:txBody>
      </p:sp>
      <p:sp>
        <p:nvSpPr>
          <p:cNvPr id="1117195" name="Text Box 11"/>
          <p:cNvSpPr txBox="1">
            <a:spLocks noChangeArrowheads="1"/>
          </p:cNvSpPr>
          <p:nvPr/>
        </p:nvSpPr>
        <p:spPr bwMode="auto">
          <a:xfrm>
            <a:off x="2557463" y="3860800"/>
            <a:ext cx="44100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type="none" w="lg" len="lg"/>
                <a:tailEnd type="none" w="lg"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pPr>
              <a:defRPr/>
            </a:pPr>
            <a:r>
              <a:rPr lang="en-US">
                <a:cs typeface="+mn-cs"/>
              </a:rPr>
              <a:t>can only request and allocate in this order</a:t>
            </a:r>
          </a:p>
        </p:txBody>
      </p:sp>
      <p:sp>
        <p:nvSpPr>
          <p:cNvPr id="1117196" name="Text Box 12"/>
          <p:cNvSpPr txBox="1">
            <a:spLocks noChangeArrowheads="1"/>
          </p:cNvSpPr>
          <p:nvPr/>
        </p:nvSpPr>
        <p:spPr bwMode="auto">
          <a:xfrm>
            <a:off x="539750" y="4927600"/>
            <a:ext cx="1387475"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type="none" w="lg" len="lg"/>
                <a:tailEnd type="none" w="lg"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pPr>
              <a:defRPr/>
            </a:pPr>
            <a:r>
              <a:rPr lang="en-US" u="sng">
                <a:cs typeface="+mn-cs"/>
              </a:rPr>
              <a:t>Process 1 </a:t>
            </a:r>
          </a:p>
          <a:p>
            <a:pPr>
              <a:defRPr/>
            </a:pPr>
            <a:r>
              <a:rPr lang="en-US">
                <a:cs typeface="+mn-cs"/>
              </a:rPr>
              <a:t>Request R2</a:t>
            </a:r>
          </a:p>
          <a:p>
            <a:pPr>
              <a:defRPr/>
            </a:pPr>
            <a:r>
              <a:rPr lang="en-US">
                <a:cs typeface="+mn-cs"/>
              </a:rPr>
              <a:t>Request R4</a:t>
            </a:r>
          </a:p>
        </p:txBody>
      </p:sp>
      <p:sp>
        <p:nvSpPr>
          <p:cNvPr id="1117197" name="Text Box 13"/>
          <p:cNvSpPr txBox="1">
            <a:spLocks noChangeArrowheads="1"/>
          </p:cNvSpPr>
          <p:nvPr/>
        </p:nvSpPr>
        <p:spPr bwMode="auto">
          <a:xfrm>
            <a:off x="2339975" y="4868863"/>
            <a:ext cx="1387475"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type="none" w="lg" len="lg"/>
                <a:tailEnd type="none" w="lg"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pPr>
              <a:defRPr/>
            </a:pPr>
            <a:r>
              <a:rPr lang="en-US" u="sng">
                <a:cs typeface="+mn-cs"/>
              </a:rPr>
              <a:t>Process 2 </a:t>
            </a:r>
          </a:p>
          <a:p>
            <a:pPr>
              <a:defRPr/>
            </a:pPr>
            <a:r>
              <a:rPr lang="en-US">
                <a:cs typeface="+mn-cs"/>
              </a:rPr>
              <a:t>Request R1</a:t>
            </a:r>
          </a:p>
          <a:p>
            <a:pPr>
              <a:defRPr/>
            </a:pPr>
            <a:r>
              <a:rPr lang="en-US">
                <a:cs typeface="+mn-cs"/>
              </a:rPr>
              <a:t>Request R2</a:t>
            </a:r>
          </a:p>
          <a:p>
            <a:pPr>
              <a:defRPr/>
            </a:pPr>
            <a:r>
              <a:rPr lang="en-US">
                <a:cs typeface="+mn-cs"/>
              </a:rPr>
              <a:t>Request R3</a:t>
            </a:r>
          </a:p>
        </p:txBody>
      </p:sp>
      <p:sp>
        <p:nvSpPr>
          <p:cNvPr id="1117198" name="Text Box 14"/>
          <p:cNvSpPr txBox="1">
            <a:spLocks noChangeArrowheads="1"/>
          </p:cNvSpPr>
          <p:nvPr/>
        </p:nvSpPr>
        <p:spPr bwMode="auto">
          <a:xfrm>
            <a:off x="4087813" y="4906963"/>
            <a:ext cx="1387475"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type="none" w="lg" len="lg"/>
                <a:tailEnd type="none" w="lg"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pPr>
              <a:defRPr/>
            </a:pPr>
            <a:r>
              <a:rPr lang="en-US" u="sng">
                <a:cs typeface="+mn-cs"/>
              </a:rPr>
              <a:t>Process 3 </a:t>
            </a:r>
          </a:p>
          <a:p>
            <a:pPr>
              <a:defRPr/>
            </a:pPr>
            <a:r>
              <a:rPr lang="en-US">
                <a:cs typeface="+mn-cs"/>
              </a:rPr>
              <a:t>Request R3</a:t>
            </a:r>
          </a:p>
          <a:p>
            <a:pPr>
              <a:defRPr/>
            </a:pPr>
            <a:r>
              <a:rPr lang="en-US">
                <a:cs typeface="+mn-cs"/>
              </a:rPr>
              <a:t>Request R4</a:t>
            </a:r>
          </a:p>
        </p:txBody>
      </p:sp>
      <p:sp>
        <p:nvSpPr>
          <p:cNvPr id="1117199" name="Text Box 15"/>
          <p:cNvSpPr txBox="1">
            <a:spLocks noChangeArrowheads="1"/>
          </p:cNvSpPr>
          <p:nvPr/>
        </p:nvSpPr>
        <p:spPr bwMode="auto">
          <a:xfrm>
            <a:off x="593725" y="4600575"/>
            <a:ext cx="11334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type="none" w="lg" len="lg"/>
                <a:tailEnd type="none" w="lg"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pPr>
              <a:defRPr/>
            </a:pPr>
            <a:r>
              <a:rPr lang="en-US">
                <a:cs typeface="+mn-cs"/>
              </a:rPr>
              <a:t>Example:</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tr-TR"/>
              <a:t>CS342 Operating Systems</a:t>
            </a:r>
            <a:endParaRPr lang="en-US"/>
          </a:p>
        </p:txBody>
      </p:sp>
      <p:sp>
        <p:nvSpPr>
          <p:cNvPr id="5" name="Footer Placeholder 4"/>
          <p:cNvSpPr>
            <a:spLocks noGrp="1"/>
          </p:cNvSpPr>
          <p:nvPr>
            <p:ph type="ftr" sz="quarter" idx="11"/>
          </p:nvPr>
        </p:nvSpPr>
        <p:spPr/>
        <p:txBody>
          <a:bodyPr/>
          <a:lstStyle/>
          <a:p>
            <a:pPr>
              <a:defRPr/>
            </a:pPr>
            <a:r>
              <a:rPr lang="tr-TR"/>
              <a:t>İbrahim Körpeoğlu, Bilkent University</a:t>
            </a:r>
            <a:endParaRPr lang="en-US"/>
          </a:p>
        </p:txBody>
      </p:sp>
      <p:sp>
        <p:nvSpPr>
          <p:cNvPr id="6" name="Slide Number Placeholder 5"/>
          <p:cNvSpPr>
            <a:spLocks noGrp="1"/>
          </p:cNvSpPr>
          <p:nvPr>
            <p:ph type="sldNum" sz="quarter" idx="12"/>
          </p:nvPr>
        </p:nvSpPr>
        <p:spPr/>
        <p:txBody>
          <a:bodyPr/>
          <a:lstStyle/>
          <a:p>
            <a:pPr>
              <a:defRPr/>
            </a:pPr>
            <a:fld id="{5A88285F-E167-044B-A77D-DF1B634DE871}" type="slidenum">
              <a:rPr lang="en-US"/>
              <a:pPr>
                <a:defRPr/>
              </a:pPr>
              <a:t>16</a:t>
            </a:fld>
            <a:endParaRPr lang="en-US"/>
          </a:p>
        </p:txBody>
      </p:sp>
      <p:sp>
        <p:nvSpPr>
          <p:cNvPr id="1202178" name="Rectangle 2"/>
          <p:cNvSpPr>
            <a:spLocks noGrp="1" noChangeArrowheads="1"/>
          </p:cNvSpPr>
          <p:nvPr>
            <p:ph type="title"/>
          </p:nvPr>
        </p:nvSpPr>
        <p:spPr/>
        <p:txBody>
          <a:bodyPr/>
          <a:lstStyle/>
          <a:p>
            <a:pPr eaLnBrk="1" hangingPunct="1">
              <a:defRPr/>
            </a:pPr>
            <a:r>
              <a:rPr lang="en-US" smtClean="0">
                <a:cs typeface="+mj-cs"/>
              </a:rPr>
              <a:t>Proof	</a:t>
            </a:r>
          </a:p>
        </p:txBody>
      </p:sp>
      <p:sp>
        <p:nvSpPr>
          <p:cNvPr id="1202179" name="Rectangle 3"/>
          <p:cNvSpPr>
            <a:spLocks noGrp="1" noChangeArrowheads="1"/>
          </p:cNvSpPr>
          <p:nvPr>
            <p:ph type="body" idx="1"/>
          </p:nvPr>
        </p:nvSpPr>
        <p:spPr/>
        <p:txBody>
          <a:bodyPr/>
          <a:lstStyle/>
          <a:p>
            <a:pPr eaLnBrk="1" hangingPunct="1">
              <a:defRPr/>
            </a:pPr>
            <a:r>
              <a:rPr lang="en-US" dirty="0" smtClean="0">
                <a:cs typeface="+mn-cs"/>
              </a:rPr>
              <a:t>Consider the resources that are allocated at the moment. Consider the process that has the highest numbered allocated resource. </a:t>
            </a:r>
          </a:p>
          <a:p>
            <a:pPr lvl="1" eaLnBrk="1" hangingPunct="1">
              <a:defRPr/>
            </a:pPr>
            <a:r>
              <a:rPr lang="en-US" dirty="0" smtClean="0"/>
              <a:t>That process will not block; will be able to continue and finish.  Because:</a:t>
            </a:r>
          </a:p>
          <a:p>
            <a:pPr lvl="3" eaLnBrk="1" hangingPunct="1">
              <a:defRPr/>
            </a:pPr>
            <a:r>
              <a:rPr lang="en-US" dirty="0" smtClean="0"/>
              <a:t>It can not make a request to a resource with a smaller number and get block. This will not happen. </a:t>
            </a:r>
          </a:p>
          <a:p>
            <a:pPr lvl="3" eaLnBrk="1" hangingPunct="1">
              <a:defRPr/>
            </a:pPr>
            <a:r>
              <a:rPr lang="en-US" dirty="0" smtClean="0"/>
              <a:t>It can make a request to a resource with a larger number. That resource is not allocated yet (otherwise that would be the highest numbered allocated resource). Hence the process will get the resource immediately. In this way, that process will not block. Will be able to run and complete. </a:t>
            </a:r>
          </a:p>
          <a:p>
            <a:pPr lvl="1" eaLnBrk="1" hangingPunct="1">
              <a:defRPr/>
            </a:pPr>
            <a:r>
              <a:rPr lang="en-US" dirty="0" smtClean="0"/>
              <a:t>Then, the same thing will be applicable to the process that is now holding the next highest numbered resource. That will be able to run and finish as well. </a:t>
            </a:r>
          </a:p>
          <a:p>
            <a:pPr lvl="1" eaLnBrk="1" hangingPunct="1">
              <a:defRPr/>
            </a:pPr>
            <a:r>
              <a:rPr lang="en-US" dirty="0" smtClean="0"/>
              <a:t>All processes may run and finish sooner or later. </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r>
              <a:rPr lang="tr-TR"/>
              <a:t>CS342 Operating Systems</a:t>
            </a:r>
            <a:endParaRPr lang="en-US"/>
          </a:p>
        </p:txBody>
      </p:sp>
      <p:sp>
        <p:nvSpPr>
          <p:cNvPr id="6" name="Footer Placeholder 4"/>
          <p:cNvSpPr>
            <a:spLocks noGrp="1"/>
          </p:cNvSpPr>
          <p:nvPr>
            <p:ph type="ftr" sz="quarter" idx="11"/>
          </p:nvPr>
        </p:nvSpPr>
        <p:spPr/>
        <p:txBody>
          <a:bodyPr/>
          <a:lstStyle/>
          <a:p>
            <a:pPr>
              <a:defRPr/>
            </a:pPr>
            <a:r>
              <a:rPr lang="tr-TR"/>
              <a:t>İbrahim Körpeoğlu, Bilkent University</a:t>
            </a:r>
            <a:endParaRPr lang="en-US"/>
          </a:p>
        </p:txBody>
      </p:sp>
      <p:sp>
        <p:nvSpPr>
          <p:cNvPr id="7" name="Slide Number Placeholder 5"/>
          <p:cNvSpPr>
            <a:spLocks noGrp="1"/>
          </p:cNvSpPr>
          <p:nvPr>
            <p:ph type="sldNum" sz="quarter" idx="12"/>
          </p:nvPr>
        </p:nvSpPr>
        <p:spPr/>
        <p:txBody>
          <a:bodyPr/>
          <a:lstStyle/>
          <a:p>
            <a:pPr>
              <a:defRPr/>
            </a:pPr>
            <a:fld id="{300334E5-EA1E-C44C-A9FD-2709CAEC929D}" type="slidenum">
              <a:rPr lang="en-US"/>
              <a:pPr>
                <a:defRPr/>
              </a:pPr>
              <a:t>17</a:t>
            </a:fld>
            <a:endParaRPr lang="en-US"/>
          </a:p>
        </p:txBody>
      </p:sp>
      <p:sp>
        <p:nvSpPr>
          <p:cNvPr id="1077250" name="Rectangle 2"/>
          <p:cNvSpPr>
            <a:spLocks noGrp="1" noChangeArrowheads="1"/>
          </p:cNvSpPr>
          <p:nvPr>
            <p:ph type="title"/>
          </p:nvPr>
        </p:nvSpPr>
        <p:spPr/>
        <p:txBody>
          <a:bodyPr/>
          <a:lstStyle/>
          <a:p>
            <a:pPr eaLnBrk="1" hangingPunct="1">
              <a:defRPr/>
            </a:pPr>
            <a:r>
              <a:rPr lang="en-US" smtClean="0">
                <a:cs typeface="+mj-cs"/>
              </a:rPr>
              <a:t>Deadlock Avoidance</a:t>
            </a:r>
          </a:p>
        </p:txBody>
      </p:sp>
      <p:sp>
        <p:nvSpPr>
          <p:cNvPr id="1077251" name="Rectangle 3"/>
          <p:cNvSpPr>
            <a:spLocks noGrp="1" noChangeArrowheads="1"/>
          </p:cNvSpPr>
          <p:nvPr>
            <p:ph type="body" idx="1"/>
          </p:nvPr>
        </p:nvSpPr>
        <p:spPr>
          <a:xfrm>
            <a:off x="323850" y="2420938"/>
            <a:ext cx="8496300" cy="3816350"/>
          </a:xfrm>
        </p:spPr>
        <p:txBody>
          <a:bodyPr/>
          <a:lstStyle/>
          <a:p>
            <a:pPr eaLnBrk="1" hangingPunct="1">
              <a:defRPr/>
            </a:pPr>
            <a:r>
              <a:rPr lang="en-US" dirty="0" smtClean="0">
                <a:cs typeface="+mn-cs"/>
              </a:rPr>
              <a:t>Simplest and most useful model requires that each process declare</a:t>
            </a:r>
            <a:r>
              <a:rPr lang="tr-TR" dirty="0" smtClean="0">
                <a:cs typeface="+mn-cs"/>
              </a:rPr>
              <a:t> </a:t>
            </a:r>
            <a:r>
              <a:rPr lang="en-US" dirty="0" smtClean="0">
                <a:cs typeface="+mn-cs"/>
              </a:rPr>
              <a:t>the </a:t>
            </a:r>
            <a:r>
              <a:rPr lang="en-US" b="1" i="1" dirty="0" smtClean="0">
                <a:cs typeface="+mn-cs"/>
              </a:rPr>
              <a:t>maximum number</a:t>
            </a:r>
            <a:r>
              <a:rPr lang="en-US" dirty="0" smtClean="0">
                <a:cs typeface="+mn-cs"/>
              </a:rPr>
              <a:t> of resources of each type that it may need</a:t>
            </a:r>
            <a:br>
              <a:rPr lang="en-US" dirty="0" smtClean="0">
                <a:cs typeface="+mn-cs"/>
              </a:rPr>
            </a:br>
            <a:r>
              <a:rPr lang="en-US" dirty="0" smtClean="0">
                <a:cs typeface="+mn-cs"/>
              </a:rPr>
              <a:t>to  hold simultaneously. (maximum demand)</a:t>
            </a:r>
          </a:p>
          <a:p>
            <a:pPr eaLnBrk="1" hangingPunct="1">
              <a:defRPr/>
            </a:pPr>
            <a:endParaRPr lang="en-US" dirty="0" smtClean="0">
              <a:cs typeface="+mn-cs"/>
            </a:endParaRPr>
          </a:p>
          <a:p>
            <a:pPr eaLnBrk="1" hangingPunct="1">
              <a:defRPr/>
            </a:pPr>
            <a:r>
              <a:rPr lang="en-US" dirty="0" smtClean="0">
                <a:cs typeface="+mn-cs"/>
              </a:rPr>
              <a:t>The deadlock-avoidance algorithm dynamically examines the resource-allocation state to ensure that there can never be a circular-wait condition.</a:t>
            </a:r>
            <a:br>
              <a:rPr lang="en-US" dirty="0" smtClean="0">
                <a:cs typeface="+mn-cs"/>
              </a:rPr>
            </a:br>
            <a:endParaRPr lang="en-US" dirty="0" smtClean="0">
              <a:cs typeface="+mn-cs"/>
            </a:endParaRPr>
          </a:p>
          <a:p>
            <a:pPr eaLnBrk="1" hangingPunct="1">
              <a:defRPr/>
            </a:pPr>
            <a:r>
              <a:rPr lang="en-US" dirty="0" smtClean="0">
                <a:cs typeface="+mn-cs"/>
              </a:rPr>
              <a:t>Resource-allocation </a:t>
            </a:r>
            <a:r>
              <a:rPr lang="en-US" b="1" i="1" dirty="0" smtClean="0">
                <a:cs typeface="+mn-cs"/>
              </a:rPr>
              <a:t>state</a:t>
            </a:r>
            <a:r>
              <a:rPr lang="en-US" dirty="0" smtClean="0">
                <a:cs typeface="+mn-cs"/>
              </a:rPr>
              <a:t> is defined by the number of </a:t>
            </a:r>
            <a:r>
              <a:rPr lang="en-US" u="sng" dirty="0" smtClean="0">
                <a:cs typeface="+mn-cs"/>
              </a:rPr>
              <a:t>available</a:t>
            </a:r>
            <a:r>
              <a:rPr lang="en-US" dirty="0" smtClean="0">
                <a:cs typeface="+mn-cs"/>
              </a:rPr>
              <a:t> and </a:t>
            </a:r>
            <a:r>
              <a:rPr lang="en-US" u="sng" dirty="0" smtClean="0">
                <a:cs typeface="+mn-cs"/>
              </a:rPr>
              <a:t>allocated</a:t>
            </a:r>
            <a:r>
              <a:rPr lang="en-US" dirty="0" smtClean="0">
                <a:cs typeface="+mn-cs"/>
              </a:rPr>
              <a:t> resources, and the </a:t>
            </a:r>
            <a:r>
              <a:rPr lang="en-US" u="sng" dirty="0" smtClean="0">
                <a:cs typeface="+mn-cs"/>
              </a:rPr>
              <a:t>maximum</a:t>
            </a:r>
            <a:r>
              <a:rPr lang="en-US" dirty="0" smtClean="0">
                <a:cs typeface="+mn-cs"/>
              </a:rPr>
              <a:t> demands of the processes</a:t>
            </a:r>
          </a:p>
          <a:p>
            <a:pPr eaLnBrk="1" hangingPunct="1">
              <a:defRPr/>
            </a:pPr>
            <a:endParaRPr lang="en-US" dirty="0" smtClean="0">
              <a:cs typeface="+mn-cs"/>
            </a:endParaRPr>
          </a:p>
        </p:txBody>
      </p:sp>
      <p:sp>
        <p:nvSpPr>
          <p:cNvPr id="1077252" name="Rectangle 4"/>
          <p:cNvSpPr>
            <a:spLocks noChangeArrowheads="1"/>
          </p:cNvSpPr>
          <p:nvPr/>
        </p:nvSpPr>
        <p:spPr bwMode="auto">
          <a:xfrm>
            <a:off x="395288" y="1531938"/>
            <a:ext cx="735806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type="none" w="lg" len="lg"/>
                <a:tailEnd type="none" w="lg"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pPr eaLnBrk="0" hangingPunct="0">
              <a:spcBef>
                <a:spcPct val="50000"/>
              </a:spcBef>
              <a:defRPr/>
            </a:pPr>
            <a:r>
              <a:rPr lang="en-US" sz="2000" b="1">
                <a:cs typeface="+mn-cs"/>
              </a:rPr>
              <a:t>Basic Principle:</a:t>
            </a:r>
            <a:r>
              <a:rPr lang="en-US" sz="2000">
                <a:cs typeface="+mn-cs"/>
              </a:rPr>
              <a:t> Requires that the system has some additional </a:t>
            </a:r>
            <a:br>
              <a:rPr lang="en-US" sz="2000">
                <a:cs typeface="+mn-cs"/>
              </a:rPr>
            </a:br>
            <a:r>
              <a:rPr lang="en-US" sz="2000" b="1" i="1">
                <a:cs typeface="+mn-cs"/>
              </a:rPr>
              <a:t>a priori </a:t>
            </a:r>
            <a:r>
              <a:rPr lang="en-US" sz="2000" b="1">
                <a:cs typeface="+mn-cs"/>
              </a:rPr>
              <a:t>information</a:t>
            </a:r>
            <a:r>
              <a:rPr lang="en-US" sz="2000">
                <a:cs typeface="+mn-cs"/>
              </a:rPr>
              <a:t>  available</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tr-TR"/>
              <a:t>CS342 Operating Systems</a:t>
            </a:r>
            <a:endParaRPr lang="en-US"/>
          </a:p>
        </p:txBody>
      </p:sp>
      <p:sp>
        <p:nvSpPr>
          <p:cNvPr id="5" name="Footer Placeholder 4"/>
          <p:cNvSpPr>
            <a:spLocks noGrp="1"/>
          </p:cNvSpPr>
          <p:nvPr>
            <p:ph type="ftr" sz="quarter" idx="11"/>
          </p:nvPr>
        </p:nvSpPr>
        <p:spPr/>
        <p:txBody>
          <a:bodyPr/>
          <a:lstStyle/>
          <a:p>
            <a:pPr>
              <a:defRPr/>
            </a:pPr>
            <a:r>
              <a:rPr lang="tr-TR"/>
              <a:t>İbrahim Körpeoğlu, Bilkent University</a:t>
            </a:r>
            <a:endParaRPr lang="en-US"/>
          </a:p>
        </p:txBody>
      </p:sp>
      <p:sp>
        <p:nvSpPr>
          <p:cNvPr id="6" name="Slide Number Placeholder 5"/>
          <p:cNvSpPr>
            <a:spLocks noGrp="1"/>
          </p:cNvSpPr>
          <p:nvPr>
            <p:ph type="sldNum" sz="quarter" idx="12"/>
          </p:nvPr>
        </p:nvSpPr>
        <p:spPr/>
        <p:txBody>
          <a:bodyPr/>
          <a:lstStyle/>
          <a:p>
            <a:pPr>
              <a:defRPr/>
            </a:pPr>
            <a:fld id="{49FE8599-EFA2-5249-88F7-ABAEC225F272}" type="slidenum">
              <a:rPr lang="en-US"/>
              <a:pPr>
                <a:defRPr/>
              </a:pPr>
              <a:t>18</a:t>
            </a:fld>
            <a:endParaRPr lang="en-US"/>
          </a:p>
        </p:txBody>
      </p:sp>
      <p:sp>
        <p:nvSpPr>
          <p:cNvPr id="1081346" name="Rectangle 2"/>
          <p:cNvSpPr>
            <a:spLocks noGrp="1" noChangeArrowheads="1"/>
          </p:cNvSpPr>
          <p:nvPr>
            <p:ph type="title"/>
          </p:nvPr>
        </p:nvSpPr>
        <p:spPr/>
        <p:txBody>
          <a:bodyPr/>
          <a:lstStyle/>
          <a:p>
            <a:pPr eaLnBrk="1" hangingPunct="1">
              <a:defRPr/>
            </a:pPr>
            <a:r>
              <a:rPr lang="en-US" smtClean="0">
                <a:cs typeface="+mj-cs"/>
              </a:rPr>
              <a:t>Safe state</a:t>
            </a:r>
          </a:p>
        </p:txBody>
      </p:sp>
      <p:sp>
        <p:nvSpPr>
          <p:cNvPr id="1081347" name="Rectangle 3"/>
          <p:cNvSpPr>
            <a:spLocks noGrp="1" noChangeArrowheads="1"/>
          </p:cNvSpPr>
          <p:nvPr>
            <p:ph type="body" idx="1"/>
          </p:nvPr>
        </p:nvSpPr>
        <p:spPr/>
        <p:txBody>
          <a:bodyPr/>
          <a:lstStyle/>
          <a:p>
            <a:pPr eaLnBrk="1" hangingPunct="1">
              <a:defRPr/>
            </a:pPr>
            <a:r>
              <a:rPr lang="en-US" dirty="0" smtClean="0">
                <a:cs typeface="+mn-cs"/>
              </a:rPr>
              <a:t>When a process requests an available resource, system must decide if immediate allocation leaves the system in a safe state</a:t>
            </a:r>
            <a:br>
              <a:rPr lang="en-US" dirty="0" smtClean="0">
                <a:cs typeface="+mn-cs"/>
              </a:rPr>
            </a:br>
            <a:endParaRPr lang="en-US" dirty="0" smtClean="0">
              <a:cs typeface="+mn-cs"/>
            </a:endParaRPr>
          </a:p>
          <a:p>
            <a:pPr eaLnBrk="1" hangingPunct="1">
              <a:defRPr/>
            </a:pPr>
            <a:r>
              <a:rPr lang="en-US" dirty="0" smtClean="0">
                <a:cs typeface="+mn-cs"/>
              </a:rPr>
              <a:t>A state is </a:t>
            </a:r>
            <a:r>
              <a:rPr lang="en-US" dirty="0" smtClean="0">
                <a:solidFill>
                  <a:srgbClr val="FF0000"/>
                </a:solidFill>
                <a:cs typeface="+mn-cs"/>
              </a:rPr>
              <a:t>safe</a:t>
            </a:r>
            <a:r>
              <a:rPr lang="en-US" dirty="0" smtClean="0">
                <a:cs typeface="+mn-cs"/>
              </a:rPr>
              <a:t>  if the system can </a:t>
            </a:r>
            <a:r>
              <a:rPr lang="en-US" dirty="0" smtClean="0">
                <a:solidFill>
                  <a:srgbClr val="FF0000"/>
                </a:solidFill>
                <a:cs typeface="+mn-cs"/>
              </a:rPr>
              <a:t>allocate resources to each process </a:t>
            </a:r>
            <a:r>
              <a:rPr lang="en-US" dirty="0" smtClean="0">
                <a:cs typeface="+mn-cs"/>
              </a:rPr>
              <a:t>(up to its maximum) </a:t>
            </a:r>
            <a:r>
              <a:rPr lang="en-US" dirty="0" smtClean="0">
                <a:solidFill>
                  <a:srgbClr val="FF0000"/>
                </a:solidFill>
                <a:cs typeface="+mn-cs"/>
              </a:rPr>
              <a:t>in some order </a:t>
            </a:r>
            <a:r>
              <a:rPr lang="en-US" dirty="0" smtClean="0">
                <a:cs typeface="+mn-cs"/>
              </a:rPr>
              <a:t>and still avoid a deadlock. </a:t>
            </a:r>
          </a:p>
          <a:p>
            <a:pPr eaLnBrk="1" hangingPunct="1">
              <a:defRPr/>
            </a:pPr>
            <a:endParaRPr lang="en-US" dirty="0" smtClean="0">
              <a:cs typeface="+mn-cs"/>
            </a:endParaRPr>
          </a:p>
          <a:p>
            <a:pPr eaLnBrk="1" hangingPunct="1">
              <a:defRPr/>
            </a:pPr>
            <a:r>
              <a:rPr lang="en-US" dirty="0" smtClean="0">
                <a:cs typeface="+mn-cs"/>
              </a:rPr>
              <a:t>We are considering a worst-case situation here. Even in the worst case (processes request up their maximum at the moment), we don</a:t>
            </a:r>
            <a:r>
              <a:rPr lang="ja-JP" altLang="en-US" dirty="0" smtClean="0">
                <a:latin typeface="Arial"/>
                <a:cs typeface="+mn-cs"/>
              </a:rPr>
              <a:t>’</a:t>
            </a:r>
            <a:r>
              <a:rPr lang="en-US" dirty="0" smtClean="0">
                <a:cs typeface="+mn-cs"/>
              </a:rPr>
              <a:t>t have deadlock in a safe state. </a:t>
            </a: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tr-TR"/>
              <a:t>CS342 Operating Systems</a:t>
            </a:r>
            <a:endParaRPr lang="en-US"/>
          </a:p>
        </p:txBody>
      </p:sp>
      <p:sp>
        <p:nvSpPr>
          <p:cNvPr id="5" name="Footer Placeholder 4"/>
          <p:cNvSpPr>
            <a:spLocks noGrp="1"/>
          </p:cNvSpPr>
          <p:nvPr>
            <p:ph type="ftr" sz="quarter" idx="11"/>
          </p:nvPr>
        </p:nvSpPr>
        <p:spPr/>
        <p:txBody>
          <a:bodyPr/>
          <a:lstStyle/>
          <a:p>
            <a:pPr>
              <a:defRPr/>
            </a:pPr>
            <a:r>
              <a:rPr lang="tr-TR"/>
              <a:t>İbrahim Körpeoğlu, Bilkent University</a:t>
            </a:r>
            <a:endParaRPr lang="en-US"/>
          </a:p>
        </p:txBody>
      </p:sp>
      <p:sp>
        <p:nvSpPr>
          <p:cNvPr id="6" name="Slide Number Placeholder 5"/>
          <p:cNvSpPr>
            <a:spLocks noGrp="1"/>
          </p:cNvSpPr>
          <p:nvPr>
            <p:ph type="sldNum" sz="quarter" idx="12"/>
          </p:nvPr>
        </p:nvSpPr>
        <p:spPr/>
        <p:txBody>
          <a:bodyPr/>
          <a:lstStyle/>
          <a:p>
            <a:pPr>
              <a:defRPr/>
            </a:pPr>
            <a:fld id="{785F1933-ECA9-AE4E-9126-5291E997826B}" type="slidenum">
              <a:rPr lang="en-US"/>
              <a:pPr>
                <a:defRPr/>
              </a:pPr>
              <a:t>19</a:t>
            </a:fld>
            <a:endParaRPr lang="en-US"/>
          </a:p>
        </p:txBody>
      </p:sp>
      <p:sp>
        <p:nvSpPr>
          <p:cNvPr id="1208322" name="Rectangle 2"/>
          <p:cNvSpPr>
            <a:spLocks noGrp="1" noChangeArrowheads="1"/>
          </p:cNvSpPr>
          <p:nvPr>
            <p:ph type="title"/>
          </p:nvPr>
        </p:nvSpPr>
        <p:spPr/>
        <p:txBody>
          <a:bodyPr/>
          <a:lstStyle/>
          <a:p>
            <a:pPr eaLnBrk="1" hangingPunct="1">
              <a:defRPr/>
            </a:pPr>
            <a:r>
              <a:rPr lang="en-US" smtClean="0">
                <a:cs typeface="+mj-cs"/>
              </a:rPr>
              <a:t>Safe state</a:t>
            </a:r>
          </a:p>
        </p:txBody>
      </p:sp>
      <p:sp>
        <p:nvSpPr>
          <p:cNvPr id="1208323" name="Rectangle 3"/>
          <p:cNvSpPr>
            <a:spLocks noGrp="1" noChangeArrowheads="1"/>
          </p:cNvSpPr>
          <p:nvPr>
            <p:ph type="body" idx="1"/>
          </p:nvPr>
        </p:nvSpPr>
        <p:spPr/>
        <p:txBody>
          <a:bodyPr/>
          <a:lstStyle/>
          <a:p>
            <a:pPr eaLnBrk="1" hangingPunct="1">
              <a:defRPr/>
            </a:pPr>
            <a:r>
              <a:rPr lang="en-US" dirty="0" smtClean="0">
                <a:cs typeface="+mn-cs"/>
              </a:rPr>
              <a:t>More formally: A system </a:t>
            </a:r>
            <a:r>
              <a:rPr lang="en-US" b="1" dirty="0" smtClean="0">
                <a:cs typeface="+mn-cs"/>
              </a:rPr>
              <a:t>state</a:t>
            </a:r>
            <a:r>
              <a:rPr lang="en-US" dirty="0" smtClean="0">
                <a:cs typeface="+mn-cs"/>
              </a:rPr>
              <a:t> is </a:t>
            </a:r>
            <a:r>
              <a:rPr lang="en-US" b="1" dirty="0" smtClean="0">
                <a:cs typeface="+mn-cs"/>
              </a:rPr>
              <a:t>safe</a:t>
            </a:r>
            <a:r>
              <a:rPr lang="en-US" dirty="0" smtClean="0">
                <a:solidFill>
                  <a:srgbClr val="FFFF00"/>
                </a:solidFill>
                <a:cs typeface="+mn-cs"/>
              </a:rPr>
              <a:t> </a:t>
            </a:r>
            <a:r>
              <a:rPr lang="en-US" dirty="0" smtClean="0">
                <a:cs typeface="+mn-cs"/>
              </a:rPr>
              <a:t>if there exists a </a:t>
            </a:r>
            <a:r>
              <a:rPr lang="en-US" dirty="0" smtClean="0">
                <a:solidFill>
                  <a:srgbClr val="FF0000"/>
                </a:solidFill>
                <a:cs typeface="+mn-cs"/>
              </a:rPr>
              <a:t>safe sequence of all processes   </a:t>
            </a:r>
            <a:r>
              <a:rPr lang="en-US" dirty="0" smtClean="0">
                <a:cs typeface="+mn-cs"/>
              </a:rPr>
              <a:t>(&lt;P</a:t>
            </a:r>
            <a:r>
              <a:rPr lang="en-US" baseline="-25000" dirty="0" smtClean="0">
                <a:cs typeface="+mn-cs"/>
              </a:rPr>
              <a:t>1</a:t>
            </a:r>
            <a:r>
              <a:rPr lang="en-US" dirty="0" smtClean="0">
                <a:cs typeface="+mn-cs"/>
              </a:rPr>
              <a:t>, P</a:t>
            </a:r>
            <a:r>
              <a:rPr lang="en-US" baseline="-25000" dirty="0" smtClean="0">
                <a:cs typeface="+mn-cs"/>
              </a:rPr>
              <a:t>2</a:t>
            </a:r>
            <a:r>
              <a:rPr lang="en-US" dirty="0" smtClean="0">
                <a:cs typeface="+mn-cs"/>
              </a:rPr>
              <a:t>, …, </a:t>
            </a:r>
            <a:r>
              <a:rPr lang="en-US" dirty="0" err="1" smtClean="0">
                <a:cs typeface="+mn-cs"/>
              </a:rPr>
              <a:t>P</a:t>
            </a:r>
            <a:r>
              <a:rPr lang="en-US" baseline="-25000" dirty="0" err="1" smtClean="0">
                <a:cs typeface="+mn-cs"/>
              </a:rPr>
              <a:t>n</a:t>
            </a:r>
            <a:r>
              <a:rPr lang="en-US" dirty="0" smtClean="0">
                <a:cs typeface="+mn-cs"/>
              </a:rPr>
              <a:t>&gt;)  such that  for each P</a:t>
            </a:r>
            <a:r>
              <a:rPr lang="en-US" baseline="-25000" dirty="0" smtClean="0">
                <a:cs typeface="+mn-cs"/>
              </a:rPr>
              <a:t>i</a:t>
            </a:r>
            <a:r>
              <a:rPr lang="en-US" dirty="0" smtClean="0">
                <a:cs typeface="+mn-cs"/>
              </a:rPr>
              <a:t>, the resources that P</a:t>
            </a:r>
            <a:r>
              <a:rPr lang="en-US" baseline="-25000" dirty="0" smtClean="0">
                <a:cs typeface="+mn-cs"/>
              </a:rPr>
              <a:t>i  </a:t>
            </a:r>
            <a:r>
              <a:rPr lang="en-US" dirty="0" smtClean="0">
                <a:cs typeface="+mn-cs"/>
              </a:rPr>
              <a:t>can still request can be satisfied by </a:t>
            </a:r>
            <a:br>
              <a:rPr lang="en-US" dirty="0" smtClean="0">
                <a:cs typeface="+mn-cs"/>
              </a:rPr>
            </a:br>
            <a:r>
              <a:rPr lang="en-US" dirty="0" smtClean="0">
                <a:cs typeface="+mn-cs"/>
              </a:rPr>
              <a:t>      currently available resources + resources held by all processes earlier in the sequence (all </a:t>
            </a:r>
            <a:r>
              <a:rPr lang="en-US" dirty="0" err="1" smtClean="0">
                <a:cs typeface="+mn-cs"/>
              </a:rPr>
              <a:t>P</a:t>
            </a:r>
            <a:r>
              <a:rPr lang="en-US" baseline="-25000" dirty="0" err="1" smtClean="0">
                <a:cs typeface="+mn-cs"/>
              </a:rPr>
              <a:t>j</a:t>
            </a:r>
            <a:r>
              <a:rPr lang="en-US" dirty="0" smtClean="0">
                <a:cs typeface="+mn-cs"/>
              </a:rPr>
              <a:t>, with j &lt; </a:t>
            </a:r>
            <a:r>
              <a:rPr lang="en-US" dirty="0" err="1" smtClean="0">
                <a:cs typeface="+mn-cs"/>
              </a:rPr>
              <a:t>i</a:t>
            </a:r>
            <a:r>
              <a:rPr lang="en-US" dirty="0" smtClean="0">
                <a:cs typeface="+mn-cs"/>
              </a:rPr>
              <a:t>)</a:t>
            </a:r>
          </a:p>
          <a:p>
            <a:pPr eaLnBrk="1" hangingPunct="1">
              <a:defRPr/>
            </a:pPr>
            <a:r>
              <a:rPr lang="en-US" dirty="0" smtClean="0">
                <a:cs typeface="+mn-cs"/>
              </a:rPr>
              <a:t>That is:</a:t>
            </a:r>
          </a:p>
          <a:p>
            <a:pPr lvl="1" eaLnBrk="1" hangingPunct="1">
              <a:defRPr/>
            </a:pPr>
            <a:r>
              <a:rPr lang="en-US" dirty="0" smtClean="0"/>
              <a:t>If P</a:t>
            </a:r>
            <a:r>
              <a:rPr lang="en-US" baseline="-25000" dirty="0" smtClean="0"/>
              <a:t>i</a:t>
            </a:r>
            <a:r>
              <a:rPr lang="en-US" dirty="0" smtClean="0"/>
              <a:t> resource needs are not immediately available, then P</a:t>
            </a:r>
            <a:r>
              <a:rPr lang="en-US" baseline="-25000" dirty="0" smtClean="0"/>
              <a:t>i</a:t>
            </a:r>
            <a:r>
              <a:rPr lang="en-US" dirty="0" smtClean="0"/>
              <a:t> can wait until all </a:t>
            </a:r>
            <a:r>
              <a:rPr lang="en-US" dirty="0" err="1" smtClean="0"/>
              <a:t>P</a:t>
            </a:r>
            <a:r>
              <a:rPr lang="en-US" baseline="-25000" dirty="0" err="1" smtClean="0"/>
              <a:t>j</a:t>
            </a:r>
            <a:r>
              <a:rPr lang="en-US" dirty="0" smtClean="0"/>
              <a:t> (j &lt;</a:t>
            </a:r>
            <a:r>
              <a:rPr lang="en-US" dirty="0"/>
              <a:t> </a:t>
            </a:r>
            <a:r>
              <a:rPr lang="en-US" dirty="0" err="1" smtClean="0"/>
              <a:t>i</a:t>
            </a:r>
            <a:r>
              <a:rPr lang="en-US" dirty="0" smtClean="0"/>
              <a:t>) have finished</a:t>
            </a:r>
          </a:p>
          <a:p>
            <a:pPr lvl="1" eaLnBrk="1" hangingPunct="1">
              <a:defRPr/>
            </a:pPr>
            <a:r>
              <a:rPr lang="en-US" dirty="0" smtClean="0"/>
              <a:t>When </a:t>
            </a:r>
            <a:r>
              <a:rPr lang="en-US" dirty="0" err="1" smtClean="0"/>
              <a:t>P</a:t>
            </a:r>
            <a:r>
              <a:rPr lang="en-US" baseline="-25000" dirty="0" err="1" smtClean="0"/>
              <a:t>j</a:t>
            </a:r>
            <a:r>
              <a:rPr lang="en-US" dirty="0" smtClean="0"/>
              <a:t>  finished, P</a:t>
            </a:r>
            <a:r>
              <a:rPr lang="en-US" baseline="-25000" dirty="0" smtClean="0"/>
              <a:t>i</a:t>
            </a:r>
            <a:r>
              <a:rPr lang="en-US" dirty="0" smtClean="0"/>
              <a:t> can obtain needed resources, execute, return allocated resources, and terminate</a:t>
            </a:r>
          </a:p>
          <a:p>
            <a:pPr lvl="1" eaLnBrk="1" hangingPunct="1">
              <a:defRPr/>
            </a:pPr>
            <a:r>
              <a:rPr lang="en-US" dirty="0" smtClean="0"/>
              <a:t>When P</a:t>
            </a:r>
            <a:r>
              <a:rPr lang="en-US" baseline="-25000" dirty="0" smtClean="0"/>
              <a:t>i</a:t>
            </a:r>
            <a:r>
              <a:rPr lang="en-US" dirty="0" smtClean="0"/>
              <a:t> terminates, P</a:t>
            </a:r>
            <a:r>
              <a:rPr lang="en-US" baseline="-25000" dirty="0" smtClean="0"/>
              <a:t>i +1</a:t>
            </a:r>
            <a:r>
              <a:rPr lang="en-US" dirty="0" smtClean="0"/>
              <a:t> can obtain its needed resources, and so on.</a:t>
            </a:r>
          </a:p>
          <a:p>
            <a:pPr lvl="1" eaLnBrk="1" hangingPunct="1">
              <a:defRPr/>
            </a:pP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quarter" idx="10"/>
          </p:nvPr>
        </p:nvSpPr>
        <p:spPr/>
        <p:txBody>
          <a:bodyPr/>
          <a:lstStyle/>
          <a:p>
            <a:pPr>
              <a:defRPr/>
            </a:pPr>
            <a:r>
              <a:rPr lang="tr-TR"/>
              <a:t>CS342 Operating Systems</a:t>
            </a:r>
            <a:endParaRPr lang="en-US"/>
          </a:p>
        </p:txBody>
      </p:sp>
      <p:sp>
        <p:nvSpPr>
          <p:cNvPr id="6" name="Footer Placeholder 5"/>
          <p:cNvSpPr>
            <a:spLocks noGrp="1"/>
          </p:cNvSpPr>
          <p:nvPr>
            <p:ph type="ftr" sz="quarter" idx="11"/>
          </p:nvPr>
        </p:nvSpPr>
        <p:spPr/>
        <p:txBody>
          <a:bodyPr/>
          <a:lstStyle/>
          <a:p>
            <a:pPr>
              <a:defRPr/>
            </a:pPr>
            <a:r>
              <a:rPr lang="tr-TR"/>
              <a:t>İbrahim Körpeoğlu, Bilkent University</a:t>
            </a:r>
            <a:endParaRPr lang="en-US"/>
          </a:p>
        </p:txBody>
      </p:sp>
      <p:sp>
        <p:nvSpPr>
          <p:cNvPr id="7" name="Slide Number Placeholder 6"/>
          <p:cNvSpPr>
            <a:spLocks noGrp="1"/>
          </p:cNvSpPr>
          <p:nvPr>
            <p:ph type="sldNum" sz="quarter" idx="12"/>
          </p:nvPr>
        </p:nvSpPr>
        <p:spPr/>
        <p:txBody>
          <a:bodyPr/>
          <a:lstStyle/>
          <a:p>
            <a:pPr>
              <a:defRPr/>
            </a:pPr>
            <a:fld id="{89BF7DBF-A164-5F4B-AD9B-6C300234E035}" type="slidenum">
              <a:rPr lang="en-US"/>
              <a:pPr>
                <a:defRPr/>
              </a:pPr>
              <a:t>2</a:t>
            </a:fld>
            <a:endParaRPr lang="en-US"/>
          </a:p>
        </p:txBody>
      </p:sp>
      <p:sp>
        <p:nvSpPr>
          <p:cNvPr id="500738" name="Rectangle 2"/>
          <p:cNvSpPr>
            <a:spLocks noGrp="1" noChangeArrowheads="1"/>
          </p:cNvSpPr>
          <p:nvPr>
            <p:ph type="title"/>
          </p:nvPr>
        </p:nvSpPr>
        <p:spPr/>
        <p:txBody>
          <a:bodyPr/>
          <a:lstStyle/>
          <a:p>
            <a:pPr eaLnBrk="1" hangingPunct="1">
              <a:defRPr/>
            </a:pPr>
            <a:r>
              <a:rPr lang="en-US" smtClean="0">
                <a:cs typeface="+mj-cs"/>
              </a:rPr>
              <a:t>Objectives and Outline</a:t>
            </a:r>
          </a:p>
        </p:txBody>
      </p:sp>
      <p:sp>
        <p:nvSpPr>
          <p:cNvPr id="500739" name="Rectangle 3"/>
          <p:cNvSpPr>
            <a:spLocks noGrp="1" noChangeArrowheads="1"/>
          </p:cNvSpPr>
          <p:nvPr>
            <p:ph type="body" sz="half" idx="1"/>
          </p:nvPr>
        </p:nvSpPr>
        <p:spPr>
          <a:xfrm>
            <a:off x="4643438" y="1557338"/>
            <a:ext cx="4171950" cy="4679950"/>
          </a:xfrm>
        </p:spPr>
        <p:txBody>
          <a:bodyPr/>
          <a:lstStyle/>
          <a:p>
            <a:pPr eaLnBrk="1" hangingPunct="1">
              <a:buSzPct val="85000"/>
              <a:buFontTx/>
              <a:buNone/>
              <a:defRPr/>
            </a:pPr>
            <a:r>
              <a:rPr lang="en-US" sz="1600" b="1" smtClean="0">
                <a:cs typeface="+mn-cs"/>
              </a:rPr>
              <a:t>Outline</a:t>
            </a:r>
          </a:p>
          <a:p>
            <a:pPr eaLnBrk="1" hangingPunct="1">
              <a:buSzPct val="85000"/>
              <a:defRPr/>
            </a:pPr>
            <a:r>
              <a:rPr lang="en-US" sz="1600" smtClean="0">
                <a:cs typeface="+mn-cs"/>
              </a:rPr>
              <a:t>The Deadlock Problem</a:t>
            </a:r>
          </a:p>
          <a:p>
            <a:pPr eaLnBrk="1" hangingPunct="1">
              <a:buSzPct val="85000"/>
              <a:defRPr/>
            </a:pPr>
            <a:r>
              <a:rPr lang="en-US" sz="1600" smtClean="0">
                <a:cs typeface="+mn-cs"/>
              </a:rPr>
              <a:t>System Model</a:t>
            </a:r>
          </a:p>
          <a:p>
            <a:pPr eaLnBrk="1" hangingPunct="1">
              <a:buSzPct val="85000"/>
              <a:defRPr/>
            </a:pPr>
            <a:r>
              <a:rPr lang="en-US" sz="1600" smtClean="0">
                <a:cs typeface="+mn-cs"/>
              </a:rPr>
              <a:t>Deadlock Characterization</a:t>
            </a:r>
          </a:p>
          <a:p>
            <a:pPr eaLnBrk="1" hangingPunct="1">
              <a:buSzPct val="85000"/>
              <a:defRPr/>
            </a:pPr>
            <a:r>
              <a:rPr lang="en-US" sz="1600" smtClean="0">
                <a:cs typeface="+mn-cs"/>
              </a:rPr>
              <a:t>Methods for Handling Deadlocks</a:t>
            </a:r>
          </a:p>
          <a:p>
            <a:pPr eaLnBrk="1" hangingPunct="1">
              <a:defRPr/>
            </a:pPr>
            <a:r>
              <a:rPr lang="en-US" sz="1600" smtClean="0">
                <a:cs typeface="+mn-cs"/>
              </a:rPr>
              <a:t>Deadlock Prevention</a:t>
            </a:r>
          </a:p>
          <a:p>
            <a:pPr eaLnBrk="1" hangingPunct="1">
              <a:buSzPct val="85000"/>
              <a:defRPr/>
            </a:pPr>
            <a:r>
              <a:rPr lang="en-US" sz="1600" smtClean="0">
                <a:cs typeface="+mn-cs"/>
              </a:rPr>
              <a:t>Deadlock Avoidance</a:t>
            </a:r>
          </a:p>
          <a:p>
            <a:pPr eaLnBrk="1" hangingPunct="1">
              <a:buSzPct val="85000"/>
              <a:defRPr/>
            </a:pPr>
            <a:r>
              <a:rPr lang="en-US" sz="1600" smtClean="0">
                <a:cs typeface="+mn-cs"/>
              </a:rPr>
              <a:t>Deadlock Detection </a:t>
            </a:r>
          </a:p>
          <a:p>
            <a:pPr eaLnBrk="1" hangingPunct="1">
              <a:buSzPct val="85000"/>
              <a:defRPr/>
            </a:pPr>
            <a:r>
              <a:rPr lang="en-US" sz="1600" smtClean="0">
                <a:cs typeface="+mn-cs"/>
              </a:rPr>
              <a:t>Recovery from Deadlock </a:t>
            </a:r>
          </a:p>
          <a:p>
            <a:pPr eaLnBrk="1" hangingPunct="1">
              <a:defRPr/>
            </a:pPr>
            <a:endParaRPr lang="en-US" sz="1600" smtClean="0">
              <a:cs typeface="+mn-cs"/>
            </a:endParaRPr>
          </a:p>
        </p:txBody>
      </p:sp>
      <p:sp>
        <p:nvSpPr>
          <p:cNvPr id="500740" name="Rectangle 4"/>
          <p:cNvSpPr>
            <a:spLocks noGrp="1" noChangeArrowheads="1"/>
          </p:cNvSpPr>
          <p:nvPr>
            <p:ph type="body" sz="half" idx="2"/>
          </p:nvPr>
        </p:nvSpPr>
        <p:spPr>
          <a:xfrm>
            <a:off x="468313" y="1557338"/>
            <a:ext cx="4171950" cy="4679950"/>
          </a:xfrm>
        </p:spPr>
        <p:txBody>
          <a:bodyPr/>
          <a:lstStyle/>
          <a:p>
            <a:pPr eaLnBrk="1" hangingPunct="1">
              <a:buFontTx/>
              <a:buNone/>
              <a:defRPr/>
            </a:pPr>
            <a:r>
              <a:rPr lang="en-US" sz="1600" b="1" smtClean="0">
                <a:cs typeface="+mn-cs"/>
              </a:rPr>
              <a:t>Objectives</a:t>
            </a:r>
          </a:p>
          <a:p>
            <a:pPr eaLnBrk="1" hangingPunct="1">
              <a:defRPr/>
            </a:pPr>
            <a:r>
              <a:rPr lang="en-US" sz="1600" smtClean="0">
                <a:cs typeface="+mn-cs"/>
              </a:rPr>
              <a:t>To develop a </a:t>
            </a:r>
            <a:r>
              <a:rPr lang="en-US" sz="1600" b="1" smtClean="0">
                <a:cs typeface="+mn-cs"/>
              </a:rPr>
              <a:t>description of deadlocks</a:t>
            </a:r>
            <a:r>
              <a:rPr lang="en-US" sz="1600" smtClean="0">
                <a:cs typeface="+mn-cs"/>
              </a:rPr>
              <a:t>, which prevent sets of concurrent processes from completing their tasks</a:t>
            </a:r>
          </a:p>
          <a:p>
            <a:pPr eaLnBrk="1" hangingPunct="1">
              <a:defRPr/>
            </a:pPr>
            <a:endParaRPr lang="en-US" sz="1600" smtClean="0">
              <a:cs typeface="+mn-cs"/>
            </a:endParaRPr>
          </a:p>
          <a:p>
            <a:pPr eaLnBrk="1" hangingPunct="1">
              <a:defRPr/>
            </a:pPr>
            <a:r>
              <a:rPr lang="en-US" sz="1600" smtClean="0">
                <a:cs typeface="+mn-cs"/>
              </a:rPr>
              <a:t>To present a number of </a:t>
            </a:r>
            <a:r>
              <a:rPr lang="en-US" sz="1600" b="1" smtClean="0">
                <a:cs typeface="+mn-cs"/>
              </a:rPr>
              <a:t>different methods</a:t>
            </a:r>
            <a:r>
              <a:rPr lang="en-US" sz="1600" smtClean="0">
                <a:cs typeface="+mn-cs"/>
              </a:rPr>
              <a:t> for preventing or avoiding deadlocks in a computer system</a:t>
            </a:r>
          </a:p>
          <a:p>
            <a:pPr eaLnBrk="1" hangingPunct="1">
              <a:defRPr/>
            </a:pPr>
            <a:endParaRPr lang="en-US" sz="1600" smtClean="0">
              <a:cs typeface="+mn-cs"/>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tr-TR"/>
              <a:t>CS342 Operating Systems</a:t>
            </a:r>
            <a:endParaRPr lang="en-US"/>
          </a:p>
        </p:txBody>
      </p:sp>
      <p:sp>
        <p:nvSpPr>
          <p:cNvPr id="5" name="Footer Placeholder 4"/>
          <p:cNvSpPr>
            <a:spLocks noGrp="1"/>
          </p:cNvSpPr>
          <p:nvPr>
            <p:ph type="ftr" sz="quarter" idx="11"/>
          </p:nvPr>
        </p:nvSpPr>
        <p:spPr/>
        <p:txBody>
          <a:bodyPr/>
          <a:lstStyle/>
          <a:p>
            <a:pPr>
              <a:defRPr/>
            </a:pPr>
            <a:r>
              <a:rPr lang="tr-TR"/>
              <a:t>İbrahim Körpeoğlu, Bilkent University</a:t>
            </a:r>
            <a:endParaRPr lang="en-US"/>
          </a:p>
        </p:txBody>
      </p:sp>
      <p:sp>
        <p:nvSpPr>
          <p:cNvPr id="6" name="Slide Number Placeholder 5"/>
          <p:cNvSpPr>
            <a:spLocks noGrp="1"/>
          </p:cNvSpPr>
          <p:nvPr>
            <p:ph type="sldNum" sz="quarter" idx="12"/>
          </p:nvPr>
        </p:nvSpPr>
        <p:spPr/>
        <p:txBody>
          <a:bodyPr/>
          <a:lstStyle/>
          <a:p>
            <a:pPr>
              <a:defRPr/>
            </a:pPr>
            <a:fld id="{2004D8C2-DD53-264F-A6C0-8CA1662B1D48}" type="slidenum">
              <a:rPr lang="en-US"/>
              <a:pPr>
                <a:defRPr/>
              </a:pPr>
              <a:t>20</a:t>
            </a:fld>
            <a:endParaRPr lang="en-US"/>
          </a:p>
        </p:txBody>
      </p:sp>
      <p:sp>
        <p:nvSpPr>
          <p:cNvPr id="1083394" name="Rectangle 2"/>
          <p:cNvSpPr>
            <a:spLocks noGrp="1" noChangeArrowheads="1"/>
          </p:cNvSpPr>
          <p:nvPr>
            <p:ph type="title"/>
          </p:nvPr>
        </p:nvSpPr>
        <p:spPr/>
        <p:txBody>
          <a:bodyPr/>
          <a:lstStyle/>
          <a:p>
            <a:pPr eaLnBrk="1" hangingPunct="1">
              <a:defRPr/>
            </a:pPr>
            <a:r>
              <a:rPr lang="en-US" smtClean="0">
                <a:cs typeface="+mj-cs"/>
              </a:rPr>
              <a:t>Basic Facts</a:t>
            </a:r>
          </a:p>
        </p:txBody>
      </p:sp>
      <p:sp>
        <p:nvSpPr>
          <p:cNvPr id="1083395" name="Rectangle 3"/>
          <p:cNvSpPr>
            <a:spLocks noGrp="1" noChangeArrowheads="1"/>
          </p:cNvSpPr>
          <p:nvPr>
            <p:ph type="body" idx="1"/>
          </p:nvPr>
        </p:nvSpPr>
        <p:spPr/>
        <p:txBody>
          <a:bodyPr/>
          <a:lstStyle/>
          <a:p>
            <a:pPr eaLnBrk="1" hangingPunct="1">
              <a:defRPr/>
            </a:pPr>
            <a:r>
              <a:rPr lang="en-US" dirty="0" smtClean="0">
                <a:cs typeface="+mn-cs"/>
              </a:rPr>
              <a:t>If a system is in safe state </a:t>
            </a:r>
            <a:r>
              <a:rPr lang="en-US" dirty="0" smtClean="0">
                <a:cs typeface="+mn-cs"/>
                <a:sym typeface="Symbol" charset="0"/>
              </a:rPr>
              <a:t> no deadlocks</a:t>
            </a:r>
            <a:br>
              <a:rPr lang="en-US" dirty="0" smtClean="0">
                <a:cs typeface="+mn-cs"/>
                <a:sym typeface="Symbol" charset="0"/>
              </a:rPr>
            </a:br>
            <a:endParaRPr lang="en-US" dirty="0" smtClean="0">
              <a:cs typeface="+mn-cs"/>
              <a:sym typeface="Symbol" charset="0"/>
            </a:endParaRPr>
          </a:p>
          <a:p>
            <a:pPr eaLnBrk="1" hangingPunct="1">
              <a:defRPr/>
            </a:pPr>
            <a:r>
              <a:rPr lang="en-US" dirty="0" smtClean="0">
                <a:cs typeface="+mn-cs"/>
                <a:sym typeface="Symbol" charset="0"/>
              </a:rPr>
              <a:t>If a system is in unsafe state  possibility of deadlock</a:t>
            </a:r>
            <a:br>
              <a:rPr lang="en-US" dirty="0" smtClean="0">
                <a:cs typeface="+mn-cs"/>
                <a:sym typeface="Symbol" charset="0"/>
              </a:rPr>
            </a:br>
            <a:endParaRPr lang="en-US" dirty="0" smtClean="0">
              <a:cs typeface="+mn-cs"/>
              <a:sym typeface="Symbol" charset="0"/>
            </a:endParaRPr>
          </a:p>
          <a:p>
            <a:pPr eaLnBrk="1" hangingPunct="1">
              <a:defRPr/>
            </a:pPr>
            <a:r>
              <a:rPr lang="en-US" dirty="0" smtClean="0">
                <a:solidFill>
                  <a:srgbClr val="FF0000"/>
                </a:solidFill>
                <a:cs typeface="+mn-cs"/>
                <a:sym typeface="Symbol" charset="0"/>
              </a:rPr>
              <a:t>Avoidance  ensure that a system will never enter an unsafe state.</a:t>
            </a:r>
          </a:p>
          <a:p>
            <a:pPr eaLnBrk="1" hangingPunct="1">
              <a:defRPr/>
            </a:pPr>
            <a:endParaRPr lang="en-US" b="1" dirty="0" smtClean="0">
              <a:cs typeface="+mn-cs"/>
              <a:sym typeface="Symbol" charset="0"/>
            </a:endParaRPr>
          </a:p>
          <a:p>
            <a:pPr eaLnBrk="1" hangingPunct="1">
              <a:defRPr/>
            </a:pPr>
            <a:r>
              <a:rPr lang="en-US" dirty="0" smtClean="0">
                <a:cs typeface="+mn-cs"/>
                <a:sym typeface="Symbol" charset="0"/>
              </a:rPr>
              <a:t>This is done by:</a:t>
            </a:r>
          </a:p>
          <a:p>
            <a:pPr lvl="1" eaLnBrk="1" hangingPunct="1">
              <a:defRPr/>
            </a:pPr>
            <a:r>
              <a:rPr lang="en-US" dirty="0" smtClean="0">
                <a:sym typeface="Symbol" charset="0"/>
              </a:rPr>
              <a:t>Each time a request is made by a process for some resources: </a:t>
            </a:r>
            <a:br>
              <a:rPr lang="en-US" dirty="0" smtClean="0">
                <a:sym typeface="Symbol" charset="0"/>
              </a:rPr>
            </a:br>
            <a:r>
              <a:rPr lang="en-US" dirty="0" smtClean="0">
                <a:sym typeface="Symbol" charset="0"/>
              </a:rPr>
              <a:t/>
            </a:r>
            <a:br>
              <a:rPr lang="en-US" dirty="0" smtClean="0">
                <a:sym typeface="Symbol" charset="0"/>
              </a:rPr>
            </a:br>
            <a:r>
              <a:rPr lang="en-US" dirty="0" smtClean="0">
                <a:sym typeface="Symbol" charset="0"/>
              </a:rPr>
              <a:t>Check before allocating resource</a:t>
            </a:r>
            <a:r>
              <a:rPr lang="en-US" dirty="0">
                <a:sym typeface="Symbol" charset="0"/>
              </a:rPr>
              <a:t>s</a:t>
            </a:r>
            <a:r>
              <a:rPr lang="en-US" dirty="0" smtClean="0">
                <a:sym typeface="Symbol" charset="0"/>
              </a:rPr>
              <a:t>; if allocation would leave the system in  an unsafe state, then do not   allocate the resource</a:t>
            </a:r>
            <a:r>
              <a:rPr lang="en-US" dirty="0">
                <a:sym typeface="Symbol" charset="0"/>
              </a:rPr>
              <a:t>s</a:t>
            </a:r>
            <a:r>
              <a:rPr lang="en-US" dirty="0" smtClean="0">
                <a:sym typeface="Symbol" charset="0"/>
              </a:rPr>
              <a:t>; process is waited and resources are not allocated to that process. Otherwise resource</a:t>
            </a:r>
            <a:r>
              <a:rPr lang="en-US" dirty="0">
                <a:sym typeface="Symbol" charset="0"/>
              </a:rPr>
              <a:t>s</a:t>
            </a:r>
            <a:r>
              <a:rPr lang="en-US" dirty="0" smtClean="0">
                <a:sym typeface="Symbol" charset="0"/>
              </a:rPr>
              <a:t> can be allocated.  </a:t>
            </a:r>
          </a:p>
          <a:p>
            <a:pPr eaLnBrk="1" hangingPunct="1">
              <a:defRPr/>
            </a:pPr>
            <a:endParaRPr lang="en-US" sz="1600" dirty="0" smtClean="0">
              <a:cs typeface="+mn-cs"/>
            </a:endParaRP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quarter" idx="10"/>
          </p:nvPr>
        </p:nvSpPr>
        <p:spPr/>
        <p:txBody>
          <a:bodyPr/>
          <a:lstStyle/>
          <a:p>
            <a:pPr>
              <a:defRPr/>
            </a:pPr>
            <a:r>
              <a:rPr lang="tr-TR"/>
              <a:t>CS342 Operating Systems</a:t>
            </a:r>
            <a:endParaRPr lang="en-US"/>
          </a:p>
        </p:txBody>
      </p:sp>
      <p:sp>
        <p:nvSpPr>
          <p:cNvPr id="5" name="Footer Placeholder 3"/>
          <p:cNvSpPr>
            <a:spLocks noGrp="1"/>
          </p:cNvSpPr>
          <p:nvPr>
            <p:ph type="ftr" sz="quarter" idx="11"/>
          </p:nvPr>
        </p:nvSpPr>
        <p:spPr/>
        <p:txBody>
          <a:bodyPr/>
          <a:lstStyle/>
          <a:p>
            <a:pPr>
              <a:defRPr/>
            </a:pPr>
            <a:r>
              <a:rPr lang="tr-TR"/>
              <a:t>İbrahim Körpeoğlu, Bilkent University</a:t>
            </a:r>
            <a:endParaRPr lang="en-US"/>
          </a:p>
        </p:txBody>
      </p:sp>
      <p:sp>
        <p:nvSpPr>
          <p:cNvPr id="6" name="Slide Number Placeholder 4"/>
          <p:cNvSpPr>
            <a:spLocks noGrp="1"/>
          </p:cNvSpPr>
          <p:nvPr>
            <p:ph type="sldNum" sz="quarter" idx="12"/>
          </p:nvPr>
        </p:nvSpPr>
        <p:spPr/>
        <p:txBody>
          <a:bodyPr/>
          <a:lstStyle/>
          <a:p>
            <a:pPr>
              <a:defRPr/>
            </a:pPr>
            <a:fld id="{E9ADBF1F-B977-874F-8105-FF35BECF2182}" type="slidenum">
              <a:rPr lang="en-US"/>
              <a:pPr>
                <a:defRPr/>
              </a:pPr>
              <a:t>21</a:t>
            </a:fld>
            <a:endParaRPr lang="en-US"/>
          </a:p>
        </p:txBody>
      </p:sp>
      <p:sp>
        <p:nvSpPr>
          <p:cNvPr id="1085442" name="Rectangle 2"/>
          <p:cNvSpPr>
            <a:spLocks noGrp="1" noChangeArrowheads="1"/>
          </p:cNvSpPr>
          <p:nvPr>
            <p:ph type="title"/>
          </p:nvPr>
        </p:nvSpPr>
        <p:spPr/>
        <p:txBody>
          <a:bodyPr/>
          <a:lstStyle/>
          <a:p>
            <a:pPr eaLnBrk="1" hangingPunct="1">
              <a:defRPr/>
            </a:pPr>
            <a:r>
              <a:rPr lang="en-US" smtClean="0">
                <a:cs typeface="+mj-cs"/>
              </a:rPr>
              <a:t>Safe, Unsafe , Deadlock State</a:t>
            </a:r>
          </a:p>
        </p:txBody>
      </p:sp>
      <p:pic>
        <p:nvPicPr>
          <p:cNvPr id="44037" name="Picture 4"/>
          <p:cNvPicPr>
            <a:picLocks noChangeAspect="1" noChangeArrowheads="1"/>
          </p:cNvPicPr>
          <p:nvPr/>
        </p:nvPicPr>
        <p:blipFill>
          <a:blip r:embed="rId3">
            <a:extLst>
              <a:ext uri="{28A0092B-C50C-407E-A947-70E740481C1C}">
                <a14:useLocalDpi xmlns:a14="http://schemas.microsoft.com/office/drawing/2010/main" val="0"/>
              </a:ext>
            </a:extLst>
          </a:blip>
          <a:srcRect l="13437" t="1572" r="13683" b="2194"/>
          <a:stretch>
            <a:fillRect/>
          </a:stretch>
        </p:blipFill>
        <p:spPr bwMode="auto">
          <a:xfrm>
            <a:off x="2282825" y="1716088"/>
            <a:ext cx="4391025" cy="434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mpd="dbl">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tr-TR"/>
              <a:t>CS342 Operating Systems</a:t>
            </a:r>
            <a:endParaRPr lang="en-US"/>
          </a:p>
        </p:txBody>
      </p:sp>
      <p:sp>
        <p:nvSpPr>
          <p:cNvPr id="5" name="Footer Placeholder 4"/>
          <p:cNvSpPr>
            <a:spLocks noGrp="1"/>
          </p:cNvSpPr>
          <p:nvPr>
            <p:ph type="ftr" sz="quarter" idx="11"/>
          </p:nvPr>
        </p:nvSpPr>
        <p:spPr/>
        <p:txBody>
          <a:bodyPr/>
          <a:lstStyle/>
          <a:p>
            <a:pPr>
              <a:defRPr/>
            </a:pPr>
            <a:r>
              <a:rPr lang="tr-TR"/>
              <a:t>İbrahim Körpeoğlu, Bilkent University</a:t>
            </a:r>
            <a:endParaRPr lang="en-US"/>
          </a:p>
        </p:txBody>
      </p:sp>
      <p:sp>
        <p:nvSpPr>
          <p:cNvPr id="6" name="Slide Number Placeholder 5"/>
          <p:cNvSpPr>
            <a:spLocks noGrp="1"/>
          </p:cNvSpPr>
          <p:nvPr>
            <p:ph type="sldNum" sz="quarter" idx="12"/>
          </p:nvPr>
        </p:nvSpPr>
        <p:spPr/>
        <p:txBody>
          <a:bodyPr/>
          <a:lstStyle/>
          <a:p>
            <a:pPr>
              <a:defRPr/>
            </a:pPr>
            <a:fld id="{7DA731A8-BF28-7F41-AEBD-9653A0E000EF}" type="slidenum">
              <a:rPr lang="en-US"/>
              <a:pPr>
                <a:defRPr/>
              </a:pPr>
              <a:t>22</a:t>
            </a:fld>
            <a:endParaRPr lang="en-US"/>
          </a:p>
        </p:txBody>
      </p:sp>
      <p:sp>
        <p:nvSpPr>
          <p:cNvPr id="1088514" name="Rectangle 2"/>
          <p:cNvSpPr>
            <a:spLocks noGrp="1" noChangeArrowheads="1"/>
          </p:cNvSpPr>
          <p:nvPr>
            <p:ph type="title"/>
          </p:nvPr>
        </p:nvSpPr>
        <p:spPr/>
        <p:txBody>
          <a:bodyPr/>
          <a:lstStyle/>
          <a:p>
            <a:pPr eaLnBrk="1" hangingPunct="1">
              <a:defRPr/>
            </a:pPr>
            <a:r>
              <a:rPr lang="en-US" smtClean="0">
                <a:cs typeface="+mj-cs"/>
              </a:rPr>
              <a:t>Avoidance Algorithms</a:t>
            </a:r>
          </a:p>
        </p:txBody>
      </p:sp>
      <p:sp>
        <p:nvSpPr>
          <p:cNvPr id="1088515" name="Rectangle 3"/>
          <p:cNvSpPr>
            <a:spLocks noGrp="1" noChangeArrowheads="1"/>
          </p:cNvSpPr>
          <p:nvPr>
            <p:ph type="body" idx="1"/>
          </p:nvPr>
        </p:nvSpPr>
        <p:spPr/>
        <p:txBody>
          <a:bodyPr/>
          <a:lstStyle/>
          <a:p>
            <a:pPr eaLnBrk="1" hangingPunct="1">
              <a:defRPr/>
            </a:pPr>
            <a:r>
              <a:rPr lang="en-US" smtClean="0">
                <a:cs typeface="+mn-cs"/>
              </a:rPr>
              <a:t>Single instance of a resource type</a:t>
            </a:r>
          </a:p>
          <a:p>
            <a:pPr lvl="1" eaLnBrk="1" hangingPunct="1">
              <a:defRPr/>
            </a:pPr>
            <a:r>
              <a:rPr lang="en-US" smtClean="0"/>
              <a:t>Use a resource-allocation graph</a:t>
            </a:r>
          </a:p>
          <a:p>
            <a:pPr lvl="1" eaLnBrk="1" hangingPunct="1">
              <a:defRPr/>
            </a:pPr>
            <a:endParaRPr lang="en-US" smtClean="0"/>
          </a:p>
          <a:p>
            <a:pPr lvl="1" eaLnBrk="1" hangingPunct="1">
              <a:defRPr/>
            </a:pPr>
            <a:endParaRPr lang="en-US" smtClean="0">
              <a:solidFill>
                <a:srgbClr val="FFFF00"/>
              </a:solidFill>
            </a:endParaRPr>
          </a:p>
          <a:p>
            <a:pPr eaLnBrk="1" hangingPunct="1">
              <a:defRPr/>
            </a:pPr>
            <a:endParaRPr lang="en-US" smtClean="0">
              <a:cs typeface="+mn-cs"/>
            </a:endParaRPr>
          </a:p>
          <a:p>
            <a:pPr eaLnBrk="1" hangingPunct="1">
              <a:defRPr/>
            </a:pPr>
            <a:r>
              <a:rPr lang="en-US" smtClean="0">
                <a:cs typeface="+mn-cs"/>
              </a:rPr>
              <a:t>Multiple instances of a resource type</a:t>
            </a:r>
          </a:p>
          <a:p>
            <a:pPr lvl="1" eaLnBrk="1" hangingPunct="1">
              <a:defRPr/>
            </a:pPr>
            <a:r>
              <a:rPr lang="en-US" smtClean="0"/>
              <a:t> Use the banker</a:t>
            </a:r>
            <a:r>
              <a:rPr lang="ja-JP" altLang="en-US" smtClean="0">
                <a:latin typeface="Arial"/>
              </a:rPr>
              <a:t>’</a:t>
            </a:r>
            <a:r>
              <a:rPr lang="en-US" smtClean="0"/>
              <a:t>s algorithm</a:t>
            </a:r>
          </a:p>
          <a:p>
            <a:pPr eaLnBrk="1" hangingPunct="1">
              <a:defRPr/>
            </a:pPr>
            <a:endParaRPr lang="en-US" smtClean="0">
              <a:cs typeface="+mn-cs"/>
            </a:endParaRP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tr-TR"/>
              <a:t>CS342 Operating Systems</a:t>
            </a:r>
            <a:endParaRPr lang="en-US"/>
          </a:p>
        </p:txBody>
      </p:sp>
      <p:sp>
        <p:nvSpPr>
          <p:cNvPr id="5" name="Footer Placeholder 4"/>
          <p:cNvSpPr>
            <a:spLocks noGrp="1"/>
          </p:cNvSpPr>
          <p:nvPr>
            <p:ph type="ftr" sz="quarter" idx="11"/>
          </p:nvPr>
        </p:nvSpPr>
        <p:spPr/>
        <p:txBody>
          <a:bodyPr/>
          <a:lstStyle/>
          <a:p>
            <a:pPr>
              <a:defRPr/>
            </a:pPr>
            <a:r>
              <a:rPr lang="tr-TR"/>
              <a:t>İbrahim Körpeoğlu, Bilkent University</a:t>
            </a:r>
            <a:endParaRPr lang="en-US"/>
          </a:p>
        </p:txBody>
      </p:sp>
      <p:sp>
        <p:nvSpPr>
          <p:cNvPr id="6" name="Slide Number Placeholder 5"/>
          <p:cNvSpPr>
            <a:spLocks noGrp="1"/>
          </p:cNvSpPr>
          <p:nvPr>
            <p:ph type="sldNum" sz="quarter" idx="12"/>
          </p:nvPr>
        </p:nvSpPr>
        <p:spPr/>
        <p:txBody>
          <a:bodyPr/>
          <a:lstStyle/>
          <a:p>
            <a:pPr>
              <a:defRPr/>
            </a:pPr>
            <a:fld id="{269D4696-7550-924A-9F35-DC2BBCC1DA5F}" type="slidenum">
              <a:rPr lang="en-US"/>
              <a:pPr>
                <a:defRPr/>
              </a:pPr>
              <a:t>23</a:t>
            </a:fld>
            <a:endParaRPr lang="en-US"/>
          </a:p>
        </p:txBody>
      </p:sp>
      <p:sp>
        <p:nvSpPr>
          <p:cNvPr id="1090562" name="Rectangle 2"/>
          <p:cNvSpPr>
            <a:spLocks noGrp="1" noChangeArrowheads="1"/>
          </p:cNvSpPr>
          <p:nvPr>
            <p:ph type="title"/>
          </p:nvPr>
        </p:nvSpPr>
        <p:spPr/>
        <p:txBody>
          <a:bodyPr/>
          <a:lstStyle/>
          <a:p>
            <a:pPr eaLnBrk="1" hangingPunct="1">
              <a:defRPr/>
            </a:pPr>
            <a:r>
              <a:rPr lang="en-US" smtClean="0">
                <a:cs typeface="+mj-cs"/>
              </a:rPr>
              <a:t>Resource-Allocation Graph Scheme</a:t>
            </a:r>
          </a:p>
        </p:txBody>
      </p:sp>
      <p:sp>
        <p:nvSpPr>
          <p:cNvPr id="1090563" name="Rectangle 3"/>
          <p:cNvSpPr>
            <a:spLocks noGrp="1" noChangeArrowheads="1"/>
          </p:cNvSpPr>
          <p:nvPr>
            <p:ph type="body" idx="1"/>
          </p:nvPr>
        </p:nvSpPr>
        <p:spPr/>
        <p:txBody>
          <a:bodyPr/>
          <a:lstStyle/>
          <a:p>
            <a:pPr eaLnBrk="1" hangingPunct="1">
              <a:defRPr/>
            </a:pPr>
            <a:r>
              <a:rPr lang="en-US" b="1" dirty="0" smtClean="0">
                <a:cs typeface="+mn-cs"/>
              </a:rPr>
              <a:t>Claim edge</a:t>
            </a:r>
            <a:r>
              <a:rPr lang="en-US" dirty="0" smtClean="0">
                <a:solidFill>
                  <a:srgbClr val="3366FF"/>
                </a:solidFill>
                <a:cs typeface="+mn-cs"/>
              </a:rPr>
              <a:t> </a:t>
            </a:r>
            <a:r>
              <a:rPr lang="en-US" i="1" dirty="0" smtClean="0">
                <a:cs typeface="+mn-cs"/>
              </a:rPr>
              <a:t>P</a:t>
            </a:r>
            <a:r>
              <a:rPr lang="en-US" i="1" baseline="-25000" dirty="0" smtClean="0">
                <a:cs typeface="+mn-cs"/>
              </a:rPr>
              <a:t>i</a:t>
            </a:r>
            <a:r>
              <a:rPr lang="en-US" dirty="0" smtClean="0">
                <a:cs typeface="+mn-cs"/>
              </a:rPr>
              <a:t> </a:t>
            </a:r>
            <a:r>
              <a:rPr lang="en-US" dirty="0" smtClean="0">
                <a:cs typeface="+mn-cs"/>
                <a:sym typeface="Symbol" charset="0"/>
              </a:rPr>
              <a:t> </a:t>
            </a:r>
            <a:r>
              <a:rPr lang="en-US" i="1" dirty="0" err="1" smtClean="0">
                <a:cs typeface="+mn-cs"/>
                <a:sym typeface="Symbol" charset="0"/>
              </a:rPr>
              <a:t>R</a:t>
            </a:r>
            <a:r>
              <a:rPr lang="en-US" i="1" baseline="-25000" dirty="0" err="1" smtClean="0">
                <a:cs typeface="+mn-cs"/>
                <a:sym typeface="Symbol" charset="0"/>
              </a:rPr>
              <a:t>j</a:t>
            </a:r>
            <a:r>
              <a:rPr lang="en-US" dirty="0" smtClean="0">
                <a:cs typeface="+mn-cs"/>
                <a:sym typeface="Symbol" charset="0"/>
              </a:rPr>
              <a:t> indicates that process </a:t>
            </a:r>
            <a:r>
              <a:rPr lang="en-US" i="1" dirty="0" smtClean="0">
                <a:cs typeface="+mn-cs"/>
                <a:sym typeface="Symbol" charset="0"/>
              </a:rPr>
              <a:t>P</a:t>
            </a:r>
            <a:r>
              <a:rPr lang="en-US" i="1" baseline="-25000" dirty="0" smtClean="0">
                <a:cs typeface="+mn-cs"/>
                <a:sym typeface="Symbol" charset="0"/>
              </a:rPr>
              <a:t>i</a:t>
            </a:r>
            <a:r>
              <a:rPr lang="en-US" dirty="0" smtClean="0">
                <a:cs typeface="+mn-cs"/>
                <a:sym typeface="Symbol" charset="0"/>
              </a:rPr>
              <a:t> </a:t>
            </a:r>
            <a:r>
              <a:rPr lang="en-US" b="1" dirty="0" smtClean="0">
                <a:cs typeface="+mn-cs"/>
                <a:sym typeface="Symbol" charset="0"/>
              </a:rPr>
              <a:t>may request</a:t>
            </a:r>
            <a:r>
              <a:rPr lang="en-US" dirty="0" smtClean="0">
                <a:cs typeface="+mn-cs"/>
                <a:sym typeface="Symbol" charset="0"/>
              </a:rPr>
              <a:t> resource </a:t>
            </a:r>
            <a:r>
              <a:rPr lang="en-US" i="1" dirty="0" err="1" smtClean="0">
                <a:cs typeface="+mn-cs"/>
                <a:sym typeface="Symbol" charset="0"/>
              </a:rPr>
              <a:t>R</a:t>
            </a:r>
            <a:r>
              <a:rPr lang="en-US" i="1" baseline="-25000" dirty="0" err="1" smtClean="0">
                <a:cs typeface="+mn-cs"/>
                <a:sym typeface="Symbol" charset="0"/>
              </a:rPr>
              <a:t>j</a:t>
            </a:r>
            <a:r>
              <a:rPr lang="en-US" dirty="0" smtClean="0">
                <a:cs typeface="+mn-cs"/>
                <a:sym typeface="Symbol" charset="0"/>
              </a:rPr>
              <a:t>; represented by a dashed line</a:t>
            </a:r>
            <a:br>
              <a:rPr lang="en-US" dirty="0" smtClean="0">
                <a:cs typeface="+mn-cs"/>
                <a:sym typeface="Symbol" charset="0"/>
              </a:rPr>
            </a:br>
            <a:endParaRPr lang="en-US" dirty="0" smtClean="0">
              <a:cs typeface="+mn-cs"/>
              <a:sym typeface="Symbol" charset="0"/>
            </a:endParaRPr>
          </a:p>
          <a:p>
            <a:pPr eaLnBrk="1" hangingPunct="1">
              <a:defRPr/>
            </a:pPr>
            <a:r>
              <a:rPr lang="en-US" dirty="0" smtClean="0">
                <a:cs typeface="+mn-cs"/>
                <a:sym typeface="Symbol" charset="0"/>
              </a:rPr>
              <a:t>Claim edge is </a:t>
            </a:r>
            <a:r>
              <a:rPr lang="en-US" b="1" dirty="0" smtClean="0">
                <a:cs typeface="+mn-cs"/>
                <a:sym typeface="Symbol" charset="0"/>
              </a:rPr>
              <a:t>converted  to a request edge</a:t>
            </a:r>
            <a:r>
              <a:rPr lang="en-US" dirty="0" smtClean="0">
                <a:cs typeface="+mn-cs"/>
                <a:sym typeface="Symbol" charset="0"/>
              </a:rPr>
              <a:t> when a process requests a resource</a:t>
            </a:r>
          </a:p>
          <a:p>
            <a:pPr eaLnBrk="1" hangingPunct="1">
              <a:defRPr/>
            </a:pPr>
            <a:r>
              <a:rPr lang="en-US" dirty="0" smtClean="0">
                <a:cs typeface="+mn-cs"/>
                <a:sym typeface="Symbol" charset="0"/>
              </a:rPr>
              <a:t>Request edge is </a:t>
            </a:r>
            <a:r>
              <a:rPr lang="en-US" b="1" dirty="0" smtClean="0">
                <a:cs typeface="+mn-cs"/>
                <a:sym typeface="Symbol" charset="0"/>
              </a:rPr>
              <a:t>converted to an assignment</a:t>
            </a:r>
            <a:r>
              <a:rPr lang="en-US" dirty="0" smtClean="0">
                <a:cs typeface="+mn-cs"/>
                <a:sym typeface="Symbol" charset="0"/>
              </a:rPr>
              <a:t> edge when the  resource is allocated to the process</a:t>
            </a:r>
          </a:p>
          <a:p>
            <a:pPr eaLnBrk="1" hangingPunct="1">
              <a:defRPr/>
            </a:pPr>
            <a:r>
              <a:rPr lang="en-US" dirty="0" smtClean="0">
                <a:cs typeface="+mn-cs"/>
                <a:sym typeface="Symbol" charset="0"/>
              </a:rPr>
              <a:t>When a resource is released by a process, assignment edge  is reconverted to a claim edge</a:t>
            </a:r>
            <a:br>
              <a:rPr lang="en-US" dirty="0" smtClean="0">
                <a:cs typeface="+mn-cs"/>
                <a:sym typeface="Symbol" charset="0"/>
              </a:rPr>
            </a:br>
            <a:endParaRPr lang="en-US" dirty="0" smtClean="0">
              <a:cs typeface="+mn-cs"/>
              <a:sym typeface="Symbol" charset="0"/>
            </a:endParaRPr>
          </a:p>
          <a:p>
            <a:pPr eaLnBrk="1" hangingPunct="1">
              <a:defRPr/>
            </a:pPr>
            <a:r>
              <a:rPr lang="en-US" dirty="0" smtClean="0">
                <a:solidFill>
                  <a:srgbClr val="FF3300"/>
                </a:solidFill>
                <a:cs typeface="+mn-cs"/>
                <a:sym typeface="Symbol" charset="0"/>
              </a:rPr>
              <a:t>Resources must </a:t>
            </a:r>
            <a:r>
              <a:rPr lang="en-US" b="1" dirty="0" smtClean="0">
                <a:solidFill>
                  <a:srgbClr val="FF3300"/>
                </a:solidFill>
                <a:cs typeface="+mn-cs"/>
                <a:sym typeface="Symbol" charset="0"/>
              </a:rPr>
              <a:t>be claimed </a:t>
            </a:r>
            <a:r>
              <a:rPr lang="en-US" b="1" i="1" dirty="0" smtClean="0">
                <a:solidFill>
                  <a:srgbClr val="FF3300"/>
                </a:solidFill>
                <a:cs typeface="+mn-cs"/>
                <a:sym typeface="Symbol" charset="0"/>
              </a:rPr>
              <a:t>a priori</a:t>
            </a:r>
            <a:r>
              <a:rPr lang="en-US" dirty="0" smtClean="0">
                <a:solidFill>
                  <a:srgbClr val="FF3300"/>
                </a:solidFill>
                <a:cs typeface="+mn-cs"/>
                <a:sym typeface="Symbol" charset="0"/>
              </a:rPr>
              <a:t> in the system</a:t>
            </a:r>
            <a:endParaRPr lang="en-US" dirty="0" smtClean="0">
              <a:solidFill>
                <a:srgbClr val="FF3300"/>
              </a:solidFill>
              <a:cs typeface="+mn-cs"/>
            </a:endParaRPr>
          </a:p>
          <a:p>
            <a:pPr eaLnBrk="1" hangingPunct="1">
              <a:defRPr/>
            </a:pPr>
            <a:endParaRPr lang="en-US" dirty="0" smtClean="0">
              <a:solidFill>
                <a:srgbClr val="FF3300"/>
              </a:solidFill>
              <a:cs typeface="+mn-cs"/>
            </a:endParaRP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2"/>
          <p:cNvSpPr>
            <a:spLocks noGrp="1"/>
          </p:cNvSpPr>
          <p:nvPr>
            <p:ph type="dt" sz="quarter" idx="10"/>
          </p:nvPr>
        </p:nvSpPr>
        <p:spPr/>
        <p:txBody>
          <a:bodyPr/>
          <a:lstStyle/>
          <a:p>
            <a:pPr>
              <a:defRPr/>
            </a:pPr>
            <a:r>
              <a:rPr lang="tr-TR"/>
              <a:t>CS342 Operating Systems</a:t>
            </a:r>
            <a:endParaRPr lang="en-US"/>
          </a:p>
        </p:txBody>
      </p:sp>
      <p:sp>
        <p:nvSpPr>
          <p:cNvPr id="7" name="Footer Placeholder 3"/>
          <p:cNvSpPr>
            <a:spLocks noGrp="1"/>
          </p:cNvSpPr>
          <p:nvPr>
            <p:ph type="ftr" sz="quarter" idx="11"/>
          </p:nvPr>
        </p:nvSpPr>
        <p:spPr/>
        <p:txBody>
          <a:bodyPr/>
          <a:lstStyle/>
          <a:p>
            <a:pPr>
              <a:defRPr/>
            </a:pPr>
            <a:r>
              <a:rPr lang="tr-TR"/>
              <a:t>İbrahim Körpeoğlu, Bilkent University</a:t>
            </a:r>
            <a:endParaRPr lang="en-US"/>
          </a:p>
        </p:txBody>
      </p:sp>
      <p:sp>
        <p:nvSpPr>
          <p:cNvPr id="8" name="Slide Number Placeholder 4"/>
          <p:cNvSpPr>
            <a:spLocks noGrp="1"/>
          </p:cNvSpPr>
          <p:nvPr>
            <p:ph type="sldNum" sz="quarter" idx="12"/>
          </p:nvPr>
        </p:nvSpPr>
        <p:spPr/>
        <p:txBody>
          <a:bodyPr/>
          <a:lstStyle/>
          <a:p>
            <a:pPr>
              <a:defRPr/>
            </a:pPr>
            <a:fld id="{C0B87FC9-DF2B-2A4D-83BB-4BAA81B29383}" type="slidenum">
              <a:rPr lang="en-US"/>
              <a:pPr>
                <a:defRPr/>
              </a:pPr>
              <a:t>24</a:t>
            </a:fld>
            <a:endParaRPr lang="en-US"/>
          </a:p>
        </p:txBody>
      </p:sp>
      <p:sp>
        <p:nvSpPr>
          <p:cNvPr id="1092612" name="Rectangle 4"/>
          <p:cNvSpPr>
            <a:spLocks noGrp="1" noChangeArrowheads="1"/>
          </p:cNvSpPr>
          <p:nvPr>
            <p:ph type="title"/>
          </p:nvPr>
        </p:nvSpPr>
        <p:spPr/>
        <p:txBody>
          <a:bodyPr/>
          <a:lstStyle/>
          <a:p>
            <a:pPr eaLnBrk="1" hangingPunct="1">
              <a:defRPr/>
            </a:pPr>
            <a:r>
              <a:rPr lang="en-US" smtClean="0">
                <a:cs typeface="+mj-cs"/>
              </a:rPr>
              <a:t>Resource-Allocation Graph</a:t>
            </a:r>
          </a:p>
        </p:txBody>
      </p:sp>
      <p:pic>
        <p:nvPicPr>
          <p:cNvPr id="5018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0338" y="1916113"/>
            <a:ext cx="3983037" cy="404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92615" name="Line 7"/>
          <p:cNvSpPr>
            <a:spLocks noChangeShapeType="1"/>
          </p:cNvSpPr>
          <p:nvPr/>
        </p:nvSpPr>
        <p:spPr bwMode="auto">
          <a:xfrm flipH="1" flipV="1">
            <a:off x="5137150" y="2719388"/>
            <a:ext cx="936625" cy="935037"/>
          </a:xfrm>
          <a:prstGeom prst="line">
            <a:avLst/>
          </a:prstGeom>
          <a:noFill/>
          <a:ln w="57150">
            <a:solidFill>
              <a:schemeClr val="tx1"/>
            </a:solidFill>
            <a:round/>
            <a:headEnd type="none" w="lg" len="lg"/>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pPr>
              <a:defRPr/>
            </a:pPr>
            <a:endParaRPr lang="en-US">
              <a:cs typeface="+mn-cs"/>
            </a:endParaRPr>
          </a:p>
        </p:txBody>
      </p:sp>
      <p:sp>
        <p:nvSpPr>
          <p:cNvPr id="1092614" name="Line 6"/>
          <p:cNvSpPr>
            <a:spLocks noChangeShapeType="1"/>
          </p:cNvSpPr>
          <p:nvPr/>
        </p:nvSpPr>
        <p:spPr bwMode="auto">
          <a:xfrm flipH="1" flipV="1">
            <a:off x="5203825" y="2781300"/>
            <a:ext cx="952500" cy="935038"/>
          </a:xfrm>
          <a:prstGeom prst="line">
            <a:avLst/>
          </a:prstGeom>
          <a:noFill/>
          <a:ln w="38100">
            <a:solidFill>
              <a:srgbClr val="000000"/>
            </a:solidFill>
            <a:prstDash val="sysDot"/>
            <a:round/>
            <a:headEnd type="none" w="lg" len="lg"/>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pPr>
              <a:defRPr/>
            </a:pPr>
            <a:endParaRPr lang="en-US">
              <a:cs typeface="+mn-cs"/>
            </a:endParaRP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2"/>
          <p:cNvSpPr>
            <a:spLocks noGrp="1"/>
          </p:cNvSpPr>
          <p:nvPr>
            <p:ph type="dt" sz="quarter" idx="10"/>
          </p:nvPr>
        </p:nvSpPr>
        <p:spPr/>
        <p:txBody>
          <a:bodyPr/>
          <a:lstStyle/>
          <a:p>
            <a:pPr>
              <a:defRPr/>
            </a:pPr>
            <a:r>
              <a:rPr lang="tr-TR"/>
              <a:t>CS342 Operating Systems</a:t>
            </a:r>
            <a:endParaRPr lang="en-US"/>
          </a:p>
        </p:txBody>
      </p:sp>
      <p:sp>
        <p:nvSpPr>
          <p:cNvPr id="9" name="Footer Placeholder 3"/>
          <p:cNvSpPr>
            <a:spLocks noGrp="1"/>
          </p:cNvSpPr>
          <p:nvPr>
            <p:ph type="ftr" sz="quarter" idx="11"/>
          </p:nvPr>
        </p:nvSpPr>
        <p:spPr/>
        <p:txBody>
          <a:bodyPr/>
          <a:lstStyle/>
          <a:p>
            <a:pPr>
              <a:defRPr/>
            </a:pPr>
            <a:r>
              <a:rPr lang="tr-TR"/>
              <a:t>İbrahim Körpeoğlu, Bilkent University</a:t>
            </a:r>
            <a:endParaRPr lang="en-US"/>
          </a:p>
        </p:txBody>
      </p:sp>
      <p:sp>
        <p:nvSpPr>
          <p:cNvPr id="10" name="Slide Number Placeholder 4"/>
          <p:cNvSpPr>
            <a:spLocks noGrp="1"/>
          </p:cNvSpPr>
          <p:nvPr>
            <p:ph type="sldNum" sz="quarter" idx="12"/>
          </p:nvPr>
        </p:nvSpPr>
        <p:spPr/>
        <p:txBody>
          <a:bodyPr/>
          <a:lstStyle/>
          <a:p>
            <a:pPr>
              <a:defRPr/>
            </a:pPr>
            <a:fld id="{2E4A3E49-F9DF-774A-914D-5C586FBCB268}" type="slidenum">
              <a:rPr lang="en-US"/>
              <a:pPr>
                <a:defRPr/>
              </a:pPr>
              <a:t>25</a:t>
            </a:fld>
            <a:endParaRPr lang="en-US"/>
          </a:p>
        </p:txBody>
      </p:sp>
      <p:sp>
        <p:nvSpPr>
          <p:cNvPr id="1148930" name="Rectangle 2"/>
          <p:cNvSpPr>
            <a:spLocks noGrp="1" noChangeArrowheads="1"/>
          </p:cNvSpPr>
          <p:nvPr>
            <p:ph type="title"/>
          </p:nvPr>
        </p:nvSpPr>
        <p:spPr/>
        <p:txBody>
          <a:bodyPr/>
          <a:lstStyle/>
          <a:p>
            <a:pPr eaLnBrk="1" hangingPunct="1">
              <a:defRPr/>
            </a:pPr>
            <a:r>
              <a:rPr lang="en-US" smtClean="0">
                <a:cs typeface="+mj-cs"/>
              </a:rPr>
              <a:t>Resource-Allocation Graph</a:t>
            </a:r>
          </a:p>
        </p:txBody>
      </p:sp>
      <p:pic>
        <p:nvPicPr>
          <p:cNvPr id="52229"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0338" y="1916113"/>
            <a:ext cx="3983037" cy="404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48933" name="Text Box 5"/>
          <p:cNvSpPr txBox="1">
            <a:spLocks noChangeArrowheads="1"/>
          </p:cNvSpPr>
          <p:nvPr/>
        </p:nvSpPr>
        <p:spPr bwMode="auto">
          <a:xfrm>
            <a:off x="2771775" y="5949950"/>
            <a:ext cx="39528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type="none" w="lg" len="lg"/>
                <a:tailEnd type="none" w="lg"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pPr>
              <a:defRPr/>
            </a:pPr>
            <a:r>
              <a:rPr lang="en-US">
                <a:cs typeface="+mn-cs"/>
              </a:rPr>
              <a:t>P2 requests R2; should we allocate? </a:t>
            </a:r>
          </a:p>
        </p:txBody>
      </p:sp>
      <p:sp>
        <p:nvSpPr>
          <p:cNvPr id="1148934" name="Line 6"/>
          <p:cNvSpPr>
            <a:spLocks noChangeShapeType="1"/>
          </p:cNvSpPr>
          <p:nvPr/>
        </p:nvSpPr>
        <p:spPr bwMode="auto">
          <a:xfrm flipH="1">
            <a:off x="5194300" y="4233863"/>
            <a:ext cx="865188" cy="863600"/>
          </a:xfrm>
          <a:prstGeom prst="line">
            <a:avLst/>
          </a:prstGeom>
          <a:noFill/>
          <a:ln w="38100">
            <a:solidFill>
              <a:srgbClr val="000000"/>
            </a:solidFill>
            <a:round/>
            <a:headEnd type="none" w="lg" len="lg"/>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pPr>
              <a:defRPr/>
            </a:pPr>
            <a:endParaRPr lang="en-US">
              <a:cs typeface="+mn-cs"/>
            </a:endParaRPr>
          </a:p>
        </p:txBody>
      </p:sp>
      <p:sp>
        <p:nvSpPr>
          <p:cNvPr id="1148935" name="Line 7"/>
          <p:cNvSpPr>
            <a:spLocks noChangeShapeType="1"/>
          </p:cNvSpPr>
          <p:nvPr/>
        </p:nvSpPr>
        <p:spPr bwMode="auto">
          <a:xfrm flipH="1" flipV="1">
            <a:off x="5137150" y="2719388"/>
            <a:ext cx="936625" cy="935037"/>
          </a:xfrm>
          <a:prstGeom prst="line">
            <a:avLst/>
          </a:prstGeom>
          <a:noFill/>
          <a:ln w="57150">
            <a:solidFill>
              <a:schemeClr val="tx1"/>
            </a:solidFill>
            <a:round/>
            <a:headEnd type="none" w="lg" len="lg"/>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pPr>
              <a:defRPr/>
            </a:pPr>
            <a:endParaRPr lang="en-US">
              <a:cs typeface="+mn-cs"/>
            </a:endParaRPr>
          </a:p>
        </p:txBody>
      </p:sp>
      <p:sp>
        <p:nvSpPr>
          <p:cNvPr id="1148936" name="Line 8"/>
          <p:cNvSpPr>
            <a:spLocks noChangeShapeType="1"/>
          </p:cNvSpPr>
          <p:nvPr/>
        </p:nvSpPr>
        <p:spPr bwMode="auto">
          <a:xfrm flipH="1" flipV="1">
            <a:off x="5203825" y="2781300"/>
            <a:ext cx="952500" cy="935038"/>
          </a:xfrm>
          <a:prstGeom prst="line">
            <a:avLst/>
          </a:prstGeom>
          <a:noFill/>
          <a:ln w="38100">
            <a:solidFill>
              <a:srgbClr val="000000"/>
            </a:solidFill>
            <a:prstDash val="sysDot"/>
            <a:round/>
            <a:headEnd type="none" w="lg" len="lg"/>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pPr>
              <a:defRPr/>
            </a:pPr>
            <a:endParaRPr lang="en-US">
              <a:cs typeface="+mn-cs"/>
            </a:endParaRP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2"/>
          <p:cNvSpPr>
            <a:spLocks noGrp="1"/>
          </p:cNvSpPr>
          <p:nvPr>
            <p:ph type="dt" sz="quarter" idx="10"/>
          </p:nvPr>
        </p:nvSpPr>
        <p:spPr/>
        <p:txBody>
          <a:bodyPr/>
          <a:lstStyle/>
          <a:p>
            <a:pPr>
              <a:defRPr/>
            </a:pPr>
            <a:r>
              <a:rPr lang="tr-TR"/>
              <a:t>CS342 Operating Systems</a:t>
            </a:r>
            <a:endParaRPr lang="en-US"/>
          </a:p>
        </p:txBody>
      </p:sp>
      <p:sp>
        <p:nvSpPr>
          <p:cNvPr id="7" name="Footer Placeholder 3"/>
          <p:cNvSpPr>
            <a:spLocks noGrp="1"/>
          </p:cNvSpPr>
          <p:nvPr>
            <p:ph type="ftr" sz="quarter" idx="11"/>
          </p:nvPr>
        </p:nvSpPr>
        <p:spPr/>
        <p:txBody>
          <a:bodyPr/>
          <a:lstStyle/>
          <a:p>
            <a:pPr>
              <a:defRPr/>
            </a:pPr>
            <a:r>
              <a:rPr lang="tr-TR"/>
              <a:t>İbrahim Körpeoğlu, Bilkent University</a:t>
            </a:r>
            <a:endParaRPr lang="en-US"/>
          </a:p>
        </p:txBody>
      </p:sp>
      <p:sp>
        <p:nvSpPr>
          <p:cNvPr id="8" name="Slide Number Placeholder 4"/>
          <p:cNvSpPr>
            <a:spLocks noGrp="1"/>
          </p:cNvSpPr>
          <p:nvPr>
            <p:ph type="sldNum" sz="quarter" idx="12"/>
          </p:nvPr>
        </p:nvSpPr>
        <p:spPr/>
        <p:txBody>
          <a:bodyPr/>
          <a:lstStyle/>
          <a:p>
            <a:pPr>
              <a:defRPr/>
            </a:pPr>
            <a:fld id="{771422B0-09F3-974F-B689-0791C3151E25}" type="slidenum">
              <a:rPr lang="en-US"/>
              <a:pPr>
                <a:defRPr/>
              </a:pPr>
              <a:t>26</a:t>
            </a:fld>
            <a:endParaRPr lang="en-US"/>
          </a:p>
        </p:txBody>
      </p:sp>
      <p:sp>
        <p:nvSpPr>
          <p:cNvPr id="1095684" name="Rectangle 4"/>
          <p:cNvSpPr>
            <a:spLocks noGrp="1" noChangeArrowheads="1"/>
          </p:cNvSpPr>
          <p:nvPr>
            <p:ph type="title"/>
          </p:nvPr>
        </p:nvSpPr>
        <p:spPr/>
        <p:txBody>
          <a:bodyPr/>
          <a:lstStyle/>
          <a:p>
            <a:pPr eaLnBrk="1" hangingPunct="1">
              <a:defRPr/>
            </a:pPr>
            <a:r>
              <a:rPr lang="en-US" smtClean="0">
                <a:cs typeface="+mj-cs"/>
              </a:rPr>
              <a:t>Unsafe State In Resource-Allocation Graph</a:t>
            </a:r>
          </a:p>
        </p:txBody>
      </p:sp>
      <p:pic>
        <p:nvPicPr>
          <p:cNvPr id="5427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875" y="1557338"/>
            <a:ext cx="4457700" cy="449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95686" name="Line 6"/>
          <p:cNvSpPr>
            <a:spLocks noChangeShapeType="1"/>
          </p:cNvSpPr>
          <p:nvPr/>
        </p:nvSpPr>
        <p:spPr bwMode="auto">
          <a:xfrm flipH="1" flipV="1">
            <a:off x="5297488" y="2392363"/>
            <a:ext cx="936625" cy="935037"/>
          </a:xfrm>
          <a:prstGeom prst="line">
            <a:avLst/>
          </a:prstGeom>
          <a:noFill/>
          <a:ln w="57150">
            <a:solidFill>
              <a:schemeClr val="tx1"/>
            </a:solidFill>
            <a:round/>
            <a:headEnd type="none" w="lg" len="lg"/>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pPr>
              <a:defRPr/>
            </a:pPr>
            <a:endParaRPr lang="en-US">
              <a:cs typeface="+mn-cs"/>
            </a:endParaRPr>
          </a:p>
        </p:txBody>
      </p:sp>
      <p:sp>
        <p:nvSpPr>
          <p:cNvPr id="1095687" name="Line 7"/>
          <p:cNvSpPr>
            <a:spLocks noChangeShapeType="1"/>
          </p:cNvSpPr>
          <p:nvPr/>
        </p:nvSpPr>
        <p:spPr bwMode="auto">
          <a:xfrm flipH="1" flipV="1">
            <a:off x="5364163" y="2454275"/>
            <a:ext cx="952500" cy="935038"/>
          </a:xfrm>
          <a:prstGeom prst="line">
            <a:avLst/>
          </a:prstGeom>
          <a:noFill/>
          <a:ln w="38100">
            <a:solidFill>
              <a:srgbClr val="000000"/>
            </a:solidFill>
            <a:prstDash val="sysDot"/>
            <a:round/>
            <a:headEnd type="none" w="lg" len="lg"/>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pPr>
              <a:defRPr/>
            </a:pPr>
            <a:endParaRPr lang="en-US">
              <a:cs typeface="+mn-cs"/>
            </a:endParaRP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tr-TR"/>
              <a:t>CS342 Operating Systems</a:t>
            </a:r>
            <a:endParaRPr lang="en-US"/>
          </a:p>
        </p:txBody>
      </p:sp>
      <p:sp>
        <p:nvSpPr>
          <p:cNvPr id="5" name="Footer Placeholder 4"/>
          <p:cNvSpPr>
            <a:spLocks noGrp="1"/>
          </p:cNvSpPr>
          <p:nvPr>
            <p:ph type="ftr" sz="quarter" idx="11"/>
          </p:nvPr>
        </p:nvSpPr>
        <p:spPr/>
        <p:txBody>
          <a:bodyPr/>
          <a:lstStyle/>
          <a:p>
            <a:pPr>
              <a:defRPr/>
            </a:pPr>
            <a:r>
              <a:rPr lang="tr-TR"/>
              <a:t>İbrahim Körpeoğlu, Bilkent University</a:t>
            </a:r>
            <a:endParaRPr lang="en-US"/>
          </a:p>
        </p:txBody>
      </p:sp>
      <p:sp>
        <p:nvSpPr>
          <p:cNvPr id="6" name="Slide Number Placeholder 5"/>
          <p:cNvSpPr>
            <a:spLocks noGrp="1"/>
          </p:cNvSpPr>
          <p:nvPr>
            <p:ph type="sldNum" sz="quarter" idx="12"/>
          </p:nvPr>
        </p:nvSpPr>
        <p:spPr/>
        <p:txBody>
          <a:bodyPr/>
          <a:lstStyle/>
          <a:p>
            <a:pPr>
              <a:defRPr/>
            </a:pPr>
            <a:fld id="{72900603-496A-2D4F-A301-CA721423CC1E}" type="slidenum">
              <a:rPr lang="en-US"/>
              <a:pPr>
                <a:defRPr/>
              </a:pPr>
              <a:t>27</a:t>
            </a:fld>
            <a:endParaRPr lang="en-US"/>
          </a:p>
        </p:txBody>
      </p:sp>
      <p:sp>
        <p:nvSpPr>
          <p:cNvPr id="1098754" name="Rectangle 2"/>
          <p:cNvSpPr>
            <a:spLocks noGrp="1" noChangeArrowheads="1"/>
          </p:cNvSpPr>
          <p:nvPr>
            <p:ph type="title"/>
          </p:nvPr>
        </p:nvSpPr>
        <p:spPr/>
        <p:txBody>
          <a:bodyPr/>
          <a:lstStyle/>
          <a:p>
            <a:pPr eaLnBrk="1" hangingPunct="1">
              <a:defRPr/>
            </a:pPr>
            <a:r>
              <a:rPr lang="en-US" smtClean="0">
                <a:cs typeface="+mj-cs"/>
              </a:rPr>
              <a:t>Resource-Allocation Graph Algorithm</a:t>
            </a:r>
          </a:p>
        </p:txBody>
      </p:sp>
      <p:sp>
        <p:nvSpPr>
          <p:cNvPr id="1098755" name="Rectangle 3"/>
          <p:cNvSpPr>
            <a:spLocks noGrp="1" noChangeArrowheads="1"/>
          </p:cNvSpPr>
          <p:nvPr>
            <p:ph type="body" idx="1"/>
          </p:nvPr>
        </p:nvSpPr>
        <p:spPr/>
        <p:txBody>
          <a:bodyPr/>
          <a:lstStyle/>
          <a:p>
            <a:pPr eaLnBrk="1" hangingPunct="1">
              <a:defRPr/>
            </a:pPr>
            <a:r>
              <a:rPr lang="en-US" smtClean="0">
                <a:cs typeface="+mn-cs"/>
              </a:rPr>
              <a:t>Suppose that process</a:t>
            </a:r>
            <a:r>
              <a:rPr lang="en-US" i="1" smtClean="0">
                <a:cs typeface="+mn-cs"/>
              </a:rPr>
              <a:t> P</a:t>
            </a:r>
            <a:r>
              <a:rPr lang="en-US" i="1" baseline="-25000" smtClean="0">
                <a:cs typeface="+mn-cs"/>
              </a:rPr>
              <a:t>i</a:t>
            </a:r>
            <a:r>
              <a:rPr lang="en-US" smtClean="0">
                <a:cs typeface="+mn-cs"/>
              </a:rPr>
              <a:t> requests a resource </a:t>
            </a:r>
            <a:r>
              <a:rPr lang="en-US" i="1" smtClean="0">
                <a:cs typeface="+mn-cs"/>
                <a:sym typeface="Symbol" charset="0"/>
              </a:rPr>
              <a:t>R</a:t>
            </a:r>
            <a:r>
              <a:rPr lang="en-US" i="1" baseline="-25000" smtClean="0">
                <a:cs typeface="+mn-cs"/>
                <a:sym typeface="Symbol" charset="0"/>
              </a:rPr>
              <a:t>j</a:t>
            </a:r>
          </a:p>
          <a:p>
            <a:pPr eaLnBrk="1" hangingPunct="1">
              <a:defRPr/>
            </a:pPr>
            <a:endParaRPr lang="en-US" i="1" baseline="-25000" smtClean="0">
              <a:cs typeface="+mn-cs"/>
              <a:sym typeface="Symbol" charset="0"/>
            </a:endParaRPr>
          </a:p>
          <a:p>
            <a:pPr eaLnBrk="1" hangingPunct="1">
              <a:defRPr/>
            </a:pPr>
            <a:r>
              <a:rPr lang="en-US" smtClean="0">
                <a:cs typeface="+mn-cs"/>
                <a:sym typeface="Symbol" charset="0"/>
              </a:rPr>
              <a:t>The request can be granted only if converting the request edge to an assignment edge does not result in the formation of a cycle in the resource allocation graph. </a:t>
            </a:r>
          </a:p>
          <a:p>
            <a:pPr eaLnBrk="1" hangingPunct="1">
              <a:defRPr/>
            </a:pPr>
            <a:endParaRPr lang="en-US" smtClean="0">
              <a:cs typeface="+mn-cs"/>
            </a:endParaRP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tr-TR"/>
              <a:t>CS342 Operating Systems</a:t>
            </a:r>
            <a:endParaRPr lang="en-US"/>
          </a:p>
        </p:txBody>
      </p:sp>
      <p:sp>
        <p:nvSpPr>
          <p:cNvPr id="5" name="Footer Placeholder 4"/>
          <p:cNvSpPr>
            <a:spLocks noGrp="1"/>
          </p:cNvSpPr>
          <p:nvPr>
            <p:ph type="ftr" sz="quarter" idx="11"/>
          </p:nvPr>
        </p:nvSpPr>
        <p:spPr/>
        <p:txBody>
          <a:bodyPr/>
          <a:lstStyle/>
          <a:p>
            <a:pPr>
              <a:defRPr/>
            </a:pPr>
            <a:r>
              <a:rPr lang="tr-TR"/>
              <a:t>İbrahim Körpeoğlu, Bilkent University</a:t>
            </a:r>
            <a:endParaRPr lang="en-US"/>
          </a:p>
        </p:txBody>
      </p:sp>
      <p:sp>
        <p:nvSpPr>
          <p:cNvPr id="6" name="Slide Number Placeholder 5"/>
          <p:cNvSpPr>
            <a:spLocks noGrp="1"/>
          </p:cNvSpPr>
          <p:nvPr>
            <p:ph type="sldNum" sz="quarter" idx="12"/>
          </p:nvPr>
        </p:nvSpPr>
        <p:spPr/>
        <p:txBody>
          <a:bodyPr/>
          <a:lstStyle/>
          <a:p>
            <a:pPr>
              <a:defRPr/>
            </a:pPr>
            <a:fld id="{4B0E2D51-54B4-4148-8E3D-163CF72AFA69}" type="slidenum">
              <a:rPr lang="en-US"/>
              <a:pPr>
                <a:defRPr/>
              </a:pPr>
              <a:t>28</a:t>
            </a:fld>
            <a:endParaRPr lang="en-US"/>
          </a:p>
        </p:txBody>
      </p:sp>
      <p:sp>
        <p:nvSpPr>
          <p:cNvPr id="1100802" name="Rectangle 2"/>
          <p:cNvSpPr>
            <a:spLocks noGrp="1" noChangeArrowheads="1"/>
          </p:cNvSpPr>
          <p:nvPr>
            <p:ph type="title"/>
          </p:nvPr>
        </p:nvSpPr>
        <p:spPr/>
        <p:txBody>
          <a:bodyPr/>
          <a:lstStyle/>
          <a:p>
            <a:pPr eaLnBrk="1" hangingPunct="1">
              <a:defRPr/>
            </a:pPr>
            <a:r>
              <a:rPr lang="en-US" smtClean="0">
                <a:cs typeface="+mj-cs"/>
              </a:rPr>
              <a:t>Banker</a:t>
            </a:r>
            <a:r>
              <a:rPr lang="ja-JP" altLang="en-US" smtClean="0">
                <a:latin typeface="Arial"/>
                <a:cs typeface="+mj-cs"/>
              </a:rPr>
              <a:t>’</a:t>
            </a:r>
            <a:r>
              <a:rPr lang="en-US" smtClean="0">
                <a:cs typeface="+mj-cs"/>
              </a:rPr>
              <a:t>s Algorithm</a:t>
            </a:r>
          </a:p>
        </p:txBody>
      </p:sp>
      <p:sp>
        <p:nvSpPr>
          <p:cNvPr id="1100803" name="Rectangle 3"/>
          <p:cNvSpPr>
            <a:spLocks noGrp="1" noChangeArrowheads="1"/>
          </p:cNvSpPr>
          <p:nvPr>
            <p:ph type="body" idx="1"/>
          </p:nvPr>
        </p:nvSpPr>
        <p:spPr/>
        <p:txBody>
          <a:bodyPr/>
          <a:lstStyle/>
          <a:p>
            <a:pPr eaLnBrk="1" hangingPunct="1">
              <a:defRPr/>
            </a:pPr>
            <a:r>
              <a:rPr lang="en-US" dirty="0" smtClean="0">
                <a:cs typeface="+mn-cs"/>
              </a:rPr>
              <a:t>Multiple instances</a:t>
            </a:r>
            <a:br>
              <a:rPr lang="en-US" dirty="0" smtClean="0">
                <a:cs typeface="+mn-cs"/>
              </a:rPr>
            </a:br>
            <a:endParaRPr lang="en-US" dirty="0" smtClean="0">
              <a:cs typeface="+mn-cs"/>
            </a:endParaRPr>
          </a:p>
          <a:p>
            <a:pPr eaLnBrk="1" hangingPunct="1">
              <a:defRPr/>
            </a:pPr>
            <a:r>
              <a:rPr lang="en-US" dirty="0" smtClean="0">
                <a:cs typeface="+mn-cs"/>
              </a:rPr>
              <a:t>Each process must </a:t>
            </a:r>
            <a:r>
              <a:rPr lang="en-US" b="1" dirty="0" smtClean="0">
                <a:cs typeface="+mn-cs"/>
              </a:rPr>
              <a:t>a priori claim maximum use	</a:t>
            </a:r>
          </a:p>
          <a:p>
            <a:pPr lvl="1" eaLnBrk="1" hangingPunct="1">
              <a:defRPr/>
            </a:pPr>
            <a:r>
              <a:rPr lang="en-US" dirty="0" smtClean="0">
                <a:cs typeface="+mn-cs"/>
              </a:rPr>
              <a:t>System will know maximum demand of each process</a:t>
            </a:r>
          </a:p>
          <a:p>
            <a:pPr lvl="1" eaLnBrk="1" hangingPunct="1">
              <a:defRPr/>
            </a:pPr>
            <a:endParaRPr lang="en-US" b="1" dirty="0" smtClean="0">
              <a:cs typeface="+mn-cs"/>
            </a:endParaRPr>
          </a:p>
          <a:p>
            <a:pPr eaLnBrk="1" hangingPunct="1">
              <a:defRPr/>
            </a:pPr>
            <a:r>
              <a:rPr lang="en-US" dirty="0" smtClean="0">
                <a:cs typeface="+mn-cs"/>
              </a:rPr>
              <a:t>When a process requests a resource it may have to wait  </a:t>
            </a:r>
            <a:br>
              <a:rPr lang="en-US" dirty="0" smtClean="0">
                <a:cs typeface="+mn-cs"/>
              </a:rPr>
            </a:br>
            <a:endParaRPr lang="en-US" dirty="0" smtClean="0">
              <a:cs typeface="+mn-cs"/>
            </a:endParaRPr>
          </a:p>
          <a:p>
            <a:pPr eaLnBrk="1" hangingPunct="1">
              <a:defRPr/>
            </a:pPr>
            <a:r>
              <a:rPr lang="en-US" dirty="0" smtClean="0">
                <a:cs typeface="+mn-cs"/>
              </a:rPr>
              <a:t>When a process gets all its resources, it must return them in a finite amount of time</a:t>
            </a:r>
          </a:p>
          <a:p>
            <a:pPr eaLnBrk="1" hangingPunct="1">
              <a:defRPr/>
            </a:pPr>
            <a:endParaRPr lang="en-US" dirty="0" smtClean="0">
              <a:cs typeface="+mn-cs"/>
            </a:endParaRP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tr-TR"/>
              <a:t>CS342 Operating Systems</a:t>
            </a:r>
            <a:endParaRPr lang="en-US"/>
          </a:p>
        </p:txBody>
      </p:sp>
      <p:sp>
        <p:nvSpPr>
          <p:cNvPr id="5" name="Footer Placeholder 4"/>
          <p:cNvSpPr>
            <a:spLocks noGrp="1"/>
          </p:cNvSpPr>
          <p:nvPr>
            <p:ph type="ftr" sz="quarter" idx="11"/>
          </p:nvPr>
        </p:nvSpPr>
        <p:spPr/>
        <p:txBody>
          <a:bodyPr/>
          <a:lstStyle/>
          <a:p>
            <a:pPr>
              <a:defRPr/>
            </a:pPr>
            <a:r>
              <a:rPr lang="tr-TR"/>
              <a:t>İbrahim Körpeoğlu, Bilkent University</a:t>
            </a:r>
            <a:endParaRPr lang="en-US"/>
          </a:p>
        </p:txBody>
      </p:sp>
      <p:sp>
        <p:nvSpPr>
          <p:cNvPr id="6" name="Slide Number Placeholder 5"/>
          <p:cNvSpPr>
            <a:spLocks noGrp="1"/>
          </p:cNvSpPr>
          <p:nvPr>
            <p:ph type="sldNum" sz="quarter" idx="12"/>
          </p:nvPr>
        </p:nvSpPr>
        <p:spPr/>
        <p:txBody>
          <a:bodyPr/>
          <a:lstStyle/>
          <a:p>
            <a:pPr>
              <a:defRPr/>
            </a:pPr>
            <a:fld id="{4B042884-CA2F-FD48-81A6-E3F1AB09BE6A}" type="slidenum">
              <a:rPr lang="en-US"/>
              <a:pPr>
                <a:defRPr/>
              </a:pPr>
              <a:t>29</a:t>
            </a:fld>
            <a:endParaRPr lang="en-US"/>
          </a:p>
        </p:txBody>
      </p:sp>
      <p:sp>
        <p:nvSpPr>
          <p:cNvPr id="1213442" name="Rectangle 2"/>
          <p:cNvSpPr>
            <a:spLocks noGrp="1" noChangeArrowheads="1"/>
          </p:cNvSpPr>
          <p:nvPr>
            <p:ph type="title"/>
          </p:nvPr>
        </p:nvSpPr>
        <p:spPr/>
        <p:txBody>
          <a:bodyPr/>
          <a:lstStyle/>
          <a:p>
            <a:pPr eaLnBrk="1" hangingPunct="1">
              <a:defRPr/>
            </a:pPr>
            <a:r>
              <a:rPr lang="en-US" smtClean="0">
                <a:cs typeface="+mj-cs"/>
              </a:rPr>
              <a:t>Simple Example</a:t>
            </a:r>
          </a:p>
        </p:txBody>
      </p:sp>
      <p:sp>
        <p:nvSpPr>
          <p:cNvPr id="1213443" name="Rectangle 3"/>
          <p:cNvSpPr>
            <a:spLocks noGrp="1" noChangeArrowheads="1"/>
          </p:cNvSpPr>
          <p:nvPr>
            <p:ph type="body" idx="1"/>
          </p:nvPr>
        </p:nvSpPr>
        <p:spPr/>
        <p:txBody>
          <a:bodyPr/>
          <a:lstStyle/>
          <a:p>
            <a:pPr eaLnBrk="1" hangingPunct="1">
              <a:defRPr/>
            </a:pPr>
            <a:r>
              <a:rPr lang="en-US" dirty="0" smtClean="0">
                <a:cs typeface="+mn-cs"/>
              </a:rPr>
              <a:t>Assume a resource A (printer) has 5 instances. </a:t>
            </a:r>
          </a:p>
          <a:p>
            <a:pPr eaLnBrk="1" hangingPunct="1">
              <a:defRPr/>
            </a:pPr>
            <a:r>
              <a:rPr lang="en-US" dirty="0" smtClean="0">
                <a:cs typeface="+mn-cs"/>
              </a:rPr>
              <a:t>There are 2 processes: P1, P2</a:t>
            </a:r>
          </a:p>
          <a:p>
            <a:pPr eaLnBrk="1" hangingPunct="1">
              <a:defRPr/>
            </a:pPr>
            <a:r>
              <a:rPr lang="en-US" dirty="0" smtClean="0">
                <a:cs typeface="+mn-cs"/>
              </a:rPr>
              <a:t>Max demand is: 5 5 </a:t>
            </a:r>
          </a:p>
          <a:p>
            <a:pPr eaLnBrk="1" hangingPunct="1">
              <a:defRPr/>
            </a:pPr>
            <a:r>
              <a:rPr lang="en-US" dirty="0" smtClean="0">
                <a:cs typeface="+mn-cs"/>
              </a:rPr>
              <a:t>Current Allocation is: 3 0 </a:t>
            </a:r>
          </a:p>
          <a:p>
            <a:pPr eaLnBrk="1" hangingPunct="1">
              <a:defRPr/>
            </a:pPr>
            <a:endParaRPr lang="en-US" dirty="0" smtClean="0">
              <a:cs typeface="+mn-cs"/>
            </a:endParaRPr>
          </a:p>
          <a:p>
            <a:pPr eaLnBrk="1" hangingPunct="1">
              <a:defRPr/>
            </a:pPr>
            <a:r>
              <a:rPr lang="en-US" dirty="0" smtClean="0">
                <a:cs typeface="+mn-cs"/>
              </a:rPr>
              <a:t>Need is: ….?</a:t>
            </a:r>
          </a:p>
          <a:p>
            <a:pPr eaLnBrk="1" hangingPunct="1">
              <a:defRPr/>
            </a:pPr>
            <a:r>
              <a:rPr lang="en-US" dirty="0" smtClean="0">
                <a:cs typeface="+mn-cs"/>
              </a:rPr>
              <a:t>Available is: …?</a:t>
            </a:r>
          </a:p>
          <a:p>
            <a:pPr eaLnBrk="1" hangingPunct="1">
              <a:defRPr/>
            </a:pPr>
            <a:endParaRPr lang="en-US" dirty="0" smtClean="0">
              <a:cs typeface="+mn-cs"/>
            </a:endParaRPr>
          </a:p>
          <a:p>
            <a:pPr eaLnBrk="1" hangingPunct="1">
              <a:buFontTx/>
              <a:buNone/>
              <a:defRPr/>
            </a:pPr>
            <a:endParaRPr lang="en-US" dirty="0" smtClean="0">
              <a:cs typeface="+mn-cs"/>
            </a:endParaRPr>
          </a:p>
          <a:p>
            <a:pPr eaLnBrk="1" hangingPunct="1">
              <a:buFontTx/>
              <a:buNone/>
              <a:defRPr/>
            </a:pPr>
            <a:r>
              <a:rPr lang="en-US" dirty="0" smtClean="0">
                <a:cs typeface="+mn-cs"/>
              </a:rPr>
              <a:t>			Is the current state safe? </a:t>
            </a:r>
          </a:p>
          <a:p>
            <a:pPr eaLnBrk="1" hangingPunct="1">
              <a:buFontTx/>
              <a:buNone/>
              <a:defRPr/>
            </a:pPr>
            <a:endParaRPr lang="en-US" dirty="0" smtClean="0">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tr-TR"/>
              <a:t>CS342 Operating Systems</a:t>
            </a:r>
            <a:endParaRPr lang="en-US"/>
          </a:p>
        </p:txBody>
      </p:sp>
      <p:sp>
        <p:nvSpPr>
          <p:cNvPr id="5" name="Footer Placeholder 4"/>
          <p:cNvSpPr>
            <a:spLocks noGrp="1"/>
          </p:cNvSpPr>
          <p:nvPr>
            <p:ph type="ftr" sz="quarter" idx="11"/>
          </p:nvPr>
        </p:nvSpPr>
        <p:spPr/>
        <p:txBody>
          <a:bodyPr/>
          <a:lstStyle/>
          <a:p>
            <a:pPr>
              <a:defRPr/>
            </a:pPr>
            <a:r>
              <a:rPr lang="tr-TR"/>
              <a:t>İbrahim Körpeoğlu, Bilkent University</a:t>
            </a:r>
            <a:endParaRPr lang="en-US"/>
          </a:p>
        </p:txBody>
      </p:sp>
      <p:sp>
        <p:nvSpPr>
          <p:cNvPr id="6" name="Slide Number Placeholder 5"/>
          <p:cNvSpPr>
            <a:spLocks noGrp="1"/>
          </p:cNvSpPr>
          <p:nvPr>
            <p:ph type="sldNum" sz="quarter" idx="12"/>
          </p:nvPr>
        </p:nvSpPr>
        <p:spPr/>
        <p:txBody>
          <a:bodyPr/>
          <a:lstStyle/>
          <a:p>
            <a:pPr>
              <a:defRPr/>
            </a:pPr>
            <a:fld id="{73C3AEDF-FDE2-474A-9FE8-D1CB31336F74}" type="slidenum">
              <a:rPr lang="en-US"/>
              <a:pPr>
                <a:defRPr/>
              </a:pPr>
              <a:t>3</a:t>
            </a:fld>
            <a:endParaRPr lang="en-US"/>
          </a:p>
        </p:txBody>
      </p:sp>
      <p:sp>
        <p:nvSpPr>
          <p:cNvPr id="1042434" name="Rectangle 2"/>
          <p:cNvSpPr>
            <a:spLocks noGrp="1" noChangeArrowheads="1"/>
          </p:cNvSpPr>
          <p:nvPr>
            <p:ph type="title"/>
          </p:nvPr>
        </p:nvSpPr>
        <p:spPr/>
        <p:txBody>
          <a:bodyPr/>
          <a:lstStyle/>
          <a:p>
            <a:pPr eaLnBrk="1" hangingPunct="1">
              <a:defRPr/>
            </a:pPr>
            <a:r>
              <a:rPr lang="en-US" smtClean="0">
                <a:cs typeface="+mj-cs"/>
              </a:rPr>
              <a:t>The Deadlock Problem</a:t>
            </a:r>
          </a:p>
        </p:txBody>
      </p:sp>
      <p:sp>
        <p:nvSpPr>
          <p:cNvPr id="1042435" name="Rectangle 3"/>
          <p:cNvSpPr>
            <a:spLocks noGrp="1" noChangeArrowheads="1"/>
          </p:cNvSpPr>
          <p:nvPr>
            <p:ph type="body" idx="1"/>
          </p:nvPr>
        </p:nvSpPr>
        <p:spPr/>
        <p:txBody>
          <a:bodyPr/>
          <a:lstStyle/>
          <a:p>
            <a:pPr eaLnBrk="1" hangingPunct="1">
              <a:defRPr/>
            </a:pPr>
            <a:r>
              <a:rPr lang="en-US" dirty="0" smtClean="0">
                <a:solidFill>
                  <a:srgbClr val="FF0000"/>
                </a:solidFill>
                <a:cs typeface="+mn-cs"/>
              </a:rPr>
              <a:t>A set of blocked processes </a:t>
            </a:r>
            <a:r>
              <a:rPr lang="en-US" dirty="0" smtClean="0">
                <a:cs typeface="+mn-cs"/>
              </a:rPr>
              <a:t>each holding a resource and waiting to acquire a resource held by another process in the set</a:t>
            </a:r>
          </a:p>
          <a:p>
            <a:pPr eaLnBrk="1" hangingPunct="1">
              <a:buSzPct val="85000"/>
              <a:defRPr/>
            </a:pPr>
            <a:r>
              <a:rPr lang="en-US" dirty="0" smtClean="0">
                <a:cs typeface="+mn-cs"/>
              </a:rPr>
              <a:t>Example </a:t>
            </a:r>
          </a:p>
          <a:p>
            <a:pPr lvl="1" eaLnBrk="1" hangingPunct="1">
              <a:defRPr/>
            </a:pPr>
            <a:r>
              <a:rPr lang="en-US" dirty="0" smtClean="0"/>
              <a:t>System has 2 disk drives</a:t>
            </a:r>
          </a:p>
          <a:p>
            <a:pPr lvl="1" eaLnBrk="1" hangingPunct="1">
              <a:defRPr/>
            </a:pPr>
            <a:r>
              <a:rPr lang="en-US" i="1" dirty="0" smtClean="0"/>
              <a:t>P</a:t>
            </a:r>
            <a:r>
              <a:rPr lang="en-US" baseline="-25000" dirty="0" smtClean="0"/>
              <a:t>1</a:t>
            </a:r>
            <a:r>
              <a:rPr lang="en-US" dirty="0" smtClean="0"/>
              <a:t> and </a:t>
            </a:r>
            <a:r>
              <a:rPr lang="en-US" i="1" dirty="0" smtClean="0"/>
              <a:t>P</a:t>
            </a:r>
            <a:r>
              <a:rPr lang="en-US" baseline="-25000" dirty="0" smtClean="0"/>
              <a:t>2</a:t>
            </a:r>
            <a:r>
              <a:rPr lang="en-US" dirty="0" smtClean="0"/>
              <a:t> each hold one disk drive and each needs another one</a:t>
            </a:r>
          </a:p>
          <a:p>
            <a:pPr eaLnBrk="1" hangingPunct="1">
              <a:buSzPct val="85000"/>
              <a:defRPr/>
            </a:pPr>
            <a:r>
              <a:rPr lang="en-US" dirty="0" smtClean="0">
                <a:cs typeface="+mn-cs"/>
              </a:rPr>
              <a:t>Example </a:t>
            </a:r>
          </a:p>
          <a:p>
            <a:pPr lvl="1" eaLnBrk="1" hangingPunct="1">
              <a:defRPr/>
            </a:pPr>
            <a:r>
              <a:rPr lang="en-US" dirty="0" smtClean="0"/>
              <a:t>semaphores </a:t>
            </a:r>
            <a:r>
              <a:rPr lang="en-US" i="1" dirty="0" smtClean="0"/>
              <a:t>A</a:t>
            </a:r>
            <a:r>
              <a:rPr lang="en-US" dirty="0" smtClean="0"/>
              <a:t> and</a:t>
            </a:r>
            <a:r>
              <a:rPr lang="en-US" i="1" dirty="0" smtClean="0"/>
              <a:t> B</a:t>
            </a:r>
            <a:r>
              <a:rPr lang="en-US" dirty="0" smtClean="0"/>
              <a:t>, initialized to 1</a:t>
            </a:r>
            <a:endParaRPr lang="en-US" sz="2800" dirty="0" smtClean="0"/>
          </a:p>
          <a:p>
            <a:pPr lvl="4" eaLnBrk="1" hangingPunct="1">
              <a:buFontTx/>
              <a:buNone/>
              <a:defRPr/>
            </a:pPr>
            <a:r>
              <a:rPr lang="en-US" sz="2800" dirty="0" smtClean="0"/>
              <a:t>    </a:t>
            </a:r>
            <a:r>
              <a:rPr lang="en-US" i="1" dirty="0" smtClean="0"/>
              <a:t>P</a:t>
            </a:r>
            <a:r>
              <a:rPr lang="en-US" baseline="-25000" dirty="0" smtClean="0"/>
              <a:t>0</a:t>
            </a:r>
            <a:r>
              <a:rPr lang="en-US" dirty="0" smtClean="0"/>
              <a:t>		   </a:t>
            </a:r>
            <a:r>
              <a:rPr lang="en-US" i="1" dirty="0" smtClean="0"/>
              <a:t>P</a:t>
            </a:r>
            <a:r>
              <a:rPr lang="en-US" baseline="-25000" dirty="0" smtClean="0"/>
              <a:t>1</a:t>
            </a:r>
            <a:endParaRPr lang="en-US" dirty="0" smtClean="0"/>
          </a:p>
          <a:p>
            <a:pPr lvl="4" eaLnBrk="1" hangingPunct="1">
              <a:buFontTx/>
              <a:buNone/>
              <a:defRPr/>
            </a:pPr>
            <a:r>
              <a:rPr lang="en-US" dirty="0" smtClean="0"/>
              <a:t>wait (A);		wait(B)</a:t>
            </a:r>
          </a:p>
          <a:p>
            <a:pPr lvl="4" eaLnBrk="1" hangingPunct="1">
              <a:buFontTx/>
              <a:buNone/>
              <a:defRPr/>
            </a:pPr>
            <a:r>
              <a:rPr lang="en-US" dirty="0" smtClean="0"/>
              <a:t>wait (B);		wait(A)</a:t>
            </a:r>
          </a:p>
          <a:p>
            <a:pPr eaLnBrk="1" hangingPunct="1">
              <a:defRPr/>
            </a:pPr>
            <a:endParaRPr lang="en-US" dirty="0" smtClean="0">
              <a:cs typeface="+mn-cs"/>
            </a:endParaRP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tr-TR"/>
              <a:t>CS342 Operating Systems</a:t>
            </a:r>
            <a:endParaRPr lang="en-US"/>
          </a:p>
        </p:txBody>
      </p:sp>
      <p:sp>
        <p:nvSpPr>
          <p:cNvPr id="5" name="Footer Placeholder 4"/>
          <p:cNvSpPr>
            <a:spLocks noGrp="1"/>
          </p:cNvSpPr>
          <p:nvPr>
            <p:ph type="ftr" sz="quarter" idx="11"/>
          </p:nvPr>
        </p:nvSpPr>
        <p:spPr/>
        <p:txBody>
          <a:bodyPr/>
          <a:lstStyle/>
          <a:p>
            <a:pPr>
              <a:defRPr/>
            </a:pPr>
            <a:r>
              <a:rPr lang="tr-TR"/>
              <a:t>İbrahim Körpeoğlu, Bilkent University</a:t>
            </a:r>
            <a:endParaRPr lang="en-US"/>
          </a:p>
        </p:txBody>
      </p:sp>
      <p:sp>
        <p:nvSpPr>
          <p:cNvPr id="6" name="Slide Number Placeholder 5"/>
          <p:cNvSpPr>
            <a:spLocks noGrp="1"/>
          </p:cNvSpPr>
          <p:nvPr>
            <p:ph type="sldNum" sz="quarter" idx="12"/>
          </p:nvPr>
        </p:nvSpPr>
        <p:spPr/>
        <p:txBody>
          <a:bodyPr/>
          <a:lstStyle/>
          <a:p>
            <a:pPr>
              <a:defRPr/>
            </a:pPr>
            <a:fld id="{C58F530A-33ED-2D49-B387-59E295634D80}" type="slidenum">
              <a:rPr lang="en-US"/>
              <a:pPr>
                <a:defRPr/>
              </a:pPr>
              <a:t>30</a:t>
            </a:fld>
            <a:endParaRPr lang="en-US"/>
          </a:p>
        </p:txBody>
      </p:sp>
      <p:sp>
        <p:nvSpPr>
          <p:cNvPr id="1215490" name="Rectangle 2"/>
          <p:cNvSpPr>
            <a:spLocks noGrp="1" noChangeArrowheads="1"/>
          </p:cNvSpPr>
          <p:nvPr>
            <p:ph type="title"/>
          </p:nvPr>
        </p:nvSpPr>
        <p:spPr/>
        <p:txBody>
          <a:bodyPr/>
          <a:lstStyle/>
          <a:p>
            <a:pPr eaLnBrk="1" hangingPunct="1">
              <a:defRPr/>
            </a:pPr>
            <a:r>
              <a:rPr lang="en-US" smtClean="0">
                <a:cs typeface="+mj-cs"/>
              </a:rPr>
              <a:t>Simple Example</a:t>
            </a:r>
          </a:p>
        </p:txBody>
      </p:sp>
      <p:sp>
        <p:nvSpPr>
          <p:cNvPr id="1215491" name="Rectangle 3"/>
          <p:cNvSpPr>
            <a:spLocks noGrp="1" noChangeArrowheads="1"/>
          </p:cNvSpPr>
          <p:nvPr>
            <p:ph type="body" idx="1"/>
          </p:nvPr>
        </p:nvSpPr>
        <p:spPr/>
        <p:txBody>
          <a:bodyPr/>
          <a:lstStyle/>
          <a:p>
            <a:pPr eaLnBrk="1" hangingPunct="1">
              <a:defRPr/>
            </a:pPr>
            <a:r>
              <a:rPr lang="en-US" dirty="0" smtClean="0">
                <a:cs typeface="+mn-cs"/>
              </a:rPr>
              <a:t>Assume P2 request 1 instance and it is granted. Is the new state safe?</a:t>
            </a:r>
          </a:p>
          <a:p>
            <a:pPr eaLnBrk="1" hangingPunct="1">
              <a:defRPr/>
            </a:pPr>
            <a:r>
              <a:rPr lang="en-US" dirty="0" smtClean="0">
                <a:cs typeface="+mn-cs"/>
              </a:rPr>
              <a:t>Current Allocation will be : 3 1</a:t>
            </a:r>
          </a:p>
          <a:p>
            <a:pPr eaLnBrk="1" hangingPunct="1">
              <a:defRPr/>
            </a:pPr>
            <a:endParaRPr lang="en-US" dirty="0" smtClean="0">
              <a:cs typeface="+mn-cs"/>
            </a:endParaRPr>
          </a:p>
          <a:p>
            <a:pPr eaLnBrk="1" hangingPunct="1">
              <a:defRPr/>
            </a:pPr>
            <a:r>
              <a:rPr lang="en-US" dirty="0" smtClean="0">
                <a:cs typeface="+mn-cs"/>
              </a:rPr>
              <a:t>Need is: ….. </a:t>
            </a:r>
            <a:endParaRPr lang="en-US" dirty="0">
              <a:cs typeface="+mn-cs"/>
            </a:endParaRPr>
          </a:p>
          <a:p>
            <a:pPr eaLnBrk="1" hangingPunct="1">
              <a:defRPr/>
            </a:pPr>
            <a:r>
              <a:rPr lang="en-US" dirty="0" smtClean="0">
                <a:cs typeface="+mn-cs"/>
              </a:rPr>
              <a:t>Available is: …..</a:t>
            </a:r>
          </a:p>
          <a:p>
            <a:pPr eaLnBrk="1" hangingPunct="1">
              <a:defRPr/>
            </a:pPr>
            <a:endParaRPr lang="en-US" dirty="0" smtClean="0">
              <a:cs typeface="+mn-cs"/>
            </a:endParaRPr>
          </a:p>
          <a:p>
            <a:pPr eaLnBrk="1" hangingPunct="1">
              <a:buFontTx/>
              <a:buNone/>
              <a:defRPr/>
            </a:pPr>
            <a:endParaRPr lang="en-US" dirty="0" smtClean="0">
              <a:cs typeface="+mn-cs"/>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r>
              <a:rPr lang="tr-TR"/>
              <a:t>CS342 Operating Systems</a:t>
            </a:r>
            <a:endParaRPr lang="en-US"/>
          </a:p>
        </p:txBody>
      </p:sp>
      <p:sp>
        <p:nvSpPr>
          <p:cNvPr id="6" name="Footer Placeholder 4"/>
          <p:cNvSpPr>
            <a:spLocks noGrp="1"/>
          </p:cNvSpPr>
          <p:nvPr>
            <p:ph type="ftr" sz="quarter" idx="11"/>
          </p:nvPr>
        </p:nvSpPr>
        <p:spPr/>
        <p:txBody>
          <a:bodyPr/>
          <a:lstStyle/>
          <a:p>
            <a:pPr>
              <a:defRPr/>
            </a:pPr>
            <a:r>
              <a:rPr lang="tr-TR"/>
              <a:t>İbrahim Körpeoğlu, Bilkent University</a:t>
            </a:r>
            <a:endParaRPr lang="en-US"/>
          </a:p>
        </p:txBody>
      </p:sp>
      <p:sp>
        <p:nvSpPr>
          <p:cNvPr id="7" name="Slide Number Placeholder 5"/>
          <p:cNvSpPr>
            <a:spLocks noGrp="1"/>
          </p:cNvSpPr>
          <p:nvPr>
            <p:ph type="sldNum" sz="quarter" idx="12"/>
          </p:nvPr>
        </p:nvSpPr>
        <p:spPr/>
        <p:txBody>
          <a:bodyPr/>
          <a:lstStyle/>
          <a:p>
            <a:pPr>
              <a:defRPr/>
            </a:pPr>
            <a:fld id="{E8A024BC-87A8-2A42-A00E-D40978B9241D}" type="slidenum">
              <a:rPr lang="en-US"/>
              <a:pPr>
                <a:defRPr/>
              </a:pPr>
              <a:t>31</a:t>
            </a:fld>
            <a:endParaRPr lang="en-US"/>
          </a:p>
        </p:txBody>
      </p:sp>
      <p:sp>
        <p:nvSpPr>
          <p:cNvPr id="1102850" name="Rectangle 2"/>
          <p:cNvSpPr>
            <a:spLocks noGrp="1" noChangeArrowheads="1"/>
          </p:cNvSpPr>
          <p:nvPr>
            <p:ph type="title"/>
          </p:nvPr>
        </p:nvSpPr>
        <p:spPr/>
        <p:txBody>
          <a:bodyPr/>
          <a:lstStyle/>
          <a:p>
            <a:pPr eaLnBrk="1" hangingPunct="1">
              <a:defRPr/>
            </a:pPr>
            <a:r>
              <a:rPr lang="en-US" smtClean="0">
                <a:cs typeface="+mj-cs"/>
              </a:rPr>
              <a:t>Data Structures for the Banker</a:t>
            </a:r>
            <a:r>
              <a:rPr lang="ja-JP" altLang="en-US" smtClean="0">
                <a:latin typeface="Arial"/>
                <a:cs typeface="+mj-cs"/>
              </a:rPr>
              <a:t>’</a:t>
            </a:r>
            <a:r>
              <a:rPr lang="en-US" smtClean="0">
                <a:cs typeface="+mj-cs"/>
              </a:rPr>
              <a:t>s Algorithm</a:t>
            </a:r>
          </a:p>
        </p:txBody>
      </p:sp>
      <p:sp>
        <p:nvSpPr>
          <p:cNvPr id="1102851" name="Rectangle 3"/>
          <p:cNvSpPr>
            <a:spLocks noGrp="1" noChangeArrowheads="1"/>
          </p:cNvSpPr>
          <p:nvPr>
            <p:ph type="body" idx="1"/>
          </p:nvPr>
        </p:nvSpPr>
        <p:spPr>
          <a:xfrm>
            <a:off x="250825" y="2349500"/>
            <a:ext cx="8496300" cy="4679950"/>
          </a:xfrm>
        </p:spPr>
        <p:txBody>
          <a:bodyPr/>
          <a:lstStyle/>
          <a:p>
            <a:pPr eaLnBrk="1" hangingPunct="1">
              <a:buFontTx/>
              <a:buNone/>
              <a:defRPr/>
            </a:pPr>
            <a:endParaRPr lang="en-US" b="1" smtClean="0">
              <a:solidFill>
                <a:srgbClr val="FFFF00"/>
              </a:solidFill>
              <a:cs typeface="+mn-cs"/>
            </a:endParaRPr>
          </a:p>
          <a:p>
            <a:pPr eaLnBrk="1" hangingPunct="1">
              <a:defRPr/>
            </a:pPr>
            <a:r>
              <a:rPr lang="en-US" b="1" smtClean="0">
                <a:cs typeface="+mn-cs"/>
              </a:rPr>
              <a:t>Available</a:t>
            </a:r>
            <a:r>
              <a:rPr lang="en-US" i="1" smtClean="0">
                <a:cs typeface="+mn-cs"/>
              </a:rPr>
              <a:t>:</a:t>
            </a:r>
            <a:r>
              <a:rPr lang="en-US" smtClean="0">
                <a:cs typeface="+mn-cs"/>
              </a:rPr>
              <a:t>  Vector of length </a:t>
            </a:r>
            <a:r>
              <a:rPr lang="en-US" i="1" smtClean="0">
                <a:cs typeface="+mn-cs"/>
              </a:rPr>
              <a:t>m</a:t>
            </a:r>
            <a:r>
              <a:rPr lang="en-US" smtClean="0">
                <a:cs typeface="+mn-cs"/>
              </a:rPr>
              <a:t>. If Available[</a:t>
            </a:r>
            <a:r>
              <a:rPr lang="en-US" i="1" smtClean="0">
                <a:cs typeface="+mn-cs"/>
              </a:rPr>
              <a:t>j</a:t>
            </a:r>
            <a:r>
              <a:rPr lang="en-US" smtClean="0">
                <a:cs typeface="+mn-cs"/>
              </a:rPr>
              <a:t>] == </a:t>
            </a:r>
            <a:r>
              <a:rPr lang="en-US" i="1" smtClean="0">
                <a:cs typeface="+mn-cs"/>
              </a:rPr>
              <a:t>k</a:t>
            </a:r>
            <a:r>
              <a:rPr lang="en-US" smtClean="0">
                <a:cs typeface="+mn-cs"/>
              </a:rPr>
              <a:t>, there are</a:t>
            </a:r>
            <a:r>
              <a:rPr lang="en-US" i="1" smtClean="0">
                <a:cs typeface="+mn-cs"/>
              </a:rPr>
              <a:t> k</a:t>
            </a:r>
            <a:r>
              <a:rPr lang="en-US" smtClean="0">
                <a:cs typeface="+mn-cs"/>
              </a:rPr>
              <a:t> instances of resource type </a:t>
            </a:r>
            <a:r>
              <a:rPr lang="en-US" i="1" smtClean="0">
                <a:cs typeface="+mn-cs"/>
              </a:rPr>
              <a:t>R</a:t>
            </a:r>
            <a:r>
              <a:rPr lang="en-US" i="1" baseline="-25000" smtClean="0">
                <a:cs typeface="+mn-cs"/>
              </a:rPr>
              <a:t>j</a:t>
            </a:r>
            <a:r>
              <a:rPr lang="en-US" baseline="-25000" smtClean="0">
                <a:cs typeface="+mn-cs"/>
              </a:rPr>
              <a:t>  </a:t>
            </a:r>
            <a:r>
              <a:rPr lang="en-US" smtClean="0">
                <a:cs typeface="+mn-cs"/>
              </a:rPr>
              <a:t>at the time deadlock avoidance algorithms is run.</a:t>
            </a:r>
          </a:p>
          <a:p>
            <a:pPr eaLnBrk="1" hangingPunct="1">
              <a:defRPr/>
            </a:pPr>
            <a:endParaRPr lang="en-US" smtClean="0">
              <a:cs typeface="+mn-cs"/>
            </a:endParaRPr>
          </a:p>
          <a:p>
            <a:pPr eaLnBrk="1" hangingPunct="1">
              <a:defRPr/>
            </a:pPr>
            <a:r>
              <a:rPr lang="en-US" b="1" smtClean="0">
                <a:cs typeface="+mn-cs"/>
              </a:rPr>
              <a:t>Max</a:t>
            </a:r>
            <a:r>
              <a:rPr lang="en-US" i="1" smtClean="0">
                <a:cs typeface="+mn-cs"/>
              </a:rPr>
              <a:t>: n x m</a:t>
            </a:r>
            <a:r>
              <a:rPr lang="en-US" smtClean="0">
                <a:cs typeface="+mn-cs"/>
              </a:rPr>
              <a:t> matrix.  If </a:t>
            </a:r>
            <a:r>
              <a:rPr lang="en-US" i="1" smtClean="0">
                <a:cs typeface="+mn-cs"/>
              </a:rPr>
              <a:t>Max</a:t>
            </a:r>
            <a:r>
              <a:rPr lang="en-US" smtClean="0">
                <a:cs typeface="+mn-cs"/>
              </a:rPr>
              <a:t>[</a:t>
            </a:r>
            <a:r>
              <a:rPr lang="en-US" i="1" smtClean="0">
                <a:cs typeface="+mn-cs"/>
              </a:rPr>
              <a:t>i,j</a:t>
            </a:r>
            <a:r>
              <a:rPr lang="en-US" smtClean="0">
                <a:cs typeface="+mn-cs"/>
              </a:rPr>
              <a:t>] == </a:t>
            </a:r>
            <a:r>
              <a:rPr lang="en-US" i="1" smtClean="0">
                <a:cs typeface="+mn-cs"/>
              </a:rPr>
              <a:t>k</a:t>
            </a:r>
            <a:r>
              <a:rPr lang="en-US" smtClean="0">
                <a:cs typeface="+mn-cs"/>
              </a:rPr>
              <a:t>, then process </a:t>
            </a:r>
            <a:r>
              <a:rPr lang="en-US" i="1" smtClean="0">
                <a:cs typeface="+mn-cs"/>
              </a:rPr>
              <a:t>P</a:t>
            </a:r>
            <a:r>
              <a:rPr lang="en-US" i="1" baseline="-25000" smtClean="0">
                <a:cs typeface="+mn-cs"/>
              </a:rPr>
              <a:t>i</a:t>
            </a:r>
            <a:r>
              <a:rPr lang="en-US" i="1" smtClean="0">
                <a:cs typeface="+mn-cs"/>
              </a:rPr>
              <a:t> </a:t>
            </a:r>
            <a:r>
              <a:rPr lang="en-US" smtClean="0">
                <a:cs typeface="+mn-cs"/>
              </a:rPr>
              <a:t>may request at most</a:t>
            </a:r>
            <a:r>
              <a:rPr lang="en-US" i="1" smtClean="0">
                <a:cs typeface="+mn-cs"/>
              </a:rPr>
              <a:t> k </a:t>
            </a:r>
            <a:r>
              <a:rPr lang="en-US" smtClean="0">
                <a:cs typeface="+mn-cs"/>
              </a:rPr>
              <a:t>instances of resource type </a:t>
            </a:r>
            <a:r>
              <a:rPr lang="en-US" i="1" smtClean="0">
                <a:cs typeface="+mn-cs"/>
              </a:rPr>
              <a:t>R</a:t>
            </a:r>
            <a:r>
              <a:rPr lang="en-US" i="1" baseline="-25000" smtClean="0">
                <a:cs typeface="+mn-cs"/>
              </a:rPr>
              <a:t>j</a:t>
            </a:r>
            <a:br>
              <a:rPr lang="en-US" i="1" baseline="-25000" smtClean="0">
                <a:cs typeface="+mn-cs"/>
              </a:rPr>
            </a:br>
            <a:endParaRPr lang="en-US" smtClean="0">
              <a:cs typeface="+mn-cs"/>
            </a:endParaRPr>
          </a:p>
          <a:p>
            <a:pPr eaLnBrk="1" hangingPunct="1">
              <a:defRPr/>
            </a:pPr>
            <a:r>
              <a:rPr lang="en-US" b="1" smtClean="0">
                <a:cs typeface="+mn-cs"/>
              </a:rPr>
              <a:t>Allocation</a:t>
            </a:r>
            <a:r>
              <a:rPr lang="en-US" i="1" smtClean="0">
                <a:cs typeface="+mn-cs"/>
              </a:rPr>
              <a:t>:  n </a:t>
            </a:r>
            <a:r>
              <a:rPr lang="en-US" smtClean="0">
                <a:cs typeface="+mn-cs"/>
              </a:rPr>
              <a:t>x</a:t>
            </a:r>
            <a:r>
              <a:rPr lang="en-US" i="1" smtClean="0">
                <a:cs typeface="+mn-cs"/>
              </a:rPr>
              <a:t> m</a:t>
            </a:r>
            <a:r>
              <a:rPr lang="en-US" smtClean="0">
                <a:cs typeface="+mn-cs"/>
              </a:rPr>
              <a:t> matrix.   If Allocation[</a:t>
            </a:r>
            <a:r>
              <a:rPr lang="en-US" i="1" smtClean="0">
                <a:cs typeface="+mn-cs"/>
              </a:rPr>
              <a:t>i,j</a:t>
            </a:r>
            <a:r>
              <a:rPr lang="en-US" smtClean="0">
                <a:cs typeface="+mn-cs"/>
              </a:rPr>
              <a:t>] == </a:t>
            </a:r>
            <a:r>
              <a:rPr lang="en-US" i="1" smtClean="0">
                <a:cs typeface="+mn-cs"/>
              </a:rPr>
              <a:t>k</a:t>
            </a:r>
            <a:r>
              <a:rPr lang="en-US" smtClean="0">
                <a:cs typeface="+mn-cs"/>
              </a:rPr>
              <a:t> then</a:t>
            </a:r>
            <a:r>
              <a:rPr lang="en-US" i="1" smtClean="0">
                <a:cs typeface="+mn-cs"/>
              </a:rPr>
              <a:t> P</a:t>
            </a:r>
            <a:r>
              <a:rPr lang="en-US" i="1" baseline="-25000" smtClean="0">
                <a:cs typeface="+mn-cs"/>
              </a:rPr>
              <a:t>i</a:t>
            </a:r>
            <a:r>
              <a:rPr lang="en-US" smtClean="0">
                <a:cs typeface="+mn-cs"/>
              </a:rPr>
              <a:t> is currently allocated </a:t>
            </a:r>
            <a:r>
              <a:rPr lang="en-US" i="1" smtClean="0">
                <a:cs typeface="+mn-cs"/>
              </a:rPr>
              <a:t>k</a:t>
            </a:r>
            <a:r>
              <a:rPr lang="en-US" smtClean="0">
                <a:cs typeface="+mn-cs"/>
              </a:rPr>
              <a:t> instances of </a:t>
            </a:r>
            <a:r>
              <a:rPr lang="en-US" i="1" smtClean="0">
                <a:cs typeface="+mn-cs"/>
              </a:rPr>
              <a:t>R</a:t>
            </a:r>
            <a:r>
              <a:rPr lang="en-US" i="1" baseline="-25000" smtClean="0">
                <a:cs typeface="+mn-cs"/>
              </a:rPr>
              <a:t>j</a:t>
            </a:r>
            <a:br>
              <a:rPr lang="en-US" i="1" baseline="-25000" smtClean="0">
                <a:cs typeface="+mn-cs"/>
              </a:rPr>
            </a:br>
            <a:endParaRPr lang="en-US" baseline="-25000" smtClean="0">
              <a:cs typeface="+mn-cs"/>
            </a:endParaRPr>
          </a:p>
          <a:p>
            <a:pPr eaLnBrk="1" hangingPunct="1">
              <a:defRPr/>
            </a:pPr>
            <a:r>
              <a:rPr lang="en-US" b="1" smtClean="0">
                <a:cs typeface="+mn-cs"/>
              </a:rPr>
              <a:t>Need</a:t>
            </a:r>
            <a:r>
              <a:rPr lang="en-US" i="1" smtClean="0">
                <a:cs typeface="+mn-cs"/>
              </a:rPr>
              <a:t>:  n </a:t>
            </a:r>
            <a:r>
              <a:rPr lang="en-US" smtClean="0">
                <a:cs typeface="+mn-cs"/>
              </a:rPr>
              <a:t>x</a:t>
            </a:r>
            <a:r>
              <a:rPr lang="en-US" i="1" smtClean="0">
                <a:cs typeface="+mn-cs"/>
              </a:rPr>
              <a:t> m</a:t>
            </a:r>
            <a:r>
              <a:rPr lang="en-US" smtClean="0">
                <a:cs typeface="+mn-cs"/>
              </a:rPr>
              <a:t> matrix. If </a:t>
            </a:r>
            <a:r>
              <a:rPr lang="en-US" i="1" smtClean="0">
                <a:cs typeface="+mn-cs"/>
              </a:rPr>
              <a:t>Need</a:t>
            </a:r>
            <a:r>
              <a:rPr lang="en-US" smtClean="0">
                <a:cs typeface="+mn-cs"/>
              </a:rPr>
              <a:t>[</a:t>
            </a:r>
            <a:r>
              <a:rPr lang="en-US" i="1" smtClean="0">
                <a:cs typeface="+mn-cs"/>
              </a:rPr>
              <a:t>i,j</a:t>
            </a:r>
            <a:r>
              <a:rPr lang="en-US" smtClean="0">
                <a:cs typeface="+mn-cs"/>
              </a:rPr>
              <a:t>] =</a:t>
            </a:r>
            <a:r>
              <a:rPr lang="en-US" i="1" smtClean="0">
                <a:cs typeface="+mn-cs"/>
              </a:rPr>
              <a:t> k</a:t>
            </a:r>
            <a:r>
              <a:rPr lang="en-US" smtClean="0">
                <a:cs typeface="+mn-cs"/>
              </a:rPr>
              <a:t>, then</a:t>
            </a:r>
            <a:r>
              <a:rPr lang="en-US" i="1" smtClean="0">
                <a:cs typeface="+mn-cs"/>
              </a:rPr>
              <a:t> P</a:t>
            </a:r>
            <a:r>
              <a:rPr lang="en-US" i="1" baseline="-25000" smtClean="0">
                <a:cs typeface="+mn-cs"/>
              </a:rPr>
              <a:t>i</a:t>
            </a:r>
            <a:r>
              <a:rPr lang="en-US" smtClean="0">
                <a:cs typeface="+mn-cs"/>
              </a:rPr>
              <a:t> may need </a:t>
            </a:r>
            <a:r>
              <a:rPr lang="en-US" i="1" smtClean="0">
                <a:cs typeface="+mn-cs"/>
              </a:rPr>
              <a:t>k</a:t>
            </a:r>
            <a:r>
              <a:rPr lang="en-US" smtClean="0">
                <a:cs typeface="+mn-cs"/>
              </a:rPr>
              <a:t> more instances of </a:t>
            </a:r>
            <a:r>
              <a:rPr lang="en-US" i="1" smtClean="0">
                <a:cs typeface="+mn-cs"/>
              </a:rPr>
              <a:t>R</a:t>
            </a:r>
            <a:r>
              <a:rPr lang="en-US" i="1" baseline="-25000" smtClean="0">
                <a:cs typeface="+mn-cs"/>
              </a:rPr>
              <a:t>j</a:t>
            </a:r>
            <a:r>
              <a:rPr lang="en-US" baseline="-25000" smtClean="0">
                <a:cs typeface="+mn-cs"/>
              </a:rPr>
              <a:t>  </a:t>
            </a:r>
            <a:r>
              <a:rPr lang="en-US" smtClean="0">
                <a:cs typeface="+mn-cs"/>
              </a:rPr>
              <a:t>to complete its task</a:t>
            </a:r>
            <a:br>
              <a:rPr lang="en-US" smtClean="0">
                <a:cs typeface="+mn-cs"/>
              </a:rPr>
            </a:br>
            <a:r>
              <a:rPr lang="en-US" smtClean="0">
                <a:cs typeface="+mn-cs"/>
              </a:rPr>
              <a:t>			</a:t>
            </a:r>
            <a:r>
              <a:rPr lang="en-US" i="1" smtClean="0">
                <a:cs typeface="+mn-cs"/>
              </a:rPr>
              <a:t>Need</a:t>
            </a:r>
            <a:r>
              <a:rPr lang="en-US" smtClean="0">
                <a:cs typeface="+mn-cs"/>
              </a:rPr>
              <a:t>[</a:t>
            </a:r>
            <a:r>
              <a:rPr lang="en-US" i="1" smtClean="0">
                <a:cs typeface="+mn-cs"/>
              </a:rPr>
              <a:t>i,j]</a:t>
            </a:r>
            <a:r>
              <a:rPr lang="en-US" smtClean="0">
                <a:cs typeface="+mn-cs"/>
              </a:rPr>
              <a:t> = </a:t>
            </a:r>
            <a:r>
              <a:rPr lang="en-US" i="1" smtClean="0">
                <a:cs typeface="+mn-cs"/>
              </a:rPr>
              <a:t>Max</a:t>
            </a:r>
            <a:r>
              <a:rPr lang="en-US" smtClean="0">
                <a:cs typeface="+mn-cs"/>
              </a:rPr>
              <a:t>[</a:t>
            </a:r>
            <a:r>
              <a:rPr lang="en-US" i="1" smtClean="0">
                <a:cs typeface="+mn-cs"/>
              </a:rPr>
              <a:t>i,j</a:t>
            </a:r>
            <a:r>
              <a:rPr lang="en-US" smtClean="0">
                <a:cs typeface="+mn-cs"/>
              </a:rPr>
              <a:t>] – </a:t>
            </a:r>
            <a:r>
              <a:rPr lang="en-US" i="1" smtClean="0">
                <a:cs typeface="+mn-cs"/>
              </a:rPr>
              <a:t>Allocation</a:t>
            </a:r>
            <a:r>
              <a:rPr lang="en-US" smtClean="0">
                <a:cs typeface="+mn-cs"/>
              </a:rPr>
              <a:t>[</a:t>
            </a:r>
            <a:r>
              <a:rPr lang="en-US" i="1" smtClean="0">
                <a:cs typeface="+mn-cs"/>
              </a:rPr>
              <a:t>i,j</a:t>
            </a:r>
            <a:r>
              <a:rPr lang="en-US" smtClean="0">
                <a:cs typeface="+mn-cs"/>
              </a:rPr>
              <a:t>]</a:t>
            </a:r>
          </a:p>
          <a:p>
            <a:pPr eaLnBrk="1" hangingPunct="1">
              <a:defRPr/>
            </a:pPr>
            <a:endParaRPr lang="en-US" smtClean="0">
              <a:cs typeface="+mn-cs"/>
            </a:endParaRPr>
          </a:p>
        </p:txBody>
      </p:sp>
      <p:sp>
        <p:nvSpPr>
          <p:cNvPr id="1102852" name="Text Box 4"/>
          <p:cNvSpPr txBox="1">
            <a:spLocks noChangeArrowheads="1"/>
          </p:cNvSpPr>
          <p:nvPr/>
        </p:nvSpPr>
        <p:spPr bwMode="auto">
          <a:xfrm>
            <a:off x="1385888" y="1504950"/>
            <a:ext cx="3781425"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type="none" w="lg" len="lg"/>
                <a:tailEnd type="none" w="lg"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pPr eaLnBrk="0" hangingPunct="0">
              <a:spcBef>
                <a:spcPct val="50000"/>
              </a:spcBef>
              <a:defRPr/>
            </a:pPr>
            <a:r>
              <a:rPr lang="en-US">
                <a:cs typeface="+mn-cs"/>
              </a:rPr>
              <a:t>Let </a:t>
            </a:r>
            <a:r>
              <a:rPr lang="en-US" i="1">
                <a:cs typeface="+mn-cs"/>
              </a:rPr>
              <a:t>n</a:t>
            </a:r>
            <a:r>
              <a:rPr lang="en-US">
                <a:cs typeface="+mn-cs"/>
              </a:rPr>
              <a:t> = number of processes, and </a:t>
            </a:r>
          </a:p>
          <a:p>
            <a:pPr eaLnBrk="0" hangingPunct="0">
              <a:spcBef>
                <a:spcPct val="50000"/>
              </a:spcBef>
              <a:defRPr/>
            </a:pPr>
            <a:r>
              <a:rPr lang="en-US">
                <a:cs typeface="+mn-cs"/>
              </a:rPr>
              <a:t>     </a:t>
            </a:r>
            <a:r>
              <a:rPr lang="en-US" i="1">
                <a:cs typeface="+mn-cs"/>
              </a:rPr>
              <a:t>m </a:t>
            </a:r>
            <a:r>
              <a:rPr lang="en-US">
                <a:cs typeface="+mn-cs"/>
              </a:rPr>
              <a:t>= number of resources types. </a:t>
            </a:r>
          </a:p>
          <a:p>
            <a:pPr>
              <a:defRPr/>
            </a:pPr>
            <a:endParaRPr lang="en-US">
              <a:cs typeface="+mn-cs"/>
            </a:endParaRPr>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Date Placeholder 2"/>
          <p:cNvSpPr>
            <a:spLocks noGrp="1"/>
          </p:cNvSpPr>
          <p:nvPr>
            <p:ph type="dt" sz="quarter" idx="10"/>
          </p:nvPr>
        </p:nvSpPr>
        <p:spPr/>
        <p:txBody>
          <a:bodyPr/>
          <a:lstStyle/>
          <a:p>
            <a:pPr>
              <a:defRPr/>
            </a:pPr>
            <a:r>
              <a:rPr lang="tr-TR"/>
              <a:t>CS342 Operating Systems</a:t>
            </a:r>
            <a:endParaRPr lang="en-US"/>
          </a:p>
        </p:txBody>
      </p:sp>
      <p:sp>
        <p:nvSpPr>
          <p:cNvPr id="103" name="Footer Placeholder 3"/>
          <p:cNvSpPr>
            <a:spLocks noGrp="1"/>
          </p:cNvSpPr>
          <p:nvPr>
            <p:ph type="ftr" sz="quarter" idx="11"/>
          </p:nvPr>
        </p:nvSpPr>
        <p:spPr/>
        <p:txBody>
          <a:bodyPr/>
          <a:lstStyle/>
          <a:p>
            <a:pPr>
              <a:defRPr/>
            </a:pPr>
            <a:r>
              <a:rPr lang="tr-TR"/>
              <a:t>İbrahim Körpeoğlu, Bilkent University</a:t>
            </a:r>
            <a:endParaRPr lang="en-US"/>
          </a:p>
        </p:txBody>
      </p:sp>
      <p:sp>
        <p:nvSpPr>
          <p:cNvPr id="104" name="Slide Number Placeholder 4"/>
          <p:cNvSpPr>
            <a:spLocks noGrp="1"/>
          </p:cNvSpPr>
          <p:nvPr>
            <p:ph type="sldNum" sz="quarter" idx="12"/>
          </p:nvPr>
        </p:nvSpPr>
        <p:spPr/>
        <p:txBody>
          <a:bodyPr/>
          <a:lstStyle/>
          <a:p>
            <a:pPr>
              <a:defRPr/>
            </a:pPr>
            <a:fld id="{F2AACF77-74FB-EF4A-8A05-D7C5B353108D}" type="slidenum">
              <a:rPr lang="en-US"/>
              <a:pPr>
                <a:defRPr/>
              </a:pPr>
              <a:t>32</a:t>
            </a:fld>
            <a:endParaRPr lang="en-US"/>
          </a:p>
        </p:txBody>
      </p:sp>
      <p:sp>
        <p:nvSpPr>
          <p:cNvPr id="1186818" name="Rectangle 2"/>
          <p:cNvSpPr>
            <a:spLocks noGrp="1" noChangeArrowheads="1"/>
          </p:cNvSpPr>
          <p:nvPr>
            <p:ph type="title"/>
          </p:nvPr>
        </p:nvSpPr>
        <p:spPr/>
        <p:txBody>
          <a:bodyPr/>
          <a:lstStyle/>
          <a:p>
            <a:pPr eaLnBrk="1" hangingPunct="1">
              <a:defRPr/>
            </a:pPr>
            <a:r>
              <a:rPr lang="en-US" smtClean="0">
                <a:cs typeface="+mj-cs"/>
              </a:rPr>
              <a:t>An example system state</a:t>
            </a:r>
          </a:p>
        </p:txBody>
      </p:sp>
      <p:graphicFrame>
        <p:nvGraphicFramePr>
          <p:cNvPr id="1186821" name="Group 5"/>
          <p:cNvGraphicFramePr>
            <a:graphicFrameLocks noGrp="1"/>
          </p:cNvGraphicFramePr>
          <p:nvPr/>
        </p:nvGraphicFramePr>
        <p:xfrm>
          <a:off x="2843213" y="3402013"/>
          <a:ext cx="1728787" cy="2333680"/>
        </p:xfrm>
        <a:graphic>
          <a:graphicData uri="http://schemas.openxmlformats.org/drawingml/2006/table">
            <a:tbl>
              <a:tblPr/>
              <a:tblGrid>
                <a:gridCol w="523875"/>
                <a:gridCol w="1204912"/>
              </a:tblGrid>
              <a:tr h="58121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1600" b="0" i="0" u="none" strike="noStrike" cap="none" normalizeH="0" baseline="0">
                        <a:ln>
                          <a:noFill/>
                        </a:ln>
                        <a:solidFill>
                          <a:schemeClr val="tx1"/>
                        </a:solidFill>
                        <a:effectLst/>
                        <a:latin typeface="Arial" charset="0"/>
                        <a:ea typeface="ＭＳ Ｐゴシック" charset="0"/>
                      </a:endParaRP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Allocation</a:t>
                      </a:r>
                      <a:br>
                        <a:rPr kumimoji="0" lang="en-US" sz="1600" b="0" i="0" u="none" strike="noStrike" cap="none" normalizeH="0" baseline="0">
                          <a:ln>
                            <a:noFill/>
                          </a:ln>
                          <a:solidFill>
                            <a:schemeClr val="tx1"/>
                          </a:solidFill>
                          <a:effectLst/>
                          <a:latin typeface="Arial" charset="0"/>
                          <a:ea typeface="ＭＳ Ｐゴシック" charset="0"/>
                        </a:rPr>
                      </a:br>
                      <a:r>
                        <a:rPr kumimoji="0" lang="en-US" sz="1600" b="0" i="0" u="none" strike="noStrike" cap="none" normalizeH="0" baseline="0">
                          <a:ln>
                            <a:noFill/>
                          </a:ln>
                          <a:solidFill>
                            <a:schemeClr val="tx1"/>
                          </a:solidFill>
                          <a:effectLst/>
                          <a:latin typeface="Arial" charset="0"/>
                          <a:ea typeface="ＭＳ Ｐゴシック" charset="0"/>
                        </a:rPr>
                        <a:t>A B C</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2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P0</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0 1 0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238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P1</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2 0 0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0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P2</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3 0 2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2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P3</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2 1 1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0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P4</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0 0 2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r>
            </a:tbl>
          </a:graphicData>
        </a:graphic>
      </p:graphicFrame>
      <p:graphicFrame>
        <p:nvGraphicFramePr>
          <p:cNvPr id="1186844" name="Group 28"/>
          <p:cNvGraphicFramePr>
            <a:graphicFrameLocks noGrp="1"/>
          </p:cNvGraphicFramePr>
          <p:nvPr/>
        </p:nvGraphicFramePr>
        <p:xfrm>
          <a:off x="5075238" y="3402013"/>
          <a:ext cx="1728787" cy="2333680"/>
        </p:xfrm>
        <a:graphic>
          <a:graphicData uri="http://schemas.openxmlformats.org/drawingml/2006/table">
            <a:tbl>
              <a:tblPr/>
              <a:tblGrid>
                <a:gridCol w="523875"/>
                <a:gridCol w="1204912"/>
              </a:tblGrid>
              <a:tr h="58121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1600" b="0" i="0" u="none" strike="noStrike" cap="none" normalizeH="0" baseline="0">
                        <a:ln>
                          <a:noFill/>
                        </a:ln>
                        <a:solidFill>
                          <a:schemeClr val="tx1"/>
                        </a:solidFill>
                        <a:effectLst/>
                        <a:latin typeface="Arial" charset="0"/>
                        <a:ea typeface="ＭＳ Ｐゴシック" charset="0"/>
                      </a:endParaRP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Need</a:t>
                      </a:r>
                      <a:br>
                        <a:rPr kumimoji="0" lang="en-US" sz="1600" b="0" i="0" u="none" strike="noStrike" cap="none" normalizeH="0" baseline="0">
                          <a:ln>
                            <a:noFill/>
                          </a:ln>
                          <a:solidFill>
                            <a:schemeClr val="tx1"/>
                          </a:solidFill>
                          <a:effectLst/>
                          <a:latin typeface="Arial" charset="0"/>
                          <a:ea typeface="ＭＳ Ｐゴシック" charset="0"/>
                        </a:rPr>
                      </a:br>
                      <a:r>
                        <a:rPr kumimoji="0" lang="en-US" sz="1600" b="0" i="0" u="none" strike="noStrike" cap="none" normalizeH="0" baseline="0">
                          <a:ln>
                            <a:noFill/>
                          </a:ln>
                          <a:solidFill>
                            <a:schemeClr val="tx1"/>
                          </a:solidFill>
                          <a:effectLst/>
                          <a:latin typeface="Arial" charset="0"/>
                          <a:ea typeface="ＭＳ Ｐゴシック" charset="0"/>
                        </a:rPr>
                        <a:t>A B C</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2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P0</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7 4 3</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238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P1</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1 2 2</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0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P2</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6 0 0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2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P3</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0 1 1</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0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P4</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4 3 1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r>
            </a:tbl>
          </a:graphicData>
        </a:graphic>
      </p:graphicFrame>
      <p:graphicFrame>
        <p:nvGraphicFramePr>
          <p:cNvPr id="1186867" name="Group 51"/>
          <p:cNvGraphicFramePr>
            <a:graphicFrameLocks noGrp="1"/>
          </p:cNvGraphicFramePr>
          <p:nvPr/>
        </p:nvGraphicFramePr>
        <p:xfrm>
          <a:off x="7470775" y="3960813"/>
          <a:ext cx="1204913" cy="930408"/>
        </p:xfrm>
        <a:graphic>
          <a:graphicData uri="http://schemas.openxmlformats.org/drawingml/2006/table">
            <a:tbl>
              <a:tblPr/>
              <a:tblGrid>
                <a:gridCol w="1204913"/>
              </a:tblGrid>
              <a:tr h="58112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Available</a:t>
                      </a:r>
                      <a:br>
                        <a:rPr kumimoji="0" lang="en-US" sz="1600" b="0" i="0" u="none" strike="noStrike" cap="none" normalizeH="0" baseline="0">
                          <a:ln>
                            <a:noFill/>
                          </a:ln>
                          <a:solidFill>
                            <a:schemeClr val="tx1"/>
                          </a:solidFill>
                          <a:effectLst/>
                          <a:latin typeface="Arial" charset="0"/>
                          <a:ea typeface="ＭＳ Ｐゴシック" charset="0"/>
                        </a:rPr>
                      </a:br>
                      <a:r>
                        <a:rPr kumimoji="0" lang="en-US" sz="1600" b="0" i="0" u="none" strike="noStrike" cap="none" normalizeH="0" baseline="0">
                          <a:ln>
                            <a:noFill/>
                          </a:ln>
                          <a:solidFill>
                            <a:schemeClr val="tx1"/>
                          </a:solidFill>
                          <a:effectLst/>
                          <a:latin typeface="Arial" charset="0"/>
                          <a:ea typeface="ＭＳ Ｐゴシック" charset="0"/>
                        </a:rPr>
                        <a:t>A B C</a:t>
                      </a:r>
                    </a:p>
                  </a:txBody>
                  <a:tcPr marL="90000" marR="90000" marT="46787" marB="46787"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15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3 3 2</a:t>
                      </a:r>
                    </a:p>
                  </a:txBody>
                  <a:tcPr marL="90000" marR="90000" marT="46787" marB="46787"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r>
            </a:tbl>
          </a:graphicData>
        </a:graphic>
      </p:graphicFrame>
      <p:graphicFrame>
        <p:nvGraphicFramePr>
          <p:cNvPr id="1186875" name="Group 59"/>
          <p:cNvGraphicFramePr>
            <a:graphicFrameLocks noGrp="1"/>
          </p:cNvGraphicFramePr>
          <p:nvPr/>
        </p:nvGraphicFramePr>
        <p:xfrm>
          <a:off x="538163" y="3402013"/>
          <a:ext cx="1728787" cy="2333680"/>
        </p:xfrm>
        <a:graphic>
          <a:graphicData uri="http://schemas.openxmlformats.org/drawingml/2006/table">
            <a:tbl>
              <a:tblPr/>
              <a:tblGrid>
                <a:gridCol w="523875"/>
                <a:gridCol w="1204912"/>
              </a:tblGrid>
              <a:tr h="58121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1600" b="0" i="0" u="none" strike="noStrike" cap="none" normalizeH="0" baseline="0">
                        <a:ln>
                          <a:noFill/>
                        </a:ln>
                        <a:solidFill>
                          <a:schemeClr val="tx1"/>
                        </a:solidFill>
                        <a:effectLst/>
                        <a:latin typeface="Arial" charset="0"/>
                        <a:ea typeface="ＭＳ Ｐゴシック" charset="0"/>
                      </a:endParaRP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Max</a:t>
                      </a:r>
                      <a:br>
                        <a:rPr kumimoji="0" lang="en-US" sz="1600" b="0" i="0" u="none" strike="noStrike" cap="none" normalizeH="0" baseline="0">
                          <a:ln>
                            <a:noFill/>
                          </a:ln>
                          <a:solidFill>
                            <a:schemeClr val="tx1"/>
                          </a:solidFill>
                          <a:effectLst/>
                          <a:latin typeface="Arial" charset="0"/>
                          <a:ea typeface="ＭＳ Ｐゴシック" charset="0"/>
                        </a:rPr>
                      </a:br>
                      <a:r>
                        <a:rPr kumimoji="0" lang="en-US" sz="1600" b="0" i="0" u="none" strike="noStrike" cap="none" normalizeH="0" baseline="0">
                          <a:ln>
                            <a:noFill/>
                          </a:ln>
                          <a:solidFill>
                            <a:schemeClr val="tx1"/>
                          </a:solidFill>
                          <a:effectLst/>
                          <a:latin typeface="Arial" charset="0"/>
                          <a:ea typeface="ＭＳ Ｐゴシック" charset="0"/>
                        </a:rPr>
                        <a:t>A B C</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2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P0</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7 5 3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238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P1</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3 2 2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0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P2</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9 0 2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2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P3</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2 2 2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0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P4</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4 3 3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r>
            </a:tbl>
          </a:graphicData>
        </a:graphic>
      </p:graphicFrame>
      <p:sp>
        <p:nvSpPr>
          <p:cNvPr id="1186898" name="Text Box 82"/>
          <p:cNvSpPr txBox="1">
            <a:spLocks noChangeArrowheads="1"/>
          </p:cNvSpPr>
          <p:nvPr/>
        </p:nvSpPr>
        <p:spPr bwMode="auto">
          <a:xfrm>
            <a:off x="4859338" y="2997200"/>
            <a:ext cx="26130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type="none" w="lg" len="lg"/>
                <a:tailEnd type="none" w="lg"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pPr>
              <a:defRPr/>
            </a:pPr>
            <a:r>
              <a:rPr lang="en-US">
                <a:cs typeface="+mn-cs"/>
              </a:rPr>
              <a:t>Need = Max - Allocation</a:t>
            </a:r>
          </a:p>
        </p:txBody>
      </p:sp>
      <p:graphicFrame>
        <p:nvGraphicFramePr>
          <p:cNvPr id="1186899" name="Group 83"/>
          <p:cNvGraphicFramePr>
            <a:graphicFrameLocks noGrp="1"/>
          </p:cNvGraphicFramePr>
          <p:nvPr/>
        </p:nvGraphicFramePr>
        <p:xfrm>
          <a:off x="1279525" y="1628775"/>
          <a:ext cx="1204913" cy="930408"/>
        </p:xfrm>
        <a:graphic>
          <a:graphicData uri="http://schemas.openxmlformats.org/drawingml/2006/table">
            <a:tbl>
              <a:tblPr/>
              <a:tblGrid>
                <a:gridCol w="1204913"/>
              </a:tblGrid>
              <a:tr h="58112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Existing</a:t>
                      </a:r>
                      <a:br>
                        <a:rPr kumimoji="0" lang="en-US" sz="1600" b="0" i="0" u="none" strike="noStrike" cap="none" normalizeH="0" baseline="0">
                          <a:ln>
                            <a:noFill/>
                          </a:ln>
                          <a:solidFill>
                            <a:schemeClr val="tx1"/>
                          </a:solidFill>
                          <a:effectLst/>
                          <a:latin typeface="Arial" charset="0"/>
                          <a:ea typeface="ＭＳ Ｐゴシック" charset="0"/>
                        </a:rPr>
                      </a:br>
                      <a:r>
                        <a:rPr kumimoji="0" lang="en-US" sz="1600" b="0" i="0" u="none" strike="noStrike" cap="none" normalizeH="0" baseline="0">
                          <a:ln>
                            <a:noFill/>
                          </a:ln>
                          <a:solidFill>
                            <a:schemeClr val="tx1"/>
                          </a:solidFill>
                          <a:effectLst/>
                          <a:latin typeface="Arial" charset="0"/>
                          <a:ea typeface="ＭＳ Ｐゴシック" charset="0"/>
                        </a:rPr>
                        <a:t>A B C</a:t>
                      </a:r>
                    </a:p>
                  </a:txBody>
                  <a:tcPr marL="90000" marR="90000" marT="46787" marB="46787"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15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10 5 7</a:t>
                      </a:r>
                    </a:p>
                  </a:txBody>
                  <a:tcPr marL="90000" marR="90000" marT="46787" marB="46787"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r>
            </a:tbl>
          </a:graphicData>
        </a:graphic>
      </p:graphicFrame>
      <p:sp>
        <p:nvSpPr>
          <p:cNvPr id="1186908" name="Rectangle 92"/>
          <p:cNvSpPr>
            <a:spLocks noChangeArrowheads="1"/>
          </p:cNvSpPr>
          <p:nvPr/>
        </p:nvSpPr>
        <p:spPr bwMode="auto">
          <a:xfrm>
            <a:off x="2555875" y="2565400"/>
            <a:ext cx="6264275" cy="3671888"/>
          </a:xfrm>
          <a:prstGeom prst="rect">
            <a:avLst/>
          </a:prstGeom>
          <a:noFill/>
          <a:ln w="3175">
            <a:solidFill>
              <a:schemeClr val="tx1"/>
            </a:solidFill>
            <a:prstDash val="dash"/>
            <a:miter lim="800000"/>
            <a:headEnd type="none" w="lg" len="lg"/>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pPr>
              <a:defRPr/>
            </a:pPr>
            <a:endParaRPr lang="en-US">
              <a:cs typeface="+mn-cs"/>
            </a:endParaRPr>
          </a:p>
        </p:txBody>
      </p:sp>
      <p:sp>
        <p:nvSpPr>
          <p:cNvPr id="1186909" name="Text Box 93"/>
          <p:cNvSpPr txBox="1">
            <a:spLocks noChangeArrowheads="1"/>
          </p:cNvSpPr>
          <p:nvPr/>
        </p:nvSpPr>
        <p:spPr bwMode="auto">
          <a:xfrm>
            <a:off x="4211638" y="2565400"/>
            <a:ext cx="39274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type="none" w="lg" len="lg"/>
                <a:tailEnd type="none" w="lg"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pPr>
              <a:defRPr/>
            </a:pPr>
            <a:r>
              <a:rPr lang="en-US">
                <a:cs typeface="+mn-cs"/>
              </a:rPr>
              <a:t>system state at some t (may change)</a:t>
            </a:r>
          </a:p>
        </p:txBody>
      </p:sp>
      <p:graphicFrame>
        <p:nvGraphicFramePr>
          <p:cNvPr id="1186911" name="Group 95"/>
          <p:cNvGraphicFramePr>
            <a:graphicFrameLocks noGrp="1"/>
          </p:cNvGraphicFramePr>
          <p:nvPr/>
        </p:nvGraphicFramePr>
        <p:xfrm>
          <a:off x="3492500" y="1412875"/>
          <a:ext cx="1204913" cy="930408"/>
        </p:xfrm>
        <a:graphic>
          <a:graphicData uri="http://schemas.openxmlformats.org/drawingml/2006/table">
            <a:tbl>
              <a:tblPr/>
              <a:tblGrid>
                <a:gridCol w="1204913"/>
              </a:tblGrid>
              <a:tr h="58112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Available</a:t>
                      </a:r>
                      <a:br>
                        <a:rPr kumimoji="0" lang="en-US" sz="1600" b="0" i="0" u="none" strike="noStrike" cap="none" normalizeH="0" baseline="0">
                          <a:ln>
                            <a:noFill/>
                          </a:ln>
                          <a:solidFill>
                            <a:schemeClr val="tx1"/>
                          </a:solidFill>
                          <a:effectLst/>
                          <a:latin typeface="Arial" charset="0"/>
                          <a:ea typeface="ＭＳ Ｐゴシック" charset="0"/>
                        </a:rPr>
                      </a:br>
                      <a:r>
                        <a:rPr kumimoji="0" lang="en-US" sz="1600" b="0" i="0" u="none" strike="noStrike" cap="none" normalizeH="0" baseline="0">
                          <a:ln>
                            <a:noFill/>
                          </a:ln>
                          <a:solidFill>
                            <a:schemeClr val="tx1"/>
                          </a:solidFill>
                          <a:effectLst/>
                          <a:latin typeface="Arial" charset="0"/>
                          <a:ea typeface="ＭＳ Ｐゴシック" charset="0"/>
                        </a:rPr>
                        <a:t>A B C</a:t>
                      </a:r>
                    </a:p>
                  </a:txBody>
                  <a:tcPr marL="90000" marR="90000" marT="46787" marB="46787"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15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10 5 7</a:t>
                      </a:r>
                    </a:p>
                  </a:txBody>
                  <a:tcPr marL="90000" marR="90000" marT="46787" marB="46787"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r>
            </a:tbl>
          </a:graphicData>
        </a:graphic>
      </p:graphicFrame>
      <p:sp>
        <p:nvSpPr>
          <p:cNvPr id="1186923" name="Line 107"/>
          <p:cNvSpPr>
            <a:spLocks noChangeShapeType="1"/>
          </p:cNvSpPr>
          <p:nvPr/>
        </p:nvSpPr>
        <p:spPr bwMode="auto">
          <a:xfrm flipH="1">
            <a:off x="539750" y="1773238"/>
            <a:ext cx="865188" cy="576262"/>
          </a:xfrm>
          <a:prstGeom prst="line">
            <a:avLst/>
          </a:prstGeom>
          <a:noFill/>
          <a:ln w="3175">
            <a:solidFill>
              <a:schemeClr val="tx1"/>
            </a:solidFill>
            <a:round/>
            <a:headEnd type="none" w="lg" len="lg"/>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pPr>
              <a:defRPr/>
            </a:pPr>
            <a:endParaRPr lang="en-US">
              <a:cs typeface="+mn-cs"/>
            </a:endParaRPr>
          </a:p>
        </p:txBody>
      </p:sp>
      <p:sp>
        <p:nvSpPr>
          <p:cNvPr id="1186924" name="Text Box 108"/>
          <p:cNvSpPr txBox="1">
            <a:spLocks noChangeArrowheads="1"/>
          </p:cNvSpPr>
          <p:nvPr/>
        </p:nvSpPr>
        <p:spPr bwMode="auto">
          <a:xfrm>
            <a:off x="160338" y="2008188"/>
            <a:ext cx="1184275"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type="none" w="lg" len="lg"/>
                <a:tailEnd type="none" w="lg"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pPr>
              <a:defRPr/>
            </a:pPr>
            <a:r>
              <a:rPr lang="en-US">
                <a:cs typeface="+mn-cs"/>
              </a:rPr>
              <a:t>All</a:t>
            </a:r>
            <a:br>
              <a:rPr lang="en-US">
                <a:cs typeface="+mn-cs"/>
              </a:rPr>
            </a:br>
            <a:r>
              <a:rPr lang="en-US">
                <a:cs typeface="+mn-cs"/>
              </a:rPr>
              <a:t>resources</a:t>
            </a:r>
            <a:br>
              <a:rPr lang="en-US">
                <a:cs typeface="+mn-cs"/>
              </a:rPr>
            </a:br>
            <a:r>
              <a:rPr lang="en-US">
                <a:cs typeface="+mn-cs"/>
              </a:rPr>
              <a:t>in the</a:t>
            </a:r>
          </a:p>
          <a:p>
            <a:pPr>
              <a:defRPr/>
            </a:pPr>
            <a:r>
              <a:rPr lang="en-US">
                <a:cs typeface="+mn-cs"/>
              </a:rPr>
              <a:t>system</a:t>
            </a:r>
          </a:p>
        </p:txBody>
      </p:sp>
      <p:sp>
        <p:nvSpPr>
          <p:cNvPr id="1186925" name="Text Box 109"/>
          <p:cNvSpPr txBox="1">
            <a:spLocks noChangeArrowheads="1"/>
          </p:cNvSpPr>
          <p:nvPr/>
        </p:nvSpPr>
        <p:spPr bwMode="auto">
          <a:xfrm>
            <a:off x="4913313" y="1504950"/>
            <a:ext cx="30638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type="none" w="lg" len="lg"/>
                <a:tailEnd type="none" w="lg"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pPr>
              <a:defRPr/>
            </a:pPr>
            <a:r>
              <a:rPr lang="en-US">
                <a:cs typeface="+mn-cs"/>
              </a:rPr>
              <a:t>Initially Available == Existing</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86908"/>
                                        </p:tgtEl>
                                        <p:attrNameLst>
                                          <p:attrName>style.visibility</p:attrName>
                                        </p:attrNameLst>
                                      </p:cBhvr>
                                      <p:to>
                                        <p:strVal val="visible"/>
                                      </p:to>
                                    </p:set>
                                    <p:animEffect transition="in" filter="blinds(horizontal)">
                                      <p:cBhvr>
                                        <p:cTn id="7" dur="500"/>
                                        <p:tgtEl>
                                          <p:spTgt spid="1186908"/>
                                        </p:tgtEl>
                                      </p:cBhvr>
                                    </p:animEffect>
                                  </p:childTnLst>
                                </p:cTn>
                              </p:par>
                            </p:childTnLst>
                          </p:cTn>
                        </p:par>
                        <p:par>
                          <p:cTn id="8" fill="hold" nodeType="afterGroup">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1186909"/>
                                        </p:tgtEl>
                                        <p:attrNameLst>
                                          <p:attrName>style.visibility</p:attrName>
                                        </p:attrNameLst>
                                      </p:cBhvr>
                                      <p:to>
                                        <p:strVal val="visible"/>
                                      </p:to>
                                    </p:set>
                                    <p:animEffect transition="in" filter="blinds(horizontal)">
                                      <p:cBhvr>
                                        <p:cTn id="11" dur="500"/>
                                        <p:tgtEl>
                                          <p:spTgt spid="11869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6908" grpId="0" animBg="1"/>
      <p:bldP spid="1186909"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Date Placeholder 2"/>
          <p:cNvSpPr>
            <a:spLocks noGrp="1"/>
          </p:cNvSpPr>
          <p:nvPr>
            <p:ph type="dt" sz="quarter" idx="10"/>
          </p:nvPr>
        </p:nvSpPr>
        <p:spPr/>
        <p:txBody>
          <a:bodyPr/>
          <a:lstStyle/>
          <a:p>
            <a:pPr>
              <a:defRPr/>
            </a:pPr>
            <a:r>
              <a:rPr lang="tr-TR"/>
              <a:t>CS342 Operating Systems</a:t>
            </a:r>
            <a:endParaRPr lang="en-US"/>
          </a:p>
        </p:txBody>
      </p:sp>
      <p:sp>
        <p:nvSpPr>
          <p:cNvPr id="54" name="Footer Placeholder 3"/>
          <p:cNvSpPr>
            <a:spLocks noGrp="1"/>
          </p:cNvSpPr>
          <p:nvPr>
            <p:ph type="ftr" sz="quarter" idx="11"/>
          </p:nvPr>
        </p:nvSpPr>
        <p:spPr/>
        <p:txBody>
          <a:bodyPr/>
          <a:lstStyle/>
          <a:p>
            <a:pPr>
              <a:defRPr/>
            </a:pPr>
            <a:r>
              <a:rPr lang="tr-TR"/>
              <a:t>İbrahim Körpeoğlu, Bilkent University</a:t>
            </a:r>
            <a:endParaRPr lang="en-US"/>
          </a:p>
        </p:txBody>
      </p:sp>
      <p:sp>
        <p:nvSpPr>
          <p:cNvPr id="55" name="Slide Number Placeholder 4"/>
          <p:cNvSpPr>
            <a:spLocks noGrp="1"/>
          </p:cNvSpPr>
          <p:nvPr>
            <p:ph type="sldNum" sz="quarter" idx="12"/>
          </p:nvPr>
        </p:nvSpPr>
        <p:spPr/>
        <p:txBody>
          <a:bodyPr/>
          <a:lstStyle/>
          <a:p>
            <a:pPr>
              <a:defRPr/>
            </a:pPr>
            <a:fld id="{B1AC8C56-BE9C-A54B-8011-55E02B7F110D}" type="slidenum">
              <a:rPr lang="en-US"/>
              <a:pPr>
                <a:defRPr/>
              </a:pPr>
              <a:t>33</a:t>
            </a:fld>
            <a:endParaRPr lang="en-US"/>
          </a:p>
        </p:txBody>
      </p:sp>
      <p:sp>
        <p:nvSpPr>
          <p:cNvPr id="1189890" name="Rectangle 2"/>
          <p:cNvSpPr>
            <a:spLocks noGrp="1" noChangeArrowheads="1"/>
          </p:cNvSpPr>
          <p:nvPr>
            <p:ph type="title"/>
          </p:nvPr>
        </p:nvSpPr>
        <p:spPr/>
        <p:txBody>
          <a:bodyPr/>
          <a:lstStyle/>
          <a:p>
            <a:pPr eaLnBrk="1" hangingPunct="1">
              <a:defRPr/>
            </a:pPr>
            <a:r>
              <a:rPr lang="en-US" smtClean="0">
                <a:cs typeface="+mj-cs"/>
              </a:rPr>
              <a:t>Notation</a:t>
            </a:r>
          </a:p>
        </p:txBody>
      </p:sp>
      <p:graphicFrame>
        <p:nvGraphicFramePr>
          <p:cNvPr id="1189945" name="Group 57"/>
          <p:cNvGraphicFramePr>
            <a:graphicFrameLocks noGrp="1"/>
          </p:cNvGraphicFramePr>
          <p:nvPr/>
        </p:nvGraphicFramePr>
        <p:xfrm>
          <a:off x="323850" y="1484313"/>
          <a:ext cx="1728788" cy="2333680"/>
        </p:xfrm>
        <a:graphic>
          <a:graphicData uri="http://schemas.openxmlformats.org/drawingml/2006/table">
            <a:tbl>
              <a:tblPr/>
              <a:tblGrid>
                <a:gridCol w="523875"/>
                <a:gridCol w="1204913"/>
              </a:tblGrid>
              <a:tr h="58121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1600" b="0" i="0" u="none" strike="noStrike" cap="none" normalizeH="0" baseline="0">
                        <a:ln>
                          <a:noFill/>
                        </a:ln>
                        <a:solidFill>
                          <a:schemeClr val="tx1"/>
                        </a:solidFill>
                        <a:effectLst/>
                        <a:latin typeface="Arial" charset="0"/>
                        <a:ea typeface="ＭＳ Ｐゴシック" charset="0"/>
                      </a:endParaRP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X</a:t>
                      </a:r>
                      <a:br>
                        <a:rPr kumimoji="0" lang="en-US" sz="1600" b="0" i="0" u="none" strike="noStrike" cap="none" normalizeH="0" baseline="0">
                          <a:ln>
                            <a:noFill/>
                          </a:ln>
                          <a:solidFill>
                            <a:schemeClr val="tx1"/>
                          </a:solidFill>
                          <a:effectLst/>
                          <a:latin typeface="Arial" charset="0"/>
                          <a:ea typeface="ＭＳ Ｐゴシック" charset="0"/>
                        </a:rPr>
                      </a:br>
                      <a:r>
                        <a:rPr kumimoji="0" lang="en-US" sz="1600" b="0" i="0" u="none" strike="noStrike" cap="none" normalizeH="0" baseline="0">
                          <a:ln>
                            <a:noFill/>
                          </a:ln>
                          <a:solidFill>
                            <a:schemeClr val="tx1"/>
                          </a:solidFill>
                          <a:effectLst/>
                          <a:latin typeface="Arial" charset="0"/>
                          <a:ea typeface="ＭＳ Ｐゴシック" charset="0"/>
                        </a:rPr>
                        <a:t>A B C</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2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P0</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0 1 0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238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P1</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2 0 0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0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P2</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3 0 2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2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P3</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2 1 1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0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P4</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0 0 2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r>
            </a:tbl>
          </a:graphicData>
        </a:graphic>
      </p:graphicFrame>
      <p:sp>
        <p:nvSpPr>
          <p:cNvPr id="1189915" name="Text Box 27"/>
          <p:cNvSpPr txBox="1">
            <a:spLocks noChangeArrowheads="1"/>
          </p:cNvSpPr>
          <p:nvPr/>
        </p:nvSpPr>
        <p:spPr bwMode="auto">
          <a:xfrm>
            <a:off x="881063" y="4221163"/>
            <a:ext cx="1809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type="none" w="lg" len="lg"/>
                <a:tailEnd type="none" w="lg"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pPr>
              <a:defRPr/>
            </a:pPr>
            <a:endParaRPr lang="tr-TR">
              <a:cs typeface="+mn-cs"/>
            </a:endParaRPr>
          </a:p>
        </p:txBody>
      </p:sp>
      <p:sp>
        <p:nvSpPr>
          <p:cNvPr id="1189916" name="Text Box 28"/>
          <p:cNvSpPr txBox="1">
            <a:spLocks noChangeArrowheads="1"/>
          </p:cNvSpPr>
          <p:nvPr/>
        </p:nvSpPr>
        <p:spPr bwMode="auto">
          <a:xfrm>
            <a:off x="2124075" y="1700213"/>
            <a:ext cx="2709863" cy="1465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type="none" w="lg" len="lg"/>
                <a:tailEnd type="none" w="lg"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pPr>
              <a:defRPr/>
            </a:pPr>
            <a:r>
              <a:rPr lang="en-US" b="1" i="1">
                <a:cs typeface="+mn-cs"/>
              </a:rPr>
              <a:t>X</a:t>
            </a:r>
            <a:r>
              <a:rPr lang="en-US">
                <a:cs typeface="+mn-cs"/>
              </a:rPr>
              <a:t> is a matrix. </a:t>
            </a:r>
          </a:p>
          <a:p>
            <a:pPr>
              <a:defRPr/>
            </a:pPr>
            <a:endParaRPr lang="en-US">
              <a:cs typeface="+mn-cs"/>
            </a:endParaRPr>
          </a:p>
          <a:p>
            <a:pPr>
              <a:defRPr/>
            </a:pPr>
            <a:r>
              <a:rPr lang="en-US" i="1">
                <a:cs typeface="+mn-cs"/>
              </a:rPr>
              <a:t>X</a:t>
            </a:r>
            <a:r>
              <a:rPr lang="en-US" i="1" baseline="-25000">
                <a:cs typeface="+mn-cs"/>
              </a:rPr>
              <a:t>i </a:t>
            </a:r>
            <a:r>
              <a:rPr lang="en-US" baseline="-25000">
                <a:cs typeface="+mn-cs"/>
              </a:rPr>
              <a:t> </a:t>
            </a:r>
            <a:r>
              <a:rPr lang="en-US">
                <a:cs typeface="+mn-cs"/>
              </a:rPr>
              <a:t>is the </a:t>
            </a:r>
            <a:r>
              <a:rPr lang="en-US" i="1">
                <a:cs typeface="+mn-cs"/>
              </a:rPr>
              <a:t>i</a:t>
            </a:r>
            <a:r>
              <a:rPr lang="en-US" baseline="30000">
                <a:cs typeface="+mn-cs"/>
              </a:rPr>
              <a:t>th</a:t>
            </a:r>
            <a:r>
              <a:rPr lang="en-US">
                <a:cs typeface="+mn-cs"/>
              </a:rPr>
              <a:t> row of the </a:t>
            </a:r>
            <a:br>
              <a:rPr lang="en-US">
                <a:cs typeface="+mn-cs"/>
              </a:rPr>
            </a:br>
            <a:r>
              <a:rPr lang="en-US">
                <a:cs typeface="+mn-cs"/>
              </a:rPr>
              <a:t>matrix: it is a vector. </a:t>
            </a:r>
          </a:p>
          <a:p>
            <a:pPr>
              <a:defRPr/>
            </a:pPr>
            <a:r>
              <a:rPr lang="en-US">
                <a:cs typeface="+mn-cs"/>
              </a:rPr>
              <a:t>For example, X</a:t>
            </a:r>
            <a:r>
              <a:rPr lang="en-US" baseline="-25000">
                <a:cs typeface="+mn-cs"/>
              </a:rPr>
              <a:t>3</a:t>
            </a:r>
            <a:r>
              <a:rPr lang="en-US">
                <a:cs typeface="+mn-cs"/>
              </a:rPr>
              <a:t> = [2 1 1]</a:t>
            </a:r>
          </a:p>
        </p:txBody>
      </p:sp>
      <p:sp>
        <p:nvSpPr>
          <p:cNvPr id="1189918" name="Text Box 30"/>
          <p:cNvSpPr txBox="1">
            <a:spLocks noChangeArrowheads="1"/>
          </p:cNvSpPr>
          <p:nvPr/>
        </p:nvSpPr>
        <p:spPr bwMode="auto">
          <a:xfrm>
            <a:off x="6350000" y="1766888"/>
            <a:ext cx="239871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type="none" w="lg" len="lg"/>
                <a:tailEnd type="none" w="lg"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pPr>
              <a:defRPr/>
            </a:pPr>
            <a:r>
              <a:rPr lang="en-US">
                <a:cs typeface="+mn-cs"/>
              </a:rPr>
              <a:t>Ex: compare V with X</a:t>
            </a:r>
            <a:r>
              <a:rPr lang="en-US" baseline="-25000">
                <a:cs typeface="+mn-cs"/>
              </a:rPr>
              <a:t>i</a:t>
            </a:r>
            <a:endParaRPr lang="en-US">
              <a:cs typeface="+mn-cs"/>
            </a:endParaRPr>
          </a:p>
        </p:txBody>
      </p:sp>
      <p:sp>
        <p:nvSpPr>
          <p:cNvPr id="1189919" name="Rectangle 31"/>
          <p:cNvSpPr>
            <a:spLocks noChangeArrowheads="1"/>
          </p:cNvSpPr>
          <p:nvPr/>
        </p:nvSpPr>
        <p:spPr bwMode="auto">
          <a:xfrm>
            <a:off x="7359650" y="2184400"/>
            <a:ext cx="287338" cy="360363"/>
          </a:xfrm>
          <a:prstGeom prst="rect">
            <a:avLst/>
          </a:prstGeom>
          <a:solidFill>
            <a:schemeClr val="accent1"/>
          </a:solidFill>
          <a:ln w="3175">
            <a:solidFill>
              <a:schemeClr val="tx1"/>
            </a:solidFill>
            <a:miter lim="800000"/>
            <a:headEnd type="none" w="lg" len="lg"/>
            <a:tailEnd type="none" w="lg" len="lg"/>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pPr>
              <a:defRPr/>
            </a:pPr>
            <a:endParaRPr lang="en-US">
              <a:cs typeface="+mn-cs"/>
            </a:endParaRPr>
          </a:p>
        </p:txBody>
      </p:sp>
      <p:sp>
        <p:nvSpPr>
          <p:cNvPr id="1189920" name="Rectangle 32"/>
          <p:cNvSpPr>
            <a:spLocks noChangeArrowheads="1"/>
          </p:cNvSpPr>
          <p:nvPr/>
        </p:nvSpPr>
        <p:spPr bwMode="auto">
          <a:xfrm>
            <a:off x="7646988" y="2184400"/>
            <a:ext cx="287337" cy="360363"/>
          </a:xfrm>
          <a:prstGeom prst="rect">
            <a:avLst/>
          </a:prstGeom>
          <a:solidFill>
            <a:schemeClr val="accent1"/>
          </a:solidFill>
          <a:ln w="3175">
            <a:solidFill>
              <a:schemeClr val="tx1"/>
            </a:solidFill>
            <a:miter lim="800000"/>
            <a:headEnd type="none" w="lg" len="lg"/>
            <a:tailEnd type="none" w="lg" len="lg"/>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pPr>
              <a:defRPr/>
            </a:pPr>
            <a:endParaRPr lang="en-US">
              <a:cs typeface="+mn-cs"/>
            </a:endParaRPr>
          </a:p>
        </p:txBody>
      </p:sp>
      <p:sp>
        <p:nvSpPr>
          <p:cNvPr id="1189921" name="Rectangle 33"/>
          <p:cNvSpPr>
            <a:spLocks noChangeArrowheads="1"/>
          </p:cNvSpPr>
          <p:nvPr/>
        </p:nvSpPr>
        <p:spPr bwMode="auto">
          <a:xfrm>
            <a:off x="7935913" y="2184400"/>
            <a:ext cx="287337" cy="360363"/>
          </a:xfrm>
          <a:prstGeom prst="rect">
            <a:avLst/>
          </a:prstGeom>
          <a:solidFill>
            <a:schemeClr val="accent1"/>
          </a:solidFill>
          <a:ln w="3175">
            <a:solidFill>
              <a:schemeClr val="tx1"/>
            </a:solidFill>
            <a:miter lim="800000"/>
            <a:headEnd type="none" w="lg" len="lg"/>
            <a:tailEnd type="none" w="lg" len="lg"/>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pPr>
              <a:defRPr/>
            </a:pPr>
            <a:endParaRPr lang="en-US">
              <a:cs typeface="+mn-cs"/>
            </a:endParaRPr>
          </a:p>
        </p:txBody>
      </p:sp>
      <p:sp>
        <p:nvSpPr>
          <p:cNvPr id="1189923" name="Rectangle 35"/>
          <p:cNvSpPr>
            <a:spLocks noChangeArrowheads="1"/>
          </p:cNvSpPr>
          <p:nvPr/>
        </p:nvSpPr>
        <p:spPr bwMode="auto">
          <a:xfrm>
            <a:off x="7359650" y="3119438"/>
            <a:ext cx="287338" cy="360362"/>
          </a:xfrm>
          <a:prstGeom prst="rect">
            <a:avLst/>
          </a:prstGeom>
          <a:solidFill>
            <a:schemeClr val="accent1"/>
          </a:solidFill>
          <a:ln w="3175">
            <a:solidFill>
              <a:schemeClr val="tx1"/>
            </a:solidFill>
            <a:miter lim="800000"/>
            <a:headEnd type="none" w="lg" len="lg"/>
            <a:tailEnd type="none" w="lg" len="lg"/>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pPr>
              <a:defRPr/>
            </a:pPr>
            <a:endParaRPr lang="en-US">
              <a:cs typeface="+mn-cs"/>
            </a:endParaRPr>
          </a:p>
        </p:txBody>
      </p:sp>
      <p:sp>
        <p:nvSpPr>
          <p:cNvPr id="1189924" name="Rectangle 36"/>
          <p:cNvSpPr>
            <a:spLocks noChangeArrowheads="1"/>
          </p:cNvSpPr>
          <p:nvPr/>
        </p:nvSpPr>
        <p:spPr bwMode="auto">
          <a:xfrm>
            <a:off x="7646988" y="3119438"/>
            <a:ext cx="287337" cy="360362"/>
          </a:xfrm>
          <a:prstGeom prst="rect">
            <a:avLst/>
          </a:prstGeom>
          <a:solidFill>
            <a:schemeClr val="accent1"/>
          </a:solidFill>
          <a:ln w="3175">
            <a:solidFill>
              <a:schemeClr val="tx1"/>
            </a:solidFill>
            <a:miter lim="800000"/>
            <a:headEnd type="none" w="lg" len="lg"/>
            <a:tailEnd type="none" w="lg" len="lg"/>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pPr>
              <a:defRPr/>
            </a:pPr>
            <a:endParaRPr lang="en-US">
              <a:cs typeface="+mn-cs"/>
            </a:endParaRPr>
          </a:p>
        </p:txBody>
      </p:sp>
      <p:sp>
        <p:nvSpPr>
          <p:cNvPr id="1189925" name="Rectangle 37"/>
          <p:cNvSpPr>
            <a:spLocks noChangeArrowheads="1"/>
          </p:cNvSpPr>
          <p:nvPr/>
        </p:nvSpPr>
        <p:spPr bwMode="auto">
          <a:xfrm>
            <a:off x="7935913" y="3119438"/>
            <a:ext cx="287337" cy="360362"/>
          </a:xfrm>
          <a:prstGeom prst="rect">
            <a:avLst/>
          </a:prstGeom>
          <a:solidFill>
            <a:schemeClr val="accent1"/>
          </a:solidFill>
          <a:ln w="3175">
            <a:solidFill>
              <a:schemeClr val="tx1"/>
            </a:solidFill>
            <a:miter lim="800000"/>
            <a:headEnd type="none" w="lg" len="lg"/>
            <a:tailEnd type="none" w="lg" len="lg"/>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pPr>
              <a:defRPr/>
            </a:pPr>
            <a:endParaRPr lang="en-US">
              <a:cs typeface="+mn-cs"/>
            </a:endParaRPr>
          </a:p>
        </p:txBody>
      </p:sp>
      <p:sp>
        <p:nvSpPr>
          <p:cNvPr id="1189926" name="Text Box 38"/>
          <p:cNvSpPr txBox="1">
            <a:spLocks noChangeArrowheads="1"/>
          </p:cNvSpPr>
          <p:nvPr/>
        </p:nvSpPr>
        <p:spPr bwMode="auto">
          <a:xfrm>
            <a:off x="6980238" y="2132013"/>
            <a:ext cx="3333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type="none" w="lg" len="lg"/>
                <a:tailEnd type="none" w="lg"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pPr>
              <a:defRPr/>
            </a:pPr>
            <a:r>
              <a:rPr lang="en-US">
                <a:cs typeface="+mn-cs"/>
              </a:rPr>
              <a:t>V</a:t>
            </a:r>
          </a:p>
        </p:txBody>
      </p:sp>
      <p:sp>
        <p:nvSpPr>
          <p:cNvPr id="1189927" name="Text Box 39"/>
          <p:cNvSpPr txBox="1">
            <a:spLocks noChangeArrowheads="1"/>
          </p:cNvSpPr>
          <p:nvPr/>
        </p:nvSpPr>
        <p:spPr bwMode="auto">
          <a:xfrm>
            <a:off x="6991350" y="3049588"/>
            <a:ext cx="36671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type="none" w="lg" len="lg"/>
                <a:tailEnd type="none" w="lg"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pPr>
              <a:defRPr/>
            </a:pPr>
            <a:r>
              <a:rPr lang="en-US">
                <a:cs typeface="+mn-cs"/>
              </a:rPr>
              <a:t>X</a:t>
            </a:r>
            <a:r>
              <a:rPr lang="en-US" baseline="-25000">
                <a:cs typeface="+mn-cs"/>
              </a:rPr>
              <a:t>i</a:t>
            </a:r>
            <a:endParaRPr lang="en-US">
              <a:cs typeface="+mn-cs"/>
            </a:endParaRPr>
          </a:p>
        </p:txBody>
      </p:sp>
      <p:sp>
        <p:nvSpPr>
          <p:cNvPr id="1189928" name="Line 40"/>
          <p:cNvSpPr>
            <a:spLocks noChangeShapeType="1"/>
          </p:cNvSpPr>
          <p:nvPr/>
        </p:nvSpPr>
        <p:spPr bwMode="auto">
          <a:xfrm>
            <a:off x="7502525" y="2616200"/>
            <a:ext cx="0" cy="433388"/>
          </a:xfrm>
          <a:prstGeom prst="line">
            <a:avLst/>
          </a:prstGeom>
          <a:noFill/>
          <a:ln w="3175">
            <a:solidFill>
              <a:schemeClr val="tx1"/>
            </a:solidFill>
            <a:round/>
            <a:headEnd type="triangle" w="lg" len="lg"/>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pPr>
              <a:defRPr/>
            </a:pPr>
            <a:endParaRPr lang="en-US">
              <a:cs typeface="+mn-cs"/>
            </a:endParaRPr>
          </a:p>
        </p:txBody>
      </p:sp>
      <p:sp>
        <p:nvSpPr>
          <p:cNvPr id="1189929" name="Line 41"/>
          <p:cNvSpPr>
            <a:spLocks noChangeShapeType="1"/>
          </p:cNvSpPr>
          <p:nvPr/>
        </p:nvSpPr>
        <p:spPr bwMode="auto">
          <a:xfrm>
            <a:off x="7789863" y="2616200"/>
            <a:ext cx="0" cy="433388"/>
          </a:xfrm>
          <a:prstGeom prst="line">
            <a:avLst/>
          </a:prstGeom>
          <a:noFill/>
          <a:ln w="3175">
            <a:solidFill>
              <a:schemeClr val="tx1"/>
            </a:solidFill>
            <a:round/>
            <a:headEnd type="triangle" w="lg" len="lg"/>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pPr>
              <a:defRPr/>
            </a:pPr>
            <a:endParaRPr lang="en-US">
              <a:cs typeface="+mn-cs"/>
            </a:endParaRPr>
          </a:p>
        </p:txBody>
      </p:sp>
      <p:sp>
        <p:nvSpPr>
          <p:cNvPr id="1189930" name="Line 42"/>
          <p:cNvSpPr>
            <a:spLocks noChangeShapeType="1"/>
          </p:cNvSpPr>
          <p:nvPr/>
        </p:nvSpPr>
        <p:spPr bwMode="auto">
          <a:xfrm>
            <a:off x="8078788" y="2616200"/>
            <a:ext cx="0" cy="433388"/>
          </a:xfrm>
          <a:prstGeom prst="line">
            <a:avLst/>
          </a:prstGeom>
          <a:noFill/>
          <a:ln w="3175">
            <a:solidFill>
              <a:schemeClr val="tx1"/>
            </a:solidFill>
            <a:round/>
            <a:headEnd type="triangle" w="lg" len="lg"/>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pPr>
              <a:defRPr/>
            </a:pPr>
            <a:endParaRPr lang="en-US">
              <a:cs typeface="+mn-cs"/>
            </a:endParaRPr>
          </a:p>
        </p:txBody>
      </p:sp>
      <p:graphicFrame>
        <p:nvGraphicFramePr>
          <p:cNvPr id="1189944" name="Group 56"/>
          <p:cNvGraphicFramePr>
            <a:graphicFrameLocks noGrp="1"/>
          </p:cNvGraphicFramePr>
          <p:nvPr/>
        </p:nvGraphicFramePr>
        <p:xfrm>
          <a:off x="684213" y="4581525"/>
          <a:ext cx="1204912" cy="930408"/>
        </p:xfrm>
        <a:graphic>
          <a:graphicData uri="http://schemas.openxmlformats.org/drawingml/2006/table">
            <a:tbl>
              <a:tblPr/>
              <a:tblGrid>
                <a:gridCol w="1204912"/>
              </a:tblGrid>
              <a:tr h="58112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V</a:t>
                      </a:r>
                      <a:br>
                        <a:rPr kumimoji="0" lang="en-US" sz="1600" b="0" i="0" u="none" strike="noStrike" cap="none" normalizeH="0" baseline="0">
                          <a:ln>
                            <a:noFill/>
                          </a:ln>
                          <a:solidFill>
                            <a:schemeClr val="tx1"/>
                          </a:solidFill>
                          <a:effectLst/>
                          <a:latin typeface="Arial" charset="0"/>
                          <a:ea typeface="ＭＳ Ｐゴシック" charset="0"/>
                        </a:rPr>
                      </a:br>
                      <a:r>
                        <a:rPr kumimoji="0" lang="en-US" sz="1600" b="0" i="0" u="none" strike="noStrike" cap="none" normalizeH="0" baseline="0">
                          <a:ln>
                            <a:noFill/>
                          </a:ln>
                          <a:solidFill>
                            <a:schemeClr val="tx1"/>
                          </a:solidFill>
                          <a:effectLst/>
                          <a:latin typeface="Arial" charset="0"/>
                          <a:ea typeface="ＭＳ Ｐゴシック" charset="0"/>
                        </a:rPr>
                        <a:t>A B C</a:t>
                      </a:r>
                    </a:p>
                  </a:txBody>
                  <a:tcPr marL="90000" marR="90000" marT="46787" marB="46787"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15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3 3 2</a:t>
                      </a:r>
                    </a:p>
                  </a:txBody>
                  <a:tcPr marL="90000" marR="90000" marT="46787" marB="46787"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r>
            </a:tbl>
          </a:graphicData>
        </a:graphic>
      </p:graphicFrame>
      <p:sp>
        <p:nvSpPr>
          <p:cNvPr id="1189939" name="Text Box 51"/>
          <p:cNvSpPr txBox="1">
            <a:spLocks noChangeArrowheads="1"/>
          </p:cNvSpPr>
          <p:nvPr/>
        </p:nvSpPr>
        <p:spPr bwMode="auto">
          <a:xfrm>
            <a:off x="2103438" y="4889500"/>
            <a:ext cx="26130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type="none" w="lg" len="lg"/>
                <a:tailEnd type="none" w="lg"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pPr>
              <a:defRPr/>
            </a:pPr>
            <a:r>
              <a:rPr lang="en-US">
                <a:cs typeface="+mn-cs"/>
              </a:rPr>
              <a:t>V is a vector; V = [3 3 2]</a:t>
            </a:r>
          </a:p>
        </p:txBody>
      </p:sp>
      <p:sp>
        <p:nvSpPr>
          <p:cNvPr id="1189940" name="Text Box 52"/>
          <p:cNvSpPr txBox="1">
            <a:spLocks noChangeArrowheads="1"/>
          </p:cNvSpPr>
          <p:nvPr/>
        </p:nvSpPr>
        <p:spPr bwMode="auto">
          <a:xfrm>
            <a:off x="7140575" y="3860800"/>
            <a:ext cx="1103313"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type="none" w="lg" len="lg"/>
                <a:tailEnd type="none" w="lg"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pPr>
              <a:defRPr/>
            </a:pPr>
            <a:r>
              <a:rPr lang="en-US">
                <a:cs typeface="+mn-cs"/>
              </a:rPr>
              <a:t>V == X</a:t>
            </a:r>
            <a:r>
              <a:rPr lang="en-US" baseline="-25000">
                <a:cs typeface="+mn-cs"/>
              </a:rPr>
              <a:t>i</a:t>
            </a:r>
            <a:r>
              <a:rPr lang="en-US">
                <a:cs typeface="+mn-cs"/>
              </a:rPr>
              <a:t> ?</a:t>
            </a:r>
          </a:p>
          <a:p>
            <a:pPr>
              <a:defRPr/>
            </a:pPr>
            <a:r>
              <a:rPr lang="en-US">
                <a:cs typeface="+mn-cs"/>
              </a:rPr>
              <a:t>V &lt;= X</a:t>
            </a:r>
            <a:r>
              <a:rPr lang="en-US" baseline="-25000">
                <a:cs typeface="+mn-cs"/>
              </a:rPr>
              <a:t>i </a:t>
            </a:r>
            <a:r>
              <a:rPr lang="en-US">
                <a:cs typeface="+mn-cs"/>
              </a:rPr>
              <a:t>?</a:t>
            </a:r>
            <a:br>
              <a:rPr lang="en-US">
                <a:cs typeface="+mn-cs"/>
              </a:rPr>
            </a:br>
            <a:r>
              <a:rPr lang="en-US">
                <a:cs typeface="+mn-cs"/>
              </a:rPr>
              <a:t>X</a:t>
            </a:r>
            <a:r>
              <a:rPr lang="en-US" baseline="-25000">
                <a:cs typeface="+mn-cs"/>
              </a:rPr>
              <a:t>i</a:t>
            </a:r>
            <a:r>
              <a:rPr lang="en-US">
                <a:cs typeface="+mn-cs"/>
              </a:rPr>
              <a:t> &lt;= V ?</a:t>
            </a:r>
          </a:p>
          <a:p>
            <a:pPr>
              <a:defRPr/>
            </a:pPr>
            <a:r>
              <a:rPr lang="en-US">
                <a:cs typeface="+mn-cs"/>
              </a:rPr>
              <a:t>….</a:t>
            </a:r>
          </a:p>
          <a:p>
            <a:pPr>
              <a:defRPr/>
            </a:pPr>
            <a:endParaRPr lang="en-US">
              <a:cs typeface="+mn-cs"/>
            </a:endParaRPr>
          </a:p>
        </p:txBody>
      </p:sp>
      <p:sp>
        <p:nvSpPr>
          <p:cNvPr id="1189941" name="Text Box 53"/>
          <p:cNvSpPr txBox="1">
            <a:spLocks noChangeArrowheads="1"/>
          </p:cNvSpPr>
          <p:nvPr/>
        </p:nvSpPr>
        <p:spPr bwMode="auto">
          <a:xfrm>
            <a:off x="5580063" y="5300663"/>
            <a:ext cx="33813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type="none" w="lg" len="lg"/>
                <a:tailEnd type="none" w="lg"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pPr>
              <a:defRPr/>
            </a:pPr>
            <a:r>
              <a:rPr lang="en-US">
                <a:cs typeface="+mn-cs"/>
              </a:rPr>
              <a:t>Ex: Compare [3 3 2] with [2 2 1]</a:t>
            </a:r>
          </a:p>
        </p:txBody>
      </p:sp>
      <p:sp>
        <p:nvSpPr>
          <p:cNvPr id="1189942" name="Text Box 54"/>
          <p:cNvSpPr txBox="1">
            <a:spLocks noChangeArrowheads="1"/>
          </p:cNvSpPr>
          <p:nvPr/>
        </p:nvSpPr>
        <p:spPr bwMode="auto">
          <a:xfrm>
            <a:off x="6443663" y="5661025"/>
            <a:ext cx="18446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type="none" w="lg" len="lg"/>
                <a:tailEnd type="none" w="lg"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pPr>
              <a:defRPr/>
            </a:pPr>
            <a:r>
              <a:rPr lang="en-US">
                <a:cs typeface="+mn-cs"/>
              </a:rPr>
              <a:t>[2 2 1] &lt;= [3 3 2]</a:t>
            </a:r>
          </a:p>
        </p:txBody>
      </p:sp>
      <p:sp>
        <p:nvSpPr>
          <p:cNvPr id="1189943" name="Text Box 55"/>
          <p:cNvSpPr txBox="1">
            <a:spLocks noChangeArrowheads="1"/>
          </p:cNvSpPr>
          <p:nvPr/>
        </p:nvSpPr>
        <p:spPr bwMode="auto">
          <a:xfrm>
            <a:off x="6372225" y="1477963"/>
            <a:ext cx="24669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type="none" w="lg" len="lg"/>
                <a:tailEnd type="none" w="lg"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pPr>
              <a:defRPr/>
            </a:pPr>
            <a:r>
              <a:rPr lang="en-US">
                <a:cs typeface="+mn-cs"/>
              </a:rPr>
              <a:t>Compare two vectors: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189945"/>
                                        </p:tgtEl>
                                        <p:attrNameLst>
                                          <p:attrName>style.visibility</p:attrName>
                                        </p:attrNameLst>
                                      </p:cBhvr>
                                      <p:to>
                                        <p:strVal val="visible"/>
                                      </p:to>
                                    </p:set>
                                    <p:animEffect transition="in" filter="blinds(horizontal)">
                                      <p:cBhvr>
                                        <p:cTn id="7" dur="500"/>
                                        <p:tgtEl>
                                          <p:spTgt spid="1189945"/>
                                        </p:tgtEl>
                                      </p:cBhvr>
                                    </p:animEffect>
                                  </p:childTnLst>
                                </p:cTn>
                              </p:par>
                            </p:childTnLst>
                          </p:cTn>
                        </p:par>
                        <p:par>
                          <p:cTn id="8" fill="hold" nodeType="afterGroup">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1189916"/>
                                        </p:tgtEl>
                                        <p:attrNameLst>
                                          <p:attrName>style.visibility</p:attrName>
                                        </p:attrNameLst>
                                      </p:cBhvr>
                                      <p:to>
                                        <p:strVal val="visible"/>
                                      </p:to>
                                    </p:set>
                                    <p:animEffect transition="in" filter="blinds(horizontal)">
                                      <p:cBhvr>
                                        <p:cTn id="11" dur="500"/>
                                        <p:tgtEl>
                                          <p:spTgt spid="118991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ntr" presetSubtype="10" fill="hold" grpId="0" nodeType="clickEffect" nodePh="1">
                                  <p:stCondLst>
                                    <p:cond delay="0"/>
                                  </p:stCondLst>
                                  <p:endCondLst>
                                    <p:cond evt="begin" delay="0">
                                      <p:tn val="14"/>
                                    </p:cond>
                                  </p:endCondLst>
                                  <p:childTnLst>
                                    <p:set>
                                      <p:cBhvr>
                                        <p:cTn id="15" dur="1" fill="hold">
                                          <p:stCondLst>
                                            <p:cond delay="0"/>
                                          </p:stCondLst>
                                        </p:cTn>
                                        <p:tgtEl>
                                          <p:spTgt spid="1189915"/>
                                        </p:tgtEl>
                                        <p:attrNameLst>
                                          <p:attrName>style.visibility</p:attrName>
                                        </p:attrNameLst>
                                      </p:cBhvr>
                                      <p:to>
                                        <p:strVal val="visible"/>
                                      </p:to>
                                    </p:set>
                                    <p:animEffect transition="in" filter="blinds(horizontal)">
                                      <p:cBhvr>
                                        <p:cTn id="16" dur="500"/>
                                        <p:tgtEl>
                                          <p:spTgt spid="1189915"/>
                                        </p:tgtEl>
                                      </p:cBhvr>
                                    </p:animEffect>
                                  </p:childTnLst>
                                </p:cTn>
                              </p:par>
                            </p:childTnLst>
                          </p:cTn>
                        </p:par>
                        <p:par>
                          <p:cTn id="17" fill="hold" nodeType="afterGroup">
                            <p:stCondLst>
                              <p:cond delay="500"/>
                            </p:stCondLst>
                            <p:childTnLst>
                              <p:par>
                                <p:cTn id="18" presetID="3" presetClass="entr" presetSubtype="10" fill="hold" nodeType="afterEffect">
                                  <p:stCondLst>
                                    <p:cond delay="0"/>
                                  </p:stCondLst>
                                  <p:childTnLst>
                                    <p:set>
                                      <p:cBhvr>
                                        <p:cTn id="19" dur="1" fill="hold">
                                          <p:stCondLst>
                                            <p:cond delay="0"/>
                                          </p:stCondLst>
                                        </p:cTn>
                                        <p:tgtEl>
                                          <p:spTgt spid="1189944"/>
                                        </p:tgtEl>
                                        <p:attrNameLst>
                                          <p:attrName>style.visibility</p:attrName>
                                        </p:attrNameLst>
                                      </p:cBhvr>
                                      <p:to>
                                        <p:strVal val="visible"/>
                                      </p:to>
                                    </p:set>
                                    <p:animEffect transition="in" filter="blinds(horizontal)">
                                      <p:cBhvr>
                                        <p:cTn id="20" dur="500"/>
                                        <p:tgtEl>
                                          <p:spTgt spid="1189944"/>
                                        </p:tgtEl>
                                      </p:cBhvr>
                                    </p:animEffect>
                                  </p:childTnLst>
                                </p:cTn>
                              </p:par>
                            </p:childTnLst>
                          </p:cTn>
                        </p:par>
                        <p:par>
                          <p:cTn id="21" fill="hold" nodeType="afterGroup">
                            <p:stCondLst>
                              <p:cond delay="1000"/>
                            </p:stCondLst>
                            <p:childTnLst>
                              <p:par>
                                <p:cTn id="22" presetID="3" presetClass="entr" presetSubtype="10" fill="hold" grpId="0" nodeType="afterEffect">
                                  <p:stCondLst>
                                    <p:cond delay="0"/>
                                  </p:stCondLst>
                                  <p:childTnLst>
                                    <p:set>
                                      <p:cBhvr>
                                        <p:cTn id="23" dur="1" fill="hold">
                                          <p:stCondLst>
                                            <p:cond delay="0"/>
                                          </p:stCondLst>
                                        </p:cTn>
                                        <p:tgtEl>
                                          <p:spTgt spid="1189939"/>
                                        </p:tgtEl>
                                        <p:attrNameLst>
                                          <p:attrName>style.visibility</p:attrName>
                                        </p:attrNameLst>
                                      </p:cBhvr>
                                      <p:to>
                                        <p:strVal val="visible"/>
                                      </p:to>
                                    </p:set>
                                    <p:animEffect transition="in" filter="blinds(horizontal)">
                                      <p:cBhvr>
                                        <p:cTn id="24" dur="500"/>
                                        <p:tgtEl>
                                          <p:spTgt spid="1189939"/>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1189918"/>
                                        </p:tgtEl>
                                        <p:attrNameLst>
                                          <p:attrName>style.visibility</p:attrName>
                                        </p:attrNameLst>
                                      </p:cBhvr>
                                      <p:to>
                                        <p:strVal val="visible"/>
                                      </p:to>
                                    </p:set>
                                    <p:animEffect transition="in" filter="blinds(horizontal)">
                                      <p:cBhvr>
                                        <p:cTn id="29" dur="500"/>
                                        <p:tgtEl>
                                          <p:spTgt spid="1189918"/>
                                        </p:tgtEl>
                                      </p:cBhvr>
                                    </p:animEffect>
                                  </p:childTnLst>
                                </p:cTn>
                              </p:par>
                            </p:childTnLst>
                          </p:cTn>
                        </p:par>
                        <p:par>
                          <p:cTn id="30" fill="hold" nodeType="afterGroup">
                            <p:stCondLst>
                              <p:cond delay="500"/>
                            </p:stCondLst>
                            <p:childTnLst>
                              <p:par>
                                <p:cTn id="31" presetID="3" presetClass="entr" presetSubtype="10" fill="hold" grpId="0" nodeType="afterEffect">
                                  <p:stCondLst>
                                    <p:cond delay="0"/>
                                  </p:stCondLst>
                                  <p:childTnLst>
                                    <p:set>
                                      <p:cBhvr>
                                        <p:cTn id="32" dur="1" fill="hold">
                                          <p:stCondLst>
                                            <p:cond delay="0"/>
                                          </p:stCondLst>
                                        </p:cTn>
                                        <p:tgtEl>
                                          <p:spTgt spid="1189943"/>
                                        </p:tgtEl>
                                        <p:attrNameLst>
                                          <p:attrName>style.visibility</p:attrName>
                                        </p:attrNameLst>
                                      </p:cBhvr>
                                      <p:to>
                                        <p:strVal val="visible"/>
                                      </p:to>
                                    </p:set>
                                    <p:animEffect transition="in" filter="blinds(horizontal)">
                                      <p:cBhvr>
                                        <p:cTn id="33" dur="500"/>
                                        <p:tgtEl>
                                          <p:spTgt spid="1189943"/>
                                        </p:tgtEl>
                                      </p:cBhvr>
                                    </p:animEffect>
                                  </p:childTnLst>
                                </p:cTn>
                              </p:par>
                            </p:childTnLst>
                          </p:cTn>
                        </p:par>
                        <p:par>
                          <p:cTn id="34" fill="hold" nodeType="afterGroup">
                            <p:stCondLst>
                              <p:cond delay="1000"/>
                            </p:stCondLst>
                            <p:childTnLst>
                              <p:par>
                                <p:cTn id="35" presetID="3" presetClass="entr" presetSubtype="10" fill="hold" grpId="0" nodeType="afterEffect">
                                  <p:stCondLst>
                                    <p:cond delay="0"/>
                                  </p:stCondLst>
                                  <p:childTnLst>
                                    <p:set>
                                      <p:cBhvr>
                                        <p:cTn id="36" dur="1" fill="hold">
                                          <p:stCondLst>
                                            <p:cond delay="0"/>
                                          </p:stCondLst>
                                        </p:cTn>
                                        <p:tgtEl>
                                          <p:spTgt spid="1189919"/>
                                        </p:tgtEl>
                                        <p:attrNameLst>
                                          <p:attrName>style.visibility</p:attrName>
                                        </p:attrNameLst>
                                      </p:cBhvr>
                                      <p:to>
                                        <p:strVal val="visible"/>
                                      </p:to>
                                    </p:set>
                                    <p:animEffect transition="in" filter="blinds(horizontal)">
                                      <p:cBhvr>
                                        <p:cTn id="37" dur="500"/>
                                        <p:tgtEl>
                                          <p:spTgt spid="1189919"/>
                                        </p:tgtEl>
                                      </p:cBhvr>
                                    </p:animEffect>
                                  </p:childTnLst>
                                </p:cTn>
                              </p:par>
                            </p:childTnLst>
                          </p:cTn>
                        </p:par>
                        <p:par>
                          <p:cTn id="38" fill="hold" nodeType="afterGroup">
                            <p:stCondLst>
                              <p:cond delay="1500"/>
                            </p:stCondLst>
                            <p:childTnLst>
                              <p:par>
                                <p:cTn id="39" presetID="3" presetClass="entr" presetSubtype="10" fill="hold" grpId="0" nodeType="afterEffect">
                                  <p:stCondLst>
                                    <p:cond delay="0"/>
                                  </p:stCondLst>
                                  <p:childTnLst>
                                    <p:set>
                                      <p:cBhvr>
                                        <p:cTn id="40" dur="1" fill="hold">
                                          <p:stCondLst>
                                            <p:cond delay="0"/>
                                          </p:stCondLst>
                                        </p:cTn>
                                        <p:tgtEl>
                                          <p:spTgt spid="1189920"/>
                                        </p:tgtEl>
                                        <p:attrNameLst>
                                          <p:attrName>style.visibility</p:attrName>
                                        </p:attrNameLst>
                                      </p:cBhvr>
                                      <p:to>
                                        <p:strVal val="visible"/>
                                      </p:to>
                                    </p:set>
                                    <p:animEffect transition="in" filter="blinds(horizontal)">
                                      <p:cBhvr>
                                        <p:cTn id="41" dur="500"/>
                                        <p:tgtEl>
                                          <p:spTgt spid="1189920"/>
                                        </p:tgtEl>
                                      </p:cBhvr>
                                    </p:animEffect>
                                  </p:childTnLst>
                                </p:cTn>
                              </p:par>
                            </p:childTnLst>
                          </p:cTn>
                        </p:par>
                        <p:par>
                          <p:cTn id="42" fill="hold" nodeType="afterGroup">
                            <p:stCondLst>
                              <p:cond delay="2000"/>
                            </p:stCondLst>
                            <p:childTnLst>
                              <p:par>
                                <p:cTn id="43" presetID="3" presetClass="entr" presetSubtype="10" fill="hold" grpId="0" nodeType="afterEffect">
                                  <p:stCondLst>
                                    <p:cond delay="0"/>
                                  </p:stCondLst>
                                  <p:childTnLst>
                                    <p:set>
                                      <p:cBhvr>
                                        <p:cTn id="44" dur="1" fill="hold">
                                          <p:stCondLst>
                                            <p:cond delay="0"/>
                                          </p:stCondLst>
                                        </p:cTn>
                                        <p:tgtEl>
                                          <p:spTgt spid="1189921"/>
                                        </p:tgtEl>
                                        <p:attrNameLst>
                                          <p:attrName>style.visibility</p:attrName>
                                        </p:attrNameLst>
                                      </p:cBhvr>
                                      <p:to>
                                        <p:strVal val="visible"/>
                                      </p:to>
                                    </p:set>
                                    <p:animEffect transition="in" filter="blinds(horizontal)">
                                      <p:cBhvr>
                                        <p:cTn id="45" dur="500"/>
                                        <p:tgtEl>
                                          <p:spTgt spid="1189921"/>
                                        </p:tgtEl>
                                      </p:cBhvr>
                                    </p:animEffect>
                                  </p:childTnLst>
                                </p:cTn>
                              </p:par>
                            </p:childTnLst>
                          </p:cTn>
                        </p:par>
                        <p:par>
                          <p:cTn id="46" fill="hold" nodeType="afterGroup">
                            <p:stCondLst>
                              <p:cond delay="2500"/>
                            </p:stCondLst>
                            <p:childTnLst>
                              <p:par>
                                <p:cTn id="47" presetID="3" presetClass="entr" presetSubtype="10" fill="hold" grpId="0" nodeType="afterEffect">
                                  <p:stCondLst>
                                    <p:cond delay="0"/>
                                  </p:stCondLst>
                                  <p:childTnLst>
                                    <p:set>
                                      <p:cBhvr>
                                        <p:cTn id="48" dur="1" fill="hold">
                                          <p:stCondLst>
                                            <p:cond delay="0"/>
                                          </p:stCondLst>
                                        </p:cTn>
                                        <p:tgtEl>
                                          <p:spTgt spid="1189923"/>
                                        </p:tgtEl>
                                        <p:attrNameLst>
                                          <p:attrName>style.visibility</p:attrName>
                                        </p:attrNameLst>
                                      </p:cBhvr>
                                      <p:to>
                                        <p:strVal val="visible"/>
                                      </p:to>
                                    </p:set>
                                    <p:animEffect transition="in" filter="blinds(horizontal)">
                                      <p:cBhvr>
                                        <p:cTn id="49" dur="500"/>
                                        <p:tgtEl>
                                          <p:spTgt spid="1189923"/>
                                        </p:tgtEl>
                                      </p:cBhvr>
                                    </p:animEffect>
                                  </p:childTnLst>
                                </p:cTn>
                              </p:par>
                            </p:childTnLst>
                          </p:cTn>
                        </p:par>
                        <p:par>
                          <p:cTn id="50" fill="hold" nodeType="afterGroup">
                            <p:stCondLst>
                              <p:cond delay="3000"/>
                            </p:stCondLst>
                            <p:childTnLst>
                              <p:par>
                                <p:cTn id="51" presetID="3" presetClass="entr" presetSubtype="10" fill="hold" grpId="0" nodeType="afterEffect">
                                  <p:stCondLst>
                                    <p:cond delay="0"/>
                                  </p:stCondLst>
                                  <p:childTnLst>
                                    <p:set>
                                      <p:cBhvr>
                                        <p:cTn id="52" dur="1" fill="hold">
                                          <p:stCondLst>
                                            <p:cond delay="0"/>
                                          </p:stCondLst>
                                        </p:cTn>
                                        <p:tgtEl>
                                          <p:spTgt spid="1189924"/>
                                        </p:tgtEl>
                                        <p:attrNameLst>
                                          <p:attrName>style.visibility</p:attrName>
                                        </p:attrNameLst>
                                      </p:cBhvr>
                                      <p:to>
                                        <p:strVal val="visible"/>
                                      </p:to>
                                    </p:set>
                                    <p:animEffect transition="in" filter="blinds(horizontal)">
                                      <p:cBhvr>
                                        <p:cTn id="53" dur="500"/>
                                        <p:tgtEl>
                                          <p:spTgt spid="1189924"/>
                                        </p:tgtEl>
                                      </p:cBhvr>
                                    </p:animEffect>
                                  </p:childTnLst>
                                </p:cTn>
                              </p:par>
                            </p:childTnLst>
                          </p:cTn>
                        </p:par>
                        <p:par>
                          <p:cTn id="54" fill="hold" nodeType="afterGroup">
                            <p:stCondLst>
                              <p:cond delay="3500"/>
                            </p:stCondLst>
                            <p:childTnLst>
                              <p:par>
                                <p:cTn id="55" presetID="3" presetClass="entr" presetSubtype="10" fill="hold" grpId="0" nodeType="afterEffect">
                                  <p:stCondLst>
                                    <p:cond delay="0"/>
                                  </p:stCondLst>
                                  <p:childTnLst>
                                    <p:set>
                                      <p:cBhvr>
                                        <p:cTn id="56" dur="1" fill="hold">
                                          <p:stCondLst>
                                            <p:cond delay="0"/>
                                          </p:stCondLst>
                                        </p:cTn>
                                        <p:tgtEl>
                                          <p:spTgt spid="1189925"/>
                                        </p:tgtEl>
                                        <p:attrNameLst>
                                          <p:attrName>style.visibility</p:attrName>
                                        </p:attrNameLst>
                                      </p:cBhvr>
                                      <p:to>
                                        <p:strVal val="visible"/>
                                      </p:to>
                                    </p:set>
                                    <p:animEffect transition="in" filter="blinds(horizontal)">
                                      <p:cBhvr>
                                        <p:cTn id="57" dur="500"/>
                                        <p:tgtEl>
                                          <p:spTgt spid="1189925"/>
                                        </p:tgtEl>
                                      </p:cBhvr>
                                    </p:animEffect>
                                  </p:childTnLst>
                                </p:cTn>
                              </p:par>
                            </p:childTnLst>
                          </p:cTn>
                        </p:par>
                        <p:par>
                          <p:cTn id="58" fill="hold" nodeType="afterGroup">
                            <p:stCondLst>
                              <p:cond delay="4000"/>
                            </p:stCondLst>
                            <p:childTnLst>
                              <p:par>
                                <p:cTn id="59" presetID="3" presetClass="entr" presetSubtype="10" fill="hold" grpId="0" nodeType="afterEffect">
                                  <p:stCondLst>
                                    <p:cond delay="0"/>
                                  </p:stCondLst>
                                  <p:childTnLst>
                                    <p:set>
                                      <p:cBhvr>
                                        <p:cTn id="60" dur="1" fill="hold">
                                          <p:stCondLst>
                                            <p:cond delay="0"/>
                                          </p:stCondLst>
                                        </p:cTn>
                                        <p:tgtEl>
                                          <p:spTgt spid="1189926"/>
                                        </p:tgtEl>
                                        <p:attrNameLst>
                                          <p:attrName>style.visibility</p:attrName>
                                        </p:attrNameLst>
                                      </p:cBhvr>
                                      <p:to>
                                        <p:strVal val="visible"/>
                                      </p:to>
                                    </p:set>
                                    <p:animEffect transition="in" filter="blinds(horizontal)">
                                      <p:cBhvr>
                                        <p:cTn id="61" dur="500"/>
                                        <p:tgtEl>
                                          <p:spTgt spid="1189926"/>
                                        </p:tgtEl>
                                      </p:cBhvr>
                                    </p:animEffect>
                                  </p:childTnLst>
                                </p:cTn>
                              </p:par>
                            </p:childTnLst>
                          </p:cTn>
                        </p:par>
                        <p:par>
                          <p:cTn id="62" fill="hold" nodeType="afterGroup">
                            <p:stCondLst>
                              <p:cond delay="4500"/>
                            </p:stCondLst>
                            <p:childTnLst>
                              <p:par>
                                <p:cTn id="63" presetID="3" presetClass="entr" presetSubtype="10" fill="hold" grpId="0" nodeType="afterEffect">
                                  <p:stCondLst>
                                    <p:cond delay="0"/>
                                  </p:stCondLst>
                                  <p:childTnLst>
                                    <p:set>
                                      <p:cBhvr>
                                        <p:cTn id="64" dur="1" fill="hold">
                                          <p:stCondLst>
                                            <p:cond delay="0"/>
                                          </p:stCondLst>
                                        </p:cTn>
                                        <p:tgtEl>
                                          <p:spTgt spid="1189927"/>
                                        </p:tgtEl>
                                        <p:attrNameLst>
                                          <p:attrName>style.visibility</p:attrName>
                                        </p:attrNameLst>
                                      </p:cBhvr>
                                      <p:to>
                                        <p:strVal val="visible"/>
                                      </p:to>
                                    </p:set>
                                    <p:animEffect transition="in" filter="blinds(horizontal)">
                                      <p:cBhvr>
                                        <p:cTn id="65" dur="500"/>
                                        <p:tgtEl>
                                          <p:spTgt spid="1189927"/>
                                        </p:tgtEl>
                                      </p:cBhvr>
                                    </p:animEffect>
                                  </p:childTnLst>
                                </p:cTn>
                              </p:par>
                            </p:childTnLst>
                          </p:cTn>
                        </p:par>
                        <p:par>
                          <p:cTn id="66" fill="hold" nodeType="afterGroup">
                            <p:stCondLst>
                              <p:cond delay="5000"/>
                            </p:stCondLst>
                            <p:childTnLst>
                              <p:par>
                                <p:cTn id="67" presetID="3" presetClass="entr" presetSubtype="10" fill="hold" nodeType="afterEffect">
                                  <p:stCondLst>
                                    <p:cond delay="0"/>
                                  </p:stCondLst>
                                  <p:childTnLst>
                                    <p:set>
                                      <p:cBhvr>
                                        <p:cTn id="68" dur="1" fill="hold">
                                          <p:stCondLst>
                                            <p:cond delay="0"/>
                                          </p:stCondLst>
                                        </p:cTn>
                                        <p:tgtEl>
                                          <p:spTgt spid="1189928"/>
                                        </p:tgtEl>
                                        <p:attrNameLst>
                                          <p:attrName>style.visibility</p:attrName>
                                        </p:attrNameLst>
                                      </p:cBhvr>
                                      <p:to>
                                        <p:strVal val="visible"/>
                                      </p:to>
                                    </p:set>
                                    <p:animEffect transition="in" filter="blinds(horizontal)">
                                      <p:cBhvr>
                                        <p:cTn id="69" dur="500"/>
                                        <p:tgtEl>
                                          <p:spTgt spid="1189928"/>
                                        </p:tgtEl>
                                      </p:cBhvr>
                                    </p:animEffect>
                                  </p:childTnLst>
                                </p:cTn>
                              </p:par>
                            </p:childTnLst>
                          </p:cTn>
                        </p:par>
                        <p:par>
                          <p:cTn id="70" fill="hold" nodeType="afterGroup">
                            <p:stCondLst>
                              <p:cond delay="5500"/>
                            </p:stCondLst>
                            <p:childTnLst>
                              <p:par>
                                <p:cTn id="71" presetID="3" presetClass="entr" presetSubtype="10" fill="hold" nodeType="afterEffect">
                                  <p:stCondLst>
                                    <p:cond delay="0"/>
                                  </p:stCondLst>
                                  <p:childTnLst>
                                    <p:set>
                                      <p:cBhvr>
                                        <p:cTn id="72" dur="1" fill="hold">
                                          <p:stCondLst>
                                            <p:cond delay="0"/>
                                          </p:stCondLst>
                                        </p:cTn>
                                        <p:tgtEl>
                                          <p:spTgt spid="1189929"/>
                                        </p:tgtEl>
                                        <p:attrNameLst>
                                          <p:attrName>style.visibility</p:attrName>
                                        </p:attrNameLst>
                                      </p:cBhvr>
                                      <p:to>
                                        <p:strVal val="visible"/>
                                      </p:to>
                                    </p:set>
                                    <p:animEffect transition="in" filter="blinds(horizontal)">
                                      <p:cBhvr>
                                        <p:cTn id="73" dur="500"/>
                                        <p:tgtEl>
                                          <p:spTgt spid="1189929"/>
                                        </p:tgtEl>
                                      </p:cBhvr>
                                    </p:animEffect>
                                  </p:childTnLst>
                                </p:cTn>
                              </p:par>
                            </p:childTnLst>
                          </p:cTn>
                        </p:par>
                        <p:par>
                          <p:cTn id="74" fill="hold" nodeType="afterGroup">
                            <p:stCondLst>
                              <p:cond delay="6000"/>
                            </p:stCondLst>
                            <p:childTnLst>
                              <p:par>
                                <p:cTn id="75" presetID="3" presetClass="entr" presetSubtype="10" fill="hold" nodeType="afterEffect">
                                  <p:stCondLst>
                                    <p:cond delay="0"/>
                                  </p:stCondLst>
                                  <p:childTnLst>
                                    <p:set>
                                      <p:cBhvr>
                                        <p:cTn id="76" dur="1" fill="hold">
                                          <p:stCondLst>
                                            <p:cond delay="0"/>
                                          </p:stCondLst>
                                        </p:cTn>
                                        <p:tgtEl>
                                          <p:spTgt spid="1189930"/>
                                        </p:tgtEl>
                                        <p:attrNameLst>
                                          <p:attrName>style.visibility</p:attrName>
                                        </p:attrNameLst>
                                      </p:cBhvr>
                                      <p:to>
                                        <p:strVal val="visible"/>
                                      </p:to>
                                    </p:set>
                                    <p:animEffect transition="in" filter="blinds(horizontal)">
                                      <p:cBhvr>
                                        <p:cTn id="77" dur="500"/>
                                        <p:tgtEl>
                                          <p:spTgt spid="1189930"/>
                                        </p:tgtEl>
                                      </p:cBhvr>
                                    </p:animEffect>
                                  </p:childTnLst>
                                </p:cTn>
                              </p:par>
                            </p:childTnLst>
                          </p:cTn>
                        </p:par>
                        <p:par>
                          <p:cTn id="78" fill="hold" nodeType="afterGroup">
                            <p:stCondLst>
                              <p:cond delay="6500"/>
                            </p:stCondLst>
                            <p:childTnLst>
                              <p:par>
                                <p:cTn id="79" presetID="3" presetClass="entr" presetSubtype="10" fill="hold" grpId="0" nodeType="afterEffect">
                                  <p:stCondLst>
                                    <p:cond delay="0"/>
                                  </p:stCondLst>
                                  <p:childTnLst>
                                    <p:set>
                                      <p:cBhvr>
                                        <p:cTn id="80" dur="1" fill="hold">
                                          <p:stCondLst>
                                            <p:cond delay="0"/>
                                          </p:stCondLst>
                                        </p:cTn>
                                        <p:tgtEl>
                                          <p:spTgt spid="1189940"/>
                                        </p:tgtEl>
                                        <p:attrNameLst>
                                          <p:attrName>style.visibility</p:attrName>
                                        </p:attrNameLst>
                                      </p:cBhvr>
                                      <p:to>
                                        <p:strVal val="visible"/>
                                      </p:to>
                                    </p:set>
                                    <p:animEffect transition="in" filter="blinds(horizontal)">
                                      <p:cBhvr>
                                        <p:cTn id="81" dur="500"/>
                                        <p:tgtEl>
                                          <p:spTgt spid="1189940"/>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3" presetClass="entr" presetSubtype="10" fill="hold" grpId="0" nodeType="clickEffect">
                                  <p:stCondLst>
                                    <p:cond delay="0"/>
                                  </p:stCondLst>
                                  <p:childTnLst>
                                    <p:set>
                                      <p:cBhvr>
                                        <p:cTn id="85" dur="1" fill="hold">
                                          <p:stCondLst>
                                            <p:cond delay="0"/>
                                          </p:stCondLst>
                                        </p:cTn>
                                        <p:tgtEl>
                                          <p:spTgt spid="1189941"/>
                                        </p:tgtEl>
                                        <p:attrNameLst>
                                          <p:attrName>style.visibility</p:attrName>
                                        </p:attrNameLst>
                                      </p:cBhvr>
                                      <p:to>
                                        <p:strVal val="visible"/>
                                      </p:to>
                                    </p:set>
                                    <p:animEffect transition="in" filter="blinds(horizontal)">
                                      <p:cBhvr>
                                        <p:cTn id="86" dur="500"/>
                                        <p:tgtEl>
                                          <p:spTgt spid="1189941"/>
                                        </p:tgtEl>
                                      </p:cBhvr>
                                    </p:animEffect>
                                  </p:childTnLst>
                                </p:cTn>
                              </p:par>
                            </p:childTnLst>
                          </p:cTn>
                        </p:par>
                        <p:par>
                          <p:cTn id="87" fill="hold" nodeType="afterGroup">
                            <p:stCondLst>
                              <p:cond delay="500"/>
                            </p:stCondLst>
                            <p:childTnLst>
                              <p:par>
                                <p:cTn id="88" presetID="3" presetClass="entr" presetSubtype="10" fill="hold" grpId="0" nodeType="afterEffect">
                                  <p:stCondLst>
                                    <p:cond delay="0"/>
                                  </p:stCondLst>
                                  <p:childTnLst>
                                    <p:set>
                                      <p:cBhvr>
                                        <p:cTn id="89" dur="1" fill="hold">
                                          <p:stCondLst>
                                            <p:cond delay="0"/>
                                          </p:stCondLst>
                                        </p:cTn>
                                        <p:tgtEl>
                                          <p:spTgt spid="1189942"/>
                                        </p:tgtEl>
                                        <p:attrNameLst>
                                          <p:attrName>style.visibility</p:attrName>
                                        </p:attrNameLst>
                                      </p:cBhvr>
                                      <p:to>
                                        <p:strVal val="visible"/>
                                      </p:to>
                                    </p:set>
                                    <p:animEffect transition="in" filter="blinds(horizontal)">
                                      <p:cBhvr>
                                        <p:cTn id="90" dur="500"/>
                                        <p:tgtEl>
                                          <p:spTgt spid="11899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9915" grpId="0" autoUpdateAnimBg="0"/>
      <p:bldP spid="1189916" grpId="0" autoUpdateAnimBg="0"/>
      <p:bldP spid="1189918" grpId="0" autoUpdateAnimBg="0"/>
      <p:bldP spid="1189919" grpId="0" animBg="1"/>
      <p:bldP spid="1189920" grpId="0" animBg="1"/>
      <p:bldP spid="1189921" grpId="0" animBg="1"/>
      <p:bldP spid="1189923" grpId="0" animBg="1"/>
      <p:bldP spid="1189924" grpId="0" animBg="1"/>
      <p:bldP spid="1189925" grpId="0" animBg="1"/>
      <p:bldP spid="1189926" grpId="0" autoUpdateAnimBg="0"/>
      <p:bldP spid="1189927" grpId="0" autoUpdateAnimBg="0"/>
      <p:bldP spid="1189939" grpId="0" autoUpdateAnimBg="0"/>
      <p:bldP spid="1189940" grpId="0" autoUpdateAnimBg="0"/>
      <p:bldP spid="1189941" grpId="0" autoUpdateAnimBg="0"/>
      <p:bldP spid="1189942" grpId="0" autoUpdateAnimBg="0"/>
      <p:bldP spid="1189943"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Date Placeholder 3"/>
          <p:cNvSpPr>
            <a:spLocks noGrp="1"/>
          </p:cNvSpPr>
          <p:nvPr>
            <p:ph type="dt" sz="quarter" idx="10"/>
          </p:nvPr>
        </p:nvSpPr>
        <p:spPr/>
        <p:txBody>
          <a:bodyPr/>
          <a:lstStyle/>
          <a:p>
            <a:pPr>
              <a:defRPr/>
            </a:pPr>
            <a:r>
              <a:rPr lang="tr-TR"/>
              <a:t>CS342 Operating Systems</a:t>
            </a:r>
            <a:endParaRPr lang="en-US"/>
          </a:p>
        </p:txBody>
      </p:sp>
      <p:sp>
        <p:nvSpPr>
          <p:cNvPr id="52" name="Footer Placeholder 4"/>
          <p:cNvSpPr>
            <a:spLocks noGrp="1"/>
          </p:cNvSpPr>
          <p:nvPr>
            <p:ph type="ftr" sz="quarter" idx="11"/>
          </p:nvPr>
        </p:nvSpPr>
        <p:spPr/>
        <p:txBody>
          <a:bodyPr/>
          <a:lstStyle/>
          <a:p>
            <a:pPr>
              <a:defRPr/>
            </a:pPr>
            <a:r>
              <a:rPr lang="tr-TR"/>
              <a:t>İbrahim Körpeoğlu, Bilkent University</a:t>
            </a:r>
            <a:endParaRPr lang="en-US"/>
          </a:p>
        </p:txBody>
      </p:sp>
      <p:sp>
        <p:nvSpPr>
          <p:cNvPr id="53" name="Slide Number Placeholder 5"/>
          <p:cNvSpPr>
            <a:spLocks noGrp="1"/>
          </p:cNvSpPr>
          <p:nvPr>
            <p:ph type="sldNum" sz="quarter" idx="12"/>
          </p:nvPr>
        </p:nvSpPr>
        <p:spPr/>
        <p:txBody>
          <a:bodyPr/>
          <a:lstStyle/>
          <a:p>
            <a:pPr>
              <a:defRPr/>
            </a:pPr>
            <a:fld id="{DF45A58E-8AF2-1249-A7A2-F3814212416C}" type="slidenum">
              <a:rPr lang="en-US"/>
              <a:pPr>
                <a:defRPr/>
              </a:pPr>
              <a:t>34</a:t>
            </a:fld>
            <a:endParaRPr lang="en-US"/>
          </a:p>
        </p:txBody>
      </p:sp>
      <p:sp>
        <p:nvSpPr>
          <p:cNvPr id="1104898" name="Rectangle 2"/>
          <p:cNvSpPr>
            <a:spLocks noGrp="1" noChangeArrowheads="1"/>
          </p:cNvSpPr>
          <p:nvPr>
            <p:ph type="title"/>
          </p:nvPr>
        </p:nvSpPr>
        <p:spPr/>
        <p:txBody>
          <a:bodyPr/>
          <a:lstStyle/>
          <a:p>
            <a:pPr eaLnBrk="1" hangingPunct="1">
              <a:defRPr/>
            </a:pPr>
            <a:r>
              <a:rPr lang="en-US" smtClean="0">
                <a:cs typeface="+mj-cs"/>
              </a:rPr>
              <a:t>Safety Algorithm</a:t>
            </a:r>
          </a:p>
        </p:txBody>
      </p:sp>
      <p:sp>
        <p:nvSpPr>
          <p:cNvPr id="1104899" name="Rectangle 3"/>
          <p:cNvSpPr>
            <a:spLocks noGrp="1" noChangeArrowheads="1"/>
          </p:cNvSpPr>
          <p:nvPr>
            <p:ph type="body" idx="1"/>
          </p:nvPr>
        </p:nvSpPr>
        <p:spPr>
          <a:xfrm>
            <a:off x="279400" y="1412875"/>
            <a:ext cx="8496300" cy="4679950"/>
          </a:xfrm>
        </p:spPr>
        <p:txBody>
          <a:bodyPr/>
          <a:lstStyle/>
          <a:p>
            <a:pPr eaLnBrk="1" hangingPunct="1">
              <a:buFontTx/>
              <a:buNone/>
              <a:defRPr/>
            </a:pPr>
            <a:r>
              <a:rPr lang="en-US" smtClean="0">
                <a:cs typeface="+mn-cs"/>
              </a:rPr>
              <a:t>1.	Let </a:t>
            </a:r>
            <a:r>
              <a:rPr lang="en-US" i="1" smtClean="0">
                <a:cs typeface="+mn-cs"/>
              </a:rPr>
              <a:t>Work</a:t>
            </a:r>
            <a:r>
              <a:rPr lang="en-US" i="1" smtClean="0">
                <a:solidFill>
                  <a:srgbClr val="000000"/>
                </a:solidFill>
                <a:cs typeface="+mn-cs"/>
              </a:rPr>
              <a:t> </a:t>
            </a:r>
            <a:r>
              <a:rPr lang="en-US" smtClean="0">
                <a:cs typeface="+mn-cs"/>
              </a:rPr>
              <a:t>and </a:t>
            </a:r>
            <a:r>
              <a:rPr lang="en-US" i="1" smtClean="0">
                <a:cs typeface="+mn-cs"/>
              </a:rPr>
              <a:t>Finish</a:t>
            </a:r>
            <a:r>
              <a:rPr lang="en-US" smtClean="0">
                <a:solidFill>
                  <a:srgbClr val="000000"/>
                </a:solidFill>
                <a:cs typeface="+mn-cs"/>
              </a:rPr>
              <a:t> </a:t>
            </a:r>
            <a:r>
              <a:rPr lang="en-US" smtClean="0">
                <a:cs typeface="+mn-cs"/>
              </a:rPr>
              <a:t>be vectors of length</a:t>
            </a:r>
            <a:r>
              <a:rPr lang="en-US" i="1" smtClean="0">
                <a:cs typeface="+mn-cs"/>
              </a:rPr>
              <a:t> m</a:t>
            </a:r>
            <a:r>
              <a:rPr lang="en-US" smtClean="0">
                <a:cs typeface="+mn-cs"/>
              </a:rPr>
              <a:t> and</a:t>
            </a:r>
            <a:r>
              <a:rPr lang="en-US" i="1" smtClean="0">
                <a:cs typeface="+mn-cs"/>
              </a:rPr>
              <a:t> n</a:t>
            </a:r>
            <a:r>
              <a:rPr lang="en-US" smtClean="0">
                <a:cs typeface="+mn-cs"/>
              </a:rPr>
              <a:t>, respectively.  Initialize:</a:t>
            </a:r>
          </a:p>
          <a:p>
            <a:pPr marL="1714500" lvl="3" indent="-342900" eaLnBrk="1" hangingPunct="1">
              <a:buFontTx/>
              <a:buNone/>
              <a:defRPr/>
            </a:pPr>
            <a:r>
              <a:rPr lang="en-US" i="1" smtClean="0"/>
              <a:t>Work </a:t>
            </a:r>
            <a:r>
              <a:rPr lang="en-US" smtClean="0"/>
              <a:t>= </a:t>
            </a:r>
            <a:r>
              <a:rPr lang="en-US" i="1" smtClean="0"/>
              <a:t>Available  </a:t>
            </a:r>
            <a:r>
              <a:rPr lang="en-US" smtClean="0"/>
              <a:t>(initialize Work temporary vector)</a:t>
            </a:r>
            <a:endParaRPr lang="en-US" i="1" smtClean="0"/>
          </a:p>
          <a:p>
            <a:pPr marL="1714500" lvl="3" indent="-342900" eaLnBrk="1" hangingPunct="1">
              <a:buFontTx/>
              <a:buNone/>
              <a:defRPr/>
            </a:pPr>
            <a:r>
              <a:rPr lang="en-US" i="1" smtClean="0"/>
              <a:t>Finish </a:t>
            </a:r>
            <a:r>
              <a:rPr lang="en-US" smtClean="0"/>
              <a:t>[</a:t>
            </a:r>
            <a:r>
              <a:rPr lang="en-US" i="1" smtClean="0"/>
              <a:t>i</a:t>
            </a:r>
            <a:r>
              <a:rPr lang="en-US" smtClean="0"/>
              <a:t>] =</a:t>
            </a:r>
            <a:r>
              <a:rPr lang="en-US" i="1" smtClean="0"/>
              <a:t> false </a:t>
            </a:r>
            <a:r>
              <a:rPr lang="en-US" smtClean="0"/>
              <a:t>for</a:t>
            </a:r>
            <a:r>
              <a:rPr lang="en-US" i="1" smtClean="0"/>
              <a:t> i</a:t>
            </a:r>
            <a:r>
              <a:rPr lang="en-US" smtClean="0"/>
              <a:t> = 0, 1, …, </a:t>
            </a:r>
            <a:r>
              <a:rPr lang="en-US" i="1" smtClean="0"/>
              <a:t>n-</a:t>
            </a:r>
            <a:r>
              <a:rPr lang="en-US" smtClean="0"/>
              <a:t>1</a:t>
            </a:r>
          </a:p>
          <a:p>
            <a:pPr eaLnBrk="1" hangingPunct="1">
              <a:buFontTx/>
              <a:buNone/>
              <a:defRPr/>
            </a:pPr>
            <a:r>
              <a:rPr lang="en-US" smtClean="0">
                <a:cs typeface="+mn-cs"/>
              </a:rPr>
              <a:t>     (Work is a </a:t>
            </a:r>
            <a:r>
              <a:rPr lang="en-US" u="sng" smtClean="0">
                <a:cs typeface="+mn-cs"/>
              </a:rPr>
              <a:t>temporary vector</a:t>
            </a:r>
            <a:r>
              <a:rPr lang="en-US" smtClean="0">
                <a:cs typeface="+mn-cs"/>
              </a:rPr>
              <a:t> initialized to the Available (i.e., free) resources at that time when the safety check is performed)</a:t>
            </a:r>
          </a:p>
          <a:p>
            <a:pPr eaLnBrk="1" hangingPunct="1">
              <a:buFontTx/>
              <a:buNone/>
              <a:defRPr/>
            </a:pPr>
            <a:endParaRPr lang="en-US" smtClean="0">
              <a:cs typeface="+mn-cs"/>
            </a:endParaRPr>
          </a:p>
          <a:p>
            <a:pPr eaLnBrk="1" hangingPunct="1">
              <a:buFontTx/>
              <a:buNone/>
              <a:defRPr/>
            </a:pPr>
            <a:r>
              <a:rPr lang="en-US" smtClean="0">
                <a:cs typeface="+mn-cs"/>
              </a:rPr>
              <a:t>2.	Find an </a:t>
            </a:r>
            <a:r>
              <a:rPr lang="en-US" i="1" smtClean="0">
                <a:cs typeface="+mn-cs"/>
              </a:rPr>
              <a:t>i </a:t>
            </a:r>
            <a:r>
              <a:rPr lang="en-US" smtClean="0">
                <a:cs typeface="+mn-cs"/>
              </a:rPr>
              <a:t>such that both: </a:t>
            </a:r>
          </a:p>
          <a:p>
            <a:pPr marL="800100" lvl="1" indent="-342900" eaLnBrk="1" hangingPunct="1">
              <a:buFontTx/>
              <a:buNone/>
              <a:defRPr/>
            </a:pPr>
            <a:r>
              <a:rPr lang="en-US" smtClean="0"/>
              <a:t>(a) </a:t>
            </a:r>
            <a:r>
              <a:rPr lang="en-US" i="1" smtClean="0"/>
              <a:t>Finish</a:t>
            </a:r>
            <a:r>
              <a:rPr lang="en-US" smtClean="0"/>
              <a:t> [</a:t>
            </a:r>
            <a:r>
              <a:rPr lang="en-US" i="1" smtClean="0"/>
              <a:t>i</a:t>
            </a:r>
            <a:r>
              <a:rPr lang="en-US" smtClean="0"/>
              <a:t>] = </a:t>
            </a:r>
            <a:r>
              <a:rPr lang="en-US" i="1" smtClean="0"/>
              <a:t>false</a:t>
            </a:r>
            <a:endParaRPr lang="en-US" smtClean="0"/>
          </a:p>
          <a:p>
            <a:pPr marL="800100" lvl="1" indent="-342900" eaLnBrk="1" hangingPunct="1">
              <a:buFontTx/>
              <a:buNone/>
              <a:defRPr/>
            </a:pPr>
            <a:r>
              <a:rPr lang="en-US" smtClean="0"/>
              <a:t>(b) </a:t>
            </a:r>
            <a:r>
              <a:rPr lang="en-US" i="1" smtClean="0"/>
              <a:t>Need</a:t>
            </a:r>
            <a:r>
              <a:rPr lang="en-US" i="1" baseline="-25000" smtClean="0"/>
              <a:t>i</a:t>
            </a:r>
            <a:r>
              <a:rPr lang="en-US" smtClean="0"/>
              <a:t> </a:t>
            </a:r>
            <a:r>
              <a:rPr lang="en-US" smtClean="0">
                <a:sym typeface="Symbol" charset="0"/>
              </a:rPr>
              <a:t> </a:t>
            </a:r>
            <a:r>
              <a:rPr lang="en-US" i="1" smtClean="0">
                <a:sym typeface="Symbol" charset="0"/>
              </a:rPr>
              <a:t>Work</a:t>
            </a:r>
          </a:p>
          <a:p>
            <a:pPr marL="800100" lvl="1" indent="-342900" eaLnBrk="1" hangingPunct="1">
              <a:buFontTx/>
              <a:buNone/>
              <a:defRPr/>
            </a:pPr>
            <a:r>
              <a:rPr lang="en-US" smtClean="0">
                <a:sym typeface="Symbol" charset="0"/>
              </a:rPr>
              <a:t>If no such </a:t>
            </a:r>
            <a:r>
              <a:rPr lang="en-US" i="1" smtClean="0">
                <a:sym typeface="Symbol" charset="0"/>
              </a:rPr>
              <a:t>i </a:t>
            </a:r>
            <a:r>
              <a:rPr lang="en-US" smtClean="0">
                <a:sym typeface="Symbol" charset="0"/>
              </a:rPr>
              <a:t>exists, go to step 4</a:t>
            </a:r>
            <a:endParaRPr lang="en-US" smtClean="0"/>
          </a:p>
          <a:p>
            <a:pPr eaLnBrk="1" hangingPunct="1">
              <a:buFontTx/>
              <a:buAutoNum type="arabicPeriod" startAt="3"/>
              <a:defRPr/>
            </a:pPr>
            <a:r>
              <a:rPr lang="en-US" i="1" smtClean="0">
                <a:cs typeface="+mn-cs"/>
              </a:rPr>
              <a:t>Work</a:t>
            </a:r>
            <a:r>
              <a:rPr lang="en-US" smtClean="0">
                <a:cs typeface="+mn-cs"/>
              </a:rPr>
              <a:t> = </a:t>
            </a:r>
            <a:r>
              <a:rPr lang="en-US" i="1" smtClean="0">
                <a:cs typeface="+mn-cs"/>
              </a:rPr>
              <a:t>Work </a:t>
            </a:r>
            <a:r>
              <a:rPr lang="en-US" smtClean="0">
                <a:cs typeface="+mn-cs"/>
              </a:rPr>
              <a:t>+ </a:t>
            </a:r>
            <a:r>
              <a:rPr lang="en-US" i="1" smtClean="0">
                <a:cs typeface="+mn-cs"/>
              </a:rPr>
              <a:t>Allocation</a:t>
            </a:r>
            <a:r>
              <a:rPr lang="en-US" i="1" baseline="-25000" smtClean="0">
                <a:cs typeface="+mn-cs"/>
              </a:rPr>
              <a:t>i</a:t>
            </a:r>
            <a:r>
              <a:rPr lang="en-US" smtClean="0">
                <a:cs typeface="+mn-cs"/>
              </a:rPr>
              <a:t/>
            </a:r>
            <a:br>
              <a:rPr lang="en-US" smtClean="0">
                <a:cs typeface="+mn-cs"/>
              </a:rPr>
            </a:br>
            <a:r>
              <a:rPr lang="en-US" i="1" smtClean="0">
                <a:cs typeface="+mn-cs"/>
              </a:rPr>
              <a:t>Finish</a:t>
            </a:r>
            <a:r>
              <a:rPr lang="en-US" smtClean="0">
                <a:cs typeface="+mn-cs"/>
              </a:rPr>
              <a:t>[</a:t>
            </a:r>
            <a:r>
              <a:rPr lang="en-US" i="1" smtClean="0">
                <a:cs typeface="+mn-cs"/>
              </a:rPr>
              <a:t>i</a:t>
            </a:r>
            <a:r>
              <a:rPr lang="en-US" smtClean="0">
                <a:cs typeface="+mn-cs"/>
              </a:rPr>
              <a:t>] =</a:t>
            </a:r>
            <a:r>
              <a:rPr lang="en-US" i="1" smtClean="0">
                <a:cs typeface="+mn-cs"/>
              </a:rPr>
              <a:t> true</a:t>
            </a:r>
            <a:r>
              <a:rPr lang="en-US" smtClean="0">
                <a:cs typeface="+mn-cs"/>
              </a:rPr>
              <a:t/>
            </a:r>
            <a:br>
              <a:rPr lang="en-US" smtClean="0">
                <a:cs typeface="+mn-cs"/>
              </a:rPr>
            </a:br>
            <a:r>
              <a:rPr lang="en-US" smtClean="0">
                <a:cs typeface="+mn-cs"/>
              </a:rPr>
              <a:t>go to step 2</a:t>
            </a:r>
          </a:p>
          <a:p>
            <a:pPr eaLnBrk="1" hangingPunct="1">
              <a:buFontTx/>
              <a:buAutoNum type="arabicPeriod" startAt="3"/>
              <a:defRPr/>
            </a:pPr>
            <a:endParaRPr lang="en-US" smtClean="0">
              <a:cs typeface="+mn-cs"/>
            </a:endParaRPr>
          </a:p>
          <a:p>
            <a:pPr eaLnBrk="1" hangingPunct="1">
              <a:buFontTx/>
              <a:buNone/>
              <a:defRPr/>
            </a:pPr>
            <a:r>
              <a:rPr lang="en-US" smtClean="0">
                <a:cs typeface="+mn-cs"/>
              </a:rPr>
              <a:t>4.	If </a:t>
            </a:r>
            <a:r>
              <a:rPr lang="en-US" i="1" smtClean="0">
                <a:cs typeface="+mn-cs"/>
              </a:rPr>
              <a:t>Finish</a:t>
            </a:r>
            <a:r>
              <a:rPr lang="en-US" smtClean="0">
                <a:cs typeface="+mn-cs"/>
              </a:rPr>
              <a:t> [</a:t>
            </a:r>
            <a:r>
              <a:rPr lang="en-US" i="1" smtClean="0">
                <a:cs typeface="+mn-cs"/>
              </a:rPr>
              <a:t>i</a:t>
            </a:r>
            <a:r>
              <a:rPr lang="en-US" smtClean="0">
                <a:cs typeface="+mn-cs"/>
              </a:rPr>
              <a:t>] == true for all </a:t>
            </a:r>
            <a:r>
              <a:rPr lang="en-US" i="1" smtClean="0">
                <a:cs typeface="+mn-cs"/>
              </a:rPr>
              <a:t>i</a:t>
            </a:r>
            <a:r>
              <a:rPr lang="en-US" smtClean="0">
                <a:cs typeface="+mn-cs"/>
              </a:rPr>
              <a:t>, then the system state is safe; o.w. unsafe.</a:t>
            </a:r>
          </a:p>
          <a:p>
            <a:pPr eaLnBrk="1" hangingPunct="1">
              <a:defRPr/>
            </a:pPr>
            <a:endParaRPr lang="en-US" smtClean="0">
              <a:cs typeface="+mn-cs"/>
            </a:endParaRPr>
          </a:p>
        </p:txBody>
      </p:sp>
      <p:graphicFrame>
        <p:nvGraphicFramePr>
          <p:cNvPr id="1104900" name="Group 4"/>
          <p:cNvGraphicFramePr>
            <a:graphicFrameLocks noGrp="1"/>
          </p:cNvGraphicFramePr>
          <p:nvPr/>
        </p:nvGraphicFramePr>
        <p:xfrm>
          <a:off x="6264275" y="3186113"/>
          <a:ext cx="1728788" cy="2474914"/>
        </p:xfrm>
        <a:graphic>
          <a:graphicData uri="http://schemas.openxmlformats.org/drawingml/2006/table">
            <a:tbl>
              <a:tblPr/>
              <a:tblGrid>
                <a:gridCol w="523875"/>
                <a:gridCol w="1204913"/>
              </a:tblGrid>
              <a:tr h="64134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1600" b="0" i="0" u="none" strike="noStrike" cap="none" normalizeH="0" baseline="0">
                        <a:ln>
                          <a:noFill/>
                        </a:ln>
                        <a:solidFill>
                          <a:schemeClr val="tx1"/>
                        </a:solidFill>
                        <a:effectLst/>
                        <a:latin typeface="Arial" charset="0"/>
                        <a:ea typeface="ＭＳ Ｐゴシック" charset="0"/>
                      </a:endParaRPr>
                    </a:p>
                  </a:txBody>
                  <a:tcPr marL="90000" marR="90000" marT="46800" marB="46800"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Need</a:t>
                      </a:r>
                      <a:br>
                        <a:rPr kumimoji="0" lang="en-US" sz="1600" b="0" i="0" u="none" strike="noStrike" cap="none" normalizeH="0" baseline="0">
                          <a:ln>
                            <a:noFill/>
                          </a:ln>
                          <a:solidFill>
                            <a:schemeClr val="tx1"/>
                          </a:solidFill>
                          <a:effectLst/>
                          <a:latin typeface="Arial" charset="0"/>
                          <a:ea typeface="ＭＳ Ｐゴシック" charset="0"/>
                        </a:rPr>
                      </a:br>
                      <a:r>
                        <a:rPr kumimoji="0" lang="en-US" sz="1600" b="0" i="0" u="none" strike="noStrike" cap="none" normalizeH="0" baseline="0">
                          <a:ln>
                            <a:noFill/>
                          </a:ln>
                          <a:solidFill>
                            <a:schemeClr val="tx1"/>
                          </a:solidFill>
                          <a:effectLst/>
                          <a:latin typeface="Arial" charset="0"/>
                          <a:ea typeface="ＭＳ Ｐゴシック" charset="0"/>
                        </a:rPr>
                        <a:t>A B C</a:t>
                      </a:r>
                    </a:p>
                  </a:txBody>
                  <a:tcPr marL="90000" marR="90000" marT="46800" marB="46800"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667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P0</a:t>
                      </a:r>
                    </a:p>
                  </a:txBody>
                  <a:tcPr marL="90000" marR="90000" marT="46800" marB="46800"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7 4 3</a:t>
                      </a:r>
                    </a:p>
                  </a:txBody>
                  <a:tcPr marL="90000" marR="90000" marT="46800" marB="46800"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667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P1</a:t>
                      </a:r>
                    </a:p>
                  </a:txBody>
                  <a:tcPr marL="90000" marR="90000" marT="46800" marB="46800"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1 2 2</a:t>
                      </a:r>
                    </a:p>
                  </a:txBody>
                  <a:tcPr marL="90000" marR="90000" marT="46800" marB="46800"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667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P2</a:t>
                      </a:r>
                    </a:p>
                  </a:txBody>
                  <a:tcPr marL="90000" marR="90000" marT="46800" marB="46800"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6 0 0 </a:t>
                      </a:r>
                    </a:p>
                  </a:txBody>
                  <a:tcPr marL="90000" marR="90000" marT="46800" marB="46800"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667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P3</a:t>
                      </a:r>
                    </a:p>
                  </a:txBody>
                  <a:tcPr marL="90000" marR="90000" marT="46800" marB="46800"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0 1 1</a:t>
                      </a:r>
                    </a:p>
                  </a:txBody>
                  <a:tcPr marL="90000" marR="90000" marT="46800" marB="46800"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667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P4</a:t>
                      </a:r>
                    </a:p>
                  </a:txBody>
                  <a:tcPr marL="90000" marR="90000" marT="46800" marB="46800"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4 3 1 </a:t>
                      </a:r>
                    </a:p>
                  </a:txBody>
                  <a:tcPr marL="90000" marR="90000" marT="46800" marB="46800"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r>
            </a:tbl>
          </a:graphicData>
        </a:graphic>
      </p:graphicFrame>
      <p:sp>
        <p:nvSpPr>
          <p:cNvPr id="1104923" name="Text Box 27"/>
          <p:cNvSpPr txBox="1">
            <a:spLocks noChangeArrowheads="1"/>
          </p:cNvSpPr>
          <p:nvPr/>
        </p:nvSpPr>
        <p:spPr bwMode="auto">
          <a:xfrm>
            <a:off x="7874000" y="3940175"/>
            <a:ext cx="12350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type="none" w="lg" len="lg"/>
                <a:tailEnd type="none" w="lg"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pPr algn="ctr">
              <a:defRPr/>
            </a:pPr>
            <a:r>
              <a:rPr lang="en-US">
                <a:cs typeface="+mn-cs"/>
              </a:rPr>
              <a:t> Available </a:t>
            </a:r>
          </a:p>
          <a:p>
            <a:pPr algn="ctr">
              <a:defRPr/>
            </a:pPr>
            <a:r>
              <a:rPr lang="en-US">
                <a:cs typeface="+mn-cs"/>
              </a:rPr>
              <a:t>[3 3 2]</a:t>
            </a:r>
          </a:p>
        </p:txBody>
      </p:sp>
      <p:graphicFrame>
        <p:nvGraphicFramePr>
          <p:cNvPr id="1104924" name="Group 28"/>
          <p:cNvGraphicFramePr>
            <a:graphicFrameLocks noGrp="1"/>
          </p:cNvGraphicFramePr>
          <p:nvPr/>
        </p:nvGraphicFramePr>
        <p:xfrm>
          <a:off x="4427538" y="3186113"/>
          <a:ext cx="1728787" cy="2474914"/>
        </p:xfrm>
        <a:graphic>
          <a:graphicData uri="http://schemas.openxmlformats.org/drawingml/2006/table">
            <a:tbl>
              <a:tblPr/>
              <a:tblGrid>
                <a:gridCol w="523875"/>
                <a:gridCol w="1204912"/>
              </a:tblGrid>
              <a:tr h="64134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1600" b="0" i="0" u="none" strike="noStrike" cap="none" normalizeH="0" baseline="0">
                        <a:ln>
                          <a:noFill/>
                        </a:ln>
                        <a:solidFill>
                          <a:schemeClr val="tx1"/>
                        </a:solidFill>
                        <a:effectLst/>
                        <a:latin typeface="Arial" charset="0"/>
                        <a:ea typeface="ＭＳ Ｐゴシック" charset="0"/>
                      </a:endParaRPr>
                    </a:p>
                  </a:txBody>
                  <a:tcPr marL="90000" marR="90000" marT="46800" marB="46800"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Allocation</a:t>
                      </a:r>
                      <a:br>
                        <a:rPr kumimoji="0" lang="en-US" sz="1600" b="0" i="0" u="none" strike="noStrike" cap="none" normalizeH="0" baseline="0">
                          <a:ln>
                            <a:noFill/>
                          </a:ln>
                          <a:solidFill>
                            <a:schemeClr val="tx1"/>
                          </a:solidFill>
                          <a:effectLst/>
                          <a:latin typeface="Arial" charset="0"/>
                          <a:ea typeface="ＭＳ Ｐゴシック" charset="0"/>
                        </a:rPr>
                      </a:br>
                      <a:r>
                        <a:rPr kumimoji="0" lang="en-US" sz="1600" b="0" i="0" u="none" strike="noStrike" cap="none" normalizeH="0" baseline="0">
                          <a:ln>
                            <a:noFill/>
                          </a:ln>
                          <a:solidFill>
                            <a:schemeClr val="tx1"/>
                          </a:solidFill>
                          <a:effectLst/>
                          <a:latin typeface="Arial" charset="0"/>
                          <a:ea typeface="ＭＳ Ｐゴシック" charset="0"/>
                        </a:rPr>
                        <a:t>A B C</a:t>
                      </a:r>
                    </a:p>
                  </a:txBody>
                  <a:tcPr marL="90000" marR="90000" marT="46800" marB="46800"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667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P0</a:t>
                      </a:r>
                    </a:p>
                  </a:txBody>
                  <a:tcPr marL="90000" marR="90000" marT="46800" marB="46800"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0 1 0 </a:t>
                      </a:r>
                    </a:p>
                  </a:txBody>
                  <a:tcPr marL="90000" marR="90000" marT="46800" marB="46800"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667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P1</a:t>
                      </a:r>
                    </a:p>
                  </a:txBody>
                  <a:tcPr marL="90000" marR="90000" marT="46800" marB="46800"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2 0 0 </a:t>
                      </a:r>
                    </a:p>
                  </a:txBody>
                  <a:tcPr marL="90000" marR="90000" marT="46800" marB="46800"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667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P2</a:t>
                      </a:r>
                    </a:p>
                  </a:txBody>
                  <a:tcPr marL="90000" marR="90000" marT="46800" marB="46800"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3 0 2 </a:t>
                      </a:r>
                    </a:p>
                  </a:txBody>
                  <a:tcPr marL="90000" marR="90000" marT="46800" marB="46800"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667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P3</a:t>
                      </a:r>
                    </a:p>
                  </a:txBody>
                  <a:tcPr marL="90000" marR="90000" marT="46800" marB="46800"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2 1 1 </a:t>
                      </a:r>
                    </a:p>
                  </a:txBody>
                  <a:tcPr marL="90000" marR="90000" marT="46800" marB="46800"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667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P4</a:t>
                      </a:r>
                    </a:p>
                  </a:txBody>
                  <a:tcPr marL="90000" marR="90000" marT="46800" marB="46800"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0 0 2 </a:t>
                      </a:r>
                    </a:p>
                  </a:txBody>
                  <a:tcPr marL="90000" marR="90000" marT="46800" marB="46800"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104900"/>
                                        </p:tgtEl>
                                        <p:attrNameLst>
                                          <p:attrName>style.visibility</p:attrName>
                                        </p:attrNameLst>
                                      </p:cBhvr>
                                      <p:to>
                                        <p:strVal val="visible"/>
                                      </p:to>
                                    </p:set>
                                    <p:animEffect transition="in" filter="blinds(horizontal)">
                                      <p:cBhvr>
                                        <p:cTn id="7" dur="500"/>
                                        <p:tgtEl>
                                          <p:spTgt spid="1104900"/>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104923">
                                            <p:txEl>
                                              <p:pRg st="0" end="0"/>
                                            </p:txEl>
                                          </p:spTgt>
                                        </p:tgtEl>
                                        <p:attrNameLst>
                                          <p:attrName>style.visibility</p:attrName>
                                        </p:attrNameLst>
                                      </p:cBhvr>
                                      <p:to>
                                        <p:strVal val="visible"/>
                                      </p:to>
                                    </p:set>
                                    <p:animEffect transition="in" filter="blinds(horizontal)">
                                      <p:cBhvr>
                                        <p:cTn id="10" dur="500"/>
                                        <p:tgtEl>
                                          <p:spTgt spid="1104923">
                                            <p:txEl>
                                              <p:pRg st="0" end="0"/>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104923">
                                            <p:txEl>
                                              <p:pRg st="1" end="1"/>
                                            </p:txEl>
                                          </p:spTgt>
                                        </p:tgtEl>
                                        <p:attrNameLst>
                                          <p:attrName>style.visibility</p:attrName>
                                        </p:attrNameLst>
                                      </p:cBhvr>
                                      <p:to>
                                        <p:strVal val="visible"/>
                                      </p:to>
                                    </p:set>
                                    <p:animEffect transition="in" filter="blinds(horizontal)">
                                      <p:cBhvr>
                                        <p:cTn id="13" dur="500"/>
                                        <p:tgtEl>
                                          <p:spTgt spid="1104923">
                                            <p:txEl>
                                              <p:pRg st="1" end="1"/>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1104924"/>
                                        </p:tgtEl>
                                        <p:attrNameLst>
                                          <p:attrName>style.visibility</p:attrName>
                                        </p:attrNameLst>
                                      </p:cBhvr>
                                      <p:to>
                                        <p:strVal val="visible"/>
                                      </p:to>
                                    </p:set>
                                    <p:animEffect transition="in" filter="blinds(horizontal)">
                                      <p:cBhvr>
                                        <p:cTn id="16" dur="500"/>
                                        <p:tgtEl>
                                          <p:spTgt spid="11049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4923" grpId="0" build="allAtOnce"/>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quarter" idx="10"/>
          </p:nvPr>
        </p:nvSpPr>
        <p:spPr/>
        <p:txBody>
          <a:bodyPr/>
          <a:lstStyle/>
          <a:p>
            <a:pPr>
              <a:defRPr/>
            </a:pPr>
            <a:r>
              <a:rPr lang="tr-TR"/>
              <a:t>CS342 Operating Systems</a:t>
            </a:r>
            <a:endParaRPr lang="en-US"/>
          </a:p>
        </p:txBody>
      </p:sp>
      <p:sp>
        <p:nvSpPr>
          <p:cNvPr id="5" name="Footer Placeholder 3"/>
          <p:cNvSpPr>
            <a:spLocks noGrp="1"/>
          </p:cNvSpPr>
          <p:nvPr>
            <p:ph type="ftr" sz="quarter" idx="11"/>
          </p:nvPr>
        </p:nvSpPr>
        <p:spPr/>
        <p:txBody>
          <a:bodyPr/>
          <a:lstStyle/>
          <a:p>
            <a:pPr>
              <a:defRPr/>
            </a:pPr>
            <a:r>
              <a:rPr lang="tr-TR"/>
              <a:t>İbrahim Körpeoğlu, Bilkent University</a:t>
            </a:r>
            <a:endParaRPr lang="en-US"/>
          </a:p>
        </p:txBody>
      </p:sp>
      <p:sp>
        <p:nvSpPr>
          <p:cNvPr id="6" name="Slide Number Placeholder 4"/>
          <p:cNvSpPr>
            <a:spLocks noGrp="1"/>
          </p:cNvSpPr>
          <p:nvPr>
            <p:ph type="sldNum" sz="quarter" idx="12"/>
          </p:nvPr>
        </p:nvSpPr>
        <p:spPr/>
        <p:txBody>
          <a:bodyPr/>
          <a:lstStyle/>
          <a:p>
            <a:pPr>
              <a:defRPr/>
            </a:pPr>
            <a:fld id="{FDBA5524-A57A-9840-B48F-7C3BB997AF78}" type="slidenum">
              <a:rPr lang="en-US"/>
              <a:pPr>
                <a:defRPr/>
              </a:pPr>
              <a:t>35</a:t>
            </a:fld>
            <a:endParaRPr lang="en-US"/>
          </a:p>
        </p:txBody>
      </p:sp>
      <p:sp>
        <p:nvSpPr>
          <p:cNvPr id="1106946" name="Rectangle 2"/>
          <p:cNvSpPr>
            <a:spLocks noGrp="1" noChangeArrowheads="1"/>
          </p:cNvSpPr>
          <p:nvPr>
            <p:ph type="title"/>
          </p:nvPr>
        </p:nvSpPr>
        <p:spPr/>
        <p:txBody>
          <a:bodyPr/>
          <a:lstStyle/>
          <a:p>
            <a:pPr eaLnBrk="1" hangingPunct="1">
              <a:defRPr/>
            </a:pPr>
            <a:r>
              <a:rPr lang="en-US" dirty="0" smtClean="0">
                <a:cs typeface="+mj-cs"/>
              </a:rPr>
              <a:t>Resource-Request Algorithm </a:t>
            </a:r>
            <a:br>
              <a:rPr lang="en-US" dirty="0" smtClean="0">
                <a:cs typeface="+mj-cs"/>
              </a:rPr>
            </a:br>
            <a:r>
              <a:rPr lang="en-US" dirty="0" smtClean="0">
                <a:cs typeface="+mj-cs"/>
              </a:rPr>
              <a:t>for Process </a:t>
            </a:r>
            <a:r>
              <a:rPr lang="en-US" i="1" dirty="0" smtClean="0">
                <a:cs typeface="+mj-cs"/>
              </a:rPr>
              <a:t>P</a:t>
            </a:r>
            <a:r>
              <a:rPr lang="en-US" i="1" baseline="-25000" dirty="0" smtClean="0">
                <a:cs typeface="+mj-cs"/>
              </a:rPr>
              <a:t>i</a:t>
            </a:r>
          </a:p>
        </p:txBody>
      </p:sp>
      <p:sp>
        <p:nvSpPr>
          <p:cNvPr id="1106948" name="Rectangle 4"/>
          <p:cNvSpPr>
            <a:spLocks noChangeArrowheads="1"/>
          </p:cNvSpPr>
          <p:nvPr/>
        </p:nvSpPr>
        <p:spPr bwMode="auto">
          <a:xfrm>
            <a:off x="539750" y="1657350"/>
            <a:ext cx="8047038" cy="3113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type="none" w="lg" len="lg"/>
                <a:tailEnd type="none" w="lg"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000" tIns="46800" rIns="90000" bIns="46800">
            <a:spAutoFit/>
          </a:bodyPr>
          <a:lstStyle/>
          <a:p>
            <a:pPr>
              <a:defRPr/>
            </a:pPr>
            <a:r>
              <a:rPr kumimoji="1" lang="en-US" i="1" dirty="0" err="1" smtClean="0">
                <a:cs typeface="+mn-cs"/>
              </a:rPr>
              <a:t>Request</a:t>
            </a:r>
            <a:r>
              <a:rPr kumimoji="1" lang="en-US" i="1" baseline="-25000" dirty="0" err="1" smtClean="0">
                <a:cs typeface="+mn-cs"/>
              </a:rPr>
              <a:t>i</a:t>
            </a:r>
            <a:r>
              <a:rPr kumimoji="1" lang="en-US" i="1" dirty="0" smtClean="0">
                <a:cs typeface="+mn-cs"/>
              </a:rPr>
              <a:t>  </a:t>
            </a:r>
            <a:r>
              <a:rPr kumimoji="1" lang="en-US" dirty="0" smtClean="0">
                <a:cs typeface="+mn-cs"/>
              </a:rPr>
              <a:t>: </a:t>
            </a:r>
            <a:r>
              <a:rPr kumimoji="1" lang="en-US" dirty="0">
                <a:cs typeface="+mn-cs"/>
              </a:rPr>
              <a:t>request vector for process </a:t>
            </a:r>
            <a:r>
              <a:rPr kumimoji="1" lang="en-US" i="1" dirty="0">
                <a:cs typeface="+mn-cs"/>
              </a:rPr>
              <a:t>P</a:t>
            </a:r>
            <a:r>
              <a:rPr kumimoji="1" lang="en-US" i="1" baseline="-25000" dirty="0">
                <a:cs typeface="+mn-cs"/>
              </a:rPr>
              <a:t>i</a:t>
            </a:r>
            <a:r>
              <a:rPr kumimoji="1" lang="en-US" dirty="0">
                <a:cs typeface="+mn-cs"/>
              </a:rPr>
              <a:t>.  </a:t>
            </a:r>
            <a:br>
              <a:rPr kumimoji="1" lang="en-US" dirty="0">
                <a:cs typeface="+mn-cs"/>
              </a:rPr>
            </a:br>
            <a:r>
              <a:rPr kumimoji="1" lang="en-US" dirty="0">
                <a:cs typeface="+mn-cs"/>
              </a:rPr>
              <a:t>      If </a:t>
            </a:r>
            <a:r>
              <a:rPr kumimoji="1" lang="en-US" i="1" dirty="0" err="1">
                <a:cs typeface="+mn-cs"/>
              </a:rPr>
              <a:t>Request</a:t>
            </a:r>
            <a:r>
              <a:rPr kumimoji="1" lang="en-US" i="1" baseline="-25000" dirty="0" err="1">
                <a:cs typeface="+mn-cs"/>
              </a:rPr>
              <a:t>i</a:t>
            </a:r>
            <a:r>
              <a:rPr kumimoji="1" lang="en-US" dirty="0">
                <a:cs typeface="+mn-cs"/>
              </a:rPr>
              <a:t>[</a:t>
            </a:r>
            <a:r>
              <a:rPr kumimoji="1" lang="en-US" i="1" dirty="0">
                <a:cs typeface="+mn-cs"/>
              </a:rPr>
              <a:t>j</a:t>
            </a:r>
            <a:r>
              <a:rPr kumimoji="1" lang="en-US" dirty="0">
                <a:cs typeface="+mn-cs"/>
              </a:rPr>
              <a:t>] == </a:t>
            </a:r>
            <a:r>
              <a:rPr kumimoji="1" lang="en-US" i="1" dirty="0">
                <a:cs typeface="+mn-cs"/>
              </a:rPr>
              <a:t>k,</a:t>
            </a:r>
            <a:r>
              <a:rPr kumimoji="1" lang="en-US" dirty="0">
                <a:cs typeface="+mn-cs"/>
              </a:rPr>
              <a:t> then process </a:t>
            </a:r>
            <a:r>
              <a:rPr kumimoji="1" lang="en-US" i="1" dirty="0">
                <a:cs typeface="+mn-cs"/>
              </a:rPr>
              <a:t>P</a:t>
            </a:r>
            <a:r>
              <a:rPr kumimoji="1" lang="en-US" i="1" baseline="-25000" dirty="0">
                <a:cs typeface="+mn-cs"/>
              </a:rPr>
              <a:t>i</a:t>
            </a:r>
            <a:r>
              <a:rPr kumimoji="1" lang="en-US" baseline="-25000" dirty="0">
                <a:cs typeface="+mn-cs"/>
              </a:rPr>
              <a:t>  </a:t>
            </a:r>
            <a:r>
              <a:rPr kumimoji="1" lang="en-US" dirty="0">
                <a:cs typeface="+mn-cs"/>
              </a:rPr>
              <a:t>wants </a:t>
            </a:r>
            <a:r>
              <a:rPr kumimoji="1" lang="en-US" i="1" dirty="0">
                <a:cs typeface="+mn-cs"/>
              </a:rPr>
              <a:t>k</a:t>
            </a:r>
            <a:r>
              <a:rPr kumimoji="1" lang="en-US" dirty="0">
                <a:cs typeface="+mn-cs"/>
              </a:rPr>
              <a:t> instances of resource type </a:t>
            </a:r>
            <a:r>
              <a:rPr kumimoji="1" lang="en-US" i="1" dirty="0" err="1">
                <a:cs typeface="+mn-cs"/>
              </a:rPr>
              <a:t>R</a:t>
            </a:r>
            <a:r>
              <a:rPr kumimoji="1" lang="en-US" i="1" baseline="-25000" dirty="0" err="1">
                <a:cs typeface="+mn-cs"/>
              </a:rPr>
              <a:t>j</a:t>
            </a:r>
            <a:endParaRPr kumimoji="1" lang="en-US" i="1" baseline="-25000" dirty="0">
              <a:cs typeface="+mn-cs"/>
            </a:endParaRPr>
          </a:p>
          <a:p>
            <a:pPr>
              <a:defRPr/>
            </a:pPr>
            <a:endParaRPr kumimoji="1" lang="en-US" dirty="0">
              <a:cs typeface="+mn-cs"/>
            </a:endParaRPr>
          </a:p>
          <a:p>
            <a:pPr>
              <a:defRPr/>
            </a:pPr>
            <a:r>
              <a:rPr kumimoji="1" lang="en-US" b="1" u="sng" dirty="0">
                <a:cs typeface="+mn-cs"/>
              </a:rPr>
              <a:t>Algorithm</a:t>
            </a:r>
          </a:p>
          <a:p>
            <a:pPr>
              <a:defRPr/>
            </a:pPr>
            <a:endParaRPr kumimoji="1" lang="en-US" dirty="0">
              <a:cs typeface="+mn-cs"/>
            </a:endParaRPr>
          </a:p>
          <a:p>
            <a:pPr>
              <a:defRPr/>
            </a:pPr>
            <a:r>
              <a:rPr kumimoji="1" lang="en-US" b="1" dirty="0">
                <a:cs typeface="+mn-cs"/>
              </a:rPr>
              <a:t>1</a:t>
            </a:r>
            <a:r>
              <a:rPr kumimoji="1" lang="en-US" dirty="0">
                <a:cs typeface="+mn-cs"/>
              </a:rPr>
              <a:t>. If </a:t>
            </a:r>
            <a:r>
              <a:rPr kumimoji="1" lang="en-US" i="1" dirty="0" err="1">
                <a:cs typeface="+mn-cs"/>
              </a:rPr>
              <a:t>Request</a:t>
            </a:r>
            <a:r>
              <a:rPr kumimoji="1" lang="en-US" i="1" baseline="-25000" dirty="0" err="1">
                <a:cs typeface="+mn-cs"/>
              </a:rPr>
              <a:t>i</a:t>
            </a:r>
            <a:r>
              <a:rPr kumimoji="1" lang="en-US" i="1" baseline="-25000" dirty="0">
                <a:cs typeface="+mn-cs"/>
              </a:rPr>
              <a:t> </a:t>
            </a:r>
            <a:r>
              <a:rPr kumimoji="1" lang="en-US" dirty="0">
                <a:cs typeface="+mn-cs"/>
                <a:sym typeface="Symbol" charset="0"/>
              </a:rPr>
              <a:t> </a:t>
            </a:r>
            <a:r>
              <a:rPr kumimoji="1" lang="en-US" i="1" dirty="0" err="1">
                <a:cs typeface="+mn-cs"/>
                <a:sym typeface="Symbol" charset="0"/>
              </a:rPr>
              <a:t>Need</a:t>
            </a:r>
            <a:r>
              <a:rPr kumimoji="1" lang="en-US" i="1" baseline="-25000" dirty="0" err="1">
                <a:cs typeface="+mn-cs"/>
                <a:sym typeface="Symbol" charset="0"/>
              </a:rPr>
              <a:t>i</a:t>
            </a:r>
            <a:r>
              <a:rPr kumimoji="1" lang="en-US" i="1" dirty="0">
                <a:cs typeface="+mn-cs"/>
                <a:sym typeface="Symbol" charset="0"/>
              </a:rPr>
              <a:t> </a:t>
            </a:r>
            <a:r>
              <a:rPr kumimoji="1" lang="en-US" dirty="0">
                <a:cs typeface="+mn-cs"/>
                <a:sym typeface="Symbol" charset="0"/>
              </a:rPr>
              <a:t>go to step 2.  Otherwise, raise error condition, since process has exceeded its maximum claim</a:t>
            </a:r>
            <a:br>
              <a:rPr kumimoji="1" lang="en-US" dirty="0">
                <a:cs typeface="+mn-cs"/>
                <a:sym typeface="Symbol" charset="0"/>
              </a:rPr>
            </a:br>
            <a:endParaRPr kumimoji="1" lang="en-US" dirty="0">
              <a:cs typeface="+mn-cs"/>
              <a:sym typeface="Symbol" charset="0"/>
            </a:endParaRPr>
          </a:p>
          <a:p>
            <a:pPr>
              <a:defRPr/>
            </a:pPr>
            <a:r>
              <a:rPr kumimoji="1" lang="en-US" b="1" dirty="0">
                <a:cs typeface="+mn-cs"/>
                <a:sym typeface="Symbol" charset="0"/>
              </a:rPr>
              <a:t>2</a:t>
            </a:r>
            <a:r>
              <a:rPr kumimoji="1" lang="en-US" dirty="0">
                <a:cs typeface="+mn-cs"/>
                <a:sym typeface="Symbol" charset="0"/>
              </a:rPr>
              <a:t>. If </a:t>
            </a:r>
            <a:r>
              <a:rPr kumimoji="1" lang="en-US" i="1" dirty="0" err="1">
                <a:cs typeface="+mn-cs"/>
              </a:rPr>
              <a:t>Request</a:t>
            </a:r>
            <a:r>
              <a:rPr kumimoji="1" lang="en-US" i="1" baseline="-25000" dirty="0" err="1">
                <a:cs typeface="+mn-cs"/>
              </a:rPr>
              <a:t>i</a:t>
            </a:r>
            <a:r>
              <a:rPr kumimoji="1" lang="en-US" dirty="0">
                <a:cs typeface="+mn-cs"/>
              </a:rPr>
              <a:t> </a:t>
            </a:r>
            <a:r>
              <a:rPr kumimoji="1" lang="en-US" dirty="0">
                <a:cs typeface="+mn-cs"/>
                <a:sym typeface="Symbol" charset="0"/>
              </a:rPr>
              <a:t> </a:t>
            </a:r>
            <a:r>
              <a:rPr kumimoji="1" lang="en-US" i="1" dirty="0">
                <a:cs typeface="+mn-cs"/>
                <a:sym typeface="Symbol" charset="0"/>
              </a:rPr>
              <a:t>Available</a:t>
            </a:r>
            <a:r>
              <a:rPr kumimoji="1" lang="en-US" dirty="0">
                <a:cs typeface="+mn-cs"/>
                <a:sym typeface="Symbol" charset="0"/>
              </a:rPr>
              <a:t>, go to step 3.  Otherwise </a:t>
            </a:r>
            <a:r>
              <a:rPr kumimoji="1" lang="en-US" i="1" dirty="0">
                <a:cs typeface="+mn-cs"/>
                <a:sym typeface="Symbol" charset="0"/>
              </a:rPr>
              <a:t>P</a:t>
            </a:r>
            <a:r>
              <a:rPr kumimoji="1" lang="en-US" i="1" baseline="-25000" dirty="0">
                <a:cs typeface="+mn-cs"/>
                <a:sym typeface="Symbol" charset="0"/>
              </a:rPr>
              <a:t>i</a:t>
            </a:r>
            <a:r>
              <a:rPr kumimoji="1" lang="en-US" dirty="0">
                <a:cs typeface="+mn-cs"/>
                <a:sym typeface="Symbol" charset="0"/>
              </a:rPr>
              <a:t>  must wait, since resources are not available</a:t>
            </a:r>
            <a:br>
              <a:rPr kumimoji="1" lang="en-US" dirty="0">
                <a:cs typeface="+mn-cs"/>
                <a:sym typeface="Symbol" charset="0"/>
              </a:rPr>
            </a:br>
            <a:endParaRPr kumimoji="1" lang="en-US" dirty="0">
              <a:cs typeface="+mn-cs"/>
              <a:sym typeface="Symbol" charset="0"/>
            </a:endParaRPr>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tr-TR"/>
              <a:t>CS342 Operating Systems</a:t>
            </a:r>
            <a:endParaRPr lang="en-US"/>
          </a:p>
        </p:txBody>
      </p:sp>
      <p:sp>
        <p:nvSpPr>
          <p:cNvPr id="5" name="Footer Placeholder 4"/>
          <p:cNvSpPr>
            <a:spLocks noGrp="1"/>
          </p:cNvSpPr>
          <p:nvPr>
            <p:ph type="ftr" sz="quarter" idx="11"/>
          </p:nvPr>
        </p:nvSpPr>
        <p:spPr/>
        <p:txBody>
          <a:bodyPr/>
          <a:lstStyle/>
          <a:p>
            <a:pPr>
              <a:defRPr/>
            </a:pPr>
            <a:r>
              <a:rPr lang="tr-TR"/>
              <a:t>İbrahim Körpeoğlu, Bilkent University</a:t>
            </a:r>
            <a:endParaRPr lang="en-US"/>
          </a:p>
        </p:txBody>
      </p:sp>
      <p:sp>
        <p:nvSpPr>
          <p:cNvPr id="6" name="Slide Number Placeholder 5"/>
          <p:cNvSpPr>
            <a:spLocks noGrp="1"/>
          </p:cNvSpPr>
          <p:nvPr>
            <p:ph type="sldNum" sz="quarter" idx="12"/>
          </p:nvPr>
        </p:nvSpPr>
        <p:spPr/>
        <p:txBody>
          <a:bodyPr/>
          <a:lstStyle/>
          <a:p>
            <a:pPr>
              <a:defRPr/>
            </a:pPr>
            <a:fld id="{4C5ECF25-E018-F743-9228-AF6D5B8D03E7}" type="slidenum">
              <a:rPr lang="en-US"/>
              <a:pPr>
                <a:defRPr/>
              </a:pPr>
              <a:t>36</a:t>
            </a:fld>
            <a:endParaRPr lang="en-US"/>
          </a:p>
        </p:txBody>
      </p:sp>
      <p:sp>
        <p:nvSpPr>
          <p:cNvPr id="1184770" name="Rectangle 2"/>
          <p:cNvSpPr>
            <a:spLocks noGrp="1" noChangeArrowheads="1"/>
          </p:cNvSpPr>
          <p:nvPr>
            <p:ph type="title"/>
          </p:nvPr>
        </p:nvSpPr>
        <p:spPr/>
        <p:txBody>
          <a:bodyPr/>
          <a:lstStyle/>
          <a:p>
            <a:pPr eaLnBrk="1" hangingPunct="1">
              <a:defRPr/>
            </a:pPr>
            <a:r>
              <a:rPr lang="en-US" smtClean="0">
                <a:cs typeface="+mj-cs"/>
              </a:rPr>
              <a:t>Resource-Request Algorithm </a:t>
            </a:r>
            <a:br>
              <a:rPr lang="en-US" smtClean="0">
                <a:cs typeface="+mj-cs"/>
              </a:rPr>
            </a:br>
            <a:r>
              <a:rPr lang="en-US" smtClean="0">
                <a:cs typeface="+mj-cs"/>
              </a:rPr>
              <a:t>for Process </a:t>
            </a:r>
            <a:r>
              <a:rPr lang="en-US" i="1" smtClean="0">
                <a:cs typeface="+mj-cs"/>
              </a:rPr>
              <a:t>P</a:t>
            </a:r>
            <a:r>
              <a:rPr lang="en-US" i="1" baseline="-25000" smtClean="0">
                <a:cs typeface="+mj-cs"/>
              </a:rPr>
              <a:t>i</a:t>
            </a:r>
          </a:p>
        </p:txBody>
      </p:sp>
      <p:sp>
        <p:nvSpPr>
          <p:cNvPr id="1184771" name="Rectangle 3"/>
          <p:cNvSpPr>
            <a:spLocks noGrp="1" noChangeArrowheads="1"/>
          </p:cNvSpPr>
          <p:nvPr>
            <p:ph type="body" idx="1"/>
          </p:nvPr>
        </p:nvSpPr>
        <p:spPr/>
        <p:txBody>
          <a:bodyPr/>
          <a:lstStyle/>
          <a:p>
            <a:pPr eaLnBrk="1" hangingPunct="1">
              <a:defRPr/>
            </a:pPr>
            <a:r>
              <a:rPr kumimoji="1" lang="en-US" b="1" smtClean="0">
                <a:cs typeface="+mn-cs"/>
                <a:sym typeface="Symbol" charset="0"/>
              </a:rPr>
              <a:t>3</a:t>
            </a:r>
            <a:r>
              <a:rPr kumimoji="1" lang="en-US" smtClean="0">
                <a:cs typeface="+mn-cs"/>
                <a:sym typeface="Symbol" charset="0"/>
              </a:rPr>
              <a:t>. Pretend to allocate requested resources to </a:t>
            </a:r>
            <a:r>
              <a:rPr kumimoji="1" lang="en-US" i="1" smtClean="0">
                <a:cs typeface="+mn-cs"/>
                <a:sym typeface="Symbol" charset="0"/>
              </a:rPr>
              <a:t>P</a:t>
            </a:r>
            <a:r>
              <a:rPr kumimoji="1" lang="en-US" i="1" baseline="-25000" smtClean="0">
                <a:cs typeface="+mn-cs"/>
                <a:sym typeface="Symbol" charset="0"/>
              </a:rPr>
              <a:t>i</a:t>
            </a:r>
            <a:r>
              <a:rPr kumimoji="1" lang="en-US" baseline="-25000" smtClean="0">
                <a:cs typeface="+mn-cs"/>
                <a:sym typeface="Symbol" charset="0"/>
              </a:rPr>
              <a:t> </a:t>
            </a:r>
            <a:r>
              <a:rPr kumimoji="1" lang="en-US" smtClean="0">
                <a:cs typeface="+mn-cs"/>
                <a:sym typeface="Symbol" charset="0"/>
              </a:rPr>
              <a:t> by modifying the state as follows:</a:t>
            </a:r>
          </a:p>
          <a:p>
            <a:pPr lvl="3" eaLnBrk="1" hangingPunct="1">
              <a:buFontTx/>
              <a:buNone/>
              <a:defRPr/>
            </a:pPr>
            <a:r>
              <a:rPr kumimoji="1" lang="en-US" i="1" smtClean="0">
                <a:sym typeface="Symbol" charset="0"/>
              </a:rPr>
              <a:t>	Available</a:t>
            </a:r>
            <a:r>
              <a:rPr kumimoji="1" lang="en-US" smtClean="0">
                <a:sym typeface="Symbol" charset="0"/>
              </a:rPr>
              <a:t> = </a:t>
            </a:r>
            <a:r>
              <a:rPr kumimoji="1" lang="en-US" i="1" smtClean="0">
                <a:sym typeface="Symbol" charset="0"/>
              </a:rPr>
              <a:t>Available  </a:t>
            </a:r>
            <a:r>
              <a:rPr kumimoji="1" lang="en-US" smtClean="0">
                <a:sym typeface="Symbol" charset="0"/>
              </a:rPr>
              <a:t>–</a:t>
            </a:r>
            <a:r>
              <a:rPr kumimoji="1" lang="en-US" i="1" smtClean="0">
                <a:sym typeface="Symbol" charset="0"/>
              </a:rPr>
              <a:t> Request</a:t>
            </a:r>
            <a:r>
              <a:rPr kumimoji="1" lang="en-US" i="1" baseline="-25000" smtClean="0">
                <a:sym typeface="Symbol" charset="0"/>
              </a:rPr>
              <a:t>i</a:t>
            </a:r>
            <a:r>
              <a:rPr kumimoji="1" lang="en-US" i="1" smtClean="0">
                <a:sym typeface="Symbol" charset="0"/>
              </a:rPr>
              <a:t>;</a:t>
            </a:r>
          </a:p>
          <a:p>
            <a:pPr lvl="3" eaLnBrk="1" hangingPunct="1">
              <a:buFontTx/>
              <a:buNone/>
              <a:defRPr/>
            </a:pPr>
            <a:r>
              <a:rPr kumimoji="1" lang="en-US" smtClean="0">
                <a:sym typeface="Symbol" charset="0"/>
              </a:rPr>
              <a:t>	</a:t>
            </a:r>
            <a:r>
              <a:rPr kumimoji="1" lang="en-US" i="1" smtClean="0">
                <a:sym typeface="Symbol" charset="0"/>
              </a:rPr>
              <a:t>Allocation</a:t>
            </a:r>
            <a:r>
              <a:rPr kumimoji="1" lang="en-US" i="1" baseline="-25000" smtClean="0">
                <a:sym typeface="Symbol" charset="0"/>
              </a:rPr>
              <a:t>i</a:t>
            </a:r>
            <a:r>
              <a:rPr kumimoji="1" lang="en-US" smtClean="0">
                <a:sym typeface="Symbol" charset="0"/>
              </a:rPr>
              <a:t> = </a:t>
            </a:r>
            <a:r>
              <a:rPr kumimoji="1" lang="en-US" i="1" smtClean="0">
                <a:sym typeface="Symbol" charset="0"/>
              </a:rPr>
              <a:t>Allocation</a:t>
            </a:r>
            <a:r>
              <a:rPr kumimoji="1" lang="en-US" i="1" baseline="-25000" smtClean="0">
                <a:sym typeface="Symbol" charset="0"/>
              </a:rPr>
              <a:t>i</a:t>
            </a:r>
            <a:r>
              <a:rPr kumimoji="1" lang="en-US" smtClean="0">
                <a:sym typeface="Symbol" charset="0"/>
              </a:rPr>
              <a:t> + </a:t>
            </a:r>
            <a:r>
              <a:rPr kumimoji="1" lang="en-US" i="1" smtClean="0">
                <a:sym typeface="Symbol" charset="0"/>
              </a:rPr>
              <a:t>Request</a:t>
            </a:r>
            <a:r>
              <a:rPr kumimoji="1" lang="en-US" i="1" baseline="-25000" smtClean="0">
                <a:sym typeface="Symbol" charset="0"/>
              </a:rPr>
              <a:t>i</a:t>
            </a:r>
            <a:r>
              <a:rPr kumimoji="1" lang="en-US" smtClean="0">
                <a:sym typeface="Symbol" charset="0"/>
              </a:rPr>
              <a:t>;</a:t>
            </a:r>
          </a:p>
          <a:p>
            <a:pPr lvl="3" eaLnBrk="1" hangingPunct="1">
              <a:buFontTx/>
              <a:buNone/>
              <a:defRPr/>
            </a:pPr>
            <a:r>
              <a:rPr kumimoji="1" lang="en-US" smtClean="0">
                <a:sym typeface="Symbol" charset="0"/>
              </a:rPr>
              <a:t>   </a:t>
            </a:r>
            <a:r>
              <a:rPr kumimoji="1" lang="en-US" i="1" smtClean="0">
                <a:sym typeface="Symbol" charset="0"/>
              </a:rPr>
              <a:t>Need</a:t>
            </a:r>
            <a:r>
              <a:rPr kumimoji="1" lang="en-US" i="1" baseline="-25000" smtClean="0">
                <a:sym typeface="Symbol" charset="0"/>
              </a:rPr>
              <a:t>i</a:t>
            </a:r>
            <a:r>
              <a:rPr kumimoji="1" lang="en-US" i="1" smtClean="0">
                <a:sym typeface="Symbol" charset="0"/>
              </a:rPr>
              <a:t> </a:t>
            </a:r>
            <a:r>
              <a:rPr kumimoji="1" lang="en-US" smtClean="0">
                <a:sym typeface="Symbol" charset="0"/>
              </a:rPr>
              <a:t>=</a:t>
            </a:r>
            <a:r>
              <a:rPr kumimoji="1" lang="en-US" i="1" smtClean="0">
                <a:sym typeface="Symbol" charset="0"/>
              </a:rPr>
              <a:t> Need</a:t>
            </a:r>
            <a:r>
              <a:rPr kumimoji="1" lang="en-US" i="1" baseline="-25000" smtClean="0">
                <a:sym typeface="Symbol" charset="0"/>
              </a:rPr>
              <a:t>i</a:t>
            </a:r>
            <a:r>
              <a:rPr kumimoji="1" lang="en-US" baseline="-25000" smtClean="0">
                <a:sym typeface="Symbol" charset="0"/>
              </a:rPr>
              <a:t> </a:t>
            </a:r>
            <a:r>
              <a:rPr kumimoji="1" lang="en-US" smtClean="0">
                <a:sym typeface="Symbol" charset="0"/>
              </a:rPr>
              <a:t>– </a:t>
            </a:r>
            <a:r>
              <a:rPr kumimoji="1" lang="en-US" i="1" smtClean="0">
                <a:sym typeface="Symbol" charset="0"/>
              </a:rPr>
              <a:t>Request</a:t>
            </a:r>
            <a:r>
              <a:rPr kumimoji="1" lang="en-US" i="1" baseline="-25000" smtClean="0">
                <a:sym typeface="Symbol" charset="0"/>
              </a:rPr>
              <a:t>i</a:t>
            </a:r>
            <a:r>
              <a:rPr kumimoji="1" lang="en-US" i="1" smtClean="0">
                <a:sym typeface="Symbol" charset="0"/>
              </a:rPr>
              <a:t>;</a:t>
            </a:r>
          </a:p>
          <a:p>
            <a:pPr lvl="3" eaLnBrk="1" hangingPunct="1">
              <a:buFontTx/>
              <a:buNone/>
              <a:defRPr/>
            </a:pPr>
            <a:endParaRPr kumimoji="1" lang="en-US" i="1" smtClean="0">
              <a:sym typeface="Symbol" charset="0"/>
            </a:endParaRPr>
          </a:p>
          <a:p>
            <a:pPr lvl="3" eaLnBrk="1" hangingPunct="1">
              <a:buFontTx/>
              <a:buNone/>
              <a:defRPr/>
            </a:pPr>
            <a:r>
              <a:rPr kumimoji="1" lang="en-US" i="1" smtClean="0">
                <a:sym typeface="Symbol" charset="0"/>
              </a:rPr>
              <a:t>Run the Safety Check Algorithm:</a:t>
            </a:r>
          </a:p>
          <a:p>
            <a:pPr lvl="2" eaLnBrk="1" hangingPunct="1">
              <a:defRPr/>
            </a:pPr>
            <a:r>
              <a:rPr kumimoji="1" lang="en-US" i="1" smtClean="0">
                <a:sym typeface="Symbol" charset="0"/>
              </a:rPr>
              <a:t>   If safe  the requested resources are allocated to P</a:t>
            </a:r>
            <a:r>
              <a:rPr kumimoji="1" lang="en-US" i="1" baseline="-25000" smtClean="0">
                <a:sym typeface="Symbol" charset="0"/>
              </a:rPr>
              <a:t>i</a:t>
            </a:r>
            <a:r>
              <a:rPr kumimoji="1" lang="en-US" i="1" smtClean="0">
                <a:sym typeface="Symbol" charset="0"/>
              </a:rPr>
              <a:t>  </a:t>
            </a:r>
          </a:p>
          <a:p>
            <a:pPr lvl="2" eaLnBrk="1" hangingPunct="1">
              <a:defRPr/>
            </a:pPr>
            <a:r>
              <a:rPr kumimoji="1" lang="en-US" i="1" smtClean="0">
                <a:sym typeface="Symbol" charset="0"/>
              </a:rPr>
              <a:t>   If unsafe  The requested resources are not allocated to P</a:t>
            </a:r>
            <a:r>
              <a:rPr kumimoji="1" lang="en-US" i="1" baseline="-25000" smtClean="0">
                <a:sym typeface="Symbol" charset="0"/>
              </a:rPr>
              <a:t>i</a:t>
            </a:r>
            <a:r>
              <a:rPr kumimoji="1" lang="en-US" i="1" smtClean="0">
                <a:sym typeface="Symbol" charset="0"/>
              </a:rPr>
              <a:t>. </a:t>
            </a:r>
          </a:p>
          <a:p>
            <a:pPr lvl="2" eaLnBrk="1" hangingPunct="1">
              <a:buFontTx/>
              <a:buNone/>
              <a:defRPr/>
            </a:pPr>
            <a:r>
              <a:rPr kumimoji="1" lang="en-US" i="1" smtClean="0">
                <a:sym typeface="Symbol" charset="0"/>
              </a:rPr>
              <a:t>                          P</a:t>
            </a:r>
            <a:r>
              <a:rPr kumimoji="1" lang="en-US" i="1" baseline="-25000" smtClean="0">
                <a:sym typeface="Symbol" charset="0"/>
              </a:rPr>
              <a:t>i</a:t>
            </a:r>
            <a:r>
              <a:rPr kumimoji="1" lang="en-US" i="1" smtClean="0">
                <a:sym typeface="Symbol" charset="0"/>
              </a:rPr>
              <a:t> must wait. </a:t>
            </a:r>
          </a:p>
          <a:p>
            <a:pPr lvl="2" eaLnBrk="1" hangingPunct="1">
              <a:buFontTx/>
              <a:buNone/>
              <a:defRPr/>
            </a:pPr>
            <a:r>
              <a:rPr kumimoji="1" lang="en-US" i="1" smtClean="0">
                <a:sym typeface="Symbol" charset="0"/>
              </a:rPr>
              <a:t>                          The old resource-allocation state is  restored.</a:t>
            </a:r>
          </a:p>
          <a:p>
            <a:pPr eaLnBrk="1" hangingPunct="1">
              <a:defRPr/>
            </a:pPr>
            <a:endParaRPr lang="en-US" smtClean="0">
              <a:cs typeface="+mn-cs"/>
            </a:endParaRP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Date Placeholder 2"/>
          <p:cNvSpPr>
            <a:spLocks noGrp="1"/>
          </p:cNvSpPr>
          <p:nvPr>
            <p:ph type="dt" sz="quarter" idx="10"/>
          </p:nvPr>
        </p:nvSpPr>
        <p:spPr/>
        <p:txBody>
          <a:bodyPr/>
          <a:lstStyle/>
          <a:p>
            <a:pPr>
              <a:defRPr/>
            </a:pPr>
            <a:r>
              <a:rPr lang="tr-TR"/>
              <a:t>CS342 Operating Systems</a:t>
            </a:r>
            <a:endParaRPr lang="en-US"/>
          </a:p>
        </p:txBody>
      </p:sp>
      <p:sp>
        <p:nvSpPr>
          <p:cNvPr id="29" name="Footer Placeholder 3"/>
          <p:cNvSpPr>
            <a:spLocks noGrp="1"/>
          </p:cNvSpPr>
          <p:nvPr>
            <p:ph type="ftr" sz="quarter" idx="11"/>
          </p:nvPr>
        </p:nvSpPr>
        <p:spPr/>
        <p:txBody>
          <a:bodyPr/>
          <a:lstStyle/>
          <a:p>
            <a:pPr>
              <a:defRPr/>
            </a:pPr>
            <a:r>
              <a:rPr lang="tr-TR"/>
              <a:t>İbrahim Körpeoğlu, Bilkent University</a:t>
            </a:r>
            <a:endParaRPr lang="en-US"/>
          </a:p>
        </p:txBody>
      </p:sp>
      <p:sp>
        <p:nvSpPr>
          <p:cNvPr id="30" name="Slide Number Placeholder 4"/>
          <p:cNvSpPr>
            <a:spLocks noGrp="1"/>
          </p:cNvSpPr>
          <p:nvPr>
            <p:ph type="sldNum" sz="quarter" idx="12"/>
          </p:nvPr>
        </p:nvSpPr>
        <p:spPr/>
        <p:txBody>
          <a:bodyPr/>
          <a:lstStyle/>
          <a:p>
            <a:pPr>
              <a:defRPr/>
            </a:pPr>
            <a:fld id="{577BFE49-D4DD-C641-8D26-F0B60C913AD4}" type="slidenum">
              <a:rPr lang="en-US"/>
              <a:pPr>
                <a:defRPr/>
              </a:pPr>
              <a:t>37</a:t>
            </a:fld>
            <a:endParaRPr lang="en-US"/>
          </a:p>
        </p:txBody>
      </p:sp>
      <p:sp>
        <p:nvSpPr>
          <p:cNvPr id="1112066" name="Rectangle 2"/>
          <p:cNvSpPr>
            <a:spLocks noGrp="1" noChangeArrowheads="1"/>
          </p:cNvSpPr>
          <p:nvPr>
            <p:ph type="title"/>
          </p:nvPr>
        </p:nvSpPr>
        <p:spPr/>
        <p:txBody>
          <a:bodyPr/>
          <a:lstStyle/>
          <a:p>
            <a:pPr eaLnBrk="1" hangingPunct="1">
              <a:defRPr/>
            </a:pPr>
            <a:r>
              <a:rPr lang="en-US" smtClean="0">
                <a:cs typeface="+mj-cs"/>
              </a:rPr>
              <a:t>Example of Banker</a:t>
            </a:r>
            <a:r>
              <a:rPr lang="ja-JP" altLang="en-US" smtClean="0">
                <a:latin typeface="Arial"/>
                <a:cs typeface="+mj-cs"/>
              </a:rPr>
              <a:t>’</a:t>
            </a:r>
            <a:r>
              <a:rPr lang="en-US" smtClean="0">
                <a:cs typeface="+mj-cs"/>
              </a:rPr>
              <a:t>s Algorithm</a:t>
            </a:r>
          </a:p>
        </p:txBody>
      </p:sp>
      <p:sp>
        <p:nvSpPr>
          <p:cNvPr id="74757" name="Rectangle 3"/>
          <p:cNvSpPr>
            <a:spLocks noChangeArrowheads="1"/>
          </p:cNvSpPr>
          <p:nvPr/>
        </p:nvSpPr>
        <p:spPr bwMode="auto">
          <a:xfrm>
            <a:off x="539750" y="1412875"/>
            <a:ext cx="7923213" cy="237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FontTx/>
              <a:buChar char="•"/>
              <a:tabLst>
                <a:tab pos="1371600" algn="l"/>
                <a:tab pos="2395538" algn="ctr"/>
                <a:tab pos="3594100" algn="ctr"/>
                <a:tab pos="4805363" algn="ctr"/>
              </a:tabLst>
            </a:pPr>
            <a:r>
              <a:rPr lang="en-US"/>
              <a:t>5 processes </a:t>
            </a:r>
            <a:r>
              <a:rPr lang="en-US" i="1"/>
              <a:t>P</a:t>
            </a:r>
            <a:r>
              <a:rPr lang="en-US" baseline="-25000"/>
              <a:t>0  </a:t>
            </a:r>
            <a:r>
              <a:rPr lang="en-US"/>
              <a:t>through </a:t>
            </a:r>
            <a:r>
              <a:rPr lang="en-US" i="1"/>
              <a:t>P</a:t>
            </a:r>
            <a:r>
              <a:rPr lang="en-US" baseline="-25000"/>
              <a:t>4</a:t>
            </a:r>
            <a:r>
              <a:rPr lang="en-US"/>
              <a:t>; </a:t>
            </a:r>
          </a:p>
          <a:p>
            <a:pPr marL="342900" indent="-342900">
              <a:spcBef>
                <a:spcPct val="20000"/>
              </a:spcBef>
              <a:tabLst>
                <a:tab pos="1371600" algn="l"/>
                <a:tab pos="2395538" algn="ctr"/>
                <a:tab pos="3594100" algn="ctr"/>
                <a:tab pos="4805363" algn="ctr"/>
              </a:tabLst>
            </a:pPr>
            <a:r>
              <a:rPr lang="en-US"/>
              <a:t>      3 resource types: A, B, and C</a:t>
            </a:r>
          </a:p>
          <a:p>
            <a:pPr marL="342900" indent="-342900">
              <a:spcBef>
                <a:spcPct val="20000"/>
              </a:spcBef>
              <a:tabLst>
                <a:tab pos="1371600" algn="l"/>
                <a:tab pos="2395538" algn="ctr"/>
                <a:tab pos="3594100" algn="ctr"/>
                <a:tab pos="4805363" algn="ctr"/>
              </a:tabLst>
            </a:pPr>
            <a:r>
              <a:rPr lang="en-US"/>
              <a:t>Existing Resources:  </a:t>
            </a:r>
            <a:r>
              <a:rPr lang="en-US" i="1"/>
              <a:t>A</a:t>
            </a:r>
            <a:r>
              <a:rPr lang="en-US"/>
              <a:t> (10 instances),  </a:t>
            </a:r>
            <a:r>
              <a:rPr lang="en-US" i="1"/>
              <a:t>B</a:t>
            </a:r>
            <a:r>
              <a:rPr lang="en-US"/>
              <a:t> (5 instances), and </a:t>
            </a:r>
            <a:r>
              <a:rPr lang="en-US" i="1"/>
              <a:t>C</a:t>
            </a:r>
            <a:r>
              <a:rPr lang="en-US"/>
              <a:t> (7 instances)</a:t>
            </a:r>
          </a:p>
          <a:p>
            <a:pPr marL="342900" indent="-342900">
              <a:spcBef>
                <a:spcPct val="20000"/>
              </a:spcBef>
              <a:tabLst>
                <a:tab pos="1371600" algn="l"/>
                <a:tab pos="2395538" algn="ctr"/>
                <a:tab pos="3594100" algn="ctr"/>
                <a:tab pos="4805363" algn="ctr"/>
              </a:tabLst>
            </a:pPr>
            <a:r>
              <a:rPr lang="en-US"/>
              <a:t>			Existing = [10, 5, 7]</a:t>
            </a:r>
            <a:br>
              <a:rPr lang="en-US"/>
            </a:br>
            <a:r>
              <a:rPr lang="en-US"/>
              <a:t>       initially, Available = Existing. </a:t>
            </a:r>
          </a:p>
          <a:p>
            <a:pPr marL="342900" indent="-342900">
              <a:spcBef>
                <a:spcPct val="20000"/>
              </a:spcBef>
              <a:tabLst>
                <a:tab pos="1371600" algn="l"/>
                <a:tab pos="2395538" algn="ctr"/>
                <a:tab pos="3594100" algn="ctr"/>
                <a:tab pos="4805363" algn="ctr"/>
              </a:tabLst>
            </a:pPr>
            <a:r>
              <a:rPr lang="en-US"/>
              <a:t>Assume, processes indicated their maximum demand as follows: </a:t>
            </a:r>
          </a:p>
          <a:p>
            <a:pPr marL="342900" indent="-342900">
              <a:spcBef>
                <a:spcPct val="20000"/>
              </a:spcBef>
              <a:tabLst>
                <a:tab pos="1371600" algn="l"/>
                <a:tab pos="2395538" algn="ctr"/>
                <a:tab pos="3594100" algn="ctr"/>
                <a:tab pos="4805363" algn="ctr"/>
              </a:tabLst>
            </a:pPr>
            <a:r>
              <a:rPr lang="en-US" sz="1600"/>
              <a:t>			</a:t>
            </a:r>
            <a:r>
              <a:rPr lang="en-US"/>
              <a:t>	</a:t>
            </a:r>
          </a:p>
        </p:txBody>
      </p:sp>
      <p:graphicFrame>
        <p:nvGraphicFramePr>
          <p:cNvPr id="1112236" name="Group 172"/>
          <p:cNvGraphicFramePr>
            <a:graphicFrameLocks noGrp="1"/>
          </p:cNvGraphicFramePr>
          <p:nvPr/>
        </p:nvGraphicFramePr>
        <p:xfrm>
          <a:off x="1258888" y="3500438"/>
          <a:ext cx="1728787" cy="2333680"/>
        </p:xfrm>
        <a:graphic>
          <a:graphicData uri="http://schemas.openxmlformats.org/drawingml/2006/table">
            <a:tbl>
              <a:tblPr/>
              <a:tblGrid>
                <a:gridCol w="523875"/>
                <a:gridCol w="1204912"/>
              </a:tblGrid>
              <a:tr h="58121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1600" b="0" i="0" u="none" strike="noStrike" cap="none" normalizeH="0" baseline="0">
                        <a:ln>
                          <a:noFill/>
                        </a:ln>
                        <a:solidFill>
                          <a:schemeClr val="tx1"/>
                        </a:solidFill>
                        <a:effectLst/>
                        <a:latin typeface="Arial" charset="0"/>
                        <a:ea typeface="ＭＳ Ｐゴシック" charset="0"/>
                      </a:endParaRP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Max</a:t>
                      </a:r>
                      <a:br>
                        <a:rPr kumimoji="0" lang="en-US" sz="1600" b="0" i="0" u="none" strike="noStrike" cap="none" normalizeH="0" baseline="0">
                          <a:ln>
                            <a:noFill/>
                          </a:ln>
                          <a:solidFill>
                            <a:schemeClr val="tx1"/>
                          </a:solidFill>
                          <a:effectLst/>
                          <a:latin typeface="Arial" charset="0"/>
                          <a:ea typeface="ＭＳ Ｐゴシック" charset="0"/>
                        </a:rPr>
                      </a:br>
                      <a:r>
                        <a:rPr kumimoji="0" lang="en-US" sz="1600" b="0" i="0" u="none" strike="noStrike" cap="none" normalizeH="0" baseline="0">
                          <a:ln>
                            <a:noFill/>
                          </a:ln>
                          <a:solidFill>
                            <a:schemeClr val="tx1"/>
                          </a:solidFill>
                          <a:effectLst/>
                          <a:latin typeface="Arial" charset="0"/>
                          <a:ea typeface="ＭＳ Ｐゴシック" charset="0"/>
                        </a:rPr>
                        <a:t>A B C</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2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P0</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7 5 3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238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P1</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3 2 2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0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P2</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9 0 2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2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P3</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2 2 2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0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P4</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4 3 3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r>
            </a:tbl>
          </a:graphicData>
        </a:graphic>
      </p:graphicFrame>
      <p:sp>
        <p:nvSpPr>
          <p:cNvPr id="1112313" name="Text Box 249"/>
          <p:cNvSpPr txBox="1">
            <a:spLocks noChangeArrowheads="1"/>
          </p:cNvSpPr>
          <p:nvPr/>
        </p:nvSpPr>
        <p:spPr bwMode="auto">
          <a:xfrm>
            <a:off x="5154613" y="4456113"/>
            <a:ext cx="3089275"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type="none" w="lg" len="lg"/>
                <a:tailEnd type="none" w="lg"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pPr>
              <a:defRPr/>
            </a:pPr>
            <a:r>
              <a:rPr lang="en-US">
                <a:cs typeface="+mn-cs"/>
              </a:rPr>
              <a:t>Initially, Allocation matrix will</a:t>
            </a:r>
          </a:p>
          <a:p>
            <a:pPr>
              <a:defRPr/>
            </a:pPr>
            <a:r>
              <a:rPr lang="en-US">
                <a:cs typeface="+mn-cs"/>
              </a:rPr>
              <a:t>be all zeros. Need matrix will</a:t>
            </a:r>
          </a:p>
          <a:p>
            <a:pPr>
              <a:defRPr/>
            </a:pPr>
            <a:r>
              <a:rPr lang="en-US">
                <a:cs typeface="+mn-cs"/>
              </a:rPr>
              <a:t>be equal to the Max matrix. </a:t>
            </a:r>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Date Placeholder 3"/>
          <p:cNvSpPr>
            <a:spLocks noGrp="1"/>
          </p:cNvSpPr>
          <p:nvPr>
            <p:ph type="dt" sz="quarter" idx="10"/>
          </p:nvPr>
        </p:nvSpPr>
        <p:spPr/>
        <p:txBody>
          <a:bodyPr/>
          <a:lstStyle/>
          <a:p>
            <a:pPr>
              <a:defRPr/>
            </a:pPr>
            <a:r>
              <a:rPr lang="tr-TR"/>
              <a:t>CS342 Operating Systems</a:t>
            </a:r>
            <a:endParaRPr lang="en-US"/>
          </a:p>
        </p:txBody>
      </p:sp>
      <p:sp>
        <p:nvSpPr>
          <p:cNvPr id="85" name="Footer Placeholder 4"/>
          <p:cNvSpPr>
            <a:spLocks noGrp="1"/>
          </p:cNvSpPr>
          <p:nvPr>
            <p:ph type="ftr" sz="quarter" idx="11"/>
          </p:nvPr>
        </p:nvSpPr>
        <p:spPr/>
        <p:txBody>
          <a:bodyPr/>
          <a:lstStyle/>
          <a:p>
            <a:pPr>
              <a:defRPr/>
            </a:pPr>
            <a:r>
              <a:rPr lang="tr-TR"/>
              <a:t>İbrahim Körpeoğlu, Bilkent University</a:t>
            </a:r>
            <a:endParaRPr lang="en-US"/>
          </a:p>
        </p:txBody>
      </p:sp>
      <p:sp>
        <p:nvSpPr>
          <p:cNvPr id="86" name="Slide Number Placeholder 5"/>
          <p:cNvSpPr>
            <a:spLocks noGrp="1"/>
          </p:cNvSpPr>
          <p:nvPr>
            <p:ph type="sldNum" sz="quarter" idx="12"/>
          </p:nvPr>
        </p:nvSpPr>
        <p:spPr/>
        <p:txBody>
          <a:bodyPr/>
          <a:lstStyle/>
          <a:p>
            <a:pPr>
              <a:defRPr/>
            </a:pPr>
            <a:fld id="{03A282A2-71EB-8649-AFD4-9BD33A545E3A}" type="slidenum">
              <a:rPr lang="en-US"/>
              <a:pPr>
                <a:defRPr/>
              </a:pPr>
              <a:t>38</a:t>
            </a:fld>
            <a:endParaRPr lang="en-US"/>
          </a:p>
        </p:txBody>
      </p:sp>
      <p:sp>
        <p:nvSpPr>
          <p:cNvPr id="1165314" name="Rectangle 2"/>
          <p:cNvSpPr>
            <a:spLocks noGrp="1" noChangeArrowheads="1"/>
          </p:cNvSpPr>
          <p:nvPr>
            <p:ph type="title"/>
          </p:nvPr>
        </p:nvSpPr>
        <p:spPr/>
        <p:txBody>
          <a:bodyPr/>
          <a:lstStyle/>
          <a:p>
            <a:pPr eaLnBrk="1" hangingPunct="1">
              <a:defRPr/>
            </a:pPr>
            <a:r>
              <a:rPr lang="en-US" smtClean="0">
                <a:cs typeface="+mj-cs"/>
              </a:rPr>
              <a:t>Example of Banker</a:t>
            </a:r>
            <a:r>
              <a:rPr lang="ja-JP" altLang="en-US" smtClean="0">
                <a:latin typeface="Arial"/>
                <a:cs typeface="+mj-cs"/>
              </a:rPr>
              <a:t>’</a:t>
            </a:r>
            <a:r>
              <a:rPr lang="en-US" smtClean="0">
                <a:cs typeface="+mj-cs"/>
              </a:rPr>
              <a:t>s Algorithm</a:t>
            </a:r>
          </a:p>
        </p:txBody>
      </p:sp>
      <p:sp>
        <p:nvSpPr>
          <p:cNvPr id="1165315" name="Rectangle 3"/>
          <p:cNvSpPr>
            <a:spLocks noGrp="1" noChangeArrowheads="1"/>
          </p:cNvSpPr>
          <p:nvPr>
            <p:ph type="body" idx="1"/>
          </p:nvPr>
        </p:nvSpPr>
        <p:spPr>
          <a:xfrm>
            <a:off x="323850" y="1557338"/>
            <a:ext cx="8496300" cy="792162"/>
          </a:xfrm>
        </p:spPr>
        <p:txBody>
          <a:bodyPr/>
          <a:lstStyle/>
          <a:p>
            <a:pPr eaLnBrk="1" hangingPunct="1">
              <a:defRPr/>
            </a:pPr>
            <a:r>
              <a:rPr lang="en-US" smtClean="0">
                <a:cs typeface="+mn-cs"/>
              </a:rPr>
              <a:t>Assume later, at an arbitrary time t, we have the following system state:</a:t>
            </a:r>
          </a:p>
        </p:txBody>
      </p:sp>
      <p:sp>
        <p:nvSpPr>
          <p:cNvPr id="1165341" name="Text Box 29"/>
          <p:cNvSpPr txBox="1">
            <a:spLocks noChangeArrowheads="1"/>
          </p:cNvSpPr>
          <p:nvPr/>
        </p:nvSpPr>
        <p:spPr bwMode="auto">
          <a:xfrm>
            <a:off x="593725" y="2513013"/>
            <a:ext cx="20034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type="none" w="lg" len="lg"/>
                <a:tailEnd type="none" w="lg"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pPr>
              <a:defRPr/>
            </a:pPr>
            <a:r>
              <a:rPr lang="en-US">
                <a:cs typeface="+mn-cs"/>
              </a:rPr>
              <a:t>Existing = [10 5 7]</a:t>
            </a:r>
          </a:p>
        </p:txBody>
      </p:sp>
      <p:graphicFrame>
        <p:nvGraphicFramePr>
          <p:cNvPr id="1165358" name="Group 46"/>
          <p:cNvGraphicFramePr>
            <a:graphicFrameLocks noGrp="1"/>
          </p:cNvGraphicFramePr>
          <p:nvPr/>
        </p:nvGraphicFramePr>
        <p:xfrm>
          <a:off x="2916238" y="3213100"/>
          <a:ext cx="1728787" cy="2333680"/>
        </p:xfrm>
        <a:graphic>
          <a:graphicData uri="http://schemas.openxmlformats.org/drawingml/2006/table">
            <a:tbl>
              <a:tblPr/>
              <a:tblGrid>
                <a:gridCol w="523875"/>
                <a:gridCol w="1204912"/>
              </a:tblGrid>
              <a:tr h="58121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1600" b="0" i="0" u="none" strike="noStrike" cap="none" normalizeH="0" baseline="0">
                        <a:ln>
                          <a:noFill/>
                        </a:ln>
                        <a:solidFill>
                          <a:schemeClr val="tx1"/>
                        </a:solidFill>
                        <a:effectLst/>
                        <a:latin typeface="Arial" charset="0"/>
                        <a:ea typeface="ＭＳ Ｐゴシック" charset="0"/>
                      </a:endParaRP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Allocation</a:t>
                      </a:r>
                      <a:br>
                        <a:rPr kumimoji="0" lang="en-US" sz="1600" b="0" i="0" u="none" strike="noStrike" cap="none" normalizeH="0" baseline="0">
                          <a:ln>
                            <a:noFill/>
                          </a:ln>
                          <a:solidFill>
                            <a:schemeClr val="tx1"/>
                          </a:solidFill>
                          <a:effectLst/>
                          <a:latin typeface="Arial" charset="0"/>
                          <a:ea typeface="ＭＳ Ｐゴシック" charset="0"/>
                        </a:rPr>
                      </a:br>
                      <a:r>
                        <a:rPr kumimoji="0" lang="en-US" sz="1600" b="0" i="0" u="none" strike="noStrike" cap="none" normalizeH="0" baseline="0">
                          <a:ln>
                            <a:noFill/>
                          </a:ln>
                          <a:solidFill>
                            <a:schemeClr val="tx1"/>
                          </a:solidFill>
                          <a:effectLst/>
                          <a:latin typeface="Arial" charset="0"/>
                          <a:ea typeface="ＭＳ Ｐゴシック" charset="0"/>
                        </a:rPr>
                        <a:t>A B C</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2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P0</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0 1 0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238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P1</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2 0 0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0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P2</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3 0 2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2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P3</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2 1 1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0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P4</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0 0 2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r>
            </a:tbl>
          </a:graphicData>
        </a:graphic>
      </p:graphicFrame>
      <p:graphicFrame>
        <p:nvGraphicFramePr>
          <p:cNvPr id="1165381" name="Group 69"/>
          <p:cNvGraphicFramePr>
            <a:graphicFrameLocks noGrp="1"/>
          </p:cNvGraphicFramePr>
          <p:nvPr/>
        </p:nvGraphicFramePr>
        <p:xfrm>
          <a:off x="4930775" y="3186113"/>
          <a:ext cx="1728788" cy="2333680"/>
        </p:xfrm>
        <a:graphic>
          <a:graphicData uri="http://schemas.openxmlformats.org/drawingml/2006/table">
            <a:tbl>
              <a:tblPr/>
              <a:tblGrid>
                <a:gridCol w="523875"/>
                <a:gridCol w="1204913"/>
              </a:tblGrid>
              <a:tr h="58121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1600" b="0" i="0" u="none" strike="noStrike" cap="none" normalizeH="0" baseline="0">
                        <a:ln>
                          <a:noFill/>
                        </a:ln>
                        <a:solidFill>
                          <a:schemeClr val="tx1"/>
                        </a:solidFill>
                        <a:effectLst/>
                        <a:latin typeface="Arial" charset="0"/>
                        <a:ea typeface="ＭＳ Ｐゴシック" charset="0"/>
                      </a:endParaRP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Need</a:t>
                      </a:r>
                      <a:br>
                        <a:rPr kumimoji="0" lang="en-US" sz="1600" b="0" i="0" u="none" strike="noStrike" cap="none" normalizeH="0" baseline="0">
                          <a:ln>
                            <a:noFill/>
                          </a:ln>
                          <a:solidFill>
                            <a:schemeClr val="tx1"/>
                          </a:solidFill>
                          <a:effectLst/>
                          <a:latin typeface="Arial" charset="0"/>
                          <a:ea typeface="ＭＳ Ｐゴシック" charset="0"/>
                        </a:rPr>
                      </a:br>
                      <a:r>
                        <a:rPr kumimoji="0" lang="en-US" sz="1600" b="0" i="0" u="none" strike="noStrike" cap="none" normalizeH="0" baseline="0">
                          <a:ln>
                            <a:noFill/>
                          </a:ln>
                          <a:solidFill>
                            <a:schemeClr val="tx1"/>
                          </a:solidFill>
                          <a:effectLst/>
                          <a:latin typeface="Arial" charset="0"/>
                          <a:ea typeface="ＭＳ Ｐゴシック" charset="0"/>
                        </a:rPr>
                        <a:t>A B C</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2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P0</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7 4 3</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238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P1</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1 2 2</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0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P2</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6 0 0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2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P3</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0 1 1</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0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P4</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4 3 1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r>
            </a:tbl>
          </a:graphicData>
        </a:graphic>
      </p:graphicFrame>
      <p:graphicFrame>
        <p:nvGraphicFramePr>
          <p:cNvPr id="1165404" name="Group 92"/>
          <p:cNvGraphicFramePr>
            <a:graphicFrameLocks noGrp="1"/>
          </p:cNvGraphicFramePr>
          <p:nvPr/>
        </p:nvGraphicFramePr>
        <p:xfrm>
          <a:off x="6967538" y="3213100"/>
          <a:ext cx="1204912" cy="930408"/>
        </p:xfrm>
        <a:graphic>
          <a:graphicData uri="http://schemas.openxmlformats.org/drawingml/2006/table">
            <a:tbl>
              <a:tblPr/>
              <a:tblGrid>
                <a:gridCol w="1204912"/>
              </a:tblGrid>
              <a:tr h="58112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Available</a:t>
                      </a:r>
                      <a:br>
                        <a:rPr kumimoji="0" lang="en-US" sz="1600" b="0" i="0" u="none" strike="noStrike" cap="none" normalizeH="0" baseline="0">
                          <a:ln>
                            <a:noFill/>
                          </a:ln>
                          <a:solidFill>
                            <a:schemeClr val="tx1"/>
                          </a:solidFill>
                          <a:effectLst/>
                          <a:latin typeface="Arial" charset="0"/>
                          <a:ea typeface="ＭＳ Ｐゴシック" charset="0"/>
                        </a:rPr>
                      </a:br>
                      <a:r>
                        <a:rPr kumimoji="0" lang="en-US" sz="1600" b="0" i="0" u="none" strike="noStrike" cap="none" normalizeH="0" baseline="0">
                          <a:ln>
                            <a:noFill/>
                          </a:ln>
                          <a:solidFill>
                            <a:schemeClr val="tx1"/>
                          </a:solidFill>
                          <a:effectLst/>
                          <a:latin typeface="Arial" charset="0"/>
                          <a:ea typeface="ＭＳ Ｐゴシック" charset="0"/>
                        </a:rPr>
                        <a:t>A B C</a:t>
                      </a:r>
                    </a:p>
                  </a:txBody>
                  <a:tcPr marL="90000" marR="90000" marT="46787" marB="46787"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15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3 3 2</a:t>
                      </a:r>
                    </a:p>
                  </a:txBody>
                  <a:tcPr marL="90000" marR="90000" marT="46787" marB="46787"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r>
            </a:tbl>
          </a:graphicData>
        </a:graphic>
      </p:graphicFrame>
      <p:graphicFrame>
        <p:nvGraphicFramePr>
          <p:cNvPr id="1165412" name="Group 100"/>
          <p:cNvGraphicFramePr>
            <a:graphicFrameLocks noGrp="1"/>
          </p:cNvGraphicFramePr>
          <p:nvPr/>
        </p:nvGraphicFramePr>
        <p:xfrm>
          <a:off x="827088" y="3213100"/>
          <a:ext cx="1728787" cy="2333680"/>
        </p:xfrm>
        <a:graphic>
          <a:graphicData uri="http://schemas.openxmlformats.org/drawingml/2006/table">
            <a:tbl>
              <a:tblPr/>
              <a:tblGrid>
                <a:gridCol w="523875"/>
                <a:gridCol w="1204912"/>
              </a:tblGrid>
              <a:tr h="58121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1600" b="0" i="0" u="none" strike="noStrike" cap="none" normalizeH="0" baseline="0">
                        <a:ln>
                          <a:noFill/>
                        </a:ln>
                        <a:solidFill>
                          <a:schemeClr val="tx1"/>
                        </a:solidFill>
                        <a:effectLst/>
                        <a:latin typeface="Arial" charset="0"/>
                        <a:ea typeface="ＭＳ Ｐゴシック" charset="0"/>
                      </a:endParaRP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Max</a:t>
                      </a:r>
                      <a:br>
                        <a:rPr kumimoji="0" lang="en-US" sz="1600" b="0" i="0" u="none" strike="noStrike" cap="none" normalizeH="0" baseline="0">
                          <a:ln>
                            <a:noFill/>
                          </a:ln>
                          <a:solidFill>
                            <a:schemeClr val="tx1"/>
                          </a:solidFill>
                          <a:effectLst/>
                          <a:latin typeface="Arial" charset="0"/>
                          <a:ea typeface="ＭＳ Ｐゴシック" charset="0"/>
                        </a:rPr>
                      </a:br>
                      <a:r>
                        <a:rPr kumimoji="0" lang="en-US" sz="1600" b="0" i="0" u="none" strike="noStrike" cap="none" normalizeH="0" baseline="0">
                          <a:ln>
                            <a:noFill/>
                          </a:ln>
                          <a:solidFill>
                            <a:schemeClr val="tx1"/>
                          </a:solidFill>
                          <a:effectLst/>
                          <a:latin typeface="Arial" charset="0"/>
                          <a:ea typeface="ＭＳ Ｐゴシック" charset="0"/>
                        </a:rPr>
                        <a:t>A B C</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2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P0</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7 5 3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238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P1</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3 2 2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0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P2</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9 0 2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2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P3</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2 2 2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0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P4</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4 3 3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r>
            </a:tbl>
          </a:graphicData>
        </a:graphic>
      </p:graphicFrame>
      <p:sp>
        <p:nvSpPr>
          <p:cNvPr id="1165435" name="Text Box 123"/>
          <p:cNvSpPr txBox="1">
            <a:spLocks noChangeArrowheads="1"/>
          </p:cNvSpPr>
          <p:nvPr/>
        </p:nvSpPr>
        <p:spPr bwMode="auto">
          <a:xfrm>
            <a:off x="3492500" y="5949950"/>
            <a:ext cx="19081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type="none" w="lg" len="lg"/>
                <a:tailEnd type="none" w="lg"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pPr>
              <a:defRPr/>
            </a:pPr>
            <a:r>
              <a:rPr lang="en-US">
                <a:cs typeface="+mn-cs"/>
              </a:rPr>
              <a:t>Is it a safe state?</a:t>
            </a:r>
          </a:p>
        </p:txBody>
      </p:sp>
      <p:sp>
        <p:nvSpPr>
          <p:cNvPr id="1165436" name="Text Box 124"/>
          <p:cNvSpPr txBox="1">
            <a:spLocks noChangeArrowheads="1"/>
          </p:cNvSpPr>
          <p:nvPr/>
        </p:nvSpPr>
        <p:spPr bwMode="auto">
          <a:xfrm>
            <a:off x="4859338" y="2492375"/>
            <a:ext cx="18065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type="none" w="lg" len="lg"/>
                <a:tailEnd type="none" w="lg"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pPr algn="ctr">
              <a:defRPr/>
            </a:pPr>
            <a:r>
              <a:rPr lang="en-US">
                <a:cs typeface="+mn-cs"/>
              </a:rPr>
              <a:t>Need = </a:t>
            </a:r>
          </a:p>
          <a:p>
            <a:pPr algn="ctr">
              <a:defRPr/>
            </a:pPr>
            <a:r>
              <a:rPr lang="en-US">
                <a:cs typeface="+mn-cs"/>
              </a:rPr>
              <a:t>Max - Allocation</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165404"/>
                                        </p:tgtEl>
                                        <p:attrNameLst>
                                          <p:attrName>style.visibility</p:attrName>
                                        </p:attrNameLst>
                                      </p:cBhvr>
                                      <p:to>
                                        <p:strVal val="visible"/>
                                      </p:to>
                                    </p:set>
                                    <p:animEffect transition="in" filter="blinds(horizontal)">
                                      <p:cBhvr>
                                        <p:cTn id="7" dur="500"/>
                                        <p:tgtEl>
                                          <p:spTgt spid="116540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165381"/>
                                        </p:tgtEl>
                                        <p:attrNameLst>
                                          <p:attrName>style.visibility</p:attrName>
                                        </p:attrNameLst>
                                      </p:cBhvr>
                                      <p:to>
                                        <p:strVal val="visible"/>
                                      </p:to>
                                    </p:set>
                                    <p:animEffect transition="in" filter="blinds(horizontal)">
                                      <p:cBhvr>
                                        <p:cTn id="12" dur="500"/>
                                        <p:tgtEl>
                                          <p:spTgt spid="1165381"/>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165436"/>
                                        </p:tgtEl>
                                        <p:attrNameLst>
                                          <p:attrName>style.visibility</p:attrName>
                                        </p:attrNameLst>
                                      </p:cBhvr>
                                      <p:to>
                                        <p:strVal val="visible"/>
                                      </p:to>
                                    </p:set>
                                    <p:animEffect transition="in" filter="blinds(horizontal)">
                                      <p:cBhvr>
                                        <p:cTn id="15" dur="500"/>
                                        <p:tgtEl>
                                          <p:spTgt spid="1165436"/>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nodeType="clickEffect">
                                  <p:stCondLst>
                                    <p:cond delay="0"/>
                                  </p:stCondLst>
                                  <p:childTnLst>
                                    <p:set>
                                      <p:cBhvr>
                                        <p:cTn id="19" dur="1" fill="hold">
                                          <p:stCondLst>
                                            <p:cond delay="0"/>
                                          </p:stCondLst>
                                        </p:cTn>
                                        <p:tgtEl>
                                          <p:spTgt spid="1165435">
                                            <p:txEl>
                                              <p:pRg st="0" end="0"/>
                                            </p:txEl>
                                          </p:spTgt>
                                        </p:tgtEl>
                                        <p:attrNameLst>
                                          <p:attrName>style.visibility</p:attrName>
                                        </p:attrNameLst>
                                      </p:cBhvr>
                                      <p:to>
                                        <p:strVal val="visible"/>
                                      </p:to>
                                    </p:set>
                                    <p:animEffect transition="in" filter="blinds(horizontal)">
                                      <p:cBhvr>
                                        <p:cTn id="20" dur="500"/>
                                        <p:tgtEl>
                                          <p:spTgt spid="11654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5436"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Date Placeholder 2"/>
          <p:cNvSpPr>
            <a:spLocks noGrp="1"/>
          </p:cNvSpPr>
          <p:nvPr>
            <p:ph type="dt" sz="quarter" idx="10"/>
          </p:nvPr>
        </p:nvSpPr>
        <p:spPr/>
        <p:txBody>
          <a:bodyPr/>
          <a:lstStyle/>
          <a:p>
            <a:pPr>
              <a:defRPr/>
            </a:pPr>
            <a:r>
              <a:rPr lang="tr-TR"/>
              <a:t>CS342 Operating Systems</a:t>
            </a:r>
            <a:endParaRPr lang="en-US"/>
          </a:p>
        </p:txBody>
      </p:sp>
      <p:sp>
        <p:nvSpPr>
          <p:cNvPr id="61" name="Footer Placeholder 3"/>
          <p:cNvSpPr>
            <a:spLocks noGrp="1"/>
          </p:cNvSpPr>
          <p:nvPr>
            <p:ph type="ftr" sz="quarter" idx="11"/>
          </p:nvPr>
        </p:nvSpPr>
        <p:spPr/>
        <p:txBody>
          <a:bodyPr/>
          <a:lstStyle/>
          <a:p>
            <a:pPr>
              <a:defRPr/>
            </a:pPr>
            <a:r>
              <a:rPr lang="tr-TR"/>
              <a:t>İbrahim Körpeoğlu, Bilkent University</a:t>
            </a:r>
            <a:endParaRPr lang="en-US"/>
          </a:p>
        </p:txBody>
      </p:sp>
      <p:sp>
        <p:nvSpPr>
          <p:cNvPr id="62" name="Slide Number Placeholder 4"/>
          <p:cNvSpPr>
            <a:spLocks noGrp="1"/>
          </p:cNvSpPr>
          <p:nvPr>
            <p:ph type="sldNum" sz="quarter" idx="12"/>
          </p:nvPr>
        </p:nvSpPr>
        <p:spPr/>
        <p:txBody>
          <a:bodyPr/>
          <a:lstStyle/>
          <a:p>
            <a:pPr>
              <a:defRPr/>
            </a:pPr>
            <a:fld id="{E3DC0971-9A4E-EE42-97E1-5FEA5633D3AA}" type="slidenum">
              <a:rPr lang="en-US"/>
              <a:pPr>
                <a:defRPr/>
              </a:pPr>
              <a:t>39</a:t>
            </a:fld>
            <a:endParaRPr lang="en-US"/>
          </a:p>
        </p:txBody>
      </p:sp>
      <p:sp>
        <p:nvSpPr>
          <p:cNvPr id="1167364" name="Rectangle 4"/>
          <p:cNvSpPr>
            <a:spLocks noGrp="1" noChangeArrowheads="1"/>
          </p:cNvSpPr>
          <p:nvPr>
            <p:ph type="title"/>
          </p:nvPr>
        </p:nvSpPr>
        <p:spPr/>
        <p:txBody>
          <a:bodyPr/>
          <a:lstStyle/>
          <a:p>
            <a:pPr eaLnBrk="1" hangingPunct="1">
              <a:defRPr/>
            </a:pPr>
            <a:r>
              <a:rPr lang="en-US" smtClean="0">
                <a:cs typeface="+mj-cs"/>
              </a:rPr>
              <a:t>Example of Banker</a:t>
            </a:r>
            <a:r>
              <a:rPr lang="ja-JP" altLang="en-US" smtClean="0">
                <a:latin typeface="Arial"/>
                <a:cs typeface="+mj-cs"/>
              </a:rPr>
              <a:t>’</a:t>
            </a:r>
            <a:r>
              <a:rPr lang="en-US" smtClean="0">
                <a:cs typeface="+mj-cs"/>
              </a:rPr>
              <a:t>s Algorithm</a:t>
            </a:r>
          </a:p>
        </p:txBody>
      </p:sp>
      <p:graphicFrame>
        <p:nvGraphicFramePr>
          <p:cNvPr id="1167365" name="Group 5"/>
          <p:cNvGraphicFramePr>
            <a:graphicFrameLocks noGrp="1"/>
          </p:cNvGraphicFramePr>
          <p:nvPr/>
        </p:nvGraphicFramePr>
        <p:xfrm>
          <a:off x="1476375" y="1628775"/>
          <a:ext cx="1728788" cy="2333680"/>
        </p:xfrm>
        <a:graphic>
          <a:graphicData uri="http://schemas.openxmlformats.org/drawingml/2006/table">
            <a:tbl>
              <a:tblPr/>
              <a:tblGrid>
                <a:gridCol w="523875"/>
                <a:gridCol w="1204913"/>
              </a:tblGrid>
              <a:tr h="58121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1600" b="0" i="0" u="none" strike="noStrike" cap="none" normalizeH="0" baseline="0">
                        <a:ln>
                          <a:noFill/>
                        </a:ln>
                        <a:solidFill>
                          <a:schemeClr val="tx1"/>
                        </a:solidFill>
                        <a:effectLst/>
                        <a:latin typeface="Arial" charset="0"/>
                        <a:ea typeface="ＭＳ Ｐゴシック" charset="0"/>
                      </a:endParaRP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Allocation</a:t>
                      </a:r>
                      <a:br>
                        <a:rPr kumimoji="0" lang="en-US" sz="1600" b="0" i="0" u="none" strike="noStrike" cap="none" normalizeH="0" baseline="0">
                          <a:ln>
                            <a:noFill/>
                          </a:ln>
                          <a:solidFill>
                            <a:schemeClr val="tx1"/>
                          </a:solidFill>
                          <a:effectLst/>
                          <a:latin typeface="Arial" charset="0"/>
                          <a:ea typeface="ＭＳ Ｐゴシック" charset="0"/>
                        </a:rPr>
                      </a:br>
                      <a:r>
                        <a:rPr kumimoji="0" lang="en-US" sz="1600" b="0" i="0" u="none" strike="noStrike" cap="none" normalizeH="0" baseline="0">
                          <a:ln>
                            <a:noFill/>
                          </a:ln>
                          <a:solidFill>
                            <a:schemeClr val="tx1"/>
                          </a:solidFill>
                          <a:effectLst/>
                          <a:latin typeface="Arial" charset="0"/>
                          <a:ea typeface="ＭＳ Ｐゴシック" charset="0"/>
                        </a:rPr>
                        <a:t>A B C</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2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P0</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0 1 0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238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P1</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2 0 0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0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P2</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3 0 2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2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P3</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2 1 1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0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P4</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0 0 2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r>
            </a:tbl>
          </a:graphicData>
        </a:graphic>
      </p:graphicFrame>
      <p:graphicFrame>
        <p:nvGraphicFramePr>
          <p:cNvPr id="1167388" name="Group 28"/>
          <p:cNvGraphicFramePr>
            <a:graphicFrameLocks noGrp="1"/>
          </p:cNvGraphicFramePr>
          <p:nvPr/>
        </p:nvGraphicFramePr>
        <p:xfrm>
          <a:off x="3635375" y="1628775"/>
          <a:ext cx="1728788" cy="2333680"/>
        </p:xfrm>
        <a:graphic>
          <a:graphicData uri="http://schemas.openxmlformats.org/drawingml/2006/table">
            <a:tbl>
              <a:tblPr/>
              <a:tblGrid>
                <a:gridCol w="523875"/>
                <a:gridCol w="1204913"/>
              </a:tblGrid>
              <a:tr h="58121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1600" b="0" i="0" u="none" strike="noStrike" cap="none" normalizeH="0" baseline="0">
                        <a:ln>
                          <a:noFill/>
                        </a:ln>
                        <a:solidFill>
                          <a:schemeClr val="tx1"/>
                        </a:solidFill>
                        <a:effectLst/>
                        <a:latin typeface="Arial" charset="0"/>
                        <a:ea typeface="ＭＳ Ｐゴシック" charset="0"/>
                      </a:endParaRP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Need</a:t>
                      </a:r>
                      <a:br>
                        <a:rPr kumimoji="0" lang="en-US" sz="1600" b="0" i="0" u="none" strike="noStrike" cap="none" normalizeH="0" baseline="0">
                          <a:ln>
                            <a:noFill/>
                          </a:ln>
                          <a:solidFill>
                            <a:schemeClr val="tx1"/>
                          </a:solidFill>
                          <a:effectLst/>
                          <a:latin typeface="Arial" charset="0"/>
                          <a:ea typeface="ＭＳ Ｐゴシック" charset="0"/>
                        </a:rPr>
                      </a:br>
                      <a:r>
                        <a:rPr kumimoji="0" lang="en-US" sz="1600" b="0" i="0" u="none" strike="noStrike" cap="none" normalizeH="0" baseline="0">
                          <a:ln>
                            <a:noFill/>
                          </a:ln>
                          <a:solidFill>
                            <a:schemeClr val="tx1"/>
                          </a:solidFill>
                          <a:effectLst/>
                          <a:latin typeface="Arial" charset="0"/>
                          <a:ea typeface="ＭＳ Ｐゴシック" charset="0"/>
                        </a:rPr>
                        <a:t>A B C</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2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P0</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7 4 3</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238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P1</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1 2 2</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0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P2</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6 0 0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2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P3</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0 1 1</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0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P4</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4 3 1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r>
            </a:tbl>
          </a:graphicData>
        </a:graphic>
      </p:graphicFrame>
      <p:graphicFrame>
        <p:nvGraphicFramePr>
          <p:cNvPr id="1167411" name="Group 51"/>
          <p:cNvGraphicFramePr>
            <a:graphicFrameLocks noGrp="1"/>
          </p:cNvGraphicFramePr>
          <p:nvPr/>
        </p:nvGraphicFramePr>
        <p:xfrm>
          <a:off x="5741988" y="1628775"/>
          <a:ext cx="1204912" cy="930408"/>
        </p:xfrm>
        <a:graphic>
          <a:graphicData uri="http://schemas.openxmlformats.org/drawingml/2006/table">
            <a:tbl>
              <a:tblPr/>
              <a:tblGrid>
                <a:gridCol w="1204912"/>
              </a:tblGrid>
              <a:tr h="58112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Available</a:t>
                      </a:r>
                      <a:br>
                        <a:rPr kumimoji="0" lang="en-US" sz="1600" b="0" i="0" u="none" strike="noStrike" cap="none" normalizeH="0" baseline="0">
                          <a:ln>
                            <a:noFill/>
                          </a:ln>
                          <a:solidFill>
                            <a:schemeClr val="tx1"/>
                          </a:solidFill>
                          <a:effectLst/>
                          <a:latin typeface="Arial" charset="0"/>
                          <a:ea typeface="ＭＳ Ｐゴシック" charset="0"/>
                        </a:rPr>
                      </a:br>
                      <a:r>
                        <a:rPr kumimoji="0" lang="en-US" sz="1600" b="0" i="0" u="none" strike="noStrike" cap="none" normalizeH="0" baseline="0">
                          <a:ln>
                            <a:noFill/>
                          </a:ln>
                          <a:solidFill>
                            <a:schemeClr val="tx1"/>
                          </a:solidFill>
                          <a:effectLst/>
                          <a:latin typeface="Arial" charset="0"/>
                          <a:ea typeface="ＭＳ Ｐゴシック" charset="0"/>
                        </a:rPr>
                        <a:t>A B C</a:t>
                      </a:r>
                    </a:p>
                  </a:txBody>
                  <a:tcPr marL="90000" marR="90000" marT="46787" marB="46787"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15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3 3 2</a:t>
                      </a:r>
                    </a:p>
                  </a:txBody>
                  <a:tcPr marL="90000" marR="90000" marT="46787" marB="46787"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r>
            </a:tbl>
          </a:graphicData>
        </a:graphic>
      </p:graphicFrame>
      <p:sp>
        <p:nvSpPr>
          <p:cNvPr id="1167421" name="Text Box 61"/>
          <p:cNvSpPr txBox="1">
            <a:spLocks noChangeArrowheads="1"/>
          </p:cNvSpPr>
          <p:nvPr/>
        </p:nvSpPr>
        <p:spPr bwMode="auto">
          <a:xfrm>
            <a:off x="395288" y="4076700"/>
            <a:ext cx="48672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type="none" w="lg" len="lg"/>
                <a:tailEnd type="none" w="lg"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pPr>
              <a:defRPr/>
            </a:pPr>
            <a:r>
              <a:rPr lang="en-US">
                <a:cs typeface="+mn-cs"/>
              </a:rPr>
              <a:t>Try to find a row in </a:t>
            </a:r>
            <a:r>
              <a:rPr lang="en-US" i="1">
                <a:cs typeface="+mn-cs"/>
              </a:rPr>
              <a:t>Need</a:t>
            </a:r>
            <a:r>
              <a:rPr lang="en-US" i="1" baseline="-25000">
                <a:cs typeface="+mn-cs"/>
              </a:rPr>
              <a:t>i </a:t>
            </a:r>
            <a:r>
              <a:rPr lang="en-US">
                <a:cs typeface="+mn-cs"/>
              </a:rPr>
              <a:t> that is &lt;= Available. </a:t>
            </a:r>
          </a:p>
        </p:txBody>
      </p:sp>
      <p:sp>
        <p:nvSpPr>
          <p:cNvPr id="1167422" name="Text Box 62"/>
          <p:cNvSpPr txBox="1">
            <a:spLocks noChangeArrowheads="1"/>
          </p:cNvSpPr>
          <p:nvPr/>
        </p:nvSpPr>
        <p:spPr bwMode="auto">
          <a:xfrm>
            <a:off x="952500" y="4456113"/>
            <a:ext cx="7261225"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type="none" w="lg" len="lg"/>
                <a:tailEnd type="none" w="lg"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pPr>
              <a:defRPr/>
            </a:pPr>
            <a:r>
              <a:rPr lang="en-US">
                <a:cs typeface="+mn-cs"/>
              </a:rPr>
              <a:t>P1.    run completion. Available becomes = [3 3 2] + [2 0 0] = [5 3 2]</a:t>
            </a:r>
          </a:p>
          <a:p>
            <a:pPr>
              <a:defRPr/>
            </a:pPr>
            <a:r>
              <a:rPr lang="en-US">
                <a:cs typeface="+mn-cs"/>
              </a:rPr>
              <a:t>P3.    run completion. Available becomes = [5 3 2] + [2 1 1] = [7 4 3]</a:t>
            </a:r>
          </a:p>
          <a:p>
            <a:pPr>
              <a:defRPr/>
            </a:pPr>
            <a:r>
              <a:rPr lang="en-US">
                <a:cs typeface="+mn-cs"/>
              </a:rPr>
              <a:t>P4.    run completion. Available becomes = [7 4 3] + [0 0 2] = [7 4 5]</a:t>
            </a:r>
          </a:p>
          <a:p>
            <a:pPr>
              <a:defRPr/>
            </a:pPr>
            <a:r>
              <a:rPr lang="en-US">
                <a:cs typeface="+mn-cs"/>
              </a:rPr>
              <a:t>P2.    run completion. Available becomes = [7 4 5] + [3 0 2] = [10 4 7]</a:t>
            </a:r>
          </a:p>
          <a:p>
            <a:pPr>
              <a:defRPr/>
            </a:pPr>
            <a:r>
              <a:rPr lang="en-US">
                <a:cs typeface="+mn-cs"/>
              </a:rPr>
              <a:t>P0.    run completion. Available becomes = [10 4 7] + [0 1 0] = [10 5 7]</a:t>
            </a:r>
          </a:p>
          <a:p>
            <a:pPr>
              <a:defRPr/>
            </a:pPr>
            <a:endParaRPr lang="en-US">
              <a:cs typeface="+mn-cs"/>
            </a:endParaRPr>
          </a:p>
        </p:txBody>
      </p:sp>
      <p:sp>
        <p:nvSpPr>
          <p:cNvPr id="1167423" name="Text Box 63"/>
          <p:cNvSpPr txBox="1">
            <a:spLocks noChangeArrowheads="1"/>
          </p:cNvSpPr>
          <p:nvPr/>
        </p:nvSpPr>
        <p:spPr bwMode="auto">
          <a:xfrm>
            <a:off x="769938" y="5942013"/>
            <a:ext cx="74453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type="none" w="lg" len="lg"/>
                <a:tailEnd type="none" w="lg"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pPr>
              <a:defRPr/>
            </a:pPr>
            <a:r>
              <a:rPr lang="en-US" b="1">
                <a:cs typeface="+mn-cs"/>
              </a:rPr>
              <a:t>We found a sequence of execution: P1, P3, P4, P2, P0. State is safe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167411"/>
                                        </p:tgtEl>
                                        <p:attrNameLst>
                                          <p:attrName>style.visibility</p:attrName>
                                        </p:attrNameLst>
                                      </p:cBhvr>
                                      <p:to>
                                        <p:strVal val="visible"/>
                                      </p:to>
                                    </p:set>
                                    <p:animEffect transition="in" filter="blinds(horizontal)">
                                      <p:cBhvr>
                                        <p:cTn id="7" dur="500"/>
                                        <p:tgtEl>
                                          <p:spTgt spid="11674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167388"/>
                                        </p:tgtEl>
                                        <p:attrNameLst>
                                          <p:attrName>style.visibility</p:attrName>
                                        </p:attrNameLst>
                                      </p:cBhvr>
                                      <p:to>
                                        <p:strVal val="visible"/>
                                      </p:to>
                                    </p:set>
                                    <p:animEffect transition="in" filter="blinds(horizontal)">
                                      <p:cBhvr>
                                        <p:cTn id="12" dur="500"/>
                                        <p:tgtEl>
                                          <p:spTgt spid="116738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167422">
                                            <p:txEl>
                                              <p:pRg st="0" end="0"/>
                                            </p:txEl>
                                          </p:spTgt>
                                        </p:tgtEl>
                                        <p:attrNameLst>
                                          <p:attrName>style.visibility</p:attrName>
                                        </p:attrNameLst>
                                      </p:cBhvr>
                                      <p:to>
                                        <p:strVal val="visible"/>
                                      </p:to>
                                    </p:set>
                                    <p:animEffect transition="in" filter="blinds(horizontal)">
                                      <p:cBhvr>
                                        <p:cTn id="17" dur="500"/>
                                        <p:tgtEl>
                                          <p:spTgt spid="1167422">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1167422">
                                            <p:txEl>
                                              <p:pRg st="1" end="1"/>
                                            </p:txEl>
                                          </p:spTgt>
                                        </p:tgtEl>
                                        <p:attrNameLst>
                                          <p:attrName>style.visibility</p:attrName>
                                        </p:attrNameLst>
                                      </p:cBhvr>
                                      <p:to>
                                        <p:strVal val="visible"/>
                                      </p:to>
                                    </p:set>
                                    <p:animEffect transition="in" filter="blinds(horizontal)">
                                      <p:cBhvr>
                                        <p:cTn id="22" dur="500"/>
                                        <p:tgtEl>
                                          <p:spTgt spid="1167422">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1167422">
                                            <p:txEl>
                                              <p:pRg st="2" end="2"/>
                                            </p:txEl>
                                          </p:spTgt>
                                        </p:tgtEl>
                                        <p:attrNameLst>
                                          <p:attrName>style.visibility</p:attrName>
                                        </p:attrNameLst>
                                      </p:cBhvr>
                                      <p:to>
                                        <p:strVal val="visible"/>
                                      </p:to>
                                    </p:set>
                                    <p:animEffect transition="in" filter="blinds(horizontal)">
                                      <p:cBhvr>
                                        <p:cTn id="27" dur="500"/>
                                        <p:tgtEl>
                                          <p:spTgt spid="1167422">
                                            <p:txEl>
                                              <p:pRg st="2" end="2"/>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1167422">
                                            <p:txEl>
                                              <p:pRg st="3" end="3"/>
                                            </p:txEl>
                                          </p:spTgt>
                                        </p:tgtEl>
                                        <p:attrNameLst>
                                          <p:attrName>style.visibility</p:attrName>
                                        </p:attrNameLst>
                                      </p:cBhvr>
                                      <p:to>
                                        <p:strVal val="visible"/>
                                      </p:to>
                                    </p:set>
                                    <p:animEffect transition="in" filter="blinds(horizontal)">
                                      <p:cBhvr>
                                        <p:cTn id="32" dur="500"/>
                                        <p:tgtEl>
                                          <p:spTgt spid="1167422">
                                            <p:txEl>
                                              <p:pRg st="3" end="3"/>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1167422">
                                            <p:txEl>
                                              <p:pRg st="4" end="4"/>
                                            </p:txEl>
                                          </p:spTgt>
                                        </p:tgtEl>
                                        <p:attrNameLst>
                                          <p:attrName>style.visibility</p:attrName>
                                        </p:attrNameLst>
                                      </p:cBhvr>
                                      <p:to>
                                        <p:strVal val="visible"/>
                                      </p:to>
                                    </p:set>
                                    <p:animEffect transition="in" filter="blinds(horizontal)">
                                      <p:cBhvr>
                                        <p:cTn id="37" dur="500"/>
                                        <p:tgtEl>
                                          <p:spTgt spid="1167422">
                                            <p:txEl>
                                              <p:pRg st="4" end="4"/>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167423"/>
                                        </p:tgtEl>
                                        <p:attrNameLst>
                                          <p:attrName>style.visibility</p:attrName>
                                        </p:attrNameLst>
                                      </p:cBhvr>
                                      <p:to>
                                        <p:strVal val="visible"/>
                                      </p:to>
                                    </p:set>
                                    <p:animEffect transition="in" filter="blinds(horizontal)">
                                      <p:cBhvr>
                                        <p:cTn id="42" dur="500"/>
                                        <p:tgtEl>
                                          <p:spTgt spid="11674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42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Date Placeholder 3"/>
          <p:cNvSpPr>
            <a:spLocks noGrp="1"/>
          </p:cNvSpPr>
          <p:nvPr>
            <p:ph type="dt" sz="quarter" idx="10"/>
          </p:nvPr>
        </p:nvSpPr>
        <p:spPr/>
        <p:txBody>
          <a:bodyPr/>
          <a:lstStyle/>
          <a:p>
            <a:pPr>
              <a:defRPr/>
            </a:pPr>
            <a:r>
              <a:rPr lang="tr-TR"/>
              <a:t>CS342 Operating Systems</a:t>
            </a:r>
            <a:endParaRPr lang="en-US"/>
          </a:p>
        </p:txBody>
      </p:sp>
      <p:sp>
        <p:nvSpPr>
          <p:cNvPr id="39" name="Footer Placeholder 4"/>
          <p:cNvSpPr>
            <a:spLocks noGrp="1"/>
          </p:cNvSpPr>
          <p:nvPr>
            <p:ph type="ftr" sz="quarter" idx="11"/>
          </p:nvPr>
        </p:nvSpPr>
        <p:spPr/>
        <p:txBody>
          <a:bodyPr/>
          <a:lstStyle/>
          <a:p>
            <a:pPr>
              <a:defRPr/>
            </a:pPr>
            <a:r>
              <a:rPr lang="tr-TR"/>
              <a:t>İbrahim Körpeoğlu, Bilkent University</a:t>
            </a:r>
            <a:endParaRPr lang="en-US"/>
          </a:p>
        </p:txBody>
      </p:sp>
      <p:sp>
        <p:nvSpPr>
          <p:cNvPr id="40" name="Slide Number Placeholder 5"/>
          <p:cNvSpPr>
            <a:spLocks noGrp="1"/>
          </p:cNvSpPr>
          <p:nvPr>
            <p:ph type="sldNum" sz="quarter" idx="12"/>
          </p:nvPr>
        </p:nvSpPr>
        <p:spPr/>
        <p:txBody>
          <a:bodyPr/>
          <a:lstStyle/>
          <a:p>
            <a:pPr>
              <a:defRPr/>
            </a:pPr>
            <a:fld id="{591EF22E-A5D8-5148-BD7F-F0EF4F3A564A}" type="slidenum">
              <a:rPr lang="en-US"/>
              <a:pPr>
                <a:defRPr/>
              </a:pPr>
              <a:t>4</a:t>
            </a:fld>
            <a:endParaRPr lang="en-US"/>
          </a:p>
        </p:txBody>
      </p:sp>
      <p:sp>
        <p:nvSpPr>
          <p:cNvPr id="1044482" name="Rectangle 2"/>
          <p:cNvSpPr>
            <a:spLocks noGrp="1" noChangeArrowheads="1"/>
          </p:cNvSpPr>
          <p:nvPr>
            <p:ph type="title"/>
          </p:nvPr>
        </p:nvSpPr>
        <p:spPr/>
        <p:txBody>
          <a:bodyPr/>
          <a:lstStyle/>
          <a:p>
            <a:pPr eaLnBrk="1" hangingPunct="1">
              <a:defRPr/>
            </a:pPr>
            <a:r>
              <a:rPr lang="en-US" smtClean="0">
                <a:cs typeface="+mj-cs"/>
              </a:rPr>
              <a:t>Bridge Crossing Example</a:t>
            </a:r>
          </a:p>
        </p:txBody>
      </p:sp>
      <p:sp>
        <p:nvSpPr>
          <p:cNvPr id="1044483" name="Rectangle 3"/>
          <p:cNvSpPr>
            <a:spLocks noGrp="1" noChangeArrowheads="1"/>
          </p:cNvSpPr>
          <p:nvPr>
            <p:ph type="body" idx="1"/>
          </p:nvPr>
        </p:nvSpPr>
        <p:spPr>
          <a:xfrm>
            <a:off x="323850" y="3644900"/>
            <a:ext cx="8496300" cy="2592388"/>
          </a:xfrm>
        </p:spPr>
        <p:txBody>
          <a:bodyPr/>
          <a:lstStyle/>
          <a:p>
            <a:pPr eaLnBrk="1" hangingPunct="1">
              <a:defRPr/>
            </a:pPr>
            <a:r>
              <a:rPr lang="en-US" dirty="0" smtClean="0">
                <a:cs typeface="+mn-cs"/>
              </a:rPr>
              <a:t>Traffic only in one direction</a:t>
            </a:r>
          </a:p>
          <a:p>
            <a:pPr eaLnBrk="1" hangingPunct="1">
              <a:defRPr/>
            </a:pPr>
            <a:r>
              <a:rPr lang="en-US" dirty="0" smtClean="0">
                <a:solidFill>
                  <a:srgbClr val="FF0000"/>
                </a:solidFill>
                <a:cs typeface="+mn-cs"/>
              </a:rPr>
              <a:t>Each section of a bridge </a:t>
            </a:r>
            <a:r>
              <a:rPr lang="en-US" dirty="0" smtClean="0">
                <a:cs typeface="+mn-cs"/>
              </a:rPr>
              <a:t>can be viewed as a resource</a:t>
            </a:r>
          </a:p>
          <a:p>
            <a:pPr eaLnBrk="1" hangingPunct="1">
              <a:defRPr/>
            </a:pPr>
            <a:r>
              <a:rPr lang="en-US" dirty="0" smtClean="0">
                <a:cs typeface="+mn-cs"/>
              </a:rPr>
              <a:t>If a deadlock occurs, it can be resolved if one car backs up (preempt resources and rollback)</a:t>
            </a:r>
          </a:p>
          <a:p>
            <a:pPr eaLnBrk="1" hangingPunct="1">
              <a:defRPr/>
            </a:pPr>
            <a:r>
              <a:rPr lang="en-US" dirty="0" smtClean="0">
                <a:cs typeface="+mn-cs"/>
              </a:rPr>
              <a:t>Several cars may have to be backed up if a deadlock occurs</a:t>
            </a:r>
          </a:p>
          <a:p>
            <a:pPr eaLnBrk="1" hangingPunct="1">
              <a:defRPr/>
            </a:pPr>
            <a:r>
              <a:rPr lang="en-US" dirty="0" smtClean="0">
                <a:cs typeface="+mn-cs"/>
              </a:rPr>
              <a:t>Starvation is possible</a:t>
            </a:r>
          </a:p>
          <a:p>
            <a:pPr eaLnBrk="1" hangingPunct="1">
              <a:defRPr/>
            </a:pPr>
            <a:r>
              <a:rPr lang="en-US" dirty="0" smtClean="0">
                <a:cs typeface="+mn-cs"/>
              </a:rPr>
              <a:t>Note – </a:t>
            </a:r>
            <a:r>
              <a:rPr lang="en-US" b="1" dirty="0" smtClean="0">
                <a:cs typeface="+mn-cs"/>
              </a:rPr>
              <a:t>Most </a:t>
            </a:r>
            <a:r>
              <a:rPr lang="en-US" b="1" dirty="0" err="1" smtClean="0">
                <a:cs typeface="+mn-cs"/>
              </a:rPr>
              <a:t>OSes</a:t>
            </a:r>
            <a:r>
              <a:rPr lang="en-US" b="1" dirty="0" smtClean="0">
                <a:cs typeface="+mn-cs"/>
              </a:rPr>
              <a:t> do not prevent or deal with deadlocks</a:t>
            </a:r>
          </a:p>
          <a:p>
            <a:pPr eaLnBrk="1" hangingPunct="1">
              <a:defRPr/>
            </a:pPr>
            <a:endParaRPr lang="en-US" b="1" dirty="0" smtClean="0">
              <a:cs typeface="+mn-cs"/>
            </a:endParaRPr>
          </a:p>
        </p:txBody>
      </p:sp>
      <p:grpSp>
        <p:nvGrpSpPr>
          <p:cNvPr id="9222" name="Group 35"/>
          <p:cNvGrpSpPr>
            <a:grpSpLocks/>
          </p:cNvGrpSpPr>
          <p:nvPr/>
        </p:nvGrpSpPr>
        <p:grpSpPr bwMode="auto">
          <a:xfrm>
            <a:off x="1266825" y="1600200"/>
            <a:ext cx="6276975" cy="1371600"/>
            <a:chOff x="798" y="1008"/>
            <a:chExt cx="3954" cy="864"/>
          </a:xfrm>
        </p:grpSpPr>
        <p:grpSp>
          <p:nvGrpSpPr>
            <p:cNvPr id="9227" name="Group 11"/>
            <p:cNvGrpSpPr>
              <a:grpSpLocks/>
            </p:cNvGrpSpPr>
            <p:nvPr/>
          </p:nvGrpSpPr>
          <p:grpSpPr bwMode="auto">
            <a:xfrm>
              <a:off x="816" y="1008"/>
              <a:ext cx="3936" cy="240"/>
              <a:chOff x="672" y="1008"/>
              <a:chExt cx="3936" cy="240"/>
            </a:xfrm>
          </p:grpSpPr>
          <p:sp>
            <p:nvSpPr>
              <p:cNvPr id="9251" name="Line 6"/>
              <p:cNvSpPr>
                <a:spLocks noChangeShapeType="1"/>
              </p:cNvSpPr>
              <p:nvPr/>
            </p:nvSpPr>
            <p:spPr bwMode="auto">
              <a:xfrm>
                <a:off x="672" y="1008"/>
                <a:ext cx="115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52" name="Line 7"/>
              <p:cNvSpPr>
                <a:spLocks noChangeShapeType="1"/>
              </p:cNvSpPr>
              <p:nvPr/>
            </p:nvSpPr>
            <p:spPr bwMode="auto">
              <a:xfrm>
                <a:off x="1824" y="1008"/>
                <a:ext cx="384"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53" name="Line 8"/>
              <p:cNvSpPr>
                <a:spLocks noChangeShapeType="1"/>
              </p:cNvSpPr>
              <p:nvPr/>
            </p:nvSpPr>
            <p:spPr bwMode="auto">
              <a:xfrm>
                <a:off x="2208" y="1248"/>
                <a:ext cx="86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54" name="Line 9"/>
              <p:cNvSpPr>
                <a:spLocks noChangeShapeType="1"/>
              </p:cNvSpPr>
              <p:nvPr/>
            </p:nvSpPr>
            <p:spPr bwMode="auto">
              <a:xfrm flipV="1">
                <a:off x="3072" y="1026"/>
                <a:ext cx="384" cy="22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55" name="Line 10"/>
              <p:cNvSpPr>
                <a:spLocks noChangeShapeType="1"/>
              </p:cNvSpPr>
              <p:nvPr/>
            </p:nvSpPr>
            <p:spPr bwMode="auto">
              <a:xfrm>
                <a:off x="3456" y="1020"/>
                <a:ext cx="115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9228" name="Group 12"/>
            <p:cNvGrpSpPr>
              <a:grpSpLocks/>
            </p:cNvGrpSpPr>
            <p:nvPr/>
          </p:nvGrpSpPr>
          <p:grpSpPr bwMode="auto">
            <a:xfrm flipV="1">
              <a:off x="816" y="1632"/>
              <a:ext cx="3936" cy="240"/>
              <a:chOff x="672" y="1008"/>
              <a:chExt cx="3936" cy="240"/>
            </a:xfrm>
          </p:grpSpPr>
          <p:sp>
            <p:nvSpPr>
              <p:cNvPr id="9246" name="Line 13"/>
              <p:cNvSpPr>
                <a:spLocks noChangeShapeType="1"/>
              </p:cNvSpPr>
              <p:nvPr/>
            </p:nvSpPr>
            <p:spPr bwMode="auto">
              <a:xfrm>
                <a:off x="672" y="1008"/>
                <a:ext cx="115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47" name="Line 14"/>
              <p:cNvSpPr>
                <a:spLocks noChangeShapeType="1"/>
              </p:cNvSpPr>
              <p:nvPr/>
            </p:nvSpPr>
            <p:spPr bwMode="auto">
              <a:xfrm>
                <a:off x="1824" y="1008"/>
                <a:ext cx="384"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48" name="Line 15"/>
              <p:cNvSpPr>
                <a:spLocks noChangeShapeType="1"/>
              </p:cNvSpPr>
              <p:nvPr/>
            </p:nvSpPr>
            <p:spPr bwMode="auto">
              <a:xfrm>
                <a:off x="2208" y="1248"/>
                <a:ext cx="86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49" name="Line 16"/>
              <p:cNvSpPr>
                <a:spLocks noChangeShapeType="1"/>
              </p:cNvSpPr>
              <p:nvPr/>
            </p:nvSpPr>
            <p:spPr bwMode="auto">
              <a:xfrm flipV="1">
                <a:off x="3072" y="1026"/>
                <a:ext cx="384" cy="22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50" name="Line 17"/>
              <p:cNvSpPr>
                <a:spLocks noChangeShapeType="1"/>
              </p:cNvSpPr>
              <p:nvPr/>
            </p:nvSpPr>
            <p:spPr bwMode="auto">
              <a:xfrm>
                <a:off x="3456" y="1020"/>
                <a:ext cx="115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9229" name="Group 22"/>
            <p:cNvGrpSpPr>
              <a:grpSpLocks/>
            </p:cNvGrpSpPr>
            <p:nvPr/>
          </p:nvGrpSpPr>
          <p:grpSpPr bwMode="auto">
            <a:xfrm>
              <a:off x="1512" y="1614"/>
              <a:ext cx="288" cy="162"/>
              <a:chOff x="1056" y="1614"/>
              <a:chExt cx="288" cy="162"/>
            </a:xfrm>
          </p:grpSpPr>
          <p:sp>
            <p:nvSpPr>
              <p:cNvPr id="9244" name="Rectangle 18"/>
              <p:cNvSpPr>
                <a:spLocks noChangeArrowheads="1"/>
              </p:cNvSpPr>
              <p:nvPr/>
            </p:nvSpPr>
            <p:spPr bwMode="auto">
              <a:xfrm>
                <a:off x="1056" y="1614"/>
                <a:ext cx="288" cy="162"/>
              </a:xfrm>
              <a:prstGeom prst="rect">
                <a:avLst/>
              </a:prstGeom>
              <a:solidFill>
                <a:schemeClr val="bg1"/>
              </a:solidFill>
              <a:ln w="9525">
                <a:solidFill>
                  <a:schemeClr val="tx1"/>
                </a:solidFill>
                <a:miter lim="800000"/>
                <a:headEnd/>
                <a:tailEnd/>
              </a:ln>
            </p:spPr>
            <p:txBody>
              <a:bodyPr wrap="none" anchor="ctr"/>
              <a:lstStyle/>
              <a:p>
                <a:pPr eaLnBrk="0" hangingPunct="0"/>
                <a:endParaRPr lang="tr-TR">
                  <a:latin typeface="Verdana" charset="0"/>
                </a:endParaRPr>
              </a:p>
            </p:txBody>
          </p:sp>
          <p:sp>
            <p:nvSpPr>
              <p:cNvPr id="9245" name="Rectangle 19"/>
              <p:cNvSpPr>
                <a:spLocks noChangeArrowheads="1"/>
              </p:cNvSpPr>
              <p:nvPr/>
            </p:nvSpPr>
            <p:spPr bwMode="auto">
              <a:xfrm>
                <a:off x="1206" y="1638"/>
                <a:ext cx="66" cy="114"/>
              </a:xfrm>
              <a:prstGeom prst="rect">
                <a:avLst/>
              </a:prstGeom>
              <a:solidFill>
                <a:schemeClr val="bg1"/>
              </a:solidFill>
              <a:ln w="9525">
                <a:solidFill>
                  <a:schemeClr val="tx1"/>
                </a:solidFill>
                <a:miter lim="800000"/>
                <a:headEnd/>
                <a:tailEnd/>
              </a:ln>
            </p:spPr>
            <p:txBody>
              <a:bodyPr wrap="none" anchor="ctr"/>
              <a:lstStyle/>
              <a:p>
                <a:pPr eaLnBrk="0" hangingPunct="0"/>
                <a:endParaRPr lang="tr-TR">
                  <a:latin typeface="Verdana" charset="0"/>
                </a:endParaRPr>
              </a:p>
            </p:txBody>
          </p:sp>
        </p:grpSp>
        <p:sp>
          <p:nvSpPr>
            <p:cNvPr id="9230" name="Line 20"/>
            <p:cNvSpPr>
              <a:spLocks noChangeShapeType="1"/>
            </p:cNvSpPr>
            <p:nvPr/>
          </p:nvSpPr>
          <p:spPr bwMode="auto">
            <a:xfrm>
              <a:off x="798" y="1428"/>
              <a:ext cx="1272"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31" name="Line 21"/>
            <p:cNvSpPr>
              <a:spLocks noChangeShapeType="1"/>
            </p:cNvSpPr>
            <p:nvPr/>
          </p:nvSpPr>
          <p:spPr bwMode="auto">
            <a:xfrm>
              <a:off x="3444" y="1422"/>
              <a:ext cx="1272"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9232" name="Group 23"/>
            <p:cNvGrpSpPr>
              <a:grpSpLocks/>
            </p:cNvGrpSpPr>
            <p:nvPr/>
          </p:nvGrpSpPr>
          <p:grpSpPr bwMode="auto">
            <a:xfrm>
              <a:off x="2382" y="1344"/>
              <a:ext cx="288" cy="162"/>
              <a:chOff x="1056" y="1614"/>
              <a:chExt cx="288" cy="162"/>
            </a:xfrm>
          </p:grpSpPr>
          <p:sp>
            <p:nvSpPr>
              <p:cNvPr id="9242" name="Rectangle 24"/>
              <p:cNvSpPr>
                <a:spLocks noChangeArrowheads="1"/>
              </p:cNvSpPr>
              <p:nvPr/>
            </p:nvSpPr>
            <p:spPr bwMode="auto">
              <a:xfrm>
                <a:off x="1056" y="1614"/>
                <a:ext cx="288" cy="162"/>
              </a:xfrm>
              <a:prstGeom prst="rect">
                <a:avLst/>
              </a:prstGeom>
              <a:solidFill>
                <a:schemeClr val="bg1"/>
              </a:solidFill>
              <a:ln w="9525">
                <a:solidFill>
                  <a:schemeClr val="tx1"/>
                </a:solidFill>
                <a:miter lim="800000"/>
                <a:headEnd/>
                <a:tailEnd/>
              </a:ln>
            </p:spPr>
            <p:txBody>
              <a:bodyPr wrap="none" anchor="ctr"/>
              <a:lstStyle/>
              <a:p>
                <a:pPr eaLnBrk="0" hangingPunct="0"/>
                <a:endParaRPr lang="tr-TR">
                  <a:latin typeface="Verdana" charset="0"/>
                </a:endParaRPr>
              </a:p>
            </p:txBody>
          </p:sp>
          <p:sp>
            <p:nvSpPr>
              <p:cNvPr id="9243" name="Rectangle 25"/>
              <p:cNvSpPr>
                <a:spLocks noChangeArrowheads="1"/>
              </p:cNvSpPr>
              <p:nvPr/>
            </p:nvSpPr>
            <p:spPr bwMode="auto">
              <a:xfrm>
                <a:off x="1206" y="1638"/>
                <a:ext cx="66" cy="114"/>
              </a:xfrm>
              <a:prstGeom prst="rect">
                <a:avLst/>
              </a:prstGeom>
              <a:solidFill>
                <a:schemeClr val="bg1"/>
              </a:solidFill>
              <a:ln w="9525">
                <a:solidFill>
                  <a:schemeClr val="tx1"/>
                </a:solidFill>
                <a:miter lim="800000"/>
                <a:headEnd/>
                <a:tailEnd/>
              </a:ln>
            </p:spPr>
            <p:txBody>
              <a:bodyPr wrap="none" anchor="ctr"/>
              <a:lstStyle/>
              <a:p>
                <a:pPr eaLnBrk="0" hangingPunct="0"/>
                <a:endParaRPr lang="tr-TR">
                  <a:latin typeface="Verdana" charset="0"/>
                </a:endParaRPr>
              </a:p>
            </p:txBody>
          </p:sp>
        </p:grpSp>
        <p:grpSp>
          <p:nvGrpSpPr>
            <p:cNvPr id="9233" name="Group 26"/>
            <p:cNvGrpSpPr>
              <a:grpSpLocks/>
            </p:cNvGrpSpPr>
            <p:nvPr/>
          </p:nvGrpSpPr>
          <p:grpSpPr bwMode="auto">
            <a:xfrm flipH="1">
              <a:off x="2838" y="1344"/>
              <a:ext cx="288" cy="162"/>
              <a:chOff x="1056" y="1614"/>
              <a:chExt cx="288" cy="162"/>
            </a:xfrm>
          </p:grpSpPr>
          <p:sp>
            <p:nvSpPr>
              <p:cNvPr id="9240" name="Rectangle 27"/>
              <p:cNvSpPr>
                <a:spLocks noChangeArrowheads="1"/>
              </p:cNvSpPr>
              <p:nvPr/>
            </p:nvSpPr>
            <p:spPr bwMode="auto">
              <a:xfrm>
                <a:off x="1056" y="1614"/>
                <a:ext cx="288" cy="162"/>
              </a:xfrm>
              <a:prstGeom prst="rect">
                <a:avLst/>
              </a:prstGeom>
              <a:solidFill>
                <a:schemeClr val="bg1"/>
              </a:solidFill>
              <a:ln w="9525">
                <a:solidFill>
                  <a:schemeClr val="tx1"/>
                </a:solidFill>
                <a:miter lim="800000"/>
                <a:headEnd/>
                <a:tailEnd/>
              </a:ln>
            </p:spPr>
            <p:txBody>
              <a:bodyPr wrap="none" anchor="ctr"/>
              <a:lstStyle/>
              <a:p>
                <a:pPr eaLnBrk="0" hangingPunct="0"/>
                <a:endParaRPr lang="tr-TR">
                  <a:latin typeface="Verdana" charset="0"/>
                </a:endParaRPr>
              </a:p>
            </p:txBody>
          </p:sp>
          <p:sp>
            <p:nvSpPr>
              <p:cNvPr id="9241" name="Rectangle 28"/>
              <p:cNvSpPr>
                <a:spLocks noChangeArrowheads="1"/>
              </p:cNvSpPr>
              <p:nvPr/>
            </p:nvSpPr>
            <p:spPr bwMode="auto">
              <a:xfrm>
                <a:off x="1206" y="1638"/>
                <a:ext cx="66" cy="114"/>
              </a:xfrm>
              <a:prstGeom prst="rect">
                <a:avLst/>
              </a:prstGeom>
              <a:solidFill>
                <a:schemeClr val="bg1"/>
              </a:solidFill>
              <a:ln w="9525">
                <a:solidFill>
                  <a:schemeClr val="tx1"/>
                </a:solidFill>
                <a:miter lim="800000"/>
                <a:headEnd/>
                <a:tailEnd/>
              </a:ln>
            </p:spPr>
            <p:txBody>
              <a:bodyPr wrap="none" anchor="ctr"/>
              <a:lstStyle/>
              <a:p>
                <a:pPr eaLnBrk="0" hangingPunct="0"/>
                <a:endParaRPr lang="tr-TR">
                  <a:latin typeface="Verdana" charset="0"/>
                </a:endParaRPr>
              </a:p>
            </p:txBody>
          </p:sp>
        </p:grpSp>
        <p:grpSp>
          <p:nvGrpSpPr>
            <p:cNvPr id="9234" name="Group 29"/>
            <p:cNvGrpSpPr>
              <a:grpSpLocks/>
            </p:cNvGrpSpPr>
            <p:nvPr/>
          </p:nvGrpSpPr>
          <p:grpSpPr bwMode="auto">
            <a:xfrm flipH="1">
              <a:off x="3822" y="1140"/>
              <a:ext cx="288" cy="162"/>
              <a:chOff x="1056" y="1614"/>
              <a:chExt cx="288" cy="162"/>
            </a:xfrm>
          </p:grpSpPr>
          <p:sp>
            <p:nvSpPr>
              <p:cNvPr id="9238" name="Rectangle 30"/>
              <p:cNvSpPr>
                <a:spLocks noChangeArrowheads="1"/>
              </p:cNvSpPr>
              <p:nvPr/>
            </p:nvSpPr>
            <p:spPr bwMode="auto">
              <a:xfrm>
                <a:off x="1056" y="1614"/>
                <a:ext cx="288" cy="162"/>
              </a:xfrm>
              <a:prstGeom prst="rect">
                <a:avLst/>
              </a:prstGeom>
              <a:solidFill>
                <a:schemeClr val="bg1"/>
              </a:solidFill>
              <a:ln w="9525">
                <a:solidFill>
                  <a:schemeClr val="tx1"/>
                </a:solidFill>
                <a:miter lim="800000"/>
                <a:headEnd/>
                <a:tailEnd/>
              </a:ln>
            </p:spPr>
            <p:txBody>
              <a:bodyPr wrap="none" anchor="ctr"/>
              <a:lstStyle/>
              <a:p>
                <a:pPr eaLnBrk="0" hangingPunct="0"/>
                <a:endParaRPr lang="tr-TR">
                  <a:latin typeface="Verdana" charset="0"/>
                </a:endParaRPr>
              </a:p>
            </p:txBody>
          </p:sp>
          <p:sp>
            <p:nvSpPr>
              <p:cNvPr id="9239" name="Rectangle 31"/>
              <p:cNvSpPr>
                <a:spLocks noChangeArrowheads="1"/>
              </p:cNvSpPr>
              <p:nvPr/>
            </p:nvSpPr>
            <p:spPr bwMode="auto">
              <a:xfrm>
                <a:off x="1206" y="1638"/>
                <a:ext cx="66" cy="114"/>
              </a:xfrm>
              <a:prstGeom prst="rect">
                <a:avLst/>
              </a:prstGeom>
              <a:solidFill>
                <a:schemeClr val="bg1"/>
              </a:solidFill>
              <a:ln w="9525">
                <a:solidFill>
                  <a:schemeClr val="tx1"/>
                </a:solidFill>
                <a:miter lim="800000"/>
                <a:headEnd/>
                <a:tailEnd/>
              </a:ln>
            </p:spPr>
            <p:txBody>
              <a:bodyPr wrap="none" anchor="ctr"/>
              <a:lstStyle/>
              <a:p>
                <a:pPr eaLnBrk="0" hangingPunct="0"/>
                <a:endParaRPr lang="tr-TR">
                  <a:latin typeface="Verdana" charset="0"/>
                </a:endParaRPr>
              </a:p>
            </p:txBody>
          </p:sp>
        </p:grpSp>
        <p:grpSp>
          <p:nvGrpSpPr>
            <p:cNvPr id="9235" name="Group 32"/>
            <p:cNvGrpSpPr>
              <a:grpSpLocks/>
            </p:cNvGrpSpPr>
            <p:nvPr/>
          </p:nvGrpSpPr>
          <p:grpSpPr bwMode="auto">
            <a:xfrm flipH="1">
              <a:off x="4248" y="1140"/>
              <a:ext cx="288" cy="162"/>
              <a:chOff x="1056" y="1614"/>
              <a:chExt cx="288" cy="162"/>
            </a:xfrm>
          </p:grpSpPr>
          <p:sp>
            <p:nvSpPr>
              <p:cNvPr id="9236" name="Rectangle 33"/>
              <p:cNvSpPr>
                <a:spLocks noChangeArrowheads="1"/>
              </p:cNvSpPr>
              <p:nvPr/>
            </p:nvSpPr>
            <p:spPr bwMode="auto">
              <a:xfrm>
                <a:off x="1056" y="1614"/>
                <a:ext cx="288" cy="162"/>
              </a:xfrm>
              <a:prstGeom prst="rect">
                <a:avLst/>
              </a:prstGeom>
              <a:solidFill>
                <a:schemeClr val="bg1"/>
              </a:solidFill>
              <a:ln w="9525">
                <a:solidFill>
                  <a:schemeClr val="tx1"/>
                </a:solidFill>
                <a:miter lim="800000"/>
                <a:headEnd/>
                <a:tailEnd/>
              </a:ln>
            </p:spPr>
            <p:txBody>
              <a:bodyPr wrap="none" anchor="ctr"/>
              <a:lstStyle/>
              <a:p>
                <a:pPr eaLnBrk="0" hangingPunct="0"/>
                <a:endParaRPr lang="tr-TR">
                  <a:latin typeface="Verdana" charset="0"/>
                </a:endParaRPr>
              </a:p>
            </p:txBody>
          </p:sp>
          <p:sp>
            <p:nvSpPr>
              <p:cNvPr id="9237" name="Rectangle 34"/>
              <p:cNvSpPr>
                <a:spLocks noChangeArrowheads="1"/>
              </p:cNvSpPr>
              <p:nvPr/>
            </p:nvSpPr>
            <p:spPr bwMode="auto">
              <a:xfrm>
                <a:off x="1206" y="1638"/>
                <a:ext cx="66" cy="114"/>
              </a:xfrm>
              <a:prstGeom prst="rect">
                <a:avLst/>
              </a:prstGeom>
              <a:solidFill>
                <a:schemeClr val="bg1"/>
              </a:solidFill>
              <a:ln w="9525">
                <a:solidFill>
                  <a:schemeClr val="tx1"/>
                </a:solidFill>
                <a:miter lim="800000"/>
                <a:headEnd/>
                <a:tailEnd/>
              </a:ln>
            </p:spPr>
            <p:txBody>
              <a:bodyPr wrap="none" anchor="ctr"/>
              <a:lstStyle/>
              <a:p>
                <a:pPr eaLnBrk="0" hangingPunct="0"/>
                <a:endParaRPr lang="tr-TR">
                  <a:latin typeface="Verdana" charset="0"/>
                </a:endParaRPr>
              </a:p>
            </p:txBody>
          </p:sp>
        </p:grpSp>
      </p:grpSp>
      <p:sp>
        <p:nvSpPr>
          <p:cNvPr id="1044514" name="Line 34"/>
          <p:cNvSpPr>
            <a:spLocks noChangeShapeType="1"/>
          </p:cNvSpPr>
          <p:nvPr/>
        </p:nvSpPr>
        <p:spPr bwMode="auto">
          <a:xfrm>
            <a:off x="3708400" y="2781300"/>
            <a:ext cx="576263" cy="0"/>
          </a:xfrm>
          <a:prstGeom prst="line">
            <a:avLst/>
          </a:prstGeom>
          <a:noFill/>
          <a:ln w="3175">
            <a:solidFill>
              <a:schemeClr val="tx1"/>
            </a:solidFill>
            <a:round/>
            <a:headEnd type="triangle" w="lg" len="lg"/>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pPr>
              <a:defRPr/>
            </a:pPr>
            <a:endParaRPr lang="en-US">
              <a:cs typeface="+mn-cs"/>
            </a:endParaRPr>
          </a:p>
        </p:txBody>
      </p:sp>
      <p:sp>
        <p:nvSpPr>
          <p:cNvPr id="1044515" name="Line 35"/>
          <p:cNvSpPr>
            <a:spLocks noChangeShapeType="1"/>
          </p:cNvSpPr>
          <p:nvPr/>
        </p:nvSpPr>
        <p:spPr bwMode="auto">
          <a:xfrm>
            <a:off x="4356100" y="2781300"/>
            <a:ext cx="576263" cy="0"/>
          </a:xfrm>
          <a:prstGeom prst="line">
            <a:avLst/>
          </a:prstGeom>
          <a:noFill/>
          <a:ln w="3175">
            <a:solidFill>
              <a:schemeClr val="tx1"/>
            </a:solidFill>
            <a:round/>
            <a:headEnd type="triangle" w="lg" len="lg"/>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pPr>
              <a:defRPr/>
            </a:pPr>
            <a:endParaRPr lang="en-US">
              <a:cs typeface="+mn-cs"/>
            </a:endParaRPr>
          </a:p>
        </p:txBody>
      </p:sp>
      <p:sp>
        <p:nvSpPr>
          <p:cNvPr id="1044516" name="Text Box 36"/>
          <p:cNvSpPr txBox="1">
            <a:spLocks noChangeArrowheads="1"/>
          </p:cNvSpPr>
          <p:nvPr/>
        </p:nvSpPr>
        <p:spPr bwMode="auto">
          <a:xfrm>
            <a:off x="3276600" y="2852738"/>
            <a:ext cx="10318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type="none" w="lg" len="lg"/>
                <a:tailEnd type="none" w="lg"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pPr>
              <a:defRPr/>
            </a:pPr>
            <a:r>
              <a:rPr lang="en-US">
                <a:cs typeface="+mn-cs"/>
              </a:rPr>
              <a:t>section1</a:t>
            </a:r>
          </a:p>
        </p:txBody>
      </p:sp>
      <p:sp>
        <p:nvSpPr>
          <p:cNvPr id="1044517" name="Text Box 37"/>
          <p:cNvSpPr txBox="1">
            <a:spLocks noChangeArrowheads="1"/>
          </p:cNvSpPr>
          <p:nvPr/>
        </p:nvSpPr>
        <p:spPr bwMode="auto">
          <a:xfrm>
            <a:off x="4284663" y="2852738"/>
            <a:ext cx="10318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type="none" w="lg" len="lg"/>
                <a:tailEnd type="none" w="lg"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pPr>
              <a:defRPr/>
            </a:pPr>
            <a:r>
              <a:rPr lang="en-US">
                <a:cs typeface="+mn-cs"/>
              </a:rPr>
              <a:t>section2</a:t>
            </a:r>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Date Placeholder 3"/>
          <p:cNvSpPr>
            <a:spLocks noGrp="1"/>
          </p:cNvSpPr>
          <p:nvPr>
            <p:ph type="dt" sz="quarter" idx="10"/>
          </p:nvPr>
        </p:nvSpPr>
        <p:spPr/>
        <p:txBody>
          <a:bodyPr/>
          <a:lstStyle/>
          <a:p>
            <a:pPr>
              <a:defRPr/>
            </a:pPr>
            <a:r>
              <a:rPr lang="tr-TR"/>
              <a:t>CS342 Operating Systems</a:t>
            </a:r>
            <a:endParaRPr lang="en-US"/>
          </a:p>
        </p:txBody>
      </p:sp>
      <p:sp>
        <p:nvSpPr>
          <p:cNvPr id="84" name="Footer Placeholder 4"/>
          <p:cNvSpPr>
            <a:spLocks noGrp="1"/>
          </p:cNvSpPr>
          <p:nvPr>
            <p:ph type="ftr" sz="quarter" idx="11"/>
          </p:nvPr>
        </p:nvSpPr>
        <p:spPr/>
        <p:txBody>
          <a:bodyPr/>
          <a:lstStyle/>
          <a:p>
            <a:pPr>
              <a:defRPr/>
            </a:pPr>
            <a:r>
              <a:rPr lang="tr-TR"/>
              <a:t>İbrahim Körpeoğlu, Bilkent University</a:t>
            </a:r>
            <a:endParaRPr lang="en-US"/>
          </a:p>
        </p:txBody>
      </p:sp>
      <p:sp>
        <p:nvSpPr>
          <p:cNvPr id="85" name="Slide Number Placeholder 5"/>
          <p:cNvSpPr>
            <a:spLocks noGrp="1"/>
          </p:cNvSpPr>
          <p:nvPr>
            <p:ph type="sldNum" sz="quarter" idx="12"/>
          </p:nvPr>
        </p:nvSpPr>
        <p:spPr/>
        <p:txBody>
          <a:bodyPr/>
          <a:lstStyle/>
          <a:p>
            <a:pPr>
              <a:defRPr/>
            </a:pPr>
            <a:fld id="{60E7110E-C0F6-4C48-9A8D-B4A9CD561878}" type="slidenum">
              <a:rPr lang="en-US"/>
              <a:pPr>
                <a:defRPr/>
              </a:pPr>
              <a:t>40</a:t>
            </a:fld>
            <a:endParaRPr lang="en-US"/>
          </a:p>
        </p:txBody>
      </p:sp>
      <p:sp>
        <p:nvSpPr>
          <p:cNvPr id="1115138" name="Rectangle 2"/>
          <p:cNvSpPr>
            <a:spLocks noGrp="1" noChangeArrowheads="1"/>
          </p:cNvSpPr>
          <p:nvPr>
            <p:ph type="title"/>
          </p:nvPr>
        </p:nvSpPr>
        <p:spPr/>
        <p:txBody>
          <a:bodyPr/>
          <a:lstStyle/>
          <a:p>
            <a:pPr eaLnBrk="1" hangingPunct="1">
              <a:defRPr/>
            </a:pPr>
            <a:r>
              <a:rPr lang="en-US" smtClean="0">
                <a:cs typeface="+mj-cs"/>
              </a:rPr>
              <a:t>Example:  </a:t>
            </a:r>
            <a:r>
              <a:rPr lang="en-US" i="1" smtClean="0">
                <a:cs typeface="+mj-cs"/>
              </a:rPr>
              <a:t>P</a:t>
            </a:r>
            <a:r>
              <a:rPr lang="en-US" baseline="-25000" smtClean="0">
                <a:cs typeface="+mj-cs"/>
              </a:rPr>
              <a:t>1</a:t>
            </a:r>
            <a:r>
              <a:rPr lang="en-US" smtClean="0">
                <a:cs typeface="+mj-cs"/>
              </a:rPr>
              <a:t> requests (1,0,2)</a:t>
            </a:r>
          </a:p>
        </p:txBody>
      </p:sp>
      <p:sp>
        <p:nvSpPr>
          <p:cNvPr id="1115139" name="Rectangle 3"/>
          <p:cNvSpPr>
            <a:spLocks noGrp="1" noChangeArrowheads="1"/>
          </p:cNvSpPr>
          <p:nvPr>
            <p:ph type="body" idx="1"/>
          </p:nvPr>
        </p:nvSpPr>
        <p:spPr/>
        <p:txBody>
          <a:bodyPr/>
          <a:lstStyle/>
          <a:p>
            <a:pPr eaLnBrk="1" hangingPunct="1">
              <a:defRPr/>
            </a:pPr>
            <a:r>
              <a:rPr lang="en-US" sz="1600" smtClean="0">
                <a:cs typeface="+mn-cs"/>
              </a:rPr>
              <a:t>At that time Available is  [3 3 2]</a:t>
            </a:r>
          </a:p>
          <a:p>
            <a:pPr eaLnBrk="1" hangingPunct="1">
              <a:defRPr/>
            </a:pPr>
            <a:r>
              <a:rPr lang="en-US" sz="1600" smtClean="0">
                <a:cs typeface="+mn-cs"/>
              </a:rPr>
              <a:t>First check that Request </a:t>
            </a:r>
            <a:r>
              <a:rPr lang="en-US" sz="1600" smtClean="0">
                <a:cs typeface="+mn-cs"/>
                <a:sym typeface="Symbol" charset="0"/>
              </a:rPr>
              <a:t> Available (that is, (1,0,2)  (3,3,2)  true. </a:t>
            </a:r>
          </a:p>
          <a:p>
            <a:pPr eaLnBrk="1" hangingPunct="1">
              <a:defRPr/>
            </a:pPr>
            <a:r>
              <a:rPr lang="en-US" sz="1600" smtClean="0">
                <a:cs typeface="+mn-cs"/>
                <a:sym typeface="Symbol" charset="0"/>
              </a:rPr>
              <a:t>Then check the new state for safety: </a:t>
            </a:r>
            <a:endParaRPr lang="en-US" sz="1600" i="1" smtClean="0">
              <a:cs typeface="+mn-cs"/>
              <a:sym typeface="Symbol" charset="0"/>
            </a:endParaRPr>
          </a:p>
          <a:p>
            <a:pPr eaLnBrk="1" hangingPunct="1">
              <a:buFontTx/>
              <a:buNone/>
              <a:defRPr/>
            </a:pPr>
            <a:r>
              <a:rPr lang="en-US" sz="1600" i="1" smtClean="0">
                <a:cs typeface="+mn-cs"/>
              </a:rPr>
              <a:t>			</a:t>
            </a:r>
            <a:endParaRPr lang="en-US" sz="1600" smtClean="0">
              <a:cs typeface="+mn-cs"/>
            </a:endParaRPr>
          </a:p>
          <a:p>
            <a:pPr eaLnBrk="1" hangingPunct="1">
              <a:defRPr/>
            </a:pPr>
            <a:endParaRPr lang="en-US" sz="1600" smtClean="0">
              <a:cs typeface="+mn-cs"/>
            </a:endParaRPr>
          </a:p>
          <a:p>
            <a:pPr eaLnBrk="1" hangingPunct="1">
              <a:defRPr/>
            </a:pPr>
            <a:endParaRPr lang="en-US" sz="1600" smtClean="0">
              <a:cs typeface="+mn-cs"/>
            </a:endParaRPr>
          </a:p>
        </p:txBody>
      </p:sp>
      <p:graphicFrame>
        <p:nvGraphicFramePr>
          <p:cNvPr id="1115141" name="Group 5"/>
          <p:cNvGraphicFramePr>
            <a:graphicFrameLocks noGrp="1"/>
          </p:cNvGraphicFramePr>
          <p:nvPr/>
        </p:nvGraphicFramePr>
        <p:xfrm>
          <a:off x="2700338" y="2924175"/>
          <a:ext cx="1728787" cy="2333680"/>
        </p:xfrm>
        <a:graphic>
          <a:graphicData uri="http://schemas.openxmlformats.org/drawingml/2006/table">
            <a:tbl>
              <a:tblPr/>
              <a:tblGrid>
                <a:gridCol w="523875"/>
                <a:gridCol w="1204912"/>
              </a:tblGrid>
              <a:tr h="58121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1600" b="0" i="0" u="none" strike="noStrike" cap="none" normalizeH="0" baseline="0">
                        <a:ln>
                          <a:noFill/>
                        </a:ln>
                        <a:solidFill>
                          <a:schemeClr val="tx1"/>
                        </a:solidFill>
                        <a:effectLst/>
                        <a:latin typeface="Arial" charset="0"/>
                        <a:ea typeface="ＭＳ Ｐゴシック" charset="0"/>
                      </a:endParaRP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Allocation</a:t>
                      </a:r>
                      <a:br>
                        <a:rPr kumimoji="0" lang="en-US" sz="1600" b="0" i="0" u="none" strike="noStrike" cap="none" normalizeH="0" baseline="0">
                          <a:ln>
                            <a:noFill/>
                          </a:ln>
                          <a:solidFill>
                            <a:schemeClr val="tx1"/>
                          </a:solidFill>
                          <a:effectLst/>
                          <a:latin typeface="Arial" charset="0"/>
                          <a:ea typeface="ＭＳ Ｐゴシック" charset="0"/>
                        </a:rPr>
                      </a:br>
                      <a:r>
                        <a:rPr kumimoji="0" lang="en-US" sz="1600" b="0" i="0" u="none" strike="noStrike" cap="none" normalizeH="0" baseline="0">
                          <a:ln>
                            <a:noFill/>
                          </a:ln>
                          <a:solidFill>
                            <a:schemeClr val="tx1"/>
                          </a:solidFill>
                          <a:effectLst/>
                          <a:latin typeface="Arial" charset="0"/>
                          <a:ea typeface="ＭＳ Ｐゴシック" charset="0"/>
                        </a:rPr>
                        <a:t>A B C</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2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P0</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0 1 0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238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P1</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3 0 2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0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P2</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3 0 2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2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P3</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2 1 1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0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P4</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0 0 2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r>
            </a:tbl>
          </a:graphicData>
        </a:graphic>
      </p:graphicFrame>
      <p:graphicFrame>
        <p:nvGraphicFramePr>
          <p:cNvPr id="1115164" name="Group 28"/>
          <p:cNvGraphicFramePr>
            <a:graphicFrameLocks noGrp="1"/>
          </p:cNvGraphicFramePr>
          <p:nvPr/>
        </p:nvGraphicFramePr>
        <p:xfrm>
          <a:off x="4787900" y="2924175"/>
          <a:ext cx="1728788" cy="2333680"/>
        </p:xfrm>
        <a:graphic>
          <a:graphicData uri="http://schemas.openxmlformats.org/drawingml/2006/table">
            <a:tbl>
              <a:tblPr/>
              <a:tblGrid>
                <a:gridCol w="523875"/>
                <a:gridCol w="1204913"/>
              </a:tblGrid>
              <a:tr h="58121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1600" b="0" i="0" u="none" strike="noStrike" cap="none" normalizeH="0" baseline="0">
                        <a:ln>
                          <a:noFill/>
                        </a:ln>
                        <a:solidFill>
                          <a:schemeClr val="tx1"/>
                        </a:solidFill>
                        <a:effectLst/>
                        <a:latin typeface="Arial" charset="0"/>
                        <a:ea typeface="ＭＳ Ｐゴシック" charset="0"/>
                      </a:endParaRP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Need</a:t>
                      </a:r>
                      <a:br>
                        <a:rPr kumimoji="0" lang="en-US" sz="1600" b="0" i="0" u="none" strike="noStrike" cap="none" normalizeH="0" baseline="0">
                          <a:ln>
                            <a:noFill/>
                          </a:ln>
                          <a:solidFill>
                            <a:schemeClr val="tx1"/>
                          </a:solidFill>
                          <a:effectLst/>
                          <a:latin typeface="Arial" charset="0"/>
                          <a:ea typeface="ＭＳ Ｐゴシック" charset="0"/>
                        </a:rPr>
                      </a:br>
                      <a:r>
                        <a:rPr kumimoji="0" lang="en-US" sz="1600" b="0" i="0" u="none" strike="noStrike" cap="none" normalizeH="0" baseline="0">
                          <a:ln>
                            <a:noFill/>
                          </a:ln>
                          <a:solidFill>
                            <a:schemeClr val="tx1"/>
                          </a:solidFill>
                          <a:effectLst/>
                          <a:latin typeface="Arial" charset="0"/>
                          <a:ea typeface="ＭＳ Ｐゴシック" charset="0"/>
                        </a:rPr>
                        <a:t>A B C</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2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P0</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7 4 3</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238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P1</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0 2 0</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0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P2</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6 0 0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2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P3</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0 1 1</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0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P4</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4 3 1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r>
            </a:tbl>
          </a:graphicData>
        </a:graphic>
      </p:graphicFrame>
      <p:graphicFrame>
        <p:nvGraphicFramePr>
          <p:cNvPr id="1115187" name="Group 51"/>
          <p:cNvGraphicFramePr>
            <a:graphicFrameLocks noGrp="1"/>
          </p:cNvGraphicFramePr>
          <p:nvPr/>
        </p:nvGraphicFramePr>
        <p:xfrm>
          <a:off x="6875463" y="2924175"/>
          <a:ext cx="1204912" cy="930408"/>
        </p:xfrm>
        <a:graphic>
          <a:graphicData uri="http://schemas.openxmlformats.org/drawingml/2006/table">
            <a:tbl>
              <a:tblPr/>
              <a:tblGrid>
                <a:gridCol w="1204912"/>
              </a:tblGrid>
              <a:tr h="58112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Available</a:t>
                      </a:r>
                      <a:br>
                        <a:rPr kumimoji="0" lang="en-US" sz="1600" b="0" i="0" u="none" strike="noStrike" cap="none" normalizeH="0" baseline="0">
                          <a:ln>
                            <a:noFill/>
                          </a:ln>
                          <a:solidFill>
                            <a:schemeClr val="tx1"/>
                          </a:solidFill>
                          <a:effectLst/>
                          <a:latin typeface="Arial" charset="0"/>
                          <a:ea typeface="ＭＳ Ｐゴシック" charset="0"/>
                        </a:rPr>
                      </a:br>
                      <a:r>
                        <a:rPr kumimoji="0" lang="en-US" sz="1600" b="0" i="0" u="none" strike="noStrike" cap="none" normalizeH="0" baseline="0">
                          <a:ln>
                            <a:noFill/>
                          </a:ln>
                          <a:solidFill>
                            <a:schemeClr val="tx1"/>
                          </a:solidFill>
                          <a:effectLst/>
                          <a:latin typeface="Arial" charset="0"/>
                          <a:ea typeface="ＭＳ Ｐゴシック" charset="0"/>
                        </a:rPr>
                        <a:t>A B C</a:t>
                      </a:r>
                    </a:p>
                  </a:txBody>
                  <a:tcPr marL="90000" marR="90000" marT="46787" marB="46787"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15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2 3 0</a:t>
                      </a:r>
                    </a:p>
                  </a:txBody>
                  <a:tcPr marL="90000" marR="90000" marT="46787" marB="46787"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r>
            </a:tbl>
          </a:graphicData>
        </a:graphic>
      </p:graphicFrame>
      <p:graphicFrame>
        <p:nvGraphicFramePr>
          <p:cNvPr id="1115195" name="Group 59"/>
          <p:cNvGraphicFramePr>
            <a:graphicFrameLocks noGrp="1"/>
          </p:cNvGraphicFramePr>
          <p:nvPr/>
        </p:nvGraphicFramePr>
        <p:xfrm>
          <a:off x="468313" y="2924175"/>
          <a:ext cx="1728787" cy="2333680"/>
        </p:xfrm>
        <a:graphic>
          <a:graphicData uri="http://schemas.openxmlformats.org/drawingml/2006/table">
            <a:tbl>
              <a:tblPr/>
              <a:tblGrid>
                <a:gridCol w="523875"/>
                <a:gridCol w="1204912"/>
              </a:tblGrid>
              <a:tr h="58121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1600" b="0" i="0" u="none" strike="noStrike" cap="none" normalizeH="0" baseline="0">
                        <a:ln>
                          <a:noFill/>
                        </a:ln>
                        <a:solidFill>
                          <a:schemeClr val="tx1"/>
                        </a:solidFill>
                        <a:effectLst/>
                        <a:latin typeface="Arial" charset="0"/>
                        <a:ea typeface="ＭＳ Ｐゴシック" charset="0"/>
                      </a:endParaRP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Max</a:t>
                      </a:r>
                      <a:br>
                        <a:rPr kumimoji="0" lang="en-US" sz="1600" b="0" i="0" u="none" strike="noStrike" cap="none" normalizeH="0" baseline="0">
                          <a:ln>
                            <a:noFill/>
                          </a:ln>
                          <a:solidFill>
                            <a:schemeClr val="tx1"/>
                          </a:solidFill>
                          <a:effectLst/>
                          <a:latin typeface="Arial" charset="0"/>
                          <a:ea typeface="ＭＳ Ｐゴシック" charset="0"/>
                        </a:rPr>
                      </a:br>
                      <a:r>
                        <a:rPr kumimoji="0" lang="en-US" sz="1600" b="0" i="0" u="none" strike="noStrike" cap="none" normalizeH="0" baseline="0">
                          <a:ln>
                            <a:noFill/>
                          </a:ln>
                          <a:solidFill>
                            <a:schemeClr val="tx1"/>
                          </a:solidFill>
                          <a:effectLst/>
                          <a:latin typeface="Arial" charset="0"/>
                          <a:ea typeface="ＭＳ Ｐゴシック" charset="0"/>
                        </a:rPr>
                        <a:t>A B C</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2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P0</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7 5 3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238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P1</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3 2 2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0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P2</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9 0 2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2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P3</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2 2 2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0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P4</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4 3 3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r>
            </a:tbl>
          </a:graphicData>
        </a:graphic>
      </p:graphicFrame>
      <p:sp>
        <p:nvSpPr>
          <p:cNvPr id="1115218" name="Rectangle 82"/>
          <p:cNvSpPr>
            <a:spLocks noChangeArrowheads="1"/>
          </p:cNvSpPr>
          <p:nvPr/>
        </p:nvSpPr>
        <p:spPr bwMode="auto">
          <a:xfrm>
            <a:off x="2411413" y="2708275"/>
            <a:ext cx="6048375" cy="3241675"/>
          </a:xfrm>
          <a:prstGeom prst="rect">
            <a:avLst/>
          </a:prstGeom>
          <a:noFill/>
          <a:ln w="3175">
            <a:solidFill>
              <a:schemeClr val="tx1"/>
            </a:solidFill>
            <a:prstDash val="dash"/>
            <a:miter lim="800000"/>
            <a:headEnd type="none" w="lg" len="lg"/>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pPr>
              <a:defRPr/>
            </a:pPr>
            <a:endParaRPr lang="en-US">
              <a:cs typeface="+mn-cs"/>
            </a:endParaRPr>
          </a:p>
        </p:txBody>
      </p:sp>
      <p:sp>
        <p:nvSpPr>
          <p:cNvPr id="1115219" name="Text Box 83"/>
          <p:cNvSpPr txBox="1">
            <a:spLocks noChangeArrowheads="1"/>
          </p:cNvSpPr>
          <p:nvPr/>
        </p:nvSpPr>
        <p:spPr bwMode="auto">
          <a:xfrm>
            <a:off x="2408238" y="5608638"/>
            <a:ext cx="65563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type="none" w="lg" len="lg"/>
                <a:tailEnd type="none" w="lg"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pPr>
              <a:defRPr/>
            </a:pPr>
            <a:r>
              <a:rPr lang="en-US">
                <a:cs typeface="+mn-cs"/>
              </a:rPr>
              <a:t>new state (we did not go to that state yet; we are just checking)</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115187"/>
                                        </p:tgtEl>
                                        <p:attrNameLst>
                                          <p:attrName>style.visibility</p:attrName>
                                        </p:attrNameLst>
                                      </p:cBhvr>
                                      <p:to>
                                        <p:strVal val="visible"/>
                                      </p:to>
                                    </p:set>
                                    <p:animEffect transition="in" filter="blinds(horizontal)">
                                      <p:cBhvr>
                                        <p:cTn id="7" dur="500"/>
                                        <p:tgtEl>
                                          <p:spTgt spid="111518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115164"/>
                                        </p:tgtEl>
                                        <p:attrNameLst>
                                          <p:attrName>style.visibility</p:attrName>
                                        </p:attrNameLst>
                                      </p:cBhvr>
                                      <p:to>
                                        <p:strVal val="visible"/>
                                      </p:to>
                                    </p:set>
                                    <p:animEffect transition="in" filter="blinds(horizontal)">
                                      <p:cBhvr>
                                        <p:cTn id="12" dur="500"/>
                                        <p:tgtEl>
                                          <p:spTgt spid="11151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Date Placeholder 2"/>
          <p:cNvSpPr>
            <a:spLocks noGrp="1"/>
          </p:cNvSpPr>
          <p:nvPr>
            <p:ph type="dt" sz="quarter" idx="10"/>
          </p:nvPr>
        </p:nvSpPr>
        <p:spPr/>
        <p:txBody>
          <a:bodyPr/>
          <a:lstStyle/>
          <a:p>
            <a:pPr>
              <a:defRPr/>
            </a:pPr>
            <a:r>
              <a:rPr lang="tr-TR"/>
              <a:t>CS342 Operating Systems</a:t>
            </a:r>
            <a:endParaRPr lang="en-US"/>
          </a:p>
        </p:txBody>
      </p:sp>
      <p:sp>
        <p:nvSpPr>
          <p:cNvPr id="62" name="Footer Placeholder 3"/>
          <p:cNvSpPr>
            <a:spLocks noGrp="1"/>
          </p:cNvSpPr>
          <p:nvPr>
            <p:ph type="ftr" sz="quarter" idx="11"/>
          </p:nvPr>
        </p:nvSpPr>
        <p:spPr/>
        <p:txBody>
          <a:bodyPr/>
          <a:lstStyle/>
          <a:p>
            <a:pPr>
              <a:defRPr/>
            </a:pPr>
            <a:r>
              <a:rPr lang="tr-TR"/>
              <a:t>İbrahim Körpeoğlu, Bilkent University</a:t>
            </a:r>
            <a:endParaRPr lang="en-US"/>
          </a:p>
        </p:txBody>
      </p:sp>
      <p:sp>
        <p:nvSpPr>
          <p:cNvPr id="63" name="Slide Number Placeholder 4"/>
          <p:cNvSpPr>
            <a:spLocks noGrp="1"/>
          </p:cNvSpPr>
          <p:nvPr>
            <p:ph type="sldNum" sz="quarter" idx="12"/>
          </p:nvPr>
        </p:nvSpPr>
        <p:spPr/>
        <p:txBody>
          <a:bodyPr/>
          <a:lstStyle/>
          <a:p>
            <a:pPr>
              <a:defRPr/>
            </a:pPr>
            <a:fld id="{6B02ED93-1A4D-E54C-9AEA-7A8331113BA8}" type="slidenum">
              <a:rPr lang="en-US"/>
              <a:pPr>
                <a:defRPr/>
              </a:pPr>
              <a:t>41</a:t>
            </a:fld>
            <a:endParaRPr lang="en-US"/>
          </a:p>
        </p:txBody>
      </p:sp>
      <p:sp>
        <p:nvSpPr>
          <p:cNvPr id="1175556" name="Rectangle 4"/>
          <p:cNvSpPr>
            <a:spLocks noGrp="1" noChangeArrowheads="1"/>
          </p:cNvSpPr>
          <p:nvPr>
            <p:ph type="title"/>
          </p:nvPr>
        </p:nvSpPr>
        <p:spPr/>
        <p:txBody>
          <a:bodyPr/>
          <a:lstStyle/>
          <a:p>
            <a:pPr eaLnBrk="1" hangingPunct="1">
              <a:defRPr/>
            </a:pPr>
            <a:r>
              <a:rPr lang="en-US" smtClean="0">
                <a:cs typeface="+mj-cs"/>
              </a:rPr>
              <a:t>Example:  </a:t>
            </a:r>
            <a:r>
              <a:rPr lang="en-US" i="1" smtClean="0">
                <a:cs typeface="+mj-cs"/>
              </a:rPr>
              <a:t>P</a:t>
            </a:r>
            <a:r>
              <a:rPr lang="en-US" baseline="-25000" smtClean="0">
                <a:cs typeface="+mj-cs"/>
              </a:rPr>
              <a:t>1</a:t>
            </a:r>
            <a:r>
              <a:rPr lang="en-US" smtClean="0">
                <a:cs typeface="+mj-cs"/>
              </a:rPr>
              <a:t> requests (1,0,2)</a:t>
            </a:r>
          </a:p>
        </p:txBody>
      </p:sp>
      <p:graphicFrame>
        <p:nvGraphicFramePr>
          <p:cNvPr id="1175557" name="Group 5"/>
          <p:cNvGraphicFramePr>
            <a:graphicFrameLocks noGrp="1"/>
          </p:cNvGraphicFramePr>
          <p:nvPr/>
        </p:nvGraphicFramePr>
        <p:xfrm>
          <a:off x="2052638" y="1746250"/>
          <a:ext cx="1728787" cy="2333680"/>
        </p:xfrm>
        <a:graphic>
          <a:graphicData uri="http://schemas.openxmlformats.org/drawingml/2006/table">
            <a:tbl>
              <a:tblPr/>
              <a:tblGrid>
                <a:gridCol w="523875"/>
                <a:gridCol w="1204912"/>
              </a:tblGrid>
              <a:tr h="58121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1600" b="0" i="0" u="none" strike="noStrike" cap="none" normalizeH="0" baseline="0">
                        <a:ln>
                          <a:noFill/>
                        </a:ln>
                        <a:solidFill>
                          <a:schemeClr val="tx1"/>
                        </a:solidFill>
                        <a:effectLst/>
                        <a:latin typeface="Arial" charset="0"/>
                        <a:ea typeface="ＭＳ Ｐゴシック" charset="0"/>
                      </a:endParaRP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Allocation</a:t>
                      </a:r>
                      <a:br>
                        <a:rPr kumimoji="0" lang="en-US" sz="1600" b="0" i="0" u="none" strike="noStrike" cap="none" normalizeH="0" baseline="0">
                          <a:ln>
                            <a:noFill/>
                          </a:ln>
                          <a:solidFill>
                            <a:schemeClr val="tx1"/>
                          </a:solidFill>
                          <a:effectLst/>
                          <a:latin typeface="Arial" charset="0"/>
                          <a:ea typeface="ＭＳ Ｐゴシック" charset="0"/>
                        </a:rPr>
                      </a:br>
                      <a:r>
                        <a:rPr kumimoji="0" lang="en-US" sz="1600" b="0" i="0" u="none" strike="noStrike" cap="none" normalizeH="0" baseline="0">
                          <a:ln>
                            <a:noFill/>
                          </a:ln>
                          <a:solidFill>
                            <a:schemeClr val="tx1"/>
                          </a:solidFill>
                          <a:effectLst/>
                          <a:latin typeface="Arial" charset="0"/>
                          <a:ea typeface="ＭＳ Ｐゴシック" charset="0"/>
                        </a:rPr>
                        <a:t>A B C</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2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P0</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0 1 0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238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P1</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3 0 2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0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P2</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3 0 2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2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P3</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2 1 1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0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P4</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0 0 2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r>
            </a:tbl>
          </a:graphicData>
        </a:graphic>
      </p:graphicFrame>
      <p:graphicFrame>
        <p:nvGraphicFramePr>
          <p:cNvPr id="1175580" name="Group 28"/>
          <p:cNvGraphicFramePr>
            <a:graphicFrameLocks noGrp="1"/>
          </p:cNvGraphicFramePr>
          <p:nvPr/>
        </p:nvGraphicFramePr>
        <p:xfrm>
          <a:off x="4067175" y="1746250"/>
          <a:ext cx="1728788" cy="2333680"/>
        </p:xfrm>
        <a:graphic>
          <a:graphicData uri="http://schemas.openxmlformats.org/drawingml/2006/table">
            <a:tbl>
              <a:tblPr/>
              <a:tblGrid>
                <a:gridCol w="523875"/>
                <a:gridCol w="1204913"/>
              </a:tblGrid>
              <a:tr h="58121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1600" b="0" i="0" u="none" strike="noStrike" cap="none" normalizeH="0" baseline="0">
                        <a:ln>
                          <a:noFill/>
                        </a:ln>
                        <a:solidFill>
                          <a:schemeClr val="tx1"/>
                        </a:solidFill>
                        <a:effectLst/>
                        <a:latin typeface="Arial" charset="0"/>
                        <a:ea typeface="ＭＳ Ｐゴシック" charset="0"/>
                      </a:endParaRP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Need</a:t>
                      </a:r>
                      <a:br>
                        <a:rPr kumimoji="0" lang="en-US" sz="1600" b="0" i="0" u="none" strike="noStrike" cap="none" normalizeH="0" baseline="0">
                          <a:ln>
                            <a:noFill/>
                          </a:ln>
                          <a:solidFill>
                            <a:schemeClr val="tx1"/>
                          </a:solidFill>
                          <a:effectLst/>
                          <a:latin typeface="Arial" charset="0"/>
                          <a:ea typeface="ＭＳ Ｐゴシック" charset="0"/>
                        </a:rPr>
                      </a:br>
                      <a:r>
                        <a:rPr kumimoji="0" lang="en-US" sz="1600" b="0" i="0" u="none" strike="noStrike" cap="none" normalizeH="0" baseline="0">
                          <a:ln>
                            <a:noFill/>
                          </a:ln>
                          <a:solidFill>
                            <a:schemeClr val="tx1"/>
                          </a:solidFill>
                          <a:effectLst/>
                          <a:latin typeface="Arial" charset="0"/>
                          <a:ea typeface="ＭＳ Ｐゴシック" charset="0"/>
                        </a:rPr>
                        <a:t>A B C</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2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P0</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7 4 3</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238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P1</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0 2 0</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0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P2</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6 0 0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2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P3</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0 1 1</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0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P4</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4 3 1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r>
            </a:tbl>
          </a:graphicData>
        </a:graphic>
      </p:graphicFrame>
      <p:graphicFrame>
        <p:nvGraphicFramePr>
          <p:cNvPr id="1175603" name="Group 51"/>
          <p:cNvGraphicFramePr>
            <a:graphicFrameLocks noGrp="1"/>
          </p:cNvGraphicFramePr>
          <p:nvPr/>
        </p:nvGraphicFramePr>
        <p:xfrm>
          <a:off x="6102350" y="1746250"/>
          <a:ext cx="1204913" cy="930408"/>
        </p:xfrm>
        <a:graphic>
          <a:graphicData uri="http://schemas.openxmlformats.org/drawingml/2006/table">
            <a:tbl>
              <a:tblPr/>
              <a:tblGrid>
                <a:gridCol w="1204913"/>
              </a:tblGrid>
              <a:tr h="58112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Available</a:t>
                      </a:r>
                      <a:br>
                        <a:rPr kumimoji="0" lang="en-US" sz="1600" b="0" i="0" u="none" strike="noStrike" cap="none" normalizeH="0" baseline="0">
                          <a:ln>
                            <a:noFill/>
                          </a:ln>
                          <a:solidFill>
                            <a:schemeClr val="tx1"/>
                          </a:solidFill>
                          <a:effectLst/>
                          <a:latin typeface="Arial" charset="0"/>
                          <a:ea typeface="ＭＳ Ｐゴシック" charset="0"/>
                        </a:rPr>
                      </a:br>
                      <a:r>
                        <a:rPr kumimoji="0" lang="en-US" sz="1600" b="0" i="0" u="none" strike="noStrike" cap="none" normalizeH="0" baseline="0">
                          <a:ln>
                            <a:noFill/>
                          </a:ln>
                          <a:solidFill>
                            <a:schemeClr val="tx1"/>
                          </a:solidFill>
                          <a:effectLst/>
                          <a:latin typeface="Arial" charset="0"/>
                          <a:ea typeface="ＭＳ Ｐゴシック" charset="0"/>
                        </a:rPr>
                        <a:t>A B C</a:t>
                      </a:r>
                    </a:p>
                  </a:txBody>
                  <a:tcPr marL="90000" marR="90000" marT="46787" marB="46787"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15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2 3 0</a:t>
                      </a:r>
                    </a:p>
                  </a:txBody>
                  <a:tcPr marL="90000" marR="90000" marT="46787" marB="46787"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r>
            </a:tbl>
          </a:graphicData>
        </a:graphic>
      </p:graphicFrame>
      <p:sp>
        <p:nvSpPr>
          <p:cNvPr id="1175611" name="Rectangle 59"/>
          <p:cNvSpPr>
            <a:spLocks noChangeArrowheads="1"/>
          </p:cNvSpPr>
          <p:nvPr/>
        </p:nvSpPr>
        <p:spPr bwMode="auto">
          <a:xfrm>
            <a:off x="1763713" y="1484313"/>
            <a:ext cx="6048375" cy="2906712"/>
          </a:xfrm>
          <a:prstGeom prst="rect">
            <a:avLst/>
          </a:prstGeom>
          <a:noFill/>
          <a:ln w="3175">
            <a:solidFill>
              <a:schemeClr val="tx1"/>
            </a:solidFill>
            <a:prstDash val="dash"/>
            <a:miter lim="800000"/>
            <a:headEnd type="none" w="lg" len="lg"/>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pPr>
              <a:defRPr/>
            </a:pPr>
            <a:endParaRPr lang="en-US">
              <a:cs typeface="+mn-cs"/>
            </a:endParaRPr>
          </a:p>
        </p:txBody>
      </p:sp>
      <p:sp>
        <p:nvSpPr>
          <p:cNvPr id="1175612" name="Text Box 60"/>
          <p:cNvSpPr txBox="1">
            <a:spLocks noChangeArrowheads="1"/>
          </p:cNvSpPr>
          <p:nvPr/>
        </p:nvSpPr>
        <p:spPr bwMode="auto">
          <a:xfrm>
            <a:off x="6653213" y="4005263"/>
            <a:ext cx="11588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type="none" w="lg" len="lg"/>
                <a:tailEnd type="none" w="lg"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pPr>
              <a:defRPr/>
            </a:pPr>
            <a:r>
              <a:rPr lang="en-US">
                <a:cs typeface="+mn-cs"/>
              </a:rPr>
              <a:t>new state</a:t>
            </a:r>
          </a:p>
        </p:txBody>
      </p:sp>
      <p:sp>
        <p:nvSpPr>
          <p:cNvPr id="1175613" name="Text Box 61"/>
          <p:cNvSpPr txBox="1">
            <a:spLocks noChangeArrowheads="1"/>
          </p:cNvSpPr>
          <p:nvPr/>
        </p:nvSpPr>
        <p:spPr bwMode="auto">
          <a:xfrm>
            <a:off x="827088" y="4508500"/>
            <a:ext cx="4010025" cy="201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type="none" w="lg" len="lg"/>
                <a:tailEnd type="none" w="lg"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pPr>
              <a:defRPr/>
            </a:pPr>
            <a:r>
              <a:rPr lang="en-US">
                <a:cs typeface="+mn-cs"/>
              </a:rPr>
              <a:t>Can we find a sequence? </a:t>
            </a:r>
          </a:p>
          <a:p>
            <a:pPr>
              <a:defRPr/>
            </a:pPr>
            <a:r>
              <a:rPr lang="en-US">
                <a:cs typeface="+mn-cs"/>
              </a:rPr>
              <a:t>Run P1. Available becomes = [5 3 2]</a:t>
            </a:r>
          </a:p>
          <a:p>
            <a:pPr>
              <a:defRPr/>
            </a:pPr>
            <a:r>
              <a:rPr lang="en-US">
                <a:cs typeface="+mn-cs"/>
              </a:rPr>
              <a:t>Run P3. Available becomes = [7 4 3]</a:t>
            </a:r>
          </a:p>
          <a:p>
            <a:pPr>
              <a:defRPr/>
            </a:pPr>
            <a:r>
              <a:rPr lang="en-US">
                <a:cs typeface="+mn-cs"/>
              </a:rPr>
              <a:t>Run P4. Available becomes = [7 4 5]</a:t>
            </a:r>
          </a:p>
          <a:p>
            <a:pPr>
              <a:defRPr/>
            </a:pPr>
            <a:r>
              <a:rPr lang="en-US">
                <a:cs typeface="+mn-cs"/>
              </a:rPr>
              <a:t>Run P0. Available becomes = [7 5 5]</a:t>
            </a:r>
          </a:p>
          <a:p>
            <a:pPr>
              <a:defRPr/>
            </a:pPr>
            <a:r>
              <a:rPr lang="en-US">
                <a:cs typeface="+mn-cs"/>
              </a:rPr>
              <a:t>Run P2. Available becomes = [10 5 7]</a:t>
            </a:r>
          </a:p>
          <a:p>
            <a:pPr>
              <a:defRPr/>
            </a:pPr>
            <a:endParaRPr lang="en-US">
              <a:cs typeface="+mn-cs"/>
            </a:endParaRPr>
          </a:p>
        </p:txBody>
      </p:sp>
      <p:sp>
        <p:nvSpPr>
          <p:cNvPr id="1175614" name="Text Box 62"/>
          <p:cNvSpPr txBox="1">
            <a:spLocks noChangeArrowheads="1"/>
          </p:cNvSpPr>
          <p:nvPr/>
        </p:nvSpPr>
        <p:spPr bwMode="auto">
          <a:xfrm>
            <a:off x="5776913" y="4641850"/>
            <a:ext cx="2873375"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type="none" w="lg" len="lg"/>
                <a:tailEnd type="none" w="lg"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pPr>
              <a:defRPr/>
            </a:pPr>
            <a:r>
              <a:rPr lang="en-US" i="1">
                <a:cs typeface="+mn-cs"/>
              </a:rPr>
              <a:t>Sequence is: </a:t>
            </a:r>
          </a:p>
          <a:p>
            <a:pPr>
              <a:defRPr/>
            </a:pPr>
            <a:r>
              <a:rPr lang="en-US" i="1">
                <a:cs typeface="+mn-cs"/>
              </a:rPr>
              <a:t>P</a:t>
            </a:r>
            <a:r>
              <a:rPr lang="en-US">
                <a:cs typeface="+mn-cs"/>
              </a:rPr>
              <a:t>1, </a:t>
            </a:r>
            <a:r>
              <a:rPr lang="en-US" i="1">
                <a:cs typeface="+mn-cs"/>
              </a:rPr>
              <a:t>P</a:t>
            </a:r>
            <a:r>
              <a:rPr lang="en-US">
                <a:cs typeface="+mn-cs"/>
              </a:rPr>
              <a:t>3, </a:t>
            </a:r>
            <a:r>
              <a:rPr lang="en-US" i="1">
                <a:cs typeface="+mn-cs"/>
              </a:rPr>
              <a:t>P</a:t>
            </a:r>
            <a:r>
              <a:rPr lang="en-US">
                <a:cs typeface="+mn-cs"/>
              </a:rPr>
              <a:t>4, </a:t>
            </a:r>
            <a:r>
              <a:rPr lang="en-US" i="1">
                <a:cs typeface="+mn-cs"/>
              </a:rPr>
              <a:t>P</a:t>
            </a:r>
            <a:r>
              <a:rPr lang="en-US">
                <a:cs typeface="+mn-cs"/>
              </a:rPr>
              <a:t>0, </a:t>
            </a:r>
            <a:r>
              <a:rPr lang="en-US" i="1">
                <a:cs typeface="+mn-cs"/>
              </a:rPr>
              <a:t>P</a:t>
            </a:r>
            <a:r>
              <a:rPr lang="en-US">
                <a:cs typeface="+mn-cs"/>
              </a:rPr>
              <a:t>2</a:t>
            </a:r>
          </a:p>
          <a:p>
            <a:pPr>
              <a:defRPr/>
            </a:pPr>
            <a:r>
              <a:rPr lang="en-US">
                <a:cs typeface="+mn-cs"/>
              </a:rPr>
              <a:t>Yes, New State is safe. </a:t>
            </a:r>
          </a:p>
          <a:p>
            <a:pPr>
              <a:defRPr/>
            </a:pPr>
            <a:r>
              <a:rPr lang="en-US">
                <a:cs typeface="+mn-cs"/>
              </a:rPr>
              <a:t>We can grant the request. </a:t>
            </a:r>
          </a:p>
          <a:p>
            <a:pPr>
              <a:defRPr/>
            </a:pPr>
            <a:r>
              <a:rPr lang="en-US">
                <a:cs typeface="+mn-cs"/>
              </a:rPr>
              <a:t>Allocate desired resources</a:t>
            </a:r>
            <a:br>
              <a:rPr lang="en-US">
                <a:cs typeface="+mn-cs"/>
              </a:rPr>
            </a:br>
            <a:r>
              <a:rPr lang="en-US">
                <a:cs typeface="+mn-cs"/>
              </a:rPr>
              <a:t>to process P1.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175603"/>
                                        </p:tgtEl>
                                        <p:attrNameLst>
                                          <p:attrName>style.visibility</p:attrName>
                                        </p:attrNameLst>
                                      </p:cBhvr>
                                      <p:to>
                                        <p:strVal val="visible"/>
                                      </p:to>
                                    </p:set>
                                    <p:animEffect transition="in" filter="blinds(horizontal)">
                                      <p:cBhvr>
                                        <p:cTn id="7" dur="500"/>
                                        <p:tgtEl>
                                          <p:spTgt spid="117560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175580"/>
                                        </p:tgtEl>
                                        <p:attrNameLst>
                                          <p:attrName>style.visibility</p:attrName>
                                        </p:attrNameLst>
                                      </p:cBhvr>
                                      <p:to>
                                        <p:strVal val="visible"/>
                                      </p:to>
                                    </p:set>
                                    <p:animEffect transition="in" filter="blinds(horizontal)">
                                      <p:cBhvr>
                                        <p:cTn id="12" dur="500"/>
                                        <p:tgtEl>
                                          <p:spTgt spid="117558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175613">
                                            <p:txEl>
                                              <p:pRg st="1" end="1"/>
                                            </p:txEl>
                                          </p:spTgt>
                                        </p:tgtEl>
                                        <p:attrNameLst>
                                          <p:attrName>style.visibility</p:attrName>
                                        </p:attrNameLst>
                                      </p:cBhvr>
                                      <p:to>
                                        <p:strVal val="visible"/>
                                      </p:to>
                                    </p:set>
                                    <p:animEffect transition="in" filter="blinds(horizontal)">
                                      <p:cBhvr>
                                        <p:cTn id="17" dur="500"/>
                                        <p:tgtEl>
                                          <p:spTgt spid="117561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1175613">
                                            <p:txEl>
                                              <p:pRg st="2" end="2"/>
                                            </p:txEl>
                                          </p:spTgt>
                                        </p:tgtEl>
                                        <p:attrNameLst>
                                          <p:attrName>style.visibility</p:attrName>
                                        </p:attrNameLst>
                                      </p:cBhvr>
                                      <p:to>
                                        <p:strVal val="visible"/>
                                      </p:to>
                                    </p:set>
                                    <p:animEffect transition="in" filter="blinds(horizontal)">
                                      <p:cBhvr>
                                        <p:cTn id="22" dur="500"/>
                                        <p:tgtEl>
                                          <p:spTgt spid="117561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1175613">
                                            <p:txEl>
                                              <p:pRg st="3" end="3"/>
                                            </p:txEl>
                                          </p:spTgt>
                                        </p:tgtEl>
                                        <p:attrNameLst>
                                          <p:attrName>style.visibility</p:attrName>
                                        </p:attrNameLst>
                                      </p:cBhvr>
                                      <p:to>
                                        <p:strVal val="visible"/>
                                      </p:to>
                                    </p:set>
                                    <p:animEffect transition="in" filter="blinds(horizontal)">
                                      <p:cBhvr>
                                        <p:cTn id="27" dur="500"/>
                                        <p:tgtEl>
                                          <p:spTgt spid="117561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1175613">
                                            <p:txEl>
                                              <p:pRg st="4" end="4"/>
                                            </p:txEl>
                                          </p:spTgt>
                                        </p:tgtEl>
                                        <p:attrNameLst>
                                          <p:attrName>style.visibility</p:attrName>
                                        </p:attrNameLst>
                                      </p:cBhvr>
                                      <p:to>
                                        <p:strVal val="visible"/>
                                      </p:to>
                                    </p:set>
                                    <p:animEffect transition="in" filter="blinds(horizontal)">
                                      <p:cBhvr>
                                        <p:cTn id="32" dur="500"/>
                                        <p:tgtEl>
                                          <p:spTgt spid="1175613">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1175613">
                                            <p:txEl>
                                              <p:pRg st="5" end="5"/>
                                            </p:txEl>
                                          </p:spTgt>
                                        </p:tgtEl>
                                        <p:attrNameLst>
                                          <p:attrName>style.visibility</p:attrName>
                                        </p:attrNameLst>
                                      </p:cBhvr>
                                      <p:to>
                                        <p:strVal val="visible"/>
                                      </p:to>
                                    </p:set>
                                    <p:animEffect transition="in" filter="blinds(horizontal)">
                                      <p:cBhvr>
                                        <p:cTn id="37" dur="500"/>
                                        <p:tgtEl>
                                          <p:spTgt spid="1175613">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nodeType="clickEffect">
                                  <p:stCondLst>
                                    <p:cond delay="0"/>
                                  </p:stCondLst>
                                  <p:childTnLst>
                                    <p:set>
                                      <p:cBhvr>
                                        <p:cTn id="41" dur="1" fill="hold">
                                          <p:stCondLst>
                                            <p:cond delay="0"/>
                                          </p:stCondLst>
                                        </p:cTn>
                                        <p:tgtEl>
                                          <p:spTgt spid="1175614">
                                            <p:txEl>
                                              <p:pRg st="0" end="0"/>
                                            </p:txEl>
                                          </p:spTgt>
                                        </p:tgtEl>
                                        <p:attrNameLst>
                                          <p:attrName>style.visibility</p:attrName>
                                        </p:attrNameLst>
                                      </p:cBhvr>
                                      <p:to>
                                        <p:strVal val="visible"/>
                                      </p:to>
                                    </p:set>
                                    <p:animEffect transition="in" filter="blinds(horizontal)">
                                      <p:cBhvr>
                                        <p:cTn id="42" dur="500"/>
                                        <p:tgtEl>
                                          <p:spTgt spid="1175614">
                                            <p:txEl>
                                              <p:pRg st="0" end="0"/>
                                            </p:txEl>
                                          </p:spTgt>
                                        </p:tgtEl>
                                      </p:cBhvr>
                                    </p:animEffect>
                                  </p:childTnLst>
                                </p:cTn>
                              </p:par>
                              <p:par>
                                <p:cTn id="43" presetID="3" presetClass="entr" presetSubtype="10" fill="hold" nodeType="withEffect">
                                  <p:stCondLst>
                                    <p:cond delay="0"/>
                                  </p:stCondLst>
                                  <p:childTnLst>
                                    <p:set>
                                      <p:cBhvr>
                                        <p:cTn id="44" dur="1" fill="hold">
                                          <p:stCondLst>
                                            <p:cond delay="0"/>
                                          </p:stCondLst>
                                        </p:cTn>
                                        <p:tgtEl>
                                          <p:spTgt spid="1175614">
                                            <p:txEl>
                                              <p:pRg st="1" end="1"/>
                                            </p:txEl>
                                          </p:spTgt>
                                        </p:tgtEl>
                                        <p:attrNameLst>
                                          <p:attrName>style.visibility</p:attrName>
                                        </p:attrNameLst>
                                      </p:cBhvr>
                                      <p:to>
                                        <p:strVal val="visible"/>
                                      </p:to>
                                    </p:set>
                                    <p:animEffect transition="in" filter="blinds(horizontal)">
                                      <p:cBhvr>
                                        <p:cTn id="45" dur="500"/>
                                        <p:tgtEl>
                                          <p:spTgt spid="1175614">
                                            <p:txEl>
                                              <p:pRg st="1" end="1"/>
                                            </p:txEl>
                                          </p:spTgt>
                                        </p:tgtEl>
                                      </p:cBhvr>
                                    </p:animEffect>
                                  </p:childTnLst>
                                </p:cTn>
                              </p:par>
                              <p:par>
                                <p:cTn id="46" presetID="3" presetClass="entr" presetSubtype="10" fill="hold" nodeType="withEffect">
                                  <p:stCondLst>
                                    <p:cond delay="0"/>
                                  </p:stCondLst>
                                  <p:childTnLst>
                                    <p:set>
                                      <p:cBhvr>
                                        <p:cTn id="47" dur="1" fill="hold">
                                          <p:stCondLst>
                                            <p:cond delay="0"/>
                                          </p:stCondLst>
                                        </p:cTn>
                                        <p:tgtEl>
                                          <p:spTgt spid="1175614">
                                            <p:txEl>
                                              <p:pRg st="2" end="2"/>
                                            </p:txEl>
                                          </p:spTgt>
                                        </p:tgtEl>
                                        <p:attrNameLst>
                                          <p:attrName>style.visibility</p:attrName>
                                        </p:attrNameLst>
                                      </p:cBhvr>
                                      <p:to>
                                        <p:strVal val="visible"/>
                                      </p:to>
                                    </p:set>
                                    <p:animEffect transition="in" filter="blinds(horizontal)">
                                      <p:cBhvr>
                                        <p:cTn id="48" dur="500"/>
                                        <p:tgtEl>
                                          <p:spTgt spid="1175614">
                                            <p:txEl>
                                              <p:pRg st="2" end="2"/>
                                            </p:txEl>
                                          </p:spTgt>
                                        </p:tgtEl>
                                      </p:cBhvr>
                                    </p:animEffect>
                                  </p:childTnLst>
                                </p:cTn>
                              </p:par>
                              <p:par>
                                <p:cTn id="49" presetID="3" presetClass="entr" presetSubtype="10" fill="hold" nodeType="withEffect">
                                  <p:stCondLst>
                                    <p:cond delay="0"/>
                                  </p:stCondLst>
                                  <p:childTnLst>
                                    <p:set>
                                      <p:cBhvr>
                                        <p:cTn id="50" dur="1" fill="hold">
                                          <p:stCondLst>
                                            <p:cond delay="0"/>
                                          </p:stCondLst>
                                        </p:cTn>
                                        <p:tgtEl>
                                          <p:spTgt spid="1175614">
                                            <p:txEl>
                                              <p:pRg st="3" end="3"/>
                                            </p:txEl>
                                          </p:spTgt>
                                        </p:tgtEl>
                                        <p:attrNameLst>
                                          <p:attrName>style.visibility</p:attrName>
                                        </p:attrNameLst>
                                      </p:cBhvr>
                                      <p:to>
                                        <p:strVal val="visible"/>
                                      </p:to>
                                    </p:set>
                                    <p:animEffect transition="in" filter="blinds(horizontal)">
                                      <p:cBhvr>
                                        <p:cTn id="51" dur="500"/>
                                        <p:tgtEl>
                                          <p:spTgt spid="1175614">
                                            <p:txEl>
                                              <p:pRg st="3" end="3"/>
                                            </p:txEl>
                                          </p:spTgt>
                                        </p:tgtEl>
                                      </p:cBhvr>
                                    </p:animEffect>
                                  </p:childTnLst>
                                </p:cTn>
                              </p:par>
                              <p:par>
                                <p:cTn id="52" presetID="3" presetClass="entr" presetSubtype="10" fill="hold" nodeType="withEffect">
                                  <p:stCondLst>
                                    <p:cond delay="0"/>
                                  </p:stCondLst>
                                  <p:childTnLst>
                                    <p:set>
                                      <p:cBhvr>
                                        <p:cTn id="53" dur="1" fill="hold">
                                          <p:stCondLst>
                                            <p:cond delay="0"/>
                                          </p:stCondLst>
                                        </p:cTn>
                                        <p:tgtEl>
                                          <p:spTgt spid="1175614">
                                            <p:txEl>
                                              <p:pRg st="4" end="4"/>
                                            </p:txEl>
                                          </p:spTgt>
                                        </p:tgtEl>
                                        <p:attrNameLst>
                                          <p:attrName>style.visibility</p:attrName>
                                        </p:attrNameLst>
                                      </p:cBhvr>
                                      <p:to>
                                        <p:strVal val="visible"/>
                                      </p:to>
                                    </p:set>
                                    <p:animEffect transition="in" filter="blinds(horizontal)">
                                      <p:cBhvr>
                                        <p:cTn id="54" dur="500"/>
                                        <p:tgtEl>
                                          <p:spTgt spid="11756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Date Placeholder 2"/>
          <p:cNvSpPr>
            <a:spLocks noGrp="1"/>
          </p:cNvSpPr>
          <p:nvPr>
            <p:ph type="dt" sz="quarter" idx="10"/>
          </p:nvPr>
        </p:nvSpPr>
        <p:spPr/>
        <p:txBody>
          <a:bodyPr/>
          <a:lstStyle/>
          <a:p>
            <a:pPr>
              <a:defRPr/>
            </a:pPr>
            <a:r>
              <a:rPr lang="tr-TR"/>
              <a:t>CS342 Operating Systems</a:t>
            </a:r>
            <a:endParaRPr lang="en-US"/>
          </a:p>
        </p:txBody>
      </p:sp>
      <p:sp>
        <p:nvSpPr>
          <p:cNvPr id="61" name="Footer Placeholder 3"/>
          <p:cNvSpPr>
            <a:spLocks noGrp="1"/>
          </p:cNvSpPr>
          <p:nvPr>
            <p:ph type="ftr" sz="quarter" idx="11"/>
          </p:nvPr>
        </p:nvSpPr>
        <p:spPr/>
        <p:txBody>
          <a:bodyPr/>
          <a:lstStyle/>
          <a:p>
            <a:pPr>
              <a:defRPr/>
            </a:pPr>
            <a:r>
              <a:rPr lang="tr-TR"/>
              <a:t>İbrahim Körpeoğlu, Bilkent University</a:t>
            </a:r>
            <a:endParaRPr lang="en-US"/>
          </a:p>
        </p:txBody>
      </p:sp>
      <p:sp>
        <p:nvSpPr>
          <p:cNvPr id="62" name="Slide Number Placeholder 4"/>
          <p:cNvSpPr>
            <a:spLocks noGrp="1"/>
          </p:cNvSpPr>
          <p:nvPr>
            <p:ph type="sldNum" sz="quarter" idx="12"/>
          </p:nvPr>
        </p:nvSpPr>
        <p:spPr/>
        <p:txBody>
          <a:bodyPr/>
          <a:lstStyle/>
          <a:p>
            <a:pPr>
              <a:defRPr/>
            </a:pPr>
            <a:fld id="{F7A63BA4-4DEC-F54C-A2C0-D24CB5F9F2B6}" type="slidenum">
              <a:rPr lang="en-US"/>
              <a:pPr>
                <a:defRPr/>
              </a:pPr>
              <a:t>42</a:t>
            </a:fld>
            <a:endParaRPr lang="en-US"/>
          </a:p>
        </p:txBody>
      </p:sp>
      <p:sp>
        <p:nvSpPr>
          <p:cNvPr id="1159170" name="Rectangle 2"/>
          <p:cNvSpPr>
            <a:spLocks noGrp="1" noChangeArrowheads="1"/>
          </p:cNvSpPr>
          <p:nvPr>
            <p:ph type="title"/>
          </p:nvPr>
        </p:nvSpPr>
        <p:spPr/>
        <p:txBody>
          <a:bodyPr/>
          <a:lstStyle/>
          <a:p>
            <a:pPr eaLnBrk="1" hangingPunct="1">
              <a:defRPr/>
            </a:pPr>
            <a:r>
              <a:rPr lang="en-US" i="1" smtClean="0">
                <a:cs typeface="+mj-cs"/>
              </a:rPr>
              <a:t>P</a:t>
            </a:r>
            <a:r>
              <a:rPr lang="en-US" baseline="-25000" smtClean="0">
                <a:cs typeface="+mj-cs"/>
              </a:rPr>
              <a:t>4 </a:t>
            </a:r>
            <a:r>
              <a:rPr lang="tr-TR" smtClean="0">
                <a:cs typeface="+mj-cs"/>
              </a:rPr>
              <a:t> request</a:t>
            </a:r>
            <a:r>
              <a:rPr lang="en-US" smtClean="0">
                <a:cs typeface="+mj-cs"/>
              </a:rPr>
              <a:t>s</a:t>
            </a:r>
            <a:r>
              <a:rPr lang="tr-TR" smtClean="0">
                <a:cs typeface="+mj-cs"/>
              </a:rPr>
              <a:t> (</a:t>
            </a:r>
            <a:r>
              <a:rPr lang="en-US" smtClean="0">
                <a:cs typeface="+mj-cs"/>
              </a:rPr>
              <a:t>3,3,0)?</a:t>
            </a:r>
            <a:r>
              <a:rPr lang="tr-TR" smtClean="0">
                <a:cs typeface="+mj-cs"/>
              </a:rPr>
              <a:t> </a:t>
            </a:r>
            <a:endParaRPr lang="en-US" smtClean="0">
              <a:cs typeface="+mj-cs"/>
            </a:endParaRPr>
          </a:p>
        </p:txBody>
      </p:sp>
      <p:graphicFrame>
        <p:nvGraphicFramePr>
          <p:cNvPr id="1159172" name="Group 4"/>
          <p:cNvGraphicFramePr>
            <a:graphicFrameLocks noGrp="1"/>
          </p:cNvGraphicFramePr>
          <p:nvPr/>
        </p:nvGraphicFramePr>
        <p:xfrm>
          <a:off x="2268538" y="1962150"/>
          <a:ext cx="1728787" cy="2333680"/>
        </p:xfrm>
        <a:graphic>
          <a:graphicData uri="http://schemas.openxmlformats.org/drawingml/2006/table">
            <a:tbl>
              <a:tblPr/>
              <a:tblGrid>
                <a:gridCol w="523875"/>
                <a:gridCol w="1204912"/>
              </a:tblGrid>
              <a:tr h="58121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1600" b="0" i="0" u="none" strike="noStrike" cap="none" normalizeH="0" baseline="0">
                        <a:ln>
                          <a:noFill/>
                        </a:ln>
                        <a:solidFill>
                          <a:schemeClr val="tx1"/>
                        </a:solidFill>
                        <a:effectLst/>
                        <a:latin typeface="Arial" charset="0"/>
                        <a:ea typeface="ＭＳ Ｐゴシック" charset="0"/>
                      </a:endParaRP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Allocation</a:t>
                      </a:r>
                      <a:br>
                        <a:rPr kumimoji="0" lang="en-US" sz="1600" b="0" i="0" u="none" strike="noStrike" cap="none" normalizeH="0" baseline="0">
                          <a:ln>
                            <a:noFill/>
                          </a:ln>
                          <a:solidFill>
                            <a:schemeClr val="tx1"/>
                          </a:solidFill>
                          <a:effectLst/>
                          <a:latin typeface="Arial" charset="0"/>
                          <a:ea typeface="ＭＳ Ｐゴシック" charset="0"/>
                        </a:rPr>
                      </a:br>
                      <a:r>
                        <a:rPr kumimoji="0" lang="en-US" sz="1600" b="0" i="0" u="none" strike="noStrike" cap="none" normalizeH="0" baseline="0">
                          <a:ln>
                            <a:noFill/>
                          </a:ln>
                          <a:solidFill>
                            <a:schemeClr val="tx1"/>
                          </a:solidFill>
                          <a:effectLst/>
                          <a:latin typeface="Arial" charset="0"/>
                          <a:ea typeface="ＭＳ Ｐゴシック" charset="0"/>
                        </a:rPr>
                        <a:t>A B C</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2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P0</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0 1 0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238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P1</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3 0 2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0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P2</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3 0 2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2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P3</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2 1 1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0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P4</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0 0 2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r>
            </a:tbl>
          </a:graphicData>
        </a:graphic>
      </p:graphicFrame>
      <p:graphicFrame>
        <p:nvGraphicFramePr>
          <p:cNvPr id="1159195" name="Group 27"/>
          <p:cNvGraphicFramePr>
            <a:graphicFrameLocks noGrp="1"/>
          </p:cNvGraphicFramePr>
          <p:nvPr/>
        </p:nvGraphicFramePr>
        <p:xfrm>
          <a:off x="4284663" y="1962150"/>
          <a:ext cx="1728787" cy="2333680"/>
        </p:xfrm>
        <a:graphic>
          <a:graphicData uri="http://schemas.openxmlformats.org/drawingml/2006/table">
            <a:tbl>
              <a:tblPr/>
              <a:tblGrid>
                <a:gridCol w="523875"/>
                <a:gridCol w="1204912"/>
              </a:tblGrid>
              <a:tr h="58121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1600" b="0" i="0" u="none" strike="noStrike" cap="none" normalizeH="0" baseline="0">
                        <a:ln>
                          <a:noFill/>
                        </a:ln>
                        <a:solidFill>
                          <a:schemeClr val="tx1"/>
                        </a:solidFill>
                        <a:effectLst/>
                        <a:latin typeface="Arial" charset="0"/>
                        <a:ea typeface="ＭＳ Ｐゴシック" charset="0"/>
                      </a:endParaRP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Need</a:t>
                      </a:r>
                      <a:br>
                        <a:rPr kumimoji="0" lang="en-US" sz="1600" b="0" i="0" u="none" strike="noStrike" cap="none" normalizeH="0" baseline="0">
                          <a:ln>
                            <a:noFill/>
                          </a:ln>
                          <a:solidFill>
                            <a:schemeClr val="tx1"/>
                          </a:solidFill>
                          <a:effectLst/>
                          <a:latin typeface="Arial" charset="0"/>
                          <a:ea typeface="ＭＳ Ｐゴシック" charset="0"/>
                        </a:rPr>
                      </a:br>
                      <a:r>
                        <a:rPr kumimoji="0" lang="en-US" sz="1600" b="0" i="0" u="none" strike="noStrike" cap="none" normalizeH="0" baseline="0">
                          <a:ln>
                            <a:noFill/>
                          </a:ln>
                          <a:solidFill>
                            <a:schemeClr val="tx1"/>
                          </a:solidFill>
                          <a:effectLst/>
                          <a:latin typeface="Arial" charset="0"/>
                          <a:ea typeface="ＭＳ Ｐゴシック" charset="0"/>
                        </a:rPr>
                        <a:t>A B C</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2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P0</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7 4 3</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238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P1</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0 2 0</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0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P2</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6 0 0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2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P3</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0 1 1</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0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P4</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4 3 1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r>
            </a:tbl>
          </a:graphicData>
        </a:graphic>
      </p:graphicFrame>
      <p:graphicFrame>
        <p:nvGraphicFramePr>
          <p:cNvPr id="1159230" name="Group 62"/>
          <p:cNvGraphicFramePr>
            <a:graphicFrameLocks noGrp="1"/>
          </p:cNvGraphicFramePr>
          <p:nvPr/>
        </p:nvGraphicFramePr>
        <p:xfrm>
          <a:off x="6248400" y="1989138"/>
          <a:ext cx="1204913" cy="930408"/>
        </p:xfrm>
        <a:graphic>
          <a:graphicData uri="http://schemas.openxmlformats.org/drawingml/2006/table">
            <a:tbl>
              <a:tblPr/>
              <a:tblGrid>
                <a:gridCol w="1204913"/>
              </a:tblGrid>
              <a:tr h="58112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Available</a:t>
                      </a:r>
                      <a:br>
                        <a:rPr kumimoji="0" lang="en-US" sz="1600" b="0" i="0" u="none" strike="noStrike" cap="none" normalizeH="0" baseline="0">
                          <a:ln>
                            <a:noFill/>
                          </a:ln>
                          <a:solidFill>
                            <a:schemeClr val="tx1"/>
                          </a:solidFill>
                          <a:effectLst/>
                          <a:latin typeface="Arial" charset="0"/>
                          <a:ea typeface="ＭＳ Ｐゴシック" charset="0"/>
                        </a:rPr>
                      </a:br>
                      <a:r>
                        <a:rPr kumimoji="0" lang="en-US" sz="1600" b="0" i="0" u="none" strike="noStrike" cap="none" normalizeH="0" baseline="0">
                          <a:ln>
                            <a:noFill/>
                          </a:ln>
                          <a:solidFill>
                            <a:schemeClr val="tx1"/>
                          </a:solidFill>
                          <a:effectLst/>
                          <a:latin typeface="Arial" charset="0"/>
                          <a:ea typeface="ＭＳ Ｐゴシック" charset="0"/>
                        </a:rPr>
                        <a:t>A B C</a:t>
                      </a:r>
                    </a:p>
                  </a:txBody>
                  <a:tcPr marL="90000" marR="90000" marT="46787" marB="46787"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15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2 3 0</a:t>
                      </a:r>
                    </a:p>
                  </a:txBody>
                  <a:tcPr marL="90000" marR="90000" marT="46787" marB="46787"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r>
            </a:tbl>
          </a:graphicData>
        </a:graphic>
      </p:graphicFrame>
      <p:sp>
        <p:nvSpPr>
          <p:cNvPr id="1159226" name="Rectangle 58"/>
          <p:cNvSpPr>
            <a:spLocks noChangeArrowheads="1"/>
          </p:cNvSpPr>
          <p:nvPr/>
        </p:nvSpPr>
        <p:spPr bwMode="auto">
          <a:xfrm>
            <a:off x="1979613" y="1700213"/>
            <a:ext cx="6048375" cy="2906712"/>
          </a:xfrm>
          <a:prstGeom prst="rect">
            <a:avLst/>
          </a:prstGeom>
          <a:noFill/>
          <a:ln w="3175">
            <a:solidFill>
              <a:schemeClr val="tx1"/>
            </a:solidFill>
            <a:prstDash val="dash"/>
            <a:miter lim="800000"/>
            <a:headEnd type="none" w="lg" len="lg"/>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pPr>
              <a:defRPr/>
            </a:pPr>
            <a:endParaRPr lang="en-US">
              <a:cs typeface="+mn-cs"/>
            </a:endParaRPr>
          </a:p>
        </p:txBody>
      </p:sp>
      <p:sp>
        <p:nvSpPr>
          <p:cNvPr id="1159227" name="Text Box 59"/>
          <p:cNvSpPr txBox="1">
            <a:spLocks noChangeArrowheads="1"/>
          </p:cNvSpPr>
          <p:nvPr/>
        </p:nvSpPr>
        <p:spPr bwMode="auto">
          <a:xfrm>
            <a:off x="6516688" y="4221163"/>
            <a:ext cx="15017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type="none" w="lg" len="lg"/>
                <a:tailEnd type="none" w="lg"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pPr>
              <a:defRPr/>
            </a:pPr>
            <a:r>
              <a:rPr lang="en-US">
                <a:cs typeface="+mn-cs"/>
              </a:rPr>
              <a:t>Current state</a:t>
            </a:r>
          </a:p>
        </p:txBody>
      </p:sp>
      <p:sp>
        <p:nvSpPr>
          <p:cNvPr id="1159228" name="Text Box 60"/>
          <p:cNvSpPr txBox="1">
            <a:spLocks noChangeArrowheads="1"/>
          </p:cNvSpPr>
          <p:nvPr/>
        </p:nvSpPr>
        <p:spPr bwMode="auto">
          <a:xfrm>
            <a:off x="593725" y="4816475"/>
            <a:ext cx="7369175"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type="none" w="lg" len="lg"/>
                <a:tailEnd type="none" w="lg"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pPr>
              <a:defRPr/>
            </a:pPr>
            <a:r>
              <a:rPr lang="en-US">
                <a:cs typeface="+mn-cs"/>
              </a:rPr>
              <a:t>If this is current state, what happens if  P4  requests  (3 3 0)?</a:t>
            </a:r>
          </a:p>
          <a:p>
            <a:pPr>
              <a:defRPr/>
            </a:pPr>
            <a:endParaRPr lang="en-US">
              <a:cs typeface="+mn-cs"/>
            </a:endParaRPr>
          </a:p>
          <a:p>
            <a:pPr>
              <a:defRPr/>
            </a:pPr>
            <a:r>
              <a:rPr lang="en-US">
                <a:cs typeface="+mn-cs"/>
              </a:rPr>
              <a:t>There is no available resource to satisfy the request. P4 will be waited.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159230"/>
                                        </p:tgtEl>
                                        <p:attrNameLst>
                                          <p:attrName>style.visibility</p:attrName>
                                        </p:attrNameLst>
                                      </p:cBhvr>
                                      <p:to>
                                        <p:strVal val="visible"/>
                                      </p:to>
                                    </p:set>
                                    <p:animEffect transition="in" filter="blinds(horizontal)">
                                      <p:cBhvr>
                                        <p:cTn id="7" dur="500"/>
                                        <p:tgtEl>
                                          <p:spTgt spid="11592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159195"/>
                                        </p:tgtEl>
                                        <p:attrNameLst>
                                          <p:attrName>style.visibility</p:attrName>
                                        </p:attrNameLst>
                                      </p:cBhvr>
                                      <p:to>
                                        <p:strVal val="visible"/>
                                      </p:to>
                                    </p:set>
                                    <p:animEffect transition="in" filter="blinds(horizontal)">
                                      <p:cBhvr>
                                        <p:cTn id="12" dur="500"/>
                                        <p:tgtEl>
                                          <p:spTgt spid="11591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Date Placeholder 2"/>
          <p:cNvSpPr>
            <a:spLocks noGrp="1"/>
          </p:cNvSpPr>
          <p:nvPr>
            <p:ph type="dt" sz="quarter" idx="10"/>
          </p:nvPr>
        </p:nvSpPr>
        <p:spPr/>
        <p:txBody>
          <a:bodyPr/>
          <a:lstStyle/>
          <a:p>
            <a:pPr>
              <a:defRPr/>
            </a:pPr>
            <a:r>
              <a:rPr lang="tr-TR"/>
              <a:t>CS342 Operating Systems</a:t>
            </a:r>
            <a:endParaRPr lang="en-US"/>
          </a:p>
        </p:txBody>
      </p:sp>
      <p:sp>
        <p:nvSpPr>
          <p:cNvPr id="61" name="Footer Placeholder 3"/>
          <p:cNvSpPr>
            <a:spLocks noGrp="1"/>
          </p:cNvSpPr>
          <p:nvPr>
            <p:ph type="ftr" sz="quarter" idx="11"/>
          </p:nvPr>
        </p:nvSpPr>
        <p:spPr/>
        <p:txBody>
          <a:bodyPr/>
          <a:lstStyle/>
          <a:p>
            <a:pPr>
              <a:defRPr/>
            </a:pPr>
            <a:r>
              <a:rPr lang="tr-TR"/>
              <a:t>İbrahim Körpeoğlu, Bilkent University</a:t>
            </a:r>
            <a:endParaRPr lang="en-US"/>
          </a:p>
        </p:txBody>
      </p:sp>
      <p:sp>
        <p:nvSpPr>
          <p:cNvPr id="62" name="Slide Number Placeholder 4"/>
          <p:cNvSpPr>
            <a:spLocks noGrp="1"/>
          </p:cNvSpPr>
          <p:nvPr>
            <p:ph type="sldNum" sz="quarter" idx="12"/>
          </p:nvPr>
        </p:nvSpPr>
        <p:spPr/>
        <p:txBody>
          <a:bodyPr/>
          <a:lstStyle/>
          <a:p>
            <a:pPr>
              <a:defRPr/>
            </a:pPr>
            <a:fld id="{3F152664-3BA4-404C-A977-7C0E63653E35}" type="slidenum">
              <a:rPr lang="en-US"/>
              <a:pPr>
                <a:defRPr/>
              </a:pPr>
              <a:t>43</a:t>
            </a:fld>
            <a:endParaRPr lang="en-US"/>
          </a:p>
        </p:txBody>
      </p:sp>
      <p:sp>
        <p:nvSpPr>
          <p:cNvPr id="1181698" name="Rectangle 2"/>
          <p:cNvSpPr>
            <a:spLocks noGrp="1" noChangeArrowheads="1"/>
          </p:cNvSpPr>
          <p:nvPr>
            <p:ph type="title"/>
          </p:nvPr>
        </p:nvSpPr>
        <p:spPr/>
        <p:txBody>
          <a:bodyPr/>
          <a:lstStyle/>
          <a:p>
            <a:pPr eaLnBrk="1" hangingPunct="1">
              <a:defRPr/>
            </a:pPr>
            <a:r>
              <a:rPr lang="en-US" i="1" smtClean="0">
                <a:cs typeface="+mj-cs"/>
              </a:rPr>
              <a:t>P</a:t>
            </a:r>
            <a:r>
              <a:rPr lang="en-US" baseline="-25000" smtClean="0">
                <a:cs typeface="+mj-cs"/>
              </a:rPr>
              <a:t>0 </a:t>
            </a:r>
            <a:r>
              <a:rPr lang="en-US" smtClean="0">
                <a:cs typeface="+mj-cs"/>
              </a:rPr>
              <a:t>requests (0,2,0)? Should we grant?</a:t>
            </a:r>
          </a:p>
        </p:txBody>
      </p:sp>
      <p:graphicFrame>
        <p:nvGraphicFramePr>
          <p:cNvPr id="1181700" name="Group 4"/>
          <p:cNvGraphicFramePr>
            <a:graphicFrameLocks noGrp="1"/>
          </p:cNvGraphicFramePr>
          <p:nvPr/>
        </p:nvGraphicFramePr>
        <p:xfrm>
          <a:off x="2052638" y="1819275"/>
          <a:ext cx="1728787" cy="2333680"/>
        </p:xfrm>
        <a:graphic>
          <a:graphicData uri="http://schemas.openxmlformats.org/drawingml/2006/table">
            <a:tbl>
              <a:tblPr/>
              <a:tblGrid>
                <a:gridCol w="523875"/>
                <a:gridCol w="1204912"/>
              </a:tblGrid>
              <a:tr h="58121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1600" b="0" i="0" u="none" strike="noStrike" cap="none" normalizeH="0" baseline="0">
                        <a:ln>
                          <a:noFill/>
                        </a:ln>
                        <a:solidFill>
                          <a:schemeClr val="tx1"/>
                        </a:solidFill>
                        <a:effectLst/>
                        <a:latin typeface="Arial" charset="0"/>
                        <a:ea typeface="ＭＳ Ｐゴシック" charset="0"/>
                      </a:endParaRP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Allocation</a:t>
                      </a:r>
                      <a:br>
                        <a:rPr kumimoji="0" lang="en-US" sz="1600" b="0" i="0" u="none" strike="noStrike" cap="none" normalizeH="0" baseline="0">
                          <a:ln>
                            <a:noFill/>
                          </a:ln>
                          <a:solidFill>
                            <a:schemeClr val="tx1"/>
                          </a:solidFill>
                          <a:effectLst/>
                          <a:latin typeface="Arial" charset="0"/>
                          <a:ea typeface="ＭＳ Ｐゴシック" charset="0"/>
                        </a:rPr>
                      </a:br>
                      <a:r>
                        <a:rPr kumimoji="0" lang="en-US" sz="1600" b="0" i="0" u="none" strike="noStrike" cap="none" normalizeH="0" baseline="0">
                          <a:ln>
                            <a:noFill/>
                          </a:ln>
                          <a:solidFill>
                            <a:schemeClr val="tx1"/>
                          </a:solidFill>
                          <a:effectLst/>
                          <a:latin typeface="Arial" charset="0"/>
                          <a:ea typeface="ＭＳ Ｐゴシック" charset="0"/>
                        </a:rPr>
                        <a:t>A B C</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2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P0</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0 1 0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238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P1</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3 0 2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0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P2</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3 0 2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2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P3</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2 1 1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0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P4</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0 0 2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r>
            </a:tbl>
          </a:graphicData>
        </a:graphic>
      </p:graphicFrame>
      <p:graphicFrame>
        <p:nvGraphicFramePr>
          <p:cNvPr id="1181723" name="Group 27"/>
          <p:cNvGraphicFramePr>
            <a:graphicFrameLocks noGrp="1"/>
          </p:cNvGraphicFramePr>
          <p:nvPr/>
        </p:nvGraphicFramePr>
        <p:xfrm>
          <a:off x="4068763" y="1819275"/>
          <a:ext cx="1728787" cy="2333680"/>
        </p:xfrm>
        <a:graphic>
          <a:graphicData uri="http://schemas.openxmlformats.org/drawingml/2006/table">
            <a:tbl>
              <a:tblPr/>
              <a:tblGrid>
                <a:gridCol w="523875"/>
                <a:gridCol w="1204912"/>
              </a:tblGrid>
              <a:tr h="58121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1600" b="0" i="0" u="none" strike="noStrike" cap="none" normalizeH="0" baseline="0">
                        <a:ln>
                          <a:noFill/>
                        </a:ln>
                        <a:solidFill>
                          <a:schemeClr val="tx1"/>
                        </a:solidFill>
                        <a:effectLst/>
                        <a:latin typeface="Arial" charset="0"/>
                        <a:ea typeface="ＭＳ Ｐゴシック" charset="0"/>
                      </a:endParaRP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Need</a:t>
                      </a:r>
                      <a:br>
                        <a:rPr kumimoji="0" lang="en-US" sz="1600" b="0" i="0" u="none" strike="noStrike" cap="none" normalizeH="0" baseline="0">
                          <a:ln>
                            <a:noFill/>
                          </a:ln>
                          <a:solidFill>
                            <a:schemeClr val="tx1"/>
                          </a:solidFill>
                          <a:effectLst/>
                          <a:latin typeface="Arial" charset="0"/>
                          <a:ea typeface="ＭＳ Ｐゴシック" charset="0"/>
                        </a:rPr>
                      </a:br>
                      <a:r>
                        <a:rPr kumimoji="0" lang="en-US" sz="1600" b="0" i="0" u="none" strike="noStrike" cap="none" normalizeH="0" baseline="0">
                          <a:ln>
                            <a:noFill/>
                          </a:ln>
                          <a:solidFill>
                            <a:schemeClr val="tx1"/>
                          </a:solidFill>
                          <a:effectLst/>
                          <a:latin typeface="Arial" charset="0"/>
                          <a:ea typeface="ＭＳ Ｐゴシック" charset="0"/>
                        </a:rPr>
                        <a:t>A B C</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2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P0</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7 4 3</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238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P1</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0 2 0</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0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P2</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6 0 0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2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P3</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0 1 1</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0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P4</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4 3 1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r>
            </a:tbl>
          </a:graphicData>
        </a:graphic>
      </p:graphicFrame>
      <p:graphicFrame>
        <p:nvGraphicFramePr>
          <p:cNvPr id="1181746" name="Group 50"/>
          <p:cNvGraphicFramePr>
            <a:graphicFrameLocks noGrp="1"/>
          </p:cNvGraphicFramePr>
          <p:nvPr/>
        </p:nvGraphicFramePr>
        <p:xfrm>
          <a:off x="6156325" y="1819275"/>
          <a:ext cx="1204913" cy="930408"/>
        </p:xfrm>
        <a:graphic>
          <a:graphicData uri="http://schemas.openxmlformats.org/drawingml/2006/table">
            <a:tbl>
              <a:tblPr/>
              <a:tblGrid>
                <a:gridCol w="1204913"/>
              </a:tblGrid>
              <a:tr h="58112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Available</a:t>
                      </a:r>
                      <a:br>
                        <a:rPr kumimoji="0" lang="en-US" sz="1600" b="0" i="0" u="none" strike="noStrike" cap="none" normalizeH="0" baseline="0">
                          <a:ln>
                            <a:noFill/>
                          </a:ln>
                          <a:solidFill>
                            <a:schemeClr val="tx1"/>
                          </a:solidFill>
                          <a:effectLst/>
                          <a:latin typeface="Arial" charset="0"/>
                          <a:ea typeface="ＭＳ Ｐゴシック" charset="0"/>
                        </a:rPr>
                      </a:br>
                      <a:r>
                        <a:rPr kumimoji="0" lang="en-US" sz="1600" b="0" i="0" u="none" strike="noStrike" cap="none" normalizeH="0" baseline="0">
                          <a:ln>
                            <a:noFill/>
                          </a:ln>
                          <a:solidFill>
                            <a:schemeClr val="tx1"/>
                          </a:solidFill>
                          <a:effectLst/>
                          <a:latin typeface="Arial" charset="0"/>
                          <a:ea typeface="ＭＳ Ｐゴシック" charset="0"/>
                        </a:rPr>
                        <a:t>A B C</a:t>
                      </a:r>
                    </a:p>
                  </a:txBody>
                  <a:tcPr marL="90000" marR="90000" marT="46787" marB="46787"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15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2 3 0</a:t>
                      </a:r>
                    </a:p>
                  </a:txBody>
                  <a:tcPr marL="90000" marR="90000" marT="46787" marB="46787"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r>
            </a:tbl>
          </a:graphicData>
        </a:graphic>
      </p:graphicFrame>
      <p:sp>
        <p:nvSpPr>
          <p:cNvPr id="1181754" name="Rectangle 58"/>
          <p:cNvSpPr>
            <a:spLocks noChangeArrowheads="1"/>
          </p:cNvSpPr>
          <p:nvPr/>
        </p:nvSpPr>
        <p:spPr bwMode="auto">
          <a:xfrm>
            <a:off x="1763713" y="1557338"/>
            <a:ext cx="6048375" cy="2906712"/>
          </a:xfrm>
          <a:prstGeom prst="rect">
            <a:avLst/>
          </a:prstGeom>
          <a:noFill/>
          <a:ln w="3175">
            <a:solidFill>
              <a:schemeClr val="tx1"/>
            </a:solidFill>
            <a:prstDash val="dash"/>
            <a:miter lim="800000"/>
            <a:headEnd type="none" w="lg" len="lg"/>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pPr>
              <a:defRPr/>
            </a:pPr>
            <a:endParaRPr lang="en-US">
              <a:cs typeface="+mn-cs"/>
            </a:endParaRPr>
          </a:p>
        </p:txBody>
      </p:sp>
      <p:sp>
        <p:nvSpPr>
          <p:cNvPr id="1181755" name="Text Box 59"/>
          <p:cNvSpPr txBox="1">
            <a:spLocks noChangeArrowheads="1"/>
          </p:cNvSpPr>
          <p:nvPr/>
        </p:nvSpPr>
        <p:spPr bwMode="auto">
          <a:xfrm>
            <a:off x="6094413" y="4078288"/>
            <a:ext cx="15017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type="none" w="lg" len="lg"/>
                <a:tailEnd type="none" w="lg"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pPr>
              <a:defRPr/>
            </a:pPr>
            <a:r>
              <a:rPr lang="en-US">
                <a:cs typeface="+mn-cs"/>
              </a:rPr>
              <a:t>Current state</a:t>
            </a:r>
          </a:p>
        </p:txBody>
      </p:sp>
      <p:sp>
        <p:nvSpPr>
          <p:cNvPr id="1181756" name="Text Box 60"/>
          <p:cNvSpPr txBox="1">
            <a:spLocks noChangeArrowheads="1"/>
          </p:cNvSpPr>
          <p:nvPr/>
        </p:nvSpPr>
        <p:spPr bwMode="auto">
          <a:xfrm>
            <a:off x="1096963" y="5537200"/>
            <a:ext cx="51339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type="none" w="lg" len="lg"/>
                <a:tailEnd type="none" w="lg"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pPr>
              <a:defRPr/>
            </a:pPr>
            <a:r>
              <a:rPr lang="en-US">
                <a:cs typeface="+mn-cs"/>
              </a:rPr>
              <a:t>System is in this state. </a:t>
            </a:r>
          </a:p>
          <a:p>
            <a:pPr>
              <a:defRPr/>
            </a:pPr>
            <a:r>
              <a:rPr lang="en-US">
                <a:cs typeface="+mn-cs"/>
              </a:rPr>
              <a:t>P0 makes a request: [0, 2, 0].   Should we grant.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181746"/>
                                        </p:tgtEl>
                                        <p:attrNameLst>
                                          <p:attrName>style.visibility</p:attrName>
                                        </p:attrNameLst>
                                      </p:cBhvr>
                                      <p:to>
                                        <p:strVal val="visible"/>
                                      </p:to>
                                    </p:set>
                                    <p:animEffect transition="in" filter="blinds(horizontal)">
                                      <p:cBhvr>
                                        <p:cTn id="7" dur="500"/>
                                        <p:tgtEl>
                                          <p:spTgt spid="11817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181723"/>
                                        </p:tgtEl>
                                        <p:attrNameLst>
                                          <p:attrName>style.visibility</p:attrName>
                                        </p:attrNameLst>
                                      </p:cBhvr>
                                      <p:to>
                                        <p:strVal val="visible"/>
                                      </p:to>
                                    </p:set>
                                    <p:animEffect transition="in" filter="blinds(horizontal)">
                                      <p:cBhvr>
                                        <p:cTn id="12" dur="500"/>
                                        <p:tgtEl>
                                          <p:spTgt spid="11817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Date Placeholder 2"/>
          <p:cNvSpPr>
            <a:spLocks noGrp="1"/>
          </p:cNvSpPr>
          <p:nvPr>
            <p:ph type="dt" sz="quarter" idx="10"/>
          </p:nvPr>
        </p:nvSpPr>
        <p:spPr/>
        <p:txBody>
          <a:bodyPr/>
          <a:lstStyle/>
          <a:p>
            <a:pPr>
              <a:defRPr/>
            </a:pPr>
            <a:r>
              <a:rPr lang="tr-TR"/>
              <a:t>CS342 Operating Systems</a:t>
            </a:r>
            <a:endParaRPr lang="en-US"/>
          </a:p>
        </p:txBody>
      </p:sp>
      <p:sp>
        <p:nvSpPr>
          <p:cNvPr id="63" name="Footer Placeholder 3"/>
          <p:cNvSpPr>
            <a:spLocks noGrp="1"/>
          </p:cNvSpPr>
          <p:nvPr>
            <p:ph type="ftr" sz="quarter" idx="11"/>
          </p:nvPr>
        </p:nvSpPr>
        <p:spPr/>
        <p:txBody>
          <a:bodyPr/>
          <a:lstStyle/>
          <a:p>
            <a:pPr>
              <a:defRPr/>
            </a:pPr>
            <a:r>
              <a:rPr lang="tr-TR"/>
              <a:t>İbrahim Körpeoğlu, Bilkent University</a:t>
            </a:r>
            <a:endParaRPr lang="en-US"/>
          </a:p>
        </p:txBody>
      </p:sp>
      <p:sp>
        <p:nvSpPr>
          <p:cNvPr id="64" name="Slide Number Placeholder 4"/>
          <p:cNvSpPr>
            <a:spLocks noGrp="1"/>
          </p:cNvSpPr>
          <p:nvPr>
            <p:ph type="sldNum" sz="quarter" idx="12"/>
          </p:nvPr>
        </p:nvSpPr>
        <p:spPr/>
        <p:txBody>
          <a:bodyPr/>
          <a:lstStyle/>
          <a:p>
            <a:pPr>
              <a:defRPr/>
            </a:pPr>
            <a:fld id="{E073F87E-E4EE-7048-A294-C6C3247E4787}" type="slidenum">
              <a:rPr lang="en-US"/>
              <a:pPr>
                <a:defRPr/>
              </a:pPr>
              <a:t>44</a:t>
            </a:fld>
            <a:endParaRPr lang="en-US"/>
          </a:p>
        </p:txBody>
      </p:sp>
      <p:sp>
        <p:nvSpPr>
          <p:cNvPr id="1178628" name="Rectangle 4"/>
          <p:cNvSpPr>
            <a:spLocks noGrp="1" noChangeArrowheads="1"/>
          </p:cNvSpPr>
          <p:nvPr>
            <p:ph type="title"/>
          </p:nvPr>
        </p:nvSpPr>
        <p:spPr/>
        <p:txBody>
          <a:bodyPr/>
          <a:lstStyle/>
          <a:p>
            <a:pPr eaLnBrk="1" hangingPunct="1">
              <a:defRPr/>
            </a:pPr>
            <a:r>
              <a:rPr lang="en-US" i="1" smtClean="0">
                <a:cs typeface="+mj-cs"/>
              </a:rPr>
              <a:t>P</a:t>
            </a:r>
            <a:r>
              <a:rPr lang="en-US" baseline="-25000" smtClean="0">
                <a:cs typeface="+mj-cs"/>
              </a:rPr>
              <a:t>0 </a:t>
            </a:r>
            <a:r>
              <a:rPr lang="en-US" smtClean="0">
                <a:cs typeface="+mj-cs"/>
              </a:rPr>
              <a:t>requests (0,2,0)? Should we grant?</a:t>
            </a:r>
          </a:p>
        </p:txBody>
      </p:sp>
      <p:sp>
        <p:nvSpPr>
          <p:cNvPr id="1178629" name="Text Box 5"/>
          <p:cNvSpPr txBox="1">
            <a:spLocks noChangeArrowheads="1"/>
          </p:cNvSpPr>
          <p:nvPr/>
        </p:nvSpPr>
        <p:spPr bwMode="auto">
          <a:xfrm>
            <a:off x="755650" y="1628775"/>
            <a:ext cx="68357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type="none" w="lg" len="lg"/>
                <a:tailEnd type="none" w="lg"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pPr>
              <a:defRPr/>
            </a:pPr>
            <a:r>
              <a:rPr lang="en-US">
                <a:cs typeface="+mn-cs"/>
              </a:rPr>
              <a:t>Assume we allocate 0,2,0 to P0. The new state will be as follows. </a:t>
            </a:r>
          </a:p>
        </p:txBody>
      </p:sp>
      <p:graphicFrame>
        <p:nvGraphicFramePr>
          <p:cNvPr id="1178630" name="Group 6"/>
          <p:cNvGraphicFramePr>
            <a:graphicFrameLocks noGrp="1"/>
          </p:cNvGraphicFramePr>
          <p:nvPr/>
        </p:nvGraphicFramePr>
        <p:xfrm>
          <a:off x="1836738" y="2244725"/>
          <a:ext cx="1728787" cy="2333680"/>
        </p:xfrm>
        <a:graphic>
          <a:graphicData uri="http://schemas.openxmlformats.org/drawingml/2006/table">
            <a:tbl>
              <a:tblPr/>
              <a:tblGrid>
                <a:gridCol w="523875"/>
                <a:gridCol w="1204912"/>
              </a:tblGrid>
              <a:tr h="58121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1600" b="0" i="0" u="none" strike="noStrike" cap="none" normalizeH="0" baseline="0">
                        <a:ln>
                          <a:noFill/>
                        </a:ln>
                        <a:solidFill>
                          <a:schemeClr val="tx1"/>
                        </a:solidFill>
                        <a:effectLst/>
                        <a:latin typeface="Arial" charset="0"/>
                        <a:ea typeface="ＭＳ Ｐゴシック" charset="0"/>
                      </a:endParaRP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Allocation</a:t>
                      </a:r>
                      <a:br>
                        <a:rPr kumimoji="0" lang="en-US" sz="1600" b="0" i="0" u="none" strike="noStrike" cap="none" normalizeH="0" baseline="0">
                          <a:ln>
                            <a:noFill/>
                          </a:ln>
                          <a:solidFill>
                            <a:schemeClr val="tx1"/>
                          </a:solidFill>
                          <a:effectLst/>
                          <a:latin typeface="Arial" charset="0"/>
                          <a:ea typeface="ＭＳ Ｐゴシック" charset="0"/>
                        </a:rPr>
                      </a:br>
                      <a:r>
                        <a:rPr kumimoji="0" lang="en-US" sz="1600" b="0" i="0" u="none" strike="noStrike" cap="none" normalizeH="0" baseline="0">
                          <a:ln>
                            <a:noFill/>
                          </a:ln>
                          <a:solidFill>
                            <a:schemeClr val="tx1"/>
                          </a:solidFill>
                          <a:effectLst/>
                          <a:latin typeface="Arial" charset="0"/>
                          <a:ea typeface="ＭＳ Ｐゴシック" charset="0"/>
                        </a:rPr>
                        <a:t>A B C</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2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P0</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0 3 0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238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P1</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3 0 2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0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P2</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3 0 2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2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P3</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2 1 1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0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P4</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0 0 2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r>
            </a:tbl>
          </a:graphicData>
        </a:graphic>
      </p:graphicFrame>
      <p:graphicFrame>
        <p:nvGraphicFramePr>
          <p:cNvPr id="1178653" name="Group 29"/>
          <p:cNvGraphicFramePr>
            <a:graphicFrameLocks noGrp="1"/>
          </p:cNvGraphicFramePr>
          <p:nvPr/>
        </p:nvGraphicFramePr>
        <p:xfrm>
          <a:off x="3851275" y="2244725"/>
          <a:ext cx="1728788" cy="2333680"/>
        </p:xfrm>
        <a:graphic>
          <a:graphicData uri="http://schemas.openxmlformats.org/drawingml/2006/table">
            <a:tbl>
              <a:tblPr/>
              <a:tblGrid>
                <a:gridCol w="523875"/>
                <a:gridCol w="1204913"/>
              </a:tblGrid>
              <a:tr h="58121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1600" b="0" i="0" u="none" strike="noStrike" cap="none" normalizeH="0" baseline="0">
                        <a:ln>
                          <a:noFill/>
                        </a:ln>
                        <a:solidFill>
                          <a:schemeClr val="tx1"/>
                        </a:solidFill>
                        <a:effectLst/>
                        <a:latin typeface="Arial" charset="0"/>
                        <a:ea typeface="ＭＳ Ｐゴシック" charset="0"/>
                      </a:endParaRP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Need</a:t>
                      </a:r>
                      <a:br>
                        <a:rPr kumimoji="0" lang="en-US" sz="1600" b="0" i="0" u="none" strike="noStrike" cap="none" normalizeH="0" baseline="0">
                          <a:ln>
                            <a:noFill/>
                          </a:ln>
                          <a:solidFill>
                            <a:schemeClr val="tx1"/>
                          </a:solidFill>
                          <a:effectLst/>
                          <a:latin typeface="Arial" charset="0"/>
                          <a:ea typeface="ＭＳ Ｐゴシック" charset="0"/>
                        </a:rPr>
                      </a:br>
                      <a:r>
                        <a:rPr kumimoji="0" lang="en-US" sz="1600" b="0" i="0" u="none" strike="noStrike" cap="none" normalizeH="0" baseline="0">
                          <a:ln>
                            <a:noFill/>
                          </a:ln>
                          <a:solidFill>
                            <a:schemeClr val="tx1"/>
                          </a:solidFill>
                          <a:effectLst/>
                          <a:latin typeface="Arial" charset="0"/>
                          <a:ea typeface="ＭＳ Ｐゴシック" charset="0"/>
                        </a:rPr>
                        <a:t>A B C</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2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P0</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7 2 3</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238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P1</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0 2 0</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0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P2</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6 0 0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2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P3</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0 1 1</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0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P4</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4 3 1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r>
            </a:tbl>
          </a:graphicData>
        </a:graphic>
      </p:graphicFrame>
      <p:graphicFrame>
        <p:nvGraphicFramePr>
          <p:cNvPr id="1178676" name="Group 52"/>
          <p:cNvGraphicFramePr>
            <a:graphicFrameLocks noGrp="1"/>
          </p:cNvGraphicFramePr>
          <p:nvPr/>
        </p:nvGraphicFramePr>
        <p:xfrm>
          <a:off x="5886450" y="2244725"/>
          <a:ext cx="1204913" cy="930408"/>
        </p:xfrm>
        <a:graphic>
          <a:graphicData uri="http://schemas.openxmlformats.org/drawingml/2006/table">
            <a:tbl>
              <a:tblPr/>
              <a:tblGrid>
                <a:gridCol w="1204913"/>
              </a:tblGrid>
              <a:tr h="58112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Available</a:t>
                      </a:r>
                      <a:br>
                        <a:rPr kumimoji="0" lang="en-US" sz="1600" b="0" i="0" u="none" strike="noStrike" cap="none" normalizeH="0" baseline="0">
                          <a:ln>
                            <a:noFill/>
                          </a:ln>
                          <a:solidFill>
                            <a:schemeClr val="tx1"/>
                          </a:solidFill>
                          <a:effectLst/>
                          <a:latin typeface="Arial" charset="0"/>
                          <a:ea typeface="ＭＳ Ｐゴシック" charset="0"/>
                        </a:rPr>
                      </a:br>
                      <a:r>
                        <a:rPr kumimoji="0" lang="en-US" sz="1600" b="0" i="0" u="none" strike="noStrike" cap="none" normalizeH="0" baseline="0">
                          <a:ln>
                            <a:noFill/>
                          </a:ln>
                          <a:solidFill>
                            <a:schemeClr val="tx1"/>
                          </a:solidFill>
                          <a:effectLst/>
                          <a:latin typeface="Arial" charset="0"/>
                          <a:ea typeface="ＭＳ Ｐゴシック" charset="0"/>
                        </a:rPr>
                        <a:t>A B C</a:t>
                      </a:r>
                    </a:p>
                  </a:txBody>
                  <a:tcPr marL="90000" marR="90000" marT="46787" marB="46787"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15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2 1 0</a:t>
                      </a:r>
                    </a:p>
                  </a:txBody>
                  <a:tcPr marL="90000" marR="90000" marT="46787" marB="46787"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r>
            </a:tbl>
          </a:graphicData>
        </a:graphic>
      </p:graphicFrame>
      <p:sp>
        <p:nvSpPr>
          <p:cNvPr id="1178684" name="Rectangle 60"/>
          <p:cNvSpPr>
            <a:spLocks noChangeArrowheads="1"/>
          </p:cNvSpPr>
          <p:nvPr/>
        </p:nvSpPr>
        <p:spPr bwMode="auto">
          <a:xfrm>
            <a:off x="1547813" y="1982788"/>
            <a:ext cx="6048375" cy="2906712"/>
          </a:xfrm>
          <a:prstGeom prst="rect">
            <a:avLst/>
          </a:prstGeom>
          <a:noFill/>
          <a:ln w="3175">
            <a:solidFill>
              <a:schemeClr val="tx1"/>
            </a:solidFill>
            <a:prstDash val="dash"/>
            <a:miter lim="800000"/>
            <a:headEnd type="none" w="lg" len="lg"/>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pPr>
              <a:defRPr/>
            </a:pPr>
            <a:endParaRPr lang="en-US">
              <a:cs typeface="+mn-cs"/>
            </a:endParaRPr>
          </a:p>
        </p:txBody>
      </p:sp>
      <p:sp>
        <p:nvSpPr>
          <p:cNvPr id="1178685" name="Text Box 61"/>
          <p:cNvSpPr txBox="1">
            <a:spLocks noChangeArrowheads="1"/>
          </p:cNvSpPr>
          <p:nvPr/>
        </p:nvSpPr>
        <p:spPr bwMode="auto">
          <a:xfrm>
            <a:off x="5824538" y="4503738"/>
            <a:ext cx="11969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type="none" w="lg" len="lg"/>
                <a:tailEnd type="none" w="lg"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pPr>
              <a:defRPr/>
            </a:pPr>
            <a:r>
              <a:rPr lang="en-US">
                <a:cs typeface="+mn-cs"/>
              </a:rPr>
              <a:t>New state</a:t>
            </a:r>
          </a:p>
        </p:txBody>
      </p:sp>
      <p:sp>
        <p:nvSpPr>
          <p:cNvPr id="1178686" name="Text Box 62"/>
          <p:cNvSpPr txBox="1">
            <a:spLocks noChangeArrowheads="1"/>
          </p:cNvSpPr>
          <p:nvPr/>
        </p:nvSpPr>
        <p:spPr bwMode="auto">
          <a:xfrm>
            <a:off x="5670550" y="4862513"/>
            <a:ext cx="12223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type="none" w="lg" len="lg"/>
                <a:tailEnd type="none" w="lg"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pPr>
              <a:defRPr/>
            </a:pPr>
            <a:r>
              <a:rPr lang="en-US">
                <a:cs typeface="+mn-cs"/>
              </a:rPr>
              <a:t>Is it safe? </a:t>
            </a:r>
          </a:p>
        </p:txBody>
      </p:sp>
      <p:sp>
        <p:nvSpPr>
          <p:cNvPr id="1178687" name="Text Box 63"/>
          <p:cNvSpPr txBox="1">
            <a:spLocks noChangeArrowheads="1"/>
          </p:cNvSpPr>
          <p:nvPr/>
        </p:nvSpPr>
        <p:spPr bwMode="auto">
          <a:xfrm>
            <a:off x="665163" y="5392738"/>
            <a:ext cx="7839075"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type="none" w="lg" len="lg"/>
                <a:tailEnd type="none" w="lg"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pPr>
              <a:defRPr/>
            </a:pPr>
            <a:r>
              <a:rPr lang="en-US">
                <a:cs typeface="+mn-cs"/>
              </a:rPr>
              <a:t>No process has a row in Need matrix that is less than or equal to Available. </a:t>
            </a:r>
            <a:br>
              <a:rPr lang="en-US">
                <a:cs typeface="+mn-cs"/>
              </a:rPr>
            </a:br>
            <a:r>
              <a:rPr lang="en-US">
                <a:cs typeface="+mn-cs"/>
              </a:rPr>
              <a:t>Therefore, the new state would be UNSAFE. Hence we should not go </a:t>
            </a:r>
          </a:p>
          <a:p>
            <a:pPr>
              <a:defRPr/>
            </a:pPr>
            <a:r>
              <a:rPr lang="en-US">
                <a:cs typeface="+mn-cs"/>
              </a:rPr>
              <a:t>to the new state.  The request is not granted. P0 is waited.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178676"/>
                                        </p:tgtEl>
                                        <p:attrNameLst>
                                          <p:attrName>style.visibility</p:attrName>
                                        </p:attrNameLst>
                                      </p:cBhvr>
                                      <p:to>
                                        <p:strVal val="visible"/>
                                      </p:to>
                                    </p:set>
                                    <p:animEffect transition="in" filter="blinds(horizontal)">
                                      <p:cBhvr>
                                        <p:cTn id="7" dur="500"/>
                                        <p:tgtEl>
                                          <p:spTgt spid="117867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178653"/>
                                        </p:tgtEl>
                                        <p:attrNameLst>
                                          <p:attrName>style.visibility</p:attrName>
                                        </p:attrNameLst>
                                      </p:cBhvr>
                                      <p:to>
                                        <p:strVal val="visible"/>
                                      </p:to>
                                    </p:set>
                                    <p:animEffect transition="in" filter="blinds(horizontal)">
                                      <p:cBhvr>
                                        <p:cTn id="12" dur="500"/>
                                        <p:tgtEl>
                                          <p:spTgt spid="11786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tr-TR"/>
              <a:t>CS342 Operating Systems</a:t>
            </a:r>
            <a:endParaRPr lang="en-US"/>
          </a:p>
        </p:txBody>
      </p:sp>
      <p:sp>
        <p:nvSpPr>
          <p:cNvPr id="5" name="Footer Placeholder 4"/>
          <p:cNvSpPr>
            <a:spLocks noGrp="1"/>
          </p:cNvSpPr>
          <p:nvPr>
            <p:ph type="ftr" sz="quarter" idx="11"/>
          </p:nvPr>
        </p:nvSpPr>
        <p:spPr/>
        <p:txBody>
          <a:bodyPr/>
          <a:lstStyle/>
          <a:p>
            <a:pPr>
              <a:defRPr/>
            </a:pPr>
            <a:r>
              <a:rPr lang="tr-TR"/>
              <a:t>İbrahim Körpeoğlu, Bilkent University</a:t>
            </a:r>
            <a:endParaRPr lang="en-US"/>
          </a:p>
        </p:txBody>
      </p:sp>
      <p:sp>
        <p:nvSpPr>
          <p:cNvPr id="6" name="Slide Number Placeholder 5"/>
          <p:cNvSpPr>
            <a:spLocks noGrp="1"/>
          </p:cNvSpPr>
          <p:nvPr>
            <p:ph type="sldNum" sz="quarter" idx="12"/>
          </p:nvPr>
        </p:nvSpPr>
        <p:spPr/>
        <p:txBody>
          <a:bodyPr/>
          <a:lstStyle/>
          <a:p>
            <a:pPr>
              <a:defRPr/>
            </a:pPr>
            <a:fld id="{DB4DAF6C-B5E6-C34A-A475-E4C1EDF6E2DC}" type="slidenum">
              <a:rPr lang="en-US"/>
              <a:pPr>
                <a:defRPr/>
              </a:pPr>
              <a:t>45</a:t>
            </a:fld>
            <a:endParaRPr lang="en-US"/>
          </a:p>
        </p:txBody>
      </p:sp>
      <p:sp>
        <p:nvSpPr>
          <p:cNvPr id="1124354" name="Rectangle 2"/>
          <p:cNvSpPr>
            <a:spLocks noGrp="1" noChangeArrowheads="1"/>
          </p:cNvSpPr>
          <p:nvPr>
            <p:ph type="title"/>
          </p:nvPr>
        </p:nvSpPr>
        <p:spPr/>
        <p:txBody>
          <a:bodyPr/>
          <a:lstStyle/>
          <a:p>
            <a:pPr eaLnBrk="1" hangingPunct="1">
              <a:defRPr/>
            </a:pPr>
            <a:r>
              <a:rPr lang="en-US" smtClean="0">
                <a:cs typeface="+mj-cs"/>
              </a:rPr>
              <a:t>Deadlock Detection</a:t>
            </a:r>
          </a:p>
        </p:txBody>
      </p:sp>
      <p:sp>
        <p:nvSpPr>
          <p:cNvPr id="1124355" name="Rectangle 3"/>
          <p:cNvSpPr>
            <a:spLocks noGrp="1" noChangeArrowheads="1"/>
          </p:cNvSpPr>
          <p:nvPr>
            <p:ph type="body" idx="1"/>
          </p:nvPr>
        </p:nvSpPr>
        <p:spPr/>
        <p:txBody>
          <a:bodyPr/>
          <a:lstStyle/>
          <a:p>
            <a:pPr eaLnBrk="1" hangingPunct="1">
              <a:defRPr/>
            </a:pPr>
            <a:r>
              <a:rPr lang="en-US" smtClean="0">
                <a:cs typeface="+mn-cs"/>
              </a:rPr>
              <a:t>Allow system to enter deadlock state </a:t>
            </a:r>
            <a:br>
              <a:rPr lang="en-US" smtClean="0">
                <a:cs typeface="+mn-cs"/>
              </a:rPr>
            </a:br>
            <a:endParaRPr lang="en-US" smtClean="0">
              <a:cs typeface="+mn-cs"/>
            </a:endParaRPr>
          </a:p>
          <a:p>
            <a:pPr eaLnBrk="1" hangingPunct="1">
              <a:defRPr/>
            </a:pPr>
            <a:r>
              <a:rPr lang="en-US" smtClean="0">
                <a:cs typeface="+mn-cs"/>
              </a:rPr>
              <a:t>Detection algorithm</a:t>
            </a:r>
            <a:br>
              <a:rPr lang="en-US" smtClean="0">
                <a:cs typeface="+mn-cs"/>
              </a:rPr>
            </a:br>
            <a:endParaRPr lang="en-US" smtClean="0">
              <a:cs typeface="+mn-cs"/>
            </a:endParaRPr>
          </a:p>
          <a:p>
            <a:pPr eaLnBrk="1" hangingPunct="1">
              <a:defRPr/>
            </a:pPr>
            <a:r>
              <a:rPr lang="en-US" smtClean="0">
                <a:cs typeface="+mn-cs"/>
              </a:rPr>
              <a:t>Recovery scheme</a:t>
            </a:r>
          </a:p>
          <a:p>
            <a:pPr eaLnBrk="1" hangingPunct="1">
              <a:defRPr/>
            </a:pPr>
            <a:endParaRPr lang="en-US" smtClean="0">
              <a:cs typeface="+mn-cs"/>
            </a:endParaRPr>
          </a:p>
        </p:txBody>
      </p:sp>
    </p:spTree>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tr-TR"/>
              <a:t>CS342 Operating Systems</a:t>
            </a:r>
            <a:endParaRPr lang="en-US"/>
          </a:p>
        </p:txBody>
      </p:sp>
      <p:sp>
        <p:nvSpPr>
          <p:cNvPr id="5" name="Footer Placeholder 4"/>
          <p:cNvSpPr>
            <a:spLocks noGrp="1"/>
          </p:cNvSpPr>
          <p:nvPr>
            <p:ph type="ftr" sz="quarter" idx="11"/>
          </p:nvPr>
        </p:nvSpPr>
        <p:spPr/>
        <p:txBody>
          <a:bodyPr/>
          <a:lstStyle/>
          <a:p>
            <a:pPr>
              <a:defRPr/>
            </a:pPr>
            <a:r>
              <a:rPr lang="tr-TR"/>
              <a:t>İbrahim Körpeoğlu, Bilkent University</a:t>
            </a:r>
            <a:endParaRPr lang="en-US"/>
          </a:p>
        </p:txBody>
      </p:sp>
      <p:sp>
        <p:nvSpPr>
          <p:cNvPr id="6" name="Slide Number Placeholder 5"/>
          <p:cNvSpPr>
            <a:spLocks noGrp="1"/>
          </p:cNvSpPr>
          <p:nvPr>
            <p:ph type="sldNum" sz="quarter" idx="12"/>
          </p:nvPr>
        </p:nvSpPr>
        <p:spPr/>
        <p:txBody>
          <a:bodyPr/>
          <a:lstStyle/>
          <a:p>
            <a:pPr>
              <a:defRPr/>
            </a:pPr>
            <a:fld id="{57AA8A8C-328D-D94B-9049-4B254837F88A}" type="slidenum">
              <a:rPr lang="en-US"/>
              <a:pPr>
                <a:defRPr/>
              </a:pPr>
              <a:t>46</a:t>
            </a:fld>
            <a:endParaRPr lang="en-US"/>
          </a:p>
        </p:txBody>
      </p:sp>
      <p:sp>
        <p:nvSpPr>
          <p:cNvPr id="1126402" name="Rectangle 2"/>
          <p:cNvSpPr>
            <a:spLocks noGrp="1" noChangeArrowheads="1"/>
          </p:cNvSpPr>
          <p:nvPr>
            <p:ph type="title"/>
          </p:nvPr>
        </p:nvSpPr>
        <p:spPr/>
        <p:txBody>
          <a:bodyPr/>
          <a:lstStyle/>
          <a:p>
            <a:pPr eaLnBrk="1" hangingPunct="1">
              <a:defRPr/>
            </a:pPr>
            <a:r>
              <a:rPr lang="en-US" smtClean="0">
                <a:cs typeface="+mj-cs"/>
              </a:rPr>
              <a:t>Single Instance of Each Resource Type</a:t>
            </a:r>
          </a:p>
        </p:txBody>
      </p:sp>
      <p:sp>
        <p:nvSpPr>
          <p:cNvPr id="1126403" name="Rectangle 3"/>
          <p:cNvSpPr>
            <a:spLocks noGrp="1" noChangeArrowheads="1"/>
          </p:cNvSpPr>
          <p:nvPr>
            <p:ph type="body" idx="1"/>
          </p:nvPr>
        </p:nvSpPr>
        <p:spPr/>
        <p:txBody>
          <a:bodyPr/>
          <a:lstStyle/>
          <a:p>
            <a:pPr eaLnBrk="1" hangingPunct="1">
              <a:defRPr/>
            </a:pPr>
            <a:r>
              <a:rPr lang="en-US" smtClean="0">
                <a:cs typeface="+mn-cs"/>
              </a:rPr>
              <a:t>Maintain </a:t>
            </a:r>
            <a:r>
              <a:rPr lang="en-US" b="1" i="1" smtClean="0">
                <a:cs typeface="+mn-cs"/>
              </a:rPr>
              <a:t>wait-for</a:t>
            </a:r>
            <a:r>
              <a:rPr lang="en-US" b="1" smtClean="0">
                <a:cs typeface="+mn-cs"/>
              </a:rPr>
              <a:t> graph</a:t>
            </a:r>
          </a:p>
          <a:p>
            <a:pPr lvl="1" eaLnBrk="1" hangingPunct="1">
              <a:defRPr/>
            </a:pPr>
            <a:r>
              <a:rPr lang="en-US" smtClean="0"/>
              <a:t>Nodes are processes</a:t>
            </a:r>
          </a:p>
          <a:p>
            <a:pPr lvl="1" eaLnBrk="1" hangingPunct="1">
              <a:defRPr/>
            </a:pPr>
            <a:r>
              <a:rPr lang="en-US" i="1" smtClean="0"/>
              <a:t>P</a:t>
            </a:r>
            <a:r>
              <a:rPr lang="en-US" i="1" baseline="-25000" smtClean="0"/>
              <a:t>i</a:t>
            </a:r>
            <a:r>
              <a:rPr lang="en-US" smtClean="0"/>
              <a:t> </a:t>
            </a:r>
            <a:r>
              <a:rPr lang="en-US" smtClean="0">
                <a:sym typeface="Symbol" charset="0"/>
              </a:rPr>
              <a:t> </a:t>
            </a:r>
            <a:r>
              <a:rPr lang="en-US" i="1" smtClean="0">
                <a:sym typeface="Symbol" charset="0"/>
              </a:rPr>
              <a:t>P</a:t>
            </a:r>
            <a:r>
              <a:rPr lang="en-US" i="1" baseline="-25000" smtClean="0">
                <a:sym typeface="Symbol" charset="0"/>
              </a:rPr>
              <a:t>j   </a:t>
            </a:r>
            <a:r>
              <a:rPr lang="en-US" smtClean="0">
                <a:sym typeface="Symbol" charset="0"/>
              </a:rPr>
              <a:t>if </a:t>
            </a:r>
            <a:r>
              <a:rPr lang="en-US" i="1" smtClean="0">
                <a:sym typeface="Symbol" charset="0"/>
              </a:rPr>
              <a:t>P</a:t>
            </a:r>
            <a:r>
              <a:rPr lang="en-US" i="1" baseline="-25000" smtClean="0">
                <a:sym typeface="Symbol" charset="0"/>
              </a:rPr>
              <a:t>i</a:t>
            </a:r>
            <a:r>
              <a:rPr lang="en-US" i="1" smtClean="0">
                <a:sym typeface="Symbol" charset="0"/>
              </a:rPr>
              <a:t> </a:t>
            </a:r>
            <a:r>
              <a:rPr lang="en-US" smtClean="0">
                <a:sym typeface="Symbol" charset="0"/>
              </a:rPr>
              <a:t>is waiting for</a:t>
            </a:r>
            <a:r>
              <a:rPr lang="en-US" i="1" smtClean="0">
                <a:sym typeface="Symbol" charset="0"/>
              </a:rPr>
              <a:t> P</a:t>
            </a:r>
            <a:r>
              <a:rPr lang="en-US" i="1" baseline="-25000" smtClean="0">
                <a:sym typeface="Symbol" charset="0"/>
              </a:rPr>
              <a:t>j</a:t>
            </a:r>
            <a:r>
              <a:rPr lang="en-US" i="1" smtClean="0">
                <a:sym typeface="Symbol" charset="0"/>
              </a:rPr>
              <a:t/>
            </a:r>
            <a:br>
              <a:rPr lang="en-US" i="1" smtClean="0">
                <a:sym typeface="Symbol" charset="0"/>
              </a:rPr>
            </a:br>
            <a:endParaRPr lang="en-US" i="1" smtClean="0">
              <a:sym typeface="Symbol" charset="0"/>
            </a:endParaRPr>
          </a:p>
          <a:p>
            <a:pPr eaLnBrk="1" hangingPunct="1">
              <a:defRPr/>
            </a:pPr>
            <a:r>
              <a:rPr lang="en-US" smtClean="0">
                <a:cs typeface="+mn-cs"/>
              </a:rPr>
              <a:t>Periodically invoke an algorithm that searches for a cycle in the graph. If there is a cycle, there exists a deadlock</a:t>
            </a:r>
          </a:p>
          <a:p>
            <a:pPr eaLnBrk="1" hangingPunct="1">
              <a:buFontTx/>
              <a:buNone/>
              <a:defRPr/>
            </a:pPr>
            <a:endParaRPr lang="en-US" smtClean="0">
              <a:cs typeface="+mn-cs"/>
            </a:endParaRPr>
          </a:p>
          <a:p>
            <a:pPr eaLnBrk="1" hangingPunct="1">
              <a:defRPr/>
            </a:pPr>
            <a:r>
              <a:rPr lang="en-US" smtClean="0">
                <a:cs typeface="+mn-cs"/>
              </a:rPr>
              <a:t>An algorithm to detect a cycle in a graph requires an order of</a:t>
            </a:r>
            <a:r>
              <a:rPr lang="en-US" i="1" smtClean="0">
                <a:cs typeface="+mn-cs"/>
              </a:rPr>
              <a:t> n</a:t>
            </a:r>
            <a:r>
              <a:rPr lang="en-US" baseline="30000" smtClean="0">
                <a:cs typeface="+mn-cs"/>
              </a:rPr>
              <a:t>2</a:t>
            </a:r>
            <a:r>
              <a:rPr lang="en-US" smtClean="0">
                <a:cs typeface="+mn-cs"/>
              </a:rPr>
              <a:t> operations, where </a:t>
            </a:r>
            <a:r>
              <a:rPr lang="en-US" i="1" smtClean="0">
                <a:cs typeface="+mn-cs"/>
              </a:rPr>
              <a:t>n</a:t>
            </a:r>
            <a:r>
              <a:rPr lang="en-US" smtClean="0">
                <a:cs typeface="+mn-cs"/>
              </a:rPr>
              <a:t> is the number of vertices in the graph</a:t>
            </a:r>
          </a:p>
          <a:p>
            <a:pPr eaLnBrk="1" hangingPunct="1">
              <a:defRPr/>
            </a:pPr>
            <a:endParaRPr lang="en-US" smtClean="0">
              <a:cs typeface="+mn-cs"/>
            </a:endParaRPr>
          </a:p>
        </p:txBody>
      </p:sp>
    </p:spTree>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quarter" idx="10"/>
          </p:nvPr>
        </p:nvSpPr>
        <p:spPr/>
        <p:txBody>
          <a:bodyPr/>
          <a:lstStyle/>
          <a:p>
            <a:pPr>
              <a:defRPr/>
            </a:pPr>
            <a:r>
              <a:rPr lang="tr-TR"/>
              <a:t>CS342 Operating Systems</a:t>
            </a:r>
            <a:endParaRPr lang="en-US"/>
          </a:p>
        </p:txBody>
      </p:sp>
      <p:sp>
        <p:nvSpPr>
          <p:cNvPr id="5" name="Footer Placeholder 3"/>
          <p:cNvSpPr>
            <a:spLocks noGrp="1"/>
          </p:cNvSpPr>
          <p:nvPr>
            <p:ph type="ftr" sz="quarter" idx="11"/>
          </p:nvPr>
        </p:nvSpPr>
        <p:spPr/>
        <p:txBody>
          <a:bodyPr/>
          <a:lstStyle/>
          <a:p>
            <a:pPr>
              <a:defRPr/>
            </a:pPr>
            <a:r>
              <a:rPr lang="tr-TR"/>
              <a:t>İbrahim Körpeoğlu, Bilkent University</a:t>
            </a:r>
            <a:endParaRPr lang="en-US"/>
          </a:p>
        </p:txBody>
      </p:sp>
      <p:sp>
        <p:nvSpPr>
          <p:cNvPr id="6" name="Slide Number Placeholder 4"/>
          <p:cNvSpPr>
            <a:spLocks noGrp="1"/>
          </p:cNvSpPr>
          <p:nvPr>
            <p:ph type="sldNum" sz="quarter" idx="12"/>
          </p:nvPr>
        </p:nvSpPr>
        <p:spPr/>
        <p:txBody>
          <a:bodyPr/>
          <a:lstStyle/>
          <a:p>
            <a:pPr>
              <a:defRPr/>
            </a:pPr>
            <a:fld id="{F3D08359-0E6F-AE48-AB4A-656059F47E8C}" type="slidenum">
              <a:rPr lang="en-US"/>
              <a:pPr>
                <a:defRPr/>
              </a:pPr>
              <a:t>47</a:t>
            </a:fld>
            <a:endParaRPr lang="en-US"/>
          </a:p>
        </p:txBody>
      </p:sp>
      <p:sp>
        <p:nvSpPr>
          <p:cNvPr id="1128452" name="Rectangle 4"/>
          <p:cNvSpPr>
            <a:spLocks noGrp="1" noChangeArrowheads="1"/>
          </p:cNvSpPr>
          <p:nvPr>
            <p:ph type="title"/>
          </p:nvPr>
        </p:nvSpPr>
        <p:spPr/>
        <p:txBody>
          <a:bodyPr/>
          <a:lstStyle/>
          <a:p>
            <a:pPr eaLnBrk="1" hangingPunct="1">
              <a:defRPr/>
            </a:pPr>
            <a:r>
              <a:rPr lang="en-US" smtClean="0">
                <a:cs typeface="+mj-cs"/>
              </a:rPr>
              <a:t>Single Instance of Each Resource Type</a:t>
            </a:r>
          </a:p>
        </p:txBody>
      </p:sp>
      <p:pic>
        <p:nvPicPr>
          <p:cNvPr id="95237"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97025" y="1827213"/>
            <a:ext cx="5807075" cy="376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r>
              <a:rPr lang="tr-TR"/>
              <a:t>CS342 Operating Systems</a:t>
            </a:r>
            <a:endParaRPr lang="en-US"/>
          </a:p>
        </p:txBody>
      </p:sp>
      <p:sp>
        <p:nvSpPr>
          <p:cNvPr id="6" name="Footer Placeholder 4"/>
          <p:cNvSpPr>
            <a:spLocks noGrp="1"/>
          </p:cNvSpPr>
          <p:nvPr>
            <p:ph type="ftr" sz="quarter" idx="11"/>
          </p:nvPr>
        </p:nvSpPr>
        <p:spPr/>
        <p:txBody>
          <a:bodyPr/>
          <a:lstStyle/>
          <a:p>
            <a:pPr>
              <a:defRPr/>
            </a:pPr>
            <a:r>
              <a:rPr lang="tr-TR"/>
              <a:t>İbrahim Körpeoğlu, Bilkent University</a:t>
            </a:r>
            <a:endParaRPr lang="en-US"/>
          </a:p>
        </p:txBody>
      </p:sp>
      <p:sp>
        <p:nvSpPr>
          <p:cNvPr id="7" name="Slide Number Placeholder 5"/>
          <p:cNvSpPr>
            <a:spLocks noGrp="1"/>
          </p:cNvSpPr>
          <p:nvPr>
            <p:ph type="sldNum" sz="quarter" idx="12"/>
          </p:nvPr>
        </p:nvSpPr>
        <p:spPr/>
        <p:txBody>
          <a:bodyPr/>
          <a:lstStyle/>
          <a:p>
            <a:pPr>
              <a:defRPr/>
            </a:pPr>
            <a:fld id="{96931B9A-CB50-4340-B47A-88CA87FD8634}" type="slidenum">
              <a:rPr lang="en-US"/>
              <a:pPr>
                <a:defRPr/>
              </a:pPr>
              <a:t>48</a:t>
            </a:fld>
            <a:endParaRPr lang="en-US"/>
          </a:p>
        </p:txBody>
      </p:sp>
      <p:sp>
        <p:nvSpPr>
          <p:cNvPr id="1192962" name="Rectangle 2"/>
          <p:cNvSpPr>
            <a:spLocks noGrp="1" noChangeArrowheads="1"/>
          </p:cNvSpPr>
          <p:nvPr>
            <p:ph type="title"/>
          </p:nvPr>
        </p:nvSpPr>
        <p:spPr/>
        <p:txBody>
          <a:bodyPr/>
          <a:lstStyle/>
          <a:p>
            <a:pPr eaLnBrk="1" hangingPunct="1">
              <a:defRPr/>
            </a:pPr>
            <a:r>
              <a:rPr lang="en-US" smtClean="0">
                <a:cs typeface="+mj-cs"/>
              </a:rPr>
              <a:t>Several Instances of Research Type</a:t>
            </a:r>
          </a:p>
        </p:txBody>
      </p:sp>
      <p:sp>
        <p:nvSpPr>
          <p:cNvPr id="1192963" name="Rectangle 3"/>
          <p:cNvSpPr>
            <a:spLocks noGrp="1" noChangeArrowheads="1"/>
          </p:cNvSpPr>
          <p:nvPr>
            <p:ph type="body" idx="1"/>
          </p:nvPr>
        </p:nvSpPr>
        <p:spPr/>
        <p:txBody>
          <a:bodyPr/>
          <a:lstStyle/>
          <a:p>
            <a:pPr eaLnBrk="1" hangingPunct="1">
              <a:defRPr/>
            </a:pPr>
            <a:r>
              <a:rPr lang="en-US" b="1" dirty="0" smtClean="0">
                <a:cs typeface="+mn-cs"/>
              </a:rPr>
              <a:t>Available</a:t>
            </a:r>
            <a:r>
              <a:rPr lang="en-US" i="1" dirty="0" smtClean="0">
                <a:cs typeface="+mn-cs"/>
              </a:rPr>
              <a:t>:</a:t>
            </a:r>
            <a:r>
              <a:rPr lang="en-US" dirty="0" smtClean="0">
                <a:cs typeface="+mn-cs"/>
              </a:rPr>
              <a:t>  A vector of length </a:t>
            </a:r>
            <a:r>
              <a:rPr lang="en-US" i="1" dirty="0" smtClean="0">
                <a:cs typeface="+mn-cs"/>
              </a:rPr>
              <a:t>m</a:t>
            </a:r>
            <a:r>
              <a:rPr lang="en-US" dirty="0" smtClean="0">
                <a:cs typeface="+mn-cs"/>
              </a:rPr>
              <a:t> indicates the number of available resources of each type.</a:t>
            </a:r>
            <a:br>
              <a:rPr lang="en-US" dirty="0" smtClean="0">
                <a:cs typeface="+mn-cs"/>
              </a:rPr>
            </a:br>
            <a:endParaRPr lang="en-US" dirty="0" smtClean="0">
              <a:cs typeface="+mn-cs"/>
            </a:endParaRPr>
          </a:p>
          <a:p>
            <a:pPr eaLnBrk="1" hangingPunct="1">
              <a:defRPr/>
            </a:pPr>
            <a:r>
              <a:rPr lang="en-US" b="1" dirty="0" smtClean="0">
                <a:cs typeface="+mn-cs"/>
              </a:rPr>
              <a:t>Allocation</a:t>
            </a:r>
            <a:r>
              <a:rPr lang="en-US" i="1" dirty="0" smtClean="0">
                <a:cs typeface="+mn-cs"/>
              </a:rPr>
              <a:t>:</a:t>
            </a:r>
            <a:r>
              <a:rPr lang="en-US" dirty="0" smtClean="0">
                <a:cs typeface="+mn-cs"/>
              </a:rPr>
              <a:t>  An </a:t>
            </a:r>
            <a:r>
              <a:rPr lang="en-US" i="1" dirty="0" smtClean="0">
                <a:cs typeface="+mn-cs"/>
              </a:rPr>
              <a:t>n </a:t>
            </a:r>
            <a:r>
              <a:rPr lang="en-US" dirty="0" smtClean="0">
                <a:cs typeface="+mn-cs"/>
              </a:rPr>
              <a:t>x</a:t>
            </a:r>
            <a:r>
              <a:rPr lang="en-US" i="1" dirty="0" smtClean="0">
                <a:cs typeface="+mn-cs"/>
              </a:rPr>
              <a:t> m</a:t>
            </a:r>
            <a:r>
              <a:rPr lang="en-US" dirty="0" smtClean="0">
                <a:cs typeface="+mn-cs"/>
              </a:rPr>
              <a:t> matrix defines the number of resources of each type currently allocated to each process.</a:t>
            </a:r>
            <a:br>
              <a:rPr lang="en-US" dirty="0" smtClean="0">
                <a:cs typeface="+mn-cs"/>
              </a:rPr>
            </a:br>
            <a:endParaRPr lang="en-US" dirty="0" smtClean="0">
              <a:cs typeface="+mn-cs"/>
            </a:endParaRPr>
          </a:p>
          <a:p>
            <a:pPr eaLnBrk="1" hangingPunct="1">
              <a:defRPr/>
            </a:pPr>
            <a:r>
              <a:rPr lang="en-US" b="1" dirty="0" smtClean="0">
                <a:cs typeface="+mn-cs"/>
              </a:rPr>
              <a:t>Request</a:t>
            </a:r>
            <a:r>
              <a:rPr lang="en-US" i="1" dirty="0" smtClean="0">
                <a:cs typeface="+mn-cs"/>
              </a:rPr>
              <a:t>:</a:t>
            </a:r>
            <a:r>
              <a:rPr lang="en-US" dirty="0" smtClean="0">
                <a:cs typeface="+mn-cs"/>
              </a:rPr>
              <a:t>  An </a:t>
            </a:r>
            <a:r>
              <a:rPr lang="en-US" i="1" dirty="0" smtClean="0">
                <a:cs typeface="+mn-cs"/>
              </a:rPr>
              <a:t>n </a:t>
            </a:r>
            <a:r>
              <a:rPr lang="en-US" dirty="0" smtClean="0">
                <a:cs typeface="+mn-cs"/>
              </a:rPr>
              <a:t>x</a:t>
            </a:r>
            <a:r>
              <a:rPr lang="en-US" i="1" dirty="0" smtClean="0">
                <a:cs typeface="+mn-cs"/>
              </a:rPr>
              <a:t> m</a:t>
            </a:r>
            <a:r>
              <a:rPr lang="en-US" dirty="0" smtClean="0">
                <a:cs typeface="+mn-cs"/>
              </a:rPr>
              <a:t> matrix indicates the current request  of each process.  If </a:t>
            </a:r>
            <a:r>
              <a:rPr lang="en-US" i="1" dirty="0" smtClean="0">
                <a:cs typeface="+mn-cs"/>
              </a:rPr>
              <a:t>Request </a:t>
            </a:r>
            <a:r>
              <a:rPr lang="en-US" dirty="0" smtClean="0">
                <a:cs typeface="+mn-cs"/>
              </a:rPr>
              <a:t>[</a:t>
            </a:r>
            <a:r>
              <a:rPr lang="en-US" i="1" dirty="0" err="1" smtClean="0">
                <a:cs typeface="+mn-cs"/>
              </a:rPr>
              <a:t>i</a:t>
            </a:r>
            <a:r>
              <a:rPr lang="en-US" i="1" baseline="-25000" dirty="0" err="1" smtClean="0">
                <a:cs typeface="+mn-cs"/>
              </a:rPr>
              <a:t>j</a:t>
            </a:r>
            <a:r>
              <a:rPr lang="en-US" dirty="0" smtClean="0">
                <a:cs typeface="+mn-cs"/>
              </a:rPr>
              <a:t>] = </a:t>
            </a:r>
            <a:r>
              <a:rPr lang="en-US" i="1" dirty="0" smtClean="0">
                <a:cs typeface="+mn-cs"/>
              </a:rPr>
              <a:t>k</a:t>
            </a:r>
            <a:r>
              <a:rPr lang="en-US" dirty="0" smtClean="0">
                <a:cs typeface="+mn-cs"/>
              </a:rPr>
              <a:t>, then process</a:t>
            </a:r>
            <a:r>
              <a:rPr lang="en-US" i="1" dirty="0" smtClean="0">
                <a:cs typeface="+mn-cs"/>
              </a:rPr>
              <a:t> P</a:t>
            </a:r>
            <a:r>
              <a:rPr lang="en-US" i="1" baseline="-25000" dirty="0" smtClean="0">
                <a:cs typeface="+mn-cs"/>
              </a:rPr>
              <a:t>i</a:t>
            </a:r>
            <a:r>
              <a:rPr lang="en-US" dirty="0" smtClean="0">
                <a:cs typeface="+mn-cs"/>
              </a:rPr>
              <a:t> is requesting</a:t>
            </a:r>
            <a:r>
              <a:rPr lang="en-US" i="1" dirty="0" smtClean="0">
                <a:cs typeface="+mn-cs"/>
              </a:rPr>
              <a:t> k</a:t>
            </a:r>
            <a:r>
              <a:rPr lang="en-US" dirty="0" smtClean="0">
                <a:cs typeface="+mn-cs"/>
              </a:rPr>
              <a:t> more instances of resource type </a:t>
            </a:r>
            <a:r>
              <a:rPr lang="en-US" i="1" dirty="0" err="1" smtClean="0">
                <a:cs typeface="+mn-cs"/>
              </a:rPr>
              <a:t>R</a:t>
            </a:r>
            <a:r>
              <a:rPr lang="en-US" i="1" baseline="-25000" dirty="0" err="1" smtClean="0">
                <a:cs typeface="+mn-cs"/>
              </a:rPr>
              <a:t>j</a:t>
            </a:r>
            <a:r>
              <a:rPr lang="en-US" dirty="0" smtClean="0">
                <a:cs typeface="+mn-cs"/>
              </a:rPr>
              <a:t>.</a:t>
            </a:r>
          </a:p>
          <a:p>
            <a:pPr eaLnBrk="1" hangingPunct="1">
              <a:defRPr/>
            </a:pPr>
            <a:endParaRPr lang="en-US" dirty="0" smtClean="0">
              <a:cs typeface="+mn-cs"/>
            </a:endParaRPr>
          </a:p>
        </p:txBody>
      </p:sp>
      <p:sp>
        <p:nvSpPr>
          <p:cNvPr id="1192964" name="Text Box 4"/>
          <p:cNvSpPr txBox="1">
            <a:spLocks noChangeArrowheads="1"/>
          </p:cNvSpPr>
          <p:nvPr/>
        </p:nvSpPr>
        <p:spPr bwMode="auto">
          <a:xfrm>
            <a:off x="2320925" y="5510213"/>
            <a:ext cx="49307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type="none" w="lg" len="lg"/>
                <a:tailEnd type="none" w="lg"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pPr>
              <a:defRPr/>
            </a:pPr>
            <a:r>
              <a:rPr lang="en-US">
                <a:cs typeface="+mn-cs"/>
              </a:rPr>
              <a:t>System state is represented by this information</a:t>
            </a:r>
          </a:p>
        </p:txBody>
      </p:sp>
    </p:spTree>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tr-TR"/>
              <a:t>CS342 Operating Systems</a:t>
            </a:r>
            <a:endParaRPr lang="en-US"/>
          </a:p>
        </p:txBody>
      </p:sp>
      <p:sp>
        <p:nvSpPr>
          <p:cNvPr id="5" name="Footer Placeholder 4"/>
          <p:cNvSpPr>
            <a:spLocks noGrp="1"/>
          </p:cNvSpPr>
          <p:nvPr>
            <p:ph type="ftr" sz="quarter" idx="11"/>
          </p:nvPr>
        </p:nvSpPr>
        <p:spPr/>
        <p:txBody>
          <a:bodyPr/>
          <a:lstStyle/>
          <a:p>
            <a:pPr>
              <a:defRPr/>
            </a:pPr>
            <a:r>
              <a:rPr lang="tr-TR"/>
              <a:t>İbrahim Körpeoğlu, Bilkent University</a:t>
            </a:r>
            <a:endParaRPr lang="en-US"/>
          </a:p>
        </p:txBody>
      </p:sp>
      <p:sp>
        <p:nvSpPr>
          <p:cNvPr id="6" name="Slide Number Placeholder 5"/>
          <p:cNvSpPr>
            <a:spLocks noGrp="1"/>
          </p:cNvSpPr>
          <p:nvPr>
            <p:ph type="sldNum" sz="quarter" idx="12"/>
          </p:nvPr>
        </p:nvSpPr>
        <p:spPr/>
        <p:txBody>
          <a:bodyPr/>
          <a:lstStyle/>
          <a:p>
            <a:pPr>
              <a:defRPr/>
            </a:pPr>
            <a:fld id="{D83FDA2F-7117-DD40-BDC5-C154EFBDDBCD}" type="slidenum">
              <a:rPr lang="en-US"/>
              <a:pPr>
                <a:defRPr/>
              </a:pPr>
              <a:t>49</a:t>
            </a:fld>
            <a:endParaRPr lang="en-US"/>
          </a:p>
        </p:txBody>
      </p:sp>
      <p:sp>
        <p:nvSpPr>
          <p:cNvPr id="1131522" name="Rectangle 2"/>
          <p:cNvSpPr>
            <a:spLocks noGrp="1" noChangeArrowheads="1"/>
          </p:cNvSpPr>
          <p:nvPr>
            <p:ph type="title"/>
          </p:nvPr>
        </p:nvSpPr>
        <p:spPr/>
        <p:txBody>
          <a:bodyPr/>
          <a:lstStyle/>
          <a:p>
            <a:pPr eaLnBrk="1" hangingPunct="1">
              <a:defRPr/>
            </a:pPr>
            <a:r>
              <a:rPr lang="en-US" smtClean="0">
                <a:cs typeface="+mj-cs"/>
              </a:rPr>
              <a:t>Detection Algorithm</a:t>
            </a:r>
          </a:p>
        </p:txBody>
      </p:sp>
      <p:sp>
        <p:nvSpPr>
          <p:cNvPr id="1131523" name="Rectangle 3"/>
          <p:cNvSpPr>
            <a:spLocks noGrp="1" noChangeArrowheads="1"/>
          </p:cNvSpPr>
          <p:nvPr>
            <p:ph type="body" idx="1"/>
          </p:nvPr>
        </p:nvSpPr>
        <p:spPr/>
        <p:txBody>
          <a:bodyPr/>
          <a:lstStyle/>
          <a:p>
            <a:pPr eaLnBrk="1" hangingPunct="1">
              <a:buFontTx/>
              <a:buNone/>
              <a:defRPr/>
            </a:pPr>
            <a:r>
              <a:rPr lang="en-US" sz="1600" smtClean="0">
                <a:cs typeface="+mn-cs"/>
              </a:rPr>
              <a:t>1.	</a:t>
            </a:r>
            <a:r>
              <a:rPr lang="en-US" smtClean="0">
                <a:cs typeface="+mn-cs"/>
              </a:rPr>
              <a:t>Let </a:t>
            </a:r>
            <a:r>
              <a:rPr lang="en-US" i="1" smtClean="0">
                <a:cs typeface="+mn-cs"/>
              </a:rPr>
              <a:t>Work</a:t>
            </a:r>
            <a:r>
              <a:rPr lang="en-US" smtClean="0">
                <a:cs typeface="+mn-cs"/>
              </a:rPr>
              <a:t> and </a:t>
            </a:r>
            <a:r>
              <a:rPr lang="en-US" i="1" smtClean="0">
                <a:cs typeface="+mn-cs"/>
              </a:rPr>
              <a:t>Finish</a:t>
            </a:r>
            <a:r>
              <a:rPr lang="en-US" smtClean="0">
                <a:cs typeface="+mn-cs"/>
              </a:rPr>
              <a:t> be vectors of length </a:t>
            </a:r>
            <a:r>
              <a:rPr lang="en-US" i="1" smtClean="0">
                <a:cs typeface="+mn-cs"/>
              </a:rPr>
              <a:t>m</a:t>
            </a:r>
            <a:r>
              <a:rPr lang="en-US" smtClean="0">
                <a:cs typeface="+mn-cs"/>
              </a:rPr>
              <a:t> and </a:t>
            </a:r>
            <a:r>
              <a:rPr lang="en-US" i="1" smtClean="0">
                <a:cs typeface="+mn-cs"/>
              </a:rPr>
              <a:t>n</a:t>
            </a:r>
            <a:r>
              <a:rPr lang="en-US" smtClean="0">
                <a:cs typeface="+mn-cs"/>
              </a:rPr>
              <a:t>, respectively. Initialize:</a:t>
            </a:r>
          </a:p>
          <a:p>
            <a:pPr lvl="1" eaLnBrk="1" hangingPunct="1">
              <a:buFontTx/>
              <a:buNone/>
              <a:defRPr/>
            </a:pPr>
            <a:r>
              <a:rPr lang="en-US" smtClean="0"/>
              <a:t>(a) </a:t>
            </a:r>
            <a:r>
              <a:rPr lang="en-US" i="1" smtClean="0"/>
              <a:t>Work</a:t>
            </a:r>
            <a:r>
              <a:rPr lang="en-US" smtClean="0"/>
              <a:t> = </a:t>
            </a:r>
            <a:r>
              <a:rPr lang="en-US" i="1" smtClean="0"/>
              <a:t>Available</a:t>
            </a:r>
            <a:endParaRPr lang="en-US" smtClean="0"/>
          </a:p>
          <a:p>
            <a:pPr lvl="1" eaLnBrk="1" hangingPunct="1">
              <a:buFontTx/>
              <a:buNone/>
              <a:defRPr/>
            </a:pPr>
            <a:r>
              <a:rPr lang="en-US" smtClean="0"/>
              <a:t>(b)	For </a:t>
            </a:r>
            <a:r>
              <a:rPr lang="en-US" i="1" smtClean="0"/>
              <a:t>i</a:t>
            </a:r>
            <a:r>
              <a:rPr lang="en-US" smtClean="0"/>
              <a:t> = 1,2, …,</a:t>
            </a:r>
            <a:r>
              <a:rPr lang="en-US" i="1" smtClean="0"/>
              <a:t> n</a:t>
            </a:r>
            <a:r>
              <a:rPr lang="en-US" smtClean="0"/>
              <a:t>, </a:t>
            </a:r>
            <a:br>
              <a:rPr lang="en-US" smtClean="0"/>
            </a:br>
            <a:r>
              <a:rPr lang="en-US" smtClean="0"/>
              <a:t>        if </a:t>
            </a:r>
            <a:r>
              <a:rPr lang="en-US" i="1" smtClean="0"/>
              <a:t>Allocation</a:t>
            </a:r>
            <a:r>
              <a:rPr lang="en-US" i="1" baseline="-25000" smtClean="0"/>
              <a:t>i</a:t>
            </a:r>
            <a:r>
              <a:rPr lang="en-US" smtClean="0"/>
              <a:t> </a:t>
            </a:r>
            <a:r>
              <a:rPr lang="en-US" smtClean="0">
                <a:sym typeface="Symbol" charset="0"/>
              </a:rPr>
              <a:t> 0, then </a:t>
            </a:r>
            <a:br>
              <a:rPr lang="en-US" smtClean="0">
                <a:sym typeface="Symbol" charset="0"/>
              </a:rPr>
            </a:br>
            <a:r>
              <a:rPr lang="en-US" smtClean="0">
                <a:sym typeface="Symbol" charset="0"/>
              </a:rPr>
              <a:t>                 </a:t>
            </a:r>
            <a:r>
              <a:rPr lang="en-US" i="1" smtClean="0">
                <a:sym typeface="Symbol" charset="0"/>
              </a:rPr>
              <a:t>Finish</a:t>
            </a:r>
            <a:r>
              <a:rPr lang="en-US" smtClean="0">
                <a:sym typeface="Symbol" charset="0"/>
              </a:rPr>
              <a:t>[i] = false;</a:t>
            </a:r>
            <a:br>
              <a:rPr lang="en-US" smtClean="0">
                <a:sym typeface="Symbol" charset="0"/>
              </a:rPr>
            </a:br>
            <a:r>
              <a:rPr lang="en-US" smtClean="0">
                <a:sym typeface="Symbol" charset="0"/>
              </a:rPr>
              <a:t>        otherwise, </a:t>
            </a:r>
            <a:r>
              <a:rPr lang="en-US" i="1" smtClean="0">
                <a:sym typeface="Symbol" charset="0"/>
              </a:rPr>
              <a:t>Finish</a:t>
            </a:r>
            <a:r>
              <a:rPr lang="en-US" smtClean="0">
                <a:sym typeface="Symbol" charset="0"/>
              </a:rPr>
              <a:t>[i] = </a:t>
            </a:r>
            <a:r>
              <a:rPr lang="en-US" i="1" smtClean="0">
                <a:sym typeface="Symbol" charset="0"/>
              </a:rPr>
              <a:t>true</a:t>
            </a:r>
          </a:p>
          <a:p>
            <a:pPr lvl="1" eaLnBrk="1" hangingPunct="1">
              <a:buFontTx/>
              <a:buNone/>
              <a:defRPr/>
            </a:pPr>
            <a:endParaRPr lang="en-US" smtClean="0">
              <a:sym typeface="Symbol" charset="0"/>
            </a:endParaRPr>
          </a:p>
          <a:p>
            <a:pPr eaLnBrk="1" hangingPunct="1">
              <a:buFontTx/>
              <a:buNone/>
              <a:defRPr/>
            </a:pPr>
            <a:r>
              <a:rPr lang="en-US" smtClean="0">
                <a:cs typeface="+mn-cs"/>
              </a:rPr>
              <a:t>2.	Find an index </a:t>
            </a:r>
            <a:r>
              <a:rPr lang="en-US" i="1" smtClean="0">
                <a:cs typeface="+mn-cs"/>
              </a:rPr>
              <a:t>i </a:t>
            </a:r>
            <a:r>
              <a:rPr lang="en-US" smtClean="0">
                <a:cs typeface="+mn-cs"/>
              </a:rPr>
              <a:t>such that both:</a:t>
            </a:r>
          </a:p>
          <a:p>
            <a:pPr lvl="1" eaLnBrk="1" hangingPunct="1">
              <a:buFontTx/>
              <a:buNone/>
              <a:defRPr/>
            </a:pPr>
            <a:r>
              <a:rPr lang="en-US" smtClean="0"/>
              <a:t>(a)	</a:t>
            </a:r>
            <a:r>
              <a:rPr lang="en-US" i="1" smtClean="0"/>
              <a:t>Finish</a:t>
            </a:r>
            <a:r>
              <a:rPr lang="en-US" smtClean="0"/>
              <a:t>[</a:t>
            </a:r>
            <a:r>
              <a:rPr lang="en-US" i="1" smtClean="0"/>
              <a:t>i</a:t>
            </a:r>
            <a:r>
              <a:rPr lang="en-US" smtClean="0"/>
              <a:t>] == </a:t>
            </a:r>
            <a:r>
              <a:rPr lang="en-US" i="1" smtClean="0"/>
              <a:t>false</a:t>
            </a:r>
            <a:endParaRPr lang="en-US" smtClean="0"/>
          </a:p>
          <a:p>
            <a:pPr lvl="1" eaLnBrk="1" hangingPunct="1">
              <a:buFontTx/>
              <a:buNone/>
              <a:defRPr/>
            </a:pPr>
            <a:r>
              <a:rPr lang="en-US" smtClean="0"/>
              <a:t>(b)	</a:t>
            </a:r>
            <a:r>
              <a:rPr lang="en-US" i="1" smtClean="0"/>
              <a:t>Request</a:t>
            </a:r>
            <a:r>
              <a:rPr lang="en-US" i="1" baseline="-25000" smtClean="0"/>
              <a:t>i</a:t>
            </a:r>
            <a:r>
              <a:rPr lang="en-US" smtClean="0"/>
              <a:t> </a:t>
            </a:r>
            <a:r>
              <a:rPr lang="en-US" smtClean="0">
                <a:sym typeface="Symbol" charset="0"/>
              </a:rPr>
              <a:t> </a:t>
            </a:r>
            <a:r>
              <a:rPr lang="en-US" i="1" smtClean="0">
                <a:sym typeface="Symbol" charset="0"/>
              </a:rPr>
              <a:t>Work</a:t>
            </a:r>
            <a:br>
              <a:rPr lang="en-US" i="1" smtClean="0">
                <a:sym typeface="Symbol" charset="0"/>
              </a:rPr>
            </a:br>
            <a:endParaRPr lang="en-US" smtClean="0">
              <a:sym typeface="Symbol" charset="0"/>
            </a:endParaRPr>
          </a:p>
          <a:p>
            <a:pPr lvl="1" eaLnBrk="1" hangingPunct="1">
              <a:buFontTx/>
              <a:buNone/>
              <a:defRPr/>
            </a:pPr>
            <a:r>
              <a:rPr lang="en-US" smtClean="0">
                <a:sym typeface="Symbol" charset="0"/>
              </a:rPr>
              <a:t>If no such </a:t>
            </a:r>
            <a:r>
              <a:rPr lang="en-US" i="1" smtClean="0">
                <a:sym typeface="Symbol" charset="0"/>
              </a:rPr>
              <a:t>i</a:t>
            </a:r>
            <a:r>
              <a:rPr lang="en-US" smtClean="0">
                <a:sym typeface="Symbol" charset="0"/>
              </a:rPr>
              <a:t> exists, go to step 4</a:t>
            </a:r>
            <a:endParaRPr lang="en-US" smtClean="0"/>
          </a:p>
          <a:p>
            <a:pPr eaLnBrk="1" hangingPunct="1">
              <a:defRPr/>
            </a:pPr>
            <a:endParaRPr lang="en-US" smtClean="0">
              <a:cs typeface="+mn-cs"/>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tr-TR"/>
              <a:t>CS342 Operating Systems</a:t>
            </a:r>
            <a:endParaRPr lang="en-US"/>
          </a:p>
        </p:txBody>
      </p:sp>
      <p:sp>
        <p:nvSpPr>
          <p:cNvPr id="5" name="Footer Placeholder 4"/>
          <p:cNvSpPr>
            <a:spLocks noGrp="1"/>
          </p:cNvSpPr>
          <p:nvPr>
            <p:ph type="ftr" sz="quarter" idx="11"/>
          </p:nvPr>
        </p:nvSpPr>
        <p:spPr/>
        <p:txBody>
          <a:bodyPr/>
          <a:lstStyle/>
          <a:p>
            <a:pPr>
              <a:defRPr/>
            </a:pPr>
            <a:r>
              <a:rPr lang="tr-TR"/>
              <a:t>İbrahim Körpeoğlu, Bilkent University</a:t>
            </a:r>
            <a:endParaRPr lang="en-US"/>
          </a:p>
        </p:txBody>
      </p:sp>
      <p:sp>
        <p:nvSpPr>
          <p:cNvPr id="6" name="Slide Number Placeholder 5"/>
          <p:cNvSpPr>
            <a:spLocks noGrp="1"/>
          </p:cNvSpPr>
          <p:nvPr>
            <p:ph type="sldNum" sz="quarter" idx="12"/>
          </p:nvPr>
        </p:nvSpPr>
        <p:spPr/>
        <p:txBody>
          <a:bodyPr/>
          <a:lstStyle/>
          <a:p>
            <a:pPr>
              <a:defRPr/>
            </a:pPr>
            <a:fld id="{A14D655E-4D0B-8645-AF7D-295AD7A91F14}" type="slidenum">
              <a:rPr lang="en-US"/>
              <a:pPr>
                <a:defRPr/>
              </a:pPr>
              <a:t>5</a:t>
            </a:fld>
            <a:endParaRPr lang="en-US"/>
          </a:p>
        </p:txBody>
      </p:sp>
      <p:sp>
        <p:nvSpPr>
          <p:cNvPr id="1046530" name="Rectangle 2"/>
          <p:cNvSpPr>
            <a:spLocks noGrp="1" noChangeArrowheads="1"/>
          </p:cNvSpPr>
          <p:nvPr>
            <p:ph type="title"/>
          </p:nvPr>
        </p:nvSpPr>
        <p:spPr/>
        <p:txBody>
          <a:bodyPr/>
          <a:lstStyle/>
          <a:p>
            <a:pPr eaLnBrk="1" hangingPunct="1">
              <a:defRPr/>
            </a:pPr>
            <a:r>
              <a:rPr lang="en-US" smtClean="0">
                <a:cs typeface="+mj-cs"/>
              </a:rPr>
              <a:t>System Model</a:t>
            </a:r>
          </a:p>
        </p:txBody>
      </p:sp>
      <p:sp>
        <p:nvSpPr>
          <p:cNvPr id="1046531" name="Rectangle 3"/>
          <p:cNvSpPr>
            <a:spLocks noGrp="1" noChangeArrowheads="1"/>
          </p:cNvSpPr>
          <p:nvPr>
            <p:ph type="body" idx="1"/>
          </p:nvPr>
        </p:nvSpPr>
        <p:spPr/>
        <p:txBody>
          <a:bodyPr/>
          <a:lstStyle/>
          <a:p>
            <a:pPr eaLnBrk="1" hangingPunct="1">
              <a:defRPr/>
            </a:pPr>
            <a:r>
              <a:rPr lang="en-US" dirty="0" smtClean="0">
                <a:solidFill>
                  <a:srgbClr val="FF0000"/>
                </a:solidFill>
                <a:cs typeface="+mn-cs"/>
              </a:rPr>
              <a:t>Resource types </a:t>
            </a:r>
            <a:r>
              <a:rPr lang="en-US" i="1" dirty="0" smtClean="0">
                <a:cs typeface="+mn-cs"/>
              </a:rPr>
              <a:t>R</a:t>
            </a:r>
            <a:r>
              <a:rPr lang="en-US" baseline="-25000" dirty="0" smtClean="0">
                <a:cs typeface="+mn-cs"/>
              </a:rPr>
              <a:t>1</a:t>
            </a:r>
            <a:r>
              <a:rPr lang="en-US" dirty="0" smtClean="0">
                <a:cs typeface="+mn-cs"/>
              </a:rPr>
              <a:t>, </a:t>
            </a:r>
            <a:r>
              <a:rPr lang="en-US" i="1" dirty="0" smtClean="0">
                <a:cs typeface="+mn-cs"/>
              </a:rPr>
              <a:t>R</a:t>
            </a:r>
            <a:r>
              <a:rPr lang="en-US" baseline="-25000" dirty="0" smtClean="0">
                <a:cs typeface="+mn-cs"/>
              </a:rPr>
              <a:t>2</a:t>
            </a:r>
            <a:r>
              <a:rPr lang="en-US" dirty="0" smtClean="0">
                <a:cs typeface="+mn-cs"/>
              </a:rPr>
              <a:t>, . . ., </a:t>
            </a:r>
            <a:r>
              <a:rPr lang="en-US" i="1" dirty="0" err="1" smtClean="0">
                <a:cs typeface="+mn-cs"/>
              </a:rPr>
              <a:t>R</a:t>
            </a:r>
            <a:r>
              <a:rPr lang="en-US" baseline="-25000" dirty="0" err="1" smtClean="0">
                <a:cs typeface="+mn-cs"/>
              </a:rPr>
              <a:t>m</a:t>
            </a:r>
            <a:endParaRPr lang="en-US" baseline="-25000" dirty="0" smtClean="0">
              <a:cs typeface="+mn-cs"/>
            </a:endParaRPr>
          </a:p>
          <a:p>
            <a:pPr lvl="2" eaLnBrk="1" hangingPunct="1">
              <a:buFontTx/>
              <a:buNone/>
              <a:defRPr/>
            </a:pPr>
            <a:r>
              <a:rPr lang="en-US" i="1" dirty="0" smtClean="0"/>
              <a:t>CPU cycles, memory space, I/O devices</a:t>
            </a:r>
          </a:p>
          <a:p>
            <a:pPr eaLnBrk="1" hangingPunct="1">
              <a:defRPr/>
            </a:pPr>
            <a:r>
              <a:rPr lang="en-US" dirty="0" smtClean="0">
                <a:cs typeface="+mn-cs"/>
              </a:rPr>
              <a:t>Each resource type </a:t>
            </a:r>
            <a:r>
              <a:rPr lang="en-US" i="1" dirty="0" err="1" smtClean="0">
                <a:cs typeface="+mn-cs"/>
              </a:rPr>
              <a:t>R</a:t>
            </a:r>
            <a:r>
              <a:rPr lang="en-US" baseline="-25000" dirty="0" err="1" smtClean="0">
                <a:cs typeface="+mn-cs"/>
              </a:rPr>
              <a:t>i</a:t>
            </a:r>
            <a:r>
              <a:rPr lang="en-US" dirty="0" smtClean="0">
                <a:cs typeface="+mn-cs"/>
              </a:rPr>
              <a:t> has </a:t>
            </a:r>
            <a:r>
              <a:rPr lang="en-US" i="1" dirty="0" smtClean="0">
                <a:solidFill>
                  <a:srgbClr val="FF0000"/>
                </a:solidFill>
                <a:cs typeface="+mn-cs"/>
              </a:rPr>
              <a:t>W</a:t>
            </a:r>
            <a:r>
              <a:rPr lang="en-US" baseline="-25000" dirty="0" smtClean="0">
                <a:solidFill>
                  <a:srgbClr val="FF0000"/>
                </a:solidFill>
                <a:cs typeface="+mn-cs"/>
              </a:rPr>
              <a:t>i</a:t>
            </a:r>
            <a:r>
              <a:rPr lang="en-US" dirty="0" smtClean="0">
                <a:solidFill>
                  <a:srgbClr val="FF0000"/>
                </a:solidFill>
                <a:cs typeface="+mn-cs"/>
              </a:rPr>
              <a:t> instances</a:t>
            </a:r>
            <a:r>
              <a:rPr lang="en-US" dirty="0" smtClean="0">
                <a:cs typeface="+mn-cs"/>
              </a:rPr>
              <a:t>.</a:t>
            </a:r>
          </a:p>
          <a:p>
            <a:pPr eaLnBrk="1" hangingPunct="1">
              <a:defRPr/>
            </a:pPr>
            <a:r>
              <a:rPr lang="en-US" dirty="0" smtClean="0">
                <a:cs typeface="+mn-cs"/>
              </a:rPr>
              <a:t>Each process utilizes a resource as follows:</a:t>
            </a:r>
          </a:p>
          <a:p>
            <a:pPr lvl="1" eaLnBrk="1" hangingPunct="1">
              <a:defRPr/>
            </a:pPr>
            <a:r>
              <a:rPr lang="en-US" dirty="0" smtClean="0">
                <a:solidFill>
                  <a:srgbClr val="FF0000"/>
                </a:solidFill>
              </a:rPr>
              <a:t>request</a:t>
            </a:r>
            <a:r>
              <a:rPr lang="en-US" dirty="0" smtClean="0"/>
              <a:t>  (may cause the process to wait)</a:t>
            </a:r>
          </a:p>
          <a:p>
            <a:pPr lvl="1" eaLnBrk="1" hangingPunct="1">
              <a:defRPr/>
            </a:pPr>
            <a:r>
              <a:rPr lang="en-US" dirty="0" smtClean="0"/>
              <a:t>use </a:t>
            </a:r>
          </a:p>
          <a:p>
            <a:pPr lvl="1" eaLnBrk="1" hangingPunct="1">
              <a:defRPr/>
            </a:pPr>
            <a:r>
              <a:rPr lang="en-US" dirty="0" smtClean="0">
                <a:solidFill>
                  <a:srgbClr val="FF0000"/>
                </a:solidFill>
              </a:rPr>
              <a:t>release</a:t>
            </a:r>
          </a:p>
          <a:p>
            <a:pPr eaLnBrk="1" hangingPunct="1">
              <a:defRPr/>
            </a:pPr>
            <a:endParaRPr lang="en-US" dirty="0" smtClean="0">
              <a:cs typeface="+mn-cs"/>
            </a:endParaRPr>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tr-TR"/>
              <a:t>CS342 Operating Systems</a:t>
            </a:r>
            <a:endParaRPr lang="en-US"/>
          </a:p>
        </p:txBody>
      </p:sp>
      <p:sp>
        <p:nvSpPr>
          <p:cNvPr id="5" name="Footer Placeholder 4"/>
          <p:cNvSpPr>
            <a:spLocks noGrp="1"/>
          </p:cNvSpPr>
          <p:nvPr>
            <p:ph type="ftr" sz="quarter" idx="11"/>
          </p:nvPr>
        </p:nvSpPr>
        <p:spPr/>
        <p:txBody>
          <a:bodyPr/>
          <a:lstStyle/>
          <a:p>
            <a:pPr>
              <a:defRPr/>
            </a:pPr>
            <a:r>
              <a:rPr lang="tr-TR"/>
              <a:t>İbrahim Körpeoğlu, Bilkent University</a:t>
            </a:r>
            <a:endParaRPr lang="en-US"/>
          </a:p>
        </p:txBody>
      </p:sp>
      <p:sp>
        <p:nvSpPr>
          <p:cNvPr id="6" name="Slide Number Placeholder 5"/>
          <p:cNvSpPr>
            <a:spLocks noGrp="1"/>
          </p:cNvSpPr>
          <p:nvPr>
            <p:ph type="sldNum" sz="quarter" idx="12"/>
          </p:nvPr>
        </p:nvSpPr>
        <p:spPr/>
        <p:txBody>
          <a:bodyPr/>
          <a:lstStyle/>
          <a:p>
            <a:pPr>
              <a:defRPr/>
            </a:pPr>
            <a:fld id="{A144F0A4-FBFB-834D-A8E4-534756E9A7FB}" type="slidenum">
              <a:rPr lang="en-US"/>
              <a:pPr>
                <a:defRPr/>
              </a:pPr>
              <a:t>50</a:t>
            </a:fld>
            <a:endParaRPr lang="en-US"/>
          </a:p>
        </p:txBody>
      </p:sp>
      <p:sp>
        <p:nvSpPr>
          <p:cNvPr id="1133570" name="Rectangle 2"/>
          <p:cNvSpPr>
            <a:spLocks noGrp="1" noChangeArrowheads="1"/>
          </p:cNvSpPr>
          <p:nvPr>
            <p:ph type="title"/>
          </p:nvPr>
        </p:nvSpPr>
        <p:spPr/>
        <p:txBody>
          <a:bodyPr/>
          <a:lstStyle/>
          <a:p>
            <a:pPr eaLnBrk="1" hangingPunct="1">
              <a:defRPr/>
            </a:pPr>
            <a:r>
              <a:rPr lang="en-US" smtClean="0">
                <a:cs typeface="+mj-cs"/>
              </a:rPr>
              <a:t>Detection Algorithm (Cont.)</a:t>
            </a:r>
          </a:p>
        </p:txBody>
      </p:sp>
      <p:sp>
        <p:nvSpPr>
          <p:cNvPr id="1133571" name="Rectangle 3"/>
          <p:cNvSpPr>
            <a:spLocks noGrp="1" noChangeArrowheads="1"/>
          </p:cNvSpPr>
          <p:nvPr>
            <p:ph type="body" idx="1"/>
          </p:nvPr>
        </p:nvSpPr>
        <p:spPr/>
        <p:txBody>
          <a:bodyPr/>
          <a:lstStyle/>
          <a:p>
            <a:pPr eaLnBrk="1" hangingPunct="1">
              <a:buFontTx/>
              <a:buNone/>
              <a:defRPr/>
            </a:pPr>
            <a:r>
              <a:rPr lang="en-US" smtClean="0">
                <a:cs typeface="+mn-cs"/>
              </a:rPr>
              <a:t>3.	</a:t>
            </a:r>
            <a:r>
              <a:rPr lang="en-US" i="1" smtClean="0">
                <a:cs typeface="+mn-cs"/>
              </a:rPr>
              <a:t>Work</a:t>
            </a:r>
            <a:r>
              <a:rPr lang="en-US" smtClean="0">
                <a:cs typeface="+mn-cs"/>
              </a:rPr>
              <a:t> = </a:t>
            </a:r>
            <a:r>
              <a:rPr lang="en-US" i="1" smtClean="0">
                <a:cs typeface="+mn-cs"/>
              </a:rPr>
              <a:t>Work</a:t>
            </a:r>
            <a:r>
              <a:rPr lang="en-US" smtClean="0">
                <a:cs typeface="+mn-cs"/>
              </a:rPr>
              <a:t> + </a:t>
            </a:r>
            <a:r>
              <a:rPr lang="en-US" i="1" smtClean="0">
                <a:cs typeface="+mn-cs"/>
              </a:rPr>
              <a:t>Allocation</a:t>
            </a:r>
            <a:r>
              <a:rPr lang="en-US" i="1" baseline="-25000" smtClean="0">
                <a:cs typeface="+mn-cs"/>
              </a:rPr>
              <a:t>i</a:t>
            </a:r>
            <a:r>
              <a:rPr lang="en-US" smtClean="0">
                <a:cs typeface="+mn-cs"/>
              </a:rPr>
              <a:t/>
            </a:r>
            <a:br>
              <a:rPr lang="en-US" smtClean="0">
                <a:cs typeface="+mn-cs"/>
              </a:rPr>
            </a:br>
            <a:r>
              <a:rPr lang="en-US" i="1" smtClean="0">
                <a:cs typeface="+mn-cs"/>
              </a:rPr>
              <a:t>Finish</a:t>
            </a:r>
            <a:r>
              <a:rPr lang="en-US" smtClean="0">
                <a:cs typeface="+mn-cs"/>
              </a:rPr>
              <a:t>[</a:t>
            </a:r>
            <a:r>
              <a:rPr lang="en-US" i="1" smtClean="0">
                <a:cs typeface="+mn-cs"/>
              </a:rPr>
              <a:t>i</a:t>
            </a:r>
            <a:r>
              <a:rPr lang="en-US" smtClean="0">
                <a:cs typeface="+mn-cs"/>
              </a:rPr>
              <a:t>] = </a:t>
            </a:r>
            <a:r>
              <a:rPr lang="en-US" i="1" smtClean="0">
                <a:cs typeface="+mn-cs"/>
              </a:rPr>
              <a:t>true</a:t>
            </a:r>
            <a:r>
              <a:rPr lang="en-US" smtClean="0">
                <a:cs typeface="+mn-cs"/>
              </a:rPr>
              <a:t/>
            </a:r>
            <a:br>
              <a:rPr lang="en-US" smtClean="0">
                <a:cs typeface="+mn-cs"/>
              </a:rPr>
            </a:br>
            <a:r>
              <a:rPr lang="en-US" smtClean="0">
                <a:cs typeface="+mn-cs"/>
              </a:rPr>
              <a:t>go to step 2</a:t>
            </a:r>
            <a:br>
              <a:rPr lang="en-US" smtClean="0">
                <a:cs typeface="+mn-cs"/>
              </a:rPr>
            </a:br>
            <a:endParaRPr lang="en-US" smtClean="0">
              <a:cs typeface="+mn-cs"/>
            </a:endParaRPr>
          </a:p>
          <a:p>
            <a:pPr eaLnBrk="1" hangingPunct="1">
              <a:buFontTx/>
              <a:buNone/>
              <a:defRPr/>
            </a:pPr>
            <a:r>
              <a:rPr lang="en-US" smtClean="0">
                <a:cs typeface="+mn-cs"/>
              </a:rPr>
              <a:t>4.	If </a:t>
            </a:r>
            <a:r>
              <a:rPr lang="en-US" i="1" smtClean="0">
                <a:cs typeface="+mn-cs"/>
              </a:rPr>
              <a:t>Finish</a:t>
            </a:r>
            <a:r>
              <a:rPr lang="en-US" smtClean="0">
                <a:cs typeface="+mn-cs"/>
              </a:rPr>
              <a:t>[</a:t>
            </a:r>
            <a:r>
              <a:rPr lang="en-US" i="1" smtClean="0">
                <a:cs typeface="+mn-cs"/>
              </a:rPr>
              <a:t>i</a:t>
            </a:r>
            <a:r>
              <a:rPr lang="en-US" smtClean="0">
                <a:cs typeface="+mn-cs"/>
              </a:rPr>
              <a:t>] == false, for some </a:t>
            </a:r>
            <a:r>
              <a:rPr lang="en-US" i="1" smtClean="0">
                <a:cs typeface="+mn-cs"/>
              </a:rPr>
              <a:t>i</a:t>
            </a:r>
            <a:r>
              <a:rPr lang="en-US" smtClean="0">
                <a:cs typeface="+mn-cs"/>
              </a:rPr>
              <a:t>, 1 </a:t>
            </a:r>
            <a:r>
              <a:rPr lang="en-US" smtClean="0">
                <a:cs typeface="+mn-cs"/>
                <a:sym typeface="Symbol" charset="0"/>
              </a:rPr>
              <a:t> </a:t>
            </a:r>
            <a:r>
              <a:rPr lang="en-US" i="1" smtClean="0">
                <a:cs typeface="+mn-cs"/>
                <a:sym typeface="Symbol" charset="0"/>
              </a:rPr>
              <a:t>i</a:t>
            </a:r>
            <a:r>
              <a:rPr lang="en-US" smtClean="0">
                <a:cs typeface="+mn-cs"/>
                <a:sym typeface="Symbol" charset="0"/>
              </a:rPr>
              <a:t>   </a:t>
            </a:r>
            <a:r>
              <a:rPr lang="en-US" i="1" smtClean="0">
                <a:cs typeface="+mn-cs"/>
                <a:sym typeface="Symbol" charset="0"/>
              </a:rPr>
              <a:t>n</a:t>
            </a:r>
            <a:r>
              <a:rPr lang="en-US" smtClean="0">
                <a:cs typeface="+mn-cs"/>
                <a:sym typeface="Symbol" charset="0"/>
              </a:rPr>
              <a:t>, then the system is in deadlock state. Moreover, if </a:t>
            </a:r>
            <a:r>
              <a:rPr lang="en-US" i="1" smtClean="0">
                <a:cs typeface="+mn-cs"/>
                <a:sym typeface="Symbol" charset="0"/>
              </a:rPr>
              <a:t>Finish</a:t>
            </a:r>
            <a:r>
              <a:rPr lang="en-US" smtClean="0">
                <a:cs typeface="+mn-cs"/>
                <a:sym typeface="Symbol" charset="0"/>
              </a:rPr>
              <a:t>[</a:t>
            </a:r>
            <a:r>
              <a:rPr lang="en-US" i="1" smtClean="0">
                <a:cs typeface="+mn-cs"/>
                <a:sym typeface="Symbol" charset="0"/>
              </a:rPr>
              <a:t>i</a:t>
            </a:r>
            <a:r>
              <a:rPr lang="en-US" smtClean="0">
                <a:cs typeface="+mn-cs"/>
                <a:sym typeface="Symbol" charset="0"/>
              </a:rPr>
              <a:t>] == </a:t>
            </a:r>
            <a:r>
              <a:rPr lang="en-US" i="1" smtClean="0">
                <a:cs typeface="+mn-cs"/>
                <a:sym typeface="Symbol" charset="0"/>
              </a:rPr>
              <a:t>false</a:t>
            </a:r>
            <a:r>
              <a:rPr lang="en-US" smtClean="0">
                <a:cs typeface="+mn-cs"/>
                <a:sym typeface="Symbol" charset="0"/>
              </a:rPr>
              <a:t>, then </a:t>
            </a:r>
            <a:r>
              <a:rPr lang="en-US" i="1" smtClean="0">
                <a:cs typeface="+mn-cs"/>
                <a:sym typeface="Symbol" charset="0"/>
              </a:rPr>
              <a:t>P</a:t>
            </a:r>
            <a:r>
              <a:rPr lang="en-US" i="1" baseline="-25000" smtClean="0">
                <a:cs typeface="+mn-cs"/>
                <a:sym typeface="Symbol" charset="0"/>
              </a:rPr>
              <a:t>i</a:t>
            </a:r>
            <a:r>
              <a:rPr lang="en-US" smtClean="0">
                <a:cs typeface="+mn-cs"/>
                <a:sym typeface="Symbol" charset="0"/>
              </a:rPr>
              <a:t> is deadlocked</a:t>
            </a:r>
          </a:p>
          <a:p>
            <a:pPr eaLnBrk="1" hangingPunct="1">
              <a:defRPr/>
            </a:pPr>
            <a:endParaRPr lang="en-US" smtClean="0">
              <a:cs typeface="+mn-cs"/>
            </a:endParaRPr>
          </a:p>
        </p:txBody>
      </p:sp>
    </p:spTree>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Date Placeholder 3"/>
          <p:cNvSpPr>
            <a:spLocks noGrp="1"/>
          </p:cNvSpPr>
          <p:nvPr>
            <p:ph type="dt" sz="quarter" idx="10"/>
          </p:nvPr>
        </p:nvSpPr>
        <p:spPr/>
        <p:txBody>
          <a:bodyPr/>
          <a:lstStyle/>
          <a:p>
            <a:pPr>
              <a:defRPr/>
            </a:pPr>
            <a:r>
              <a:rPr lang="tr-TR"/>
              <a:t>CS342 Operating Systems</a:t>
            </a:r>
            <a:endParaRPr lang="en-US"/>
          </a:p>
        </p:txBody>
      </p:sp>
      <p:sp>
        <p:nvSpPr>
          <p:cNvPr id="67" name="Footer Placeholder 4"/>
          <p:cNvSpPr>
            <a:spLocks noGrp="1"/>
          </p:cNvSpPr>
          <p:nvPr>
            <p:ph type="ftr" sz="quarter" idx="11"/>
          </p:nvPr>
        </p:nvSpPr>
        <p:spPr/>
        <p:txBody>
          <a:bodyPr/>
          <a:lstStyle/>
          <a:p>
            <a:pPr>
              <a:defRPr/>
            </a:pPr>
            <a:r>
              <a:rPr lang="tr-TR"/>
              <a:t>İbrahim Körpeoğlu, Bilkent University</a:t>
            </a:r>
            <a:endParaRPr lang="en-US"/>
          </a:p>
        </p:txBody>
      </p:sp>
      <p:sp>
        <p:nvSpPr>
          <p:cNvPr id="68" name="Slide Number Placeholder 5"/>
          <p:cNvSpPr>
            <a:spLocks noGrp="1"/>
          </p:cNvSpPr>
          <p:nvPr>
            <p:ph type="sldNum" sz="quarter" idx="12"/>
          </p:nvPr>
        </p:nvSpPr>
        <p:spPr/>
        <p:txBody>
          <a:bodyPr/>
          <a:lstStyle/>
          <a:p>
            <a:pPr>
              <a:defRPr/>
            </a:pPr>
            <a:fld id="{A8FD0A07-2680-6A46-B3C4-88E119A3B4DF}" type="slidenum">
              <a:rPr lang="en-US"/>
              <a:pPr>
                <a:defRPr/>
              </a:pPr>
              <a:t>51</a:t>
            </a:fld>
            <a:endParaRPr lang="en-US"/>
          </a:p>
        </p:txBody>
      </p:sp>
      <p:sp>
        <p:nvSpPr>
          <p:cNvPr id="1135618" name="Rectangle 2"/>
          <p:cNvSpPr>
            <a:spLocks noGrp="1" noChangeArrowheads="1"/>
          </p:cNvSpPr>
          <p:nvPr>
            <p:ph type="title"/>
          </p:nvPr>
        </p:nvSpPr>
        <p:spPr/>
        <p:txBody>
          <a:bodyPr/>
          <a:lstStyle/>
          <a:p>
            <a:pPr eaLnBrk="1" hangingPunct="1">
              <a:defRPr/>
            </a:pPr>
            <a:r>
              <a:rPr lang="en-US" smtClean="0">
                <a:cs typeface="+mj-cs"/>
              </a:rPr>
              <a:t>Example of Detection Algorithm</a:t>
            </a:r>
          </a:p>
        </p:txBody>
      </p:sp>
      <p:sp>
        <p:nvSpPr>
          <p:cNvPr id="1135619" name="Rectangle 3"/>
          <p:cNvSpPr>
            <a:spLocks noGrp="1" noChangeArrowheads="1"/>
          </p:cNvSpPr>
          <p:nvPr>
            <p:ph type="body" idx="1"/>
          </p:nvPr>
        </p:nvSpPr>
        <p:spPr/>
        <p:txBody>
          <a:bodyPr/>
          <a:lstStyle/>
          <a:p>
            <a:pPr eaLnBrk="1" hangingPunct="1">
              <a:defRPr/>
            </a:pPr>
            <a:r>
              <a:rPr lang="en-US" smtClean="0">
                <a:cs typeface="+mn-cs"/>
              </a:rPr>
              <a:t>Five processes </a:t>
            </a:r>
            <a:r>
              <a:rPr lang="en-US" i="1" smtClean="0">
                <a:cs typeface="+mn-cs"/>
              </a:rPr>
              <a:t>P</a:t>
            </a:r>
            <a:r>
              <a:rPr lang="en-US" baseline="-25000" smtClean="0">
                <a:cs typeface="+mn-cs"/>
              </a:rPr>
              <a:t>0</a:t>
            </a:r>
            <a:r>
              <a:rPr lang="en-US" smtClean="0">
                <a:cs typeface="+mn-cs"/>
              </a:rPr>
              <a:t> through </a:t>
            </a:r>
            <a:r>
              <a:rPr lang="en-US" i="1" smtClean="0">
                <a:cs typeface="+mn-cs"/>
              </a:rPr>
              <a:t>P</a:t>
            </a:r>
            <a:r>
              <a:rPr lang="en-US" baseline="-25000" smtClean="0">
                <a:cs typeface="+mn-cs"/>
              </a:rPr>
              <a:t>4</a:t>
            </a:r>
            <a:r>
              <a:rPr lang="en-US" smtClean="0">
                <a:cs typeface="+mn-cs"/>
              </a:rPr>
              <a:t>;</a:t>
            </a:r>
            <a:r>
              <a:rPr lang="en-US" baseline="-25000" smtClean="0">
                <a:cs typeface="+mn-cs"/>
              </a:rPr>
              <a:t> </a:t>
            </a:r>
            <a:r>
              <a:rPr lang="en-US" smtClean="0">
                <a:cs typeface="+mn-cs"/>
              </a:rPr>
              <a:t>three resource types </a:t>
            </a:r>
            <a:br>
              <a:rPr lang="en-US" smtClean="0">
                <a:cs typeface="+mn-cs"/>
              </a:rPr>
            </a:br>
            <a:r>
              <a:rPr lang="en-US" smtClean="0">
                <a:cs typeface="+mn-cs"/>
              </a:rPr>
              <a:t>A (7 instances), </a:t>
            </a:r>
            <a:r>
              <a:rPr lang="en-US" i="1" smtClean="0">
                <a:cs typeface="+mn-cs"/>
              </a:rPr>
              <a:t>B </a:t>
            </a:r>
            <a:r>
              <a:rPr lang="en-US" smtClean="0">
                <a:cs typeface="+mn-cs"/>
              </a:rPr>
              <a:t>(2 instances), and </a:t>
            </a:r>
            <a:r>
              <a:rPr lang="en-US" i="1" smtClean="0">
                <a:cs typeface="+mn-cs"/>
              </a:rPr>
              <a:t>C</a:t>
            </a:r>
            <a:r>
              <a:rPr lang="en-US" smtClean="0">
                <a:cs typeface="+mn-cs"/>
              </a:rPr>
              <a:t> (6 instances)</a:t>
            </a:r>
          </a:p>
          <a:p>
            <a:pPr eaLnBrk="1" hangingPunct="1">
              <a:defRPr/>
            </a:pPr>
            <a:r>
              <a:rPr lang="en-US" smtClean="0">
                <a:cs typeface="+mn-cs"/>
              </a:rPr>
              <a:t>Snapshot at time </a:t>
            </a:r>
            <a:r>
              <a:rPr lang="en-US" i="1" smtClean="0">
                <a:cs typeface="+mn-cs"/>
              </a:rPr>
              <a:t> t</a:t>
            </a:r>
            <a:r>
              <a:rPr lang="en-US" smtClean="0">
                <a:cs typeface="+mn-cs"/>
              </a:rPr>
              <a:t>:</a:t>
            </a:r>
          </a:p>
          <a:p>
            <a:pPr eaLnBrk="1" hangingPunct="1">
              <a:defRPr/>
            </a:pPr>
            <a:endParaRPr lang="en-US" smtClean="0">
              <a:cs typeface="+mn-cs"/>
            </a:endParaRPr>
          </a:p>
          <a:p>
            <a:pPr eaLnBrk="1" hangingPunct="1">
              <a:defRPr/>
            </a:pPr>
            <a:endParaRPr lang="en-US" smtClean="0">
              <a:cs typeface="+mn-cs"/>
            </a:endParaRPr>
          </a:p>
          <a:p>
            <a:pPr eaLnBrk="1" hangingPunct="1">
              <a:defRPr/>
            </a:pPr>
            <a:endParaRPr lang="en-US" smtClean="0">
              <a:cs typeface="+mn-cs"/>
            </a:endParaRPr>
          </a:p>
          <a:p>
            <a:pPr eaLnBrk="1" hangingPunct="1">
              <a:defRPr/>
            </a:pPr>
            <a:endParaRPr lang="en-US" smtClean="0">
              <a:cs typeface="+mn-cs"/>
            </a:endParaRPr>
          </a:p>
          <a:p>
            <a:pPr eaLnBrk="1" hangingPunct="1">
              <a:defRPr/>
            </a:pPr>
            <a:endParaRPr lang="en-US" smtClean="0">
              <a:cs typeface="+mn-cs"/>
            </a:endParaRPr>
          </a:p>
          <a:p>
            <a:pPr eaLnBrk="1" hangingPunct="1">
              <a:defRPr/>
            </a:pPr>
            <a:endParaRPr lang="en-US" smtClean="0">
              <a:cs typeface="+mn-cs"/>
            </a:endParaRPr>
          </a:p>
          <a:p>
            <a:pPr eaLnBrk="1" hangingPunct="1">
              <a:defRPr/>
            </a:pPr>
            <a:endParaRPr lang="en-US" smtClean="0">
              <a:cs typeface="+mn-cs"/>
            </a:endParaRPr>
          </a:p>
          <a:p>
            <a:pPr eaLnBrk="1" hangingPunct="1">
              <a:defRPr/>
            </a:pPr>
            <a:endParaRPr lang="en-US" smtClean="0">
              <a:cs typeface="+mn-cs"/>
            </a:endParaRPr>
          </a:p>
          <a:p>
            <a:pPr eaLnBrk="1" hangingPunct="1">
              <a:defRPr/>
            </a:pPr>
            <a:endParaRPr lang="en-US" smtClean="0">
              <a:cs typeface="+mn-cs"/>
            </a:endParaRPr>
          </a:p>
          <a:p>
            <a:pPr eaLnBrk="1" hangingPunct="1">
              <a:defRPr/>
            </a:pPr>
            <a:endParaRPr lang="en-US" smtClean="0">
              <a:cs typeface="+mn-cs"/>
            </a:endParaRPr>
          </a:p>
          <a:p>
            <a:pPr eaLnBrk="1" hangingPunct="1">
              <a:buFontTx/>
              <a:buNone/>
              <a:defRPr/>
            </a:pPr>
            <a:r>
              <a:rPr lang="en-US" smtClean="0">
                <a:cs typeface="+mn-cs"/>
              </a:rPr>
              <a:t>	Sequence &lt;</a:t>
            </a:r>
            <a:r>
              <a:rPr lang="en-US" i="1" smtClean="0">
                <a:cs typeface="+mn-cs"/>
              </a:rPr>
              <a:t>P</a:t>
            </a:r>
            <a:r>
              <a:rPr lang="en-US" baseline="-25000" smtClean="0">
                <a:cs typeface="+mn-cs"/>
              </a:rPr>
              <a:t>0</a:t>
            </a:r>
            <a:r>
              <a:rPr lang="en-US" smtClean="0">
                <a:cs typeface="+mn-cs"/>
              </a:rPr>
              <a:t>, </a:t>
            </a:r>
            <a:r>
              <a:rPr lang="en-US" i="1" smtClean="0">
                <a:cs typeface="+mn-cs"/>
              </a:rPr>
              <a:t>P</a:t>
            </a:r>
            <a:r>
              <a:rPr lang="en-US" baseline="-25000" smtClean="0">
                <a:cs typeface="+mn-cs"/>
              </a:rPr>
              <a:t>2</a:t>
            </a:r>
            <a:r>
              <a:rPr lang="en-US" smtClean="0">
                <a:cs typeface="+mn-cs"/>
              </a:rPr>
              <a:t>, </a:t>
            </a:r>
            <a:r>
              <a:rPr lang="en-US" i="1" smtClean="0">
                <a:cs typeface="+mn-cs"/>
              </a:rPr>
              <a:t>P</a:t>
            </a:r>
            <a:r>
              <a:rPr lang="en-US" baseline="-25000" smtClean="0">
                <a:cs typeface="+mn-cs"/>
              </a:rPr>
              <a:t>3</a:t>
            </a:r>
            <a:r>
              <a:rPr lang="en-US" smtClean="0">
                <a:cs typeface="+mn-cs"/>
              </a:rPr>
              <a:t>, </a:t>
            </a:r>
            <a:r>
              <a:rPr lang="en-US" i="1" smtClean="0">
                <a:cs typeface="+mn-cs"/>
              </a:rPr>
              <a:t>P</a:t>
            </a:r>
            <a:r>
              <a:rPr lang="en-US" baseline="-25000" smtClean="0">
                <a:cs typeface="+mn-cs"/>
              </a:rPr>
              <a:t>1</a:t>
            </a:r>
            <a:r>
              <a:rPr lang="en-US" smtClean="0">
                <a:cs typeface="+mn-cs"/>
              </a:rPr>
              <a:t>, </a:t>
            </a:r>
            <a:r>
              <a:rPr lang="en-US" i="1" smtClean="0">
                <a:cs typeface="+mn-cs"/>
              </a:rPr>
              <a:t>P</a:t>
            </a:r>
            <a:r>
              <a:rPr lang="en-US" baseline="-25000" smtClean="0">
                <a:cs typeface="+mn-cs"/>
              </a:rPr>
              <a:t>4</a:t>
            </a:r>
            <a:r>
              <a:rPr lang="en-US" smtClean="0">
                <a:cs typeface="+mn-cs"/>
              </a:rPr>
              <a:t>&gt; will result in </a:t>
            </a:r>
            <a:r>
              <a:rPr lang="en-US" i="1" smtClean="0">
                <a:cs typeface="+mn-cs"/>
              </a:rPr>
              <a:t>Finish</a:t>
            </a:r>
            <a:r>
              <a:rPr lang="en-US" smtClean="0">
                <a:cs typeface="+mn-cs"/>
              </a:rPr>
              <a:t>[</a:t>
            </a:r>
            <a:r>
              <a:rPr lang="en-US" i="1" smtClean="0">
                <a:cs typeface="+mn-cs"/>
              </a:rPr>
              <a:t>i</a:t>
            </a:r>
            <a:r>
              <a:rPr lang="en-US" smtClean="0">
                <a:cs typeface="+mn-cs"/>
              </a:rPr>
              <a:t>] = true for all </a:t>
            </a:r>
            <a:r>
              <a:rPr lang="en-US" i="1" smtClean="0">
                <a:cs typeface="+mn-cs"/>
              </a:rPr>
              <a:t>i</a:t>
            </a:r>
            <a:endParaRPr lang="en-US" smtClean="0">
              <a:cs typeface="+mn-cs"/>
            </a:endParaRPr>
          </a:p>
          <a:p>
            <a:pPr eaLnBrk="1" hangingPunct="1">
              <a:buFontTx/>
              <a:buNone/>
              <a:defRPr/>
            </a:pPr>
            <a:endParaRPr lang="en-US" smtClean="0">
              <a:cs typeface="+mn-cs"/>
            </a:endParaRPr>
          </a:p>
          <a:p>
            <a:pPr eaLnBrk="1" hangingPunct="1">
              <a:defRPr/>
            </a:pPr>
            <a:endParaRPr lang="en-US" sz="1600" smtClean="0">
              <a:cs typeface="+mn-cs"/>
            </a:endParaRPr>
          </a:p>
        </p:txBody>
      </p:sp>
      <p:graphicFrame>
        <p:nvGraphicFramePr>
          <p:cNvPr id="1135708" name="Group 92"/>
          <p:cNvGraphicFramePr>
            <a:graphicFrameLocks noGrp="1"/>
          </p:cNvGraphicFramePr>
          <p:nvPr/>
        </p:nvGraphicFramePr>
        <p:xfrm>
          <a:off x="611188" y="2852738"/>
          <a:ext cx="1728787" cy="2333680"/>
        </p:xfrm>
        <a:graphic>
          <a:graphicData uri="http://schemas.openxmlformats.org/drawingml/2006/table">
            <a:tbl>
              <a:tblPr/>
              <a:tblGrid>
                <a:gridCol w="523875"/>
                <a:gridCol w="1204912"/>
              </a:tblGrid>
              <a:tr h="58121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1600" b="0" i="0" u="none" strike="noStrike" cap="none" normalizeH="0" baseline="0">
                        <a:ln>
                          <a:noFill/>
                        </a:ln>
                        <a:solidFill>
                          <a:schemeClr val="tx1"/>
                        </a:solidFill>
                        <a:effectLst/>
                        <a:latin typeface="Arial" charset="0"/>
                        <a:ea typeface="ＭＳ Ｐゴシック" charset="0"/>
                      </a:endParaRP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Allocation</a:t>
                      </a:r>
                      <a:br>
                        <a:rPr kumimoji="0" lang="en-US" sz="1600" b="0" i="0" u="none" strike="noStrike" cap="none" normalizeH="0" baseline="0">
                          <a:ln>
                            <a:noFill/>
                          </a:ln>
                          <a:solidFill>
                            <a:schemeClr val="tx1"/>
                          </a:solidFill>
                          <a:effectLst/>
                          <a:latin typeface="Arial" charset="0"/>
                          <a:ea typeface="ＭＳ Ｐゴシック" charset="0"/>
                        </a:rPr>
                      </a:br>
                      <a:r>
                        <a:rPr kumimoji="0" lang="en-US" sz="1600" b="0" i="0" u="none" strike="noStrike" cap="none" normalizeH="0" baseline="0">
                          <a:ln>
                            <a:noFill/>
                          </a:ln>
                          <a:solidFill>
                            <a:schemeClr val="tx1"/>
                          </a:solidFill>
                          <a:effectLst/>
                          <a:latin typeface="Arial" charset="0"/>
                          <a:ea typeface="ＭＳ Ｐゴシック" charset="0"/>
                        </a:rPr>
                        <a:t>A B C</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2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P0</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0 1 0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238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P1</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2 0 0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0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P2</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3 0 3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2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P3</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2 1 1</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0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P4</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0 0 2</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r>
            </a:tbl>
          </a:graphicData>
        </a:graphic>
      </p:graphicFrame>
      <p:graphicFrame>
        <p:nvGraphicFramePr>
          <p:cNvPr id="1135707" name="Group 91"/>
          <p:cNvGraphicFramePr>
            <a:graphicFrameLocks noGrp="1"/>
          </p:cNvGraphicFramePr>
          <p:nvPr/>
        </p:nvGraphicFramePr>
        <p:xfrm>
          <a:off x="2700338" y="2852738"/>
          <a:ext cx="1728787" cy="2333680"/>
        </p:xfrm>
        <a:graphic>
          <a:graphicData uri="http://schemas.openxmlformats.org/drawingml/2006/table">
            <a:tbl>
              <a:tblPr/>
              <a:tblGrid>
                <a:gridCol w="523875"/>
                <a:gridCol w="1204912"/>
              </a:tblGrid>
              <a:tr h="58121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1600" b="0" i="0" u="none" strike="noStrike" cap="none" normalizeH="0" baseline="0">
                        <a:ln>
                          <a:noFill/>
                        </a:ln>
                        <a:solidFill>
                          <a:schemeClr val="tx1"/>
                        </a:solidFill>
                        <a:effectLst/>
                        <a:latin typeface="Arial" charset="0"/>
                        <a:ea typeface="ＭＳ Ｐゴシック" charset="0"/>
                      </a:endParaRP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Request</a:t>
                      </a:r>
                      <a:br>
                        <a:rPr kumimoji="0" lang="en-US" sz="1600" b="0" i="0" u="none" strike="noStrike" cap="none" normalizeH="0" baseline="0">
                          <a:ln>
                            <a:noFill/>
                          </a:ln>
                          <a:solidFill>
                            <a:schemeClr val="tx1"/>
                          </a:solidFill>
                          <a:effectLst/>
                          <a:latin typeface="Arial" charset="0"/>
                          <a:ea typeface="ＭＳ Ｐゴシック" charset="0"/>
                        </a:rPr>
                      </a:br>
                      <a:r>
                        <a:rPr kumimoji="0" lang="en-US" sz="1600" b="0" i="0" u="none" strike="noStrike" cap="none" normalizeH="0" baseline="0">
                          <a:ln>
                            <a:noFill/>
                          </a:ln>
                          <a:solidFill>
                            <a:schemeClr val="tx1"/>
                          </a:solidFill>
                          <a:effectLst/>
                          <a:latin typeface="Arial" charset="0"/>
                          <a:ea typeface="ＭＳ Ｐゴシック" charset="0"/>
                        </a:rPr>
                        <a:t>A B C</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2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P0</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0 0 0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238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P1</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2 0 2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0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P2</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0 0  0</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2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P3</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1 0 0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0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P4</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0 0 2</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r>
            </a:tbl>
          </a:graphicData>
        </a:graphic>
      </p:graphicFrame>
      <p:graphicFrame>
        <p:nvGraphicFramePr>
          <p:cNvPr id="1135706" name="Group 90"/>
          <p:cNvGraphicFramePr>
            <a:graphicFrameLocks noGrp="1"/>
          </p:cNvGraphicFramePr>
          <p:nvPr/>
        </p:nvGraphicFramePr>
        <p:xfrm>
          <a:off x="4716463" y="2852738"/>
          <a:ext cx="1204912" cy="930408"/>
        </p:xfrm>
        <a:graphic>
          <a:graphicData uri="http://schemas.openxmlformats.org/drawingml/2006/table">
            <a:tbl>
              <a:tblPr/>
              <a:tblGrid>
                <a:gridCol w="1204912"/>
              </a:tblGrid>
              <a:tr h="58112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Available</a:t>
                      </a:r>
                      <a:br>
                        <a:rPr kumimoji="0" lang="en-US" sz="1600" b="0" i="0" u="none" strike="noStrike" cap="none" normalizeH="0" baseline="0">
                          <a:ln>
                            <a:noFill/>
                          </a:ln>
                          <a:solidFill>
                            <a:schemeClr val="tx1"/>
                          </a:solidFill>
                          <a:effectLst/>
                          <a:latin typeface="Arial" charset="0"/>
                          <a:ea typeface="ＭＳ Ｐゴシック" charset="0"/>
                        </a:rPr>
                      </a:br>
                      <a:r>
                        <a:rPr kumimoji="0" lang="en-US" sz="1600" b="0" i="0" u="none" strike="noStrike" cap="none" normalizeH="0" baseline="0">
                          <a:ln>
                            <a:noFill/>
                          </a:ln>
                          <a:solidFill>
                            <a:schemeClr val="tx1"/>
                          </a:solidFill>
                          <a:effectLst/>
                          <a:latin typeface="Arial" charset="0"/>
                          <a:ea typeface="ＭＳ Ｐゴシック" charset="0"/>
                        </a:rPr>
                        <a:t>A B C</a:t>
                      </a:r>
                    </a:p>
                  </a:txBody>
                  <a:tcPr marL="90000" marR="90000" marT="46787" marB="46787"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15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0 0 0 </a:t>
                      </a:r>
                    </a:p>
                  </a:txBody>
                  <a:tcPr marL="90000" marR="90000" marT="46787" marB="46787"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r>
            </a:tbl>
          </a:graphicData>
        </a:graphic>
      </p:graphicFrame>
      <p:graphicFrame>
        <p:nvGraphicFramePr>
          <p:cNvPr id="1135705" name="Group 89"/>
          <p:cNvGraphicFramePr>
            <a:graphicFrameLocks noGrp="1"/>
          </p:cNvGraphicFramePr>
          <p:nvPr/>
        </p:nvGraphicFramePr>
        <p:xfrm>
          <a:off x="6732588" y="1484313"/>
          <a:ext cx="1204912" cy="930408"/>
        </p:xfrm>
        <a:graphic>
          <a:graphicData uri="http://schemas.openxmlformats.org/drawingml/2006/table">
            <a:tbl>
              <a:tblPr/>
              <a:tblGrid>
                <a:gridCol w="1204912"/>
              </a:tblGrid>
              <a:tr h="58112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Existing</a:t>
                      </a:r>
                      <a:br>
                        <a:rPr kumimoji="0" lang="en-US" sz="1600" b="0" i="0" u="none" strike="noStrike" cap="none" normalizeH="0" baseline="0">
                          <a:ln>
                            <a:noFill/>
                          </a:ln>
                          <a:solidFill>
                            <a:schemeClr val="tx1"/>
                          </a:solidFill>
                          <a:effectLst/>
                          <a:latin typeface="Arial" charset="0"/>
                          <a:ea typeface="ＭＳ Ｐゴシック" charset="0"/>
                        </a:rPr>
                      </a:br>
                      <a:r>
                        <a:rPr kumimoji="0" lang="en-US" sz="1600" b="0" i="0" u="none" strike="noStrike" cap="none" normalizeH="0" baseline="0">
                          <a:ln>
                            <a:noFill/>
                          </a:ln>
                          <a:solidFill>
                            <a:schemeClr val="tx1"/>
                          </a:solidFill>
                          <a:effectLst/>
                          <a:latin typeface="Arial" charset="0"/>
                          <a:ea typeface="ＭＳ Ｐゴシック" charset="0"/>
                        </a:rPr>
                        <a:t>A B C</a:t>
                      </a:r>
                    </a:p>
                  </a:txBody>
                  <a:tcPr marL="90000" marR="90000" marT="46787" marB="46787"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15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7 2 6</a:t>
                      </a:r>
                    </a:p>
                  </a:txBody>
                  <a:tcPr marL="90000" marR="90000" marT="46787" marB="46787"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Date Placeholder 2"/>
          <p:cNvSpPr>
            <a:spLocks noGrp="1"/>
          </p:cNvSpPr>
          <p:nvPr>
            <p:ph type="dt" sz="quarter" idx="10"/>
          </p:nvPr>
        </p:nvSpPr>
        <p:spPr/>
        <p:txBody>
          <a:bodyPr/>
          <a:lstStyle/>
          <a:p>
            <a:pPr>
              <a:defRPr/>
            </a:pPr>
            <a:r>
              <a:rPr lang="tr-TR"/>
              <a:t>CS342 Operating Systems</a:t>
            </a:r>
            <a:endParaRPr lang="en-US"/>
          </a:p>
        </p:txBody>
      </p:sp>
      <p:sp>
        <p:nvSpPr>
          <p:cNvPr id="60" name="Footer Placeholder 3"/>
          <p:cNvSpPr>
            <a:spLocks noGrp="1"/>
          </p:cNvSpPr>
          <p:nvPr>
            <p:ph type="ftr" sz="quarter" idx="11"/>
          </p:nvPr>
        </p:nvSpPr>
        <p:spPr/>
        <p:txBody>
          <a:bodyPr/>
          <a:lstStyle/>
          <a:p>
            <a:pPr>
              <a:defRPr/>
            </a:pPr>
            <a:r>
              <a:rPr lang="tr-TR"/>
              <a:t>İbrahim Körpeoğlu, Bilkent University</a:t>
            </a:r>
            <a:endParaRPr lang="en-US"/>
          </a:p>
        </p:txBody>
      </p:sp>
      <p:sp>
        <p:nvSpPr>
          <p:cNvPr id="61" name="Slide Number Placeholder 4"/>
          <p:cNvSpPr>
            <a:spLocks noGrp="1"/>
          </p:cNvSpPr>
          <p:nvPr>
            <p:ph type="sldNum" sz="quarter" idx="12"/>
          </p:nvPr>
        </p:nvSpPr>
        <p:spPr/>
        <p:txBody>
          <a:bodyPr/>
          <a:lstStyle/>
          <a:p>
            <a:pPr>
              <a:defRPr/>
            </a:pPr>
            <a:fld id="{16471EAD-54A5-E249-859C-46C4B7C1136B}" type="slidenum">
              <a:rPr lang="en-US"/>
              <a:pPr>
                <a:defRPr/>
              </a:pPr>
              <a:t>52</a:t>
            </a:fld>
            <a:endParaRPr lang="en-US"/>
          </a:p>
        </p:txBody>
      </p:sp>
      <p:sp>
        <p:nvSpPr>
          <p:cNvPr id="1195012" name="Rectangle 4"/>
          <p:cNvSpPr>
            <a:spLocks noGrp="1" noChangeArrowheads="1"/>
          </p:cNvSpPr>
          <p:nvPr>
            <p:ph type="title"/>
          </p:nvPr>
        </p:nvSpPr>
        <p:spPr/>
        <p:txBody>
          <a:bodyPr/>
          <a:lstStyle/>
          <a:p>
            <a:pPr eaLnBrk="1" hangingPunct="1">
              <a:defRPr/>
            </a:pPr>
            <a:r>
              <a:rPr lang="en-US" smtClean="0">
                <a:cs typeface="+mj-cs"/>
              </a:rPr>
              <a:t>Example of Detection Algorithm</a:t>
            </a:r>
          </a:p>
        </p:txBody>
      </p:sp>
      <p:graphicFrame>
        <p:nvGraphicFramePr>
          <p:cNvPr id="1195013" name="Group 5"/>
          <p:cNvGraphicFramePr>
            <a:graphicFrameLocks noGrp="1"/>
          </p:cNvGraphicFramePr>
          <p:nvPr/>
        </p:nvGraphicFramePr>
        <p:xfrm>
          <a:off x="611188" y="1484313"/>
          <a:ext cx="1728787" cy="2333680"/>
        </p:xfrm>
        <a:graphic>
          <a:graphicData uri="http://schemas.openxmlformats.org/drawingml/2006/table">
            <a:tbl>
              <a:tblPr/>
              <a:tblGrid>
                <a:gridCol w="523875"/>
                <a:gridCol w="1204912"/>
              </a:tblGrid>
              <a:tr h="58121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1600" b="0" i="0" u="none" strike="noStrike" cap="none" normalizeH="0" baseline="0">
                        <a:ln>
                          <a:noFill/>
                        </a:ln>
                        <a:solidFill>
                          <a:schemeClr val="tx1"/>
                        </a:solidFill>
                        <a:effectLst/>
                        <a:latin typeface="Arial" charset="0"/>
                        <a:ea typeface="ＭＳ Ｐゴシック" charset="0"/>
                      </a:endParaRP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Allocation</a:t>
                      </a:r>
                      <a:br>
                        <a:rPr kumimoji="0" lang="en-US" sz="1600" b="0" i="0" u="none" strike="noStrike" cap="none" normalizeH="0" baseline="0">
                          <a:ln>
                            <a:noFill/>
                          </a:ln>
                          <a:solidFill>
                            <a:schemeClr val="tx1"/>
                          </a:solidFill>
                          <a:effectLst/>
                          <a:latin typeface="Arial" charset="0"/>
                          <a:ea typeface="ＭＳ Ｐゴシック" charset="0"/>
                        </a:rPr>
                      </a:br>
                      <a:r>
                        <a:rPr kumimoji="0" lang="en-US" sz="1600" b="0" i="0" u="none" strike="noStrike" cap="none" normalizeH="0" baseline="0">
                          <a:ln>
                            <a:noFill/>
                          </a:ln>
                          <a:solidFill>
                            <a:schemeClr val="tx1"/>
                          </a:solidFill>
                          <a:effectLst/>
                          <a:latin typeface="Arial" charset="0"/>
                          <a:ea typeface="ＭＳ Ｐゴシック" charset="0"/>
                        </a:rPr>
                        <a:t>A B C</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2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P0</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0 1 0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238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P1</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2 0 0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0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P2</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3 0 3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2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P3</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2 1 1</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0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P4</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0 0 2</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r>
            </a:tbl>
          </a:graphicData>
        </a:graphic>
      </p:graphicFrame>
      <p:graphicFrame>
        <p:nvGraphicFramePr>
          <p:cNvPr id="1195036" name="Group 28"/>
          <p:cNvGraphicFramePr>
            <a:graphicFrameLocks noGrp="1"/>
          </p:cNvGraphicFramePr>
          <p:nvPr/>
        </p:nvGraphicFramePr>
        <p:xfrm>
          <a:off x="2700338" y="1484313"/>
          <a:ext cx="1728787" cy="2333680"/>
        </p:xfrm>
        <a:graphic>
          <a:graphicData uri="http://schemas.openxmlformats.org/drawingml/2006/table">
            <a:tbl>
              <a:tblPr/>
              <a:tblGrid>
                <a:gridCol w="523875"/>
                <a:gridCol w="1204912"/>
              </a:tblGrid>
              <a:tr h="58121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1600" b="0" i="0" u="none" strike="noStrike" cap="none" normalizeH="0" baseline="0">
                        <a:ln>
                          <a:noFill/>
                        </a:ln>
                        <a:solidFill>
                          <a:schemeClr val="tx1"/>
                        </a:solidFill>
                        <a:effectLst/>
                        <a:latin typeface="Arial" charset="0"/>
                        <a:ea typeface="ＭＳ Ｐゴシック" charset="0"/>
                      </a:endParaRP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Request</a:t>
                      </a:r>
                      <a:br>
                        <a:rPr kumimoji="0" lang="en-US" sz="1600" b="0" i="0" u="none" strike="noStrike" cap="none" normalizeH="0" baseline="0">
                          <a:ln>
                            <a:noFill/>
                          </a:ln>
                          <a:solidFill>
                            <a:schemeClr val="tx1"/>
                          </a:solidFill>
                          <a:effectLst/>
                          <a:latin typeface="Arial" charset="0"/>
                          <a:ea typeface="ＭＳ Ｐゴシック" charset="0"/>
                        </a:rPr>
                      </a:br>
                      <a:r>
                        <a:rPr kumimoji="0" lang="en-US" sz="1600" b="0" i="0" u="none" strike="noStrike" cap="none" normalizeH="0" baseline="0">
                          <a:ln>
                            <a:noFill/>
                          </a:ln>
                          <a:solidFill>
                            <a:schemeClr val="tx1"/>
                          </a:solidFill>
                          <a:effectLst/>
                          <a:latin typeface="Arial" charset="0"/>
                          <a:ea typeface="ＭＳ Ｐゴシック" charset="0"/>
                        </a:rPr>
                        <a:t>A B C</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2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P0</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0 0 0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238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P1</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2 0 2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0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P2</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0 0  0</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2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P3</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1 0 0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0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P4</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0 0 2</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r>
            </a:tbl>
          </a:graphicData>
        </a:graphic>
      </p:graphicFrame>
      <p:graphicFrame>
        <p:nvGraphicFramePr>
          <p:cNvPr id="1195059" name="Group 51"/>
          <p:cNvGraphicFramePr>
            <a:graphicFrameLocks noGrp="1"/>
          </p:cNvGraphicFramePr>
          <p:nvPr/>
        </p:nvGraphicFramePr>
        <p:xfrm>
          <a:off x="4716463" y="1484313"/>
          <a:ext cx="1204912" cy="930408"/>
        </p:xfrm>
        <a:graphic>
          <a:graphicData uri="http://schemas.openxmlformats.org/drawingml/2006/table">
            <a:tbl>
              <a:tblPr/>
              <a:tblGrid>
                <a:gridCol w="1204912"/>
              </a:tblGrid>
              <a:tr h="58112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Available</a:t>
                      </a:r>
                      <a:br>
                        <a:rPr kumimoji="0" lang="en-US" sz="1600" b="0" i="0" u="none" strike="noStrike" cap="none" normalizeH="0" baseline="0">
                          <a:ln>
                            <a:noFill/>
                          </a:ln>
                          <a:solidFill>
                            <a:schemeClr val="tx1"/>
                          </a:solidFill>
                          <a:effectLst/>
                          <a:latin typeface="Arial" charset="0"/>
                          <a:ea typeface="ＭＳ Ｐゴシック" charset="0"/>
                        </a:rPr>
                      </a:br>
                      <a:r>
                        <a:rPr kumimoji="0" lang="en-US" sz="1600" b="0" i="0" u="none" strike="noStrike" cap="none" normalizeH="0" baseline="0">
                          <a:ln>
                            <a:noFill/>
                          </a:ln>
                          <a:solidFill>
                            <a:schemeClr val="tx1"/>
                          </a:solidFill>
                          <a:effectLst/>
                          <a:latin typeface="Arial" charset="0"/>
                          <a:ea typeface="ＭＳ Ｐゴシック" charset="0"/>
                        </a:rPr>
                        <a:t>A B C</a:t>
                      </a:r>
                    </a:p>
                  </a:txBody>
                  <a:tcPr marL="90000" marR="90000" marT="46787" marB="46787"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15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0 0 0 </a:t>
                      </a:r>
                    </a:p>
                  </a:txBody>
                  <a:tcPr marL="90000" marR="90000" marT="46787" marB="46787"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r>
            </a:tbl>
          </a:graphicData>
        </a:graphic>
      </p:graphicFrame>
      <p:sp>
        <p:nvSpPr>
          <p:cNvPr id="1195067" name="Text Box 59"/>
          <p:cNvSpPr txBox="1">
            <a:spLocks noChangeArrowheads="1"/>
          </p:cNvSpPr>
          <p:nvPr/>
        </p:nvSpPr>
        <p:spPr bwMode="auto">
          <a:xfrm>
            <a:off x="665163" y="4240213"/>
            <a:ext cx="73310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type="none" w="lg" len="lg"/>
                <a:tailEnd type="none" w="lg"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pPr>
              <a:defRPr/>
            </a:pPr>
            <a:r>
              <a:rPr lang="en-US">
                <a:cs typeface="+mn-cs"/>
              </a:rPr>
              <a:t>Can we find a row i in Request that can be satisfied with Available, i.e. </a:t>
            </a:r>
            <a:br>
              <a:rPr lang="en-US">
                <a:cs typeface="+mn-cs"/>
              </a:rPr>
            </a:br>
            <a:r>
              <a:rPr lang="en-US">
                <a:cs typeface="+mn-cs"/>
              </a:rPr>
              <a:t>Request</a:t>
            </a:r>
            <a:r>
              <a:rPr lang="en-US" baseline="-25000">
                <a:cs typeface="+mn-cs"/>
              </a:rPr>
              <a:t>i</a:t>
            </a:r>
            <a:r>
              <a:rPr lang="en-US">
                <a:cs typeface="+mn-cs"/>
              </a:rPr>
              <a:t> &lt;= Available? </a:t>
            </a:r>
          </a:p>
        </p:txBody>
      </p:sp>
      <p:sp>
        <p:nvSpPr>
          <p:cNvPr id="1195068" name="Text Box 60"/>
          <p:cNvSpPr txBox="1">
            <a:spLocks noChangeArrowheads="1"/>
          </p:cNvSpPr>
          <p:nvPr/>
        </p:nvSpPr>
        <p:spPr bwMode="auto">
          <a:xfrm>
            <a:off x="250825" y="4862513"/>
            <a:ext cx="8347075"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type="none" w="lg" len="lg"/>
                <a:tailEnd type="none" w="lg"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pPr>
              <a:defRPr/>
            </a:pPr>
            <a:r>
              <a:rPr lang="en-US">
                <a:cs typeface="+mn-cs"/>
              </a:rPr>
              <a:t>P0 is not deadlocked at the moment. Run completion. Available becomes: [0 1 0]</a:t>
            </a:r>
          </a:p>
          <a:p>
            <a:pPr>
              <a:defRPr/>
            </a:pPr>
            <a:r>
              <a:rPr lang="en-US">
                <a:cs typeface="+mn-cs"/>
              </a:rPr>
              <a:t>Then P2 can be satisfied. Can run completion. Available becomes: [3 1 3]</a:t>
            </a:r>
          </a:p>
          <a:p>
            <a:pPr>
              <a:defRPr/>
            </a:pPr>
            <a:r>
              <a:rPr lang="en-US">
                <a:cs typeface="+mn-cs"/>
              </a:rPr>
              <a:t>Then P3 can be satisfied. Can run completion. Available becomes: [5 2 4]</a:t>
            </a:r>
          </a:p>
          <a:p>
            <a:pPr>
              <a:defRPr/>
            </a:pPr>
            <a:r>
              <a:rPr lang="en-US">
                <a:cs typeface="+mn-cs"/>
              </a:rPr>
              <a:t>Then P1 can be satisfied. Can run completion. Available becomes: [7 2 4]</a:t>
            </a:r>
          </a:p>
          <a:p>
            <a:pPr>
              <a:defRPr/>
            </a:pPr>
            <a:r>
              <a:rPr lang="en-US">
                <a:cs typeface="+mn-cs"/>
              </a:rPr>
              <a:t>Then P4 can be satisfied. Can run completion. Available becomes: [7 2 6]</a:t>
            </a:r>
          </a:p>
          <a:p>
            <a:pPr>
              <a:defRPr/>
            </a:pPr>
            <a:endParaRPr lang="en-US">
              <a:cs typeface="+mn-cs"/>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195067">
                                            <p:txEl>
                                              <p:pRg st="0" end="0"/>
                                            </p:txEl>
                                          </p:spTgt>
                                        </p:tgtEl>
                                        <p:attrNameLst>
                                          <p:attrName>style.visibility</p:attrName>
                                        </p:attrNameLst>
                                      </p:cBhvr>
                                      <p:to>
                                        <p:strVal val="visible"/>
                                      </p:to>
                                    </p:set>
                                    <p:animEffect transition="in" filter="blinds(horizontal)">
                                      <p:cBhvr>
                                        <p:cTn id="7" dur="500"/>
                                        <p:tgtEl>
                                          <p:spTgt spid="11950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195068">
                                            <p:txEl>
                                              <p:pRg st="0" end="0"/>
                                            </p:txEl>
                                          </p:spTgt>
                                        </p:tgtEl>
                                        <p:attrNameLst>
                                          <p:attrName>style.visibility</p:attrName>
                                        </p:attrNameLst>
                                      </p:cBhvr>
                                      <p:to>
                                        <p:strVal val="visible"/>
                                      </p:to>
                                    </p:set>
                                    <p:animEffect transition="in" filter="blinds(horizontal)">
                                      <p:cBhvr>
                                        <p:cTn id="12" dur="500"/>
                                        <p:tgtEl>
                                          <p:spTgt spid="1195068">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195068">
                                            <p:txEl>
                                              <p:pRg st="1" end="1"/>
                                            </p:txEl>
                                          </p:spTgt>
                                        </p:tgtEl>
                                        <p:attrNameLst>
                                          <p:attrName>style.visibility</p:attrName>
                                        </p:attrNameLst>
                                      </p:cBhvr>
                                      <p:to>
                                        <p:strVal val="visible"/>
                                      </p:to>
                                    </p:set>
                                    <p:animEffect transition="in" filter="blinds(horizontal)">
                                      <p:cBhvr>
                                        <p:cTn id="17" dur="500"/>
                                        <p:tgtEl>
                                          <p:spTgt spid="1195068">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1195068">
                                            <p:txEl>
                                              <p:pRg st="2" end="2"/>
                                            </p:txEl>
                                          </p:spTgt>
                                        </p:tgtEl>
                                        <p:attrNameLst>
                                          <p:attrName>style.visibility</p:attrName>
                                        </p:attrNameLst>
                                      </p:cBhvr>
                                      <p:to>
                                        <p:strVal val="visible"/>
                                      </p:to>
                                    </p:set>
                                    <p:animEffect transition="in" filter="blinds(horizontal)">
                                      <p:cBhvr>
                                        <p:cTn id="22" dur="500"/>
                                        <p:tgtEl>
                                          <p:spTgt spid="1195068">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1195068">
                                            <p:txEl>
                                              <p:pRg st="3" end="3"/>
                                            </p:txEl>
                                          </p:spTgt>
                                        </p:tgtEl>
                                        <p:attrNameLst>
                                          <p:attrName>style.visibility</p:attrName>
                                        </p:attrNameLst>
                                      </p:cBhvr>
                                      <p:to>
                                        <p:strVal val="visible"/>
                                      </p:to>
                                    </p:set>
                                    <p:animEffect transition="in" filter="blinds(horizontal)">
                                      <p:cBhvr>
                                        <p:cTn id="27" dur="500"/>
                                        <p:tgtEl>
                                          <p:spTgt spid="1195068">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1195068">
                                            <p:txEl>
                                              <p:pRg st="4" end="4"/>
                                            </p:txEl>
                                          </p:spTgt>
                                        </p:tgtEl>
                                        <p:attrNameLst>
                                          <p:attrName>style.visibility</p:attrName>
                                        </p:attrNameLst>
                                      </p:cBhvr>
                                      <p:to>
                                        <p:strVal val="visible"/>
                                      </p:to>
                                    </p:set>
                                    <p:animEffect transition="in" filter="blinds(horizontal)">
                                      <p:cBhvr>
                                        <p:cTn id="32" dur="500"/>
                                        <p:tgtEl>
                                          <p:spTgt spid="119506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Date Placeholder 3"/>
          <p:cNvSpPr>
            <a:spLocks noGrp="1"/>
          </p:cNvSpPr>
          <p:nvPr>
            <p:ph type="dt" sz="quarter" idx="10"/>
          </p:nvPr>
        </p:nvSpPr>
        <p:spPr/>
        <p:txBody>
          <a:bodyPr/>
          <a:lstStyle/>
          <a:p>
            <a:pPr>
              <a:defRPr/>
            </a:pPr>
            <a:r>
              <a:rPr lang="tr-TR"/>
              <a:t>CS342 Operating Systems</a:t>
            </a:r>
            <a:endParaRPr lang="en-US"/>
          </a:p>
        </p:txBody>
      </p:sp>
      <p:sp>
        <p:nvSpPr>
          <p:cNvPr id="29" name="Footer Placeholder 4"/>
          <p:cNvSpPr>
            <a:spLocks noGrp="1"/>
          </p:cNvSpPr>
          <p:nvPr>
            <p:ph type="ftr" sz="quarter" idx="11"/>
          </p:nvPr>
        </p:nvSpPr>
        <p:spPr/>
        <p:txBody>
          <a:bodyPr/>
          <a:lstStyle/>
          <a:p>
            <a:pPr>
              <a:defRPr/>
            </a:pPr>
            <a:r>
              <a:rPr lang="tr-TR"/>
              <a:t>İbrahim Körpeoğlu, Bilkent University</a:t>
            </a:r>
            <a:endParaRPr lang="en-US"/>
          </a:p>
        </p:txBody>
      </p:sp>
      <p:sp>
        <p:nvSpPr>
          <p:cNvPr id="30" name="Slide Number Placeholder 5"/>
          <p:cNvSpPr>
            <a:spLocks noGrp="1"/>
          </p:cNvSpPr>
          <p:nvPr>
            <p:ph type="sldNum" sz="quarter" idx="12"/>
          </p:nvPr>
        </p:nvSpPr>
        <p:spPr/>
        <p:txBody>
          <a:bodyPr/>
          <a:lstStyle/>
          <a:p>
            <a:pPr>
              <a:defRPr/>
            </a:pPr>
            <a:fld id="{E9A388B1-CEE4-1D4B-922E-8B7A1A195DA7}" type="slidenum">
              <a:rPr lang="en-US"/>
              <a:pPr>
                <a:defRPr/>
              </a:pPr>
              <a:t>53</a:t>
            </a:fld>
            <a:endParaRPr lang="en-US"/>
          </a:p>
        </p:txBody>
      </p:sp>
      <p:sp>
        <p:nvSpPr>
          <p:cNvPr id="1137666" name="Rectangle 2"/>
          <p:cNvSpPr>
            <a:spLocks noGrp="1" noChangeArrowheads="1"/>
          </p:cNvSpPr>
          <p:nvPr>
            <p:ph type="title"/>
          </p:nvPr>
        </p:nvSpPr>
        <p:spPr/>
        <p:txBody>
          <a:bodyPr/>
          <a:lstStyle/>
          <a:p>
            <a:pPr eaLnBrk="1" hangingPunct="1">
              <a:defRPr/>
            </a:pPr>
            <a:r>
              <a:rPr lang="en-US" smtClean="0">
                <a:cs typeface="+mj-cs"/>
              </a:rPr>
              <a:t>Another example</a:t>
            </a:r>
          </a:p>
        </p:txBody>
      </p:sp>
      <p:sp>
        <p:nvSpPr>
          <p:cNvPr id="1137667" name="Rectangle 3"/>
          <p:cNvSpPr>
            <a:spLocks noGrp="1" noChangeArrowheads="1"/>
          </p:cNvSpPr>
          <p:nvPr>
            <p:ph type="body" idx="1"/>
          </p:nvPr>
        </p:nvSpPr>
        <p:spPr/>
        <p:txBody>
          <a:bodyPr/>
          <a:lstStyle/>
          <a:p>
            <a:pPr eaLnBrk="1" hangingPunct="1">
              <a:defRPr/>
            </a:pPr>
            <a:r>
              <a:rPr lang="en-US" sz="1600" dirty="0" smtClean="0">
                <a:effectLst>
                  <a:outerShdw blurRad="38100" dist="38100" dir="2700000" algn="tl">
                    <a:srgbClr val="DDDDDD"/>
                  </a:outerShdw>
                </a:effectLst>
                <a:cs typeface="+mn-cs"/>
              </a:rPr>
              <a:t>Lets assume at time t2, P</a:t>
            </a:r>
            <a:r>
              <a:rPr lang="en-US" sz="1600" baseline="-25000" dirty="0" smtClean="0">
                <a:effectLst>
                  <a:outerShdw blurRad="38100" dist="38100" dir="2700000" algn="tl">
                    <a:srgbClr val="DDDDDD"/>
                  </a:outerShdw>
                </a:effectLst>
                <a:cs typeface="+mn-cs"/>
              </a:rPr>
              <a:t>2</a:t>
            </a:r>
            <a:r>
              <a:rPr lang="en-US" sz="1600" dirty="0" smtClean="0">
                <a:effectLst>
                  <a:outerShdw blurRad="38100" dist="38100" dir="2700000" algn="tl">
                    <a:srgbClr val="DDDDDD"/>
                  </a:outerShdw>
                </a:effectLst>
                <a:cs typeface="+mn-cs"/>
              </a:rPr>
              <a:t> makes a request for </a:t>
            </a:r>
            <a:r>
              <a:rPr lang="en-US" sz="1600" dirty="0" smtClean="0">
                <a:cs typeface="+mn-cs"/>
              </a:rPr>
              <a:t> an additional instance of type C. Then Request matrix becomes</a:t>
            </a:r>
          </a:p>
          <a:p>
            <a:pPr eaLnBrk="1" hangingPunct="1">
              <a:buFontTx/>
              <a:buNone/>
              <a:defRPr/>
            </a:pPr>
            <a:r>
              <a:rPr lang="en-US" sz="1600" dirty="0" smtClean="0">
                <a:cs typeface="+mn-cs"/>
              </a:rPr>
              <a:t>	</a:t>
            </a:r>
          </a:p>
          <a:p>
            <a:pPr eaLnBrk="1" hangingPunct="1">
              <a:buFontTx/>
              <a:buNone/>
              <a:defRPr/>
            </a:pPr>
            <a:endParaRPr lang="en-US" sz="1600" dirty="0" smtClean="0">
              <a:cs typeface="+mn-cs"/>
            </a:endParaRPr>
          </a:p>
          <a:p>
            <a:pPr eaLnBrk="1" hangingPunct="1">
              <a:buFontTx/>
              <a:buNone/>
              <a:defRPr/>
            </a:pPr>
            <a:endParaRPr lang="en-US" sz="1600" dirty="0" smtClean="0">
              <a:cs typeface="+mn-cs"/>
            </a:endParaRPr>
          </a:p>
          <a:p>
            <a:pPr eaLnBrk="1" hangingPunct="1">
              <a:buFontTx/>
              <a:buNone/>
              <a:defRPr/>
            </a:pPr>
            <a:endParaRPr lang="en-US" sz="1600" dirty="0" smtClean="0">
              <a:cs typeface="+mn-cs"/>
            </a:endParaRPr>
          </a:p>
          <a:p>
            <a:pPr eaLnBrk="1" hangingPunct="1">
              <a:buFontTx/>
              <a:buNone/>
              <a:defRPr/>
            </a:pPr>
            <a:endParaRPr lang="en-US" sz="1600" dirty="0" smtClean="0">
              <a:cs typeface="+mn-cs"/>
            </a:endParaRPr>
          </a:p>
          <a:p>
            <a:pPr eaLnBrk="1" hangingPunct="1">
              <a:buFontTx/>
              <a:buNone/>
              <a:defRPr/>
            </a:pPr>
            <a:endParaRPr lang="en-US" sz="1600" dirty="0" smtClean="0">
              <a:cs typeface="+mn-cs"/>
            </a:endParaRPr>
          </a:p>
          <a:p>
            <a:pPr eaLnBrk="1" hangingPunct="1">
              <a:buFontTx/>
              <a:buNone/>
              <a:defRPr/>
            </a:pPr>
            <a:endParaRPr lang="en-US" sz="1600" dirty="0" smtClean="0">
              <a:cs typeface="+mn-cs"/>
            </a:endParaRPr>
          </a:p>
          <a:p>
            <a:pPr eaLnBrk="1" hangingPunct="1">
              <a:buFontTx/>
              <a:buNone/>
              <a:defRPr/>
            </a:pPr>
            <a:endParaRPr lang="en-US" sz="1600" dirty="0" smtClean="0">
              <a:cs typeface="+mn-cs"/>
            </a:endParaRPr>
          </a:p>
          <a:p>
            <a:pPr eaLnBrk="1" hangingPunct="1">
              <a:buFontTx/>
              <a:buNone/>
              <a:defRPr/>
            </a:pPr>
            <a:endParaRPr lang="en-US" sz="1600" dirty="0" smtClean="0">
              <a:cs typeface="+mn-cs"/>
            </a:endParaRPr>
          </a:p>
          <a:p>
            <a:pPr eaLnBrk="1" hangingPunct="1">
              <a:buFontTx/>
              <a:buNone/>
              <a:defRPr/>
            </a:pPr>
            <a:r>
              <a:rPr lang="en-US" sz="1600" dirty="0" smtClean="0">
                <a:cs typeface="+mn-cs"/>
              </a:rPr>
              <a:t>Is the system deadlocked?  Check it. </a:t>
            </a:r>
          </a:p>
          <a:p>
            <a:pPr eaLnBrk="1" hangingPunct="1">
              <a:defRPr/>
            </a:pPr>
            <a:endParaRPr lang="en-US" sz="1600" dirty="0" smtClean="0">
              <a:cs typeface="+mn-cs"/>
            </a:endParaRPr>
          </a:p>
        </p:txBody>
      </p:sp>
      <p:graphicFrame>
        <p:nvGraphicFramePr>
          <p:cNvPr id="1137668" name="Group 4"/>
          <p:cNvGraphicFramePr>
            <a:graphicFrameLocks noGrp="1"/>
          </p:cNvGraphicFramePr>
          <p:nvPr/>
        </p:nvGraphicFramePr>
        <p:xfrm>
          <a:off x="4427538" y="2466975"/>
          <a:ext cx="1728787" cy="2333680"/>
        </p:xfrm>
        <a:graphic>
          <a:graphicData uri="http://schemas.openxmlformats.org/drawingml/2006/table">
            <a:tbl>
              <a:tblPr/>
              <a:tblGrid>
                <a:gridCol w="523875"/>
                <a:gridCol w="1204912"/>
              </a:tblGrid>
              <a:tr h="58121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1600" b="0" i="0" u="none" strike="noStrike" cap="none" normalizeH="0" baseline="0">
                        <a:ln>
                          <a:noFill/>
                        </a:ln>
                        <a:solidFill>
                          <a:schemeClr val="tx1"/>
                        </a:solidFill>
                        <a:effectLst/>
                        <a:latin typeface="Arial" charset="0"/>
                        <a:ea typeface="ＭＳ Ｐゴシック" charset="0"/>
                      </a:endParaRP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Request</a:t>
                      </a:r>
                      <a:br>
                        <a:rPr kumimoji="0" lang="en-US" sz="1600" b="0" i="0" u="none" strike="noStrike" cap="none" normalizeH="0" baseline="0">
                          <a:ln>
                            <a:noFill/>
                          </a:ln>
                          <a:solidFill>
                            <a:schemeClr val="tx1"/>
                          </a:solidFill>
                          <a:effectLst/>
                          <a:latin typeface="Arial" charset="0"/>
                          <a:ea typeface="ＭＳ Ｐゴシック" charset="0"/>
                        </a:rPr>
                      </a:br>
                      <a:r>
                        <a:rPr kumimoji="0" lang="en-US" sz="1600" b="0" i="0" u="none" strike="noStrike" cap="none" normalizeH="0" baseline="0">
                          <a:ln>
                            <a:noFill/>
                          </a:ln>
                          <a:solidFill>
                            <a:schemeClr val="tx1"/>
                          </a:solidFill>
                          <a:effectLst/>
                          <a:latin typeface="Arial" charset="0"/>
                          <a:ea typeface="ＭＳ Ｐゴシック" charset="0"/>
                        </a:rPr>
                        <a:t>A B C</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2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P0</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0 0 0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238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P1</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2 0 2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0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P2</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0 0  1</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2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P3</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1 0 0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0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P4</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0 0 2</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r>
            </a:tbl>
          </a:graphicData>
        </a:graphic>
      </p:graphicFrame>
      <p:sp>
        <p:nvSpPr>
          <p:cNvPr id="1137691" name="Line 27"/>
          <p:cNvSpPr>
            <a:spLocks noChangeShapeType="1"/>
          </p:cNvSpPr>
          <p:nvPr/>
        </p:nvSpPr>
        <p:spPr bwMode="auto">
          <a:xfrm>
            <a:off x="6300788" y="4005263"/>
            <a:ext cx="1079500" cy="0"/>
          </a:xfrm>
          <a:prstGeom prst="line">
            <a:avLst/>
          </a:prstGeom>
          <a:noFill/>
          <a:ln w="3175">
            <a:solidFill>
              <a:schemeClr val="tx1"/>
            </a:solidFill>
            <a:round/>
            <a:headEnd type="triangl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lstStyle/>
          <a:p>
            <a:pPr>
              <a:defRPr/>
            </a:pPr>
            <a:endParaRPr lang="en-US">
              <a:cs typeface="+mn-cs"/>
            </a:endParaRPr>
          </a:p>
        </p:txBody>
      </p:sp>
    </p:spTree>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Date Placeholder 2"/>
          <p:cNvSpPr>
            <a:spLocks noGrp="1"/>
          </p:cNvSpPr>
          <p:nvPr>
            <p:ph type="dt" sz="quarter" idx="10"/>
          </p:nvPr>
        </p:nvSpPr>
        <p:spPr/>
        <p:txBody>
          <a:bodyPr/>
          <a:lstStyle/>
          <a:p>
            <a:pPr>
              <a:defRPr/>
            </a:pPr>
            <a:r>
              <a:rPr lang="tr-TR"/>
              <a:t>CS342 Operating Systems</a:t>
            </a:r>
            <a:endParaRPr lang="en-US"/>
          </a:p>
        </p:txBody>
      </p:sp>
      <p:sp>
        <p:nvSpPr>
          <p:cNvPr id="59" name="Footer Placeholder 3"/>
          <p:cNvSpPr>
            <a:spLocks noGrp="1"/>
          </p:cNvSpPr>
          <p:nvPr>
            <p:ph type="ftr" sz="quarter" idx="11"/>
          </p:nvPr>
        </p:nvSpPr>
        <p:spPr/>
        <p:txBody>
          <a:bodyPr/>
          <a:lstStyle/>
          <a:p>
            <a:pPr>
              <a:defRPr/>
            </a:pPr>
            <a:r>
              <a:rPr lang="tr-TR"/>
              <a:t>İbrahim Körpeoğlu, Bilkent University</a:t>
            </a:r>
            <a:endParaRPr lang="en-US"/>
          </a:p>
        </p:txBody>
      </p:sp>
      <p:sp>
        <p:nvSpPr>
          <p:cNvPr id="60" name="Slide Number Placeholder 4"/>
          <p:cNvSpPr>
            <a:spLocks noGrp="1"/>
          </p:cNvSpPr>
          <p:nvPr>
            <p:ph type="sldNum" sz="quarter" idx="12"/>
          </p:nvPr>
        </p:nvSpPr>
        <p:spPr/>
        <p:txBody>
          <a:bodyPr/>
          <a:lstStyle/>
          <a:p>
            <a:pPr>
              <a:defRPr/>
            </a:pPr>
            <a:fld id="{779B48E5-36C1-6243-93DD-0313D866A82A}" type="slidenum">
              <a:rPr lang="en-US"/>
              <a:pPr>
                <a:defRPr/>
              </a:pPr>
              <a:t>54</a:t>
            </a:fld>
            <a:endParaRPr lang="en-US"/>
          </a:p>
        </p:txBody>
      </p:sp>
      <p:sp>
        <p:nvSpPr>
          <p:cNvPr id="1198082" name="Rectangle 2"/>
          <p:cNvSpPr>
            <a:spLocks noGrp="1" noChangeArrowheads="1"/>
          </p:cNvSpPr>
          <p:nvPr>
            <p:ph type="title"/>
          </p:nvPr>
        </p:nvSpPr>
        <p:spPr/>
        <p:txBody>
          <a:bodyPr/>
          <a:lstStyle/>
          <a:p>
            <a:pPr eaLnBrk="1" hangingPunct="1">
              <a:defRPr/>
            </a:pPr>
            <a:r>
              <a:rPr lang="en-US" smtClean="0">
                <a:cs typeface="+mj-cs"/>
              </a:rPr>
              <a:t>Check</a:t>
            </a:r>
          </a:p>
        </p:txBody>
      </p:sp>
      <p:graphicFrame>
        <p:nvGraphicFramePr>
          <p:cNvPr id="1198140" name="Group 60"/>
          <p:cNvGraphicFramePr>
            <a:graphicFrameLocks noGrp="1"/>
          </p:cNvGraphicFramePr>
          <p:nvPr/>
        </p:nvGraphicFramePr>
        <p:xfrm>
          <a:off x="611188" y="1484313"/>
          <a:ext cx="1728787" cy="2333680"/>
        </p:xfrm>
        <a:graphic>
          <a:graphicData uri="http://schemas.openxmlformats.org/drawingml/2006/table">
            <a:tbl>
              <a:tblPr/>
              <a:tblGrid>
                <a:gridCol w="523875"/>
                <a:gridCol w="1204912"/>
              </a:tblGrid>
              <a:tr h="58121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1600" b="0" i="0" u="none" strike="noStrike" cap="none" normalizeH="0" baseline="0">
                        <a:ln>
                          <a:noFill/>
                        </a:ln>
                        <a:solidFill>
                          <a:schemeClr val="tx1"/>
                        </a:solidFill>
                        <a:effectLst/>
                        <a:latin typeface="Arial" charset="0"/>
                        <a:ea typeface="ＭＳ Ｐゴシック" charset="0"/>
                      </a:endParaRP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Allocation</a:t>
                      </a:r>
                      <a:br>
                        <a:rPr kumimoji="0" lang="en-US" sz="1600" b="0" i="0" u="none" strike="noStrike" cap="none" normalizeH="0" baseline="0">
                          <a:ln>
                            <a:noFill/>
                          </a:ln>
                          <a:solidFill>
                            <a:schemeClr val="tx1"/>
                          </a:solidFill>
                          <a:effectLst/>
                          <a:latin typeface="Arial" charset="0"/>
                          <a:ea typeface="ＭＳ Ｐゴシック" charset="0"/>
                        </a:rPr>
                      </a:br>
                      <a:r>
                        <a:rPr kumimoji="0" lang="en-US" sz="1600" b="0" i="0" u="none" strike="noStrike" cap="none" normalizeH="0" baseline="0">
                          <a:ln>
                            <a:noFill/>
                          </a:ln>
                          <a:solidFill>
                            <a:schemeClr val="tx1"/>
                          </a:solidFill>
                          <a:effectLst/>
                          <a:latin typeface="Arial" charset="0"/>
                          <a:ea typeface="ＭＳ Ｐゴシック" charset="0"/>
                        </a:rPr>
                        <a:t>A B C</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2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P0</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0 1 0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238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P1</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2 0 0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0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P2</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3 0 3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2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P3</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2 1 1</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0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P4</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0 0 2</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r>
            </a:tbl>
          </a:graphicData>
        </a:graphic>
      </p:graphicFrame>
      <p:graphicFrame>
        <p:nvGraphicFramePr>
          <p:cNvPr id="1198139" name="Group 59"/>
          <p:cNvGraphicFramePr>
            <a:graphicFrameLocks noGrp="1"/>
          </p:cNvGraphicFramePr>
          <p:nvPr/>
        </p:nvGraphicFramePr>
        <p:xfrm>
          <a:off x="2700338" y="1484313"/>
          <a:ext cx="1728787" cy="2333680"/>
        </p:xfrm>
        <a:graphic>
          <a:graphicData uri="http://schemas.openxmlformats.org/drawingml/2006/table">
            <a:tbl>
              <a:tblPr/>
              <a:tblGrid>
                <a:gridCol w="523875"/>
                <a:gridCol w="1204912"/>
              </a:tblGrid>
              <a:tr h="58121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1600" b="0" i="0" u="none" strike="noStrike" cap="none" normalizeH="0" baseline="0">
                        <a:ln>
                          <a:noFill/>
                        </a:ln>
                        <a:solidFill>
                          <a:schemeClr val="tx1"/>
                        </a:solidFill>
                        <a:effectLst/>
                        <a:latin typeface="Arial" charset="0"/>
                        <a:ea typeface="ＭＳ Ｐゴシック" charset="0"/>
                      </a:endParaRP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Request</a:t>
                      </a:r>
                      <a:br>
                        <a:rPr kumimoji="0" lang="en-US" sz="1600" b="0" i="0" u="none" strike="noStrike" cap="none" normalizeH="0" baseline="0">
                          <a:ln>
                            <a:noFill/>
                          </a:ln>
                          <a:solidFill>
                            <a:schemeClr val="tx1"/>
                          </a:solidFill>
                          <a:effectLst/>
                          <a:latin typeface="Arial" charset="0"/>
                          <a:ea typeface="ＭＳ Ｐゴシック" charset="0"/>
                        </a:rPr>
                      </a:br>
                      <a:r>
                        <a:rPr kumimoji="0" lang="en-US" sz="1600" b="0" i="0" u="none" strike="noStrike" cap="none" normalizeH="0" baseline="0">
                          <a:ln>
                            <a:noFill/>
                          </a:ln>
                          <a:solidFill>
                            <a:schemeClr val="tx1"/>
                          </a:solidFill>
                          <a:effectLst/>
                          <a:latin typeface="Arial" charset="0"/>
                          <a:ea typeface="ＭＳ Ｐゴシック" charset="0"/>
                        </a:rPr>
                        <a:t>A B C</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2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P0</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0 0 0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238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P1</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2 0 2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0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P2</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0 0  1</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2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P3</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1 0 0 </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50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P4</a:t>
                      </a:r>
                    </a:p>
                  </a:txBody>
                  <a:tcPr marL="90000" marR="90000" marT="46795" marB="46795"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0 0 2</a:t>
                      </a:r>
                    </a:p>
                  </a:txBody>
                  <a:tcPr marL="90000" marR="90000" marT="46795" marB="46795"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r>
            </a:tbl>
          </a:graphicData>
        </a:graphic>
      </p:graphicFrame>
      <p:graphicFrame>
        <p:nvGraphicFramePr>
          <p:cNvPr id="1198130" name="Group 50"/>
          <p:cNvGraphicFramePr>
            <a:graphicFrameLocks noGrp="1"/>
          </p:cNvGraphicFramePr>
          <p:nvPr/>
        </p:nvGraphicFramePr>
        <p:xfrm>
          <a:off x="4716463" y="1484313"/>
          <a:ext cx="1204912" cy="930408"/>
        </p:xfrm>
        <a:graphic>
          <a:graphicData uri="http://schemas.openxmlformats.org/drawingml/2006/table">
            <a:tbl>
              <a:tblPr/>
              <a:tblGrid>
                <a:gridCol w="1204912"/>
              </a:tblGrid>
              <a:tr h="58112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Available</a:t>
                      </a:r>
                      <a:br>
                        <a:rPr kumimoji="0" lang="en-US" sz="1600" b="0" i="0" u="none" strike="noStrike" cap="none" normalizeH="0" baseline="0">
                          <a:ln>
                            <a:noFill/>
                          </a:ln>
                          <a:solidFill>
                            <a:schemeClr val="tx1"/>
                          </a:solidFill>
                          <a:effectLst/>
                          <a:latin typeface="Arial" charset="0"/>
                          <a:ea typeface="ＭＳ Ｐゴシック" charset="0"/>
                        </a:rPr>
                      </a:br>
                      <a:r>
                        <a:rPr kumimoji="0" lang="en-US" sz="1600" b="0" i="0" u="none" strike="noStrike" cap="none" normalizeH="0" baseline="0">
                          <a:ln>
                            <a:noFill/>
                          </a:ln>
                          <a:solidFill>
                            <a:schemeClr val="tx1"/>
                          </a:solidFill>
                          <a:effectLst/>
                          <a:latin typeface="Arial" charset="0"/>
                          <a:ea typeface="ＭＳ Ｐゴシック" charset="0"/>
                        </a:rPr>
                        <a:t>A B C</a:t>
                      </a:r>
                    </a:p>
                  </a:txBody>
                  <a:tcPr marL="90000" marR="90000" marT="46787" marB="46787"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34915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0 0 0 </a:t>
                      </a:r>
                    </a:p>
                  </a:txBody>
                  <a:tcPr marL="90000" marR="90000" marT="46787" marB="46787"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r>
            </a:tbl>
          </a:graphicData>
        </a:graphic>
      </p:graphicFrame>
      <p:sp>
        <p:nvSpPr>
          <p:cNvPr id="1198138" name="Text Box 58"/>
          <p:cNvSpPr txBox="1">
            <a:spLocks noChangeArrowheads="1"/>
          </p:cNvSpPr>
          <p:nvPr/>
        </p:nvSpPr>
        <p:spPr bwMode="auto">
          <a:xfrm>
            <a:off x="520700" y="4168775"/>
            <a:ext cx="7686675"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type="none" w="lg" len="lg"/>
                <a:tailEnd type="none" w="lg"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pPr>
              <a:defRPr/>
            </a:pPr>
            <a:r>
              <a:rPr lang="en-US">
                <a:cs typeface="+mn-cs"/>
              </a:rPr>
              <a:t>We can run P0.  Then Available becomes:   [0 1 0]</a:t>
            </a:r>
          </a:p>
          <a:p>
            <a:pPr>
              <a:defRPr/>
            </a:pPr>
            <a:r>
              <a:rPr lang="en-US">
                <a:cs typeface="+mn-cs"/>
              </a:rPr>
              <a:t>Now, we can not find a row of Request that can be satisfied. </a:t>
            </a:r>
          </a:p>
          <a:p>
            <a:pPr>
              <a:defRPr/>
            </a:pPr>
            <a:r>
              <a:rPr lang="en-US">
                <a:cs typeface="+mn-cs"/>
              </a:rPr>
              <a:t>Hence all processes P1, P2, P3, and P4 have to wait in their requests. We</a:t>
            </a:r>
          </a:p>
          <a:p>
            <a:pPr>
              <a:defRPr/>
            </a:pPr>
            <a:r>
              <a:rPr lang="en-US">
                <a:cs typeface="+mn-cs"/>
              </a:rPr>
              <a:t>have a deadlock. </a:t>
            </a:r>
            <a:br>
              <a:rPr lang="en-US">
                <a:cs typeface="+mn-cs"/>
              </a:rPr>
            </a:br>
            <a:endParaRPr lang="en-US">
              <a:cs typeface="+mn-cs"/>
            </a:endParaRPr>
          </a:p>
          <a:p>
            <a:pPr>
              <a:defRPr/>
            </a:pPr>
            <a:r>
              <a:rPr lang="en-US">
                <a:cs typeface="+mn-cs"/>
              </a:rPr>
              <a:t>Processes P1, P2, P3, and P4 are deadlocked processes.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198138">
                                            <p:txEl>
                                              <p:pRg st="0" end="0"/>
                                            </p:txEl>
                                          </p:spTgt>
                                        </p:tgtEl>
                                        <p:attrNameLst>
                                          <p:attrName>style.visibility</p:attrName>
                                        </p:attrNameLst>
                                      </p:cBhvr>
                                      <p:to>
                                        <p:strVal val="visible"/>
                                      </p:to>
                                    </p:set>
                                    <p:animEffect transition="in" filter="wipe(left)">
                                      <p:cBhvr>
                                        <p:cTn id="7" dur="500"/>
                                        <p:tgtEl>
                                          <p:spTgt spid="119813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198138">
                                            <p:txEl>
                                              <p:pRg st="1" end="1"/>
                                            </p:txEl>
                                          </p:spTgt>
                                        </p:tgtEl>
                                        <p:attrNameLst>
                                          <p:attrName>style.visibility</p:attrName>
                                        </p:attrNameLst>
                                      </p:cBhvr>
                                      <p:to>
                                        <p:strVal val="visible"/>
                                      </p:to>
                                    </p:set>
                                    <p:animEffect transition="in" filter="blinds(horizontal)">
                                      <p:cBhvr>
                                        <p:cTn id="12" dur="500"/>
                                        <p:tgtEl>
                                          <p:spTgt spid="119813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198138">
                                            <p:txEl>
                                              <p:pRg st="2" end="2"/>
                                            </p:txEl>
                                          </p:spTgt>
                                        </p:tgtEl>
                                        <p:attrNameLst>
                                          <p:attrName>style.visibility</p:attrName>
                                        </p:attrNameLst>
                                      </p:cBhvr>
                                      <p:to>
                                        <p:strVal val="visible"/>
                                      </p:to>
                                    </p:set>
                                    <p:animEffect transition="in" filter="blinds(horizontal)">
                                      <p:cBhvr>
                                        <p:cTn id="17" dur="500"/>
                                        <p:tgtEl>
                                          <p:spTgt spid="1198138">
                                            <p:txEl>
                                              <p:pRg st="2" end="2"/>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1198138">
                                            <p:txEl>
                                              <p:pRg st="3" end="3"/>
                                            </p:txEl>
                                          </p:spTgt>
                                        </p:tgtEl>
                                        <p:attrNameLst>
                                          <p:attrName>style.visibility</p:attrName>
                                        </p:attrNameLst>
                                      </p:cBhvr>
                                      <p:to>
                                        <p:strVal val="visible"/>
                                      </p:to>
                                    </p:set>
                                    <p:animEffect transition="in" filter="blinds(horizontal)">
                                      <p:cBhvr>
                                        <p:cTn id="20" dur="500"/>
                                        <p:tgtEl>
                                          <p:spTgt spid="1198138">
                                            <p:txEl>
                                              <p:pRg st="3" end="3"/>
                                            </p:txEl>
                                          </p:spTgt>
                                        </p:tgtEl>
                                      </p:cBhvr>
                                    </p:animEffect>
                                  </p:childTnLst>
                                </p:cTn>
                              </p:par>
                            </p:childTnLst>
                          </p:cTn>
                        </p:par>
                        <p:par>
                          <p:cTn id="21" fill="hold" nodeType="afterGroup">
                            <p:stCondLst>
                              <p:cond delay="500"/>
                            </p:stCondLst>
                            <p:childTnLst>
                              <p:par>
                                <p:cTn id="22" presetID="3" presetClass="entr" presetSubtype="10" fill="hold" nodeType="afterEffect">
                                  <p:stCondLst>
                                    <p:cond delay="0"/>
                                  </p:stCondLst>
                                  <p:childTnLst>
                                    <p:set>
                                      <p:cBhvr>
                                        <p:cTn id="23" dur="1" fill="hold">
                                          <p:stCondLst>
                                            <p:cond delay="0"/>
                                          </p:stCondLst>
                                        </p:cTn>
                                        <p:tgtEl>
                                          <p:spTgt spid="1198138">
                                            <p:txEl>
                                              <p:pRg st="4" end="4"/>
                                            </p:txEl>
                                          </p:spTgt>
                                        </p:tgtEl>
                                        <p:attrNameLst>
                                          <p:attrName>style.visibility</p:attrName>
                                        </p:attrNameLst>
                                      </p:cBhvr>
                                      <p:to>
                                        <p:strVal val="visible"/>
                                      </p:to>
                                    </p:set>
                                    <p:animEffect transition="in" filter="blinds(horizontal)">
                                      <p:cBhvr>
                                        <p:cTn id="24" dur="500"/>
                                        <p:tgtEl>
                                          <p:spTgt spid="119813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tr-TR"/>
              <a:t>CS342 Operating Systems</a:t>
            </a:r>
            <a:endParaRPr lang="en-US"/>
          </a:p>
        </p:txBody>
      </p:sp>
      <p:sp>
        <p:nvSpPr>
          <p:cNvPr id="5" name="Footer Placeholder 4"/>
          <p:cNvSpPr>
            <a:spLocks noGrp="1"/>
          </p:cNvSpPr>
          <p:nvPr>
            <p:ph type="ftr" sz="quarter" idx="11"/>
          </p:nvPr>
        </p:nvSpPr>
        <p:spPr/>
        <p:txBody>
          <a:bodyPr/>
          <a:lstStyle/>
          <a:p>
            <a:pPr>
              <a:defRPr/>
            </a:pPr>
            <a:r>
              <a:rPr lang="tr-TR"/>
              <a:t>İbrahim Körpeoğlu, Bilkent University</a:t>
            </a:r>
            <a:endParaRPr lang="en-US"/>
          </a:p>
        </p:txBody>
      </p:sp>
      <p:sp>
        <p:nvSpPr>
          <p:cNvPr id="6" name="Slide Number Placeholder 5"/>
          <p:cNvSpPr>
            <a:spLocks noGrp="1"/>
          </p:cNvSpPr>
          <p:nvPr>
            <p:ph type="sldNum" sz="quarter" idx="12"/>
          </p:nvPr>
        </p:nvSpPr>
        <p:spPr/>
        <p:txBody>
          <a:bodyPr/>
          <a:lstStyle/>
          <a:p>
            <a:pPr>
              <a:defRPr/>
            </a:pPr>
            <a:fld id="{9F171AD9-521D-8F40-906B-278B7EDF5872}" type="slidenum">
              <a:rPr lang="en-US"/>
              <a:pPr>
                <a:defRPr/>
              </a:pPr>
              <a:t>55</a:t>
            </a:fld>
            <a:endParaRPr lang="en-US"/>
          </a:p>
        </p:txBody>
      </p:sp>
      <p:sp>
        <p:nvSpPr>
          <p:cNvPr id="1139714" name="Rectangle 2"/>
          <p:cNvSpPr>
            <a:spLocks noGrp="1" noChangeArrowheads="1"/>
          </p:cNvSpPr>
          <p:nvPr>
            <p:ph type="title"/>
          </p:nvPr>
        </p:nvSpPr>
        <p:spPr/>
        <p:txBody>
          <a:bodyPr/>
          <a:lstStyle/>
          <a:p>
            <a:pPr eaLnBrk="1" hangingPunct="1">
              <a:defRPr/>
            </a:pPr>
            <a:r>
              <a:rPr lang="en-US" smtClean="0">
                <a:cs typeface="+mj-cs"/>
              </a:rPr>
              <a:t>Detection-Algorithm Usage</a:t>
            </a:r>
          </a:p>
        </p:txBody>
      </p:sp>
      <p:sp>
        <p:nvSpPr>
          <p:cNvPr id="1139715" name="Rectangle 3"/>
          <p:cNvSpPr>
            <a:spLocks noGrp="1" noChangeArrowheads="1"/>
          </p:cNvSpPr>
          <p:nvPr>
            <p:ph type="body" idx="1"/>
          </p:nvPr>
        </p:nvSpPr>
        <p:spPr/>
        <p:txBody>
          <a:bodyPr/>
          <a:lstStyle/>
          <a:p>
            <a:pPr eaLnBrk="1" hangingPunct="1">
              <a:defRPr/>
            </a:pPr>
            <a:r>
              <a:rPr lang="en-US" smtClean="0">
                <a:cs typeface="+mn-cs"/>
              </a:rPr>
              <a:t>When, and how often, to invoke depends on:</a:t>
            </a:r>
          </a:p>
          <a:p>
            <a:pPr lvl="1" eaLnBrk="1" hangingPunct="1">
              <a:defRPr/>
            </a:pPr>
            <a:r>
              <a:rPr lang="en-US" smtClean="0"/>
              <a:t>How often a deadlock is likely to occur?</a:t>
            </a:r>
          </a:p>
          <a:p>
            <a:pPr lvl="1" eaLnBrk="1" hangingPunct="1">
              <a:defRPr/>
            </a:pPr>
            <a:r>
              <a:rPr lang="en-US" smtClean="0"/>
              <a:t>How many processes will need to be rolled back?</a:t>
            </a:r>
          </a:p>
          <a:p>
            <a:pPr lvl="2" eaLnBrk="1" hangingPunct="1">
              <a:defRPr/>
            </a:pPr>
            <a:r>
              <a:rPr lang="en-US" smtClean="0"/>
              <a:t>one for each disjoint cycle</a:t>
            </a:r>
            <a:br>
              <a:rPr lang="en-US" smtClean="0"/>
            </a:br>
            <a:endParaRPr lang="en-US" smtClean="0"/>
          </a:p>
          <a:p>
            <a:pPr eaLnBrk="1" hangingPunct="1">
              <a:defRPr/>
            </a:pPr>
            <a:r>
              <a:rPr lang="en-US" smtClean="0">
                <a:cs typeface="+mn-cs"/>
              </a:rPr>
              <a:t>If detection algorithm is invoked arbitrarily, there may be many cycles in the resource graph and so we would not be able to tell which of the many deadlocked processes </a:t>
            </a:r>
            <a:r>
              <a:rPr lang="ja-JP" altLang="en-US" smtClean="0">
                <a:latin typeface="Arial"/>
                <a:cs typeface="+mn-cs"/>
              </a:rPr>
              <a:t>“</a:t>
            </a:r>
            <a:r>
              <a:rPr lang="en-US" smtClean="0">
                <a:cs typeface="+mn-cs"/>
              </a:rPr>
              <a:t>caused</a:t>
            </a:r>
            <a:r>
              <a:rPr lang="ja-JP" altLang="en-US" smtClean="0">
                <a:latin typeface="Arial"/>
                <a:cs typeface="+mn-cs"/>
              </a:rPr>
              <a:t>”</a:t>
            </a:r>
            <a:r>
              <a:rPr lang="en-US" smtClean="0">
                <a:cs typeface="+mn-cs"/>
              </a:rPr>
              <a:t> the deadlock</a:t>
            </a:r>
          </a:p>
          <a:p>
            <a:pPr eaLnBrk="1" hangingPunct="1">
              <a:defRPr/>
            </a:pPr>
            <a:endParaRPr lang="en-US" smtClean="0">
              <a:cs typeface="+mn-cs"/>
            </a:endParaRPr>
          </a:p>
        </p:txBody>
      </p:sp>
    </p:spTree>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tr-TR"/>
              <a:t>CS342 Operating Systems</a:t>
            </a:r>
            <a:endParaRPr lang="en-US"/>
          </a:p>
        </p:txBody>
      </p:sp>
      <p:sp>
        <p:nvSpPr>
          <p:cNvPr id="5" name="Footer Placeholder 4"/>
          <p:cNvSpPr>
            <a:spLocks noGrp="1"/>
          </p:cNvSpPr>
          <p:nvPr>
            <p:ph type="ftr" sz="quarter" idx="11"/>
          </p:nvPr>
        </p:nvSpPr>
        <p:spPr/>
        <p:txBody>
          <a:bodyPr/>
          <a:lstStyle/>
          <a:p>
            <a:pPr>
              <a:defRPr/>
            </a:pPr>
            <a:r>
              <a:rPr lang="tr-TR"/>
              <a:t>İbrahim Körpeoğlu, Bilkent University</a:t>
            </a:r>
            <a:endParaRPr lang="en-US"/>
          </a:p>
        </p:txBody>
      </p:sp>
      <p:sp>
        <p:nvSpPr>
          <p:cNvPr id="6" name="Slide Number Placeholder 5"/>
          <p:cNvSpPr>
            <a:spLocks noGrp="1"/>
          </p:cNvSpPr>
          <p:nvPr>
            <p:ph type="sldNum" sz="quarter" idx="12"/>
          </p:nvPr>
        </p:nvSpPr>
        <p:spPr/>
        <p:txBody>
          <a:bodyPr/>
          <a:lstStyle/>
          <a:p>
            <a:pPr>
              <a:defRPr/>
            </a:pPr>
            <a:fld id="{CE3589D2-0C91-1E40-85F9-8EA5EB0CD6B4}" type="slidenum">
              <a:rPr lang="en-US"/>
              <a:pPr>
                <a:defRPr/>
              </a:pPr>
              <a:t>56</a:t>
            </a:fld>
            <a:endParaRPr lang="en-US"/>
          </a:p>
        </p:txBody>
      </p:sp>
      <p:sp>
        <p:nvSpPr>
          <p:cNvPr id="1141762" name="Rectangle 2"/>
          <p:cNvSpPr>
            <a:spLocks noGrp="1" noChangeArrowheads="1"/>
          </p:cNvSpPr>
          <p:nvPr>
            <p:ph type="title"/>
          </p:nvPr>
        </p:nvSpPr>
        <p:spPr/>
        <p:txBody>
          <a:bodyPr/>
          <a:lstStyle/>
          <a:p>
            <a:pPr eaLnBrk="1" hangingPunct="1">
              <a:defRPr/>
            </a:pPr>
            <a:r>
              <a:rPr lang="en-US" smtClean="0">
                <a:cs typeface="+mj-cs"/>
              </a:rPr>
              <a:t>Recovery from Deadlock:  Process Termination</a:t>
            </a:r>
          </a:p>
        </p:txBody>
      </p:sp>
      <p:sp>
        <p:nvSpPr>
          <p:cNvPr id="1141763" name="Rectangle 3"/>
          <p:cNvSpPr>
            <a:spLocks noGrp="1" noChangeArrowheads="1"/>
          </p:cNvSpPr>
          <p:nvPr>
            <p:ph type="body" idx="1"/>
          </p:nvPr>
        </p:nvSpPr>
        <p:spPr/>
        <p:txBody>
          <a:bodyPr/>
          <a:lstStyle/>
          <a:p>
            <a:pPr eaLnBrk="1" hangingPunct="1">
              <a:defRPr/>
            </a:pPr>
            <a:r>
              <a:rPr lang="en-US" smtClean="0">
                <a:cs typeface="+mn-cs"/>
              </a:rPr>
              <a:t>Abort all deadlocked processes</a:t>
            </a:r>
            <a:br>
              <a:rPr lang="en-US" smtClean="0">
                <a:cs typeface="+mn-cs"/>
              </a:rPr>
            </a:br>
            <a:endParaRPr lang="en-US" smtClean="0">
              <a:cs typeface="+mn-cs"/>
            </a:endParaRPr>
          </a:p>
          <a:p>
            <a:pPr eaLnBrk="1" hangingPunct="1">
              <a:defRPr/>
            </a:pPr>
            <a:r>
              <a:rPr lang="en-US" smtClean="0">
                <a:cs typeface="+mn-cs"/>
              </a:rPr>
              <a:t>Abort one process at a time until the deadlock cycle is eliminated</a:t>
            </a:r>
            <a:br>
              <a:rPr lang="en-US" smtClean="0">
                <a:cs typeface="+mn-cs"/>
              </a:rPr>
            </a:br>
            <a:endParaRPr lang="en-US" smtClean="0">
              <a:cs typeface="+mn-cs"/>
            </a:endParaRPr>
          </a:p>
          <a:p>
            <a:pPr eaLnBrk="1" hangingPunct="1">
              <a:defRPr/>
            </a:pPr>
            <a:r>
              <a:rPr lang="en-US" smtClean="0">
                <a:cs typeface="+mn-cs"/>
              </a:rPr>
              <a:t>In which order should we choose to abort?</a:t>
            </a:r>
          </a:p>
          <a:p>
            <a:pPr lvl="1" eaLnBrk="1" hangingPunct="1">
              <a:defRPr/>
            </a:pPr>
            <a:r>
              <a:rPr lang="en-US" smtClean="0"/>
              <a:t>Priority of the process</a:t>
            </a:r>
          </a:p>
          <a:p>
            <a:pPr lvl="1" eaLnBrk="1" hangingPunct="1">
              <a:defRPr/>
            </a:pPr>
            <a:r>
              <a:rPr lang="en-US" smtClean="0"/>
              <a:t>How long process has computed, and how much longer to completion</a:t>
            </a:r>
          </a:p>
          <a:p>
            <a:pPr lvl="1" eaLnBrk="1" hangingPunct="1">
              <a:defRPr/>
            </a:pPr>
            <a:r>
              <a:rPr lang="en-US" smtClean="0"/>
              <a:t>Resources the process has used</a:t>
            </a:r>
          </a:p>
          <a:p>
            <a:pPr lvl="1" eaLnBrk="1" hangingPunct="1">
              <a:defRPr/>
            </a:pPr>
            <a:r>
              <a:rPr lang="en-US" smtClean="0"/>
              <a:t>Resources process needs to complete</a:t>
            </a:r>
          </a:p>
          <a:p>
            <a:pPr lvl="1" eaLnBrk="1" hangingPunct="1">
              <a:defRPr/>
            </a:pPr>
            <a:r>
              <a:rPr lang="en-US" smtClean="0"/>
              <a:t>How many processes will need to be terminated</a:t>
            </a:r>
          </a:p>
          <a:p>
            <a:pPr lvl="1" eaLnBrk="1" hangingPunct="1">
              <a:defRPr/>
            </a:pPr>
            <a:r>
              <a:rPr lang="en-US" smtClean="0"/>
              <a:t>Is process interactive or batch?</a:t>
            </a:r>
          </a:p>
          <a:p>
            <a:pPr eaLnBrk="1" hangingPunct="1">
              <a:defRPr/>
            </a:pPr>
            <a:endParaRPr lang="en-US" smtClean="0">
              <a:cs typeface="+mn-cs"/>
            </a:endParaRPr>
          </a:p>
        </p:txBody>
      </p:sp>
    </p:spTree>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tr-TR"/>
              <a:t>CS342 Operating Systems</a:t>
            </a:r>
            <a:endParaRPr lang="en-US"/>
          </a:p>
        </p:txBody>
      </p:sp>
      <p:sp>
        <p:nvSpPr>
          <p:cNvPr id="5" name="Footer Placeholder 4"/>
          <p:cNvSpPr>
            <a:spLocks noGrp="1"/>
          </p:cNvSpPr>
          <p:nvPr>
            <p:ph type="ftr" sz="quarter" idx="11"/>
          </p:nvPr>
        </p:nvSpPr>
        <p:spPr/>
        <p:txBody>
          <a:bodyPr/>
          <a:lstStyle/>
          <a:p>
            <a:pPr>
              <a:defRPr/>
            </a:pPr>
            <a:r>
              <a:rPr lang="tr-TR"/>
              <a:t>İbrahim Körpeoğlu, Bilkent University</a:t>
            </a:r>
            <a:endParaRPr lang="en-US"/>
          </a:p>
        </p:txBody>
      </p:sp>
      <p:sp>
        <p:nvSpPr>
          <p:cNvPr id="6" name="Slide Number Placeholder 5"/>
          <p:cNvSpPr>
            <a:spLocks noGrp="1"/>
          </p:cNvSpPr>
          <p:nvPr>
            <p:ph type="sldNum" sz="quarter" idx="12"/>
          </p:nvPr>
        </p:nvSpPr>
        <p:spPr/>
        <p:txBody>
          <a:bodyPr/>
          <a:lstStyle/>
          <a:p>
            <a:pPr>
              <a:defRPr/>
            </a:pPr>
            <a:fld id="{11E8284D-D394-4542-AFC1-BB0B91FE782F}" type="slidenum">
              <a:rPr lang="en-US"/>
              <a:pPr>
                <a:defRPr/>
              </a:pPr>
              <a:t>57</a:t>
            </a:fld>
            <a:endParaRPr lang="en-US"/>
          </a:p>
        </p:txBody>
      </p:sp>
      <p:sp>
        <p:nvSpPr>
          <p:cNvPr id="1143810" name="Rectangle 2"/>
          <p:cNvSpPr>
            <a:spLocks noGrp="1" noChangeArrowheads="1"/>
          </p:cNvSpPr>
          <p:nvPr>
            <p:ph type="title"/>
          </p:nvPr>
        </p:nvSpPr>
        <p:spPr/>
        <p:txBody>
          <a:bodyPr/>
          <a:lstStyle/>
          <a:p>
            <a:pPr eaLnBrk="1" hangingPunct="1">
              <a:defRPr/>
            </a:pPr>
            <a:r>
              <a:rPr lang="en-US" smtClean="0">
                <a:cs typeface="+mj-cs"/>
              </a:rPr>
              <a:t>Recovery from Deadlock: Resource Preemption</a:t>
            </a:r>
          </a:p>
        </p:txBody>
      </p:sp>
      <p:sp>
        <p:nvSpPr>
          <p:cNvPr id="1143811" name="Rectangle 3"/>
          <p:cNvSpPr>
            <a:spLocks noGrp="1" noChangeArrowheads="1"/>
          </p:cNvSpPr>
          <p:nvPr>
            <p:ph type="body" idx="1"/>
          </p:nvPr>
        </p:nvSpPr>
        <p:spPr/>
        <p:txBody>
          <a:bodyPr/>
          <a:lstStyle/>
          <a:p>
            <a:pPr eaLnBrk="1" hangingPunct="1">
              <a:defRPr/>
            </a:pPr>
            <a:r>
              <a:rPr lang="en-US" smtClean="0">
                <a:cs typeface="+mn-cs"/>
              </a:rPr>
              <a:t>Selecting a victim – minimize cost</a:t>
            </a:r>
            <a:br>
              <a:rPr lang="en-US" smtClean="0">
                <a:cs typeface="+mn-cs"/>
              </a:rPr>
            </a:br>
            <a:endParaRPr lang="en-US" smtClean="0">
              <a:cs typeface="+mn-cs"/>
            </a:endParaRPr>
          </a:p>
          <a:p>
            <a:pPr eaLnBrk="1" hangingPunct="1">
              <a:defRPr/>
            </a:pPr>
            <a:r>
              <a:rPr lang="en-US" smtClean="0">
                <a:cs typeface="+mn-cs"/>
              </a:rPr>
              <a:t>Rollback – return to some safe state, restart process for that state</a:t>
            </a:r>
            <a:br>
              <a:rPr lang="en-US" smtClean="0">
                <a:cs typeface="+mn-cs"/>
              </a:rPr>
            </a:br>
            <a:endParaRPr lang="en-US" smtClean="0">
              <a:cs typeface="+mn-cs"/>
            </a:endParaRPr>
          </a:p>
          <a:p>
            <a:pPr eaLnBrk="1" hangingPunct="1">
              <a:defRPr/>
            </a:pPr>
            <a:r>
              <a:rPr lang="en-US" smtClean="0">
                <a:cs typeface="+mn-cs"/>
              </a:rPr>
              <a:t>Starvation –  same process may always be picked as victim, include number of rollback in cost factor</a:t>
            </a:r>
          </a:p>
          <a:p>
            <a:pPr eaLnBrk="1" hangingPunct="1">
              <a:defRPr/>
            </a:pPr>
            <a:endParaRPr lang="en-US" smtClean="0">
              <a:cs typeface="+mn-cs"/>
            </a:endParaRPr>
          </a:p>
        </p:txBody>
      </p:sp>
    </p:spTree>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tr-TR"/>
              <a:t>CS342 Operating Systems</a:t>
            </a:r>
            <a:endParaRPr lang="en-US"/>
          </a:p>
        </p:txBody>
      </p:sp>
      <p:sp>
        <p:nvSpPr>
          <p:cNvPr id="5" name="Footer Placeholder 4"/>
          <p:cNvSpPr>
            <a:spLocks noGrp="1"/>
          </p:cNvSpPr>
          <p:nvPr>
            <p:ph type="ftr" sz="quarter" idx="11"/>
          </p:nvPr>
        </p:nvSpPr>
        <p:spPr/>
        <p:txBody>
          <a:bodyPr/>
          <a:lstStyle/>
          <a:p>
            <a:pPr>
              <a:defRPr/>
            </a:pPr>
            <a:r>
              <a:rPr lang="tr-TR"/>
              <a:t>İbrahim Körpeoğlu, Bilkent University</a:t>
            </a:r>
            <a:endParaRPr lang="en-US"/>
          </a:p>
        </p:txBody>
      </p:sp>
      <p:sp>
        <p:nvSpPr>
          <p:cNvPr id="6" name="Slide Number Placeholder 5"/>
          <p:cNvSpPr>
            <a:spLocks noGrp="1"/>
          </p:cNvSpPr>
          <p:nvPr>
            <p:ph type="sldNum" sz="quarter" idx="12"/>
          </p:nvPr>
        </p:nvSpPr>
        <p:spPr/>
        <p:txBody>
          <a:bodyPr/>
          <a:lstStyle/>
          <a:p>
            <a:pPr>
              <a:defRPr/>
            </a:pPr>
            <a:fld id="{22988FC8-F7C6-1640-A34B-2968EEADD085}" type="slidenum">
              <a:rPr lang="en-US"/>
              <a:pPr>
                <a:defRPr/>
              </a:pPr>
              <a:t>58</a:t>
            </a:fld>
            <a:endParaRPr lang="en-US"/>
          </a:p>
        </p:txBody>
      </p:sp>
      <p:sp>
        <p:nvSpPr>
          <p:cNvPr id="15362" name="Rectangle 2"/>
          <p:cNvSpPr>
            <a:spLocks noGrp="1" noChangeArrowheads="1"/>
          </p:cNvSpPr>
          <p:nvPr>
            <p:ph type="title"/>
          </p:nvPr>
        </p:nvSpPr>
        <p:spPr/>
        <p:txBody>
          <a:bodyPr/>
          <a:lstStyle/>
          <a:p>
            <a:pPr eaLnBrk="1" hangingPunct="1">
              <a:defRPr/>
            </a:pPr>
            <a:r>
              <a:rPr lang="en-US" smtClean="0">
                <a:cs typeface="+mj-cs"/>
              </a:rPr>
              <a:t>References</a:t>
            </a:r>
          </a:p>
        </p:txBody>
      </p:sp>
      <p:sp>
        <p:nvSpPr>
          <p:cNvPr id="15363" name="Rectangle 3"/>
          <p:cNvSpPr>
            <a:spLocks noGrp="1" noChangeArrowheads="1"/>
          </p:cNvSpPr>
          <p:nvPr>
            <p:ph type="body" idx="1"/>
          </p:nvPr>
        </p:nvSpPr>
        <p:spPr/>
        <p:txBody>
          <a:bodyPr/>
          <a:lstStyle/>
          <a:p>
            <a:pPr eaLnBrk="1" hangingPunct="1">
              <a:defRPr/>
            </a:pPr>
            <a:r>
              <a:rPr lang="en-US" i="1" dirty="0" smtClean="0">
                <a:cs typeface="+mn-cs"/>
              </a:rPr>
              <a:t>The slides here are adapted/modified from the textbook and its slides: Operating System Concepts, </a:t>
            </a:r>
            <a:r>
              <a:rPr lang="en-US" i="1" dirty="0" err="1" smtClean="0">
                <a:cs typeface="+mn-cs"/>
              </a:rPr>
              <a:t>Silberschatz</a:t>
            </a:r>
            <a:r>
              <a:rPr lang="en-US" i="1" dirty="0" smtClean="0">
                <a:cs typeface="+mn-cs"/>
              </a:rPr>
              <a:t>  et al.</a:t>
            </a:r>
            <a:r>
              <a:rPr lang="en-US" i="1" smtClean="0">
                <a:cs typeface="+mn-cs"/>
              </a:rPr>
              <a:t>, 7</a:t>
            </a:r>
            <a:r>
              <a:rPr lang="en-US" i="1" baseline="30000" smtClean="0">
                <a:cs typeface="+mn-cs"/>
              </a:rPr>
              <a:t>th</a:t>
            </a:r>
            <a:r>
              <a:rPr lang="en-US" i="1" smtClean="0">
                <a:cs typeface="+mn-cs"/>
              </a:rPr>
              <a:t>,  8</a:t>
            </a:r>
            <a:r>
              <a:rPr lang="en-US" i="1" baseline="30000" smtClean="0">
                <a:cs typeface="+mn-cs"/>
              </a:rPr>
              <a:t>th</a:t>
            </a:r>
            <a:r>
              <a:rPr lang="en-US" i="1" smtClean="0">
                <a:cs typeface="+mn-cs"/>
              </a:rPr>
              <a:t>, 9</a:t>
            </a:r>
            <a:r>
              <a:rPr lang="en-US" i="1" baseline="30000" smtClean="0">
                <a:cs typeface="+mn-cs"/>
              </a:rPr>
              <a:t>th</a:t>
            </a:r>
            <a:r>
              <a:rPr lang="en-US" i="1" smtClean="0">
                <a:cs typeface="+mn-cs"/>
              </a:rPr>
              <a:t>  </a:t>
            </a:r>
            <a:r>
              <a:rPr lang="en-US" i="1" dirty="0" smtClean="0">
                <a:cs typeface="+mn-cs"/>
              </a:rPr>
              <a:t>editions,  Wiley.</a:t>
            </a:r>
            <a:r>
              <a:rPr lang="en-US" dirty="0" smtClean="0">
                <a:cs typeface="+mn-cs"/>
              </a:rPr>
              <a:t> </a:t>
            </a:r>
          </a:p>
          <a:p>
            <a:pPr eaLnBrk="1" hangingPunct="1">
              <a:defRPr/>
            </a:pPr>
            <a:endParaRPr lang="en-US" dirty="0" smtClean="0">
              <a:cs typeface="+mn-cs"/>
            </a:endParaRPr>
          </a:p>
          <a:p>
            <a:pPr eaLnBrk="1" hangingPunct="1">
              <a:defRPr/>
            </a:pPr>
            <a:endParaRPr lang="en-US" dirty="0" smtClean="0">
              <a:cs typeface="+mn-cs"/>
            </a:endParaRPr>
          </a:p>
          <a:p>
            <a:pPr eaLnBrk="1" hangingPunct="1">
              <a:buFontTx/>
              <a:buNone/>
              <a:defRPr/>
            </a:pPr>
            <a:r>
              <a:rPr lang="en-US" b="1" dirty="0" smtClean="0">
                <a:cs typeface="+mn-cs"/>
              </a:rPr>
              <a:t>REFERENCES</a:t>
            </a:r>
            <a:endParaRPr lang="en-US" dirty="0" smtClean="0">
              <a:cs typeface="+mn-cs"/>
            </a:endParaRPr>
          </a:p>
          <a:p>
            <a:pPr eaLnBrk="1" hangingPunct="1">
              <a:defRPr/>
            </a:pPr>
            <a:r>
              <a:rPr lang="en-US" dirty="0" smtClean="0">
                <a:cs typeface="+mn-cs"/>
              </a:rPr>
              <a:t>Operating System Concepts, </a:t>
            </a:r>
            <a:r>
              <a:rPr lang="en-US" dirty="0" err="1" smtClean="0">
                <a:cs typeface="+mn-cs"/>
              </a:rPr>
              <a:t>Silberschatz</a:t>
            </a:r>
            <a:r>
              <a:rPr lang="en-US" dirty="0" smtClean="0">
                <a:cs typeface="+mn-cs"/>
              </a:rPr>
              <a:t> et al. Wiley. </a:t>
            </a:r>
          </a:p>
          <a:p>
            <a:pPr eaLnBrk="1" hangingPunct="1">
              <a:defRPr/>
            </a:pPr>
            <a:r>
              <a:rPr lang="en-US" dirty="0" smtClean="0">
                <a:cs typeface="+mn-cs"/>
              </a:rPr>
              <a:t>Modern Operating Systems, Andrew S. </a:t>
            </a:r>
            <a:r>
              <a:rPr lang="en-US" dirty="0" err="1" smtClean="0">
                <a:cs typeface="+mn-cs"/>
              </a:rPr>
              <a:t>Tanenbaum</a:t>
            </a:r>
            <a:r>
              <a:rPr lang="en-US" dirty="0">
                <a:cs typeface="+mn-cs"/>
              </a:rPr>
              <a:t>.</a:t>
            </a:r>
            <a:r>
              <a:rPr lang="en-US" dirty="0" smtClean="0">
                <a:cs typeface="+mn-cs"/>
              </a:rPr>
              <a:t> </a:t>
            </a:r>
          </a:p>
          <a:p>
            <a:pPr eaLnBrk="1" hangingPunct="1">
              <a:defRPr/>
            </a:pPr>
            <a:endParaRPr lang="en-US" dirty="0" smtClean="0">
              <a:cs typeface="+mn-cs"/>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tr-TR"/>
              <a:t>CS342 Operating Systems</a:t>
            </a:r>
            <a:endParaRPr lang="en-US"/>
          </a:p>
        </p:txBody>
      </p:sp>
      <p:sp>
        <p:nvSpPr>
          <p:cNvPr id="5" name="Footer Placeholder 4"/>
          <p:cNvSpPr>
            <a:spLocks noGrp="1"/>
          </p:cNvSpPr>
          <p:nvPr>
            <p:ph type="ftr" sz="quarter" idx="11"/>
          </p:nvPr>
        </p:nvSpPr>
        <p:spPr/>
        <p:txBody>
          <a:bodyPr/>
          <a:lstStyle/>
          <a:p>
            <a:pPr>
              <a:defRPr/>
            </a:pPr>
            <a:r>
              <a:rPr lang="tr-TR"/>
              <a:t>İbrahim Körpeoğlu, Bilkent University</a:t>
            </a:r>
            <a:endParaRPr lang="en-US"/>
          </a:p>
        </p:txBody>
      </p:sp>
      <p:sp>
        <p:nvSpPr>
          <p:cNvPr id="6" name="Slide Number Placeholder 5"/>
          <p:cNvSpPr>
            <a:spLocks noGrp="1"/>
          </p:cNvSpPr>
          <p:nvPr>
            <p:ph type="sldNum" sz="quarter" idx="12"/>
          </p:nvPr>
        </p:nvSpPr>
        <p:spPr/>
        <p:txBody>
          <a:bodyPr/>
          <a:lstStyle/>
          <a:p>
            <a:pPr>
              <a:defRPr/>
            </a:pPr>
            <a:fld id="{AB8FB66F-0346-9342-B7D1-4D7ABA94EE71}" type="slidenum">
              <a:rPr lang="en-US"/>
              <a:pPr>
                <a:defRPr/>
              </a:pPr>
              <a:t>6</a:t>
            </a:fld>
            <a:endParaRPr lang="en-US"/>
          </a:p>
        </p:txBody>
      </p:sp>
      <p:sp>
        <p:nvSpPr>
          <p:cNvPr id="1048578" name="Rectangle 2"/>
          <p:cNvSpPr>
            <a:spLocks noGrp="1" noChangeArrowheads="1"/>
          </p:cNvSpPr>
          <p:nvPr>
            <p:ph type="title"/>
          </p:nvPr>
        </p:nvSpPr>
        <p:spPr/>
        <p:txBody>
          <a:bodyPr/>
          <a:lstStyle/>
          <a:p>
            <a:pPr eaLnBrk="1" hangingPunct="1">
              <a:defRPr/>
            </a:pPr>
            <a:r>
              <a:rPr lang="en-US" smtClean="0">
                <a:cs typeface="+mj-cs"/>
              </a:rPr>
              <a:t>Deadlock Characterization</a:t>
            </a:r>
          </a:p>
        </p:txBody>
      </p:sp>
      <p:sp>
        <p:nvSpPr>
          <p:cNvPr id="1048579" name="Rectangle 3"/>
          <p:cNvSpPr>
            <a:spLocks noGrp="1" noChangeArrowheads="1"/>
          </p:cNvSpPr>
          <p:nvPr>
            <p:ph type="body" idx="1"/>
          </p:nvPr>
        </p:nvSpPr>
        <p:spPr/>
        <p:txBody>
          <a:bodyPr/>
          <a:lstStyle/>
          <a:p>
            <a:pPr eaLnBrk="1" hangingPunct="1">
              <a:defRPr/>
            </a:pPr>
            <a:endParaRPr lang="en-US" b="1" dirty="0" smtClean="0">
              <a:cs typeface="+mn-cs"/>
            </a:endParaRPr>
          </a:p>
          <a:p>
            <a:pPr eaLnBrk="1" hangingPunct="1">
              <a:defRPr/>
            </a:pPr>
            <a:r>
              <a:rPr lang="en-US" dirty="0" smtClean="0">
                <a:cs typeface="+mn-cs"/>
              </a:rPr>
              <a:t>Deadlocks can arise if four conditions hold simultaneously</a:t>
            </a:r>
          </a:p>
          <a:p>
            <a:pPr lvl="1" eaLnBrk="1" hangingPunct="1">
              <a:defRPr/>
            </a:pPr>
            <a:r>
              <a:rPr lang="en-US" dirty="0" smtClean="0">
                <a:solidFill>
                  <a:srgbClr val="FF0000"/>
                </a:solidFill>
              </a:rPr>
              <a:t>Mutual exclusion</a:t>
            </a:r>
            <a:r>
              <a:rPr lang="en-US" dirty="0" smtClean="0"/>
              <a:t>:  only one process at a time can use a resource	</a:t>
            </a:r>
          </a:p>
          <a:p>
            <a:pPr lvl="1" eaLnBrk="1" hangingPunct="1">
              <a:defRPr/>
            </a:pPr>
            <a:r>
              <a:rPr lang="en-US" dirty="0" smtClean="0">
                <a:solidFill>
                  <a:srgbClr val="FF0000"/>
                </a:solidFill>
              </a:rPr>
              <a:t>Hold and wait</a:t>
            </a:r>
            <a:r>
              <a:rPr lang="en-US" dirty="0" smtClean="0"/>
              <a:t>:  a process holding at least one resource is waiting to acquire additional resources held by other processes</a:t>
            </a:r>
          </a:p>
          <a:p>
            <a:pPr lvl="1" eaLnBrk="1" hangingPunct="1">
              <a:defRPr/>
            </a:pPr>
            <a:r>
              <a:rPr lang="en-US" dirty="0" smtClean="0">
                <a:solidFill>
                  <a:srgbClr val="FF0000"/>
                </a:solidFill>
              </a:rPr>
              <a:t>No preemption</a:t>
            </a:r>
            <a:r>
              <a:rPr lang="en-US" dirty="0" smtClean="0"/>
              <a:t>:  a resource can be released only voluntarily by the process holding it, after that process has completed its task</a:t>
            </a:r>
          </a:p>
          <a:p>
            <a:pPr lvl="1" eaLnBrk="1" hangingPunct="1">
              <a:defRPr/>
            </a:pPr>
            <a:r>
              <a:rPr lang="en-US" dirty="0" smtClean="0">
                <a:solidFill>
                  <a:srgbClr val="FF0000"/>
                </a:solidFill>
              </a:rPr>
              <a:t>Circular wait</a:t>
            </a:r>
            <a:r>
              <a:rPr lang="en-US" dirty="0" smtClean="0"/>
              <a:t>:  there exists a set {P</a:t>
            </a:r>
            <a:r>
              <a:rPr lang="en-US" baseline="-25000" dirty="0" smtClean="0"/>
              <a:t>0</a:t>
            </a:r>
            <a:r>
              <a:rPr lang="en-US" dirty="0" smtClean="0"/>
              <a:t>, P</a:t>
            </a:r>
            <a:r>
              <a:rPr lang="en-US" baseline="-25000" dirty="0" smtClean="0"/>
              <a:t>1</a:t>
            </a:r>
            <a:r>
              <a:rPr lang="en-US" dirty="0" smtClean="0"/>
              <a:t>, …,P</a:t>
            </a:r>
            <a:r>
              <a:rPr lang="en-US" baseline="-25000" dirty="0" smtClean="0"/>
              <a:t>N</a:t>
            </a:r>
            <a:r>
              <a:rPr lang="en-US" dirty="0" smtClean="0"/>
              <a:t>, P</a:t>
            </a:r>
            <a:r>
              <a:rPr lang="en-US" baseline="-25000" dirty="0" smtClean="0"/>
              <a:t>0</a:t>
            </a:r>
            <a:r>
              <a:rPr lang="en-US" dirty="0" smtClean="0"/>
              <a:t>} of waiting processes such that P</a:t>
            </a:r>
            <a:r>
              <a:rPr lang="en-US" baseline="-25000" dirty="0" smtClean="0"/>
              <a:t>0 </a:t>
            </a:r>
            <a:r>
              <a:rPr lang="en-US" dirty="0" smtClean="0"/>
              <a:t>is waiting for a resource that is held by P</a:t>
            </a:r>
            <a:r>
              <a:rPr lang="en-US" baseline="-25000" dirty="0" smtClean="0"/>
              <a:t>1</a:t>
            </a:r>
            <a:r>
              <a:rPr lang="en-US" dirty="0" smtClean="0"/>
              <a:t>, P</a:t>
            </a:r>
            <a:r>
              <a:rPr lang="en-US" baseline="-25000" dirty="0" smtClean="0"/>
              <a:t>1</a:t>
            </a:r>
            <a:r>
              <a:rPr lang="en-US" dirty="0" smtClean="0"/>
              <a:t> is waiting for a resource that is held by P</a:t>
            </a:r>
            <a:r>
              <a:rPr lang="en-US" baseline="-25000" dirty="0" smtClean="0"/>
              <a:t>2</a:t>
            </a:r>
            <a:r>
              <a:rPr lang="en-US" dirty="0" smtClean="0"/>
              <a:t>, …, </a:t>
            </a:r>
            <a:r>
              <a:rPr lang="en-US" dirty="0" err="1" smtClean="0"/>
              <a:t>P</a:t>
            </a:r>
            <a:r>
              <a:rPr lang="en-US" baseline="-25000" dirty="0" err="1" smtClean="0"/>
              <a:t>n</a:t>
            </a:r>
            <a:r>
              <a:rPr lang="en-US" baseline="-25000" dirty="0" smtClean="0"/>
              <a:t>–1</a:t>
            </a:r>
            <a:r>
              <a:rPr lang="en-US" dirty="0" smtClean="0"/>
              <a:t> is waiting for a resource that is held by </a:t>
            </a:r>
            <a:r>
              <a:rPr lang="en-US" dirty="0" err="1" smtClean="0"/>
              <a:t>P</a:t>
            </a:r>
            <a:r>
              <a:rPr lang="en-US" baseline="-25000" dirty="0" err="1" smtClean="0"/>
              <a:t>n</a:t>
            </a:r>
            <a:r>
              <a:rPr lang="en-US" dirty="0" smtClean="0"/>
              <a:t>, and </a:t>
            </a:r>
            <a:r>
              <a:rPr lang="en-US" dirty="0" err="1" smtClean="0"/>
              <a:t>P</a:t>
            </a:r>
            <a:r>
              <a:rPr lang="en-US" baseline="-25000" dirty="0" err="1" smtClean="0"/>
              <a:t>n</a:t>
            </a:r>
            <a:r>
              <a:rPr lang="en-US" dirty="0" smtClean="0"/>
              <a:t> is waiting for a resource that is held by P</a:t>
            </a:r>
            <a:r>
              <a:rPr lang="en-US" baseline="-25000" dirty="0" smtClean="0"/>
              <a:t>0</a:t>
            </a:r>
            <a:r>
              <a:rPr lang="en-US" dirty="0" smtClean="0"/>
              <a:t>.</a:t>
            </a:r>
          </a:p>
          <a:p>
            <a:pPr marL="0" indent="0" eaLnBrk="1" hangingPunct="1">
              <a:buNone/>
              <a:defRPr/>
            </a:pPr>
            <a:endParaRPr lang="en-US" dirty="0" smtClean="0">
              <a:cs typeface="+mn-cs"/>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2"/>
          <p:cNvSpPr>
            <a:spLocks noGrp="1"/>
          </p:cNvSpPr>
          <p:nvPr>
            <p:ph type="dt" sz="quarter" idx="10"/>
          </p:nvPr>
        </p:nvSpPr>
        <p:spPr/>
        <p:txBody>
          <a:bodyPr/>
          <a:lstStyle/>
          <a:p>
            <a:pPr>
              <a:defRPr/>
            </a:pPr>
            <a:r>
              <a:rPr lang="tr-TR"/>
              <a:t>CS342 Operating Systems</a:t>
            </a:r>
            <a:endParaRPr lang="en-US"/>
          </a:p>
        </p:txBody>
      </p:sp>
      <p:sp>
        <p:nvSpPr>
          <p:cNvPr id="6" name="Footer Placeholder 3"/>
          <p:cNvSpPr>
            <a:spLocks noGrp="1"/>
          </p:cNvSpPr>
          <p:nvPr>
            <p:ph type="ftr" sz="quarter" idx="11"/>
          </p:nvPr>
        </p:nvSpPr>
        <p:spPr/>
        <p:txBody>
          <a:bodyPr/>
          <a:lstStyle/>
          <a:p>
            <a:pPr>
              <a:defRPr/>
            </a:pPr>
            <a:r>
              <a:rPr lang="tr-TR"/>
              <a:t>İbrahim Körpeoğlu, Bilkent University</a:t>
            </a:r>
            <a:endParaRPr lang="en-US"/>
          </a:p>
        </p:txBody>
      </p:sp>
      <p:sp>
        <p:nvSpPr>
          <p:cNvPr id="7" name="Slide Number Placeholder 4"/>
          <p:cNvSpPr>
            <a:spLocks noGrp="1"/>
          </p:cNvSpPr>
          <p:nvPr>
            <p:ph type="sldNum" sz="quarter" idx="12"/>
          </p:nvPr>
        </p:nvSpPr>
        <p:spPr/>
        <p:txBody>
          <a:bodyPr/>
          <a:lstStyle/>
          <a:p>
            <a:pPr>
              <a:defRPr/>
            </a:pPr>
            <a:fld id="{15FEEB13-FF95-864A-B211-BADE1656C1F9}" type="slidenum">
              <a:rPr lang="en-US"/>
              <a:pPr>
                <a:defRPr/>
              </a:pPr>
              <a:t>7</a:t>
            </a:fld>
            <a:endParaRPr lang="en-US"/>
          </a:p>
        </p:txBody>
      </p:sp>
      <p:sp>
        <p:nvSpPr>
          <p:cNvPr id="1050628" name="Rectangle 4"/>
          <p:cNvSpPr>
            <a:spLocks noGrp="1" noChangeArrowheads="1"/>
          </p:cNvSpPr>
          <p:nvPr>
            <p:ph type="title"/>
          </p:nvPr>
        </p:nvSpPr>
        <p:spPr/>
        <p:txBody>
          <a:bodyPr/>
          <a:lstStyle/>
          <a:p>
            <a:pPr eaLnBrk="1" hangingPunct="1">
              <a:defRPr/>
            </a:pPr>
            <a:r>
              <a:rPr lang="en-US" smtClean="0">
                <a:cs typeface="+mj-cs"/>
              </a:rPr>
              <a:t>Resource-Allocation Graph</a:t>
            </a:r>
          </a:p>
        </p:txBody>
      </p:sp>
      <p:sp>
        <p:nvSpPr>
          <p:cNvPr id="1050629" name="Rectangle 5"/>
          <p:cNvSpPr>
            <a:spLocks noChangeArrowheads="1"/>
          </p:cNvSpPr>
          <p:nvPr/>
        </p:nvSpPr>
        <p:spPr bwMode="auto">
          <a:xfrm>
            <a:off x="1042988" y="2492375"/>
            <a:ext cx="6858000"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type="none" w="lg" len="lg"/>
                <a:tailEnd type="none" w="lg"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000" tIns="46800" rIns="90000" bIns="46800">
            <a:spAutoFit/>
          </a:bodyPr>
          <a:lstStyle/>
          <a:p>
            <a:pPr>
              <a:defRPr/>
            </a:pPr>
            <a:r>
              <a:rPr kumimoji="1" lang="en-US" dirty="0">
                <a:cs typeface="+mn-cs"/>
              </a:rPr>
              <a:t>V is partitioned into two types:</a:t>
            </a:r>
          </a:p>
          <a:p>
            <a:pPr lvl="1">
              <a:defRPr/>
            </a:pPr>
            <a:r>
              <a:rPr kumimoji="1" lang="en-US" i="1" dirty="0">
                <a:cs typeface="+mn-cs"/>
              </a:rPr>
              <a:t>P</a:t>
            </a:r>
            <a:r>
              <a:rPr kumimoji="1" lang="en-US" dirty="0">
                <a:cs typeface="+mn-cs"/>
              </a:rPr>
              <a:t> = {</a:t>
            </a:r>
            <a:r>
              <a:rPr kumimoji="1" lang="en-US" i="1" dirty="0">
                <a:cs typeface="+mn-cs"/>
              </a:rPr>
              <a:t>P</a:t>
            </a:r>
            <a:r>
              <a:rPr kumimoji="1" lang="en-US" dirty="0">
                <a:cs typeface="+mn-cs"/>
              </a:rPr>
              <a:t>1, </a:t>
            </a:r>
            <a:r>
              <a:rPr kumimoji="1" lang="en-US" i="1" dirty="0">
                <a:cs typeface="+mn-cs"/>
              </a:rPr>
              <a:t>P</a:t>
            </a:r>
            <a:r>
              <a:rPr kumimoji="1" lang="en-US" dirty="0">
                <a:cs typeface="+mn-cs"/>
              </a:rPr>
              <a:t>2, …, </a:t>
            </a:r>
            <a:r>
              <a:rPr kumimoji="1" lang="en-US" i="1" dirty="0" err="1">
                <a:cs typeface="+mn-cs"/>
              </a:rPr>
              <a:t>Pn</a:t>
            </a:r>
            <a:r>
              <a:rPr kumimoji="1" lang="en-US" dirty="0">
                <a:cs typeface="+mn-cs"/>
              </a:rPr>
              <a:t>}, the set consisting of all the </a:t>
            </a:r>
            <a:r>
              <a:rPr kumimoji="1" lang="en-US" dirty="0">
                <a:solidFill>
                  <a:srgbClr val="FF0000"/>
                </a:solidFill>
                <a:cs typeface="+mn-cs"/>
              </a:rPr>
              <a:t>processes</a:t>
            </a:r>
            <a:r>
              <a:rPr kumimoji="1" lang="en-US" dirty="0">
                <a:cs typeface="+mn-cs"/>
              </a:rPr>
              <a:t> in the system</a:t>
            </a:r>
            <a:br>
              <a:rPr kumimoji="1" lang="en-US" dirty="0">
                <a:cs typeface="+mn-cs"/>
              </a:rPr>
            </a:br>
            <a:endParaRPr kumimoji="1" lang="en-US" dirty="0">
              <a:cs typeface="+mn-cs"/>
            </a:endParaRPr>
          </a:p>
          <a:p>
            <a:pPr lvl="1">
              <a:defRPr/>
            </a:pPr>
            <a:r>
              <a:rPr kumimoji="1" lang="en-US" i="1" dirty="0">
                <a:cs typeface="+mn-cs"/>
              </a:rPr>
              <a:t>R</a:t>
            </a:r>
            <a:r>
              <a:rPr kumimoji="1" lang="en-US" dirty="0">
                <a:cs typeface="+mn-cs"/>
              </a:rPr>
              <a:t> = {</a:t>
            </a:r>
            <a:r>
              <a:rPr kumimoji="1" lang="en-US" i="1" dirty="0">
                <a:cs typeface="+mn-cs"/>
              </a:rPr>
              <a:t>R</a:t>
            </a:r>
            <a:r>
              <a:rPr kumimoji="1" lang="en-US" dirty="0">
                <a:cs typeface="+mn-cs"/>
              </a:rPr>
              <a:t>1, </a:t>
            </a:r>
            <a:r>
              <a:rPr kumimoji="1" lang="en-US" i="1" dirty="0">
                <a:cs typeface="+mn-cs"/>
              </a:rPr>
              <a:t>R</a:t>
            </a:r>
            <a:r>
              <a:rPr kumimoji="1" lang="en-US" dirty="0">
                <a:cs typeface="+mn-cs"/>
              </a:rPr>
              <a:t>2, …, </a:t>
            </a:r>
            <a:r>
              <a:rPr kumimoji="1" lang="en-US" i="1" dirty="0" err="1">
                <a:cs typeface="+mn-cs"/>
              </a:rPr>
              <a:t>Rm</a:t>
            </a:r>
            <a:r>
              <a:rPr kumimoji="1" lang="en-US" dirty="0">
                <a:cs typeface="+mn-cs"/>
              </a:rPr>
              <a:t>}, the set consisting of all </a:t>
            </a:r>
            <a:r>
              <a:rPr kumimoji="1" lang="en-US" dirty="0">
                <a:solidFill>
                  <a:srgbClr val="FF0000"/>
                </a:solidFill>
                <a:cs typeface="+mn-cs"/>
              </a:rPr>
              <a:t>resource types </a:t>
            </a:r>
            <a:r>
              <a:rPr kumimoji="1" lang="en-US" dirty="0">
                <a:cs typeface="+mn-cs"/>
              </a:rPr>
              <a:t>in the system</a:t>
            </a:r>
          </a:p>
          <a:p>
            <a:pPr>
              <a:defRPr/>
            </a:pPr>
            <a:r>
              <a:rPr kumimoji="1" lang="en-US" dirty="0">
                <a:solidFill>
                  <a:srgbClr val="FF0000"/>
                </a:solidFill>
                <a:cs typeface="+mn-cs"/>
              </a:rPr>
              <a:t>request edge </a:t>
            </a:r>
            <a:r>
              <a:rPr kumimoji="1" lang="en-US" dirty="0">
                <a:cs typeface="+mn-cs"/>
              </a:rPr>
              <a:t>– directed edge </a:t>
            </a:r>
            <a:r>
              <a:rPr kumimoji="1" lang="en-US" i="1" dirty="0">
                <a:cs typeface="+mn-cs"/>
              </a:rPr>
              <a:t>Pi </a:t>
            </a:r>
            <a:r>
              <a:rPr kumimoji="1" lang="en-US" dirty="0">
                <a:cs typeface="+mn-cs"/>
                <a:sym typeface="Symbol" charset="0"/>
              </a:rPr>
              <a:t> </a:t>
            </a:r>
            <a:r>
              <a:rPr kumimoji="1" lang="en-US" i="1" dirty="0" err="1">
                <a:cs typeface="+mn-cs"/>
                <a:sym typeface="Symbol" charset="0"/>
              </a:rPr>
              <a:t>Rj</a:t>
            </a:r>
            <a:endParaRPr kumimoji="1" lang="en-US" i="1" dirty="0">
              <a:cs typeface="+mn-cs"/>
              <a:sym typeface="Symbol" charset="0"/>
            </a:endParaRPr>
          </a:p>
          <a:p>
            <a:pPr>
              <a:defRPr/>
            </a:pPr>
            <a:r>
              <a:rPr kumimoji="1" lang="en-US" dirty="0">
                <a:solidFill>
                  <a:srgbClr val="FF0000"/>
                </a:solidFill>
                <a:cs typeface="+mn-cs"/>
                <a:sym typeface="Symbol" charset="0"/>
              </a:rPr>
              <a:t>assignment edge </a:t>
            </a:r>
            <a:r>
              <a:rPr kumimoji="1" lang="en-US" dirty="0">
                <a:cs typeface="+mn-cs"/>
              </a:rPr>
              <a:t>– directed edge </a:t>
            </a:r>
            <a:r>
              <a:rPr kumimoji="1" lang="en-US" i="1" dirty="0" err="1">
                <a:cs typeface="+mn-cs"/>
              </a:rPr>
              <a:t>Rj</a:t>
            </a:r>
            <a:r>
              <a:rPr kumimoji="1" lang="en-US" i="1" dirty="0">
                <a:cs typeface="+mn-cs"/>
              </a:rPr>
              <a:t> </a:t>
            </a:r>
            <a:r>
              <a:rPr kumimoji="1" lang="en-US" dirty="0">
                <a:cs typeface="+mn-cs"/>
                <a:sym typeface="Symbol" charset="0"/>
              </a:rPr>
              <a:t> </a:t>
            </a:r>
            <a:r>
              <a:rPr kumimoji="1" lang="en-US" i="1" dirty="0">
                <a:cs typeface="+mn-cs"/>
                <a:sym typeface="Symbol" charset="0"/>
              </a:rPr>
              <a:t>Pi</a:t>
            </a:r>
          </a:p>
        </p:txBody>
      </p:sp>
      <p:sp>
        <p:nvSpPr>
          <p:cNvPr id="15366" name="Text Box 4"/>
          <p:cNvSpPr txBox="1">
            <a:spLocks noChangeArrowheads="1"/>
          </p:cNvSpPr>
          <p:nvPr/>
        </p:nvSpPr>
        <p:spPr bwMode="auto">
          <a:xfrm>
            <a:off x="539750" y="1773238"/>
            <a:ext cx="46942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spcBef>
                <a:spcPct val="50000"/>
              </a:spcBef>
            </a:pPr>
            <a:r>
              <a:rPr lang="en-US" sz="2000">
                <a:latin typeface="Helvetica" charset="0"/>
              </a:rPr>
              <a:t>A set of vertices </a:t>
            </a:r>
            <a:r>
              <a:rPr lang="en-US" sz="2000" i="1">
                <a:latin typeface="Helvetica" charset="0"/>
              </a:rPr>
              <a:t>V</a:t>
            </a:r>
            <a:r>
              <a:rPr lang="en-US" sz="2000">
                <a:latin typeface="Helvetica" charset="0"/>
              </a:rPr>
              <a:t> and a set of edges </a:t>
            </a:r>
            <a:r>
              <a:rPr lang="en-US" sz="2000" i="1">
                <a:latin typeface="Helvetica" charset="0"/>
              </a:rPr>
              <a:t>E</a:t>
            </a:r>
            <a:r>
              <a:rPr lang="en-US" sz="2000">
                <a:latin typeface="Helvetica" charset="0"/>
              </a:rPr>
              <a:t>.</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Date Placeholder 2"/>
          <p:cNvSpPr>
            <a:spLocks noGrp="1"/>
          </p:cNvSpPr>
          <p:nvPr>
            <p:ph type="dt" sz="quarter" idx="10"/>
          </p:nvPr>
        </p:nvSpPr>
        <p:spPr/>
        <p:txBody>
          <a:bodyPr/>
          <a:lstStyle/>
          <a:p>
            <a:pPr>
              <a:defRPr/>
            </a:pPr>
            <a:r>
              <a:rPr lang="tr-TR"/>
              <a:t>CS342 Operating Systems</a:t>
            </a:r>
            <a:endParaRPr lang="en-US"/>
          </a:p>
        </p:txBody>
      </p:sp>
      <p:sp>
        <p:nvSpPr>
          <p:cNvPr id="30" name="Footer Placeholder 3"/>
          <p:cNvSpPr>
            <a:spLocks noGrp="1"/>
          </p:cNvSpPr>
          <p:nvPr>
            <p:ph type="ftr" sz="quarter" idx="11"/>
          </p:nvPr>
        </p:nvSpPr>
        <p:spPr/>
        <p:txBody>
          <a:bodyPr/>
          <a:lstStyle/>
          <a:p>
            <a:pPr>
              <a:defRPr/>
            </a:pPr>
            <a:r>
              <a:rPr lang="tr-TR"/>
              <a:t>İbrahim Körpeoğlu, Bilkent University</a:t>
            </a:r>
            <a:endParaRPr lang="en-US"/>
          </a:p>
        </p:txBody>
      </p:sp>
      <p:sp>
        <p:nvSpPr>
          <p:cNvPr id="31" name="Slide Number Placeholder 4"/>
          <p:cNvSpPr>
            <a:spLocks noGrp="1"/>
          </p:cNvSpPr>
          <p:nvPr>
            <p:ph type="sldNum" sz="quarter" idx="12"/>
          </p:nvPr>
        </p:nvSpPr>
        <p:spPr/>
        <p:txBody>
          <a:bodyPr/>
          <a:lstStyle/>
          <a:p>
            <a:pPr>
              <a:defRPr/>
            </a:pPr>
            <a:fld id="{AC95E9D5-9ABC-594E-80E0-5C9BCF2C50A0}" type="slidenum">
              <a:rPr lang="en-US"/>
              <a:pPr>
                <a:defRPr/>
              </a:pPr>
              <a:t>8</a:t>
            </a:fld>
            <a:endParaRPr lang="en-US"/>
          </a:p>
        </p:txBody>
      </p:sp>
      <p:sp>
        <p:nvSpPr>
          <p:cNvPr id="1053698" name="Rectangle 2"/>
          <p:cNvSpPr>
            <a:spLocks noGrp="1" noChangeArrowheads="1"/>
          </p:cNvSpPr>
          <p:nvPr>
            <p:ph type="title"/>
          </p:nvPr>
        </p:nvSpPr>
        <p:spPr/>
        <p:txBody>
          <a:bodyPr/>
          <a:lstStyle/>
          <a:p>
            <a:pPr eaLnBrk="1" hangingPunct="1">
              <a:defRPr/>
            </a:pPr>
            <a:r>
              <a:rPr lang="en-US" smtClean="0">
                <a:cs typeface="+mj-cs"/>
              </a:rPr>
              <a:t>Resource-Allocation Graph (Cont.)</a:t>
            </a:r>
          </a:p>
        </p:txBody>
      </p:sp>
      <p:sp>
        <p:nvSpPr>
          <p:cNvPr id="17413" name="Oval 4"/>
          <p:cNvSpPr>
            <a:spLocks noChangeArrowheads="1"/>
          </p:cNvSpPr>
          <p:nvPr/>
        </p:nvSpPr>
        <p:spPr bwMode="auto">
          <a:xfrm>
            <a:off x="5148263" y="1816100"/>
            <a:ext cx="495300" cy="495300"/>
          </a:xfrm>
          <a:prstGeom prst="ellipse">
            <a:avLst/>
          </a:prstGeom>
          <a:solidFill>
            <a:schemeClr val="accent1"/>
          </a:solidFill>
          <a:ln w="9525">
            <a:solidFill>
              <a:schemeClr val="tx1"/>
            </a:solidFill>
            <a:round/>
            <a:headEnd/>
            <a:tailEnd/>
          </a:ln>
        </p:spPr>
        <p:txBody>
          <a:bodyPr wrap="none" anchor="ctr"/>
          <a:lstStyle/>
          <a:p>
            <a:pPr eaLnBrk="0" hangingPunct="0"/>
            <a:endParaRPr lang="tr-TR">
              <a:latin typeface="Verdana" charset="0"/>
            </a:endParaRPr>
          </a:p>
        </p:txBody>
      </p:sp>
      <p:sp>
        <p:nvSpPr>
          <p:cNvPr id="17414" name="Oval 5"/>
          <p:cNvSpPr>
            <a:spLocks noChangeArrowheads="1"/>
          </p:cNvSpPr>
          <p:nvPr/>
        </p:nvSpPr>
        <p:spPr bwMode="auto">
          <a:xfrm>
            <a:off x="4611688" y="5048250"/>
            <a:ext cx="495300" cy="495300"/>
          </a:xfrm>
          <a:prstGeom prst="ellipse">
            <a:avLst/>
          </a:prstGeom>
          <a:solidFill>
            <a:schemeClr val="accent1"/>
          </a:solidFill>
          <a:ln w="9525">
            <a:solidFill>
              <a:schemeClr val="tx1"/>
            </a:solidFill>
            <a:round/>
            <a:headEnd/>
            <a:tailEnd/>
          </a:ln>
        </p:spPr>
        <p:txBody>
          <a:bodyPr wrap="none" anchor="ctr"/>
          <a:lstStyle/>
          <a:p>
            <a:pPr algn="ctr" eaLnBrk="0" hangingPunct="0"/>
            <a:r>
              <a:rPr lang="en-US" i="1">
                <a:latin typeface="Helvetica" charset="0"/>
              </a:rPr>
              <a:t>P</a:t>
            </a:r>
            <a:r>
              <a:rPr lang="en-US" i="1" baseline="-25000">
                <a:latin typeface="Helvetica" charset="0"/>
              </a:rPr>
              <a:t>i</a:t>
            </a:r>
            <a:endParaRPr lang="en-US">
              <a:latin typeface="Helvetica" charset="0"/>
            </a:endParaRPr>
          </a:p>
        </p:txBody>
      </p:sp>
      <p:sp>
        <p:nvSpPr>
          <p:cNvPr id="17415" name="Oval 6"/>
          <p:cNvSpPr>
            <a:spLocks noChangeArrowheads="1"/>
          </p:cNvSpPr>
          <p:nvPr/>
        </p:nvSpPr>
        <p:spPr bwMode="auto">
          <a:xfrm>
            <a:off x="4716463" y="3722688"/>
            <a:ext cx="495300" cy="495300"/>
          </a:xfrm>
          <a:prstGeom prst="ellipse">
            <a:avLst/>
          </a:prstGeom>
          <a:solidFill>
            <a:schemeClr val="accent1"/>
          </a:solidFill>
          <a:ln w="9525">
            <a:solidFill>
              <a:schemeClr val="tx1"/>
            </a:solidFill>
            <a:round/>
            <a:headEnd/>
            <a:tailEnd/>
          </a:ln>
        </p:spPr>
        <p:txBody>
          <a:bodyPr wrap="none" anchor="ctr"/>
          <a:lstStyle/>
          <a:p>
            <a:pPr algn="ctr" eaLnBrk="0" hangingPunct="0"/>
            <a:r>
              <a:rPr lang="en-US" i="1">
                <a:latin typeface="Helvetica" charset="0"/>
              </a:rPr>
              <a:t>P</a:t>
            </a:r>
            <a:r>
              <a:rPr lang="en-US" i="1" baseline="-25000">
                <a:latin typeface="Helvetica" charset="0"/>
              </a:rPr>
              <a:t>i</a:t>
            </a:r>
            <a:endParaRPr lang="en-US" i="1">
              <a:latin typeface="Helvetica" charset="0"/>
            </a:endParaRPr>
          </a:p>
        </p:txBody>
      </p:sp>
      <p:grpSp>
        <p:nvGrpSpPr>
          <p:cNvPr id="17416" name="Group 12"/>
          <p:cNvGrpSpPr>
            <a:grpSpLocks/>
          </p:cNvGrpSpPr>
          <p:nvPr/>
        </p:nvGrpSpPr>
        <p:grpSpPr bwMode="auto">
          <a:xfrm>
            <a:off x="5186363" y="2794000"/>
            <a:ext cx="438150" cy="419100"/>
            <a:chOff x="2666" y="1966"/>
            <a:chExt cx="276" cy="264"/>
          </a:xfrm>
        </p:grpSpPr>
        <p:sp>
          <p:nvSpPr>
            <p:cNvPr id="17434" name="Rectangle 7"/>
            <p:cNvSpPr>
              <a:spLocks noChangeArrowheads="1"/>
            </p:cNvSpPr>
            <p:nvPr/>
          </p:nvSpPr>
          <p:spPr bwMode="auto">
            <a:xfrm>
              <a:off x="2666" y="1966"/>
              <a:ext cx="276" cy="264"/>
            </a:xfrm>
            <a:prstGeom prst="rect">
              <a:avLst/>
            </a:prstGeom>
            <a:solidFill>
              <a:schemeClr val="accent1"/>
            </a:solidFill>
            <a:ln w="9525">
              <a:solidFill>
                <a:schemeClr val="tx1"/>
              </a:solidFill>
              <a:miter lim="800000"/>
              <a:headEnd/>
              <a:tailEnd/>
            </a:ln>
          </p:spPr>
          <p:txBody>
            <a:bodyPr wrap="none" anchor="ctr"/>
            <a:lstStyle/>
            <a:p>
              <a:pPr eaLnBrk="0" hangingPunct="0"/>
              <a:endParaRPr lang="tr-TR">
                <a:latin typeface="Verdana" charset="0"/>
              </a:endParaRPr>
            </a:p>
          </p:txBody>
        </p:sp>
        <p:sp>
          <p:nvSpPr>
            <p:cNvPr id="17435" name="Rectangle 8"/>
            <p:cNvSpPr>
              <a:spLocks noChangeArrowheads="1"/>
            </p:cNvSpPr>
            <p:nvPr/>
          </p:nvSpPr>
          <p:spPr bwMode="auto">
            <a:xfrm>
              <a:off x="2736" y="2026"/>
              <a:ext cx="47" cy="47"/>
            </a:xfrm>
            <a:prstGeom prst="rect">
              <a:avLst/>
            </a:prstGeom>
            <a:solidFill>
              <a:schemeClr val="accent1"/>
            </a:solidFill>
            <a:ln w="9525">
              <a:solidFill>
                <a:schemeClr val="tx1"/>
              </a:solidFill>
              <a:miter lim="800000"/>
              <a:headEnd/>
              <a:tailEnd/>
            </a:ln>
          </p:spPr>
          <p:txBody>
            <a:bodyPr wrap="none" anchor="ctr"/>
            <a:lstStyle/>
            <a:p>
              <a:pPr eaLnBrk="0" hangingPunct="0"/>
              <a:endParaRPr lang="tr-TR">
                <a:latin typeface="Verdana" charset="0"/>
              </a:endParaRPr>
            </a:p>
          </p:txBody>
        </p:sp>
        <p:sp>
          <p:nvSpPr>
            <p:cNvPr id="17436" name="Rectangle 9"/>
            <p:cNvSpPr>
              <a:spLocks noChangeArrowheads="1"/>
            </p:cNvSpPr>
            <p:nvPr/>
          </p:nvSpPr>
          <p:spPr bwMode="auto">
            <a:xfrm>
              <a:off x="2832" y="2026"/>
              <a:ext cx="47" cy="47"/>
            </a:xfrm>
            <a:prstGeom prst="rect">
              <a:avLst/>
            </a:prstGeom>
            <a:solidFill>
              <a:schemeClr val="accent1"/>
            </a:solidFill>
            <a:ln w="9525">
              <a:solidFill>
                <a:schemeClr val="tx1"/>
              </a:solidFill>
              <a:miter lim="800000"/>
              <a:headEnd/>
              <a:tailEnd/>
            </a:ln>
          </p:spPr>
          <p:txBody>
            <a:bodyPr wrap="none" anchor="ctr"/>
            <a:lstStyle/>
            <a:p>
              <a:pPr eaLnBrk="0" hangingPunct="0"/>
              <a:endParaRPr lang="tr-TR">
                <a:latin typeface="Verdana" charset="0"/>
              </a:endParaRPr>
            </a:p>
          </p:txBody>
        </p:sp>
        <p:sp>
          <p:nvSpPr>
            <p:cNvPr id="17437" name="Rectangle 10"/>
            <p:cNvSpPr>
              <a:spLocks noChangeArrowheads="1"/>
            </p:cNvSpPr>
            <p:nvPr/>
          </p:nvSpPr>
          <p:spPr bwMode="auto">
            <a:xfrm>
              <a:off x="2736" y="2108"/>
              <a:ext cx="47" cy="47"/>
            </a:xfrm>
            <a:prstGeom prst="rect">
              <a:avLst/>
            </a:prstGeom>
            <a:solidFill>
              <a:schemeClr val="accent1"/>
            </a:solidFill>
            <a:ln w="9525">
              <a:solidFill>
                <a:schemeClr val="tx1"/>
              </a:solidFill>
              <a:miter lim="800000"/>
              <a:headEnd/>
              <a:tailEnd/>
            </a:ln>
          </p:spPr>
          <p:txBody>
            <a:bodyPr wrap="none" anchor="ctr"/>
            <a:lstStyle/>
            <a:p>
              <a:pPr eaLnBrk="0" hangingPunct="0"/>
              <a:endParaRPr lang="tr-TR">
                <a:latin typeface="Verdana" charset="0"/>
              </a:endParaRPr>
            </a:p>
          </p:txBody>
        </p:sp>
        <p:sp>
          <p:nvSpPr>
            <p:cNvPr id="17438" name="Rectangle 11"/>
            <p:cNvSpPr>
              <a:spLocks noChangeArrowheads="1"/>
            </p:cNvSpPr>
            <p:nvPr/>
          </p:nvSpPr>
          <p:spPr bwMode="auto">
            <a:xfrm>
              <a:off x="2832" y="2108"/>
              <a:ext cx="47" cy="47"/>
            </a:xfrm>
            <a:prstGeom prst="rect">
              <a:avLst/>
            </a:prstGeom>
            <a:solidFill>
              <a:schemeClr val="accent1"/>
            </a:solidFill>
            <a:ln w="9525">
              <a:solidFill>
                <a:schemeClr val="tx1"/>
              </a:solidFill>
              <a:miter lim="800000"/>
              <a:headEnd/>
              <a:tailEnd/>
            </a:ln>
          </p:spPr>
          <p:txBody>
            <a:bodyPr wrap="none" anchor="ctr"/>
            <a:lstStyle/>
            <a:p>
              <a:pPr eaLnBrk="0" hangingPunct="0"/>
              <a:endParaRPr lang="tr-TR">
                <a:latin typeface="Verdana" charset="0"/>
              </a:endParaRPr>
            </a:p>
          </p:txBody>
        </p:sp>
      </p:grpSp>
      <p:grpSp>
        <p:nvGrpSpPr>
          <p:cNvPr id="17417" name="Group 13"/>
          <p:cNvGrpSpPr>
            <a:grpSpLocks/>
          </p:cNvGrpSpPr>
          <p:nvPr/>
        </p:nvGrpSpPr>
        <p:grpSpPr bwMode="auto">
          <a:xfrm>
            <a:off x="5548313" y="3786188"/>
            <a:ext cx="438150" cy="419100"/>
            <a:chOff x="2666" y="1966"/>
            <a:chExt cx="276" cy="264"/>
          </a:xfrm>
        </p:grpSpPr>
        <p:sp>
          <p:nvSpPr>
            <p:cNvPr id="17429" name="Rectangle 14"/>
            <p:cNvSpPr>
              <a:spLocks noChangeArrowheads="1"/>
            </p:cNvSpPr>
            <p:nvPr/>
          </p:nvSpPr>
          <p:spPr bwMode="auto">
            <a:xfrm>
              <a:off x="2666" y="1966"/>
              <a:ext cx="276" cy="264"/>
            </a:xfrm>
            <a:prstGeom prst="rect">
              <a:avLst/>
            </a:prstGeom>
            <a:solidFill>
              <a:schemeClr val="accent1"/>
            </a:solidFill>
            <a:ln w="9525">
              <a:solidFill>
                <a:schemeClr val="tx1"/>
              </a:solidFill>
              <a:miter lim="800000"/>
              <a:headEnd/>
              <a:tailEnd/>
            </a:ln>
          </p:spPr>
          <p:txBody>
            <a:bodyPr wrap="none" anchor="ctr"/>
            <a:lstStyle/>
            <a:p>
              <a:pPr eaLnBrk="0" hangingPunct="0"/>
              <a:endParaRPr lang="tr-TR">
                <a:latin typeface="Verdana" charset="0"/>
              </a:endParaRPr>
            </a:p>
          </p:txBody>
        </p:sp>
        <p:sp>
          <p:nvSpPr>
            <p:cNvPr id="17430" name="Rectangle 15"/>
            <p:cNvSpPr>
              <a:spLocks noChangeArrowheads="1"/>
            </p:cNvSpPr>
            <p:nvPr/>
          </p:nvSpPr>
          <p:spPr bwMode="auto">
            <a:xfrm>
              <a:off x="2736" y="2026"/>
              <a:ext cx="47" cy="47"/>
            </a:xfrm>
            <a:prstGeom prst="rect">
              <a:avLst/>
            </a:prstGeom>
            <a:solidFill>
              <a:schemeClr val="accent1"/>
            </a:solidFill>
            <a:ln w="9525">
              <a:solidFill>
                <a:schemeClr val="tx1"/>
              </a:solidFill>
              <a:miter lim="800000"/>
              <a:headEnd/>
              <a:tailEnd/>
            </a:ln>
          </p:spPr>
          <p:txBody>
            <a:bodyPr wrap="none" anchor="ctr"/>
            <a:lstStyle/>
            <a:p>
              <a:pPr eaLnBrk="0" hangingPunct="0"/>
              <a:endParaRPr lang="tr-TR">
                <a:latin typeface="Verdana" charset="0"/>
              </a:endParaRPr>
            </a:p>
          </p:txBody>
        </p:sp>
        <p:sp>
          <p:nvSpPr>
            <p:cNvPr id="17431" name="Rectangle 16"/>
            <p:cNvSpPr>
              <a:spLocks noChangeArrowheads="1"/>
            </p:cNvSpPr>
            <p:nvPr/>
          </p:nvSpPr>
          <p:spPr bwMode="auto">
            <a:xfrm>
              <a:off x="2832" y="2026"/>
              <a:ext cx="47" cy="47"/>
            </a:xfrm>
            <a:prstGeom prst="rect">
              <a:avLst/>
            </a:prstGeom>
            <a:solidFill>
              <a:schemeClr val="accent1"/>
            </a:solidFill>
            <a:ln w="9525">
              <a:solidFill>
                <a:schemeClr val="tx1"/>
              </a:solidFill>
              <a:miter lim="800000"/>
              <a:headEnd/>
              <a:tailEnd/>
            </a:ln>
          </p:spPr>
          <p:txBody>
            <a:bodyPr wrap="none" anchor="ctr"/>
            <a:lstStyle/>
            <a:p>
              <a:pPr eaLnBrk="0" hangingPunct="0"/>
              <a:endParaRPr lang="tr-TR">
                <a:latin typeface="Verdana" charset="0"/>
              </a:endParaRPr>
            </a:p>
          </p:txBody>
        </p:sp>
        <p:sp>
          <p:nvSpPr>
            <p:cNvPr id="17432" name="Rectangle 17"/>
            <p:cNvSpPr>
              <a:spLocks noChangeArrowheads="1"/>
            </p:cNvSpPr>
            <p:nvPr/>
          </p:nvSpPr>
          <p:spPr bwMode="auto">
            <a:xfrm>
              <a:off x="2736" y="2108"/>
              <a:ext cx="47" cy="47"/>
            </a:xfrm>
            <a:prstGeom prst="rect">
              <a:avLst/>
            </a:prstGeom>
            <a:solidFill>
              <a:schemeClr val="accent1"/>
            </a:solidFill>
            <a:ln w="9525">
              <a:solidFill>
                <a:schemeClr val="tx1"/>
              </a:solidFill>
              <a:miter lim="800000"/>
              <a:headEnd/>
              <a:tailEnd/>
            </a:ln>
          </p:spPr>
          <p:txBody>
            <a:bodyPr wrap="none" anchor="ctr"/>
            <a:lstStyle/>
            <a:p>
              <a:pPr eaLnBrk="0" hangingPunct="0"/>
              <a:endParaRPr lang="tr-TR">
                <a:latin typeface="Verdana" charset="0"/>
              </a:endParaRPr>
            </a:p>
          </p:txBody>
        </p:sp>
        <p:sp>
          <p:nvSpPr>
            <p:cNvPr id="17433" name="Rectangle 18"/>
            <p:cNvSpPr>
              <a:spLocks noChangeArrowheads="1"/>
            </p:cNvSpPr>
            <p:nvPr/>
          </p:nvSpPr>
          <p:spPr bwMode="auto">
            <a:xfrm>
              <a:off x="2832" y="2108"/>
              <a:ext cx="47" cy="47"/>
            </a:xfrm>
            <a:prstGeom prst="rect">
              <a:avLst/>
            </a:prstGeom>
            <a:solidFill>
              <a:schemeClr val="accent1"/>
            </a:solidFill>
            <a:ln w="9525">
              <a:solidFill>
                <a:schemeClr val="tx1"/>
              </a:solidFill>
              <a:miter lim="800000"/>
              <a:headEnd/>
              <a:tailEnd/>
            </a:ln>
          </p:spPr>
          <p:txBody>
            <a:bodyPr wrap="none" anchor="ctr"/>
            <a:lstStyle/>
            <a:p>
              <a:pPr eaLnBrk="0" hangingPunct="0"/>
              <a:endParaRPr lang="tr-TR">
                <a:latin typeface="Verdana" charset="0"/>
              </a:endParaRPr>
            </a:p>
          </p:txBody>
        </p:sp>
      </p:grpSp>
      <p:sp>
        <p:nvSpPr>
          <p:cNvPr id="17418" name="Line 19"/>
          <p:cNvSpPr>
            <a:spLocks noChangeShapeType="1"/>
          </p:cNvSpPr>
          <p:nvPr/>
        </p:nvSpPr>
        <p:spPr bwMode="auto">
          <a:xfrm>
            <a:off x="5221288" y="3989388"/>
            <a:ext cx="304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7419" name="Text Box 20"/>
          <p:cNvSpPr txBox="1">
            <a:spLocks noChangeArrowheads="1"/>
          </p:cNvSpPr>
          <p:nvPr/>
        </p:nvSpPr>
        <p:spPr bwMode="auto">
          <a:xfrm>
            <a:off x="5608638" y="4203700"/>
            <a:ext cx="33813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spcBef>
                <a:spcPct val="50000"/>
              </a:spcBef>
            </a:pPr>
            <a:r>
              <a:rPr lang="en-US" sz="1400" i="1">
                <a:latin typeface="Helvetica" charset="0"/>
              </a:rPr>
              <a:t>R</a:t>
            </a:r>
            <a:r>
              <a:rPr lang="en-US" sz="1400" i="1" baseline="-25000">
                <a:latin typeface="Helvetica" charset="0"/>
              </a:rPr>
              <a:t>j</a:t>
            </a:r>
            <a:endParaRPr lang="en-US" sz="1400" i="1">
              <a:latin typeface="Helvetica" charset="0"/>
            </a:endParaRPr>
          </a:p>
        </p:txBody>
      </p:sp>
      <p:grpSp>
        <p:nvGrpSpPr>
          <p:cNvPr id="17420" name="Group 21"/>
          <p:cNvGrpSpPr>
            <a:grpSpLocks/>
          </p:cNvGrpSpPr>
          <p:nvPr/>
        </p:nvGrpSpPr>
        <p:grpSpPr bwMode="auto">
          <a:xfrm>
            <a:off x="5405438" y="5111750"/>
            <a:ext cx="438150" cy="419100"/>
            <a:chOff x="2666" y="1966"/>
            <a:chExt cx="276" cy="264"/>
          </a:xfrm>
        </p:grpSpPr>
        <p:sp>
          <p:nvSpPr>
            <p:cNvPr id="17424" name="Rectangle 22"/>
            <p:cNvSpPr>
              <a:spLocks noChangeArrowheads="1"/>
            </p:cNvSpPr>
            <p:nvPr/>
          </p:nvSpPr>
          <p:spPr bwMode="auto">
            <a:xfrm>
              <a:off x="2666" y="1966"/>
              <a:ext cx="276" cy="264"/>
            </a:xfrm>
            <a:prstGeom prst="rect">
              <a:avLst/>
            </a:prstGeom>
            <a:solidFill>
              <a:schemeClr val="accent1"/>
            </a:solidFill>
            <a:ln w="9525">
              <a:solidFill>
                <a:schemeClr val="tx1"/>
              </a:solidFill>
              <a:miter lim="800000"/>
              <a:headEnd/>
              <a:tailEnd/>
            </a:ln>
          </p:spPr>
          <p:txBody>
            <a:bodyPr wrap="none" anchor="ctr"/>
            <a:lstStyle/>
            <a:p>
              <a:pPr eaLnBrk="0" hangingPunct="0"/>
              <a:endParaRPr lang="tr-TR">
                <a:latin typeface="Verdana" charset="0"/>
              </a:endParaRPr>
            </a:p>
          </p:txBody>
        </p:sp>
        <p:sp>
          <p:nvSpPr>
            <p:cNvPr id="17425" name="Rectangle 23"/>
            <p:cNvSpPr>
              <a:spLocks noChangeArrowheads="1"/>
            </p:cNvSpPr>
            <p:nvPr/>
          </p:nvSpPr>
          <p:spPr bwMode="auto">
            <a:xfrm>
              <a:off x="2736" y="2026"/>
              <a:ext cx="47" cy="47"/>
            </a:xfrm>
            <a:prstGeom prst="rect">
              <a:avLst/>
            </a:prstGeom>
            <a:solidFill>
              <a:schemeClr val="accent1"/>
            </a:solidFill>
            <a:ln w="9525">
              <a:solidFill>
                <a:schemeClr val="tx1"/>
              </a:solidFill>
              <a:miter lim="800000"/>
              <a:headEnd/>
              <a:tailEnd/>
            </a:ln>
          </p:spPr>
          <p:txBody>
            <a:bodyPr wrap="none" anchor="ctr"/>
            <a:lstStyle/>
            <a:p>
              <a:pPr eaLnBrk="0" hangingPunct="0"/>
              <a:endParaRPr lang="tr-TR">
                <a:latin typeface="Verdana" charset="0"/>
              </a:endParaRPr>
            </a:p>
          </p:txBody>
        </p:sp>
        <p:sp>
          <p:nvSpPr>
            <p:cNvPr id="17426" name="Rectangle 24"/>
            <p:cNvSpPr>
              <a:spLocks noChangeArrowheads="1"/>
            </p:cNvSpPr>
            <p:nvPr/>
          </p:nvSpPr>
          <p:spPr bwMode="auto">
            <a:xfrm>
              <a:off x="2832" y="2026"/>
              <a:ext cx="47" cy="47"/>
            </a:xfrm>
            <a:prstGeom prst="rect">
              <a:avLst/>
            </a:prstGeom>
            <a:solidFill>
              <a:schemeClr val="accent1"/>
            </a:solidFill>
            <a:ln w="9525">
              <a:solidFill>
                <a:schemeClr val="tx1"/>
              </a:solidFill>
              <a:miter lim="800000"/>
              <a:headEnd/>
              <a:tailEnd/>
            </a:ln>
          </p:spPr>
          <p:txBody>
            <a:bodyPr wrap="none" anchor="ctr"/>
            <a:lstStyle/>
            <a:p>
              <a:pPr eaLnBrk="0" hangingPunct="0"/>
              <a:endParaRPr lang="tr-TR">
                <a:latin typeface="Verdana" charset="0"/>
              </a:endParaRPr>
            </a:p>
          </p:txBody>
        </p:sp>
        <p:sp>
          <p:nvSpPr>
            <p:cNvPr id="17427" name="Rectangle 25"/>
            <p:cNvSpPr>
              <a:spLocks noChangeArrowheads="1"/>
            </p:cNvSpPr>
            <p:nvPr/>
          </p:nvSpPr>
          <p:spPr bwMode="auto">
            <a:xfrm>
              <a:off x="2736" y="2108"/>
              <a:ext cx="47" cy="47"/>
            </a:xfrm>
            <a:prstGeom prst="rect">
              <a:avLst/>
            </a:prstGeom>
            <a:solidFill>
              <a:schemeClr val="accent1"/>
            </a:solidFill>
            <a:ln w="9525">
              <a:solidFill>
                <a:schemeClr val="tx1"/>
              </a:solidFill>
              <a:miter lim="800000"/>
              <a:headEnd/>
              <a:tailEnd/>
            </a:ln>
          </p:spPr>
          <p:txBody>
            <a:bodyPr wrap="none" anchor="ctr"/>
            <a:lstStyle/>
            <a:p>
              <a:pPr eaLnBrk="0" hangingPunct="0"/>
              <a:endParaRPr lang="tr-TR">
                <a:latin typeface="Verdana" charset="0"/>
              </a:endParaRPr>
            </a:p>
          </p:txBody>
        </p:sp>
        <p:sp>
          <p:nvSpPr>
            <p:cNvPr id="17428" name="Rectangle 26"/>
            <p:cNvSpPr>
              <a:spLocks noChangeArrowheads="1"/>
            </p:cNvSpPr>
            <p:nvPr/>
          </p:nvSpPr>
          <p:spPr bwMode="auto">
            <a:xfrm>
              <a:off x="2832" y="2108"/>
              <a:ext cx="47" cy="47"/>
            </a:xfrm>
            <a:prstGeom prst="rect">
              <a:avLst/>
            </a:prstGeom>
            <a:solidFill>
              <a:schemeClr val="accent1"/>
            </a:solidFill>
            <a:ln w="9525">
              <a:solidFill>
                <a:schemeClr val="tx1"/>
              </a:solidFill>
              <a:miter lim="800000"/>
              <a:headEnd/>
              <a:tailEnd/>
            </a:ln>
          </p:spPr>
          <p:txBody>
            <a:bodyPr wrap="none" anchor="ctr"/>
            <a:lstStyle/>
            <a:p>
              <a:pPr eaLnBrk="0" hangingPunct="0"/>
              <a:endParaRPr lang="tr-TR">
                <a:latin typeface="Verdana" charset="0"/>
              </a:endParaRPr>
            </a:p>
          </p:txBody>
        </p:sp>
      </p:grpSp>
      <p:sp>
        <p:nvSpPr>
          <p:cNvPr id="17421" name="Line 27"/>
          <p:cNvSpPr>
            <a:spLocks noChangeShapeType="1"/>
          </p:cNvSpPr>
          <p:nvPr/>
        </p:nvSpPr>
        <p:spPr bwMode="auto">
          <a:xfrm flipH="1">
            <a:off x="5078413" y="5257800"/>
            <a:ext cx="476250" cy="1047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7422" name="Text Box 28"/>
          <p:cNvSpPr txBox="1">
            <a:spLocks noChangeArrowheads="1"/>
          </p:cNvSpPr>
          <p:nvPr/>
        </p:nvSpPr>
        <p:spPr bwMode="auto">
          <a:xfrm>
            <a:off x="5456238" y="5500688"/>
            <a:ext cx="33813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spcBef>
                <a:spcPct val="50000"/>
              </a:spcBef>
            </a:pPr>
            <a:r>
              <a:rPr lang="en-US" sz="1400" i="1">
                <a:latin typeface="Helvetica" charset="0"/>
              </a:rPr>
              <a:t>R</a:t>
            </a:r>
            <a:r>
              <a:rPr lang="en-US" sz="1400" i="1" baseline="-25000">
                <a:latin typeface="Helvetica" charset="0"/>
              </a:rPr>
              <a:t>j</a:t>
            </a:r>
            <a:endParaRPr lang="en-US" sz="1400" i="1">
              <a:latin typeface="Helvetica" charset="0"/>
            </a:endParaRPr>
          </a:p>
        </p:txBody>
      </p:sp>
      <p:sp>
        <p:nvSpPr>
          <p:cNvPr id="17423" name="Rectangle 3"/>
          <p:cNvSpPr>
            <a:spLocks noChangeArrowheads="1"/>
          </p:cNvSpPr>
          <p:nvPr/>
        </p:nvSpPr>
        <p:spPr bwMode="auto">
          <a:xfrm>
            <a:off x="468313" y="1851025"/>
            <a:ext cx="5472112"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FontTx/>
              <a:buChar char="•"/>
            </a:pPr>
            <a:r>
              <a:rPr lang="en-US"/>
              <a:t>Process</a:t>
            </a:r>
            <a:br>
              <a:rPr lang="en-US"/>
            </a:br>
            <a:r>
              <a:rPr lang="en-US"/>
              <a:t/>
            </a:r>
            <a:br>
              <a:rPr lang="en-US"/>
            </a:br>
            <a:endParaRPr lang="en-US"/>
          </a:p>
          <a:p>
            <a:pPr marL="342900" indent="-342900">
              <a:spcBef>
                <a:spcPct val="20000"/>
              </a:spcBef>
              <a:buFontTx/>
              <a:buChar char="•"/>
            </a:pPr>
            <a:r>
              <a:rPr lang="en-US"/>
              <a:t>Resource Type with 4 instances</a:t>
            </a:r>
          </a:p>
          <a:p>
            <a:pPr marL="342900" indent="-342900">
              <a:spcBef>
                <a:spcPct val="20000"/>
              </a:spcBef>
            </a:pPr>
            <a:endParaRPr lang="en-US"/>
          </a:p>
          <a:p>
            <a:pPr marL="342900" indent="-342900">
              <a:spcBef>
                <a:spcPct val="20000"/>
              </a:spcBef>
              <a:buFontTx/>
              <a:buChar char="•"/>
            </a:pPr>
            <a:endParaRPr lang="en-US"/>
          </a:p>
          <a:p>
            <a:pPr marL="342900" indent="-342900">
              <a:spcBef>
                <a:spcPct val="20000"/>
              </a:spcBef>
              <a:buFontTx/>
              <a:buChar char="•"/>
            </a:pPr>
            <a:r>
              <a:rPr lang="en-US" i="1"/>
              <a:t>P</a:t>
            </a:r>
            <a:r>
              <a:rPr lang="en-US" i="1" baseline="-25000"/>
              <a:t>i</a:t>
            </a:r>
            <a:r>
              <a:rPr lang="en-US" i="1"/>
              <a:t> </a:t>
            </a:r>
            <a:r>
              <a:rPr lang="en-US"/>
              <a:t>requests instance of </a:t>
            </a:r>
            <a:r>
              <a:rPr lang="en-US" i="1"/>
              <a:t>R</a:t>
            </a:r>
            <a:r>
              <a:rPr lang="en-US" i="1" baseline="-25000"/>
              <a:t>j</a:t>
            </a:r>
            <a:endParaRPr lang="en-US"/>
          </a:p>
          <a:p>
            <a:pPr marL="342900" indent="-342900">
              <a:spcBef>
                <a:spcPct val="20000"/>
              </a:spcBef>
              <a:buFontTx/>
              <a:buChar char="•"/>
            </a:pPr>
            <a:endParaRPr lang="en-US"/>
          </a:p>
          <a:p>
            <a:pPr marL="342900" indent="-342900">
              <a:spcBef>
                <a:spcPct val="20000"/>
              </a:spcBef>
            </a:pPr>
            <a:endParaRPr lang="en-US"/>
          </a:p>
          <a:p>
            <a:pPr marL="342900" indent="-342900">
              <a:spcBef>
                <a:spcPct val="20000"/>
              </a:spcBef>
              <a:buFontTx/>
              <a:buChar char="•"/>
            </a:pPr>
            <a:r>
              <a:rPr lang="en-US" i="1"/>
              <a:t>P</a:t>
            </a:r>
            <a:r>
              <a:rPr lang="en-US" i="1" baseline="-25000"/>
              <a:t>i</a:t>
            </a:r>
            <a:r>
              <a:rPr lang="en-US"/>
              <a:t> is holding an instance of </a:t>
            </a:r>
            <a:r>
              <a:rPr lang="en-US" i="1"/>
              <a:t>R</a:t>
            </a:r>
            <a:r>
              <a:rPr lang="en-US" i="1" baseline="-25000"/>
              <a:t>j</a:t>
            </a:r>
            <a:endParaRPr lang="en-US" i="1"/>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2"/>
          <p:cNvSpPr>
            <a:spLocks noGrp="1"/>
          </p:cNvSpPr>
          <p:nvPr>
            <p:ph type="dt" sz="quarter" idx="10"/>
          </p:nvPr>
        </p:nvSpPr>
        <p:spPr/>
        <p:txBody>
          <a:bodyPr/>
          <a:lstStyle/>
          <a:p>
            <a:pPr>
              <a:defRPr/>
            </a:pPr>
            <a:r>
              <a:rPr lang="tr-TR"/>
              <a:t>CS342 Operating Systems</a:t>
            </a:r>
            <a:endParaRPr lang="en-US"/>
          </a:p>
        </p:txBody>
      </p:sp>
      <p:sp>
        <p:nvSpPr>
          <p:cNvPr id="6" name="Footer Placeholder 3"/>
          <p:cNvSpPr>
            <a:spLocks noGrp="1"/>
          </p:cNvSpPr>
          <p:nvPr>
            <p:ph type="ftr" sz="quarter" idx="11"/>
          </p:nvPr>
        </p:nvSpPr>
        <p:spPr/>
        <p:txBody>
          <a:bodyPr/>
          <a:lstStyle/>
          <a:p>
            <a:pPr>
              <a:defRPr/>
            </a:pPr>
            <a:r>
              <a:rPr lang="tr-TR"/>
              <a:t>İbrahim Körpeoğlu, Bilkent University</a:t>
            </a:r>
            <a:endParaRPr lang="en-US"/>
          </a:p>
        </p:txBody>
      </p:sp>
      <p:sp>
        <p:nvSpPr>
          <p:cNvPr id="7" name="Slide Number Placeholder 4"/>
          <p:cNvSpPr>
            <a:spLocks noGrp="1"/>
          </p:cNvSpPr>
          <p:nvPr>
            <p:ph type="sldNum" sz="quarter" idx="12"/>
          </p:nvPr>
        </p:nvSpPr>
        <p:spPr/>
        <p:txBody>
          <a:bodyPr/>
          <a:lstStyle/>
          <a:p>
            <a:pPr>
              <a:defRPr/>
            </a:pPr>
            <a:fld id="{31158602-B11E-2C4E-8126-B0CFCEF02303}" type="slidenum">
              <a:rPr lang="en-US"/>
              <a:pPr>
                <a:defRPr/>
              </a:pPr>
              <a:t>9</a:t>
            </a:fld>
            <a:endParaRPr lang="en-US"/>
          </a:p>
        </p:txBody>
      </p:sp>
      <p:sp>
        <p:nvSpPr>
          <p:cNvPr id="1060868" name="Rectangle 4"/>
          <p:cNvSpPr>
            <a:spLocks noGrp="1" noChangeArrowheads="1"/>
          </p:cNvSpPr>
          <p:nvPr>
            <p:ph type="title"/>
          </p:nvPr>
        </p:nvSpPr>
        <p:spPr/>
        <p:txBody>
          <a:bodyPr/>
          <a:lstStyle/>
          <a:p>
            <a:pPr eaLnBrk="1" hangingPunct="1">
              <a:defRPr/>
            </a:pPr>
            <a:r>
              <a:rPr lang="en-US" smtClean="0">
                <a:cs typeface="+mj-cs"/>
              </a:rPr>
              <a:t>Resource Allocation Graph With A Deadlock</a:t>
            </a:r>
          </a:p>
        </p:txBody>
      </p:sp>
      <p:pic>
        <p:nvPicPr>
          <p:cNvPr id="21509"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9113" y="1844675"/>
            <a:ext cx="2781300" cy="409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60870" name="Text Box 6"/>
          <p:cNvSpPr txBox="1">
            <a:spLocks noChangeArrowheads="1"/>
          </p:cNvSpPr>
          <p:nvPr/>
        </p:nvSpPr>
        <p:spPr bwMode="auto">
          <a:xfrm>
            <a:off x="6732588" y="2492375"/>
            <a:ext cx="1781175"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type="none" w="lg" len="lg"/>
                <a:tailEnd type="none" w="lg"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spAutoFit/>
          </a:bodyPr>
          <a:lstStyle/>
          <a:p>
            <a:pPr>
              <a:defRPr/>
            </a:pPr>
            <a:r>
              <a:rPr lang="en-US">
                <a:cs typeface="+mn-cs"/>
              </a:rPr>
              <a:t>There is a cycle</a:t>
            </a:r>
          </a:p>
          <a:p>
            <a:pPr>
              <a:defRPr/>
            </a:pPr>
            <a:r>
              <a:rPr lang="en-US">
                <a:cs typeface="+mn-cs"/>
              </a:rPr>
              <a:t>and </a:t>
            </a:r>
          </a:p>
          <a:p>
            <a:pPr>
              <a:defRPr/>
            </a:pPr>
            <a:r>
              <a:rPr lang="en-US">
                <a:cs typeface="+mn-cs"/>
              </a:rPr>
              <a:t>Deadlock</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Default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175" cap="flat" cmpd="sng" algn="ctr">
          <a:solidFill>
            <a:schemeClr val="tx1"/>
          </a:solidFill>
          <a:prstDash val="solid"/>
          <a:round/>
          <a:headEnd type="none" w="lg" len="lg"/>
          <a:tailEnd type="none" w="lg" len="lg"/>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3175" cap="flat" cmpd="sng" algn="ctr">
          <a:solidFill>
            <a:schemeClr val="tx1"/>
          </a:solidFill>
          <a:prstDash val="solid"/>
          <a:round/>
          <a:headEnd type="none" w="lg" len="lg"/>
          <a:tailEnd type="none" w="lg" len="lg"/>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ea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Mountain Top</Template>
  <TotalTime>4314</TotalTime>
  <Words>3504</Words>
  <Application>Microsoft Macintosh PowerPoint</Application>
  <PresentationFormat>On-screen Show (4:3)</PresentationFormat>
  <Paragraphs>1017</Paragraphs>
  <Slides>58</Slides>
  <Notes>54</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Default Design</vt:lpstr>
      <vt:lpstr>Chapter 7 Deadlocks </vt:lpstr>
      <vt:lpstr>Objectives and Outline</vt:lpstr>
      <vt:lpstr>The Deadlock Problem</vt:lpstr>
      <vt:lpstr>Bridge Crossing Example</vt:lpstr>
      <vt:lpstr>System Model</vt:lpstr>
      <vt:lpstr>Deadlock Characterization</vt:lpstr>
      <vt:lpstr>Resource-Allocation Graph</vt:lpstr>
      <vt:lpstr>Resource-Allocation Graph (Cont.)</vt:lpstr>
      <vt:lpstr>Resource Allocation Graph With A Deadlock</vt:lpstr>
      <vt:lpstr>Graph With A Cycle But No Deadlock</vt:lpstr>
      <vt:lpstr>Basic Facts</vt:lpstr>
      <vt:lpstr>Methods for Handling Deadlocks</vt:lpstr>
      <vt:lpstr>Deadlock Prevention</vt:lpstr>
      <vt:lpstr>Deadlock Prevention (Cont.)</vt:lpstr>
      <vt:lpstr>Deadlock Prevention (Cont.)</vt:lpstr>
      <vt:lpstr>Proof </vt:lpstr>
      <vt:lpstr>Deadlock Avoidance</vt:lpstr>
      <vt:lpstr>Safe state</vt:lpstr>
      <vt:lpstr>Safe state</vt:lpstr>
      <vt:lpstr>Basic Facts</vt:lpstr>
      <vt:lpstr>Safe, Unsafe , Deadlock State</vt:lpstr>
      <vt:lpstr>Avoidance Algorithms</vt:lpstr>
      <vt:lpstr>Resource-Allocation Graph Scheme</vt:lpstr>
      <vt:lpstr>Resource-Allocation Graph</vt:lpstr>
      <vt:lpstr>Resource-Allocation Graph</vt:lpstr>
      <vt:lpstr>Unsafe State In Resource-Allocation Graph</vt:lpstr>
      <vt:lpstr>Resource-Allocation Graph Algorithm</vt:lpstr>
      <vt:lpstr>Banker’s Algorithm</vt:lpstr>
      <vt:lpstr>Simple Example</vt:lpstr>
      <vt:lpstr>Simple Example</vt:lpstr>
      <vt:lpstr>Data Structures for the Banker’s Algorithm</vt:lpstr>
      <vt:lpstr>An example system state</vt:lpstr>
      <vt:lpstr>Notation</vt:lpstr>
      <vt:lpstr>Safety Algorithm</vt:lpstr>
      <vt:lpstr>Resource-Request Algorithm  for Process Pi</vt:lpstr>
      <vt:lpstr>Resource-Request Algorithm  for Process Pi</vt:lpstr>
      <vt:lpstr>Example of Banker’s Algorithm</vt:lpstr>
      <vt:lpstr>Example of Banker’s Algorithm</vt:lpstr>
      <vt:lpstr>Example of Banker’s Algorithm</vt:lpstr>
      <vt:lpstr>Example:  P1 requests (1,0,2)</vt:lpstr>
      <vt:lpstr>Example:  P1 requests (1,0,2)</vt:lpstr>
      <vt:lpstr>P4  requests (3,3,0)? </vt:lpstr>
      <vt:lpstr>P0 requests (0,2,0)? Should we grant?</vt:lpstr>
      <vt:lpstr>P0 requests (0,2,0)? Should we grant?</vt:lpstr>
      <vt:lpstr>Deadlock Detection</vt:lpstr>
      <vt:lpstr>Single Instance of Each Resource Type</vt:lpstr>
      <vt:lpstr>Single Instance of Each Resource Type</vt:lpstr>
      <vt:lpstr>Several Instances of Research Type</vt:lpstr>
      <vt:lpstr>Detection Algorithm</vt:lpstr>
      <vt:lpstr>Detection Algorithm (Cont.)</vt:lpstr>
      <vt:lpstr>Example of Detection Algorithm</vt:lpstr>
      <vt:lpstr>Example of Detection Algorithm</vt:lpstr>
      <vt:lpstr>Another example</vt:lpstr>
      <vt:lpstr>Check</vt:lpstr>
      <vt:lpstr>Detection-Algorithm Usage</vt:lpstr>
      <vt:lpstr>Recovery from Deadlock:  Process Termination</vt:lpstr>
      <vt:lpstr>Recovery from Deadlock: Resource Preemption</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Ibrahim Korpeoglu</cp:lastModifiedBy>
  <cp:revision>3545</cp:revision>
  <dcterms:created xsi:type="dcterms:W3CDTF">1601-01-01T00:00:00Z</dcterms:created>
  <dcterms:modified xsi:type="dcterms:W3CDTF">2018-03-26T22:50:13Z</dcterms:modified>
</cp:coreProperties>
</file>