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56" y="-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ea typeface="ＭＳ Ｐゴシック" charset="-128"/>
              <a:cs typeface="+mn-cs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ea typeface="ＭＳ Ｐゴシック" charset="-128"/>
              <a:cs typeface="+mn-cs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ea typeface="ＭＳ Ｐゴシック" charset="-128"/>
              <a:cs typeface="+mn-cs"/>
            </a:endParaRPr>
          </a:p>
        </p:txBody>
      </p:sp>
      <p:sp>
        <p:nvSpPr>
          <p:cNvPr id="553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ea typeface="ＭＳ Ｐゴシック" charset="-128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45F5425A-6F59-9B4D-BC1C-E2F0019F02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06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703439-E9DE-4340-8E6C-EDBB1E8544A5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5A16A07-2098-4B4C-816D-1149F81F66B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63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9E892B-4CF3-3948-A1E4-53704017D32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E9B6EBF-307B-5245-AFA9-8A3049CA3FD7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554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E03B55-6DED-4C4A-9C56-5865A5D86AD5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E4F1A1-C1CD-BD48-B41B-59C6A6734E1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656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2712C5-B3D7-0242-B3E0-5D6B45CA56A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558120A-D0B7-2E45-9EF1-F1FB72EC2FC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758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62B380-B657-E84B-9632-835BEABAE04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A39D9FD-160D-CF4C-9AA4-A37451E8D8F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861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A20F89-22DE-7747-BFB4-7907EA900C3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D87C528-E34A-B149-B06A-388062D81A6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963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4F7BBE-0F3E-B245-9A4C-C97FE4820B5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E92A175-2BB8-A34F-858D-999FFEE5DE1E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70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270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EE03E6-5566-9847-9D32-A70F4BDBC74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85EF8E5-5283-F446-8774-77377AF97DB9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066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066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F7D8EF-E3B9-8F45-B27B-ED62C72150F0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3EE02BA-0FD2-B54C-99AF-6EEC4FEF021E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168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168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B61702-F332-544B-952A-CEBD4FA88340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C46C04E-992F-5B49-A1E3-B8217D8AD665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373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373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90E4F6-5CC7-204F-8F93-C53468E0DC4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FD0AF0E-CB55-F642-B02E-BC26BDE35CEE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47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475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BCF7BB-4FAB-A642-8CA4-0B00639C460D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BEB4845-C9FC-794C-A40C-F595258250C0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734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B2620E-2E87-D649-831A-F833B292890F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2AA7729-7EEA-2B42-B28B-748F5E4366D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578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A9009C-DB6A-1747-BE0D-6720BCD6C50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BD77306-4991-4144-AEB0-27B3E2DE1FA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680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938BB3-11D0-FD49-82BB-A2564F69985A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90CDCE7-E591-3D4F-B04B-8DCE68DA57A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782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782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F1B2E1-26BE-A64B-B891-3B1692C01C47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442C456-B7D9-D449-863E-EBCE09220DCE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885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A53D47-F4C2-544A-9E41-76BADD463A6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ED02ABE-07EB-BA41-A4AF-68B74894B4A9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987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98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E74ADD-E920-ED4A-95BF-DE5740FF7217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A990479-140B-7547-B420-11E0B0F0CAB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90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090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BD1017-61BB-CC4A-A011-61B488A324F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8956E6D-BBFB-7649-8FE5-779FF84D6F48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9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192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91F6B1-ADA0-9940-8C3C-8B2CEAB5AAE9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F096B84-7EB4-E74D-815A-6F75B1B0A62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294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294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F921B7-495A-D842-91A3-E1ACFB1A0C8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F1CE71C-99A5-3A48-B58A-6BEF0BEFF189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397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397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EABBE7-31C3-CB4B-AA16-20EC76A073E9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154AAA0-D7D5-B946-A9FA-89EF39035ED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499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499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DBAEBE-5117-0048-99E6-0470F6CEA0C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C42516-1C6D-5646-BC50-2DD8FA5DE64F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837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D377A1-AF80-1A41-A548-2819D9E3162A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D668CDB-4C94-9D48-92B8-2D9487A2B2E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D41665-E3CC-A847-A847-012CFCD46EE1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47EF7AB-82D3-5A49-BB9B-534803B314E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704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704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7F8817-D4A1-D948-AB9E-23B8B5229F1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C2746B7-4EAC-5A4C-90D2-2B40D31DAF8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806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806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973AC4-423B-7745-976B-EBF9C574ACAE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35AB8E3-EA56-A647-B985-A40C302CD135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90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909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1A9B70-34D4-4E43-94ED-C808E1B7DFED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880C351-3ED1-464B-BC85-794F9C2A67F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011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A2C250-EAF4-7345-AB5E-DED475F7DF09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4434B95-FAF9-FE4E-800C-FE953EE292A1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114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114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DE5C79-2CBC-BC47-A066-4B67061CC86A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9719E31-3D15-7946-A88A-8B1F4D68A7A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16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68E7D0-C4F4-344E-9772-B537F9CEC27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B08370-C43F-4F41-BDEE-9BD7AB7EEEB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318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318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E8C17F-B934-E148-861A-2D08E7147C19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301BBB-F53B-8A40-A678-E507235AAACF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421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421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9B8FF4-C473-B24D-8C8A-6F627F8E287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AF95B93-F4FE-5C40-B6D7-BCF28AB77747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523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523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0614FE-9330-0940-9E32-63E76C677CB9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1E6A5F6-7792-FE40-93E2-5627A1BF6A90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939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4BD4A7-B244-7148-9046-F671536962B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3A7CFE-D38A-7A41-99B4-1B65FFD71DC0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626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626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747C07-2A55-434B-B796-A6DDEF2D870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F776223-DCDE-844B-98B8-2E884E015B3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728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BAD8CA-DDA0-8544-B880-26300B93DBC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E8D4FE4-F05C-854C-915A-689B6117093F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830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830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750D8F-6FEC-8F4E-8F75-80420C63F377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970157D-7220-2542-B609-022CF2D71E0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933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933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909EF3-89A1-3246-AD9B-8415AF98582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220E415-C239-3B49-8773-EF0C5187D7C1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03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0B4783-66D9-874A-BCCD-81BBAA4F9A7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F07133-C142-F743-AEF4-31FAAA7E237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138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138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9B6D32-BC08-424A-A49B-7EEB1F297C3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9E1E05D-38DC-7049-8CA1-AFA74E01E021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0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240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93A4BF-60C8-F640-99D8-18C43FDC75A5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496AF0F-0E9F-5A4E-BF83-A3915BAA7AF5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42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342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2A8314-A411-4845-8672-85B27408D95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0D21BD-428A-4940-93E1-80D2BE1411C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45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445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260E12-6B80-A04E-B693-F231D092B51D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9913DE4-DFB9-7B41-91DB-DB24E8CA4415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547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54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6A827E-7B34-0644-9260-0F4FFF51C4A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05F2E7A-323E-ED4D-97E5-77A40A0AAE1E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042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54BBFC-C402-9B44-BC9D-FCCCE625264D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50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A70F71D-8F77-664F-8FFF-938D7EE2A3AD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50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650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33D82D-8016-354E-B9D9-FFF8140759DA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51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7283917-E4C2-6D4A-8317-31A4DEE77355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51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5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752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458A7F-BE83-4D44-BD1D-E243CBF97E16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52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85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85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F3957C-15B9-C44E-AA96-A381D78D0907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3C4667B-F346-BC4F-BE97-5A79A681D718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44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CD4B7D-BE5B-4E4B-98D5-48D05DCFC0B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72CC009-5572-DC4F-9B25-1A4BA2ED5F5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246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B7B0CE-FBC5-D44C-BBD4-56D97DA02939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1CDEA57-30F7-A243-9F19-77C3FBEFC08A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34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933063-4DF9-324F-BC1F-3D07C644676D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6E9469-018C-8249-ADBD-E4A547CC3F88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00BCA-E041-284B-9819-27D2B60AEC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6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D7EBF-6DE5-8648-B645-980E2DA070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2488" cy="6076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6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780BD-F7A1-CB4B-A2C1-1A658F3A69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6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8C9CF-5292-B04D-8FD4-7D93191CD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4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B4E40-7090-2241-B514-49D9884516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5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0363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57338"/>
            <a:ext cx="4171950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D100F-DC6C-174F-ACF3-AC53BA2825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8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F5753-3DC8-FA46-A910-F9F68F2A33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4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207C5-264C-884B-A811-987AD8CDFE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0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C6B3A1-0A4B-F643-9CE9-575312AEEF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0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303D1-807E-A349-9AF9-AAB1E6778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7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BD3B8-40AC-D142-A06C-4ADE877BB7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1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47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4713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027988" y="6381750"/>
            <a:ext cx="952500" cy="307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F2BD4CA8-5944-434C-9F63-87D840A046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17500" y="1341438"/>
            <a:ext cx="8497888" cy="1587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B4C2C62-8CDC-044A-AAA2-07D71ACC10C0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55650" y="1844675"/>
            <a:ext cx="77771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600" b="1" dirty="0">
                <a:solidFill>
                  <a:srgbClr val="000000"/>
                </a:solidFill>
                <a:latin typeface="Tahoma Small Cap" charset="0"/>
              </a:rPr>
              <a:t>Chapter 13</a:t>
            </a:r>
            <a:br>
              <a:rPr lang="en-US" sz="3600" b="1" dirty="0">
                <a:solidFill>
                  <a:srgbClr val="000000"/>
                </a:solidFill>
                <a:latin typeface="Tahoma Small Cap" charset="0"/>
              </a:rPr>
            </a:br>
            <a:r>
              <a:rPr lang="en-US" sz="3600" b="1" dirty="0">
                <a:solidFill>
                  <a:srgbClr val="000000"/>
                </a:solidFill>
                <a:latin typeface="Tahoma Small Cap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ahoma Small Cap" charset="0"/>
              </a:rPr>
              <a:t>Input/Output</a:t>
            </a:r>
            <a:r>
              <a:rPr lang="en-US" sz="3600" b="1" dirty="0">
                <a:solidFill>
                  <a:srgbClr val="000000"/>
                </a:solidFill>
                <a:latin typeface="Tahoma Small Cap" charset="0"/>
              </a:rPr>
              <a:t> (I/O) Systems 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476375" y="4149725"/>
            <a:ext cx="6080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</a:pPr>
            <a:endParaRPr lang="en-US" sz="16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en-US" sz="1600" b="1" dirty="0">
                <a:solidFill>
                  <a:srgbClr val="000000"/>
                </a:solidFill>
              </a:rPr>
              <a:t>Last Update: </a:t>
            </a:r>
            <a:r>
              <a:rPr lang="en-US" sz="1600" b="1" dirty="0" smtClean="0">
                <a:solidFill>
                  <a:srgbClr val="000000"/>
                </a:solidFill>
              </a:rPr>
              <a:t>May 9, </a:t>
            </a:r>
            <a:r>
              <a:rPr lang="en-US" sz="1600" b="1" dirty="0" smtClean="0">
                <a:solidFill>
                  <a:srgbClr val="000000"/>
                </a:solidFill>
              </a:rPr>
              <a:t>2019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2606675" y="188913"/>
            <a:ext cx="44053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Tahoma Small Cap" charset="0"/>
              </a:rPr>
              <a:t>Bilkent University </a:t>
            </a:r>
            <a:br>
              <a:rPr lang="en-US" sz="2000">
                <a:solidFill>
                  <a:srgbClr val="000000"/>
                </a:solidFill>
                <a:latin typeface="Tahoma Small Cap" charset="0"/>
              </a:rPr>
            </a:br>
            <a:r>
              <a:rPr lang="en-US" sz="2000">
                <a:solidFill>
                  <a:srgbClr val="000000"/>
                </a:solidFill>
                <a:latin typeface="Tahoma Small Cap" charset="0"/>
              </a:rPr>
              <a:t>Department of Computer Engineering</a:t>
            </a:r>
          </a:p>
          <a:p>
            <a:pPr eaLnBrk="1" hangingPunct="1">
              <a:buClrTx/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Tahoma Small Cap" charset="0"/>
              </a:rPr>
              <a:t>CS342 Operating Systems</a:t>
            </a: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D80079B-8990-B749-9B95-92E8F2C8EB26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I/O port addresses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4859338" y="1628775"/>
            <a:ext cx="504825" cy="4321175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6156325" y="3644900"/>
            <a:ext cx="249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 dirty="0">
                <a:solidFill>
                  <a:srgbClr val="000000"/>
                </a:solidFill>
              </a:rPr>
              <a:t>I/O port address space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4284663" y="1341438"/>
            <a:ext cx="56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000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4859338" y="1628775"/>
            <a:ext cx="504825" cy="431800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4859338" y="2492375"/>
            <a:ext cx="504825" cy="288925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4859338" y="3357563"/>
            <a:ext cx="504825" cy="719137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4859338" y="4292600"/>
            <a:ext cx="504825" cy="649288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AutoShape 10"/>
          <p:cNvSpPr>
            <a:spLocks/>
          </p:cNvSpPr>
          <p:nvPr/>
        </p:nvSpPr>
        <p:spPr bwMode="auto">
          <a:xfrm>
            <a:off x="5508625" y="1628775"/>
            <a:ext cx="647700" cy="4464050"/>
          </a:xfrm>
          <a:prstGeom prst="rightBrace">
            <a:avLst>
              <a:gd name="adj1" fmla="val 57435"/>
              <a:gd name="adj2" fmla="val 50000"/>
            </a:avLst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4859338" y="5445125"/>
            <a:ext cx="40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1277" name="Line 12"/>
          <p:cNvSpPr>
            <a:spLocks noChangeShapeType="1"/>
          </p:cNvSpPr>
          <p:nvPr/>
        </p:nvSpPr>
        <p:spPr bwMode="auto">
          <a:xfrm>
            <a:off x="3203575" y="1916113"/>
            <a:ext cx="1512888" cy="1587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2124075" y="1700213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Device X</a:t>
            </a:r>
          </a:p>
        </p:txBody>
      </p:sp>
      <p:sp>
        <p:nvSpPr>
          <p:cNvPr id="11279" name="Line 14"/>
          <p:cNvSpPr>
            <a:spLocks noChangeShapeType="1"/>
          </p:cNvSpPr>
          <p:nvPr/>
        </p:nvSpPr>
        <p:spPr bwMode="auto">
          <a:xfrm>
            <a:off x="3203575" y="2630488"/>
            <a:ext cx="1512888" cy="1587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2125663" y="2414588"/>
            <a:ext cx="1092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Device Y</a:t>
            </a:r>
          </a:p>
        </p:txBody>
      </p:sp>
      <p:sp>
        <p:nvSpPr>
          <p:cNvPr id="11281" name="Line 16"/>
          <p:cNvSpPr>
            <a:spLocks noChangeShapeType="1"/>
          </p:cNvSpPr>
          <p:nvPr/>
        </p:nvSpPr>
        <p:spPr bwMode="auto">
          <a:xfrm>
            <a:off x="3203575" y="3709988"/>
            <a:ext cx="1512888" cy="1587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Text Box 17"/>
          <p:cNvSpPr txBox="1">
            <a:spLocks noChangeArrowheads="1"/>
          </p:cNvSpPr>
          <p:nvPr/>
        </p:nvSpPr>
        <p:spPr bwMode="auto">
          <a:xfrm>
            <a:off x="2130425" y="3494088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Device Z</a:t>
            </a:r>
          </a:p>
        </p:txBody>
      </p:sp>
      <p:sp>
        <p:nvSpPr>
          <p:cNvPr id="11283" name="Text Box 18"/>
          <p:cNvSpPr txBox="1">
            <a:spLocks noChangeArrowheads="1"/>
          </p:cNvSpPr>
          <p:nvPr/>
        </p:nvSpPr>
        <p:spPr bwMode="auto">
          <a:xfrm>
            <a:off x="2390775" y="4529138"/>
            <a:ext cx="473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….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4927E6-3A4C-5948-AD4B-1538F3B92EF2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Device I/O Port Locations on PCs (partial)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686435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BF26021-CD06-D14B-AC29-80E4135B4AE7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A Typical PC Bus Structure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621030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9F4DAC-7959-6046-958A-0A204A809BAE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A typical I/O port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5316538" y="3625850"/>
            <a:ext cx="1511300" cy="358775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5245100" y="3913188"/>
            <a:ext cx="1704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data-in register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5316538" y="4411663"/>
            <a:ext cx="1511300" cy="358775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5175250" y="4705350"/>
            <a:ext cx="184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data-out register</a:t>
            </a: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3443288" y="4418013"/>
            <a:ext cx="1511300" cy="358775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3416300" y="4711700"/>
            <a:ext cx="161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status register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3443288" y="3625850"/>
            <a:ext cx="1511300" cy="358775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3378200" y="3919538"/>
            <a:ext cx="1692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control register</a:t>
            </a:r>
          </a:p>
        </p:txBody>
      </p:sp>
      <p:sp>
        <p:nvSpPr>
          <p:cNvPr id="14348" name="Line 11"/>
          <p:cNvSpPr>
            <a:spLocks noChangeShapeType="1"/>
          </p:cNvSpPr>
          <p:nvPr/>
        </p:nvSpPr>
        <p:spPr bwMode="auto">
          <a:xfrm flipH="1">
            <a:off x="3130550" y="4575175"/>
            <a:ext cx="650875" cy="935038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Text Box 12"/>
          <p:cNvSpPr txBox="1">
            <a:spLocks noChangeArrowheads="1"/>
          </p:cNvSpPr>
          <p:nvPr/>
        </p:nvSpPr>
        <p:spPr bwMode="auto">
          <a:xfrm>
            <a:off x="2555875" y="5438775"/>
            <a:ext cx="96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busy bit</a:t>
            </a:r>
          </a:p>
        </p:txBody>
      </p:sp>
      <p:sp>
        <p:nvSpPr>
          <p:cNvPr id="14350" name="Line 13"/>
          <p:cNvSpPr>
            <a:spLocks noChangeShapeType="1"/>
          </p:cNvSpPr>
          <p:nvPr/>
        </p:nvSpPr>
        <p:spPr bwMode="auto">
          <a:xfrm flipH="1" flipV="1">
            <a:off x="3417888" y="3060700"/>
            <a:ext cx="219075" cy="723900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Text Box 14"/>
          <p:cNvSpPr txBox="1">
            <a:spLocks noChangeArrowheads="1"/>
          </p:cNvSpPr>
          <p:nvPr/>
        </p:nvSpPr>
        <p:spPr bwMode="auto">
          <a:xfrm>
            <a:off x="2482850" y="2774950"/>
            <a:ext cx="212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 dirty="0">
                <a:solidFill>
                  <a:srgbClr val="000000"/>
                </a:solidFill>
              </a:rPr>
              <a:t>command ready bit</a:t>
            </a:r>
          </a:p>
        </p:txBody>
      </p:sp>
      <p:sp>
        <p:nvSpPr>
          <p:cNvPr id="14352" name="Line 15"/>
          <p:cNvSpPr>
            <a:spLocks noChangeShapeType="1"/>
          </p:cNvSpPr>
          <p:nvPr/>
        </p:nvSpPr>
        <p:spPr bwMode="auto">
          <a:xfrm flipV="1">
            <a:off x="4500563" y="3421063"/>
            <a:ext cx="215900" cy="363537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Text Box 16"/>
          <p:cNvSpPr txBox="1">
            <a:spLocks noChangeArrowheads="1"/>
          </p:cNvSpPr>
          <p:nvPr/>
        </p:nvSpPr>
        <p:spPr bwMode="auto">
          <a:xfrm>
            <a:off x="3995738" y="3062288"/>
            <a:ext cx="1489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command bit</a:t>
            </a:r>
          </a:p>
        </p:txBody>
      </p:sp>
      <p:sp>
        <p:nvSpPr>
          <p:cNvPr id="14354" name="Rectangle 17"/>
          <p:cNvSpPr>
            <a:spLocks noChangeArrowheads="1"/>
          </p:cNvSpPr>
          <p:nvPr/>
        </p:nvSpPr>
        <p:spPr bwMode="auto">
          <a:xfrm>
            <a:off x="1763713" y="2709863"/>
            <a:ext cx="5832475" cy="3095625"/>
          </a:xfrm>
          <a:prstGeom prst="rect">
            <a:avLst/>
          </a:prstGeom>
          <a:noFill/>
          <a:ln w="3240" cap="sq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AutoShape 18"/>
          <p:cNvSpPr>
            <a:spLocks noChangeArrowheads="1"/>
          </p:cNvSpPr>
          <p:nvPr/>
        </p:nvSpPr>
        <p:spPr bwMode="auto">
          <a:xfrm rot="-5400000">
            <a:off x="4211638" y="1844675"/>
            <a:ext cx="863600" cy="431800"/>
          </a:xfrm>
          <a:prstGeom prst="leftRightArrow">
            <a:avLst>
              <a:gd name="adj1" fmla="val 50000"/>
              <a:gd name="adj2" fmla="val 39815"/>
            </a:avLst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Text Box 19"/>
          <p:cNvSpPr txBox="1">
            <a:spLocks noChangeArrowheads="1"/>
          </p:cNvSpPr>
          <p:nvPr/>
        </p:nvSpPr>
        <p:spPr bwMode="auto">
          <a:xfrm>
            <a:off x="4787900" y="1771650"/>
            <a:ext cx="3611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I/O instructions move bytes/words</a:t>
            </a: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6659563" y="5445125"/>
            <a:ext cx="94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I/O port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611188" y="2859088"/>
            <a:ext cx="11715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Device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Controller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174E3B7-B0DE-E341-92AD-C3203E677AE4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Interacting with the Device controller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Host (</a:t>
            </a:r>
            <a:r>
              <a:rPr lang="en-US" sz="1800" dirty="0" err="1">
                <a:solidFill>
                  <a:srgbClr val="000000"/>
                </a:solidFill>
              </a:rPr>
              <a:t>CPU+Memory</a:t>
            </a:r>
            <a:r>
              <a:rPr lang="en-US" sz="1800" dirty="0">
                <a:solidFill>
                  <a:srgbClr val="000000"/>
                </a:solidFill>
              </a:rPr>
              <a:t>)  and Device Controller interaction (data transfers and control) can be in one of 3 ways: 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Polling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Interrupt driven I/O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Interrupt driven </a:t>
            </a:r>
            <a:r>
              <a:rPr lang="en-US" sz="1800" dirty="0" smtClean="0">
                <a:solidFill>
                  <a:srgbClr val="000000"/>
                </a:solidFill>
              </a:rPr>
              <a:t>I/O with </a:t>
            </a:r>
            <a:r>
              <a:rPr lang="en-US" sz="1800" dirty="0">
                <a:solidFill>
                  <a:srgbClr val="000000"/>
                </a:solidFill>
              </a:rPr>
              <a:t>help of DMA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967BDB7-059A-1F42-85A2-B64685DA16B0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Transferring Data between host and device: Polling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Determines state of device 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command-ready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busy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error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Busy-wait cycle to wait for I/O from device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FB70476-55CF-D447-9C27-D4E884B0931F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Example: polling based writing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349750" y="3992563"/>
            <a:ext cx="1511300" cy="358775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4278313" y="4279900"/>
            <a:ext cx="1704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data-in register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4349750" y="4922838"/>
            <a:ext cx="1511300" cy="358775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4208463" y="5216525"/>
            <a:ext cx="184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data-out register</a:t>
            </a: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2476500" y="4929188"/>
            <a:ext cx="1511300" cy="358775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2449513" y="5222875"/>
            <a:ext cx="161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status register</a:t>
            </a:r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2476500" y="3992563"/>
            <a:ext cx="1511300" cy="358775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2259013" y="4286250"/>
            <a:ext cx="19970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command/control 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register</a:t>
            </a:r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1547813" y="1628775"/>
            <a:ext cx="2663825" cy="792163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16397" name="Rectangle 12"/>
          <p:cNvSpPr>
            <a:spLocks noChangeArrowheads="1"/>
          </p:cNvSpPr>
          <p:nvPr/>
        </p:nvSpPr>
        <p:spPr bwMode="auto">
          <a:xfrm>
            <a:off x="4932363" y="1628775"/>
            <a:ext cx="2663825" cy="792163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Memory</a:t>
            </a:r>
          </a:p>
        </p:txBody>
      </p:sp>
      <p:sp>
        <p:nvSpPr>
          <p:cNvPr id="16398" name="Rectangle 13"/>
          <p:cNvSpPr>
            <a:spLocks noChangeArrowheads="1"/>
          </p:cNvSpPr>
          <p:nvPr/>
        </p:nvSpPr>
        <p:spPr bwMode="auto">
          <a:xfrm>
            <a:off x="1331913" y="3644900"/>
            <a:ext cx="6048375" cy="1944688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Text Box 14"/>
          <p:cNvSpPr txBox="1">
            <a:spLocks noChangeArrowheads="1"/>
          </p:cNvSpPr>
          <p:nvPr/>
        </p:nvSpPr>
        <p:spPr bwMode="auto">
          <a:xfrm>
            <a:off x="7361238" y="3736975"/>
            <a:ext cx="11715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Device</a:t>
            </a:r>
          </a:p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Controller</a:t>
            </a:r>
          </a:p>
        </p:txBody>
      </p:sp>
      <p:sp>
        <p:nvSpPr>
          <p:cNvPr id="16400" name="Rectangle 15"/>
          <p:cNvSpPr>
            <a:spLocks noChangeArrowheads="1"/>
          </p:cNvSpPr>
          <p:nvPr/>
        </p:nvSpPr>
        <p:spPr bwMode="auto">
          <a:xfrm>
            <a:off x="539750" y="2924175"/>
            <a:ext cx="8135938" cy="217488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system bus</a:t>
            </a:r>
          </a:p>
        </p:txBody>
      </p:sp>
      <p:sp>
        <p:nvSpPr>
          <p:cNvPr id="16401" name="Line 16"/>
          <p:cNvSpPr>
            <a:spLocks noChangeShapeType="1"/>
          </p:cNvSpPr>
          <p:nvPr/>
        </p:nvSpPr>
        <p:spPr bwMode="auto">
          <a:xfrm>
            <a:off x="3059113" y="2420938"/>
            <a:ext cx="1587" cy="503237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17"/>
          <p:cNvSpPr>
            <a:spLocks noChangeShapeType="1"/>
          </p:cNvSpPr>
          <p:nvPr/>
        </p:nvSpPr>
        <p:spPr bwMode="auto">
          <a:xfrm>
            <a:off x="5940425" y="2420938"/>
            <a:ext cx="1588" cy="503237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18"/>
          <p:cNvSpPr>
            <a:spLocks noChangeShapeType="1"/>
          </p:cNvSpPr>
          <p:nvPr/>
        </p:nvSpPr>
        <p:spPr bwMode="auto">
          <a:xfrm>
            <a:off x="4140200" y="3141663"/>
            <a:ext cx="1588" cy="503237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Freeform 19"/>
          <p:cNvSpPr>
            <a:spLocks/>
          </p:cNvSpPr>
          <p:nvPr/>
        </p:nvSpPr>
        <p:spPr bwMode="auto">
          <a:xfrm>
            <a:off x="2771775" y="2493963"/>
            <a:ext cx="647700" cy="2519362"/>
          </a:xfrm>
          <a:custGeom>
            <a:avLst/>
            <a:gdLst>
              <a:gd name="T0" fmla="*/ 165884327 w 310"/>
              <a:gd name="T1" fmla="*/ 2147483647 h 1066"/>
              <a:gd name="T2" fmla="*/ 165884327 w 310"/>
              <a:gd name="T3" fmla="*/ 2147483647 h 1066"/>
              <a:gd name="T4" fmla="*/ 1156831965 w 310"/>
              <a:gd name="T5" fmla="*/ 2147483647 h 1066"/>
              <a:gd name="T6" fmla="*/ 362327547 w 310"/>
              <a:gd name="T7" fmla="*/ 2027559039 h 1066"/>
              <a:gd name="T8" fmla="*/ 1353275118 w 310"/>
              <a:gd name="T9" fmla="*/ 0 h 10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0"/>
              <a:gd name="T16" fmla="*/ 0 h 1066"/>
              <a:gd name="T17" fmla="*/ 310 w 310"/>
              <a:gd name="T18" fmla="*/ 1066 h 10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0" h="1066">
                <a:moveTo>
                  <a:pt x="38" y="1044"/>
                </a:moveTo>
                <a:cubicBezTo>
                  <a:pt x="19" y="1055"/>
                  <a:pt x="0" y="1066"/>
                  <a:pt x="38" y="998"/>
                </a:cubicBezTo>
                <a:cubicBezTo>
                  <a:pt x="76" y="930"/>
                  <a:pt x="258" y="741"/>
                  <a:pt x="265" y="635"/>
                </a:cubicBezTo>
                <a:cubicBezTo>
                  <a:pt x="272" y="529"/>
                  <a:pt x="76" y="469"/>
                  <a:pt x="83" y="363"/>
                </a:cubicBezTo>
                <a:cubicBezTo>
                  <a:pt x="90" y="257"/>
                  <a:pt x="200" y="128"/>
                  <a:pt x="310" y="0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2339975" y="3141663"/>
            <a:ext cx="2011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check the busy bit</a:t>
            </a:r>
          </a:p>
        </p:txBody>
      </p:sp>
      <p:sp>
        <p:nvSpPr>
          <p:cNvPr id="17429" name="Freeform 21"/>
          <p:cNvSpPr>
            <a:spLocks/>
          </p:cNvSpPr>
          <p:nvPr/>
        </p:nvSpPr>
        <p:spPr bwMode="auto">
          <a:xfrm>
            <a:off x="3417888" y="2493963"/>
            <a:ext cx="385762" cy="1658937"/>
          </a:xfrm>
          <a:custGeom>
            <a:avLst/>
            <a:gdLst>
              <a:gd name="T0" fmla="*/ 576811481 w 242"/>
              <a:gd name="T1" fmla="*/ 0 h 1044"/>
              <a:gd name="T2" fmla="*/ 231232479 w 242"/>
              <a:gd name="T3" fmla="*/ 459547779 h 1044"/>
              <a:gd name="T4" fmla="*/ 576811481 w 242"/>
              <a:gd name="T5" fmla="*/ 1032718388 h 1044"/>
              <a:gd name="T6" fmla="*/ 0 w 242"/>
              <a:gd name="T7" fmla="*/ 2147483647 h 1044"/>
              <a:gd name="T8" fmla="*/ 0 60000 65536"/>
              <a:gd name="T9" fmla="*/ 0 60000 65536"/>
              <a:gd name="T10" fmla="*/ 0 60000 65536"/>
              <a:gd name="T11" fmla="*/ 0 60000 65536"/>
              <a:gd name="T12" fmla="*/ 0 w 242"/>
              <a:gd name="T13" fmla="*/ 0 h 1044"/>
              <a:gd name="T14" fmla="*/ 242 w 242"/>
              <a:gd name="T15" fmla="*/ 1044 h 10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" h="1044">
                <a:moveTo>
                  <a:pt x="227" y="0"/>
                </a:moveTo>
                <a:cubicBezTo>
                  <a:pt x="159" y="57"/>
                  <a:pt x="91" y="114"/>
                  <a:pt x="91" y="182"/>
                </a:cubicBezTo>
                <a:cubicBezTo>
                  <a:pt x="91" y="250"/>
                  <a:pt x="242" y="265"/>
                  <a:pt x="227" y="409"/>
                </a:cubicBezTo>
                <a:cubicBezTo>
                  <a:pt x="212" y="553"/>
                  <a:pt x="106" y="798"/>
                  <a:pt x="0" y="1044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176588" y="3567113"/>
            <a:ext cx="348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set the write bit (write command)</a:t>
            </a:r>
          </a:p>
        </p:txBody>
      </p:sp>
      <p:sp>
        <p:nvSpPr>
          <p:cNvPr id="17431" name="Freeform 23"/>
          <p:cNvSpPr>
            <a:spLocks/>
          </p:cNvSpPr>
          <p:nvPr/>
        </p:nvSpPr>
        <p:spPr bwMode="auto">
          <a:xfrm>
            <a:off x="4140200" y="2276475"/>
            <a:ext cx="1535113" cy="2881313"/>
          </a:xfrm>
          <a:custGeom>
            <a:avLst/>
            <a:gdLst>
              <a:gd name="T0" fmla="*/ 0 w 967"/>
              <a:gd name="T1" fmla="*/ 0 h 1815"/>
              <a:gd name="T2" fmla="*/ 2056448444 w 967"/>
              <a:gd name="T3" fmla="*/ 801409809 h 1815"/>
              <a:gd name="T4" fmla="*/ 2147483647 w 967"/>
              <a:gd name="T5" fmla="*/ 2147483647 h 1815"/>
              <a:gd name="T6" fmla="*/ 1486892693 w 967"/>
              <a:gd name="T7" fmla="*/ 2147483647 h 1815"/>
              <a:gd name="T8" fmla="*/ 0 60000 65536"/>
              <a:gd name="T9" fmla="*/ 0 60000 65536"/>
              <a:gd name="T10" fmla="*/ 0 60000 65536"/>
              <a:gd name="T11" fmla="*/ 0 60000 65536"/>
              <a:gd name="T12" fmla="*/ 0 w 967"/>
              <a:gd name="T13" fmla="*/ 0 h 1815"/>
              <a:gd name="T14" fmla="*/ 967 w 967"/>
              <a:gd name="T15" fmla="*/ 1815 h 1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7" h="1815">
                <a:moveTo>
                  <a:pt x="0" y="0"/>
                </a:moveTo>
                <a:cubicBezTo>
                  <a:pt x="332" y="64"/>
                  <a:pt x="665" y="129"/>
                  <a:pt x="816" y="318"/>
                </a:cubicBezTo>
                <a:cubicBezTo>
                  <a:pt x="967" y="507"/>
                  <a:pt x="945" y="885"/>
                  <a:pt x="907" y="1134"/>
                </a:cubicBezTo>
                <a:cubicBezTo>
                  <a:pt x="869" y="1383"/>
                  <a:pt x="729" y="1599"/>
                  <a:pt x="590" y="1815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5508625" y="3141663"/>
            <a:ext cx="115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write byte</a:t>
            </a:r>
          </a:p>
        </p:txBody>
      </p:sp>
      <p:sp>
        <p:nvSpPr>
          <p:cNvPr id="17433" name="Freeform 25"/>
          <p:cNvSpPr>
            <a:spLocks/>
          </p:cNvSpPr>
          <p:nvPr/>
        </p:nvSpPr>
        <p:spPr bwMode="auto">
          <a:xfrm>
            <a:off x="3708400" y="2565400"/>
            <a:ext cx="779463" cy="1655763"/>
          </a:xfrm>
          <a:custGeom>
            <a:avLst/>
            <a:gdLst>
              <a:gd name="T0" fmla="*/ 569555735 w 491"/>
              <a:gd name="T1" fmla="*/ 0 h 1043"/>
              <a:gd name="T2" fmla="*/ 1141632420 w 491"/>
              <a:gd name="T3" fmla="*/ 1028223976 h 1043"/>
              <a:gd name="T4" fmla="*/ 0 w 491"/>
              <a:gd name="T5" fmla="*/ 2147483647 h 1043"/>
              <a:gd name="T6" fmla="*/ 0 60000 65536"/>
              <a:gd name="T7" fmla="*/ 0 60000 65536"/>
              <a:gd name="T8" fmla="*/ 0 60000 65536"/>
              <a:gd name="T9" fmla="*/ 0 w 491"/>
              <a:gd name="T10" fmla="*/ 0 h 1043"/>
              <a:gd name="T11" fmla="*/ 491 w 491"/>
              <a:gd name="T12" fmla="*/ 1043 h 10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1" h="1043">
                <a:moveTo>
                  <a:pt x="226" y="0"/>
                </a:moveTo>
                <a:cubicBezTo>
                  <a:pt x="358" y="117"/>
                  <a:pt x="491" y="234"/>
                  <a:pt x="453" y="408"/>
                </a:cubicBezTo>
                <a:cubicBezTo>
                  <a:pt x="415" y="582"/>
                  <a:pt x="76" y="945"/>
                  <a:pt x="0" y="1043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3851275" y="3349625"/>
            <a:ext cx="249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set command ready bit</a:t>
            </a:r>
          </a:p>
        </p:txBody>
      </p:sp>
      <p:sp>
        <p:nvSpPr>
          <p:cNvPr id="17435" name="Freeform 27"/>
          <p:cNvSpPr>
            <a:spLocks/>
          </p:cNvSpPr>
          <p:nvPr/>
        </p:nvSpPr>
        <p:spPr bwMode="auto">
          <a:xfrm flipV="1">
            <a:off x="1930400" y="4797425"/>
            <a:ext cx="841375" cy="360363"/>
          </a:xfrm>
          <a:custGeom>
            <a:avLst/>
            <a:gdLst>
              <a:gd name="T0" fmla="*/ 93295480 w 485"/>
              <a:gd name="T1" fmla="*/ 318287985 h 408"/>
              <a:gd name="T2" fmla="*/ 228722207 w 485"/>
              <a:gd name="T3" fmla="*/ 70210731 h 408"/>
              <a:gd name="T4" fmla="*/ 1459612212 w 485"/>
              <a:gd name="T5" fmla="*/ 0 h 408"/>
              <a:gd name="T6" fmla="*/ 0 60000 65536"/>
              <a:gd name="T7" fmla="*/ 0 60000 65536"/>
              <a:gd name="T8" fmla="*/ 0 60000 65536"/>
              <a:gd name="T9" fmla="*/ 0 w 485"/>
              <a:gd name="T10" fmla="*/ 0 h 408"/>
              <a:gd name="T11" fmla="*/ 485 w 485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5" h="408">
                <a:moveTo>
                  <a:pt x="31" y="408"/>
                </a:moveTo>
                <a:cubicBezTo>
                  <a:pt x="15" y="283"/>
                  <a:pt x="0" y="158"/>
                  <a:pt x="76" y="90"/>
                </a:cubicBezTo>
                <a:cubicBezTo>
                  <a:pt x="152" y="22"/>
                  <a:pt x="318" y="11"/>
                  <a:pt x="485" y="0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1116013" y="5084763"/>
            <a:ext cx="1717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set the busy bit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4643438" y="5949950"/>
            <a:ext cx="2557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Perform write operation</a:t>
            </a:r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5508625" y="5157788"/>
            <a:ext cx="1588" cy="935037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250825" y="5589588"/>
            <a:ext cx="30654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clear the busy bit, </a:t>
            </a:r>
          </a:p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clear the command ready bit</a:t>
            </a:r>
          </a:p>
        </p:txBody>
      </p:sp>
      <p:sp>
        <p:nvSpPr>
          <p:cNvPr id="17440" name="Freeform 32"/>
          <p:cNvSpPr>
            <a:spLocks/>
          </p:cNvSpPr>
          <p:nvPr/>
        </p:nvSpPr>
        <p:spPr bwMode="auto">
          <a:xfrm>
            <a:off x="2700338" y="5084763"/>
            <a:ext cx="311150" cy="649287"/>
          </a:xfrm>
          <a:custGeom>
            <a:avLst/>
            <a:gdLst>
              <a:gd name="T0" fmla="*/ 0 w 196"/>
              <a:gd name="T1" fmla="*/ 1030742408 h 409"/>
              <a:gd name="T2" fmla="*/ 456149131 w 196"/>
              <a:gd name="T3" fmla="*/ 572074262 h 409"/>
              <a:gd name="T4" fmla="*/ 226814091 w 196"/>
              <a:gd name="T5" fmla="*/ 0 h 409"/>
              <a:gd name="T6" fmla="*/ 0 60000 65536"/>
              <a:gd name="T7" fmla="*/ 0 60000 65536"/>
              <a:gd name="T8" fmla="*/ 0 60000 65536"/>
              <a:gd name="T9" fmla="*/ 0 w 196"/>
              <a:gd name="T10" fmla="*/ 0 h 409"/>
              <a:gd name="T11" fmla="*/ 196 w 196"/>
              <a:gd name="T12" fmla="*/ 409 h 4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" h="409">
                <a:moveTo>
                  <a:pt x="0" y="409"/>
                </a:moveTo>
                <a:cubicBezTo>
                  <a:pt x="83" y="352"/>
                  <a:pt x="166" y="295"/>
                  <a:pt x="181" y="227"/>
                </a:cubicBezTo>
                <a:cubicBezTo>
                  <a:pt x="196" y="159"/>
                  <a:pt x="113" y="30"/>
                  <a:pt x="90" y="0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Freeform 33"/>
          <p:cNvSpPr>
            <a:spLocks/>
          </p:cNvSpPr>
          <p:nvPr/>
        </p:nvSpPr>
        <p:spPr bwMode="auto">
          <a:xfrm>
            <a:off x="3276600" y="4292600"/>
            <a:ext cx="598488" cy="1728788"/>
          </a:xfrm>
          <a:custGeom>
            <a:avLst/>
            <a:gdLst>
              <a:gd name="T0" fmla="*/ 0 w 377"/>
              <a:gd name="T1" fmla="*/ 2147483647 h 1089"/>
              <a:gd name="T2" fmla="*/ 798890932 w 377"/>
              <a:gd name="T3" fmla="*/ 1373486128 h 1089"/>
              <a:gd name="T4" fmla="*/ 912297426 w 377"/>
              <a:gd name="T5" fmla="*/ 572076370 h 1089"/>
              <a:gd name="T6" fmla="*/ 685483049 w 377"/>
              <a:gd name="T7" fmla="*/ 0 h 1089"/>
              <a:gd name="T8" fmla="*/ 0 60000 65536"/>
              <a:gd name="T9" fmla="*/ 0 60000 65536"/>
              <a:gd name="T10" fmla="*/ 0 60000 65536"/>
              <a:gd name="T11" fmla="*/ 0 60000 65536"/>
              <a:gd name="T12" fmla="*/ 0 w 377"/>
              <a:gd name="T13" fmla="*/ 0 h 1089"/>
              <a:gd name="T14" fmla="*/ 377 w 377"/>
              <a:gd name="T15" fmla="*/ 1089 h 10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7" h="1089">
                <a:moveTo>
                  <a:pt x="0" y="1089"/>
                </a:moveTo>
                <a:cubicBezTo>
                  <a:pt x="128" y="889"/>
                  <a:pt x="257" y="689"/>
                  <a:pt x="317" y="545"/>
                </a:cubicBezTo>
                <a:cubicBezTo>
                  <a:pt x="377" y="401"/>
                  <a:pt x="370" y="318"/>
                  <a:pt x="362" y="227"/>
                </a:cubicBezTo>
                <a:cubicBezTo>
                  <a:pt x="354" y="136"/>
                  <a:pt x="313" y="68"/>
                  <a:pt x="272" y="0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Text Box 34"/>
          <p:cNvSpPr txBox="1">
            <a:spLocks noChangeArrowheads="1"/>
          </p:cNvSpPr>
          <p:nvPr/>
        </p:nvSpPr>
        <p:spPr bwMode="auto">
          <a:xfrm>
            <a:off x="4356100" y="5661025"/>
            <a:ext cx="2251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Device/Port/Cable…</a:t>
            </a:r>
          </a:p>
        </p:txBody>
      </p:sp>
      <p:sp>
        <p:nvSpPr>
          <p:cNvPr id="16420" name="Rectangle 35"/>
          <p:cNvSpPr>
            <a:spLocks noChangeArrowheads="1"/>
          </p:cNvSpPr>
          <p:nvPr/>
        </p:nvSpPr>
        <p:spPr bwMode="auto">
          <a:xfrm>
            <a:off x="1835150" y="5661025"/>
            <a:ext cx="4897438" cy="6477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6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4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9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2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7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0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3" dur="500"/>
                                        <p:tgtEl>
                                          <p:spTgt spid="17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6" dur="500"/>
                                        <p:tgtEl>
                                          <p:spTgt spid="17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 animBg="1"/>
      <p:bldP spid="17429" grpId="0" animBg="1"/>
      <p:bldP spid="17431" grpId="0" animBg="1"/>
      <p:bldP spid="17433" grpId="0" animBg="1"/>
      <p:bldP spid="17435" grpId="0" animBg="1"/>
      <p:bldP spid="17438" grpId="0" animBg="1"/>
      <p:bldP spid="17440" grpId="0" animBg="1"/>
      <p:bldP spid="174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4BDB1FE-694A-3F43-9A50-6B137BA89F88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Example: polling based writing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50825" y="1954213"/>
            <a:ext cx="5232400" cy="420846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5613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1. read and check the busy bit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2. if busy go to 1. 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3. set the write bit in command register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4. Write byte (word) into data out register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5. Set the command ready bit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6. Go to 1(maybe after doing something 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else)</a:t>
            </a: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854575" y="1954213"/>
            <a:ext cx="3916363" cy="420846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5613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notices command ready bit set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set the busy bit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controller reads the command (it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is write command), gets byte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from data out register and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write the byte out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(this may take time)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clears the busy bit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clears the command ready bit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clears the error bit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1503363" y="1504950"/>
            <a:ext cx="663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6208713" y="1504950"/>
            <a:ext cx="1171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Controller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5979A2-674B-B042-9597-E7D350C636C1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Transferring Data between host and device: Interrupts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CPU Interrupt-request line triggered by I/O device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Interrupt handler receives interrupts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Maskable</a:t>
            </a:r>
            <a:r>
              <a:rPr lang="en-US" sz="2000" dirty="0">
                <a:solidFill>
                  <a:srgbClr val="000000"/>
                </a:solidFill>
              </a:rPr>
              <a:t> to ignore or delay some interrupts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Interrupt vector to dispatch interrupt to the correct handler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Based on priority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Some </a:t>
            </a:r>
            <a:r>
              <a:rPr lang="en-US" sz="2000" dirty="0" err="1">
                <a:solidFill>
                  <a:srgbClr val="000000"/>
                </a:solidFill>
              </a:rPr>
              <a:t>nonmaskable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Interrupt mechanism also used for exceptions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6BF9E6-430C-DE4F-B693-5B870EA8262A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Interrupt-Driven I/O Cycle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447800"/>
            <a:ext cx="50784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0433456-B009-CD41-B234-A9208E053B50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Objectives and Outline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4171950" cy="4679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00"/>
              </a:spcBef>
              <a:buClrTx/>
              <a:buFontTx/>
              <a:buNone/>
            </a:pPr>
            <a:r>
              <a:rPr lang="en-US" sz="1600" b="1" dirty="0">
                <a:solidFill>
                  <a:srgbClr val="000000"/>
                </a:solidFill>
              </a:rPr>
              <a:t>Objectives</a:t>
            </a:r>
          </a:p>
          <a:p>
            <a:pPr algn="l" eaLnBrk="1" hangingPunct="1">
              <a:spcBef>
                <a:spcPts val="400"/>
              </a:spcBef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Explore the structure of an operating </a:t>
            </a:r>
            <a:r>
              <a:rPr lang="en-US" sz="1600" dirty="0" smtClean="0">
                <a:solidFill>
                  <a:srgbClr val="000000"/>
                </a:solidFill>
              </a:rPr>
              <a:t>systems </a:t>
            </a:r>
            <a:r>
              <a:rPr lang="en-US" sz="1600" dirty="0">
                <a:solidFill>
                  <a:srgbClr val="000000"/>
                </a:solidFill>
              </a:rPr>
              <a:t>I/O subsystem</a:t>
            </a:r>
          </a:p>
          <a:p>
            <a:pPr algn="l" eaLnBrk="1" hangingPunct="1">
              <a:spcBef>
                <a:spcPts val="400"/>
              </a:spcBef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Discuss the principles of I/O hardware and its complexity</a:t>
            </a:r>
          </a:p>
          <a:p>
            <a:pPr algn="l" eaLnBrk="1" hangingPunct="1">
              <a:spcBef>
                <a:spcPts val="400"/>
              </a:spcBef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Provide details of the performance aspects of I/O hardware and software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48200" y="1557338"/>
            <a:ext cx="4171950" cy="4679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l">
              <a:spcBef>
                <a:spcPts val="4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Outline</a:t>
            </a:r>
          </a:p>
          <a:p>
            <a:pPr marL="341313" indent="-339725" algn="l">
              <a:spcBef>
                <a:spcPts val="4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-128"/>
                <a:cs typeface="+mn-cs"/>
              </a:rPr>
              <a:t>I/O Hardware</a:t>
            </a:r>
          </a:p>
          <a:p>
            <a:pPr marL="341313" indent="-339725" algn="l">
              <a:spcBef>
                <a:spcPts val="4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-128"/>
                <a:cs typeface="+mn-cs"/>
              </a:rPr>
              <a:t>Application I/O Interface</a:t>
            </a:r>
          </a:p>
          <a:p>
            <a:pPr marL="341313" indent="-339725" algn="l">
              <a:spcBef>
                <a:spcPts val="4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-128"/>
                <a:cs typeface="+mn-cs"/>
              </a:rPr>
              <a:t>Kernel I/O Subsystem</a:t>
            </a:r>
          </a:p>
          <a:p>
            <a:pPr marL="341313" indent="-339725" algn="l">
              <a:spcBef>
                <a:spcPts val="4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-128"/>
                <a:cs typeface="+mn-cs"/>
              </a:rPr>
              <a:t>Transforming I/O Requests to Hardware Operations</a:t>
            </a:r>
          </a:p>
          <a:p>
            <a:pPr marL="341313" indent="-339725" algn="l">
              <a:spcBef>
                <a:spcPts val="4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-128"/>
                <a:cs typeface="+mn-cs"/>
              </a:rPr>
              <a:t>STREAMS</a:t>
            </a:r>
          </a:p>
          <a:p>
            <a:pPr marL="341313" indent="-339725" algn="l">
              <a:spcBef>
                <a:spcPts val="4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-128"/>
                <a:cs typeface="+mn-cs"/>
              </a:rPr>
              <a:t>Performance</a:t>
            </a:r>
          </a:p>
          <a:p>
            <a:pPr marL="341313" indent="-339725" algn="l">
              <a:spcBef>
                <a:spcPts val="400"/>
              </a:spcBef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US" sz="1600" dirty="0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0716305-3F0C-9E4F-892E-6E95FA0ED163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Intel Pentium Processor Event-Vector Table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1452563"/>
            <a:ext cx="6107112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8385E7-3B34-9345-9200-020BD5C14925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Direct Memory Access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Used to </a:t>
            </a:r>
            <a:r>
              <a:rPr lang="en-US" sz="1800" b="1">
                <a:solidFill>
                  <a:srgbClr val="000000"/>
                </a:solidFill>
              </a:rPr>
              <a:t>avoid programmed I/O</a:t>
            </a:r>
            <a:r>
              <a:rPr lang="en-US" sz="1800">
                <a:solidFill>
                  <a:srgbClr val="000000"/>
                </a:solidFill>
              </a:rPr>
              <a:t> for large data movement 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Requires DMA controller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Bypasses CPU to </a:t>
            </a:r>
            <a:r>
              <a:rPr lang="en-US" sz="1800" b="1">
                <a:solidFill>
                  <a:srgbClr val="000000"/>
                </a:solidFill>
              </a:rPr>
              <a:t>transfer data directly between I/O device and memory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F85FFC5-7D85-B641-84A7-5C8CBBC3BE64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Six Step Process to Perform DMA Transfer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5903913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7052FAA-6194-C84E-88BD-1DB1941132D0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Application I/O Interface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l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Devices vary in many dimensions</a:t>
            </a: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Character-stream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 </a:t>
            </a: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or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 </a:t>
            </a: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block</a:t>
            </a: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Sequential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 </a:t>
            </a: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or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 </a:t>
            </a: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random-access</a:t>
            </a: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Sharable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 </a:t>
            </a: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or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 </a:t>
            </a: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dedicated</a:t>
            </a: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Speed of operation</a:t>
            </a: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read-write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, </a:t>
            </a: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read only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, </a:t>
            </a: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or</a:t>
            </a:r>
            <a:r>
              <a:rPr lang="en-US" sz="1800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 </a:t>
            </a: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write only</a:t>
            </a:r>
          </a:p>
          <a:p>
            <a:pPr marL="342900" indent="-341313" algn="l"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800" dirty="0">
              <a:solidFill>
                <a:srgbClr val="000000"/>
              </a:solidFill>
              <a:ea typeface="ＭＳ Ｐゴシック" charset="-128"/>
              <a:cs typeface="+mn-cs"/>
            </a:endParaRPr>
          </a:p>
          <a:p>
            <a:pPr marL="341313" indent="-341313" algn="l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Device-driver layer hides differences among I/O controllers from kernel</a:t>
            </a:r>
          </a:p>
          <a:p>
            <a:pPr marL="341313" indent="-341313" algn="l"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800" dirty="0">
              <a:solidFill>
                <a:srgbClr val="000000"/>
              </a:solidFill>
              <a:ea typeface="ＭＳ Ｐゴシック" charset="-128"/>
              <a:cs typeface="+mn-cs"/>
            </a:endParaRPr>
          </a:p>
          <a:p>
            <a:pPr marL="341313" indent="-341313" algn="l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I/O system calls</a:t>
            </a: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 encapsulate device behaviors in generic classes</a:t>
            </a:r>
          </a:p>
          <a:p>
            <a:pPr marL="342900" indent="-341313" algn="l"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+mn-cs"/>
              </a:rPr>
              <a:t>	(Application I/O Interface)</a:t>
            </a:r>
          </a:p>
          <a:p>
            <a:pPr marL="341313" indent="-341313" algn="l"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800" dirty="0">
              <a:solidFill>
                <a:srgbClr val="000000"/>
              </a:solidFill>
              <a:ea typeface="ＭＳ Ｐゴシック" charset="-128"/>
              <a:cs typeface="+mn-cs"/>
            </a:endParaRPr>
          </a:p>
          <a:p>
            <a:pPr marL="341313" indent="-341313" algn="l"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800" dirty="0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8B943D-04C9-3744-AC69-933CDEB02983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A Kernel I/O Structure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484313"/>
            <a:ext cx="62992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8273EA0-79B5-674E-8BE7-4B8844000C16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Characteristics of I/O Devices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557338"/>
            <a:ext cx="6357937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F4EB61C-98C1-7749-88B4-CC8D8FD7DB24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Block and Character Devices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Block devices include disk drives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Commands include </a:t>
            </a:r>
            <a:r>
              <a:rPr lang="en-US" sz="1800">
                <a:solidFill>
                  <a:srgbClr val="FF3300"/>
                </a:solidFill>
              </a:rPr>
              <a:t>read, write, seek</a:t>
            </a:r>
            <a:r>
              <a:rPr lang="en-US" sz="1800">
                <a:solidFill>
                  <a:srgbClr val="000000"/>
                </a:solidFill>
              </a:rPr>
              <a:t> 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Raw I/O or file-system access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Memory-mapped file access possible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Character devices include keyboards, mice, serial ports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Commands include </a:t>
            </a:r>
            <a:r>
              <a:rPr lang="en-US" sz="1800" b="1">
                <a:solidFill>
                  <a:srgbClr val="FF3300"/>
                </a:solidFill>
                <a:latin typeface="Courier New" charset="0"/>
              </a:rPr>
              <a:t>get(), put()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Libraries layered on top allow line editing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89897FC-C26F-F14C-940A-BF211ABB2DC3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Network Devices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Varying enough from block and character to have own interface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Unix and Windows NT/9</a:t>
            </a:r>
            <a:r>
              <a:rPr lang="en-US" sz="1800" i="1">
                <a:solidFill>
                  <a:srgbClr val="000000"/>
                </a:solidFill>
              </a:rPr>
              <a:t>x</a:t>
            </a:r>
            <a:r>
              <a:rPr lang="en-US" sz="1800">
                <a:solidFill>
                  <a:srgbClr val="000000"/>
                </a:solidFill>
              </a:rPr>
              <a:t>/2000 include </a:t>
            </a:r>
            <a:r>
              <a:rPr lang="en-US" sz="1800" b="1">
                <a:solidFill>
                  <a:srgbClr val="000000"/>
                </a:solidFill>
              </a:rPr>
              <a:t>socket interface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Separates network protocol from network operation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Includes </a:t>
            </a:r>
            <a:r>
              <a:rPr lang="en-US" sz="1800" b="1">
                <a:solidFill>
                  <a:srgbClr val="000000"/>
                </a:solidFill>
                <a:latin typeface="Courier New" charset="0"/>
              </a:rPr>
              <a:t>select</a:t>
            </a:r>
            <a:r>
              <a:rPr lang="en-US" sz="1800">
                <a:solidFill>
                  <a:srgbClr val="000000"/>
                </a:solidFill>
                <a:latin typeface="Courier New" charset="0"/>
              </a:rPr>
              <a:t>()</a:t>
            </a:r>
            <a:r>
              <a:rPr lang="en-US" sz="1800">
                <a:solidFill>
                  <a:srgbClr val="000000"/>
                </a:solidFill>
              </a:rPr>
              <a:t> functionality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Approaches vary widely (pipes, FIFOs, streams, queues, mailboxes)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07635F-6496-5443-8AC8-3DEF1B7887FE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Clocks and Timers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Provide current time, elapsed time, timer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Programmable interval </a:t>
            </a:r>
            <a:r>
              <a:rPr lang="en-US" sz="1800" i="1">
                <a:solidFill>
                  <a:srgbClr val="000000"/>
                </a:solidFill>
              </a:rPr>
              <a:t>timer</a:t>
            </a:r>
            <a:r>
              <a:rPr lang="en-US" sz="1800">
                <a:solidFill>
                  <a:srgbClr val="000000"/>
                </a:solidFill>
              </a:rPr>
              <a:t> (PIT) used for timings, periodic interrupts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Clr>
                <a:srgbClr val="FF3300"/>
              </a:buClr>
              <a:buFont typeface="Courier New" charset="0"/>
              <a:buChar char="•"/>
            </a:pPr>
            <a:r>
              <a:rPr lang="en-US" sz="1800" b="1">
                <a:solidFill>
                  <a:srgbClr val="FF3300"/>
                </a:solidFill>
                <a:latin typeface="Courier New" charset="0"/>
              </a:rPr>
              <a:t>ioctl()</a:t>
            </a:r>
            <a:r>
              <a:rPr lang="en-US" sz="1800">
                <a:solidFill>
                  <a:srgbClr val="000000"/>
                </a:solidFill>
              </a:rPr>
              <a:t> (on UNIX) covers odd aspects of I/O such as clocks and timers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482BBCD-6619-6A40-92F3-EB5E156DF96C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Blocking and Non-blocking I/O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 b="1">
                <a:solidFill>
                  <a:srgbClr val="000000"/>
                </a:solidFill>
              </a:rPr>
              <a:t>Blocking</a:t>
            </a:r>
            <a:r>
              <a:rPr lang="en-US" sz="1800">
                <a:solidFill>
                  <a:srgbClr val="000000"/>
                </a:solidFill>
              </a:rPr>
              <a:t> - process suspended until I/O completed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Easy to use and understand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Insufficient for some needs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 b="1">
                <a:solidFill>
                  <a:srgbClr val="000000"/>
                </a:solidFill>
              </a:rPr>
              <a:t>Non-blocking</a:t>
            </a:r>
            <a:r>
              <a:rPr lang="en-US" sz="1800">
                <a:solidFill>
                  <a:srgbClr val="000000"/>
                </a:solidFill>
              </a:rPr>
              <a:t> - I/O call returns with as much as available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User interface, data copy (buffered I/O)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Implemented via multi-threading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Returns quickly with count of bytes read or written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 b="1">
                <a:solidFill>
                  <a:srgbClr val="000000"/>
                </a:solidFill>
              </a:rPr>
              <a:t>Asynchronou</a:t>
            </a:r>
            <a:r>
              <a:rPr lang="en-US" sz="1800">
                <a:solidFill>
                  <a:srgbClr val="000000"/>
                </a:solidFill>
              </a:rPr>
              <a:t>s - process runs while I/O executes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Difficult to use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I/O subsystem </a:t>
            </a:r>
            <a:r>
              <a:rPr lang="en-US" sz="1800">
                <a:solidFill>
                  <a:srgbClr val="FF3300"/>
                </a:solidFill>
              </a:rPr>
              <a:t>signals</a:t>
            </a:r>
            <a:r>
              <a:rPr lang="en-US" sz="1800">
                <a:solidFill>
                  <a:srgbClr val="000000"/>
                </a:solidFill>
              </a:rPr>
              <a:t> process when I/O completed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E8A690E-639D-8346-A9FE-94DC76C433F7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I/O Hardware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Incredible variety of I/O devices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Common concepts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Port ( a connection point through which computer accesses a device)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Bus (daisy chain or shared direct access)</a:t>
            </a:r>
          </a:p>
          <a:p>
            <a:pPr lvl="2"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Medium over which signals are sent/received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Controller (host adapter)</a:t>
            </a:r>
          </a:p>
          <a:p>
            <a:pPr lvl="2"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Chip that can be accessed by CPU and that controls the device/port/</a:t>
            </a:r>
            <a:r>
              <a:rPr lang="en-US" sz="1800" dirty="0" smtClean="0">
                <a:solidFill>
                  <a:srgbClr val="000000"/>
                </a:solidFill>
              </a:rPr>
              <a:t>bus</a:t>
            </a:r>
            <a:endParaRPr lang="en-US" sz="1800" dirty="0">
              <a:solidFill>
                <a:srgbClr val="000000"/>
              </a:solidFill>
            </a:endParaRPr>
          </a:p>
          <a:p>
            <a:pPr lvl="3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PCI controller, Serial Port controller, keyboard controller, …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I/O instructions control devices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Devices have addresses, used by 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Direct I/O instructions (in, out, </a:t>
            </a:r>
            <a:r>
              <a:rPr lang="en-US" sz="1800" dirty="0" smtClean="0">
                <a:solidFill>
                  <a:srgbClr val="000000"/>
                </a:solidFill>
              </a:rPr>
              <a:t>etc.)</a:t>
            </a:r>
            <a:endParaRPr lang="en-US" sz="1800" dirty="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Memory-mapped I/O (move, load, store)..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67F25F1-994B-344E-911F-AF5ABF42FC88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Two I/O Methods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33600"/>
            <a:ext cx="6815137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763713" y="5949950"/>
            <a:ext cx="303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 b="1">
                <a:solidFill>
                  <a:srgbClr val="CC0000"/>
                </a:solidFill>
              </a:rPr>
              <a:t>Blocking/Synchronous I/O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5302250" y="5949950"/>
            <a:ext cx="214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 b="1">
                <a:solidFill>
                  <a:srgbClr val="CC0000"/>
                </a:solidFill>
              </a:rPr>
              <a:t>Asynchronous I/O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56BE0AA-D9BE-F04C-A9A8-C33436D66E8A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Kernel I/O Subsystem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827088" y="2709863"/>
            <a:ext cx="3814762" cy="1366837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Kernel I/O subsystem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827088" y="4149725"/>
            <a:ext cx="3816350" cy="792163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Device drivers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827088" y="5445125"/>
            <a:ext cx="3816350" cy="792163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Devices</a:t>
            </a: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827088" y="2205038"/>
            <a:ext cx="3816350" cy="4318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I/O system calls</a:t>
            </a:r>
          </a:p>
        </p:txBody>
      </p:sp>
      <p:sp>
        <p:nvSpPr>
          <p:cNvPr id="32776" name="Oval 7"/>
          <p:cNvSpPr>
            <a:spLocks noChangeArrowheads="1"/>
          </p:cNvSpPr>
          <p:nvPr/>
        </p:nvSpPr>
        <p:spPr bwMode="auto">
          <a:xfrm>
            <a:off x="1241425" y="1622425"/>
            <a:ext cx="936625" cy="503238"/>
          </a:xfrm>
          <a:prstGeom prst="ellips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8"/>
          <p:cNvSpPr>
            <a:spLocks noChangeArrowheads="1"/>
          </p:cNvSpPr>
          <p:nvPr/>
        </p:nvSpPr>
        <p:spPr bwMode="auto">
          <a:xfrm>
            <a:off x="2322513" y="1622425"/>
            <a:ext cx="936625" cy="503238"/>
          </a:xfrm>
          <a:prstGeom prst="ellips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9"/>
          <p:cNvSpPr>
            <a:spLocks noChangeArrowheads="1"/>
          </p:cNvSpPr>
          <p:nvPr/>
        </p:nvSpPr>
        <p:spPr bwMode="auto">
          <a:xfrm>
            <a:off x="3402013" y="1622425"/>
            <a:ext cx="936625" cy="503238"/>
          </a:xfrm>
          <a:prstGeom prst="ellips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Text Box 10"/>
          <p:cNvSpPr txBox="1">
            <a:spLocks noChangeArrowheads="1"/>
          </p:cNvSpPr>
          <p:nvPr/>
        </p:nvSpPr>
        <p:spPr bwMode="auto">
          <a:xfrm>
            <a:off x="4356100" y="1628775"/>
            <a:ext cx="1387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applications</a:t>
            </a:r>
          </a:p>
        </p:txBody>
      </p:sp>
      <p:sp>
        <p:nvSpPr>
          <p:cNvPr id="32780" name="Text Box 11"/>
          <p:cNvSpPr txBox="1">
            <a:spLocks noChangeArrowheads="1"/>
          </p:cNvSpPr>
          <p:nvPr/>
        </p:nvSpPr>
        <p:spPr bwMode="auto">
          <a:xfrm>
            <a:off x="5362575" y="2449513"/>
            <a:ext cx="216376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Uniform naming 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Scheduling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Buffering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Caching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Error handling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Spooling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Device Reservation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I/O Protection</a:t>
            </a:r>
          </a:p>
          <a:p>
            <a:pPr algn="l" eaLnBrk="1" hangingPunct="1">
              <a:buClrTx/>
              <a:buFontTx/>
              <a:buNone/>
            </a:pP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32781" name="AutoShape 12"/>
          <p:cNvSpPr>
            <a:spLocks/>
          </p:cNvSpPr>
          <p:nvPr/>
        </p:nvSpPr>
        <p:spPr bwMode="auto">
          <a:xfrm>
            <a:off x="5003800" y="2276475"/>
            <a:ext cx="431800" cy="2808288"/>
          </a:xfrm>
          <a:prstGeom prst="leftBrace">
            <a:avLst>
              <a:gd name="adj1" fmla="val 54197"/>
              <a:gd name="adj2" fmla="val 50000"/>
            </a:avLst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8C19814-D8D1-CA4A-A52C-F0725C78DF97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Kernel I/O Subsystem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Scheduling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Some I/O request ordering via </a:t>
            </a:r>
            <a:r>
              <a:rPr lang="en-US" sz="1800">
                <a:solidFill>
                  <a:srgbClr val="FF3300"/>
                </a:solidFill>
              </a:rPr>
              <a:t>per-device queue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Some OSs try fairness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B3F454-4257-9043-B16C-6E91F6CE72D1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Device-status Table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6780212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5558A5D-951E-4741-951E-5415AC8491B8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Kernel I/O Subsystem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Clr>
                <a:srgbClr val="FF3300"/>
              </a:buClr>
              <a:buFont typeface="Arial" charset="0"/>
              <a:buChar char="•"/>
            </a:pPr>
            <a:r>
              <a:rPr lang="en-US" sz="1800">
                <a:solidFill>
                  <a:srgbClr val="FF3300"/>
                </a:solidFill>
              </a:rPr>
              <a:t>Buffering</a:t>
            </a:r>
            <a:r>
              <a:rPr lang="en-US" sz="1800">
                <a:solidFill>
                  <a:srgbClr val="000000"/>
                </a:solidFill>
              </a:rPr>
              <a:t> - store data in memory while transferring between devices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To cope with device speed mismatch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To cope with device transfer size mismatch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To maintain </a:t>
            </a:r>
            <a:r>
              <a:rPr lang="ja-JP" sz="1800">
                <a:solidFill>
                  <a:srgbClr val="000000"/>
                </a:solidFill>
              </a:rPr>
              <a:t>“</a:t>
            </a:r>
            <a:r>
              <a:rPr lang="en-US" sz="1800">
                <a:solidFill>
                  <a:srgbClr val="000000"/>
                </a:solidFill>
              </a:rPr>
              <a:t>copy semantics</a:t>
            </a:r>
            <a:r>
              <a:rPr lang="ja-JP" sz="1800">
                <a:solidFill>
                  <a:srgbClr val="000000"/>
                </a:solidFill>
              </a:rPr>
              <a:t>”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96BCA7B-8FA0-6346-8100-CF6B8E7E7EBA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Sun Enterprise 6000 Device-Transfer Rates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473200"/>
            <a:ext cx="5808662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854823B-E468-FC4C-BD31-C8B96DDEBE97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Kernel I/O Subsystem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Caching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>
                <a:solidFill>
                  <a:srgbClr val="000000"/>
                </a:solidFill>
              </a:rPr>
              <a:t>- fast memory that is holding copy of data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Always just a copy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Key to performance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For example,  </a:t>
            </a:r>
            <a:r>
              <a:rPr lang="ja-JP" sz="1800">
                <a:solidFill>
                  <a:srgbClr val="000000"/>
                </a:solidFill>
              </a:rPr>
              <a:t>“</a:t>
            </a:r>
            <a:r>
              <a:rPr lang="en-US" sz="1800">
                <a:solidFill>
                  <a:srgbClr val="000000"/>
                </a:solidFill>
              </a:rPr>
              <a:t>disk cache</a:t>
            </a:r>
            <a:r>
              <a:rPr lang="ja-JP" sz="1800">
                <a:solidFill>
                  <a:srgbClr val="000000"/>
                </a:solidFill>
              </a:rPr>
              <a:t>”</a:t>
            </a:r>
            <a:r>
              <a:rPr lang="en-US" sz="1800">
                <a:solidFill>
                  <a:srgbClr val="000000"/>
                </a:solidFill>
              </a:rPr>
              <a:t> is caching the frequently accessed disk blocks in memory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72273BB-1023-C046-83EE-F0E1583C15F6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Kernel I/O Subsystem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Spooling - hold output for a device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If device can serve only one request at a time 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i.e., printing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Many processes can send output to the spooler at the same time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Spooler sends the outputs to the device one at a time.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D719C5-F006-CC44-A601-999C9AF43A79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Kernel I/O Subsystem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Device reservation - provides exclusive access to a device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System calls for allocation and de-allocation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Watch out for deadlock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C503E4-AF05-3049-823E-9CA037A817B3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Error Handling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OS can recover from disk read, device unavailable, transient write failures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Most return an error number or code when I/O request fails 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System error logs hold problem reports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64DD9BE-D596-3844-88D8-860A3C835548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I/O hardware concepts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793750" y="4219575"/>
            <a:ext cx="1295400" cy="360363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Serial port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61950" y="3571875"/>
            <a:ext cx="2087563" cy="576263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Serial Port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controller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3025775" y="3571875"/>
            <a:ext cx="2087563" cy="576263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SCSI (host)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controller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5473700" y="3571875"/>
            <a:ext cx="2087563" cy="576263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Graphics controller</a:t>
            </a: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5689600" y="4508500"/>
            <a:ext cx="1584325" cy="12954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Screen</a:t>
            </a:r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 flipH="1">
            <a:off x="3940175" y="4219575"/>
            <a:ext cx="23813" cy="1081088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3300413" y="4581525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SCSI bus</a:t>
            </a:r>
          </a:p>
        </p:txBody>
      </p:sp>
      <p:sp>
        <p:nvSpPr>
          <p:cNvPr id="5131" name="Oval 10"/>
          <p:cNvSpPr>
            <a:spLocks noChangeArrowheads="1"/>
          </p:cNvSpPr>
          <p:nvPr/>
        </p:nvSpPr>
        <p:spPr bwMode="auto">
          <a:xfrm>
            <a:off x="3209925" y="5695950"/>
            <a:ext cx="1512888" cy="541338"/>
          </a:xfrm>
          <a:prstGeom prst="ellips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Disk</a:t>
            </a: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3170238" y="5372100"/>
            <a:ext cx="1584325" cy="288925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Disk Controller</a:t>
            </a:r>
          </a:p>
        </p:txBody>
      </p:sp>
      <p:sp>
        <p:nvSpPr>
          <p:cNvPr id="5133" name="Freeform 12"/>
          <p:cNvSpPr>
            <a:spLocks noChangeArrowheads="1"/>
          </p:cNvSpPr>
          <p:nvPr/>
        </p:nvSpPr>
        <p:spPr bwMode="auto">
          <a:xfrm>
            <a:off x="1249363" y="4508500"/>
            <a:ext cx="588962" cy="1679575"/>
          </a:xfrm>
          <a:custGeom>
            <a:avLst/>
            <a:gdLst>
              <a:gd name="T0" fmla="*/ 534272694 w 371"/>
              <a:gd name="T1" fmla="*/ 151209355 h 1058"/>
              <a:gd name="T2" fmla="*/ 418345643 w 371"/>
              <a:gd name="T3" fmla="*/ 151209355 h 1058"/>
              <a:gd name="T4" fmla="*/ 75604623 w 371"/>
              <a:gd name="T5" fmla="*/ 1066026792 h 1058"/>
              <a:gd name="T6" fmla="*/ 877013739 w 371"/>
              <a:gd name="T7" fmla="*/ 1295360112 h 1058"/>
              <a:gd name="T8" fmla="*/ 418345643 w 371"/>
              <a:gd name="T9" fmla="*/ 2147483647 h 10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1"/>
              <a:gd name="T16" fmla="*/ 0 h 1058"/>
              <a:gd name="T17" fmla="*/ 371 w 371"/>
              <a:gd name="T18" fmla="*/ 1058 h 10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1" h="1058">
                <a:moveTo>
                  <a:pt x="212" y="60"/>
                </a:moveTo>
                <a:cubicBezTo>
                  <a:pt x="204" y="30"/>
                  <a:pt x="196" y="0"/>
                  <a:pt x="166" y="60"/>
                </a:cubicBezTo>
                <a:cubicBezTo>
                  <a:pt x="136" y="120"/>
                  <a:pt x="0" y="347"/>
                  <a:pt x="30" y="423"/>
                </a:cubicBezTo>
                <a:cubicBezTo>
                  <a:pt x="60" y="499"/>
                  <a:pt x="325" y="408"/>
                  <a:pt x="348" y="514"/>
                </a:cubicBezTo>
                <a:cubicBezTo>
                  <a:pt x="371" y="620"/>
                  <a:pt x="181" y="982"/>
                  <a:pt x="166" y="1058"/>
                </a:cubicBez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1370013" y="5395913"/>
            <a:ext cx="728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 dirty="0">
                <a:solidFill>
                  <a:srgbClr val="000000"/>
                </a:solidFill>
              </a:rPr>
              <a:t>cable</a:t>
            </a:r>
          </a:p>
        </p:txBody>
      </p:sp>
      <p:sp>
        <p:nvSpPr>
          <p:cNvPr id="5135" name="Rectangle 14"/>
          <p:cNvSpPr>
            <a:spLocks noChangeArrowheads="1"/>
          </p:cNvSpPr>
          <p:nvPr/>
        </p:nvSpPr>
        <p:spPr bwMode="auto">
          <a:xfrm>
            <a:off x="1403350" y="1773238"/>
            <a:ext cx="1944688" cy="8636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5136" name="Rectangle 15"/>
          <p:cNvSpPr>
            <a:spLocks noChangeArrowheads="1"/>
          </p:cNvSpPr>
          <p:nvPr/>
        </p:nvSpPr>
        <p:spPr bwMode="auto">
          <a:xfrm>
            <a:off x="5075238" y="1773238"/>
            <a:ext cx="1944687" cy="8636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Memory</a:t>
            </a:r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7831138" y="4371975"/>
            <a:ext cx="11334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I/O 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hardware</a:t>
            </a:r>
          </a:p>
        </p:txBody>
      </p:sp>
      <p:sp>
        <p:nvSpPr>
          <p:cNvPr id="5138" name="AutoShape 17"/>
          <p:cNvSpPr>
            <a:spLocks/>
          </p:cNvSpPr>
          <p:nvPr/>
        </p:nvSpPr>
        <p:spPr bwMode="auto">
          <a:xfrm>
            <a:off x="7418388" y="3284538"/>
            <a:ext cx="576262" cy="2735262"/>
          </a:xfrm>
          <a:prstGeom prst="rightBrace">
            <a:avLst>
              <a:gd name="adj1" fmla="val 39555"/>
              <a:gd name="adj2" fmla="val 50000"/>
            </a:avLst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843213" y="2060575"/>
            <a:ext cx="1704975" cy="3683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I/O instructions</a:t>
            </a: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3708400" y="2565400"/>
            <a:ext cx="1588" cy="863600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3851275" y="2563813"/>
            <a:ext cx="1588" cy="866775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3819525" y="2768600"/>
            <a:ext cx="180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(bits/bytes/data)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animBg="1"/>
      <p:bldP spid="616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ACD4F6-C457-F446-A30E-9080480D8F17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I/O Protection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User process may accidentally or purposefully attempt to disrupt normal operation via illegal I/O instructions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All I/O instructions defined to be privileged</a:t>
            </a:r>
          </a:p>
          <a:p>
            <a:pPr lvl="2"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Kernel can execute I/O instructions (not the processes)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I/O must be performed via system calls</a:t>
            </a:r>
          </a:p>
          <a:p>
            <a:pPr lvl="2"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Memory-mapped and I/O port memory locations must be protected too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3B79C24-E634-3646-97AD-5EC26453A6F6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Use of a System Call to Perform I/O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28775"/>
            <a:ext cx="44513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18E03DF-BE4A-0047-A76D-A5D35EF903CD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Kernel Data Structures</a:t>
            </a: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Kernel keeps state info for I/O components, including open file tables, network connections, character device state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Many, many complex data structures to track buffers, memory allocation, </a:t>
            </a:r>
            <a:r>
              <a:rPr lang="ja-JP" sz="1800">
                <a:solidFill>
                  <a:srgbClr val="000000"/>
                </a:solidFill>
              </a:rPr>
              <a:t>“</a:t>
            </a:r>
            <a:r>
              <a:rPr lang="en-US" sz="1800">
                <a:solidFill>
                  <a:srgbClr val="000000"/>
                </a:solidFill>
              </a:rPr>
              <a:t>dirty</a:t>
            </a:r>
            <a:r>
              <a:rPr lang="ja-JP" sz="1800">
                <a:solidFill>
                  <a:srgbClr val="000000"/>
                </a:solidFill>
              </a:rPr>
              <a:t>”</a:t>
            </a:r>
            <a:r>
              <a:rPr lang="en-US" sz="1800">
                <a:solidFill>
                  <a:srgbClr val="000000"/>
                </a:solidFill>
              </a:rPr>
              <a:t> blocks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Some use object-oriented methods and message passing to implement I/O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5A8DACC-5E84-2349-9745-415BB953EB04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UNIX I/O Kernel Structure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2261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40E8E8-E40C-2A49-9280-8EAD63599BF8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I/O Requests to Hardware Operations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Consider reading a file from disk for a process. A process makes systems calls like</a:t>
            </a:r>
          </a:p>
          <a:p>
            <a:pPr lvl="2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fd = </a:t>
            </a:r>
            <a:r>
              <a:rPr lang="en-US" sz="1800" b="1">
                <a:solidFill>
                  <a:srgbClr val="000000"/>
                </a:solidFill>
              </a:rPr>
              <a:t>open</a:t>
            </a:r>
            <a:r>
              <a:rPr lang="en-US" sz="1800">
                <a:solidFill>
                  <a:srgbClr val="000000"/>
                </a:solidFill>
              </a:rPr>
              <a:t>(X, ..) where X is a filename (pathname)</a:t>
            </a:r>
          </a:p>
          <a:p>
            <a:pPr lvl="2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US" sz="1800" b="1">
                <a:solidFill>
                  <a:srgbClr val="000000"/>
                </a:solidFill>
              </a:rPr>
              <a:t>read</a:t>
            </a:r>
            <a:r>
              <a:rPr lang="en-US" sz="1800">
                <a:solidFill>
                  <a:srgbClr val="000000"/>
                </a:solidFill>
              </a:rPr>
              <a:t>(fd, buf, N)</a:t>
            </a:r>
          </a:p>
          <a:p>
            <a:pPr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We are given a filename X, and N (number of bytes to read)</a:t>
            </a:r>
          </a:p>
          <a:p>
            <a:pPr lvl="1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Determine device holding file (done by open() )</a:t>
            </a:r>
          </a:p>
          <a:p>
            <a:pPr lvl="2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Disk? Partition? CD? Virtual Disk? </a:t>
            </a:r>
          </a:p>
          <a:p>
            <a:pPr lvl="1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Translate name to device representation (done by open()) </a:t>
            </a:r>
          </a:p>
          <a:p>
            <a:pPr lvl="2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Find out the inode for the file</a:t>
            </a:r>
          </a:p>
          <a:p>
            <a:pPr lvl="1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Physically read data from disk into kernel buffer (done by read () )</a:t>
            </a:r>
          </a:p>
          <a:p>
            <a:pPr lvl="2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Using inode and index table we can reach the related blocks of the file</a:t>
            </a:r>
          </a:p>
          <a:p>
            <a:pPr lvl="1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Make data available to requesting process (done by read() )</a:t>
            </a:r>
          </a:p>
          <a:p>
            <a:pPr lvl="2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Copy requested data to the buffer of the user application</a:t>
            </a:r>
          </a:p>
          <a:p>
            <a:pPr lvl="1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Return control to process</a:t>
            </a:r>
          </a:p>
          <a:p>
            <a:pPr lvl="2"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Resume the execution of the process</a:t>
            </a:r>
          </a:p>
          <a:p>
            <a:pPr algn="l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2B8EBFF-A400-7D47-B1EF-030CE21005BE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Life Cycle of An I/O Request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350963"/>
            <a:ext cx="436245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BDF8CD9-1A6F-C540-B00F-0BE0AEDE8D8B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STEAMS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STREAM – a full-duplex communication channel between a user-level process and a device in Unix System V and beyond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A STREAM consists of:</a:t>
            </a:r>
          </a:p>
          <a:p>
            <a:pPr algn="l" eaLnBrk="1" hangingPunct="1">
              <a:spcBef>
                <a:spcPts val="400"/>
              </a:spcBef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	- </a:t>
            </a:r>
            <a:r>
              <a:rPr lang="en-US" sz="1600">
                <a:solidFill>
                  <a:srgbClr val="000000"/>
                </a:solidFill>
              </a:rPr>
              <a:t>STREAM head interfaces with the user process</a:t>
            </a:r>
          </a:p>
          <a:p>
            <a:pPr algn="l" eaLnBrk="1" hangingPunct="1">
              <a:spcBef>
                <a:spcPts val="450"/>
              </a:spcBef>
              <a:buClrTx/>
              <a:buFontTx/>
              <a:buNone/>
            </a:pPr>
            <a:r>
              <a:rPr lang="en-US" sz="1600">
                <a:solidFill>
                  <a:srgbClr val="000000"/>
                </a:solidFill>
              </a:rPr>
              <a:t>	- driver end interfaces with the device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600">
                <a:solidFill>
                  <a:srgbClr val="000000"/>
                </a:solidFill>
              </a:rPr>
              <a:t>- zero or more STREAM modules between them</a:t>
            </a:r>
            <a:r>
              <a:rPr lang="en-US" sz="1800">
                <a:solidFill>
                  <a:srgbClr val="000000"/>
                </a:solidFill>
              </a:rPr>
              <a:t>.</a:t>
            </a:r>
          </a:p>
          <a:p>
            <a:pPr algn="l" eaLnBrk="1" hangingPunct="1">
              <a:spcBef>
                <a:spcPts val="450"/>
              </a:spcBef>
              <a:buClr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Each module contains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a read</a:t>
            </a:r>
            <a:r>
              <a:rPr lang="en-US" sz="1800" b="1">
                <a:solidFill>
                  <a:srgbClr val="000000"/>
                </a:solidFill>
              </a:rPr>
              <a:t>  </a:t>
            </a:r>
            <a:r>
              <a:rPr lang="en-US" sz="1800">
                <a:solidFill>
                  <a:srgbClr val="000000"/>
                </a:solidFill>
              </a:rPr>
              <a:t>queue and 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a write queue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Message passing is used to communicate between queues (i.e., modules)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6659563" y="2997200"/>
            <a:ext cx="1368425" cy="287338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Stream head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6659563" y="4078288"/>
            <a:ext cx="1368425" cy="287337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driver</a:t>
            </a: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6659563" y="3717925"/>
            <a:ext cx="1368425" cy="287338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module</a:t>
            </a:r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6659563" y="3357563"/>
            <a:ext cx="1368425" cy="287337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module</a:t>
            </a:r>
          </a:p>
        </p:txBody>
      </p:sp>
      <p:sp>
        <p:nvSpPr>
          <p:cNvPr id="48137" name="Rectangle 8"/>
          <p:cNvSpPr>
            <a:spLocks noChangeArrowheads="1"/>
          </p:cNvSpPr>
          <p:nvPr/>
        </p:nvSpPr>
        <p:spPr bwMode="auto">
          <a:xfrm>
            <a:off x="6659563" y="4581525"/>
            <a:ext cx="1368425" cy="360363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Device</a:t>
            </a: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6659563" y="2420938"/>
            <a:ext cx="1368425" cy="360362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Process</a:t>
            </a:r>
          </a:p>
        </p:txBody>
      </p:sp>
      <p:sp>
        <p:nvSpPr>
          <p:cNvPr id="48139" name="Rectangle 10"/>
          <p:cNvSpPr>
            <a:spLocks noChangeArrowheads="1"/>
          </p:cNvSpPr>
          <p:nvPr/>
        </p:nvSpPr>
        <p:spPr bwMode="auto">
          <a:xfrm>
            <a:off x="6443663" y="2924175"/>
            <a:ext cx="1873250" cy="1512888"/>
          </a:xfrm>
          <a:prstGeom prst="rect">
            <a:avLst/>
          </a:prstGeom>
          <a:noFill/>
          <a:ln w="3240" cap="sq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Text Box 11"/>
          <p:cNvSpPr txBox="1">
            <a:spLocks noChangeArrowheads="1"/>
          </p:cNvSpPr>
          <p:nvPr/>
        </p:nvSpPr>
        <p:spPr bwMode="auto">
          <a:xfrm rot="-5400000">
            <a:off x="5734050" y="3492501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a stream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FD047EE-6E81-5D4E-9885-D0E573BD8BC5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The STREAMS Structure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57338"/>
            <a:ext cx="4897437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01D0FE-B826-DA44-887D-CB217B4FC760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Performance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I/O a major factor in system performance:</a:t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Demands CPU to execute device driver, kernel I/O code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Context switches due to interrupts</a:t>
            </a:r>
          </a:p>
          <a:p>
            <a:pPr lvl="2"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Software or hardware interrupts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Char char="–"/>
            </a:pPr>
            <a:r>
              <a:rPr lang="en-US" sz="1800">
                <a:solidFill>
                  <a:srgbClr val="000000"/>
                </a:solidFill>
              </a:rPr>
              <a:t>Data copying</a:t>
            </a:r>
          </a:p>
          <a:p>
            <a:pPr lvl="2"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From device to device-driver/kernel, to application (vice versa)</a:t>
            </a:r>
          </a:p>
          <a:p>
            <a:pPr lvl="1"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Network traffic especially stressful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BBA629F-3702-C34B-B12D-021C78D21DDB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Intercomputer Communications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54163"/>
            <a:ext cx="4691062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306388" y="2997200"/>
            <a:ext cx="2720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 b="1">
                <a:solidFill>
                  <a:srgbClr val="000000"/>
                </a:solidFill>
              </a:rPr>
              <a:t>We are sending just </a:t>
            </a:r>
          </a:p>
          <a:p>
            <a:pPr eaLnBrk="1" hangingPunct="1">
              <a:buClrTx/>
              <a:buFontTx/>
              <a:buNone/>
            </a:pPr>
            <a:r>
              <a:rPr lang="en-US" sz="1800" b="1">
                <a:solidFill>
                  <a:srgbClr val="000000"/>
                </a:solidFill>
              </a:rPr>
              <a:t>one character from one</a:t>
            </a:r>
          </a:p>
          <a:p>
            <a:pPr eaLnBrk="1" hangingPunct="1">
              <a:buClrTx/>
              <a:buFontTx/>
              <a:buNone/>
            </a:pPr>
            <a:r>
              <a:rPr lang="en-US" sz="1800" b="1">
                <a:solidFill>
                  <a:srgbClr val="000000"/>
                </a:solidFill>
              </a:rPr>
              <a:t> machine to another </a:t>
            </a:r>
          </a:p>
          <a:p>
            <a:pPr eaLnBrk="1" hangingPunct="1">
              <a:buClrTx/>
              <a:buFontTx/>
              <a:buNone/>
            </a:pPr>
            <a:r>
              <a:rPr lang="en-US" sz="1800" b="1">
                <a:solidFill>
                  <a:srgbClr val="000000"/>
                </a:solidFill>
              </a:rPr>
              <a:t>machine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15A575-31B1-0649-BD38-D9EDBB06EC6B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 dirty="0">
                <a:solidFill>
                  <a:srgbClr val="000000"/>
                </a:solidFill>
              </a:rPr>
              <a:t>I/O hardware concepts: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direct I/O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211638" y="1916113"/>
            <a:ext cx="1512887" cy="2449512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723309" y="2852738"/>
            <a:ext cx="2734891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800" dirty="0">
                <a:solidFill>
                  <a:srgbClr val="000000"/>
                </a:solidFill>
              </a:rPr>
              <a:t>Main Memory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address </a:t>
            </a:r>
            <a:r>
              <a:rPr lang="en-US" sz="1800" dirty="0" smtClean="0">
                <a:solidFill>
                  <a:srgbClr val="000000"/>
                </a:solidFill>
              </a:rPr>
              <a:t>Space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(physical address space)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4211638" y="4797425"/>
            <a:ext cx="1511300" cy="1008063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3770313" y="5537200"/>
            <a:ext cx="306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3544888" y="4673600"/>
            <a:ext cx="612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3841750" y="4168775"/>
            <a:ext cx="306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3544888" y="1720850"/>
            <a:ext cx="612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5724525" y="4868863"/>
            <a:ext cx="17065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I/O port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address Space</a:t>
            </a:r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1476375" y="2708275"/>
            <a:ext cx="14763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mov</a:t>
            </a:r>
            <a:r>
              <a:rPr lang="en-US" sz="1800" dirty="0">
                <a:solidFill>
                  <a:srgbClr val="000000"/>
                </a:solidFill>
              </a:rPr>
              <a:t>…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 dirty="0">
                <a:solidFill>
                  <a:srgbClr val="000000"/>
                </a:solidFill>
              </a:rPr>
              <a:t>   or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 dirty="0">
                <a:solidFill>
                  <a:srgbClr val="000000"/>
                </a:solidFill>
              </a:rPr>
              <a:t>load, store…</a:t>
            </a:r>
          </a:p>
        </p:txBody>
      </p:sp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1547813" y="5038687"/>
            <a:ext cx="87425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800" b="1" dirty="0">
                <a:solidFill>
                  <a:srgbClr val="000000"/>
                </a:solidFill>
              </a:rPr>
              <a:t>in, out</a:t>
            </a:r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>
            <a:off x="2916238" y="3141663"/>
            <a:ext cx="1079500" cy="1587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>
            <a:off x="2555875" y="5229225"/>
            <a:ext cx="936625" cy="1588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F5B39C1-EAA2-AF4F-8188-A8476BD511BB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Improving Performance</a:t>
            </a: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Reduce number of context switches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Reduce data copying 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Reduce interrupts by using large transfers, smart controllers, polling 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Use DMA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Balance CPU, memory, bus, and I/O performance for highest throughput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C2029E3-1DD3-B24F-A06E-F2E48A895ACB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Device-Functionality Progression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517650"/>
            <a:ext cx="495935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2427288" y="2368550"/>
            <a:ext cx="257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53254" name="Oval 5"/>
          <p:cNvSpPr>
            <a:spLocks noChangeArrowheads="1"/>
          </p:cNvSpPr>
          <p:nvPr/>
        </p:nvSpPr>
        <p:spPr bwMode="auto">
          <a:xfrm>
            <a:off x="2462213" y="2505075"/>
            <a:ext cx="358775" cy="360363"/>
          </a:xfrm>
          <a:prstGeom prst="ellipse">
            <a:avLst/>
          </a:prstGeom>
          <a:solidFill>
            <a:srgbClr val="FFFF00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808080"/>
                </a:solidFill>
              </a:rPr>
              <a:t>-</a:t>
            </a:r>
          </a:p>
        </p:txBody>
      </p:sp>
      <p:sp>
        <p:nvSpPr>
          <p:cNvPr id="53255" name="Oval 6"/>
          <p:cNvSpPr>
            <a:spLocks noChangeArrowheads="1"/>
          </p:cNvSpPr>
          <p:nvPr/>
        </p:nvSpPr>
        <p:spPr bwMode="auto">
          <a:xfrm>
            <a:off x="2987675" y="2492375"/>
            <a:ext cx="358775" cy="360363"/>
          </a:xfrm>
          <a:prstGeom prst="ellipse">
            <a:avLst/>
          </a:prstGeom>
          <a:solidFill>
            <a:srgbClr val="FFFF00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808080"/>
                </a:solidFill>
              </a:rPr>
              <a:t>+</a:t>
            </a:r>
          </a:p>
        </p:txBody>
      </p:sp>
      <p:sp>
        <p:nvSpPr>
          <p:cNvPr id="53256" name="Oval 7"/>
          <p:cNvSpPr>
            <a:spLocks noChangeArrowheads="1"/>
          </p:cNvSpPr>
          <p:nvPr/>
        </p:nvSpPr>
        <p:spPr bwMode="auto">
          <a:xfrm>
            <a:off x="3492500" y="2492375"/>
            <a:ext cx="358775" cy="360363"/>
          </a:xfrm>
          <a:prstGeom prst="ellipse">
            <a:avLst/>
          </a:prstGeom>
          <a:solidFill>
            <a:srgbClr val="FFFF00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808080"/>
                </a:solidFill>
              </a:rPr>
              <a:t>-</a:t>
            </a:r>
          </a:p>
        </p:txBody>
      </p:sp>
      <p:sp>
        <p:nvSpPr>
          <p:cNvPr id="53257" name="Oval 8"/>
          <p:cNvSpPr>
            <a:spLocks noChangeArrowheads="1"/>
          </p:cNvSpPr>
          <p:nvPr/>
        </p:nvSpPr>
        <p:spPr bwMode="auto">
          <a:xfrm>
            <a:off x="3924300" y="2492375"/>
            <a:ext cx="358775" cy="360363"/>
          </a:xfrm>
          <a:prstGeom prst="ellipse">
            <a:avLst/>
          </a:prstGeom>
          <a:solidFill>
            <a:srgbClr val="FFFF00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808080"/>
                </a:solidFill>
              </a:rPr>
              <a:t>+</a:t>
            </a:r>
          </a:p>
        </p:txBody>
      </p:sp>
      <p:sp>
        <p:nvSpPr>
          <p:cNvPr id="53258" name="Oval 9"/>
          <p:cNvSpPr>
            <a:spLocks noChangeArrowheads="1"/>
          </p:cNvSpPr>
          <p:nvPr/>
        </p:nvSpPr>
        <p:spPr bwMode="auto">
          <a:xfrm>
            <a:off x="6948488" y="2565400"/>
            <a:ext cx="358775" cy="360363"/>
          </a:xfrm>
          <a:prstGeom prst="ellipse">
            <a:avLst/>
          </a:prstGeom>
          <a:solidFill>
            <a:srgbClr val="FFFF00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808080"/>
                </a:solidFill>
              </a:rPr>
              <a:t>+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213F4B3-7077-2F44-B49E-22DD57D4CB8B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References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The slides here are adapted/modified from the textbook and its slides: Operating System Concepts, Silberschatz  et al., 7th &amp; 8th editions,  Wiley. 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Operating System Concepts, 7</a:t>
            </a:r>
            <a:r>
              <a:rPr lang="en-US" sz="1800" baseline="30000">
                <a:solidFill>
                  <a:srgbClr val="000000"/>
                </a:solidFill>
              </a:rPr>
              <a:t>th</a:t>
            </a:r>
            <a:r>
              <a:rPr lang="en-US" sz="1800">
                <a:solidFill>
                  <a:srgbClr val="000000"/>
                </a:solidFill>
              </a:rPr>
              <a:t> and 8</a:t>
            </a:r>
            <a:r>
              <a:rPr lang="en-US" sz="1800" baseline="30000">
                <a:solidFill>
                  <a:srgbClr val="000000"/>
                </a:solidFill>
              </a:rPr>
              <a:t>th</a:t>
            </a:r>
            <a:r>
              <a:rPr lang="en-US" sz="1800">
                <a:solidFill>
                  <a:srgbClr val="000000"/>
                </a:solidFill>
              </a:rPr>
              <a:t> editions, Silberschatz et al. Wiley. 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Modern Operating Systems, Andrew S. Tanenbaum, 3</a:t>
            </a:r>
            <a:r>
              <a:rPr lang="en-US" sz="1800" baseline="30000">
                <a:solidFill>
                  <a:srgbClr val="000000"/>
                </a:solidFill>
              </a:rPr>
              <a:t>rd</a:t>
            </a:r>
            <a:r>
              <a:rPr lang="en-US" sz="1800">
                <a:solidFill>
                  <a:srgbClr val="000000"/>
                </a:solidFill>
              </a:rPr>
              <a:t> edition, 2009. </a:t>
            </a:r>
          </a:p>
          <a:p>
            <a:pPr algn="l" eaLnBrk="1" hangingPunct="1">
              <a:spcBef>
                <a:spcPts val="450"/>
              </a:spcBef>
              <a:buFont typeface="Arial" charset="0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838C44B-01A0-4742-BF4E-F94472B1DE65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I/O hardware concepts:</a:t>
            </a:r>
            <a:br>
              <a:rPr lang="en-US" sz="3200" b="1">
                <a:solidFill>
                  <a:srgbClr val="000000"/>
                </a:solidFill>
              </a:rPr>
            </a:br>
            <a:r>
              <a:rPr lang="en-US" sz="3200" b="1">
                <a:solidFill>
                  <a:srgbClr val="000000"/>
                </a:solidFill>
              </a:rPr>
              <a:t>direct I/O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793750" y="4219575"/>
            <a:ext cx="1295400" cy="360363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Serial port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361950" y="3571875"/>
            <a:ext cx="2087563" cy="576263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Serial Port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controller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025775" y="3571875"/>
            <a:ext cx="2087563" cy="576263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SCSI (host)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controller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473700" y="3571875"/>
            <a:ext cx="2087563" cy="576263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Graphics controller</a:t>
            </a: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5689600" y="4508500"/>
            <a:ext cx="1584325" cy="12954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Screen</a:t>
            </a:r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 flipH="1">
            <a:off x="3940175" y="4219575"/>
            <a:ext cx="23813" cy="1081088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3300413" y="4581525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 dirty="0">
                <a:solidFill>
                  <a:srgbClr val="000000"/>
                </a:solidFill>
              </a:rPr>
              <a:t>SCSI bus</a:t>
            </a:r>
          </a:p>
        </p:txBody>
      </p:sp>
      <p:sp>
        <p:nvSpPr>
          <p:cNvPr id="7179" name="Oval 10"/>
          <p:cNvSpPr>
            <a:spLocks noChangeArrowheads="1"/>
          </p:cNvSpPr>
          <p:nvPr/>
        </p:nvSpPr>
        <p:spPr bwMode="auto">
          <a:xfrm>
            <a:off x="3209925" y="5695950"/>
            <a:ext cx="1512888" cy="541338"/>
          </a:xfrm>
          <a:prstGeom prst="ellips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Disk</a:t>
            </a:r>
          </a:p>
        </p:txBody>
      </p:sp>
      <p:sp>
        <p:nvSpPr>
          <p:cNvPr id="7180" name="Rectangle 11"/>
          <p:cNvSpPr>
            <a:spLocks noChangeArrowheads="1"/>
          </p:cNvSpPr>
          <p:nvPr/>
        </p:nvSpPr>
        <p:spPr bwMode="auto">
          <a:xfrm>
            <a:off x="3170238" y="5372100"/>
            <a:ext cx="1584325" cy="288925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Disk Controller</a:t>
            </a:r>
          </a:p>
        </p:txBody>
      </p:sp>
      <p:sp>
        <p:nvSpPr>
          <p:cNvPr id="7181" name="Freeform 12"/>
          <p:cNvSpPr>
            <a:spLocks noChangeArrowheads="1"/>
          </p:cNvSpPr>
          <p:nvPr/>
        </p:nvSpPr>
        <p:spPr bwMode="auto">
          <a:xfrm>
            <a:off x="1249363" y="4508500"/>
            <a:ext cx="588962" cy="1679575"/>
          </a:xfrm>
          <a:custGeom>
            <a:avLst/>
            <a:gdLst>
              <a:gd name="T0" fmla="*/ 534272694 w 371"/>
              <a:gd name="T1" fmla="*/ 151209355 h 1058"/>
              <a:gd name="T2" fmla="*/ 418345643 w 371"/>
              <a:gd name="T3" fmla="*/ 151209355 h 1058"/>
              <a:gd name="T4" fmla="*/ 75604623 w 371"/>
              <a:gd name="T5" fmla="*/ 1066026792 h 1058"/>
              <a:gd name="T6" fmla="*/ 877013739 w 371"/>
              <a:gd name="T7" fmla="*/ 1295360112 h 1058"/>
              <a:gd name="T8" fmla="*/ 418345643 w 371"/>
              <a:gd name="T9" fmla="*/ 2147483647 h 10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1"/>
              <a:gd name="T16" fmla="*/ 0 h 1058"/>
              <a:gd name="T17" fmla="*/ 371 w 371"/>
              <a:gd name="T18" fmla="*/ 1058 h 10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1" h="1058">
                <a:moveTo>
                  <a:pt x="212" y="60"/>
                </a:moveTo>
                <a:cubicBezTo>
                  <a:pt x="204" y="30"/>
                  <a:pt x="196" y="0"/>
                  <a:pt x="166" y="60"/>
                </a:cubicBezTo>
                <a:cubicBezTo>
                  <a:pt x="136" y="120"/>
                  <a:pt x="0" y="347"/>
                  <a:pt x="30" y="423"/>
                </a:cubicBezTo>
                <a:cubicBezTo>
                  <a:pt x="60" y="499"/>
                  <a:pt x="325" y="408"/>
                  <a:pt x="348" y="514"/>
                </a:cubicBezTo>
                <a:cubicBezTo>
                  <a:pt x="371" y="620"/>
                  <a:pt x="181" y="982"/>
                  <a:pt x="166" y="1058"/>
                </a:cubicBez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1370013" y="5395913"/>
            <a:ext cx="728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cable</a:t>
            </a:r>
          </a:p>
        </p:txBody>
      </p:sp>
      <p:sp>
        <p:nvSpPr>
          <p:cNvPr id="7183" name="Rectangle 14"/>
          <p:cNvSpPr>
            <a:spLocks noChangeArrowheads="1"/>
          </p:cNvSpPr>
          <p:nvPr/>
        </p:nvSpPr>
        <p:spPr bwMode="auto">
          <a:xfrm>
            <a:off x="1403350" y="1773238"/>
            <a:ext cx="1944688" cy="8636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7184" name="Rectangle 15"/>
          <p:cNvSpPr>
            <a:spLocks noChangeArrowheads="1"/>
          </p:cNvSpPr>
          <p:nvPr/>
        </p:nvSpPr>
        <p:spPr bwMode="auto">
          <a:xfrm>
            <a:off x="5075238" y="1773238"/>
            <a:ext cx="1944687" cy="8636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Memory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V="1">
            <a:off x="7164388" y="3211513"/>
            <a:ext cx="215900" cy="434975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094538" y="2708275"/>
            <a:ext cx="18161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 dirty="0">
                <a:solidFill>
                  <a:srgbClr val="000000"/>
                </a:solidFill>
              </a:rPr>
              <a:t>registers/buffers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(addresses)</a:t>
            </a: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3275013" y="3355975"/>
            <a:ext cx="215900" cy="434975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3205163" y="2852738"/>
            <a:ext cx="18161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registers/buffers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(addresses)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395288" y="3427413"/>
            <a:ext cx="215900" cy="434975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25438" y="2924175"/>
            <a:ext cx="18161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registers/buffers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(addresses)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2968625" y="1628775"/>
            <a:ext cx="1768475" cy="3683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800" dirty="0">
                <a:solidFill>
                  <a:srgbClr val="000000"/>
                </a:solidFill>
              </a:rPr>
              <a:t>in [address], Rx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2951163" y="2133600"/>
            <a:ext cx="1909762" cy="3683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out [address], Rx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4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8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3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 animBg="1"/>
      <p:bldP spid="8210" grpId="0" animBg="1"/>
      <p:bldP spid="82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305DA77-CA18-D640-9B4D-8FF16B358A1B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I/O hardware concepts:</a:t>
            </a:r>
            <a:br>
              <a:rPr lang="en-US" sz="3200" b="1">
                <a:solidFill>
                  <a:srgbClr val="000000"/>
                </a:solidFill>
              </a:rPr>
            </a:br>
            <a:r>
              <a:rPr lang="en-US" sz="3200" b="1">
                <a:solidFill>
                  <a:srgbClr val="000000"/>
                </a:solidFill>
              </a:rPr>
              <a:t>memory mapped I/O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211638" y="1916113"/>
            <a:ext cx="1512887" cy="2449512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830888" y="2852738"/>
            <a:ext cx="174625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Main  Memory</a:t>
            </a:r>
          </a:p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Physical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Address Space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3841750" y="4168775"/>
            <a:ext cx="306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3544888" y="1720850"/>
            <a:ext cx="612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4211638" y="3357563"/>
            <a:ext cx="1511300" cy="1008062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5508625" y="3860800"/>
            <a:ext cx="1079500" cy="720725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5634038" y="4502150"/>
            <a:ext cx="2468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I/O port address range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1476375" y="2708275"/>
            <a:ext cx="14763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mov</a:t>
            </a:r>
            <a:r>
              <a:rPr lang="en-US" sz="1800" dirty="0">
                <a:solidFill>
                  <a:srgbClr val="000000"/>
                </a:solidFill>
              </a:rPr>
              <a:t>…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 dirty="0">
                <a:solidFill>
                  <a:srgbClr val="000000"/>
                </a:solidFill>
              </a:rPr>
              <a:t>   or</a:t>
            </a:r>
          </a:p>
          <a:p>
            <a:pPr algn="l" eaLnBrk="1" hangingPunct="1">
              <a:buClrTx/>
              <a:buFontTx/>
              <a:buNone/>
            </a:pPr>
            <a:r>
              <a:rPr lang="en-US" sz="1800" dirty="0">
                <a:solidFill>
                  <a:srgbClr val="000000"/>
                </a:solidFill>
              </a:rPr>
              <a:t>load, store…</a:t>
            </a:r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 flipV="1">
            <a:off x="3059113" y="2635250"/>
            <a:ext cx="865187" cy="363538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>
            <a:off x="3059113" y="3213100"/>
            <a:ext cx="936625" cy="576263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F68C7EC-1170-F348-A16C-A83424ADC718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I/O hardware concepts:</a:t>
            </a:r>
            <a:br>
              <a:rPr lang="en-US" sz="3200" b="1">
                <a:solidFill>
                  <a:srgbClr val="000000"/>
                </a:solidFill>
              </a:rPr>
            </a:br>
            <a:r>
              <a:rPr lang="en-US" sz="3200" b="1">
                <a:solidFill>
                  <a:srgbClr val="000000"/>
                </a:solidFill>
              </a:rPr>
              <a:t>memory mapped I/O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793750" y="4219575"/>
            <a:ext cx="1295400" cy="360363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Serial port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61950" y="3571875"/>
            <a:ext cx="2087563" cy="576263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Serial Port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controller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025775" y="3571875"/>
            <a:ext cx="2087563" cy="576263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SCSI (host)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controller</a:t>
            </a: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5473700" y="3571875"/>
            <a:ext cx="2087563" cy="576263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Graphics controller</a:t>
            </a: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5689600" y="4508500"/>
            <a:ext cx="1584325" cy="12954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Screen</a:t>
            </a:r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 flipH="1">
            <a:off x="3940175" y="4219575"/>
            <a:ext cx="23813" cy="1081088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3300413" y="4581525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SCSI bus</a:t>
            </a:r>
          </a:p>
        </p:txBody>
      </p:sp>
      <p:sp>
        <p:nvSpPr>
          <p:cNvPr id="9227" name="Oval 10"/>
          <p:cNvSpPr>
            <a:spLocks noChangeArrowheads="1"/>
          </p:cNvSpPr>
          <p:nvPr/>
        </p:nvSpPr>
        <p:spPr bwMode="auto">
          <a:xfrm>
            <a:off x="3209925" y="5695950"/>
            <a:ext cx="1512888" cy="541338"/>
          </a:xfrm>
          <a:prstGeom prst="ellips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Disk</a:t>
            </a:r>
          </a:p>
        </p:txBody>
      </p:sp>
      <p:sp>
        <p:nvSpPr>
          <p:cNvPr id="9228" name="Rectangle 11"/>
          <p:cNvSpPr>
            <a:spLocks noChangeArrowheads="1"/>
          </p:cNvSpPr>
          <p:nvPr/>
        </p:nvSpPr>
        <p:spPr bwMode="auto">
          <a:xfrm>
            <a:off x="3170238" y="5372100"/>
            <a:ext cx="1584325" cy="288925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Disk Controller</a:t>
            </a:r>
          </a:p>
        </p:txBody>
      </p:sp>
      <p:sp>
        <p:nvSpPr>
          <p:cNvPr id="9229" name="Freeform 12"/>
          <p:cNvSpPr>
            <a:spLocks noChangeArrowheads="1"/>
          </p:cNvSpPr>
          <p:nvPr/>
        </p:nvSpPr>
        <p:spPr bwMode="auto">
          <a:xfrm>
            <a:off x="1249363" y="4508500"/>
            <a:ext cx="588962" cy="1679575"/>
          </a:xfrm>
          <a:custGeom>
            <a:avLst/>
            <a:gdLst>
              <a:gd name="T0" fmla="*/ 534272694 w 371"/>
              <a:gd name="T1" fmla="*/ 151209355 h 1058"/>
              <a:gd name="T2" fmla="*/ 418345643 w 371"/>
              <a:gd name="T3" fmla="*/ 151209355 h 1058"/>
              <a:gd name="T4" fmla="*/ 75604623 w 371"/>
              <a:gd name="T5" fmla="*/ 1066026792 h 1058"/>
              <a:gd name="T6" fmla="*/ 877013739 w 371"/>
              <a:gd name="T7" fmla="*/ 1295360112 h 1058"/>
              <a:gd name="T8" fmla="*/ 418345643 w 371"/>
              <a:gd name="T9" fmla="*/ 2147483647 h 10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1"/>
              <a:gd name="T16" fmla="*/ 0 h 1058"/>
              <a:gd name="T17" fmla="*/ 371 w 371"/>
              <a:gd name="T18" fmla="*/ 1058 h 10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1" h="1058">
                <a:moveTo>
                  <a:pt x="212" y="60"/>
                </a:moveTo>
                <a:cubicBezTo>
                  <a:pt x="204" y="30"/>
                  <a:pt x="196" y="0"/>
                  <a:pt x="166" y="60"/>
                </a:cubicBezTo>
                <a:cubicBezTo>
                  <a:pt x="136" y="120"/>
                  <a:pt x="0" y="347"/>
                  <a:pt x="30" y="423"/>
                </a:cubicBezTo>
                <a:cubicBezTo>
                  <a:pt x="60" y="499"/>
                  <a:pt x="325" y="408"/>
                  <a:pt x="348" y="514"/>
                </a:cubicBezTo>
                <a:cubicBezTo>
                  <a:pt x="371" y="620"/>
                  <a:pt x="181" y="982"/>
                  <a:pt x="166" y="1058"/>
                </a:cubicBez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1370013" y="5395913"/>
            <a:ext cx="728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cable</a:t>
            </a: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1403350" y="1773238"/>
            <a:ext cx="1944688" cy="8636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9232" name="Rectangle 15"/>
          <p:cNvSpPr>
            <a:spLocks noChangeArrowheads="1"/>
          </p:cNvSpPr>
          <p:nvPr/>
        </p:nvSpPr>
        <p:spPr bwMode="auto">
          <a:xfrm>
            <a:off x="5075238" y="1773238"/>
            <a:ext cx="1944687" cy="8636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Memory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7164388" y="3211513"/>
            <a:ext cx="215900" cy="434975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7094538" y="2708275"/>
            <a:ext cx="18161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registers/buffers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(addresses)</a:t>
            </a: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V="1">
            <a:off x="3275013" y="3355975"/>
            <a:ext cx="215900" cy="434975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205163" y="2852738"/>
            <a:ext cx="18161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registers/buffers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(addresses)</a:t>
            </a: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395288" y="3427413"/>
            <a:ext cx="215900" cy="434975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25438" y="2924175"/>
            <a:ext cx="18161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registers/buffers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(addresses)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2909888" y="1693863"/>
            <a:ext cx="2022475" cy="3683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mov [address], Rx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894013" y="2133600"/>
            <a:ext cx="2022475" cy="3683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mov Rx, [address]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 animBg="1"/>
      <p:bldP spid="10258" grpId="0" animBg="1"/>
      <p:bldP spid="102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39EB14C-27D7-9F45-BE22-1A80CE36513E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411413" y="4005263"/>
            <a:ext cx="2520950" cy="1439862"/>
          </a:xfrm>
          <a:prstGeom prst="rect">
            <a:avLst/>
          </a:prstGeom>
          <a:solidFill>
            <a:srgbClr val="99CCFF"/>
          </a:solidFill>
          <a:ln w="324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I/O port concept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195513" y="3933825"/>
            <a:ext cx="4321175" cy="1800225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6488876" y="3886200"/>
            <a:ext cx="1131124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800" dirty="0">
                <a:solidFill>
                  <a:srgbClr val="000000"/>
                </a:solidFill>
              </a:rPr>
              <a:t>Device 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controller</a:t>
            </a:r>
            <a:endParaRPr lang="en-US" sz="1800" dirty="0">
              <a:solidFill>
                <a:srgbClr val="000000"/>
              </a:solidFill>
            </a:endParaRPr>
          </a:p>
          <a:p>
            <a:pPr algn="l" eaLnBrk="1" hangingPunct="1">
              <a:buClrTx/>
              <a:buFontTx/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2627313" y="4149725"/>
            <a:ext cx="865187" cy="2159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2627313" y="4508500"/>
            <a:ext cx="865187" cy="2159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2627313" y="4797425"/>
            <a:ext cx="865187" cy="2159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3778250" y="4149725"/>
            <a:ext cx="865188" cy="2159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3779838" y="4508500"/>
            <a:ext cx="865187" cy="215900"/>
          </a:xfrm>
          <a:prstGeom prst="rect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1"/>
          <p:cNvSpPr>
            <a:spLocks noChangeShapeType="1"/>
          </p:cNvSpPr>
          <p:nvPr/>
        </p:nvSpPr>
        <p:spPr bwMode="auto">
          <a:xfrm flipH="1" flipV="1">
            <a:off x="1617663" y="3714750"/>
            <a:ext cx="868362" cy="723900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Text Box 12"/>
          <p:cNvSpPr txBox="1">
            <a:spLocks noChangeArrowheads="1"/>
          </p:cNvSpPr>
          <p:nvPr/>
        </p:nvSpPr>
        <p:spPr bwMode="auto">
          <a:xfrm>
            <a:off x="452438" y="3175000"/>
            <a:ext cx="12239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 dirty="0">
                <a:solidFill>
                  <a:srgbClr val="000000"/>
                </a:solidFill>
              </a:rPr>
              <a:t>I/O port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to access </a:t>
            </a:r>
          </a:p>
          <a:p>
            <a:pPr eaLnBrk="1" hangingPunct="1">
              <a:buClrTx/>
              <a:buFontTx/>
              <a:buNone/>
            </a:pPr>
            <a:r>
              <a:rPr lang="en-US" sz="1800" dirty="0">
                <a:solidFill>
                  <a:srgbClr val="000000"/>
                </a:solidFill>
              </a:rPr>
              <a:t>the device</a:t>
            </a:r>
          </a:p>
        </p:txBody>
      </p:sp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3132138" y="4875213"/>
            <a:ext cx="18208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control and data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registers</a:t>
            </a:r>
          </a:p>
        </p:txBody>
      </p:sp>
      <p:sp>
        <p:nvSpPr>
          <p:cNvPr id="10255" name="Text Box 14"/>
          <p:cNvSpPr txBox="1">
            <a:spLocks noChangeArrowheads="1"/>
          </p:cNvSpPr>
          <p:nvPr/>
        </p:nvSpPr>
        <p:spPr bwMode="auto">
          <a:xfrm>
            <a:off x="2195513" y="3213100"/>
            <a:ext cx="3649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 dirty="0">
                <a:solidFill>
                  <a:srgbClr val="000000"/>
                </a:solidFill>
              </a:rPr>
              <a:t>address range: I/O port addresses</a:t>
            </a:r>
          </a:p>
        </p:txBody>
      </p:sp>
      <p:sp>
        <p:nvSpPr>
          <p:cNvPr id="10256" name="Line 15"/>
          <p:cNvSpPr>
            <a:spLocks noChangeShapeType="1"/>
          </p:cNvSpPr>
          <p:nvPr/>
        </p:nvSpPr>
        <p:spPr bwMode="auto">
          <a:xfrm>
            <a:off x="3203575" y="1844675"/>
            <a:ext cx="1588" cy="1079500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6"/>
          <p:cNvSpPr>
            <a:spLocks noChangeShapeType="1"/>
          </p:cNvSpPr>
          <p:nvPr/>
        </p:nvSpPr>
        <p:spPr bwMode="auto">
          <a:xfrm flipV="1">
            <a:off x="3924300" y="1771650"/>
            <a:ext cx="1588" cy="1154113"/>
          </a:xfrm>
          <a:prstGeom prst="line">
            <a:avLst/>
          </a:prstGeom>
          <a:noFill/>
          <a:ln w="3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 Box 17"/>
          <p:cNvSpPr txBox="1">
            <a:spLocks noChangeArrowheads="1"/>
          </p:cNvSpPr>
          <p:nvPr/>
        </p:nvSpPr>
        <p:spPr bwMode="auto">
          <a:xfrm>
            <a:off x="3935413" y="2060575"/>
            <a:ext cx="38782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800" dirty="0">
                <a:solidFill>
                  <a:srgbClr val="000000"/>
                </a:solidFill>
              </a:rPr>
              <a:t>I/O instructions use those addresses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to access the controller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7498</TotalTime>
  <Words>1734</Words>
  <Application>Microsoft Macintosh PowerPoint</Application>
  <PresentationFormat>On-screen Show (4:3)</PresentationFormat>
  <Paragraphs>534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Ibrahim Korpeoglu</cp:lastModifiedBy>
  <cp:revision>6415</cp:revision>
  <cp:lastPrinted>1601-01-01T00:00:00Z</cp:lastPrinted>
  <dcterms:created xsi:type="dcterms:W3CDTF">1601-01-01T00:00:00Z</dcterms:created>
  <dcterms:modified xsi:type="dcterms:W3CDTF">2019-05-08T19:56:52Z</dcterms:modified>
</cp:coreProperties>
</file>