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0" r:id="rId3"/>
    <p:sldId id="376" r:id="rId4"/>
    <p:sldId id="381" r:id="rId5"/>
    <p:sldId id="345" r:id="rId6"/>
    <p:sldId id="344" r:id="rId7"/>
    <p:sldId id="382" r:id="rId8"/>
    <p:sldId id="299" r:id="rId9"/>
    <p:sldId id="373" r:id="rId10"/>
    <p:sldId id="300" r:id="rId11"/>
    <p:sldId id="301" r:id="rId12"/>
    <p:sldId id="346" r:id="rId13"/>
    <p:sldId id="302" r:id="rId14"/>
    <p:sldId id="357" r:id="rId15"/>
    <p:sldId id="380" r:id="rId16"/>
    <p:sldId id="379" r:id="rId17"/>
    <p:sldId id="378" r:id="rId18"/>
    <p:sldId id="364" r:id="rId19"/>
    <p:sldId id="383" r:id="rId20"/>
    <p:sldId id="306" r:id="rId21"/>
    <p:sldId id="307" r:id="rId22"/>
    <p:sldId id="308" r:id="rId23"/>
    <p:sldId id="310" r:id="rId24"/>
    <p:sldId id="309" r:id="rId25"/>
    <p:sldId id="362" r:id="rId26"/>
    <p:sldId id="311" r:id="rId27"/>
    <p:sldId id="377" r:id="rId28"/>
    <p:sldId id="312" r:id="rId29"/>
    <p:sldId id="313" r:id="rId30"/>
    <p:sldId id="315" r:id="rId31"/>
    <p:sldId id="355" r:id="rId32"/>
    <p:sldId id="356" r:id="rId33"/>
    <p:sldId id="358" r:id="rId34"/>
    <p:sldId id="388" r:id="rId35"/>
    <p:sldId id="389" r:id="rId36"/>
    <p:sldId id="390" r:id="rId37"/>
    <p:sldId id="316" r:id="rId38"/>
    <p:sldId id="317" r:id="rId39"/>
    <p:sldId id="348" r:id="rId40"/>
    <p:sldId id="374" r:id="rId41"/>
    <p:sldId id="320" r:id="rId42"/>
    <p:sldId id="349" r:id="rId43"/>
    <p:sldId id="368" r:id="rId44"/>
    <p:sldId id="350" r:id="rId45"/>
    <p:sldId id="400" r:id="rId46"/>
    <p:sldId id="351" r:id="rId47"/>
    <p:sldId id="322" r:id="rId48"/>
    <p:sldId id="352" r:id="rId49"/>
    <p:sldId id="353" r:id="rId50"/>
    <p:sldId id="323" r:id="rId51"/>
    <p:sldId id="325" r:id="rId52"/>
    <p:sldId id="369" r:id="rId53"/>
    <p:sldId id="354" r:id="rId54"/>
    <p:sldId id="331" r:id="rId55"/>
    <p:sldId id="332" r:id="rId56"/>
    <p:sldId id="385" r:id="rId57"/>
    <p:sldId id="394" r:id="rId58"/>
    <p:sldId id="395" r:id="rId59"/>
    <p:sldId id="396" r:id="rId60"/>
    <p:sldId id="397" r:id="rId61"/>
    <p:sldId id="360" r:id="rId62"/>
    <p:sldId id="361" r:id="rId63"/>
    <p:sldId id="399" r:id="rId64"/>
    <p:sldId id="398" r:id="rId65"/>
    <p:sldId id="370" r:id="rId66"/>
    <p:sldId id="393" r:id="rId67"/>
    <p:sldId id="371" r:id="rId68"/>
    <p:sldId id="375" r:id="rId69"/>
    <p:sldId id="337" r:id="rId70"/>
    <p:sldId id="338" r:id="rId71"/>
    <p:sldId id="339" r:id="rId72"/>
    <p:sldId id="386" r:id="rId73"/>
    <p:sldId id="387" r:id="rId74"/>
    <p:sldId id="340" r:id="rId75"/>
    <p:sldId id="341" r:id="rId76"/>
    <p:sldId id="342" r:id="rId77"/>
    <p:sldId id="343" r:id="rId78"/>
    <p:sldId id="363" r:id="rId79"/>
    <p:sldId id="372" r:id="rId80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/>
    <p:restoredTop sz="99194" autoAdjust="0"/>
  </p:normalViewPr>
  <p:slideViewPr>
    <p:cSldViewPr>
      <p:cViewPr>
        <p:scale>
          <a:sx n="126" d="100"/>
          <a:sy n="126" d="100"/>
        </p:scale>
        <p:origin x="2936" y="2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BA9852F1-E9F6-694B-9059-9C359CD80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76830FA-2E14-2140-A7C5-C284DC834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7B085-09B3-0746-91C8-D6264B2D852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06B8C-44D7-FD44-ADF5-C3C09402A6C6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35A88-3C13-AD46-9754-3412F37B311C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633A1F-4F3D-2C4B-8D2E-63BAAE9460BB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14063-588A-7F4D-AD8F-97173142A961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D61EF-23EC-014E-9C6B-B4DDEFCFC7DF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A2DF83-DD39-EE4A-AFC1-86BCAF26B35C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A25B49-6882-B240-995F-1B10E10BFEE9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B0A5A-8A3A-8C46-86D1-42358A1FA022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F9F36-7D6B-B145-98A0-3F956C5FD2A8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7D7E5-9DC0-D748-AD2C-6578AB711DEA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E4EBB-539D-CA43-BC7D-B0B02D3BA1A9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737D43-81D3-E848-B176-586D66A4714B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9FE4DE-C953-E84C-B897-6E0CD59996D5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C5F58C-2064-3246-ABE2-FBB2DB4E298B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C90A60-7364-D341-B09D-C62A86F7390A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0323A5-1175-F445-A636-965DD57DC8EA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32B4E-DBCF-F74B-8676-1593FA1F99C9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1DF475-2A2D-9643-85FE-4933D9B85E1B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03AD7-7B75-174A-A70C-EF6E3E78238E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61EED-4BD9-8845-9AF6-04D32693A575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BFF322-642D-7D42-800A-C046A8E9864C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C6C036-6F9E-244B-8633-54560DCE0BDF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076B1E-B526-4B4A-9989-AB65C1B346DB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A1DA19-DFF4-1745-AD45-C30A3C92B2FC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C8AB4A-C778-FF4E-A3BA-981D618E2B9C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72F458-FC29-E545-AAA6-C976BA5B86F0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9CECDA-C597-3040-9C96-4632121969B7}" type="slidenum">
              <a:rPr lang="en-US">
                <a:latin typeface="Times New Roman" charset="0"/>
              </a:rPr>
              <a:pPr/>
              <a:t>47</a:t>
            </a:fld>
            <a:endParaRPr lang="en-US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AA7FA3-AF37-2D42-B51E-8A1C77680D7B}" type="slidenum">
              <a:rPr lang="en-US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F99C94-F0DF-4B47-825E-ED53862ED91B}" type="slidenum">
              <a:rPr lang="en-US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7CAC14-8463-B34B-8454-98570EFAB181}" type="slidenum">
              <a:rPr lang="en-US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738954-81ED-E947-B5B3-FB4CD5CD3AE5}" type="slidenum">
              <a:rPr lang="en-US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3A4DA-CEE0-8D4F-9274-5937627E701F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BA29FC-F9D8-D146-8ED8-064B32A73CB4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7A5B26-867C-6A46-8E9A-7BFAD081A358}" type="slidenum">
              <a:rPr lang="en-US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FD5C5E-16D9-F244-BE8E-773844547570}" type="slidenum">
              <a:rPr lang="en-US">
                <a:latin typeface="Times New Roman" charset="0"/>
              </a:rPr>
              <a:pPr/>
              <a:t>55</a:t>
            </a:fld>
            <a:endParaRPr lang="en-US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F62F80-67A7-3242-8A32-B921A1D56F33}" type="slidenum">
              <a:rPr lang="en-US">
                <a:latin typeface="Times New Roman" charset="0"/>
              </a:rPr>
              <a:pPr/>
              <a:t>61</a:t>
            </a:fld>
            <a:endParaRPr lang="en-US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97E69B-68A9-E744-ADAC-403046418108}" type="slidenum">
              <a:rPr lang="en-US">
                <a:latin typeface="Times New Roman" charset="0"/>
              </a:rPr>
              <a:pPr/>
              <a:t>62</a:t>
            </a:fld>
            <a:endParaRPr lang="en-US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1BFEAD-2EE6-EA45-8E7C-B155CB6BBC78}" type="slidenum">
              <a:rPr lang="en-US">
                <a:latin typeface="Times New Roman" charset="0"/>
              </a:rPr>
              <a:pPr/>
              <a:t>69</a:t>
            </a:fld>
            <a:endParaRPr lang="en-US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F1448B-DDBA-D647-8077-B545EC5D6D11}" type="slidenum">
              <a:rPr lang="en-US">
                <a:latin typeface="Times New Roman" charset="0"/>
              </a:rPr>
              <a:pPr/>
              <a:t>70</a:t>
            </a:fld>
            <a:endParaRPr lang="en-US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CB77DA-8F50-2746-AF07-1EBA9F86889C}" type="slidenum">
              <a:rPr lang="en-US">
                <a:latin typeface="Times New Roman" charset="0"/>
              </a:rPr>
              <a:pPr/>
              <a:t>71</a:t>
            </a:fld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EAB760-DDB6-094E-9060-884CDBC1DB29}" type="slidenum">
              <a:rPr lang="en-US">
                <a:latin typeface="Times New Roman" charset="0"/>
              </a:rPr>
              <a:pPr/>
              <a:t>74</a:t>
            </a:fld>
            <a:endParaRPr lang="en-US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665B46-F556-3C49-A7CB-1FEA817C0795}" type="slidenum">
              <a:rPr lang="en-US">
                <a:latin typeface="Times New Roman" charset="0"/>
              </a:rPr>
              <a:pPr/>
              <a:t>75</a:t>
            </a:fld>
            <a:endParaRPr lang="en-US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FE5C29-43BF-BE46-AE87-16C42C24CE7B}" type="slidenum">
              <a:rPr lang="en-US">
                <a:latin typeface="Times New Roman" charset="0"/>
              </a:rPr>
              <a:pPr/>
              <a:t>76</a:t>
            </a:fld>
            <a:endParaRPr lang="en-US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B513D-A0BB-5549-B6B6-D5369B265328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0F01DF-D0C0-FD4F-9EBD-BBDD44BC56BF}" type="slidenum">
              <a:rPr lang="en-US">
                <a:latin typeface="Times New Roman" charset="0"/>
              </a:rPr>
              <a:pPr/>
              <a:t>77</a:t>
            </a:fld>
            <a:endParaRPr lang="en-US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F8E08-132C-4B4A-8215-ECE9EF943536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5B563A-290E-494E-99B5-C834D9745C66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F098ED-A0E5-094A-B04B-AD988E872FC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3F6882-0702-6F40-A6FF-BE412CC29D55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55CD-C0E3-194D-9513-47D6AEECA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C38BD-C36F-0543-A402-15FF1607E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0C47-40B4-AF42-B010-40D3784BE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BAD6C-8BE9-EE47-8E89-468B6AAE6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EADFD-681A-454A-B1BE-FA8487185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F4AF4-BFB6-734E-AAE0-D37CDE405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3A734-8031-394C-9279-76E54802C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B285-F659-3B4B-927C-68FB50B25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1B506-774A-664B-83B9-C54025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3191-0C67-824A-983E-F2EC609E0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BFD7-7D7A-1241-9A73-5AEBEEB23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91282-C71A-864A-803A-EDAF3368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70F30-3604-AB4E-AAD7-F150AD7707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179388" y="1363663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618CF-1993-2F49-9A77-93154C45730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  <a:t>Chapter 3 </a:t>
            </a:r>
            <a:b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</a:br>
            <a: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  <a:t>Processes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149725"/>
            <a:ext cx="6080125" cy="8382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Arial" charset="0"/>
                <a:ea typeface="ＭＳ Ｐゴシック" charset="0"/>
              </a:rPr>
              <a:t>Last </a:t>
            </a:r>
            <a:r>
              <a:rPr lang="en-US" sz="1800" b="1" dirty="0">
                <a:latin typeface="Arial" charset="0"/>
                <a:ea typeface="ＭＳ Ｐゴシック" charset="0"/>
              </a:rPr>
              <a:t>Update</a:t>
            </a:r>
            <a:r>
              <a:rPr lang="en-US" sz="1800" b="1" smtClean="0">
                <a:latin typeface="Arial" charset="0"/>
                <a:ea typeface="ＭＳ Ｐゴシック" charset="0"/>
              </a:rPr>
              <a:t>: </a:t>
            </a:r>
            <a:r>
              <a:rPr lang="en-US" sz="1800" b="1" smtClean="0">
                <a:latin typeface="Arial" charset="0"/>
                <a:ea typeface="ＭＳ Ｐゴシック" charset="0"/>
              </a:rPr>
              <a:t>Oct 2,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2019</a:t>
            </a: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494DF-8C68-DB49-8906-7D0074875028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State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As a process executes, it changes </a:t>
            </a:r>
            <a:r>
              <a:rPr lang="en-US" i="1" dirty="0">
                <a:latin typeface="Arial" charset="0"/>
                <a:ea typeface="ＭＳ Ｐゴシック" charset="0"/>
              </a:rPr>
              <a:t>state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new:  The process is being created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running</a:t>
            </a:r>
            <a:r>
              <a:rPr lang="en-US" dirty="0">
                <a:latin typeface="Arial" charset="0"/>
                <a:ea typeface="ＭＳ Ｐゴシック" charset="0"/>
              </a:rPr>
              <a:t>:  Instructions are being executed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waiting</a:t>
            </a:r>
            <a:r>
              <a:rPr lang="en-US" dirty="0">
                <a:latin typeface="Arial" charset="0"/>
                <a:ea typeface="ＭＳ Ｐゴシック" charset="0"/>
              </a:rPr>
              <a:t>:  The process is waiting for some event to occur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ready</a:t>
            </a:r>
            <a:r>
              <a:rPr lang="en-US" dirty="0">
                <a:latin typeface="Arial" charset="0"/>
                <a:ea typeface="ＭＳ Ｐゴシック" charset="0"/>
              </a:rPr>
              <a:t>:  The process is waiting to be assigned to a processor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terminated:  The process has finished execution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90525" y="4797425"/>
            <a:ext cx="8429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In a single-CPU system, only one process may be in running state; many </a:t>
            </a:r>
            <a:br>
              <a:rPr lang="en-US" sz="2000" dirty="0"/>
            </a:br>
            <a:r>
              <a:rPr lang="en-US" sz="2000" dirty="0"/>
              <a:t>processes may be in ready and waiting states.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49DA33-AACA-DE44-BEBE-A75D1A6DB35F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Diagram of Process State</a:t>
            </a:r>
          </a:p>
        </p:txBody>
      </p:sp>
      <p:pic>
        <p:nvPicPr>
          <p:cNvPr id="12292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3450"/>
            <a:ext cx="8496300" cy="3386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CFCD2-404C-CB4F-9D0B-CE212031755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5363" name="AutoShape 48"/>
          <p:cNvSpPr>
            <a:spLocks noChangeArrowheads="1"/>
          </p:cNvSpPr>
          <p:nvPr/>
        </p:nvSpPr>
        <p:spPr bwMode="auto">
          <a:xfrm>
            <a:off x="3524250" y="1844675"/>
            <a:ext cx="12969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4" name="AutoShape 47"/>
          <p:cNvSpPr>
            <a:spLocks noChangeArrowheads="1"/>
          </p:cNvSpPr>
          <p:nvPr/>
        </p:nvSpPr>
        <p:spPr bwMode="auto">
          <a:xfrm>
            <a:off x="2147888" y="1844675"/>
            <a:ext cx="1296987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5" name="AutoShape 46"/>
          <p:cNvSpPr>
            <a:spLocks noChangeArrowheads="1"/>
          </p:cNvSpPr>
          <p:nvPr/>
        </p:nvSpPr>
        <p:spPr bwMode="auto">
          <a:xfrm>
            <a:off x="781050" y="1844675"/>
            <a:ext cx="12969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611188" y="3644900"/>
            <a:ext cx="7777162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Control Block</a:t>
            </a:r>
          </a:p>
        </p:txBody>
      </p:sp>
      <p:sp>
        <p:nvSpPr>
          <p:cNvPr id="15368" name="AutoShape 4"/>
          <p:cNvSpPr>
            <a:spLocks noChangeArrowheads="1"/>
          </p:cNvSpPr>
          <p:nvPr/>
        </p:nvSpPr>
        <p:spPr bwMode="auto">
          <a:xfrm>
            <a:off x="1331913" y="3933825"/>
            <a:ext cx="7191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1328738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1</a:t>
            </a:r>
          </a:p>
        </p:txBody>
      </p:sp>
      <p:sp>
        <p:nvSpPr>
          <p:cNvPr id="15370" name="AutoShape 6"/>
          <p:cNvSpPr>
            <a:spLocks noChangeArrowheads="1"/>
          </p:cNvSpPr>
          <p:nvPr/>
        </p:nvSpPr>
        <p:spPr bwMode="auto">
          <a:xfrm>
            <a:off x="2411413" y="3933825"/>
            <a:ext cx="7191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408238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2</a:t>
            </a:r>
          </a:p>
        </p:txBody>
      </p:sp>
      <p:sp>
        <p:nvSpPr>
          <p:cNvPr id="15372" name="AutoShape 8"/>
          <p:cNvSpPr>
            <a:spLocks noChangeArrowheads="1"/>
          </p:cNvSpPr>
          <p:nvPr/>
        </p:nvSpPr>
        <p:spPr bwMode="auto">
          <a:xfrm>
            <a:off x="3492500" y="3933825"/>
            <a:ext cx="7191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auto">
          <a:xfrm>
            <a:off x="3489325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15374" name="AutoShape 10"/>
          <p:cNvSpPr>
            <a:spLocks noChangeArrowheads="1"/>
          </p:cNvSpPr>
          <p:nvPr/>
        </p:nvSpPr>
        <p:spPr bwMode="auto">
          <a:xfrm>
            <a:off x="6156325" y="3933825"/>
            <a:ext cx="7191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6153150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  <a:br>
              <a:rPr lang="en-US"/>
            </a:br>
            <a:r>
              <a:rPr lang="en-US"/>
              <a:t>N</a:t>
            </a:r>
          </a:p>
        </p:txBody>
      </p:sp>
      <p:sp>
        <p:nvSpPr>
          <p:cNvPr id="15376" name="Line 12"/>
          <p:cNvSpPr>
            <a:spLocks noChangeShapeType="1"/>
          </p:cNvSpPr>
          <p:nvPr/>
        </p:nvSpPr>
        <p:spPr bwMode="auto">
          <a:xfrm>
            <a:off x="183515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7" name="Line 13"/>
          <p:cNvSpPr>
            <a:spLocks noChangeShapeType="1"/>
          </p:cNvSpPr>
          <p:nvPr/>
        </p:nvSpPr>
        <p:spPr bwMode="auto">
          <a:xfrm>
            <a:off x="29876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8" name="Line 14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 flipH="1">
            <a:off x="1835150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 flipH="1">
            <a:off x="2986088" y="451008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 flipH="1">
            <a:off x="4067175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 flipH="1">
            <a:off x="5651500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>
            <a:off x="565150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4" name="Text Box 23"/>
          <p:cNvSpPr txBox="1">
            <a:spLocks noChangeArrowheads="1"/>
          </p:cNvSpPr>
          <p:nvPr/>
        </p:nvSpPr>
        <p:spPr bwMode="auto">
          <a:xfrm>
            <a:off x="684213" y="5445125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Kernel Memory</a:t>
            </a:r>
          </a:p>
        </p:txBody>
      </p:sp>
      <p:sp>
        <p:nvSpPr>
          <p:cNvPr id="15385" name="Text Box 24"/>
          <p:cNvSpPr txBox="1">
            <a:spLocks noChangeArrowheads="1"/>
          </p:cNvSpPr>
          <p:nvPr/>
        </p:nvSpPr>
        <p:spPr bwMode="auto">
          <a:xfrm>
            <a:off x="1845139" y="5848738"/>
            <a:ext cx="509335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Kernel </a:t>
            </a:r>
            <a:r>
              <a:rPr lang="en-US" dirty="0" smtClean="0"/>
              <a:t>maintains a </a:t>
            </a:r>
            <a:r>
              <a:rPr lang="en-US" dirty="0"/>
              <a:t>PCB for each process.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can be linked together in various queues.  </a:t>
            </a:r>
          </a:p>
        </p:txBody>
      </p:sp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971550" y="1912938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87" name="Rectangle 26"/>
          <p:cNvSpPr>
            <a:spLocks noChangeArrowheads="1"/>
          </p:cNvSpPr>
          <p:nvPr/>
        </p:nvSpPr>
        <p:spPr bwMode="auto">
          <a:xfrm>
            <a:off x="971550" y="2633663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971550" y="2994025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389" name="Rectangle 28"/>
          <p:cNvSpPr>
            <a:spLocks noChangeArrowheads="1"/>
          </p:cNvSpPr>
          <p:nvPr/>
        </p:nvSpPr>
        <p:spPr bwMode="auto">
          <a:xfrm>
            <a:off x="971550" y="2273300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0" name="Rectangle 29"/>
          <p:cNvSpPr>
            <a:spLocks noChangeArrowheads="1"/>
          </p:cNvSpPr>
          <p:nvPr/>
        </p:nvSpPr>
        <p:spPr bwMode="auto">
          <a:xfrm>
            <a:off x="2338388" y="1914525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1" name="Rectangle 30"/>
          <p:cNvSpPr>
            <a:spLocks noChangeArrowheads="1"/>
          </p:cNvSpPr>
          <p:nvPr/>
        </p:nvSpPr>
        <p:spPr bwMode="auto">
          <a:xfrm>
            <a:off x="2338388" y="2635250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2338388" y="2995613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2338388" y="2274888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3708400" y="1914525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5" name="Rectangle 34"/>
          <p:cNvSpPr>
            <a:spLocks noChangeArrowheads="1"/>
          </p:cNvSpPr>
          <p:nvPr/>
        </p:nvSpPr>
        <p:spPr bwMode="auto">
          <a:xfrm>
            <a:off x="3708400" y="2635250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3708400" y="2995613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397" name="Rectangle 36"/>
          <p:cNvSpPr>
            <a:spLocks noChangeArrowheads="1"/>
          </p:cNvSpPr>
          <p:nvPr/>
        </p:nvSpPr>
        <p:spPr bwMode="auto">
          <a:xfrm>
            <a:off x="3708400" y="2274888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8" name="Rectangle 37"/>
          <p:cNvSpPr>
            <a:spLocks noChangeArrowheads="1"/>
          </p:cNvSpPr>
          <p:nvPr/>
        </p:nvSpPr>
        <p:spPr bwMode="auto">
          <a:xfrm>
            <a:off x="6084888" y="1914525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9" name="Rectangle 38"/>
          <p:cNvSpPr>
            <a:spLocks noChangeArrowheads="1"/>
          </p:cNvSpPr>
          <p:nvPr/>
        </p:nvSpPr>
        <p:spPr bwMode="auto">
          <a:xfrm>
            <a:off x="6084888" y="2635250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400" name="Rectangle 39"/>
          <p:cNvSpPr>
            <a:spLocks noChangeArrowheads="1"/>
          </p:cNvSpPr>
          <p:nvPr/>
        </p:nvSpPr>
        <p:spPr bwMode="auto">
          <a:xfrm>
            <a:off x="6084888" y="2995613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401" name="Rectangle 40"/>
          <p:cNvSpPr>
            <a:spLocks noChangeArrowheads="1"/>
          </p:cNvSpPr>
          <p:nvPr/>
        </p:nvSpPr>
        <p:spPr bwMode="auto">
          <a:xfrm>
            <a:off x="6084888" y="2274888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402" name="Line 41"/>
          <p:cNvSpPr>
            <a:spLocks noChangeShapeType="1"/>
          </p:cNvSpPr>
          <p:nvPr/>
        </p:nvSpPr>
        <p:spPr bwMode="auto">
          <a:xfrm>
            <a:off x="7164388" y="191452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 rot="-5400000">
            <a:off x="6586537" y="2284413"/>
            <a:ext cx="166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process </a:t>
            </a:r>
          </a:p>
          <a:p>
            <a:pPr algn="ctr" eaLnBrk="1" hangingPunct="1"/>
            <a:r>
              <a:rPr lang="en-US"/>
              <a:t>address space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755650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1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2195513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2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5940425" y="1555750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N</a:t>
            </a:r>
          </a:p>
        </p:txBody>
      </p:sp>
      <p:sp>
        <p:nvSpPr>
          <p:cNvPr id="15407" name="Text Box 49"/>
          <p:cNvSpPr txBox="1">
            <a:spLocks noChangeArrowheads="1"/>
          </p:cNvSpPr>
          <p:nvPr/>
        </p:nvSpPr>
        <p:spPr bwMode="auto">
          <a:xfrm>
            <a:off x="3563938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Control Block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Information associated with each process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state (ready, running, waiting, </a:t>
            </a:r>
            <a:r>
              <a:rPr lang="en-US" sz="1800" dirty="0" err="1">
                <a:latin typeface="Arial" charset="0"/>
                <a:ea typeface="ＭＳ Ｐゴシック" charset="0"/>
              </a:rPr>
              <a:t>etc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Program counter (PC)</a:t>
            </a:r>
          </a:p>
          <a:p>
            <a:pPr eaLnBrk="1" hangingPunct="1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CPU registers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CPU scheduling information</a:t>
            </a:r>
          </a:p>
          <a:p>
            <a:pPr lvl="1" eaLnBrk="1" hangingPunct="1"/>
            <a:r>
              <a:rPr lang="en-US" sz="18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Priority of the process, etc.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Memory-management information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text/data/stack section pointers, sizes, etc. 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pointer to page table, etc</a:t>
            </a:r>
            <a:r>
              <a:rPr lang="en-US" sz="1800" dirty="0">
                <a:latin typeface="Arial" charset="0"/>
                <a:ea typeface="ＭＳ Ｐゴシック" charset="0"/>
              </a:rPr>
              <a:t>. 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Accounting information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CPU usage, clock time so far, …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I/O status information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List of I/O devices allocated to the process, </a:t>
            </a:r>
          </a:p>
          <a:p>
            <a:r>
              <a:rPr lang="en-US" sz="1800" dirty="0" smtClean="0"/>
              <a:t>Process ID (</a:t>
            </a:r>
            <a:r>
              <a:rPr lang="en-US" sz="1800" dirty="0" err="1" smtClean="0"/>
              <a:t>pid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Parent process</a:t>
            </a:r>
          </a:p>
          <a:p>
            <a:r>
              <a:rPr lang="en-US" sz="1800" dirty="0" smtClean="0"/>
              <a:t>Child processes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File management info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Root directory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Working directory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  <a:latin typeface="Arial" charset="0"/>
                <a:ea typeface="ＭＳ Ｐゴシック" charset="0"/>
              </a:rPr>
              <a:t>a list of open files, etc</a:t>
            </a:r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UID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GID</a:t>
            </a:r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FE973C-429D-6142-ADDF-27EE9D2F83B5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C5731-4E8C-3D47-AD9F-85D28D4ABEE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Representation in Linux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413000"/>
            <a:ext cx="8281987" cy="3752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 Narrow" charset="0"/>
              </a:rPr>
              <a:t>struct task_struct {</a:t>
            </a:r>
          </a:p>
          <a:p>
            <a:pPr eaLnBrk="1" hangingPunct="1"/>
            <a:r>
              <a:rPr lang="en-US" sz="2000">
                <a:latin typeface="Arial Narrow" charset="0"/>
              </a:rPr>
              <a:t>	long state;                        /* state of the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….</a:t>
            </a:r>
          </a:p>
          <a:p>
            <a:pPr eaLnBrk="1" hangingPunct="1"/>
            <a:r>
              <a:rPr lang="en-US" sz="2000">
                <a:latin typeface="Arial Narrow" charset="0"/>
              </a:rPr>
              <a:t>	pid_t pid;                          /* identifier of the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	unisgned int time_slice;    /* scheduling info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	struct files_struct *files;     /* info about open files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….</a:t>
            </a:r>
          </a:p>
          <a:p>
            <a:pPr eaLnBrk="1" hangingPunct="1"/>
            <a:r>
              <a:rPr lang="en-US" sz="2000">
                <a:latin typeface="Arial Narrow" charset="0"/>
              </a:rPr>
              <a:t>	struct mm_struct *mm;     /* info about the address space of this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}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7813" y="1538288"/>
            <a:ext cx="861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 Linux kernel source tree, the file </a:t>
            </a:r>
            <a:r>
              <a:rPr lang="en-US" sz="2000" b="1"/>
              <a:t>include/linux/sched.h</a:t>
            </a:r>
            <a:r>
              <a:rPr lang="en-US" sz="2000"/>
              <a:t> contains</a:t>
            </a:r>
          </a:p>
          <a:p>
            <a:pPr eaLnBrk="1" hangingPunct="1"/>
            <a:r>
              <a:rPr lang="en-US" sz="2000"/>
              <a:t>the definition of the structure </a:t>
            </a:r>
            <a:r>
              <a:rPr lang="en-US" sz="2000" b="1"/>
              <a:t>task_struct</a:t>
            </a:r>
            <a:r>
              <a:rPr lang="en-US" sz="2000">
                <a:latin typeface="Courier New" charset="0"/>
              </a:rPr>
              <a:t>,</a:t>
            </a:r>
            <a:r>
              <a:rPr lang="en-US" sz="2000"/>
              <a:t> which is the PCB for a process.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75F194-9776-A349-B8EE-7EBA1794D6D4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CPU Switch from Process to Process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FCB63-021E-9E40-86F8-C41D624EFAB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Example: Processes in Linux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 command to see the currently started processes in the system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r>
              <a:rPr lang="en-US" b="1" dirty="0">
                <a:latin typeface="Arial" charset="0"/>
                <a:ea typeface="ＭＳ Ｐゴシック" charset="0"/>
              </a:rPr>
              <a:t> aux</a:t>
            </a:r>
            <a:r>
              <a:rPr lang="en-US" dirty="0">
                <a:latin typeface="Arial" charset="0"/>
                <a:ea typeface="ＭＳ Ｐゴシック" charset="0"/>
              </a:rPr>
              <a:t> to get more detailed information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See the manual page of the </a:t>
            </a:r>
            <a:r>
              <a:rPr lang="en-US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 to get help about the </a:t>
            </a:r>
            <a:r>
              <a:rPr lang="en-US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Type:</a:t>
            </a:r>
            <a:r>
              <a:rPr lang="en-US" b="1" dirty="0">
                <a:latin typeface="Arial" charset="0"/>
                <a:ea typeface="ＭＳ Ｐゴシック" charset="0"/>
              </a:rPr>
              <a:t> man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b="1" dirty="0">
                <a:latin typeface="Arial" charset="0"/>
                <a:ea typeface="ＭＳ Ｐゴシック" charset="0"/>
              </a:rPr>
              <a:t>man</a:t>
            </a:r>
            <a:r>
              <a:rPr lang="en-US" dirty="0">
                <a:latin typeface="Arial" charset="0"/>
                <a:ea typeface="ＭＳ Ｐゴシック" charset="0"/>
              </a:rPr>
              <a:t> command gives info about a command, program, library function, or system call.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proc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file system in Linux is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kernel interface to users </a:t>
            </a:r>
            <a:r>
              <a:rPr lang="en-US" dirty="0">
                <a:latin typeface="Arial" charset="0"/>
                <a:ea typeface="ＭＳ Ｐゴシック" charset="0"/>
              </a:rPr>
              <a:t>to look to the kernel state (variables, structures, etc.).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Many subfolders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One subfolder per process (name of subfolder == </a:t>
            </a:r>
            <a:r>
              <a:rPr lang="en-US" dirty="0" err="1">
                <a:latin typeface="Arial" charset="0"/>
                <a:ea typeface="ＭＳ Ｐゴシック" charset="0"/>
              </a:rPr>
              <a:t>pid</a:t>
            </a:r>
            <a:r>
              <a:rPr lang="en-US" dirty="0">
                <a:latin typeface="Arial" charset="0"/>
                <a:ea typeface="ＭＳ Ｐゴシック" charset="0"/>
              </a:rPr>
              <a:t> of process)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1AA392-C7E2-3648-9336-BF66DF5A2C2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Queues and Scheduling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A95985-9613-B84F-A70B-D9E5C6E55FE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Scheduling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In a multiprogramming or time-sharing system, there may be </a:t>
            </a:r>
            <a:r>
              <a:rPr lang="en-US" b="1" dirty="0">
                <a:latin typeface="Arial" charset="0"/>
                <a:ea typeface="ＭＳ Ｐゴシック" charset="0"/>
              </a:rPr>
              <a:t>multiple processes ready</a:t>
            </a:r>
            <a:r>
              <a:rPr lang="en-US" dirty="0">
                <a:latin typeface="Arial" charset="0"/>
                <a:ea typeface="ＭＳ Ｐゴシック" charset="0"/>
              </a:rPr>
              <a:t> to execute. 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We need to select one them and give the CPU to that.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This is </a:t>
            </a:r>
            <a:r>
              <a:rPr lang="en-US" b="1" dirty="0">
                <a:latin typeface="Arial" charset="0"/>
                <a:ea typeface="ＭＳ Ｐゴシック" charset="0"/>
              </a:rPr>
              <a:t>scheduling</a:t>
            </a:r>
            <a:r>
              <a:rPr lang="en-US" dirty="0">
                <a:latin typeface="Arial" charset="0"/>
                <a:ea typeface="ＭＳ Ｐゴシック" charset="0"/>
              </a:rPr>
              <a:t> (decision).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There are </a:t>
            </a:r>
            <a:r>
              <a:rPr lang="en-US" b="1" dirty="0">
                <a:latin typeface="Arial" charset="0"/>
                <a:ea typeface="ＭＳ Ｐゴシック" charset="0"/>
              </a:rPr>
              <a:t>various criteria</a:t>
            </a:r>
            <a:r>
              <a:rPr lang="en-US" dirty="0">
                <a:latin typeface="Arial" charset="0"/>
                <a:ea typeface="ＭＳ Ｐゴシック" charset="0"/>
              </a:rPr>
              <a:t> that can be used in the scheduling decision. 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scheduling mechanism (</a:t>
            </a:r>
            <a:r>
              <a:rPr lang="en-US" b="1" dirty="0">
                <a:latin typeface="Arial" charset="0"/>
                <a:ea typeface="ＭＳ Ｐゴシック" charset="0"/>
              </a:rPr>
              <a:t>dispatcher</a:t>
            </a:r>
            <a:r>
              <a:rPr lang="en-US" dirty="0">
                <a:latin typeface="Arial" charset="0"/>
                <a:ea typeface="ＭＳ Ｐゴシック" charset="0"/>
              </a:rPr>
              <a:t>) than assigns the selected process to the CPU and starts execution of it.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195513" y="5373688"/>
            <a:ext cx="2376487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Select</a:t>
            </a:r>
          </a:p>
          <a:p>
            <a:pPr algn="ctr"/>
            <a:r>
              <a:rPr lang="en-US"/>
              <a:t>(</a:t>
            </a:r>
            <a:r>
              <a:rPr lang="en-US" b="1"/>
              <a:t>Scheduling</a:t>
            </a:r>
            <a:r>
              <a:rPr lang="en-US"/>
              <a:t> Algorithm)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932363" y="5373688"/>
            <a:ext cx="2376487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b="1"/>
              <a:t>Dispatch</a:t>
            </a:r>
          </a:p>
          <a:p>
            <a:pPr algn="ctr"/>
            <a:r>
              <a:rPr lang="en-US"/>
              <a:t>(mechanism)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4597400" y="5734050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60632" y="2708920"/>
            <a:ext cx="165379" cy="43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D76CDD-061F-9741-AE06-55E08FC903A9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Scheduling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1117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Ready queue</a:t>
            </a:r>
            <a:r>
              <a:rPr lang="en-US" sz="1800" dirty="0">
                <a:latin typeface="Arial" charset="0"/>
                <a:ea typeface="ＭＳ Ｐゴシック" charset="0"/>
              </a:rPr>
              <a:t> is one of the many queues that a process may be added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CPU scheduling schedules from ready queue.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Other </a:t>
            </a:r>
            <a:r>
              <a:rPr lang="en-US" sz="1800" dirty="0">
                <a:latin typeface="Arial" charset="0"/>
                <a:ea typeface="ＭＳ Ｐゴシック" charset="0"/>
              </a:rPr>
              <a:t>queues possible: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Job queue</a:t>
            </a:r>
            <a:r>
              <a:rPr lang="en-US" sz="1800" dirty="0">
                <a:latin typeface="Arial" charset="0"/>
                <a:ea typeface="ＭＳ Ｐゴシック" charset="0"/>
              </a:rPr>
              <a:t> – set of all processes started in the system waiting for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Device queues </a:t>
            </a:r>
            <a:r>
              <a:rPr lang="en-US" sz="1800" dirty="0">
                <a:latin typeface="Arial" charset="0"/>
                <a:ea typeface="ＭＳ Ｐゴシック" charset="0"/>
              </a:rPr>
              <a:t>– set of processes waiting for an I/O device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process will wait in such a queue until I/O is finished or until the waited event happens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Processes migrate among the various queues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95963" y="2133600"/>
            <a:ext cx="792162" cy="792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97525" y="3739199"/>
            <a:ext cx="2206996" cy="1387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Memory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257151" y="3709881"/>
            <a:ext cx="720725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/>
              <a:t>Device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6229350" y="5229200"/>
            <a:ext cx="0" cy="1150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81738" y="5680050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Job queue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5933916" y="3212149"/>
            <a:ext cx="0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905341" y="3147061"/>
            <a:ext cx="87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Ready</a:t>
            </a:r>
          </a:p>
          <a:p>
            <a:pPr eaLnBrk="1" hangingPunct="1"/>
            <a:r>
              <a:rPr lang="en-US" dirty="0"/>
              <a:t> queue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680889" y="4070243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464989" y="3420956"/>
            <a:ext cx="94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Device </a:t>
            </a:r>
          </a:p>
          <a:p>
            <a:pPr eaLnBrk="1" hangingPunct="1"/>
            <a:r>
              <a:rPr lang="en-US" dirty="0"/>
              <a:t>queue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8262683" y="4651508"/>
            <a:ext cx="720725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/>
              <a:t>Device</a:t>
            </a:r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7686420" y="501187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7400335" y="4363931"/>
            <a:ext cx="94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Device </a:t>
            </a:r>
          </a:p>
          <a:p>
            <a:pPr eaLnBrk="1" hangingPunct="1"/>
            <a:r>
              <a:rPr lang="en-US" dirty="0"/>
              <a:t>queue</a:t>
            </a: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5435600" y="1916112"/>
            <a:ext cx="3619246" cy="360112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5867241" y="3378836"/>
            <a:ext cx="142875" cy="3603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6156325" y="5661000"/>
            <a:ext cx="142875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7757858" y="4940433"/>
            <a:ext cx="287337" cy="1444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7752326" y="3997218"/>
            <a:ext cx="287338" cy="1444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/>
        </p:nvSpPr>
        <p:spPr bwMode="auto">
          <a:xfrm>
            <a:off x="5507038" y="1681163"/>
            <a:ext cx="595312" cy="1593850"/>
          </a:xfrm>
          <a:custGeom>
            <a:avLst/>
            <a:gdLst>
              <a:gd name="T0" fmla="*/ 2147483647 w 375"/>
              <a:gd name="T1" fmla="*/ 2147483647 h 1004"/>
              <a:gd name="T2" fmla="*/ 2147483647 w 375"/>
              <a:gd name="T3" fmla="*/ 2147483647 h 1004"/>
              <a:gd name="T4" fmla="*/ 2147483647 w 375"/>
              <a:gd name="T5" fmla="*/ 2147483647 h 1004"/>
              <a:gd name="T6" fmla="*/ 2147483647 w 375"/>
              <a:gd name="T7" fmla="*/ 2147483647 h 1004"/>
              <a:gd name="T8" fmla="*/ 2147483647 w 375"/>
              <a:gd name="T9" fmla="*/ 2147483647 h 1004"/>
              <a:gd name="T10" fmla="*/ 2147483647 w 375"/>
              <a:gd name="T11" fmla="*/ 2147483647 h 1004"/>
              <a:gd name="T12" fmla="*/ 2147483647 w 375"/>
              <a:gd name="T13" fmla="*/ 2147483647 h 1004"/>
              <a:gd name="T14" fmla="*/ 2147483647 w 375"/>
              <a:gd name="T15" fmla="*/ 2147483647 h 1004"/>
              <a:gd name="T16" fmla="*/ 0 w 375"/>
              <a:gd name="T17" fmla="*/ 2147483647 h 1004"/>
              <a:gd name="T18" fmla="*/ 2147483647 w 375"/>
              <a:gd name="T19" fmla="*/ 2147483647 h 1004"/>
              <a:gd name="T20" fmla="*/ 2147483647 w 375"/>
              <a:gd name="T21" fmla="*/ 2147483647 h 1004"/>
              <a:gd name="T22" fmla="*/ 2147483647 w 375"/>
              <a:gd name="T23" fmla="*/ 2147483647 h 1004"/>
              <a:gd name="T24" fmla="*/ 2147483647 w 375"/>
              <a:gd name="T25" fmla="*/ 2147483647 h 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5"/>
              <a:gd name="T40" fmla="*/ 0 h 1004"/>
              <a:gd name="T41" fmla="*/ 375 w 375"/>
              <a:gd name="T42" fmla="*/ 1004 h 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5" h="1004">
                <a:moveTo>
                  <a:pt x="322" y="1004"/>
                </a:moveTo>
                <a:cubicBezTo>
                  <a:pt x="282" y="987"/>
                  <a:pt x="240" y="976"/>
                  <a:pt x="201" y="957"/>
                </a:cubicBezTo>
                <a:cubicBezTo>
                  <a:pt x="155" y="911"/>
                  <a:pt x="176" y="928"/>
                  <a:pt x="141" y="903"/>
                </a:cubicBezTo>
                <a:cubicBezTo>
                  <a:pt x="127" y="864"/>
                  <a:pt x="99" y="833"/>
                  <a:pt x="81" y="796"/>
                </a:cubicBezTo>
                <a:cubicBezTo>
                  <a:pt x="61" y="757"/>
                  <a:pt x="42" y="711"/>
                  <a:pt x="27" y="669"/>
                </a:cubicBezTo>
                <a:cubicBezTo>
                  <a:pt x="33" y="624"/>
                  <a:pt x="23" y="557"/>
                  <a:pt x="61" y="522"/>
                </a:cubicBezTo>
                <a:cubicBezTo>
                  <a:pt x="59" y="473"/>
                  <a:pt x="63" y="423"/>
                  <a:pt x="54" y="374"/>
                </a:cubicBezTo>
                <a:cubicBezTo>
                  <a:pt x="50" y="350"/>
                  <a:pt x="27" y="334"/>
                  <a:pt x="14" y="314"/>
                </a:cubicBezTo>
                <a:cubicBezTo>
                  <a:pt x="9" y="307"/>
                  <a:pt x="0" y="294"/>
                  <a:pt x="0" y="294"/>
                </a:cubicBezTo>
                <a:cubicBezTo>
                  <a:pt x="3" y="256"/>
                  <a:pt x="2" y="181"/>
                  <a:pt x="27" y="140"/>
                </a:cubicBezTo>
                <a:cubicBezTo>
                  <a:pt x="39" y="121"/>
                  <a:pt x="70" y="107"/>
                  <a:pt x="87" y="93"/>
                </a:cubicBezTo>
                <a:cubicBezTo>
                  <a:pt x="105" y="78"/>
                  <a:pt x="118" y="67"/>
                  <a:pt x="141" y="60"/>
                </a:cubicBezTo>
                <a:cubicBezTo>
                  <a:pt x="229" y="0"/>
                  <a:pt x="216" y="26"/>
                  <a:pt x="375" y="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7" name="Text Box 25"/>
          <p:cNvSpPr txBox="1">
            <a:spLocks noChangeArrowheads="1"/>
          </p:cNvSpPr>
          <p:nvPr/>
        </p:nvSpPr>
        <p:spPr bwMode="auto">
          <a:xfrm>
            <a:off x="6048375" y="1539875"/>
            <a:ext cx="2279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Process/CPU scheduling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0B2AF-348D-874D-B50F-DAB35416D18F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OUTLINE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Concept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Scheduling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</a:t>
            </a:r>
            <a:r>
              <a:rPr lang="en-US" sz="1800" dirty="0">
                <a:latin typeface="Arial" charset="0"/>
                <a:ea typeface="ＭＳ Ｐゴシック" charset="0"/>
              </a:rPr>
              <a:t> on Processes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Inter-process Communication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Examples of IPC Systems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Communication in Client-Server Systems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417195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introduce the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notion of a process </a:t>
            </a:r>
            <a:r>
              <a:rPr lang="en-US" sz="1800" dirty="0">
                <a:latin typeface="Arial" charset="0"/>
                <a:ea typeface="ＭＳ Ｐゴシック" charset="0"/>
              </a:rPr>
              <a:t>-- a program in execution, which forms the basis of all computation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describe the various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features of processes</a:t>
            </a:r>
            <a:r>
              <a:rPr lang="en-US" sz="1800" dirty="0">
                <a:latin typeface="Arial" charset="0"/>
                <a:ea typeface="ＭＳ Ｐゴシック" charset="0"/>
              </a:rPr>
              <a:t>, including scheduling, creation and termination, and communication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describe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communication</a:t>
            </a:r>
            <a:r>
              <a:rPr lang="en-US" sz="1800" dirty="0">
                <a:latin typeface="Arial" charset="0"/>
                <a:ea typeface="ＭＳ Ｐゴシック" charset="0"/>
              </a:rPr>
              <a:t> in client-server systems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2470C-FBE5-9C4F-96ED-08FCAA0F74C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Ready Queue and Various I/O Device Queues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4721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2A5A2B-C6AF-C54A-B9C8-C8DF29532041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Representation of Process Scheduling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192962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51275" y="1773238"/>
            <a:ext cx="175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CPU Scheduler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35150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2051050" y="1895475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2266950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2482850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2700338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916238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3132138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3348038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3025775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3241675" y="2771775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3457575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3673475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3890963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4106863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4322763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4538663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3276600" y="3141663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I/O queue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2041525" y="2236788"/>
            <a:ext cx="145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ready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535796-E1AF-EF45-88FA-D6F74C9FDA1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2411413" y="3357563"/>
            <a:ext cx="2881312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Schedulers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Long-term scheduler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</a:rPr>
              <a:t>(or job scheduler) – selects which processes should be brought into the ready queue</a:t>
            </a: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Short-term scheduler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</a:rPr>
              <a:t>(or CPU scheduler) – selects which process should be executed next and allocates CPU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2035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4194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36353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8512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0671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3049588" y="4076700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ready queue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2987675" y="4646613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6684963" y="3535363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500563" y="3933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 flipV="1">
            <a:off x="1116013" y="4365625"/>
            <a:ext cx="1439862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900113" y="4581525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Long-term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5364163" y="3284538"/>
            <a:ext cx="132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Short-term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6127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8286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10445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12604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14763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65150" y="5962650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job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7AC57-2B30-7E47-9ADC-AF4EAB035CD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Schedulers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Short-term scheduler</a:t>
            </a:r>
            <a:r>
              <a:rPr lang="en-US" dirty="0">
                <a:latin typeface="Arial" charset="0"/>
                <a:ea typeface="ＭＳ Ｐゴシック" charset="0"/>
              </a:rPr>
              <a:t> is invoked very frequently (milliseconds)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 (must be fast)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Long-term scheduler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is invoked very infrequently (seconds, minutes)  (may be slow)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 long-term scheduler controls the </a:t>
            </a:r>
            <a:r>
              <a:rPr lang="en-US" b="1" i="1" dirty="0">
                <a:latin typeface="Arial" charset="0"/>
                <a:ea typeface="ＭＳ Ｐゴシック" charset="0"/>
                <a:sym typeface="Symbol" charset="0"/>
              </a:rPr>
              <a:t>degree of multiprogramming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i.e. number of processes in memory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Can also control kind of processes in memory!</a:t>
            </a:r>
          </a:p>
          <a:p>
            <a:pPr lvl="1" eaLnBrk="1" hangingPunct="1"/>
            <a:endParaRPr lang="en-US" i="1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What kind of processes will be in memory? </a:t>
            </a:r>
          </a:p>
          <a:p>
            <a:pPr lvl="3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A good mix of IO bound and CPU bound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15846D-8F0E-C24D-BA11-A000A2B7501B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Addition of Medium Term Scheduling</a:t>
            </a:r>
          </a:p>
        </p:txBody>
      </p:sp>
      <p:pic>
        <p:nvPicPr>
          <p:cNvPr id="27652" name="Picture 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8496300" cy="3087688"/>
          </a:xfrm>
          <a:noFill/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881813" y="2708275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Medium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356100" y="3357563"/>
            <a:ext cx="19081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Short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(CPU Scheduler)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85738" y="2708275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Medium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81FBEA-C64F-3A46-A6C8-202E0A6ED39F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Behavior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sym typeface="Symbol" charset="0"/>
              </a:rPr>
              <a:t>Processes can be described as either:</a:t>
            </a:r>
          </a:p>
          <a:p>
            <a:pPr lvl="1"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I/O-bound process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– spends more time doing I/O than computations, many short CPU bursts</a:t>
            </a:r>
          </a:p>
          <a:p>
            <a:pPr lvl="1"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CPU-bound process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– spends more time doing computations; few very long CPU bursts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b="1" u="sng">
                <a:latin typeface="Arial" charset="0"/>
                <a:ea typeface="ＭＳ Ｐゴシック" charset="0"/>
              </a:rPr>
              <a:t>CPU burst</a:t>
            </a:r>
            <a:r>
              <a:rPr lang="en-US">
                <a:latin typeface="Arial" charset="0"/>
                <a:ea typeface="ＭＳ Ｐゴシック" charset="0"/>
              </a:rPr>
              <a:t>: the execution of the program in CPU between two I/O requests (i.e. time period during which the process wants to 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continuously run in the CPU without making I/O)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We may have a </a:t>
            </a:r>
            <a:r>
              <a:rPr lang="en-US" u="sng">
                <a:latin typeface="Arial" charset="0"/>
                <a:ea typeface="ＭＳ Ｐゴシック" charset="0"/>
              </a:rPr>
              <a:t>short</a:t>
            </a:r>
            <a:r>
              <a:rPr lang="en-US">
                <a:latin typeface="Arial" charset="0"/>
                <a:ea typeface="ＭＳ Ｐゴシック" charset="0"/>
              </a:rPr>
              <a:t> or </a:t>
            </a:r>
            <a:r>
              <a:rPr lang="en-US" u="sng">
                <a:latin typeface="Arial" charset="0"/>
                <a:ea typeface="ＭＳ Ｐゴシック" charset="0"/>
              </a:rPr>
              <a:t>long</a:t>
            </a:r>
            <a:r>
              <a:rPr lang="en-US">
                <a:latin typeface="Arial" charset="0"/>
                <a:ea typeface="ＭＳ Ｐゴシック" charset="0"/>
              </a:rPr>
              <a:t> CPU burst.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4140200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5070475" y="5013325"/>
            <a:ext cx="635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459163" y="5157788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I/O bound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572000" y="5157788"/>
            <a:ext cx="1362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 bound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187450" y="573405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1692275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1692275" y="6237288"/>
            <a:ext cx="18002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349250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3490913" y="5734050"/>
            <a:ext cx="10810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57200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572000" y="6237288"/>
            <a:ext cx="23764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6948488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752475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948488" y="5734050"/>
            <a:ext cx="5762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7524750" y="6237288"/>
            <a:ext cx="10080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178050" y="5897563"/>
            <a:ext cx="892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waiting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435600" y="5876925"/>
            <a:ext cx="89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waiting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C203A7-0E8D-7849-A1AB-2C3FAF9C77F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Context Switch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When CPU switches to another process, the system must save the state of the old process and load the saved state for the new process via a </a:t>
            </a:r>
            <a:r>
              <a:rPr lang="en-US" b="1" dirty="0">
                <a:latin typeface="Arial" charset="0"/>
                <a:ea typeface="ＭＳ Ｐゴシック" charset="0"/>
              </a:rPr>
              <a:t>context switch</a:t>
            </a:r>
          </a:p>
          <a:p>
            <a:pPr eaLnBrk="1" hangingPunct="1"/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Context</a:t>
            </a:r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of a process represented in the PCB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Context-switch time is </a:t>
            </a:r>
            <a:r>
              <a:rPr lang="en-US" b="1" dirty="0">
                <a:latin typeface="Arial" charset="0"/>
                <a:ea typeface="ＭＳ Ｐゴシック" charset="0"/>
              </a:rPr>
              <a:t>overhead</a:t>
            </a:r>
            <a:r>
              <a:rPr lang="en-US" dirty="0">
                <a:latin typeface="Arial" charset="0"/>
                <a:ea typeface="ＭＳ Ｐゴシック" charset="0"/>
              </a:rPr>
              <a:t>; the system does no useful work while switching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Time dependent on hardware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4FB66-3FCC-464B-AF89-86CE22E7B5E5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 and Termination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9DB4DC-48F7-FA46-8179-8F5ECDAA42F8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Parent</a:t>
            </a:r>
            <a:r>
              <a:rPr lang="en-US" b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process create </a:t>
            </a: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children</a:t>
            </a:r>
            <a:r>
              <a:rPr lang="en-US" b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processes, which, in turn create other processes, forming a tree of processes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Generally, process identified and managed via </a:t>
            </a:r>
            <a:r>
              <a:rPr lang="en-US" b="1">
                <a:latin typeface="Arial" charset="0"/>
                <a:ea typeface="ＭＳ Ｐゴシック" charset="0"/>
              </a:rPr>
              <a:t>a process identifier </a:t>
            </a:r>
            <a:r>
              <a:rPr lang="en-US">
                <a:latin typeface="Arial" charset="0"/>
                <a:ea typeface="ＭＳ Ｐゴシック" charset="0"/>
              </a:rPr>
              <a:t>(</a:t>
            </a:r>
            <a:r>
              <a:rPr lang="en-US" b="1">
                <a:latin typeface="Arial" charset="0"/>
                <a:ea typeface="ＭＳ Ｐゴシック" charset="0"/>
              </a:rPr>
              <a:t>pid</a:t>
            </a:r>
            <a:r>
              <a:rPr lang="en-US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Resource sharing</a:t>
            </a:r>
            <a:r>
              <a:rPr lang="en-US">
                <a:latin typeface="Arial" charset="0"/>
                <a:ea typeface="ＭＳ Ｐゴシック" charset="0"/>
              </a:rPr>
              <a:t> alternatives: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children share all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Children share subset of parent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 share no resources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Execution alternatives</a:t>
            </a:r>
            <a:r>
              <a:rPr lang="en-US"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children execute concurrently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waits until children terminate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5" name="Line 12"/>
          <p:cNvSpPr>
            <a:spLocks noChangeShapeType="1"/>
          </p:cNvSpPr>
          <p:nvPr/>
        </p:nvSpPr>
        <p:spPr bwMode="auto">
          <a:xfrm flipH="1">
            <a:off x="7164388" y="3213100"/>
            <a:ext cx="360362" cy="792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>
            <a:off x="7740650" y="3141663"/>
            <a:ext cx="576263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 flipH="1">
            <a:off x="6659563" y="4149725"/>
            <a:ext cx="433387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>
            <a:off x="7235825" y="4149725"/>
            <a:ext cx="288925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7380288" y="4076700"/>
            <a:ext cx="1079500" cy="1152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30" name="Oval 5"/>
          <p:cNvSpPr>
            <a:spLocks noChangeArrowheads="1"/>
          </p:cNvSpPr>
          <p:nvPr/>
        </p:nvSpPr>
        <p:spPr bwMode="auto">
          <a:xfrm>
            <a:off x="7235825" y="2781300"/>
            <a:ext cx="792163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1" name="Oval 7"/>
          <p:cNvSpPr>
            <a:spLocks noChangeArrowheads="1"/>
          </p:cNvSpPr>
          <p:nvPr/>
        </p:nvSpPr>
        <p:spPr bwMode="auto">
          <a:xfrm>
            <a:off x="6732588" y="3789363"/>
            <a:ext cx="792162" cy="50323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2" name="Oval 8"/>
          <p:cNvSpPr>
            <a:spLocks noChangeArrowheads="1"/>
          </p:cNvSpPr>
          <p:nvPr/>
        </p:nvSpPr>
        <p:spPr bwMode="auto">
          <a:xfrm>
            <a:off x="7956550" y="3789363"/>
            <a:ext cx="792163" cy="50323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3" name="Oval 9"/>
          <p:cNvSpPr>
            <a:spLocks noChangeArrowheads="1"/>
          </p:cNvSpPr>
          <p:nvPr/>
        </p:nvSpPr>
        <p:spPr bwMode="auto">
          <a:xfrm>
            <a:off x="6227763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4" name="Oval 10"/>
          <p:cNvSpPr>
            <a:spLocks noChangeArrowheads="1"/>
          </p:cNvSpPr>
          <p:nvPr/>
        </p:nvSpPr>
        <p:spPr bwMode="auto">
          <a:xfrm>
            <a:off x="7164388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5" name="Oval 11"/>
          <p:cNvSpPr>
            <a:spLocks noChangeArrowheads="1"/>
          </p:cNvSpPr>
          <p:nvPr/>
        </p:nvSpPr>
        <p:spPr bwMode="auto">
          <a:xfrm>
            <a:off x="8101013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73727-42C6-404F-AC54-46DC110849E5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 (Cont)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Child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address space?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Child has a new address space.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Child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address space can contain: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1) the copy of the parent (at creation)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2) has a new program loaded into it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UNIX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fork</a:t>
            </a:r>
            <a:r>
              <a:rPr lang="en-US" dirty="0">
                <a:latin typeface="Arial" charset="0"/>
                <a:ea typeface="ＭＳ Ｐゴシック" charset="0"/>
              </a:rPr>
              <a:t> system call creates new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exec</a:t>
            </a:r>
            <a:r>
              <a:rPr lang="en-US" dirty="0">
                <a:latin typeface="Arial" charset="0"/>
                <a:ea typeface="ＭＳ Ｐゴシック" charset="0"/>
              </a:rPr>
              <a:t> system call used after a </a:t>
            </a:r>
            <a:r>
              <a:rPr lang="en-US" b="1" dirty="0">
                <a:latin typeface="Arial" charset="0"/>
                <a:ea typeface="ＭＳ Ｐゴシック" charset="0"/>
              </a:rPr>
              <a:t>fork</a:t>
            </a:r>
            <a:r>
              <a:rPr lang="en-US" dirty="0">
                <a:latin typeface="Arial" charset="0"/>
                <a:ea typeface="ＭＳ Ｐゴシック" charset="0"/>
              </a:rPr>
              <a:t> to replace the process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 memory space with a new program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532563" y="1773238"/>
            <a:ext cx="719137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7756525" y="1773238"/>
            <a:ext cx="719138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7758113" y="3357563"/>
            <a:ext cx="719137" cy="9350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532563" y="3355975"/>
            <a:ext cx="719137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324725" y="2278063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324725" y="3862388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084888" y="2062163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00763" y="3646488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334062-B027-864E-8198-A194E8226214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Concept and Process Management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00690" y="6359797"/>
            <a:ext cx="954088" cy="309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F3693-DCC6-5B46-A547-C63955460EF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 Program Forking Separate Process in Linux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00050" y="1460500"/>
            <a:ext cx="4964113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main()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pid_t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n;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// stores process id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n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fork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if (n &lt; 0)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fprintf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stderr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"Fork Failed");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exit(-1);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else if (n == 0)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{ /* child process*/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execlp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("/bin/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 "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 NULL);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else { /* parent process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wait (NULL);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("Child Complete");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exit(0);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6300465" y="1462360"/>
            <a:ext cx="719138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n=?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508303" y="2398985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before fork() executed</a:t>
            </a: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6300465" y="3191147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n=y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7452990" y="3191147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</a:p>
          <a:p>
            <a:pPr algn="ctr"/>
            <a:r>
              <a:rPr lang="en-US"/>
              <a:t>n=0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156003" y="4127772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after fork() executed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6306815" y="4991372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n=y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7459340" y="4991372"/>
            <a:ext cx="719138" cy="9350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162353" y="5927997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after execlp() executed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5579740" y="175763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5579740" y="347848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5638478" y="534538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8159428" y="344673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pid=y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8159428" y="524696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pid=y</a:t>
            </a:r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5292080" y="2975246"/>
            <a:ext cx="3527748" cy="3175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365105" y="4671287"/>
            <a:ext cx="3527748" cy="3175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753265-8726-7949-90EB-A35980FF4BF2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203575" y="1484313"/>
            <a:ext cx="5689600" cy="4824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Trace: fork()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530475" y="598805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RAM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84213" y="1844675"/>
            <a:ext cx="1800225" cy="1944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11188" y="378301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33800" name="AutoShape 10"/>
          <p:cNvSpPr>
            <a:spLocks noChangeArrowheads="1"/>
          </p:cNvSpPr>
          <p:nvPr/>
        </p:nvSpPr>
        <p:spPr bwMode="auto">
          <a:xfrm>
            <a:off x="3419475" y="4292600"/>
            <a:ext cx="5329238" cy="19446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659188" y="58705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356100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3817938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4356100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4356100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3852863" y="2420938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385127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33808" name="Text Box 18"/>
          <p:cNvSpPr txBox="1">
            <a:spLocks noChangeArrowheads="1"/>
          </p:cNvSpPr>
          <p:nvPr/>
        </p:nvSpPr>
        <p:spPr bwMode="auto">
          <a:xfrm>
            <a:off x="4500563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..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33809" name="AutoShape 19"/>
          <p:cNvSpPr>
            <a:spLocks noChangeArrowheads="1"/>
          </p:cNvSpPr>
          <p:nvPr/>
        </p:nvSpPr>
        <p:spPr bwMode="auto">
          <a:xfrm>
            <a:off x="4572000" y="45815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4716463" y="46466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5089525" y="457517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4500563" y="51577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PCB-Parent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4329113" y="1438275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Process-Parent</a:t>
            </a:r>
          </a:p>
        </p:txBody>
      </p:sp>
      <p:sp>
        <p:nvSpPr>
          <p:cNvPr id="33814" name="Rectangle 24"/>
          <p:cNvSpPr>
            <a:spLocks noChangeArrowheads="1"/>
          </p:cNvSpPr>
          <p:nvPr/>
        </p:nvSpPr>
        <p:spPr bwMode="auto">
          <a:xfrm>
            <a:off x="4716463" y="48625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5076825" y="479107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1836738" y="2278063"/>
            <a:ext cx="503237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1404938" y="22050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3818" name="Rectangle 28"/>
          <p:cNvSpPr>
            <a:spLocks noChangeArrowheads="1"/>
          </p:cNvSpPr>
          <p:nvPr/>
        </p:nvSpPr>
        <p:spPr bwMode="auto">
          <a:xfrm>
            <a:off x="4932363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4645025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5364163" y="55245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sys_fork()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4383" name="AutoShape 31"/>
          <p:cNvSpPr>
            <a:spLocks noChangeArrowheads="1"/>
          </p:cNvSpPr>
          <p:nvPr/>
        </p:nvSpPr>
        <p:spPr bwMode="auto">
          <a:xfrm>
            <a:off x="6588125" y="458787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84" name="Rectangle 32"/>
          <p:cNvSpPr>
            <a:spLocks noChangeArrowheads="1"/>
          </p:cNvSpPr>
          <p:nvPr/>
        </p:nvSpPr>
        <p:spPr bwMode="auto">
          <a:xfrm>
            <a:off x="6732588" y="46529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85" name="Text Box 33"/>
          <p:cNvSpPr txBox="1">
            <a:spLocks noChangeArrowheads="1"/>
          </p:cNvSpPr>
          <p:nvPr/>
        </p:nvSpPr>
        <p:spPr bwMode="auto">
          <a:xfrm>
            <a:off x="7105650" y="45815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484386" name="Rectangle 34"/>
          <p:cNvSpPr>
            <a:spLocks noChangeArrowheads="1"/>
          </p:cNvSpPr>
          <p:nvPr/>
        </p:nvSpPr>
        <p:spPr bwMode="auto">
          <a:xfrm>
            <a:off x="6732588" y="48688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4387" name="Text Box 35"/>
          <p:cNvSpPr txBox="1">
            <a:spLocks noChangeArrowheads="1"/>
          </p:cNvSpPr>
          <p:nvPr/>
        </p:nvSpPr>
        <p:spPr bwMode="auto">
          <a:xfrm>
            <a:off x="7092950" y="479742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484388" name="Text Box 36"/>
          <p:cNvSpPr txBox="1">
            <a:spLocks noChangeArrowheads="1"/>
          </p:cNvSpPr>
          <p:nvPr/>
        </p:nvSpPr>
        <p:spPr bwMode="auto">
          <a:xfrm>
            <a:off x="6564313" y="5157788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PCB-Child</a:t>
            </a:r>
          </a:p>
        </p:txBody>
      </p:sp>
      <p:sp>
        <p:nvSpPr>
          <p:cNvPr id="484389" name="Rectangle 37"/>
          <p:cNvSpPr>
            <a:spLocks noChangeArrowheads="1"/>
          </p:cNvSpPr>
          <p:nvPr/>
        </p:nvSpPr>
        <p:spPr bwMode="auto">
          <a:xfrm>
            <a:off x="6588125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84390" name="Rectangle 38"/>
          <p:cNvSpPr>
            <a:spLocks noChangeArrowheads="1"/>
          </p:cNvSpPr>
          <p:nvPr/>
        </p:nvSpPr>
        <p:spPr bwMode="auto">
          <a:xfrm>
            <a:off x="6588125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1" name="Rectangle 39"/>
          <p:cNvSpPr>
            <a:spLocks noChangeArrowheads="1"/>
          </p:cNvSpPr>
          <p:nvPr/>
        </p:nvSpPr>
        <p:spPr bwMode="auto">
          <a:xfrm>
            <a:off x="6588125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2" name="Text Box 40"/>
          <p:cNvSpPr txBox="1">
            <a:spLocks noChangeArrowheads="1"/>
          </p:cNvSpPr>
          <p:nvPr/>
        </p:nvSpPr>
        <p:spPr bwMode="auto">
          <a:xfrm>
            <a:off x="615632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484393" name="Text Box 41"/>
          <p:cNvSpPr txBox="1">
            <a:spLocks noChangeArrowheads="1"/>
          </p:cNvSpPr>
          <p:nvPr/>
        </p:nvSpPr>
        <p:spPr bwMode="auto">
          <a:xfrm>
            <a:off x="6561138" y="14382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Process-Child</a:t>
            </a:r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7164388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5" name="Text Box 43"/>
          <p:cNvSpPr txBox="1">
            <a:spLocks noChangeArrowheads="1"/>
          </p:cNvSpPr>
          <p:nvPr/>
        </p:nvSpPr>
        <p:spPr bwMode="auto">
          <a:xfrm>
            <a:off x="6877050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84396" name="Text Box 44"/>
          <p:cNvSpPr txBox="1">
            <a:spLocks noChangeArrowheads="1"/>
          </p:cNvSpPr>
          <p:nvPr/>
        </p:nvSpPr>
        <p:spPr bwMode="auto">
          <a:xfrm>
            <a:off x="6089650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484397" name="Text Box 45"/>
          <p:cNvSpPr txBox="1">
            <a:spLocks noChangeArrowheads="1"/>
          </p:cNvSpPr>
          <p:nvPr/>
        </p:nvSpPr>
        <p:spPr bwMode="auto">
          <a:xfrm>
            <a:off x="6124575" y="24209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484398" name="Text Box 46"/>
          <p:cNvSpPr txBox="1">
            <a:spLocks noChangeArrowheads="1"/>
          </p:cNvSpPr>
          <p:nvPr/>
        </p:nvSpPr>
        <p:spPr bwMode="auto">
          <a:xfrm>
            <a:off x="6732588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..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484399" name="Freeform 47"/>
          <p:cNvSpPr>
            <a:spLocks/>
          </p:cNvSpPr>
          <p:nvPr/>
        </p:nvSpPr>
        <p:spPr bwMode="auto">
          <a:xfrm>
            <a:off x="3852863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0" name="Freeform 48"/>
          <p:cNvSpPr>
            <a:spLocks/>
          </p:cNvSpPr>
          <p:nvPr/>
        </p:nvSpPr>
        <p:spPr bwMode="auto">
          <a:xfrm>
            <a:off x="6086475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1" name="Text Box 49"/>
          <p:cNvSpPr txBox="1">
            <a:spLocks noChangeArrowheads="1"/>
          </p:cNvSpPr>
          <p:nvPr/>
        </p:nvSpPr>
        <p:spPr bwMode="auto">
          <a:xfrm>
            <a:off x="5003800" y="183832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484402" name="Text Box 50"/>
          <p:cNvSpPr txBox="1">
            <a:spLocks noChangeArrowheads="1"/>
          </p:cNvSpPr>
          <p:nvPr/>
        </p:nvSpPr>
        <p:spPr bwMode="auto">
          <a:xfrm>
            <a:off x="7288213" y="18573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484405" name="Freeform 53"/>
          <p:cNvSpPr>
            <a:spLocks/>
          </p:cNvSpPr>
          <p:nvPr/>
        </p:nvSpPr>
        <p:spPr bwMode="auto">
          <a:xfrm>
            <a:off x="2195513" y="2397125"/>
            <a:ext cx="2305050" cy="600075"/>
          </a:xfrm>
          <a:custGeom>
            <a:avLst/>
            <a:gdLst>
              <a:gd name="T0" fmla="*/ 0 w 1452"/>
              <a:gd name="T1" fmla="*/ 2147483647 h 378"/>
              <a:gd name="T2" fmla="*/ 2147483647 w 1452"/>
              <a:gd name="T3" fmla="*/ 2147483647 h 378"/>
              <a:gd name="T4" fmla="*/ 2147483647 w 1452"/>
              <a:gd name="T5" fmla="*/ 2147483647 h 378"/>
              <a:gd name="T6" fmla="*/ 0 60000 65536"/>
              <a:gd name="T7" fmla="*/ 0 60000 65536"/>
              <a:gd name="T8" fmla="*/ 0 60000 65536"/>
              <a:gd name="T9" fmla="*/ 0 w 1452"/>
              <a:gd name="T10" fmla="*/ 0 h 378"/>
              <a:gd name="T11" fmla="*/ 1452 w 1452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378">
                <a:moveTo>
                  <a:pt x="0" y="15"/>
                </a:moveTo>
                <a:cubicBezTo>
                  <a:pt x="242" y="7"/>
                  <a:pt x="484" y="0"/>
                  <a:pt x="726" y="60"/>
                </a:cubicBezTo>
                <a:cubicBezTo>
                  <a:pt x="968" y="120"/>
                  <a:pt x="1339" y="325"/>
                  <a:pt x="1452" y="37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6" name="Freeform 54"/>
          <p:cNvSpPr>
            <a:spLocks/>
          </p:cNvSpPr>
          <p:nvPr/>
        </p:nvSpPr>
        <p:spPr bwMode="auto">
          <a:xfrm>
            <a:off x="2268538" y="2492375"/>
            <a:ext cx="3167062" cy="3384550"/>
          </a:xfrm>
          <a:custGeom>
            <a:avLst/>
            <a:gdLst>
              <a:gd name="T0" fmla="*/ 0 w 1995"/>
              <a:gd name="T1" fmla="*/ 0 h 2132"/>
              <a:gd name="T2" fmla="*/ 2147483647 w 1995"/>
              <a:gd name="T3" fmla="*/ 2147483647 h 2132"/>
              <a:gd name="T4" fmla="*/ 2147483647 w 1995"/>
              <a:gd name="T5" fmla="*/ 2147483647 h 2132"/>
              <a:gd name="T6" fmla="*/ 2147483647 w 1995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2132"/>
              <a:gd name="T14" fmla="*/ 1995 w 1995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2132">
                <a:moveTo>
                  <a:pt x="0" y="0"/>
                </a:moveTo>
                <a:cubicBezTo>
                  <a:pt x="90" y="351"/>
                  <a:pt x="181" y="703"/>
                  <a:pt x="362" y="998"/>
                </a:cubicBezTo>
                <a:cubicBezTo>
                  <a:pt x="543" y="1293"/>
                  <a:pt x="816" y="1580"/>
                  <a:pt x="1088" y="1769"/>
                </a:cubicBezTo>
                <a:cubicBezTo>
                  <a:pt x="1360" y="1958"/>
                  <a:pt x="1677" y="2045"/>
                  <a:pt x="1995" y="213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9" name="Freeform 57"/>
          <p:cNvSpPr>
            <a:spLocks/>
          </p:cNvSpPr>
          <p:nvPr/>
        </p:nvSpPr>
        <p:spPr bwMode="auto">
          <a:xfrm>
            <a:off x="2268538" y="2492375"/>
            <a:ext cx="2232025" cy="792163"/>
          </a:xfrm>
          <a:custGeom>
            <a:avLst/>
            <a:gdLst>
              <a:gd name="T0" fmla="*/ 0 w 1360"/>
              <a:gd name="T1" fmla="*/ 0 h 454"/>
              <a:gd name="T2" fmla="*/ 2147483647 w 1360"/>
              <a:gd name="T3" fmla="*/ 2147483647 h 454"/>
              <a:gd name="T4" fmla="*/ 2147483647 w 1360"/>
              <a:gd name="T5" fmla="*/ 2147483647 h 454"/>
              <a:gd name="T6" fmla="*/ 0 60000 65536"/>
              <a:gd name="T7" fmla="*/ 0 60000 65536"/>
              <a:gd name="T8" fmla="*/ 0 60000 65536"/>
              <a:gd name="T9" fmla="*/ 0 w 1360"/>
              <a:gd name="T10" fmla="*/ 0 h 454"/>
              <a:gd name="T11" fmla="*/ 1360 w 1360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54">
                <a:moveTo>
                  <a:pt x="0" y="0"/>
                </a:moveTo>
                <a:cubicBezTo>
                  <a:pt x="113" y="121"/>
                  <a:pt x="226" y="242"/>
                  <a:pt x="453" y="318"/>
                </a:cubicBezTo>
                <a:cubicBezTo>
                  <a:pt x="680" y="394"/>
                  <a:pt x="1020" y="424"/>
                  <a:pt x="1360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0" name="Freeform 58"/>
          <p:cNvSpPr>
            <a:spLocks/>
          </p:cNvSpPr>
          <p:nvPr/>
        </p:nvSpPr>
        <p:spPr bwMode="auto">
          <a:xfrm>
            <a:off x="2195513" y="2492375"/>
            <a:ext cx="2663825" cy="1512888"/>
          </a:xfrm>
          <a:custGeom>
            <a:avLst/>
            <a:gdLst>
              <a:gd name="T0" fmla="*/ 0 w 1678"/>
              <a:gd name="T1" fmla="*/ 0 h 953"/>
              <a:gd name="T2" fmla="*/ 2147483647 w 1678"/>
              <a:gd name="T3" fmla="*/ 2147483647 h 953"/>
              <a:gd name="T4" fmla="*/ 2147483647 w 1678"/>
              <a:gd name="T5" fmla="*/ 2147483647 h 953"/>
              <a:gd name="T6" fmla="*/ 0 60000 65536"/>
              <a:gd name="T7" fmla="*/ 0 60000 65536"/>
              <a:gd name="T8" fmla="*/ 0 60000 65536"/>
              <a:gd name="T9" fmla="*/ 0 w 1678"/>
              <a:gd name="T10" fmla="*/ 0 h 953"/>
              <a:gd name="T11" fmla="*/ 1678 w 1678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53">
                <a:moveTo>
                  <a:pt x="0" y="0"/>
                </a:moveTo>
                <a:cubicBezTo>
                  <a:pt x="336" y="283"/>
                  <a:pt x="673" y="567"/>
                  <a:pt x="953" y="726"/>
                </a:cubicBezTo>
                <a:cubicBezTo>
                  <a:pt x="1233" y="885"/>
                  <a:pt x="1455" y="919"/>
                  <a:pt x="1678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2" name="Freeform 60"/>
          <p:cNvSpPr>
            <a:spLocks/>
          </p:cNvSpPr>
          <p:nvPr/>
        </p:nvSpPr>
        <p:spPr bwMode="auto">
          <a:xfrm>
            <a:off x="4248150" y="4005263"/>
            <a:ext cx="684213" cy="719137"/>
          </a:xfrm>
          <a:custGeom>
            <a:avLst/>
            <a:gdLst>
              <a:gd name="T0" fmla="*/ 2147483647 w 431"/>
              <a:gd name="T1" fmla="*/ 2147483647 h 453"/>
              <a:gd name="T2" fmla="*/ 2147483647 w 431"/>
              <a:gd name="T3" fmla="*/ 2147483647 h 453"/>
              <a:gd name="T4" fmla="*/ 2147483647 w 431"/>
              <a:gd name="T5" fmla="*/ 0 h 453"/>
              <a:gd name="T6" fmla="*/ 0 60000 65536"/>
              <a:gd name="T7" fmla="*/ 0 60000 65536"/>
              <a:gd name="T8" fmla="*/ 0 60000 65536"/>
              <a:gd name="T9" fmla="*/ 0 w 431"/>
              <a:gd name="T10" fmla="*/ 0 h 453"/>
              <a:gd name="T11" fmla="*/ 431 w 431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453">
                <a:moveTo>
                  <a:pt x="431" y="453"/>
                </a:moveTo>
                <a:cubicBezTo>
                  <a:pt x="238" y="422"/>
                  <a:pt x="46" y="392"/>
                  <a:pt x="23" y="317"/>
                </a:cubicBezTo>
                <a:cubicBezTo>
                  <a:pt x="0" y="242"/>
                  <a:pt x="147" y="121"/>
                  <a:pt x="29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3" name="Freeform 61"/>
          <p:cNvSpPr>
            <a:spLocks/>
          </p:cNvSpPr>
          <p:nvPr/>
        </p:nvSpPr>
        <p:spPr bwMode="auto">
          <a:xfrm>
            <a:off x="2268538" y="2420938"/>
            <a:ext cx="4464050" cy="996950"/>
          </a:xfrm>
          <a:custGeom>
            <a:avLst/>
            <a:gdLst>
              <a:gd name="T0" fmla="*/ 0 w 2812"/>
              <a:gd name="T1" fmla="*/ 0 h 628"/>
              <a:gd name="T2" fmla="*/ 2147483647 w 2812"/>
              <a:gd name="T3" fmla="*/ 2147483647 h 628"/>
              <a:gd name="T4" fmla="*/ 2147483647 w 2812"/>
              <a:gd name="T5" fmla="*/ 2147483647 h 628"/>
              <a:gd name="T6" fmla="*/ 2147483647 w 2812"/>
              <a:gd name="T7" fmla="*/ 2147483647 h 628"/>
              <a:gd name="T8" fmla="*/ 0 60000 65536"/>
              <a:gd name="T9" fmla="*/ 0 60000 65536"/>
              <a:gd name="T10" fmla="*/ 0 60000 65536"/>
              <a:gd name="T11" fmla="*/ 0 60000 65536"/>
              <a:gd name="T12" fmla="*/ 0 w 2812"/>
              <a:gd name="T13" fmla="*/ 0 h 628"/>
              <a:gd name="T14" fmla="*/ 2812 w 2812"/>
              <a:gd name="T15" fmla="*/ 628 h 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2" h="628">
                <a:moveTo>
                  <a:pt x="0" y="0"/>
                </a:moveTo>
                <a:cubicBezTo>
                  <a:pt x="208" y="132"/>
                  <a:pt x="416" y="265"/>
                  <a:pt x="771" y="363"/>
                </a:cubicBezTo>
                <a:cubicBezTo>
                  <a:pt x="1126" y="461"/>
                  <a:pt x="1791" y="552"/>
                  <a:pt x="2131" y="590"/>
                </a:cubicBezTo>
                <a:cubicBezTo>
                  <a:pt x="2471" y="628"/>
                  <a:pt x="2691" y="590"/>
                  <a:pt x="2812" y="5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4" name="Freeform 62"/>
          <p:cNvSpPr>
            <a:spLocks/>
          </p:cNvSpPr>
          <p:nvPr/>
        </p:nvSpPr>
        <p:spPr bwMode="auto">
          <a:xfrm>
            <a:off x="2268538" y="2420938"/>
            <a:ext cx="4967287" cy="1152525"/>
          </a:xfrm>
          <a:custGeom>
            <a:avLst/>
            <a:gdLst>
              <a:gd name="T0" fmla="*/ 0 w 3129"/>
              <a:gd name="T1" fmla="*/ 0 h 726"/>
              <a:gd name="T2" fmla="*/ 2147483647 w 3129"/>
              <a:gd name="T3" fmla="*/ 2147483647 h 726"/>
              <a:gd name="T4" fmla="*/ 2147483647 w 3129"/>
              <a:gd name="T5" fmla="*/ 2147483647 h 726"/>
              <a:gd name="T6" fmla="*/ 2147483647 w 3129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3129"/>
              <a:gd name="T13" fmla="*/ 0 h 726"/>
              <a:gd name="T14" fmla="*/ 3129 w 312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9" h="726">
                <a:moveTo>
                  <a:pt x="0" y="0"/>
                </a:moveTo>
                <a:cubicBezTo>
                  <a:pt x="310" y="170"/>
                  <a:pt x="620" y="341"/>
                  <a:pt x="952" y="454"/>
                </a:cubicBezTo>
                <a:cubicBezTo>
                  <a:pt x="1284" y="567"/>
                  <a:pt x="1632" y="635"/>
                  <a:pt x="1995" y="680"/>
                </a:cubicBezTo>
                <a:cubicBezTo>
                  <a:pt x="2358" y="725"/>
                  <a:pt x="2948" y="718"/>
                  <a:pt x="3129" y="7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4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4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4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4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84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83" grpId="0" animBg="1"/>
      <p:bldP spid="484384" grpId="0" animBg="1"/>
      <p:bldP spid="484385" grpId="0"/>
      <p:bldP spid="484386" grpId="0" animBg="1"/>
      <p:bldP spid="484387" grpId="0"/>
      <p:bldP spid="484388" grpId="0"/>
      <p:bldP spid="484389" grpId="0" animBg="1"/>
      <p:bldP spid="484390" grpId="0" animBg="1"/>
      <p:bldP spid="484391" grpId="0" animBg="1"/>
      <p:bldP spid="484392" grpId="0"/>
      <p:bldP spid="484393" grpId="0"/>
      <p:bldP spid="484394" grpId="0" animBg="1"/>
      <p:bldP spid="484395" grpId="0"/>
      <p:bldP spid="484396" grpId="0"/>
      <p:bldP spid="484397" grpId="0"/>
      <p:bldP spid="484398" grpId="0"/>
      <p:bldP spid="484399" grpId="0" animBg="1"/>
      <p:bldP spid="484400" grpId="0" animBg="1"/>
      <p:bldP spid="484401" grpId="0"/>
      <p:bldP spid="484402" grpId="0"/>
      <p:bldP spid="484405" grpId="0" animBg="1"/>
      <p:bldP spid="484406" grpId="0" animBg="1"/>
      <p:bldP spid="484406" grpId="1" animBg="1"/>
      <p:bldP spid="484409" grpId="0" animBg="1"/>
      <p:bldP spid="484409" grpId="1" animBg="1"/>
      <p:bldP spid="484410" grpId="0" animBg="1"/>
      <p:bldP spid="484410" grpId="1" animBg="1"/>
      <p:bldP spid="484412" grpId="0" animBg="1"/>
      <p:bldP spid="484413" grpId="0" animBg="1"/>
      <p:bldP spid="484413" grpId="1" animBg="1"/>
      <p:bldP spid="4844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5F7C54-8555-B643-AE43-D71DF2C0A54C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203575" y="1484313"/>
            <a:ext cx="5689600" cy="4824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Trace: fork() with execlp()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530475" y="598805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RAM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84213" y="1844675"/>
            <a:ext cx="1800225" cy="1944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11188" y="378301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3419475" y="4292600"/>
            <a:ext cx="5329238" cy="19446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3659188" y="58705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4356100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3817938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4356100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4356100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852863" y="2420938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385127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4500563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…exec()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>
            <a:off x="4572000" y="45815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4716463" y="46466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5089525" y="457517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4500563" y="51577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PCB-Parent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4329113" y="1438275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Process-Parent</a:t>
            </a: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4716463" y="48625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4839" name="Text Box 22"/>
          <p:cNvSpPr txBox="1">
            <a:spLocks noChangeArrowheads="1"/>
          </p:cNvSpPr>
          <p:nvPr/>
        </p:nvSpPr>
        <p:spPr bwMode="auto">
          <a:xfrm>
            <a:off x="5076825" y="479107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1836738" y="2278063"/>
            <a:ext cx="503237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1404938" y="22050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932363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43" name="Text Box 26"/>
          <p:cNvSpPr txBox="1">
            <a:spLocks noChangeArrowheads="1"/>
          </p:cNvSpPr>
          <p:nvPr/>
        </p:nvSpPr>
        <p:spPr bwMode="auto">
          <a:xfrm>
            <a:off x="4645025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4844" name="Text Box 27"/>
          <p:cNvSpPr txBox="1">
            <a:spLocks noChangeArrowheads="1"/>
          </p:cNvSpPr>
          <p:nvPr/>
        </p:nvSpPr>
        <p:spPr bwMode="auto">
          <a:xfrm>
            <a:off x="5364163" y="55245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sys_fork()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7452" name="AutoShape 28"/>
          <p:cNvSpPr>
            <a:spLocks noChangeArrowheads="1"/>
          </p:cNvSpPr>
          <p:nvPr/>
        </p:nvSpPr>
        <p:spPr bwMode="auto">
          <a:xfrm>
            <a:off x="6588125" y="458787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53" name="Rectangle 29"/>
          <p:cNvSpPr>
            <a:spLocks noChangeArrowheads="1"/>
          </p:cNvSpPr>
          <p:nvPr/>
        </p:nvSpPr>
        <p:spPr bwMode="auto">
          <a:xfrm>
            <a:off x="6732588" y="46529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7105650" y="45815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487455" name="Rectangle 31"/>
          <p:cNvSpPr>
            <a:spLocks noChangeArrowheads="1"/>
          </p:cNvSpPr>
          <p:nvPr/>
        </p:nvSpPr>
        <p:spPr bwMode="auto">
          <a:xfrm>
            <a:off x="6732588" y="48688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7456" name="Text Box 32"/>
          <p:cNvSpPr txBox="1">
            <a:spLocks noChangeArrowheads="1"/>
          </p:cNvSpPr>
          <p:nvPr/>
        </p:nvSpPr>
        <p:spPr bwMode="auto">
          <a:xfrm>
            <a:off x="7092950" y="479742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6564313" y="5157788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PCB-Child</a:t>
            </a:r>
          </a:p>
        </p:txBody>
      </p:sp>
      <p:sp>
        <p:nvSpPr>
          <p:cNvPr id="487458" name="Rectangle 34"/>
          <p:cNvSpPr>
            <a:spLocks noChangeArrowheads="1"/>
          </p:cNvSpPr>
          <p:nvPr/>
        </p:nvSpPr>
        <p:spPr bwMode="auto">
          <a:xfrm>
            <a:off x="6588125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87459" name="Rectangle 35"/>
          <p:cNvSpPr>
            <a:spLocks noChangeArrowheads="1"/>
          </p:cNvSpPr>
          <p:nvPr/>
        </p:nvSpPr>
        <p:spPr bwMode="auto">
          <a:xfrm>
            <a:off x="6588125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0" name="Rectangle 36"/>
          <p:cNvSpPr>
            <a:spLocks noChangeArrowheads="1"/>
          </p:cNvSpPr>
          <p:nvPr/>
        </p:nvSpPr>
        <p:spPr bwMode="auto">
          <a:xfrm>
            <a:off x="6588125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1" name="Text Box 37"/>
          <p:cNvSpPr txBox="1">
            <a:spLocks noChangeArrowheads="1"/>
          </p:cNvSpPr>
          <p:nvPr/>
        </p:nvSpPr>
        <p:spPr bwMode="auto">
          <a:xfrm>
            <a:off x="615632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487462" name="Text Box 38"/>
          <p:cNvSpPr txBox="1">
            <a:spLocks noChangeArrowheads="1"/>
          </p:cNvSpPr>
          <p:nvPr/>
        </p:nvSpPr>
        <p:spPr bwMode="auto">
          <a:xfrm>
            <a:off x="6561138" y="14382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Process-Child</a:t>
            </a:r>
          </a:p>
        </p:txBody>
      </p: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7164388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4" name="Text Box 40"/>
          <p:cNvSpPr txBox="1">
            <a:spLocks noChangeArrowheads="1"/>
          </p:cNvSpPr>
          <p:nvPr/>
        </p:nvSpPr>
        <p:spPr bwMode="auto">
          <a:xfrm>
            <a:off x="6877050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87465" name="Text Box 41"/>
          <p:cNvSpPr txBox="1">
            <a:spLocks noChangeArrowheads="1"/>
          </p:cNvSpPr>
          <p:nvPr/>
        </p:nvSpPr>
        <p:spPr bwMode="auto">
          <a:xfrm>
            <a:off x="6089650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487466" name="Text Box 42"/>
          <p:cNvSpPr txBox="1">
            <a:spLocks noChangeArrowheads="1"/>
          </p:cNvSpPr>
          <p:nvPr/>
        </p:nvSpPr>
        <p:spPr bwMode="auto">
          <a:xfrm>
            <a:off x="6124575" y="24209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487467" name="Text Box 43"/>
          <p:cNvSpPr txBox="1">
            <a:spLocks noChangeArrowheads="1"/>
          </p:cNvSpPr>
          <p:nvPr/>
        </p:nvSpPr>
        <p:spPr bwMode="auto">
          <a:xfrm>
            <a:off x="6732588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…exec()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487468" name="Freeform 44"/>
          <p:cNvSpPr>
            <a:spLocks/>
          </p:cNvSpPr>
          <p:nvPr/>
        </p:nvSpPr>
        <p:spPr bwMode="auto">
          <a:xfrm>
            <a:off x="3852863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9" name="Freeform 45"/>
          <p:cNvSpPr>
            <a:spLocks/>
          </p:cNvSpPr>
          <p:nvPr/>
        </p:nvSpPr>
        <p:spPr bwMode="auto">
          <a:xfrm>
            <a:off x="6086475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0" name="Text Box 46"/>
          <p:cNvSpPr txBox="1">
            <a:spLocks noChangeArrowheads="1"/>
          </p:cNvSpPr>
          <p:nvPr/>
        </p:nvSpPr>
        <p:spPr bwMode="auto">
          <a:xfrm>
            <a:off x="5003800" y="183832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487471" name="Text Box 47"/>
          <p:cNvSpPr txBox="1">
            <a:spLocks noChangeArrowheads="1"/>
          </p:cNvSpPr>
          <p:nvPr/>
        </p:nvSpPr>
        <p:spPr bwMode="auto">
          <a:xfrm>
            <a:off x="7288213" y="18573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487472" name="Freeform 48"/>
          <p:cNvSpPr>
            <a:spLocks/>
          </p:cNvSpPr>
          <p:nvPr/>
        </p:nvSpPr>
        <p:spPr bwMode="auto">
          <a:xfrm>
            <a:off x="2195513" y="2397125"/>
            <a:ext cx="2305050" cy="600075"/>
          </a:xfrm>
          <a:custGeom>
            <a:avLst/>
            <a:gdLst>
              <a:gd name="T0" fmla="*/ 0 w 1452"/>
              <a:gd name="T1" fmla="*/ 2147483647 h 378"/>
              <a:gd name="T2" fmla="*/ 2147483647 w 1452"/>
              <a:gd name="T3" fmla="*/ 2147483647 h 378"/>
              <a:gd name="T4" fmla="*/ 2147483647 w 1452"/>
              <a:gd name="T5" fmla="*/ 2147483647 h 378"/>
              <a:gd name="T6" fmla="*/ 0 60000 65536"/>
              <a:gd name="T7" fmla="*/ 0 60000 65536"/>
              <a:gd name="T8" fmla="*/ 0 60000 65536"/>
              <a:gd name="T9" fmla="*/ 0 w 1452"/>
              <a:gd name="T10" fmla="*/ 0 h 378"/>
              <a:gd name="T11" fmla="*/ 1452 w 1452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378">
                <a:moveTo>
                  <a:pt x="0" y="15"/>
                </a:moveTo>
                <a:cubicBezTo>
                  <a:pt x="242" y="7"/>
                  <a:pt x="484" y="0"/>
                  <a:pt x="726" y="60"/>
                </a:cubicBezTo>
                <a:cubicBezTo>
                  <a:pt x="968" y="120"/>
                  <a:pt x="1339" y="325"/>
                  <a:pt x="1452" y="37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3" name="Freeform 49"/>
          <p:cNvSpPr>
            <a:spLocks/>
          </p:cNvSpPr>
          <p:nvPr/>
        </p:nvSpPr>
        <p:spPr bwMode="auto">
          <a:xfrm>
            <a:off x="2268538" y="2492375"/>
            <a:ext cx="3167062" cy="3384550"/>
          </a:xfrm>
          <a:custGeom>
            <a:avLst/>
            <a:gdLst>
              <a:gd name="T0" fmla="*/ 0 w 1995"/>
              <a:gd name="T1" fmla="*/ 0 h 2132"/>
              <a:gd name="T2" fmla="*/ 2147483647 w 1995"/>
              <a:gd name="T3" fmla="*/ 2147483647 h 2132"/>
              <a:gd name="T4" fmla="*/ 2147483647 w 1995"/>
              <a:gd name="T5" fmla="*/ 2147483647 h 2132"/>
              <a:gd name="T6" fmla="*/ 2147483647 w 1995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2132"/>
              <a:gd name="T14" fmla="*/ 1995 w 1995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2132">
                <a:moveTo>
                  <a:pt x="0" y="0"/>
                </a:moveTo>
                <a:cubicBezTo>
                  <a:pt x="90" y="351"/>
                  <a:pt x="181" y="703"/>
                  <a:pt x="362" y="998"/>
                </a:cubicBezTo>
                <a:cubicBezTo>
                  <a:pt x="543" y="1293"/>
                  <a:pt x="816" y="1580"/>
                  <a:pt x="1088" y="1769"/>
                </a:cubicBezTo>
                <a:cubicBezTo>
                  <a:pt x="1360" y="1958"/>
                  <a:pt x="1677" y="2045"/>
                  <a:pt x="1995" y="213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4" name="Freeform 50"/>
          <p:cNvSpPr>
            <a:spLocks/>
          </p:cNvSpPr>
          <p:nvPr/>
        </p:nvSpPr>
        <p:spPr bwMode="auto">
          <a:xfrm>
            <a:off x="2268538" y="2492375"/>
            <a:ext cx="2232025" cy="792163"/>
          </a:xfrm>
          <a:custGeom>
            <a:avLst/>
            <a:gdLst>
              <a:gd name="T0" fmla="*/ 0 w 1360"/>
              <a:gd name="T1" fmla="*/ 0 h 454"/>
              <a:gd name="T2" fmla="*/ 2147483647 w 1360"/>
              <a:gd name="T3" fmla="*/ 2147483647 h 454"/>
              <a:gd name="T4" fmla="*/ 2147483647 w 1360"/>
              <a:gd name="T5" fmla="*/ 2147483647 h 454"/>
              <a:gd name="T6" fmla="*/ 0 60000 65536"/>
              <a:gd name="T7" fmla="*/ 0 60000 65536"/>
              <a:gd name="T8" fmla="*/ 0 60000 65536"/>
              <a:gd name="T9" fmla="*/ 0 w 1360"/>
              <a:gd name="T10" fmla="*/ 0 h 454"/>
              <a:gd name="T11" fmla="*/ 1360 w 1360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54">
                <a:moveTo>
                  <a:pt x="0" y="0"/>
                </a:moveTo>
                <a:cubicBezTo>
                  <a:pt x="113" y="121"/>
                  <a:pt x="226" y="242"/>
                  <a:pt x="453" y="318"/>
                </a:cubicBezTo>
                <a:cubicBezTo>
                  <a:pt x="680" y="394"/>
                  <a:pt x="1020" y="424"/>
                  <a:pt x="1360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5" name="Freeform 51"/>
          <p:cNvSpPr>
            <a:spLocks/>
          </p:cNvSpPr>
          <p:nvPr/>
        </p:nvSpPr>
        <p:spPr bwMode="auto">
          <a:xfrm>
            <a:off x="2195513" y="2492375"/>
            <a:ext cx="2663825" cy="1512888"/>
          </a:xfrm>
          <a:custGeom>
            <a:avLst/>
            <a:gdLst>
              <a:gd name="T0" fmla="*/ 0 w 1678"/>
              <a:gd name="T1" fmla="*/ 0 h 953"/>
              <a:gd name="T2" fmla="*/ 2147483647 w 1678"/>
              <a:gd name="T3" fmla="*/ 2147483647 h 953"/>
              <a:gd name="T4" fmla="*/ 2147483647 w 1678"/>
              <a:gd name="T5" fmla="*/ 2147483647 h 953"/>
              <a:gd name="T6" fmla="*/ 0 60000 65536"/>
              <a:gd name="T7" fmla="*/ 0 60000 65536"/>
              <a:gd name="T8" fmla="*/ 0 60000 65536"/>
              <a:gd name="T9" fmla="*/ 0 w 1678"/>
              <a:gd name="T10" fmla="*/ 0 h 953"/>
              <a:gd name="T11" fmla="*/ 1678 w 1678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53">
                <a:moveTo>
                  <a:pt x="0" y="0"/>
                </a:moveTo>
                <a:cubicBezTo>
                  <a:pt x="336" y="283"/>
                  <a:pt x="673" y="567"/>
                  <a:pt x="953" y="726"/>
                </a:cubicBezTo>
                <a:cubicBezTo>
                  <a:pt x="1233" y="885"/>
                  <a:pt x="1455" y="919"/>
                  <a:pt x="1678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6" name="Freeform 52"/>
          <p:cNvSpPr>
            <a:spLocks/>
          </p:cNvSpPr>
          <p:nvPr/>
        </p:nvSpPr>
        <p:spPr bwMode="auto">
          <a:xfrm>
            <a:off x="4248150" y="4005263"/>
            <a:ext cx="684213" cy="719137"/>
          </a:xfrm>
          <a:custGeom>
            <a:avLst/>
            <a:gdLst>
              <a:gd name="T0" fmla="*/ 2147483647 w 431"/>
              <a:gd name="T1" fmla="*/ 2147483647 h 453"/>
              <a:gd name="T2" fmla="*/ 2147483647 w 431"/>
              <a:gd name="T3" fmla="*/ 2147483647 h 453"/>
              <a:gd name="T4" fmla="*/ 2147483647 w 431"/>
              <a:gd name="T5" fmla="*/ 0 h 453"/>
              <a:gd name="T6" fmla="*/ 0 60000 65536"/>
              <a:gd name="T7" fmla="*/ 0 60000 65536"/>
              <a:gd name="T8" fmla="*/ 0 60000 65536"/>
              <a:gd name="T9" fmla="*/ 0 w 431"/>
              <a:gd name="T10" fmla="*/ 0 h 453"/>
              <a:gd name="T11" fmla="*/ 431 w 431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453">
                <a:moveTo>
                  <a:pt x="431" y="453"/>
                </a:moveTo>
                <a:cubicBezTo>
                  <a:pt x="238" y="422"/>
                  <a:pt x="46" y="392"/>
                  <a:pt x="23" y="317"/>
                </a:cubicBezTo>
                <a:cubicBezTo>
                  <a:pt x="0" y="242"/>
                  <a:pt x="147" y="121"/>
                  <a:pt x="29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7" name="Freeform 53"/>
          <p:cNvSpPr>
            <a:spLocks/>
          </p:cNvSpPr>
          <p:nvPr/>
        </p:nvSpPr>
        <p:spPr bwMode="auto">
          <a:xfrm>
            <a:off x="2268538" y="2420938"/>
            <a:ext cx="4464050" cy="996950"/>
          </a:xfrm>
          <a:custGeom>
            <a:avLst/>
            <a:gdLst>
              <a:gd name="T0" fmla="*/ 0 w 2812"/>
              <a:gd name="T1" fmla="*/ 0 h 628"/>
              <a:gd name="T2" fmla="*/ 2147483647 w 2812"/>
              <a:gd name="T3" fmla="*/ 2147483647 h 628"/>
              <a:gd name="T4" fmla="*/ 2147483647 w 2812"/>
              <a:gd name="T5" fmla="*/ 2147483647 h 628"/>
              <a:gd name="T6" fmla="*/ 2147483647 w 2812"/>
              <a:gd name="T7" fmla="*/ 2147483647 h 628"/>
              <a:gd name="T8" fmla="*/ 0 60000 65536"/>
              <a:gd name="T9" fmla="*/ 0 60000 65536"/>
              <a:gd name="T10" fmla="*/ 0 60000 65536"/>
              <a:gd name="T11" fmla="*/ 0 60000 65536"/>
              <a:gd name="T12" fmla="*/ 0 w 2812"/>
              <a:gd name="T13" fmla="*/ 0 h 628"/>
              <a:gd name="T14" fmla="*/ 2812 w 2812"/>
              <a:gd name="T15" fmla="*/ 628 h 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2" h="628">
                <a:moveTo>
                  <a:pt x="0" y="0"/>
                </a:moveTo>
                <a:cubicBezTo>
                  <a:pt x="208" y="132"/>
                  <a:pt x="416" y="265"/>
                  <a:pt x="771" y="363"/>
                </a:cubicBezTo>
                <a:cubicBezTo>
                  <a:pt x="1126" y="461"/>
                  <a:pt x="1791" y="552"/>
                  <a:pt x="2131" y="590"/>
                </a:cubicBezTo>
                <a:cubicBezTo>
                  <a:pt x="2471" y="628"/>
                  <a:pt x="2691" y="590"/>
                  <a:pt x="2812" y="5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8" name="Freeform 54"/>
          <p:cNvSpPr>
            <a:spLocks/>
          </p:cNvSpPr>
          <p:nvPr/>
        </p:nvSpPr>
        <p:spPr bwMode="auto">
          <a:xfrm>
            <a:off x="2268538" y="2420938"/>
            <a:ext cx="4967287" cy="1152525"/>
          </a:xfrm>
          <a:custGeom>
            <a:avLst/>
            <a:gdLst>
              <a:gd name="T0" fmla="*/ 0 w 3129"/>
              <a:gd name="T1" fmla="*/ 0 h 726"/>
              <a:gd name="T2" fmla="*/ 2147483647 w 3129"/>
              <a:gd name="T3" fmla="*/ 2147483647 h 726"/>
              <a:gd name="T4" fmla="*/ 2147483647 w 3129"/>
              <a:gd name="T5" fmla="*/ 2147483647 h 726"/>
              <a:gd name="T6" fmla="*/ 2147483647 w 3129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3129"/>
              <a:gd name="T13" fmla="*/ 0 h 726"/>
              <a:gd name="T14" fmla="*/ 3129 w 312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9" h="726">
                <a:moveTo>
                  <a:pt x="0" y="0"/>
                </a:moveTo>
                <a:cubicBezTo>
                  <a:pt x="310" y="170"/>
                  <a:pt x="620" y="341"/>
                  <a:pt x="952" y="454"/>
                </a:cubicBezTo>
                <a:cubicBezTo>
                  <a:pt x="1284" y="567"/>
                  <a:pt x="1632" y="635"/>
                  <a:pt x="1995" y="680"/>
                </a:cubicBezTo>
                <a:cubicBezTo>
                  <a:pt x="2358" y="725"/>
                  <a:pt x="2948" y="718"/>
                  <a:pt x="3129" y="7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72" name="Text Box 55"/>
          <p:cNvSpPr txBox="1">
            <a:spLocks noChangeArrowheads="1"/>
          </p:cNvSpPr>
          <p:nvPr/>
        </p:nvSpPr>
        <p:spPr bwMode="auto">
          <a:xfrm>
            <a:off x="6948488" y="5524500"/>
            <a:ext cx="152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sys_execve()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7480" name="Freeform 56"/>
          <p:cNvSpPr>
            <a:spLocks/>
          </p:cNvSpPr>
          <p:nvPr/>
        </p:nvSpPr>
        <p:spPr bwMode="auto">
          <a:xfrm>
            <a:off x="2195513" y="2349500"/>
            <a:ext cx="4824412" cy="3455988"/>
          </a:xfrm>
          <a:custGeom>
            <a:avLst/>
            <a:gdLst>
              <a:gd name="T0" fmla="*/ 0 w 3039"/>
              <a:gd name="T1" fmla="*/ 0 h 2177"/>
              <a:gd name="T2" fmla="*/ 2147483647 w 3039"/>
              <a:gd name="T3" fmla="*/ 2147483647 h 2177"/>
              <a:gd name="T4" fmla="*/ 2147483647 w 3039"/>
              <a:gd name="T5" fmla="*/ 2147483647 h 2177"/>
              <a:gd name="T6" fmla="*/ 2147483647 w 3039"/>
              <a:gd name="T7" fmla="*/ 2147483647 h 2177"/>
              <a:gd name="T8" fmla="*/ 0 60000 65536"/>
              <a:gd name="T9" fmla="*/ 0 60000 65536"/>
              <a:gd name="T10" fmla="*/ 0 60000 65536"/>
              <a:gd name="T11" fmla="*/ 0 60000 65536"/>
              <a:gd name="T12" fmla="*/ 0 w 3039"/>
              <a:gd name="T13" fmla="*/ 0 h 2177"/>
              <a:gd name="T14" fmla="*/ 3039 w 3039"/>
              <a:gd name="T15" fmla="*/ 2177 h 2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9" h="2177">
                <a:moveTo>
                  <a:pt x="0" y="0"/>
                </a:moveTo>
                <a:cubicBezTo>
                  <a:pt x="370" y="582"/>
                  <a:pt x="741" y="1164"/>
                  <a:pt x="1134" y="1496"/>
                </a:cubicBezTo>
                <a:cubicBezTo>
                  <a:pt x="1527" y="1828"/>
                  <a:pt x="2042" y="1882"/>
                  <a:pt x="2359" y="1995"/>
                </a:cubicBezTo>
                <a:cubicBezTo>
                  <a:pt x="2676" y="2108"/>
                  <a:pt x="2857" y="2142"/>
                  <a:pt x="3039" y="2177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1" name="Rectangle 57"/>
          <p:cNvSpPr>
            <a:spLocks noChangeArrowheads="1"/>
          </p:cNvSpPr>
          <p:nvPr/>
        </p:nvSpPr>
        <p:spPr bwMode="auto">
          <a:xfrm>
            <a:off x="6588125" y="2708275"/>
            <a:ext cx="1584325" cy="144145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2" name="Rectangle 58"/>
          <p:cNvSpPr>
            <a:spLocks noChangeArrowheads="1"/>
          </p:cNvSpPr>
          <p:nvPr/>
        </p:nvSpPr>
        <p:spPr bwMode="auto">
          <a:xfrm>
            <a:off x="6588125" y="2205038"/>
            <a:ext cx="1584325" cy="503237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3" name="Rectangle 59"/>
          <p:cNvSpPr>
            <a:spLocks noChangeArrowheads="1"/>
          </p:cNvSpPr>
          <p:nvPr/>
        </p:nvSpPr>
        <p:spPr bwMode="auto">
          <a:xfrm>
            <a:off x="6588125" y="1773238"/>
            <a:ext cx="1584325" cy="43180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4" name="Freeform 60"/>
          <p:cNvSpPr>
            <a:spLocks/>
          </p:cNvSpPr>
          <p:nvPr/>
        </p:nvSpPr>
        <p:spPr bwMode="auto">
          <a:xfrm>
            <a:off x="6167438" y="2781300"/>
            <a:ext cx="565150" cy="1943100"/>
          </a:xfrm>
          <a:custGeom>
            <a:avLst/>
            <a:gdLst>
              <a:gd name="T0" fmla="*/ 2147483647 w 356"/>
              <a:gd name="T1" fmla="*/ 2147483647 h 1224"/>
              <a:gd name="T2" fmla="*/ 2147483647 w 356"/>
              <a:gd name="T3" fmla="*/ 2147483647 h 1224"/>
              <a:gd name="T4" fmla="*/ 2147483647 w 356"/>
              <a:gd name="T5" fmla="*/ 2147483647 h 1224"/>
              <a:gd name="T6" fmla="*/ 2147483647 w 356"/>
              <a:gd name="T7" fmla="*/ 0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356"/>
              <a:gd name="T13" fmla="*/ 0 h 1224"/>
              <a:gd name="T14" fmla="*/ 356 w 356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" h="1224">
                <a:moveTo>
                  <a:pt x="356" y="1224"/>
                </a:moveTo>
                <a:cubicBezTo>
                  <a:pt x="269" y="1156"/>
                  <a:pt x="182" y="1088"/>
                  <a:pt x="129" y="952"/>
                </a:cubicBezTo>
                <a:cubicBezTo>
                  <a:pt x="76" y="816"/>
                  <a:pt x="0" y="567"/>
                  <a:pt x="38" y="408"/>
                </a:cubicBezTo>
                <a:cubicBezTo>
                  <a:pt x="76" y="249"/>
                  <a:pt x="216" y="124"/>
                  <a:pt x="35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5" name="Text Box 61"/>
          <p:cNvSpPr txBox="1">
            <a:spLocks noChangeArrowheads="1"/>
          </p:cNvSpPr>
          <p:nvPr/>
        </p:nvSpPr>
        <p:spPr bwMode="auto">
          <a:xfrm>
            <a:off x="6804025" y="3213100"/>
            <a:ext cx="115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new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8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8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2" grpId="0" animBg="1"/>
      <p:bldP spid="487453" grpId="0" animBg="1"/>
      <p:bldP spid="487454" grpId="0"/>
      <p:bldP spid="487455" grpId="0" animBg="1"/>
      <p:bldP spid="487456" grpId="0"/>
      <p:bldP spid="487457" grpId="0"/>
      <p:bldP spid="487458" grpId="0" animBg="1"/>
      <p:bldP spid="487459" grpId="0" animBg="1"/>
      <p:bldP spid="487460" grpId="0" animBg="1"/>
      <p:bldP spid="487461" grpId="0"/>
      <p:bldP spid="487462" grpId="0"/>
      <p:bldP spid="487463" grpId="0" animBg="1"/>
      <p:bldP spid="487463" grpId="1" animBg="1"/>
      <p:bldP spid="487464" grpId="0"/>
      <p:bldP spid="487464" grpId="1"/>
      <p:bldP spid="487465" grpId="0"/>
      <p:bldP spid="487466" grpId="0"/>
      <p:bldP spid="487467" grpId="0"/>
      <p:bldP spid="487467" grpId="1"/>
      <p:bldP spid="487468" grpId="0" animBg="1"/>
      <p:bldP spid="487469" grpId="0" animBg="1"/>
      <p:bldP spid="487469" grpId="1" animBg="1"/>
      <p:bldP spid="487470" grpId="0"/>
      <p:bldP spid="487471" grpId="0"/>
      <p:bldP spid="487471" grpId="1"/>
      <p:bldP spid="487472" grpId="0" animBg="1"/>
      <p:bldP spid="487473" grpId="0" animBg="1"/>
      <p:bldP spid="487473" grpId="1" animBg="1"/>
      <p:bldP spid="487474" grpId="0" animBg="1"/>
      <p:bldP spid="487474" grpId="1" animBg="1"/>
      <p:bldP spid="487475" grpId="0" animBg="1"/>
      <p:bldP spid="487475" grpId="1" animBg="1"/>
      <p:bldP spid="487476" grpId="0" animBg="1"/>
      <p:bldP spid="487477" grpId="0" animBg="1"/>
      <p:bldP spid="487477" grpId="1" animBg="1"/>
      <p:bldP spid="487478" grpId="0" animBg="1"/>
      <p:bldP spid="487478" grpId="1" animBg="1"/>
      <p:bldP spid="487480" grpId="0" animBg="1"/>
      <p:bldP spid="487481" grpId="0" animBg="1"/>
      <p:bldP spid="487482" grpId="0" animBg="1"/>
      <p:bldP spid="487482" grpId="1" animBg="1"/>
      <p:bldP spid="487483" grpId="0" animBg="1"/>
      <p:bldP spid="487484" grpId="0" animBg="1"/>
      <p:bldP spid="4874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80712-1629-DF4D-B12F-B3D67AFC4B4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35843" name="AutoShape 22"/>
          <p:cNvSpPr>
            <a:spLocks noChangeArrowheads="1"/>
          </p:cNvSpPr>
          <p:nvPr/>
        </p:nvSpPr>
        <p:spPr bwMode="auto">
          <a:xfrm>
            <a:off x="4395788" y="1773238"/>
            <a:ext cx="14414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4" name="AutoShape 21"/>
          <p:cNvSpPr>
            <a:spLocks noChangeArrowheads="1"/>
          </p:cNvSpPr>
          <p:nvPr/>
        </p:nvSpPr>
        <p:spPr bwMode="auto">
          <a:xfrm>
            <a:off x="2379663" y="1773238"/>
            <a:ext cx="14414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87450" y="4286250"/>
            <a:ext cx="6737350" cy="19510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Family of exec() Functions in Unix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72038" y="4902200"/>
            <a:ext cx="1755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sys_execve(…)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87450" y="2844800"/>
            <a:ext cx="6737350" cy="12969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82700" y="2997200"/>
            <a:ext cx="105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387600" y="300355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execlp(...)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492500" y="29972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execle(...)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03750" y="2997200"/>
            <a:ext cx="1120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execv(...)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629275" y="3003550"/>
            <a:ext cx="1247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execvp(...)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07950" y="3357563"/>
            <a:ext cx="1108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 Library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50825" y="53736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2451100" y="1700213"/>
            <a:ext cx="1285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execlp(…);</a:t>
            </a:r>
          </a:p>
          <a:p>
            <a:pPr eaLnBrk="1" hangingPunct="1"/>
            <a:r>
              <a:rPr lang="en-US"/>
              <a:t>…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290513" y="1916113"/>
            <a:ext cx="171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Your Programs</a:t>
            </a:r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4538663" y="1700213"/>
            <a:ext cx="1222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execv(…);</a:t>
            </a:r>
          </a:p>
          <a:p>
            <a:pPr eaLnBrk="1" hangingPunct="1"/>
            <a:r>
              <a:rPr lang="en-US"/>
              <a:t>…</a:t>
            </a:r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8101013" y="1916113"/>
            <a:ext cx="0" cy="22336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8069263" y="4292600"/>
            <a:ext cx="0" cy="1944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8067675" y="2708275"/>
            <a:ext cx="75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</a:t>
            </a:r>
            <a:br>
              <a:rPr lang="en-US"/>
            </a:br>
            <a:r>
              <a:rPr lang="en-US"/>
              <a:t>mode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8069263" y="5084763"/>
            <a:ext cx="803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  <a:br>
              <a:rPr lang="en-US"/>
            </a:br>
            <a:r>
              <a:rPr lang="en-US"/>
              <a:t>mode</a:t>
            </a:r>
          </a:p>
          <a:p>
            <a:pPr eaLnBrk="1" hangingPunct="1"/>
            <a:endParaRPr lang="en-US"/>
          </a:p>
        </p:txBody>
      </p:sp>
      <p:sp>
        <p:nvSpPr>
          <p:cNvPr id="35863" name="Freeform 27"/>
          <p:cNvSpPr>
            <a:spLocks/>
          </p:cNvSpPr>
          <p:nvPr/>
        </p:nvSpPr>
        <p:spPr bwMode="auto">
          <a:xfrm>
            <a:off x="2163763" y="2205038"/>
            <a:ext cx="320675" cy="936625"/>
          </a:xfrm>
          <a:custGeom>
            <a:avLst/>
            <a:gdLst>
              <a:gd name="T0" fmla="*/ 2147483647 w 499"/>
              <a:gd name="T1" fmla="*/ 0 h 635"/>
              <a:gd name="T2" fmla="*/ 2147483647 w 499"/>
              <a:gd name="T3" fmla="*/ 2147483647 h 635"/>
              <a:gd name="T4" fmla="*/ 2147483647 w 499"/>
              <a:gd name="T5" fmla="*/ 2147483647 h 635"/>
              <a:gd name="T6" fmla="*/ 0 60000 65536"/>
              <a:gd name="T7" fmla="*/ 0 60000 65536"/>
              <a:gd name="T8" fmla="*/ 0 60000 65536"/>
              <a:gd name="T9" fmla="*/ 0 w 499"/>
              <a:gd name="T10" fmla="*/ 0 h 635"/>
              <a:gd name="T11" fmla="*/ 499 w 499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635">
                <a:moveTo>
                  <a:pt x="227" y="0"/>
                </a:moveTo>
                <a:cubicBezTo>
                  <a:pt x="113" y="83"/>
                  <a:pt x="0" y="166"/>
                  <a:pt x="45" y="272"/>
                </a:cubicBezTo>
                <a:cubicBezTo>
                  <a:pt x="90" y="378"/>
                  <a:pt x="294" y="506"/>
                  <a:pt x="499" y="63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4" name="Freeform 28"/>
          <p:cNvSpPr>
            <a:spLocks/>
          </p:cNvSpPr>
          <p:nvPr/>
        </p:nvSpPr>
        <p:spPr bwMode="auto">
          <a:xfrm>
            <a:off x="2484438" y="3500438"/>
            <a:ext cx="2416175" cy="1657350"/>
          </a:xfrm>
          <a:custGeom>
            <a:avLst/>
            <a:gdLst>
              <a:gd name="T0" fmla="*/ 2147483647 w 1127"/>
              <a:gd name="T1" fmla="*/ 0 h 1044"/>
              <a:gd name="T2" fmla="*/ 2147483647 w 1127"/>
              <a:gd name="T3" fmla="*/ 2147483647 h 1044"/>
              <a:gd name="T4" fmla="*/ 2147483647 w 1127"/>
              <a:gd name="T5" fmla="*/ 2147483647 h 1044"/>
              <a:gd name="T6" fmla="*/ 0 60000 65536"/>
              <a:gd name="T7" fmla="*/ 0 60000 65536"/>
              <a:gd name="T8" fmla="*/ 0 60000 65536"/>
              <a:gd name="T9" fmla="*/ 0 w 1127"/>
              <a:gd name="T10" fmla="*/ 0 h 1044"/>
              <a:gd name="T11" fmla="*/ 1127 w 1127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7" h="1044">
                <a:moveTo>
                  <a:pt x="83" y="0"/>
                </a:moveTo>
                <a:cubicBezTo>
                  <a:pt x="41" y="298"/>
                  <a:pt x="0" y="597"/>
                  <a:pt x="174" y="771"/>
                </a:cubicBezTo>
                <a:cubicBezTo>
                  <a:pt x="348" y="945"/>
                  <a:pt x="737" y="994"/>
                  <a:pt x="1127" y="10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2524125" y="141287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Program A</a:t>
            </a:r>
          </a:p>
        </p:txBody>
      </p:sp>
      <p:sp>
        <p:nvSpPr>
          <p:cNvPr id="35866" name="Text Box 32"/>
          <p:cNvSpPr txBox="1">
            <a:spLocks noChangeArrowheads="1"/>
          </p:cNvSpPr>
          <p:nvPr/>
        </p:nvSpPr>
        <p:spPr bwMode="auto">
          <a:xfrm>
            <a:off x="4467225" y="141287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Program B</a:t>
            </a:r>
          </a:p>
        </p:txBody>
      </p:sp>
      <p:sp>
        <p:nvSpPr>
          <p:cNvPr id="35867" name="Text Box 33"/>
          <p:cNvSpPr txBox="1">
            <a:spLocks noChangeArrowheads="1"/>
          </p:cNvSpPr>
          <p:nvPr/>
        </p:nvSpPr>
        <p:spPr bwMode="auto">
          <a:xfrm>
            <a:off x="6196013" y="2060575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…..</a:t>
            </a:r>
          </a:p>
        </p:txBody>
      </p:sp>
      <p:sp>
        <p:nvSpPr>
          <p:cNvPr id="35868" name="Text Box 34"/>
          <p:cNvSpPr txBox="1">
            <a:spLocks noChangeArrowheads="1"/>
          </p:cNvSpPr>
          <p:nvPr/>
        </p:nvSpPr>
        <p:spPr bwMode="auto">
          <a:xfrm>
            <a:off x="6732588" y="2998788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execve(...)</a:t>
            </a:r>
          </a:p>
          <a:p>
            <a:pPr eaLnBrk="1" hangingPunct="1"/>
            <a:r>
              <a:rPr lang="en-US" b="1"/>
              <a:t>{…}</a:t>
            </a:r>
          </a:p>
        </p:txBody>
      </p:sp>
      <p:sp>
        <p:nvSpPr>
          <p:cNvPr id="35869" name="Freeform 35"/>
          <p:cNvSpPr>
            <a:spLocks/>
          </p:cNvSpPr>
          <p:nvPr/>
        </p:nvSpPr>
        <p:spPr bwMode="auto">
          <a:xfrm>
            <a:off x="1474788" y="3381375"/>
            <a:ext cx="3238500" cy="1871663"/>
          </a:xfrm>
          <a:custGeom>
            <a:avLst/>
            <a:gdLst>
              <a:gd name="T0" fmla="*/ 2147483647 w 2041"/>
              <a:gd name="T1" fmla="*/ 2147483647 h 1179"/>
              <a:gd name="T2" fmla="*/ 2147483647 w 2041"/>
              <a:gd name="T3" fmla="*/ 2147483647 h 1179"/>
              <a:gd name="T4" fmla="*/ 2147483647 w 2041"/>
              <a:gd name="T5" fmla="*/ 2147483647 h 1179"/>
              <a:gd name="T6" fmla="*/ 2147483647 w 2041"/>
              <a:gd name="T7" fmla="*/ 2147483647 h 1179"/>
              <a:gd name="T8" fmla="*/ 2147483647 w 2041"/>
              <a:gd name="T9" fmla="*/ 2147483647 h 1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179"/>
              <a:gd name="T17" fmla="*/ 2041 w 2041"/>
              <a:gd name="T18" fmla="*/ 1179 h 1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179">
                <a:moveTo>
                  <a:pt x="90" y="75"/>
                </a:moveTo>
                <a:cubicBezTo>
                  <a:pt x="45" y="37"/>
                  <a:pt x="0" y="0"/>
                  <a:pt x="45" y="121"/>
                </a:cubicBezTo>
                <a:cubicBezTo>
                  <a:pt x="90" y="242"/>
                  <a:pt x="173" y="635"/>
                  <a:pt x="362" y="801"/>
                </a:cubicBezTo>
                <a:cubicBezTo>
                  <a:pt x="551" y="967"/>
                  <a:pt x="899" y="1059"/>
                  <a:pt x="1179" y="1119"/>
                </a:cubicBezTo>
                <a:cubicBezTo>
                  <a:pt x="1459" y="1179"/>
                  <a:pt x="1890" y="1141"/>
                  <a:pt x="2041" y="116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0" name="Freeform 36"/>
          <p:cNvSpPr>
            <a:spLocks/>
          </p:cNvSpPr>
          <p:nvPr/>
        </p:nvSpPr>
        <p:spPr bwMode="auto">
          <a:xfrm>
            <a:off x="3598863" y="3500438"/>
            <a:ext cx="1260475" cy="1512887"/>
          </a:xfrm>
          <a:custGeom>
            <a:avLst/>
            <a:gdLst>
              <a:gd name="T0" fmla="*/ 2147483647 w 794"/>
              <a:gd name="T1" fmla="*/ 0 h 953"/>
              <a:gd name="T2" fmla="*/ 2147483647 w 794"/>
              <a:gd name="T3" fmla="*/ 2147483647 h 953"/>
              <a:gd name="T4" fmla="*/ 2147483647 w 794"/>
              <a:gd name="T5" fmla="*/ 2147483647 h 953"/>
              <a:gd name="T6" fmla="*/ 2147483647 w 794"/>
              <a:gd name="T7" fmla="*/ 2147483647 h 953"/>
              <a:gd name="T8" fmla="*/ 0 60000 65536"/>
              <a:gd name="T9" fmla="*/ 0 60000 65536"/>
              <a:gd name="T10" fmla="*/ 0 60000 65536"/>
              <a:gd name="T11" fmla="*/ 0 60000 65536"/>
              <a:gd name="T12" fmla="*/ 0 w 794"/>
              <a:gd name="T13" fmla="*/ 0 h 953"/>
              <a:gd name="T14" fmla="*/ 794 w 794"/>
              <a:gd name="T15" fmla="*/ 953 h 9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" h="953">
                <a:moveTo>
                  <a:pt x="114" y="0"/>
                </a:moveTo>
                <a:cubicBezTo>
                  <a:pt x="57" y="212"/>
                  <a:pt x="0" y="424"/>
                  <a:pt x="23" y="545"/>
                </a:cubicBezTo>
                <a:cubicBezTo>
                  <a:pt x="46" y="666"/>
                  <a:pt x="121" y="658"/>
                  <a:pt x="250" y="726"/>
                </a:cubicBezTo>
                <a:cubicBezTo>
                  <a:pt x="379" y="794"/>
                  <a:pt x="586" y="873"/>
                  <a:pt x="794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1" name="Freeform 37"/>
          <p:cNvSpPr>
            <a:spLocks/>
          </p:cNvSpPr>
          <p:nvPr/>
        </p:nvSpPr>
        <p:spPr bwMode="auto">
          <a:xfrm>
            <a:off x="4583113" y="3573463"/>
            <a:ext cx="420687" cy="1368425"/>
          </a:xfrm>
          <a:custGeom>
            <a:avLst/>
            <a:gdLst>
              <a:gd name="T0" fmla="*/ 2147483647 w 265"/>
              <a:gd name="T1" fmla="*/ 0 h 862"/>
              <a:gd name="T2" fmla="*/ 2147483647 w 265"/>
              <a:gd name="T3" fmla="*/ 2147483647 h 862"/>
              <a:gd name="T4" fmla="*/ 2147483647 w 265"/>
              <a:gd name="T5" fmla="*/ 2147483647 h 862"/>
              <a:gd name="T6" fmla="*/ 2147483647 w 265"/>
              <a:gd name="T7" fmla="*/ 2147483647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265"/>
              <a:gd name="T13" fmla="*/ 0 h 862"/>
              <a:gd name="T14" fmla="*/ 265 w 265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5" h="862">
                <a:moveTo>
                  <a:pt x="220" y="0"/>
                </a:moveTo>
                <a:cubicBezTo>
                  <a:pt x="144" y="87"/>
                  <a:pt x="68" y="174"/>
                  <a:pt x="38" y="272"/>
                </a:cubicBezTo>
                <a:cubicBezTo>
                  <a:pt x="8" y="370"/>
                  <a:pt x="0" y="491"/>
                  <a:pt x="38" y="589"/>
                </a:cubicBezTo>
                <a:cubicBezTo>
                  <a:pt x="76" y="687"/>
                  <a:pt x="235" y="816"/>
                  <a:pt x="265" y="86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2" name="Freeform 38"/>
          <p:cNvSpPr>
            <a:spLocks/>
          </p:cNvSpPr>
          <p:nvPr/>
        </p:nvSpPr>
        <p:spPr bwMode="auto">
          <a:xfrm>
            <a:off x="5076825" y="3429000"/>
            <a:ext cx="898525" cy="1512888"/>
          </a:xfrm>
          <a:custGeom>
            <a:avLst/>
            <a:gdLst>
              <a:gd name="T0" fmla="*/ 2147483647 w 566"/>
              <a:gd name="T1" fmla="*/ 2147483647 h 953"/>
              <a:gd name="T2" fmla="*/ 2147483647 w 566"/>
              <a:gd name="T3" fmla="*/ 2147483647 h 953"/>
              <a:gd name="T4" fmla="*/ 2147483647 w 566"/>
              <a:gd name="T5" fmla="*/ 2147483647 h 953"/>
              <a:gd name="T6" fmla="*/ 2147483647 w 566"/>
              <a:gd name="T7" fmla="*/ 2147483647 h 953"/>
              <a:gd name="T8" fmla="*/ 0 w 566"/>
              <a:gd name="T9" fmla="*/ 2147483647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6"/>
              <a:gd name="T16" fmla="*/ 0 h 953"/>
              <a:gd name="T17" fmla="*/ 566 w 566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6" h="953">
                <a:moveTo>
                  <a:pt x="544" y="45"/>
                </a:moveTo>
                <a:cubicBezTo>
                  <a:pt x="555" y="22"/>
                  <a:pt x="566" y="0"/>
                  <a:pt x="498" y="45"/>
                </a:cubicBezTo>
                <a:cubicBezTo>
                  <a:pt x="430" y="90"/>
                  <a:pt x="211" y="212"/>
                  <a:pt x="136" y="318"/>
                </a:cubicBezTo>
                <a:cubicBezTo>
                  <a:pt x="61" y="424"/>
                  <a:pt x="68" y="574"/>
                  <a:pt x="45" y="680"/>
                </a:cubicBezTo>
                <a:cubicBezTo>
                  <a:pt x="22" y="786"/>
                  <a:pt x="11" y="869"/>
                  <a:pt x="0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3" name="Freeform 39"/>
          <p:cNvSpPr>
            <a:spLocks/>
          </p:cNvSpPr>
          <p:nvPr/>
        </p:nvSpPr>
        <p:spPr bwMode="auto">
          <a:xfrm>
            <a:off x="5327650" y="3500438"/>
            <a:ext cx="1692275" cy="1441450"/>
          </a:xfrm>
          <a:custGeom>
            <a:avLst/>
            <a:gdLst>
              <a:gd name="T0" fmla="*/ 2147483647 w 1066"/>
              <a:gd name="T1" fmla="*/ 0 h 908"/>
              <a:gd name="T2" fmla="*/ 2147483647 w 1066"/>
              <a:gd name="T3" fmla="*/ 2147483647 h 908"/>
              <a:gd name="T4" fmla="*/ 2147483647 w 1066"/>
              <a:gd name="T5" fmla="*/ 2147483647 h 908"/>
              <a:gd name="T6" fmla="*/ 2147483647 w 1066"/>
              <a:gd name="T7" fmla="*/ 2147483647 h 908"/>
              <a:gd name="T8" fmla="*/ 0 60000 65536"/>
              <a:gd name="T9" fmla="*/ 0 60000 65536"/>
              <a:gd name="T10" fmla="*/ 0 60000 65536"/>
              <a:gd name="T11" fmla="*/ 0 60000 65536"/>
              <a:gd name="T12" fmla="*/ 0 w 1066"/>
              <a:gd name="T13" fmla="*/ 0 h 908"/>
              <a:gd name="T14" fmla="*/ 1066 w 1066"/>
              <a:gd name="T15" fmla="*/ 908 h 9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" h="908">
                <a:moveTo>
                  <a:pt x="1066" y="0"/>
                </a:moveTo>
                <a:cubicBezTo>
                  <a:pt x="831" y="98"/>
                  <a:pt x="597" y="197"/>
                  <a:pt x="431" y="318"/>
                </a:cubicBezTo>
                <a:cubicBezTo>
                  <a:pt x="265" y="439"/>
                  <a:pt x="136" y="628"/>
                  <a:pt x="68" y="726"/>
                </a:cubicBezTo>
                <a:cubicBezTo>
                  <a:pt x="0" y="824"/>
                  <a:pt x="11" y="866"/>
                  <a:pt x="23" y="90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4" name="Freeform 40"/>
          <p:cNvSpPr>
            <a:spLocks/>
          </p:cNvSpPr>
          <p:nvPr/>
        </p:nvSpPr>
        <p:spPr bwMode="auto">
          <a:xfrm>
            <a:off x="4476750" y="2133600"/>
            <a:ext cx="311150" cy="863600"/>
          </a:xfrm>
          <a:custGeom>
            <a:avLst/>
            <a:gdLst>
              <a:gd name="T0" fmla="*/ 2147483647 w 196"/>
              <a:gd name="T1" fmla="*/ 0 h 544"/>
              <a:gd name="T2" fmla="*/ 2147483647 w 196"/>
              <a:gd name="T3" fmla="*/ 2147483647 h 544"/>
              <a:gd name="T4" fmla="*/ 2147483647 w 196"/>
              <a:gd name="T5" fmla="*/ 2147483647 h 544"/>
              <a:gd name="T6" fmla="*/ 0 60000 65536"/>
              <a:gd name="T7" fmla="*/ 0 60000 65536"/>
              <a:gd name="T8" fmla="*/ 0 60000 65536"/>
              <a:gd name="T9" fmla="*/ 0 w 196"/>
              <a:gd name="T10" fmla="*/ 0 h 544"/>
              <a:gd name="T11" fmla="*/ 196 w 196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544">
                <a:moveTo>
                  <a:pt x="105" y="0"/>
                </a:moveTo>
                <a:cubicBezTo>
                  <a:pt x="52" y="45"/>
                  <a:pt x="0" y="90"/>
                  <a:pt x="15" y="181"/>
                </a:cubicBezTo>
                <a:cubicBezTo>
                  <a:pt x="30" y="272"/>
                  <a:pt x="173" y="476"/>
                  <a:pt x="196" y="5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A5A21-2E2C-E54B-B060-F42CF60EAD0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43973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pid_t  n=0;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i&lt;10; ++i) {</a:t>
            </a:r>
          </a:p>
          <a:p>
            <a:pPr eaLnBrk="1" hangingPunct="1"/>
            <a:r>
              <a:rPr lang="en-US"/>
              <a:t>            n = fork(); </a:t>
            </a:r>
          </a:p>
          <a:p>
            <a:pPr eaLnBrk="1" hangingPunct="1"/>
            <a:r>
              <a:rPr lang="en-US"/>
              <a:t>            if (n==0) {</a:t>
            </a:r>
          </a:p>
          <a:p>
            <a:pPr eaLnBrk="1" hangingPunct="1"/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	     exit (0); </a:t>
            </a:r>
          </a:p>
          <a:p>
            <a:pPr eaLnBrk="1" hangingPunct="1"/>
            <a:r>
              <a:rPr lang="en-US"/>
              <a:t>           }       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i&lt;10; ++i) </a:t>
            </a:r>
          </a:p>
          <a:p>
            <a:pPr eaLnBrk="1" hangingPunct="1"/>
            <a:r>
              <a:rPr lang="en-US"/>
              <a:t>	wait(); 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0" y="2420938"/>
            <a:ext cx="43973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pid_t  n=0;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i&lt;2;  ++i) {</a:t>
            </a:r>
          </a:p>
          <a:p>
            <a:pPr eaLnBrk="1" hangingPunct="1"/>
            <a:r>
              <a:rPr lang="en-US"/>
              <a:t>            print (i); </a:t>
            </a:r>
          </a:p>
          <a:p>
            <a:pPr eaLnBrk="1" hangingPunct="1"/>
            <a:r>
              <a:rPr lang="en-US"/>
              <a:t>            n = fork(); </a:t>
            </a:r>
          </a:p>
          <a:p>
            <a:pPr eaLnBrk="1" hangingPunct="1"/>
            <a:r>
              <a:rPr lang="en-US"/>
              <a:t>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10525" y="6381750"/>
            <a:ext cx="954088" cy="309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2A8FB1-B0AC-714A-96C0-2ADC72959DBE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43973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int x,y;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x = fork();</a:t>
            </a:r>
          </a:p>
          <a:p>
            <a:pPr eaLnBrk="1" hangingPunct="1"/>
            <a:r>
              <a:rPr lang="en-US"/>
              <a:t>      if (x==0) {</a:t>
            </a:r>
          </a:p>
          <a:p>
            <a:pPr eaLnBrk="1" hangingPunct="1"/>
            <a:r>
              <a:rPr lang="en-US"/>
              <a:t>             y = fork(); </a:t>
            </a:r>
          </a:p>
          <a:p>
            <a:pPr eaLnBrk="1" hangingPunct="1"/>
            <a:r>
              <a:rPr lang="en-US"/>
              <a:t>             if (y==0) {</a:t>
            </a:r>
            <a:br>
              <a:rPr lang="en-US"/>
            </a:br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       }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0AE110-B948-D14D-80A2-AF46848B0736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43783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 {</a:t>
            </a:r>
          </a:p>
          <a:p>
            <a:pPr eaLnBrk="1" hangingPunct="1"/>
            <a:r>
              <a:rPr lang="en-US"/>
              <a:t>      int x,y;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x = fork();</a:t>
            </a:r>
          </a:p>
          <a:p>
            <a:pPr eaLnBrk="1" hangingPunct="1"/>
            <a:r>
              <a:rPr lang="en-US"/>
              <a:t>      if (x==0) {</a:t>
            </a:r>
          </a:p>
          <a:p>
            <a:pPr eaLnBrk="1" hangingPunct="1"/>
            <a:r>
              <a:rPr lang="en-US"/>
              <a:t>             y = fork(); </a:t>
            </a:r>
          </a:p>
          <a:p>
            <a:pPr eaLnBrk="1" hangingPunct="1"/>
            <a:r>
              <a:rPr lang="en-US"/>
              <a:t>             if (y==0) {</a:t>
            </a:r>
            <a:br>
              <a:rPr lang="en-US"/>
            </a:br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             exit(0); </a:t>
            </a:r>
          </a:p>
          <a:p>
            <a:pPr eaLnBrk="1" hangingPunct="1"/>
            <a:r>
              <a:rPr lang="en-US"/>
              <a:t>             }</a:t>
            </a:r>
          </a:p>
          <a:p>
            <a:pPr eaLnBrk="1" hangingPunct="1"/>
            <a:r>
              <a:rPr lang="en-US"/>
              <a:t>             exit(0);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      waitpid (x); 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C570A2-95C7-C044-847E-558D51CA73B3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 tree of processes on a typical Solaris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484313"/>
            <a:ext cx="543718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370638" y="5081588"/>
            <a:ext cx="1662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your local shell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5651500" y="5273675"/>
            <a:ext cx="7191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 flipV="1">
            <a:off x="1619250" y="4437063"/>
            <a:ext cx="7207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2062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the shell that </a:t>
            </a:r>
            <a:br>
              <a:rPr lang="en-US" sz="1400" b="1"/>
            </a:br>
            <a:r>
              <a:rPr lang="en-US" sz="1400" b="1"/>
              <a:t>a remote user is using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6227763" y="6021388"/>
            <a:ext cx="43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637338" y="5829300"/>
            <a:ext cx="234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your started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1BC3ED-4EC5-B545-BEAD-6B0C8A4237F2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Termination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executes last statement and asks the operating system to delete it (can use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exit</a:t>
            </a:r>
            <a:r>
              <a:rPr lang="en-US" dirty="0">
                <a:latin typeface="Arial" charset="0"/>
                <a:ea typeface="ＭＳ Ｐゴシック" charset="0"/>
              </a:rPr>
              <a:t> system call)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Output data from child to parent (via </a:t>
            </a:r>
            <a:r>
              <a:rPr lang="en-US" b="1" dirty="0">
                <a:latin typeface="Arial" charset="0"/>
                <a:ea typeface="ＭＳ Ｐゴシック" charset="0"/>
              </a:rPr>
              <a:t>wait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Process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 resources are </a:t>
            </a:r>
            <a:r>
              <a:rPr lang="en-US" altLang="ja-JP" b="1" dirty="0" err="1" smtClean="0">
                <a:latin typeface="Arial" charset="0"/>
                <a:ea typeface="ＭＳ Ｐゴシック" charset="0"/>
              </a:rPr>
              <a:t>deallocated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>
                <a:latin typeface="Arial" charset="0"/>
                <a:ea typeface="ＭＳ Ｐゴシック" charset="0"/>
              </a:rPr>
              <a:t>by operating system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Parent may terminate execution of children processes (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abort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Child has exceeded allocated resources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Task assigned to child is no longer required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If parent is exiting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Some operating systems do not allow child to continue if its parent terminates</a:t>
            </a:r>
          </a:p>
          <a:p>
            <a:pPr lvl="3" eaLnBrk="1" hangingPunct="1"/>
            <a:r>
              <a:rPr lang="en-US" dirty="0">
                <a:latin typeface="Arial" charset="0"/>
                <a:ea typeface="ＭＳ Ｐゴシック" charset="0"/>
              </a:rPr>
              <a:t>All children terminated -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cascading termination</a:t>
            </a:r>
          </a:p>
          <a:p>
            <a:pPr eaLnBrk="1" hangingPunct="1"/>
            <a:endParaRPr lang="en-US" dirty="0">
              <a:solidFill>
                <a:srgbClr val="FF99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F643D8-D822-8F4D-99AC-6283FB2536E4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Termination</a:t>
            </a:r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2484438" y="1989138"/>
            <a:ext cx="1223962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33" name="AutoShape 9"/>
          <p:cNvSpPr>
            <a:spLocks noChangeArrowheads="1"/>
          </p:cNvSpPr>
          <p:nvPr/>
        </p:nvSpPr>
        <p:spPr bwMode="auto">
          <a:xfrm>
            <a:off x="5364163" y="1989138"/>
            <a:ext cx="1223962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466975" y="2276475"/>
            <a:ext cx="1241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fork();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x = wait ();</a:t>
            </a: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5348288" y="2420938"/>
            <a:ext cx="1311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exit (code);</a:t>
            </a:r>
          </a:p>
        </p:txBody>
      </p:sp>
      <p:sp>
        <p:nvSpPr>
          <p:cNvPr id="41992" name="AutoShape 13"/>
          <p:cNvSpPr>
            <a:spLocks noChangeArrowheads="1"/>
          </p:cNvSpPr>
          <p:nvPr/>
        </p:nvSpPr>
        <p:spPr bwMode="auto">
          <a:xfrm>
            <a:off x="1403350" y="4221163"/>
            <a:ext cx="6337300" cy="2087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1498600" y="5734050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2627313" y="16287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Parent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5668963" y="1628775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Child</a:t>
            </a:r>
          </a:p>
        </p:txBody>
      </p:sp>
      <p:sp>
        <p:nvSpPr>
          <p:cNvPr id="41996" name="AutoShape 19"/>
          <p:cNvSpPr>
            <a:spLocks noChangeArrowheads="1"/>
          </p:cNvSpPr>
          <p:nvPr/>
        </p:nvSpPr>
        <p:spPr bwMode="auto">
          <a:xfrm>
            <a:off x="3781425" y="4292600"/>
            <a:ext cx="7921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44" name="AutoShape 20"/>
          <p:cNvSpPr>
            <a:spLocks noChangeArrowheads="1"/>
          </p:cNvSpPr>
          <p:nvPr/>
        </p:nvSpPr>
        <p:spPr bwMode="auto">
          <a:xfrm>
            <a:off x="4787900" y="4292600"/>
            <a:ext cx="7921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8" name="Text Box 21"/>
          <p:cNvSpPr txBox="1">
            <a:spLocks noChangeArrowheads="1"/>
          </p:cNvSpPr>
          <p:nvPr/>
        </p:nvSpPr>
        <p:spPr bwMode="auto">
          <a:xfrm>
            <a:off x="3617913" y="4708525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PCB of parent</a:t>
            </a:r>
          </a:p>
        </p:txBody>
      </p:sp>
      <p:sp>
        <p:nvSpPr>
          <p:cNvPr id="461846" name="Text Box 22"/>
          <p:cNvSpPr txBox="1">
            <a:spLocks noChangeArrowheads="1"/>
          </p:cNvSpPr>
          <p:nvPr/>
        </p:nvSpPr>
        <p:spPr bwMode="auto">
          <a:xfrm>
            <a:off x="4645025" y="4724400"/>
            <a:ext cx="98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PCB of child</a:t>
            </a:r>
          </a:p>
        </p:txBody>
      </p:sp>
      <p:sp>
        <p:nvSpPr>
          <p:cNvPr id="42000" name="Text Box 23"/>
          <p:cNvSpPr txBox="1">
            <a:spLocks noChangeArrowheads="1"/>
          </p:cNvSpPr>
          <p:nvPr/>
        </p:nvSpPr>
        <p:spPr bwMode="auto">
          <a:xfrm>
            <a:off x="2555875" y="5013325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sys_wait()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…return(..)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42001" name="Text Box 24"/>
          <p:cNvSpPr txBox="1">
            <a:spLocks noChangeArrowheads="1"/>
          </p:cNvSpPr>
          <p:nvPr/>
        </p:nvSpPr>
        <p:spPr bwMode="auto">
          <a:xfrm>
            <a:off x="6011863" y="5084763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sys_exit(..)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461840" name="Freeform 16"/>
          <p:cNvSpPr>
            <a:spLocks/>
          </p:cNvSpPr>
          <p:nvPr/>
        </p:nvSpPr>
        <p:spPr bwMode="auto">
          <a:xfrm>
            <a:off x="3346450" y="3500438"/>
            <a:ext cx="2881313" cy="1800225"/>
          </a:xfrm>
          <a:custGeom>
            <a:avLst/>
            <a:gdLst>
              <a:gd name="T0" fmla="*/ 2147483647 w 1815"/>
              <a:gd name="T1" fmla="*/ 2147483647 h 598"/>
              <a:gd name="T2" fmla="*/ 2147483647 w 1815"/>
              <a:gd name="T3" fmla="*/ 2147483647 h 598"/>
              <a:gd name="T4" fmla="*/ 2147483647 w 1815"/>
              <a:gd name="T5" fmla="*/ 2147483647 h 598"/>
              <a:gd name="T6" fmla="*/ 0 w 181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815"/>
              <a:gd name="T13" fmla="*/ 0 h 598"/>
              <a:gd name="T14" fmla="*/ 1815 w 181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5" h="598">
                <a:moveTo>
                  <a:pt x="1815" y="91"/>
                </a:moveTo>
                <a:cubicBezTo>
                  <a:pt x="1595" y="291"/>
                  <a:pt x="1376" y="492"/>
                  <a:pt x="1134" y="545"/>
                </a:cubicBezTo>
                <a:cubicBezTo>
                  <a:pt x="892" y="598"/>
                  <a:pt x="552" y="500"/>
                  <a:pt x="363" y="409"/>
                </a:cubicBezTo>
                <a:cubicBezTo>
                  <a:pt x="174" y="318"/>
                  <a:pt x="87" y="159"/>
                  <a:pt x="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49" name="Line 25"/>
          <p:cNvSpPr>
            <a:spLocks noChangeShapeType="1"/>
          </p:cNvSpPr>
          <p:nvPr/>
        </p:nvSpPr>
        <p:spPr bwMode="auto">
          <a:xfrm>
            <a:off x="3348038" y="2565400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50" name="Line 26"/>
          <p:cNvSpPr>
            <a:spLocks noChangeShapeType="1"/>
          </p:cNvSpPr>
          <p:nvPr/>
        </p:nvSpPr>
        <p:spPr bwMode="auto">
          <a:xfrm>
            <a:off x="6156325" y="2565400"/>
            <a:ext cx="0" cy="792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51" name="Line 27"/>
          <p:cNvSpPr>
            <a:spLocks noChangeShapeType="1"/>
          </p:cNvSpPr>
          <p:nvPr/>
        </p:nvSpPr>
        <p:spPr bwMode="auto">
          <a:xfrm>
            <a:off x="2916238" y="3500438"/>
            <a:ext cx="0" cy="433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3" grpId="0" animBg="1"/>
      <p:bldP spid="461835" grpId="0"/>
      <p:bldP spid="461842" grpId="0"/>
      <p:bldP spid="461844" grpId="0" animBg="1"/>
      <p:bldP spid="461846" grpId="0"/>
      <p:bldP spid="461840" grpId="0" animBg="1"/>
      <p:bldP spid="461849" grpId="0" animBg="1"/>
      <p:bldP spid="461850" grpId="0" animBg="1"/>
      <p:bldP spid="461850" grpId="1" animBg="1"/>
      <p:bldP spid="4618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040C46-49E3-5940-AF75-A101FF0B637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Concept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180" y="1557338"/>
            <a:ext cx="84963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Process: a program in execution</a:t>
            </a:r>
            <a:r>
              <a:rPr lang="en-US" sz="1800" dirty="0">
                <a:latin typeface="Arial" charset="0"/>
                <a:ea typeface="ＭＳ Ｐゴシック" charset="0"/>
              </a:rPr>
              <a:t>; process execution must progress in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sequential</a:t>
            </a:r>
            <a:r>
              <a:rPr lang="en-US" sz="1800" dirty="0">
                <a:latin typeface="Arial" charset="0"/>
                <a:ea typeface="ＭＳ Ｐゴシック" charset="0"/>
              </a:rPr>
              <a:t> fashion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process includes: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text – code – section (program counter – PC)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stack section (stack pointer)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data section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open files currently used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I/O devices currently used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An operating system executes a variety of programs: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Batch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systems</a:t>
            </a:r>
            <a:r>
              <a:rPr lang="en-US" sz="1800" dirty="0">
                <a:latin typeface="Arial" charset="0"/>
                <a:ea typeface="ＭＳ Ｐゴシック" charset="0"/>
              </a:rPr>
              <a:t>: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Time-shared systems</a:t>
            </a:r>
            <a:r>
              <a:rPr lang="en-US" sz="1800" dirty="0">
                <a:latin typeface="Arial" charset="0"/>
                <a:ea typeface="ＭＳ Ｐゴシック" charset="0"/>
              </a:rPr>
              <a:t>: user programs or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We will use the terms </a:t>
            </a:r>
            <a:r>
              <a:rPr lang="en-US" sz="1800" i="1" dirty="0">
                <a:latin typeface="Arial" charset="0"/>
                <a:ea typeface="ＭＳ Ｐゴシック" charset="0"/>
              </a:rPr>
              <a:t>job</a:t>
            </a:r>
            <a:r>
              <a:rPr lang="en-US" sz="1800" dirty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>
                <a:latin typeface="Arial" charset="0"/>
                <a:ea typeface="ＭＳ Ｐゴシック" charset="0"/>
              </a:rPr>
              <a:t>process</a:t>
            </a:r>
            <a:r>
              <a:rPr lang="en-US" sz="1800" dirty="0">
                <a:latin typeface="Arial" charset="0"/>
                <a:ea typeface="ＭＳ Ｐゴシック" charset="0"/>
              </a:rPr>
              <a:t> almost interchangeably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87FE2-0349-1A46-A197-647D3E49745C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Inter-process Communication (IPC)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83D360-215B-6548-A0E6-5D532D7F7969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44035" name="AutoShape 9"/>
          <p:cNvSpPr>
            <a:spLocks noChangeArrowheads="1"/>
          </p:cNvSpPr>
          <p:nvPr/>
        </p:nvSpPr>
        <p:spPr bwMode="auto">
          <a:xfrm>
            <a:off x="5580063" y="3429000"/>
            <a:ext cx="2881312" cy="21605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Cooperating Processes and the need for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 err="1">
                <a:latin typeface="Arial" charset="0"/>
                <a:ea typeface="ＭＳ Ｐゴシック" charset="0"/>
              </a:rPr>
              <a:t>Interprocess</a:t>
            </a:r>
            <a:r>
              <a:rPr lang="en-US" dirty="0">
                <a:latin typeface="Arial" charset="0"/>
                <a:ea typeface="ＭＳ Ｐゴシック" charset="0"/>
              </a:rPr>
              <a:t> Communication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08963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Processes within a system may be </a:t>
            </a:r>
            <a:r>
              <a:rPr lang="en-US" b="1" dirty="0">
                <a:latin typeface="Arial" charset="0"/>
                <a:ea typeface="ＭＳ Ｐゴシック" charset="0"/>
              </a:rPr>
              <a:t>independent </a:t>
            </a:r>
            <a:r>
              <a:rPr lang="en-US" dirty="0">
                <a:latin typeface="Arial" charset="0"/>
                <a:ea typeface="ＭＳ Ｐゴシック" charset="0"/>
              </a:rPr>
              <a:t>or </a:t>
            </a:r>
            <a:r>
              <a:rPr lang="en-US" b="1" dirty="0">
                <a:latin typeface="Arial" charset="0"/>
                <a:ea typeface="ＭＳ Ｐゴシック" charset="0"/>
              </a:rPr>
              <a:t>cooperating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Independent</a:t>
            </a:r>
            <a:r>
              <a:rPr lang="en-US" dirty="0">
                <a:latin typeface="Arial" charset="0"/>
                <a:ea typeface="ＭＳ Ｐゴシック" charset="0"/>
              </a:rPr>
              <a:t> process cannot affect or be affected by the execution of another process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Cooperating</a:t>
            </a:r>
            <a:r>
              <a:rPr lang="en-US" dirty="0">
                <a:latin typeface="Arial" charset="0"/>
                <a:ea typeface="ＭＳ Ｐゴシック" charset="0"/>
              </a:rPr>
              <a:t> process can affect or be affected by the execution of another process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Reasons for process cooperation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Information </a:t>
            </a:r>
            <a:r>
              <a:rPr lang="en-US" sz="1600" b="1" dirty="0">
                <a:latin typeface="Arial" charset="0"/>
                <a:ea typeface="ＭＳ Ｐゴシック" charset="0"/>
              </a:rPr>
              <a:t>sharing</a:t>
            </a:r>
            <a:r>
              <a:rPr lang="en-US" sz="1600" dirty="0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Computation </a:t>
            </a:r>
            <a:r>
              <a:rPr lang="en-US" sz="1600" b="1" dirty="0">
                <a:latin typeface="Arial" charset="0"/>
                <a:ea typeface="ＭＳ Ｐゴシック" charset="0"/>
              </a:rPr>
              <a:t>speed-up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Modularity</a:t>
            </a:r>
            <a:r>
              <a:rPr lang="en-US" sz="1600" dirty="0">
                <a:latin typeface="Arial" charset="0"/>
                <a:ea typeface="ＭＳ Ｐゴシック" charset="0"/>
              </a:rPr>
              <a:t> (application will </a:t>
            </a:r>
            <a:br>
              <a:rPr lang="en-US" sz="1600" dirty="0">
                <a:latin typeface="Arial" charset="0"/>
                <a:ea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</a:rPr>
              <a:t>be divided into modules/sub-tasks)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Convenience</a:t>
            </a:r>
            <a:r>
              <a:rPr lang="en-US" sz="1600" dirty="0">
                <a:latin typeface="Arial" charset="0"/>
                <a:ea typeface="ＭＳ Ｐゴシック" charset="0"/>
              </a:rPr>
              <a:t> (may be better to </a:t>
            </a:r>
            <a:br>
              <a:rPr lang="en-US" sz="1600" dirty="0">
                <a:latin typeface="Arial" charset="0"/>
                <a:ea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</a:rPr>
              <a:t>work with multiple processes)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5795963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6732588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7669213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535488" y="5753100"/>
            <a:ext cx="18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42" name="Freeform 12"/>
          <p:cNvSpPr>
            <a:spLocks/>
          </p:cNvSpPr>
          <p:nvPr/>
        </p:nvSpPr>
        <p:spPr bwMode="auto">
          <a:xfrm>
            <a:off x="6156325" y="4652963"/>
            <a:ext cx="792163" cy="442912"/>
          </a:xfrm>
          <a:custGeom>
            <a:avLst/>
            <a:gdLst>
              <a:gd name="T0" fmla="*/ 0 w 499"/>
              <a:gd name="T1" fmla="*/ 0 h 279"/>
              <a:gd name="T2" fmla="*/ 2147483647 w 499"/>
              <a:gd name="T3" fmla="*/ 2147483647 h 279"/>
              <a:gd name="T4" fmla="*/ 2147483647 w 499"/>
              <a:gd name="T5" fmla="*/ 2147483647 h 279"/>
              <a:gd name="T6" fmla="*/ 2147483647 w 499"/>
              <a:gd name="T7" fmla="*/ 0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279"/>
              <a:gd name="T14" fmla="*/ 499 w 499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279">
                <a:moveTo>
                  <a:pt x="0" y="0"/>
                </a:moveTo>
                <a:cubicBezTo>
                  <a:pt x="0" y="0"/>
                  <a:pt x="1" y="0"/>
                  <a:pt x="46" y="45"/>
                </a:cubicBezTo>
                <a:cubicBezTo>
                  <a:pt x="91" y="90"/>
                  <a:pt x="198" y="279"/>
                  <a:pt x="273" y="272"/>
                </a:cubicBezTo>
                <a:cubicBezTo>
                  <a:pt x="348" y="265"/>
                  <a:pt x="454" y="45"/>
                  <a:pt x="49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3" name="Freeform 13"/>
          <p:cNvSpPr>
            <a:spLocks/>
          </p:cNvSpPr>
          <p:nvPr/>
        </p:nvSpPr>
        <p:spPr bwMode="auto">
          <a:xfrm>
            <a:off x="7164388" y="4652963"/>
            <a:ext cx="792162" cy="503237"/>
          </a:xfrm>
          <a:custGeom>
            <a:avLst/>
            <a:gdLst>
              <a:gd name="T0" fmla="*/ 0 w 499"/>
              <a:gd name="T1" fmla="*/ 0 h 317"/>
              <a:gd name="T2" fmla="*/ 2147483647 w 499"/>
              <a:gd name="T3" fmla="*/ 2147483647 h 317"/>
              <a:gd name="T4" fmla="*/ 2147483647 w 499"/>
              <a:gd name="T5" fmla="*/ 0 h 317"/>
              <a:gd name="T6" fmla="*/ 0 60000 65536"/>
              <a:gd name="T7" fmla="*/ 0 60000 65536"/>
              <a:gd name="T8" fmla="*/ 0 60000 65536"/>
              <a:gd name="T9" fmla="*/ 0 w 499"/>
              <a:gd name="T10" fmla="*/ 0 h 317"/>
              <a:gd name="T11" fmla="*/ 499 w 49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317">
                <a:moveTo>
                  <a:pt x="0" y="0"/>
                </a:moveTo>
                <a:cubicBezTo>
                  <a:pt x="95" y="158"/>
                  <a:pt x="190" y="317"/>
                  <a:pt x="273" y="317"/>
                </a:cubicBezTo>
                <a:cubicBezTo>
                  <a:pt x="356" y="317"/>
                  <a:pt x="427" y="158"/>
                  <a:pt x="49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6007100" y="5078413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cooperating process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5130800" y="5667375"/>
            <a:ext cx="3762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overall application is designed </a:t>
            </a:r>
            <a:br>
              <a:rPr lang="en-US" dirty="0"/>
            </a:br>
            <a:r>
              <a:rPr lang="en-US" dirty="0"/>
              <a:t>to consist of cooperating processes</a:t>
            </a: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6516688" y="3068638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Application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5795963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6672263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7634288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38BD6E-BEC0-B048-8DCE-D4C7C8949610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IPC Mechanisms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Cooperating processes require a facility/mechanism for inter-process communication (IPC)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There are two basic IPC models provided by most systems: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1) </a:t>
            </a:r>
            <a:r>
              <a:rPr lang="en-US" u="sng" dirty="0">
                <a:latin typeface="Arial" charset="0"/>
                <a:ea typeface="ＭＳ Ｐゴシック" charset="0"/>
              </a:rPr>
              <a:t>Shared memory model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	processes use a shared memory to exchange data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2) </a:t>
            </a:r>
            <a:r>
              <a:rPr lang="en-US" u="sng" dirty="0">
                <a:latin typeface="Arial" charset="0"/>
                <a:ea typeface="ＭＳ Ｐゴシック" charset="0"/>
              </a:rPr>
              <a:t>Message passing model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        processes send messages to each other through the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C6A587-51A4-564D-BC40-03DCEEF06FDA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 Models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989138"/>
            <a:ext cx="645318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076825" y="1557338"/>
            <a:ext cx="284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 approach 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303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message passing approach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FC3CB-4B56-474B-84C1-4CF5B01912FC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Shared Memory IPC Mechanism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535488" cy="467995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A </a:t>
            </a:r>
            <a:r>
              <a:rPr lang="en-US" sz="1800" b="1">
                <a:latin typeface="Arial" charset="0"/>
                <a:ea typeface="ＭＳ Ｐゴシック" charset="0"/>
              </a:rPr>
              <a:t>region of shared memory</a:t>
            </a:r>
            <a:r>
              <a:rPr lang="en-US" sz="1800">
                <a:latin typeface="Arial" charset="0"/>
                <a:ea typeface="ＭＳ Ｐゴシック" charset="0"/>
              </a:rPr>
              <a:t> is established between (among) two or more processes.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via the help of the operating system kernel (i.e. </a:t>
            </a:r>
            <a:r>
              <a:rPr lang="en-US" sz="1800" b="1">
                <a:latin typeface="Arial" charset="0"/>
                <a:ea typeface="ＭＳ Ｐゴシック" charset="0"/>
              </a:rPr>
              <a:t>system calls</a:t>
            </a:r>
            <a:r>
              <a:rPr lang="en-US" sz="1800">
                <a:latin typeface="Arial" charset="0"/>
                <a:ea typeface="ＭＳ Ｐゴシック" charset="0"/>
              </a:rPr>
              <a:t>). 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Processes can </a:t>
            </a:r>
            <a:r>
              <a:rPr lang="en-US" sz="1800" b="1">
                <a:latin typeface="Arial" charset="0"/>
                <a:ea typeface="ＭＳ Ｐゴシック" charset="0"/>
              </a:rPr>
              <a:t>read</a:t>
            </a:r>
            <a:r>
              <a:rPr lang="en-US" sz="1800">
                <a:latin typeface="Arial" charset="0"/>
                <a:ea typeface="ＭＳ Ｐゴシック" charset="0"/>
              </a:rPr>
              <a:t> and </a:t>
            </a:r>
            <a:r>
              <a:rPr lang="en-US" sz="1800" b="1">
                <a:latin typeface="Arial" charset="0"/>
                <a:ea typeface="ＭＳ Ｐゴシック" charset="0"/>
              </a:rPr>
              <a:t>write</a:t>
            </a:r>
            <a:r>
              <a:rPr lang="en-US" sz="1800">
                <a:latin typeface="Arial" charset="0"/>
                <a:ea typeface="ＭＳ Ｐゴシック" charset="0"/>
              </a:rPr>
              <a:t> shared memory region (segment) directly as ordinary memory access (</a:t>
            </a:r>
            <a:r>
              <a:rPr lang="en-US" sz="1800" b="1">
                <a:latin typeface="Arial" charset="0"/>
                <a:ea typeface="ＭＳ Ｐゴシック" charset="0"/>
              </a:rPr>
              <a:t>pointer</a:t>
            </a:r>
            <a:r>
              <a:rPr lang="en-US" sz="1800">
                <a:latin typeface="Arial" charset="0"/>
                <a:ea typeface="ＭＳ Ｐゴシック" charset="0"/>
              </a:rPr>
              <a:t> access)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During this time, kernel is not involved. 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Hence it is fast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43663" y="1628775"/>
            <a:ext cx="1008062" cy="1655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443663" y="3284538"/>
            <a:ext cx="1008062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5219700" y="5084763"/>
            <a:ext cx="3673475" cy="1223962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5148263" y="22050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A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859338" y="38608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B</a:t>
            </a:r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6443663" y="2781300"/>
            <a:ext cx="1008062" cy="50323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6300788" y="1628775"/>
            <a:ext cx="0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>
            <a:off x="6300788" y="3357563"/>
            <a:ext cx="0" cy="1439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0" name="Line 14"/>
          <p:cNvSpPr>
            <a:spLocks noChangeShapeType="1"/>
          </p:cNvSpPr>
          <p:nvPr/>
        </p:nvSpPr>
        <p:spPr bwMode="auto">
          <a:xfrm>
            <a:off x="6156325" y="2781300"/>
            <a:ext cx="0" cy="20161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7386638" y="2852738"/>
            <a:ext cx="157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region</a:t>
            </a:r>
          </a:p>
        </p:txBody>
      </p:sp>
      <p:sp>
        <p:nvSpPr>
          <p:cNvPr id="470032" name="Line 16"/>
          <p:cNvSpPr>
            <a:spLocks noChangeShapeType="1"/>
          </p:cNvSpPr>
          <p:nvPr/>
        </p:nvSpPr>
        <p:spPr bwMode="auto">
          <a:xfrm>
            <a:off x="6948488" y="2349500"/>
            <a:ext cx="0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6948488" y="3070225"/>
            <a:ext cx="0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8" name="Line 22"/>
          <p:cNvSpPr>
            <a:spLocks noChangeShapeType="1"/>
          </p:cNvSpPr>
          <p:nvPr/>
        </p:nvSpPr>
        <p:spPr bwMode="auto">
          <a:xfrm flipV="1">
            <a:off x="7235825" y="3068638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9" name="Line 23"/>
          <p:cNvSpPr>
            <a:spLocks noChangeShapeType="1"/>
          </p:cNvSpPr>
          <p:nvPr/>
        </p:nvSpPr>
        <p:spPr bwMode="auto">
          <a:xfrm flipV="1">
            <a:off x="7235825" y="2349500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7" grpId="0" animBg="1"/>
      <p:bldP spid="470029" grpId="0" animBg="1"/>
      <p:bldP spid="470030" grpId="0" animBg="1"/>
      <p:bldP spid="470031" grpId="0"/>
      <p:bldP spid="470032" grpId="0" animBg="1"/>
      <p:bldP spid="470033" grpId="0" animBg="1"/>
      <p:bldP spid="470038" grpId="0" animBg="1"/>
      <p:bldP spid="4700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via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561862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 *</a:t>
            </a:r>
            <a:r>
              <a:rPr lang="en-US" dirty="0" err="1" smtClean="0"/>
              <a:t>cptr</a:t>
            </a:r>
            <a:r>
              <a:rPr lang="en-US" dirty="0" smtClean="0"/>
              <a:t>;</a:t>
            </a:r>
          </a:p>
          <a:p>
            <a:r>
              <a:rPr lang="en-US" dirty="0"/>
              <a:t>c</a:t>
            </a:r>
            <a:r>
              <a:rPr lang="en-US" dirty="0" smtClean="0"/>
              <a:t>har c;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ptr</a:t>
            </a:r>
            <a:r>
              <a:rPr lang="en-US" dirty="0" smtClean="0"/>
              <a:t> =  </a:t>
            </a:r>
            <a:r>
              <a:rPr lang="mr-IN" dirty="0" smtClean="0"/>
              <a:t>…</a:t>
            </a:r>
            <a:r>
              <a:rPr lang="en-US" dirty="0" smtClean="0"/>
              <a:t>open/attach shared memory region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/* </a:t>
            </a:r>
            <a:r>
              <a:rPr lang="en-US" dirty="0" err="1" smtClean="0"/>
              <a:t>cptr</a:t>
            </a:r>
            <a:r>
              <a:rPr lang="en-US" dirty="0" smtClean="0"/>
              <a:t> points to the beginning of shared memory, </a:t>
            </a:r>
          </a:p>
          <a:p>
            <a:r>
              <a:rPr lang="en-US" dirty="0"/>
              <a:t> </a:t>
            </a:r>
            <a:r>
              <a:rPr lang="en-US" dirty="0" smtClean="0"/>
              <a:t> which can be considered as a sequence of bytes / characters</a:t>
            </a:r>
          </a:p>
          <a:p>
            <a:r>
              <a:rPr lang="en-US" dirty="0" smtClean="0"/>
              <a:t>*/</a:t>
            </a:r>
          </a:p>
          <a:p>
            <a:endParaRPr lang="en-US" dirty="0"/>
          </a:p>
          <a:p>
            <a:r>
              <a:rPr lang="en-US" dirty="0" err="1" smtClean="0"/>
              <a:t>cptr</a:t>
            </a:r>
            <a:r>
              <a:rPr lang="en-US" dirty="0" smtClean="0"/>
              <a:t>[0]  = ‘A’    // </a:t>
            </a:r>
            <a:r>
              <a:rPr lang="en-US" dirty="0" smtClean="0">
                <a:solidFill>
                  <a:srgbClr val="FF0000"/>
                </a:solidFill>
              </a:rPr>
              <a:t>write</a:t>
            </a:r>
            <a:r>
              <a:rPr lang="en-US" dirty="0" smtClean="0"/>
              <a:t> a value into byte 0 of shared memory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ptr</a:t>
            </a:r>
            <a:r>
              <a:rPr lang="en-US" dirty="0" smtClean="0"/>
              <a:t>[1] = ‘B’;    // write a value into byte 1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 = </a:t>
            </a:r>
            <a:r>
              <a:rPr lang="en-US" dirty="0" err="1" smtClean="0"/>
              <a:t>cptr</a:t>
            </a:r>
            <a:r>
              <a:rPr lang="en-US" dirty="0" smtClean="0"/>
              <a:t> [5];     //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 smtClean="0"/>
              <a:t>value at byte 5 of shared memory</a:t>
            </a:r>
          </a:p>
          <a:p>
            <a:endParaRPr lang="en-US" dirty="0"/>
          </a:p>
          <a:p>
            <a:r>
              <a:rPr lang="en-US" dirty="0" smtClean="0"/>
              <a:t>// we can also read / write integers and structures</a:t>
            </a:r>
          </a:p>
          <a:p>
            <a:r>
              <a:rPr lang="en-US" dirty="0" smtClean="0"/>
              <a:t>// all via pointer operations of C</a:t>
            </a:r>
          </a:p>
        </p:txBody>
      </p:sp>
    </p:spTree>
    <p:extLst>
      <p:ext uri="{BB962C8B-B14F-4D97-AF65-F5344CB8AC3E}">
        <p14:creationId xmlns:p14="http://schemas.microsoft.com/office/powerpoint/2010/main" val="4170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D5573-CD3B-A341-BA27-5A565282ACE4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Shared Memory IPC Mechanism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7995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illustrate use of an IPC mechanism, a general model problem, called </a:t>
            </a:r>
            <a:r>
              <a:rPr lang="en-US" sz="1800" b="1" dirty="0">
                <a:latin typeface="Arial" charset="0"/>
                <a:ea typeface="ＭＳ Ｐゴシック" charset="0"/>
              </a:rPr>
              <a:t>producer-consumer problem</a:t>
            </a:r>
            <a:r>
              <a:rPr lang="en-US" sz="1800" dirty="0">
                <a:latin typeface="Arial" charset="0"/>
                <a:ea typeface="ＭＳ Ｐゴシック" charset="0"/>
              </a:rPr>
              <a:t>, can be used. A lot of problems look like this. 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We have a producer, a consumer, and data is sent from producer to consumer. </a:t>
            </a:r>
          </a:p>
          <a:p>
            <a:pPr lvl="2" eaLnBrk="1" hangingPunct="1"/>
            <a:r>
              <a:rPr lang="en-US" sz="1800" i="1" dirty="0">
                <a:latin typeface="Arial" charset="0"/>
                <a:ea typeface="ＭＳ Ｐゴシック" charset="0"/>
              </a:rPr>
              <a:t>unbounded-buffer</a:t>
            </a:r>
            <a:r>
              <a:rPr lang="en-US" sz="1800" dirty="0">
                <a:latin typeface="Arial" charset="0"/>
                <a:ea typeface="ＭＳ Ｐゴシック" charset="0"/>
              </a:rPr>
              <a:t> places no practical limit on the size of the buffer</a:t>
            </a:r>
          </a:p>
          <a:p>
            <a:pPr lvl="2" eaLnBrk="1" hangingPunct="1"/>
            <a:r>
              <a:rPr lang="en-US" sz="1800" i="1" dirty="0">
                <a:latin typeface="Arial" charset="0"/>
                <a:ea typeface="ＭＳ Ｐゴシック" charset="0"/>
              </a:rPr>
              <a:t>bounded-buffer</a:t>
            </a:r>
            <a:r>
              <a:rPr lang="en-US" sz="1800" dirty="0">
                <a:latin typeface="Arial" charset="0"/>
                <a:ea typeface="ＭＳ Ｐゴシック" charset="0"/>
              </a:rPr>
              <a:t> assumes that there is a fixed buffer size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1547813" y="4291013"/>
            <a:ext cx="1511300" cy="15128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Producer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6013450" y="4364038"/>
            <a:ext cx="1511300" cy="15128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Consumer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276600" y="5156200"/>
            <a:ext cx="24479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3635375" y="4789488"/>
            <a:ext cx="178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Produced Items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476375" y="5949950"/>
            <a:ext cx="654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We can solve this problem via shared memory IPC mechanism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4140200" y="4365625"/>
            <a:ext cx="936625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881E0F-B474-6443-AB93-FAAFC7DA00DA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Bounded-Buffer – Shared-Memory Solution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95388" y="1673225"/>
            <a:ext cx="71310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Monaco" charset="0"/>
              </a:rPr>
              <a:t>Shared data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#define BUFFER_SIZE 10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typedef</a:t>
            </a:r>
            <a:r>
              <a:rPr lang="en-US" dirty="0">
                <a:latin typeface="Monaco" charset="0"/>
              </a:rPr>
              <a:t> </a:t>
            </a:r>
            <a:r>
              <a:rPr lang="en-US" dirty="0" err="1">
                <a:latin typeface="Monaco" charset="0"/>
              </a:rPr>
              <a:t>struct</a:t>
            </a:r>
            <a:r>
              <a:rPr lang="en-US" dirty="0">
                <a:latin typeface="Monaco" charset="0"/>
              </a:rPr>
              <a:t> {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	. . .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} item;</a:t>
            </a:r>
          </a:p>
          <a:p>
            <a:pPr marL="1600200" lvl="3" indent="-228600">
              <a:spcBef>
                <a:spcPct val="20000"/>
              </a:spcBef>
            </a:pPr>
            <a:endParaRPr lang="en-US" dirty="0">
              <a:latin typeface="Monaco" charset="0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item buffer[BUFFER_SIZE];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int</a:t>
            </a:r>
            <a:r>
              <a:rPr lang="en-US" dirty="0">
                <a:latin typeface="Monaco" charset="0"/>
              </a:rPr>
              <a:t> in = 0;  // next free position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int</a:t>
            </a:r>
            <a:r>
              <a:rPr lang="en-US" dirty="0">
                <a:latin typeface="Monaco" charset="0"/>
              </a:rPr>
              <a:t> out = 0; // first full position</a:t>
            </a:r>
          </a:p>
          <a:p>
            <a:pPr marL="1600200" lvl="3" indent="-228600">
              <a:spcBef>
                <a:spcPct val="20000"/>
              </a:spcBef>
            </a:pPr>
            <a:endParaRPr lang="en-US" b="1" dirty="0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476375" y="5589588"/>
            <a:ext cx="6594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1" dirty="0"/>
              <a:t>Solution is correct, but can only use BUFFER_SIZE-1 elements</a:t>
            </a:r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911BDF-7487-6A4E-84FC-61CB34015EAC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 State in Shared Memory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551238" y="2708275"/>
            <a:ext cx="360362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3911600" y="2708275"/>
            <a:ext cx="360363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4270375" y="2708275"/>
            <a:ext cx="360363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4630738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4991100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5351463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5711825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6083300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705100" y="3736975"/>
            <a:ext cx="930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  <a:p>
            <a:pPr eaLnBrk="1" hangingPunct="1"/>
            <a:r>
              <a:rPr lang="en-US"/>
              <a:t>int out; </a:t>
            </a:r>
          </a:p>
          <a:p>
            <a:pPr eaLnBrk="1" hangingPunct="1"/>
            <a:r>
              <a:rPr lang="en-US"/>
              <a:t>int in; </a:t>
            </a:r>
          </a:p>
        </p:txBody>
      </p:sp>
      <p:sp>
        <p:nvSpPr>
          <p:cNvPr id="50189" name="Text Box 15"/>
          <p:cNvSpPr txBox="1">
            <a:spLocks noChangeArrowheads="1"/>
          </p:cNvSpPr>
          <p:nvPr/>
        </p:nvSpPr>
        <p:spPr bwMode="auto">
          <a:xfrm>
            <a:off x="3262313" y="2347913"/>
            <a:ext cx="293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item buffer[BUFFER_SIZE]</a:t>
            </a:r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3190875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1" name="Rectangle 20"/>
          <p:cNvSpPr>
            <a:spLocks noChangeArrowheads="1"/>
          </p:cNvSpPr>
          <p:nvPr/>
        </p:nvSpPr>
        <p:spPr bwMode="auto">
          <a:xfrm>
            <a:off x="2830513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2" name="Freeform 21"/>
          <p:cNvSpPr>
            <a:spLocks/>
          </p:cNvSpPr>
          <p:nvPr/>
        </p:nvSpPr>
        <p:spPr bwMode="auto">
          <a:xfrm>
            <a:off x="3563938" y="3141663"/>
            <a:ext cx="444500" cy="1008062"/>
          </a:xfrm>
          <a:custGeom>
            <a:avLst/>
            <a:gdLst>
              <a:gd name="T0" fmla="*/ 0 w 280"/>
              <a:gd name="T1" fmla="*/ 2147483647 h 635"/>
              <a:gd name="T2" fmla="*/ 2147483647 w 280"/>
              <a:gd name="T3" fmla="*/ 2147483647 h 635"/>
              <a:gd name="T4" fmla="*/ 2147483647 w 280"/>
              <a:gd name="T5" fmla="*/ 2147483647 h 635"/>
              <a:gd name="T6" fmla="*/ 2147483647 w 280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5"/>
              <a:gd name="T14" fmla="*/ 280 w 280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5">
                <a:moveTo>
                  <a:pt x="0" y="635"/>
                </a:moveTo>
                <a:cubicBezTo>
                  <a:pt x="132" y="597"/>
                  <a:pt x="264" y="559"/>
                  <a:pt x="272" y="499"/>
                </a:cubicBezTo>
                <a:cubicBezTo>
                  <a:pt x="280" y="439"/>
                  <a:pt x="75" y="355"/>
                  <a:pt x="45" y="272"/>
                </a:cubicBezTo>
                <a:cubicBezTo>
                  <a:pt x="15" y="189"/>
                  <a:pt x="52" y="94"/>
                  <a:pt x="9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3" name="Freeform 22"/>
          <p:cNvSpPr>
            <a:spLocks/>
          </p:cNvSpPr>
          <p:nvPr/>
        </p:nvSpPr>
        <p:spPr bwMode="auto">
          <a:xfrm>
            <a:off x="3419475" y="3213100"/>
            <a:ext cx="1368425" cy="1295400"/>
          </a:xfrm>
          <a:custGeom>
            <a:avLst/>
            <a:gdLst>
              <a:gd name="T0" fmla="*/ 0 w 862"/>
              <a:gd name="T1" fmla="*/ 2147483647 h 816"/>
              <a:gd name="T2" fmla="*/ 2147483647 w 862"/>
              <a:gd name="T3" fmla="*/ 2147483647 h 816"/>
              <a:gd name="T4" fmla="*/ 2147483647 w 862"/>
              <a:gd name="T5" fmla="*/ 2147483647 h 816"/>
              <a:gd name="T6" fmla="*/ 2147483647 w 86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816"/>
              <a:gd name="T14" fmla="*/ 862 w 86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816">
                <a:moveTo>
                  <a:pt x="0" y="816"/>
                </a:moveTo>
                <a:cubicBezTo>
                  <a:pt x="279" y="744"/>
                  <a:pt x="559" y="673"/>
                  <a:pt x="680" y="590"/>
                </a:cubicBezTo>
                <a:cubicBezTo>
                  <a:pt x="801" y="507"/>
                  <a:pt x="696" y="415"/>
                  <a:pt x="726" y="317"/>
                </a:cubicBezTo>
                <a:cubicBezTo>
                  <a:pt x="756" y="219"/>
                  <a:pt x="809" y="109"/>
                  <a:pt x="862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4" name="Rectangle 23"/>
          <p:cNvSpPr>
            <a:spLocks noChangeArrowheads="1"/>
          </p:cNvSpPr>
          <p:nvPr/>
        </p:nvSpPr>
        <p:spPr bwMode="auto">
          <a:xfrm>
            <a:off x="2555875" y="2133600"/>
            <a:ext cx="4176713" cy="280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3779838" y="493395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</a:t>
            </a:r>
          </a:p>
        </p:txBody>
      </p:sp>
      <p:sp>
        <p:nvSpPr>
          <p:cNvPr id="50196" name="Oval 25"/>
          <p:cNvSpPr>
            <a:spLocks noChangeArrowheads="1"/>
          </p:cNvSpPr>
          <p:nvPr/>
        </p:nvSpPr>
        <p:spPr bwMode="auto">
          <a:xfrm>
            <a:off x="395288" y="2205038"/>
            <a:ext cx="1366837" cy="23764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50197" name="Oval 26"/>
          <p:cNvSpPr>
            <a:spLocks noChangeArrowheads="1"/>
          </p:cNvSpPr>
          <p:nvPr/>
        </p:nvSpPr>
        <p:spPr bwMode="auto">
          <a:xfrm>
            <a:off x="7451725" y="2276475"/>
            <a:ext cx="1366838" cy="23764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Consumer</a:t>
            </a:r>
          </a:p>
        </p:txBody>
      </p:sp>
      <p:sp>
        <p:nvSpPr>
          <p:cNvPr id="50198" name="Line 30"/>
          <p:cNvSpPr>
            <a:spLocks noChangeShapeType="1"/>
          </p:cNvSpPr>
          <p:nvPr/>
        </p:nvSpPr>
        <p:spPr bwMode="auto">
          <a:xfrm flipV="1">
            <a:off x="1836738" y="3141663"/>
            <a:ext cx="503237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9" name="Line 31"/>
          <p:cNvSpPr>
            <a:spLocks noChangeShapeType="1"/>
          </p:cNvSpPr>
          <p:nvPr/>
        </p:nvSpPr>
        <p:spPr bwMode="auto">
          <a:xfrm>
            <a:off x="6877050" y="2997200"/>
            <a:ext cx="503238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1816A9-6C46-E444-8644-0722274BA4E1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 State in Shared Memory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278313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6386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97450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357813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181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078538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438900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7976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3917950" y="1773238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3557588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 flipV="1">
            <a:off x="3930650" y="2206625"/>
            <a:ext cx="144463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5" name="Text Box 16"/>
          <p:cNvSpPr txBox="1">
            <a:spLocks noChangeArrowheads="1"/>
          </p:cNvSpPr>
          <p:nvPr/>
        </p:nvSpPr>
        <p:spPr bwMode="auto">
          <a:xfrm>
            <a:off x="3716338" y="27098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</a:t>
            </a:r>
          </a:p>
        </p:txBody>
      </p:sp>
      <p:sp>
        <p:nvSpPr>
          <p:cNvPr id="51216" name="Line 17"/>
          <p:cNvSpPr>
            <a:spLocks noChangeShapeType="1"/>
          </p:cNvSpPr>
          <p:nvPr/>
        </p:nvSpPr>
        <p:spPr bwMode="auto">
          <a:xfrm flipV="1">
            <a:off x="4506913" y="2278063"/>
            <a:ext cx="0" cy="503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7" name="Text Box 18"/>
          <p:cNvSpPr txBox="1">
            <a:spLocks noChangeArrowheads="1"/>
          </p:cNvSpPr>
          <p:nvPr/>
        </p:nvSpPr>
        <p:spPr bwMode="auto">
          <a:xfrm>
            <a:off x="4219575" y="27098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2346325" y="2998788"/>
            <a:ext cx="582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((in+1) % BUFFER_SIZE == out) : considered full buffer</a:t>
            </a:r>
          </a:p>
        </p:txBody>
      </p:sp>
      <p:sp>
        <p:nvSpPr>
          <p:cNvPr id="51219" name="Rectangle 20"/>
          <p:cNvSpPr>
            <a:spLocks noChangeArrowheads="1"/>
          </p:cNvSpPr>
          <p:nvPr/>
        </p:nvSpPr>
        <p:spPr bwMode="auto">
          <a:xfrm>
            <a:off x="4271963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46323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499110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5351463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3" name="Rectangle 24"/>
          <p:cNvSpPr>
            <a:spLocks noChangeArrowheads="1"/>
          </p:cNvSpPr>
          <p:nvPr/>
        </p:nvSpPr>
        <p:spPr bwMode="auto">
          <a:xfrm>
            <a:off x="57118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6072188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5" name="Rectangle 26"/>
          <p:cNvSpPr>
            <a:spLocks noChangeArrowheads="1"/>
          </p:cNvSpPr>
          <p:nvPr/>
        </p:nvSpPr>
        <p:spPr bwMode="auto">
          <a:xfrm>
            <a:off x="643255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6" name="Rectangle 27"/>
          <p:cNvSpPr>
            <a:spLocks noChangeArrowheads="1"/>
          </p:cNvSpPr>
          <p:nvPr/>
        </p:nvSpPr>
        <p:spPr bwMode="auto">
          <a:xfrm>
            <a:off x="68040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7" name="Rectangle 29"/>
          <p:cNvSpPr>
            <a:spLocks noChangeArrowheads="1"/>
          </p:cNvSpPr>
          <p:nvPr/>
        </p:nvSpPr>
        <p:spPr bwMode="auto">
          <a:xfrm>
            <a:off x="391160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8" name="Rectangle 30"/>
          <p:cNvSpPr>
            <a:spLocks noChangeArrowheads="1"/>
          </p:cNvSpPr>
          <p:nvPr/>
        </p:nvSpPr>
        <p:spPr bwMode="auto">
          <a:xfrm>
            <a:off x="3551238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9" name="Line 31"/>
          <p:cNvSpPr>
            <a:spLocks noChangeShapeType="1"/>
          </p:cNvSpPr>
          <p:nvPr/>
        </p:nvSpPr>
        <p:spPr bwMode="auto">
          <a:xfrm flipV="1">
            <a:off x="3924300" y="4870450"/>
            <a:ext cx="144463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3709988" y="537368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</a:t>
            </a:r>
          </a:p>
        </p:txBody>
      </p:sp>
      <p:sp>
        <p:nvSpPr>
          <p:cNvPr id="51231" name="Line 33"/>
          <p:cNvSpPr>
            <a:spLocks noChangeShapeType="1"/>
          </p:cNvSpPr>
          <p:nvPr/>
        </p:nvSpPr>
        <p:spPr bwMode="auto">
          <a:xfrm flipH="1" flipV="1">
            <a:off x="4140200" y="4941888"/>
            <a:ext cx="360363" cy="503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32" name="Text Box 34"/>
          <p:cNvSpPr txBox="1">
            <a:spLocks noChangeArrowheads="1"/>
          </p:cNvSpPr>
          <p:nvPr/>
        </p:nvSpPr>
        <p:spPr bwMode="auto">
          <a:xfrm>
            <a:off x="4213225" y="537368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51233" name="Text Box 35"/>
          <p:cNvSpPr txBox="1">
            <a:spLocks noChangeArrowheads="1"/>
          </p:cNvSpPr>
          <p:nvPr/>
        </p:nvSpPr>
        <p:spPr bwMode="auto">
          <a:xfrm>
            <a:off x="3421063" y="5876925"/>
            <a:ext cx="253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 == out : empty buffer</a:t>
            </a:r>
          </a:p>
        </p:txBody>
      </p:sp>
      <p:sp>
        <p:nvSpPr>
          <p:cNvPr id="51234" name="Text Box 36"/>
          <p:cNvSpPr txBox="1">
            <a:spLocks noChangeArrowheads="1"/>
          </p:cNvSpPr>
          <p:nvPr/>
        </p:nvSpPr>
        <p:spPr bwMode="auto">
          <a:xfrm>
            <a:off x="468313" y="1819275"/>
            <a:ext cx="170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Buffer Full</a:t>
            </a:r>
          </a:p>
        </p:txBody>
      </p:sp>
      <p:sp>
        <p:nvSpPr>
          <p:cNvPr id="51235" name="Text Box 37"/>
          <p:cNvSpPr txBox="1">
            <a:spLocks noChangeArrowheads="1"/>
          </p:cNvSpPr>
          <p:nvPr/>
        </p:nvSpPr>
        <p:spPr bwMode="auto">
          <a:xfrm>
            <a:off x="395288" y="4581525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Buffer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CF202D-871D-9348-A68F-6E22C4006CA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Process: program in execution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If we have a single program running in the system, then the task of OS is easy: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load the program, start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it, </a:t>
            </a:r>
            <a:r>
              <a:rPr lang="en-US" sz="1800" dirty="0">
                <a:latin typeface="Arial" charset="0"/>
                <a:ea typeface="ＭＳ Ｐゴシック" charset="0"/>
              </a:rPr>
              <a:t>and program runs in CPU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(from time to time it calls OS to get some service done)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But if we want to start </a:t>
            </a:r>
            <a:r>
              <a:rPr lang="en-US" sz="1800" b="1" dirty="0">
                <a:latin typeface="Arial" charset="0"/>
                <a:ea typeface="ＭＳ Ｐゴシック" charset="0"/>
              </a:rPr>
              <a:t>several processes</a:t>
            </a:r>
            <a:r>
              <a:rPr lang="en-US" sz="1800" dirty="0">
                <a:latin typeface="Arial" charset="0"/>
                <a:ea typeface="ＭＳ Ｐゴシック" charset="0"/>
              </a:rPr>
              <a:t>, then the running program in CPU (current process) has to be stopped for a while and other program (process) has to run in CPU.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Process management</a:t>
            </a:r>
            <a:r>
              <a:rPr lang="en-US" sz="1800" dirty="0">
                <a:latin typeface="Arial" charset="0"/>
                <a:ea typeface="ＭＳ Ｐゴシック" charset="0"/>
              </a:rPr>
              <a:t> becomes an important issue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To do process switch, we have to </a:t>
            </a:r>
            <a:r>
              <a:rPr lang="en-US" sz="1800" b="1" dirty="0">
                <a:latin typeface="Arial" charset="0"/>
                <a:ea typeface="ＭＳ Ｐゴシック" charset="0"/>
              </a:rPr>
              <a:t>save the state/context</a:t>
            </a:r>
            <a:r>
              <a:rPr lang="en-US" sz="1800" dirty="0">
                <a:latin typeface="Arial" charset="0"/>
                <a:ea typeface="ＭＳ Ｐゴシック" charset="0"/>
              </a:rPr>
              <a:t> (register values) of the CPU which belongs to the stopped program, so that later the stopped program can be re-started again as if nothing has happened.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Keep track of process progress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AFE2B1-1295-A846-B908-6C97C8A6BE60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Bounded-Buffer – Producer and Consumer Code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798888" y="3781101"/>
            <a:ext cx="5111750" cy="2587504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dirty="0"/>
              <a:t>while (true) {</a:t>
            </a:r>
          </a:p>
          <a:p>
            <a:r>
              <a:rPr kumimoji="1" lang="en-US" dirty="0"/>
              <a:t>          while (in == out)</a:t>
            </a:r>
          </a:p>
          <a:p>
            <a:r>
              <a:rPr kumimoji="1" lang="en-US" dirty="0"/>
              <a:t>                 ; // do nothing -- nothing to consume</a:t>
            </a:r>
          </a:p>
          <a:p>
            <a:r>
              <a:rPr kumimoji="1" lang="en-US" dirty="0"/>
              <a:t> </a:t>
            </a:r>
            <a:endParaRPr kumimoji="1" lang="en-US" dirty="0" smtClean="0"/>
          </a:p>
          <a:p>
            <a:r>
              <a:rPr kumimoji="1" lang="en-US" dirty="0"/>
              <a:t> </a:t>
            </a:r>
            <a:r>
              <a:rPr kumimoji="1" lang="en-US" dirty="0" smtClean="0"/>
              <a:t>          </a:t>
            </a:r>
            <a:r>
              <a:rPr kumimoji="1" lang="en-US" dirty="0"/>
              <a:t>// remove an item from the buffer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</a:t>
            </a:r>
            <a:r>
              <a:rPr kumimoji="1" lang="en-US" dirty="0"/>
              <a:t>item = buffer[out];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</a:t>
            </a:r>
            <a:r>
              <a:rPr kumimoji="1" lang="en-US" dirty="0"/>
              <a:t>out = (out + 1) % BUFFER SIZE;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return </a:t>
            </a:r>
            <a:r>
              <a:rPr kumimoji="1" lang="en-US" dirty="0"/>
              <a:t>item</a:t>
            </a:r>
            <a:r>
              <a:rPr kumimoji="1" lang="en-US" dirty="0" smtClean="0"/>
              <a:t>;</a:t>
            </a:r>
          </a:p>
          <a:p>
            <a:r>
              <a:rPr kumimoji="1" lang="en-US" dirty="0" smtClean="0"/>
              <a:t>}</a:t>
            </a:r>
            <a:endParaRPr kumimoji="1" lang="en-US" dirty="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23850" y="1497013"/>
            <a:ext cx="6408738" cy="2017712"/>
          </a:xfrm>
          <a:prstGeom prst="rect">
            <a:avLst/>
          </a:prstGeom>
          <a:solidFill>
            <a:srgbClr val="EAEAEA"/>
          </a:solidFill>
          <a:ln w="3175">
            <a:solidFill>
              <a:srgbClr val="EAEAEA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while (true)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smtClean="0"/>
              <a:t>// produce </a:t>
            </a:r>
            <a:r>
              <a:rPr lang="en-US" dirty="0"/>
              <a:t>an item </a:t>
            </a:r>
          </a:p>
          <a:p>
            <a:pPr eaLnBrk="1" hangingPunct="1"/>
            <a:r>
              <a:rPr lang="en-US" dirty="0"/>
              <a:t>        while ( ((in + 1) % BUFFER SIZE)  == out)</a:t>
            </a:r>
          </a:p>
          <a:p>
            <a:pPr eaLnBrk="1" hangingPunct="1"/>
            <a:r>
              <a:rPr lang="en-US" dirty="0"/>
              <a:t>	   </a:t>
            </a:r>
            <a:r>
              <a:rPr lang="en-US" dirty="0" smtClean="0"/>
              <a:t> </a:t>
            </a:r>
            <a:r>
              <a:rPr lang="en-US" dirty="0"/>
              <a:t>;   </a:t>
            </a:r>
            <a:r>
              <a:rPr lang="en-US" dirty="0" smtClean="0"/>
              <a:t>// </a:t>
            </a:r>
            <a:r>
              <a:rPr lang="en-US" dirty="0"/>
              <a:t>do nothing -- no free </a:t>
            </a:r>
            <a:r>
              <a:rPr lang="en-US" dirty="0" smtClean="0"/>
              <a:t>buffers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    buffer[in</a:t>
            </a:r>
            <a:r>
              <a:rPr lang="en-US" dirty="0"/>
              <a:t>] = item;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in = (in + 1) % BUFFER SIZE;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004048" y="1538161"/>
            <a:ext cx="1108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Producer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7524909" y="3792969"/>
            <a:ext cx="123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Consumer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466725" y="4149725"/>
            <a:ext cx="3025775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dirty="0">
                <a:latin typeface="Courier New" charset="0"/>
              </a:rPr>
              <a:t>b</a:t>
            </a:r>
            <a:r>
              <a:rPr lang="en-US" b="1" dirty="0" smtClean="0">
                <a:latin typeface="Courier New" charset="0"/>
              </a:rPr>
              <a:t>uffer</a:t>
            </a:r>
            <a:r>
              <a:rPr lang="en-US" b="1" dirty="0" smtClean="0"/>
              <a:t> </a:t>
            </a:r>
            <a:r>
              <a:rPr lang="en-US" dirty="0"/>
              <a:t>(an array)</a:t>
            </a:r>
          </a:p>
          <a:p>
            <a:pPr algn="ctr"/>
            <a:r>
              <a:rPr lang="en-US" b="1" dirty="0">
                <a:latin typeface="Courier New" charset="0"/>
              </a:rPr>
              <a:t>in</a:t>
            </a:r>
            <a:r>
              <a:rPr lang="en-US" dirty="0">
                <a:latin typeface="Courier New" charset="0"/>
              </a:rPr>
              <a:t>, </a:t>
            </a:r>
            <a:r>
              <a:rPr lang="en-US" b="1" dirty="0">
                <a:latin typeface="Courier New" charset="0"/>
              </a:rPr>
              <a:t>out</a:t>
            </a:r>
            <a:r>
              <a:rPr lang="en-US" b="1" dirty="0"/>
              <a:t> </a:t>
            </a:r>
            <a:r>
              <a:rPr lang="en-US" dirty="0"/>
              <a:t>integer variable </a:t>
            </a:r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1908175" y="3357563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>
            <a:off x="3346450" y="489108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1042988" y="532130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69D833-2B70-AE44-9C2A-70AB66D74743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Message Passing IPC Mechanism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Another mechanism for processes to communicate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to synchronize </a:t>
            </a:r>
            <a:r>
              <a:rPr lang="en-US" sz="1800" dirty="0">
                <a:latin typeface="Arial" charset="0"/>
                <a:ea typeface="ＭＳ Ｐゴシック" charset="0"/>
              </a:rPr>
              <a:t>their actions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With message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passing system, </a:t>
            </a:r>
            <a:r>
              <a:rPr lang="en-US" sz="1800" dirty="0">
                <a:latin typeface="Arial" charset="0"/>
                <a:ea typeface="ＭＳ Ｐゴシック" charset="0"/>
              </a:rPr>
              <a:t>processes communicate with each other without resorting to shared variables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This IPC facility provides two operations: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message size fixed or variable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message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If </a:t>
            </a:r>
            <a:r>
              <a:rPr lang="en-US" sz="1800" i="1" dirty="0">
                <a:latin typeface="Arial" charset="0"/>
                <a:ea typeface="ＭＳ Ｐゴシック" charset="0"/>
              </a:rPr>
              <a:t>P</a:t>
            </a:r>
            <a:r>
              <a:rPr lang="en-US" sz="1800" dirty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>
                <a:latin typeface="Arial" charset="0"/>
                <a:ea typeface="ＭＳ Ｐゴシック" charset="0"/>
              </a:rPr>
              <a:t>Q</a:t>
            </a:r>
            <a:r>
              <a:rPr lang="en-US" sz="1800" dirty="0">
                <a:latin typeface="Arial" charset="0"/>
                <a:ea typeface="ＭＳ Ｐゴシック" charset="0"/>
              </a:rPr>
              <a:t> wish to communicate, they need to: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establish a (logical) </a:t>
            </a:r>
            <a:r>
              <a:rPr lang="en-US" sz="1800" i="1" dirty="0">
                <a:latin typeface="Arial" charset="0"/>
                <a:ea typeface="ＭＳ Ｐゴシック" charset="0"/>
              </a:rPr>
              <a:t>communication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i="1" dirty="0">
                <a:latin typeface="Arial" charset="0"/>
                <a:ea typeface="ＭＳ Ｐゴシック" charset="0"/>
              </a:rPr>
              <a:t>link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between them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exchange messages via send/receive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6516688" y="4149725"/>
            <a:ext cx="647700" cy="7191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8172450" y="4149725"/>
            <a:ext cx="647700" cy="7191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7237413" y="4724400"/>
            <a:ext cx="865187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804025" y="5013325"/>
            <a:ext cx="1831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Logical </a:t>
            </a:r>
            <a:br>
              <a:rPr lang="en-US"/>
            </a:br>
            <a:r>
              <a:rPr lang="en-US"/>
              <a:t>Communication </a:t>
            </a:r>
            <a:br>
              <a:rPr lang="en-US"/>
            </a:br>
            <a:r>
              <a:rPr lang="en-US"/>
              <a:t>Link</a:t>
            </a:r>
          </a:p>
        </p:txBody>
      </p:sp>
      <p:sp>
        <p:nvSpPr>
          <p:cNvPr id="53257" name="Freeform 8"/>
          <p:cNvSpPr>
            <a:spLocks/>
          </p:cNvSpPr>
          <p:nvPr/>
        </p:nvSpPr>
        <p:spPr bwMode="auto">
          <a:xfrm>
            <a:off x="6877050" y="4640263"/>
            <a:ext cx="1655763" cy="265112"/>
          </a:xfrm>
          <a:custGeom>
            <a:avLst/>
            <a:gdLst>
              <a:gd name="T0" fmla="*/ 0 w 1043"/>
              <a:gd name="T1" fmla="*/ 2147483647 h 167"/>
              <a:gd name="T2" fmla="*/ 2147483647 w 1043"/>
              <a:gd name="T3" fmla="*/ 2147483647 h 167"/>
              <a:gd name="T4" fmla="*/ 2147483647 w 1043"/>
              <a:gd name="T5" fmla="*/ 2147483647 h 167"/>
              <a:gd name="T6" fmla="*/ 2147483647 w 1043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67"/>
              <a:gd name="T14" fmla="*/ 1043 w 1043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67">
                <a:moveTo>
                  <a:pt x="0" y="8"/>
                </a:moveTo>
                <a:cubicBezTo>
                  <a:pt x="18" y="64"/>
                  <a:pt x="37" y="121"/>
                  <a:pt x="181" y="144"/>
                </a:cubicBezTo>
                <a:cubicBezTo>
                  <a:pt x="325" y="167"/>
                  <a:pt x="718" y="167"/>
                  <a:pt x="862" y="144"/>
                </a:cubicBezTo>
                <a:cubicBezTo>
                  <a:pt x="1006" y="121"/>
                  <a:pt x="1036" y="0"/>
                  <a:pt x="1043" y="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7043738" y="3141663"/>
            <a:ext cx="1285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messages </a:t>
            </a:r>
          </a:p>
          <a:p>
            <a:pPr algn="ctr" eaLnBrk="1" hangingPunct="1"/>
            <a:r>
              <a:rPr lang="en-US"/>
              <a:t>passed</a:t>
            </a:r>
          </a:p>
          <a:p>
            <a:pPr algn="ctr" eaLnBrk="1" hangingPunct="1"/>
            <a:r>
              <a:rPr lang="en-US"/>
              <a:t>through</a:t>
            </a:r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7669213" y="4076700"/>
            <a:ext cx="0" cy="7207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55451-815E-0542-9273-2B35D4F3AF5A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Implementation in a system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The messaging passing facility can be </a:t>
            </a:r>
            <a:r>
              <a:rPr lang="en-US" sz="1600" b="1" dirty="0">
                <a:latin typeface="Arial" charset="0"/>
                <a:ea typeface="ＭＳ Ｐゴシック" charset="0"/>
              </a:rPr>
              <a:t>implemented in various ways</a:t>
            </a:r>
            <a:r>
              <a:rPr lang="en-US" sz="1600" dirty="0">
                <a:latin typeface="Arial" charset="0"/>
                <a:ea typeface="ＭＳ Ｐゴシック" charset="0"/>
              </a:rPr>
              <a:t>.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That means the facility may have </a:t>
            </a:r>
            <a:r>
              <a:rPr lang="en-US" sz="1600" b="1" dirty="0">
                <a:latin typeface="Arial" charset="0"/>
                <a:ea typeface="ＭＳ Ｐゴシック" charset="0"/>
              </a:rPr>
              <a:t>different features</a:t>
            </a:r>
            <a:r>
              <a:rPr lang="en-US" sz="1600" dirty="0">
                <a:latin typeface="Arial" charset="0"/>
                <a:ea typeface="ＭＳ Ｐゴシック" charset="0"/>
              </a:rPr>
              <a:t> depending on the system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How are links established?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Explicitly</a:t>
            </a:r>
            <a:r>
              <a:rPr lang="en-US" sz="1600" dirty="0">
                <a:latin typeface="Arial" charset="0"/>
                <a:ea typeface="ＭＳ Ｐゴシック" charset="0"/>
              </a:rPr>
              <a:t> by  the process? Or implicitly by the kernel?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Can a link be associated with </a:t>
            </a:r>
            <a:r>
              <a:rPr lang="en-US" sz="1600" b="1" dirty="0">
                <a:latin typeface="Arial" charset="0"/>
                <a:ea typeface="ＭＳ Ｐゴシック" charset="0"/>
              </a:rPr>
              <a:t>more than two processes</a:t>
            </a:r>
            <a:r>
              <a:rPr lang="en-US" sz="1600" dirty="0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How many links</a:t>
            </a:r>
            <a:r>
              <a:rPr lang="en-US" sz="1600" dirty="0">
                <a:latin typeface="Arial" charset="0"/>
                <a:ea typeface="ＭＳ Ｐゴシック" charset="0"/>
              </a:rPr>
              <a:t> can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be there between a pair of </a:t>
            </a:r>
            <a:r>
              <a:rPr lang="en-US" sz="1600" dirty="0">
                <a:latin typeface="Arial" charset="0"/>
                <a:ea typeface="ＭＳ Ｐゴシック" charset="0"/>
              </a:rPr>
              <a:t>communicating processes?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What is the </a:t>
            </a:r>
            <a:r>
              <a:rPr lang="en-US" sz="1600" b="1" dirty="0">
                <a:latin typeface="Arial" charset="0"/>
                <a:ea typeface="ＭＳ Ｐゴシック" charset="0"/>
              </a:rPr>
              <a:t>capacity</a:t>
            </a:r>
            <a:r>
              <a:rPr lang="en-US" sz="1600" dirty="0">
                <a:latin typeface="Arial" charset="0"/>
                <a:ea typeface="ＭＳ Ｐゴシック" charset="0"/>
              </a:rPr>
              <a:t> of a link?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Is the </a:t>
            </a:r>
            <a:r>
              <a:rPr lang="en-US" sz="1600" b="1" dirty="0">
                <a:latin typeface="Arial" charset="0"/>
                <a:ea typeface="ＭＳ Ｐゴシック" charset="0"/>
              </a:rPr>
              <a:t>size of a message</a:t>
            </a:r>
            <a:r>
              <a:rPr lang="en-US" sz="1600" dirty="0">
                <a:latin typeface="Arial" charset="0"/>
                <a:ea typeface="ＭＳ Ｐゴシック" charset="0"/>
              </a:rPr>
              <a:t> that the link can accommodate fixed or variable?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Is a link unidirectional or </a:t>
            </a:r>
            <a:r>
              <a:rPr lang="en-US" sz="1600" b="1" dirty="0">
                <a:latin typeface="Arial" charset="0"/>
                <a:ea typeface="ＭＳ Ｐゴシック" charset="0"/>
              </a:rPr>
              <a:t>bi-directional</a:t>
            </a:r>
            <a:r>
              <a:rPr lang="en-US" sz="1600" dirty="0">
                <a:latin typeface="Arial" charset="0"/>
                <a:ea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543BC4-93D8-5443-B67C-D433ED466E36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Naming: Identifying the receiver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7993063" cy="3816350"/>
          </a:xfrm>
        </p:spPr>
        <p:txBody>
          <a:bodyPr/>
          <a:lstStyle/>
          <a:p>
            <a:pPr eaLnBrk="1" hangingPunct="1"/>
            <a:r>
              <a:rPr lang="en-US" sz="1800" u="sng" dirty="0">
                <a:latin typeface="Arial" charset="0"/>
                <a:ea typeface="ＭＳ Ｐゴシック" charset="0"/>
              </a:rPr>
              <a:t>Naming</a:t>
            </a:r>
            <a:r>
              <a:rPr lang="en-US" sz="1800" dirty="0">
                <a:latin typeface="Arial" charset="0"/>
                <a:ea typeface="ＭＳ Ｐゴシック" charset="0"/>
              </a:rPr>
              <a:t>  (how do we identify the receiver)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Direct</a:t>
            </a:r>
            <a:r>
              <a:rPr lang="en-US" sz="1800" dirty="0">
                <a:latin typeface="Arial" charset="0"/>
                <a:ea typeface="ＭＳ Ｐゴシック" charset="0"/>
              </a:rPr>
              <a:t> naming and communication 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Receiver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and sender process explicitly </a:t>
            </a:r>
            <a:r>
              <a:rPr lang="en-US" sz="1800" dirty="0">
                <a:latin typeface="Arial" charset="0"/>
                <a:ea typeface="ＭＳ Ｐゴシック" charset="0"/>
              </a:rPr>
              <a:t>specified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i="1" dirty="0">
                <a:latin typeface="Arial" charset="0"/>
                <a:ea typeface="ＭＳ Ｐゴシック" charset="0"/>
              </a:rPr>
              <a:t>P, 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send a message to process P	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Q, 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receive a message from process Q</a:t>
            </a:r>
          </a:p>
          <a:p>
            <a:pPr lvl="2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Indirect </a:t>
            </a:r>
            <a:r>
              <a:rPr lang="en-US" sz="1800" dirty="0">
                <a:latin typeface="Arial" charset="0"/>
                <a:ea typeface="ＭＳ Ｐゴシック" charset="0"/>
              </a:rPr>
              <a:t>naming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communication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Messages are directed and received from </a:t>
            </a:r>
            <a:r>
              <a:rPr lang="en-US" sz="1800" b="1" dirty="0">
                <a:latin typeface="Arial" charset="0"/>
                <a:ea typeface="ＭＳ Ｐゴシック" charset="0"/>
              </a:rPr>
              <a:t>mailboxes</a:t>
            </a:r>
            <a:r>
              <a:rPr lang="en-US" sz="1800" dirty="0">
                <a:latin typeface="Arial" charset="0"/>
                <a:ea typeface="ＭＳ Ｐゴシック" charset="0"/>
              </a:rPr>
              <a:t> (also referred to as ports)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 err="1">
                <a:latin typeface="Arial" charset="0"/>
                <a:ea typeface="ＭＳ Ｐゴシック" charset="0"/>
              </a:rPr>
              <a:t>mqid</a:t>
            </a:r>
            <a:r>
              <a:rPr lang="en-US" sz="1800" dirty="0">
                <a:latin typeface="Arial" charset="0"/>
                <a:ea typeface="ＭＳ Ｐゴシック" charset="0"/>
              </a:rPr>
              <a:t>, message)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 err="1">
                <a:latin typeface="Arial" charset="0"/>
                <a:ea typeface="ＭＳ Ｐゴシック" charset="0"/>
              </a:rPr>
              <a:t>mqid</a:t>
            </a:r>
            <a:r>
              <a:rPr lang="en-US" sz="1800" dirty="0">
                <a:latin typeface="Arial" charset="0"/>
                <a:ea typeface="ＭＳ Ｐゴシック" charset="0"/>
              </a:rPr>
              <a:t>, message)</a:t>
            </a: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4140200" y="5280025"/>
            <a:ext cx="4752975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811713" y="60864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5653088" y="5424488"/>
            <a:ext cx="1511300" cy="3587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Mailbox (mqid)</a:t>
            </a:r>
          </a:p>
        </p:txBody>
      </p:sp>
      <p:sp>
        <p:nvSpPr>
          <p:cNvPr id="55304" name="Oval 7"/>
          <p:cNvSpPr>
            <a:spLocks noChangeArrowheads="1"/>
          </p:cNvSpPr>
          <p:nvPr/>
        </p:nvSpPr>
        <p:spPr bwMode="auto">
          <a:xfrm>
            <a:off x="4500563" y="4416425"/>
            <a:ext cx="1079500" cy="7207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55305" name="Oval 8"/>
          <p:cNvSpPr>
            <a:spLocks noChangeArrowheads="1"/>
          </p:cNvSpPr>
          <p:nvPr/>
        </p:nvSpPr>
        <p:spPr bwMode="auto">
          <a:xfrm>
            <a:off x="7453313" y="4344988"/>
            <a:ext cx="1079500" cy="7207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55306" name="Freeform 9"/>
          <p:cNvSpPr>
            <a:spLocks/>
          </p:cNvSpPr>
          <p:nvPr/>
        </p:nvSpPr>
        <p:spPr bwMode="auto">
          <a:xfrm>
            <a:off x="5126038" y="4921250"/>
            <a:ext cx="669925" cy="719138"/>
          </a:xfrm>
          <a:custGeom>
            <a:avLst/>
            <a:gdLst>
              <a:gd name="T0" fmla="*/ 2147483647 w 422"/>
              <a:gd name="T1" fmla="*/ 0 h 453"/>
              <a:gd name="T2" fmla="*/ 2147483647 w 422"/>
              <a:gd name="T3" fmla="*/ 2147483647 h 453"/>
              <a:gd name="T4" fmla="*/ 2147483647 w 422"/>
              <a:gd name="T5" fmla="*/ 2147483647 h 453"/>
              <a:gd name="T6" fmla="*/ 0 60000 65536"/>
              <a:gd name="T7" fmla="*/ 0 60000 65536"/>
              <a:gd name="T8" fmla="*/ 0 60000 65536"/>
              <a:gd name="T9" fmla="*/ 0 w 422"/>
              <a:gd name="T10" fmla="*/ 0 h 453"/>
              <a:gd name="T11" fmla="*/ 422 w 42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453">
                <a:moveTo>
                  <a:pt x="60" y="0"/>
                </a:moveTo>
                <a:cubicBezTo>
                  <a:pt x="30" y="98"/>
                  <a:pt x="0" y="196"/>
                  <a:pt x="60" y="272"/>
                </a:cubicBezTo>
                <a:cubicBezTo>
                  <a:pt x="120" y="348"/>
                  <a:pt x="271" y="400"/>
                  <a:pt x="422" y="4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7" name="Freeform 10"/>
          <p:cNvSpPr>
            <a:spLocks/>
          </p:cNvSpPr>
          <p:nvPr/>
        </p:nvSpPr>
        <p:spPr bwMode="auto">
          <a:xfrm>
            <a:off x="7021513" y="4848225"/>
            <a:ext cx="935037" cy="720725"/>
          </a:xfrm>
          <a:custGeom>
            <a:avLst/>
            <a:gdLst>
              <a:gd name="T0" fmla="*/ 0 w 325"/>
              <a:gd name="T1" fmla="*/ 2147483647 h 408"/>
              <a:gd name="T2" fmla="*/ 2147483647 w 325"/>
              <a:gd name="T3" fmla="*/ 2147483647 h 408"/>
              <a:gd name="T4" fmla="*/ 2147483647 w 325"/>
              <a:gd name="T5" fmla="*/ 0 h 408"/>
              <a:gd name="T6" fmla="*/ 0 60000 65536"/>
              <a:gd name="T7" fmla="*/ 0 60000 65536"/>
              <a:gd name="T8" fmla="*/ 0 60000 65536"/>
              <a:gd name="T9" fmla="*/ 0 w 325"/>
              <a:gd name="T10" fmla="*/ 0 h 408"/>
              <a:gd name="T11" fmla="*/ 325 w 32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408">
                <a:moveTo>
                  <a:pt x="0" y="408"/>
                </a:moveTo>
                <a:cubicBezTo>
                  <a:pt x="109" y="396"/>
                  <a:pt x="219" y="385"/>
                  <a:pt x="272" y="317"/>
                </a:cubicBezTo>
                <a:cubicBezTo>
                  <a:pt x="325" y="249"/>
                  <a:pt x="321" y="124"/>
                  <a:pt x="317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4356100" y="5281613"/>
            <a:ext cx="8286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send()</a:t>
            </a:r>
            <a:br>
              <a:rPr lang="en-US"/>
            </a:br>
            <a:r>
              <a:rPr lang="en-US"/>
              <a:t>{..</a:t>
            </a:r>
          </a:p>
          <a:p>
            <a:pPr eaLnBrk="1" hangingPunct="1"/>
            <a:r>
              <a:rPr lang="en-US"/>
              <a:t>{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7740650" y="5281613"/>
            <a:ext cx="1069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receive()</a:t>
            </a:r>
            <a:br>
              <a:rPr lang="en-US"/>
            </a:br>
            <a:r>
              <a:rPr lang="en-US"/>
              <a:t>{…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BFF595-3AE3-924B-9D8D-472BB4154F3E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Synchronization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How does the sender/receiver behave if it can not send/receive the message immediately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Depends whether </a:t>
            </a:r>
            <a:r>
              <a:rPr lang="en-US" dirty="0">
                <a:latin typeface="Arial" charset="0"/>
                <a:ea typeface="ＭＳ Ｐゴシック" charset="0"/>
              </a:rPr>
              <a:t>Blocking or Non-Blocking communication is used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Blocking</a:t>
            </a:r>
            <a:r>
              <a:rPr lang="en-US" dirty="0">
                <a:latin typeface="Arial" charset="0"/>
                <a:ea typeface="ＭＳ Ｐゴシック" charset="0"/>
              </a:rPr>
              <a:t> is considered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synchronous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Sender blocks </a:t>
            </a:r>
            <a:r>
              <a:rPr lang="en-US" dirty="0" smtClean="0">
                <a:latin typeface="Arial" charset="0"/>
                <a:ea typeface="ＭＳ Ｐゴシック" charset="0"/>
              </a:rPr>
              <a:t>until </a:t>
            </a:r>
            <a:r>
              <a:rPr lang="en-US" dirty="0">
                <a:latin typeface="Arial" charset="0"/>
                <a:ea typeface="ＭＳ Ｐゴシック" charset="0"/>
              </a:rPr>
              <a:t>receiver or kernel receives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Receiver blocks until message available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Non-blocking</a:t>
            </a:r>
            <a:r>
              <a:rPr lang="en-US" dirty="0">
                <a:latin typeface="Arial" charset="0"/>
                <a:ea typeface="ＭＳ Ｐゴシック" charset="0"/>
              </a:rPr>
              <a:t> is considered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asynchronous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Sender  sends the message really or tries later, but always returns </a:t>
            </a:r>
            <a:r>
              <a:rPr lang="en-US" dirty="0" smtClean="0">
                <a:latin typeface="Arial" charset="0"/>
                <a:ea typeface="ＭＳ Ｐゴシック" charset="0"/>
              </a:rPr>
              <a:t>immediately and can do something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Receiver receives a valid message or null, but always returns </a:t>
            </a:r>
            <a:r>
              <a:rPr lang="en-US" dirty="0" smtClean="0">
                <a:latin typeface="Arial" charset="0"/>
                <a:ea typeface="ＭＳ Ｐゴシック" charset="0"/>
              </a:rPr>
              <a:t>immediately and can do something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7BE38D-6951-6F4F-B4B7-83D43D049F07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Buffering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dirty="0">
                <a:latin typeface="Arial" charset="0"/>
                <a:ea typeface="ＭＳ Ｐゴシック" charset="0"/>
              </a:rPr>
              <a:t>Exact behavior depends also on the Available Buffer</a:t>
            </a: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r>
              <a:rPr lang="en-US" dirty="0" smtClean="0">
                <a:latin typeface="Arial" charset="0"/>
                <a:ea typeface="ＭＳ Ｐゴシック" charset="0"/>
              </a:rPr>
              <a:t>Buffer: Queue </a:t>
            </a:r>
            <a:r>
              <a:rPr lang="en-US" dirty="0">
                <a:latin typeface="Arial" charset="0"/>
                <a:ea typeface="ＭＳ Ｐゴシック" charset="0"/>
              </a:rPr>
              <a:t>of messages attached to the </a:t>
            </a:r>
            <a:r>
              <a:rPr lang="en-US" dirty="0" smtClean="0">
                <a:latin typeface="Arial" charset="0"/>
                <a:ea typeface="ＭＳ Ｐゴシック" charset="0"/>
              </a:rPr>
              <a:t>link. Implemented </a:t>
            </a:r>
            <a:r>
              <a:rPr lang="en-US" dirty="0">
                <a:latin typeface="Arial" charset="0"/>
                <a:ea typeface="ＭＳ Ｐゴシック" charset="0"/>
              </a:rPr>
              <a:t>in one of three ways</a:t>
            </a: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	Zero capacity – 0 messages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must wait for receiver (rendezvous)</a:t>
            </a: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	Bounded capacity – finite length of </a:t>
            </a:r>
            <a:r>
              <a:rPr lang="en-US" i="1" dirty="0">
                <a:latin typeface="Arial" charset="0"/>
                <a:ea typeface="ＭＳ Ｐゴシック" charset="0"/>
              </a:rPr>
              <a:t>n</a:t>
            </a:r>
            <a:r>
              <a:rPr lang="en-US" dirty="0">
                <a:latin typeface="Arial" charset="0"/>
                <a:ea typeface="ＭＳ Ｐゴシック" charset="0"/>
              </a:rPr>
              <a:t> messages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must wait if link full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dirty="0">
                <a:latin typeface="Arial" charset="0"/>
                <a:ea typeface="ＭＳ Ｐゴシック" charset="0"/>
              </a:rPr>
              <a:t>Unbounded capacity – infinite length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never waits</a:t>
            </a: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D795D3-D94C-B240-B27C-2CF10D38CB0B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Synchronization</a:t>
            </a:r>
          </a:p>
        </p:txBody>
      </p:sp>
      <p:graphicFrame>
        <p:nvGraphicFramePr>
          <p:cNvPr id="55507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3342"/>
              </p:ext>
            </p:extLst>
          </p:nvPr>
        </p:nvGraphicFramePr>
        <p:xfrm>
          <a:off x="1520825" y="2954338"/>
          <a:ext cx="5643563" cy="3794690"/>
        </p:xfrm>
        <a:graphic>
          <a:graphicData uri="http://schemas.openxmlformats.org/drawingml/2006/table">
            <a:tbl>
              <a:tblPr/>
              <a:tblGrid>
                <a:gridCol w="1881188"/>
                <a:gridCol w="1881187"/>
                <a:gridCol w="1881188"/>
              </a:tblGrid>
              <a:tr h="56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Zero Buffer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Some Buffer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Blocking Send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receiver receives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kernel receives (if buffer has space no wait)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Blocking Receive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sender has a message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kernel has a message (if buffer has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message no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Nonblocking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Send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receiver received the message or error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kernel received the message or error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Nonblocking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Receive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a message or none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a message or none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2" name="Text Box 54"/>
          <p:cNvSpPr txBox="1">
            <a:spLocks noChangeArrowheads="1"/>
          </p:cNvSpPr>
          <p:nvPr/>
        </p:nvSpPr>
        <p:spPr bwMode="auto">
          <a:xfrm>
            <a:off x="7380288" y="3817938"/>
            <a:ext cx="162761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What if there </a:t>
            </a:r>
          </a:p>
          <a:p>
            <a:pPr eaLnBrk="1" hangingPunct="1"/>
            <a:r>
              <a:rPr lang="en-US" dirty="0"/>
              <a:t>w</a:t>
            </a:r>
            <a:r>
              <a:rPr lang="en-US" dirty="0" smtClean="0"/>
              <a:t>ould be an </a:t>
            </a:r>
            <a:br>
              <a:rPr lang="en-US" dirty="0" smtClean="0"/>
            </a:br>
            <a:r>
              <a:rPr lang="en-US" dirty="0" smtClean="0"/>
              <a:t>infinite buffer</a:t>
            </a:r>
            <a:r>
              <a:rPr lang="en-US" dirty="0"/>
              <a:t>?</a:t>
            </a:r>
          </a:p>
        </p:txBody>
      </p:sp>
      <p:sp>
        <p:nvSpPr>
          <p:cNvPr id="59423" name="Oval 55"/>
          <p:cNvSpPr>
            <a:spLocks noChangeArrowheads="1"/>
          </p:cNvSpPr>
          <p:nvPr/>
        </p:nvSpPr>
        <p:spPr bwMode="auto">
          <a:xfrm>
            <a:off x="2268538" y="1441450"/>
            <a:ext cx="1295400" cy="50482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Sender</a:t>
            </a:r>
          </a:p>
        </p:txBody>
      </p:sp>
      <p:sp>
        <p:nvSpPr>
          <p:cNvPr id="59424" name="Oval 56"/>
          <p:cNvSpPr>
            <a:spLocks noChangeArrowheads="1"/>
          </p:cNvSpPr>
          <p:nvPr/>
        </p:nvSpPr>
        <p:spPr bwMode="auto">
          <a:xfrm>
            <a:off x="5148263" y="1441450"/>
            <a:ext cx="1295400" cy="50482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Receiver</a:t>
            </a:r>
          </a:p>
        </p:txBody>
      </p:sp>
      <p:sp>
        <p:nvSpPr>
          <p:cNvPr id="59425" name="Rectangle 57"/>
          <p:cNvSpPr>
            <a:spLocks noChangeArrowheads="1"/>
          </p:cNvSpPr>
          <p:nvPr/>
        </p:nvSpPr>
        <p:spPr bwMode="auto">
          <a:xfrm>
            <a:off x="3492500" y="2233613"/>
            <a:ext cx="14398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59426" name="Rectangle 58"/>
          <p:cNvSpPr>
            <a:spLocks noChangeArrowheads="1"/>
          </p:cNvSpPr>
          <p:nvPr/>
        </p:nvSpPr>
        <p:spPr bwMode="auto">
          <a:xfrm>
            <a:off x="1692275" y="2019300"/>
            <a:ext cx="5256213" cy="7905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427" name="Text Box 59"/>
          <p:cNvSpPr txBox="1">
            <a:spLocks noChangeArrowheads="1"/>
          </p:cNvSpPr>
          <p:nvPr/>
        </p:nvSpPr>
        <p:spPr bwMode="auto">
          <a:xfrm>
            <a:off x="1908175" y="201771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59428" name="Line 60"/>
          <p:cNvSpPr>
            <a:spLocks noChangeShapeType="1"/>
          </p:cNvSpPr>
          <p:nvPr/>
        </p:nvSpPr>
        <p:spPr bwMode="auto">
          <a:xfrm>
            <a:off x="2916238" y="1873250"/>
            <a:ext cx="719137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429" name="Line 61"/>
          <p:cNvSpPr>
            <a:spLocks noChangeShapeType="1"/>
          </p:cNvSpPr>
          <p:nvPr/>
        </p:nvSpPr>
        <p:spPr bwMode="auto">
          <a:xfrm flipV="1">
            <a:off x="4787900" y="1801813"/>
            <a:ext cx="8636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IPC: POSIX message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647652"/>
            <a:ext cx="4572000" cy="1661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200" dirty="0" err="1"/>
              <a:t>struct</a:t>
            </a:r>
            <a:r>
              <a:rPr lang="en-US" sz="1200" dirty="0"/>
              <a:t> item 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id;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astr</a:t>
            </a:r>
            <a:r>
              <a:rPr lang="en-US" sz="1200" dirty="0"/>
              <a:t>[64];</a:t>
            </a:r>
          </a:p>
          <a:p>
            <a:r>
              <a:rPr lang="en-US" sz="1200" dirty="0"/>
              <a:t>};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#define MQNAME "/</a:t>
            </a:r>
            <a:r>
              <a:rPr lang="en-US" sz="1200" dirty="0" err="1"/>
              <a:t>justaname</a:t>
            </a:r>
            <a:r>
              <a:rPr lang="en-US" sz="1200" dirty="0"/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217638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hareddefs.h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7167" y="5241974"/>
            <a:ext cx="5380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 We have a producer, a consumer process. </a:t>
            </a:r>
          </a:p>
          <a:p>
            <a:r>
              <a:rPr lang="en-US" dirty="0" smtClean="0"/>
              <a:t>--- Producer sends messages to the consumer. </a:t>
            </a:r>
          </a:p>
          <a:p>
            <a:r>
              <a:rPr lang="en-US" dirty="0" smtClean="0"/>
              <a:t>--- In the following example, run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onsumer first.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40769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POSIX (Portable Operating System Interface) is the standard API for Unix-like systems.  </a:t>
            </a:r>
          </a:p>
        </p:txBody>
      </p:sp>
    </p:spTree>
    <p:extLst>
      <p:ext uri="{BB962C8B-B14F-4D97-AF65-F5344CB8AC3E}">
        <p14:creationId xmlns:p14="http://schemas.microsoft.com/office/powerpoint/2010/main" val="23605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1340768"/>
            <a:ext cx="6336704" cy="50783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mqueue.h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errno.h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     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shareddefs.h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mqd_t</a:t>
            </a:r>
            <a:r>
              <a:rPr lang="en-US" sz="1200" dirty="0"/>
              <a:t> </a:t>
            </a:r>
            <a:r>
              <a:rPr lang="en-US" sz="1200" dirty="0" err="1"/>
              <a:t>mq</a:t>
            </a:r>
            <a:r>
              <a:rPr lang="en-US" sz="1200" dirty="0"/>
              <a:t>;  </a:t>
            </a:r>
            <a:r>
              <a:rPr lang="en-US" sz="1200" dirty="0" err="1"/>
              <a:t>struct</a:t>
            </a:r>
            <a:r>
              <a:rPr lang="en-US" sz="1200" dirty="0"/>
              <a:t> item item; </a:t>
            </a:r>
            <a:r>
              <a:rPr lang="en-US" sz="1200" dirty="0" err="1"/>
              <a:t>int</a:t>
            </a:r>
            <a:r>
              <a:rPr lang="en-US" sz="1200" dirty="0"/>
              <a:t> n;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mq</a:t>
            </a:r>
            <a:r>
              <a:rPr lang="en-US" sz="1200" dirty="0"/>
              <a:t> = </a:t>
            </a:r>
            <a:r>
              <a:rPr lang="en-US" sz="1200" b="1" dirty="0" err="1"/>
              <a:t>mq_open</a:t>
            </a:r>
            <a:r>
              <a:rPr lang="en-US" sz="1200" dirty="0"/>
              <a:t>(MQNAME, O_RDWR);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mq</a:t>
            </a:r>
            <a:r>
              <a:rPr lang="en-US" sz="1200" dirty="0"/>
              <a:t> == -1) { 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mq_open</a:t>
            </a:r>
            <a:r>
              <a:rPr lang="en-US" sz="1200" dirty="0"/>
              <a:t> failed\n"); exit(1); }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= 0;</a:t>
            </a:r>
          </a:p>
          <a:p>
            <a:r>
              <a:rPr lang="en-US" sz="1200" dirty="0"/>
              <a:t>	while (1) {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item.id</a:t>
            </a:r>
            <a:r>
              <a:rPr lang="en-US" sz="1200" dirty="0"/>
              <a:t> = </a:t>
            </a:r>
            <a:r>
              <a:rPr lang="en-US" sz="1200" dirty="0" err="1"/>
              <a:t>i</a:t>
            </a:r>
            <a:r>
              <a:rPr lang="en-US" sz="1200" dirty="0"/>
              <a:t>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strcpy</a:t>
            </a:r>
            <a:r>
              <a:rPr lang="en-US" sz="1200" dirty="0"/>
              <a:t>(</a:t>
            </a:r>
            <a:r>
              <a:rPr lang="en-US" sz="1200" dirty="0" err="1"/>
              <a:t>item.astr</a:t>
            </a:r>
            <a:r>
              <a:rPr lang="en-US" sz="1200" dirty="0"/>
              <a:t>, "</a:t>
            </a:r>
            <a:r>
              <a:rPr lang="en-US" sz="1200" dirty="0" err="1"/>
              <a:t>os</a:t>
            </a:r>
            <a:r>
              <a:rPr lang="en-US" sz="1200" dirty="0"/>
              <a:t> is good\n");</a:t>
            </a:r>
          </a:p>
          <a:p>
            <a:r>
              <a:rPr lang="en-US" sz="1200" dirty="0"/>
              <a:t>		n = </a:t>
            </a:r>
            <a:r>
              <a:rPr lang="en-US" sz="1200" b="1" dirty="0" err="1"/>
              <a:t>mq_send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(char *) &amp;item, </a:t>
            </a:r>
            <a:r>
              <a:rPr lang="en-US" sz="1200" dirty="0" err="1"/>
              <a:t>sizeof</a:t>
            </a:r>
            <a:r>
              <a:rPr lang="en-US" sz="1200" dirty="0"/>
              <a:t>(</a:t>
            </a:r>
            <a:r>
              <a:rPr lang="en-US" sz="1200" dirty="0" err="1"/>
              <a:t>struct</a:t>
            </a:r>
            <a:r>
              <a:rPr lang="en-US" sz="1200" dirty="0"/>
              <a:t> item), 0);</a:t>
            </a:r>
          </a:p>
          <a:p>
            <a:r>
              <a:rPr lang="en-US" sz="1200" dirty="0"/>
              <a:t>		if (n == -1) {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mq_send</a:t>
            </a:r>
            <a:r>
              <a:rPr lang="en-US" sz="1200" dirty="0"/>
              <a:t> failed\n"); exit(1);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err="1"/>
              <a:t>i</a:t>
            </a:r>
            <a:r>
              <a:rPr lang="en-US" sz="1200" dirty="0"/>
              <a:t>++;</a:t>
            </a:r>
          </a:p>
          <a:p>
            <a:r>
              <a:rPr lang="en-US" sz="1200" dirty="0"/>
              <a:t>		sleep(1);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mq_close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);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836712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roducer.c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9896" y="332656"/>
            <a:ext cx="6678488" cy="6186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mqueue.h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errno.h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shareddefs.h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 smtClean="0"/>
              <a:t>{</a:t>
            </a:r>
            <a:r>
              <a:rPr lang="en-US" sz="1200" dirty="0"/>
              <a:t>	</a:t>
            </a:r>
            <a:r>
              <a:rPr lang="en-US" sz="1200" dirty="0" err="1"/>
              <a:t>mqd_t</a:t>
            </a:r>
            <a:r>
              <a:rPr lang="en-US" sz="1200" dirty="0"/>
              <a:t> </a:t>
            </a:r>
            <a:r>
              <a:rPr lang="en-US" sz="1200" dirty="0" err="1"/>
              <a:t>mq</a:t>
            </a:r>
            <a:r>
              <a:rPr lang="en-US" sz="1200" dirty="0"/>
              <a:t>;   </a:t>
            </a:r>
            <a:r>
              <a:rPr lang="en-US" sz="1200" dirty="0" err="1"/>
              <a:t>struct</a:t>
            </a:r>
            <a:r>
              <a:rPr lang="en-US" sz="1200" dirty="0"/>
              <a:t> </a:t>
            </a:r>
            <a:r>
              <a:rPr lang="en-US" sz="1200" dirty="0" err="1"/>
              <a:t>mq_attr</a:t>
            </a:r>
            <a:r>
              <a:rPr lang="en-US" sz="1200" dirty="0"/>
              <a:t> </a:t>
            </a:r>
            <a:r>
              <a:rPr lang="en-US" sz="1200" dirty="0" err="1"/>
              <a:t>mq_attr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struct</a:t>
            </a:r>
            <a:r>
              <a:rPr lang="en-US" sz="1200" dirty="0"/>
              <a:t> item *</a:t>
            </a:r>
            <a:r>
              <a:rPr lang="en-US" sz="1200" dirty="0" err="1"/>
              <a:t>itemptr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n, </a:t>
            </a:r>
            <a:r>
              <a:rPr lang="en-US" sz="1200" dirty="0" err="1"/>
              <a:t>buflen</a:t>
            </a:r>
            <a:r>
              <a:rPr lang="en-US" sz="1200" dirty="0"/>
              <a:t>;  char *</a:t>
            </a:r>
            <a:r>
              <a:rPr lang="en-US" sz="1200" dirty="0" err="1"/>
              <a:t>bufptr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mq</a:t>
            </a:r>
            <a:r>
              <a:rPr lang="en-US" sz="1200" dirty="0"/>
              <a:t> = </a:t>
            </a:r>
            <a:r>
              <a:rPr lang="en-US" sz="1200" b="1" dirty="0" err="1"/>
              <a:t>mq_open</a:t>
            </a:r>
            <a:r>
              <a:rPr lang="en-US" sz="1200" dirty="0"/>
              <a:t>(MQNAME, O_RDWR | O_CREAT, 0666, NULL);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mq</a:t>
            </a:r>
            <a:r>
              <a:rPr lang="en-US" sz="1200" dirty="0"/>
              <a:t> == -1) { </a:t>
            </a:r>
            <a:r>
              <a:rPr lang="en-US" sz="1200" dirty="0" err="1"/>
              <a:t>perror</a:t>
            </a:r>
            <a:r>
              <a:rPr lang="en-US" sz="1200" dirty="0"/>
              <a:t>("can not create </a:t>
            </a:r>
            <a:r>
              <a:rPr lang="en-US" sz="1200" dirty="0" err="1"/>
              <a:t>msg</a:t>
            </a:r>
            <a:r>
              <a:rPr lang="en-US" sz="1200" dirty="0"/>
              <a:t> queue\n"); exit(1); }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mq_getattr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&amp;</a:t>
            </a:r>
            <a:r>
              <a:rPr lang="en-US" sz="1200" dirty="0" err="1"/>
              <a:t>mq_attr</a:t>
            </a:r>
            <a:r>
              <a:rPr lang="en-US" sz="1200" dirty="0"/>
              <a:t>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printf</a:t>
            </a:r>
            <a:r>
              <a:rPr lang="en-US" sz="1200" dirty="0"/>
              <a:t>("</a:t>
            </a:r>
            <a:r>
              <a:rPr lang="en-US" sz="1200" dirty="0" err="1"/>
              <a:t>mq</a:t>
            </a:r>
            <a:r>
              <a:rPr lang="en-US" sz="1200" dirty="0"/>
              <a:t> maximum </a:t>
            </a:r>
            <a:r>
              <a:rPr lang="en-US" sz="1200" dirty="0" err="1"/>
              <a:t>msgsize</a:t>
            </a:r>
            <a:r>
              <a:rPr lang="en-US" sz="1200" dirty="0"/>
              <a:t> = %d\n", (</a:t>
            </a:r>
            <a:r>
              <a:rPr lang="en-US" sz="1200" dirty="0" err="1"/>
              <a:t>int</a:t>
            </a:r>
            <a:r>
              <a:rPr lang="en-US" sz="1200" dirty="0"/>
              <a:t>) </a:t>
            </a:r>
            <a:r>
              <a:rPr lang="en-US" sz="1200" dirty="0" err="1"/>
              <a:t>mq_attr.mq_msgsize</a:t>
            </a:r>
            <a:r>
              <a:rPr lang="en-US" sz="1200" dirty="0"/>
              <a:t>);</a:t>
            </a:r>
          </a:p>
          <a:p>
            <a:r>
              <a:rPr lang="en-US" sz="1200" dirty="0"/>
              <a:t>	/* allocate large enough space for the buffer */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buflen</a:t>
            </a:r>
            <a:r>
              <a:rPr lang="en-US" sz="1200" dirty="0"/>
              <a:t> = </a:t>
            </a:r>
            <a:r>
              <a:rPr lang="en-US" sz="1200" dirty="0" err="1"/>
              <a:t>mq_attr.mq_msgsize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bufptr</a:t>
            </a:r>
            <a:r>
              <a:rPr lang="en-US" sz="1200" dirty="0"/>
              <a:t> = (char *) </a:t>
            </a:r>
            <a:r>
              <a:rPr lang="en-US" sz="1200" dirty="0" err="1"/>
              <a:t>malloc</a:t>
            </a:r>
            <a:r>
              <a:rPr lang="en-US" sz="1200" dirty="0"/>
              <a:t>(</a:t>
            </a:r>
            <a:r>
              <a:rPr lang="en-US" sz="1200" dirty="0" err="1"/>
              <a:t>buflen</a:t>
            </a:r>
            <a:r>
              <a:rPr lang="en-US" sz="1200" dirty="0"/>
              <a:t>);</a:t>
            </a:r>
          </a:p>
          <a:p>
            <a:r>
              <a:rPr lang="en-US" sz="1200" dirty="0"/>
              <a:t>	while (1) {</a:t>
            </a:r>
          </a:p>
          <a:p>
            <a:r>
              <a:rPr lang="en-US" sz="1200" dirty="0"/>
              <a:t>		n = </a:t>
            </a:r>
            <a:r>
              <a:rPr lang="en-US" sz="1200" b="1" dirty="0" err="1"/>
              <a:t>mq_receive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(char *) </a:t>
            </a:r>
            <a:r>
              <a:rPr lang="en-US" sz="1200" dirty="0" err="1"/>
              <a:t>bufptr</a:t>
            </a:r>
            <a:r>
              <a:rPr lang="en-US" sz="1200" dirty="0"/>
              <a:t>, </a:t>
            </a:r>
            <a:r>
              <a:rPr lang="en-US" sz="1200" dirty="0" err="1"/>
              <a:t>buflen</a:t>
            </a:r>
            <a:r>
              <a:rPr lang="en-US" sz="1200" dirty="0"/>
              <a:t>, NULL);</a:t>
            </a:r>
          </a:p>
          <a:p>
            <a:r>
              <a:rPr lang="en-US" sz="1200" dirty="0"/>
              <a:t>		if (n == -1) { 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mq_receive</a:t>
            </a:r>
            <a:r>
              <a:rPr lang="en-US" sz="1200" dirty="0"/>
              <a:t> failed\n"); exit(1);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</a:t>
            </a:r>
            <a:r>
              <a:rPr lang="en-US" sz="1200" dirty="0" err="1"/>
              <a:t>mq_receive</a:t>
            </a:r>
            <a:r>
              <a:rPr lang="en-US" sz="1200" dirty="0"/>
              <a:t> success, message size=%d\n", n);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itemptr</a:t>
            </a:r>
            <a:r>
              <a:rPr lang="en-US" sz="1200" dirty="0"/>
              <a:t> = (</a:t>
            </a:r>
            <a:r>
              <a:rPr lang="en-US" sz="1200" dirty="0" err="1"/>
              <a:t>struct</a:t>
            </a:r>
            <a:r>
              <a:rPr lang="en-US" sz="1200" dirty="0"/>
              <a:t> item *) </a:t>
            </a:r>
            <a:r>
              <a:rPr lang="en-US" sz="1200" dirty="0" err="1"/>
              <a:t>bufptr</a:t>
            </a:r>
            <a:r>
              <a:rPr lang="en-US" sz="1200" dirty="0"/>
              <a:t>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("item-&gt;id = %d\n", </a:t>
            </a:r>
            <a:r>
              <a:rPr lang="en-US" sz="1200" dirty="0" err="1"/>
              <a:t>itemptr</a:t>
            </a:r>
            <a:r>
              <a:rPr lang="en-US" sz="1200" dirty="0"/>
              <a:t>-&gt;id);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("item-&gt;</a:t>
            </a:r>
            <a:r>
              <a:rPr lang="en-US" sz="1200" dirty="0" err="1"/>
              <a:t>astr</a:t>
            </a:r>
            <a:r>
              <a:rPr lang="en-US" sz="1200" dirty="0"/>
              <a:t> = %s\n", </a:t>
            </a:r>
            <a:r>
              <a:rPr lang="en-US" sz="1200" dirty="0" err="1"/>
              <a:t>itemptr</a:t>
            </a:r>
            <a:r>
              <a:rPr lang="en-US" sz="1200" dirty="0"/>
              <a:t>-&gt;</a:t>
            </a:r>
            <a:r>
              <a:rPr lang="en-US" sz="1200" dirty="0" err="1"/>
              <a:t>astr</a:t>
            </a:r>
            <a:r>
              <a:rPr lang="en-US" sz="1200" dirty="0"/>
              <a:t>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("\n");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free(</a:t>
            </a:r>
            <a:r>
              <a:rPr lang="en-US" sz="1200" dirty="0" err="1"/>
              <a:t>bufptr</a:t>
            </a:r>
            <a:r>
              <a:rPr lang="en-US" sz="1200" dirty="0"/>
              <a:t>);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mq_close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);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0"/>
            <a:ext cx="136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onsumer.c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20F154-B277-684D-9E86-7163B1D6DE81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6156325" y="2368550"/>
            <a:ext cx="16557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(Physical)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Main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Memory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(RAM)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Process: program in execution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00113" y="2297113"/>
            <a:ext cx="201612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00113" y="1930400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908175" y="46736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124075" y="3592513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/>
              <a:t>PC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2124075" y="4168775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/>
              <a:t>IR</a:t>
            </a: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2124075" y="3305175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/>
              <a:t>PSW</a:t>
            </a:r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2124075" y="3016250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1400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2124075" y="2728913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1400"/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 rot="-5400000">
            <a:off x="1412081" y="3145632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registers</a:t>
            </a:r>
          </a:p>
        </p:txBody>
      </p:sp>
      <p:pic>
        <p:nvPicPr>
          <p:cNvPr id="7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3725"/>
            <a:ext cx="20970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Freeform 17"/>
          <p:cNvSpPr>
            <a:spLocks/>
          </p:cNvSpPr>
          <p:nvPr/>
        </p:nvSpPr>
        <p:spPr bwMode="auto">
          <a:xfrm>
            <a:off x="2579688" y="3617913"/>
            <a:ext cx="2497137" cy="1127125"/>
          </a:xfrm>
          <a:custGeom>
            <a:avLst/>
            <a:gdLst>
              <a:gd name="T0" fmla="*/ 2147483647 w 1573"/>
              <a:gd name="T1" fmla="*/ 2147483647 h 710"/>
              <a:gd name="T2" fmla="*/ 2147483647 w 1573"/>
              <a:gd name="T3" fmla="*/ 2147483647 h 710"/>
              <a:gd name="T4" fmla="*/ 2147483647 w 1573"/>
              <a:gd name="T5" fmla="*/ 2147483647 h 710"/>
              <a:gd name="T6" fmla="*/ 2147483647 w 1573"/>
              <a:gd name="T7" fmla="*/ 2147483647 h 710"/>
              <a:gd name="T8" fmla="*/ 2147483647 w 1573"/>
              <a:gd name="T9" fmla="*/ 2147483647 h 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3"/>
              <a:gd name="T16" fmla="*/ 0 h 710"/>
              <a:gd name="T17" fmla="*/ 1573 w 1573"/>
              <a:gd name="T18" fmla="*/ 710 h 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3" h="710">
                <a:moveTo>
                  <a:pt x="30" y="30"/>
                </a:moveTo>
                <a:cubicBezTo>
                  <a:pt x="15" y="26"/>
                  <a:pt x="0" y="23"/>
                  <a:pt x="76" y="30"/>
                </a:cubicBezTo>
                <a:cubicBezTo>
                  <a:pt x="152" y="37"/>
                  <a:pt x="363" y="0"/>
                  <a:pt x="484" y="75"/>
                </a:cubicBezTo>
                <a:cubicBezTo>
                  <a:pt x="605" y="150"/>
                  <a:pt x="620" y="377"/>
                  <a:pt x="801" y="483"/>
                </a:cubicBezTo>
                <a:cubicBezTo>
                  <a:pt x="982" y="589"/>
                  <a:pt x="1277" y="649"/>
                  <a:pt x="1573" y="710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4356100" y="5170488"/>
            <a:ext cx="253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process address space</a:t>
            </a:r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1443038" y="4581525"/>
            <a:ext cx="161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CPU state</a:t>
            </a:r>
            <a:br>
              <a:rPr lang="en-US" dirty="0"/>
            </a:br>
            <a:r>
              <a:rPr lang="en-US" dirty="0"/>
              <a:t>of the process</a:t>
            </a:r>
          </a:p>
          <a:p>
            <a:pPr algn="ctr" eaLnBrk="1" hangingPunct="1"/>
            <a:r>
              <a:rPr lang="en-US" dirty="0"/>
              <a:t>(CPU context)</a:t>
            </a: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3995738" y="5667375"/>
            <a:ext cx="4702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(currently used portion of the address space </a:t>
            </a:r>
            <a:br>
              <a:rPr lang="en-US" dirty="0"/>
            </a:br>
            <a:r>
              <a:rPr lang="en-US" dirty="0"/>
              <a:t>must be in memory)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16" y="2420888"/>
            <a:ext cx="68580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all</a:t>
            </a:r>
            <a:r>
              <a:rPr lang="en-US" sz="1200" dirty="0"/>
              <a:t>: producer consumer</a:t>
            </a:r>
          </a:p>
          <a:p>
            <a:endParaRPr lang="en-US" sz="1200" dirty="0"/>
          </a:p>
          <a:p>
            <a:r>
              <a:rPr lang="en-US" sz="1200" dirty="0"/>
              <a:t>consumer: </a:t>
            </a:r>
            <a:r>
              <a:rPr lang="en-US" sz="1200" dirty="0" err="1"/>
              <a:t>consumer.c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gcc</a:t>
            </a:r>
            <a:r>
              <a:rPr lang="en-US" sz="1200" dirty="0"/>
              <a:t> -Wall -o consumer </a:t>
            </a:r>
            <a:r>
              <a:rPr lang="en-US" sz="1200" dirty="0" err="1"/>
              <a:t>consumer.c</a:t>
            </a:r>
            <a:r>
              <a:rPr lang="en-US" sz="1200" dirty="0"/>
              <a:t> -</a:t>
            </a:r>
            <a:r>
              <a:rPr lang="en-US" sz="1200" dirty="0" err="1"/>
              <a:t>lrt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producer: </a:t>
            </a:r>
            <a:r>
              <a:rPr lang="en-US" sz="1200" dirty="0" err="1"/>
              <a:t>producer.c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gcc</a:t>
            </a:r>
            <a:r>
              <a:rPr lang="en-US" sz="1200" dirty="0"/>
              <a:t> -Wall -o producer </a:t>
            </a:r>
            <a:r>
              <a:rPr lang="en-US" sz="1200" dirty="0" err="1"/>
              <a:t>producer.c</a:t>
            </a:r>
            <a:r>
              <a:rPr lang="en-US" sz="1200" dirty="0"/>
              <a:t> -</a:t>
            </a:r>
            <a:r>
              <a:rPr lang="en-US" sz="1200" dirty="0" err="1"/>
              <a:t>lrt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clean: 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rm</a:t>
            </a:r>
            <a:r>
              <a:rPr lang="en-US" sz="1200" dirty="0"/>
              <a:t> -</a:t>
            </a:r>
            <a:r>
              <a:rPr lang="en-US" sz="1200" dirty="0" err="1"/>
              <a:t>fr</a:t>
            </a:r>
            <a:r>
              <a:rPr lang="en-US" sz="1200" dirty="0"/>
              <a:t> *~ producer consumer</a:t>
            </a:r>
          </a:p>
          <a:p>
            <a:r>
              <a:rPr lang="en-US" sz="1200" dirty="0" err="1"/>
              <a:t>korpe@ubuntu</a:t>
            </a:r>
            <a:r>
              <a:rPr lang="en-US" sz="1200" dirty="0"/>
              <a:t>:~/x$ </a:t>
            </a:r>
            <a:r>
              <a:rPr lang="en-US" sz="1200" dirty="0" err="1"/>
              <a:t>ls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916832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Makefile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AD96C6-6AF4-F04B-9C7D-66680242CB5B}" type="slidenum">
              <a:rPr lang="en-US"/>
              <a:pPr eaLnBrk="1" hangingPunct="1"/>
              <a:t>61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Example IPC: POSIX shared memory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following functions are defined to create and manage shared memory in POSIX API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shm_open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create or open a shared memory region/segment (also called shared memory object)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shm_unlink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remove the shared memory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ftruncate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set the size of shared memory region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mmap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map the shared memory into the address space of the process. With this, a process gets a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pointer</a:t>
            </a:r>
            <a:r>
              <a:rPr lang="en-US" i="1" dirty="0">
                <a:latin typeface="Arial" charset="0"/>
                <a:ea typeface="ＭＳ Ｐゴシック" charset="0"/>
              </a:rPr>
              <a:t> to the shared memory region and can use that pointer to access the shared memory.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E55C09-925E-6B40-A864-5D48AAAA511D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Example IPC: POSIX shared memory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following functions are defined to create and manage shared memory in POSIX API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shm_open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create or open a shared memory region/segment (also called shared memory object)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shm_unlink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remove the shared memory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ftruncate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set the size of shared memory region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mmap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map the shared memory into the address space of the process. With </a:t>
            </a:r>
            <a:r>
              <a:rPr lang="en-US" i="1" dirty="0" smtClean="0">
                <a:latin typeface="Arial" charset="0"/>
                <a:ea typeface="ＭＳ Ｐゴシック" charset="0"/>
              </a:rPr>
              <a:t>this, </a:t>
            </a:r>
            <a:r>
              <a:rPr lang="en-US" i="1" dirty="0">
                <a:latin typeface="Arial" charset="0"/>
                <a:ea typeface="ＭＳ Ｐゴシック" charset="0"/>
              </a:rPr>
              <a:t>a process gets a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pointer</a:t>
            </a:r>
            <a:r>
              <a:rPr lang="en-US" i="1" dirty="0">
                <a:latin typeface="Arial" charset="0"/>
                <a:ea typeface="ＭＳ Ｐゴシック" charset="0"/>
              </a:rPr>
              <a:t> to the shared memory region and can use that pointer to access the shared memory.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764704"/>
            <a:ext cx="7686600" cy="5632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fcntl.h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shm.h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stat.h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mman.h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int</a:t>
            </a:r>
            <a:r>
              <a:rPr lang="en-US" sz="1200" dirty="0"/>
              <a:t> SIZE = 4096;  </a:t>
            </a:r>
            <a:r>
              <a:rPr lang="en-US" sz="1200" dirty="0" err="1"/>
              <a:t>const</a:t>
            </a:r>
            <a:r>
              <a:rPr lang="en-US" sz="1200" dirty="0"/>
              <a:t> char *name = "OS";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*message0= "Studying "; </a:t>
            </a:r>
            <a:r>
              <a:rPr lang="en-US" sz="1200" dirty="0" err="1"/>
              <a:t>const</a:t>
            </a:r>
            <a:r>
              <a:rPr lang="en-US" sz="1200" dirty="0"/>
              <a:t> char *message1= "Operating Systems 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*message2= "Is Fun!";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shm_fd</a:t>
            </a:r>
            <a:r>
              <a:rPr lang="en-US" sz="1200" dirty="0"/>
              <a:t>; void *</a:t>
            </a:r>
            <a:r>
              <a:rPr lang="en-US" sz="1200" dirty="0" err="1"/>
              <a:t>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shm_fd</a:t>
            </a:r>
            <a:r>
              <a:rPr lang="en-US" sz="1200" dirty="0"/>
              <a:t> = </a:t>
            </a:r>
            <a:r>
              <a:rPr lang="en-US" sz="1200" b="1" dirty="0" err="1"/>
              <a:t>shm_open</a:t>
            </a:r>
            <a:r>
              <a:rPr lang="en-US" sz="1200" dirty="0"/>
              <a:t>(name, O_CREAT | O_RDWR, 0666);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ftruncate</a:t>
            </a:r>
            <a:r>
              <a:rPr lang="en-US" sz="1200" dirty="0"/>
              <a:t>(</a:t>
            </a:r>
            <a:r>
              <a:rPr lang="en-US" sz="1200" dirty="0" err="1"/>
              <a:t>shm_fd,SIZE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= </a:t>
            </a:r>
            <a:r>
              <a:rPr lang="en-US" sz="1200" b="1" dirty="0" err="1"/>
              <a:t>mmap</a:t>
            </a:r>
            <a:r>
              <a:rPr lang="en-US" sz="1200" dirty="0"/>
              <a:t>(0,SIZE, PROT_READ | PROT_WRITE, MAP_SHARED, </a:t>
            </a:r>
            <a:r>
              <a:rPr lang="en-US" sz="1200" dirty="0" err="1"/>
              <a:t>shm_fd</a:t>
            </a:r>
            <a:r>
              <a:rPr lang="en-US" sz="1200" dirty="0"/>
              <a:t>, 0);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ptr</a:t>
            </a:r>
            <a:r>
              <a:rPr lang="en-US" sz="1200" dirty="0"/>
              <a:t> == MAP_FAILED) { </a:t>
            </a:r>
            <a:r>
              <a:rPr lang="en-US" sz="1200" dirty="0" err="1"/>
              <a:t>printf</a:t>
            </a:r>
            <a:r>
              <a:rPr lang="en-US" sz="1200" dirty="0"/>
              <a:t>("Map failed\n"); return -1; }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(ptr,"%s",message0);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(message0);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(ptr,"%s",message1);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(message1);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(ptr,"%s",message2);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(message2);</a:t>
            </a:r>
          </a:p>
          <a:p>
            <a:endParaRPr lang="en-US" sz="1200" dirty="0"/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332656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1196752"/>
            <a:ext cx="405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example, run the </a:t>
            </a:r>
            <a:r>
              <a:rPr lang="en-US" dirty="0" smtClean="0">
                <a:solidFill>
                  <a:srgbClr val="FF0000"/>
                </a:solidFill>
              </a:rPr>
              <a:t>producer first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1556792"/>
            <a:ext cx="7326560" cy="489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#</a:t>
            </a:r>
            <a:r>
              <a:rPr lang="en-US" sz="1200" dirty="0"/>
              <a:t>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fcntl.h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shm.h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stat.h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mman.h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*name = "OS";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int</a:t>
            </a:r>
            <a:r>
              <a:rPr lang="en-US" sz="1200" dirty="0"/>
              <a:t> SIZE = 4096</a:t>
            </a:r>
            <a:r>
              <a:rPr lang="en-US" sz="1200" dirty="0" smtClean="0"/>
              <a:t>;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 smtClean="0"/>
              <a:t>shm_fd</a:t>
            </a:r>
            <a:r>
              <a:rPr lang="en-US" sz="1200" dirty="0"/>
              <a:t>;</a:t>
            </a:r>
          </a:p>
          <a:p>
            <a:r>
              <a:rPr lang="en-US" sz="1200" dirty="0"/>
              <a:t>	void *</a:t>
            </a:r>
            <a:r>
              <a:rPr lang="en-US" sz="1200" dirty="0" err="1"/>
              <a:t>ptr</a:t>
            </a:r>
            <a:r>
              <a:rPr lang="en-US" sz="1200" dirty="0" smtClean="0"/>
              <a:t>;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shm_fd</a:t>
            </a:r>
            <a:r>
              <a:rPr lang="en-US" sz="1200" dirty="0"/>
              <a:t> = </a:t>
            </a:r>
            <a:r>
              <a:rPr lang="en-US" sz="1200" b="1" dirty="0" err="1"/>
              <a:t>shm_open</a:t>
            </a:r>
            <a:r>
              <a:rPr lang="en-US" sz="1200" dirty="0"/>
              <a:t>(name, O_RDONLY, 0666);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shm_fd</a:t>
            </a:r>
            <a:r>
              <a:rPr lang="en-US" sz="1200" dirty="0"/>
              <a:t> == -1) </a:t>
            </a:r>
            <a:r>
              <a:rPr lang="en-US" sz="1200" dirty="0" smtClean="0"/>
              <a:t>{ </a:t>
            </a:r>
            <a:r>
              <a:rPr lang="en-US" sz="1200" dirty="0" err="1" smtClean="0"/>
              <a:t>printf</a:t>
            </a:r>
            <a:r>
              <a:rPr lang="en-US" sz="1200" dirty="0"/>
              <a:t>("shared memory failed\n")</a:t>
            </a:r>
            <a:r>
              <a:rPr lang="en-US" sz="1200" dirty="0" smtClean="0"/>
              <a:t>; exit</a:t>
            </a:r>
            <a:r>
              <a:rPr lang="en-US" sz="1200" dirty="0"/>
              <a:t>(-1)</a:t>
            </a:r>
            <a:r>
              <a:rPr lang="en-US" sz="1200" dirty="0" smtClean="0"/>
              <a:t>; }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= </a:t>
            </a:r>
            <a:r>
              <a:rPr lang="en-US" sz="1200" b="1" dirty="0" err="1"/>
              <a:t>mmap</a:t>
            </a:r>
            <a:r>
              <a:rPr lang="en-US" sz="1200" dirty="0"/>
              <a:t>(0,SIZE, PROT_READ, MAP_SHARED, </a:t>
            </a:r>
            <a:r>
              <a:rPr lang="en-US" sz="1200" dirty="0" err="1"/>
              <a:t>shm_fd</a:t>
            </a:r>
            <a:r>
              <a:rPr lang="en-US" sz="1200" dirty="0"/>
              <a:t>, 0);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ptr</a:t>
            </a:r>
            <a:r>
              <a:rPr lang="en-US" sz="1200" dirty="0"/>
              <a:t> == MAP_FAILED) </a:t>
            </a:r>
            <a:r>
              <a:rPr lang="en-US" sz="1200" dirty="0" smtClean="0"/>
              <a:t>{</a:t>
            </a:r>
            <a:r>
              <a:rPr lang="en-US" sz="1200" dirty="0" err="1" smtClean="0"/>
              <a:t>printf</a:t>
            </a:r>
            <a:r>
              <a:rPr lang="en-US" sz="1200" dirty="0"/>
              <a:t>("Map failed\n")</a:t>
            </a:r>
            <a:r>
              <a:rPr lang="en-US" sz="1200" dirty="0" smtClean="0"/>
              <a:t>; exit</a:t>
            </a:r>
            <a:r>
              <a:rPr lang="en-US" sz="1200" dirty="0"/>
              <a:t>(-1)</a:t>
            </a:r>
            <a:r>
              <a:rPr lang="en-US" sz="1200" dirty="0" smtClean="0"/>
              <a:t>; }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printf</a:t>
            </a:r>
            <a:r>
              <a:rPr lang="en-US" sz="1200" dirty="0"/>
              <a:t>("%s",</a:t>
            </a:r>
            <a:r>
              <a:rPr lang="en-US" sz="1200" dirty="0" err="1"/>
              <a:t>ptr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	if (</a:t>
            </a:r>
            <a:r>
              <a:rPr lang="en-US" sz="1200" dirty="0" err="1"/>
              <a:t>shm_unlink</a:t>
            </a:r>
            <a:r>
              <a:rPr lang="en-US" sz="1200" dirty="0"/>
              <a:t>(name) == -1) </a:t>
            </a:r>
            <a:r>
              <a:rPr lang="en-US" sz="1200" dirty="0" smtClean="0"/>
              <a:t>{</a:t>
            </a:r>
            <a:r>
              <a:rPr lang="en-US" sz="1200" dirty="0" err="1" smtClean="0"/>
              <a:t>printf</a:t>
            </a:r>
            <a:r>
              <a:rPr lang="en-US" sz="1200" dirty="0"/>
              <a:t>("Error removing %s\</a:t>
            </a:r>
            <a:r>
              <a:rPr lang="en-US" sz="1200" dirty="0" err="1"/>
              <a:t>n",name</a:t>
            </a:r>
            <a:r>
              <a:rPr lang="en-US" sz="1200" dirty="0"/>
              <a:t>)</a:t>
            </a:r>
            <a:r>
              <a:rPr lang="en-US" sz="1200" dirty="0" smtClean="0"/>
              <a:t>; exit</a:t>
            </a:r>
            <a:r>
              <a:rPr lang="en-US" sz="1200" dirty="0"/>
              <a:t>(-1);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980728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720CCE-D228-0B42-8102-5E00FCE3943B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Other IPC methods: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pipes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903913" cy="48958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Unix</a:t>
            </a:r>
            <a:r>
              <a:rPr lang="en-US" dirty="0">
                <a:latin typeface="Arial" charset="0"/>
                <a:ea typeface="ＭＳ Ｐゴシック" charset="0"/>
              </a:rPr>
              <a:t>/</a:t>
            </a:r>
            <a:r>
              <a:rPr lang="en-US" dirty="0" smtClean="0">
                <a:latin typeface="Arial" charset="0"/>
                <a:ea typeface="ＭＳ Ｐゴシック" charset="0"/>
              </a:rPr>
              <a:t>Linux Pipes: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pipe</a:t>
            </a:r>
            <a:r>
              <a:rPr lang="en-US" dirty="0">
                <a:latin typeface="Arial" charset="0"/>
                <a:ea typeface="ＭＳ Ｐゴシック" charset="0"/>
              </a:rPr>
              <a:t> enables one-way communication between a parent and </a:t>
            </a:r>
            <a:r>
              <a:rPr lang="en-US" dirty="0" smtClean="0">
                <a:latin typeface="Arial" charset="0"/>
                <a:ea typeface="ＭＳ Ｐゴシック" charset="0"/>
              </a:rPr>
              <a:t>child and vice versa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It is easy to use.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When process terminates, pipe is removed automatically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pipe()</a:t>
            </a:r>
            <a:r>
              <a:rPr lang="en-US" dirty="0">
                <a:latin typeface="Arial" charset="0"/>
                <a:ea typeface="ＭＳ Ｐゴシック" charset="0"/>
              </a:rPr>
              <a:t> system call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5" name="Oval 4"/>
          <p:cNvSpPr>
            <a:spLocks noChangeArrowheads="1"/>
          </p:cNvSpPr>
          <p:nvPr/>
        </p:nvSpPr>
        <p:spPr bwMode="auto">
          <a:xfrm>
            <a:off x="3492500" y="4652963"/>
            <a:ext cx="649288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66566" name="Oval 5"/>
          <p:cNvSpPr>
            <a:spLocks noChangeArrowheads="1"/>
          </p:cNvSpPr>
          <p:nvPr/>
        </p:nvSpPr>
        <p:spPr bwMode="auto">
          <a:xfrm>
            <a:off x="5508625" y="4581525"/>
            <a:ext cx="64928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3997325" y="5732463"/>
            <a:ext cx="15843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3709988" y="5300663"/>
            <a:ext cx="28733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V="1">
            <a:off x="5581650" y="5372100"/>
            <a:ext cx="21590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70" name="Text Box 16"/>
          <p:cNvSpPr txBox="1">
            <a:spLocks noChangeArrowheads="1"/>
          </p:cNvSpPr>
          <p:nvPr/>
        </p:nvSpPr>
        <p:spPr bwMode="auto">
          <a:xfrm>
            <a:off x="4508500" y="5686425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B506-774A-664B-83B9-C5402592ACF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404664"/>
            <a:ext cx="7470576" cy="6370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 smtClean="0"/>
              <a:t>types.h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/>
              <a:t>#define BUFFER_SIZE 25</a:t>
            </a:r>
          </a:p>
          <a:p>
            <a:r>
              <a:rPr lang="en-US" sz="1200" dirty="0"/>
              <a:t>#define </a:t>
            </a:r>
            <a:r>
              <a:rPr lang="en-US" sz="1200" b="1" dirty="0"/>
              <a:t>READ_END	0</a:t>
            </a:r>
          </a:p>
          <a:p>
            <a:r>
              <a:rPr lang="en-US" sz="1200" dirty="0"/>
              <a:t>#define </a:t>
            </a:r>
            <a:r>
              <a:rPr lang="en-US" sz="1200" b="1" dirty="0"/>
              <a:t>WRITE_END	1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main(void)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write_msg</a:t>
            </a:r>
            <a:r>
              <a:rPr lang="en-US" sz="1200" dirty="0"/>
              <a:t>[BUFFER_SIZE] = "Greetings";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read_msg</a:t>
            </a:r>
            <a:r>
              <a:rPr lang="en-US" sz="1200" dirty="0"/>
              <a:t>[BUFFER_SIZE]; </a:t>
            </a:r>
            <a:r>
              <a:rPr lang="en-US" sz="1200" dirty="0" err="1"/>
              <a:t>pid_t</a:t>
            </a:r>
            <a:r>
              <a:rPr lang="en-US" sz="1200" dirty="0"/>
              <a:t> </a:t>
            </a:r>
            <a:r>
              <a:rPr lang="en-US" sz="1200" dirty="0" err="1"/>
              <a:t>pid</a:t>
            </a:r>
            <a:r>
              <a:rPr lang="en-US" sz="1200" dirty="0"/>
              <a:t>;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	</a:t>
            </a:r>
            <a:r>
              <a:rPr lang="en-US" sz="1200" b="1" dirty="0" err="1" smtClean="0"/>
              <a:t>int</a:t>
            </a:r>
            <a:r>
              <a:rPr lang="en-US" sz="1200" b="1" dirty="0" smtClean="0"/>
              <a:t> </a:t>
            </a:r>
            <a:r>
              <a:rPr lang="en-US" sz="1200" b="1" dirty="0" err="1"/>
              <a:t>fd</a:t>
            </a:r>
            <a:r>
              <a:rPr lang="en-US" sz="1200" b="1" dirty="0"/>
              <a:t>[2]</a:t>
            </a:r>
            <a:r>
              <a:rPr lang="en-US" sz="1200" b="1" dirty="0" smtClean="0"/>
              <a:t>;    </a:t>
            </a:r>
            <a:r>
              <a:rPr lang="en-US" sz="1200" dirty="0" smtClean="0"/>
              <a:t>// an array of 2 integers </a:t>
            </a:r>
            <a:r>
              <a:rPr lang="en-US" sz="1200" dirty="0" err="1" smtClean="0"/>
              <a:t>fd</a:t>
            </a:r>
            <a:r>
              <a:rPr lang="en-US" sz="1200" dirty="0" smtClean="0"/>
              <a:t>[0] and </a:t>
            </a:r>
            <a:r>
              <a:rPr lang="en-US" sz="1200" dirty="0" err="1" smtClean="0"/>
              <a:t>fd</a:t>
            </a:r>
            <a:r>
              <a:rPr lang="en-US" sz="1200" dirty="0" smtClean="0"/>
              <a:t>[1]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if (pipe(</a:t>
            </a:r>
            <a:r>
              <a:rPr lang="en-US" sz="1200" dirty="0" err="1"/>
              <a:t>fd</a:t>
            </a:r>
            <a:r>
              <a:rPr lang="en-US" sz="1200" dirty="0"/>
              <a:t>) == -1) {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,"Pipe failed"); return 1;}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pid</a:t>
            </a:r>
            <a:r>
              <a:rPr lang="en-US" sz="1200" dirty="0"/>
              <a:t> = fork();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pid</a:t>
            </a:r>
            <a:r>
              <a:rPr lang="en-US" sz="1200" dirty="0"/>
              <a:t> &lt; 0) {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 "Fork failed"); return 1; }</a:t>
            </a:r>
          </a:p>
          <a:p>
            <a:endParaRPr lang="en-US" sz="1200" dirty="0"/>
          </a:p>
          <a:p>
            <a:r>
              <a:rPr lang="en-US" sz="1200" dirty="0"/>
              <a:t>	if (</a:t>
            </a:r>
            <a:r>
              <a:rPr lang="en-US" sz="1200" dirty="0" err="1"/>
              <a:t>pid</a:t>
            </a:r>
            <a:r>
              <a:rPr lang="en-US" sz="1200" dirty="0"/>
              <a:t> &gt; 0) {  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[READ_END]); //close read end </a:t>
            </a:r>
            <a:r>
              <a:rPr lang="en-US" sz="1200" dirty="0" smtClean="0"/>
              <a:t>(index 0) </a:t>
            </a:r>
            <a:r>
              <a:rPr lang="en-US" sz="1200" dirty="0"/>
              <a:t>- it is unused here</a:t>
            </a:r>
          </a:p>
          <a:p>
            <a:r>
              <a:rPr lang="en-US" sz="1200" dirty="0"/>
              <a:t>		write(</a:t>
            </a:r>
            <a:r>
              <a:rPr lang="en-US" sz="1200" dirty="0" err="1"/>
              <a:t>fd</a:t>
            </a:r>
            <a:r>
              <a:rPr lang="en-US" sz="1200" dirty="0"/>
              <a:t>[WRITE_END], </a:t>
            </a:r>
            <a:r>
              <a:rPr lang="en-US" sz="1200" dirty="0" err="1"/>
              <a:t>write_msg</a:t>
            </a:r>
            <a:r>
              <a:rPr lang="en-US" sz="1200" dirty="0"/>
              <a:t>, </a:t>
            </a:r>
            <a:r>
              <a:rPr lang="en-US" sz="1200" dirty="0" err="1"/>
              <a:t>strlen</a:t>
            </a:r>
            <a:r>
              <a:rPr lang="en-US" sz="1200" dirty="0"/>
              <a:t>(</a:t>
            </a:r>
            <a:r>
              <a:rPr lang="en-US" sz="1200" dirty="0" err="1"/>
              <a:t>write_msg</a:t>
            </a:r>
            <a:r>
              <a:rPr lang="en-US" sz="1200" dirty="0"/>
              <a:t>)+1); 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[WRITE_END]);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else { /* child process */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[WRITE_END]); //close write end </a:t>
            </a:r>
            <a:r>
              <a:rPr lang="en-US" sz="1200" dirty="0" smtClean="0"/>
              <a:t>(index 1) - </a:t>
            </a:r>
            <a:r>
              <a:rPr lang="en-US" sz="1200" dirty="0"/>
              <a:t>it is unused here</a:t>
            </a:r>
          </a:p>
          <a:p>
            <a:r>
              <a:rPr lang="en-US" sz="1200" dirty="0"/>
              <a:t>		read(</a:t>
            </a:r>
            <a:r>
              <a:rPr lang="en-US" sz="1200" dirty="0" err="1"/>
              <a:t>fd</a:t>
            </a:r>
            <a:r>
              <a:rPr lang="en-US" sz="1200" dirty="0"/>
              <a:t>[READ_END], </a:t>
            </a:r>
            <a:r>
              <a:rPr lang="en-US" sz="1200" dirty="0" err="1"/>
              <a:t>read_msg</a:t>
            </a:r>
            <a:r>
              <a:rPr lang="en-US" sz="1200" dirty="0"/>
              <a:t>, BUFFER_SIZE);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("child read %s\n",</a:t>
            </a:r>
            <a:r>
              <a:rPr lang="en-US" sz="1200" dirty="0" err="1"/>
              <a:t>read_msg</a:t>
            </a:r>
            <a:r>
              <a:rPr lang="en-US" sz="1200" dirty="0"/>
              <a:t>);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[READ_END]);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76672"/>
            <a:ext cx="281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 is sending to Child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499992" y="1196752"/>
            <a:ext cx="936104" cy="93610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 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64288" y="1124744"/>
            <a:ext cx="936104" cy="93610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 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Curved Up Arrow 26"/>
          <p:cNvSpPr/>
          <p:nvPr/>
        </p:nvSpPr>
        <p:spPr bwMode="auto">
          <a:xfrm flipH="1">
            <a:off x="5292080" y="2060848"/>
            <a:ext cx="1944216" cy="936104"/>
          </a:xfrm>
          <a:prstGeom prst="curvedUp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1700808"/>
            <a:ext cx="63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0(R)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51643" y="1700808"/>
            <a:ext cx="6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BA066D-840B-6D48-8E13-CFE2578D3660}" type="slidenum">
              <a:rPr lang="en-US"/>
              <a:pPr eaLnBrk="1" hangingPunct="1"/>
              <a:t>67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Other IPC methods: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named-pipes (FIFOs)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named-pipe</a:t>
            </a:r>
            <a:r>
              <a:rPr lang="en-US" dirty="0">
                <a:latin typeface="Arial" charset="0"/>
                <a:ea typeface="ＭＳ Ｐゴシック" charset="0"/>
              </a:rPr>
              <a:t> is called FIFO. 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It has a </a:t>
            </a:r>
            <a:r>
              <a:rPr lang="en-US" dirty="0" smtClean="0">
                <a:latin typeface="Arial" charset="0"/>
                <a:ea typeface="ＭＳ Ｐゴシック" charset="0"/>
              </a:rPr>
              <a:t>name (a filename)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Call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mkfifo</a:t>
            </a:r>
            <a:r>
              <a:rPr lang="en-US" dirty="0" smtClean="0">
                <a:latin typeface="Arial" charset="0"/>
                <a:ea typeface="ＭＳ Ｐゴシック" charset="0"/>
              </a:rPr>
              <a:t>() to create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When </a:t>
            </a:r>
            <a:r>
              <a:rPr lang="en-US" dirty="0">
                <a:latin typeface="Arial" charset="0"/>
                <a:ea typeface="ＭＳ Ｐゴシック" charset="0"/>
              </a:rPr>
              <a:t>processes terminate, it is not removed automatically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No need for parent-child relationship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B</a:t>
            </a:r>
            <a:r>
              <a:rPr lang="en-US" dirty="0" smtClean="0">
                <a:latin typeface="Arial" charset="0"/>
                <a:ea typeface="ＭＳ Ｐゴシック" charset="0"/>
              </a:rPr>
              <a:t>idirectional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Any two </a:t>
            </a:r>
            <a:r>
              <a:rPr lang="en-US" dirty="0" smtClean="0">
                <a:latin typeface="Arial" charset="0"/>
                <a:ea typeface="ＭＳ Ｐゴシック" charset="0"/>
              </a:rPr>
              <a:t>processes </a:t>
            </a:r>
            <a:r>
              <a:rPr lang="en-US" dirty="0">
                <a:latin typeface="Arial" charset="0"/>
                <a:ea typeface="ＭＳ Ｐゴシック" charset="0"/>
              </a:rPr>
              <a:t>can create and use named pipes.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3419475" y="4364038"/>
            <a:ext cx="649288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P1</a:t>
            </a:r>
          </a:p>
        </p:txBody>
      </p:sp>
      <p:sp>
        <p:nvSpPr>
          <p:cNvPr id="67590" name="Oval 5"/>
          <p:cNvSpPr>
            <a:spLocks noChangeArrowheads="1"/>
          </p:cNvSpPr>
          <p:nvPr/>
        </p:nvSpPr>
        <p:spPr bwMode="auto">
          <a:xfrm>
            <a:off x="5508625" y="4292600"/>
            <a:ext cx="64928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P2</a:t>
            </a: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3997325" y="5443538"/>
            <a:ext cx="15843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3709988" y="5011738"/>
            <a:ext cx="28733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 flipV="1">
            <a:off x="5581650" y="5083175"/>
            <a:ext cx="21590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4140200" y="5372100"/>
            <a:ext cx="137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named pipe</a:t>
            </a: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4140200" y="5110163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a_filename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036F5-8C97-7549-9042-4F7105DD031C}" type="slidenum">
              <a:rPr lang="en-US"/>
              <a:pPr eaLnBrk="1" hangingPunct="1"/>
              <a:t>68</a:t>
            </a:fld>
            <a:endParaRPr lang="en-US"/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 Through Network: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Client-Server Communication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F6A1D1-AD59-8F4A-953C-375077AE7112}" type="slidenum">
              <a:rPr lang="en-US"/>
              <a:pPr eaLnBrk="1" hangingPunct="1"/>
              <a:t>69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Communications in Client-Server Systems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Procedure Calls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 (Java)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572F46-257A-BB4C-94DF-BF931673EFA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Multiple Processes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258888" y="2132013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A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258888" y="2852738"/>
            <a:ext cx="10080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B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258888" y="3860800"/>
            <a:ext cx="10080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</a:t>
            </a:r>
          </a:p>
        </p:txBody>
      </p:sp>
      <p:sp>
        <p:nvSpPr>
          <p:cNvPr id="8199" name="Freeform 6"/>
          <p:cNvSpPr>
            <a:spLocks/>
          </p:cNvSpPr>
          <p:nvPr/>
        </p:nvSpPr>
        <p:spPr bwMode="auto">
          <a:xfrm>
            <a:off x="611188" y="1773238"/>
            <a:ext cx="766762" cy="792162"/>
          </a:xfrm>
          <a:custGeom>
            <a:avLst/>
            <a:gdLst>
              <a:gd name="T0" fmla="*/ 0 w 484"/>
              <a:gd name="T1" fmla="*/ 0 h 499"/>
              <a:gd name="T2" fmla="*/ 2147483647 w 484"/>
              <a:gd name="T3" fmla="*/ 2147483647 h 499"/>
              <a:gd name="T4" fmla="*/ 2147483647 w 484"/>
              <a:gd name="T5" fmla="*/ 2147483647 h 499"/>
              <a:gd name="T6" fmla="*/ 2147483647 w 484"/>
              <a:gd name="T7" fmla="*/ 2147483647 h 499"/>
              <a:gd name="T8" fmla="*/ 2147483647 w 484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"/>
              <a:gd name="T16" fmla="*/ 0 h 499"/>
              <a:gd name="T17" fmla="*/ 484 w 484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" h="499">
                <a:moveTo>
                  <a:pt x="0" y="0"/>
                </a:moveTo>
                <a:cubicBezTo>
                  <a:pt x="45" y="83"/>
                  <a:pt x="91" y="166"/>
                  <a:pt x="136" y="226"/>
                </a:cubicBezTo>
                <a:cubicBezTo>
                  <a:pt x="181" y="286"/>
                  <a:pt x="219" y="340"/>
                  <a:pt x="272" y="363"/>
                </a:cubicBezTo>
                <a:cubicBezTo>
                  <a:pt x="325" y="386"/>
                  <a:pt x="424" y="340"/>
                  <a:pt x="454" y="363"/>
                </a:cubicBezTo>
                <a:cubicBezTo>
                  <a:pt x="484" y="386"/>
                  <a:pt x="447" y="476"/>
                  <a:pt x="454" y="4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911225" y="2565400"/>
            <a:ext cx="563563" cy="1008063"/>
          </a:xfrm>
          <a:custGeom>
            <a:avLst/>
            <a:gdLst>
              <a:gd name="T0" fmla="*/ 2147483647 w 355"/>
              <a:gd name="T1" fmla="*/ 0 h 635"/>
              <a:gd name="T2" fmla="*/ 2147483647 w 355"/>
              <a:gd name="T3" fmla="*/ 2147483647 h 635"/>
              <a:gd name="T4" fmla="*/ 2147483647 w 355"/>
              <a:gd name="T5" fmla="*/ 2147483647 h 635"/>
              <a:gd name="T6" fmla="*/ 2147483647 w 355"/>
              <a:gd name="T7" fmla="*/ 2147483647 h 635"/>
              <a:gd name="T8" fmla="*/ 2147483647 w 355"/>
              <a:gd name="T9" fmla="*/ 2147483647 h 635"/>
              <a:gd name="T10" fmla="*/ 2147483647 w 355"/>
              <a:gd name="T11" fmla="*/ 2147483647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5"/>
              <a:gd name="T19" fmla="*/ 0 h 635"/>
              <a:gd name="T20" fmla="*/ 355 w 35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5" h="635">
                <a:moveTo>
                  <a:pt x="265" y="0"/>
                </a:moveTo>
                <a:cubicBezTo>
                  <a:pt x="170" y="38"/>
                  <a:pt x="76" y="76"/>
                  <a:pt x="38" y="136"/>
                </a:cubicBezTo>
                <a:cubicBezTo>
                  <a:pt x="0" y="196"/>
                  <a:pt x="0" y="324"/>
                  <a:pt x="38" y="362"/>
                </a:cubicBezTo>
                <a:cubicBezTo>
                  <a:pt x="76" y="400"/>
                  <a:pt x="220" y="362"/>
                  <a:pt x="265" y="362"/>
                </a:cubicBezTo>
                <a:cubicBezTo>
                  <a:pt x="310" y="362"/>
                  <a:pt x="295" y="316"/>
                  <a:pt x="310" y="362"/>
                </a:cubicBezTo>
                <a:cubicBezTo>
                  <a:pt x="325" y="408"/>
                  <a:pt x="340" y="521"/>
                  <a:pt x="355" y="63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1" name="Freeform 8"/>
          <p:cNvSpPr>
            <a:spLocks/>
          </p:cNvSpPr>
          <p:nvPr/>
        </p:nvSpPr>
        <p:spPr bwMode="auto">
          <a:xfrm>
            <a:off x="971550" y="3573463"/>
            <a:ext cx="503238" cy="935037"/>
          </a:xfrm>
          <a:custGeom>
            <a:avLst/>
            <a:gdLst>
              <a:gd name="T0" fmla="*/ 2147483647 w 317"/>
              <a:gd name="T1" fmla="*/ 0 h 589"/>
              <a:gd name="T2" fmla="*/ 2147483647 w 317"/>
              <a:gd name="T3" fmla="*/ 2147483647 h 589"/>
              <a:gd name="T4" fmla="*/ 2147483647 w 317"/>
              <a:gd name="T5" fmla="*/ 2147483647 h 589"/>
              <a:gd name="T6" fmla="*/ 2147483647 w 317"/>
              <a:gd name="T7" fmla="*/ 2147483647 h 589"/>
              <a:gd name="T8" fmla="*/ 2147483647 w 317"/>
              <a:gd name="T9" fmla="*/ 2147483647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"/>
              <a:gd name="T16" fmla="*/ 0 h 589"/>
              <a:gd name="T17" fmla="*/ 317 w 317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" h="589">
                <a:moveTo>
                  <a:pt x="317" y="0"/>
                </a:moveTo>
                <a:cubicBezTo>
                  <a:pt x="203" y="41"/>
                  <a:pt x="90" y="83"/>
                  <a:pt x="45" y="136"/>
                </a:cubicBezTo>
                <a:cubicBezTo>
                  <a:pt x="0" y="189"/>
                  <a:pt x="7" y="279"/>
                  <a:pt x="45" y="317"/>
                </a:cubicBezTo>
                <a:cubicBezTo>
                  <a:pt x="83" y="355"/>
                  <a:pt x="234" y="318"/>
                  <a:pt x="272" y="363"/>
                </a:cubicBezTo>
                <a:cubicBezTo>
                  <a:pt x="310" y="408"/>
                  <a:pt x="291" y="498"/>
                  <a:pt x="272" y="58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109538" y="1406525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one program counter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2627313" y="3357563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A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3779838" y="3357563"/>
            <a:ext cx="10080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B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4932363" y="3357563"/>
            <a:ext cx="10080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3203575" y="2205038"/>
            <a:ext cx="269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Three  program counters</a:t>
            </a: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H="1">
            <a:off x="3203575" y="2636838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4284663" y="2636838"/>
            <a:ext cx="714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500563" y="2636838"/>
            <a:ext cx="9350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349250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457200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>
            <a:off x="5724525" y="34290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3206750" y="4581525"/>
            <a:ext cx="2225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Conceptual model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dirty="0"/>
              <a:t>of three different </a:t>
            </a:r>
            <a:br>
              <a:rPr lang="en-US" dirty="0"/>
            </a:br>
            <a:r>
              <a:rPr lang="en-US" dirty="0"/>
              <a:t>processes</a:t>
            </a:r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>
            <a:off x="253047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5" name="Line 22"/>
          <p:cNvSpPr>
            <a:spLocks noChangeShapeType="1"/>
          </p:cNvSpPr>
          <p:nvPr/>
        </p:nvSpPr>
        <p:spPr bwMode="auto">
          <a:xfrm>
            <a:off x="615632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028700" y="4745038"/>
            <a:ext cx="1311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what is </a:t>
            </a:r>
          </a:p>
          <a:p>
            <a:pPr algn="ctr" eaLnBrk="1" hangingPunct="1"/>
            <a:r>
              <a:rPr lang="en-US" dirty="0"/>
              <a:t>happening </a:t>
            </a:r>
            <a:br>
              <a:rPr lang="en-US" dirty="0"/>
            </a:br>
            <a:r>
              <a:rPr lang="en-US" b="1" dirty="0"/>
              <a:t>physically</a:t>
            </a:r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>
            <a:off x="6443663" y="44370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8" name="Line 25"/>
          <p:cNvSpPr>
            <a:spLocks noChangeShapeType="1"/>
          </p:cNvSpPr>
          <p:nvPr/>
        </p:nvSpPr>
        <p:spPr bwMode="auto">
          <a:xfrm flipV="1">
            <a:off x="6443663" y="249237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6156325" y="206057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processes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8316913" y="4437063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6156325" y="3933825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8222" name="Text Box 29"/>
          <p:cNvSpPr txBox="1">
            <a:spLocks noChangeArrowheads="1"/>
          </p:cNvSpPr>
          <p:nvPr/>
        </p:nvSpPr>
        <p:spPr bwMode="auto">
          <a:xfrm>
            <a:off x="6156325" y="3500438"/>
            <a:ext cx="33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6156325" y="3068638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6516688" y="41481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5" name="Line 32"/>
          <p:cNvSpPr>
            <a:spLocks noChangeShapeType="1"/>
          </p:cNvSpPr>
          <p:nvPr/>
        </p:nvSpPr>
        <p:spPr bwMode="auto">
          <a:xfrm>
            <a:off x="6948488" y="3714750"/>
            <a:ext cx="431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6" name="Line 33"/>
          <p:cNvSpPr>
            <a:spLocks noChangeShapeType="1"/>
          </p:cNvSpPr>
          <p:nvPr/>
        </p:nvSpPr>
        <p:spPr bwMode="auto">
          <a:xfrm>
            <a:off x="7380288" y="32845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7812088" y="41481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8" name="Line 35"/>
          <p:cNvSpPr>
            <a:spLocks noChangeShapeType="1"/>
          </p:cNvSpPr>
          <p:nvPr/>
        </p:nvSpPr>
        <p:spPr bwMode="auto">
          <a:xfrm>
            <a:off x="8243888" y="37163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6911975" y="4797425"/>
            <a:ext cx="1476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one process</a:t>
            </a:r>
            <a:br>
              <a:rPr lang="en-US" dirty="0"/>
            </a:br>
            <a:r>
              <a:rPr lang="en-US" dirty="0"/>
              <a:t>executing at </a:t>
            </a:r>
            <a:br>
              <a:rPr lang="en-US" dirty="0"/>
            </a:br>
            <a:r>
              <a:rPr lang="en-US" dirty="0"/>
              <a:t>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9E39AE-C052-0842-B725-AEF434EE86E5}" type="slidenum">
              <a:rPr lang="en-US"/>
              <a:pPr eaLnBrk="1" hangingPunct="1"/>
              <a:t>70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socket is defined as an </a:t>
            </a:r>
            <a:r>
              <a:rPr lang="en-US" i="1" dirty="0">
                <a:latin typeface="Arial" charset="0"/>
                <a:ea typeface="ＭＳ Ｐゴシック" charset="0"/>
              </a:rPr>
              <a:t>endpoint for communication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Concatenation of IP address and port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socket </a:t>
            </a:r>
            <a:r>
              <a:rPr lang="en-US" b="1" dirty="0">
                <a:latin typeface="Arial" charset="0"/>
                <a:ea typeface="ＭＳ Ｐゴシック" charset="0"/>
              </a:rPr>
              <a:t>161.25.19.8:1625</a:t>
            </a:r>
            <a:r>
              <a:rPr lang="en-US" dirty="0">
                <a:latin typeface="Arial" charset="0"/>
                <a:ea typeface="ＭＳ Ｐゴシック" charset="0"/>
              </a:rPr>
              <a:t> refers to port </a:t>
            </a:r>
            <a:r>
              <a:rPr lang="en-US" b="1" dirty="0">
                <a:latin typeface="Arial" charset="0"/>
                <a:ea typeface="ＭＳ Ｐゴシック" charset="0"/>
              </a:rPr>
              <a:t>1625</a:t>
            </a:r>
            <a:r>
              <a:rPr lang="en-US" dirty="0">
                <a:latin typeface="Arial" charset="0"/>
                <a:ea typeface="ＭＳ Ｐゴシック" charset="0"/>
              </a:rPr>
              <a:t> on host </a:t>
            </a:r>
            <a:r>
              <a:rPr lang="en-US" b="1" dirty="0">
                <a:latin typeface="Arial" charset="0"/>
                <a:ea typeface="ＭＳ Ｐゴシック" charset="0"/>
              </a:rPr>
              <a:t>161.25.19.8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Communication </a:t>
            </a:r>
            <a:r>
              <a:rPr lang="en-US" dirty="0" smtClean="0">
                <a:latin typeface="Arial" charset="0"/>
                <a:ea typeface="ＭＳ Ｐゴシック" charset="0"/>
              </a:rPr>
              <a:t>happens between </a:t>
            </a:r>
            <a:r>
              <a:rPr lang="en-US" dirty="0">
                <a:latin typeface="Arial" charset="0"/>
                <a:ea typeface="ＭＳ Ｐゴシック" charset="0"/>
              </a:rPr>
              <a:t>a pair of </a:t>
            </a:r>
            <a:r>
              <a:rPr lang="en-US" dirty="0" smtClean="0">
                <a:latin typeface="Arial" charset="0"/>
                <a:ea typeface="ＭＳ Ｐゴシック" charset="0"/>
              </a:rPr>
              <a:t>sockets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A communication can be identified as a  pair of sockets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charset="0"/>
              </a:rPr>
              <a:t>(IP1, Port1, IP2, Port2)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charset="0"/>
              </a:rPr>
              <a:t>Bidirectional communication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827088" y="4437063"/>
            <a:ext cx="1152525" cy="1296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372225" y="4437063"/>
            <a:ext cx="1152525" cy="1296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3" name="Oval 6"/>
          <p:cNvSpPr>
            <a:spLocks noChangeArrowheads="1"/>
          </p:cNvSpPr>
          <p:nvPr/>
        </p:nvSpPr>
        <p:spPr bwMode="auto">
          <a:xfrm>
            <a:off x="1116013" y="3429000"/>
            <a:ext cx="503237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70664" name="Oval 7"/>
          <p:cNvSpPr>
            <a:spLocks noChangeArrowheads="1"/>
          </p:cNvSpPr>
          <p:nvPr/>
        </p:nvSpPr>
        <p:spPr bwMode="auto">
          <a:xfrm>
            <a:off x="6588125" y="3429000"/>
            <a:ext cx="50323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2700338" y="5300663"/>
            <a:ext cx="2808287" cy="10080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1258888" y="4221163"/>
            <a:ext cx="217487" cy="2159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6732588" y="4221163"/>
            <a:ext cx="217487" cy="2159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952500" y="60404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M1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786563" y="61134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M2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979613" y="5589588"/>
            <a:ext cx="7207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5508625" y="5589588"/>
            <a:ext cx="863600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5CD2CD-8EB4-0343-A3FC-59ACC3506E7B}" type="slidenum">
              <a:rPr lang="en-US"/>
              <a:pPr eaLnBrk="1" hangingPunct="1"/>
              <a:t>71</a:t>
            </a:fld>
            <a:endParaRPr lang="en-US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 Communication</a:t>
            </a:r>
          </a:p>
        </p:txBody>
      </p:sp>
      <p:pic>
        <p:nvPicPr>
          <p:cNvPr id="71684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3" y="1557338"/>
            <a:ext cx="683895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E3F8FC-C098-F949-9767-A0CB0317B528}" type="slidenum">
              <a:rPr lang="en-US"/>
              <a:pPr eaLnBrk="1" hangingPunct="1"/>
              <a:t>72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Two types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TCP (STREAM)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UDP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socket is bound to an address and port.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network application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Two parts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Usually a server and a client</a:t>
            </a:r>
          </a:p>
          <a:p>
            <a:pPr lvl="2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F8FC46-F626-BD43-B72E-EE24C2AFEDFD}" type="slidenum">
              <a:rPr lang="en-US"/>
              <a:pPr eaLnBrk="1" hangingPunct="1"/>
              <a:t>73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TCP Server and Client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a socket s and put to listening mode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 = Accept (s)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Read(c) and Write(c)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Close(c)</a:t>
            </a:r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Create a socket c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Connect (c, s_address_port)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Read (c) and Write (c)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Close (c)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301208"/>
            <a:ext cx="769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will learn Socket programming in detail in Computer Networks course.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6CC7E-6C30-9845-860D-ED67C52FB9E9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Procedure Calls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Remote procedure call (RPC) abstracts procedure calls between processes on networked systems</a:t>
            </a:r>
          </a:p>
          <a:p>
            <a:pPr eaLnBrk="1" hangingPunct="1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Stubs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– client-side proxy for the actual procedure on the server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client-side stub </a:t>
            </a:r>
            <a:r>
              <a:rPr lang="en-US" dirty="0">
                <a:latin typeface="Arial" charset="0"/>
                <a:ea typeface="ＭＳ Ｐゴシック" charset="0"/>
              </a:rPr>
              <a:t>locates the server and </a:t>
            </a:r>
            <a:r>
              <a:rPr lang="en-US" i="1" dirty="0" err="1">
                <a:latin typeface="Arial" charset="0"/>
                <a:ea typeface="ＭＳ Ｐゴシック" charset="0"/>
              </a:rPr>
              <a:t>marshalls</a:t>
            </a:r>
            <a:r>
              <a:rPr lang="en-US" dirty="0">
                <a:latin typeface="Arial" charset="0"/>
                <a:ea typeface="ＭＳ Ｐゴシック" charset="0"/>
              </a:rPr>
              <a:t> the </a:t>
            </a:r>
            <a:r>
              <a:rPr lang="en-US" dirty="0" smtClean="0">
                <a:latin typeface="Arial" charset="0"/>
                <a:ea typeface="ＭＳ Ｐゴシック" charset="0"/>
              </a:rPr>
              <a:t>parameters into a message and sends a message to the server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server-side stub </a:t>
            </a:r>
            <a:r>
              <a:rPr lang="en-US" dirty="0">
                <a:latin typeface="Arial" charset="0"/>
                <a:ea typeface="ＭＳ Ｐゴシック" charset="0"/>
              </a:rPr>
              <a:t>receives this message, unpacks the marshalled parameters, and </a:t>
            </a:r>
            <a:r>
              <a:rPr lang="en-US" dirty="0" smtClean="0">
                <a:latin typeface="Arial" charset="0"/>
                <a:ea typeface="ＭＳ Ｐゴシック" charset="0"/>
              </a:rPr>
              <a:t>performs (executes) </a:t>
            </a:r>
            <a:r>
              <a:rPr lang="en-US" dirty="0">
                <a:latin typeface="Arial" charset="0"/>
                <a:ea typeface="ＭＳ Ｐゴシック" charset="0"/>
              </a:rPr>
              <a:t>the procedure on the </a:t>
            </a:r>
            <a:r>
              <a:rPr lang="en-US" dirty="0" smtClean="0">
                <a:latin typeface="Arial" charset="0"/>
                <a:ea typeface="ＭＳ Ｐゴシック" charset="0"/>
              </a:rPr>
              <a:t>server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return value is put into a reply message and sent back to the client-side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3EA19B-1944-3342-B865-0F75BCEB4AE2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of RPC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3025" y="1557338"/>
            <a:ext cx="4335463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61777F-6FE9-B64A-A915-D2AC1ECE9E2F}" type="slidenum">
              <a:rPr lang="en-US"/>
              <a:pPr eaLnBrk="1" hangingPunct="1"/>
              <a:t>76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 (RMI) is a Java mechanism similar to RPCs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RMI allows a Java program on one machine to invoke a method on a remote object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092450"/>
            <a:ext cx="730091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69280C-ED90-2244-ABBE-DE3B630260F7}" type="slidenum">
              <a:rPr lang="en-US"/>
              <a:pPr eaLnBrk="1" hangingPunct="1"/>
              <a:t>77</a:t>
            </a:fld>
            <a:endParaRPr lang="en-US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Marshalling Parameters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57338"/>
            <a:ext cx="6859588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A6077A-A510-FC4F-A1EF-8CDF30842A48}" type="slidenum">
              <a:rPr lang="en-US"/>
              <a:pPr eaLnBrk="1" hangingPunct="1"/>
              <a:t>78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References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1. Operating System Concepts, </a:t>
            </a:r>
            <a:r>
              <a:rPr lang="en-US" dirty="0" smtClean="0">
                <a:latin typeface="Arial" charset="0"/>
                <a:ea typeface="ＭＳ Ｐゴシック" charset="0"/>
              </a:rPr>
              <a:t>9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</a:rPr>
              <a:t> edition, </a:t>
            </a:r>
            <a:r>
              <a:rPr lang="en-US" dirty="0" err="1">
                <a:latin typeface="Arial" charset="0"/>
                <a:ea typeface="ＭＳ Ｐゴシック" charset="0"/>
              </a:rPr>
              <a:t>Silberschatz</a:t>
            </a:r>
            <a:r>
              <a:rPr lang="en-US" dirty="0">
                <a:latin typeface="Arial" charset="0"/>
                <a:ea typeface="ＭＳ Ｐゴシック" charset="0"/>
              </a:rPr>
              <a:t> et al. Wiley.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2. Modern Operating Systems, Andrew S. </a:t>
            </a:r>
            <a:r>
              <a:rPr lang="en-US" dirty="0" err="1">
                <a:latin typeface="Arial" charset="0"/>
                <a:ea typeface="ＭＳ Ｐゴシック" charset="0"/>
              </a:rPr>
              <a:t>Tanenbaum</a:t>
            </a:r>
            <a:r>
              <a:rPr lang="en-US" dirty="0">
                <a:latin typeface="Arial" charset="0"/>
                <a:ea typeface="ＭＳ Ｐゴシック" charset="0"/>
              </a:rPr>
              <a:t>, 3</a:t>
            </a:r>
            <a:r>
              <a:rPr lang="en-US" baseline="30000" dirty="0">
                <a:latin typeface="Arial" charset="0"/>
                <a:ea typeface="ＭＳ Ｐゴシック" charset="0"/>
              </a:rPr>
              <a:t>rd</a:t>
            </a:r>
            <a:r>
              <a:rPr lang="en-US" dirty="0">
                <a:latin typeface="Arial" charset="0"/>
                <a:ea typeface="ＭＳ Ｐゴシック" charset="0"/>
              </a:rPr>
              <a:t> edition, 2009.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3. The slides here are adapted/modified from the textbook and its slides: Operating System Concepts, </a:t>
            </a:r>
            <a:r>
              <a:rPr lang="en-US" dirty="0" err="1">
                <a:latin typeface="Arial" charset="0"/>
                <a:ea typeface="ＭＳ Ｐゴシック" charset="0"/>
              </a:rPr>
              <a:t>Silberschatz</a:t>
            </a:r>
            <a:r>
              <a:rPr lang="en-US" dirty="0">
                <a:latin typeface="Arial" charset="0"/>
                <a:ea typeface="ＭＳ Ｐゴシック" charset="0"/>
              </a:rPr>
              <a:t>  et al., </a:t>
            </a:r>
            <a:r>
              <a:rPr lang="en-US" dirty="0" smtClean="0">
                <a:latin typeface="Arial" charset="0"/>
                <a:ea typeface="ＭＳ Ｐゴシック" charset="0"/>
              </a:rPr>
              <a:t>7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,</a:t>
            </a:r>
            <a:r>
              <a:rPr lang="en-US" dirty="0" smtClean="0">
                <a:latin typeface="Arial" charset="0"/>
                <a:ea typeface="ＭＳ Ｐゴシック" charset="0"/>
              </a:rPr>
              <a:t> 8, 9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</a:rPr>
              <a:t> editions</a:t>
            </a:r>
            <a:r>
              <a:rPr lang="en-US" dirty="0">
                <a:latin typeface="Arial" charset="0"/>
                <a:ea typeface="ＭＳ Ｐゴシック" charset="0"/>
              </a:rPr>
              <a:t>,  Wiley.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2761F-E817-C249-996A-BA389400A715}" type="slidenum">
              <a:rPr lang="en-US"/>
              <a:pPr eaLnBrk="1" hangingPunct="1"/>
              <a:t>79</a:t>
            </a:fld>
            <a:endParaRPr lang="en-US"/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Additional Study Material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51F1CA-CFD5-8C41-979A-6D3FAFE781EA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in Memory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66863"/>
            <a:ext cx="29114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3419475" y="5157788"/>
            <a:ext cx="15843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976813" y="4960938"/>
            <a:ext cx="2403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Text segment</a:t>
            </a:r>
            <a:br>
              <a:rPr lang="en-US" dirty="0"/>
            </a:br>
            <a:r>
              <a:rPr lang="en-US" dirty="0"/>
              <a:t>(code segment)</a:t>
            </a:r>
          </a:p>
          <a:p>
            <a:pPr eaLnBrk="1" hangingPunct="1"/>
            <a:r>
              <a:rPr lang="en-US" dirty="0"/>
              <a:t>(instructions are here)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3419475" y="4292600"/>
            <a:ext cx="111125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500563" y="3952875"/>
            <a:ext cx="3355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Data segment</a:t>
            </a:r>
            <a:br>
              <a:rPr lang="en-US" dirty="0"/>
            </a:br>
            <a:r>
              <a:rPr lang="en-US" dirty="0"/>
              <a:t>(includes global </a:t>
            </a:r>
            <a:br>
              <a:rPr lang="en-US" dirty="0"/>
            </a:br>
            <a:r>
              <a:rPr lang="en-US" dirty="0"/>
              <a:t>variables, arrays, etc., you use)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01853" y="5392738"/>
            <a:ext cx="415877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process needs this memory </a:t>
            </a:r>
            <a:br>
              <a:rPr lang="en-US" dirty="0"/>
            </a:br>
            <a:r>
              <a:rPr lang="en-US" dirty="0"/>
              <a:t>content to run</a:t>
            </a:r>
          </a:p>
          <a:p>
            <a:pPr algn="ctr" eaLnBrk="1" hangingPunct="1"/>
            <a:r>
              <a:rPr lang="en-US" dirty="0">
                <a:solidFill>
                  <a:schemeClr val="hlink"/>
                </a:solidFill>
              </a:rPr>
              <a:t>(called </a:t>
            </a:r>
            <a:r>
              <a:rPr lang="en-US" dirty="0">
                <a:solidFill>
                  <a:srgbClr val="FF0000"/>
                </a:solidFill>
              </a:rPr>
              <a:t>address space</a:t>
            </a:r>
            <a:r>
              <a:rPr lang="en-US" dirty="0">
                <a:solidFill>
                  <a:schemeClr val="hlink"/>
                </a:solidFill>
              </a:rPr>
              <a:t>; memory image)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V="1">
            <a:off x="3492500" y="1989138"/>
            <a:ext cx="1295400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765675" y="1649413"/>
            <a:ext cx="4054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Stack segment</a:t>
            </a:r>
            <a:br>
              <a:rPr lang="en-US" dirty="0"/>
            </a:br>
            <a:r>
              <a:rPr lang="en-US" dirty="0"/>
              <a:t>(holds the called function parameters, </a:t>
            </a:r>
          </a:p>
          <a:p>
            <a:pPr eaLnBrk="1" hangingPunct="1"/>
            <a:r>
              <a:rPr lang="en-US" dirty="0"/>
              <a:t>local variables, return values)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flipV="1">
            <a:off x="3492500" y="3284538"/>
            <a:ext cx="107950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4625975" y="3089275"/>
            <a:ext cx="339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Storage for dynamically created</a:t>
            </a:r>
          </a:p>
          <a:p>
            <a:pPr eaLnBrk="1" hangingPunct="1"/>
            <a:r>
              <a:rPr lang="en-US" dirty="0"/>
              <a:t>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2623EC-69F3-AD4D-8AA7-E8E5C06FD848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Address Space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process can only access its address space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Each process has its own address space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Kernel can access everything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171157</TotalTime>
  <Words>3880</Words>
  <Application>Microsoft Macintosh PowerPoint</Application>
  <PresentationFormat>On-screen Show (4:3)</PresentationFormat>
  <Paragraphs>1174</Paragraphs>
  <Slides>79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Arial Narrow</vt:lpstr>
      <vt:lpstr>Courier</vt:lpstr>
      <vt:lpstr>Courier New</vt:lpstr>
      <vt:lpstr>Monaco</vt:lpstr>
      <vt:lpstr>ＭＳ Ｐゴシック</vt:lpstr>
      <vt:lpstr>Symbol</vt:lpstr>
      <vt:lpstr>Tahoma Small Cap</vt:lpstr>
      <vt:lpstr>Times New Roman</vt:lpstr>
      <vt:lpstr>Default Design</vt:lpstr>
      <vt:lpstr>Chapter 3  Processes</vt:lpstr>
      <vt:lpstr>Outline</vt:lpstr>
      <vt:lpstr>Process Concept and Process Management</vt:lpstr>
      <vt:lpstr>Process Concept</vt:lpstr>
      <vt:lpstr>Process: program in execution</vt:lpstr>
      <vt:lpstr>Process: program in execution</vt:lpstr>
      <vt:lpstr>Multiple Processes</vt:lpstr>
      <vt:lpstr>Process in Memory</vt:lpstr>
      <vt:lpstr>Process Address Space</vt:lpstr>
      <vt:lpstr>Process State</vt:lpstr>
      <vt:lpstr>Diagram of Process State</vt:lpstr>
      <vt:lpstr>Process Control Block</vt:lpstr>
      <vt:lpstr>Process Control Block</vt:lpstr>
      <vt:lpstr>Process Representation in Linux</vt:lpstr>
      <vt:lpstr>CPU Switch from Process to Process</vt:lpstr>
      <vt:lpstr>Example: Processes in Linux</vt:lpstr>
      <vt:lpstr>Process Queues and Scheduling</vt:lpstr>
      <vt:lpstr>Process Scheduling</vt:lpstr>
      <vt:lpstr>Scheduling</vt:lpstr>
      <vt:lpstr>Ready Queue and Various I/O Device Queues</vt:lpstr>
      <vt:lpstr>Representation of Process Scheduling</vt:lpstr>
      <vt:lpstr>Schedulers</vt:lpstr>
      <vt:lpstr>Schedulers</vt:lpstr>
      <vt:lpstr>Addition of Medium Term Scheduling</vt:lpstr>
      <vt:lpstr>Process Behavior</vt:lpstr>
      <vt:lpstr>Context Switch</vt:lpstr>
      <vt:lpstr>Process Creation and Termination</vt:lpstr>
      <vt:lpstr>Process Creation</vt:lpstr>
      <vt:lpstr>Process Creation (Cont)</vt:lpstr>
      <vt:lpstr>C Program Forking Separate Process in Linux</vt:lpstr>
      <vt:lpstr>Execution Trace: fork()</vt:lpstr>
      <vt:lpstr>Execution Trace: fork() with execlp()</vt:lpstr>
      <vt:lpstr>Family of exec() Functions in Unix</vt:lpstr>
      <vt:lpstr>Examples</vt:lpstr>
      <vt:lpstr>Examples</vt:lpstr>
      <vt:lpstr>Examples</vt:lpstr>
      <vt:lpstr>A tree of processes on a typical Solaris</vt:lpstr>
      <vt:lpstr>Process Termination</vt:lpstr>
      <vt:lpstr>Process Termination</vt:lpstr>
      <vt:lpstr>Inter-process Communication (IPC)</vt:lpstr>
      <vt:lpstr>Cooperating Processes and the need for Interprocess Communication</vt:lpstr>
      <vt:lpstr>IPC Mechanisms</vt:lpstr>
      <vt:lpstr>Communication Models</vt:lpstr>
      <vt:lpstr>Shared Memory IPC Mechanism</vt:lpstr>
      <vt:lpstr>Access via pointers</vt:lpstr>
      <vt:lpstr>Shared Memory IPC Mechanism</vt:lpstr>
      <vt:lpstr>Bounded-Buffer – Shared-Memory Solution</vt:lpstr>
      <vt:lpstr>Buffer State in Shared Memory</vt:lpstr>
      <vt:lpstr>Buffer State in Shared Memory</vt:lpstr>
      <vt:lpstr>Bounded-Buffer – Producer and Consumer Code</vt:lpstr>
      <vt:lpstr>Message Passing IPC Mechanism</vt:lpstr>
      <vt:lpstr>Implementation in a system</vt:lpstr>
      <vt:lpstr>Naming: Identifying the receiver</vt:lpstr>
      <vt:lpstr>Synchronization</vt:lpstr>
      <vt:lpstr>Buffering</vt:lpstr>
      <vt:lpstr>Synchronization</vt:lpstr>
      <vt:lpstr>Example IPC: POSIX message queues</vt:lpstr>
      <vt:lpstr>PowerPoint Presentation</vt:lpstr>
      <vt:lpstr>PowerPoint Presentation</vt:lpstr>
      <vt:lpstr>PowerPoint Presentation</vt:lpstr>
      <vt:lpstr>Example IPC: POSIX shared memory</vt:lpstr>
      <vt:lpstr>Example IPC: POSIX shared memory</vt:lpstr>
      <vt:lpstr>PowerPoint Presentation</vt:lpstr>
      <vt:lpstr>PowerPoint Presentation</vt:lpstr>
      <vt:lpstr>Other IPC methods: pipes</vt:lpstr>
      <vt:lpstr>PowerPoint Presentation</vt:lpstr>
      <vt:lpstr>Other IPC methods: named-pipes (FIFOs)</vt:lpstr>
      <vt:lpstr>Communication Through Network:  Client-Server Communication</vt:lpstr>
      <vt:lpstr>Communications in Client-Server Systems</vt:lpstr>
      <vt:lpstr>Sockets</vt:lpstr>
      <vt:lpstr>Socket Communication</vt:lpstr>
      <vt:lpstr>Sockets</vt:lpstr>
      <vt:lpstr>TCP Server and Client</vt:lpstr>
      <vt:lpstr>Remote Procedure Calls</vt:lpstr>
      <vt:lpstr>Execution of RPC</vt:lpstr>
      <vt:lpstr>Remote Method Invocation</vt:lpstr>
      <vt:lpstr>Marshalling Parameters</vt:lpstr>
      <vt:lpstr>References</vt:lpstr>
      <vt:lpstr>Additional Study Material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1896</cp:revision>
  <dcterms:created xsi:type="dcterms:W3CDTF">1601-01-01T00:00:00Z</dcterms:created>
  <dcterms:modified xsi:type="dcterms:W3CDTF">2019-10-02T10:16:11Z</dcterms:modified>
</cp:coreProperties>
</file>