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Lst>
  <p:notesMasterIdLst>
    <p:notesMasterId r:id="rId98"/>
  </p:notesMasterIdLst>
  <p:sldIdLst>
    <p:sldId id="256" r:id="rId2"/>
    <p:sldId id="260" r:id="rId3"/>
    <p:sldId id="262" r:id="rId4"/>
    <p:sldId id="290" r:id="rId5"/>
    <p:sldId id="263" r:id="rId6"/>
    <p:sldId id="291" r:id="rId7"/>
    <p:sldId id="292" r:id="rId8"/>
    <p:sldId id="265" r:id="rId9"/>
    <p:sldId id="293" r:id="rId10"/>
    <p:sldId id="294" r:id="rId11"/>
    <p:sldId id="374" r:id="rId12"/>
    <p:sldId id="271" r:id="rId13"/>
    <p:sldId id="272" r:id="rId14"/>
    <p:sldId id="273" r:id="rId15"/>
    <p:sldId id="266" r:id="rId16"/>
    <p:sldId id="333" r:id="rId17"/>
    <p:sldId id="334" r:id="rId18"/>
    <p:sldId id="335" r:id="rId19"/>
    <p:sldId id="267" r:id="rId20"/>
    <p:sldId id="268" r:id="rId21"/>
    <p:sldId id="270" r:id="rId22"/>
    <p:sldId id="269" r:id="rId23"/>
    <p:sldId id="276" r:id="rId24"/>
    <p:sldId id="349" r:id="rId25"/>
    <p:sldId id="348" r:id="rId26"/>
    <p:sldId id="277" r:id="rId27"/>
    <p:sldId id="278" r:id="rId28"/>
    <p:sldId id="279" r:id="rId29"/>
    <p:sldId id="280" r:id="rId30"/>
    <p:sldId id="281" r:id="rId31"/>
    <p:sldId id="325" r:id="rId32"/>
    <p:sldId id="282" r:id="rId33"/>
    <p:sldId id="363" r:id="rId34"/>
    <p:sldId id="283" r:id="rId35"/>
    <p:sldId id="350" r:id="rId36"/>
    <p:sldId id="351" r:id="rId37"/>
    <p:sldId id="284" r:id="rId38"/>
    <p:sldId id="326" r:id="rId39"/>
    <p:sldId id="298" r:id="rId40"/>
    <p:sldId id="327" r:id="rId41"/>
    <p:sldId id="299" r:id="rId42"/>
    <p:sldId id="300" r:id="rId43"/>
    <p:sldId id="301" r:id="rId44"/>
    <p:sldId id="336" r:id="rId45"/>
    <p:sldId id="285" r:id="rId46"/>
    <p:sldId id="286" r:id="rId47"/>
    <p:sldId id="287" r:id="rId48"/>
    <p:sldId id="337" r:id="rId49"/>
    <p:sldId id="288" r:id="rId50"/>
    <p:sldId id="289" r:id="rId51"/>
    <p:sldId id="302" r:id="rId52"/>
    <p:sldId id="303" r:id="rId53"/>
    <p:sldId id="305" r:id="rId54"/>
    <p:sldId id="339" r:id="rId55"/>
    <p:sldId id="307" r:id="rId56"/>
    <p:sldId id="308" r:id="rId57"/>
    <p:sldId id="340" r:id="rId58"/>
    <p:sldId id="309" r:id="rId59"/>
    <p:sldId id="310" r:id="rId60"/>
    <p:sldId id="311" r:id="rId61"/>
    <p:sldId id="312" r:id="rId62"/>
    <p:sldId id="313" r:id="rId63"/>
    <p:sldId id="314" r:id="rId64"/>
    <p:sldId id="329" r:id="rId65"/>
    <p:sldId id="369" r:id="rId66"/>
    <p:sldId id="356" r:id="rId67"/>
    <p:sldId id="357" r:id="rId68"/>
    <p:sldId id="358" r:id="rId69"/>
    <p:sldId id="315" r:id="rId70"/>
    <p:sldId id="316" r:id="rId71"/>
    <p:sldId id="343" r:id="rId72"/>
    <p:sldId id="372" r:id="rId73"/>
    <p:sldId id="375" r:id="rId74"/>
    <p:sldId id="373" r:id="rId75"/>
    <p:sldId id="344" r:id="rId76"/>
    <p:sldId id="345" r:id="rId77"/>
    <p:sldId id="346" r:id="rId78"/>
    <p:sldId id="320" r:id="rId79"/>
    <p:sldId id="321" r:id="rId80"/>
    <p:sldId id="322" r:id="rId81"/>
    <p:sldId id="323" r:id="rId82"/>
    <p:sldId id="324" r:id="rId83"/>
    <p:sldId id="365" r:id="rId84"/>
    <p:sldId id="366" r:id="rId85"/>
    <p:sldId id="367" r:id="rId86"/>
    <p:sldId id="370" r:id="rId87"/>
    <p:sldId id="371" r:id="rId88"/>
    <p:sldId id="347" r:id="rId89"/>
    <p:sldId id="359" r:id="rId90"/>
    <p:sldId id="360" r:id="rId91"/>
    <p:sldId id="361" r:id="rId92"/>
    <p:sldId id="362" r:id="rId93"/>
    <p:sldId id="330" r:id="rId94"/>
    <p:sldId id="331" r:id="rId95"/>
    <p:sldId id="319" r:id="rId96"/>
    <p:sldId id="332" r:id="rId97"/>
  </p:sldIdLst>
  <p:sldSz cx="9144000" cy="6858000" type="screen4x3"/>
  <p:notesSz cx="6858000" cy="9144000"/>
  <p:defaultTextStyle>
    <a:defPPr>
      <a:defRPr lang="en-US"/>
    </a:defPPr>
    <a:lvl1pPr algn="l" rtl="0" fontAlgn="base">
      <a:spcBef>
        <a:spcPct val="0"/>
      </a:spcBef>
      <a:spcAft>
        <a:spcPct val="0"/>
      </a:spcAft>
      <a:defRPr b="1" kern="1200">
        <a:solidFill>
          <a:schemeClr val="tx1"/>
        </a:solidFill>
        <a:latin typeface="Arial" charset="0"/>
        <a:ea typeface="ＭＳ Ｐゴシック" charset="0"/>
        <a:cs typeface="+mn-cs"/>
      </a:defRPr>
    </a:lvl1pPr>
    <a:lvl2pPr marL="457200" algn="l" rtl="0" fontAlgn="base">
      <a:spcBef>
        <a:spcPct val="0"/>
      </a:spcBef>
      <a:spcAft>
        <a:spcPct val="0"/>
      </a:spcAft>
      <a:defRPr b="1" kern="1200">
        <a:solidFill>
          <a:schemeClr val="tx1"/>
        </a:solidFill>
        <a:latin typeface="Arial" charset="0"/>
        <a:ea typeface="ＭＳ Ｐゴシック" charset="0"/>
        <a:cs typeface="+mn-cs"/>
      </a:defRPr>
    </a:lvl2pPr>
    <a:lvl3pPr marL="914400" algn="l" rtl="0" fontAlgn="base">
      <a:spcBef>
        <a:spcPct val="0"/>
      </a:spcBef>
      <a:spcAft>
        <a:spcPct val="0"/>
      </a:spcAft>
      <a:defRPr b="1" kern="1200">
        <a:solidFill>
          <a:schemeClr val="tx1"/>
        </a:solidFill>
        <a:latin typeface="Arial" charset="0"/>
        <a:ea typeface="ＭＳ Ｐゴシック" charset="0"/>
        <a:cs typeface="+mn-cs"/>
      </a:defRPr>
    </a:lvl3pPr>
    <a:lvl4pPr marL="1371600" algn="l" rtl="0" fontAlgn="base">
      <a:spcBef>
        <a:spcPct val="0"/>
      </a:spcBef>
      <a:spcAft>
        <a:spcPct val="0"/>
      </a:spcAft>
      <a:defRPr b="1" kern="1200">
        <a:solidFill>
          <a:schemeClr val="tx1"/>
        </a:solidFill>
        <a:latin typeface="Arial" charset="0"/>
        <a:ea typeface="ＭＳ Ｐゴシック" charset="0"/>
        <a:cs typeface="+mn-cs"/>
      </a:defRPr>
    </a:lvl4pPr>
    <a:lvl5pPr marL="1828800" algn="l" rtl="0" fontAlgn="base">
      <a:spcBef>
        <a:spcPct val="0"/>
      </a:spcBef>
      <a:spcAft>
        <a:spcPct val="0"/>
      </a:spcAft>
      <a:defRPr b="1" kern="1200">
        <a:solidFill>
          <a:schemeClr val="tx1"/>
        </a:solidFill>
        <a:latin typeface="Arial" charset="0"/>
        <a:ea typeface="ＭＳ Ｐゴシック" charset="0"/>
        <a:cs typeface="+mn-cs"/>
      </a:defRPr>
    </a:lvl5pPr>
    <a:lvl6pPr marL="2286000" algn="l" defTabSz="457200" rtl="0" eaLnBrk="1" latinLnBrk="0" hangingPunct="1">
      <a:defRPr b="1" kern="1200">
        <a:solidFill>
          <a:schemeClr val="tx1"/>
        </a:solidFill>
        <a:latin typeface="Arial" charset="0"/>
        <a:ea typeface="ＭＳ Ｐゴシック" charset="0"/>
        <a:cs typeface="+mn-cs"/>
      </a:defRPr>
    </a:lvl6pPr>
    <a:lvl7pPr marL="2743200" algn="l" defTabSz="457200" rtl="0" eaLnBrk="1" latinLnBrk="0" hangingPunct="1">
      <a:defRPr b="1" kern="1200">
        <a:solidFill>
          <a:schemeClr val="tx1"/>
        </a:solidFill>
        <a:latin typeface="Arial" charset="0"/>
        <a:ea typeface="ＭＳ Ｐゴシック" charset="0"/>
        <a:cs typeface="+mn-cs"/>
      </a:defRPr>
    </a:lvl7pPr>
    <a:lvl8pPr marL="3200400" algn="l" defTabSz="457200" rtl="0" eaLnBrk="1" latinLnBrk="0" hangingPunct="1">
      <a:defRPr b="1" kern="1200">
        <a:solidFill>
          <a:schemeClr val="tx1"/>
        </a:solidFill>
        <a:latin typeface="Arial" charset="0"/>
        <a:ea typeface="ＭＳ Ｐゴシック" charset="0"/>
        <a:cs typeface="+mn-cs"/>
      </a:defRPr>
    </a:lvl8pPr>
    <a:lvl9pPr marL="3657600" algn="l" defTabSz="457200" rtl="0" eaLnBrk="1" latinLnBrk="0" hangingPunct="1">
      <a:defRPr b="1" kern="1200">
        <a:solidFill>
          <a:schemeClr val="tx1"/>
        </a:solidFill>
        <a:latin typeface="Arial" charset="0"/>
        <a:ea typeface="ＭＳ Ｐゴシック" charset="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FF3300"/>
    <a:srgbClr val="FACEA2"/>
    <a:srgbClr val="CC0000"/>
    <a:srgbClr val="A50021"/>
    <a:srgbClr val="666699"/>
    <a:srgbClr val="FFB9A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69" autoAdjust="0"/>
    <p:restoredTop sz="50000" autoAdjust="0"/>
  </p:normalViewPr>
  <p:slideViewPr>
    <p:cSldViewPr>
      <p:cViewPr varScale="1">
        <p:scale>
          <a:sx n="210" d="100"/>
          <a:sy n="210" d="100"/>
        </p:scale>
        <p:origin x="168" y="21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742"/>
    </p:cViewPr>
  </p:sorterViewPr>
  <p:gridSpacing cx="72008" cy="72008"/>
</p:viewPr>
</file>

<file path=ppt/_rels/presentation.xml.rels><?xml version="1.0" encoding="UTF-8" standalone="yes"?>
<Relationships xmlns="http://schemas.openxmlformats.org/package/2006/relationships"><Relationship Id="rId101" Type="http://schemas.openxmlformats.org/officeDocument/2006/relationships/theme" Target="theme/theme1.xml"/><Relationship Id="rId10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slide" Target="slides/slide96.xml"/><Relationship Id="rId98" Type="http://schemas.openxmlformats.org/officeDocument/2006/relationships/notesMaster" Target="notesMasters/notesMaster1.xml"/><Relationship Id="rId99" Type="http://schemas.openxmlformats.org/officeDocument/2006/relationships/presProps" Target="pres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00" Type="http://schemas.openxmlformats.org/officeDocument/2006/relationships/viewProps" Target="viewProps.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b="0">
                <a:latin typeface="Times New Roman" pitchFamily="18" charset="0"/>
                <a:ea typeface="+mn-ea"/>
              </a:defRPr>
            </a:lvl1pPr>
          </a:lstStyle>
          <a:p>
            <a:pPr>
              <a:defRPr/>
            </a:pPr>
            <a:endParaRPr lang="en-US"/>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b="0">
                <a:latin typeface="Times New Roman" pitchFamily="18" charset="0"/>
                <a:ea typeface="+mn-ea"/>
              </a:defRPr>
            </a:lvl1pPr>
          </a:lstStyle>
          <a:p>
            <a:pPr>
              <a:defRPr/>
            </a:pPr>
            <a:endParaRPr lang="en-US"/>
          </a:p>
        </p:txBody>
      </p:sp>
      <p:sp>
        <p:nvSpPr>
          <p:cNvPr id="890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b="0">
                <a:latin typeface="Times New Roman" pitchFamily="18" charset="0"/>
                <a:ea typeface="+mn-ea"/>
              </a:defRPr>
            </a:lvl1pPr>
          </a:lstStyle>
          <a:p>
            <a:pPr>
              <a:defRPr/>
            </a:pPr>
            <a:endParaRPr lang="en-US"/>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b="0">
                <a:latin typeface="Times New Roman" charset="0"/>
              </a:defRPr>
            </a:lvl1pPr>
          </a:lstStyle>
          <a:p>
            <a:fld id="{152E266F-0362-114F-8B9C-BA6F68590EE3}" type="slidenum">
              <a:rPr lang="en-US"/>
              <a:pPr/>
              <a:t>‹#›</a:t>
            </a:fld>
            <a:endParaRPr lang="en-US"/>
          </a:p>
        </p:txBody>
      </p:sp>
    </p:spTree>
    <p:extLst>
      <p:ext uri="{BB962C8B-B14F-4D97-AF65-F5344CB8AC3E}">
        <p14:creationId xmlns:p14="http://schemas.microsoft.com/office/powerpoint/2010/main" val="23667594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2.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3.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4.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1.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5.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6.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7.xml"/></Relationships>
</file>

<file path=ppt/notesSlides/_rels/notesSlide6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8.xml"/></Relationships>
</file>

<file path=ppt/notesSlides/_rels/notesSlide6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9.xml"/></Relationships>
</file>

<file path=ppt/notesSlides/_rels/notesSlide6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0.xml"/></Relationships>
</file>

<file path=ppt/notesSlides/_rels/notesSlide6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1.xml"/></Relationships>
</file>

<file path=ppt/notesSlides/_rels/notesSlide6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0.xml"/></Relationships>
</file>

<file path=ppt/notesSlides/_rels/notesSlide7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1.xml"/></Relationships>
</file>

<file path=ppt/notesSlides/_rels/notesSlide7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2.xml"/></Relationships>
</file>

<file path=ppt/notesSlides/_rels/notesSlide7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3.xml"/></Relationships>
</file>

<file path=ppt/notesSlides/_rels/notesSlide7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4.xml"/></Relationships>
</file>

<file path=ppt/notesSlides/_rels/notesSlide7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5.xml"/></Relationships>
</file>

<file path=ppt/notesSlides/_rels/notesSlide7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6.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2B2A5A59-8FC7-3644-8E1E-D5C3BBD9309C}" type="slidenum">
              <a:rPr lang="en-US" b="0">
                <a:latin typeface="Times New Roman" charset="0"/>
              </a:rPr>
              <a:pPr/>
              <a:t>1</a:t>
            </a:fld>
            <a:endParaRPr lang="en-US" b="0">
              <a:latin typeface="Times New Roman" charset="0"/>
            </a:endParaRPr>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8EDF97A1-09B7-5247-ADDC-DDE1E4B041C8}" type="slidenum">
              <a:rPr lang="en-US" b="0">
                <a:latin typeface="Times New Roman" charset="0"/>
              </a:rPr>
              <a:pPr/>
              <a:t>10</a:t>
            </a:fld>
            <a:endParaRPr lang="en-US" b="0">
              <a:latin typeface="Times New Roman" charset="0"/>
            </a:endParaRPr>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6E825769-359C-154B-A527-F6CF5DD959B3}" type="slidenum">
              <a:rPr lang="en-US" b="0">
                <a:latin typeface="Times New Roman" charset="0"/>
              </a:rPr>
              <a:pPr/>
              <a:t>12</a:t>
            </a:fld>
            <a:endParaRPr lang="en-US" b="0">
              <a:latin typeface="Times New Roman" charset="0"/>
            </a:endParaRPr>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DCDD7586-C373-294E-B81C-A2AAE7F01900}" type="slidenum">
              <a:rPr lang="en-US" b="0">
                <a:latin typeface="Times New Roman" charset="0"/>
              </a:rPr>
              <a:pPr/>
              <a:t>13</a:t>
            </a:fld>
            <a:endParaRPr lang="en-US" b="0">
              <a:latin typeface="Times New Roman" charset="0"/>
            </a:endParaRPr>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4B09B27B-77B1-924F-9DD6-9FDA29C7279E}" type="slidenum">
              <a:rPr lang="en-US" b="0">
                <a:latin typeface="Times New Roman" charset="0"/>
              </a:rPr>
              <a:pPr/>
              <a:t>14</a:t>
            </a:fld>
            <a:endParaRPr lang="en-US" b="0">
              <a:latin typeface="Times New Roman" charset="0"/>
            </a:endParaRPr>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CF96AA9A-85A1-F34A-867A-69F92F05828D}" type="slidenum">
              <a:rPr lang="en-US" b="0">
                <a:latin typeface="Times New Roman" charset="0"/>
              </a:rPr>
              <a:pPr/>
              <a:t>15</a:t>
            </a:fld>
            <a:endParaRPr lang="en-US" b="0">
              <a:latin typeface="Times New Roman" charset="0"/>
            </a:endParaRPr>
          </a:p>
        </p:txBody>
      </p:sp>
      <p:sp>
        <p:nvSpPr>
          <p:cNvPr id="103427" name="Rectangle 2"/>
          <p:cNvSpPr>
            <a:spLocks noGrp="1" noRot="1" noChangeAspect="1" noChangeArrowheads="1" noTextEdit="1"/>
          </p:cNvSpPr>
          <p:nvPr>
            <p:ph type="sldImg"/>
          </p:nvPr>
        </p:nvSpPr>
        <p:spPr>
          <a:ln/>
        </p:spPr>
      </p:sp>
      <p:sp>
        <p:nvSpPr>
          <p:cNvPr id="103428"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686B907A-8AD6-5D4C-A7DC-9849DF5AFAC9}" type="slidenum">
              <a:rPr lang="en-US" b="0">
                <a:latin typeface="Times New Roman" charset="0"/>
              </a:rPr>
              <a:pPr/>
              <a:t>16</a:t>
            </a:fld>
            <a:endParaRPr lang="en-US" b="0">
              <a:latin typeface="Times New Roman" charset="0"/>
            </a:endParaRPr>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207834F5-6A02-674F-A65B-56720CC91A97}" type="slidenum">
              <a:rPr lang="en-US" b="0">
                <a:latin typeface="Times New Roman" charset="0"/>
              </a:rPr>
              <a:pPr/>
              <a:t>17</a:t>
            </a:fld>
            <a:endParaRPr lang="en-US" b="0">
              <a:latin typeface="Times New Roman" charset="0"/>
            </a:endParaRPr>
          </a:p>
        </p:txBody>
      </p:sp>
      <p:sp>
        <p:nvSpPr>
          <p:cNvPr id="105475" name="Rectangle 2"/>
          <p:cNvSpPr>
            <a:spLocks noGrp="1" noRot="1" noChangeAspect="1" noChangeArrowheads="1" noTextEdit="1"/>
          </p:cNvSpPr>
          <p:nvPr>
            <p:ph type="sldImg"/>
          </p:nvPr>
        </p:nvSpPr>
        <p:spPr>
          <a:ln/>
        </p:spPr>
      </p:sp>
      <p:sp>
        <p:nvSpPr>
          <p:cNvPr id="105476"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B0C25A1A-9EB9-044C-872B-62B8D5A98099}" type="slidenum">
              <a:rPr lang="en-US" b="0">
                <a:latin typeface="Times New Roman" charset="0"/>
              </a:rPr>
              <a:pPr/>
              <a:t>18</a:t>
            </a:fld>
            <a:endParaRPr lang="en-US" b="0">
              <a:latin typeface="Times New Roman" charset="0"/>
            </a:endParaRPr>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A7C13D27-11A2-4648-B9EF-AEAE94E670A6}" type="slidenum">
              <a:rPr lang="en-US" b="0">
                <a:latin typeface="Times New Roman" charset="0"/>
              </a:rPr>
              <a:pPr/>
              <a:t>19</a:t>
            </a:fld>
            <a:endParaRPr lang="en-US" b="0">
              <a:latin typeface="Times New Roman" charset="0"/>
            </a:endParaRPr>
          </a:p>
        </p:txBody>
      </p:sp>
      <p:sp>
        <p:nvSpPr>
          <p:cNvPr id="107523" name="Rectangle 2"/>
          <p:cNvSpPr>
            <a:spLocks noGrp="1" noRot="1" noChangeAspect="1" noChangeArrowheads="1" noTextEdit="1"/>
          </p:cNvSpPr>
          <p:nvPr>
            <p:ph type="sldImg"/>
          </p:nvPr>
        </p:nvSpPr>
        <p:spPr>
          <a:ln/>
        </p:spPr>
      </p:sp>
      <p:sp>
        <p:nvSpPr>
          <p:cNvPr id="107524"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60AB0CEF-6D1D-854A-8CD0-8D88F4BEAEF1}" type="slidenum">
              <a:rPr lang="en-US" b="0">
                <a:latin typeface="Times New Roman" charset="0"/>
              </a:rPr>
              <a:pPr/>
              <a:t>20</a:t>
            </a:fld>
            <a:endParaRPr lang="en-US" b="0">
              <a:latin typeface="Times New Roman" charset="0"/>
            </a:endParaRPr>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8DBCD284-6999-8846-9C60-1842BFFD5C20}" type="slidenum">
              <a:rPr lang="en-US" b="0">
                <a:latin typeface="Times New Roman" charset="0"/>
              </a:rPr>
              <a:pPr/>
              <a:t>2</a:t>
            </a:fld>
            <a:endParaRPr lang="en-US" b="0">
              <a:latin typeface="Times New Roman" charset="0"/>
            </a:endParaRPr>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415E79F3-EDD8-6041-A501-F0DB69D941F4}" type="slidenum">
              <a:rPr lang="en-US" b="0">
                <a:latin typeface="Times New Roman" charset="0"/>
              </a:rPr>
              <a:pPr/>
              <a:t>21</a:t>
            </a:fld>
            <a:endParaRPr lang="en-US" b="0">
              <a:latin typeface="Times New Roman" charset="0"/>
            </a:endParaRPr>
          </a:p>
        </p:txBody>
      </p:sp>
      <p:sp>
        <p:nvSpPr>
          <p:cNvPr id="109571" name="Rectangle 2"/>
          <p:cNvSpPr>
            <a:spLocks noGrp="1" noRot="1" noChangeAspect="1" noChangeArrowheads="1" noTextEdit="1"/>
          </p:cNvSpPr>
          <p:nvPr>
            <p:ph type="sldImg"/>
          </p:nvPr>
        </p:nvSpPr>
        <p:spPr>
          <a:ln/>
        </p:spPr>
      </p:sp>
      <p:sp>
        <p:nvSpPr>
          <p:cNvPr id="109572"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8F329D51-A77A-FA4F-A8BD-15586A9C43F2}" type="slidenum">
              <a:rPr lang="en-US" b="0">
                <a:latin typeface="Times New Roman" charset="0"/>
              </a:rPr>
              <a:pPr/>
              <a:t>22</a:t>
            </a:fld>
            <a:endParaRPr lang="en-US" b="0">
              <a:latin typeface="Times New Roman" charset="0"/>
            </a:endParaRPr>
          </a:p>
        </p:txBody>
      </p:sp>
      <p:sp>
        <p:nvSpPr>
          <p:cNvPr id="110595" name="Rectangle 2"/>
          <p:cNvSpPr>
            <a:spLocks noGrp="1" noRot="1" noChangeAspect="1" noChangeArrowheads="1" noTextEdit="1"/>
          </p:cNvSpPr>
          <p:nvPr>
            <p:ph type="sldImg"/>
          </p:nvPr>
        </p:nvSpPr>
        <p:spPr>
          <a:ln/>
        </p:spPr>
      </p:sp>
      <p:sp>
        <p:nvSpPr>
          <p:cNvPr id="110596"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5745CA16-722B-7D4C-AE6F-C9BDC2C9CF7E}" type="slidenum">
              <a:rPr lang="en-US" b="0">
                <a:latin typeface="Times New Roman" charset="0"/>
              </a:rPr>
              <a:pPr/>
              <a:t>23</a:t>
            </a:fld>
            <a:endParaRPr lang="en-US" b="0">
              <a:latin typeface="Times New Roman" charset="0"/>
            </a:endParaRPr>
          </a:p>
        </p:txBody>
      </p:sp>
      <p:sp>
        <p:nvSpPr>
          <p:cNvPr id="111619" name="Rectangle 2"/>
          <p:cNvSpPr>
            <a:spLocks noGrp="1" noRot="1" noChangeAspect="1" noChangeArrowheads="1" noTextEdit="1"/>
          </p:cNvSpPr>
          <p:nvPr>
            <p:ph type="sldImg"/>
          </p:nvPr>
        </p:nvSpPr>
        <p:spPr>
          <a:ln/>
        </p:spPr>
      </p:sp>
      <p:sp>
        <p:nvSpPr>
          <p:cNvPr id="111620"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753FE81D-1758-9E4E-BC0C-C52E4BA5EBD7}" type="slidenum">
              <a:rPr lang="en-US" b="0">
                <a:latin typeface="Times New Roman" charset="0"/>
              </a:rPr>
              <a:pPr/>
              <a:t>26</a:t>
            </a:fld>
            <a:endParaRPr lang="en-US" b="0">
              <a:latin typeface="Times New Roman" charset="0"/>
            </a:endParaRPr>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E30708E4-72E0-AE4D-AC66-8FBF1A8B3967}" type="slidenum">
              <a:rPr lang="en-US" b="0">
                <a:latin typeface="Times New Roman" charset="0"/>
              </a:rPr>
              <a:pPr/>
              <a:t>27</a:t>
            </a:fld>
            <a:endParaRPr lang="en-US" b="0">
              <a:latin typeface="Times New Roman" charset="0"/>
            </a:endParaRPr>
          </a:p>
        </p:txBody>
      </p:sp>
      <p:sp>
        <p:nvSpPr>
          <p:cNvPr id="113667" name="Rectangle 2"/>
          <p:cNvSpPr>
            <a:spLocks noGrp="1" noRot="1" noChangeAspect="1" noChangeArrowheads="1" noTextEdit="1"/>
          </p:cNvSpPr>
          <p:nvPr>
            <p:ph type="sldImg"/>
          </p:nvPr>
        </p:nvSpPr>
        <p:spPr>
          <a:ln/>
        </p:spPr>
      </p:sp>
      <p:sp>
        <p:nvSpPr>
          <p:cNvPr id="113668"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961A068D-3726-C54F-9E5D-6183DD4BED44}" type="slidenum">
              <a:rPr lang="en-US" b="0">
                <a:latin typeface="Times New Roman" charset="0"/>
              </a:rPr>
              <a:pPr/>
              <a:t>28</a:t>
            </a:fld>
            <a:endParaRPr lang="en-US" b="0">
              <a:latin typeface="Times New Roman" charset="0"/>
            </a:endParaRPr>
          </a:p>
        </p:txBody>
      </p:sp>
      <p:sp>
        <p:nvSpPr>
          <p:cNvPr id="114691" name="Rectangle 2"/>
          <p:cNvSpPr>
            <a:spLocks noGrp="1" noRot="1" noChangeAspect="1" noChangeArrowheads="1" noTextEdit="1"/>
          </p:cNvSpPr>
          <p:nvPr>
            <p:ph type="sldImg"/>
          </p:nvPr>
        </p:nvSpPr>
        <p:spPr>
          <a:ln/>
        </p:spPr>
      </p:sp>
      <p:sp>
        <p:nvSpPr>
          <p:cNvPr id="114692"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7B437235-AB22-9245-898E-BF1A301B7E57}" type="slidenum">
              <a:rPr lang="en-US" b="0">
                <a:latin typeface="Times New Roman" charset="0"/>
              </a:rPr>
              <a:pPr/>
              <a:t>29</a:t>
            </a:fld>
            <a:endParaRPr lang="en-US" b="0">
              <a:latin typeface="Times New Roman" charset="0"/>
            </a:endParaRPr>
          </a:p>
        </p:txBody>
      </p:sp>
      <p:sp>
        <p:nvSpPr>
          <p:cNvPr id="115715" name="Rectangle 2"/>
          <p:cNvSpPr>
            <a:spLocks noGrp="1" noRot="1" noChangeAspect="1" noChangeArrowheads="1" noTextEdit="1"/>
          </p:cNvSpPr>
          <p:nvPr>
            <p:ph type="sldImg"/>
          </p:nvPr>
        </p:nvSpPr>
        <p:spPr>
          <a:ln/>
        </p:spPr>
      </p:sp>
      <p:sp>
        <p:nvSpPr>
          <p:cNvPr id="115716"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80CD9205-7251-324A-ABE1-25C7C16A29BC}" type="slidenum">
              <a:rPr lang="en-US" b="0">
                <a:latin typeface="Times New Roman" charset="0"/>
              </a:rPr>
              <a:pPr/>
              <a:t>30</a:t>
            </a:fld>
            <a:endParaRPr lang="en-US" b="0">
              <a:latin typeface="Times New Roman" charset="0"/>
            </a:endParaRPr>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57E42E53-AA0C-604E-A0F0-B6099AFBD715}" type="slidenum">
              <a:rPr lang="en-US" b="0">
                <a:latin typeface="Times New Roman" charset="0"/>
              </a:rPr>
              <a:pPr/>
              <a:t>31</a:t>
            </a:fld>
            <a:endParaRPr lang="en-US" b="0">
              <a:latin typeface="Times New Roman" charset="0"/>
            </a:endParaRPr>
          </a:p>
        </p:txBody>
      </p:sp>
      <p:sp>
        <p:nvSpPr>
          <p:cNvPr id="117763" name="Rectangle 2"/>
          <p:cNvSpPr>
            <a:spLocks noGrp="1" noRot="1" noChangeAspect="1" noChangeArrowheads="1" noTextEdit="1"/>
          </p:cNvSpPr>
          <p:nvPr>
            <p:ph type="sldImg"/>
          </p:nvPr>
        </p:nvSpPr>
        <p:spPr>
          <a:ln/>
        </p:spPr>
      </p:sp>
      <p:sp>
        <p:nvSpPr>
          <p:cNvPr id="117764"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33A06785-DE6E-8348-AAD6-38BF690BD9B5}" type="slidenum">
              <a:rPr lang="en-US" b="0">
                <a:latin typeface="Times New Roman" charset="0"/>
              </a:rPr>
              <a:pPr/>
              <a:t>32</a:t>
            </a:fld>
            <a:endParaRPr lang="en-US" b="0">
              <a:latin typeface="Times New Roman" charset="0"/>
            </a:endParaRPr>
          </a:p>
        </p:txBody>
      </p:sp>
      <p:sp>
        <p:nvSpPr>
          <p:cNvPr id="118787" name="Rectangle 2"/>
          <p:cNvSpPr>
            <a:spLocks noGrp="1" noRot="1" noChangeAspect="1" noChangeArrowheads="1" noTextEdit="1"/>
          </p:cNvSpPr>
          <p:nvPr>
            <p:ph type="sldImg"/>
          </p:nvPr>
        </p:nvSpPr>
        <p:spPr>
          <a:ln/>
        </p:spPr>
      </p:sp>
      <p:sp>
        <p:nvSpPr>
          <p:cNvPr id="118788"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15B64200-9FE6-664B-92D3-3EAF5FC88479}" type="slidenum">
              <a:rPr lang="en-US" b="0">
                <a:latin typeface="Times New Roman" charset="0"/>
              </a:rPr>
              <a:pPr/>
              <a:t>3</a:t>
            </a:fld>
            <a:endParaRPr lang="en-US" b="0">
              <a:latin typeface="Times New Roman" charset="0"/>
            </a:endParaRPr>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EA118C39-924C-6D4C-9113-8D468C8BB65F}" type="slidenum">
              <a:rPr lang="en-US" b="0">
                <a:latin typeface="Times New Roman" charset="0"/>
              </a:rPr>
              <a:pPr/>
              <a:t>34</a:t>
            </a:fld>
            <a:endParaRPr lang="en-US" b="0">
              <a:latin typeface="Times New Roman" charset="0"/>
            </a:endParaRPr>
          </a:p>
        </p:txBody>
      </p:sp>
      <p:sp>
        <p:nvSpPr>
          <p:cNvPr id="119811" name="Rectangle 2"/>
          <p:cNvSpPr>
            <a:spLocks noGrp="1" noRot="1" noChangeAspect="1" noChangeArrowheads="1" noTextEdit="1"/>
          </p:cNvSpPr>
          <p:nvPr>
            <p:ph type="sldImg"/>
          </p:nvPr>
        </p:nvSpPr>
        <p:spPr>
          <a:ln/>
        </p:spPr>
      </p:sp>
      <p:sp>
        <p:nvSpPr>
          <p:cNvPr id="119812"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1A4E3A36-8F52-444E-8431-861D90877BFB}" type="slidenum">
              <a:rPr lang="en-US" b="0">
                <a:latin typeface="Times New Roman" charset="0"/>
              </a:rPr>
              <a:pPr/>
              <a:t>37</a:t>
            </a:fld>
            <a:endParaRPr lang="en-US" b="0">
              <a:latin typeface="Times New Roman" charset="0"/>
            </a:endParaRPr>
          </a:p>
        </p:txBody>
      </p:sp>
      <p:sp>
        <p:nvSpPr>
          <p:cNvPr id="120835" name="Rectangle 2"/>
          <p:cNvSpPr>
            <a:spLocks noGrp="1" noRot="1" noChangeAspect="1" noChangeArrowheads="1" noTextEdit="1"/>
          </p:cNvSpPr>
          <p:nvPr>
            <p:ph type="sldImg"/>
          </p:nvPr>
        </p:nvSpPr>
        <p:spPr>
          <a:ln/>
        </p:spPr>
      </p:sp>
      <p:sp>
        <p:nvSpPr>
          <p:cNvPr id="120836"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2A340E57-4A33-5A45-80B0-78C805E8FD24}" type="slidenum">
              <a:rPr lang="en-US" b="0">
                <a:latin typeface="Times New Roman" charset="0"/>
              </a:rPr>
              <a:pPr/>
              <a:t>38</a:t>
            </a:fld>
            <a:endParaRPr lang="en-US" b="0">
              <a:latin typeface="Times New Roman" charset="0"/>
            </a:endParaRPr>
          </a:p>
        </p:txBody>
      </p:sp>
      <p:sp>
        <p:nvSpPr>
          <p:cNvPr id="121859" name="Rectangle 2"/>
          <p:cNvSpPr>
            <a:spLocks noGrp="1" noRot="1" noChangeAspect="1" noChangeArrowheads="1" noTextEdit="1"/>
          </p:cNvSpPr>
          <p:nvPr>
            <p:ph type="sldImg"/>
          </p:nvPr>
        </p:nvSpPr>
        <p:spPr>
          <a:ln/>
        </p:spPr>
      </p:sp>
      <p:sp>
        <p:nvSpPr>
          <p:cNvPr id="121860"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4ABD01C8-A1F7-1E4F-ACEC-C6D0F773D769}" type="slidenum">
              <a:rPr lang="en-US" b="0">
                <a:latin typeface="Times New Roman" charset="0"/>
              </a:rPr>
              <a:pPr/>
              <a:t>39</a:t>
            </a:fld>
            <a:endParaRPr lang="en-US" b="0">
              <a:latin typeface="Times New Roman" charset="0"/>
            </a:endParaRPr>
          </a:p>
        </p:txBody>
      </p:sp>
      <p:sp>
        <p:nvSpPr>
          <p:cNvPr id="122883" name="Rectangle 2"/>
          <p:cNvSpPr>
            <a:spLocks noGrp="1" noRot="1" noChangeAspect="1" noChangeArrowheads="1" noTextEdit="1"/>
          </p:cNvSpPr>
          <p:nvPr>
            <p:ph type="sldImg"/>
          </p:nvPr>
        </p:nvSpPr>
        <p:spPr>
          <a:ln/>
        </p:spPr>
      </p:sp>
      <p:sp>
        <p:nvSpPr>
          <p:cNvPr id="122884"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2917439B-3FD4-7B41-B6BE-031ED6D22D7D}" type="slidenum">
              <a:rPr lang="en-US" b="0">
                <a:latin typeface="Times New Roman" charset="0"/>
              </a:rPr>
              <a:pPr/>
              <a:t>40</a:t>
            </a:fld>
            <a:endParaRPr lang="en-US" b="0">
              <a:latin typeface="Times New Roman" charset="0"/>
            </a:endParaRPr>
          </a:p>
        </p:txBody>
      </p:sp>
      <p:sp>
        <p:nvSpPr>
          <p:cNvPr id="123907" name="Rectangle 2"/>
          <p:cNvSpPr>
            <a:spLocks noGrp="1" noRot="1" noChangeAspect="1" noChangeArrowheads="1" noTextEdit="1"/>
          </p:cNvSpPr>
          <p:nvPr>
            <p:ph type="sldImg"/>
          </p:nvPr>
        </p:nvSpPr>
        <p:spPr>
          <a:ln/>
        </p:spPr>
      </p:sp>
      <p:sp>
        <p:nvSpPr>
          <p:cNvPr id="123908"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79E6B5B7-1E3B-FC43-84B6-8A66251F4E1A}" type="slidenum">
              <a:rPr lang="en-US" b="0">
                <a:latin typeface="Times New Roman" charset="0"/>
              </a:rPr>
              <a:pPr/>
              <a:t>41</a:t>
            </a:fld>
            <a:endParaRPr lang="en-US" b="0">
              <a:latin typeface="Times New Roman" charset="0"/>
            </a:endParaRPr>
          </a:p>
        </p:txBody>
      </p:sp>
      <p:sp>
        <p:nvSpPr>
          <p:cNvPr id="124931" name="Rectangle 2"/>
          <p:cNvSpPr>
            <a:spLocks noGrp="1" noRot="1" noChangeAspect="1" noChangeArrowheads="1" noTextEdit="1"/>
          </p:cNvSpPr>
          <p:nvPr>
            <p:ph type="sldImg"/>
          </p:nvPr>
        </p:nvSpPr>
        <p:spPr>
          <a:ln/>
        </p:spPr>
      </p:sp>
      <p:sp>
        <p:nvSpPr>
          <p:cNvPr id="124932"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C5DFADD8-110E-1A4D-A0F8-D7E295EA678A}" type="slidenum">
              <a:rPr lang="en-US" b="0">
                <a:latin typeface="Times New Roman" charset="0"/>
              </a:rPr>
              <a:pPr/>
              <a:t>42</a:t>
            </a:fld>
            <a:endParaRPr lang="en-US" b="0">
              <a:latin typeface="Times New Roman" charset="0"/>
            </a:endParaRPr>
          </a:p>
        </p:txBody>
      </p:sp>
      <p:sp>
        <p:nvSpPr>
          <p:cNvPr id="125955" name="Rectangle 2"/>
          <p:cNvSpPr>
            <a:spLocks noGrp="1" noRot="1" noChangeAspect="1" noChangeArrowheads="1" noTextEdit="1"/>
          </p:cNvSpPr>
          <p:nvPr>
            <p:ph type="sldImg"/>
          </p:nvPr>
        </p:nvSpPr>
        <p:spPr>
          <a:ln/>
        </p:spPr>
      </p:sp>
      <p:sp>
        <p:nvSpPr>
          <p:cNvPr id="125956"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CF48CA8B-49E5-8A46-B8E2-96230B60525C}" type="slidenum">
              <a:rPr lang="en-US" b="0">
                <a:latin typeface="Times New Roman" charset="0"/>
              </a:rPr>
              <a:pPr/>
              <a:t>43</a:t>
            </a:fld>
            <a:endParaRPr lang="en-US" b="0">
              <a:latin typeface="Times New Roman" charset="0"/>
            </a:endParaRPr>
          </a:p>
        </p:txBody>
      </p:sp>
      <p:sp>
        <p:nvSpPr>
          <p:cNvPr id="126979" name="Rectangle 2"/>
          <p:cNvSpPr>
            <a:spLocks noGrp="1" noRot="1" noChangeAspect="1" noChangeArrowheads="1" noTextEdit="1"/>
          </p:cNvSpPr>
          <p:nvPr>
            <p:ph type="sldImg"/>
          </p:nvPr>
        </p:nvSpPr>
        <p:spPr>
          <a:ln/>
        </p:spPr>
      </p:sp>
      <p:sp>
        <p:nvSpPr>
          <p:cNvPr id="126980"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67C46486-6DE0-8346-8A4B-F093CE218A9B}" type="slidenum">
              <a:rPr lang="en-US" b="0">
                <a:latin typeface="Times New Roman" charset="0"/>
              </a:rPr>
              <a:pPr/>
              <a:t>44</a:t>
            </a:fld>
            <a:endParaRPr lang="en-US" b="0">
              <a:latin typeface="Times New Roman" charset="0"/>
            </a:endParaRPr>
          </a:p>
        </p:txBody>
      </p:sp>
      <p:sp>
        <p:nvSpPr>
          <p:cNvPr id="128003" name="Rectangle 2"/>
          <p:cNvSpPr>
            <a:spLocks noGrp="1" noRot="1" noChangeAspect="1" noChangeArrowheads="1" noTextEdit="1"/>
          </p:cNvSpPr>
          <p:nvPr>
            <p:ph type="sldImg"/>
          </p:nvPr>
        </p:nvSpPr>
        <p:spPr>
          <a:ln/>
        </p:spPr>
      </p:sp>
      <p:sp>
        <p:nvSpPr>
          <p:cNvPr id="128004"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FD69F806-5F25-F24A-A7F6-29ACDEF06758}" type="slidenum">
              <a:rPr lang="en-US" b="0">
                <a:latin typeface="Times New Roman" charset="0"/>
              </a:rPr>
              <a:pPr/>
              <a:t>45</a:t>
            </a:fld>
            <a:endParaRPr lang="en-US" b="0">
              <a:latin typeface="Times New Roman" charset="0"/>
            </a:endParaRPr>
          </a:p>
        </p:txBody>
      </p:sp>
      <p:sp>
        <p:nvSpPr>
          <p:cNvPr id="129027" name="Rectangle 2"/>
          <p:cNvSpPr>
            <a:spLocks noGrp="1" noRot="1" noChangeAspect="1" noChangeArrowheads="1" noTextEdit="1"/>
          </p:cNvSpPr>
          <p:nvPr>
            <p:ph type="sldImg"/>
          </p:nvPr>
        </p:nvSpPr>
        <p:spPr>
          <a:ln/>
        </p:spPr>
      </p:sp>
      <p:sp>
        <p:nvSpPr>
          <p:cNvPr id="129028"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1CA36900-29C6-7A46-9A84-6E0BB19DF1BF}" type="slidenum">
              <a:rPr lang="en-US" b="0">
                <a:latin typeface="Times New Roman" charset="0"/>
              </a:rPr>
              <a:pPr/>
              <a:t>4</a:t>
            </a:fld>
            <a:endParaRPr lang="en-US" b="0">
              <a:latin typeface="Times New Roman" charset="0"/>
            </a:endParaRPr>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44B8057D-89A1-0641-894F-048B64DCB005}" type="slidenum">
              <a:rPr lang="en-US" b="0">
                <a:latin typeface="Times New Roman" charset="0"/>
              </a:rPr>
              <a:pPr/>
              <a:t>46</a:t>
            </a:fld>
            <a:endParaRPr lang="en-US" b="0">
              <a:latin typeface="Times New Roman" charset="0"/>
            </a:endParaRPr>
          </a:p>
        </p:txBody>
      </p:sp>
      <p:sp>
        <p:nvSpPr>
          <p:cNvPr id="130051" name="Rectangle 2"/>
          <p:cNvSpPr>
            <a:spLocks noGrp="1" noRot="1" noChangeAspect="1" noChangeArrowheads="1" noTextEdit="1"/>
          </p:cNvSpPr>
          <p:nvPr>
            <p:ph type="sldImg"/>
          </p:nvPr>
        </p:nvSpPr>
        <p:spPr>
          <a:ln/>
        </p:spPr>
      </p:sp>
      <p:sp>
        <p:nvSpPr>
          <p:cNvPr id="130052"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3F2EB3E6-762B-0546-B487-AE2EF3F9D625}" type="slidenum">
              <a:rPr lang="en-US" b="0">
                <a:latin typeface="Times New Roman" charset="0"/>
              </a:rPr>
              <a:pPr/>
              <a:t>47</a:t>
            </a:fld>
            <a:endParaRPr lang="en-US" b="0">
              <a:latin typeface="Times New Roman" charset="0"/>
            </a:endParaRPr>
          </a:p>
        </p:txBody>
      </p:sp>
      <p:sp>
        <p:nvSpPr>
          <p:cNvPr id="131075" name="Rectangle 2"/>
          <p:cNvSpPr>
            <a:spLocks noGrp="1" noRot="1" noChangeAspect="1" noChangeArrowheads="1" noTextEdit="1"/>
          </p:cNvSpPr>
          <p:nvPr>
            <p:ph type="sldImg"/>
          </p:nvPr>
        </p:nvSpPr>
        <p:spPr>
          <a:ln/>
        </p:spPr>
      </p:sp>
      <p:sp>
        <p:nvSpPr>
          <p:cNvPr id="131076"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CF11CBA5-F50A-3C48-B9E5-D659E33A97A9}" type="slidenum">
              <a:rPr lang="en-US" b="0">
                <a:latin typeface="Times New Roman" charset="0"/>
              </a:rPr>
              <a:pPr/>
              <a:t>48</a:t>
            </a:fld>
            <a:endParaRPr lang="en-US" b="0">
              <a:latin typeface="Times New Roman" charset="0"/>
            </a:endParaRPr>
          </a:p>
        </p:txBody>
      </p:sp>
      <p:sp>
        <p:nvSpPr>
          <p:cNvPr id="132099" name="Rectangle 2"/>
          <p:cNvSpPr>
            <a:spLocks noGrp="1" noRot="1" noChangeAspect="1" noChangeArrowheads="1" noTextEdit="1"/>
          </p:cNvSpPr>
          <p:nvPr>
            <p:ph type="sldImg"/>
          </p:nvPr>
        </p:nvSpPr>
        <p:spPr>
          <a:ln/>
        </p:spPr>
      </p:sp>
      <p:sp>
        <p:nvSpPr>
          <p:cNvPr id="132100"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0DDA50B9-A901-A343-8C58-2FC3886E8264}" type="slidenum">
              <a:rPr lang="en-US" b="0">
                <a:latin typeface="Times New Roman" charset="0"/>
              </a:rPr>
              <a:pPr/>
              <a:t>49</a:t>
            </a:fld>
            <a:endParaRPr lang="en-US" b="0">
              <a:latin typeface="Times New Roman" charset="0"/>
            </a:endParaRPr>
          </a:p>
        </p:txBody>
      </p:sp>
      <p:sp>
        <p:nvSpPr>
          <p:cNvPr id="133123" name="Rectangle 2"/>
          <p:cNvSpPr>
            <a:spLocks noGrp="1" noRot="1" noChangeAspect="1" noChangeArrowheads="1" noTextEdit="1"/>
          </p:cNvSpPr>
          <p:nvPr>
            <p:ph type="sldImg"/>
          </p:nvPr>
        </p:nvSpPr>
        <p:spPr>
          <a:ln/>
        </p:spPr>
      </p:sp>
      <p:sp>
        <p:nvSpPr>
          <p:cNvPr id="133124"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2457A646-913C-8146-8393-31215FB49F2A}" type="slidenum">
              <a:rPr lang="en-US" b="0">
                <a:latin typeface="Times New Roman" charset="0"/>
              </a:rPr>
              <a:pPr/>
              <a:t>50</a:t>
            </a:fld>
            <a:endParaRPr lang="en-US" b="0">
              <a:latin typeface="Times New Roman" charset="0"/>
            </a:endParaRPr>
          </a:p>
        </p:txBody>
      </p:sp>
      <p:sp>
        <p:nvSpPr>
          <p:cNvPr id="134147" name="Rectangle 2"/>
          <p:cNvSpPr>
            <a:spLocks noGrp="1" noRot="1" noChangeAspect="1" noChangeArrowheads="1" noTextEdit="1"/>
          </p:cNvSpPr>
          <p:nvPr>
            <p:ph type="sldImg"/>
          </p:nvPr>
        </p:nvSpPr>
        <p:spPr>
          <a:ln/>
        </p:spPr>
      </p:sp>
      <p:sp>
        <p:nvSpPr>
          <p:cNvPr id="134148"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6525821C-52D4-DF47-9DD8-8D56B7E00719}" type="slidenum">
              <a:rPr lang="en-US" b="0">
                <a:latin typeface="Times New Roman" charset="0"/>
              </a:rPr>
              <a:pPr/>
              <a:t>51</a:t>
            </a:fld>
            <a:endParaRPr lang="en-US" b="0">
              <a:latin typeface="Times New Roman" charset="0"/>
            </a:endParaRPr>
          </a:p>
        </p:txBody>
      </p:sp>
      <p:sp>
        <p:nvSpPr>
          <p:cNvPr id="135171" name="Rectangle 2"/>
          <p:cNvSpPr>
            <a:spLocks noGrp="1" noRot="1" noChangeAspect="1" noChangeArrowheads="1" noTextEdit="1"/>
          </p:cNvSpPr>
          <p:nvPr>
            <p:ph type="sldImg"/>
          </p:nvPr>
        </p:nvSpPr>
        <p:spPr>
          <a:ln/>
        </p:spPr>
      </p:sp>
      <p:sp>
        <p:nvSpPr>
          <p:cNvPr id="135172"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3F9912B3-8064-0147-A03D-B47E56D7697A}" type="slidenum">
              <a:rPr lang="en-US" b="0">
                <a:latin typeface="Times New Roman" charset="0"/>
              </a:rPr>
              <a:pPr/>
              <a:t>52</a:t>
            </a:fld>
            <a:endParaRPr lang="en-US" b="0">
              <a:latin typeface="Times New Roman" charset="0"/>
            </a:endParaRPr>
          </a:p>
        </p:txBody>
      </p:sp>
      <p:sp>
        <p:nvSpPr>
          <p:cNvPr id="136195" name="Rectangle 2"/>
          <p:cNvSpPr>
            <a:spLocks noGrp="1" noRot="1" noChangeAspect="1" noChangeArrowheads="1" noTextEdit="1"/>
          </p:cNvSpPr>
          <p:nvPr>
            <p:ph type="sldImg"/>
          </p:nvPr>
        </p:nvSpPr>
        <p:spPr>
          <a:ln/>
        </p:spPr>
      </p:sp>
      <p:sp>
        <p:nvSpPr>
          <p:cNvPr id="136196"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A7D55C11-53F1-A74E-944C-65D8512EE217}" type="slidenum">
              <a:rPr lang="en-US" b="0">
                <a:latin typeface="Times New Roman" charset="0"/>
              </a:rPr>
              <a:pPr/>
              <a:t>53</a:t>
            </a:fld>
            <a:endParaRPr lang="en-US" b="0">
              <a:latin typeface="Times New Roman" charset="0"/>
            </a:endParaRPr>
          </a:p>
        </p:txBody>
      </p:sp>
      <p:sp>
        <p:nvSpPr>
          <p:cNvPr id="137219" name="Rectangle 2"/>
          <p:cNvSpPr>
            <a:spLocks noGrp="1" noRot="1" noChangeAspect="1" noChangeArrowheads="1" noTextEdit="1"/>
          </p:cNvSpPr>
          <p:nvPr>
            <p:ph type="sldImg"/>
          </p:nvPr>
        </p:nvSpPr>
        <p:spPr>
          <a:ln/>
        </p:spPr>
      </p:sp>
      <p:sp>
        <p:nvSpPr>
          <p:cNvPr id="137220"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1C0E369E-B560-FA42-AF81-FCFF9905D8E2}" type="slidenum">
              <a:rPr lang="en-US" b="0">
                <a:latin typeface="Times New Roman" charset="0"/>
              </a:rPr>
              <a:pPr/>
              <a:t>54</a:t>
            </a:fld>
            <a:endParaRPr lang="en-US" b="0">
              <a:latin typeface="Times New Roman" charset="0"/>
            </a:endParaRPr>
          </a:p>
        </p:txBody>
      </p:sp>
      <p:sp>
        <p:nvSpPr>
          <p:cNvPr id="138243" name="Rectangle 2"/>
          <p:cNvSpPr>
            <a:spLocks noGrp="1" noRot="1" noChangeAspect="1" noChangeArrowheads="1" noTextEdit="1"/>
          </p:cNvSpPr>
          <p:nvPr>
            <p:ph type="sldImg"/>
          </p:nvPr>
        </p:nvSpPr>
        <p:spPr>
          <a:ln/>
        </p:spPr>
      </p:sp>
      <p:sp>
        <p:nvSpPr>
          <p:cNvPr id="138244"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A6F06801-45A8-5045-ADE3-A322A32B84B3}" type="slidenum">
              <a:rPr lang="en-US" b="0">
                <a:latin typeface="Times New Roman" charset="0"/>
              </a:rPr>
              <a:pPr/>
              <a:t>55</a:t>
            </a:fld>
            <a:endParaRPr lang="en-US" b="0">
              <a:latin typeface="Times New Roman" charset="0"/>
            </a:endParaRPr>
          </a:p>
        </p:txBody>
      </p:sp>
      <p:sp>
        <p:nvSpPr>
          <p:cNvPr id="139267" name="Rectangle 2"/>
          <p:cNvSpPr>
            <a:spLocks noGrp="1" noRot="1" noChangeAspect="1" noChangeArrowheads="1" noTextEdit="1"/>
          </p:cNvSpPr>
          <p:nvPr>
            <p:ph type="sldImg"/>
          </p:nvPr>
        </p:nvSpPr>
        <p:spPr>
          <a:ln/>
        </p:spPr>
      </p:sp>
      <p:sp>
        <p:nvSpPr>
          <p:cNvPr id="139268"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1F7380AD-48EA-374E-98E0-F418B16BD482}" type="slidenum">
              <a:rPr lang="en-US" b="0">
                <a:latin typeface="Times New Roman" charset="0"/>
              </a:rPr>
              <a:pPr/>
              <a:t>5</a:t>
            </a:fld>
            <a:endParaRPr lang="en-US" b="0">
              <a:latin typeface="Times New Roman" charset="0"/>
            </a:endParaRPr>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8245239D-A32F-F544-8D39-D82947D7F88B}" type="slidenum">
              <a:rPr lang="en-US" b="0">
                <a:latin typeface="Times New Roman" charset="0"/>
              </a:rPr>
              <a:pPr/>
              <a:t>56</a:t>
            </a:fld>
            <a:endParaRPr lang="en-US" b="0">
              <a:latin typeface="Times New Roman" charset="0"/>
            </a:endParaRPr>
          </a:p>
        </p:txBody>
      </p:sp>
      <p:sp>
        <p:nvSpPr>
          <p:cNvPr id="140291" name="Rectangle 2"/>
          <p:cNvSpPr>
            <a:spLocks noGrp="1" noRot="1" noChangeAspect="1" noChangeArrowheads="1" noTextEdit="1"/>
          </p:cNvSpPr>
          <p:nvPr>
            <p:ph type="sldImg"/>
          </p:nvPr>
        </p:nvSpPr>
        <p:spPr>
          <a:ln/>
        </p:spPr>
      </p:sp>
      <p:sp>
        <p:nvSpPr>
          <p:cNvPr id="140292"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37EDE3FD-C8FE-0A46-B9E3-05D410E03D33}" type="slidenum">
              <a:rPr lang="en-US" b="0">
                <a:latin typeface="Times New Roman" charset="0"/>
              </a:rPr>
              <a:pPr/>
              <a:t>57</a:t>
            </a:fld>
            <a:endParaRPr lang="en-US" b="0">
              <a:latin typeface="Times New Roman" charset="0"/>
            </a:endParaRPr>
          </a:p>
        </p:txBody>
      </p:sp>
      <p:sp>
        <p:nvSpPr>
          <p:cNvPr id="141315" name="Rectangle 2"/>
          <p:cNvSpPr>
            <a:spLocks noGrp="1" noRot="1" noChangeAspect="1" noChangeArrowheads="1" noTextEdit="1"/>
          </p:cNvSpPr>
          <p:nvPr>
            <p:ph type="sldImg"/>
          </p:nvPr>
        </p:nvSpPr>
        <p:spPr>
          <a:ln/>
        </p:spPr>
      </p:sp>
      <p:sp>
        <p:nvSpPr>
          <p:cNvPr id="141316"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1BE7BDD8-1E3F-A647-B563-BC3CABE6E6EC}" type="slidenum">
              <a:rPr lang="en-US" b="0">
                <a:latin typeface="Times New Roman" charset="0"/>
              </a:rPr>
              <a:pPr/>
              <a:t>58</a:t>
            </a:fld>
            <a:endParaRPr lang="en-US" b="0">
              <a:latin typeface="Times New Roman" charset="0"/>
            </a:endParaRPr>
          </a:p>
        </p:txBody>
      </p:sp>
      <p:sp>
        <p:nvSpPr>
          <p:cNvPr id="142339" name="Rectangle 2"/>
          <p:cNvSpPr>
            <a:spLocks noGrp="1" noRot="1" noChangeAspect="1" noChangeArrowheads="1" noTextEdit="1"/>
          </p:cNvSpPr>
          <p:nvPr>
            <p:ph type="sldImg"/>
          </p:nvPr>
        </p:nvSpPr>
        <p:spPr>
          <a:ln/>
        </p:spPr>
      </p:sp>
      <p:sp>
        <p:nvSpPr>
          <p:cNvPr id="142340"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6C1B6C33-FC85-BD49-8BFC-7884EADA73BD}" type="slidenum">
              <a:rPr lang="en-US" b="0">
                <a:latin typeface="Times New Roman" charset="0"/>
              </a:rPr>
              <a:pPr/>
              <a:t>59</a:t>
            </a:fld>
            <a:endParaRPr lang="en-US" b="0">
              <a:latin typeface="Times New Roman" charset="0"/>
            </a:endParaRPr>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BFFF85F8-872F-4049-AFFE-E005ECF2A64A}" type="slidenum">
              <a:rPr lang="en-US" b="0">
                <a:latin typeface="Times New Roman" charset="0"/>
              </a:rPr>
              <a:pPr/>
              <a:t>60</a:t>
            </a:fld>
            <a:endParaRPr lang="en-US" b="0">
              <a:latin typeface="Times New Roman" charset="0"/>
            </a:endParaRPr>
          </a:p>
        </p:txBody>
      </p:sp>
      <p:sp>
        <p:nvSpPr>
          <p:cNvPr id="144387" name="Rectangle 2"/>
          <p:cNvSpPr>
            <a:spLocks noGrp="1" noRot="1" noChangeAspect="1" noChangeArrowheads="1" noTextEdit="1"/>
          </p:cNvSpPr>
          <p:nvPr>
            <p:ph type="sldImg"/>
          </p:nvPr>
        </p:nvSpPr>
        <p:spPr>
          <a:ln/>
        </p:spPr>
      </p:sp>
      <p:sp>
        <p:nvSpPr>
          <p:cNvPr id="144388"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81737840-E03A-1E41-AA42-D70FC3A5D3BF}" type="slidenum">
              <a:rPr lang="en-US" b="0">
                <a:latin typeface="Times New Roman" charset="0"/>
              </a:rPr>
              <a:pPr/>
              <a:t>61</a:t>
            </a:fld>
            <a:endParaRPr lang="en-US" b="0">
              <a:latin typeface="Times New Roman" charset="0"/>
            </a:endParaRPr>
          </a:p>
        </p:txBody>
      </p:sp>
      <p:sp>
        <p:nvSpPr>
          <p:cNvPr id="145411" name="Rectangle 2"/>
          <p:cNvSpPr>
            <a:spLocks noGrp="1" noRot="1" noChangeAspect="1" noChangeArrowheads="1" noTextEdit="1"/>
          </p:cNvSpPr>
          <p:nvPr>
            <p:ph type="sldImg"/>
          </p:nvPr>
        </p:nvSpPr>
        <p:spPr>
          <a:ln/>
        </p:spPr>
      </p:sp>
      <p:sp>
        <p:nvSpPr>
          <p:cNvPr id="145412"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AEA22135-A21F-2946-AAA0-8F496D2F52F5}" type="slidenum">
              <a:rPr lang="en-US" b="0">
                <a:latin typeface="Times New Roman" charset="0"/>
              </a:rPr>
              <a:pPr/>
              <a:t>62</a:t>
            </a:fld>
            <a:endParaRPr lang="en-US" b="0">
              <a:latin typeface="Times New Roman" charset="0"/>
            </a:endParaRPr>
          </a:p>
        </p:txBody>
      </p:sp>
      <p:sp>
        <p:nvSpPr>
          <p:cNvPr id="146435" name="Rectangle 2"/>
          <p:cNvSpPr>
            <a:spLocks noGrp="1" noRot="1" noChangeAspect="1" noChangeArrowheads="1" noTextEdit="1"/>
          </p:cNvSpPr>
          <p:nvPr>
            <p:ph type="sldImg"/>
          </p:nvPr>
        </p:nvSpPr>
        <p:spPr>
          <a:ln/>
        </p:spPr>
      </p:sp>
      <p:sp>
        <p:nvSpPr>
          <p:cNvPr id="146436"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E8DBFEDE-B7A1-3D43-8BE3-589D56247B63}" type="slidenum">
              <a:rPr lang="en-US" b="0">
                <a:latin typeface="Times New Roman" charset="0"/>
              </a:rPr>
              <a:pPr/>
              <a:t>63</a:t>
            </a:fld>
            <a:endParaRPr lang="en-US" b="0">
              <a:latin typeface="Times New Roman" charset="0"/>
            </a:endParaRPr>
          </a:p>
        </p:txBody>
      </p:sp>
      <p:sp>
        <p:nvSpPr>
          <p:cNvPr id="147459" name="Rectangle 2"/>
          <p:cNvSpPr>
            <a:spLocks noGrp="1" noRot="1" noChangeAspect="1" noChangeArrowheads="1" noTextEdit="1"/>
          </p:cNvSpPr>
          <p:nvPr>
            <p:ph type="sldImg"/>
          </p:nvPr>
        </p:nvSpPr>
        <p:spPr>
          <a:ln/>
        </p:spPr>
      </p:sp>
      <p:sp>
        <p:nvSpPr>
          <p:cNvPr id="147460"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1D90185E-9423-6249-9E0C-44D61FBEE12A}" type="slidenum">
              <a:rPr lang="en-US" b="0">
                <a:latin typeface="Times New Roman" charset="0"/>
              </a:rPr>
              <a:pPr/>
              <a:t>64</a:t>
            </a:fld>
            <a:endParaRPr lang="en-US" b="0">
              <a:latin typeface="Times New Roman" charset="0"/>
            </a:endParaRPr>
          </a:p>
        </p:txBody>
      </p:sp>
      <p:sp>
        <p:nvSpPr>
          <p:cNvPr id="148483" name="Rectangle 2"/>
          <p:cNvSpPr>
            <a:spLocks noGrp="1" noRot="1" noChangeAspect="1" noChangeArrowheads="1" noTextEdit="1"/>
          </p:cNvSpPr>
          <p:nvPr>
            <p:ph type="sldImg"/>
          </p:nvPr>
        </p:nvSpPr>
        <p:spPr>
          <a:ln/>
        </p:spPr>
      </p:sp>
      <p:sp>
        <p:nvSpPr>
          <p:cNvPr id="148484"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71363871-2AE0-E046-A0A4-3CC1A04CE54F}" type="slidenum">
              <a:rPr lang="en-US" b="0">
                <a:latin typeface="Times New Roman" charset="0"/>
              </a:rPr>
              <a:pPr/>
              <a:t>69</a:t>
            </a:fld>
            <a:endParaRPr lang="en-US" b="0">
              <a:latin typeface="Times New Roman" charset="0"/>
            </a:endParaRPr>
          </a:p>
        </p:txBody>
      </p:sp>
      <p:sp>
        <p:nvSpPr>
          <p:cNvPr id="149507" name="Rectangle 2"/>
          <p:cNvSpPr>
            <a:spLocks noGrp="1" noRot="1" noChangeAspect="1" noChangeArrowheads="1" noTextEdit="1"/>
          </p:cNvSpPr>
          <p:nvPr>
            <p:ph type="sldImg"/>
          </p:nvPr>
        </p:nvSpPr>
        <p:spPr>
          <a:ln/>
        </p:spPr>
      </p:sp>
      <p:sp>
        <p:nvSpPr>
          <p:cNvPr id="149508"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6179AEA2-EFC9-5543-B2B4-22A5C5AB1CC1}" type="slidenum">
              <a:rPr lang="en-US" b="0">
                <a:latin typeface="Times New Roman" charset="0"/>
              </a:rPr>
              <a:pPr/>
              <a:t>6</a:t>
            </a:fld>
            <a:endParaRPr lang="en-US" b="0">
              <a:latin typeface="Times New Roman" charset="0"/>
            </a:endParaRPr>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E782EE26-7982-174C-9DAB-3B04C67B0652}" type="slidenum">
              <a:rPr lang="en-US" b="0">
                <a:latin typeface="Times New Roman" charset="0"/>
              </a:rPr>
              <a:pPr/>
              <a:t>70</a:t>
            </a:fld>
            <a:endParaRPr lang="en-US" b="0">
              <a:latin typeface="Times New Roman" charset="0"/>
            </a:endParaRPr>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ACB50BD9-67B8-3A47-BA7A-A7A29D4A2774}" type="slidenum">
              <a:rPr lang="en-US" b="0">
                <a:latin typeface="Times New Roman" charset="0"/>
              </a:rPr>
              <a:pPr/>
              <a:t>71</a:t>
            </a:fld>
            <a:endParaRPr lang="en-US" b="0">
              <a:latin typeface="Times New Roman" charset="0"/>
            </a:endParaRPr>
          </a:p>
        </p:txBody>
      </p:sp>
      <p:sp>
        <p:nvSpPr>
          <p:cNvPr id="151555" name="Rectangle 2"/>
          <p:cNvSpPr>
            <a:spLocks noGrp="1" noRot="1" noChangeAspect="1" noChangeArrowheads="1" noTextEdit="1"/>
          </p:cNvSpPr>
          <p:nvPr>
            <p:ph type="sldImg"/>
          </p:nvPr>
        </p:nvSpPr>
        <p:spPr>
          <a:ln/>
        </p:spPr>
      </p:sp>
      <p:sp>
        <p:nvSpPr>
          <p:cNvPr id="151556"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E6D6ADF8-E92D-8F45-8A12-9602857D7937}" type="slidenum">
              <a:rPr lang="en-US" b="0">
                <a:latin typeface="Times New Roman" charset="0"/>
              </a:rPr>
              <a:pPr/>
              <a:t>75</a:t>
            </a:fld>
            <a:endParaRPr lang="en-US" b="0">
              <a:latin typeface="Times New Roman" charset="0"/>
            </a:endParaRPr>
          </a:p>
        </p:txBody>
      </p:sp>
      <p:sp>
        <p:nvSpPr>
          <p:cNvPr id="156675" name="Rectangle 2"/>
          <p:cNvSpPr>
            <a:spLocks noGrp="1" noRot="1" noChangeAspect="1" noChangeArrowheads="1" noTextEdit="1"/>
          </p:cNvSpPr>
          <p:nvPr>
            <p:ph type="sldImg"/>
          </p:nvPr>
        </p:nvSpPr>
        <p:spPr>
          <a:ln/>
        </p:spPr>
      </p:sp>
      <p:sp>
        <p:nvSpPr>
          <p:cNvPr id="156676"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6560A402-A0A3-4D47-A8AA-6FB8DC594682}" type="slidenum">
              <a:rPr lang="en-US" b="0">
                <a:latin typeface="Times New Roman" charset="0"/>
              </a:rPr>
              <a:pPr/>
              <a:t>76</a:t>
            </a:fld>
            <a:endParaRPr lang="en-US" b="0">
              <a:latin typeface="Times New Roman" charset="0"/>
            </a:endParaRPr>
          </a:p>
        </p:txBody>
      </p:sp>
      <p:sp>
        <p:nvSpPr>
          <p:cNvPr id="157699" name="Rectangle 2"/>
          <p:cNvSpPr>
            <a:spLocks noGrp="1" noRot="1" noChangeAspect="1" noChangeArrowheads="1" noTextEdit="1"/>
          </p:cNvSpPr>
          <p:nvPr>
            <p:ph type="sldImg"/>
          </p:nvPr>
        </p:nvSpPr>
        <p:spPr>
          <a:ln/>
        </p:spPr>
      </p:sp>
      <p:sp>
        <p:nvSpPr>
          <p:cNvPr id="157700"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F6EDE414-E0E8-9942-93FC-9A861D4E68A5}" type="slidenum">
              <a:rPr lang="en-US" b="0">
                <a:latin typeface="Times New Roman" charset="0"/>
              </a:rPr>
              <a:pPr/>
              <a:t>77</a:t>
            </a:fld>
            <a:endParaRPr lang="en-US" b="0">
              <a:latin typeface="Times New Roman" charset="0"/>
            </a:endParaRPr>
          </a:p>
        </p:txBody>
      </p:sp>
      <p:sp>
        <p:nvSpPr>
          <p:cNvPr id="158723" name="Rectangle 2"/>
          <p:cNvSpPr>
            <a:spLocks noGrp="1" noRot="1" noChangeAspect="1" noChangeArrowheads="1" noTextEdit="1"/>
          </p:cNvSpPr>
          <p:nvPr>
            <p:ph type="sldImg"/>
          </p:nvPr>
        </p:nvSpPr>
        <p:spPr>
          <a:ln/>
        </p:spPr>
      </p:sp>
      <p:sp>
        <p:nvSpPr>
          <p:cNvPr id="158724"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AAC1C377-3163-FC4F-9EB8-C727825878B1}" type="slidenum">
              <a:rPr lang="en-US" b="0">
                <a:latin typeface="Times New Roman" charset="0"/>
              </a:rPr>
              <a:pPr/>
              <a:t>78</a:t>
            </a:fld>
            <a:endParaRPr lang="en-US" b="0">
              <a:latin typeface="Times New Roman" charset="0"/>
            </a:endParaRPr>
          </a:p>
        </p:txBody>
      </p:sp>
      <p:sp>
        <p:nvSpPr>
          <p:cNvPr id="159747" name="Rectangle 2"/>
          <p:cNvSpPr>
            <a:spLocks noGrp="1" noRot="1" noChangeAspect="1" noChangeArrowheads="1" noTextEdit="1"/>
          </p:cNvSpPr>
          <p:nvPr>
            <p:ph type="sldImg"/>
          </p:nvPr>
        </p:nvSpPr>
        <p:spPr>
          <a:ln/>
        </p:spPr>
      </p:sp>
      <p:sp>
        <p:nvSpPr>
          <p:cNvPr id="159748"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E3902DF3-5B6A-8D4F-A12C-1BF8F86E213D}" type="slidenum">
              <a:rPr lang="en-US" b="0">
                <a:latin typeface="Times New Roman" charset="0"/>
              </a:rPr>
              <a:pPr/>
              <a:t>79</a:t>
            </a:fld>
            <a:endParaRPr lang="en-US" b="0">
              <a:latin typeface="Times New Roman" charset="0"/>
            </a:endParaRPr>
          </a:p>
        </p:txBody>
      </p:sp>
      <p:sp>
        <p:nvSpPr>
          <p:cNvPr id="160771" name="Rectangle 2"/>
          <p:cNvSpPr>
            <a:spLocks noGrp="1" noRot="1" noChangeAspect="1" noChangeArrowheads="1" noTextEdit="1"/>
          </p:cNvSpPr>
          <p:nvPr>
            <p:ph type="sldImg"/>
          </p:nvPr>
        </p:nvSpPr>
        <p:spPr>
          <a:ln/>
        </p:spPr>
      </p:sp>
      <p:sp>
        <p:nvSpPr>
          <p:cNvPr id="160772"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EDADF16A-27C4-774D-9C06-174529CA65F7}" type="slidenum">
              <a:rPr lang="en-US" b="0">
                <a:latin typeface="Times New Roman" charset="0"/>
              </a:rPr>
              <a:pPr/>
              <a:t>80</a:t>
            </a:fld>
            <a:endParaRPr lang="en-US" b="0">
              <a:latin typeface="Times New Roman" charset="0"/>
            </a:endParaRPr>
          </a:p>
        </p:txBody>
      </p:sp>
      <p:sp>
        <p:nvSpPr>
          <p:cNvPr id="161795" name="Rectangle 2"/>
          <p:cNvSpPr>
            <a:spLocks noGrp="1" noRot="1" noChangeAspect="1" noChangeArrowheads="1" noTextEdit="1"/>
          </p:cNvSpPr>
          <p:nvPr>
            <p:ph type="sldImg"/>
          </p:nvPr>
        </p:nvSpPr>
        <p:spPr>
          <a:ln/>
        </p:spPr>
      </p:sp>
      <p:sp>
        <p:nvSpPr>
          <p:cNvPr id="161796"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84AA9545-E01E-D94C-BC10-30D4C6E6D0D5}" type="slidenum">
              <a:rPr lang="en-US" b="0">
                <a:latin typeface="Times New Roman" charset="0"/>
              </a:rPr>
              <a:pPr/>
              <a:t>81</a:t>
            </a:fld>
            <a:endParaRPr lang="en-US" b="0">
              <a:latin typeface="Times New Roman" charset="0"/>
            </a:endParaRPr>
          </a:p>
        </p:txBody>
      </p:sp>
      <p:sp>
        <p:nvSpPr>
          <p:cNvPr id="162819" name="Rectangle 2"/>
          <p:cNvSpPr>
            <a:spLocks noGrp="1" noRot="1" noChangeAspect="1" noChangeArrowheads="1" noTextEdit="1"/>
          </p:cNvSpPr>
          <p:nvPr>
            <p:ph type="sldImg"/>
          </p:nvPr>
        </p:nvSpPr>
        <p:spPr>
          <a:ln/>
        </p:spPr>
      </p:sp>
      <p:sp>
        <p:nvSpPr>
          <p:cNvPr id="162820"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84FAE745-D54D-774F-B89D-FB48E435B08B}" type="slidenum">
              <a:rPr lang="en-US" b="0">
                <a:latin typeface="Times New Roman" charset="0"/>
              </a:rPr>
              <a:pPr/>
              <a:t>82</a:t>
            </a:fld>
            <a:endParaRPr lang="en-US" b="0">
              <a:latin typeface="Times New Roman" charset="0"/>
            </a:endParaRPr>
          </a:p>
        </p:txBody>
      </p:sp>
      <p:sp>
        <p:nvSpPr>
          <p:cNvPr id="163843" name="Rectangle 2"/>
          <p:cNvSpPr>
            <a:spLocks noGrp="1" noRot="1" noChangeAspect="1" noChangeArrowheads="1" noTextEdit="1"/>
          </p:cNvSpPr>
          <p:nvPr>
            <p:ph type="sldImg"/>
          </p:nvPr>
        </p:nvSpPr>
        <p:spPr>
          <a:ln/>
        </p:spPr>
      </p:sp>
      <p:sp>
        <p:nvSpPr>
          <p:cNvPr id="163844"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83C6FEF2-D438-BA44-AB7E-BE90BF2CCE18}" type="slidenum">
              <a:rPr lang="en-US" b="0">
                <a:latin typeface="Times New Roman" charset="0"/>
              </a:rPr>
              <a:pPr/>
              <a:t>7</a:t>
            </a:fld>
            <a:endParaRPr lang="en-US" b="0">
              <a:latin typeface="Times New Roman" charset="0"/>
            </a:endParaRPr>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9A4250AA-7D09-E647-89BD-A863E61DA5F5}" type="slidenum">
              <a:rPr lang="en-US" b="0">
                <a:latin typeface="Times New Roman" charset="0"/>
              </a:rPr>
              <a:pPr/>
              <a:t>90</a:t>
            </a:fld>
            <a:endParaRPr lang="en-US" b="0">
              <a:latin typeface="Times New Roman" charset="0"/>
            </a:endParaRPr>
          </a:p>
        </p:txBody>
      </p:sp>
      <p:sp>
        <p:nvSpPr>
          <p:cNvPr id="164867" name="Rectangle 2"/>
          <p:cNvSpPr>
            <a:spLocks noGrp="1" noRot="1" noChangeAspect="1" noChangeArrowheads="1" noTextEdit="1"/>
          </p:cNvSpPr>
          <p:nvPr>
            <p:ph type="sldImg"/>
          </p:nvPr>
        </p:nvSpPr>
        <p:spPr>
          <a:ln/>
        </p:spPr>
      </p:sp>
      <p:sp>
        <p:nvSpPr>
          <p:cNvPr id="164868"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A341C3CD-0C3C-684F-B51A-5FF0CD927A63}" type="slidenum">
              <a:rPr lang="en-US" b="0">
                <a:latin typeface="Times New Roman" charset="0"/>
              </a:rPr>
              <a:pPr/>
              <a:t>91</a:t>
            </a:fld>
            <a:endParaRPr lang="en-US" b="0">
              <a:latin typeface="Times New Roman" charset="0"/>
            </a:endParaRPr>
          </a:p>
        </p:txBody>
      </p:sp>
      <p:sp>
        <p:nvSpPr>
          <p:cNvPr id="165891" name="Rectangle 2"/>
          <p:cNvSpPr>
            <a:spLocks noGrp="1" noRot="1" noChangeAspect="1" noChangeArrowheads="1" noTextEdit="1"/>
          </p:cNvSpPr>
          <p:nvPr>
            <p:ph type="sldImg"/>
          </p:nvPr>
        </p:nvSpPr>
        <p:spPr>
          <a:ln/>
        </p:spPr>
      </p:sp>
      <p:sp>
        <p:nvSpPr>
          <p:cNvPr id="165892"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45719596-0D66-C947-8ADF-A3BA000E41C1}" type="slidenum">
              <a:rPr lang="en-US" b="0">
                <a:latin typeface="Times New Roman" charset="0"/>
              </a:rPr>
              <a:pPr/>
              <a:t>92</a:t>
            </a:fld>
            <a:endParaRPr lang="en-US" b="0">
              <a:latin typeface="Times New Roman" charset="0"/>
            </a:endParaRPr>
          </a:p>
        </p:txBody>
      </p:sp>
      <p:sp>
        <p:nvSpPr>
          <p:cNvPr id="166915" name="Rectangle 2"/>
          <p:cNvSpPr>
            <a:spLocks noGrp="1" noRot="1" noChangeAspect="1" noChangeArrowheads="1" noTextEdit="1"/>
          </p:cNvSpPr>
          <p:nvPr>
            <p:ph type="sldImg"/>
          </p:nvPr>
        </p:nvSpPr>
        <p:spPr>
          <a:ln/>
        </p:spPr>
      </p:sp>
      <p:sp>
        <p:nvSpPr>
          <p:cNvPr id="166916"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BE535FF6-6918-4A46-A0D6-878CFD889EAC}" type="slidenum">
              <a:rPr lang="en-US" b="0">
                <a:latin typeface="Times New Roman" charset="0"/>
              </a:rPr>
              <a:pPr/>
              <a:t>93</a:t>
            </a:fld>
            <a:endParaRPr lang="en-US" b="0">
              <a:latin typeface="Times New Roman" charset="0"/>
            </a:endParaRPr>
          </a:p>
        </p:txBody>
      </p:sp>
      <p:sp>
        <p:nvSpPr>
          <p:cNvPr id="152579" name="Rectangle 2"/>
          <p:cNvSpPr>
            <a:spLocks noGrp="1" noRot="1" noChangeAspect="1" noChangeArrowheads="1" noTextEdit="1"/>
          </p:cNvSpPr>
          <p:nvPr>
            <p:ph type="sldImg"/>
          </p:nvPr>
        </p:nvSpPr>
        <p:spPr>
          <a:ln/>
        </p:spPr>
      </p:sp>
      <p:sp>
        <p:nvSpPr>
          <p:cNvPr id="152580"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050265B6-ECA5-574F-B99D-C4C4AB0084D2}" type="slidenum">
              <a:rPr lang="en-US" b="0">
                <a:latin typeface="Times New Roman" charset="0"/>
              </a:rPr>
              <a:pPr/>
              <a:t>94</a:t>
            </a:fld>
            <a:endParaRPr lang="en-US" b="0">
              <a:latin typeface="Times New Roman" charset="0"/>
            </a:endParaRPr>
          </a:p>
        </p:txBody>
      </p:sp>
      <p:sp>
        <p:nvSpPr>
          <p:cNvPr id="153603" name="Rectangle 2"/>
          <p:cNvSpPr>
            <a:spLocks noGrp="1" noRot="1" noChangeAspect="1" noChangeArrowheads="1" noTextEdit="1"/>
          </p:cNvSpPr>
          <p:nvPr>
            <p:ph type="sldImg"/>
          </p:nvPr>
        </p:nvSpPr>
        <p:spPr>
          <a:ln/>
        </p:spPr>
      </p:sp>
      <p:sp>
        <p:nvSpPr>
          <p:cNvPr id="153604"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58EB8567-AA2A-F248-A85E-6F8941B7D1A6}" type="slidenum">
              <a:rPr lang="en-US" b="0">
                <a:latin typeface="Times New Roman" charset="0"/>
              </a:rPr>
              <a:pPr/>
              <a:t>95</a:t>
            </a:fld>
            <a:endParaRPr lang="en-US" b="0">
              <a:latin typeface="Times New Roman" charset="0"/>
            </a:endParaRPr>
          </a:p>
        </p:txBody>
      </p:sp>
      <p:sp>
        <p:nvSpPr>
          <p:cNvPr id="154627" name="Rectangle 2"/>
          <p:cNvSpPr>
            <a:spLocks noGrp="1" noRot="1" noChangeAspect="1" noChangeArrowheads="1" noTextEdit="1"/>
          </p:cNvSpPr>
          <p:nvPr>
            <p:ph type="sldImg"/>
          </p:nvPr>
        </p:nvSpPr>
        <p:spPr>
          <a:ln/>
        </p:spPr>
      </p:sp>
      <p:sp>
        <p:nvSpPr>
          <p:cNvPr id="154628"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2868C0A5-D5D0-9F48-9BCA-E281EDAB00C3}" type="slidenum">
              <a:rPr lang="en-US" b="0">
                <a:latin typeface="Times New Roman" charset="0"/>
              </a:rPr>
              <a:pPr/>
              <a:t>96</a:t>
            </a:fld>
            <a:endParaRPr lang="en-US" b="0">
              <a:latin typeface="Times New Roman" charset="0"/>
            </a:endParaRPr>
          </a:p>
        </p:txBody>
      </p:sp>
      <p:sp>
        <p:nvSpPr>
          <p:cNvPr id="155651" name="Rectangle 2"/>
          <p:cNvSpPr>
            <a:spLocks noGrp="1" noRot="1" noChangeAspect="1" noChangeArrowheads="1" noTextEdit="1"/>
          </p:cNvSpPr>
          <p:nvPr>
            <p:ph type="sldImg"/>
          </p:nvPr>
        </p:nvSpPr>
        <p:spPr>
          <a:ln/>
        </p:spPr>
      </p:sp>
      <p:sp>
        <p:nvSpPr>
          <p:cNvPr id="155652"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19F612F1-006E-004C-B66F-19C563045758}" type="slidenum">
              <a:rPr lang="en-US" b="0">
                <a:latin typeface="Times New Roman" charset="0"/>
              </a:rPr>
              <a:pPr/>
              <a:t>8</a:t>
            </a:fld>
            <a:endParaRPr lang="en-US" b="0">
              <a:latin typeface="Times New Roman" charset="0"/>
            </a:endParaRPr>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fld id="{D443234E-DF69-DD4B-ADB2-01628E675580}" type="slidenum">
              <a:rPr lang="en-US" b="0">
                <a:latin typeface="Times New Roman" charset="0"/>
              </a:rPr>
              <a:pPr/>
              <a:t>9</a:t>
            </a:fld>
            <a:endParaRPr lang="en-US" b="0">
              <a:latin typeface="Times New Roman" charset="0"/>
            </a:endParaRPr>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tr-TR">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fld id="{786FE40E-2A72-324B-9A22-70AF49CE95CF}" type="slidenum">
              <a:rPr lang="en-US"/>
              <a:pPr/>
              <a:t>‹#›</a:t>
            </a:fld>
            <a:endParaRPr lang="en-US"/>
          </a:p>
        </p:txBody>
      </p:sp>
    </p:spTree>
    <p:extLst>
      <p:ext uri="{BB962C8B-B14F-4D97-AF65-F5344CB8AC3E}">
        <p14:creationId xmlns:p14="http://schemas.microsoft.com/office/powerpoint/2010/main" val="91493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83236D8F-CBCA-A84E-995E-DCC43F6A6CB6}" type="slidenum">
              <a:rPr lang="en-US"/>
              <a:pPr/>
              <a:t>‹#›</a:t>
            </a:fld>
            <a:endParaRPr lang="en-US"/>
          </a:p>
        </p:txBody>
      </p:sp>
    </p:spTree>
    <p:extLst>
      <p:ext uri="{BB962C8B-B14F-4D97-AF65-F5344CB8AC3E}">
        <p14:creationId xmlns:p14="http://schemas.microsoft.com/office/powerpoint/2010/main" val="1307952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075" y="158750"/>
            <a:ext cx="2124075" cy="60785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23850" y="158750"/>
            <a:ext cx="6219825" cy="60785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2D45DAD0-0218-D244-A99C-A985E2871692}" type="slidenum">
              <a:rPr lang="en-US"/>
              <a:pPr/>
              <a:t>‹#›</a:t>
            </a:fld>
            <a:endParaRPr lang="en-US"/>
          </a:p>
        </p:txBody>
      </p:sp>
    </p:spTree>
    <p:extLst>
      <p:ext uri="{BB962C8B-B14F-4D97-AF65-F5344CB8AC3E}">
        <p14:creationId xmlns:p14="http://schemas.microsoft.com/office/powerpoint/2010/main" val="16938446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323850" y="158750"/>
            <a:ext cx="84963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323850" y="1557338"/>
            <a:ext cx="8496300" cy="22637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23850" y="3973513"/>
            <a:ext cx="8496300" cy="22637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BFAE7C1C-5AFB-154D-A58F-183D72B9E153}" type="slidenum">
              <a:rPr lang="en-US"/>
              <a:pPr/>
              <a:t>‹#›</a:t>
            </a:fld>
            <a:endParaRPr lang="en-US"/>
          </a:p>
        </p:txBody>
      </p:sp>
    </p:spTree>
    <p:extLst>
      <p:ext uri="{BB962C8B-B14F-4D97-AF65-F5344CB8AC3E}">
        <p14:creationId xmlns:p14="http://schemas.microsoft.com/office/powerpoint/2010/main" val="23892737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323850" y="158750"/>
            <a:ext cx="84963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23850" y="1557338"/>
            <a:ext cx="8496300" cy="22637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23850" y="3973513"/>
            <a:ext cx="8496300" cy="22637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534D28E6-3322-4948-A6C3-07B284EFC947}" type="slidenum">
              <a:rPr lang="en-US"/>
              <a:pPr/>
              <a:t>‹#›</a:t>
            </a:fld>
            <a:endParaRPr lang="en-US"/>
          </a:p>
        </p:txBody>
      </p:sp>
    </p:spTree>
    <p:extLst>
      <p:ext uri="{BB962C8B-B14F-4D97-AF65-F5344CB8AC3E}">
        <p14:creationId xmlns:p14="http://schemas.microsoft.com/office/powerpoint/2010/main" val="38844618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323850" y="158750"/>
            <a:ext cx="84963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323850" y="1557338"/>
            <a:ext cx="4171950" cy="22637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557338"/>
            <a:ext cx="4171950" cy="22637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323850" y="3973513"/>
            <a:ext cx="4171950" cy="22637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73513"/>
            <a:ext cx="4171950" cy="22637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fld id="{2945E7E6-F286-0340-8B24-12D928E4F671}" type="slidenum">
              <a:rPr lang="en-US"/>
              <a:pPr/>
              <a:t>‹#›</a:t>
            </a:fld>
            <a:endParaRPr lang="en-US"/>
          </a:p>
        </p:txBody>
      </p:sp>
    </p:spTree>
    <p:extLst>
      <p:ext uri="{BB962C8B-B14F-4D97-AF65-F5344CB8AC3E}">
        <p14:creationId xmlns:p14="http://schemas.microsoft.com/office/powerpoint/2010/main" val="4143162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F9B3A24B-35A3-8C41-A4A9-E51EFC900D67}" type="slidenum">
              <a:rPr lang="en-US"/>
              <a:pPr/>
              <a:t>‹#›</a:t>
            </a:fld>
            <a:endParaRPr lang="en-US"/>
          </a:p>
        </p:txBody>
      </p:sp>
    </p:spTree>
    <p:extLst>
      <p:ext uri="{BB962C8B-B14F-4D97-AF65-F5344CB8AC3E}">
        <p14:creationId xmlns:p14="http://schemas.microsoft.com/office/powerpoint/2010/main" val="1546362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fld id="{DDD5D47A-9A77-D241-A62D-F9C46721F50E}" type="slidenum">
              <a:rPr lang="en-US"/>
              <a:pPr/>
              <a:t>‹#›</a:t>
            </a:fld>
            <a:endParaRPr lang="en-US"/>
          </a:p>
        </p:txBody>
      </p:sp>
    </p:spTree>
    <p:extLst>
      <p:ext uri="{BB962C8B-B14F-4D97-AF65-F5344CB8AC3E}">
        <p14:creationId xmlns:p14="http://schemas.microsoft.com/office/powerpoint/2010/main" val="1521197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23850" y="1557338"/>
            <a:ext cx="4171950" cy="4679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57338"/>
            <a:ext cx="4171950" cy="4679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94532F9B-133A-6347-8E67-636515E72398}" type="slidenum">
              <a:rPr lang="en-US"/>
              <a:pPr/>
              <a:t>‹#›</a:t>
            </a:fld>
            <a:endParaRPr lang="en-US"/>
          </a:p>
        </p:txBody>
      </p:sp>
    </p:spTree>
    <p:extLst>
      <p:ext uri="{BB962C8B-B14F-4D97-AF65-F5344CB8AC3E}">
        <p14:creationId xmlns:p14="http://schemas.microsoft.com/office/powerpoint/2010/main" val="1617367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fld id="{06D5497F-B1BC-E744-8AE4-C8B617900674}" type="slidenum">
              <a:rPr lang="en-US"/>
              <a:pPr/>
              <a:t>‹#›</a:t>
            </a:fld>
            <a:endParaRPr lang="en-US"/>
          </a:p>
        </p:txBody>
      </p:sp>
    </p:spTree>
    <p:extLst>
      <p:ext uri="{BB962C8B-B14F-4D97-AF65-F5344CB8AC3E}">
        <p14:creationId xmlns:p14="http://schemas.microsoft.com/office/powerpoint/2010/main" val="3790145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fld id="{11AFE165-B4CA-3B42-8236-1C582F7D32A1}" type="slidenum">
              <a:rPr lang="en-US"/>
              <a:pPr/>
              <a:t>‹#›</a:t>
            </a:fld>
            <a:endParaRPr lang="en-US"/>
          </a:p>
        </p:txBody>
      </p:sp>
    </p:spTree>
    <p:extLst>
      <p:ext uri="{BB962C8B-B14F-4D97-AF65-F5344CB8AC3E}">
        <p14:creationId xmlns:p14="http://schemas.microsoft.com/office/powerpoint/2010/main" val="928615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627380EB-CDA1-B740-B870-1DD1A9E1F83C}" type="slidenum">
              <a:rPr lang="en-US"/>
              <a:pPr/>
              <a:t>‹#›</a:t>
            </a:fld>
            <a:endParaRPr lang="en-US"/>
          </a:p>
        </p:txBody>
      </p:sp>
    </p:spTree>
    <p:extLst>
      <p:ext uri="{BB962C8B-B14F-4D97-AF65-F5344CB8AC3E}">
        <p14:creationId xmlns:p14="http://schemas.microsoft.com/office/powerpoint/2010/main" val="387887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CCD5053C-7780-6D47-81BC-8C58BAF04FF5}" type="slidenum">
              <a:rPr lang="en-US"/>
              <a:pPr/>
              <a:t>‹#›</a:t>
            </a:fld>
            <a:endParaRPr lang="en-US"/>
          </a:p>
        </p:txBody>
      </p:sp>
    </p:spTree>
    <p:extLst>
      <p:ext uri="{BB962C8B-B14F-4D97-AF65-F5344CB8AC3E}">
        <p14:creationId xmlns:p14="http://schemas.microsoft.com/office/powerpoint/2010/main" val="1483240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DF70B805-4EE4-FC4C-947F-9844C36A5EA1}" type="slidenum">
              <a:rPr lang="en-US"/>
              <a:pPr/>
              <a:t>‹#›</a:t>
            </a:fld>
            <a:endParaRPr lang="en-US"/>
          </a:p>
        </p:txBody>
      </p:sp>
    </p:spTree>
    <p:extLst>
      <p:ext uri="{BB962C8B-B14F-4D97-AF65-F5344CB8AC3E}">
        <p14:creationId xmlns:p14="http://schemas.microsoft.com/office/powerpoint/2010/main" val="156120087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23850" y="158750"/>
            <a:ext cx="8496300" cy="11430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323850" y="1557338"/>
            <a:ext cx="8496300" cy="467995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0230" name="Rectangle 6"/>
          <p:cNvSpPr>
            <a:spLocks noGrp="1" noChangeArrowheads="1"/>
          </p:cNvSpPr>
          <p:nvPr>
            <p:ph type="sldNum" sz="quarter" idx="4"/>
          </p:nvPr>
        </p:nvSpPr>
        <p:spPr bwMode="auto">
          <a:xfrm>
            <a:off x="7956550" y="6381750"/>
            <a:ext cx="954088" cy="3095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vl1pPr>
          </a:lstStyle>
          <a:p>
            <a:fld id="{FB66EBE5-463D-804D-AE8E-D741560F2594}" type="slidenum">
              <a:rPr lang="en-US"/>
              <a:pPr/>
              <a:t>‹#›</a:t>
            </a:fld>
            <a:endParaRPr lang="en-US"/>
          </a:p>
        </p:txBody>
      </p:sp>
      <p:sp>
        <p:nvSpPr>
          <p:cNvPr id="180234" name="Line 10"/>
          <p:cNvSpPr>
            <a:spLocks noChangeShapeType="1"/>
          </p:cNvSpPr>
          <p:nvPr userDrawn="1"/>
        </p:nvSpPr>
        <p:spPr bwMode="auto">
          <a:xfrm>
            <a:off x="250825" y="1341438"/>
            <a:ext cx="8569325" cy="0"/>
          </a:xfrm>
          <a:prstGeom prst="line">
            <a:avLst/>
          </a:prstGeom>
          <a:noFill/>
          <a:ln w="38100" cmpd="dbl">
            <a:solidFill>
              <a:schemeClr val="tx1"/>
            </a:solidFill>
            <a:round/>
            <a:headEnd type="none" w="lg" len="lg"/>
            <a:tailEnd type="none" w="lg" len="lg"/>
          </a:ln>
          <a:effectLst/>
        </p:spPr>
        <p:txBody>
          <a:bodyPr wrap="none" lIns="90000" tIns="46800" rIns="90000" bIns="46800" anchor="ctr"/>
          <a:lstStyle/>
          <a:p>
            <a:pPr>
              <a:defRPr/>
            </a:pPr>
            <a:endParaRPr lang="en-US">
              <a:ea typeface="+mn-ea"/>
            </a:endParaRPr>
          </a:p>
        </p:txBody>
      </p:sp>
    </p:spTree>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Lst>
  <p:hf hdr="0" ftr="0" dt="0"/>
  <p:txStyles>
    <p:titleStyle>
      <a:lvl1pPr algn="ctr" rtl="0" eaLnBrk="0" fontAlgn="base" hangingPunct="0">
        <a:spcBef>
          <a:spcPct val="0"/>
        </a:spcBef>
        <a:spcAft>
          <a:spcPct val="0"/>
        </a:spcAft>
        <a:defRPr sz="3200" b="1">
          <a:solidFill>
            <a:schemeClr val="tx2"/>
          </a:solidFill>
          <a:latin typeface="+mj-lt"/>
          <a:ea typeface="ＭＳ Ｐゴシック" charset="0"/>
          <a:cs typeface="+mj-cs"/>
        </a:defRPr>
      </a:lvl1pPr>
      <a:lvl2pPr algn="ctr" rtl="0" eaLnBrk="0" fontAlgn="base" hangingPunct="0">
        <a:spcBef>
          <a:spcPct val="0"/>
        </a:spcBef>
        <a:spcAft>
          <a:spcPct val="0"/>
        </a:spcAft>
        <a:defRPr sz="3200" b="1">
          <a:solidFill>
            <a:schemeClr val="tx2"/>
          </a:solidFill>
          <a:latin typeface="Arial" charset="0"/>
          <a:ea typeface="ＭＳ Ｐゴシック" charset="0"/>
        </a:defRPr>
      </a:lvl2pPr>
      <a:lvl3pPr algn="ctr" rtl="0" eaLnBrk="0" fontAlgn="base" hangingPunct="0">
        <a:spcBef>
          <a:spcPct val="0"/>
        </a:spcBef>
        <a:spcAft>
          <a:spcPct val="0"/>
        </a:spcAft>
        <a:defRPr sz="3200" b="1">
          <a:solidFill>
            <a:schemeClr val="tx2"/>
          </a:solidFill>
          <a:latin typeface="Arial" charset="0"/>
          <a:ea typeface="ＭＳ Ｐゴシック" charset="0"/>
        </a:defRPr>
      </a:lvl3pPr>
      <a:lvl4pPr algn="ctr" rtl="0" eaLnBrk="0" fontAlgn="base" hangingPunct="0">
        <a:spcBef>
          <a:spcPct val="0"/>
        </a:spcBef>
        <a:spcAft>
          <a:spcPct val="0"/>
        </a:spcAft>
        <a:defRPr sz="3200" b="1">
          <a:solidFill>
            <a:schemeClr val="tx2"/>
          </a:solidFill>
          <a:latin typeface="Arial" charset="0"/>
          <a:ea typeface="ＭＳ Ｐゴシック" charset="0"/>
        </a:defRPr>
      </a:lvl4pPr>
      <a:lvl5pPr algn="ctr" rtl="0" eaLnBrk="0" fontAlgn="base" hangingPunct="0">
        <a:spcBef>
          <a:spcPct val="0"/>
        </a:spcBef>
        <a:spcAft>
          <a:spcPct val="0"/>
        </a:spcAft>
        <a:defRPr sz="3200" b="1">
          <a:solidFill>
            <a:schemeClr val="tx2"/>
          </a:solidFill>
          <a:latin typeface="Arial" charset="0"/>
          <a:ea typeface="ＭＳ Ｐゴシック" charset="0"/>
        </a:defRPr>
      </a:lvl5pPr>
      <a:lvl6pPr marL="457200" algn="ctr" rtl="0" fontAlgn="base">
        <a:spcBef>
          <a:spcPct val="0"/>
        </a:spcBef>
        <a:spcAft>
          <a:spcPct val="0"/>
        </a:spcAft>
        <a:defRPr sz="3200" b="1">
          <a:solidFill>
            <a:schemeClr val="tx2"/>
          </a:solidFill>
          <a:latin typeface="Arial" charset="0"/>
        </a:defRPr>
      </a:lvl6pPr>
      <a:lvl7pPr marL="914400" algn="ctr" rtl="0" fontAlgn="base">
        <a:spcBef>
          <a:spcPct val="0"/>
        </a:spcBef>
        <a:spcAft>
          <a:spcPct val="0"/>
        </a:spcAft>
        <a:defRPr sz="3200" b="1">
          <a:solidFill>
            <a:schemeClr val="tx2"/>
          </a:solidFill>
          <a:latin typeface="Arial" charset="0"/>
        </a:defRPr>
      </a:lvl7pPr>
      <a:lvl8pPr marL="1371600" algn="ctr" rtl="0" fontAlgn="base">
        <a:spcBef>
          <a:spcPct val="0"/>
        </a:spcBef>
        <a:spcAft>
          <a:spcPct val="0"/>
        </a:spcAft>
        <a:defRPr sz="3200" b="1">
          <a:solidFill>
            <a:schemeClr val="tx2"/>
          </a:solidFill>
          <a:latin typeface="Arial" charset="0"/>
        </a:defRPr>
      </a:lvl8pPr>
      <a:lvl9pPr marL="1828800" algn="ctr" rtl="0" fontAlgn="base">
        <a:spcBef>
          <a:spcPct val="0"/>
        </a:spcBef>
        <a:spcAft>
          <a:spcPct val="0"/>
        </a:spcAft>
        <a:defRPr sz="32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0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7.xml"/><Relationship Id="rId3" Type="http://schemas.openxmlformats.org/officeDocument/2006/relationships/image" Target="../media/image2.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9.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0.xml"/><Relationship Id="rId3" Type="http://schemas.openxmlformats.org/officeDocument/2006/relationships/image" Target="../media/image3.png"/></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5.xml"/><Relationship Id="rId3" Type="http://schemas.openxmlformats.org/officeDocument/2006/relationships/image" Target="../media/image4.png"/></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7.xml"/><Relationship Id="rId3" Type="http://schemas.openxmlformats.org/officeDocument/2006/relationships/image" Target="../media/image5.png"/></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8.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0.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4.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5.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8.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9.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0.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4.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5.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0E766454-7252-914E-A4DD-86BC295C6DED}" type="slidenum">
              <a:rPr lang="en-US" b="0"/>
              <a:pPr eaLnBrk="1" hangingPunct="1"/>
              <a:t>1</a:t>
            </a:fld>
            <a:endParaRPr lang="en-US" b="0"/>
          </a:p>
        </p:txBody>
      </p:sp>
      <p:sp>
        <p:nvSpPr>
          <p:cNvPr id="2051" name="Rectangle 2"/>
          <p:cNvSpPr>
            <a:spLocks noGrp="1" noChangeArrowheads="1"/>
          </p:cNvSpPr>
          <p:nvPr>
            <p:ph type="ctrTitle"/>
          </p:nvPr>
        </p:nvSpPr>
        <p:spPr>
          <a:xfrm>
            <a:off x="755650" y="1844675"/>
            <a:ext cx="7777163" cy="2663825"/>
          </a:xfrm>
        </p:spPr>
        <p:txBody>
          <a:bodyPr/>
          <a:lstStyle/>
          <a:p>
            <a:pPr eaLnBrk="1" hangingPunct="1"/>
            <a:r>
              <a:rPr lang="en-US" sz="3600" dirty="0">
                <a:solidFill>
                  <a:schemeClr val="tx1"/>
                </a:solidFill>
                <a:latin typeface="Tahoma Small Cap" charset="0"/>
              </a:rPr>
              <a:t>Chapter 6: </a:t>
            </a:r>
            <a:br>
              <a:rPr lang="en-US" sz="3600" dirty="0">
                <a:solidFill>
                  <a:schemeClr val="tx1"/>
                </a:solidFill>
                <a:latin typeface="Tahoma Small Cap" charset="0"/>
              </a:rPr>
            </a:br>
            <a:r>
              <a:rPr lang="en-US" sz="3600" dirty="0">
                <a:solidFill>
                  <a:schemeClr val="tx1"/>
                </a:solidFill>
                <a:latin typeface="Tahoma Small Cap" charset="0"/>
              </a:rPr>
              <a:t>Synchronization</a:t>
            </a:r>
          </a:p>
        </p:txBody>
      </p:sp>
      <p:sp>
        <p:nvSpPr>
          <p:cNvPr id="2052" name="Rectangle 11"/>
          <p:cNvSpPr>
            <a:spLocks noGrp="1" noChangeArrowheads="1"/>
          </p:cNvSpPr>
          <p:nvPr>
            <p:ph type="subTitle" idx="1"/>
          </p:nvPr>
        </p:nvSpPr>
        <p:spPr>
          <a:xfrm>
            <a:off x="1476375" y="4149724"/>
            <a:ext cx="6080125" cy="1295499"/>
          </a:xfrm>
        </p:spPr>
        <p:txBody>
          <a:bodyPr/>
          <a:lstStyle/>
          <a:p>
            <a:pPr eaLnBrk="1" hangingPunct="1"/>
            <a:r>
              <a:rPr lang="en-US" sz="1800" b="1" dirty="0">
                <a:latin typeface="Arial" charset="0"/>
              </a:rPr>
              <a:t>Last Update</a:t>
            </a:r>
            <a:r>
              <a:rPr lang="en-US" sz="1800" b="1" smtClean="0">
                <a:latin typeface="Arial" charset="0"/>
              </a:rPr>
              <a:t>: </a:t>
            </a:r>
            <a:r>
              <a:rPr lang="en-US" sz="1800" b="1" smtClean="0">
                <a:latin typeface="Arial" charset="0"/>
              </a:rPr>
              <a:t>Nov 13, 2019</a:t>
            </a:r>
            <a:endParaRPr lang="en-US" sz="1800" b="1" dirty="0">
              <a:latin typeface="Arial" charset="0"/>
            </a:endParaRPr>
          </a:p>
        </p:txBody>
      </p:sp>
      <p:sp>
        <p:nvSpPr>
          <p:cNvPr id="2053" name="Text Box 13"/>
          <p:cNvSpPr txBox="1">
            <a:spLocks noChangeArrowheads="1"/>
          </p:cNvSpPr>
          <p:nvPr/>
        </p:nvSpPr>
        <p:spPr bwMode="auto">
          <a:xfrm>
            <a:off x="2166938" y="188913"/>
            <a:ext cx="5284787" cy="1006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algn="ctr" eaLnBrk="1" hangingPunct="1"/>
            <a:r>
              <a:rPr lang="en-US" sz="2000" b="0">
                <a:latin typeface="Tahoma Small Cap" charset="0"/>
              </a:rPr>
              <a:t>Bilkent University </a:t>
            </a:r>
            <a:br>
              <a:rPr lang="en-US" sz="2000" b="0">
                <a:latin typeface="Tahoma Small Cap" charset="0"/>
              </a:rPr>
            </a:br>
            <a:r>
              <a:rPr lang="en-US" sz="2000" b="0">
                <a:latin typeface="Tahoma Small Cap" charset="0"/>
              </a:rPr>
              <a:t>Department of Computer Engineering</a:t>
            </a:r>
          </a:p>
          <a:p>
            <a:pPr algn="ctr" eaLnBrk="1" hangingPunct="1"/>
            <a:r>
              <a:rPr lang="en-US" sz="2000" b="0">
                <a:latin typeface="Tahoma Small Cap" charset="0"/>
              </a:rPr>
              <a:t>CS342 Operating Systems</a:t>
            </a:r>
          </a:p>
        </p:txBody>
      </p:sp>
      <p:pic>
        <p:nvPicPr>
          <p:cNvPr id="2054" name="Picture 15" descr="bilkent-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0100" y="188913"/>
            <a:ext cx="819150" cy="10477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F60D8206-CDE4-F842-9837-376024923DF9}" type="slidenum">
              <a:rPr lang="en-US" b="0"/>
              <a:pPr eaLnBrk="1" hangingPunct="1"/>
              <a:t>10</a:t>
            </a:fld>
            <a:endParaRPr lang="en-US" b="0"/>
          </a:p>
        </p:txBody>
      </p:sp>
      <p:sp>
        <p:nvSpPr>
          <p:cNvPr id="11267" name="Rectangle 2"/>
          <p:cNvSpPr>
            <a:spLocks noGrp="1" noChangeArrowheads="1"/>
          </p:cNvSpPr>
          <p:nvPr>
            <p:ph type="title"/>
          </p:nvPr>
        </p:nvSpPr>
        <p:spPr/>
        <p:txBody>
          <a:bodyPr/>
          <a:lstStyle/>
          <a:p>
            <a:pPr eaLnBrk="1" hangingPunct="1"/>
            <a:r>
              <a:rPr lang="en-US">
                <a:latin typeface="Arial" charset="0"/>
              </a:rPr>
              <a:t>Interleaved Execution sequence</a:t>
            </a:r>
          </a:p>
        </p:txBody>
      </p:sp>
      <p:sp>
        <p:nvSpPr>
          <p:cNvPr id="11268" name="Rectangle 3"/>
          <p:cNvSpPr>
            <a:spLocks noGrp="1" noChangeArrowheads="1"/>
          </p:cNvSpPr>
          <p:nvPr>
            <p:ph type="body" idx="1"/>
          </p:nvPr>
        </p:nvSpPr>
        <p:spPr/>
        <p:txBody>
          <a:bodyPr/>
          <a:lstStyle/>
          <a:p>
            <a:pPr eaLnBrk="1" hangingPunct="1">
              <a:lnSpc>
                <a:spcPct val="90000"/>
              </a:lnSpc>
            </a:pPr>
            <a:r>
              <a:rPr lang="en-US" sz="1800" dirty="0">
                <a:latin typeface="Arial" charset="0"/>
              </a:rPr>
              <a:t>Consider this execution interleaving with </a:t>
            </a:r>
            <a:r>
              <a:rPr lang="ja-JP" altLang="en-US" sz="1800" dirty="0">
                <a:latin typeface="Arial" charset="0"/>
              </a:rPr>
              <a:t>“</a:t>
            </a:r>
            <a:r>
              <a:rPr lang="en-US" sz="1800" dirty="0">
                <a:latin typeface="Arial" charset="0"/>
              </a:rPr>
              <a:t>count = 5</a:t>
            </a:r>
            <a:r>
              <a:rPr lang="ja-JP" altLang="en-US" sz="1800" dirty="0">
                <a:latin typeface="Arial" charset="0"/>
              </a:rPr>
              <a:t>”</a:t>
            </a:r>
            <a:r>
              <a:rPr lang="en-US" sz="1800" dirty="0">
                <a:latin typeface="Arial" charset="0"/>
              </a:rPr>
              <a:t> initially:</a:t>
            </a:r>
          </a:p>
          <a:p>
            <a:pPr lvl="1" eaLnBrk="1" hangingPunct="1">
              <a:lnSpc>
                <a:spcPct val="90000"/>
              </a:lnSpc>
              <a:buFontTx/>
              <a:buNone/>
            </a:pPr>
            <a:r>
              <a:rPr lang="en-US" sz="1800" dirty="0">
                <a:latin typeface="Arial" charset="0"/>
              </a:rPr>
              <a:t>	S0: producer execute register1 = count   {register1 = 5}</a:t>
            </a:r>
            <a:br>
              <a:rPr lang="en-US" sz="1800" dirty="0">
                <a:latin typeface="Arial" charset="0"/>
              </a:rPr>
            </a:br>
            <a:r>
              <a:rPr lang="en-US" sz="1800" dirty="0">
                <a:latin typeface="Arial" charset="0"/>
              </a:rPr>
              <a:t>S1: producer execute register1 = register1 + 1   {register1 = 6} </a:t>
            </a:r>
            <a:br>
              <a:rPr lang="en-US" sz="1800" dirty="0">
                <a:latin typeface="Arial" charset="0"/>
              </a:rPr>
            </a:br>
            <a:r>
              <a:rPr lang="en-US" sz="1800" dirty="0">
                <a:latin typeface="Arial" charset="0"/>
              </a:rPr>
              <a:t>S2: consumer execute register2 = count   {register2 = 5} </a:t>
            </a:r>
            <a:br>
              <a:rPr lang="en-US" sz="1800" dirty="0">
                <a:latin typeface="Arial" charset="0"/>
              </a:rPr>
            </a:br>
            <a:r>
              <a:rPr lang="en-US" sz="1800" dirty="0">
                <a:latin typeface="Arial" charset="0"/>
              </a:rPr>
              <a:t>S3: consumer execute register2 = register2 - 1   {register2 = 4} </a:t>
            </a:r>
            <a:br>
              <a:rPr lang="en-US" sz="1800" dirty="0">
                <a:latin typeface="Arial" charset="0"/>
              </a:rPr>
            </a:br>
            <a:r>
              <a:rPr lang="en-US" sz="1800" dirty="0">
                <a:latin typeface="Arial" charset="0"/>
              </a:rPr>
              <a:t>S4: producer execute </a:t>
            </a:r>
            <a:r>
              <a:rPr lang="en-US" sz="1800" dirty="0">
                <a:solidFill>
                  <a:srgbClr val="FF9900"/>
                </a:solidFill>
                <a:latin typeface="Arial" charset="0"/>
              </a:rPr>
              <a:t>count = register1</a:t>
            </a:r>
            <a:r>
              <a:rPr lang="en-US" sz="1800" dirty="0">
                <a:latin typeface="Arial" charset="0"/>
              </a:rPr>
              <a:t>   {count = 6 } </a:t>
            </a:r>
            <a:br>
              <a:rPr lang="en-US" sz="1800" dirty="0">
                <a:latin typeface="Arial" charset="0"/>
              </a:rPr>
            </a:br>
            <a:r>
              <a:rPr lang="en-US" sz="1800" dirty="0">
                <a:latin typeface="Arial" charset="0"/>
              </a:rPr>
              <a:t>S5: consumer execute </a:t>
            </a:r>
            <a:r>
              <a:rPr lang="en-US" sz="1800" dirty="0">
                <a:solidFill>
                  <a:srgbClr val="FF9900"/>
                </a:solidFill>
                <a:latin typeface="Arial" charset="0"/>
              </a:rPr>
              <a:t>count = register2</a:t>
            </a:r>
            <a:r>
              <a:rPr lang="en-US" sz="1800" dirty="0">
                <a:latin typeface="Arial" charset="0"/>
              </a:rPr>
              <a:t>   {count = 4</a:t>
            </a:r>
            <a:r>
              <a:rPr lang="en-US" sz="1800" dirty="0" smtClean="0">
                <a:latin typeface="Arial" charset="0"/>
              </a:rPr>
              <a:t>}</a:t>
            </a:r>
          </a:p>
          <a:p>
            <a:pPr lvl="1" eaLnBrk="1" hangingPunct="1">
              <a:lnSpc>
                <a:spcPct val="90000"/>
              </a:lnSpc>
              <a:buFontTx/>
              <a:buNone/>
            </a:pPr>
            <a:endParaRPr lang="en-US" sz="1800" dirty="0">
              <a:latin typeface="Arial" charset="0"/>
            </a:endParaRPr>
          </a:p>
          <a:p>
            <a:pPr eaLnBrk="1" hangingPunct="1"/>
            <a:endParaRPr lang="en-US" dirty="0">
              <a:latin typeface="Arial"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Count value may be 4, 6, or 5 in various runs. </a:t>
            </a:r>
          </a:p>
          <a:p>
            <a:r>
              <a:rPr lang="en-US" dirty="0" smtClean="0"/>
              <a:t>But it should be 5 (as a result of one increment, one decrement operation)</a:t>
            </a:r>
          </a:p>
          <a:p>
            <a:r>
              <a:rPr lang="en-US" dirty="0" smtClean="0"/>
              <a:t>Interleaved access to count causes data inconsistency: 4, 5, 6.</a:t>
            </a:r>
          </a:p>
          <a:p>
            <a:r>
              <a:rPr lang="en-US" dirty="0" smtClean="0"/>
              <a:t>For consistent results (5), either count++ should be executed and finished first, or count</a:t>
            </a:r>
            <a:r>
              <a:rPr lang="mr-IN" dirty="0" smtClean="0"/>
              <a:t>–</a:t>
            </a:r>
            <a:r>
              <a:rPr lang="en-US" dirty="0" smtClean="0"/>
              <a:t> should be executed and finished. Not interleaved. </a:t>
            </a:r>
          </a:p>
          <a:p>
            <a:r>
              <a:rPr lang="en-US" dirty="0" smtClean="0"/>
              <a:t>We need to enforce non-interleaved access (atomic) in this case. This means: synchronization required. </a:t>
            </a:r>
            <a:endParaRPr lang="en-US" dirty="0"/>
          </a:p>
        </p:txBody>
      </p:sp>
      <p:sp>
        <p:nvSpPr>
          <p:cNvPr id="4" name="Slide Number Placeholder 3"/>
          <p:cNvSpPr>
            <a:spLocks noGrp="1"/>
          </p:cNvSpPr>
          <p:nvPr>
            <p:ph type="sldNum" sz="quarter" idx="10"/>
          </p:nvPr>
        </p:nvSpPr>
        <p:spPr/>
        <p:txBody>
          <a:bodyPr/>
          <a:lstStyle/>
          <a:p>
            <a:fld id="{F9B3A24B-35A3-8C41-A4A9-E51EFC900D67}" type="slidenum">
              <a:rPr lang="en-US" smtClean="0"/>
              <a:pPr/>
              <a:t>11</a:t>
            </a:fld>
            <a:endParaRPr lang="en-US"/>
          </a:p>
        </p:txBody>
      </p:sp>
    </p:spTree>
    <p:extLst>
      <p:ext uri="{BB962C8B-B14F-4D97-AF65-F5344CB8AC3E}">
        <p14:creationId xmlns:p14="http://schemas.microsoft.com/office/powerpoint/2010/main" val="36619440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C3026BB8-1562-8C4D-8D98-B186B0B21345}" type="slidenum">
              <a:rPr lang="en-US" b="0"/>
              <a:pPr eaLnBrk="1" hangingPunct="1"/>
              <a:t>12</a:t>
            </a:fld>
            <a:endParaRPr lang="en-US" b="0"/>
          </a:p>
        </p:txBody>
      </p:sp>
      <p:sp>
        <p:nvSpPr>
          <p:cNvPr id="12291" name="Rectangle 2"/>
          <p:cNvSpPr>
            <a:spLocks noGrp="1" noChangeArrowheads="1"/>
          </p:cNvSpPr>
          <p:nvPr>
            <p:ph type="title"/>
          </p:nvPr>
        </p:nvSpPr>
        <p:spPr/>
        <p:txBody>
          <a:bodyPr/>
          <a:lstStyle/>
          <a:p>
            <a:pPr eaLnBrk="1" hangingPunct="1"/>
            <a:r>
              <a:rPr lang="en-US">
                <a:latin typeface="Arial" charset="0"/>
              </a:rPr>
              <a:t>Programs and critical sections</a:t>
            </a:r>
          </a:p>
        </p:txBody>
      </p:sp>
      <p:sp>
        <p:nvSpPr>
          <p:cNvPr id="12292" name="Rectangle 3"/>
          <p:cNvSpPr>
            <a:spLocks noGrp="1" noChangeArrowheads="1"/>
          </p:cNvSpPr>
          <p:nvPr>
            <p:ph type="body" idx="1"/>
          </p:nvPr>
        </p:nvSpPr>
        <p:spPr/>
        <p:txBody>
          <a:bodyPr/>
          <a:lstStyle/>
          <a:p>
            <a:pPr eaLnBrk="1" hangingPunct="1"/>
            <a:r>
              <a:rPr lang="en-US" dirty="0">
                <a:latin typeface="Arial" charset="0"/>
              </a:rPr>
              <a:t>The part of the program (process) that is accessing and changing shared data is called its </a:t>
            </a:r>
            <a:r>
              <a:rPr lang="en-US" dirty="0">
                <a:solidFill>
                  <a:srgbClr val="FF0000"/>
                </a:solidFill>
                <a:latin typeface="Arial" charset="0"/>
              </a:rPr>
              <a:t>critical section</a:t>
            </a:r>
          </a:p>
        </p:txBody>
      </p:sp>
      <p:sp>
        <p:nvSpPr>
          <p:cNvPr id="12293" name="Rectangle 4"/>
          <p:cNvSpPr>
            <a:spLocks noChangeArrowheads="1"/>
          </p:cNvSpPr>
          <p:nvPr/>
        </p:nvSpPr>
        <p:spPr bwMode="auto">
          <a:xfrm>
            <a:off x="1331913" y="2636838"/>
            <a:ext cx="1800225" cy="3168650"/>
          </a:xfrm>
          <a:prstGeom prst="rect">
            <a:avLst/>
          </a:prstGeom>
          <a:solidFill>
            <a:schemeClr val="accent1"/>
          </a:solidFill>
          <a:ln w="3175">
            <a:solidFill>
              <a:schemeClr val="tx1"/>
            </a:solidFill>
            <a:miter lim="800000"/>
            <a:headEnd type="none" w="lg" len="lg"/>
            <a:tailEnd type="none" w="lg" len="lg"/>
          </a:ln>
        </p:spPr>
        <p:txBody>
          <a:bodyPr wrap="none" lIns="90000" tIns="46800" rIns="90000" bIns="46800" anchor="ctr"/>
          <a:lstStyle/>
          <a:p>
            <a:pPr algn="ctr"/>
            <a:endParaRPr lang="tr-TR" b="0"/>
          </a:p>
        </p:txBody>
      </p:sp>
      <p:sp>
        <p:nvSpPr>
          <p:cNvPr id="12294" name="Rectangle 5"/>
          <p:cNvSpPr>
            <a:spLocks noChangeArrowheads="1"/>
          </p:cNvSpPr>
          <p:nvPr/>
        </p:nvSpPr>
        <p:spPr bwMode="auto">
          <a:xfrm>
            <a:off x="3995738" y="2636838"/>
            <a:ext cx="1800225" cy="3168650"/>
          </a:xfrm>
          <a:prstGeom prst="rect">
            <a:avLst/>
          </a:prstGeom>
          <a:solidFill>
            <a:schemeClr val="accent1"/>
          </a:solidFill>
          <a:ln w="3175">
            <a:solidFill>
              <a:schemeClr val="tx1"/>
            </a:solidFill>
            <a:miter lim="800000"/>
            <a:headEnd type="none" w="lg" len="lg"/>
            <a:tailEnd type="none" w="lg" len="lg"/>
          </a:ln>
        </p:spPr>
        <p:txBody>
          <a:bodyPr wrap="none" lIns="90000" tIns="46800" rIns="90000" bIns="46800" anchor="ctr"/>
          <a:lstStyle/>
          <a:p>
            <a:endParaRPr lang="en-US"/>
          </a:p>
        </p:txBody>
      </p:sp>
      <p:sp>
        <p:nvSpPr>
          <p:cNvPr id="12295" name="Rectangle 6"/>
          <p:cNvSpPr>
            <a:spLocks noChangeArrowheads="1"/>
          </p:cNvSpPr>
          <p:nvPr/>
        </p:nvSpPr>
        <p:spPr bwMode="auto">
          <a:xfrm>
            <a:off x="6516688" y="2565400"/>
            <a:ext cx="1800225" cy="3168650"/>
          </a:xfrm>
          <a:prstGeom prst="rect">
            <a:avLst/>
          </a:prstGeom>
          <a:solidFill>
            <a:schemeClr val="accent1"/>
          </a:solidFill>
          <a:ln w="3175">
            <a:solidFill>
              <a:schemeClr val="tx1"/>
            </a:solidFill>
            <a:miter lim="800000"/>
            <a:headEnd type="none" w="lg" len="lg"/>
            <a:tailEnd type="none" w="lg" len="lg"/>
          </a:ln>
        </p:spPr>
        <p:txBody>
          <a:bodyPr wrap="none" lIns="90000" tIns="46800" rIns="90000" bIns="46800" anchor="ctr"/>
          <a:lstStyle/>
          <a:p>
            <a:endParaRPr lang="en-US"/>
          </a:p>
        </p:txBody>
      </p:sp>
      <p:sp>
        <p:nvSpPr>
          <p:cNvPr id="12296" name="Text Box 8"/>
          <p:cNvSpPr txBox="1">
            <a:spLocks noChangeArrowheads="1"/>
          </p:cNvSpPr>
          <p:nvPr/>
        </p:nvSpPr>
        <p:spPr bwMode="auto">
          <a:xfrm>
            <a:off x="1619250" y="3500438"/>
            <a:ext cx="11969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Change X</a:t>
            </a:r>
          </a:p>
        </p:txBody>
      </p:sp>
      <p:sp>
        <p:nvSpPr>
          <p:cNvPr id="12297" name="Text Box 9"/>
          <p:cNvSpPr txBox="1">
            <a:spLocks noChangeArrowheads="1"/>
          </p:cNvSpPr>
          <p:nvPr/>
        </p:nvSpPr>
        <p:spPr bwMode="auto">
          <a:xfrm>
            <a:off x="4211638" y="4797425"/>
            <a:ext cx="11969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Change X</a:t>
            </a:r>
          </a:p>
        </p:txBody>
      </p:sp>
      <p:sp>
        <p:nvSpPr>
          <p:cNvPr id="12298" name="Text Box 10"/>
          <p:cNvSpPr txBox="1">
            <a:spLocks noChangeArrowheads="1"/>
          </p:cNvSpPr>
          <p:nvPr/>
        </p:nvSpPr>
        <p:spPr bwMode="auto">
          <a:xfrm>
            <a:off x="4284663" y="3789363"/>
            <a:ext cx="11969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Change Y</a:t>
            </a:r>
          </a:p>
        </p:txBody>
      </p:sp>
      <p:sp>
        <p:nvSpPr>
          <p:cNvPr id="12299" name="Text Box 12"/>
          <p:cNvSpPr txBox="1">
            <a:spLocks noChangeArrowheads="1"/>
          </p:cNvSpPr>
          <p:nvPr/>
        </p:nvSpPr>
        <p:spPr bwMode="auto">
          <a:xfrm>
            <a:off x="6804025" y="4221163"/>
            <a:ext cx="11969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Change Y</a:t>
            </a:r>
          </a:p>
        </p:txBody>
      </p:sp>
      <p:sp>
        <p:nvSpPr>
          <p:cNvPr id="12300" name="Text Box 13"/>
          <p:cNvSpPr txBox="1">
            <a:spLocks noChangeArrowheads="1"/>
          </p:cNvSpPr>
          <p:nvPr/>
        </p:nvSpPr>
        <p:spPr bwMode="auto">
          <a:xfrm>
            <a:off x="1646238" y="4652963"/>
            <a:ext cx="11969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Change Y</a:t>
            </a:r>
          </a:p>
        </p:txBody>
      </p:sp>
      <p:sp>
        <p:nvSpPr>
          <p:cNvPr id="12301" name="Text Box 14"/>
          <p:cNvSpPr txBox="1">
            <a:spLocks noChangeArrowheads="1"/>
          </p:cNvSpPr>
          <p:nvPr/>
        </p:nvSpPr>
        <p:spPr bwMode="auto">
          <a:xfrm>
            <a:off x="4284663" y="3068638"/>
            <a:ext cx="11969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Change X</a:t>
            </a:r>
          </a:p>
        </p:txBody>
      </p:sp>
      <p:sp>
        <p:nvSpPr>
          <p:cNvPr id="816143" name="Rectangle 15"/>
          <p:cNvSpPr>
            <a:spLocks noChangeArrowheads="1"/>
          </p:cNvSpPr>
          <p:nvPr/>
        </p:nvSpPr>
        <p:spPr bwMode="auto">
          <a:xfrm>
            <a:off x="1403350" y="3357563"/>
            <a:ext cx="1584325" cy="647700"/>
          </a:xfrm>
          <a:prstGeom prst="rect">
            <a:avLst/>
          </a:prstGeom>
          <a:noFill/>
          <a:ln w="3175">
            <a:solidFill>
              <a:schemeClr val="tx1"/>
            </a:solidFill>
            <a:prstDash val="dash"/>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816144" name="Rectangle 16"/>
          <p:cNvSpPr>
            <a:spLocks noChangeArrowheads="1"/>
          </p:cNvSpPr>
          <p:nvPr/>
        </p:nvSpPr>
        <p:spPr bwMode="auto">
          <a:xfrm>
            <a:off x="4067175" y="2924175"/>
            <a:ext cx="1584325" cy="647700"/>
          </a:xfrm>
          <a:prstGeom prst="rect">
            <a:avLst/>
          </a:prstGeom>
          <a:noFill/>
          <a:ln w="3175">
            <a:solidFill>
              <a:schemeClr val="tx1"/>
            </a:solidFill>
            <a:prstDash val="dash"/>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816145" name="Rectangle 17"/>
          <p:cNvSpPr>
            <a:spLocks noChangeArrowheads="1"/>
          </p:cNvSpPr>
          <p:nvPr/>
        </p:nvSpPr>
        <p:spPr bwMode="auto">
          <a:xfrm>
            <a:off x="4067175" y="4652963"/>
            <a:ext cx="1584325" cy="647700"/>
          </a:xfrm>
          <a:prstGeom prst="rect">
            <a:avLst/>
          </a:prstGeom>
          <a:noFill/>
          <a:ln w="3175">
            <a:solidFill>
              <a:schemeClr val="tx1"/>
            </a:solidFill>
            <a:prstDash val="dash"/>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816146" name="Rectangle 18"/>
          <p:cNvSpPr>
            <a:spLocks noChangeArrowheads="1"/>
          </p:cNvSpPr>
          <p:nvPr/>
        </p:nvSpPr>
        <p:spPr bwMode="auto">
          <a:xfrm>
            <a:off x="1403350" y="4508500"/>
            <a:ext cx="1584325" cy="647700"/>
          </a:xfrm>
          <a:prstGeom prst="rect">
            <a:avLst/>
          </a:prstGeom>
          <a:noFill/>
          <a:ln w="3175">
            <a:solidFill>
              <a:srgbClr val="FF9900"/>
            </a:solidFill>
            <a:prstDash val="dash"/>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816147" name="Rectangle 19"/>
          <p:cNvSpPr>
            <a:spLocks noChangeArrowheads="1"/>
          </p:cNvSpPr>
          <p:nvPr/>
        </p:nvSpPr>
        <p:spPr bwMode="auto">
          <a:xfrm>
            <a:off x="4067175" y="3716338"/>
            <a:ext cx="1584325" cy="647700"/>
          </a:xfrm>
          <a:prstGeom prst="rect">
            <a:avLst/>
          </a:prstGeom>
          <a:noFill/>
          <a:ln w="3175">
            <a:solidFill>
              <a:srgbClr val="FF9900"/>
            </a:solidFill>
            <a:prstDash val="dash"/>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816148" name="Rectangle 20"/>
          <p:cNvSpPr>
            <a:spLocks noChangeArrowheads="1"/>
          </p:cNvSpPr>
          <p:nvPr/>
        </p:nvSpPr>
        <p:spPr bwMode="auto">
          <a:xfrm>
            <a:off x="6588125" y="4076700"/>
            <a:ext cx="1584325" cy="647700"/>
          </a:xfrm>
          <a:prstGeom prst="rect">
            <a:avLst/>
          </a:prstGeom>
          <a:noFill/>
          <a:ln w="3175">
            <a:solidFill>
              <a:srgbClr val="FF9900"/>
            </a:solidFill>
            <a:prstDash val="dash"/>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12308" name="Text Box 21"/>
          <p:cNvSpPr txBox="1">
            <a:spLocks noChangeArrowheads="1"/>
          </p:cNvSpPr>
          <p:nvPr/>
        </p:nvSpPr>
        <p:spPr bwMode="auto">
          <a:xfrm>
            <a:off x="1325563" y="2270125"/>
            <a:ext cx="18065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Process 1 Code</a:t>
            </a:r>
          </a:p>
        </p:txBody>
      </p:sp>
      <p:sp>
        <p:nvSpPr>
          <p:cNvPr id="12309" name="Text Box 22"/>
          <p:cNvSpPr txBox="1">
            <a:spLocks noChangeArrowheads="1"/>
          </p:cNvSpPr>
          <p:nvPr/>
        </p:nvSpPr>
        <p:spPr bwMode="auto">
          <a:xfrm>
            <a:off x="3924300" y="2276475"/>
            <a:ext cx="18065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Process 2 Code</a:t>
            </a:r>
          </a:p>
        </p:txBody>
      </p:sp>
      <p:sp>
        <p:nvSpPr>
          <p:cNvPr id="12310" name="Text Box 23"/>
          <p:cNvSpPr txBox="1">
            <a:spLocks noChangeArrowheads="1"/>
          </p:cNvSpPr>
          <p:nvPr/>
        </p:nvSpPr>
        <p:spPr bwMode="auto">
          <a:xfrm>
            <a:off x="6516688" y="2205038"/>
            <a:ext cx="18065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Process 3 Code</a:t>
            </a:r>
          </a:p>
        </p:txBody>
      </p:sp>
      <p:sp>
        <p:nvSpPr>
          <p:cNvPr id="12311" name="Text Box 24"/>
          <p:cNvSpPr txBox="1">
            <a:spLocks noChangeArrowheads="1"/>
          </p:cNvSpPr>
          <p:nvPr/>
        </p:nvSpPr>
        <p:spPr bwMode="auto">
          <a:xfrm>
            <a:off x="2825750" y="5949950"/>
            <a:ext cx="38512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Assuming X and Y are shared data.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16143"/>
                                        </p:tgtEl>
                                        <p:attrNameLst>
                                          <p:attrName>style.visibility</p:attrName>
                                        </p:attrNameLst>
                                      </p:cBhvr>
                                      <p:to>
                                        <p:strVal val="visible"/>
                                      </p:to>
                                    </p:set>
                                    <p:animEffect transition="in" filter="blinds(horizontal)">
                                      <p:cBhvr>
                                        <p:cTn id="7" dur="500"/>
                                        <p:tgtEl>
                                          <p:spTgt spid="816143"/>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816144"/>
                                        </p:tgtEl>
                                        <p:attrNameLst>
                                          <p:attrName>style.visibility</p:attrName>
                                        </p:attrNameLst>
                                      </p:cBhvr>
                                      <p:to>
                                        <p:strVal val="visible"/>
                                      </p:to>
                                    </p:set>
                                    <p:animEffect transition="in" filter="blinds(horizontal)">
                                      <p:cBhvr>
                                        <p:cTn id="10" dur="500"/>
                                        <p:tgtEl>
                                          <p:spTgt spid="816144"/>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816145"/>
                                        </p:tgtEl>
                                        <p:attrNameLst>
                                          <p:attrName>style.visibility</p:attrName>
                                        </p:attrNameLst>
                                      </p:cBhvr>
                                      <p:to>
                                        <p:strVal val="visible"/>
                                      </p:to>
                                    </p:set>
                                    <p:animEffect transition="in" filter="blinds(horizontal)">
                                      <p:cBhvr>
                                        <p:cTn id="13" dur="500"/>
                                        <p:tgtEl>
                                          <p:spTgt spid="816145"/>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816146"/>
                                        </p:tgtEl>
                                        <p:attrNameLst>
                                          <p:attrName>style.visibility</p:attrName>
                                        </p:attrNameLst>
                                      </p:cBhvr>
                                      <p:to>
                                        <p:strVal val="visible"/>
                                      </p:to>
                                    </p:set>
                                    <p:animEffect transition="in" filter="blinds(horizontal)">
                                      <p:cBhvr>
                                        <p:cTn id="18" dur="500"/>
                                        <p:tgtEl>
                                          <p:spTgt spid="816146"/>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816147"/>
                                        </p:tgtEl>
                                        <p:attrNameLst>
                                          <p:attrName>style.visibility</p:attrName>
                                        </p:attrNameLst>
                                      </p:cBhvr>
                                      <p:to>
                                        <p:strVal val="visible"/>
                                      </p:to>
                                    </p:set>
                                    <p:animEffect transition="in" filter="blinds(horizontal)">
                                      <p:cBhvr>
                                        <p:cTn id="21" dur="500"/>
                                        <p:tgtEl>
                                          <p:spTgt spid="816147"/>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816148"/>
                                        </p:tgtEl>
                                        <p:attrNameLst>
                                          <p:attrName>style.visibility</p:attrName>
                                        </p:attrNameLst>
                                      </p:cBhvr>
                                      <p:to>
                                        <p:strVal val="visible"/>
                                      </p:to>
                                    </p:set>
                                    <p:animEffect transition="in" filter="blinds(horizontal)">
                                      <p:cBhvr>
                                        <p:cTn id="24" dur="500"/>
                                        <p:tgtEl>
                                          <p:spTgt spid="816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6143" grpId="0" animBg="1"/>
      <p:bldP spid="816144" grpId="0" animBg="1"/>
      <p:bldP spid="816145" grpId="0" animBg="1"/>
      <p:bldP spid="816146" grpId="0" animBg="1"/>
      <p:bldP spid="816147" grpId="0" animBg="1"/>
      <p:bldP spid="81614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177DB5FF-2EC4-0547-9B57-CC8B22E3D445}" type="slidenum">
              <a:rPr lang="en-US" b="0"/>
              <a:pPr eaLnBrk="1" hangingPunct="1"/>
              <a:t>13</a:t>
            </a:fld>
            <a:endParaRPr lang="en-US" b="0"/>
          </a:p>
        </p:txBody>
      </p:sp>
      <p:sp>
        <p:nvSpPr>
          <p:cNvPr id="13315" name="Rectangle 2"/>
          <p:cNvSpPr>
            <a:spLocks noGrp="1" noChangeArrowheads="1"/>
          </p:cNvSpPr>
          <p:nvPr>
            <p:ph type="title"/>
          </p:nvPr>
        </p:nvSpPr>
        <p:spPr/>
        <p:txBody>
          <a:bodyPr/>
          <a:lstStyle/>
          <a:p>
            <a:pPr eaLnBrk="1" hangingPunct="1"/>
            <a:r>
              <a:rPr lang="en-US">
                <a:latin typeface="Arial" charset="0"/>
              </a:rPr>
              <a:t>Program lifetime and its structure</a:t>
            </a:r>
          </a:p>
        </p:txBody>
      </p:sp>
      <p:sp>
        <p:nvSpPr>
          <p:cNvPr id="13316" name="Rectangle 3"/>
          <p:cNvSpPr>
            <a:spLocks noGrp="1" noChangeArrowheads="1"/>
          </p:cNvSpPr>
          <p:nvPr>
            <p:ph type="body" idx="1"/>
          </p:nvPr>
        </p:nvSpPr>
        <p:spPr/>
        <p:txBody>
          <a:bodyPr/>
          <a:lstStyle/>
          <a:p>
            <a:pPr eaLnBrk="1" hangingPunct="1"/>
            <a:r>
              <a:rPr lang="en-US" dirty="0">
                <a:latin typeface="Arial" charset="0"/>
              </a:rPr>
              <a:t>Considering a process: </a:t>
            </a:r>
          </a:p>
          <a:p>
            <a:pPr lvl="1" eaLnBrk="1" hangingPunct="1"/>
            <a:r>
              <a:rPr lang="en-US" dirty="0">
                <a:latin typeface="Arial" charset="0"/>
              </a:rPr>
              <a:t>It may be executing critical section code from time to time</a:t>
            </a:r>
          </a:p>
          <a:p>
            <a:pPr lvl="1" eaLnBrk="1" hangingPunct="1"/>
            <a:r>
              <a:rPr lang="en-US" dirty="0">
                <a:latin typeface="Arial" charset="0"/>
              </a:rPr>
              <a:t>It may be executing non critical section code (remainder section) other times. </a:t>
            </a:r>
          </a:p>
          <a:p>
            <a:pPr lvl="1" eaLnBrk="1" hangingPunct="1"/>
            <a:endParaRPr lang="en-US" dirty="0">
              <a:latin typeface="Arial" charset="0"/>
            </a:endParaRPr>
          </a:p>
          <a:p>
            <a:pPr eaLnBrk="1" hangingPunct="1"/>
            <a:r>
              <a:rPr lang="en-US" dirty="0">
                <a:latin typeface="Arial" charset="0"/>
              </a:rPr>
              <a:t>We should </a:t>
            </a:r>
            <a:r>
              <a:rPr lang="en-US" dirty="0">
                <a:solidFill>
                  <a:srgbClr val="FF0000"/>
                </a:solidFill>
                <a:latin typeface="Arial" charset="0"/>
              </a:rPr>
              <a:t>not allow </a:t>
            </a:r>
            <a:r>
              <a:rPr lang="en-US" dirty="0">
                <a:latin typeface="Arial" charset="0"/>
              </a:rPr>
              <a:t>more than one process to be </a:t>
            </a:r>
            <a:r>
              <a:rPr lang="en-US" dirty="0">
                <a:solidFill>
                  <a:srgbClr val="FF0000"/>
                </a:solidFill>
                <a:latin typeface="Arial" charset="0"/>
              </a:rPr>
              <a:t>in their critical regions</a:t>
            </a:r>
            <a:r>
              <a:rPr lang="en-US" dirty="0">
                <a:latin typeface="Arial" charset="0"/>
              </a:rPr>
              <a:t> where they are manipulating the </a:t>
            </a:r>
            <a:r>
              <a:rPr lang="en-US" i="1" dirty="0">
                <a:latin typeface="Arial" charset="0"/>
              </a:rPr>
              <a:t>same</a:t>
            </a:r>
            <a:r>
              <a:rPr lang="en-US" dirty="0">
                <a:latin typeface="Arial" charset="0"/>
              </a:rPr>
              <a:t> shared data. </a:t>
            </a:r>
          </a:p>
          <a:p>
            <a:pPr eaLnBrk="1" hangingPunct="1"/>
            <a:endParaRPr lang="en-US" dirty="0">
              <a:latin typeface="Arial"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34A612F8-2914-3145-883D-CB02A0A2F3A1}" type="slidenum">
              <a:rPr lang="en-US" b="0"/>
              <a:pPr eaLnBrk="1" hangingPunct="1"/>
              <a:t>14</a:t>
            </a:fld>
            <a:endParaRPr lang="en-US" b="0"/>
          </a:p>
        </p:txBody>
      </p:sp>
      <p:sp>
        <p:nvSpPr>
          <p:cNvPr id="820233" name="Rectangle 9"/>
          <p:cNvSpPr>
            <a:spLocks noChangeArrowheads="1"/>
          </p:cNvSpPr>
          <p:nvPr/>
        </p:nvSpPr>
        <p:spPr bwMode="auto">
          <a:xfrm>
            <a:off x="5438775" y="2638425"/>
            <a:ext cx="2374900" cy="503238"/>
          </a:xfrm>
          <a:prstGeom prst="rect">
            <a:avLst/>
          </a:prstGeom>
          <a:solidFill>
            <a:schemeClr val="accent1"/>
          </a:solidFill>
          <a:ln w="3175">
            <a:solidFill>
              <a:schemeClr val="tx1"/>
            </a:solidFill>
            <a:miter lim="800000"/>
            <a:headEnd type="none" w="lg" len="lg"/>
            <a:tailEnd type="none" w="lg" len="lg"/>
          </a:ln>
        </p:spPr>
        <p:txBody>
          <a:bodyPr wrap="none" lIns="90000" tIns="46800" rIns="90000" bIns="46800" anchor="ctr"/>
          <a:lstStyle/>
          <a:p>
            <a:endParaRPr lang="en-US"/>
          </a:p>
        </p:txBody>
      </p:sp>
      <p:sp>
        <p:nvSpPr>
          <p:cNvPr id="820234" name="Rectangle 10"/>
          <p:cNvSpPr>
            <a:spLocks noChangeArrowheads="1"/>
          </p:cNvSpPr>
          <p:nvPr/>
        </p:nvSpPr>
        <p:spPr bwMode="auto">
          <a:xfrm>
            <a:off x="5508625" y="3933825"/>
            <a:ext cx="2305050" cy="576263"/>
          </a:xfrm>
          <a:prstGeom prst="rect">
            <a:avLst/>
          </a:prstGeom>
          <a:solidFill>
            <a:schemeClr val="accent1"/>
          </a:solidFill>
          <a:ln w="3175">
            <a:solidFill>
              <a:schemeClr val="tx1"/>
            </a:solidFill>
            <a:miter lim="800000"/>
            <a:headEnd type="none" w="lg" len="lg"/>
            <a:tailEnd type="none" w="lg" len="lg"/>
          </a:ln>
        </p:spPr>
        <p:txBody>
          <a:bodyPr wrap="none" lIns="90000" tIns="46800" rIns="90000" bIns="46800" anchor="ctr"/>
          <a:lstStyle/>
          <a:p>
            <a:endParaRPr lang="en-US"/>
          </a:p>
        </p:txBody>
      </p:sp>
      <p:sp>
        <p:nvSpPr>
          <p:cNvPr id="14341" name="Rectangle 2"/>
          <p:cNvSpPr>
            <a:spLocks noGrp="1" noChangeArrowheads="1"/>
          </p:cNvSpPr>
          <p:nvPr>
            <p:ph type="title"/>
          </p:nvPr>
        </p:nvSpPr>
        <p:spPr/>
        <p:txBody>
          <a:bodyPr/>
          <a:lstStyle/>
          <a:p>
            <a:pPr eaLnBrk="1" hangingPunct="1"/>
            <a:r>
              <a:rPr lang="en-US">
                <a:latin typeface="Arial" charset="0"/>
              </a:rPr>
              <a:t>Structuring Programs</a:t>
            </a:r>
          </a:p>
        </p:txBody>
      </p:sp>
      <p:sp>
        <p:nvSpPr>
          <p:cNvPr id="14342" name="Rectangle 3"/>
          <p:cNvSpPr>
            <a:spLocks noGrp="1" noChangeArrowheads="1"/>
          </p:cNvSpPr>
          <p:nvPr>
            <p:ph type="body" idx="1"/>
          </p:nvPr>
        </p:nvSpPr>
        <p:spPr>
          <a:xfrm>
            <a:off x="323850" y="1557338"/>
            <a:ext cx="8496300" cy="576262"/>
          </a:xfrm>
        </p:spPr>
        <p:txBody>
          <a:bodyPr/>
          <a:lstStyle/>
          <a:p>
            <a:pPr eaLnBrk="1" hangingPunct="1"/>
            <a:r>
              <a:rPr lang="en-US" dirty="0">
                <a:latin typeface="Arial" charset="0"/>
              </a:rPr>
              <a:t>The general way to do that is: </a:t>
            </a:r>
          </a:p>
        </p:txBody>
      </p:sp>
      <p:sp>
        <p:nvSpPr>
          <p:cNvPr id="14343" name="Text Box 4"/>
          <p:cNvSpPr txBox="1">
            <a:spLocks noChangeArrowheads="1"/>
          </p:cNvSpPr>
          <p:nvPr/>
        </p:nvSpPr>
        <p:spPr bwMode="auto">
          <a:xfrm>
            <a:off x="757238" y="2368550"/>
            <a:ext cx="2914650" cy="2566988"/>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do {</a:t>
            </a:r>
          </a:p>
          <a:p>
            <a:pPr eaLnBrk="1" hangingPunct="1"/>
            <a:endParaRPr lang="en-US" b="0"/>
          </a:p>
          <a:p>
            <a:pPr eaLnBrk="1" hangingPunct="1"/>
            <a:r>
              <a:rPr lang="en-US" b="0"/>
              <a:t>	critical section</a:t>
            </a:r>
          </a:p>
          <a:p>
            <a:pPr eaLnBrk="1" hangingPunct="1"/>
            <a:endParaRPr lang="en-US" b="0"/>
          </a:p>
          <a:p>
            <a:pPr eaLnBrk="1" hangingPunct="1"/>
            <a:r>
              <a:rPr lang="en-US" b="0"/>
              <a:t>	remainder section</a:t>
            </a:r>
          </a:p>
          <a:p>
            <a:pPr eaLnBrk="1" hangingPunct="1"/>
            <a:endParaRPr lang="en-US" b="0"/>
          </a:p>
          <a:p>
            <a:pPr eaLnBrk="1" hangingPunct="1"/>
            <a:endParaRPr lang="en-US" b="0"/>
          </a:p>
          <a:p>
            <a:pPr eaLnBrk="1" hangingPunct="1"/>
            <a:endParaRPr lang="en-US" b="0"/>
          </a:p>
          <a:p>
            <a:pPr eaLnBrk="1" hangingPunct="1"/>
            <a:r>
              <a:rPr lang="en-US" b="0"/>
              <a:t>} while (TRUE)</a:t>
            </a:r>
          </a:p>
        </p:txBody>
      </p:sp>
      <p:sp>
        <p:nvSpPr>
          <p:cNvPr id="14344" name="Text Box 5"/>
          <p:cNvSpPr txBox="1">
            <a:spLocks noChangeArrowheads="1"/>
          </p:cNvSpPr>
          <p:nvPr/>
        </p:nvSpPr>
        <p:spPr bwMode="auto">
          <a:xfrm>
            <a:off x="468313" y="5321300"/>
            <a:ext cx="37115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The general structure of a program</a:t>
            </a:r>
          </a:p>
        </p:txBody>
      </p:sp>
      <p:sp>
        <p:nvSpPr>
          <p:cNvPr id="820230" name="AutoShape 6"/>
          <p:cNvSpPr>
            <a:spLocks noChangeArrowheads="1"/>
          </p:cNvSpPr>
          <p:nvPr/>
        </p:nvSpPr>
        <p:spPr bwMode="auto">
          <a:xfrm>
            <a:off x="3995738" y="3357563"/>
            <a:ext cx="647700" cy="863600"/>
          </a:xfrm>
          <a:prstGeom prst="rightArrow">
            <a:avLst>
              <a:gd name="adj1" fmla="val 50000"/>
              <a:gd name="adj2" fmla="val 25000"/>
            </a:avLst>
          </a:prstGeom>
          <a:solidFill>
            <a:schemeClr val="accent1"/>
          </a:solidFill>
          <a:ln w="3175">
            <a:solidFill>
              <a:schemeClr val="tx1"/>
            </a:solidFill>
            <a:miter lim="800000"/>
            <a:headEnd type="none" w="lg" len="lg"/>
            <a:tailEnd type="none" w="lg" len="lg"/>
          </a:ln>
        </p:spPr>
        <p:txBody>
          <a:bodyPr wrap="none" lIns="90000" tIns="46800" rIns="90000" bIns="46800" anchor="ctr"/>
          <a:lstStyle/>
          <a:p>
            <a:endParaRPr lang="en-US"/>
          </a:p>
        </p:txBody>
      </p:sp>
      <p:sp>
        <p:nvSpPr>
          <p:cNvPr id="820232" name="Text Box 8"/>
          <p:cNvSpPr txBox="1">
            <a:spLocks noChangeArrowheads="1"/>
          </p:cNvSpPr>
          <p:nvPr/>
        </p:nvSpPr>
        <p:spPr bwMode="auto">
          <a:xfrm>
            <a:off x="4860925" y="2133600"/>
            <a:ext cx="3455988" cy="3665538"/>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do {</a:t>
            </a:r>
          </a:p>
          <a:p>
            <a:pPr eaLnBrk="1" hangingPunct="1"/>
            <a:endParaRPr lang="en-US" b="0"/>
          </a:p>
          <a:p>
            <a:pPr eaLnBrk="1" hangingPunct="1"/>
            <a:r>
              <a:rPr lang="en-US" b="0" i="1"/>
              <a:t>	entry section </a:t>
            </a:r>
          </a:p>
          <a:p>
            <a:pPr eaLnBrk="1" hangingPunct="1"/>
            <a:endParaRPr lang="en-US" b="0" i="1"/>
          </a:p>
          <a:p>
            <a:pPr eaLnBrk="1" hangingPunct="1"/>
            <a:r>
              <a:rPr lang="en-US" b="0"/>
              <a:t>	critical section</a:t>
            </a:r>
          </a:p>
          <a:p>
            <a:pPr eaLnBrk="1" hangingPunct="1"/>
            <a:endParaRPr lang="en-US" b="0"/>
          </a:p>
          <a:p>
            <a:pPr eaLnBrk="1" hangingPunct="1"/>
            <a:r>
              <a:rPr lang="en-US" b="0"/>
              <a:t>	</a:t>
            </a:r>
          </a:p>
          <a:p>
            <a:pPr eaLnBrk="1" hangingPunct="1"/>
            <a:r>
              <a:rPr lang="en-US" b="0" i="1"/>
              <a:t>	exit section</a:t>
            </a:r>
          </a:p>
          <a:p>
            <a:pPr eaLnBrk="1" hangingPunct="1"/>
            <a:endParaRPr lang="en-US" b="0" i="1"/>
          </a:p>
          <a:p>
            <a:pPr eaLnBrk="1" hangingPunct="1"/>
            <a:r>
              <a:rPr lang="en-US" b="0" i="1"/>
              <a:t>	remainder</a:t>
            </a:r>
          </a:p>
          <a:p>
            <a:pPr eaLnBrk="1" hangingPunct="1"/>
            <a:endParaRPr lang="en-US" b="0" i="1"/>
          </a:p>
          <a:p>
            <a:pPr eaLnBrk="1" hangingPunct="1"/>
            <a:endParaRPr lang="en-US" b="0"/>
          </a:p>
          <a:p>
            <a:pPr eaLnBrk="1" hangingPunct="1"/>
            <a:r>
              <a:rPr lang="en-US" b="0"/>
              <a:t>} while (TRUE)</a:t>
            </a:r>
          </a:p>
        </p:txBody>
      </p:sp>
      <p:sp>
        <p:nvSpPr>
          <p:cNvPr id="820235" name="Text Box 11"/>
          <p:cNvSpPr txBox="1">
            <a:spLocks noChangeArrowheads="1"/>
          </p:cNvSpPr>
          <p:nvPr/>
        </p:nvSpPr>
        <p:spPr bwMode="auto">
          <a:xfrm>
            <a:off x="323850" y="5949950"/>
            <a:ext cx="85883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i="1" dirty="0"/>
              <a:t>Entry section</a:t>
            </a:r>
            <a:r>
              <a:rPr lang="en-US" b="0" dirty="0"/>
              <a:t> will allow only one process to enter and execute critical section code.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20230"/>
                                        </p:tgtEl>
                                        <p:attrNameLst>
                                          <p:attrName>style.visibility</p:attrName>
                                        </p:attrNameLst>
                                      </p:cBhvr>
                                      <p:to>
                                        <p:strVal val="visible"/>
                                      </p:to>
                                    </p:set>
                                    <p:animEffect transition="in" filter="wipe(left)">
                                      <p:cBhvr>
                                        <p:cTn id="7" dur="500"/>
                                        <p:tgtEl>
                                          <p:spTgt spid="820230"/>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820232"/>
                                        </p:tgtEl>
                                        <p:attrNameLst>
                                          <p:attrName>style.visibility</p:attrName>
                                        </p:attrNameLst>
                                      </p:cBhvr>
                                      <p:to>
                                        <p:strVal val="visible"/>
                                      </p:to>
                                    </p:set>
                                    <p:animEffect transition="in" filter="wipe(left)">
                                      <p:cBhvr>
                                        <p:cTn id="11" dur="500"/>
                                        <p:tgtEl>
                                          <p:spTgt spid="820232"/>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820233"/>
                                        </p:tgtEl>
                                        <p:attrNameLst>
                                          <p:attrName>style.visibility</p:attrName>
                                        </p:attrNameLst>
                                      </p:cBhvr>
                                      <p:to>
                                        <p:strVal val="visible"/>
                                      </p:to>
                                    </p:set>
                                    <p:animEffect transition="in" filter="wipe(left)">
                                      <p:cBhvr>
                                        <p:cTn id="14" dur="500"/>
                                        <p:tgtEl>
                                          <p:spTgt spid="820233"/>
                                        </p:tgtEl>
                                      </p:cBhvr>
                                    </p:animEffect>
                                  </p:childTnLst>
                                </p:cTn>
                              </p:par>
                              <p:par>
                                <p:cTn id="15" presetID="22" presetClass="entr" presetSubtype="8" fill="hold" grpId="0" nodeType="withEffect">
                                  <p:stCondLst>
                                    <p:cond delay="0"/>
                                  </p:stCondLst>
                                  <p:childTnLst>
                                    <p:set>
                                      <p:cBhvr>
                                        <p:cTn id="16" dur="1" fill="hold">
                                          <p:stCondLst>
                                            <p:cond delay="0"/>
                                          </p:stCondLst>
                                        </p:cTn>
                                        <p:tgtEl>
                                          <p:spTgt spid="820234"/>
                                        </p:tgtEl>
                                        <p:attrNameLst>
                                          <p:attrName>style.visibility</p:attrName>
                                        </p:attrNameLst>
                                      </p:cBhvr>
                                      <p:to>
                                        <p:strVal val="visible"/>
                                      </p:to>
                                    </p:set>
                                    <p:animEffect transition="in" filter="wipe(left)">
                                      <p:cBhvr>
                                        <p:cTn id="17" dur="500"/>
                                        <p:tgtEl>
                                          <p:spTgt spid="820234"/>
                                        </p:tgtEl>
                                      </p:cBhvr>
                                    </p:animEffect>
                                  </p:childTnLst>
                                </p:cTn>
                              </p:par>
                            </p:childTnLst>
                          </p:cTn>
                        </p:par>
                        <p:par>
                          <p:cTn id="18" fill="hold" nodeType="afterGroup">
                            <p:stCondLst>
                              <p:cond delay="1000"/>
                            </p:stCondLst>
                            <p:childTnLst>
                              <p:par>
                                <p:cTn id="19" presetID="3" presetClass="entr" presetSubtype="10" fill="hold" grpId="0" nodeType="afterEffect">
                                  <p:stCondLst>
                                    <p:cond delay="0"/>
                                  </p:stCondLst>
                                  <p:childTnLst>
                                    <p:set>
                                      <p:cBhvr>
                                        <p:cTn id="20" dur="1" fill="hold">
                                          <p:stCondLst>
                                            <p:cond delay="0"/>
                                          </p:stCondLst>
                                        </p:cTn>
                                        <p:tgtEl>
                                          <p:spTgt spid="820235"/>
                                        </p:tgtEl>
                                        <p:attrNameLst>
                                          <p:attrName>style.visibility</p:attrName>
                                        </p:attrNameLst>
                                      </p:cBhvr>
                                      <p:to>
                                        <p:strVal val="visible"/>
                                      </p:to>
                                    </p:set>
                                    <p:animEffect transition="in" filter="blinds(horizontal)">
                                      <p:cBhvr>
                                        <p:cTn id="21" dur="500"/>
                                        <p:tgtEl>
                                          <p:spTgt spid="8202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233" grpId="0" animBg="1"/>
      <p:bldP spid="820234" grpId="0" animBg="1"/>
      <p:bldP spid="820230" grpId="0" animBg="1"/>
      <p:bldP spid="820232" grpId="0" animBg="1"/>
      <p:bldP spid="82023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D4242EDA-6394-424B-8694-C8659066D712}" type="slidenum">
              <a:rPr lang="en-US" b="0"/>
              <a:pPr eaLnBrk="1" hangingPunct="1"/>
              <a:t>15</a:t>
            </a:fld>
            <a:endParaRPr lang="en-US" b="0"/>
          </a:p>
        </p:txBody>
      </p:sp>
      <p:sp>
        <p:nvSpPr>
          <p:cNvPr id="15363" name="Rectangle 2"/>
          <p:cNvSpPr>
            <a:spLocks noGrp="1" noChangeArrowheads="1"/>
          </p:cNvSpPr>
          <p:nvPr>
            <p:ph type="title"/>
          </p:nvPr>
        </p:nvSpPr>
        <p:spPr/>
        <p:txBody>
          <a:bodyPr/>
          <a:lstStyle/>
          <a:p>
            <a:pPr eaLnBrk="1" hangingPunct="1"/>
            <a:r>
              <a:rPr lang="en-US" dirty="0" smtClean="0">
                <a:latin typeface="Arial" charset="0"/>
              </a:rPr>
              <a:t>Solution </a:t>
            </a:r>
            <a:r>
              <a:rPr lang="en-US" dirty="0">
                <a:latin typeface="Arial" charset="0"/>
              </a:rPr>
              <a:t>to Critical-Section </a:t>
            </a:r>
            <a:r>
              <a:rPr lang="en-US" dirty="0" smtClean="0">
                <a:latin typeface="Arial" charset="0"/>
              </a:rPr>
              <a:t>Problem </a:t>
            </a:r>
            <a:endParaRPr lang="en-US" dirty="0">
              <a:latin typeface="Arial" charset="0"/>
            </a:endParaRPr>
          </a:p>
        </p:txBody>
      </p:sp>
      <p:sp>
        <p:nvSpPr>
          <p:cNvPr id="15364" name="Rectangle 3"/>
          <p:cNvSpPr>
            <a:spLocks noGrp="1" noChangeArrowheads="1"/>
          </p:cNvSpPr>
          <p:nvPr>
            <p:ph type="body" idx="1"/>
          </p:nvPr>
        </p:nvSpPr>
        <p:spPr/>
        <p:txBody>
          <a:bodyPr/>
          <a:lstStyle/>
          <a:p>
            <a:pPr marL="0" indent="0" eaLnBrk="1" hangingPunct="1">
              <a:lnSpc>
                <a:spcPct val="90000"/>
              </a:lnSpc>
              <a:buNone/>
            </a:pPr>
            <a:r>
              <a:rPr lang="en-US" dirty="0" smtClean="0">
                <a:latin typeface="Arial" charset="0"/>
              </a:rPr>
              <a:t>An ideal solution should have the following conditions satisfied: </a:t>
            </a:r>
          </a:p>
          <a:p>
            <a:pPr marL="0" indent="0" eaLnBrk="1" hangingPunct="1">
              <a:lnSpc>
                <a:spcPct val="90000"/>
              </a:lnSpc>
              <a:buNone/>
            </a:pPr>
            <a:endParaRPr lang="en-US" dirty="0" smtClean="0">
              <a:latin typeface="Arial" charset="0"/>
            </a:endParaRPr>
          </a:p>
          <a:p>
            <a:pPr marL="381000" indent="-381000" eaLnBrk="1" hangingPunct="1">
              <a:lnSpc>
                <a:spcPct val="90000"/>
              </a:lnSpc>
              <a:buFontTx/>
              <a:buAutoNum type="arabicPeriod"/>
            </a:pPr>
            <a:r>
              <a:rPr lang="en-US" dirty="0" smtClean="0">
                <a:solidFill>
                  <a:srgbClr val="FF0000"/>
                </a:solidFill>
                <a:latin typeface="Arial" charset="0"/>
              </a:rPr>
              <a:t>Mutual </a:t>
            </a:r>
            <a:r>
              <a:rPr lang="en-US" dirty="0">
                <a:solidFill>
                  <a:srgbClr val="FF0000"/>
                </a:solidFill>
                <a:latin typeface="Arial" charset="0"/>
              </a:rPr>
              <a:t>Exclusion </a:t>
            </a:r>
            <a:r>
              <a:rPr lang="en-US" dirty="0">
                <a:latin typeface="Arial" charset="0"/>
              </a:rPr>
              <a:t>- If process P</a:t>
            </a:r>
            <a:r>
              <a:rPr lang="en-US" baseline="-25000" dirty="0">
                <a:latin typeface="Arial" charset="0"/>
              </a:rPr>
              <a:t>i</a:t>
            </a:r>
            <a:r>
              <a:rPr lang="en-US" dirty="0">
                <a:latin typeface="Arial" charset="0"/>
              </a:rPr>
              <a:t> is executing in its critical section, then no other processes can be executing in their critical </a:t>
            </a:r>
            <a:r>
              <a:rPr lang="en-US" dirty="0" smtClean="0">
                <a:latin typeface="Arial" charset="0"/>
              </a:rPr>
              <a:t>sections</a:t>
            </a:r>
            <a:endParaRPr lang="en-US" dirty="0">
              <a:latin typeface="Arial" charset="0"/>
            </a:endParaRPr>
          </a:p>
          <a:p>
            <a:pPr marL="381000" indent="-381000" eaLnBrk="1" hangingPunct="1">
              <a:lnSpc>
                <a:spcPct val="90000"/>
              </a:lnSpc>
              <a:buFontTx/>
              <a:buAutoNum type="arabicPeriod" startAt="2"/>
            </a:pPr>
            <a:r>
              <a:rPr lang="en-US" dirty="0">
                <a:solidFill>
                  <a:srgbClr val="FF0000"/>
                </a:solidFill>
                <a:latin typeface="Arial" charset="0"/>
              </a:rPr>
              <a:t>Progress</a:t>
            </a:r>
            <a:r>
              <a:rPr lang="en-US" dirty="0">
                <a:latin typeface="Arial" charset="0"/>
              </a:rPr>
              <a:t> - If no process is executing in its critical section and there exist some processes that wish to enter their critical section, then the selection of the processes that will enter the critical section next cannot be postponed indefinitely // no </a:t>
            </a:r>
            <a:r>
              <a:rPr lang="en-US" dirty="0" smtClean="0">
                <a:latin typeface="Arial" charset="0"/>
              </a:rPr>
              <a:t>deadlock</a:t>
            </a:r>
            <a:endParaRPr lang="en-US" dirty="0">
              <a:latin typeface="Arial" charset="0"/>
            </a:endParaRPr>
          </a:p>
          <a:p>
            <a:pPr marL="381000" indent="-381000" eaLnBrk="1" hangingPunct="1">
              <a:lnSpc>
                <a:spcPct val="90000"/>
              </a:lnSpc>
              <a:buFontTx/>
              <a:buAutoNum type="arabicPeriod" startAt="3"/>
            </a:pPr>
            <a:r>
              <a:rPr lang="en-US" dirty="0">
                <a:solidFill>
                  <a:srgbClr val="FF0000"/>
                </a:solidFill>
                <a:latin typeface="Arial" charset="0"/>
              </a:rPr>
              <a:t>Bounded Waiting </a:t>
            </a:r>
            <a:r>
              <a:rPr lang="en-US" dirty="0">
                <a:latin typeface="Arial" charset="0"/>
              </a:rPr>
              <a:t>-  A bound must exist on the number of times that other processes are allowed to enter their critical sections after a process has made a request to enter its critical section and before that request is granted   // no starvation of a process</a:t>
            </a:r>
          </a:p>
          <a:p>
            <a:pPr marL="381000" indent="-381000" eaLnBrk="1" hangingPunct="1">
              <a:lnSpc>
                <a:spcPct val="90000"/>
              </a:lnSpc>
              <a:buFontTx/>
              <a:buNone/>
            </a:pPr>
            <a:endParaRPr lang="en-US" b="1" dirty="0">
              <a:latin typeface="Arial" charset="0"/>
            </a:endParaRPr>
          </a:p>
          <a:p>
            <a:pPr marL="838200" lvl="1" indent="-381000" eaLnBrk="1" hangingPunct="1">
              <a:lnSpc>
                <a:spcPct val="90000"/>
              </a:lnSpc>
              <a:buSzPct val="125000"/>
              <a:buFont typeface="Wingdings 2" charset="0"/>
              <a:buChar char=""/>
            </a:pPr>
            <a:r>
              <a:rPr lang="en-US" dirty="0">
                <a:latin typeface="Arial" charset="0"/>
              </a:rPr>
              <a:t>Assume that each process executes at a nonzero speed </a:t>
            </a:r>
          </a:p>
          <a:p>
            <a:pPr marL="838200" lvl="1" indent="-381000" eaLnBrk="1" hangingPunct="1">
              <a:lnSpc>
                <a:spcPct val="90000"/>
              </a:lnSpc>
              <a:buSzPct val="125000"/>
              <a:buFont typeface="Wingdings 2" charset="0"/>
              <a:buChar char=""/>
            </a:pPr>
            <a:r>
              <a:rPr lang="en-US" dirty="0">
                <a:latin typeface="Arial" charset="0"/>
              </a:rPr>
              <a:t>No assumption concerning relative speed of the N processes</a:t>
            </a:r>
          </a:p>
          <a:p>
            <a:pPr marL="1295400" lvl="2" indent="-381000" eaLnBrk="1" hangingPunct="1">
              <a:lnSpc>
                <a:spcPct val="90000"/>
              </a:lnSpc>
              <a:buSzPct val="125000"/>
              <a:buFont typeface="Wingdings 2" charset="0"/>
              <a:buChar char=""/>
            </a:pPr>
            <a:endParaRPr lang="en-US" dirty="0">
              <a:latin typeface="Arial" charset="0"/>
            </a:endParaRPr>
          </a:p>
          <a:p>
            <a:pPr marL="381000" indent="-381000" eaLnBrk="1" hangingPunct="1">
              <a:lnSpc>
                <a:spcPct val="90000"/>
              </a:lnSpc>
            </a:pPr>
            <a:endParaRPr lang="en-US" dirty="0">
              <a:latin typeface="Arial"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A97248C9-387D-8046-891B-BB03BBEA9324}" type="slidenum">
              <a:rPr lang="en-US" b="0"/>
              <a:pPr eaLnBrk="1" hangingPunct="1"/>
              <a:t>16</a:t>
            </a:fld>
            <a:endParaRPr lang="en-US" b="0"/>
          </a:p>
        </p:txBody>
      </p:sp>
      <p:sp>
        <p:nvSpPr>
          <p:cNvPr id="16387" name="Rectangle 2"/>
          <p:cNvSpPr>
            <a:spLocks noGrp="1" noChangeArrowheads="1"/>
          </p:cNvSpPr>
          <p:nvPr>
            <p:ph type="title"/>
          </p:nvPr>
        </p:nvSpPr>
        <p:spPr/>
        <p:txBody>
          <a:bodyPr/>
          <a:lstStyle/>
          <a:p>
            <a:pPr eaLnBrk="1" hangingPunct="1"/>
            <a:r>
              <a:rPr lang="en-US" dirty="0">
                <a:latin typeface="Arial" charset="0"/>
              </a:rPr>
              <a:t>Applications and Kernel </a:t>
            </a:r>
          </a:p>
        </p:txBody>
      </p:sp>
      <p:sp>
        <p:nvSpPr>
          <p:cNvPr id="16388" name="Rectangle 3"/>
          <p:cNvSpPr>
            <a:spLocks noGrp="1" noChangeArrowheads="1"/>
          </p:cNvSpPr>
          <p:nvPr>
            <p:ph type="body" idx="1"/>
          </p:nvPr>
        </p:nvSpPr>
        <p:spPr/>
        <p:txBody>
          <a:bodyPr/>
          <a:lstStyle/>
          <a:p>
            <a:pPr eaLnBrk="1" hangingPunct="1"/>
            <a:r>
              <a:rPr lang="en-US" dirty="0">
                <a:solidFill>
                  <a:srgbClr val="FF0000"/>
                </a:solidFill>
                <a:latin typeface="Arial" charset="0"/>
              </a:rPr>
              <a:t>Multi-process</a:t>
            </a:r>
            <a:r>
              <a:rPr lang="en-US" dirty="0">
                <a:latin typeface="Arial" charset="0"/>
              </a:rPr>
              <a:t> applications sharing a file or shared memory segment may face critical section problems. </a:t>
            </a:r>
          </a:p>
          <a:p>
            <a:pPr eaLnBrk="1" hangingPunct="1"/>
            <a:endParaRPr lang="en-US" dirty="0">
              <a:latin typeface="Arial" charset="0"/>
            </a:endParaRPr>
          </a:p>
          <a:p>
            <a:pPr eaLnBrk="1" hangingPunct="1"/>
            <a:r>
              <a:rPr lang="en-US" dirty="0">
                <a:solidFill>
                  <a:srgbClr val="FF0000"/>
                </a:solidFill>
                <a:latin typeface="Arial" charset="0"/>
              </a:rPr>
              <a:t>Multi-threade</a:t>
            </a:r>
            <a:r>
              <a:rPr lang="en-US" dirty="0">
                <a:latin typeface="Arial" charset="0"/>
              </a:rPr>
              <a:t>d applications sharing global variables may also face critical section problems. </a:t>
            </a:r>
          </a:p>
          <a:p>
            <a:pPr eaLnBrk="1" hangingPunct="1"/>
            <a:endParaRPr lang="en-US" dirty="0">
              <a:latin typeface="Arial" charset="0"/>
            </a:endParaRPr>
          </a:p>
          <a:p>
            <a:pPr eaLnBrk="1" hangingPunct="1"/>
            <a:r>
              <a:rPr lang="en-US" dirty="0">
                <a:latin typeface="Arial" charset="0"/>
              </a:rPr>
              <a:t>Similarly, </a:t>
            </a:r>
            <a:r>
              <a:rPr lang="en-US" dirty="0">
                <a:solidFill>
                  <a:srgbClr val="FF0000"/>
                </a:solidFill>
                <a:latin typeface="Arial" charset="0"/>
              </a:rPr>
              <a:t>kernel itself </a:t>
            </a:r>
            <a:r>
              <a:rPr lang="en-US" dirty="0">
                <a:latin typeface="Arial" charset="0"/>
              </a:rPr>
              <a:t>may face critical section problem. It is also a program. It may have critical sections. </a:t>
            </a:r>
          </a:p>
          <a:p>
            <a:pPr eaLnBrk="1" hangingPunct="1"/>
            <a:endParaRPr lang="en-US" dirty="0">
              <a:latin typeface="Arial" charset="0"/>
            </a:endParaRPr>
          </a:p>
          <a:p>
            <a:pPr eaLnBrk="1" hangingPunct="1"/>
            <a:endParaRPr lang="en-US" dirty="0">
              <a:latin typeface="Arial"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E009CD5F-D0D7-B84E-8617-72CCCC7595DE}" type="slidenum">
              <a:rPr lang="en-US" b="0"/>
              <a:pPr eaLnBrk="1" hangingPunct="1"/>
              <a:t>17</a:t>
            </a:fld>
            <a:endParaRPr lang="en-US" b="0"/>
          </a:p>
        </p:txBody>
      </p:sp>
      <p:sp>
        <p:nvSpPr>
          <p:cNvPr id="17411" name="Rectangle 2"/>
          <p:cNvSpPr>
            <a:spLocks noGrp="1" noChangeArrowheads="1"/>
          </p:cNvSpPr>
          <p:nvPr>
            <p:ph type="title"/>
          </p:nvPr>
        </p:nvSpPr>
        <p:spPr/>
        <p:txBody>
          <a:bodyPr/>
          <a:lstStyle/>
          <a:p>
            <a:pPr eaLnBrk="1" hangingPunct="1"/>
            <a:r>
              <a:rPr lang="en-US">
                <a:latin typeface="Arial" charset="0"/>
              </a:rPr>
              <a:t>Kernel Critical Sections</a:t>
            </a:r>
          </a:p>
        </p:txBody>
      </p:sp>
      <p:sp>
        <p:nvSpPr>
          <p:cNvPr id="17412" name="Rectangle 3"/>
          <p:cNvSpPr>
            <a:spLocks noGrp="1" noChangeArrowheads="1"/>
          </p:cNvSpPr>
          <p:nvPr>
            <p:ph type="body" idx="1"/>
          </p:nvPr>
        </p:nvSpPr>
        <p:spPr/>
        <p:txBody>
          <a:bodyPr/>
          <a:lstStyle/>
          <a:p>
            <a:pPr eaLnBrk="1" hangingPunct="1">
              <a:lnSpc>
                <a:spcPct val="90000"/>
              </a:lnSpc>
            </a:pPr>
            <a:r>
              <a:rPr lang="en-US" dirty="0">
                <a:latin typeface="Arial" charset="0"/>
              </a:rPr>
              <a:t>While kernel is executing a function x(), a </a:t>
            </a:r>
            <a:r>
              <a:rPr lang="en-US" dirty="0">
                <a:solidFill>
                  <a:srgbClr val="FF0000"/>
                </a:solidFill>
                <a:latin typeface="Arial" charset="0"/>
              </a:rPr>
              <a:t>hardware interrupt </a:t>
            </a:r>
            <a:r>
              <a:rPr lang="en-US" dirty="0">
                <a:latin typeface="Arial" charset="0"/>
              </a:rPr>
              <a:t>may arrive and interrupt handler h() can be run. Make sure that interrupt handler h() and x() do not access the same kernel global variable. Otherwise race condition may happen. </a:t>
            </a:r>
          </a:p>
          <a:p>
            <a:pPr eaLnBrk="1" hangingPunct="1">
              <a:lnSpc>
                <a:spcPct val="90000"/>
              </a:lnSpc>
            </a:pPr>
            <a:endParaRPr lang="en-US" dirty="0">
              <a:latin typeface="Arial" charset="0"/>
            </a:endParaRPr>
          </a:p>
          <a:p>
            <a:pPr eaLnBrk="1" hangingPunct="1">
              <a:lnSpc>
                <a:spcPct val="90000"/>
              </a:lnSpc>
            </a:pPr>
            <a:r>
              <a:rPr lang="en-US" dirty="0">
                <a:latin typeface="Arial" charset="0"/>
              </a:rPr>
              <a:t>While a process is running in user mode, it may call a </a:t>
            </a:r>
            <a:r>
              <a:rPr lang="en-US" dirty="0">
                <a:solidFill>
                  <a:srgbClr val="FF0000"/>
                </a:solidFill>
                <a:latin typeface="Arial" charset="0"/>
              </a:rPr>
              <a:t>system call </a:t>
            </a:r>
            <a:r>
              <a:rPr lang="en-US" dirty="0">
                <a:latin typeface="Arial" charset="0"/>
              </a:rPr>
              <a:t>s(). Then kernel starts running function s(). CPU is executing in kernel mode now. We say </a:t>
            </a:r>
            <a:r>
              <a:rPr lang="en-US" dirty="0">
                <a:solidFill>
                  <a:srgbClr val="FF0000"/>
                </a:solidFill>
                <a:latin typeface="Arial" charset="0"/>
              </a:rPr>
              <a:t>the process is now running in kernel mode </a:t>
            </a:r>
            <a:r>
              <a:rPr lang="en-US" dirty="0">
                <a:latin typeface="Arial" charset="0"/>
              </a:rPr>
              <a:t>(even though kernel code is running). </a:t>
            </a:r>
          </a:p>
          <a:p>
            <a:pPr eaLnBrk="1" hangingPunct="1">
              <a:lnSpc>
                <a:spcPct val="90000"/>
              </a:lnSpc>
            </a:pPr>
            <a:endParaRPr lang="en-US" dirty="0">
              <a:latin typeface="Arial" charset="0"/>
            </a:endParaRPr>
          </a:p>
          <a:p>
            <a:pPr lvl="1" eaLnBrk="1" hangingPunct="1">
              <a:lnSpc>
                <a:spcPct val="90000"/>
              </a:lnSpc>
            </a:pPr>
            <a:r>
              <a:rPr lang="en-US" dirty="0">
                <a:latin typeface="Arial" charset="0"/>
              </a:rPr>
              <a:t>While a process X is running in kernel mode, it may or may not be pre-empted. In </a:t>
            </a:r>
            <a:r>
              <a:rPr lang="en-US" b="1" dirty="0">
                <a:latin typeface="Arial" charset="0"/>
              </a:rPr>
              <a:t>preemptive kernels</a:t>
            </a:r>
            <a:r>
              <a:rPr lang="en-US" dirty="0">
                <a:latin typeface="Arial" charset="0"/>
              </a:rPr>
              <a:t>, the process running in kernel mode can be preempted and a new process may start running. In </a:t>
            </a:r>
            <a:r>
              <a:rPr lang="en-US" b="1" dirty="0">
                <a:latin typeface="Arial" charset="0"/>
              </a:rPr>
              <a:t>non-preemptive kernels</a:t>
            </a:r>
            <a:r>
              <a:rPr lang="en-US" dirty="0">
                <a:latin typeface="Arial" charset="0"/>
              </a:rPr>
              <a:t>, the process running in kernel mode is not preempted unless it blocks or returns to user mode.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0DC8DE72-C1FC-BD40-BBF0-3A47A93BDE68}" type="slidenum">
              <a:rPr lang="en-US" b="0"/>
              <a:pPr eaLnBrk="1" hangingPunct="1"/>
              <a:t>18</a:t>
            </a:fld>
            <a:endParaRPr lang="en-US" b="0"/>
          </a:p>
        </p:txBody>
      </p:sp>
      <p:sp>
        <p:nvSpPr>
          <p:cNvPr id="18435" name="Rectangle 2"/>
          <p:cNvSpPr>
            <a:spLocks noGrp="1" noChangeArrowheads="1"/>
          </p:cNvSpPr>
          <p:nvPr>
            <p:ph type="title"/>
          </p:nvPr>
        </p:nvSpPr>
        <p:spPr/>
        <p:txBody>
          <a:bodyPr/>
          <a:lstStyle/>
          <a:p>
            <a:pPr eaLnBrk="1" hangingPunct="1"/>
            <a:r>
              <a:rPr lang="en-US" dirty="0">
                <a:latin typeface="Arial" charset="0"/>
              </a:rPr>
              <a:t>Kernel Critical Sections</a:t>
            </a:r>
          </a:p>
        </p:txBody>
      </p:sp>
      <p:sp>
        <p:nvSpPr>
          <p:cNvPr id="18436" name="Rectangle 3"/>
          <p:cNvSpPr>
            <a:spLocks noGrp="1" noChangeArrowheads="1"/>
          </p:cNvSpPr>
          <p:nvPr>
            <p:ph type="body" idx="1"/>
          </p:nvPr>
        </p:nvSpPr>
        <p:spPr/>
        <p:txBody>
          <a:bodyPr/>
          <a:lstStyle/>
          <a:p>
            <a:pPr lvl="1" eaLnBrk="1" hangingPunct="1"/>
            <a:r>
              <a:rPr lang="en-US" dirty="0">
                <a:latin typeface="Arial" charset="0"/>
              </a:rPr>
              <a:t>In a </a:t>
            </a:r>
            <a:r>
              <a:rPr lang="en-US" dirty="0">
                <a:solidFill>
                  <a:srgbClr val="FF0000"/>
                </a:solidFill>
                <a:latin typeface="Arial" charset="0"/>
              </a:rPr>
              <a:t>preemptive</a:t>
            </a:r>
            <a:r>
              <a:rPr lang="en-US" dirty="0">
                <a:latin typeface="Arial" charset="0"/>
              </a:rPr>
              <a:t> kernel,  a </a:t>
            </a:r>
            <a:r>
              <a:rPr lang="en-US" dirty="0">
                <a:solidFill>
                  <a:srgbClr val="FF0000"/>
                </a:solidFill>
                <a:latin typeface="Arial" charset="0"/>
              </a:rPr>
              <a:t>process</a:t>
            </a:r>
            <a:r>
              <a:rPr lang="en-US" dirty="0">
                <a:latin typeface="Arial" charset="0"/>
              </a:rPr>
              <a:t> X running in kernel mode may be suspended (preempted) at an arbitrary (unsafe) time.  It may be in the  middle of </a:t>
            </a:r>
            <a:r>
              <a:rPr lang="en-US" dirty="0">
                <a:solidFill>
                  <a:srgbClr val="FF0000"/>
                </a:solidFill>
                <a:latin typeface="Arial" charset="0"/>
              </a:rPr>
              <a:t>updating a kernel variable </a:t>
            </a:r>
            <a:r>
              <a:rPr lang="en-US" dirty="0">
                <a:latin typeface="Arial" charset="0"/>
              </a:rPr>
              <a:t>or data structure at that moment. Then a </a:t>
            </a:r>
            <a:r>
              <a:rPr lang="en-US" dirty="0">
                <a:solidFill>
                  <a:srgbClr val="FF0000"/>
                </a:solidFill>
                <a:latin typeface="Arial" charset="0"/>
              </a:rPr>
              <a:t>new process </a:t>
            </a:r>
            <a:r>
              <a:rPr lang="en-US" dirty="0">
                <a:latin typeface="Arial" charset="0"/>
              </a:rPr>
              <a:t>Y may run and it may also call a system call. Then, process Y starts running in kernel mode and may also try update the same kernel variable or data structure (execute the critical section code of kernel). We can have a race condition if kernel is not synchronized. </a:t>
            </a:r>
          </a:p>
          <a:p>
            <a:pPr eaLnBrk="1" hangingPunct="1"/>
            <a:endParaRPr lang="en-US" dirty="0">
              <a:latin typeface="Arial" charset="0"/>
            </a:endParaRPr>
          </a:p>
          <a:p>
            <a:pPr eaLnBrk="1" hangingPunct="1"/>
            <a:r>
              <a:rPr lang="en-US" dirty="0">
                <a:latin typeface="Arial" charset="0"/>
              </a:rPr>
              <a:t>Therefore, we need to solve synchronization and critical section problem for the </a:t>
            </a:r>
            <a:r>
              <a:rPr lang="en-US" dirty="0">
                <a:solidFill>
                  <a:srgbClr val="FF0000"/>
                </a:solidFill>
                <a:latin typeface="Arial" charset="0"/>
              </a:rPr>
              <a:t>kernel itself </a:t>
            </a:r>
            <a:r>
              <a:rPr lang="en-US" dirty="0">
                <a:latin typeface="Arial" charset="0"/>
              </a:rPr>
              <a:t>as well. The same problem appears there as well.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58B056C9-1F44-D34B-B756-F8B9F6AB8C08}" type="slidenum">
              <a:rPr lang="en-US" b="0"/>
              <a:pPr eaLnBrk="1" hangingPunct="1"/>
              <a:t>19</a:t>
            </a:fld>
            <a:endParaRPr lang="en-US" b="0"/>
          </a:p>
        </p:txBody>
      </p:sp>
      <p:sp>
        <p:nvSpPr>
          <p:cNvPr id="19459" name="Rectangle 2"/>
          <p:cNvSpPr>
            <a:spLocks noGrp="1" noChangeArrowheads="1"/>
          </p:cNvSpPr>
          <p:nvPr>
            <p:ph type="title"/>
          </p:nvPr>
        </p:nvSpPr>
        <p:spPr/>
        <p:txBody>
          <a:bodyPr/>
          <a:lstStyle/>
          <a:p>
            <a:pPr eaLnBrk="1" hangingPunct="1"/>
            <a:r>
              <a:rPr lang="en-US">
                <a:latin typeface="Arial" charset="0"/>
              </a:rPr>
              <a:t>Peterson</a:t>
            </a:r>
            <a:r>
              <a:rPr lang="ja-JP" altLang="en-US">
                <a:latin typeface="Arial" charset="0"/>
              </a:rPr>
              <a:t>’</a:t>
            </a:r>
            <a:r>
              <a:rPr lang="en-US">
                <a:latin typeface="Arial" charset="0"/>
              </a:rPr>
              <a:t>s Solution</a:t>
            </a:r>
          </a:p>
        </p:txBody>
      </p:sp>
      <p:sp>
        <p:nvSpPr>
          <p:cNvPr id="19460" name="Rectangle 3"/>
          <p:cNvSpPr>
            <a:spLocks noGrp="1" noChangeArrowheads="1"/>
          </p:cNvSpPr>
          <p:nvPr>
            <p:ph type="body" idx="1"/>
          </p:nvPr>
        </p:nvSpPr>
        <p:spPr/>
        <p:txBody>
          <a:bodyPr/>
          <a:lstStyle/>
          <a:p>
            <a:pPr eaLnBrk="1" hangingPunct="1"/>
            <a:r>
              <a:rPr lang="en-US">
                <a:latin typeface="Arial" charset="0"/>
              </a:rPr>
              <a:t>Two process solution</a:t>
            </a:r>
          </a:p>
          <a:p>
            <a:pPr eaLnBrk="1" hangingPunct="1"/>
            <a:r>
              <a:rPr lang="en-US">
                <a:latin typeface="Arial" charset="0"/>
              </a:rPr>
              <a:t>Assume that the LOAD and STORE instructions are atomic; that is, cannot be interrupted.</a:t>
            </a:r>
          </a:p>
          <a:p>
            <a:pPr eaLnBrk="1" hangingPunct="1"/>
            <a:r>
              <a:rPr lang="en-US">
                <a:latin typeface="Arial" charset="0"/>
              </a:rPr>
              <a:t>The two processes share two variables:</a:t>
            </a:r>
          </a:p>
          <a:p>
            <a:pPr lvl="1" eaLnBrk="1" hangingPunct="1"/>
            <a:r>
              <a:rPr lang="en-US">
                <a:latin typeface="Arial" charset="0"/>
              </a:rPr>
              <a:t>int</a:t>
            </a:r>
            <a:r>
              <a:rPr lang="en-US">
                <a:solidFill>
                  <a:srgbClr val="FF0000"/>
                </a:solidFill>
                <a:latin typeface="Arial" charset="0"/>
              </a:rPr>
              <a:t> </a:t>
            </a:r>
            <a:r>
              <a:rPr lang="en-US" b="1">
                <a:latin typeface="Arial" charset="0"/>
              </a:rPr>
              <a:t>turn; </a:t>
            </a:r>
          </a:p>
          <a:p>
            <a:pPr lvl="1" eaLnBrk="1" hangingPunct="1"/>
            <a:r>
              <a:rPr lang="en-US">
                <a:latin typeface="Arial" charset="0"/>
              </a:rPr>
              <a:t>Boolean </a:t>
            </a:r>
            <a:r>
              <a:rPr lang="en-US" b="1">
                <a:latin typeface="Arial" charset="0"/>
              </a:rPr>
              <a:t>flag[2]</a:t>
            </a:r>
          </a:p>
          <a:p>
            <a:pPr eaLnBrk="1" hangingPunct="1"/>
            <a:r>
              <a:rPr lang="en-US">
                <a:latin typeface="Arial" charset="0"/>
              </a:rPr>
              <a:t>The variable </a:t>
            </a:r>
            <a:r>
              <a:rPr lang="en-US" b="1">
                <a:latin typeface="Arial" charset="0"/>
              </a:rPr>
              <a:t>turn</a:t>
            </a:r>
            <a:r>
              <a:rPr lang="en-US">
                <a:latin typeface="Arial" charset="0"/>
              </a:rPr>
              <a:t> indicates whose turn it is to enter the critical section.  </a:t>
            </a:r>
          </a:p>
          <a:p>
            <a:pPr eaLnBrk="1" hangingPunct="1"/>
            <a:r>
              <a:rPr lang="en-US">
                <a:latin typeface="Arial" charset="0"/>
              </a:rPr>
              <a:t>The </a:t>
            </a:r>
            <a:r>
              <a:rPr lang="en-US" b="1">
                <a:latin typeface="Arial" charset="0"/>
              </a:rPr>
              <a:t>flag</a:t>
            </a:r>
            <a:r>
              <a:rPr lang="en-US">
                <a:latin typeface="Arial" charset="0"/>
              </a:rPr>
              <a:t> array is used to indicate if a process is ready to enter the critical section. </a:t>
            </a:r>
            <a:r>
              <a:rPr lang="en-US" b="1">
                <a:latin typeface="Arial" charset="0"/>
              </a:rPr>
              <a:t>flag[i]</a:t>
            </a:r>
            <a:r>
              <a:rPr lang="en-US">
                <a:solidFill>
                  <a:srgbClr val="FF0000"/>
                </a:solidFill>
                <a:latin typeface="Arial" charset="0"/>
              </a:rPr>
              <a:t> </a:t>
            </a:r>
            <a:r>
              <a:rPr lang="en-US">
                <a:latin typeface="Arial" charset="0"/>
              </a:rPr>
              <a:t>= true implies that process </a:t>
            </a:r>
            <a:r>
              <a:rPr lang="en-US" b="1">
                <a:latin typeface="Arial" charset="0"/>
              </a:rPr>
              <a:t>P</a:t>
            </a:r>
            <a:r>
              <a:rPr lang="en-US" b="1" baseline="-25000">
                <a:latin typeface="Arial" charset="0"/>
              </a:rPr>
              <a:t>i</a:t>
            </a:r>
            <a:r>
              <a:rPr lang="en-US" b="1">
                <a:latin typeface="Arial" charset="0"/>
              </a:rPr>
              <a:t> </a:t>
            </a:r>
            <a:r>
              <a:rPr lang="en-US">
                <a:latin typeface="Arial" charset="0"/>
              </a:rPr>
              <a:t>is ready!</a:t>
            </a:r>
          </a:p>
          <a:p>
            <a:pPr eaLnBrk="1" hangingPunct="1"/>
            <a:endParaRPr lang="en-US">
              <a:latin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4"/>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C7C8609D-C545-214F-BE60-D6C6211C3B39}" type="slidenum">
              <a:rPr lang="en-US" b="0"/>
              <a:pPr eaLnBrk="1" hangingPunct="1"/>
              <a:t>2</a:t>
            </a:fld>
            <a:endParaRPr lang="en-US" b="0"/>
          </a:p>
        </p:txBody>
      </p:sp>
      <p:sp>
        <p:nvSpPr>
          <p:cNvPr id="3075" name="Rectangle 2"/>
          <p:cNvSpPr>
            <a:spLocks noGrp="1" noChangeArrowheads="1"/>
          </p:cNvSpPr>
          <p:nvPr>
            <p:ph type="title"/>
          </p:nvPr>
        </p:nvSpPr>
        <p:spPr/>
        <p:txBody>
          <a:bodyPr/>
          <a:lstStyle/>
          <a:p>
            <a:pPr eaLnBrk="1" hangingPunct="1"/>
            <a:r>
              <a:rPr lang="en-US">
                <a:latin typeface="Arial" charset="0"/>
              </a:rPr>
              <a:t>Objectives and Outline</a:t>
            </a:r>
          </a:p>
        </p:txBody>
      </p:sp>
      <p:sp>
        <p:nvSpPr>
          <p:cNvPr id="3076" name="Rectangle 3"/>
          <p:cNvSpPr>
            <a:spLocks noGrp="1" noChangeArrowheads="1"/>
          </p:cNvSpPr>
          <p:nvPr>
            <p:ph type="body" sz="half" idx="1"/>
          </p:nvPr>
        </p:nvSpPr>
        <p:spPr/>
        <p:txBody>
          <a:bodyPr/>
          <a:lstStyle/>
          <a:p>
            <a:pPr eaLnBrk="1" hangingPunct="1">
              <a:buFontTx/>
              <a:buNone/>
            </a:pPr>
            <a:r>
              <a:rPr lang="en-US" sz="1800" b="1" dirty="0">
                <a:latin typeface="Arial" charset="0"/>
              </a:rPr>
              <a:t>Objectives</a:t>
            </a:r>
          </a:p>
          <a:p>
            <a:pPr eaLnBrk="1" hangingPunct="1"/>
            <a:r>
              <a:rPr lang="en-US" sz="1800" dirty="0">
                <a:latin typeface="Arial" charset="0"/>
              </a:rPr>
              <a:t>To introduce the </a:t>
            </a:r>
            <a:r>
              <a:rPr lang="en-US" sz="1800" b="1" dirty="0">
                <a:latin typeface="Arial" charset="0"/>
              </a:rPr>
              <a:t>critical-section</a:t>
            </a:r>
            <a:r>
              <a:rPr lang="en-US" sz="1800" dirty="0">
                <a:latin typeface="Arial" charset="0"/>
              </a:rPr>
              <a:t> problem</a:t>
            </a:r>
          </a:p>
          <a:p>
            <a:pPr eaLnBrk="1" hangingPunct="1"/>
            <a:endParaRPr lang="en-US" sz="1800" dirty="0">
              <a:latin typeface="Arial" charset="0"/>
            </a:endParaRPr>
          </a:p>
          <a:p>
            <a:pPr eaLnBrk="1" hangingPunct="1"/>
            <a:r>
              <a:rPr lang="en-US" sz="1800" dirty="0">
                <a:latin typeface="Arial" charset="0"/>
              </a:rPr>
              <a:t>Critical section solutions can be used to ensure the </a:t>
            </a:r>
            <a:r>
              <a:rPr lang="en-US" sz="1800" b="1" dirty="0">
                <a:latin typeface="Arial" charset="0"/>
              </a:rPr>
              <a:t>consistency</a:t>
            </a:r>
            <a:r>
              <a:rPr lang="en-US" sz="1800" dirty="0">
                <a:latin typeface="Arial" charset="0"/>
              </a:rPr>
              <a:t> of shared data</a:t>
            </a:r>
          </a:p>
          <a:p>
            <a:pPr eaLnBrk="1" hangingPunct="1"/>
            <a:endParaRPr lang="en-US" sz="1800" dirty="0">
              <a:latin typeface="Arial" charset="0"/>
            </a:endParaRPr>
          </a:p>
          <a:p>
            <a:pPr eaLnBrk="1" hangingPunct="1"/>
            <a:r>
              <a:rPr lang="en-US" sz="1800" dirty="0">
                <a:latin typeface="Arial" charset="0"/>
              </a:rPr>
              <a:t>To present both </a:t>
            </a:r>
            <a:r>
              <a:rPr lang="en-US" sz="1800" b="1" dirty="0">
                <a:latin typeface="Arial" charset="0"/>
              </a:rPr>
              <a:t>software and hardware solutions</a:t>
            </a:r>
            <a:r>
              <a:rPr lang="en-US" sz="1800" dirty="0">
                <a:latin typeface="Arial" charset="0"/>
              </a:rPr>
              <a:t> of the critical-section problem</a:t>
            </a:r>
          </a:p>
          <a:p>
            <a:pPr eaLnBrk="1" hangingPunct="1"/>
            <a:endParaRPr lang="en-US" sz="1800" dirty="0">
              <a:latin typeface="Arial" charset="0"/>
            </a:endParaRPr>
          </a:p>
        </p:txBody>
      </p:sp>
      <p:sp>
        <p:nvSpPr>
          <p:cNvPr id="3077" name="Rectangle 4"/>
          <p:cNvSpPr>
            <a:spLocks noGrp="1" noChangeArrowheads="1"/>
          </p:cNvSpPr>
          <p:nvPr>
            <p:ph type="body" sz="half" idx="2"/>
          </p:nvPr>
        </p:nvSpPr>
        <p:spPr/>
        <p:txBody>
          <a:bodyPr/>
          <a:lstStyle/>
          <a:p>
            <a:pPr eaLnBrk="1" hangingPunct="1">
              <a:buFontTx/>
              <a:buNone/>
            </a:pPr>
            <a:r>
              <a:rPr lang="en-US" sz="1800" b="1">
                <a:latin typeface="Arial" charset="0"/>
              </a:rPr>
              <a:t>Outline</a:t>
            </a:r>
          </a:p>
          <a:p>
            <a:pPr eaLnBrk="1" hangingPunct="1"/>
            <a:r>
              <a:rPr lang="en-US" sz="1800">
                <a:latin typeface="Arial" charset="0"/>
              </a:rPr>
              <a:t>Background</a:t>
            </a:r>
          </a:p>
          <a:p>
            <a:pPr eaLnBrk="1" hangingPunct="1"/>
            <a:r>
              <a:rPr lang="en-US" sz="1800">
                <a:latin typeface="Arial" charset="0"/>
              </a:rPr>
              <a:t>The Critical-Section Problem</a:t>
            </a:r>
          </a:p>
          <a:p>
            <a:pPr eaLnBrk="1" hangingPunct="1"/>
            <a:r>
              <a:rPr lang="en-US" sz="1800">
                <a:latin typeface="Arial" charset="0"/>
              </a:rPr>
              <a:t>Peterson</a:t>
            </a:r>
            <a:r>
              <a:rPr lang="ja-JP" altLang="en-US" sz="1800">
                <a:latin typeface="Arial" charset="0"/>
              </a:rPr>
              <a:t>’</a:t>
            </a:r>
            <a:r>
              <a:rPr lang="en-US" sz="1800">
                <a:latin typeface="Arial" charset="0"/>
              </a:rPr>
              <a:t>s Solution</a:t>
            </a:r>
          </a:p>
          <a:p>
            <a:pPr eaLnBrk="1" hangingPunct="1"/>
            <a:r>
              <a:rPr lang="en-US" sz="1800">
                <a:latin typeface="Arial" charset="0"/>
              </a:rPr>
              <a:t>Synchronization Hardware</a:t>
            </a:r>
          </a:p>
          <a:p>
            <a:pPr eaLnBrk="1" hangingPunct="1"/>
            <a:r>
              <a:rPr lang="en-US" sz="1800">
                <a:latin typeface="Arial" charset="0"/>
              </a:rPr>
              <a:t>Semaphores</a:t>
            </a:r>
          </a:p>
          <a:p>
            <a:pPr eaLnBrk="1" hangingPunct="1"/>
            <a:r>
              <a:rPr lang="en-US" sz="1800">
                <a:latin typeface="Arial" charset="0"/>
              </a:rPr>
              <a:t>Classic Problems of Synchronization</a:t>
            </a:r>
          </a:p>
          <a:p>
            <a:pPr eaLnBrk="1" hangingPunct="1"/>
            <a:r>
              <a:rPr lang="en-US" sz="1800">
                <a:latin typeface="Arial" charset="0"/>
              </a:rPr>
              <a:t>Monitors</a:t>
            </a:r>
          </a:p>
          <a:p>
            <a:pPr eaLnBrk="1" hangingPunct="1"/>
            <a:r>
              <a:rPr lang="en-US" sz="1800">
                <a:latin typeface="Arial" charset="0"/>
              </a:rPr>
              <a:t>Synchronization Examples from operating systems</a:t>
            </a:r>
          </a:p>
          <a:p>
            <a:pPr eaLnBrk="1" hangingPunct="1"/>
            <a:endParaRPr lang="en-US" sz="1800">
              <a:latin typeface="Arial"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B84DF8AF-E952-624A-9FAE-48B4B30D692E}" type="slidenum">
              <a:rPr lang="en-US" b="0"/>
              <a:pPr eaLnBrk="1" hangingPunct="1"/>
              <a:t>20</a:t>
            </a:fld>
            <a:endParaRPr lang="en-US" b="0"/>
          </a:p>
        </p:txBody>
      </p:sp>
      <p:sp>
        <p:nvSpPr>
          <p:cNvPr id="807943" name="Rectangle 7"/>
          <p:cNvSpPr>
            <a:spLocks noChangeArrowheads="1"/>
          </p:cNvSpPr>
          <p:nvPr/>
        </p:nvSpPr>
        <p:spPr bwMode="auto">
          <a:xfrm>
            <a:off x="1763713" y="4017963"/>
            <a:ext cx="4679950" cy="419100"/>
          </a:xfrm>
          <a:prstGeom prst="rect">
            <a:avLst/>
          </a:prstGeom>
          <a:solidFill>
            <a:schemeClr val="accent1"/>
          </a:solidFill>
          <a:ln w="3175">
            <a:solidFill>
              <a:schemeClr val="tx1"/>
            </a:solidFill>
            <a:miter lim="800000"/>
            <a:headEnd type="none" w="lg" len="lg"/>
            <a:tailEnd type="none" w="lg" len="lg"/>
          </a:ln>
        </p:spPr>
        <p:txBody>
          <a:bodyPr wrap="none" lIns="90000" tIns="46800" rIns="90000" bIns="46800" anchor="ctr"/>
          <a:lstStyle/>
          <a:p>
            <a:endParaRPr lang="en-US"/>
          </a:p>
        </p:txBody>
      </p:sp>
      <p:sp>
        <p:nvSpPr>
          <p:cNvPr id="807942" name="Rectangle 6"/>
          <p:cNvSpPr>
            <a:spLocks noChangeArrowheads="1"/>
          </p:cNvSpPr>
          <p:nvPr/>
        </p:nvSpPr>
        <p:spPr bwMode="auto">
          <a:xfrm>
            <a:off x="1763713" y="2492375"/>
            <a:ext cx="4679950" cy="1223963"/>
          </a:xfrm>
          <a:prstGeom prst="rect">
            <a:avLst/>
          </a:prstGeom>
          <a:solidFill>
            <a:schemeClr val="accent1"/>
          </a:solidFill>
          <a:ln w="3175">
            <a:solidFill>
              <a:schemeClr val="tx1"/>
            </a:solidFill>
            <a:miter lim="800000"/>
            <a:headEnd type="none" w="lg" len="lg"/>
            <a:tailEnd type="none" w="lg" len="lg"/>
          </a:ln>
        </p:spPr>
        <p:txBody>
          <a:bodyPr wrap="none" lIns="90000" tIns="46800" rIns="90000" bIns="46800" anchor="ctr"/>
          <a:lstStyle/>
          <a:p>
            <a:endParaRPr lang="en-US"/>
          </a:p>
        </p:txBody>
      </p:sp>
      <p:sp>
        <p:nvSpPr>
          <p:cNvPr id="20485" name="Rectangle 4"/>
          <p:cNvSpPr>
            <a:spLocks noGrp="1" noChangeArrowheads="1"/>
          </p:cNvSpPr>
          <p:nvPr>
            <p:ph type="title"/>
          </p:nvPr>
        </p:nvSpPr>
        <p:spPr/>
        <p:txBody>
          <a:bodyPr/>
          <a:lstStyle/>
          <a:p>
            <a:pPr eaLnBrk="1" hangingPunct="1"/>
            <a:r>
              <a:rPr lang="en-US">
                <a:latin typeface="Arial" charset="0"/>
              </a:rPr>
              <a:t>Algorithm for Process </a:t>
            </a:r>
            <a:r>
              <a:rPr lang="en-US">
                <a:solidFill>
                  <a:schemeClr val="tx1"/>
                </a:solidFill>
                <a:latin typeface="Arial" charset="0"/>
              </a:rPr>
              <a:t>P</a:t>
            </a:r>
            <a:r>
              <a:rPr lang="en-US" baseline="-25000">
                <a:solidFill>
                  <a:schemeClr val="tx1"/>
                </a:solidFill>
                <a:latin typeface="Arial" charset="0"/>
              </a:rPr>
              <a:t>i</a:t>
            </a:r>
          </a:p>
        </p:txBody>
      </p:sp>
      <p:sp>
        <p:nvSpPr>
          <p:cNvPr id="807941" name="Rectangle 3"/>
          <p:cNvSpPr>
            <a:spLocks noChangeArrowheads="1"/>
          </p:cNvSpPr>
          <p:nvPr/>
        </p:nvSpPr>
        <p:spPr bwMode="auto">
          <a:xfrm>
            <a:off x="1379538" y="1824038"/>
            <a:ext cx="6721475" cy="39814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a:spcBef>
                <a:spcPct val="20000"/>
              </a:spcBef>
            </a:pPr>
            <a:r>
              <a:rPr lang="en-US" sz="2000" b="0">
                <a:solidFill>
                  <a:srgbClr val="0000FF"/>
                </a:solidFill>
              </a:rPr>
              <a:t>   </a:t>
            </a:r>
            <a:r>
              <a:rPr lang="en-US" sz="2000" b="0"/>
              <a:t>do {</a:t>
            </a:r>
          </a:p>
          <a:p>
            <a:pPr marL="342900" indent="-342900">
              <a:spcBef>
                <a:spcPct val="20000"/>
              </a:spcBef>
            </a:pPr>
            <a:endParaRPr lang="en-US" sz="2000" b="0"/>
          </a:p>
          <a:p>
            <a:pPr marL="342900" indent="-342900">
              <a:spcBef>
                <a:spcPct val="20000"/>
              </a:spcBef>
            </a:pPr>
            <a:r>
              <a:rPr lang="en-US" sz="2000" b="0"/>
              <a:t>		flag[i] = TRUE; </a:t>
            </a:r>
          </a:p>
          <a:p>
            <a:pPr marL="342900" indent="-342900">
              <a:spcBef>
                <a:spcPct val="20000"/>
              </a:spcBef>
            </a:pPr>
            <a:r>
              <a:rPr lang="en-US" sz="2000" b="0"/>
              <a:t>		turn = j; </a:t>
            </a:r>
          </a:p>
          <a:p>
            <a:pPr marL="342900" indent="-342900">
              <a:spcBef>
                <a:spcPct val="20000"/>
              </a:spcBef>
            </a:pPr>
            <a:r>
              <a:rPr lang="en-US" sz="2000" b="0"/>
              <a:t>		while (flag[j] &amp;&amp; turn == j); </a:t>
            </a:r>
          </a:p>
          <a:p>
            <a:pPr marL="342900" indent="-342900">
              <a:spcBef>
                <a:spcPct val="20000"/>
              </a:spcBef>
            </a:pPr>
            <a:r>
              <a:rPr lang="en-US" sz="2000" b="0"/>
              <a:t>			critical section </a:t>
            </a:r>
          </a:p>
          <a:p>
            <a:pPr marL="342900" indent="-342900">
              <a:spcBef>
                <a:spcPct val="20000"/>
              </a:spcBef>
            </a:pPr>
            <a:r>
              <a:rPr lang="en-US" sz="2000" b="0"/>
              <a:t>		flag[i] = FALSE; </a:t>
            </a:r>
          </a:p>
          <a:p>
            <a:pPr marL="342900" indent="-342900">
              <a:spcBef>
                <a:spcPct val="20000"/>
              </a:spcBef>
            </a:pPr>
            <a:r>
              <a:rPr lang="en-US" sz="2000" b="0"/>
              <a:t>			remainder section </a:t>
            </a:r>
          </a:p>
          <a:p>
            <a:pPr marL="342900" indent="-342900">
              <a:spcBef>
                <a:spcPct val="20000"/>
              </a:spcBef>
            </a:pPr>
            <a:endParaRPr lang="en-US" sz="2000" b="0"/>
          </a:p>
          <a:p>
            <a:pPr marL="342900" indent="-342900">
              <a:spcBef>
                <a:spcPct val="20000"/>
              </a:spcBef>
            </a:pPr>
            <a:r>
              <a:rPr lang="en-US" sz="2000" b="0"/>
              <a:t>	}  while (1)</a:t>
            </a:r>
            <a:endParaRPr lang="en-US" sz="1600" b="0">
              <a:solidFill>
                <a:srgbClr val="FF9900"/>
              </a:solidFill>
            </a:endParaRPr>
          </a:p>
        </p:txBody>
      </p:sp>
      <p:sp>
        <p:nvSpPr>
          <p:cNvPr id="807944" name="Text Box 8"/>
          <p:cNvSpPr txBox="1">
            <a:spLocks noChangeArrowheads="1"/>
          </p:cNvSpPr>
          <p:nvPr/>
        </p:nvSpPr>
        <p:spPr bwMode="auto">
          <a:xfrm>
            <a:off x="6443663" y="2852738"/>
            <a:ext cx="14763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i="1"/>
              <a:t>entry section</a:t>
            </a:r>
          </a:p>
        </p:txBody>
      </p:sp>
      <p:sp>
        <p:nvSpPr>
          <p:cNvPr id="807945" name="Text Box 9"/>
          <p:cNvSpPr txBox="1">
            <a:spLocks noChangeArrowheads="1"/>
          </p:cNvSpPr>
          <p:nvPr/>
        </p:nvSpPr>
        <p:spPr bwMode="auto">
          <a:xfrm>
            <a:off x="6443663" y="4005263"/>
            <a:ext cx="13239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i="1"/>
              <a:t>exit section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807941">
                                            <p:txEl>
                                              <p:pRg st="2" end="2"/>
                                            </p:txEl>
                                          </p:spTgt>
                                        </p:tgtEl>
                                        <p:attrNameLst>
                                          <p:attrName>style.visibility</p:attrName>
                                        </p:attrNameLst>
                                      </p:cBhvr>
                                      <p:to>
                                        <p:strVal val="visible"/>
                                      </p:to>
                                    </p:set>
                                    <p:animEffect transition="in" filter="blinds(horizontal)">
                                      <p:cBhvr>
                                        <p:cTn id="7" dur="500"/>
                                        <p:tgtEl>
                                          <p:spTgt spid="807941">
                                            <p:txEl>
                                              <p:pRg st="2" end="2"/>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807941">
                                            <p:txEl>
                                              <p:pRg st="3" end="3"/>
                                            </p:txEl>
                                          </p:spTgt>
                                        </p:tgtEl>
                                        <p:attrNameLst>
                                          <p:attrName>style.visibility</p:attrName>
                                        </p:attrNameLst>
                                      </p:cBhvr>
                                      <p:to>
                                        <p:strVal val="visible"/>
                                      </p:to>
                                    </p:set>
                                    <p:animEffect transition="in" filter="blinds(horizontal)">
                                      <p:cBhvr>
                                        <p:cTn id="10" dur="500"/>
                                        <p:tgtEl>
                                          <p:spTgt spid="807941">
                                            <p:txEl>
                                              <p:pRg st="3" end="3"/>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807941">
                                            <p:txEl>
                                              <p:pRg st="4" end="4"/>
                                            </p:txEl>
                                          </p:spTgt>
                                        </p:tgtEl>
                                        <p:attrNameLst>
                                          <p:attrName>style.visibility</p:attrName>
                                        </p:attrNameLst>
                                      </p:cBhvr>
                                      <p:to>
                                        <p:strVal val="visible"/>
                                      </p:to>
                                    </p:set>
                                    <p:animEffect transition="in" filter="blinds(horizontal)">
                                      <p:cBhvr>
                                        <p:cTn id="13" dur="500"/>
                                        <p:tgtEl>
                                          <p:spTgt spid="807941">
                                            <p:txEl>
                                              <p:pRg st="4" end="4"/>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807942"/>
                                        </p:tgtEl>
                                        <p:attrNameLst>
                                          <p:attrName>style.visibility</p:attrName>
                                        </p:attrNameLst>
                                      </p:cBhvr>
                                      <p:to>
                                        <p:strVal val="visible"/>
                                      </p:to>
                                    </p:set>
                                    <p:animEffect transition="in" filter="blinds(horizontal)">
                                      <p:cBhvr>
                                        <p:cTn id="16" dur="500"/>
                                        <p:tgtEl>
                                          <p:spTgt spid="807942"/>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807944"/>
                                        </p:tgtEl>
                                        <p:attrNameLst>
                                          <p:attrName>style.visibility</p:attrName>
                                        </p:attrNameLst>
                                      </p:cBhvr>
                                      <p:to>
                                        <p:strVal val="visible"/>
                                      </p:to>
                                    </p:set>
                                    <p:animEffect transition="in" filter="blinds(horizontal)">
                                      <p:cBhvr>
                                        <p:cTn id="19" dur="500"/>
                                        <p:tgtEl>
                                          <p:spTgt spid="807944"/>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3" presetClass="entr" presetSubtype="10" fill="hold" nodeType="clickEffect">
                                  <p:stCondLst>
                                    <p:cond delay="0"/>
                                  </p:stCondLst>
                                  <p:childTnLst>
                                    <p:set>
                                      <p:cBhvr>
                                        <p:cTn id="23" dur="1" fill="hold">
                                          <p:stCondLst>
                                            <p:cond delay="0"/>
                                          </p:stCondLst>
                                        </p:cTn>
                                        <p:tgtEl>
                                          <p:spTgt spid="807941">
                                            <p:txEl>
                                              <p:pRg st="6" end="6"/>
                                            </p:txEl>
                                          </p:spTgt>
                                        </p:tgtEl>
                                        <p:attrNameLst>
                                          <p:attrName>style.visibility</p:attrName>
                                        </p:attrNameLst>
                                      </p:cBhvr>
                                      <p:to>
                                        <p:strVal val="visible"/>
                                      </p:to>
                                    </p:set>
                                    <p:animEffect transition="in" filter="blinds(horizontal)">
                                      <p:cBhvr>
                                        <p:cTn id="24" dur="500"/>
                                        <p:tgtEl>
                                          <p:spTgt spid="807941">
                                            <p:txEl>
                                              <p:pRg st="6" end="6"/>
                                            </p:txEl>
                                          </p:spTgt>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807943"/>
                                        </p:tgtEl>
                                        <p:attrNameLst>
                                          <p:attrName>style.visibility</p:attrName>
                                        </p:attrNameLst>
                                      </p:cBhvr>
                                      <p:to>
                                        <p:strVal val="visible"/>
                                      </p:to>
                                    </p:set>
                                    <p:animEffect transition="in" filter="blinds(horizontal)">
                                      <p:cBhvr>
                                        <p:cTn id="27" dur="500"/>
                                        <p:tgtEl>
                                          <p:spTgt spid="807943"/>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807945"/>
                                        </p:tgtEl>
                                        <p:attrNameLst>
                                          <p:attrName>style.visibility</p:attrName>
                                        </p:attrNameLst>
                                      </p:cBhvr>
                                      <p:to>
                                        <p:strVal val="visible"/>
                                      </p:to>
                                    </p:set>
                                    <p:animEffect transition="in" filter="blinds(horizontal)">
                                      <p:cBhvr>
                                        <p:cTn id="30" dur="500"/>
                                        <p:tgtEl>
                                          <p:spTgt spid="8079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7943" grpId="0" animBg="1"/>
      <p:bldP spid="807942" grpId="0" animBg="1"/>
      <p:bldP spid="807944" grpId="0"/>
      <p:bldP spid="80794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5F3B66E9-2686-C646-884F-3950BB438357}" type="slidenum">
              <a:rPr lang="en-US" b="0"/>
              <a:pPr eaLnBrk="1" hangingPunct="1"/>
              <a:t>21</a:t>
            </a:fld>
            <a:endParaRPr lang="en-US" b="0"/>
          </a:p>
        </p:txBody>
      </p:sp>
      <p:sp>
        <p:nvSpPr>
          <p:cNvPr id="21507" name="Rectangle 9"/>
          <p:cNvSpPr>
            <a:spLocks noChangeArrowheads="1"/>
          </p:cNvSpPr>
          <p:nvPr/>
        </p:nvSpPr>
        <p:spPr bwMode="auto">
          <a:xfrm>
            <a:off x="539750" y="1844675"/>
            <a:ext cx="4032250" cy="3311525"/>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21508" name="Rectangle 10"/>
          <p:cNvSpPr>
            <a:spLocks noChangeArrowheads="1"/>
          </p:cNvSpPr>
          <p:nvPr/>
        </p:nvSpPr>
        <p:spPr bwMode="auto">
          <a:xfrm>
            <a:off x="4787900" y="1844675"/>
            <a:ext cx="4032250" cy="3311525"/>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21509" name="Rectangle 4"/>
          <p:cNvSpPr>
            <a:spLocks noGrp="1" noChangeArrowheads="1"/>
          </p:cNvSpPr>
          <p:nvPr>
            <p:ph type="title"/>
          </p:nvPr>
        </p:nvSpPr>
        <p:spPr/>
        <p:txBody>
          <a:bodyPr/>
          <a:lstStyle/>
          <a:p>
            <a:pPr eaLnBrk="1" hangingPunct="1"/>
            <a:r>
              <a:rPr lang="en-US" dirty="0">
                <a:latin typeface="Arial" charset="0"/>
              </a:rPr>
              <a:t>Two processes executing </a:t>
            </a:r>
            <a:r>
              <a:rPr lang="en-US" dirty="0" smtClean="0">
                <a:latin typeface="Arial" charset="0"/>
              </a:rPr>
              <a:t>concurrently</a:t>
            </a:r>
            <a:endParaRPr lang="en-US" dirty="0">
              <a:latin typeface="Arial" charset="0"/>
            </a:endParaRPr>
          </a:p>
        </p:txBody>
      </p:sp>
      <p:sp>
        <p:nvSpPr>
          <p:cNvPr id="21510" name="Rectangle 3"/>
          <p:cNvSpPr>
            <a:spLocks noChangeArrowheads="1"/>
          </p:cNvSpPr>
          <p:nvPr/>
        </p:nvSpPr>
        <p:spPr bwMode="auto">
          <a:xfrm>
            <a:off x="322263" y="1916113"/>
            <a:ext cx="4321175" cy="3097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a:spcBef>
                <a:spcPct val="20000"/>
              </a:spcBef>
            </a:pPr>
            <a:r>
              <a:rPr lang="en-US" sz="2000" b="0" dirty="0"/>
              <a:t>	do {</a:t>
            </a:r>
          </a:p>
          <a:p>
            <a:pPr marL="342900" indent="-342900">
              <a:spcBef>
                <a:spcPct val="20000"/>
              </a:spcBef>
            </a:pPr>
            <a:r>
              <a:rPr lang="en-US" sz="2000" b="0" dirty="0"/>
              <a:t>		</a:t>
            </a:r>
            <a:r>
              <a:rPr lang="en-US" sz="2000" dirty="0"/>
              <a:t>flag</a:t>
            </a:r>
            <a:r>
              <a:rPr lang="en-US" sz="2000" dirty="0" smtClean="0"/>
              <a:t>[</a:t>
            </a:r>
            <a:r>
              <a:rPr lang="en-US" sz="2000" dirty="0"/>
              <a:t>0</a:t>
            </a:r>
            <a:r>
              <a:rPr lang="en-US" sz="2000" dirty="0" smtClean="0"/>
              <a:t>] </a:t>
            </a:r>
            <a:r>
              <a:rPr lang="en-US" sz="2000" dirty="0"/>
              <a:t>= TRUE; </a:t>
            </a:r>
          </a:p>
          <a:p>
            <a:pPr marL="342900" indent="-342900">
              <a:spcBef>
                <a:spcPct val="20000"/>
              </a:spcBef>
            </a:pPr>
            <a:r>
              <a:rPr lang="en-US" sz="2000" dirty="0"/>
              <a:t>		turn = </a:t>
            </a:r>
            <a:r>
              <a:rPr lang="en-US" sz="2000" dirty="0" smtClean="0"/>
              <a:t>1; </a:t>
            </a:r>
            <a:endParaRPr lang="en-US" sz="2000" dirty="0"/>
          </a:p>
          <a:p>
            <a:pPr marL="342900" indent="-342900">
              <a:spcBef>
                <a:spcPct val="20000"/>
              </a:spcBef>
            </a:pPr>
            <a:r>
              <a:rPr lang="en-US" sz="2000" dirty="0"/>
              <a:t>		while (flag</a:t>
            </a:r>
            <a:r>
              <a:rPr lang="en-US" sz="2000" dirty="0" smtClean="0"/>
              <a:t>[1] </a:t>
            </a:r>
            <a:r>
              <a:rPr lang="en-US" sz="2000" dirty="0"/>
              <a:t>&amp;&amp; turn == </a:t>
            </a:r>
            <a:r>
              <a:rPr lang="en-US" sz="2000" dirty="0" smtClean="0"/>
              <a:t>1)</a:t>
            </a:r>
            <a:r>
              <a:rPr lang="en-US" sz="2000" dirty="0"/>
              <a:t>;</a:t>
            </a:r>
            <a:r>
              <a:rPr lang="en-US" sz="2000" b="0" dirty="0"/>
              <a:t> </a:t>
            </a:r>
          </a:p>
          <a:p>
            <a:pPr marL="342900" indent="-342900">
              <a:spcBef>
                <a:spcPct val="20000"/>
              </a:spcBef>
            </a:pPr>
            <a:r>
              <a:rPr lang="en-US" sz="2000" b="0" i="1" dirty="0"/>
              <a:t>		critical section…..</a:t>
            </a:r>
          </a:p>
          <a:p>
            <a:pPr marL="342900" indent="-342900">
              <a:spcBef>
                <a:spcPct val="20000"/>
              </a:spcBef>
            </a:pPr>
            <a:r>
              <a:rPr lang="en-US" sz="2000" b="0" dirty="0"/>
              <a:t>		</a:t>
            </a:r>
            <a:r>
              <a:rPr lang="en-US" sz="2000" dirty="0"/>
              <a:t>flag</a:t>
            </a:r>
            <a:r>
              <a:rPr lang="en-US" sz="2000" dirty="0" smtClean="0"/>
              <a:t>[</a:t>
            </a:r>
            <a:r>
              <a:rPr lang="en-US" sz="2000" dirty="0"/>
              <a:t>0</a:t>
            </a:r>
            <a:r>
              <a:rPr lang="en-US" sz="2000" dirty="0" smtClean="0"/>
              <a:t>] </a:t>
            </a:r>
            <a:r>
              <a:rPr lang="en-US" sz="2000" dirty="0"/>
              <a:t>= FALSE; </a:t>
            </a:r>
          </a:p>
          <a:p>
            <a:pPr marL="342900" indent="-342900">
              <a:spcBef>
                <a:spcPct val="20000"/>
              </a:spcBef>
            </a:pPr>
            <a:r>
              <a:rPr lang="en-US" sz="2000" b="0" i="1" dirty="0"/>
              <a:t>		remainder section…..</a:t>
            </a:r>
          </a:p>
          <a:p>
            <a:pPr marL="342900" indent="-342900">
              <a:spcBef>
                <a:spcPct val="20000"/>
              </a:spcBef>
            </a:pPr>
            <a:r>
              <a:rPr lang="en-US" sz="2000" b="0" dirty="0"/>
              <a:t>	}  while (1)</a:t>
            </a:r>
            <a:endParaRPr lang="en-US" sz="1600" b="0" dirty="0">
              <a:solidFill>
                <a:srgbClr val="FF9900"/>
              </a:solidFill>
            </a:endParaRPr>
          </a:p>
        </p:txBody>
      </p:sp>
      <p:sp>
        <p:nvSpPr>
          <p:cNvPr id="21511" name="Rectangle 3"/>
          <p:cNvSpPr>
            <a:spLocks noChangeArrowheads="1"/>
          </p:cNvSpPr>
          <p:nvPr/>
        </p:nvSpPr>
        <p:spPr bwMode="auto">
          <a:xfrm>
            <a:off x="4500563" y="1844675"/>
            <a:ext cx="4392612" cy="3168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a:spcBef>
                <a:spcPct val="20000"/>
              </a:spcBef>
            </a:pPr>
            <a:r>
              <a:rPr lang="en-US" sz="2000" b="0" dirty="0"/>
              <a:t>	do {</a:t>
            </a:r>
          </a:p>
          <a:p>
            <a:pPr marL="342900" indent="-342900">
              <a:spcBef>
                <a:spcPct val="20000"/>
              </a:spcBef>
            </a:pPr>
            <a:r>
              <a:rPr lang="en-US" sz="2000" b="0" dirty="0"/>
              <a:t>		</a:t>
            </a:r>
            <a:r>
              <a:rPr lang="en-US" sz="2000" dirty="0"/>
              <a:t>flag</a:t>
            </a:r>
            <a:r>
              <a:rPr lang="en-US" sz="2000" dirty="0" smtClean="0"/>
              <a:t>[1] </a:t>
            </a:r>
            <a:r>
              <a:rPr lang="en-US" sz="2000" dirty="0"/>
              <a:t>= TRUE; </a:t>
            </a:r>
          </a:p>
          <a:p>
            <a:pPr marL="342900" indent="-342900">
              <a:spcBef>
                <a:spcPct val="20000"/>
              </a:spcBef>
            </a:pPr>
            <a:r>
              <a:rPr lang="en-US" sz="2000" dirty="0"/>
              <a:t>		turn = 0</a:t>
            </a:r>
            <a:r>
              <a:rPr lang="en-US" sz="2000" dirty="0" smtClean="0"/>
              <a:t>; </a:t>
            </a:r>
            <a:endParaRPr lang="en-US" sz="2000" dirty="0"/>
          </a:p>
          <a:p>
            <a:pPr marL="342900" indent="-342900">
              <a:spcBef>
                <a:spcPct val="20000"/>
              </a:spcBef>
            </a:pPr>
            <a:r>
              <a:rPr lang="en-US" sz="2000" dirty="0"/>
              <a:t>		while (flag</a:t>
            </a:r>
            <a:r>
              <a:rPr lang="en-US" sz="2000" dirty="0" smtClean="0"/>
              <a:t>[</a:t>
            </a:r>
            <a:r>
              <a:rPr lang="en-US" sz="2000" dirty="0"/>
              <a:t>0</a:t>
            </a:r>
            <a:r>
              <a:rPr lang="en-US" sz="2000" dirty="0" smtClean="0"/>
              <a:t>] </a:t>
            </a:r>
            <a:r>
              <a:rPr lang="en-US" sz="2000" dirty="0"/>
              <a:t>&amp;&amp; turn == 0</a:t>
            </a:r>
            <a:r>
              <a:rPr lang="en-US" sz="2000" dirty="0" smtClean="0"/>
              <a:t>)</a:t>
            </a:r>
            <a:r>
              <a:rPr lang="en-US" sz="2000" dirty="0"/>
              <a:t>; </a:t>
            </a:r>
          </a:p>
          <a:p>
            <a:pPr marL="342900" indent="-342900">
              <a:spcBef>
                <a:spcPct val="20000"/>
              </a:spcBef>
            </a:pPr>
            <a:r>
              <a:rPr lang="en-US" sz="2000" dirty="0"/>
              <a:t>		</a:t>
            </a:r>
            <a:r>
              <a:rPr lang="en-US" sz="2000" b="0" i="1" dirty="0"/>
              <a:t>critical section…..</a:t>
            </a:r>
          </a:p>
          <a:p>
            <a:pPr marL="342900" indent="-342900">
              <a:spcBef>
                <a:spcPct val="20000"/>
              </a:spcBef>
            </a:pPr>
            <a:r>
              <a:rPr lang="en-US" sz="2000" dirty="0"/>
              <a:t>		flag</a:t>
            </a:r>
            <a:r>
              <a:rPr lang="en-US" sz="2000" dirty="0" smtClean="0"/>
              <a:t>[1] </a:t>
            </a:r>
            <a:r>
              <a:rPr lang="en-US" sz="2000" dirty="0"/>
              <a:t>= FALSE; </a:t>
            </a:r>
          </a:p>
          <a:p>
            <a:pPr marL="342900" indent="-342900">
              <a:spcBef>
                <a:spcPct val="20000"/>
              </a:spcBef>
            </a:pPr>
            <a:r>
              <a:rPr lang="en-US" sz="2000" b="0" i="1" dirty="0"/>
              <a:t>		remainder section…..</a:t>
            </a:r>
          </a:p>
          <a:p>
            <a:pPr marL="342900" indent="-342900">
              <a:spcBef>
                <a:spcPct val="20000"/>
              </a:spcBef>
            </a:pPr>
            <a:r>
              <a:rPr lang="en-US" sz="2000" b="0" dirty="0"/>
              <a:t>	} while (1)</a:t>
            </a:r>
            <a:endParaRPr lang="en-US" sz="1600" b="0" dirty="0">
              <a:solidFill>
                <a:srgbClr val="FF9900"/>
              </a:solidFill>
            </a:endParaRPr>
          </a:p>
        </p:txBody>
      </p:sp>
      <p:sp>
        <p:nvSpPr>
          <p:cNvPr id="21512" name="Text Box 7"/>
          <p:cNvSpPr txBox="1">
            <a:spLocks noChangeArrowheads="1"/>
          </p:cNvSpPr>
          <p:nvPr/>
        </p:nvSpPr>
        <p:spPr bwMode="auto">
          <a:xfrm>
            <a:off x="1835150" y="1484313"/>
            <a:ext cx="1944688"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sz="2000" dirty="0"/>
              <a:t>PROCESS </a:t>
            </a:r>
            <a:r>
              <a:rPr lang="en-US" sz="2000" dirty="0" err="1"/>
              <a:t>i</a:t>
            </a:r>
            <a:r>
              <a:rPr lang="en-US" sz="2000" dirty="0"/>
              <a:t> (0)</a:t>
            </a:r>
          </a:p>
        </p:txBody>
      </p:sp>
      <p:sp>
        <p:nvSpPr>
          <p:cNvPr id="21513" name="Text Box 8"/>
          <p:cNvSpPr txBox="1">
            <a:spLocks noChangeArrowheads="1"/>
          </p:cNvSpPr>
          <p:nvPr/>
        </p:nvSpPr>
        <p:spPr bwMode="auto">
          <a:xfrm>
            <a:off x="6227763" y="1484313"/>
            <a:ext cx="1944687"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sz="2000" dirty="0"/>
              <a:t>PROCESS j (1)</a:t>
            </a:r>
          </a:p>
        </p:txBody>
      </p:sp>
      <p:sp>
        <p:nvSpPr>
          <p:cNvPr id="21514" name="Text Box 18"/>
          <p:cNvSpPr txBox="1">
            <a:spLocks noChangeArrowheads="1"/>
          </p:cNvSpPr>
          <p:nvPr/>
        </p:nvSpPr>
        <p:spPr bwMode="auto">
          <a:xfrm>
            <a:off x="323850" y="5661025"/>
            <a:ext cx="20351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i="1"/>
              <a:t>Shared Variables</a:t>
            </a:r>
          </a:p>
        </p:txBody>
      </p:sp>
      <p:sp>
        <p:nvSpPr>
          <p:cNvPr id="21515" name="AutoShape 19"/>
          <p:cNvSpPr>
            <a:spLocks/>
          </p:cNvSpPr>
          <p:nvPr/>
        </p:nvSpPr>
        <p:spPr bwMode="auto">
          <a:xfrm>
            <a:off x="2411413" y="5300663"/>
            <a:ext cx="288925" cy="1008062"/>
          </a:xfrm>
          <a:prstGeom prst="rightBrace">
            <a:avLst>
              <a:gd name="adj1" fmla="val 29075"/>
              <a:gd name="adj2" fmla="val 50000"/>
            </a:avLst>
          </a:prstGeom>
          <a:noFill/>
          <a:ln w="3175">
            <a:solidFill>
              <a:schemeClr val="tx1"/>
            </a:solidFill>
            <a:round/>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21516" name="Text Box 20"/>
          <p:cNvSpPr txBox="1">
            <a:spLocks noChangeArrowheads="1"/>
          </p:cNvSpPr>
          <p:nvPr/>
        </p:nvSpPr>
        <p:spPr bwMode="auto">
          <a:xfrm>
            <a:off x="3160713" y="5445125"/>
            <a:ext cx="739775"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algn="ctr" eaLnBrk="1" hangingPunct="1"/>
            <a:r>
              <a:rPr lang="en-US" dirty="0"/>
              <a:t>flag[]</a:t>
            </a:r>
          </a:p>
          <a:p>
            <a:pPr algn="ctr" eaLnBrk="1" hangingPunct="1"/>
            <a:r>
              <a:rPr lang="en-US" dirty="0"/>
              <a:t>turn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A0749220-358F-224E-B544-0526E882E200}" type="slidenum">
              <a:rPr lang="en-US" b="0"/>
              <a:pPr eaLnBrk="1" hangingPunct="1"/>
              <a:t>22</a:t>
            </a:fld>
            <a:endParaRPr lang="en-US" b="0"/>
          </a:p>
        </p:txBody>
      </p:sp>
      <p:sp>
        <p:nvSpPr>
          <p:cNvPr id="22531" name="Rectangle 2"/>
          <p:cNvSpPr>
            <a:spLocks noGrp="1" noChangeArrowheads="1"/>
          </p:cNvSpPr>
          <p:nvPr>
            <p:ph type="title"/>
          </p:nvPr>
        </p:nvSpPr>
        <p:spPr/>
        <p:txBody>
          <a:bodyPr/>
          <a:lstStyle/>
          <a:p>
            <a:pPr eaLnBrk="1" hangingPunct="1"/>
            <a:r>
              <a:rPr lang="en-US">
                <a:latin typeface="Arial" charset="0"/>
              </a:rPr>
              <a:t>Synchronization Hardware</a:t>
            </a:r>
          </a:p>
        </p:txBody>
      </p:sp>
      <p:sp>
        <p:nvSpPr>
          <p:cNvPr id="22532" name="Rectangle 3"/>
          <p:cNvSpPr>
            <a:spLocks noGrp="1" noChangeArrowheads="1"/>
          </p:cNvSpPr>
          <p:nvPr>
            <p:ph type="body" idx="1"/>
          </p:nvPr>
        </p:nvSpPr>
        <p:spPr/>
        <p:txBody>
          <a:bodyPr/>
          <a:lstStyle/>
          <a:p>
            <a:pPr eaLnBrk="1" hangingPunct="1"/>
            <a:r>
              <a:rPr lang="en-US" dirty="0">
                <a:latin typeface="Arial" charset="0"/>
              </a:rPr>
              <a:t>We can use some </a:t>
            </a:r>
            <a:r>
              <a:rPr lang="en-US" b="1" dirty="0">
                <a:latin typeface="Arial" charset="0"/>
              </a:rPr>
              <a:t>hardware support</a:t>
            </a:r>
            <a:r>
              <a:rPr lang="en-US" dirty="0">
                <a:latin typeface="Arial" charset="0"/>
              </a:rPr>
              <a:t> (if available) for protecting critical section code</a:t>
            </a:r>
          </a:p>
          <a:p>
            <a:pPr lvl="1" eaLnBrk="1" hangingPunct="1"/>
            <a:r>
              <a:rPr lang="en-US" dirty="0">
                <a:latin typeface="Arial" charset="0"/>
              </a:rPr>
              <a:t>1) Disable interrupts? maybe</a:t>
            </a:r>
          </a:p>
          <a:p>
            <a:pPr lvl="2" eaLnBrk="1" hangingPunct="1"/>
            <a:r>
              <a:rPr lang="en-US" dirty="0">
                <a:latin typeface="Arial" charset="0"/>
              </a:rPr>
              <a:t>Sometimes only (kernel)</a:t>
            </a:r>
          </a:p>
          <a:p>
            <a:pPr lvl="2" eaLnBrk="1" hangingPunct="1"/>
            <a:r>
              <a:rPr lang="en-US" dirty="0">
                <a:latin typeface="Arial" charset="0"/>
              </a:rPr>
              <a:t>Not on multi-processors</a:t>
            </a:r>
          </a:p>
          <a:p>
            <a:pPr lvl="2" eaLnBrk="1" hangingPunct="1"/>
            <a:endParaRPr lang="en-US" dirty="0">
              <a:latin typeface="Arial" charset="0"/>
            </a:endParaRPr>
          </a:p>
          <a:p>
            <a:pPr lvl="1" eaLnBrk="1" hangingPunct="1"/>
            <a:r>
              <a:rPr lang="en-US" dirty="0">
                <a:latin typeface="Arial" charset="0"/>
              </a:rPr>
              <a:t>2) Special machine instructions and </a:t>
            </a:r>
            <a:r>
              <a:rPr lang="en-US" b="1" u="sng" dirty="0">
                <a:latin typeface="Arial" charset="0"/>
              </a:rPr>
              <a:t>lock variables</a:t>
            </a:r>
          </a:p>
          <a:p>
            <a:pPr lvl="2" eaLnBrk="1" hangingPunct="1"/>
            <a:r>
              <a:rPr lang="en-US" dirty="0" err="1">
                <a:latin typeface="Arial" charset="0"/>
              </a:rPr>
              <a:t>TestandSet</a:t>
            </a:r>
            <a:endParaRPr lang="en-US" dirty="0">
              <a:latin typeface="Arial" charset="0"/>
            </a:endParaRPr>
          </a:p>
          <a:p>
            <a:pPr lvl="2" eaLnBrk="1" hangingPunct="1"/>
            <a:r>
              <a:rPr lang="en-US" dirty="0" err="1" smtClean="0">
                <a:latin typeface="Arial" charset="0"/>
              </a:rPr>
              <a:t>CompareAndSwap</a:t>
            </a:r>
            <a:r>
              <a:rPr lang="en-US" dirty="0" smtClean="0">
                <a:latin typeface="Arial" charset="0"/>
              </a:rPr>
              <a:t> (EXCH instruction in Intel x86 arch) </a:t>
            </a:r>
            <a:endParaRPr lang="en-US" dirty="0">
              <a:latin typeface="Arial"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p:nvPr>
        </p:nvSpPr>
        <p:spPr/>
        <p:txBody>
          <a:bodyPr/>
          <a:lstStyle/>
          <a:p>
            <a:pPr eaLnBrk="1" hangingPunct="1"/>
            <a:r>
              <a:rPr lang="en-US" sz="2800">
                <a:latin typeface="Arial" charset="0"/>
              </a:rPr>
              <a:t>Solution to Critical-section Problem Using Locks</a:t>
            </a:r>
          </a:p>
        </p:txBody>
      </p:sp>
      <p:sp>
        <p:nvSpPr>
          <p:cNvPr id="3" name="Content Placeholder 2"/>
          <p:cNvSpPr>
            <a:spLocks noGrp="1"/>
          </p:cNvSpPr>
          <p:nvPr>
            <p:ph idx="1"/>
          </p:nvPr>
        </p:nvSpPr>
        <p:spPr/>
        <p:txBody>
          <a:bodyPr/>
          <a:lstStyle/>
          <a:p>
            <a:r>
              <a:rPr lang="en-US" dirty="0"/>
              <a:t>Use of lock variables is a general and very common approach</a:t>
            </a:r>
            <a:r>
              <a:rPr lang="en-US" dirty="0" smtClean="0"/>
              <a:t>.</a:t>
            </a:r>
          </a:p>
          <a:p>
            <a:r>
              <a:rPr lang="en-US" dirty="0" smtClean="0"/>
              <a:t>A lock variable (an integer that can have values 0 or 1) shared</a:t>
            </a:r>
            <a:endParaRPr lang="en-US" dirty="0"/>
          </a:p>
          <a:p>
            <a:r>
              <a:rPr lang="en-US" dirty="0" smtClean="0"/>
              <a:t>A process (thread) can be structured as follows:</a:t>
            </a:r>
            <a:endParaRPr lang="en-US" dirty="0"/>
          </a:p>
        </p:txBody>
      </p:sp>
      <p:sp>
        <p:nvSpPr>
          <p:cNvPr id="24578"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F5B82911-044A-6D49-BE54-BE34B24FB8D7}" type="slidenum">
              <a:rPr lang="en-US" b="0"/>
              <a:pPr eaLnBrk="1" hangingPunct="1"/>
              <a:t>23</a:t>
            </a:fld>
            <a:endParaRPr lang="en-US" b="0"/>
          </a:p>
        </p:txBody>
      </p:sp>
      <p:sp>
        <p:nvSpPr>
          <p:cNvPr id="24580" name="Content Placeholder 2"/>
          <p:cNvSpPr>
            <a:spLocks/>
          </p:cNvSpPr>
          <p:nvPr/>
        </p:nvSpPr>
        <p:spPr bwMode="auto">
          <a:xfrm>
            <a:off x="2138363" y="2781275"/>
            <a:ext cx="4594225" cy="2447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a:spcBef>
                <a:spcPct val="20000"/>
              </a:spcBef>
            </a:pPr>
            <a:r>
              <a:rPr lang="en-US" sz="2000" b="0" dirty="0"/>
              <a:t>	do { </a:t>
            </a:r>
          </a:p>
          <a:p>
            <a:pPr marL="342900" indent="-342900">
              <a:spcBef>
                <a:spcPct val="20000"/>
              </a:spcBef>
            </a:pPr>
            <a:r>
              <a:rPr lang="en-US" sz="2000" dirty="0"/>
              <a:t>		</a:t>
            </a:r>
            <a:r>
              <a:rPr lang="en-US" sz="2000" dirty="0" err="1" smtClean="0"/>
              <a:t>acquire_lock</a:t>
            </a:r>
            <a:r>
              <a:rPr lang="en-US" sz="2000" dirty="0" smtClean="0"/>
              <a:t> (lock)</a:t>
            </a:r>
          </a:p>
          <a:p>
            <a:pPr marL="342900" indent="-342900">
              <a:spcBef>
                <a:spcPct val="20000"/>
              </a:spcBef>
            </a:pPr>
            <a:r>
              <a:rPr lang="en-US" sz="2000" b="0" dirty="0" smtClean="0"/>
              <a:t>		critical section </a:t>
            </a:r>
          </a:p>
          <a:p>
            <a:pPr marL="342900" indent="-342900">
              <a:spcBef>
                <a:spcPct val="20000"/>
              </a:spcBef>
            </a:pPr>
            <a:r>
              <a:rPr lang="en-US" sz="2000" dirty="0"/>
              <a:t>		</a:t>
            </a:r>
            <a:r>
              <a:rPr lang="en-US" sz="2000" dirty="0" err="1" smtClean="0"/>
              <a:t>release_lock</a:t>
            </a:r>
            <a:r>
              <a:rPr lang="en-US" sz="2000" dirty="0" smtClean="0"/>
              <a:t> (lock)</a:t>
            </a:r>
            <a:endParaRPr lang="en-US" sz="2000" dirty="0"/>
          </a:p>
          <a:p>
            <a:pPr marL="342900" indent="-342900">
              <a:spcBef>
                <a:spcPct val="20000"/>
              </a:spcBef>
            </a:pPr>
            <a:r>
              <a:rPr lang="en-US" sz="2000" b="0" dirty="0"/>
              <a:t>		remainder section </a:t>
            </a:r>
          </a:p>
          <a:p>
            <a:pPr marL="342900" indent="-342900">
              <a:spcBef>
                <a:spcPct val="20000"/>
              </a:spcBef>
            </a:pPr>
            <a:r>
              <a:rPr lang="en-US" sz="2000" b="0" dirty="0"/>
              <a:t>	} while (TRUE);</a:t>
            </a:r>
            <a:r>
              <a:rPr lang="en-US" sz="2000" b="0" dirty="0">
                <a:solidFill>
                  <a:srgbClr val="0000FF"/>
                </a:solidFill>
              </a:rPr>
              <a:t> </a:t>
            </a:r>
          </a:p>
        </p:txBody>
      </p:sp>
      <p:sp>
        <p:nvSpPr>
          <p:cNvPr id="24581" name="Rectangle 5"/>
          <p:cNvSpPr>
            <a:spLocks noChangeArrowheads="1"/>
          </p:cNvSpPr>
          <p:nvPr/>
        </p:nvSpPr>
        <p:spPr bwMode="auto">
          <a:xfrm>
            <a:off x="2844800" y="3154337"/>
            <a:ext cx="2590800" cy="360363"/>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24582" name="Rectangle 6"/>
          <p:cNvSpPr>
            <a:spLocks noChangeArrowheads="1"/>
          </p:cNvSpPr>
          <p:nvPr/>
        </p:nvSpPr>
        <p:spPr bwMode="auto">
          <a:xfrm>
            <a:off x="2843213" y="3875062"/>
            <a:ext cx="2590800" cy="360363"/>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24583" name="Text Box 7"/>
          <p:cNvSpPr txBox="1">
            <a:spLocks noChangeArrowheads="1"/>
          </p:cNvSpPr>
          <p:nvPr/>
        </p:nvSpPr>
        <p:spPr bwMode="auto">
          <a:xfrm>
            <a:off x="755650" y="5157788"/>
            <a:ext cx="71024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dirty="0"/>
              <a:t>Only one process can acquire lock. Others has to wait (or busy loop)</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3E088F7A-7D07-0A4D-8329-0E9823A65197}" type="slidenum">
              <a:rPr lang="en-US" b="0"/>
              <a:pPr eaLnBrk="1" hangingPunct="1"/>
              <a:t>24</a:t>
            </a:fld>
            <a:endParaRPr lang="en-US" b="0"/>
          </a:p>
        </p:txBody>
      </p:sp>
      <p:sp>
        <p:nvSpPr>
          <p:cNvPr id="23555" name="Rectangle 2"/>
          <p:cNvSpPr>
            <a:spLocks noGrp="1" noChangeArrowheads="1"/>
          </p:cNvSpPr>
          <p:nvPr>
            <p:ph type="title"/>
          </p:nvPr>
        </p:nvSpPr>
        <p:spPr/>
        <p:txBody>
          <a:bodyPr/>
          <a:lstStyle/>
          <a:p>
            <a:pPr eaLnBrk="1" hangingPunct="1"/>
            <a:r>
              <a:rPr lang="en-US">
                <a:latin typeface="Arial" charset="0"/>
              </a:rPr>
              <a:t>Synchronization Hardware</a:t>
            </a:r>
          </a:p>
        </p:txBody>
      </p:sp>
      <p:sp>
        <p:nvSpPr>
          <p:cNvPr id="23556" name="Rectangle 3"/>
          <p:cNvSpPr>
            <a:spLocks noGrp="1" noChangeArrowheads="1"/>
          </p:cNvSpPr>
          <p:nvPr>
            <p:ph type="body" idx="1"/>
          </p:nvPr>
        </p:nvSpPr>
        <p:spPr/>
        <p:txBody>
          <a:bodyPr/>
          <a:lstStyle/>
          <a:p>
            <a:pPr eaLnBrk="1" hangingPunct="1"/>
            <a:endParaRPr lang="en-US" dirty="0">
              <a:latin typeface="Arial" charset="0"/>
            </a:endParaRPr>
          </a:p>
          <a:p>
            <a:pPr eaLnBrk="1" hangingPunct="1"/>
            <a:r>
              <a:rPr lang="en-US" dirty="0">
                <a:latin typeface="Arial" charset="0"/>
              </a:rPr>
              <a:t>What happens if you use a lock variable without special instructions? </a:t>
            </a:r>
          </a:p>
          <a:p>
            <a:pPr lvl="1" eaLnBrk="1" hangingPunct="1"/>
            <a:r>
              <a:rPr lang="en-US" dirty="0">
                <a:latin typeface="Arial" charset="0"/>
              </a:rPr>
              <a:t>Can be source of race conditions</a:t>
            </a:r>
          </a:p>
          <a:p>
            <a:pPr lvl="2" eaLnBrk="1" hangingPunct="1"/>
            <a:r>
              <a:rPr lang="en-US" dirty="0">
                <a:latin typeface="Arial" charset="0"/>
              </a:rPr>
              <a:t>Example: </a:t>
            </a:r>
          </a:p>
          <a:p>
            <a:pPr lvl="3" eaLnBrk="1" hangingPunct="1">
              <a:buFontTx/>
              <a:buNone/>
            </a:pPr>
            <a:r>
              <a:rPr lang="en-US" sz="1800" b="1" dirty="0" err="1">
                <a:latin typeface="Arial" charset="0"/>
              </a:rPr>
              <a:t>int</a:t>
            </a:r>
            <a:r>
              <a:rPr lang="en-US" sz="1800" b="1" dirty="0">
                <a:latin typeface="Arial" charset="0"/>
              </a:rPr>
              <a:t> lock = 0</a:t>
            </a:r>
            <a:r>
              <a:rPr lang="en-US" sz="1800" dirty="0">
                <a:latin typeface="Arial" charset="0"/>
              </a:rPr>
              <a:t>; // global variable (shared among threads</a:t>
            </a:r>
            <a:r>
              <a:rPr lang="en-US" sz="1800" dirty="0" smtClean="0">
                <a:latin typeface="Arial" charset="0"/>
              </a:rPr>
              <a:t>)</a:t>
            </a:r>
            <a:endParaRPr lang="en-US" sz="1800" dirty="0">
              <a:latin typeface="Arial" charset="0"/>
            </a:endParaRPr>
          </a:p>
          <a:p>
            <a:pPr lvl="3" eaLnBrk="1" hangingPunct="1">
              <a:buFontTx/>
              <a:buNone/>
            </a:pPr>
            <a:endParaRPr lang="en-US" sz="1800" dirty="0">
              <a:latin typeface="Arial" charset="0"/>
            </a:endParaRPr>
          </a:p>
          <a:p>
            <a:pPr lvl="3" eaLnBrk="1" hangingPunct="1">
              <a:buFontTx/>
              <a:buNone/>
            </a:pPr>
            <a:endParaRPr lang="en-US" dirty="0">
              <a:latin typeface="Arial" charset="0"/>
            </a:endParaRPr>
          </a:p>
        </p:txBody>
      </p:sp>
      <p:sp>
        <p:nvSpPr>
          <p:cNvPr id="23557" name="Rectangle 5"/>
          <p:cNvSpPr>
            <a:spLocks noChangeArrowheads="1"/>
          </p:cNvSpPr>
          <p:nvPr/>
        </p:nvSpPr>
        <p:spPr bwMode="auto">
          <a:xfrm>
            <a:off x="2052638" y="4292600"/>
            <a:ext cx="2592387" cy="1800225"/>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r>
              <a:rPr lang="en-US" b="0"/>
              <a:t>while (lock == 1) </a:t>
            </a:r>
          </a:p>
          <a:p>
            <a:r>
              <a:rPr lang="en-US" b="0"/>
              <a:t>	; // loop</a:t>
            </a:r>
          </a:p>
          <a:p>
            <a:r>
              <a:rPr lang="en-US" b="0"/>
              <a:t>lock =  1; </a:t>
            </a:r>
          </a:p>
          <a:p>
            <a:r>
              <a:rPr lang="en-US" b="0"/>
              <a:t>// critical section</a:t>
            </a:r>
          </a:p>
          <a:p>
            <a:r>
              <a:rPr lang="en-US" b="0"/>
              <a:t>lock = 0;</a:t>
            </a:r>
          </a:p>
        </p:txBody>
      </p:sp>
      <p:sp>
        <p:nvSpPr>
          <p:cNvPr id="23558" name="Rectangle 6"/>
          <p:cNvSpPr>
            <a:spLocks noChangeArrowheads="1"/>
          </p:cNvSpPr>
          <p:nvPr/>
        </p:nvSpPr>
        <p:spPr bwMode="auto">
          <a:xfrm>
            <a:off x="5148263" y="4292600"/>
            <a:ext cx="2592387" cy="1800225"/>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r>
              <a:rPr lang="en-US" b="0"/>
              <a:t>while (lock == 1) </a:t>
            </a:r>
          </a:p>
          <a:p>
            <a:r>
              <a:rPr lang="en-US" b="0"/>
              <a:t>	; // loop</a:t>
            </a:r>
          </a:p>
          <a:p>
            <a:r>
              <a:rPr lang="en-US" b="0"/>
              <a:t>lock =  1; </a:t>
            </a:r>
          </a:p>
          <a:p>
            <a:r>
              <a:rPr lang="en-US" b="0"/>
              <a:t>// critical section</a:t>
            </a:r>
          </a:p>
          <a:p>
            <a:r>
              <a:rPr lang="en-US" b="0"/>
              <a:t>lock = 0;</a:t>
            </a:r>
          </a:p>
        </p:txBody>
      </p:sp>
      <p:sp>
        <p:nvSpPr>
          <p:cNvPr id="23559" name="Text Box 7"/>
          <p:cNvSpPr txBox="1">
            <a:spLocks noChangeArrowheads="1"/>
          </p:cNvSpPr>
          <p:nvPr/>
        </p:nvSpPr>
        <p:spPr bwMode="auto">
          <a:xfrm>
            <a:off x="2825750" y="3933825"/>
            <a:ext cx="10953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Thread 1</a:t>
            </a:r>
          </a:p>
        </p:txBody>
      </p:sp>
      <p:sp>
        <p:nvSpPr>
          <p:cNvPr id="23560" name="Text Box 8"/>
          <p:cNvSpPr txBox="1">
            <a:spLocks noChangeArrowheads="1"/>
          </p:cNvSpPr>
          <p:nvPr/>
        </p:nvSpPr>
        <p:spPr bwMode="auto">
          <a:xfrm>
            <a:off x="5795963" y="3933825"/>
            <a:ext cx="10953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Thread 2</a:t>
            </a:r>
          </a:p>
        </p:txBody>
      </p:sp>
      <p:sp>
        <p:nvSpPr>
          <p:cNvPr id="23561" name="Text Box 9"/>
          <p:cNvSpPr txBox="1">
            <a:spLocks noChangeArrowheads="1"/>
          </p:cNvSpPr>
          <p:nvPr/>
        </p:nvSpPr>
        <p:spPr bwMode="auto">
          <a:xfrm>
            <a:off x="3348038" y="6054725"/>
            <a:ext cx="37496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above code is NOT correct solution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25C0A27E-715B-9A4F-B264-BA62F8FD4A3C}" type="slidenum">
              <a:rPr lang="en-US" b="0"/>
              <a:pPr eaLnBrk="1" hangingPunct="1"/>
              <a:t>25</a:t>
            </a:fld>
            <a:endParaRPr lang="en-US" b="0"/>
          </a:p>
        </p:txBody>
      </p:sp>
      <p:sp>
        <p:nvSpPr>
          <p:cNvPr id="25603" name="Rectangle 2"/>
          <p:cNvSpPr>
            <a:spLocks noGrp="1" noChangeArrowheads="1"/>
          </p:cNvSpPr>
          <p:nvPr>
            <p:ph type="title"/>
          </p:nvPr>
        </p:nvSpPr>
        <p:spPr/>
        <p:txBody>
          <a:bodyPr/>
          <a:lstStyle/>
          <a:p>
            <a:pPr eaLnBrk="1" hangingPunct="1"/>
            <a:r>
              <a:rPr lang="en-US">
                <a:latin typeface="Arial" charset="0"/>
              </a:rPr>
              <a:t>Synchronization Hardware</a:t>
            </a:r>
          </a:p>
        </p:txBody>
      </p:sp>
      <p:sp>
        <p:nvSpPr>
          <p:cNvPr id="25604" name="Rectangle 3"/>
          <p:cNvSpPr>
            <a:spLocks noGrp="1" noChangeArrowheads="1"/>
          </p:cNvSpPr>
          <p:nvPr>
            <p:ph type="body" idx="1"/>
          </p:nvPr>
        </p:nvSpPr>
        <p:spPr/>
        <p:txBody>
          <a:bodyPr/>
          <a:lstStyle/>
          <a:p>
            <a:pPr eaLnBrk="1" hangingPunct="1">
              <a:lnSpc>
                <a:spcPct val="90000"/>
              </a:lnSpc>
            </a:pPr>
            <a:r>
              <a:rPr lang="en-US" sz="1800" dirty="0">
                <a:latin typeface="Arial" charset="0"/>
              </a:rPr>
              <a:t>Therefore we need to use </a:t>
            </a:r>
            <a:r>
              <a:rPr lang="en-US" sz="1800" dirty="0">
                <a:solidFill>
                  <a:srgbClr val="FF0000"/>
                </a:solidFill>
                <a:latin typeface="Arial" charset="0"/>
              </a:rPr>
              <a:t>special machine instructions </a:t>
            </a:r>
            <a:r>
              <a:rPr lang="en-US" sz="1800" dirty="0">
                <a:latin typeface="Arial" charset="0"/>
              </a:rPr>
              <a:t>that can do testing and setting atomically or something like that (like swapping)</a:t>
            </a:r>
          </a:p>
          <a:p>
            <a:pPr eaLnBrk="1" hangingPunct="1">
              <a:lnSpc>
                <a:spcPct val="90000"/>
              </a:lnSpc>
              <a:buFontTx/>
              <a:buNone/>
            </a:pPr>
            <a:endParaRPr lang="en-US" sz="1800" dirty="0">
              <a:latin typeface="Arial" charset="0"/>
            </a:endParaRPr>
          </a:p>
          <a:p>
            <a:pPr eaLnBrk="1" hangingPunct="1">
              <a:lnSpc>
                <a:spcPct val="90000"/>
              </a:lnSpc>
            </a:pPr>
            <a:r>
              <a:rPr lang="en-US" sz="1800" dirty="0">
                <a:latin typeface="Arial" charset="0"/>
              </a:rPr>
              <a:t>Some possible atomic (non-</a:t>
            </a:r>
            <a:r>
              <a:rPr lang="en-US" sz="1800" dirty="0" err="1">
                <a:latin typeface="Arial" charset="0"/>
              </a:rPr>
              <a:t>interruptable</a:t>
            </a:r>
            <a:r>
              <a:rPr lang="en-US" sz="1800" dirty="0">
                <a:latin typeface="Arial" charset="0"/>
              </a:rPr>
              <a:t>) machine instructions: </a:t>
            </a:r>
          </a:p>
          <a:p>
            <a:pPr lvl="1" eaLnBrk="1" hangingPunct="1">
              <a:lnSpc>
                <a:spcPct val="90000"/>
              </a:lnSpc>
            </a:pPr>
            <a:r>
              <a:rPr lang="en-US" sz="1800" b="1" dirty="0" err="1">
                <a:latin typeface="Arial" charset="0"/>
              </a:rPr>
              <a:t>TestAndSet</a:t>
            </a:r>
            <a:r>
              <a:rPr lang="en-US" sz="1800" b="1" dirty="0">
                <a:latin typeface="Arial" charset="0"/>
              </a:rPr>
              <a:t> </a:t>
            </a:r>
            <a:r>
              <a:rPr lang="en-US" sz="1800" dirty="0">
                <a:latin typeface="Arial" charset="0"/>
              </a:rPr>
              <a:t>instruction (TSL): </a:t>
            </a:r>
            <a:br>
              <a:rPr lang="en-US" sz="1800" dirty="0">
                <a:latin typeface="Arial" charset="0"/>
              </a:rPr>
            </a:br>
            <a:r>
              <a:rPr lang="en-US" sz="1800" i="1" dirty="0">
                <a:latin typeface="Arial" charset="0"/>
              </a:rPr>
              <a:t>test memory word and set value</a:t>
            </a:r>
          </a:p>
          <a:p>
            <a:pPr lvl="1" eaLnBrk="1" hangingPunct="1">
              <a:lnSpc>
                <a:spcPct val="90000"/>
              </a:lnSpc>
            </a:pPr>
            <a:endParaRPr lang="en-US" sz="1800" b="1" i="1" dirty="0">
              <a:latin typeface="Arial" charset="0"/>
            </a:endParaRPr>
          </a:p>
          <a:p>
            <a:pPr lvl="1" eaLnBrk="1" hangingPunct="1">
              <a:lnSpc>
                <a:spcPct val="90000"/>
              </a:lnSpc>
            </a:pPr>
            <a:r>
              <a:rPr lang="en-US" sz="1800" b="1" dirty="0" err="1" smtClean="0">
                <a:latin typeface="Arial" charset="0"/>
              </a:rPr>
              <a:t>CompareAndSwap</a:t>
            </a:r>
            <a:r>
              <a:rPr lang="en-US" sz="1800" dirty="0" smtClean="0">
                <a:latin typeface="Arial" charset="0"/>
              </a:rPr>
              <a:t> </a:t>
            </a:r>
            <a:r>
              <a:rPr lang="en-US" sz="1800" dirty="0">
                <a:latin typeface="Arial" charset="0"/>
              </a:rPr>
              <a:t>instruction </a:t>
            </a:r>
            <a:r>
              <a:rPr lang="en-US" sz="1800" dirty="0" smtClean="0">
                <a:latin typeface="Arial" charset="0"/>
              </a:rPr>
              <a:t/>
            </a:r>
            <a:br>
              <a:rPr lang="en-US" sz="1800" dirty="0" smtClean="0">
                <a:latin typeface="Arial" charset="0"/>
              </a:rPr>
            </a:br>
            <a:endParaRPr lang="en-US" sz="1800" i="1" dirty="0">
              <a:latin typeface="Arial" charset="0"/>
            </a:endParaRPr>
          </a:p>
          <a:p>
            <a:pPr eaLnBrk="1" hangingPunct="1">
              <a:lnSpc>
                <a:spcPct val="90000"/>
              </a:lnSpc>
            </a:pPr>
            <a:r>
              <a:rPr lang="en-US" sz="1800" dirty="0">
                <a:latin typeface="Arial" charset="0"/>
              </a:rPr>
              <a:t>They can be executed </a:t>
            </a:r>
            <a:r>
              <a:rPr lang="en-US" sz="1800" b="1" dirty="0">
                <a:latin typeface="Arial" charset="0"/>
              </a:rPr>
              <a:t>atomically</a:t>
            </a:r>
            <a:r>
              <a:rPr lang="en-US" sz="1800" dirty="0">
                <a:latin typeface="Arial" charset="0"/>
              </a:rPr>
              <a:t> in a </a:t>
            </a:r>
            <a:r>
              <a:rPr lang="en-US" sz="1800" b="1" dirty="0">
                <a:latin typeface="Arial" charset="0"/>
              </a:rPr>
              <a:t>multi-processor environment</a:t>
            </a:r>
            <a:r>
              <a:rPr lang="en-US" sz="1800" dirty="0">
                <a:latin typeface="Arial" charset="0"/>
              </a:rPr>
              <a:t> as well (one CPU at a time executes the instruction: it involves memory access; memory is shared)</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4"/>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6540C168-15EE-2B42-A50E-957A88BDCC1F}" type="slidenum">
              <a:rPr lang="en-US" b="0"/>
              <a:pPr eaLnBrk="1" hangingPunct="1"/>
              <a:t>26</a:t>
            </a:fld>
            <a:endParaRPr lang="en-US" b="0"/>
          </a:p>
        </p:txBody>
      </p:sp>
      <p:sp>
        <p:nvSpPr>
          <p:cNvPr id="26627" name="Rectangle 4"/>
          <p:cNvSpPr>
            <a:spLocks noGrp="1" noChangeArrowheads="1"/>
          </p:cNvSpPr>
          <p:nvPr>
            <p:ph type="title"/>
          </p:nvPr>
        </p:nvSpPr>
        <p:spPr/>
        <p:txBody>
          <a:bodyPr/>
          <a:lstStyle/>
          <a:p>
            <a:pPr eaLnBrk="1" hangingPunct="1"/>
            <a:r>
              <a:rPr lang="en-US">
                <a:latin typeface="Arial" charset="0"/>
              </a:rPr>
              <a:t>TestAndSet Instruction</a:t>
            </a:r>
          </a:p>
        </p:txBody>
      </p:sp>
      <p:sp>
        <p:nvSpPr>
          <p:cNvPr id="26628" name="Rectangle 8"/>
          <p:cNvSpPr>
            <a:spLocks noGrp="1" noChangeArrowheads="1"/>
          </p:cNvSpPr>
          <p:nvPr>
            <p:ph type="body" sz="half" idx="1"/>
          </p:nvPr>
        </p:nvSpPr>
        <p:spPr/>
        <p:txBody>
          <a:bodyPr/>
          <a:lstStyle/>
          <a:p>
            <a:pPr eaLnBrk="1" hangingPunct="1"/>
            <a:r>
              <a:rPr lang="en-US" sz="1800" dirty="0">
                <a:latin typeface="Arial" charset="0"/>
              </a:rPr>
              <a:t>Is a machine/assembly instruction. </a:t>
            </a:r>
          </a:p>
          <a:p>
            <a:pPr lvl="1" eaLnBrk="1" hangingPunct="1"/>
            <a:r>
              <a:rPr lang="en-US" sz="1800" dirty="0">
                <a:latin typeface="Arial" charset="0"/>
              </a:rPr>
              <a:t>But here we provide definition of it using a high level language code. </a:t>
            </a:r>
          </a:p>
        </p:txBody>
      </p:sp>
      <p:sp>
        <p:nvSpPr>
          <p:cNvPr id="26629" name="Rectangle 3"/>
          <p:cNvSpPr>
            <a:spLocks noChangeArrowheads="1"/>
          </p:cNvSpPr>
          <p:nvPr/>
        </p:nvSpPr>
        <p:spPr bwMode="auto">
          <a:xfrm>
            <a:off x="808038" y="2781300"/>
            <a:ext cx="4629150" cy="2087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a:lnSpc>
                <a:spcPct val="90000"/>
              </a:lnSpc>
              <a:spcBef>
                <a:spcPct val="20000"/>
              </a:spcBef>
              <a:tabLst>
                <a:tab pos="744538" algn="l"/>
                <a:tab pos="1025525" algn="l"/>
                <a:tab pos="1260475" algn="l"/>
              </a:tabLst>
            </a:pPr>
            <a:r>
              <a:rPr lang="en-US" sz="2000" b="0"/>
              <a:t>boolean TestAndSet (boolean *target)        </a:t>
            </a:r>
          </a:p>
          <a:p>
            <a:pPr marL="342900" indent="-342900">
              <a:lnSpc>
                <a:spcPct val="90000"/>
              </a:lnSpc>
              <a:spcBef>
                <a:spcPct val="20000"/>
              </a:spcBef>
              <a:tabLst>
                <a:tab pos="744538" algn="l"/>
                <a:tab pos="1025525" algn="l"/>
                <a:tab pos="1260475" algn="l"/>
              </a:tabLst>
            </a:pPr>
            <a:r>
              <a:rPr lang="en-US" sz="2000" b="0"/>
              <a:t> {</a:t>
            </a:r>
          </a:p>
          <a:p>
            <a:pPr marL="342900" indent="-342900">
              <a:lnSpc>
                <a:spcPct val="90000"/>
              </a:lnSpc>
              <a:spcBef>
                <a:spcPct val="20000"/>
              </a:spcBef>
              <a:tabLst>
                <a:tab pos="744538" algn="l"/>
                <a:tab pos="1025525" algn="l"/>
                <a:tab pos="1260475" algn="l"/>
              </a:tabLst>
            </a:pPr>
            <a:r>
              <a:rPr lang="en-US" sz="2000" b="0"/>
              <a:t>		boolean rv = *target;</a:t>
            </a:r>
          </a:p>
          <a:p>
            <a:pPr marL="342900" indent="-342900">
              <a:lnSpc>
                <a:spcPct val="90000"/>
              </a:lnSpc>
              <a:spcBef>
                <a:spcPct val="20000"/>
              </a:spcBef>
              <a:tabLst>
                <a:tab pos="744538" algn="l"/>
                <a:tab pos="1025525" algn="l"/>
                <a:tab pos="1260475" algn="l"/>
              </a:tabLst>
            </a:pPr>
            <a:r>
              <a:rPr lang="en-US" sz="2000" b="0"/>
              <a:t>           *target = TRUE;</a:t>
            </a:r>
          </a:p>
          <a:p>
            <a:pPr marL="342900" indent="-342900">
              <a:lnSpc>
                <a:spcPct val="90000"/>
              </a:lnSpc>
              <a:spcBef>
                <a:spcPct val="20000"/>
              </a:spcBef>
              <a:tabLst>
                <a:tab pos="744538" algn="l"/>
                <a:tab pos="1025525" algn="l"/>
                <a:tab pos="1260475" algn="l"/>
              </a:tabLst>
            </a:pPr>
            <a:r>
              <a:rPr lang="en-US" sz="2000" b="0"/>
              <a:t>           return rv:</a:t>
            </a:r>
          </a:p>
          <a:p>
            <a:pPr marL="342900" indent="-342900">
              <a:lnSpc>
                <a:spcPct val="90000"/>
              </a:lnSpc>
              <a:spcBef>
                <a:spcPct val="20000"/>
              </a:spcBef>
              <a:tabLst>
                <a:tab pos="744538" algn="l"/>
                <a:tab pos="1025525" algn="l"/>
                <a:tab pos="1260475" algn="l"/>
              </a:tabLst>
            </a:pPr>
            <a:r>
              <a:rPr lang="en-US" sz="2000" b="0"/>
              <a:t>}</a:t>
            </a:r>
          </a:p>
        </p:txBody>
      </p:sp>
      <p:sp>
        <p:nvSpPr>
          <p:cNvPr id="26630" name="Text Box 6"/>
          <p:cNvSpPr txBox="1">
            <a:spLocks noChangeArrowheads="1"/>
          </p:cNvSpPr>
          <p:nvPr/>
        </p:nvSpPr>
        <p:spPr bwMode="auto">
          <a:xfrm>
            <a:off x="1096963" y="2413000"/>
            <a:ext cx="4092575"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dirty="0"/>
              <a:t>Definition of </a:t>
            </a:r>
            <a:r>
              <a:rPr lang="en-US" dirty="0" err="1"/>
              <a:t>TestAndSet</a:t>
            </a:r>
            <a:r>
              <a:rPr lang="en-US" dirty="0"/>
              <a:t> Instruction</a:t>
            </a:r>
          </a:p>
          <a:p>
            <a:pPr eaLnBrk="1" hangingPunct="1"/>
            <a:endParaRPr lang="en-US" dirty="0"/>
          </a:p>
        </p:txBody>
      </p:sp>
      <p:sp>
        <p:nvSpPr>
          <p:cNvPr id="26631" name="Rectangle 7"/>
          <p:cNvSpPr>
            <a:spLocks noChangeArrowheads="1"/>
          </p:cNvSpPr>
          <p:nvPr/>
        </p:nvSpPr>
        <p:spPr bwMode="auto">
          <a:xfrm>
            <a:off x="468313" y="2276475"/>
            <a:ext cx="5256212" cy="2808288"/>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26632" name="Rectangle 10"/>
          <p:cNvSpPr>
            <a:spLocks noChangeArrowheads="1"/>
          </p:cNvSpPr>
          <p:nvPr/>
        </p:nvSpPr>
        <p:spPr bwMode="auto">
          <a:xfrm>
            <a:off x="1187450" y="5661025"/>
            <a:ext cx="35464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p>
            <a:r>
              <a:rPr lang="en-US" b="0"/>
              <a:t>TestAndSet   REGISTER, LOCK;</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66A46F81-4EDE-584B-AA65-FD2044816709}" type="slidenum">
              <a:rPr lang="en-US" b="0"/>
              <a:pPr eaLnBrk="1" hangingPunct="1"/>
              <a:t>27</a:t>
            </a:fld>
            <a:endParaRPr lang="en-US" b="0"/>
          </a:p>
        </p:txBody>
      </p:sp>
      <p:sp>
        <p:nvSpPr>
          <p:cNvPr id="27651" name="Rectangle 4"/>
          <p:cNvSpPr>
            <a:spLocks noGrp="1" noChangeArrowheads="1"/>
          </p:cNvSpPr>
          <p:nvPr>
            <p:ph type="title"/>
          </p:nvPr>
        </p:nvSpPr>
        <p:spPr/>
        <p:txBody>
          <a:bodyPr/>
          <a:lstStyle/>
          <a:p>
            <a:pPr eaLnBrk="1" hangingPunct="1"/>
            <a:r>
              <a:rPr lang="en-US">
                <a:latin typeface="Arial" charset="0"/>
              </a:rPr>
              <a:t>Solution using TestAndSet</a:t>
            </a:r>
          </a:p>
        </p:txBody>
      </p:sp>
      <p:sp>
        <p:nvSpPr>
          <p:cNvPr id="27652" name="Rectangle 3"/>
          <p:cNvSpPr>
            <a:spLocks noChangeArrowheads="1"/>
          </p:cNvSpPr>
          <p:nvPr/>
        </p:nvSpPr>
        <p:spPr bwMode="auto">
          <a:xfrm>
            <a:off x="684213" y="1484313"/>
            <a:ext cx="7920037" cy="9223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a:lnSpc>
                <a:spcPct val="90000"/>
              </a:lnSpc>
              <a:spcBef>
                <a:spcPct val="20000"/>
              </a:spcBef>
              <a:buFontTx/>
              <a:buChar char="•"/>
              <a:tabLst>
                <a:tab pos="744538" algn="l"/>
                <a:tab pos="1025525" algn="l"/>
                <a:tab pos="1260475" algn="l"/>
              </a:tabLst>
            </a:pPr>
            <a:r>
              <a:rPr lang="en-US" b="0"/>
              <a:t>To use it, we need to program in assembly language. </a:t>
            </a:r>
            <a:br>
              <a:rPr lang="en-US" b="0"/>
            </a:br>
            <a:r>
              <a:rPr lang="en-US" b="0"/>
              <a:t>i.e., entry section code should be programmed in assembly</a:t>
            </a:r>
          </a:p>
          <a:p>
            <a:pPr marL="342900" indent="-342900">
              <a:lnSpc>
                <a:spcPct val="90000"/>
              </a:lnSpc>
              <a:spcBef>
                <a:spcPct val="20000"/>
              </a:spcBef>
              <a:tabLst>
                <a:tab pos="744538" algn="l"/>
                <a:tab pos="1025525" algn="l"/>
                <a:tab pos="1260475" algn="l"/>
              </a:tabLst>
            </a:pPr>
            <a:endParaRPr lang="en-US" b="0"/>
          </a:p>
        </p:txBody>
      </p:sp>
      <p:sp>
        <p:nvSpPr>
          <p:cNvPr id="27653" name="Text Box 6"/>
          <p:cNvSpPr txBox="1">
            <a:spLocks noChangeArrowheads="1"/>
          </p:cNvSpPr>
          <p:nvPr/>
        </p:nvSpPr>
        <p:spPr bwMode="auto">
          <a:xfrm>
            <a:off x="1673225" y="3136900"/>
            <a:ext cx="3965575" cy="33877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do {</a:t>
            </a:r>
          </a:p>
          <a:p>
            <a:pPr eaLnBrk="1" hangingPunct="1"/>
            <a:r>
              <a:rPr lang="en-US" b="0"/>
              <a:t>               while ( TestAndSet (&amp;lock ))</a:t>
            </a:r>
          </a:p>
          <a:p>
            <a:pPr eaLnBrk="1" hangingPunct="1"/>
            <a:r>
              <a:rPr lang="en-US" b="0"/>
              <a:t>                        ;   // do nothing</a:t>
            </a:r>
          </a:p>
          <a:p>
            <a:pPr eaLnBrk="1" hangingPunct="1"/>
            <a:endParaRPr lang="en-US" b="0"/>
          </a:p>
          <a:p>
            <a:pPr eaLnBrk="1" hangingPunct="1"/>
            <a:r>
              <a:rPr lang="en-US" b="0"/>
              <a:t>                //    critical section</a:t>
            </a:r>
          </a:p>
          <a:p>
            <a:pPr eaLnBrk="1" hangingPunct="1"/>
            <a:endParaRPr lang="en-US" b="0"/>
          </a:p>
          <a:p>
            <a:pPr eaLnBrk="1" hangingPunct="1"/>
            <a:r>
              <a:rPr lang="en-US" b="0"/>
              <a:t>                lock = FALSE;</a:t>
            </a:r>
          </a:p>
          <a:p>
            <a:pPr eaLnBrk="1" hangingPunct="1"/>
            <a:endParaRPr lang="en-US" b="0"/>
          </a:p>
          <a:p>
            <a:pPr eaLnBrk="1" hangingPunct="1"/>
            <a:r>
              <a:rPr lang="en-US" b="0"/>
              <a:t>                 //      remainder section </a:t>
            </a:r>
          </a:p>
          <a:p>
            <a:pPr eaLnBrk="1" hangingPunct="1"/>
            <a:endParaRPr lang="en-US" b="0"/>
          </a:p>
          <a:p>
            <a:pPr eaLnBrk="1" hangingPunct="1"/>
            <a:r>
              <a:rPr lang="en-US" b="0"/>
              <a:t>} while (TRUE);</a:t>
            </a:r>
          </a:p>
          <a:p>
            <a:pPr eaLnBrk="1" hangingPunct="1"/>
            <a:endParaRPr lang="en-US" b="0"/>
          </a:p>
        </p:txBody>
      </p:sp>
      <p:sp>
        <p:nvSpPr>
          <p:cNvPr id="27654" name="Rectangle 7"/>
          <p:cNvSpPr>
            <a:spLocks noChangeArrowheads="1"/>
          </p:cNvSpPr>
          <p:nvPr/>
        </p:nvSpPr>
        <p:spPr bwMode="auto">
          <a:xfrm>
            <a:off x="2555875" y="3333750"/>
            <a:ext cx="3240088" cy="720725"/>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27655" name="Rectangle 8"/>
          <p:cNvSpPr>
            <a:spLocks noChangeArrowheads="1"/>
          </p:cNvSpPr>
          <p:nvPr/>
        </p:nvSpPr>
        <p:spPr bwMode="auto">
          <a:xfrm>
            <a:off x="2555875" y="4719638"/>
            <a:ext cx="3240088" cy="431800"/>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27656" name="Text Box 9"/>
          <p:cNvSpPr txBox="1">
            <a:spLocks noChangeArrowheads="1"/>
          </p:cNvSpPr>
          <p:nvPr/>
        </p:nvSpPr>
        <p:spPr bwMode="auto">
          <a:xfrm>
            <a:off x="5795963" y="3478213"/>
            <a:ext cx="14763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entry section</a:t>
            </a:r>
          </a:p>
        </p:txBody>
      </p:sp>
      <p:sp>
        <p:nvSpPr>
          <p:cNvPr id="27657" name="Text Box 12"/>
          <p:cNvSpPr txBox="1">
            <a:spLocks noChangeArrowheads="1"/>
          </p:cNvSpPr>
          <p:nvPr/>
        </p:nvSpPr>
        <p:spPr bwMode="auto">
          <a:xfrm>
            <a:off x="5849938" y="4622800"/>
            <a:ext cx="13874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exit_section</a:t>
            </a:r>
          </a:p>
        </p:txBody>
      </p:sp>
      <p:sp>
        <p:nvSpPr>
          <p:cNvPr id="27658" name="Rectangle 14"/>
          <p:cNvSpPr>
            <a:spLocks noChangeArrowheads="1"/>
          </p:cNvSpPr>
          <p:nvPr/>
        </p:nvSpPr>
        <p:spPr bwMode="auto">
          <a:xfrm>
            <a:off x="1331913" y="2590800"/>
            <a:ext cx="6264275" cy="3397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lIns="90000" tIns="46800" rIns="90000" bIns="46800">
            <a:spAutoFit/>
          </a:bodyPr>
          <a:lstStyle/>
          <a:p>
            <a:pPr>
              <a:lnSpc>
                <a:spcPct val="90000"/>
              </a:lnSpc>
              <a:spcBef>
                <a:spcPct val="50000"/>
              </a:spcBef>
            </a:pPr>
            <a:r>
              <a:rPr lang="en-US" b="0"/>
              <a:t>We use a shared Boolean variable </a:t>
            </a:r>
            <a:r>
              <a:rPr lang="en-US"/>
              <a:t>lock</a:t>
            </a:r>
            <a:r>
              <a:rPr lang="en-US" b="0"/>
              <a:t>, initialized to </a:t>
            </a:r>
            <a:r>
              <a:rPr lang="en-US"/>
              <a:t>false</a:t>
            </a:r>
            <a:r>
              <a:rPr lang="en-US" b="0"/>
              <a:t>.</a:t>
            </a:r>
            <a:endParaRPr lang="en-US" sz="2000" b="0"/>
          </a:p>
        </p:txBody>
      </p:sp>
      <p:sp>
        <p:nvSpPr>
          <p:cNvPr id="27659" name="Text Box 15"/>
          <p:cNvSpPr txBox="1">
            <a:spLocks noChangeArrowheads="1"/>
          </p:cNvSpPr>
          <p:nvPr/>
        </p:nvSpPr>
        <p:spPr bwMode="auto">
          <a:xfrm>
            <a:off x="3763963" y="2205038"/>
            <a:ext cx="10953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a:t>Solution</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6"/>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3856BF59-B720-F94F-9DF5-FA8033595B48}" type="slidenum">
              <a:rPr lang="en-US" b="0"/>
              <a:pPr eaLnBrk="1" hangingPunct="1"/>
              <a:t>28</a:t>
            </a:fld>
            <a:endParaRPr lang="en-US" b="0"/>
          </a:p>
        </p:txBody>
      </p:sp>
      <p:sp>
        <p:nvSpPr>
          <p:cNvPr id="28675" name="Rectangle 2"/>
          <p:cNvSpPr>
            <a:spLocks noGrp="1" noChangeArrowheads="1"/>
          </p:cNvSpPr>
          <p:nvPr>
            <p:ph type="title" sz="quarter"/>
          </p:nvPr>
        </p:nvSpPr>
        <p:spPr/>
        <p:txBody>
          <a:bodyPr/>
          <a:lstStyle/>
          <a:p>
            <a:pPr eaLnBrk="1" hangingPunct="1"/>
            <a:r>
              <a:rPr lang="en-US">
                <a:latin typeface="Arial" charset="0"/>
              </a:rPr>
              <a:t>In assembly</a:t>
            </a:r>
          </a:p>
        </p:txBody>
      </p:sp>
      <p:sp>
        <p:nvSpPr>
          <p:cNvPr id="28676" name="Text Box 4"/>
          <p:cNvSpPr txBox="1">
            <a:spLocks noChangeArrowheads="1"/>
          </p:cNvSpPr>
          <p:nvPr/>
        </p:nvSpPr>
        <p:spPr bwMode="auto">
          <a:xfrm>
            <a:off x="1619250" y="4210050"/>
            <a:ext cx="3838575" cy="1739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endParaRPr lang="en-US" b="0"/>
          </a:p>
          <a:p>
            <a:pPr eaLnBrk="1" hangingPunct="1"/>
            <a:r>
              <a:rPr lang="en-US" b="0"/>
              <a:t>main:</a:t>
            </a:r>
          </a:p>
          <a:p>
            <a:pPr eaLnBrk="1" hangingPunct="1"/>
            <a:r>
              <a:rPr lang="en-US" b="0"/>
              <a:t>	..</a:t>
            </a:r>
          </a:p>
          <a:p>
            <a:pPr eaLnBrk="1" hangingPunct="1"/>
            <a:r>
              <a:rPr lang="en-US" b="0"/>
              <a:t>	call </a:t>
            </a:r>
            <a:r>
              <a:rPr lang="en-US"/>
              <a:t>entry_section</a:t>
            </a:r>
            <a:r>
              <a:rPr lang="en-US" b="0"/>
              <a:t>;</a:t>
            </a:r>
          </a:p>
          <a:p>
            <a:pPr eaLnBrk="1" hangingPunct="1"/>
            <a:r>
              <a:rPr lang="en-US" b="0"/>
              <a:t>	execute criticial region;</a:t>
            </a:r>
          </a:p>
          <a:p>
            <a:pPr eaLnBrk="1" hangingPunct="1"/>
            <a:r>
              <a:rPr lang="en-US" b="0"/>
              <a:t>	call </a:t>
            </a:r>
            <a:r>
              <a:rPr lang="en-US"/>
              <a:t>exit_section</a:t>
            </a:r>
            <a:r>
              <a:rPr lang="en-US" b="0"/>
              <a:t>;		</a:t>
            </a:r>
          </a:p>
        </p:txBody>
      </p:sp>
      <p:sp>
        <p:nvSpPr>
          <p:cNvPr id="28677" name="Rectangle 5"/>
          <p:cNvSpPr>
            <a:spLocks noChangeArrowheads="1"/>
          </p:cNvSpPr>
          <p:nvPr/>
        </p:nvSpPr>
        <p:spPr bwMode="auto">
          <a:xfrm>
            <a:off x="1547813" y="2997200"/>
            <a:ext cx="4752975" cy="1152525"/>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28678" name="Rectangle 6"/>
          <p:cNvSpPr>
            <a:spLocks noChangeArrowheads="1"/>
          </p:cNvSpPr>
          <p:nvPr/>
        </p:nvSpPr>
        <p:spPr bwMode="auto">
          <a:xfrm>
            <a:off x="1547813" y="1484313"/>
            <a:ext cx="4752975" cy="1439862"/>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28679" name="Text Box 7"/>
          <p:cNvSpPr txBox="1">
            <a:spLocks noChangeArrowheads="1"/>
          </p:cNvSpPr>
          <p:nvPr/>
        </p:nvSpPr>
        <p:spPr bwMode="auto">
          <a:xfrm>
            <a:off x="6281738" y="2054225"/>
            <a:ext cx="20351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i="1"/>
              <a:t>entry section code</a:t>
            </a:r>
          </a:p>
        </p:txBody>
      </p:sp>
      <p:sp>
        <p:nvSpPr>
          <p:cNvPr id="28680" name="Text Box 8"/>
          <p:cNvSpPr txBox="1">
            <a:spLocks noChangeArrowheads="1"/>
          </p:cNvSpPr>
          <p:nvPr/>
        </p:nvSpPr>
        <p:spPr bwMode="auto">
          <a:xfrm>
            <a:off x="6300788" y="3357563"/>
            <a:ext cx="18827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i="1"/>
              <a:t>exit section code</a:t>
            </a:r>
          </a:p>
        </p:txBody>
      </p:sp>
      <p:sp>
        <p:nvSpPr>
          <p:cNvPr id="28681" name="Text Box 13"/>
          <p:cNvSpPr txBox="1">
            <a:spLocks noChangeArrowheads="1"/>
          </p:cNvSpPr>
          <p:nvPr/>
        </p:nvSpPr>
        <p:spPr bwMode="auto">
          <a:xfrm>
            <a:off x="1619250" y="1473200"/>
            <a:ext cx="4460875" cy="1739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entry_section: </a:t>
            </a:r>
          </a:p>
          <a:p>
            <a:pPr eaLnBrk="1" hangingPunct="1"/>
            <a:r>
              <a:rPr lang="en-US" b="0"/>
              <a:t>	TestAndSet   REGISTER, LOCK;</a:t>
            </a:r>
          </a:p>
          <a:p>
            <a:pPr eaLnBrk="1" hangingPunct="1"/>
            <a:r>
              <a:rPr lang="en-US" b="0"/>
              <a:t>	CMP REGISTER, #0</a:t>
            </a:r>
          </a:p>
          <a:p>
            <a:pPr eaLnBrk="1" hangingPunct="1"/>
            <a:r>
              <a:rPr lang="en-US" b="0"/>
              <a:t>	JNE  entry_section;</a:t>
            </a:r>
          </a:p>
          <a:p>
            <a:pPr eaLnBrk="1" hangingPunct="1"/>
            <a:r>
              <a:rPr lang="en-US" b="0"/>
              <a:t>	RET</a:t>
            </a:r>
          </a:p>
          <a:p>
            <a:pPr eaLnBrk="1" hangingPunct="1"/>
            <a:endParaRPr lang="en-US" b="0"/>
          </a:p>
        </p:txBody>
      </p:sp>
      <p:sp>
        <p:nvSpPr>
          <p:cNvPr id="28682" name="Rectangle 14"/>
          <p:cNvSpPr>
            <a:spLocks noChangeArrowheads="1"/>
          </p:cNvSpPr>
          <p:nvPr/>
        </p:nvSpPr>
        <p:spPr bwMode="auto">
          <a:xfrm>
            <a:off x="1655763" y="2997200"/>
            <a:ext cx="4572000" cy="1190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lIns="90000" tIns="46800" rIns="90000" bIns="46800">
            <a:spAutoFit/>
          </a:bodyPr>
          <a:lstStyle/>
          <a:p>
            <a:r>
              <a:rPr lang="en-US" b="0"/>
              <a:t>exit_section:</a:t>
            </a:r>
          </a:p>
          <a:p>
            <a:r>
              <a:rPr lang="en-US" b="0"/>
              <a:t>	move LOCK, #0</a:t>
            </a:r>
          </a:p>
          <a:p>
            <a:r>
              <a:rPr lang="en-US" b="0"/>
              <a:t>	RET</a:t>
            </a:r>
          </a:p>
          <a:p>
            <a:endParaRPr lang="en-US" b="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4"/>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90983412-A9E3-2C41-B816-6A478DE03DCB}" type="slidenum">
              <a:rPr lang="en-US" b="0"/>
              <a:pPr eaLnBrk="1" hangingPunct="1"/>
              <a:t>29</a:t>
            </a:fld>
            <a:endParaRPr lang="en-US" b="0"/>
          </a:p>
        </p:txBody>
      </p:sp>
      <p:sp>
        <p:nvSpPr>
          <p:cNvPr id="29699" name="Rectangle 4"/>
          <p:cNvSpPr>
            <a:spLocks noGrp="1" noChangeArrowheads="1"/>
          </p:cNvSpPr>
          <p:nvPr>
            <p:ph type="title"/>
          </p:nvPr>
        </p:nvSpPr>
        <p:spPr/>
        <p:txBody>
          <a:bodyPr/>
          <a:lstStyle/>
          <a:p>
            <a:pPr eaLnBrk="1" hangingPunct="1"/>
            <a:r>
              <a:rPr lang="en-US" dirty="0" err="1" smtClean="0">
                <a:latin typeface="Arial" charset="0"/>
              </a:rPr>
              <a:t>CompareAndSwap</a:t>
            </a:r>
            <a:r>
              <a:rPr lang="en-US" dirty="0" smtClean="0">
                <a:latin typeface="Arial" charset="0"/>
              </a:rPr>
              <a:t>  </a:t>
            </a:r>
            <a:r>
              <a:rPr lang="en-US" dirty="0">
                <a:latin typeface="Arial" charset="0"/>
              </a:rPr>
              <a:t>Instruction</a:t>
            </a:r>
          </a:p>
        </p:txBody>
      </p:sp>
      <p:sp>
        <p:nvSpPr>
          <p:cNvPr id="29700" name="Rectangle 9"/>
          <p:cNvSpPr>
            <a:spLocks noGrp="1" noChangeArrowheads="1"/>
          </p:cNvSpPr>
          <p:nvPr>
            <p:ph type="body" sz="half" idx="1"/>
          </p:nvPr>
        </p:nvSpPr>
        <p:spPr/>
        <p:txBody>
          <a:bodyPr/>
          <a:lstStyle/>
          <a:p>
            <a:pPr eaLnBrk="1" hangingPunct="1"/>
            <a:r>
              <a:rPr lang="en-US" sz="1800" dirty="0" smtClean="0">
                <a:latin typeface="Arial" charset="0"/>
              </a:rPr>
              <a:t>Again a machine instruction</a:t>
            </a:r>
          </a:p>
          <a:p>
            <a:pPr eaLnBrk="1" hangingPunct="1"/>
            <a:r>
              <a:rPr lang="en-US" sz="1800" dirty="0" smtClean="0">
                <a:latin typeface="Arial" charset="0"/>
              </a:rPr>
              <a:t>It has three operands: </a:t>
            </a:r>
            <a:r>
              <a:rPr lang="en-US" sz="1800" i="1" dirty="0" smtClean="0">
                <a:latin typeface="Arial" charset="0"/>
              </a:rPr>
              <a:t>value, expected, </a:t>
            </a:r>
            <a:r>
              <a:rPr lang="en-US" sz="1800" i="1" dirty="0" err="1" smtClean="0">
                <a:latin typeface="Arial" charset="0"/>
              </a:rPr>
              <a:t>newvalue</a:t>
            </a:r>
            <a:endParaRPr lang="en-US" sz="1800" i="1" dirty="0">
              <a:latin typeface="Arial" charset="0"/>
            </a:endParaRPr>
          </a:p>
          <a:p>
            <a:pPr eaLnBrk="1" hangingPunct="1"/>
            <a:endParaRPr lang="en-US" sz="1800" dirty="0">
              <a:latin typeface="Arial" charset="0"/>
            </a:endParaRPr>
          </a:p>
        </p:txBody>
      </p:sp>
      <p:sp>
        <p:nvSpPr>
          <p:cNvPr id="29701" name="Rectangle 5"/>
          <p:cNvSpPr>
            <a:spLocks noChangeArrowheads="1"/>
          </p:cNvSpPr>
          <p:nvPr/>
        </p:nvSpPr>
        <p:spPr bwMode="auto">
          <a:xfrm>
            <a:off x="1043608" y="3501008"/>
            <a:ext cx="7416824" cy="20335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square" lIns="90000" tIns="46800" rIns="90000" bIns="46800">
            <a:spAutoFit/>
          </a:bodyPr>
          <a:lstStyle/>
          <a:p>
            <a:r>
              <a:rPr kumimoji="1" lang="en-US" b="0" dirty="0"/>
              <a:t>void </a:t>
            </a:r>
            <a:r>
              <a:rPr kumimoji="1" lang="en-US" b="0" dirty="0" err="1" smtClean="0"/>
              <a:t>compare_and_swap</a:t>
            </a:r>
            <a:r>
              <a:rPr kumimoji="1" lang="en-US" b="0" dirty="0" smtClean="0"/>
              <a:t> (</a:t>
            </a:r>
            <a:r>
              <a:rPr kumimoji="1" lang="en-US" b="0" dirty="0" err="1" smtClean="0"/>
              <a:t>int</a:t>
            </a:r>
            <a:r>
              <a:rPr kumimoji="1" lang="en-US" b="0" dirty="0" smtClean="0"/>
              <a:t> *value,  </a:t>
            </a:r>
            <a:r>
              <a:rPr kumimoji="1" lang="en-US" b="0" dirty="0" err="1" smtClean="0"/>
              <a:t>int</a:t>
            </a:r>
            <a:r>
              <a:rPr kumimoji="1" lang="en-US" b="0" dirty="0" smtClean="0"/>
              <a:t> expected,  </a:t>
            </a:r>
            <a:r>
              <a:rPr kumimoji="1" lang="en-US" b="0" dirty="0" err="1" smtClean="0"/>
              <a:t>int</a:t>
            </a:r>
            <a:r>
              <a:rPr kumimoji="1" lang="en-US" b="0" dirty="0" smtClean="0"/>
              <a:t> </a:t>
            </a:r>
            <a:r>
              <a:rPr kumimoji="1" lang="en-US" b="0" dirty="0" err="1" smtClean="0"/>
              <a:t>new_value</a:t>
            </a:r>
            <a:r>
              <a:rPr kumimoji="1" lang="en-US" b="0" dirty="0" smtClean="0"/>
              <a:t>)         </a:t>
            </a:r>
            <a:endParaRPr kumimoji="1" lang="en-US" b="0" dirty="0"/>
          </a:p>
          <a:p>
            <a:r>
              <a:rPr kumimoji="1" lang="en-US" b="0" dirty="0"/>
              <a:t> {</a:t>
            </a:r>
          </a:p>
          <a:p>
            <a:r>
              <a:rPr kumimoji="1" lang="en-US" b="0" dirty="0"/>
              <a:t>	</a:t>
            </a:r>
            <a:r>
              <a:rPr kumimoji="1" lang="en-US" b="0" dirty="0" err="1"/>
              <a:t>boolean</a:t>
            </a:r>
            <a:r>
              <a:rPr kumimoji="1" lang="en-US" b="0" dirty="0"/>
              <a:t> temp = </a:t>
            </a:r>
            <a:r>
              <a:rPr kumimoji="1" lang="en-US" b="0" dirty="0" smtClean="0"/>
              <a:t>*value;</a:t>
            </a:r>
            <a:endParaRPr kumimoji="1" lang="en-US" b="0" dirty="0"/>
          </a:p>
          <a:p>
            <a:r>
              <a:rPr kumimoji="1" lang="en-US" b="0" dirty="0" smtClean="0"/>
              <a:t>	if (value == expected) </a:t>
            </a:r>
          </a:p>
          <a:p>
            <a:r>
              <a:rPr kumimoji="1" lang="en-US" b="0" dirty="0"/>
              <a:t>	</a:t>
            </a:r>
            <a:r>
              <a:rPr kumimoji="1" lang="en-US" b="0" dirty="0" smtClean="0"/>
              <a:t>	*value == </a:t>
            </a:r>
            <a:r>
              <a:rPr kumimoji="1" lang="en-US" b="0" dirty="0" err="1" smtClean="0"/>
              <a:t>new_value</a:t>
            </a:r>
            <a:r>
              <a:rPr kumimoji="1" lang="en-US" b="0" dirty="0" smtClean="0"/>
              <a:t>; </a:t>
            </a:r>
          </a:p>
          <a:p>
            <a:r>
              <a:rPr kumimoji="1" lang="en-US" b="0" dirty="0" smtClean="0"/>
              <a:t>	return temp; </a:t>
            </a:r>
            <a:endParaRPr kumimoji="1" lang="en-US" b="0" dirty="0"/>
          </a:p>
          <a:p>
            <a:r>
              <a:rPr kumimoji="1" lang="en-US" b="0" dirty="0" smtClean="0"/>
              <a:t>}</a:t>
            </a:r>
            <a:endParaRPr kumimoji="1" lang="en-US" b="0" dirty="0"/>
          </a:p>
        </p:txBody>
      </p:sp>
      <p:sp>
        <p:nvSpPr>
          <p:cNvPr id="29702" name="Rectangle 6"/>
          <p:cNvSpPr>
            <a:spLocks noChangeArrowheads="1"/>
          </p:cNvSpPr>
          <p:nvPr/>
        </p:nvSpPr>
        <p:spPr bwMode="auto">
          <a:xfrm>
            <a:off x="1043608" y="2996952"/>
            <a:ext cx="1245976" cy="371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p>
            <a:r>
              <a:rPr lang="en-US" dirty="0" smtClean="0"/>
              <a:t>Definition</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E2AD45AA-5EEB-AA44-83AF-C7D686D57079}" type="slidenum">
              <a:rPr lang="en-US" b="0"/>
              <a:pPr eaLnBrk="1" hangingPunct="1"/>
              <a:t>3</a:t>
            </a:fld>
            <a:endParaRPr lang="en-US" b="0"/>
          </a:p>
        </p:txBody>
      </p:sp>
      <p:sp>
        <p:nvSpPr>
          <p:cNvPr id="4099" name="Rectangle 2"/>
          <p:cNvSpPr>
            <a:spLocks noGrp="1" noChangeArrowheads="1"/>
          </p:cNvSpPr>
          <p:nvPr>
            <p:ph type="title"/>
          </p:nvPr>
        </p:nvSpPr>
        <p:spPr/>
        <p:txBody>
          <a:bodyPr/>
          <a:lstStyle/>
          <a:p>
            <a:pPr eaLnBrk="1" hangingPunct="1"/>
            <a:r>
              <a:rPr lang="en-US">
                <a:latin typeface="Arial" charset="0"/>
              </a:rPr>
              <a:t>Background</a:t>
            </a:r>
          </a:p>
        </p:txBody>
      </p:sp>
      <p:sp>
        <p:nvSpPr>
          <p:cNvPr id="4100" name="Rectangle 3"/>
          <p:cNvSpPr>
            <a:spLocks noGrp="1" noChangeArrowheads="1"/>
          </p:cNvSpPr>
          <p:nvPr>
            <p:ph type="body" idx="1"/>
          </p:nvPr>
        </p:nvSpPr>
        <p:spPr/>
        <p:txBody>
          <a:bodyPr/>
          <a:lstStyle/>
          <a:p>
            <a:pPr eaLnBrk="1" hangingPunct="1"/>
            <a:r>
              <a:rPr lang="en-US" b="1" dirty="0">
                <a:latin typeface="Arial" charset="0"/>
              </a:rPr>
              <a:t>Concurrent</a:t>
            </a:r>
            <a:r>
              <a:rPr lang="en-US" dirty="0">
                <a:latin typeface="Arial" charset="0"/>
              </a:rPr>
              <a:t> access to </a:t>
            </a:r>
            <a:r>
              <a:rPr lang="en-US" b="1" dirty="0">
                <a:latin typeface="Arial" charset="0"/>
              </a:rPr>
              <a:t>shared data</a:t>
            </a:r>
            <a:r>
              <a:rPr lang="en-US" dirty="0">
                <a:latin typeface="Arial" charset="0"/>
              </a:rPr>
              <a:t> may result in </a:t>
            </a:r>
            <a:r>
              <a:rPr lang="en-US" b="1" dirty="0">
                <a:latin typeface="Arial" charset="0"/>
              </a:rPr>
              <a:t>data inconsistency</a:t>
            </a:r>
          </a:p>
          <a:p>
            <a:pPr eaLnBrk="1" hangingPunct="1"/>
            <a:endParaRPr lang="en-US" dirty="0">
              <a:latin typeface="Arial" charset="0"/>
            </a:endParaRPr>
          </a:p>
          <a:p>
            <a:pPr eaLnBrk="1" hangingPunct="1"/>
            <a:r>
              <a:rPr lang="en-US" dirty="0">
                <a:latin typeface="Arial" charset="0"/>
              </a:rPr>
              <a:t>Maintaining data consistency requires </a:t>
            </a:r>
            <a:r>
              <a:rPr lang="en-US" b="1" dirty="0">
                <a:latin typeface="Arial" charset="0"/>
              </a:rPr>
              <a:t>mechanisms</a:t>
            </a:r>
            <a:r>
              <a:rPr lang="en-US" dirty="0">
                <a:latin typeface="Arial" charset="0"/>
              </a:rPr>
              <a:t> to ensure the </a:t>
            </a:r>
            <a:r>
              <a:rPr lang="en-US" b="1" dirty="0">
                <a:latin typeface="Arial" charset="0"/>
              </a:rPr>
              <a:t>orderly execution</a:t>
            </a:r>
            <a:r>
              <a:rPr lang="en-US" dirty="0">
                <a:latin typeface="Arial" charset="0"/>
              </a:rPr>
              <a:t> of cooperating processes</a:t>
            </a:r>
          </a:p>
          <a:p>
            <a:pPr eaLnBrk="1" hangingPunct="1"/>
            <a:endParaRPr lang="en-US" dirty="0">
              <a:latin typeface="Arial" charset="0"/>
            </a:endParaRPr>
          </a:p>
          <a:p>
            <a:pPr eaLnBrk="1" hangingPunct="1"/>
            <a:endParaRPr lang="en-US" dirty="0">
              <a:latin typeface="Arial" charset="0"/>
            </a:endParaRPr>
          </a:p>
        </p:txBody>
      </p:sp>
      <p:sp>
        <p:nvSpPr>
          <p:cNvPr id="4101" name="Oval 4"/>
          <p:cNvSpPr>
            <a:spLocks noChangeArrowheads="1"/>
          </p:cNvSpPr>
          <p:nvPr/>
        </p:nvSpPr>
        <p:spPr bwMode="auto">
          <a:xfrm>
            <a:off x="1187450" y="4076700"/>
            <a:ext cx="936625" cy="1439863"/>
          </a:xfrm>
          <a:prstGeom prst="ellipse">
            <a:avLst/>
          </a:prstGeom>
          <a:solidFill>
            <a:schemeClr val="accent1"/>
          </a:solidFill>
          <a:ln w="3175">
            <a:solidFill>
              <a:schemeClr val="tx1"/>
            </a:solidFill>
            <a:round/>
            <a:headEnd type="none" w="lg" len="lg"/>
            <a:tailEnd type="none" w="lg" len="lg"/>
          </a:ln>
        </p:spPr>
        <p:txBody>
          <a:bodyPr wrap="none" lIns="90000" tIns="46800" rIns="90000" bIns="46800" anchor="ctr"/>
          <a:lstStyle/>
          <a:p>
            <a:endParaRPr lang="en-US"/>
          </a:p>
        </p:txBody>
      </p:sp>
      <p:sp>
        <p:nvSpPr>
          <p:cNvPr id="4102" name="Oval 5"/>
          <p:cNvSpPr>
            <a:spLocks noChangeArrowheads="1"/>
          </p:cNvSpPr>
          <p:nvPr/>
        </p:nvSpPr>
        <p:spPr bwMode="auto">
          <a:xfrm>
            <a:off x="2484438" y="4149725"/>
            <a:ext cx="936625" cy="1439863"/>
          </a:xfrm>
          <a:prstGeom prst="ellipse">
            <a:avLst/>
          </a:prstGeom>
          <a:solidFill>
            <a:schemeClr val="accent1"/>
          </a:solidFill>
          <a:ln w="3175">
            <a:solidFill>
              <a:schemeClr val="tx1"/>
            </a:solidFill>
            <a:round/>
            <a:headEnd type="none" w="lg" len="lg"/>
            <a:tailEnd type="none" w="lg" len="lg"/>
          </a:ln>
        </p:spPr>
        <p:txBody>
          <a:bodyPr wrap="none" lIns="90000" tIns="46800" rIns="90000" bIns="46800" anchor="ctr"/>
          <a:lstStyle/>
          <a:p>
            <a:endParaRPr lang="en-US"/>
          </a:p>
        </p:txBody>
      </p:sp>
      <p:sp>
        <p:nvSpPr>
          <p:cNvPr id="4103" name="Oval 6"/>
          <p:cNvSpPr>
            <a:spLocks noChangeArrowheads="1"/>
          </p:cNvSpPr>
          <p:nvPr/>
        </p:nvSpPr>
        <p:spPr bwMode="auto">
          <a:xfrm>
            <a:off x="3924300" y="4076700"/>
            <a:ext cx="936625" cy="1439863"/>
          </a:xfrm>
          <a:prstGeom prst="ellipse">
            <a:avLst/>
          </a:prstGeom>
          <a:solidFill>
            <a:schemeClr val="accent1"/>
          </a:solidFill>
          <a:ln w="3175">
            <a:solidFill>
              <a:schemeClr val="tx1"/>
            </a:solidFill>
            <a:round/>
            <a:headEnd type="none" w="lg" len="lg"/>
            <a:tailEnd type="none" w="lg" len="lg"/>
          </a:ln>
        </p:spPr>
        <p:txBody>
          <a:bodyPr wrap="none" lIns="90000" tIns="46800" rIns="90000" bIns="46800" anchor="ctr"/>
          <a:lstStyle/>
          <a:p>
            <a:endParaRPr lang="en-US"/>
          </a:p>
        </p:txBody>
      </p:sp>
      <p:sp>
        <p:nvSpPr>
          <p:cNvPr id="4104" name="Rectangle 7"/>
          <p:cNvSpPr>
            <a:spLocks noChangeArrowheads="1"/>
          </p:cNvSpPr>
          <p:nvPr/>
        </p:nvSpPr>
        <p:spPr bwMode="auto">
          <a:xfrm>
            <a:off x="2195513" y="3284538"/>
            <a:ext cx="1584325" cy="360362"/>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Shared Data</a:t>
            </a:r>
          </a:p>
        </p:txBody>
      </p:sp>
      <p:sp>
        <p:nvSpPr>
          <p:cNvPr id="4105" name="Line 8"/>
          <p:cNvSpPr>
            <a:spLocks noChangeShapeType="1"/>
          </p:cNvSpPr>
          <p:nvPr/>
        </p:nvSpPr>
        <p:spPr bwMode="auto">
          <a:xfrm flipV="1">
            <a:off x="1908175" y="3716338"/>
            <a:ext cx="431800" cy="649287"/>
          </a:xfrm>
          <a:prstGeom prst="line">
            <a:avLst/>
          </a:prstGeom>
          <a:noFill/>
          <a:ln w="3175">
            <a:solidFill>
              <a:schemeClr val="tx1"/>
            </a:solidFill>
            <a:round/>
            <a:headEnd type="none" w="lg" len="lg"/>
            <a:tailEnd type="triangl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106" name="Line 9"/>
          <p:cNvSpPr>
            <a:spLocks noChangeShapeType="1"/>
          </p:cNvSpPr>
          <p:nvPr/>
        </p:nvSpPr>
        <p:spPr bwMode="auto">
          <a:xfrm flipV="1">
            <a:off x="2987675" y="3789363"/>
            <a:ext cx="0" cy="576262"/>
          </a:xfrm>
          <a:prstGeom prst="line">
            <a:avLst/>
          </a:prstGeom>
          <a:noFill/>
          <a:ln w="3175">
            <a:solidFill>
              <a:schemeClr val="tx1"/>
            </a:solidFill>
            <a:round/>
            <a:headEnd type="none" w="lg" len="lg"/>
            <a:tailEnd type="triangl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107" name="Line 10"/>
          <p:cNvSpPr>
            <a:spLocks noChangeShapeType="1"/>
          </p:cNvSpPr>
          <p:nvPr/>
        </p:nvSpPr>
        <p:spPr bwMode="auto">
          <a:xfrm flipH="1" flipV="1">
            <a:off x="3636963" y="3789363"/>
            <a:ext cx="647700" cy="503237"/>
          </a:xfrm>
          <a:prstGeom prst="line">
            <a:avLst/>
          </a:prstGeom>
          <a:noFill/>
          <a:ln w="3175">
            <a:solidFill>
              <a:schemeClr val="tx1"/>
            </a:solidFill>
            <a:round/>
            <a:headEnd type="none" w="lg" len="lg"/>
            <a:tailEnd type="triangl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108" name="Text Box 11"/>
          <p:cNvSpPr txBox="1">
            <a:spLocks noChangeArrowheads="1"/>
          </p:cNvSpPr>
          <p:nvPr/>
        </p:nvSpPr>
        <p:spPr bwMode="auto">
          <a:xfrm>
            <a:off x="1116013" y="5734050"/>
            <a:ext cx="36099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Concurrent Threads or Processes</a:t>
            </a:r>
          </a:p>
        </p:txBody>
      </p:sp>
      <p:sp>
        <p:nvSpPr>
          <p:cNvPr id="4109" name="Freeform 12"/>
          <p:cNvSpPr>
            <a:spLocks/>
          </p:cNvSpPr>
          <p:nvPr/>
        </p:nvSpPr>
        <p:spPr bwMode="auto">
          <a:xfrm>
            <a:off x="3779838" y="3165475"/>
            <a:ext cx="2087562" cy="695325"/>
          </a:xfrm>
          <a:custGeom>
            <a:avLst/>
            <a:gdLst>
              <a:gd name="T0" fmla="*/ 0 w 1315"/>
              <a:gd name="T1" fmla="*/ 263525 h 438"/>
              <a:gd name="T2" fmla="*/ 576262 w 1315"/>
              <a:gd name="T3" fmla="*/ 47625 h 438"/>
              <a:gd name="T4" fmla="*/ 1439862 w 1315"/>
              <a:gd name="T5" fmla="*/ 47625 h 438"/>
              <a:gd name="T6" fmla="*/ 1512887 w 1315"/>
              <a:gd name="T7" fmla="*/ 334963 h 438"/>
              <a:gd name="T8" fmla="*/ 2087562 w 1315"/>
              <a:gd name="T9" fmla="*/ 695325 h 438"/>
              <a:gd name="T10" fmla="*/ 0 60000 65536"/>
              <a:gd name="T11" fmla="*/ 0 60000 65536"/>
              <a:gd name="T12" fmla="*/ 0 60000 65536"/>
              <a:gd name="T13" fmla="*/ 0 60000 65536"/>
              <a:gd name="T14" fmla="*/ 0 60000 65536"/>
              <a:gd name="T15" fmla="*/ 0 w 1315"/>
              <a:gd name="T16" fmla="*/ 0 h 438"/>
              <a:gd name="T17" fmla="*/ 1315 w 1315"/>
              <a:gd name="T18" fmla="*/ 438 h 438"/>
            </a:gdLst>
            <a:ahLst/>
            <a:cxnLst>
              <a:cxn ang="T10">
                <a:pos x="T0" y="T1"/>
              </a:cxn>
              <a:cxn ang="T11">
                <a:pos x="T2" y="T3"/>
              </a:cxn>
              <a:cxn ang="T12">
                <a:pos x="T4" y="T5"/>
              </a:cxn>
              <a:cxn ang="T13">
                <a:pos x="T6" y="T7"/>
              </a:cxn>
              <a:cxn ang="T14">
                <a:pos x="T8" y="T9"/>
              </a:cxn>
            </a:cxnLst>
            <a:rect l="T15" t="T16" r="T17" b="T18"/>
            <a:pathLst>
              <a:path w="1315" h="438">
                <a:moveTo>
                  <a:pt x="0" y="166"/>
                </a:moveTo>
                <a:cubicBezTo>
                  <a:pt x="106" y="109"/>
                  <a:pt x="212" y="53"/>
                  <a:pt x="363" y="30"/>
                </a:cubicBezTo>
                <a:cubicBezTo>
                  <a:pt x="514" y="7"/>
                  <a:pt x="809" y="0"/>
                  <a:pt x="907" y="30"/>
                </a:cubicBezTo>
                <a:cubicBezTo>
                  <a:pt x="1005" y="60"/>
                  <a:pt x="885" y="143"/>
                  <a:pt x="953" y="211"/>
                </a:cubicBezTo>
                <a:cubicBezTo>
                  <a:pt x="1021" y="279"/>
                  <a:pt x="1168" y="358"/>
                  <a:pt x="1315" y="438"/>
                </a:cubicBezTo>
              </a:path>
            </a:pathLst>
          </a:custGeom>
          <a:noFill/>
          <a:ln w="3175" cap="flat" cmpd="sng">
            <a:solidFill>
              <a:schemeClr val="tx1"/>
            </a:solidFill>
            <a:prstDash val="solid"/>
            <a:round/>
            <a:headEnd type="none" w="lg" len="lg"/>
            <a:tailEnd type="triangl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4110" name="Text Box 13"/>
          <p:cNvSpPr txBox="1">
            <a:spLocks noChangeArrowheads="1"/>
          </p:cNvSpPr>
          <p:nvPr/>
        </p:nvSpPr>
        <p:spPr bwMode="auto">
          <a:xfrm>
            <a:off x="5603875" y="3860800"/>
            <a:ext cx="3000375" cy="1190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Can be a shared memory </a:t>
            </a:r>
            <a:br>
              <a:rPr lang="en-US" b="0"/>
            </a:br>
            <a:r>
              <a:rPr lang="en-US" b="0"/>
              <a:t>variable, a global variable</a:t>
            </a:r>
          </a:p>
          <a:p>
            <a:pPr eaLnBrk="1" hangingPunct="1"/>
            <a:r>
              <a:rPr lang="en-US" b="0"/>
              <a:t>in a multi-thread program or</a:t>
            </a:r>
            <a:br>
              <a:rPr lang="en-US" b="0"/>
            </a:br>
            <a:r>
              <a:rPr lang="en-US" b="0"/>
              <a:t>a file; or a kernel variable</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4"/>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F7EE00BD-75D3-9942-8B57-8CC28E495CAA}" type="slidenum">
              <a:rPr lang="en-US" b="0"/>
              <a:pPr eaLnBrk="1" hangingPunct="1"/>
              <a:t>30</a:t>
            </a:fld>
            <a:endParaRPr lang="en-US" b="0"/>
          </a:p>
        </p:txBody>
      </p:sp>
      <p:sp>
        <p:nvSpPr>
          <p:cNvPr id="30723" name="Rectangle 6"/>
          <p:cNvSpPr>
            <a:spLocks noGrp="1" noChangeArrowheads="1"/>
          </p:cNvSpPr>
          <p:nvPr>
            <p:ph type="title"/>
          </p:nvPr>
        </p:nvSpPr>
        <p:spPr/>
        <p:txBody>
          <a:bodyPr/>
          <a:lstStyle/>
          <a:p>
            <a:pPr eaLnBrk="1" hangingPunct="1"/>
            <a:r>
              <a:rPr lang="en-US" dirty="0">
                <a:latin typeface="Arial" charset="0"/>
              </a:rPr>
              <a:t>Solution using </a:t>
            </a:r>
            <a:r>
              <a:rPr lang="en-US" dirty="0" err="1" smtClean="0">
                <a:latin typeface="Arial" charset="0"/>
              </a:rPr>
              <a:t>CompareAndSwap</a:t>
            </a:r>
            <a:endParaRPr lang="en-US" dirty="0">
              <a:latin typeface="Arial" charset="0"/>
            </a:endParaRPr>
          </a:p>
        </p:txBody>
      </p:sp>
      <p:sp>
        <p:nvSpPr>
          <p:cNvPr id="30724" name="Rectangle 7"/>
          <p:cNvSpPr>
            <a:spLocks noGrp="1" noChangeArrowheads="1"/>
          </p:cNvSpPr>
          <p:nvPr>
            <p:ph type="body" sz="half" idx="1"/>
          </p:nvPr>
        </p:nvSpPr>
        <p:spPr>
          <a:xfrm>
            <a:off x="323850" y="1414463"/>
            <a:ext cx="8496300" cy="719137"/>
          </a:xfrm>
        </p:spPr>
        <p:txBody>
          <a:bodyPr/>
          <a:lstStyle/>
          <a:p>
            <a:pPr eaLnBrk="1" hangingPunct="1"/>
            <a:r>
              <a:rPr lang="en-US" sz="1800" dirty="0">
                <a:latin typeface="Arial" charset="0"/>
              </a:rPr>
              <a:t>Need to program </a:t>
            </a:r>
            <a:r>
              <a:rPr lang="en-US" sz="1800" dirty="0" err="1" smtClean="0">
                <a:latin typeface="Arial" charset="0"/>
              </a:rPr>
              <a:t>entry_section</a:t>
            </a:r>
            <a:r>
              <a:rPr lang="en-US" sz="1800" dirty="0" smtClean="0">
                <a:latin typeface="Arial" charset="0"/>
              </a:rPr>
              <a:t>()  in assembly</a:t>
            </a:r>
            <a:endParaRPr lang="en-US" sz="1800" dirty="0">
              <a:latin typeface="Arial" charset="0"/>
            </a:endParaRPr>
          </a:p>
        </p:txBody>
      </p:sp>
      <p:sp>
        <p:nvSpPr>
          <p:cNvPr id="30728" name="Text Box 12"/>
          <p:cNvSpPr txBox="1">
            <a:spLocks noChangeArrowheads="1"/>
          </p:cNvSpPr>
          <p:nvPr/>
        </p:nvSpPr>
        <p:spPr bwMode="auto">
          <a:xfrm>
            <a:off x="1390650" y="2276475"/>
            <a:ext cx="6349424" cy="6485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spcBef>
                <a:spcPct val="20000"/>
              </a:spcBef>
            </a:pPr>
            <a:r>
              <a:rPr lang="en-US" b="0" dirty="0"/>
              <a:t>We use a shared Boolean variable </a:t>
            </a:r>
            <a:r>
              <a:rPr lang="en-US" dirty="0"/>
              <a:t>lock</a:t>
            </a:r>
            <a:r>
              <a:rPr lang="en-US" b="0" dirty="0"/>
              <a:t> initialized to FALSE. </a:t>
            </a:r>
          </a:p>
          <a:p>
            <a:pPr eaLnBrk="1" hangingPunct="1"/>
            <a:endParaRPr lang="en-US" b="0" dirty="0"/>
          </a:p>
        </p:txBody>
      </p:sp>
      <p:sp>
        <p:nvSpPr>
          <p:cNvPr id="30729" name="Text Box 13"/>
          <p:cNvSpPr txBox="1">
            <a:spLocks noChangeArrowheads="1"/>
          </p:cNvSpPr>
          <p:nvPr/>
        </p:nvSpPr>
        <p:spPr bwMode="auto">
          <a:xfrm>
            <a:off x="3924300" y="1989138"/>
            <a:ext cx="10953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a:t>Solution</a:t>
            </a:r>
          </a:p>
        </p:txBody>
      </p:sp>
      <p:pic>
        <p:nvPicPr>
          <p:cNvPr id="2" name="Picture 1"/>
          <p:cNvPicPr>
            <a:picLocks noChangeAspect="1"/>
          </p:cNvPicPr>
          <p:nvPr/>
        </p:nvPicPr>
        <p:blipFill>
          <a:blip r:embed="rId3" cstate="print"/>
          <a:stretch>
            <a:fillRect/>
          </a:stretch>
        </p:blipFill>
        <p:spPr>
          <a:xfrm>
            <a:off x="1392218" y="2988950"/>
            <a:ext cx="7252439" cy="2880320"/>
          </a:xfrm>
          <a:prstGeom prst="rect">
            <a:avLst/>
          </a:prstGeom>
        </p:spPr>
      </p:pic>
      <p:sp>
        <p:nvSpPr>
          <p:cNvPr id="8" name="Rectangle 7"/>
          <p:cNvSpPr/>
          <p:nvPr/>
        </p:nvSpPr>
        <p:spPr bwMode="auto">
          <a:xfrm>
            <a:off x="1907704" y="3284984"/>
            <a:ext cx="6264696" cy="504056"/>
          </a:xfrm>
          <a:prstGeom prst="rect">
            <a:avLst/>
          </a:prstGeom>
          <a:noFill/>
          <a:ln w="3175" cap="flat" cmpd="sng" algn="ctr">
            <a:solidFill>
              <a:schemeClr val="tx1"/>
            </a:solidFill>
            <a:prstDash val="dash"/>
            <a:round/>
            <a:headEnd type="none" w="lg" len="lg"/>
            <a:tailEnd type="none" w="lg" len="lg"/>
          </a:ln>
          <a:effectLst/>
        </p:spPr>
        <p:txBody>
          <a:bodyPr vert="horz" wrap="non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9" name="Rectangle 8"/>
          <p:cNvSpPr/>
          <p:nvPr/>
        </p:nvSpPr>
        <p:spPr bwMode="auto">
          <a:xfrm>
            <a:off x="1835696" y="4558268"/>
            <a:ext cx="6336704" cy="288032"/>
          </a:xfrm>
          <a:prstGeom prst="rect">
            <a:avLst/>
          </a:prstGeom>
          <a:noFill/>
          <a:ln w="3175" cap="flat" cmpd="sng" algn="ctr">
            <a:solidFill>
              <a:schemeClr val="tx1"/>
            </a:solidFill>
            <a:prstDash val="dash"/>
            <a:round/>
            <a:headEnd type="none" w="lg" len="lg"/>
            <a:tailEnd type="none" w="lg" len="lg"/>
          </a:ln>
          <a:effectLst/>
        </p:spPr>
        <p:txBody>
          <a:bodyPr vert="horz" wrap="non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10" name="TextBox 9"/>
          <p:cNvSpPr txBox="1"/>
          <p:nvPr/>
        </p:nvSpPr>
        <p:spPr>
          <a:xfrm>
            <a:off x="395536" y="3356992"/>
            <a:ext cx="1556836" cy="369332"/>
          </a:xfrm>
          <a:prstGeom prst="rect">
            <a:avLst/>
          </a:prstGeom>
          <a:noFill/>
        </p:spPr>
        <p:txBody>
          <a:bodyPr wrap="none" rtlCol="0">
            <a:spAutoFit/>
          </a:bodyPr>
          <a:lstStyle/>
          <a:p>
            <a:r>
              <a:rPr lang="en-US" b="0" dirty="0" err="1" smtClean="0"/>
              <a:t>entry_section</a:t>
            </a:r>
            <a:endParaRPr lang="en-US" b="0" dirty="0"/>
          </a:p>
        </p:txBody>
      </p:sp>
      <p:sp>
        <p:nvSpPr>
          <p:cNvPr id="11" name="TextBox 10"/>
          <p:cNvSpPr txBox="1"/>
          <p:nvPr/>
        </p:nvSpPr>
        <p:spPr>
          <a:xfrm>
            <a:off x="504756" y="4499828"/>
            <a:ext cx="1402948" cy="369332"/>
          </a:xfrm>
          <a:prstGeom prst="rect">
            <a:avLst/>
          </a:prstGeom>
          <a:noFill/>
        </p:spPr>
        <p:txBody>
          <a:bodyPr wrap="none" rtlCol="0">
            <a:spAutoFit/>
          </a:bodyPr>
          <a:lstStyle/>
          <a:p>
            <a:r>
              <a:rPr lang="en-US" b="0" dirty="0" err="1" smtClean="0"/>
              <a:t>exit_section</a:t>
            </a:r>
            <a:endParaRPr lang="en-US" b="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F7E68CA0-2C2F-284E-829D-73F2E4279027}" type="slidenum">
              <a:rPr lang="en-US" b="0"/>
              <a:pPr eaLnBrk="1" hangingPunct="1"/>
              <a:t>31</a:t>
            </a:fld>
            <a:endParaRPr lang="en-US" b="0"/>
          </a:p>
        </p:txBody>
      </p:sp>
      <p:sp>
        <p:nvSpPr>
          <p:cNvPr id="31747" name="Rectangle 2"/>
          <p:cNvSpPr>
            <a:spLocks noGrp="1" noChangeArrowheads="1"/>
          </p:cNvSpPr>
          <p:nvPr>
            <p:ph type="title"/>
          </p:nvPr>
        </p:nvSpPr>
        <p:spPr/>
        <p:txBody>
          <a:bodyPr/>
          <a:lstStyle/>
          <a:p>
            <a:pPr eaLnBrk="1" hangingPunct="1"/>
            <a:r>
              <a:rPr lang="en-US" dirty="0">
                <a:latin typeface="Arial" charset="0"/>
              </a:rPr>
              <a:t>Comments</a:t>
            </a:r>
          </a:p>
        </p:txBody>
      </p:sp>
      <p:sp>
        <p:nvSpPr>
          <p:cNvPr id="31748" name="Rectangle 3"/>
          <p:cNvSpPr>
            <a:spLocks noGrp="1" noChangeArrowheads="1"/>
          </p:cNvSpPr>
          <p:nvPr>
            <p:ph type="body" idx="1"/>
          </p:nvPr>
        </p:nvSpPr>
        <p:spPr/>
        <p:txBody>
          <a:bodyPr/>
          <a:lstStyle/>
          <a:p>
            <a:pPr eaLnBrk="1" hangingPunct="1"/>
            <a:r>
              <a:rPr lang="en-US" dirty="0" smtClean="0">
                <a:latin typeface="Arial" charset="0"/>
              </a:rPr>
              <a:t>Use of </a:t>
            </a:r>
            <a:r>
              <a:rPr lang="en-US" dirty="0" err="1" smtClean="0">
                <a:latin typeface="Arial" charset="0"/>
              </a:rPr>
              <a:t>TestAndSet</a:t>
            </a:r>
            <a:r>
              <a:rPr lang="en-US" dirty="0" smtClean="0">
                <a:latin typeface="Arial" charset="0"/>
              </a:rPr>
              <a:t> </a:t>
            </a:r>
            <a:r>
              <a:rPr lang="en-US" dirty="0">
                <a:latin typeface="Arial" charset="0"/>
              </a:rPr>
              <a:t>and </a:t>
            </a:r>
            <a:r>
              <a:rPr lang="en-US" dirty="0" err="1" smtClean="0">
                <a:latin typeface="Arial" charset="0"/>
              </a:rPr>
              <a:t>CompareAndSwap</a:t>
            </a:r>
            <a:r>
              <a:rPr lang="en-US" dirty="0" smtClean="0">
                <a:latin typeface="Arial" charset="0"/>
              </a:rPr>
              <a:t> as explained provides </a:t>
            </a:r>
            <a:r>
              <a:rPr lang="en-US" dirty="0">
                <a:latin typeface="Arial" charset="0"/>
              </a:rPr>
              <a:t>mutual exclusion: 1</a:t>
            </a:r>
            <a:r>
              <a:rPr lang="en-US" baseline="30000" dirty="0">
                <a:latin typeface="Arial" charset="0"/>
              </a:rPr>
              <a:t>st</a:t>
            </a:r>
            <a:r>
              <a:rPr lang="en-US" dirty="0">
                <a:latin typeface="Arial" charset="0"/>
              </a:rPr>
              <a:t> property satisfied</a:t>
            </a:r>
          </a:p>
          <a:p>
            <a:pPr eaLnBrk="1" hangingPunct="1"/>
            <a:endParaRPr lang="en-US" dirty="0">
              <a:latin typeface="Arial" charset="0"/>
            </a:endParaRPr>
          </a:p>
          <a:p>
            <a:pPr eaLnBrk="1" hangingPunct="1"/>
            <a:r>
              <a:rPr lang="en-US" dirty="0">
                <a:latin typeface="Arial" charset="0"/>
              </a:rPr>
              <a:t>But, Bounded Waiting property, 3</a:t>
            </a:r>
            <a:r>
              <a:rPr lang="en-US" baseline="30000" dirty="0">
                <a:latin typeface="Arial" charset="0"/>
              </a:rPr>
              <a:t>rd</a:t>
            </a:r>
            <a:r>
              <a:rPr lang="en-US" dirty="0">
                <a:latin typeface="Arial" charset="0"/>
              </a:rPr>
              <a:t> property,  may not be satisfied. </a:t>
            </a:r>
          </a:p>
          <a:p>
            <a:pPr eaLnBrk="1" hangingPunct="1"/>
            <a:endParaRPr lang="en-US" dirty="0">
              <a:latin typeface="Arial" charset="0"/>
            </a:endParaRPr>
          </a:p>
          <a:p>
            <a:pPr eaLnBrk="1" hangingPunct="1"/>
            <a:r>
              <a:rPr lang="en-US" dirty="0">
                <a:latin typeface="Arial" charset="0"/>
              </a:rPr>
              <a:t>A process X may be waiting, but we can have the other process Y going into the critical region </a:t>
            </a:r>
            <a:r>
              <a:rPr lang="en-US" dirty="0" smtClean="0">
                <a:latin typeface="Arial" charset="0"/>
              </a:rPr>
              <a:t>repeatedly.</a:t>
            </a:r>
            <a:endParaRPr lang="en-US" dirty="0">
              <a:latin typeface="Arial"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E629A4F0-F3AD-0845-87DE-253E9EB4A0D9}" type="slidenum">
              <a:rPr lang="en-US" b="0"/>
              <a:pPr eaLnBrk="1" hangingPunct="1"/>
              <a:t>32</a:t>
            </a:fld>
            <a:endParaRPr lang="en-US" b="0"/>
          </a:p>
        </p:txBody>
      </p:sp>
      <p:sp>
        <p:nvSpPr>
          <p:cNvPr id="32771" name="Rectangle 2"/>
          <p:cNvSpPr>
            <a:spLocks noGrp="1" noChangeArrowheads="1"/>
          </p:cNvSpPr>
          <p:nvPr>
            <p:ph type="title"/>
          </p:nvPr>
        </p:nvSpPr>
        <p:spPr/>
        <p:txBody>
          <a:bodyPr/>
          <a:lstStyle/>
          <a:p>
            <a:pPr eaLnBrk="1" hangingPunct="1"/>
            <a:r>
              <a:rPr lang="en-US" sz="2800">
                <a:latin typeface="Arial" charset="0"/>
              </a:rPr>
              <a:t>Bounded-waiting Mutual Exclusion with TestandSet()</a:t>
            </a:r>
          </a:p>
        </p:txBody>
      </p:sp>
      <p:sp>
        <p:nvSpPr>
          <p:cNvPr id="32772" name="Rectangle 4"/>
          <p:cNvSpPr>
            <a:spLocks noChangeArrowheads="1"/>
          </p:cNvSpPr>
          <p:nvPr/>
        </p:nvSpPr>
        <p:spPr bwMode="auto">
          <a:xfrm>
            <a:off x="827088" y="1373188"/>
            <a:ext cx="7399337" cy="5035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lIns="90000" tIns="46800" rIns="90000" bIns="46800">
            <a:spAutoFit/>
          </a:bodyPr>
          <a:lstStyle/>
          <a:p>
            <a:r>
              <a:rPr kumimoji="1" lang="en-US" b="0"/>
              <a:t>	do { </a:t>
            </a:r>
          </a:p>
          <a:p>
            <a:r>
              <a:rPr kumimoji="1" lang="en-US" b="0"/>
              <a:t>		waiting[i] = TRUE; </a:t>
            </a:r>
          </a:p>
          <a:p>
            <a:r>
              <a:rPr kumimoji="1" lang="en-US" b="0"/>
              <a:t>		key = TRUE; </a:t>
            </a:r>
          </a:p>
          <a:p>
            <a:r>
              <a:rPr kumimoji="1" lang="en-US" b="0"/>
              <a:t>		while (waiting[i] &amp;&amp; key) </a:t>
            </a:r>
          </a:p>
          <a:p>
            <a:r>
              <a:rPr kumimoji="1" lang="en-US" b="0"/>
              <a:t>			key = TestAndSet(&amp;lock); </a:t>
            </a:r>
          </a:p>
          <a:p>
            <a:r>
              <a:rPr kumimoji="1" lang="en-US" b="0"/>
              <a:t>		waiting[i] = FALSE; </a:t>
            </a:r>
          </a:p>
          <a:p>
            <a:r>
              <a:rPr kumimoji="1" lang="en-US" b="0"/>
              <a:t>	</a:t>
            </a:r>
          </a:p>
          <a:p>
            <a:r>
              <a:rPr kumimoji="1" lang="en-US" b="0"/>
              <a:t>		// critical section </a:t>
            </a:r>
          </a:p>
          <a:p>
            <a:endParaRPr kumimoji="1" lang="en-US" b="0"/>
          </a:p>
          <a:p>
            <a:r>
              <a:rPr kumimoji="1" lang="en-US" b="0"/>
              <a:t>		j = (i + 1) % n; </a:t>
            </a:r>
          </a:p>
          <a:p>
            <a:r>
              <a:rPr kumimoji="1" lang="en-US" b="0"/>
              <a:t>		while ((j != i) &amp;&amp; !waiting[j]) </a:t>
            </a:r>
          </a:p>
          <a:p>
            <a:r>
              <a:rPr kumimoji="1" lang="en-US" b="0"/>
              <a:t>			j = (j + 1) % n; </a:t>
            </a:r>
          </a:p>
          <a:p>
            <a:r>
              <a:rPr kumimoji="1" lang="en-US" b="0"/>
              <a:t>		if (j == i) </a:t>
            </a:r>
          </a:p>
          <a:p>
            <a:r>
              <a:rPr kumimoji="1" lang="en-US" b="0"/>
              <a:t>			lock = FALSE; </a:t>
            </a:r>
          </a:p>
          <a:p>
            <a:r>
              <a:rPr kumimoji="1" lang="en-US" b="0"/>
              <a:t>		else </a:t>
            </a:r>
          </a:p>
          <a:p>
            <a:r>
              <a:rPr kumimoji="1" lang="en-US" b="0"/>
              <a:t>			waiting[j] = FALSE; </a:t>
            </a:r>
          </a:p>
          <a:p>
            <a:r>
              <a:rPr kumimoji="1" lang="en-US" b="0"/>
              <a:t>		// remainder section </a:t>
            </a:r>
          </a:p>
          <a:p>
            <a:r>
              <a:rPr kumimoji="1" lang="en-US" b="0"/>
              <a:t>	} while (TRUE);</a:t>
            </a:r>
          </a:p>
        </p:txBody>
      </p:sp>
      <p:sp>
        <p:nvSpPr>
          <p:cNvPr id="32773" name="Rectangle 5"/>
          <p:cNvSpPr>
            <a:spLocks noChangeArrowheads="1"/>
          </p:cNvSpPr>
          <p:nvPr/>
        </p:nvSpPr>
        <p:spPr bwMode="auto">
          <a:xfrm>
            <a:off x="2339975" y="1691323"/>
            <a:ext cx="4176713" cy="1368425"/>
          </a:xfrm>
          <a:prstGeom prst="rect">
            <a:avLst/>
          </a:prstGeom>
          <a:noFill/>
          <a:ln w="3175">
            <a:solidFill>
              <a:schemeClr val="tx1"/>
            </a:solidFill>
            <a:prstDash val="dash"/>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32774" name="Rectangle 6"/>
          <p:cNvSpPr>
            <a:spLocks noChangeArrowheads="1"/>
          </p:cNvSpPr>
          <p:nvPr/>
        </p:nvSpPr>
        <p:spPr bwMode="auto">
          <a:xfrm>
            <a:off x="2339975" y="3859848"/>
            <a:ext cx="4176713" cy="1944687"/>
          </a:xfrm>
          <a:prstGeom prst="rect">
            <a:avLst/>
          </a:prstGeom>
          <a:noFill/>
          <a:ln w="3175">
            <a:solidFill>
              <a:schemeClr val="tx1"/>
            </a:solidFill>
            <a:prstDash val="dash"/>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32775" name="Text Box 7"/>
          <p:cNvSpPr txBox="1">
            <a:spLocks noChangeArrowheads="1"/>
          </p:cNvSpPr>
          <p:nvPr/>
        </p:nvSpPr>
        <p:spPr bwMode="auto">
          <a:xfrm>
            <a:off x="6588125" y="2133600"/>
            <a:ext cx="20351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i="1"/>
              <a:t>entry section code</a:t>
            </a:r>
          </a:p>
        </p:txBody>
      </p:sp>
      <p:sp>
        <p:nvSpPr>
          <p:cNvPr id="32776" name="Text Box 8"/>
          <p:cNvSpPr txBox="1">
            <a:spLocks noChangeArrowheads="1"/>
          </p:cNvSpPr>
          <p:nvPr/>
        </p:nvSpPr>
        <p:spPr bwMode="auto">
          <a:xfrm>
            <a:off x="6659563" y="4797425"/>
            <a:ext cx="18827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i="1"/>
              <a:t>exit section code</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Mutex</a:t>
            </a:r>
            <a:r>
              <a:rPr lang="en-US" dirty="0" smtClean="0"/>
              <a:t> Locks</a:t>
            </a:r>
            <a:endParaRPr lang="en-US" dirty="0"/>
          </a:p>
        </p:txBody>
      </p:sp>
      <p:sp>
        <p:nvSpPr>
          <p:cNvPr id="3" name="Content Placeholder 2"/>
          <p:cNvSpPr>
            <a:spLocks noGrp="1"/>
          </p:cNvSpPr>
          <p:nvPr>
            <p:ph idx="1"/>
          </p:nvPr>
        </p:nvSpPr>
        <p:spPr/>
        <p:txBody>
          <a:bodyPr/>
          <a:lstStyle/>
          <a:p>
            <a:r>
              <a:rPr lang="en-US" dirty="0" smtClean="0"/>
              <a:t>Put these </a:t>
            </a:r>
            <a:r>
              <a:rPr lang="en-US" dirty="0" err="1" smtClean="0"/>
              <a:t>acquire_lock</a:t>
            </a:r>
            <a:r>
              <a:rPr lang="en-US" dirty="0" smtClean="0"/>
              <a:t>() and </a:t>
            </a:r>
            <a:r>
              <a:rPr lang="en-US" dirty="0" err="1" smtClean="0"/>
              <a:t>release_lock</a:t>
            </a:r>
            <a:r>
              <a:rPr lang="en-US" dirty="0" smtClean="0"/>
              <a:t>() implementations in a library/software. Such an object is called </a:t>
            </a:r>
            <a:r>
              <a:rPr lang="en-US" dirty="0" err="1" smtClean="0"/>
              <a:t>mutex_lock</a:t>
            </a:r>
            <a:r>
              <a:rPr lang="en-US" dirty="0"/>
              <a:t> </a:t>
            </a:r>
            <a:r>
              <a:rPr lang="en-US" dirty="0" smtClean="0"/>
              <a:t>(mutual exclusion lock)</a:t>
            </a:r>
          </a:p>
          <a:p>
            <a:pPr lvl="1"/>
            <a:r>
              <a:rPr lang="en-US" dirty="0" err="1" smtClean="0">
                <a:solidFill>
                  <a:srgbClr val="FF0000"/>
                </a:solidFill>
              </a:rPr>
              <a:t>mutex_lock</a:t>
            </a:r>
            <a:r>
              <a:rPr lang="en-US" dirty="0" smtClean="0"/>
              <a:t>:</a:t>
            </a:r>
            <a:r>
              <a:rPr lang="en-US" i="1" dirty="0" smtClean="0"/>
              <a:t> a primitive implemented in such a software library (or kernel) that applications can use. </a:t>
            </a:r>
            <a:endParaRPr lang="en-US" dirty="0" smtClean="0"/>
          </a:p>
          <a:p>
            <a:pPr lvl="1"/>
            <a:r>
              <a:rPr lang="en-US" dirty="0" smtClean="0"/>
              <a:t>Applications will not be directly using HW instructions; instead </a:t>
            </a:r>
            <a:r>
              <a:rPr lang="en-US" dirty="0" err="1" smtClean="0"/>
              <a:t>mutex_lock</a:t>
            </a:r>
            <a:r>
              <a:rPr lang="en-US" dirty="0" smtClean="0"/>
              <a:t> implementation will use these HW instructions.</a:t>
            </a:r>
          </a:p>
          <a:p>
            <a:pPr lvl="1"/>
            <a:r>
              <a:rPr lang="en-US" dirty="0" smtClean="0"/>
              <a:t>If implementation uses busy waiting, it is called</a:t>
            </a:r>
            <a:r>
              <a:rPr lang="en-US" dirty="0" smtClean="0">
                <a:solidFill>
                  <a:srgbClr val="002060"/>
                </a:solidFill>
              </a:rPr>
              <a:t> </a:t>
            </a:r>
            <a:r>
              <a:rPr lang="en-US" dirty="0">
                <a:solidFill>
                  <a:srgbClr val="FF0000"/>
                </a:solidFill>
              </a:rPr>
              <a:t>s</a:t>
            </a:r>
            <a:r>
              <a:rPr lang="en-US" dirty="0" smtClean="0">
                <a:solidFill>
                  <a:srgbClr val="FF0000"/>
                </a:solidFill>
              </a:rPr>
              <a:t>pin lock</a:t>
            </a:r>
          </a:p>
          <a:p>
            <a:pPr lvl="1"/>
            <a:endParaRPr lang="en-US" dirty="0" smtClean="0"/>
          </a:p>
          <a:p>
            <a:pPr marL="1314450" lvl="3" indent="0" algn="just">
              <a:buNone/>
            </a:pPr>
            <a:r>
              <a:rPr lang="en-US" dirty="0" smtClean="0">
                <a:solidFill>
                  <a:schemeClr val="accent2">
                    <a:lumMod val="50000"/>
                  </a:schemeClr>
                </a:solidFill>
              </a:rPr>
              <a:t>define-and-</a:t>
            </a:r>
            <a:r>
              <a:rPr lang="en-US" dirty="0" err="1" smtClean="0">
                <a:solidFill>
                  <a:schemeClr val="accent2">
                    <a:lumMod val="50000"/>
                  </a:schemeClr>
                </a:solidFill>
              </a:rPr>
              <a:t>initiaze</a:t>
            </a:r>
            <a:r>
              <a:rPr lang="en-US" dirty="0" smtClean="0">
                <a:solidFill>
                  <a:schemeClr val="accent2">
                    <a:lumMod val="50000"/>
                  </a:schemeClr>
                </a:solidFill>
              </a:rPr>
              <a:t> </a:t>
            </a:r>
            <a:r>
              <a:rPr lang="en-US" dirty="0" err="1" smtClean="0">
                <a:solidFill>
                  <a:schemeClr val="accent2">
                    <a:lumMod val="50000"/>
                  </a:schemeClr>
                </a:solidFill>
              </a:rPr>
              <a:t>mutex_lock</a:t>
            </a:r>
            <a:r>
              <a:rPr lang="en-US" dirty="0" smtClean="0">
                <a:solidFill>
                  <a:schemeClr val="accent2">
                    <a:lumMod val="50000"/>
                  </a:schemeClr>
                </a:solidFill>
              </a:rPr>
              <a:t>   </a:t>
            </a:r>
            <a:r>
              <a:rPr lang="en-US" i="1" dirty="0" smtClean="0">
                <a:solidFill>
                  <a:schemeClr val="accent2">
                    <a:lumMod val="50000"/>
                  </a:schemeClr>
                </a:solidFill>
              </a:rPr>
              <a:t>lock</a:t>
            </a:r>
            <a:r>
              <a:rPr lang="en-US" dirty="0" smtClean="0">
                <a:solidFill>
                  <a:schemeClr val="accent2">
                    <a:lumMod val="50000"/>
                  </a:schemeClr>
                </a:solidFill>
              </a:rPr>
              <a:t>;</a:t>
            </a:r>
          </a:p>
          <a:p>
            <a:pPr marL="1314450" lvl="3" indent="0" algn="just">
              <a:buNone/>
            </a:pPr>
            <a:endParaRPr lang="en-US" dirty="0">
              <a:solidFill>
                <a:schemeClr val="accent2">
                  <a:lumMod val="50000"/>
                </a:schemeClr>
              </a:solidFill>
            </a:endParaRPr>
          </a:p>
          <a:p>
            <a:pPr marL="1314450" lvl="3" indent="0" algn="just">
              <a:buNone/>
            </a:pPr>
            <a:r>
              <a:rPr lang="en-US" dirty="0" err="1">
                <a:solidFill>
                  <a:schemeClr val="accent2">
                    <a:lumMod val="50000"/>
                  </a:schemeClr>
                </a:solidFill>
              </a:rPr>
              <a:t>a</a:t>
            </a:r>
            <a:r>
              <a:rPr lang="en-US" dirty="0" err="1" smtClean="0">
                <a:solidFill>
                  <a:schemeClr val="accent2">
                    <a:lumMod val="50000"/>
                  </a:schemeClr>
                </a:solidFill>
              </a:rPr>
              <a:t>cquire_lock</a:t>
            </a:r>
            <a:r>
              <a:rPr lang="en-US" dirty="0" smtClean="0">
                <a:solidFill>
                  <a:schemeClr val="accent2">
                    <a:lumMod val="50000"/>
                  </a:schemeClr>
                </a:solidFill>
              </a:rPr>
              <a:t> (</a:t>
            </a:r>
            <a:r>
              <a:rPr lang="en-US" i="1" dirty="0" smtClean="0">
                <a:solidFill>
                  <a:schemeClr val="accent2">
                    <a:lumMod val="50000"/>
                  </a:schemeClr>
                </a:solidFill>
              </a:rPr>
              <a:t>lock</a:t>
            </a:r>
            <a:r>
              <a:rPr lang="en-US" dirty="0" smtClean="0">
                <a:solidFill>
                  <a:schemeClr val="accent2">
                    <a:lumMod val="50000"/>
                  </a:schemeClr>
                </a:solidFill>
              </a:rPr>
              <a:t>);</a:t>
            </a:r>
          </a:p>
          <a:p>
            <a:pPr marL="1314450" lvl="3" indent="0" algn="just">
              <a:buNone/>
            </a:pPr>
            <a:r>
              <a:rPr lang="en-US" dirty="0" smtClean="0">
                <a:solidFill>
                  <a:schemeClr val="accent2">
                    <a:lumMod val="50000"/>
                  </a:schemeClr>
                </a:solidFill>
              </a:rPr>
              <a:t>   // Critical section</a:t>
            </a:r>
          </a:p>
          <a:p>
            <a:pPr marL="1314450" lvl="3" indent="0" algn="just">
              <a:buNone/>
            </a:pPr>
            <a:r>
              <a:rPr lang="en-US" dirty="0" err="1">
                <a:solidFill>
                  <a:schemeClr val="accent2">
                    <a:lumMod val="50000"/>
                  </a:schemeClr>
                </a:solidFill>
              </a:rPr>
              <a:t>r</a:t>
            </a:r>
            <a:r>
              <a:rPr lang="en-US" dirty="0" err="1" smtClean="0">
                <a:solidFill>
                  <a:schemeClr val="accent2">
                    <a:lumMod val="50000"/>
                  </a:schemeClr>
                </a:solidFill>
              </a:rPr>
              <a:t>elease_lock</a:t>
            </a:r>
            <a:r>
              <a:rPr lang="en-US" dirty="0" smtClean="0">
                <a:solidFill>
                  <a:schemeClr val="accent2">
                    <a:lumMod val="50000"/>
                  </a:schemeClr>
                </a:solidFill>
              </a:rPr>
              <a:t> (</a:t>
            </a:r>
            <a:r>
              <a:rPr lang="en-US" i="1" dirty="0" smtClean="0">
                <a:solidFill>
                  <a:schemeClr val="accent2">
                    <a:lumMod val="50000"/>
                  </a:schemeClr>
                </a:solidFill>
              </a:rPr>
              <a:t>lock</a:t>
            </a:r>
            <a:r>
              <a:rPr lang="en-US" dirty="0" smtClean="0">
                <a:solidFill>
                  <a:schemeClr val="accent2">
                    <a:lumMod val="50000"/>
                  </a:schemeClr>
                </a:solidFill>
              </a:rPr>
              <a:t>);</a:t>
            </a:r>
            <a:endParaRPr lang="en-US" dirty="0">
              <a:solidFill>
                <a:schemeClr val="accent2">
                  <a:lumMod val="50000"/>
                </a:schemeClr>
              </a:solidFill>
            </a:endParaRPr>
          </a:p>
        </p:txBody>
      </p:sp>
      <p:sp>
        <p:nvSpPr>
          <p:cNvPr id="4" name="Slide Number Placeholder 3"/>
          <p:cNvSpPr>
            <a:spLocks noGrp="1"/>
          </p:cNvSpPr>
          <p:nvPr>
            <p:ph type="sldNum" sz="quarter" idx="10"/>
          </p:nvPr>
        </p:nvSpPr>
        <p:spPr/>
        <p:txBody>
          <a:bodyPr/>
          <a:lstStyle/>
          <a:p>
            <a:fld id="{F9B3A24B-35A3-8C41-A4A9-E51EFC900D67}" type="slidenum">
              <a:rPr lang="en-US" smtClean="0"/>
              <a:pPr/>
              <a:t>33</a:t>
            </a:fld>
            <a:endParaRPr lang="en-US"/>
          </a:p>
        </p:txBody>
      </p:sp>
    </p:spTree>
    <p:extLst>
      <p:ext uri="{BB962C8B-B14F-4D97-AF65-F5344CB8AC3E}">
        <p14:creationId xmlns:p14="http://schemas.microsoft.com/office/powerpoint/2010/main" val="6890787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1E64178C-794A-8A44-BEBD-4715657304A3}" type="slidenum">
              <a:rPr lang="en-US" b="0"/>
              <a:pPr eaLnBrk="1" hangingPunct="1"/>
              <a:t>34</a:t>
            </a:fld>
            <a:endParaRPr lang="en-US" b="0"/>
          </a:p>
        </p:txBody>
      </p:sp>
      <p:sp>
        <p:nvSpPr>
          <p:cNvPr id="33795" name="Rectangle 2"/>
          <p:cNvSpPr>
            <a:spLocks noGrp="1" noChangeArrowheads="1"/>
          </p:cNvSpPr>
          <p:nvPr>
            <p:ph type="title"/>
          </p:nvPr>
        </p:nvSpPr>
        <p:spPr/>
        <p:txBody>
          <a:bodyPr/>
          <a:lstStyle/>
          <a:p>
            <a:pPr eaLnBrk="1" hangingPunct="1"/>
            <a:r>
              <a:rPr lang="en-US">
                <a:latin typeface="Arial" charset="0"/>
              </a:rPr>
              <a:t>Semaphore</a:t>
            </a:r>
          </a:p>
        </p:txBody>
      </p:sp>
      <p:sp>
        <p:nvSpPr>
          <p:cNvPr id="33796" name="Rectangle 3"/>
          <p:cNvSpPr>
            <a:spLocks noGrp="1" noChangeArrowheads="1"/>
          </p:cNvSpPr>
          <p:nvPr>
            <p:ph type="body" idx="1"/>
          </p:nvPr>
        </p:nvSpPr>
        <p:spPr/>
        <p:txBody>
          <a:bodyPr/>
          <a:lstStyle/>
          <a:p>
            <a:pPr eaLnBrk="1" hangingPunct="1"/>
            <a:r>
              <a:rPr lang="en-US" dirty="0">
                <a:latin typeface="Arial" charset="0"/>
              </a:rPr>
              <a:t>Synchronization tool that </a:t>
            </a:r>
            <a:r>
              <a:rPr lang="en-US" dirty="0">
                <a:solidFill>
                  <a:srgbClr val="FF0000"/>
                </a:solidFill>
                <a:latin typeface="Arial" charset="0"/>
              </a:rPr>
              <a:t>does not require busy waiting </a:t>
            </a:r>
            <a:endParaRPr lang="en-US" i="1" dirty="0">
              <a:solidFill>
                <a:srgbClr val="FF0000"/>
              </a:solidFill>
              <a:latin typeface="Arial" charset="0"/>
            </a:endParaRPr>
          </a:p>
          <a:p>
            <a:pPr eaLnBrk="1" hangingPunct="1"/>
            <a:r>
              <a:rPr lang="en-US" dirty="0">
                <a:latin typeface="Arial" charset="0"/>
              </a:rPr>
              <a:t>Semaphore </a:t>
            </a:r>
            <a:r>
              <a:rPr lang="en-US" i="1" dirty="0">
                <a:latin typeface="Arial" charset="0"/>
              </a:rPr>
              <a:t>S</a:t>
            </a:r>
            <a:r>
              <a:rPr lang="en-US" dirty="0">
                <a:latin typeface="Arial" charset="0"/>
              </a:rPr>
              <a:t>:</a:t>
            </a:r>
            <a:r>
              <a:rPr lang="en-US" i="1" dirty="0">
                <a:latin typeface="Arial" charset="0"/>
              </a:rPr>
              <a:t> </a:t>
            </a:r>
            <a:r>
              <a:rPr lang="en-US" dirty="0">
                <a:latin typeface="Arial" charset="0"/>
              </a:rPr>
              <a:t> </a:t>
            </a:r>
            <a:r>
              <a:rPr lang="en-US" dirty="0">
                <a:solidFill>
                  <a:schemeClr val="accent5">
                    <a:lumMod val="50000"/>
                  </a:schemeClr>
                </a:solidFill>
                <a:latin typeface="Arial" charset="0"/>
              </a:rPr>
              <a:t>integer</a:t>
            </a:r>
            <a:r>
              <a:rPr lang="en-US" dirty="0">
                <a:latin typeface="Arial" charset="0"/>
              </a:rPr>
              <a:t> </a:t>
            </a:r>
            <a:r>
              <a:rPr lang="en-US" dirty="0" smtClean="0">
                <a:latin typeface="Arial" charset="0"/>
              </a:rPr>
              <a:t>variable and a </a:t>
            </a:r>
            <a:r>
              <a:rPr lang="en-US" dirty="0" smtClean="0">
                <a:solidFill>
                  <a:schemeClr val="accent5">
                    <a:lumMod val="50000"/>
                  </a:schemeClr>
                </a:solidFill>
                <a:latin typeface="Arial" charset="0"/>
              </a:rPr>
              <a:t>wait queue</a:t>
            </a:r>
            <a:r>
              <a:rPr lang="en-US" dirty="0">
                <a:solidFill>
                  <a:schemeClr val="accent5">
                    <a:lumMod val="50000"/>
                  </a:schemeClr>
                </a:solidFill>
                <a:latin typeface="Arial" charset="0"/>
              </a:rPr>
              <a:t/>
            </a:r>
            <a:br>
              <a:rPr lang="en-US" dirty="0">
                <a:solidFill>
                  <a:schemeClr val="accent5">
                    <a:lumMod val="50000"/>
                  </a:schemeClr>
                </a:solidFill>
                <a:latin typeface="Arial" charset="0"/>
              </a:rPr>
            </a:br>
            <a:r>
              <a:rPr lang="en-US" dirty="0">
                <a:latin typeface="Arial" charset="0"/>
              </a:rPr>
              <a:t>	shared, and can be a kernel variable</a:t>
            </a:r>
          </a:p>
          <a:p>
            <a:pPr eaLnBrk="1" hangingPunct="1"/>
            <a:r>
              <a:rPr lang="en-US" dirty="0">
                <a:latin typeface="Arial" charset="0"/>
              </a:rPr>
              <a:t>Two standard operations modify </a:t>
            </a:r>
            <a:r>
              <a:rPr lang="en-US" b="1" dirty="0">
                <a:latin typeface="Arial" charset="0"/>
              </a:rPr>
              <a:t>S:</a:t>
            </a:r>
            <a:r>
              <a:rPr lang="en-US" b="1" dirty="0">
                <a:solidFill>
                  <a:srgbClr val="FF9900"/>
                </a:solidFill>
                <a:latin typeface="Arial" charset="0"/>
              </a:rPr>
              <a:t>     </a:t>
            </a:r>
            <a:r>
              <a:rPr lang="en-US" b="1" dirty="0">
                <a:latin typeface="Arial" charset="0"/>
              </a:rPr>
              <a:t>wait()</a:t>
            </a:r>
            <a:r>
              <a:rPr lang="en-US" dirty="0">
                <a:latin typeface="Arial" charset="0"/>
              </a:rPr>
              <a:t> and </a:t>
            </a:r>
            <a:r>
              <a:rPr lang="en-US" b="1" dirty="0">
                <a:latin typeface="Arial" charset="0"/>
              </a:rPr>
              <a:t>signal()</a:t>
            </a:r>
          </a:p>
          <a:p>
            <a:pPr lvl="2" eaLnBrk="1" hangingPunct="1"/>
            <a:r>
              <a:rPr lang="en-US" dirty="0">
                <a:latin typeface="Arial" charset="0"/>
              </a:rPr>
              <a:t>Originally called </a:t>
            </a:r>
            <a:r>
              <a:rPr lang="en-US" b="1" dirty="0">
                <a:latin typeface="Arial" charset="0"/>
              </a:rPr>
              <a:t>P()</a:t>
            </a:r>
            <a:r>
              <a:rPr lang="en-US" dirty="0">
                <a:solidFill>
                  <a:srgbClr val="3366FF"/>
                </a:solidFill>
                <a:latin typeface="Arial" charset="0"/>
              </a:rPr>
              <a:t> </a:t>
            </a:r>
            <a:r>
              <a:rPr lang="en-US" dirty="0">
                <a:latin typeface="Arial" charset="0"/>
              </a:rPr>
              <a:t>and</a:t>
            </a:r>
            <a:r>
              <a:rPr lang="en-US" i="1" dirty="0">
                <a:latin typeface="Arial" charset="0"/>
              </a:rPr>
              <a:t> </a:t>
            </a:r>
            <a:r>
              <a:rPr lang="en-US" b="1" dirty="0">
                <a:latin typeface="Arial" charset="0"/>
              </a:rPr>
              <a:t>V()</a:t>
            </a:r>
          </a:p>
          <a:p>
            <a:pPr lvl="2" eaLnBrk="1" hangingPunct="1"/>
            <a:r>
              <a:rPr lang="en-US" dirty="0">
                <a:latin typeface="Arial" charset="0"/>
              </a:rPr>
              <a:t>Also called</a:t>
            </a:r>
            <a:r>
              <a:rPr lang="en-US" dirty="0">
                <a:solidFill>
                  <a:srgbClr val="FF9900"/>
                </a:solidFill>
                <a:latin typeface="Arial" charset="0"/>
              </a:rPr>
              <a:t> </a:t>
            </a:r>
            <a:r>
              <a:rPr lang="en-US" b="1" dirty="0">
                <a:latin typeface="Arial" charset="0"/>
              </a:rPr>
              <a:t>down() and up()</a:t>
            </a:r>
          </a:p>
          <a:p>
            <a:pPr lvl="1" eaLnBrk="1" hangingPunct="1"/>
            <a:r>
              <a:rPr lang="en-US" dirty="0">
                <a:latin typeface="Arial" charset="0"/>
              </a:rPr>
              <a:t>Semaphores can only be accessed via these two  indivisible (atomic/</a:t>
            </a:r>
            <a:r>
              <a:rPr lang="en-US" dirty="0" err="1">
                <a:latin typeface="Arial" charset="0"/>
              </a:rPr>
              <a:t>indivisable</a:t>
            </a:r>
            <a:r>
              <a:rPr lang="en-US" dirty="0">
                <a:latin typeface="Arial" charset="0"/>
              </a:rPr>
              <a:t>) operations; </a:t>
            </a:r>
          </a:p>
          <a:p>
            <a:pPr lvl="1" eaLnBrk="1" hangingPunct="1"/>
            <a:r>
              <a:rPr lang="en-US" dirty="0">
                <a:latin typeface="Arial" charset="0"/>
              </a:rPr>
              <a:t>They can be implemented as system calls by kernel. Kernel makes sure they are </a:t>
            </a:r>
            <a:r>
              <a:rPr lang="en-US" b="1" dirty="0">
                <a:latin typeface="Arial" charset="0"/>
              </a:rPr>
              <a:t>indivisible</a:t>
            </a:r>
            <a:r>
              <a:rPr lang="en-US" dirty="0">
                <a:latin typeface="Arial" charset="0"/>
              </a:rPr>
              <a:t>. </a:t>
            </a:r>
          </a:p>
          <a:p>
            <a:pPr lvl="1" eaLnBrk="1" hangingPunct="1"/>
            <a:endParaRPr lang="en-US" dirty="0">
              <a:solidFill>
                <a:srgbClr val="FF9900"/>
              </a:solidFill>
              <a:latin typeface="Arial" charset="0"/>
            </a:endParaRPr>
          </a:p>
          <a:p>
            <a:pPr eaLnBrk="1" hangingPunct="1"/>
            <a:r>
              <a:rPr lang="en-US" dirty="0">
                <a:latin typeface="Arial" charset="0"/>
              </a:rPr>
              <a:t>Less complicated entry and exit sections when semaphores are used</a:t>
            </a:r>
          </a:p>
          <a:p>
            <a:pPr eaLnBrk="1" hangingPunct="1"/>
            <a:endParaRPr lang="en-US" dirty="0">
              <a:latin typeface="Arial"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68F8577F-EAE4-0D4B-A889-FB369A282F98}" type="slidenum">
              <a:rPr lang="en-US" b="0"/>
              <a:pPr eaLnBrk="1" hangingPunct="1"/>
              <a:t>35</a:t>
            </a:fld>
            <a:endParaRPr lang="en-US" b="0"/>
          </a:p>
        </p:txBody>
      </p:sp>
      <p:sp>
        <p:nvSpPr>
          <p:cNvPr id="34819" name="Rectangle 2"/>
          <p:cNvSpPr>
            <a:spLocks noGrp="1" noChangeArrowheads="1"/>
          </p:cNvSpPr>
          <p:nvPr>
            <p:ph type="title"/>
          </p:nvPr>
        </p:nvSpPr>
        <p:spPr/>
        <p:txBody>
          <a:bodyPr/>
          <a:lstStyle/>
          <a:p>
            <a:pPr eaLnBrk="1" hangingPunct="1"/>
            <a:r>
              <a:rPr lang="en-US">
                <a:solidFill>
                  <a:srgbClr val="FF0000"/>
                </a:solidFill>
                <a:latin typeface="Arial" charset="0"/>
              </a:rPr>
              <a:t>Meaning (semantics)</a:t>
            </a:r>
            <a:r>
              <a:rPr lang="en-US">
                <a:latin typeface="Arial" charset="0"/>
              </a:rPr>
              <a:t> of operations</a:t>
            </a:r>
          </a:p>
        </p:txBody>
      </p:sp>
      <p:sp>
        <p:nvSpPr>
          <p:cNvPr id="34820" name="Rectangle 3"/>
          <p:cNvSpPr>
            <a:spLocks noGrp="1" noChangeArrowheads="1"/>
          </p:cNvSpPr>
          <p:nvPr>
            <p:ph type="body" idx="1"/>
          </p:nvPr>
        </p:nvSpPr>
        <p:spPr/>
        <p:txBody>
          <a:bodyPr/>
          <a:lstStyle/>
          <a:p>
            <a:pPr eaLnBrk="1" hangingPunct="1"/>
            <a:r>
              <a:rPr lang="en-US" b="1">
                <a:latin typeface="Arial" charset="0"/>
              </a:rPr>
              <a:t>wait (S):</a:t>
            </a:r>
            <a:endParaRPr lang="en-US">
              <a:latin typeface="Arial" charset="0"/>
            </a:endParaRPr>
          </a:p>
          <a:p>
            <a:pPr eaLnBrk="1" hangingPunct="1">
              <a:buFontTx/>
              <a:buNone/>
            </a:pPr>
            <a:r>
              <a:rPr lang="en-US">
                <a:latin typeface="Arial" charset="0"/>
              </a:rPr>
              <a:t>	if S positive </a:t>
            </a:r>
          </a:p>
          <a:p>
            <a:pPr eaLnBrk="1" hangingPunct="1">
              <a:buFontTx/>
              <a:buNone/>
            </a:pPr>
            <a:r>
              <a:rPr lang="en-US">
                <a:latin typeface="Arial" charset="0"/>
              </a:rPr>
              <a:t>	     S-- and return</a:t>
            </a:r>
          </a:p>
          <a:p>
            <a:pPr eaLnBrk="1" hangingPunct="1">
              <a:buFontTx/>
              <a:buNone/>
            </a:pPr>
            <a:r>
              <a:rPr lang="en-US">
                <a:latin typeface="Arial" charset="0"/>
              </a:rPr>
              <a:t>     else  </a:t>
            </a:r>
          </a:p>
          <a:p>
            <a:pPr eaLnBrk="1" hangingPunct="1">
              <a:buFontTx/>
              <a:buNone/>
            </a:pPr>
            <a:r>
              <a:rPr lang="en-US">
                <a:latin typeface="Arial" charset="0"/>
              </a:rPr>
              <a:t>          block/wait (</a:t>
            </a:r>
            <a:r>
              <a:rPr lang="en-US" i="1">
                <a:latin typeface="Arial" charset="0"/>
              </a:rPr>
              <a:t>until somebody wakes you up; then return</a:t>
            </a:r>
            <a:r>
              <a:rPr lang="en-US">
                <a:latin typeface="Arial" charset="0"/>
              </a:rPr>
              <a:t>)</a:t>
            </a:r>
            <a:endParaRPr lang="en-US" b="1">
              <a:latin typeface="Arial" charset="0"/>
            </a:endParaRPr>
          </a:p>
          <a:p>
            <a:pPr eaLnBrk="1" hangingPunct="1">
              <a:buFontTx/>
              <a:buNone/>
            </a:pPr>
            <a:endParaRPr lang="en-US">
              <a:latin typeface="Arial" charset="0"/>
            </a:endParaRPr>
          </a:p>
          <a:p>
            <a:pPr eaLnBrk="1" hangingPunct="1">
              <a:buFontTx/>
              <a:buNone/>
            </a:pPr>
            <a:endParaRPr lang="en-US">
              <a:latin typeface="Arial" charset="0"/>
            </a:endParaRPr>
          </a:p>
          <a:p>
            <a:pPr eaLnBrk="1" hangingPunct="1"/>
            <a:r>
              <a:rPr lang="en-US" b="1">
                <a:latin typeface="Arial" charset="0"/>
              </a:rPr>
              <a:t>signal(S): </a:t>
            </a:r>
            <a:br>
              <a:rPr lang="en-US" b="1">
                <a:latin typeface="Arial" charset="0"/>
              </a:rPr>
            </a:br>
            <a:r>
              <a:rPr lang="en-US">
                <a:latin typeface="Arial" charset="0"/>
              </a:rPr>
              <a:t>if there is a process waiting</a:t>
            </a:r>
            <a:br>
              <a:rPr lang="en-US">
                <a:latin typeface="Arial" charset="0"/>
              </a:rPr>
            </a:br>
            <a:r>
              <a:rPr lang="en-US">
                <a:latin typeface="Arial" charset="0"/>
              </a:rPr>
              <a:t>   wake it up and return</a:t>
            </a:r>
            <a:br>
              <a:rPr lang="en-US">
                <a:latin typeface="Arial" charset="0"/>
              </a:rPr>
            </a:br>
            <a:r>
              <a:rPr lang="en-US">
                <a:latin typeface="Arial" charset="0"/>
              </a:rPr>
              <a:t>else </a:t>
            </a:r>
            <a:br>
              <a:rPr lang="en-US">
                <a:latin typeface="Arial" charset="0"/>
              </a:rPr>
            </a:br>
            <a:r>
              <a:rPr lang="en-US">
                <a:latin typeface="Arial" charset="0"/>
              </a:rPr>
              <a:t>  S++ and return</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521ADBC8-6A6C-0548-95B9-4602EE8B771F}" type="slidenum">
              <a:rPr lang="en-US" b="0"/>
              <a:pPr eaLnBrk="1" hangingPunct="1"/>
              <a:t>36</a:t>
            </a:fld>
            <a:endParaRPr lang="en-US" b="0"/>
          </a:p>
        </p:txBody>
      </p:sp>
      <p:sp>
        <p:nvSpPr>
          <p:cNvPr id="35843" name="Rectangle 2"/>
          <p:cNvSpPr>
            <a:spLocks noGrp="1" noChangeArrowheads="1"/>
          </p:cNvSpPr>
          <p:nvPr>
            <p:ph type="title"/>
          </p:nvPr>
        </p:nvSpPr>
        <p:spPr/>
        <p:txBody>
          <a:bodyPr/>
          <a:lstStyle/>
          <a:p>
            <a:pPr eaLnBrk="1" hangingPunct="1"/>
            <a:r>
              <a:rPr lang="en-US" dirty="0">
                <a:latin typeface="Arial" charset="0"/>
              </a:rPr>
              <a:t>Comments</a:t>
            </a:r>
          </a:p>
        </p:txBody>
      </p:sp>
      <p:sp>
        <p:nvSpPr>
          <p:cNvPr id="35844" name="Rectangle 3"/>
          <p:cNvSpPr>
            <a:spLocks noGrp="1" noChangeArrowheads="1"/>
          </p:cNvSpPr>
          <p:nvPr>
            <p:ph type="body" idx="1"/>
          </p:nvPr>
        </p:nvSpPr>
        <p:spPr/>
        <p:txBody>
          <a:bodyPr/>
          <a:lstStyle/>
          <a:p>
            <a:pPr eaLnBrk="1" hangingPunct="1"/>
            <a:r>
              <a:rPr lang="en-US" dirty="0">
                <a:solidFill>
                  <a:srgbClr val="FF0000"/>
                </a:solidFill>
                <a:latin typeface="Arial" charset="0"/>
              </a:rPr>
              <a:t>Wait body </a:t>
            </a:r>
            <a:r>
              <a:rPr lang="en-US" dirty="0">
                <a:latin typeface="Arial" charset="0"/>
              </a:rPr>
              <a:t>and </a:t>
            </a:r>
            <a:r>
              <a:rPr lang="en-US" dirty="0">
                <a:solidFill>
                  <a:srgbClr val="FF0000"/>
                </a:solidFill>
                <a:latin typeface="Arial" charset="0"/>
              </a:rPr>
              <a:t>signal body </a:t>
            </a:r>
            <a:r>
              <a:rPr lang="en-US" dirty="0">
                <a:latin typeface="Arial" charset="0"/>
              </a:rPr>
              <a:t>have to be executed </a:t>
            </a:r>
            <a:r>
              <a:rPr lang="en-US" dirty="0">
                <a:solidFill>
                  <a:srgbClr val="FF0000"/>
                </a:solidFill>
                <a:latin typeface="Arial" charset="0"/>
              </a:rPr>
              <a:t>atomically</a:t>
            </a:r>
            <a:r>
              <a:rPr lang="en-US" dirty="0">
                <a:latin typeface="Arial" charset="0"/>
              </a:rPr>
              <a:t>: one process at a time. Hence the body of wait and signal are critical sections to be protected by the kernel. </a:t>
            </a:r>
          </a:p>
          <a:p>
            <a:pPr eaLnBrk="1" hangingPunct="1"/>
            <a:endParaRPr lang="en-US" dirty="0">
              <a:latin typeface="Arial" charset="0"/>
            </a:endParaRPr>
          </a:p>
          <a:p>
            <a:pPr eaLnBrk="1" hangingPunct="1"/>
            <a:r>
              <a:rPr lang="en-US" dirty="0">
                <a:latin typeface="Arial" charset="0"/>
              </a:rPr>
              <a:t>Not that when wait() causes the process to block, the operation is nearly finished (wait body critical section is done).</a:t>
            </a:r>
          </a:p>
          <a:p>
            <a:pPr eaLnBrk="1" hangingPunct="1"/>
            <a:endParaRPr lang="en-US" dirty="0">
              <a:latin typeface="Arial" charset="0"/>
            </a:endParaRPr>
          </a:p>
          <a:p>
            <a:pPr eaLnBrk="1" hangingPunct="1"/>
            <a:r>
              <a:rPr lang="en-US" dirty="0">
                <a:latin typeface="Arial" charset="0"/>
              </a:rPr>
              <a:t>That means another process can execute wait body or signal body</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A5538298-755B-0A4B-A829-0975A68E0DDE}" type="slidenum">
              <a:rPr lang="en-US" b="0"/>
              <a:pPr eaLnBrk="1" hangingPunct="1"/>
              <a:t>37</a:t>
            </a:fld>
            <a:endParaRPr lang="en-US" b="0"/>
          </a:p>
        </p:txBody>
      </p:sp>
      <p:sp>
        <p:nvSpPr>
          <p:cNvPr id="36867" name="Rectangle 2"/>
          <p:cNvSpPr>
            <a:spLocks noGrp="1" noChangeArrowheads="1"/>
          </p:cNvSpPr>
          <p:nvPr>
            <p:ph type="title"/>
          </p:nvPr>
        </p:nvSpPr>
        <p:spPr/>
        <p:txBody>
          <a:bodyPr/>
          <a:lstStyle/>
          <a:p>
            <a:pPr eaLnBrk="1" hangingPunct="1"/>
            <a:r>
              <a:rPr lang="en-US">
                <a:latin typeface="Arial" charset="0"/>
              </a:rPr>
              <a:t>Semaphore as General Synchronization Tool</a:t>
            </a:r>
          </a:p>
        </p:txBody>
      </p:sp>
      <p:sp>
        <p:nvSpPr>
          <p:cNvPr id="36868" name="Rectangle 3"/>
          <p:cNvSpPr>
            <a:spLocks noGrp="1" noChangeArrowheads="1"/>
          </p:cNvSpPr>
          <p:nvPr>
            <p:ph type="body" idx="1"/>
          </p:nvPr>
        </p:nvSpPr>
        <p:spPr/>
        <p:txBody>
          <a:bodyPr/>
          <a:lstStyle/>
          <a:p>
            <a:pPr eaLnBrk="1" hangingPunct="1"/>
            <a:r>
              <a:rPr lang="en-US" b="1" dirty="0">
                <a:latin typeface="Arial" charset="0"/>
              </a:rPr>
              <a:t>Binary</a:t>
            </a:r>
            <a:r>
              <a:rPr lang="en-US" dirty="0">
                <a:solidFill>
                  <a:srgbClr val="3366FF"/>
                </a:solidFill>
                <a:latin typeface="Arial" charset="0"/>
              </a:rPr>
              <a:t> </a:t>
            </a:r>
            <a:r>
              <a:rPr lang="en-US" dirty="0">
                <a:latin typeface="Arial" charset="0"/>
              </a:rPr>
              <a:t>semaphore – integer value can range only between 0 </a:t>
            </a:r>
            <a:br>
              <a:rPr lang="en-US" dirty="0">
                <a:latin typeface="Arial" charset="0"/>
              </a:rPr>
            </a:br>
            <a:r>
              <a:rPr lang="en-US" dirty="0">
                <a:latin typeface="Arial" charset="0"/>
              </a:rPr>
              <a:t>and 1; can be simpler to implement</a:t>
            </a:r>
          </a:p>
          <a:p>
            <a:pPr lvl="1" eaLnBrk="1" hangingPunct="1"/>
            <a:r>
              <a:rPr lang="en-US" dirty="0">
                <a:latin typeface="Arial" charset="0"/>
                <a:sym typeface="MT Extra" charset="0"/>
              </a:rPr>
              <a:t>Also known as </a:t>
            </a:r>
            <a:r>
              <a:rPr lang="en-US" b="1" dirty="0" err="1">
                <a:latin typeface="Arial" charset="0"/>
                <a:sym typeface="MT Extra" charset="0"/>
              </a:rPr>
              <a:t>mutex</a:t>
            </a:r>
            <a:r>
              <a:rPr lang="en-US" b="1" dirty="0">
                <a:latin typeface="Arial" charset="0"/>
                <a:sym typeface="MT Extra" charset="0"/>
              </a:rPr>
              <a:t> locks</a:t>
            </a:r>
            <a:endParaRPr lang="en-US" b="1" dirty="0">
              <a:latin typeface="Arial" charset="0"/>
            </a:endParaRPr>
          </a:p>
          <a:p>
            <a:pPr eaLnBrk="1" hangingPunct="1"/>
            <a:endParaRPr lang="en-US" b="1" dirty="0">
              <a:latin typeface="Arial" charset="0"/>
              <a:sym typeface="MT Extra" charset="0"/>
            </a:endParaRPr>
          </a:p>
          <a:p>
            <a:pPr lvl="1" eaLnBrk="1" hangingPunct="1"/>
            <a:r>
              <a:rPr lang="en-US" dirty="0">
                <a:latin typeface="Arial" charset="0"/>
                <a:sym typeface="MT Extra" charset="0"/>
              </a:rPr>
              <a:t>Binary semaphores provides mutual exclusion; can be used for the critical section problem. </a:t>
            </a:r>
          </a:p>
          <a:p>
            <a:pPr eaLnBrk="1" hangingPunct="1"/>
            <a:endParaRPr lang="en-US" dirty="0">
              <a:latin typeface="Arial" charset="0"/>
              <a:sym typeface="MT Extra" charset="0"/>
            </a:endParaRPr>
          </a:p>
          <a:p>
            <a:pPr eaLnBrk="1" hangingPunct="1"/>
            <a:r>
              <a:rPr lang="en-US" b="1" dirty="0">
                <a:latin typeface="Arial" charset="0"/>
              </a:rPr>
              <a:t>Counting</a:t>
            </a:r>
            <a:r>
              <a:rPr lang="en-US" dirty="0">
                <a:solidFill>
                  <a:srgbClr val="3366FF"/>
                </a:solidFill>
                <a:latin typeface="Arial" charset="0"/>
              </a:rPr>
              <a:t> </a:t>
            </a:r>
            <a:r>
              <a:rPr lang="en-US" dirty="0">
                <a:latin typeface="Arial" charset="0"/>
              </a:rPr>
              <a:t>semaphore – integer value can range over an unrestricted domain</a:t>
            </a:r>
          </a:p>
          <a:p>
            <a:pPr lvl="1" eaLnBrk="1" hangingPunct="1"/>
            <a:r>
              <a:rPr lang="en-US" dirty="0">
                <a:latin typeface="Arial" charset="0"/>
              </a:rPr>
              <a:t>Can be used for other synchronization problems; for example for resource allocation. </a:t>
            </a:r>
          </a:p>
          <a:p>
            <a:pPr eaLnBrk="1" hangingPunct="1"/>
            <a:endParaRPr lang="en-US" dirty="0">
              <a:latin typeface="Arial" charset="0"/>
              <a:sym typeface="MT Extra" charset="0"/>
            </a:endParaRPr>
          </a:p>
          <a:p>
            <a:pPr eaLnBrk="1" hangingPunct="1"/>
            <a:endParaRPr lang="en-US" dirty="0">
              <a:latin typeface="Arial" charset="0"/>
              <a:sym typeface="MT Extra" charset="0"/>
            </a:endParaRPr>
          </a:p>
          <a:p>
            <a:pPr eaLnBrk="1" hangingPunct="1"/>
            <a:endParaRPr lang="en-US" dirty="0">
              <a:latin typeface="Arial" charset="0"/>
              <a:sym typeface="MT Extra" charset="0"/>
            </a:endParaRPr>
          </a:p>
          <a:p>
            <a:pPr lvl="1" eaLnBrk="1" hangingPunct="1">
              <a:buFontTx/>
              <a:buNone/>
            </a:pPr>
            <a:endParaRPr lang="en-US" dirty="0">
              <a:solidFill>
                <a:srgbClr val="FF9900"/>
              </a:solidFill>
              <a:latin typeface="Arial" charset="0"/>
              <a:sym typeface="MT Extra" charset="0"/>
            </a:endParaRPr>
          </a:p>
          <a:p>
            <a:pPr eaLnBrk="1" hangingPunct="1"/>
            <a:endParaRPr lang="en-US" dirty="0">
              <a:solidFill>
                <a:srgbClr val="FF9900"/>
              </a:solidFill>
              <a:latin typeface="Arial"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F3C217F1-6554-6545-BD3E-78CD61B7C73A}" type="slidenum">
              <a:rPr lang="en-US" b="0"/>
              <a:pPr eaLnBrk="1" hangingPunct="1"/>
              <a:t>38</a:t>
            </a:fld>
            <a:endParaRPr lang="en-US" b="0"/>
          </a:p>
        </p:txBody>
      </p:sp>
      <p:sp>
        <p:nvSpPr>
          <p:cNvPr id="37891" name="Rectangle 2"/>
          <p:cNvSpPr>
            <a:spLocks noGrp="1" noChangeArrowheads="1"/>
          </p:cNvSpPr>
          <p:nvPr>
            <p:ph type="title"/>
          </p:nvPr>
        </p:nvSpPr>
        <p:spPr/>
        <p:txBody>
          <a:bodyPr/>
          <a:lstStyle/>
          <a:p>
            <a:pPr eaLnBrk="1" hangingPunct="1"/>
            <a:r>
              <a:rPr lang="en-US">
                <a:latin typeface="Arial" charset="0"/>
              </a:rPr>
              <a:t>Usage</a:t>
            </a:r>
          </a:p>
        </p:txBody>
      </p:sp>
      <p:sp>
        <p:nvSpPr>
          <p:cNvPr id="37892" name="Rectangle 3"/>
          <p:cNvSpPr>
            <a:spLocks noGrp="1" noChangeArrowheads="1"/>
          </p:cNvSpPr>
          <p:nvPr>
            <p:ph type="body" idx="1"/>
          </p:nvPr>
        </p:nvSpPr>
        <p:spPr/>
        <p:txBody>
          <a:bodyPr/>
          <a:lstStyle/>
          <a:p>
            <a:pPr eaLnBrk="1" hangingPunct="1"/>
            <a:r>
              <a:rPr lang="en-US" dirty="0">
                <a:latin typeface="Arial" charset="0"/>
              </a:rPr>
              <a:t>Binary semaphores (</a:t>
            </a:r>
            <a:r>
              <a:rPr lang="en-US" dirty="0" err="1">
                <a:latin typeface="Arial" charset="0"/>
              </a:rPr>
              <a:t>mutexes</a:t>
            </a:r>
            <a:r>
              <a:rPr lang="en-US" dirty="0">
                <a:latin typeface="Arial" charset="0"/>
              </a:rPr>
              <a:t>) can be used to solve critical section </a:t>
            </a:r>
            <a:r>
              <a:rPr lang="en-US" dirty="0" smtClean="0">
                <a:latin typeface="Arial" charset="0"/>
              </a:rPr>
              <a:t>problem. </a:t>
            </a:r>
            <a:endParaRPr lang="en-US" dirty="0">
              <a:latin typeface="Arial" charset="0"/>
            </a:endParaRPr>
          </a:p>
          <a:p>
            <a:pPr eaLnBrk="1" hangingPunct="1"/>
            <a:endParaRPr lang="en-US" dirty="0">
              <a:latin typeface="Arial" charset="0"/>
            </a:endParaRPr>
          </a:p>
          <a:p>
            <a:pPr eaLnBrk="1" hangingPunct="1"/>
            <a:r>
              <a:rPr lang="en-US" dirty="0">
                <a:latin typeface="Arial" charset="0"/>
              </a:rPr>
              <a:t>A semaphore variable (lets say </a:t>
            </a:r>
            <a:r>
              <a:rPr lang="en-US" b="1" dirty="0" err="1">
                <a:latin typeface="Arial" charset="0"/>
              </a:rPr>
              <a:t>mutex</a:t>
            </a:r>
            <a:r>
              <a:rPr lang="en-US" dirty="0">
                <a:latin typeface="Arial" charset="0"/>
              </a:rPr>
              <a:t>) can be shared by N processes, and </a:t>
            </a:r>
            <a:r>
              <a:rPr lang="en-US" b="1" dirty="0">
                <a:latin typeface="Arial" charset="0"/>
              </a:rPr>
              <a:t>initialized to 1.</a:t>
            </a:r>
          </a:p>
          <a:p>
            <a:pPr eaLnBrk="1" hangingPunct="1"/>
            <a:endParaRPr lang="en-US" b="1" dirty="0">
              <a:latin typeface="Arial" charset="0"/>
            </a:endParaRPr>
          </a:p>
          <a:p>
            <a:pPr eaLnBrk="1" hangingPunct="1"/>
            <a:r>
              <a:rPr lang="en-US" dirty="0">
                <a:latin typeface="Arial" charset="0"/>
              </a:rPr>
              <a:t>Each process is structured as follows:  </a:t>
            </a:r>
          </a:p>
          <a:p>
            <a:pPr eaLnBrk="1" hangingPunct="1"/>
            <a:endParaRPr lang="en-US" dirty="0">
              <a:latin typeface="Arial" charset="0"/>
            </a:endParaRPr>
          </a:p>
        </p:txBody>
      </p:sp>
      <p:sp>
        <p:nvSpPr>
          <p:cNvPr id="37893" name="Rectangle 4"/>
          <p:cNvSpPr>
            <a:spLocks noChangeArrowheads="1"/>
          </p:cNvSpPr>
          <p:nvPr/>
        </p:nvSpPr>
        <p:spPr bwMode="auto">
          <a:xfrm>
            <a:off x="3203575" y="4437063"/>
            <a:ext cx="4175125" cy="1739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lIns="90000" tIns="46800" rIns="90000" bIns="46800">
            <a:spAutoFit/>
          </a:bodyPr>
          <a:lstStyle/>
          <a:p>
            <a:pPr lvl="1"/>
            <a:r>
              <a:rPr lang="en-US" b="0">
                <a:sym typeface="MT Extra" charset="0"/>
              </a:rPr>
              <a:t>do {</a:t>
            </a:r>
          </a:p>
          <a:p>
            <a:pPr lvl="1"/>
            <a:r>
              <a:rPr lang="en-US" b="0">
                <a:sym typeface="MT Extra" charset="0"/>
              </a:rPr>
              <a:t>	wait (mutex);</a:t>
            </a:r>
          </a:p>
          <a:p>
            <a:pPr lvl="1"/>
            <a:r>
              <a:rPr lang="en-US" b="0">
                <a:sym typeface="MT Extra" charset="0"/>
              </a:rPr>
              <a:t>        // Critical Section</a:t>
            </a:r>
          </a:p>
          <a:p>
            <a:pPr lvl="1"/>
            <a:r>
              <a:rPr lang="en-US" b="0">
                <a:sym typeface="MT Extra" charset="0"/>
              </a:rPr>
              <a:t>	signal (mutex);</a:t>
            </a:r>
          </a:p>
          <a:p>
            <a:pPr lvl="1"/>
            <a:r>
              <a:rPr lang="en-US" b="0">
                <a:sym typeface="MT Extra" charset="0"/>
              </a:rPr>
              <a:t>	// remainder section</a:t>
            </a:r>
          </a:p>
          <a:p>
            <a:pPr lvl="1"/>
            <a:r>
              <a:rPr lang="en-US" b="0">
                <a:sym typeface="MT Extra" charset="0"/>
              </a:rPr>
              <a:t>} while (TRUE);</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3FFB33A7-640B-3D4D-A649-80F06B470C72}" type="slidenum">
              <a:rPr lang="en-US" b="0"/>
              <a:pPr eaLnBrk="1" hangingPunct="1"/>
              <a:t>39</a:t>
            </a:fld>
            <a:endParaRPr lang="en-US" b="0"/>
          </a:p>
        </p:txBody>
      </p:sp>
      <p:sp>
        <p:nvSpPr>
          <p:cNvPr id="38915" name="Rectangle 14"/>
          <p:cNvSpPr>
            <a:spLocks noChangeArrowheads="1"/>
          </p:cNvSpPr>
          <p:nvPr/>
        </p:nvSpPr>
        <p:spPr bwMode="auto">
          <a:xfrm>
            <a:off x="755650" y="5013325"/>
            <a:ext cx="7488238" cy="1295400"/>
          </a:xfrm>
          <a:prstGeom prst="rect">
            <a:avLst/>
          </a:prstGeom>
          <a:solidFill>
            <a:schemeClr val="accent1"/>
          </a:solidFill>
          <a:ln w="3175">
            <a:solidFill>
              <a:schemeClr val="tx1"/>
            </a:solidFill>
            <a:miter lim="800000"/>
            <a:headEnd type="none" w="lg" len="lg"/>
            <a:tailEnd type="none" w="lg" len="lg"/>
          </a:ln>
        </p:spPr>
        <p:txBody>
          <a:bodyPr wrap="none" lIns="90000" tIns="46800" rIns="90000" bIns="46800" anchor="ctr"/>
          <a:lstStyle/>
          <a:p>
            <a:endParaRPr lang="en-US"/>
          </a:p>
        </p:txBody>
      </p:sp>
      <p:sp>
        <p:nvSpPr>
          <p:cNvPr id="38916" name="Rectangle 4"/>
          <p:cNvSpPr>
            <a:spLocks noGrp="1" noChangeArrowheads="1"/>
          </p:cNvSpPr>
          <p:nvPr>
            <p:ph type="title"/>
          </p:nvPr>
        </p:nvSpPr>
        <p:spPr/>
        <p:txBody>
          <a:bodyPr/>
          <a:lstStyle/>
          <a:p>
            <a:pPr eaLnBrk="1" hangingPunct="1"/>
            <a:r>
              <a:rPr lang="en-US">
                <a:latin typeface="Arial" charset="0"/>
              </a:rPr>
              <a:t>usage: mutual exclusion</a:t>
            </a:r>
          </a:p>
        </p:txBody>
      </p:sp>
      <p:sp>
        <p:nvSpPr>
          <p:cNvPr id="38917" name="Rectangle 5"/>
          <p:cNvSpPr>
            <a:spLocks noChangeArrowheads="1"/>
          </p:cNvSpPr>
          <p:nvPr/>
        </p:nvSpPr>
        <p:spPr bwMode="auto">
          <a:xfrm>
            <a:off x="250825" y="2565400"/>
            <a:ext cx="4175125" cy="1739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lIns="90000" tIns="46800" rIns="90000" bIns="46800">
            <a:spAutoFit/>
          </a:bodyPr>
          <a:lstStyle/>
          <a:p>
            <a:pPr lvl="1"/>
            <a:r>
              <a:rPr lang="en-US" b="0">
                <a:sym typeface="MT Extra" charset="0"/>
              </a:rPr>
              <a:t>do {</a:t>
            </a:r>
          </a:p>
          <a:p>
            <a:pPr lvl="1"/>
            <a:r>
              <a:rPr lang="en-US" b="0">
                <a:sym typeface="MT Extra" charset="0"/>
              </a:rPr>
              <a:t>	wait (mutex);</a:t>
            </a:r>
          </a:p>
          <a:p>
            <a:pPr lvl="1"/>
            <a:r>
              <a:rPr lang="en-US" b="0">
                <a:sym typeface="MT Extra" charset="0"/>
              </a:rPr>
              <a:t>         // Critical Section</a:t>
            </a:r>
          </a:p>
          <a:p>
            <a:pPr lvl="1"/>
            <a:r>
              <a:rPr lang="en-US" b="0">
                <a:sym typeface="MT Extra" charset="0"/>
              </a:rPr>
              <a:t>	signal (mutex);</a:t>
            </a:r>
          </a:p>
          <a:p>
            <a:pPr lvl="1"/>
            <a:r>
              <a:rPr lang="en-US" b="0">
                <a:sym typeface="MT Extra" charset="0"/>
              </a:rPr>
              <a:t>	// remainder section</a:t>
            </a:r>
          </a:p>
          <a:p>
            <a:pPr lvl="1"/>
            <a:r>
              <a:rPr lang="en-US" b="0">
                <a:sym typeface="MT Extra" charset="0"/>
              </a:rPr>
              <a:t>} while (TRUE);</a:t>
            </a:r>
          </a:p>
        </p:txBody>
      </p:sp>
      <p:sp>
        <p:nvSpPr>
          <p:cNvPr id="38918" name="Rectangle 6"/>
          <p:cNvSpPr>
            <a:spLocks noChangeArrowheads="1"/>
          </p:cNvSpPr>
          <p:nvPr/>
        </p:nvSpPr>
        <p:spPr bwMode="auto">
          <a:xfrm>
            <a:off x="4645025" y="2420938"/>
            <a:ext cx="4175125" cy="20145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lIns="90000" tIns="46800" rIns="90000" bIns="46800">
            <a:spAutoFit/>
          </a:bodyPr>
          <a:lstStyle/>
          <a:p>
            <a:pPr lvl="1"/>
            <a:endParaRPr lang="en-US" b="0">
              <a:sym typeface="MT Extra" charset="0"/>
            </a:endParaRPr>
          </a:p>
          <a:p>
            <a:pPr lvl="1"/>
            <a:r>
              <a:rPr lang="en-US" b="0">
                <a:sym typeface="MT Extra" charset="0"/>
              </a:rPr>
              <a:t>do {</a:t>
            </a:r>
          </a:p>
          <a:p>
            <a:pPr lvl="1"/>
            <a:r>
              <a:rPr lang="en-US" b="0">
                <a:sym typeface="MT Extra" charset="0"/>
              </a:rPr>
              <a:t>	wait (mutex);</a:t>
            </a:r>
          </a:p>
          <a:p>
            <a:pPr lvl="1"/>
            <a:r>
              <a:rPr lang="en-US" b="0">
                <a:sym typeface="MT Extra" charset="0"/>
              </a:rPr>
              <a:t>       // Critical Section</a:t>
            </a:r>
          </a:p>
          <a:p>
            <a:pPr lvl="1"/>
            <a:r>
              <a:rPr lang="en-US" b="0">
                <a:sym typeface="MT Extra" charset="0"/>
              </a:rPr>
              <a:t>	signal (mutex);</a:t>
            </a:r>
          </a:p>
          <a:p>
            <a:pPr lvl="1"/>
            <a:r>
              <a:rPr lang="en-US" b="0">
                <a:sym typeface="MT Extra" charset="0"/>
              </a:rPr>
              <a:t>	// remainder section</a:t>
            </a:r>
          </a:p>
          <a:p>
            <a:pPr lvl="1"/>
            <a:r>
              <a:rPr lang="en-US" b="0">
                <a:sym typeface="MT Extra" charset="0"/>
              </a:rPr>
              <a:t>} while (TRUE);</a:t>
            </a:r>
          </a:p>
        </p:txBody>
      </p:sp>
      <p:sp>
        <p:nvSpPr>
          <p:cNvPr id="38919" name="Text Box 7"/>
          <p:cNvSpPr txBox="1">
            <a:spLocks noChangeArrowheads="1"/>
          </p:cNvSpPr>
          <p:nvPr/>
        </p:nvSpPr>
        <p:spPr bwMode="auto">
          <a:xfrm>
            <a:off x="2339975" y="5516563"/>
            <a:ext cx="40544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sym typeface="MT Extra" charset="0"/>
              </a:rPr>
              <a:t>Semaphore</a:t>
            </a:r>
            <a:r>
              <a:rPr lang="en-US" b="0">
                <a:solidFill>
                  <a:srgbClr val="FF9900"/>
                </a:solidFill>
                <a:sym typeface="MT Extra" charset="0"/>
              </a:rPr>
              <a:t> </a:t>
            </a:r>
            <a:r>
              <a:rPr lang="en-US">
                <a:sym typeface="MT Extra" charset="0"/>
              </a:rPr>
              <a:t>mutex</a:t>
            </a:r>
            <a:r>
              <a:rPr lang="en-US" b="0">
                <a:sym typeface="MT Extra" charset="0"/>
              </a:rPr>
              <a:t>;    //  initialized to 1</a:t>
            </a:r>
          </a:p>
        </p:txBody>
      </p:sp>
      <p:sp>
        <p:nvSpPr>
          <p:cNvPr id="38920" name="Text Box 9"/>
          <p:cNvSpPr txBox="1">
            <a:spLocks noChangeArrowheads="1"/>
          </p:cNvSpPr>
          <p:nvPr/>
        </p:nvSpPr>
        <p:spPr bwMode="auto">
          <a:xfrm>
            <a:off x="7308850" y="5300663"/>
            <a:ext cx="8413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Kernel</a:t>
            </a:r>
          </a:p>
        </p:txBody>
      </p:sp>
      <p:sp>
        <p:nvSpPr>
          <p:cNvPr id="38921" name="Rectangle 10"/>
          <p:cNvSpPr>
            <a:spLocks noChangeArrowheads="1"/>
          </p:cNvSpPr>
          <p:nvPr/>
        </p:nvSpPr>
        <p:spPr bwMode="auto">
          <a:xfrm>
            <a:off x="250825" y="2420938"/>
            <a:ext cx="4033838" cy="2376487"/>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38922" name="Rectangle 11"/>
          <p:cNvSpPr>
            <a:spLocks noChangeArrowheads="1"/>
          </p:cNvSpPr>
          <p:nvPr/>
        </p:nvSpPr>
        <p:spPr bwMode="auto">
          <a:xfrm>
            <a:off x="4498975" y="2420938"/>
            <a:ext cx="4033838" cy="2376487"/>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38923" name="Text Box 12"/>
          <p:cNvSpPr txBox="1">
            <a:spLocks noChangeArrowheads="1"/>
          </p:cNvSpPr>
          <p:nvPr/>
        </p:nvSpPr>
        <p:spPr bwMode="auto">
          <a:xfrm>
            <a:off x="1692275" y="2060575"/>
            <a:ext cx="11969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Process 0</a:t>
            </a:r>
          </a:p>
        </p:txBody>
      </p:sp>
      <p:sp>
        <p:nvSpPr>
          <p:cNvPr id="38924" name="Text Box 13"/>
          <p:cNvSpPr txBox="1">
            <a:spLocks noChangeArrowheads="1"/>
          </p:cNvSpPr>
          <p:nvPr/>
        </p:nvSpPr>
        <p:spPr bwMode="auto">
          <a:xfrm>
            <a:off x="5867400" y="2060575"/>
            <a:ext cx="11969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Process 1</a:t>
            </a:r>
          </a:p>
        </p:txBody>
      </p:sp>
      <p:sp>
        <p:nvSpPr>
          <p:cNvPr id="38925" name="Text Box 15"/>
          <p:cNvSpPr txBox="1">
            <a:spLocks noChangeArrowheads="1"/>
          </p:cNvSpPr>
          <p:nvPr/>
        </p:nvSpPr>
        <p:spPr bwMode="auto">
          <a:xfrm>
            <a:off x="2033588" y="5078413"/>
            <a:ext cx="11842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wait() {…}</a:t>
            </a:r>
          </a:p>
        </p:txBody>
      </p:sp>
      <p:sp>
        <p:nvSpPr>
          <p:cNvPr id="38926" name="Text Box 16"/>
          <p:cNvSpPr txBox="1">
            <a:spLocks noChangeArrowheads="1"/>
          </p:cNvSpPr>
          <p:nvPr/>
        </p:nvSpPr>
        <p:spPr bwMode="auto">
          <a:xfrm>
            <a:off x="3976688" y="5084763"/>
            <a:ext cx="13747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signal()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67DD4C7D-1B1A-0D47-A3EA-C3EE6B9468DB}" type="slidenum">
              <a:rPr lang="en-US" b="0"/>
              <a:pPr eaLnBrk="1" hangingPunct="1"/>
              <a:t>4</a:t>
            </a:fld>
            <a:endParaRPr lang="en-US" b="0"/>
          </a:p>
        </p:txBody>
      </p:sp>
      <p:sp>
        <p:nvSpPr>
          <p:cNvPr id="5123" name="Rectangle 2"/>
          <p:cNvSpPr>
            <a:spLocks noGrp="1" noChangeArrowheads="1"/>
          </p:cNvSpPr>
          <p:nvPr>
            <p:ph type="title"/>
          </p:nvPr>
        </p:nvSpPr>
        <p:spPr/>
        <p:txBody>
          <a:bodyPr/>
          <a:lstStyle/>
          <a:p>
            <a:pPr eaLnBrk="1" hangingPunct="1"/>
            <a:r>
              <a:rPr lang="en-US">
                <a:latin typeface="Arial" charset="0"/>
              </a:rPr>
              <a:t>Producer Consumer Problem Revisited</a:t>
            </a:r>
          </a:p>
        </p:txBody>
      </p:sp>
      <p:sp>
        <p:nvSpPr>
          <p:cNvPr id="5124" name="Rectangle 3"/>
          <p:cNvSpPr>
            <a:spLocks noGrp="1" noChangeArrowheads="1"/>
          </p:cNvSpPr>
          <p:nvPr>
            <p:ph type="body" idx="1"/>
          </p:nvPr>
        </p:nvSpPr>
        <p:spPr/>
        <p:txBody>
          <a:bodyPr/>
          <a:lstStyle/>
          <a:p>
            <a:pPr eaLnBrk="1" hangingPunct="1"/>
            <a:r>
              <a:rPr lang="en-US" dirty="0">
                <a:latin typeface="Arial" charset="0"/>
              </a:rPr>
              <a:t>Below is a solution to the consumer-producer problem that fills </a:t>
            </a:r>
            <a:r>
              <a:rPr lang="en-US" b="1" dirty="0">
                <a:latin typeface="Arial" charset="0"/>
              </a:rPr>
              <a:t>all</a:t>
            </a:r>
            <a:r>
              <a:rPr lang="en-US" dirty="0">
                <a:solidFill>
                  <a:srgbClr val="FF0000"/>
                </a:solidFill>
                <a:latin typeface="Arial" charset="0"/>
              </a:rPr>
              <a:t> </a:t>
            </a:r>
            <a:r>
              <a:rPr lang="en-US" dirty="0">
                <a:latin typeface="Arial" charset="0"/>
              </a:rPr>
              <a:t>the slots of the </a:t>
            </a:r>
            <a:r>
              <a:rPr lang="en-US" b="1" dirty="0">
                <a:latin typeface="Arial" charset="0"/>
              </a:rPr>
              <a:t>shared buffer</a:t>
            </a:r>
            <a:r>
              <a:rPr lang="en-US" dirty="0">
                <a:latin typeface="Arial" charset="0"/>
              </a:rPr>
              <a:t>. </a:t>
            </a:r>
          </a:p>
          <a:p>
            <a:pPr eaLnBrk="1" hangingPunct="1"/>
            <a:r>
              <a:rPr lang="en-US" dirty="0">
                <a:latin typeface="Arial" charset="0"/>
              </a:rPr>
              <a:t>Use an integer </a:t>
            </a:r>
            <a:r>
              <a:rPr lang="en-US" b="1" dirty="0">
                <a:latin typeface="Arial" charset="0"/>
              </a:rPr>
              <a:t>count</a:t>
            </a:r>
            <a:r>
              <a:rPr lang="en-US" dirty="0">
                <a:latin typeface="Arial" charset="0"/>
              </a:rPr>
              <a:t> to keep track of the number of full slots. </a:t>
            </a:r>
          </a:p>
          <a:p>
            <a:pPr eaLnBrk="1" hangingPunct="1"/>
            <a:r>
              <a:rPr lang="en-US" dirty="0">
                <a:latin typeface="Arial" charset="0"/>
              </a:rPr>
              <a:t>Initially, count is set to 0. It is </a:t>
            </a:r>
            <a:r>
              <a:rPr lang="en-US" b="1" dirty="0">
                <a:latin typeface="Arial" charset="0"/>
              </a:rPr>
              <a:t>incremented</a:t>
            </a:r>
            <a:r>
              <a:rPr lang="en-US" dirty="0">
                <a:latin typeface="Arial" charset="0"/>
              </a:rPr>
              <a:t> by the producer after it puts a new item and is </a:t>
            </a:r>
            <a:r>
              <a:rPr lang="en-US" b="1" dirty="0">
                <a:latin typeface="Arial" charset="0"/>
              </a:rPr>
              <a:t>decremented</a:t>
            </a:r>
            <a:r>
              <a:rPr lang="en-US" dirty="0">
                <a:latin typeface="Arial" charset="0"/>
              </a:rPr>
              <a:t> by the consumer after it retrieves an item from the </a:t>
            </a:r>
            <a:r>
              <a:rPr lang="en-US" dirty="0" smtClean="0">
                <a:latin typeface="Arial" charset="0"/>
              </a:rPr>
              <a:t>buffer.</a:t>
            </a:r>
            <a:endParaRPr lang="en-US" dirty="0">
              <a:latin typeface="Arial" charset="0"/>
            </a:endParaRPr>
          </a:p>
          <a:p>
            <a:pPr eaLnBrk="1" hangingPunct="1"/>
            <a:endParaRPr lang="en-US" dirty="0">
              <a:latin typeface="Arial" charset="0"/>
            </a:endParaRPr>
          </a:p>
        </p:txBody>
      </p:sp>
      <p:sp>
        <p:nvSpPr>
          <p:cNvPr id="5125" name="Rectangle 4"/>
          <p:cNvSpPr>
            <a:spLocks noChangeArrowheads="1"/>
          </p:cNvSpPr>
          <p:nvPr/>
        </p:nvSpPr>
        <p:spPr bwMode="auto">
          <a:xfrm>
            <a:off x="3990975" y="4725988"/>
            <a:ext cx="142875" cy="576262"/>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5126" name="Rectangle 5"/>
          <p:cNvSpPr>
            <a:spLocks noChangeArrowheads="1"/>
          </p:cNvSpPr>
          <p:nvPr/>
        </p:nvSpPr>
        <p:spPr bwMode="auto">
          <a:xfrm>
            <a:off x="4135438" y="4725988"/>
            <a:ext cx="142875" cy="576262"/>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5127" name="Rectangle 6"/>
          <p:cNvSpPr>
            <a:spLocks noChangeArrowheads="1"/>
          </p:cNvSpPr>
          <p:nvPr/>
        </p:nvSpPr>
        <p:spPr bwMode="auto">
          <a:xfrm>
            <a:off x="4278313" y="4725988"/>
            <a:ext cx="142875" cy="576262"/>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5128" name="Rectangle 7"/>
          <p:cNvSpPr>
            <a:spLocks noChangeArrowheads="1"/>
          </p:cNvSpPr>
          <p:nvPr/>
        </p:nvSpPr>
        <p:spPr bwMode="auto">
          <a:xfrm>
            <a:off x="4422775" y="4725988"/>
            <a:ext cx="142875" cy="576262"/>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5129" name="Rectangle 8"/>
          <p:cNvSpPr>
            <a:spLocks noChangeArrowheads="1"/>
          </p:cNvSpPr>
          <p:nvPr/>
        </p:nvSpPr>
        <p:spPr bwMode="auto">
          <a:xfrm>
            <a:off x="4567238" y="4725988"/>
            <a:ext cx="142875" cy="576262"/>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5130" name="Rectangle 9"/>
          <p:cNvSpPr>
            <a:spLocks noChangeArrowheads="1"/>
          </p:cNvSpPr>
          <p:nvPr/>
        </p:nvSpPr>
        <p:spPr bwMode="auto">
          <a:xfrm>
            <a:off x="4710113" y="4725988"/>
            <a:ext cx="142875" cy="576262"/>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5131" name="Text Box 10"/>
          <p:cNvSpPr txBox="1">
            <a:spLocks noChangeArrowheads="1"/>
          </p:cNvSpPr>
          <p:nvPr/>
        </p:nvSpPr>
        <p:spPr bwMode="auto">
          <a:xfrm>
            <a:off x="3629025" y="5302250"/>
            <a:ext cx="15906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Shared Buffer</a:t>
            </a:r>
          </a:p>
        </p:txBody>
      </p:sp>
      <p:sp>
        <p:nvSpPr>
          <p:cNvPr id="5132" name="Oval 11"/>
          <p:cNvSpPr>
            <a:spLocks noChangeArrowheads="1"/>
          </p:cNvSpPr>
          <p:nvPr/>
        </p:nvSpPr>
        <p:spPr bwMode="auto">
          <a:xfrm>
            <a:off x="1403350" y="4365625"/>
            <a:ext cx="2016125" cy="1223963"/>
          </a:xfrm>
          <a:prstGeom prst="ellipse">
            <a:avLst/>
          </a:prstGeom>
          <a:noFill/>
          <a:ln w="3175">
            <a:solidFill>
              <a:schemeClr val="tx1"/>
            </a:solidFill>
            <a:round/>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Producer</a:t>
            </a:r>
          </a:p>
        </p:txBody>
      </p:sp>
      <p:sp>
        <p:nvSpPr>
          <p:cNvPr id="5133" name="Oval 13"/>
          <p:cNvSpPr>
            <a:spLocks noChangeArrowheads="1"/>
          </p:cNvSpPr>
          <p:nvPr/>
        </p:nvSpPr>
        <p:spPr bwMode="auto">
          <a:xfrm>
            <a:off x="5508625" y="4365625"/>
            <a:ext cx="2016125" cy="1223963"/>
          </a:xfrm>
          <a:prstGeom prst="ellipse">
            <a:avLst/>
          </a:prstGeom>
          <a:noFill/>
          <a:ln w="3175">
            <a:solidFill>
              <a:schemeClr val="tx1"/>
            </a:solidFill>
            <a:round/>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Consumer</a:t>
            </a:r>
          </a:p>
        </p:txBody>
      </p:sp>
      <p:sp>
        <p:nvSpPr>
          <p:cNvPr id="5134" name="Line 14"/>
          <p:cNvSpPr>
            <a:spLocks noChangeShapeType="1"/>
          </p:cNvSpPr>
          <p:nvPr/>
        </p:nvSpPr>
        <p:spPr bwMode="auto">
          <a:xfrm>
            <a:off x="3059113" y="5013325"/>
            <a:ext cx="792162" cy="0"/>
          </a:xfrm>
          <a:prstGeom prst="line">
            <a:avLst/>
          </a:prstGeom>
          <a:noFill/>
          <a:ln w="3175">
            <a:solidFill>
              <a:schemeClr val="tx1"/>
            </a:solidFill>
            <a:round/>
            <a:headEnd type="none" w="lg" len="lg"/>
            <a:tailEnd type="triangl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5135" name="Line 15"/>
          <p:cNvSpPr>
            <a:spLocks noChangeShapeType="1"/>
          </p:cNvSpPr>
          <p:nvPr/>
        </p:nvSpPr>
        <p:spPr bwMode="auto">
          <a:xfrm>
            <a:off x="4932363" y="5013325"/>
            <a:ext cx="792162" cy="0"/>
          </a:xfrm>
          <a:prstGeom prst="line">
            <a:avLst/>
          </a:prstGeom>
          <a:noFill/>
          <a:ln w="3175">
            <a:solidFill>
              <a:schemeClr val="tx1"/>
            </a:solidFill>
            <a:round/>
            <a:headEnd type="none" w="lg" len="lg"/>
            <a:tailEnd type="triangl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5136" name="Text Box 16"/>
          <p:cNvSpPr txBox="1">
            <a:spLocks noChangeArrowheads="1"/>
          </p:cNvSpPr>
          <p:nvPr/>
        </p:nvSpPr>
        <p:spPr bwMode="auto">
          <a:xfrm>
            <a:off x="4067175" y="4294188"/>
            <a:ext cx="7397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count</a:t>
            </a:r>
          </a:p>
        </p:txBody>
      </p:sp>
      <p:sp>
        <p:nvSpPr>
          <p:cNvPr id="5137" name="Freeform 17"/>
          <p:cNvSpPr>
            <a:spLocks/>
          </p:cNvSpPr>
          <p:nvPr/>
        </p:nvSpPr>
        <p:spPr bwMode="auto">
          <a:xfrm>
            <a:off x="4356100" y="3789363"/>
            <a:ext cx="576263" cy="504825"/>
          </a:xfrm>
          <a:custGeom>
            <a:avLst/>
            <a:gdLst>
              <a:gd name="T0" fmla="*/ 0 w 454"/>
              <a:gd name="T1" fmla="*/ 504825 h 250"/>
              <a:gd name="T2" fmla="*/ 288132 w 454"/>
              <a:gd name="T3" fmla="*/ 46444 h 250"/>
              <a:gd name="T4" fmla="*/ 576263 w 454"/>
              <a:gd name="T5" fmla="*/ 230200 h 250"/>
              <a:gd name="T6" fmla="*/ 0 60000 65536"/>
              <a:gd name="T7" fmla="*/ 0 60000 65536"/>
              <a:gd name="T8" fmla="*/ 0 60000 65536"/>
              <a:gd name="T9" fmla="*/ 0 w 454"/>
              <a:gd name="T10" fmla="*/ 0 h 250"/>
              <a:gd name="T11" fmla="*/ 454 w 454"/>
              <a:gd name="T12" fmla="*/ 250 h 250"/>
            </a:gdLst>
            <a:ahLst/>
            <a:cxnLst>
              <a:cxn ang="T6">
                <a:pos x="T0" y="T1"/>
              </a:cxn>
              <a:cxn ang="T7">
                <a:pos x="T2" y="T3"/>
              </a:cxn>
              <a:cxn ang="T8">
                <a:pos x="T4" y="T5"/>
              </a:cxn>
            </a:cxnLst>
            <a:rect l="T9" t="T10" r="T11" b="T12"/>
            <a:pathLst>
              <a:path w="454" h="250">
                <a:moveTo>
                  <a:pt x="0" y="250"/>
                </a:moveTo>
                <a:cubicBezTo>
                  <a:pt x="75" y="148"/>
                  <a:pt x="151" y="46"/>
                  <a:pt x="227" y="23"/>
                </a:cubicBezTo>
                <a:cubicBezTo>
                  <a:pt x="303" y="0"/>
                  <a:pt x="363" y="114"/>
                  <a:pt x="454" y="114"/>
                </a:cubicBezTo>
              </a:path>
            </a:pathLst>
          </a:custGeom>
          <a:noFill/>
          <a:ln w="3175" cap="flat" cmpd="sng">
            <a:solidFill>
              <a:schemeClr val="tx1"/>
            </a:solidFill>
            <a:prstDash val="solid"/>
            <a:round/>
            <a:headEnd type="none" w="lg" len="lg"/>
            <a:tailEnd type="triangl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5138" name="Text Box 18"/>
          <p:cNvSpPr txBox="1">
            <a:spLocks noChangeArrowheads="1"/>
          </p:cNvSpPr>
          <p:nvPr/>
        </p:nvSpPr>
        <p:spPr bwMode="auto">
          <a:xfrm>
            <a:off x="4859338" y="3789363"/>
            <a:ext cx="24161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i="1"/>
              <a:t>also a shared variable</a:t>
            </a:r>
          </a:p>
        </p:txBody>
      </p:sp>
      <p:sp>
        <p:nvSpPr>
          <p:cNvPr id="5139" name="Text Box 19"/>
          <p:cNvSpPr txBox="1">
            <a:spLocks noChangeArrowheads="1"/>
          </p:cNvSpPr>
          <p:nvPr/>
        </p:nvSpPr>
        <p:spPr bwMode="auto">
          <a:xfrm>
            <a:off x="2932113" y="6015038"/>
            <a:ext cx="31527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at most BUFFER_SIZE items</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DA45B3F0-FF2D-A444-B57E-7B64EEAF2A9A}" type="slidenum">
              <a:rPr lang="en-US" b="0"/>
              <a:pPr eaLnBrk="1" hangingPunct="1"/>
              <a:t>40</a:t>
            </a:fld>
            <a:endParaRPr lang="en-US" b="0"/>
          </a:p>
        </p:txBody>
      </p:sp>
      <p:sp>
        <p:nvSpPr>
          <p:cNvPr id="39939" name="Rectangle 2"/>
          <p:cNvSpPr>
            <a:spLocks noGrp="1" noChangeArrowheads="1"/>
          </p:cNvSpPr>
          <p:nvPr>
            <p:ph type="title"/>
          </p:nvPr>
        </p:nvSpPr>
        <p:spPr/>
        <p:txBody>
          <a:bodyPr/>
          <a:lstStyle/>
          <a:p>
            <a:pPr eaLnBrk="1" hangingPunct="1"/>
            <a:r>
              <a:rPr lang="en-US">
                <a:latin typeface="Arial" charset="0"/>
              </a:rPr>
              <a:t>usage: other synchronization problems</a:t>
            </a:r>
          </a:p>
        </p:txBody>
      </p:sp>
      <p:sp>
        <p:nvSpPr>
          <p:cNvPr id="39940" name="Text Box 4"/>
          <p:cNvSpPr txBox="1">
            <a:spLocks noChangeArrowheads="1"/>
          </p:cNvSpPr>
          <p:nvPr/>
        </p:nvSpPr>
        <p:spPr bwMode="auto">
          <a:xfrm>
            <a:off x="520700" y="1792288"/>
            <a:ext cx="587375" cy="1190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a:t>
            </a:r>
          </a:p>
          <a:p>
            <a:pPr eaLnBrk="1" hangingPunct="1"/>
            <a:r>
              <a:rPr lang="en-US" b="0"/>
              <a:t>S1; </a:t>
            </a:r>
          </a:p>
          <a:p>
            <a:pPr eaLnBrk="1" hangingPunct="1"/>
            <a:r>
              <a:rPr lang="en-US" b="0"/>
              <a:t>….</a:t>
            </a:r>
          </a:p>
          <a:p>
            <a:pPr eaLnBrk="1" hangingPunct="1"/>
            <a:endParaRPr lang="en-US" b="0"/>
          </a:p>
        </p:txBody>
      </p:sp>
      <p:sp>
        <p:nvSpPr>
          <p:cNvPr id="39941" name="Text Box 5"/>
          <p:cNvSpPr txBox="1">
            <a:spLocks noChangeArrowheads="1"/>
          </p:cNvSpPr>
          <p:nvPr/>
        </p:nvSpPr>
        <p:spPr bwMode="auto">
          <a:xfrm>
            <a:off x="2124075" y="1844675"/>
            <a:ext cx="587375" cy="1190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a:t>
            </a:r>
          </a:p>
          <a:p>
            <a:pPr eaLnBrk="1" hangingPunct="1"/>
            <a:r>
              <a:rPr lang="en-US" b="0"/>
              <a:t>S2; </a:t>
            </a:r>
          </a:p>
          <a:p>
            <a:pPr eaLnBrk="1" hangingPunct="1"/>
            <a:r>
              <a:rPr lang="en-US" b="0"/>
              <a:t>….</a:t>
            </a:r>
          </a:p>
          <a:p>
            <a:pPr eaLnBrk="1" hangingPunct="1"/>
            <a:endParaRPr lang="en-US" b="0"/>
          </a:p>
        </p:txBody>
      </p:sp>
      <p:sp>
        <p:nvSpPr>
          <p:cNvPr id="39942" name="Rectangle 6"/>
          <p:cNvSpPr>
            <a:spLocks noChangeArrowheads="1"/>
          </p:cNvSpPr>
          <p:nvPr/>
        </p:nvSpPr>
        <p:spPr bwMode="auto">
          <a:xfrm>
            <a:off x="395288" y="1773238"/>
            <a:ext cx="1368425" cy="1655762"/>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39943" name="Rectangle 7"/>
          <p:cNvSpPr>
            <a:spLocks noChangeArrowheads="1"/>
          </p:cNvSpPr>
          <p:nvPr/>
        </p:nvSpPr>
        <p:spPr bwMode="auto">
          <a:xfrm>
            <a:off x="2124075" y="1773238"/>
            <a:ext cx="1368425" cy="1655762"/>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39944" name="Text Box 8"/>
          <p:cNvSpPr txBox="1">
            <a:spLocks noChangeArrowheads="1"/>
          </p:cNvSpPr>
          <p:nvPr/>
        </p:nvSpPr>
        <p:spPr bwMode="auto">
          <a:xfrm>
            <a:off x="3779838" y="1989138"/>
            <a:ext cx="3190875"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Assume we definitely want to </a:t>
            </a:r>
          </a:p>
          <a:p>
            <a:pPr eaLnBrk="1" hangingPunct="1"/>
            <a:r>
              <a:rPr lang="en-US" b="0"/>
              <a:t>have S1 executed before S2. </a:t>
            </a:r>
          </a:p>
        </p:txBody>
      </p:sp>
      <p:sp>
        <p:nvSpPr>
          <p:cNvPr id="39945" name="Text Box 9"/>
          <p:cNvSpPr txBox="1">
            <a:spLocks noChangeArrowheads="1"/>
          </p:cNvSpPr>
          <p:nvPr/>
        </p:nvSpPr>
        <p:spPr bwMode="auto">
          <a:xfrm>
            <a:off x="900113" y="1412875"/>
            <a:ext cx="4603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P0</a:t>
            </a:r>
          </a:p>
        </p:txBody>
      </p:sp>
      <p:sp>
        <p:nvSpPr>
          <p:cNvPr id="39946" name="Text Box 10"/>
          <p:cNvSpPr txBox="1">
            <a:spLocks noChangeArrowheads="1"/>
          </p:cNvSpPr>
          <p:nvPr/>
        </p:nvSpPr>
        <p:spPr bwMode="auto">
          <a:xfrm>
            <a:off x="2598738" y="1412875"/>
            <a:ext cx="4603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P1</a:t>
            </a:r>
          </a:p>
        </p:txBody>
      </p:sp>
      <p:sp>
        <p:nvSpPr>
          <p:cNvPr id="982027" name="Text Box 11"/>
          <p:cNvSpPr txBox="1">
            <a:spLocks noChangeArrowheads="1"/>
          </p:cNvSpPr>
          <p:nvPr/>
        </p:nvSpPr>
        <p:spPr bwMode="auto">
          <a:xfrm>
            <a:off x="5056188" y="4672013"/>
            <a:ext cx="1298575" cy="1465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a:t>
            </a:r>
          </a:p>
          <a:p>
            <a:pPr eaLnBrk="1" hangingPunct="1"/>
            <a:r>
              <a:rPr lang="en-US" b="0"/>
              <a:t>S1;</a:t>
            </a:r>
          </a:p>
          <a:p>
            <a:pPr eaLnBrk="1" hangingPunct="1"/>
            <a:r>
              <a:rPr lang="en-US" b="0"/>
              <a:t>signal (x);  </a:t>
            </a:r>
          </a:p>
          <a:p>
            <a:pPr eaLnBrk="1" hangingPunct="1"/>
            <a:r>
              <a:rPr lang="en-US" b="0"/>
              <a:t>….</a:t>
            </a:r>
          </a:p>
          <a:p>
            <a:pPr eaLnBrk="1" hangingPunct="1"/>
            <a:endParaRPr lang="en-US" b="0"/>
          </a:p>
        </p:txBody>
      </p:sp>
      <p:sp>
        <p:nvSpPr>
          <p:cNvPr id="982028" name="Text Box 12"/>
          <p:cNvSpPr txBox="1">
            <a:spLocks noChangeArrowheads="1"/>
          </p:cNvSpPr>
          <p:nvPr/>
        </p:nvSpPr>
        <p:spPr bwMode="auto">
          <a:xfrm>
            <a:off x="6659563" y="4724400"/>
            <a:ext cx="981075" cy="1465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a:t>
            </a:r>
          </a:p>
          <a:p>
            <a:pPr eaLnBrk="1" hangingPunct="1"/>
            <a:r>
              <a:rPr lang="en-US" b="0"/>
              <a:t>wait (x);</a:t>
            </a:r>
          </a:p>
          <a:p>
            <a:pPr eaLnBrk="1" hangingPunct="1"/>
            <a:r>
              <a:rPr lang="en-US" b="0"/>
              <a:t>S2; </a:t>
            </a:r>
          </a:p>
          <a:p>
            <a:pPr eaLnBrk="1" hangingPunct="1"/>
            <a:r>
              <a:rPr lang="en-US" b="0"/>
              <a:t>….</a:t>
            </a:r>
          </a:p>
          <a:p>
            <a:pPr eaLnBrk="1" hangingPunct="1"/>
            <a:endParaRPr lang="en-US" b="0"/>
          </a:p>
        </p:txBody>
      </p:sp>
      <p:sp>
        <p:nvSpPr>
          <p:cNvPr id="982029" name="Rectangle 13"/>
          <p:cNvSpPr>
            <a:spLocks noChangeArrowheads="1"/>
          </p:cNvSpPr>
          <p:nvPr/>
        </p:nvSpPr>
        <p:spPr bwMode="auto">
          <a:xfrm>
            <a:off x="4930775" y="4652963"/>
            <a:ext cx="1368425" cy="1655762"/>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982030" name="Rectangle 14"/>
          <p:cNvSpPr>
            <a:spLocks noChangeArrowheads="1"/>
          </p:cNvSpPr>
          <p:nvPr/>
        </p:nvSpPr>
        <p:spPr bwMode="auto">
          <a:xfrm>
            <a:off x="6659563" y="4652963"/>
            <a:ext cx="1368425" cy="1655762"/>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982031" name="Text Box 15"/>
          <p:cNvSpPr txBox="1">
            <a:spLocks noChangeArrowheads="1"/>
          </p:cNvSpPr>
          <p:nvPr/>
        </p:nvSpPr>
        <p:spPr bwMode="auto">
          <a:xfrm>
            <a:off x="5435600" y="4292600"/>
            <a:ext cx="4603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P0</a:t>
            </a:r>
          </a:p>
        </p:txBody>
      </p:sp>
      <p:sp>
        <p:nvSpPr>
          <p:cNvPr id="982032" name="Text Box 16"/>
          <p:cNvSpPr txBox="1">
            <a:spLocks noChangeArrowheads="1"/>
          </p:cNvSpPr>
          <p:nvPr/>
        </p:nvSpPr>
        <p:spPr bwMode="auto">
          <a:xfrm>
            <a:off x="7134225" y="4292600"/>
            <a:ext cx="4603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P1</a:t>
            </a:r>
          </a:p>
        </p:txBody>
      </p:sp>
      <p:sp>
        <p:nvSpPr>
          <p:cNvPr id="982033" name="Text Box 17"/>
          <p:cNvSpPr txBox="1">
            <a:spLocks noChangeArrowheads="1"/>
          </p:cNvSpPr>
          <p:nvPr/>
        </p:nvSpPr>
        <p:spPr bwMode="auto">
          <a:xfrm>
            <a:off x="4716463" y="3925888"/>
            <a:ext cx="365442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semaphore x  = 0; // initialized to 0</a:t>
            </a:r>
          </a:p>
        </p:txBody>
      </p:sp>
      <p:sp>
        <p:nvSpPr>
          <p:cNvPr id="982034" name="Text Box 18"/>
          <p:cNvSpPr txBox="1">
            <a:spLocks noChangeArrowheads="1"/>
          </p:cNvSpPr>
          <p:nvPr/>
        </p:nvSpPr>
        <p:spPr bwMode="auto">
          <a:xfrm>
            <a:off x="2105025" y="5321300"/>
            <a:ext cx="10699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Solution: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82027"/>
                                        </p:tgtEl>
                                        <p:attrNameLst>
                                          <p:attrName>style.visibility</p:attrName>
                                        </p:attrNameLst>
                                      </p:cBhvr>
                                      <p:to>
                                        <p:strVal val="visible"/>
                                      </p:to>
                                    </p:set>
                                    <p:animEffect transition="in" filter="blinds(horizontal)">
                                      <p:cBhvr>
                                        <p:cTn id="7" dur="500"/>
                                        <p:tgtEl>
                                          <p:spTgt spid="982027"/>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982028"/>
                                        </p:tgtEl>
                                        <p:attrNameLst>
                                          <p:attrName>style.visibility</p:attrName>
                                        </p:attrNameLst>
                                      </p:cBhvr>
                                      <p:to>
                                        <p:strVal val="visible"/>
                                      </p:to>
                                    </p:set>
                                    <p:animEffect transition="in" filter="blinds(horizontal)">
                                      <p:cBhvr>
                                        <p:cTn id="10" dur="500"/>
                                        <p:tgtEl>
                                          <p:spTgt spid="982028"/>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982029"/>
                                        </p:tgtEl>
                                        <p:attrNameLst>
                                          <p:attrName>style.visibility</p:attrName>
                                        </p:attrNameLst>
                                      </p:cBhvr>
                                      <p:to>
                                        <p:strVal val="visible"/>
                                      </p:to>
                                    </p:set>
                                    <p:animEffect transition="in" filter="blinds(horizontal)">
                                      <p:cBhvr>
                                        <p:cTn id="13" dur="500"/>
                                        <p:tgtEl>
                                          <p:spTgt spid="982029"/>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982030"/>
                                        </p:tgtEl>
                                        <p:attrNameLst>
                                          <p:attrName>style.visibility</p:attrName>
                                        </p:attrNameLst>
                                      </p:cBhvr>
                                      <p:to>
                                        <p:strVal val="visible"/>
                                      </p:to>
                                    </p:set>
                                    <p:animEffect transition="in" filter="blinds(horizontal)">
                                      <p:cBhvr>
                                        <p:cTn id="16" dur="500"/>
                                        <p:tgtEl>
                                          <p:spTgt spid="982030"/>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982031"/>
                                        </p:tgtEl>
                                        <p:attrNameLst>
                                          <p:attrName>style.visibility</p:attrName>
                                        </p:attrNameLst>
                                      </p:cBhvr>
                                      <p:to>
                                        <p:strVal val="visible"/>
                                      </p:to>
                                    </p:set>
                                    <p:animEffect transition="in" filter="blinds(horizontal)">
                                      <p:cBhvr>
                                        <p:cTn id="19" dur="500"/>
                                        <p:tgtEl>
                                          <p:spTgt spid="982031"/>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982032"/>
                                        </p:tgtEl>
                                        <p:attrNameLst>
                                          <p:attrName>style.visibility</p:attrName>
                                        </p:attrNameLst>
                                      </p:cBhvr>
                                      <p:to>
                                        <p:strVal val="visible"/>
                                      </p:to>
                                    </p:set>
                                    <p:animEffect transition="in" filter="blinds(horizontal)">
                                      <p:cBhvr>
                                        <p:cTn id="22" dur="500"/>
                                        <p:tgtEl>
                                          <p:spTgt spid="982032"/>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982033"/>
                                        </p:tgtEl>
                                        <p:attrNameLst>
                                          <p:attrName>style.visibility</p:attrName>
                                        </p:attrNameLst>
                                      </p:cBhvr>
                                      <p:to>
                                        <p:strVal val="visible"/>
                                      </p:to>
                                    </p:set>
                                    <p:animEffect transition="in" filter="blinds(horizontal)">
                                      <p:cBhvr>
                                        <p:cTn id="25" dur="500"/>
                                        <p:tgtEl>
                                          <p:spTgt spid="982033"/>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982034"/>
                                        </p:tgtEl>
                                        <p:attrNameLst>
                                          <p:attrName>style.visibility</p:attrName>
                                        </p:attrNameLst>
                                      </p:cBhvr>
                                      <p:to>
                                        <p:strVal val="visible"/>
                                      </p:to>
                                    </p:set>
                                    <p:animEffect transition="in" filter="blinds(horizontal)">
                                      <p:cBhvr>
                                        <p:cTn id="28" dur="500"/>
                                        <p:tgtEl>
                                          <p:spTgt spid="9820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2027" grpId="0"/>
      <p:bldP spid="982028" grpId="0"/>
      <p:bldP spid="982029" grpId="0" animBg="1"/>
      <p:bldP spid="982030" grpId="0" animBg="1"/>
      <p:bldP spid="982031" grpId="0"/>
      <p:bldP spid="982032" grpId="0"/>
      <p:bldP spid="982033" grpId="0"/>
      <p:bldP spid="982034"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677D2455-77AE-2C48-9F87-4CCF4527C52C}" type="slidenum">
              <a:rPr lang="en-US" b="0"/>
              <a:pPr eaLnBrk="1" hangingPunct="1"/>
              <a:t>41</a:t>
            </a:fld>
            <a:endParaRPr lang="en-US" b="0"/>
          </a:p>
        </p:txBody>
      </p:sp>
      <p:sp>
        <p:nvSpPr>
          <p:cNvPr id="40963" name="Rectangle 2"/>
          <p:cNvSpPr>
            <a:spLocks noGrp="1" noChangeArrowheads="1"/>
          </p:cNvSpPr>
          <p:nvPr>
            <p:ph type="title"/>
          </p:nvPr>
        </p:nvSpPr>
        <p:spPr/>
        <p:txBody>
          <a:bodyPr/>
          <a:lstStyle/>
          <a:p>
            <a:pPr eaLnBrk="1" hangingPunct="1"/>
            <a:r>
              <a:rPr lang="en-US">
                <a:latin typeface="Arial" charset="0"/>
              </a:rPr>
              <a:t>Uses of Semaphore: synchronization</a:t>
            </a:r>
          </a:p>
        </p:txBody>
      </p:sp>
      <p:sp>
        <p:nvSpPr>
          <p:cNvPr id="40964" name="Rectangle 6"/>
          <p:cNvSpPr>
            <a:spLocks noChangeArrowheads="1"/>
          </p:cNvSpPr>
          <p:nvPr/>
        </p:nvSpPr>
        <p:spPr bwMode="auto">
          <a:xfrm>
            <a:off x="755650" y="5013325"/>
            <a:ext cx="7488238" cy="1295400"/>
          </a:xfrm>
          <a:prstGeom prst="rect">
            <a:avLst/>
          </a:prstGeom>
          <a:solidFill>
            <a:schemeClr val="accent1"/>
          </a:solidFill>
          <a:ln w="3175">
            <a:solidFill>
              <a:schemeClr val="tx1"/>
            </a:solidFill>
            <a:miter lim="800000"/>
            <a:headEnd type="none" w="lg" len="lg"/>
            <a:tailEnd type="none" w="lg" len="lg"/>
          </a:ln>
        </p:spPr>
        <p:txBody>
          <a:bodyPr wrap="none" lIns="90000" tIns="46800" rIns="90000" bIns="46800" anchor="ctr"/>
          <a:lstStyle/>
          <a:p>
            <a:endParaRPr lang="en-US"/>
          </a:p>
        </p:txBody>
      </p:sp>
      <p:sp>
        <p:nvSpPr>
          <p:cNvPr id="40965" name="Rectangle 7"/>
          <p:cNvSpPr>
            <a:spLocks noChangeArrowheads="1"/>
          </p:cNvSpPr>
          <p:nvPr/>
        </p:nvSpPr>
        <p:spPr bwMode="auto">
          <a:xfrm>
            <a:off x="250825" y="2435225"/>
            <a:ext cx="4175125" cy="2289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lIns="90000" tIns="46800" rIns="90000" bIns="46800">
            <a:spAutoFit/>
          </a:bodyPr>
          <a:lstStyle/>
          <a:p>
            <a:pPr lvl="1"/>
            <a:r>
              <a:rPr lang="en-US" b="0" dirty="0">
                <a:sym typeface="MT Extra" charset="0"/>
              </a:rPr>
              <a:t>do {</a:t>
            </a:r>
          </a:p>
          <a:p>
            <a:pPr lvl="1"/>
            <a:r>
              <a:rPr lang="en-US" b="0" dirty="0">
                <a:sym typeface="MT Extra" charset="0"/>
              </a:rPr>
              <a:t>	// produce item</a:t>
            </a:r>
          </a:p>
          <a:p>
            <a:pPr lvl="1"/>
            <a:r>
              <a:rPr lang="en-US" b="0" dirty="0">
                <a:sym typeface="MT Extra" charset="0"/>
              </a:rPr>
              <a:t>	…</a:t>
            </a:r>
          </a:p>
          <a:p>
            <a:pPr lvl="1"/>
            <a:r>
              <a:rPr lang="en-US" b="0" dirty="0">
                <a:sym typeface="MT Extra" charset="0"/>
              </a:rPr>
              <a:t>	put item into buffer	</a:t>
            </a:r>
          </a:p>
          <a:p>
            <a:pPr lvl="1"/>
            <a:r>
              <a:rPr lang="en-US" b="0" dirty="0">
                <a:sym typeface="MT Extra" charset="0"/>
              </a:rPr>
              <a:t>	..</a:t>
            </a:r>
          </a:p>
          <a:p>
            <a:pPr lvl="1"/>
            <a:r>
              <a:rPr lang="en-US" b="0" dirty="0">
                <a:sym typeface="MT Extra" charset="0"/>
              </a:rPr>
              <a:t>	signal (</a:t>
            </a:r>
            <a:r>
              <a:rPr lang="en-US" dirty="0" err="1">
                <a:sym typeface="MT Extra" charset="0"/>
              </a:rPr>
              <a:t>Full_Cells</a:t>
            </a:r>
            <a:r>
              <a:rPr lang="en-US" b="0" dirty="0">
                <a:sym typeface="MT Extra" charset="0"/>
              </a:rPr>
              <a:t>);</a:t>
            </a:r>
          </a:p>
          <a:p>
            <a:pPr lvl="1"/>
            <a:r>
              <a:rPr lang="en-US" b="0" dirty="0">
                <a:sym typeface="MT Extra" charset="0"/>
              </a:rPr>
              <a:t>	</a:t>
            </a:r>
          </a:p>
          <a:p>
            <a:pPr lvl="1"/>
            <a:r>
              <a:rPr lang="en-US" b="0" dirty="0">
                <a:sym typeface="MT Extra" charset="0"/>
              </a:rPr>
              <a:t>} while (TRUE);</a:t>
            </a:r>
          </a:p>
        </p:txBody>
      </p:sp>
      <p:sp>
        <p:nvSpPr>
          <p:cNvPr id="40966" name="Rectangle 8"/>
          <p:cNvSpPr>
            <a:spLocks noChangeArrowheads="1"/>
          </p:cNvSpPr>
          <p:nvPr/>
        </p:nvSpPr>
        <p:spPr bwMode="auto">
          <a:xfrm>
            <a:off x="4572000" y="2508250"/>
            <a:ext cx="4175125" cy="20145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lIns="90000" tIns="46800" rIns="90000" bIns="46800">
            <a:spAutoFit/>
          </a:bodyPr>
          <a:lstStyle/>
          <a:p>
            <a:pPr lvl="1"/>
            <a:r>
              <a:rPr lang="en-US" b="0" dirty="0">
                <a:sym typeface="MT Extra" charset="0"/>
              </a:rPr>
              <a:t>do {</a:t>
            </a:r>
          </a:p>
          <a:p>
            <a:pPr lvl="1"/>
            <a:r>
              <a:rPr lang="en-US" b="0" dirty="0">
                <a:sym typeface="MT Extra" charset="0"/>
              </a:rPr>
              <a:t>	wait (</a:t>
            </a:r>
            <a:r>
              <a:rPr lang="en-US" dirty="0" err="1">
                <a:sym typeface="MT Extra" charset="0"/>
              </a:rPr>
              <a:t>Full_Cells</a:t>
            </a:r>
            <a:r>
              <a:rPr lang="en-US" dirty="0">
                <a:sym typeface="MT Extra" charset="0"/>
              </a:rPr>
              <a:t>);</a:t>
            </a:r>
            <a:r>
              <a:rPr lang="en-US" b="0" dirty="0">
                <a:sym typeface="MT Extra" charset="0"/>
              </a:rPr>
              <a:t> 	</a:t>
            </a:r>
          </a:p>
          <a:p>
            <a:pPr lvl="1"/>
            <a:r>
              <a:rPr lang="en-US" b="0" dirty="0">
                <a:sym typeface="MT Extra" charset="0"/>
              </a:rPr>
              <a:t>	….</a:t>
            </a:r>
          </a:p>
          <a:p>
            <a:pPr lvl="1"/>
            <a:r>
              <a:rPr lang="en-US" b="0" dirty="0">
                <a:sym typeface="MT Extra" charset="0"/>
              </a:rPr>
              <a:t>	remove item from buffer</a:t>
            </a:r>
          </a:p>
          <a:p>
            <a:pPr lvl="1"/>
            <a:r>
              <a:rPr lang="en-US" b="0" dirty="0">
                <a:sym typeface="MT Extra" charset="0"/>
              </a:rPr>
              <a:t>	..</a:t>
            </a:r>
          </a:p>
          <a:p>
            <a:pPr lvl="1"/>
            <a:r>
              <a:rPr lang="en-US" b="0" dirty="0">
                <a:sym typeface="MT Extra" charset="0"/>
              </a:rPr>
              <a:t>	…	</a:t>
            </a:r>
          </a:p>
          <a:p>
            <a:pPr lvl="1"/>
            <a:r>
              <a:rPr lang="en-US" b="0" dirty="0">
                <a:sym typeface="MT Extra" charset="0"/>
              </a:rPr>
              <a:t>} while (TRUE);</a:t>
            </a:r>
          </a:p>
        </p:txBody>
      </p:sp>
      <p:sp>
        <p:nvSpPr>
          <p:cNvPr id="40967" name="Text Box 9"/>
          <p:cNvSpPr txBox="1">
            <a:spLocks noChangeArrowheads="1"/>
          </p:cNvSpPr>
          <p:nvPr/>
        </p:nvSpPr>
        <p:spPr bwMode="auto">
          <a:xfrm>
            <a:off x="900113" y="5654675"/>
            <a:ext cx="486092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sym typeface="MT Extra" charset="0"/>
              </a:rPr>
              <a:t>Semaphore</a:t>
            </a:r>
            <a:r>
              <a:rPr lang="en-US" b="0">
                <a:solidFill>
                  <a:srgbClr val="FF9900"/>
                </a:solidFill>
                <a:sym typeface="MT Extra" charset="0"/>
              </a:rPr>
              <a:t> </a:t>
            </a:r>
            <a:r>
              <a:rPr lang="en-US">
                <a:sym typeface="MT Extra" charset="0"/>
              </a:rPr>
              <a:t>Full_Cells = 0;</a:t>
            </a:r>
            <a:r>
              <a:rPr lang="en-US" b="0">
                <a:sym typeface="MT Extra" charset="0"/>
              </a:rPr>
              <a:t>    //  initialized to 0</a:t>
            </a:r>
          </a:p>
        </p:txBody>
      </p:sp>
      <p:sp>
        <p:nvSpPr>
          <p:cNvPr id="40968" name="Text Box 10"/>
          <p:cNvSpPr txBox="1">
            <a:spLocks noChangeArrowheads="1"/>
          </p:cNvSpPr>
          <p:nvPr/>
        </p:nvSpPr>
        <p:spPr bwMode="auto">
          <a:xfrm>
            <a:off x="7308850" y="5300663"/>
            <a:ext cx="8413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Kernel</a:t>
            </a:r>
          </a:p>
        </p:txBody>
      </p:sp>
      <p:sp>
        <p:nvSpPr>
          <p:cNvPr id="40969" name="Rectangle 11"/>
          <p:cNvSpPr>
            <a:spLocks noChangeArrowheads="1"/>
          </p:cNvSpPr>
          <p:nvPr/>
        </p:nvSpPr>
        <p:spPr bwMode="auto">
          <a:xfrm>
            <a:off x="250825" y="2420938"/>
            <a:ext cx="4033838" cy="2376487"/>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40970" name="Rectangle 12"/>
          <p:cNvSpPr>
            <a:spLocks noChangeArrowheads="1"/>
          </p:cNvSpPr>
          <p:nvPr/>
        </p:nvSpPr>
        <p:spPr bwMode="auto">
          <a:xfrm>
            <a:off x="4498975" y="2420938"/>
            <a:ext cx="4033838" cy="2376487"/>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40971" name="Text Box 13"/>
          <p:cNvSpPr txBox="1">
            <a:spLocks noChangeArrowheads="1"/>
          </p:cNvSpPr>
          <p:nvPr/>
        </p:nvSpPr>
        <p:spPr bwMode="auto">
          <a:xfrm>
            <a:off x="1692275" y="2060575"/>
            <a:ext cx="11080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Producer</a:t>
            </a:r>
          </a:p>
        </p:txBody>
      </p:sp>
      <p:sp>
        <p:nvSpPr>
          <p:cNvPr id="40972" name="Text Box 14"/>
          <p:cNvSpPr txBox="1">
            <a:spLocks noChangeArrowheads="1"/>
          </p:cNvSpPr>
          <p:nvPr/>
        </p:nvSpPr>
        <p:spPr bwMode="auto">
          <a:xfrm>
            <a:off x="5867400" y="2060575"/>
            <a:ext cx="12350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Consumer</a:t>
            </a:r>
          </a:p>
        </p:txBody>
      </p:sp>
      <p:sp>
        <p:nvSpPr>
          <p:cNvPr id="40973" name="Text Box 15"/>
          <p:cNvSpPr txBox="1">
            <a:spLocks noChangeArrowheads="1"/>
          </p:cNvSpPr>
          <p:nvPr/>
        </p:nvSpPr>
        <p:spPr bwMode="auto">
          <a:xfrm>
            <a:off x="2033588" y="5078413"/>
            <a:ext cx="11842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wait() {…}</a:t>
            </a:r>
          </a:p>
        </p:txBody>
      </p:sp>
      <p:sp>
        <p:nvSpPr>
          <p:cNvPr id="40974" name="Text Box 16"/>
          <p:cNvSpPr txBox="1">
            <a:spLocks noChangeArrowheads="1"/>
          </p:cNvSpPr>
          <p:nvPr/>
        </p:nvSpPr>
        <p:spPr bwMode="auto">
          <a:xfrm>
            <a:off x="3976688" y="5084763"/>
            <a:ext cx="13747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signal() {…}</a:t>
            </a:r>
          </a:p>
        </p:txBody>
      </p:sp>
      <p:sp>
        <p:nvSpPr>
          <p:cNvPr id="40975" name="Text Box 17"/>
          <p:cNvSpPr txBox="1">
            <a:spLocks noChangeArrowheads="1"/>
          </p:cNvSpPr>
          <p:nvPr/>
        </p:nvSpPr>
        <p:spPr bwMode="auto">
          <a:xfrm>
            <a:off x="611188" y="1406525"/>
            <a:ext cx="77628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i="1"/>
              <a:t>Buffer is an array of BUF_SIZE Cells (at most BUF_SIZE items can be put)</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CC06CDD1-A1C6-564E-B9F1-9DD0076E771E}" type="slidenum">
              <a:rPr lang="en-US" b="0"/>
              <a:pPr eaLnBrk="1" hangingPunct="1"/>
              <a:t>42</a:t>
            </a:fld>
            <a:endParaRPr lang="en-US" b="0"/>
          </a:p>
        </p:txBody>
      </p:sp>
      <p:sp>
        <p:nvSpPr>
          <p:cNvPr id="901133" name="Line 13"/>
          <p:cNvSpPr>
            <a:spLocks noChangeShapeType="1"/>
          </p:cNvSpPr>
          <p:nvPr/>
        </p:nvSpPr>
        <p:spPr bwMode="auto">
          <a:xfrm flipV="1">
            <a:off x="611188" y="4005263"/>
            <a:ext cx="1439862" cy="1655762"/>
          </a:xfrm>
          <a:prstGeom prst="line">
            <a:avLst/>
          </a:prstGeom>
          <a:noFill/>
          <a:ln w="38100">
            <a:solidFill>
              <a:srgbClr val="FF9900"/>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1988" name="Rectangle 4"/>
          <p:cNvSpPr>
            <a:spLocks noGrp="1" noChangeArrowheads="1"/>
          </p:cNvSpPr>
          <p:nvPr>
            <p:ph type="title"/>
          </p:nvPr>
        </p:nvSpPr>
        <p:spPr/>
        <p:txBody>
          <a:bodyPr/>
          <a:lstStyle/>
          <a:p>
            <a:pPr eaLnBrk="1" hangingPunct="1"/>
            <a:r>
              <a:rPr lang="en-US">
                <a:latin typeface="Arial" charset="0"/>
              </a:rPr>
              <a:t>Consumer/Producer is Synchronized</a:t>
            </a:r>
          </a:p>
        </p:txBody>
      </p:sp>
      <p:sp>
        <p:nvSpPr>
          <p:cNvPr id="41989" name="Line 5"/>
          <p:cNvSpPr>
            <a:spLocks noChangeShapeType="1"/>
          </p:cNvSpPr>
          <p:nvPr/>
        </p:nvSpPr>
        <p:spPr bwMode="auto">
          <a:xfrm>
            <a:off x="611188" y="5654675"/>
            <a:ext cx="7345362" cy="0"/>
          </a:xfrm>
          <a:prstGeom prst="line">
            <a:avLst/>
          </a:prstGeom>
          <a:noFill/>
          <a:ln w="3175">
            <a:solidFill>
              <a:schemeClr val="tx1"/>
            </a:solidFill>
            <a:round/>
            <a:headEnd type="none" w="lg" len="lg"/>
            <a:tailEnd type="triangl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1990" name="Text Box 6"/>
          <p:cNvSpPr txBox="1">
            <a:spLocks noChangeArrowheads="1"/>
          </p:cNvSpPr>
          <p:nvPr/>
        </p:nvSpPr>
        <p:spPr bwMode="auto">
          <a:xfrm>
            <a:off x="107950" y="1693863"/>
            <a:ext cx="11842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Full_Cells</a:t>
            </a:r>
          </a:p>
        </p:txBody>
      </p:sp>
      <p:sp>
        <p:nvSpPr>
          <p:cNvPr id="41991" name="Line 7"/>
          <p:cNvSpPr>
            <a:spLocks noChangeShapeType="1"/>
          </p:cNvSpPr>
          <p:nvPr/>
        </p:nvSpPr>
        <p:spPr bwMode="auto">
          <a:xfrm flipV="1">
            <a:off x="611188" y="2054225"/>
            <a:ext cx="0" cy="3600450"/>
          </a:xfrm>
          <a:prstGeom prst="line">
            <a:avLst/>
          </a:prstGeom>
          <a:noFill/>
          <a:ln w="3175">
            <a:solidFill>
              <a:schemeClr val="tx1"/>
            </a:solidFill>
            <a:round/>
            <a:headEnd type="none" w="lg" len="lg"/>
            <a:tailEnd type="triangl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1992" name="Text Box 9"/>
          <p:cNvSpPr txBox="1">
            <a:spLocks noChangeArrowheads="1"/>
          </p:cNvSpPr>
          <p:nvPr/>
        </p:nvSpPr>
        <p:spPr bwMode="auto">
          <a:xfrm>
            <a:off x="250825" y="5438775"/>
            <a:ext cx="531813"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0</a:t>
            </a:r>
          </a:p>
        </p:txBody>
      </p:sp>
      <p:sp>
        <p:nvSpPr>
          <p:cNvPr id="901134" name="Line 14"/>
          <p:cNvSpPr>
            <a:spLocks noChangeShapeType="1"/>
          </p:cNvSpPr>
          <p:nvPr/>
        </p:nvSpPr>
        <p:spPr bwMode="auto">
          <a:xfrm>
            <a:off x="2051050" y="4005263"/>
            <a:ext cx="576263" cy="863600"/>
          </a:xfrm>
          <a:prstGeom prst="line">
            <a:avLst/>
          </a:prstGeom>
          <a:noFill/>
          <a:ln w="38100">
            <a:solidFill>
              <a:srgbClr val="FF9900"/>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901135" name="Line 15"/>
          <p:cNvSpPr>
            <a:spLocks noChangeShapeType="1"/>
          </p:cNvSpPr>
          <p:nvPr/>
        </p:nvSpPr>
        <p:spPr bwMode="auto">
          <a:xfrm flipV="1">
            <a:off x="2627313" y="4221163"/>
            <a:ext cx="360362" cy="647700"/>
          </a:xfrm>
          <a:prstGeom prst="line">
            <a:avLst/>
          </a:prstGeom>
          <a:noFill/>
          <a:ln w="38100">
            <a:solidFill>
              <a:srgbClr val="FF9900"/>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901136" name="Line 16"/>
          <p:cNvSpPr>
            <a:spLocks noChangeShapeType="1"/>
          </p:cNvSpPr>
          <p:nvPr/>
        </p:nvSpPr>
        <p:spPr bwMode="auto">
          <a:xfrm>
            <a:off x="2987675" y="4221163"/>
            <a:ext cx="936625" cy="1439862"/>
          </a:xfrm>
          <a:prstGeom prst="line">
            <a:avLst/>
          </a:prstGeom>
          <a:noFill/>
          <a:ln w="38100">
            <a:solidFill>
              <a:srgbClr val="FF9900"/>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901137" name="Line 17"/>
          <p:cNvSpPr>
            <a:spLocks noChangeShapeType="1"/>
          </p:cNvSpPr>
          <p:nvPr/>
        </p:nvSpPr>
        <p:spPr bwMode="auto">
          <a:xfrm>
            <a:off x="3924300" y="5661025"/>
            <a:ext cx="1295400" cy="0"/>
          </a:xfrm>
          <a:prstGeom prst="line">
            <a:avLst/>
          </a:prstGeom>
          <a:noFill/>
          <a:ln w="38100">
            <a:solidFill>
              <a:srgbClr val="FF9900"/>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901138" name="Line 18"/>
          <p:cNvSpPr>
            <a:spLocks noChangeShapeType="1"/>
          </p:cNvSpPr>
          <p:nvPr/>
        </p:nvSpPr>
        <p:spPr bwMode="auto">
          <a:xfrm flipV="1">
            <a:off x="5219700" y="5300663"/>
            <a:ext cx="288925" cy="360362"/>
          </a:xfrm>
          <a:prstGeom prst="line">
            <a:avLst/>
          </a:prstGeom>
          <a:noFill/>
          <a:ln w="38100">
            <a:solidFill>
              <a:srgbClr val="FF9900"/>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901139" name="Line 19"/>
          <p:cNvSpPr>
            <a:spLocks noChangeShapeType="1"/>
          </p:cNvSpPr>
          <p:nvPr/>
        </p:nvSpPr>
        <p:spPr bwMode="auto">
          <a:xfrm>
            <a:off x="5508625" y="5346700"/>
            <a:ext cx="287338" cy="288925"/>
          </a:xfrm>
          <a:prstGeom prst="line">
            <a:avLst/>
          </a:prstGeom>
          <a:noFill/>
          <a:ln w="38100">
            <a:solidFill>
              <a:srgbClr val="FF9900"/>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901140" name="Line 20"/>
          <p:cNvSpPr>
            <a:spLocks noChangeShapeType="1"/>
          </p:cNvSpPr>
          <p:nvPr/>
        </p:nvSpPr>
        <p:spPr bwMode="auto">
          <a:xfrm flipV="1">
            <a:off x="5795963" y="2781300"/>
            <a:ext cx="2016125" cy="2879725"/>
          </a:xfrm>
          <a:prstGeom prst="line">
            <a:avLst/>
          </a:prstGeom>
          <a:noFill/>
          <a:ln w="38100">
            <a:solidFill>
              <a:srgbClr val="FF9900"/>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2000" name="Line 21"/>
          <p:cNvSpPr>
            <a:spLocks noChangeShapeType="1"/>
          </p:cNvSpPr>
          <p:nvPr/>
        </p:nvSpPr>
        <p:spPr bwMode="auto">
          <a:xfrm>
            <a:off x="468313" y="2773363"/>
            <a:ext cx="360362" cy="0"/>
          </a:xfrm>
          <a:prstGeom prst="line">
            <a:avLst/>
          </a:prstGeom>
          <a:noFill/>
          <a:ln w="3175">
            <a:solidFill>
              <a:schemeClr val="tx1"/>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2001" name="Text Box 22"/>
          <p:cNvSpPr txBox="1">
            <a:spLocks noChangeArrowheads="1"/>
          </p:cNvSpPr>
          <p:nvPr/>
        </p:nvSpPr>
        <p:spPr bwMode="auto">
          <a:xfrm>
            <a:off x="612775" y="2414588"/>
            <a:ext cx="12731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BUF_SIZE</a:t>
            </a:r>
          </a:p>
        </p:txBody>
      </p:sp>
      <p:sp>
        <p:nvSpPr>
          <p:cNvPr id="901143" name="Line 23"/>
          <p:cNvSpPr>
            <a:spLocks noChangeShapeType="1"/>
          </p:cNvSpPr>
          <p:nvPr/>
        </p:nvSpPr>
        <p:spPr bwMode="auto">
          <a:xfrm>
            <a:off x="7812088" y="2781300"/>
            <a:ext cx="792162" cy="0"/>
          </a:xfrm>
          <a:prstGeom prst="line">
            <a:avLst/>
          </a:prstGeom>
          <a:noFill/>
          <a:ln w="38100">
            <a:solidFill>
              <a:srgbClr val="FF9900"/>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2003" name="Text Box 24"/>
          <p:cNvSpPr txBox="1">
            <a:spLocks noChangeArrowheads="1"/>
          </p:cNvSpPr>
          <p:nvPr/>
        </p:nvSpPr>
        <p:spPr bwMode="auto">
          <a:xfrm>
            <a:off x="7937500" y="5465763"/>
            <a:ext cx="6127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time</a:t>
            </a:r>
          </a:p>
        </p:txBody>
      </p:sp>
      <p:sp>
        <p:nvSpPr>
          <p:cNvPr id="901145" name="Text Box 25"/>
          <p:cNvSpPr txBox="1">
            <a:spLocks noChangeArrowheads="1"/>
          </p:cNvSpPr>
          <p:nvPr/>
        </p:nvSpPr>
        <p:spPr bwMode="auto">
          <a:xfrm>
            <a:off x="3905250" y="5681663"/>
            <a:ext cx="1298575"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Consumer </a:t>
            </a:r>
            <a:br>
              <a:rPr lang="en-US" b="0"/>
            </a:br>
            <a:r>
              <a:rPr lang="en-US" b="0"/>
              <a:t>Sleeps</a:t>
            </a:r>
          </a:p>
        </p:txBody>
      </p:sp>
      <p:sp>
        <p:nvSpPr>
          <p:cNvPr id="901146" name="Text Box 26"/>
          <p:cNvSpPr txBox="1">
            <a:spLocks noChangeArrowheads="1"/>
          </p:cNvSpPr>
          <p:nvPr/>
        </p:nvSpPr>
        <p:spPr bwMode="auto">
          <a:xfrm>
            <a:off x="7812088" y="2781300"/>
            <a:ext cx="1108075"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Producer</a:t>
            </a:r>
            <a:br>
              <a:rPr lang="en-US" b="0"/>
            </a:br>
            <a:r>
              <a:rPr lang="en-US" b="0"/>
              <a:t>Sleeps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01133"/>
                                        </p:tgtEl>
                                        <p:attrNameLst>
                                          <p:attrName>style.visibility</p:attrName>
                                        </p:attrNameLst>
                                      </p:cBhvr>
                                      <p:to>
                                        <p:strVal val="visible"/>
                                      </p:to>
                                    </p:set>
                                    <p:animEffect transition="in" filter="wipe(left)">
                                      <p:cBhvr>
                                        <p:cTn id="7" dur="500"/>
                                        <p:tgtEl>
                                          <p:spTgt spid="90113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01134"/>
                                        </p:tgtEl>
                                        <p:attrNameLst>
                                          <p:attrName>style.visibility</p:attrName>
                                        </p:attrNameLst>
                                      </p:cBhvr>
                                      <p:to>
                                        <p:strVal val="visible"/>
                                      </p:to>
                                    </p:set>
                                    <p:animEffect transition="in" filter="wipe(left)">
                                      <p:cBhvr>
                                        <p:cTn id="12" dur="500"/>
                                        <p:tgtEl>
                                          <p:spTgt spid="90113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01135"/>
                                        </p:tgtEl>
                                        <p:attrNameLst>
                                          <p:attrName>style.visibility</p:attrName>
                                        </p:attrNameLst>
                                      </p:cBhvr>
                                      <p:to>
                                        <p:strVal val="visible"/>
                                      </p:to>
                                    </p:set>
                                    <p:animEffect transition="in" filter="wipe(left)">
                                      <p:cBhvr>
                                        <p:cTn id="17" dur="500"/>
                                        <p:tgtEl>
                                          <p:spTgt spid="90113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01136"/>
                                        </p:tgtEl>
                                        <p:attrNameLst>
                                          <p:attrName>style.visibility</p:attrName>
                                        </p:attrNameLst>
                                      </p:cBhvr>
                                      <p:to>
                                        <p:strVal val="visible"/>
                                      </p:to>
                                    </p:set>
                                    <p:animEffect transition="in" filter="wipe(left)">
                                      <p:cBhvr>
                                        <p:cTn id="22" dur="500"/>
                                        <p:tgtEl>
                                          <p:spTgt spid="90113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901137"/>
                                        </p:tgtEl>
                                        <p:attrNameLst>
                                          <p:attrName>style.visibility</p:attrName>
                                        </p:attrNameLst>
                                      </p:cBhvr>
                                      <p:to>
                                        <p:strVal val="visible"/>
                                      </p:to>
                                    </p:set>
                                    <p:animEffect transition="in" filter="wipe(left)">
                                      <p:cBhvr>
                                        <p:cTn id="27" dur="500"/>
                                        <p:tgtEl>
                                          <p:spTgt spid="901137"/>
                                        </p:tgtEl>
                                      </p:cBhvr>
                                    </p:animEffect>
                                  </p:childTnLst>
                                </p:cTn>
                              </p:par>
                            </p:childTnLst>
                          </p:cTn>
                        </p:par>
                        <p:par>
                          <p:cTn id="28" fill="hold" nodeType="afterGroup">
                            <p:stCondLst>
                              <p:cond delay="500"/>
                            </p:stCondLst>
                            <p:childTnLst>
                              <p:par>
                                <p:cTn id="29" presetID="3" presetClass="entr" presetSubtype="10" fill="hold" grpId="0" nodeType="afterEffect">
                                  <p:stCondLst>
                                    <p:cond delay="0"/>
                                  </p:stCondLst>
                                  <p:childTnLst>
                                    <p:set>
                                      <p:cBhvr>
                                        <p:cTn id="30" dur="1" fill="hold">
                                          <p:stCondLst>
                                            <p:cond delay="0"/>
                                          </p:stCondLst>
                                        </p:cTn>
                                        <p:tgtEl>
                                          <p:spTgt spid="901145"/>
                                        </p:tgtEl>
                                        <p:attrNameLst>
                                          <p:attrName>style.visibility</p:attrName>
                                        </p:attrNameLst>
                                      </p:cBhvr>
                                      <p:to>
                                        <p:strVal val="visible"/>
                                      </p:to>
                                    </p:set>
                                    <p:animEffect transition="in" filter="blinds(horizontal)">
                                      <p:cBhvr>
                                        <p:cTn id="31" dur="500"/>
                                        <p:tgtEl>
                                          <p:spTgt spid="901145"/>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901138"/>
                                        </p:tgtEl>
                                        <p:attrNameLst>
                                          <p:attrName>style.visibility</p:attrName>
                                        </p:attrNameLst>
                                      </p:cBhvr>
                                      <p:to>
                                        <p:strVal val="visible"/>
                                      </p:to>
                                    </p:set>
                                    <p:animEffect transition="in" filter="wipe(left)">
                                      <p:cBhvr>
                                        <p:cTn id="36" dur="500"/>
                                        <p:tgtEl>
                                          <p:spTgt spid="901138"/>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901139"/>
                                        </p:tgtEl>
                                        <p:attrNameLst>
                                          <p:attrName>style.visibility</p:attrName>
                                        </p:attrNameLst>
                                      </p:cBhvr>
                                      <p:to>
                                        <p:strVal val="visible"/>
                                      </p:to>
                                    </p:set>
                                    <p:animEffect transition="in" filter="wipe(left)">
                                      <p:cBhvr>
                                        <p:cTn id="41" dur="500"/>
                                        <p:tgtEl>
                                          <p:spTgt spid="901139"/>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901140"/>
                                        </p:tgtEl>
                                        <p:attrNameLst>
                                          <p:attrName>style.visibility</p:attrName>
                                        </p:attrNameLst>
                                      </p:cBhvr>
                                      <p:to>
                                        <p:strVal val="visible"/>
                                      </p:to>
                                    </p:set>
                                    <p:animEffect transition="in" filter="wipe(left)">
                                      <p:cBhvr>
                                        <p:cTn id="46" dur="500"/>
                                        <p:tgtEl>
                                          <p:spTgt spid="901140"/>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8" fill="hold" grpId="0" nodeType="clickEffect">
                                  <p:stCondLst>
                                    <p:cond delay="0"/>
                                  </p:stCondLst>
                                  <p:childTnLst>
                                    <p:set>
                                      <p:cBhvr>
                                        <p:cTn id="50" dur="1" fill="hold">
                                          <p:stCondLst>
                                            <p:cond delay="0"/>
                                          </p:stCondLst>
                                        </p:cTn>
                                        <p:tgtEl>
                                          <p:spTgt spid="901143"/>
                                        </p:tgtEl>
                                        <p:attrNameLst>
                                          <p:attrName>style.visibility</p:attrName>
                                        </p:attrNameLst>
                                      </p:cBhvr>
                                      <p:to>
                                        <p:strVal val="visible"/>
                                      </p:to>
                                    </p:set>
                                    <p:animEffect transition="in" filter="wipe(left)">
                                      <p:cBhvr>
                                        <p:cTn id="51" dur="500"/>
                                        <p:tgtEl>
                                          <p:spTgt spid="901143"/>
                                        </p:tgtEl>
                                      </p:cBhvr>
                                    </p:animEffect>
                                  </p:childTnLst>
                                </p:cTn>
                              </p:par>
                            </p:childTnLst>
                          </p:cTn>
                        </p:par>
                        <p:par>
                          <p:cTn id="52" fill="hold" nodeType="afterGroup">
                            <p:stCondLst>
                              <p:cond delay="500"/>
                            </p:stCondLst>
                            <p:childTnLst>
                              <p:par>
                                <p:cTn id="53" presetID="3" presetClass="entr" presetSubtype="10" fill="hold" grpId="0" nodeType="afterEffect">
                                  <p:stCondLst>
                                    <p:cond delay="0"/>
                                  </p:stCondLst>
                                  <p:childTnLst>
                                    <p:set>
                                      <p:cBhvr>
                                        <p:cTn id="54" dur="1" fill="hold">
                                          <p:stCondLst>
                                            <p:cond delay="0"/>
                                          </p:stCondLst>
                                        </p:cTn>
                                        <p:tgtEl>
                                          <p:spTgt spid="901146"/>
                                        </p:tgtEl>
                                        <p:attrNameLst>
                                          <p:attrName>style.visibility</p:attrName>
                                        </p:attrNameLst>
                                      </p:cBhvr>
                                      <p:to>
                                        <p:strVal val="visible"/>
                                      </p:to>
                                    </p:set>
                                    <p:animEffect transition="in" filter="blinds(horizontal)">
                                      <p:cBhvr>
                                        <p:cTn id="55" dur="500"/>
                                        <p:tgtEl>
                                          <p:spTgt spid="901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33" grpId="0" animBg="1"/>
      <p:bldP spid="901134" grpId="0" animBg="1"/>
      <p:bldP spid="901135" grpId="0" animBg="1"/>
      <p:bldP spid="901136" grpId="0" animBg="1"/>
      <p:bldP spid="901137" grpId="0" animBg="1"/>
      <p:bldP spid="901138" grpId="0" animBg="1"/>
      <p:bldP spid="901139" grpId="0" animBg="1"/>
      <p:bldP spid="901140" grpId="0" animBg="1"/>
      <p:bldP spid="901143" grpId="0" animBg="1"/>
      <p:bldP spid="901145" grpId="0"/>
      <p:bldP spid="901146"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713E8697-D17E-CE46-B3FA-EADED5346065}" type="slidenum">
              <a:rPr lang="en-US" b="0"/>
              <a:pPr eaLnBrk="1" hangingPunct="1"/>
              <a:t>43</a:t>
            </a:fld>
            <a:endParaRPr lang="en-US" b="0"/>
          </a:p>
        </p:txBody>
      </p:sp>
      <p:sp>
        <p:nvSpPr>
          <p:cNvPr id="43011" name="Rectangle 4"/>
          <p:cNvSpPr>
            <a:spLocks noGrp="1" noChangeArrowheads="1"/>
          </p:cNvSpPr>
          <p:nvPr>
            <p:ph type="title"/>
          </p:nvPr>
        </p:nvSpPr>
        <p:spPr/>
        <p:txBody>
          <a:bodyPr/>
          <a:lstStyle/>
          <a:p>
            <a:pPr eaLnBrk="1" hangingPunct="1"/>
            <a:endParaRPr lang="tr-TR">
              <a:latin typeface="Arial" charset="0"/>
            </a:endParaRPr>
          </a:p>
        </p:txBody>
      </p:sp>
      <p:sp>
        <p:nvSpPr>
          <p:cNvPr id="43012" name="Line 5"/>
          <p:cNvSpPr>
            <a:spLocks noChangeShapeType="1"/>
          </p:cNvSpPr>
          <p:nvPr/>
        </p:nvSpPr>
        <p:spPr bwMode="auto">
          <a:xfrm>
            <a:off x="757238" y="5876925"/>
            <a:ext cx="7991475" cy="0"/>
          </a:xfrm>
          <a:prstGeom prst="line">
            <a:avLst/>
          </a:prstGeom>
          <a:noFill/>
          <a:ln w="3175">
            <a:solidFill>
              <a:schemeClr val="tx1"/>
            </a:solidFill>
            <a:round/>
            <a:headEnd type="none" w="lg" len="lg"/>
            <a:tailEnd type="triangl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3013" name="Line 7"/>
          <p:cNvSpPr>
            <a:spLocks noChangeShapeType="1"/>
          </p:cNvSpPr>
          <p:nvPr/>
        </p:nvSpPr>
        <p:spPr bwMode="auto">
          <a:xfrm flipV="1">
            <a:off x="755650" y="1916113"/>
            <a:ext cx="0" cy="3960812"/>
          </a:xfrm>
          <a:prstGeom prst="line">
            <a:avLst/>
          </a:prstGeom>
          <a:noFill/>
          <a:ln w="3175">
            <a:solidFill>
              <a:schemeClr val="tx1"/>
            </a:solidFill>
            <a:round/>
            <a:headEnd type="none" w="lg" len="lg"/>
            <a:tailEnd type="triangl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3014" name="Line 8"/>
          <p:cNvSpPr>
            <a:spLocks noChangeShapeType="1"/>
          </p:cNvSpPr>
          <p:nvPr/>
        </p:nvSpPr>
        <p:spPr bwMode="auto">
          <a:xfrm>
            <a:off x="466725" y="4651375"/>
            <a:ext cx="360363" cy="0"/>
          </a:xfrm>
          <a:prstGeom prst="line">
            <a:avLst/>
          </a:prstGeom>
          <a:noFill/>
          <a:ln w="3175">
            <a:solidFill>
              <a:schemeClr val="tx1"/>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3015" name="Text Box 9"/>
          <p:cNvSpPr txBox="1">
            <a:spLocks noChangeArrowheads="1"/>
          </p:cNvSpPr>
          <p:nvPr/>
        </p:nvSpPr>
        <p:spPr bwMode="auto">
          <a:xfrm>
            <a:off x="611188" y="4292600"/>
            <a:ext cx="13366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BUF_SIZE </a:t>
            </a:r>
          </a:p>
        </p:txBody>
      </p:sp>
      <p:sp>
        <p:nvSpPr>
          <p:cNvPr id="43016" name="Line 10"/>
          <p:cNvSpPr>
            <a:spLocks noChangeShapeType="1"/>
          </p:cNvSpPr>
          <p:nvPr/>
        </p:nvSpPr>
        <p:spPr bwMode="auto">
          <a:xfrm flipV="1">
            <a:off x="755650" y="4652963"/>
            <a:ext cx="1008063" cy="1223962"/>
          </a:xfrm>
          <a:prstGeom prst="line">
            <a:avLst/>
          </a:prstGeom>
          <a:noFill/>
          <a:ln w="38100">
            <a:solidFill>
              <a:srgbClr val="0000FF"/>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3017" name="Line 11"/>
          <p:cNvSpPr>
            <a:spLocks noChangeShapeType="1"/>
          </p:cNvSpPr>
          <p:nvPr/>
        </p:nvSpPr>
        <p:spPr bwMode="auto">
          <a:xfrm>
            <a:off x="1762125" y="4652963"/>
            <a:ext cx="1296988" cy="0"/>
          </a:xfrm>
          <a:prstGeom prst="line">
            <a:avLst/>
          </a:prstGeom>
          <a:noFill/>
          <a:ln w="38100">
            <a:solidFill>
              <a:srgbClr val="0000FF"/>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3018" name="Line 12"/>
          <p:cNvSpPr>
            <a:spLocks noChangeShapeType="1"/>
          </p:cNvSpPr>
          <p:nvPr/>
        </p:nvSpPr>
        <p:spPr bwMode="auto">
          <a:xfrm>
            <a:off x="755650" y="5876925"/>
            <a:ext cx="2303463" cy="0"/>
          </a:xfrm>
          <a:prstGeom prst="line">
            <a:avLst/>
          </a:prstGeom>
          <a:noFill/>
          <a:ln w="38100">
            <a:solidFill>
              <a:srgbClr val="FF0000"/>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3019" name="Line 13"/>
          <p:cNvSpPr>
            <a:spLocks noChangeShapeType="1"/>
          </p:cNvSpPr>
          <p:nvPr/>
        </p:nvSpPr>
        <p:spPr bwMode="auto">
          <a:xfrm flipV="1">
            <a:off x="3059113" y="5013325"/>
            <a:ext cx="649287" cy="863600"/>
          </a:xfrm>
          <a:prstGeom prst="line">
            <a:avLst/>
          </a:prstGeom>
          <a:noFill/>
          <a:ln w="38100">
            <a:solidFill>
              <a:srgbClr val="FF0000"/>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3020" name="Line 14"/>
          <p:cNvSpPr>
            <a:spLocks noChangeShapeType="1"/>
          </p:cNvSpPr>
          <p:nvPr/>
        </p:nvSpPr>
        <p:spPr bwMode="auto">
          <a:xfrm>
            <a:off x="3059113" y="4652963"/>
            <a:ext cx="649287" cy="0"/>
          </a:xfrm>
          <a:prstGeom prst="line">
            <a:avLst/>
          </a:prstGeom>
          <a:noFill/>
          <a:ln w="38100">
            <a:solidFill>
              <a:srgbClr val="0000FF"/>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3021" name="Line 15"/>
          <p:cNvSpPr>
            <a:spLocks noChangeShapeType="1"/>
          </p:cNvSpPr>
          <p:nvPr/>
        </p:nvSpPr>
        <p:spPr bwMode="auto">
          <a:xfrm flipV="1">
            <a:off x="3708400" y="3789363"/>
            <a:ext cx="576263" cy="863600"/>
          </a:xfrm>
          <a:prstGeom prst="line">
            <a:avLst/>
          </a:prstGeom>
          <a:noFill/>
          <a:ln w="38100">
            <a:solidFill>
              <a:srgbClr val="0000FF"/>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3022" name="Line 16"/>
          <p:cNvSpPr>
            <a:spLocks noChangeShapeType="1"/>
          </p:cNvSpPr>
          <p:nvPr/>
        </p:nvSpPr>
        <p:spPr bwMode="auto">
          <a:xfrm>
            <a:off x="3708400" y="5013325"/>
            <a:ext cx="1079500" cy="0"/>
          </a:xfrm>
          <a:prstGeom prst="line">
            <a:avLst/>
          </a:prstGeom>
          <a:noFill/>
          <a:ln w="38100">
            <a:solidFill>
              <a:srgbClr val="FF0000"/>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3023" name="Line 17"/>
          <p:cNvSpPr>
            <a:spLocks noChangeShapeType="1"/>
          </p:cNvSpPr>
          <p:nvPr/>
        </p:nvSpPr>
        <p:spPr bwMode="auto">
          <a:xfrm>
            <a:off x="2411413" y="4652963"/>
            <a:ext cx="0" cy="1152525"/>
          </a:xfrm>
          <a:prstGeom prst="line">
            <a:avLst/>
          </a:prstGeom>
          <a:noFill/>
          <a:ln w="3175">
            <a:solidFill>
              <a:schemeClr val="tx1"/>
            </a:solidFill>
            <a:round/>
            <a:headEnd type="triangle" w="lg" len="lg"/>
            <a:tailEnd type="triangl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3024" name="Line 18"/>
          <p:cNvSpPr>
            <a:spLocks noChangeShapeType="1"/>
          </p:cNvSpPr>
          <p:nvPr/>
        </p:nvSpPr>
        <p:spPr bwMode="auto">
          <a:xfrm>
            <a:off x="4427538" y="3802063"/>
            <a:ext cx="0" cy="1152525"/>
          </a:xfrm>
          <a:prstGeom prst="line">
            <a:avLst/>
          </a:prstGeom>
          <a:noFill/>
          <a:ln w="3175">
            <a:solidFill>
              <a:schemeClr val="tx1"/>
            </a:solidFill>
            <a:round/>
            <a:headEnd type="triangle" w="lg" len="lg"/>
            <a:tailEnd type="triangl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3025" name="Line 19"/>
          <p:cNvSpPr>
            <a:spLocks noChangeShapeType="1"/>
          </p:cNvSpPr>
          <p:nvPr/>
        </p:nvSpPr>
        <p:spPr bwMode="auto">
          <a:xfrm>
            <a:off x="4297363" y="3789363"/>
            <a:ext cx="1223962" cy="0"/>
          </a:xfrm>
          <a:prstGeom prst="line">
            <a:avLst/>
          </a:prstGeom>
          <a:noFill/>
          <a:ln w="38100">
            <a:solidFill>
              <a:srgbClr val="0000FF"/>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3026" name="Line 20"/>
          <p:cNvSpPr>
            <a:spLocks noChangeShapeType="1"/>
          </p:cNvSpPr>
          <p:nvPr/>
        </p:nvSpPr>
        <p:spPr bwMode="auto">
          <a:xfrm flipV="1">
            <a:off x="4787900" y="3789363"/>
            <a:ext cx="792163" cy="1223962"/>
          </a:xfrm>
          <a:prstGeom prst="line">
            <a:avLst/>
          </a:prstGeom>
          <a:noFill/>
          <a:ln w="38100">
            <a:solidFill>
              <a:srgbClr val="FF0000"/>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3027" name="Line 21"/>
          <p:cNvSpPr>
            <a:spLocks noChangeShapeType="1"/>
          </p:cNvSpPr>
          <p:nvPr/>
        </p:nvSpPr>
        <p:spPr bwMode="auto">
          <a:xfrm flipV="1">
            <a:off x="5580063" y="2997200"/>
            <a:ext cx="504825" cy="792163"/>
          </a:xfrm>
          <a:prstGeom prst="line">
            <a:avLst/>
          </a:prstGeom>
          <a:noFill/>
          <a:ln w="38100">
            <a:solidFill>
              <a:srgbClr val="0000FF"/>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3028" name="Line 22"/>
          <p:cNvSpPr>
            <a:spLocks noChangeShapeType="1"/>
          </p:cNvSpPr>
          <p:nvPr/>
        </p:nvSpPr>
        <p:spPr bwMode="auto">
          <a:xfrm>
            <a:off x="5580063" y="3789363"/>
            <a:ext cx="576262" cy="0"/>
          </a:xfrm>
          <a:prstGeom prst="line">
            <a:avLst/>
          </a:prstGeom>
          <a:noFill/>
          <a:ln w="38100">
            <a:solidFill>
              <a:srgbClr val="FF0000"/>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3029" name="Line 23"/>
          <p:cNvSpPr>
            <a:spLocks noChangeShapeType="1"/>
          </p:cNvSpPr>
          <p:nvPr/>
        </p:nvSpPr>
        <p:spPr bwMode="auto">
          <a:xfrm>
            <a:off x="6118225" y="2997200"/>
            <a:ext cx="863600" cy="0"/>
          </a:xfrm>
          <a:prstGeom prst="line">
            <a:avLst/>
          </a:prstGeom>
          <a:noFill/>
          <a:ln w="38100">
            <a:solidFill>
              <a:srgbClr val="0000FF"/>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3030" name="Line 24"/>
          <p:cNvSpPr>
            <a:spLocks noChangeShapeType="1"/>
          </p:cNvSpPr>
          <p:nvPr/>
        </p:nvSpPr>
        <p:spPr bwMode="auto">
          <a:xfrm flipV="1">
            <a:off x="6143625" y="3068638"/>
            <a:ext cx="444500" cy="720725"/>
          </a:xfrm>
          <a:prstGeom prst="line">
            <a:avLst/>
          </a:prstGeom>
          <a:noFill/>
          <a:ln w="38100">
            <a:solidFill>
              <a:srgbClr val="FF0000"/>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3031" name="Line 25"/>
          <p:cNvSpPr>
            <a:spLocks noChangeShapeType="1"/>
          </p:cNvSpPr>
          <p:nvPr/>
        </p:nvSpPr>
        <p:spPr bwMode="auto">
          <a:xfrm>
            <a:off x="6608763" y="3081338"/>
            <a:ext cx="360362" cy="0"/>
          </a:xfrm>
          <a:prstGeom prst="line">
            <a:avLst/>
          </a:prstGeom>
          <a:noFill/>
          <a:ln w="38100">
            <a:solidFill>
              <a:srgbClr val="FF0000"/>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43032" name="Freeform 26"/>
          <p:cNvSpPr>
            <a:spLocks/>
          </p:cNvSpPr>
          <p:nvPr/>
        </p:nvSpPr>
        <p:spPr bwMode="auto">
          <a:xfrm>
            <a:off x="6288088" y="1989138"/>
            <a:ext cx="876300" cy="982662"/>
          </a:xfrm>
          <a:custGeom>
            <a:avLst/>
            <a:gdLst>
              <a:gd name="T0" fmla="*/ 228600 w 552"/>
              <a:gd name="T1" fmla="*/ 935037 h 619"/>
              <a:gd name="T2" fmla="*/ 300037 w 552"/>
              <a:gd name="T3" fmla="*/ 935037 h 619"/>
              <a:gd name="T4" fmla="*/ 371475 w 552"/>
              <a:gd name="T5" fmla="*/ 647700 h 619"/>
              <a:gd name="T6" fmla="*/ 84137 w 552"/>
              <a:gd name="T7" fmla="*/ 215900 h 619"/>
              <a:gd name="T8" fmla="*/ 876300 w 552"/>
              <a:gd name="T9" fmla="*/ 0 h 619"/>
              <a:gd name="T10" fmla="*/ 0 60000 65536"/>
              <a:gd name="T11" fmla="*/ 0 60000 65536"/>
              <a:gd name="T12" fmla="*/ 0 60000 65536"/>
              <a:gd name="T13" fmla="*/ 0 60000 65536"/>
              <a:gd name="T14" fmla="*/ 0 60000 65536"/>
              <a:gd name="T15" fmla="*/ 0 w 552"/>
              <a:gd name="T16" fmla="*/ 0 h 619"/>
              <a:gd name="T17" fmla="*/ 552 w 552"/>
              <a:gd name="T18" fmla="*/ 619 h 619"/>
            </a:gdLst>
            <a:ahLst/>
            <a:cxnLst>
              <a:cxn ang="T10">
                <a:pos x="T0" y="T1"/>
              </a:cxn>
              <a:cxn ang="T11">
                <a:pos x="T2" y="T3"/>
              </a:cxn>
              <a:cxn ang="T12">
                <a:pos x="T4" y="T5"/>
              </a:cxn>
              <a:cxn ang="T13">
                <a:pos x="T6" y="T7"/>
              </a:cxn>
              <a:cxn ang="T14">
                <a:pos x="T8" y="T9"/>
              </a:cxn>
            </a:cxnLst>
            <a:rect l="T15" t="T16" r="T17" b="T18"/>
            <a:pathLst>
              <a:path w="552" h="619">
                <a:moveTo>
                  <a:pt x="144" y="589"/>
                </a:moveTo>
                <a:cubicBezTo>
                  <a:pt x="159" y="604"/>
                  <a:pt x="174" y="619"/>
                  <a:pt x="189" y="589"/>
                </a:cubicBezTo>
                <a:cubicBezTo>
                  <a:pt x="204" y="559"/>
                  <a:pt x="257" y="483"/>
                  <a:pt x="234" y="408"/>
                </a:cubicBezTo>
                <a:cubicBezTo>
                  <a:pt x="211" y="333"/>
                  <a:pt x="0" y="204"/>
                  <a:pt x="53" y="136"/>
                </a:cubicBezTo>
                <a:cubicBezTo>
                  <a:pt x="106" y="68"/>
                  <a:pt x="329" y="34"/>
                  <a:pt x="552" y="0"/>
                </a:cubicBez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8100" cap="flat" cmpd="sng">
                <a:solidFill>
                  <a:srgbClr val="000000"/>
                </a:solidFill>
                <a:prstDash val="solid"/>
                <a:round/>
                <a:headEnd type="none" w="lg" len="lg"/>
                <a:tailEnd type="none" w="lg" len="lg"/>
              </a14:hiddenLine>
            </a:ext>
          </a:extLst>
        </p:spPr>
        <p:txBody>
          <a:bodyPr wrap="none" lIns="90000" tIns="46800" rIns="90000" bIns="46800" anchor="ctr"/>
          <a:lstStyle/>
          <a:p>
            <a:endParaRPr lang="en-US"/>
          </a:p>
        </p:txBody>
      </p:sp>
      <p:sp>
        <p:nvSpPr>
          <p:cNvPr id="43033" name="Freeform 28"/>
          <p:cNvSpPr>
            <a:spLocks/>
          </p:cNvSpPr>
          <p:nvPr/>
        </p:nvSpPr>
        <p:spPr bwMode="auto">
          <a:xfrm>
            <a:off x="1163638" y="3716338"/>
            <a:ext cx="312737" cy="1441450"/>
          </a:xfrm>
          <a:custGeom>
            <a:avLst/>
            <a:gdLst>
              <a:gd name="T0" fmla="*/ 168275 w 197"/>
              <a:gd name="T1" fmla="*/ 1441450 h 908"/>
              <a:gd name="T2" fmla="*/ 23812 w 197"/>
              <a:gd name="T3" fmla="*/ 1081088 h 908"/>
              <a:gd name="T4" fmla="*/ 312737 w 197"/>
              <a:gd name="T5" fmla="*/ 0 h 908"/>
              <a:gd name="T6" fmla="*/ 0 60000 65536"/>
              <a:gd name="T7" fmla="*/ 0 60000 65536"/>
              <a:gd name="T8" fmla="*/ 0 60000 65536"/>
              <a:gd name="T9" fmla="*/ 0 w 197"/>
              <a:gd name="T10" fmla="*/ 0 h 908"/>
              <a:gd name="T11" fmla="*/ 197 w 197"/>
              <a:gd name="T12" fmla="*/ 908 h 908"/>
            </a:gdLst>
            <a:ahLst/>
            <a:cxnLst>
              <a:cxn ang="T6">
                <a:pos x="T0" y="T1"/>
              </a:cxn>
              <a:cxn ang="T7">
                <a:pos x="T2" y="T3"/>
              </a:cxn>
              <a:cxn ang="T8">
                <a:pos x="T4" y="T5"/>
              </a:cxn>
            </a:cxnLst>
            <a:rect l="T9" t="T10" r="T11" b="T12"/>
            <a:pathLst>
              <a:path w="197" h="908">
                <a:moveTo>
                  <a:pt x="106" y="908"/>
                </a:moveTo>
                <a:cubicBezTo>
                  <a:pt x="53" y="870"/>
                  <a:pt x="0" y="832"/>
                  <a:pt x="15" y="681"/>
                </a:cubicBezTo>
                <a:cubicBezTo>
                  <a:pt x="30" y="530"/>
                  <a:pt x="113" y="265"/>
                  <a:pt x="197" y="0"/>
                </a:cubicBezTo>
              </a:path>
            </a:pathLst>
          </a:custGeom>
          <a:noFill/>
          <a:ln w="3175" cap="flat" cmpd="sng">
            <a:solidFill>
              <a:schemeClr val="tx1"/>
            </a:solidFill>
            <a:prstDash val="solid"/>
            <a:round/>
            <a:headEnd type="none" w="lg" len="lg"/>
            <a:tailEnd type="triangl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43034" name="Text Box 30"/>
          <p:cNvSpPr txBox="1">
            <a:spLocks noChangeArrowheads="1"/>
          </p:cNvSpPr>
          <p:nvPr/>
        </p:nvSpPr>
        <p:spPr bwMode="auto">
          <a:xfrm>
            <a:off x="971550" y="3429000"/>
            <a:ext cx="24669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all items produced (Pt)</a:t>
            </a:r>
          </a:p>
        </p:txBody>
      </p:sp>
      <p:sp>
        <p:nvSpPr>
          <p:cNvPr id="43035" name="Freeform 31"/>
          <p:cNvSpPr>
            <a:spLocks/>
          </p:cNvSpPr>
          <p:nvPr/>
        </p:nvSpPr>
        <p:spPr bwMode="auto">
          <a:xfrm>
            <a:off x="1908175" y="5876925"/>
            <a:ext cx="1439863" cy="288925"/>
          </a:xfrm>
          <a:custGeom>
            <a:avLst/>
            <a:gdLst>
              <a:gd name="T0" fmla="*/ 0 w 907"/>
              <a:gd name="T1" fmla="*/ 0 h 182"/>
              <a:gd name="T2" fmla="*/ 360363 w 907"/>
              <a:gd name="T3" fmla="*/ 215900 h 182"/>
              <a:gd name="T4" fmla="*/ 1439863 w 907"/>
              <a:gd name="T5" fmla="*/ 288925 h 182"/>
              <a:gd name="T6" fmla="*/ 0 60000 65536"/>
              <a:gd name="T7" fmla="*/ 0 60000 65536"/>
              <a:gd name="T8" fmla="*/ 0 60000 65536"/>
              <a:gd name="T9" fmla="*/ 0 w 907"/>
              <a:gd name="T10" fmla="*/ 0 h 182"/>
              <a:gd name="T11" fmla="*/ 907 w 907"/>
              <a:gd name="T12" fmla="*/ 182 h 182"/>
            </a:gdLst>
            <a:ahLst/>
            <a:cxnLst>
              <a:cxn ang="T6">
                <a:pos x="T0" y="T1"/>
              </a:cxn>
              <a:cxn ang="T7">
                <a:pos x="T2" y="T3"/>
              </a:cxn>
              <a:cxn ang="T8">
                <a:pos x="T4" y="T5"/>
              </a:cxn>
            </a:cxnLst>
            <a:rect l="T9" t="T10" r="T11" b="T12"/>
            <a:pathLst>
              <a:path w="907" h="182">
                <a:moveTo>
                  <a:pt x="0" y="0"/>
                </a:moveTo>
                <a:cubicBezTo>
                  <a:pt x="38" y="53"/>
                  <a:pt x="76" y="106"/>
                  <a:pt x="227" y="136"/>
                </a:cubicBezTo>
                <a:cubicBezTo>
                  <a:pt x="378" y="166"/>
                  <a:pt x="642" y="174"/>
                  <a:pt x="907" y="182"/>
                </a:cubicBezTo>
              </a:path>
            </a:pathLst>
          </a:custGeom>
          <a:noFill/>
          <a:ln w="3175" cap="flat" cmpd="sng">
            <a:solidFill>
              <a:schemeClr val="tx1"/>
            </a:solidFill>
            <a:prstDash val="solid"/>
            <a:round/>
            <a:headEnd type="none" w="lg" len="lg"/>
            <a:tailEnd type="triangl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43036" name="Text Box 32"/>
          <p:cNvSpPr txBox="1">
            <a:spLocks noChangeArrowheads="1"/>
          </p:cNvSpPr>
          <p:nvPr/>
        </p:nvSpPr>
        <p:spPr bwMode="auto">
          <a:xfrm>
            <a:off x="3257550" y="5897563"/>
            <a:ext cx="25812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all items consumed (Ct)</a:t>
            </a:r>
          </a:p>
        </p:txBody>
      </p:sp>
      <p:sp>
        <p:nvSpPr>
          <p:cNvPr id="43037" name="Text Box 33"/>
          <p:cNvSpPr txBox="1">
            <a:spLocks noChangeArrowheads="1"/>
          </p:cNvSpPr>
          <p:nvPr/>
        </p:nvSpPr>
        <p:spPr bwMode="auto">
          <a:xfrm>
            <a:off x="1854200" y="1844675"/>
            <a:ext cx="2428875"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dirty="0"/>
              <a:t>Pt – Ct &lt;=  BUF_SIZE</a:t>
            </a:r>
          </a:p>
          <a:p>
            <a:pPr eaLnBrk="1" hangingPunct="1"/>
            <a:r>
              <a:rPr lang="en-US" b="0" dirty="0"/>
              <a:t>Pt – Ct &gt;= 0</a:t>
            </a:r>
          </a:p>
        </p:txBody>
      </p:sp>
      <p:sp>
        <p:nvSpPr>
          <p:cNvPr id="43038" name="Text Box 34"/>
          <p:cNvSpPr txBox="1">
            <a:spLocks noChangeArrowheads="1"/>
          </p:cNvSpPr>
          <p:nvPr/>
        </p:nvSpPr>
        <p:spPr bwMode="auto">
          <a:xfrm>
            <a:off x="1116013" y="1576388"/>
            <a:ext cx="4439334" cy="371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dirty="0">
                <a:solidFill>
                  <a:srgbClr val="00B050"/>
                </a:solidFill>
              </a:rPr>
              <a:t>Ensured by synchronization mechanisms:</a:t>
            </a:r>
          </a:p>
        </p:txBody>
      </p:sp>
      <p:sp>
        <p:nvSpPr>
          <p:cNvPr id="43039" name="Text Box 35"/>
          <p:cNvSpPr txBox="1">
            <a:spLocks noChangeArrowheads="1"/>
          </p:cNvSpPr>
          <p:nvPr/>
        </p:nvSpPr>
        <p:spPr bwMode="auto">
          <a:xfrm>
            <a:off x="7812088" y="5516563"/>
            <a:ext cx="7270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times</a:t>
            </a:r>
          </a:p>
        </p:txBody>
      </p:sp>
      <p:sp>
        <p:nvSpPr>
          <p:cNvPr id="43040" name="Text Box 36"/>
          <p:cNvSpPr txBox="1">
            <a:spLocks noChangeArrowheads="1"/>
          </p:cNvSpPr>
          <p:nvPr/>
        </p:nvSpPr>
        <p:spPr bwMode="auto">
          <a:xfrm>
            <a:off x="5759450" y="1517650"/>
            <a:ext cx="3492500" cy="925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dirty="0">
                <a:solidFill>
                  <a:srgbClr val="00B050"/>
                </a:solidFill>
              </a:rPr>
              <a:t>* </a:t>
            </a:r>
            <a:r>
              <a:rPr lang="en-US" b="0" i="1" dirty="0">
                <a:solidFill>
                  <a:srgbClr val="00B050"/>
                </a:solidFill>
              </a:rPr>
              <a:t>Red is always less than Blue</a:t>
            </a:r>
          </a:p>
          <a:p>
            <a:pPr eaLnBrk="1" hangingPunct="1"/>
            <a:r>
              <a:rPr lang="en-US" b="0" i="1" dirty="0">
                <a:solidFill>
                  <a:srgbClr val="00B050"/>
                </a:solidFill>
              </a:rPr>
              <a:t>* (Blue – Red) can never be    greater than BUF_SIZE</a:t>
            </a:r>
          </a:p>
        </p:txBody>
      </p:sp>
      <p:sp>
        <p:nvSpPr>
          <p:cNvPr id="43041" name="AutoShape 37"/>
          <p:cNvSpPr>
            <a:spLocks/>
          </p:cNvSpPr>
          <p:nvPr/>
        </p:nvSpPr>
        <p:spPr bwMode="auto">
          <a:xfrm>
            <a:off x="5226050" y="1484313"/>
            <a:ext cx="576263" cy="1079500"/>
          </a:xfrm>
          <a:prstGeom prst="rightBrace">
            <a:avLst>
              <a:gd name="adj1" fmla="val 15611"/>
              <a:gd name="adj2" fmla="val 50000"/>
            </a:avLst>
          </a:prstGeom>
          <a:noFill/>
          <a:ln w="3175">
            <a:solidFill>
              <a:schemeClr val="tx1"/>
            </a:solidFill>
            <a:round/>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AC6EA898-D658-A54E-84FD-264219F98C7E}" type="slidenum">
              <a:rPr lang="en-US" b="0"/>
              <a:pPr eaLnBrk="1" hangingPunct="1"/>
              <a:t>44</a:t>
            </a:fld>
            <a:endParaRPr lang="en-US" b="0"/>
          </a:p>
        </p:txBody>
      </p:sp>
      <p:sp>
        <p:nvSpPr>
          <p:cNvPr id="44035" name="Rectangle 2"/>
          <p:cNvSpPr>
            <a:spLocks noGrp="1" noChangeArrowheads="1"/>
          </p:cNvSpPr>
          <p:nvPr>
            <p:ph type="title"/>
          </p:nvPr>
        </p:nvSpPr>
        <p:spPr/>
        <p:txBody>
          <a:bodyPr/>
          <a:lstStyle/>
          <a:p>
            <a:pPr eaLnBrk="1" hangingPunct="1"/>
            <a:r>
              <a:rPr lang="en-US">
                <a:latin typeface="Arial" charset="0"/>
              </a:rPr>
              <a:t>usage: resource allocation</a:t>
            </a:r>
          </a:p>
        </p:txBody>
      </p:sp>
      <p:sp>
        <p:nvSpPr>
          <p:cNvPr id="44036" name="Rectangle 3"/>
          <p:cNvSpPr>
            <a:spLocks noGrp="1" noChangeArrowheads="1"/>
          </p:cNvSpPr>
          <p:nvPr>
            <p:ph type="body" idx="1"/>
          </p:nvPr>
        </p:nvSpPr>
        <p:spPr/>
        <p:txBody>
          <a:bodyPr/>
          <a:lstStyle/>
          <a:p>
            <a:pPr eaLnBrk="1" hangingPunct="1"/>
            <a:r>
              <a:rPr lang="en-US" dirty="0">
                <a:latin typeface="Arial" charset="0"/>
              </a:rPr>
              <a:t>Assume we have a resource that has 5 instances. A process that needs that type of resource will need to use one instance. We can allow at most 5 process concurrently using these 5 resource instances. Another process (processes) that want the resource need to block. How can we code those processes? </a:t>
            </a:r>
          </a:p>
          <a:p>
            <a:pPr eaLnBrk="1" hangingPunct="1"/>
            <a:r>
              <a:rPr lang="en-US" dirty="0">
                <a:latin typeface="Arial" charset="0"/>
              </a:rPr>
              <a:t>Solution: </a:t>
            </a:r>
          </a:p>
        </p:txBody>
      </p:sp>
      <p:sp>
        <p:nvSpPr>
          <p:cNvPr id="44037" name="Text Box 4"/>
          <p:cNvSpPr txBox="1">
            <a:spLocks noChangeArrowheads="1"/>
          </p:cNvSpPr>
          <p:nvPr/>
        </p:nvSpPr>
        <p:spPr bwMode="auto">
          <a:xfrm>
            <a:off x="952500" y="3925888"/>
            <a:ext cx="539432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dirty="0"/>
              <a:t>semaphore  x = 5; // semaphore to access resource</a:t>
            </a:r>
          </a:p>
        </p:txBody>
      </p:sp>
      <p:sp>
        <p:nvSpPr>
          <p:cNvPr id="44038" name="Text Box 5"/>
          <p:cNvSpPr txBox="1">
            <a:spLocks noChangeArrowheads="1"/>
          </p:cNvSpPr>
          <p:nvPr/>
        </p:nvSpPr>
        <p:spPr bwMode="auto">
          <a:xfrm>
            <a:off x="2627313" y="4425950"/>
            <a:ext cx="2200275" cy="1739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wait (x); </a:t>
            </a:r>
          </a:p>
          <a:p>
            <a:pPr eaLnBrk="1" hangingPunct="1"/>
            <a:r>
              <a:rPr lang="en-US" b="0"/>
              <a:t>…</a:t>
            </a:r>
          </a:p>
          <a:p>
            <a:pPr eaLnBrk="1" hangingPunct="1"/>
            <a:r>
              <a:rPr lang="en-US" b="0"/>
              <a:t>….use one instance</a:t>
            </a:r>
            <a:br>
              <a:rPr lang="en-US" b="0"/>
            </a:br>
            <a:r>
              <a:rPr lang="en-US" b="0"/>
              <a:t>of the resource…</a:t>
            </a:r>
          </a:p>
          <a:p>
            <a:pPr eaLnBrk="1" hangingPunct="1"/>
            <a:r>
              <a:rPr lang="en-US" b="0"/>
              <a:t>…</a:t>
            </a:r>
          </a:p>
          <a:p>
            <a:pPr eaLnBrk="1" hangingPunct="1"/>
            <a:r>
              <a:rPr lang="en-US" b="0"/>
              <a:t>signal (x); </a:t>
            </a:r>
          </a:p>
        </p:txBody>
      </p:sp>
      <p:sp>
        <p:nvSpPr>
          <p:cNvPr id="44039" name="Rectangle 6"/>
          <p:cNvSpPr>
            <a:spLocks noChangeArrowheads="1"/>
          </p:cNvSpPr>
          <p:nvPr/>
        </p:nvSpPr>
        <p:spPr bwMode="auto">
          <a:xfrm>
            <a:off x="1835150" y="4292600"/>
            <a:ext cx="3744913" cy="2016125"/>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44040" name="Text Box 7"/>
          <p:cNvSpPr txBox="1">
            <a:spLocks noChangeArrowheads="1"/>
          </p:cNvSpPr>
          <p:nvPr/>
        </p:nvSpPr>
        <p:spPr bwMode="auto">
          <a:xfrm>
            <a:off x="5580063" y="4940300"/>
            <a:ext cx="2568575"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Each process has to be</a:t>
            </a:r>
          </a:p>
          <a:p>
            <a:pPr eaLnBrk="1" hangingPunct="1"/>
            <a:r>
              <a:rPr lang="en-US" b="0"/>
              <a:t>coded in this manner. </a:t>
            </a:r>
          </a:p>
        </p:txBody>
      </p:sp>
      <p:sp>
        <p:nvSpPr>
          <p:cNvPr id="44041" name="Text Box 8"/>
          <p:cNvSpPr txBox="1">
            <a:spLocks noChangeArrowheads="1"/>
          </p:cNvSpPr>
          <p:nvPr/>
        </p:nvSpPr>
        <p:spPr bwMode="auto">
          <a:xfrm>
            <a:off x="1385888" y="3519488"/>
            <a:ext cx="65182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one of the processes creates and initializes a semaphore to 5.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41407D74-1B74-8644-9112-5AF4CB9EAC25}" type="slidenum">
              <a:rPr lang="en-US" b="0"/>
              <a:pPr eaLnBrk="1" hangingPunct="1"/>
              <a:t>45</a:t>
            </a:fld>
            <a:endParaRPr lang="en-US" b="0"/>
          </a:p>
        </p:txBody>
      </p:sp>
      <p:sp>
        <p:nvSpPr>
          <p:cNvPr id="45059" name="Rectangle 2"/>
          <p:cNvSpPr>
            <a:spLocks noGrp="1" noChangeArrowheads="1"/>
          </p:cNvSpPr>
          <p:nvPr>
            <p:ph type="title"/>
          </p:nvPr>
        </p:nvSpPr>
        <p:spPr/>
        <p:txBody>
          <a:bodyPr/>
          <a:lstStyle/>
          <a:p>
            <a:pPr eaLnBrk="1" hangingPunct="1"/>
            <a:r>
              <a:rPr lang="en-US">
                <a:latin typeface="Arial" charset="0"/>
              </a:rPr>
              <a:t>Semaphore Implementation</a:t>
            </a:r>
          </a:p>
        </p:txBody>
      </p:sp>
      <p:sp>
        <p:nvSpPr>
          <p:cNvPr id="45060" name="Rectangle 3"/>
          <p:cNvSpPr>
            <a:spLocks noGrp="1" noChangeArrowheads="1"/>
          </p:cNvSpPr>
          <p:nvPr>
            <p:ph type="body" idx="1"/>
          </p:nvPr>
        </p:nvSpPr>
        <p:spPr/>
        <p:txBody>
          <a:bodyPr/>
          <a:lstStyle/>
          <a:p>
            <a:pPr eaLnBrk="1" hangingPunct="1"/>
            <a:r>
              <a:rPr lang="en-US" dirty="0">
                <a:latin typeface="Arial" charset="0"/>
              </a:rPr>
              <a:t>Must guarantee that </a:t>
            </a:r>
            <a:r>
              <a:rPr lang="en-US" dirty="0" smtClean="0">
                <a:latin typeface="Arial" charset="0"/>
              </a:rPr>
              <a:t>for a semaphore, no </a:t>
            </a:r>
            <a:r>
              <a:rPr lang="en-US" dirty="0">
                <a:latin typeface="Arial" charset="0"/>
              </a:rPr>
              <a:t>two processes can execute </a:t>
            </a:r>
            <a:r>
              <a:rPr lang="en-US" b="1" dirty="0">
                <a:latin typeface="Arial" charset="0"/>
              </a:rPr>
              <a:t>wait()</a:t>
            </a:r>
            <a:r>
              <a:rPr lang="en-US" dirty="0">
                <a:latin typeface="Arial" charset="0"/>
              </a:rPr>
              <a:t> and </a:t>
            </a:r>
            <a:r>
              <a:rPr lang="en-US" b="1" dirty="0">
                <a:latin typeface="Arial" charset="0"/>
              </a:rPr>
              <a:t>signal</a:t>
            </a:r>
            <a:r>
              <a:rPr lang="en-US" b="1" dirty="0" smtClean="0">
                <a:latin typeface="Arial" charset="0"/>
              </a:rPr>
              <a:t>() </a:t>
            </a:r>
            <a:r>
              <a:rPr lang="en-US" dirty="0" smtClean="0">
                <a:latin typeface="Arial" charset="0"/>
              </a:rPr>
              <a:t>critical sections  at </a:t>
            </a:r>
            <a:r>
              <a:rPr lang="en-US" dirty="0">
                <a:latin typeface="Arial" charset="0"/>
              </a:rPr>
              <a:t>the same time.  </a:t>
            </a:r>
            <a:endParaRPr lang="en-US" dirty="0" smtClean="0">
              <a:latin typeface="Arial" charset="0"/>
            </a:endParaRPr>
          </a:p>
          <a:p>
            <a:pPr lvl="1" eaLnBrk="1" hangingPunct="1"/>
            <a:r>
              <a:rPr lang="en-US" dirty="0" smtClean="0">
                <a:latin typeface="Arial" charset="0"/>
              </a:rPr>
              <a:t>Critical section in wait / signal: part that is updating the integer </a:t>
            </a:r>
            <a:r>
              <a:rPr lang="en-US" dirty="0" err="1" smtClean="0">
                <a:latin typeface="Arial" charset="0"/>
              </a:rPr>
              <a:t>vaue</a:t>
            </a:r>
            <a:endParaRPr lang="en-US" dirty="0">
              <a:latin typeface="Arial" charset="0"/>
            </a:endParaRPr>
          </a:p>
          <a:p>
            <a:pPr eaLnBrk="1" hangingPunct="1"/>
            <a:r>
              <a:rPr lang="en-US" dirty="0" smtClean="0">
                <a:latin typeface="Arial" charset="0"/>
              </a:rPr>
              <a:t>Kernel </a:t>
            </a:r>
            <a:r>
              <a:rPr lang="en-US" dirty="0">
                <a:latin typeface="Arial" charset="0"/>
              </a:rPr>
              <a:t>can guarantee this. </a:t>
            </a:r>
            <a:endParaRPr lang="en-US" dirty="0" smtClean="0">
              <a:latin typeface="Arial" charset="0"/>
            </a:endParaRPr>
          </a:p>
          <a:p>
            <a:pPr lvl="1" eaLnBrk="1" hangingPunct="1"/>
            <a:r>
              <a:rPr lang="en-US" dirty="0" smtClean="0">
                <a:latin typeface="Arial" charset="0"/>
              </a:rPr>
              <a:t>By disabling interrupts in a single CPU system</a:t>
            </a:r>
          </a:p>
          <a:p>
            <a:pPr lvl="1" eaLnBrk="1" hangingPunct="1"/>
            <a:r>
              <a:rPr lang="en-US" dirty="0" smtClean="0">
                <a:latin typeface="Arial" charset="0"/>
              </a:rPr>
              <a:t>By use of spin locks in a multi-processor system	</a:t>
            </a:r>
          </a:p>
          <a:p>
            <a:pPr eaLnBrk="1" hangingPunct="1"/>
            <a:r>
              <a:rPr lang="en-US" dirty="0" smtClean="0">
                <a:latin typeface="Arial" charset="0"/>
              </a:rPr>
              <a:t>Semaphore data structure: </a:t>
            </a:r>
            <a:endParaRPr lang="en-US" dirty="0">
              <a:latin typeface="Arial" charset="0"/>
            </a:endParaRPr>
          </a:p>
          <a:p>
            <a:pPr eaLnBrk="1" hangingPunct="1"/>
            <a:endParaRPr lang="en-US" dirty="0">
              <a:latin typeface="Arial" charset="0"/>
            </a:endParaRPr>
          </a:p>
        </p:txBody>
      </p:sp>
      <p:sp>
        <p:nvSpPr>
          <p:cNvPr id="45061" name="Text Box 4"/>
          <p:cNvSpPr txBox="1">
            <a:spLocks noChangeArrowheads="1"/>
          </p:cNvSpPr>
          <p:nvPr/>
        </p:nvSpPr>
        <p:spPr bwMode="auto">
          <a:xfrm>
            <a:off x="1259632" y="4365104"/>
            <a:ext cx="6120680" cy="12025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squar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dirty="0" err="1"/>
              <a:t>typedef</a:t>
            </a:r>
            <a:r>
              <a:rPr lang="en-US" b="0" dirty="0"/>
              <a:t> </a:t>
            </a:r>
            <a:r>
              <a:rPr lang="en-US" b="0" dirty="0" err="1"/>
              <a:t>struct</a:t>
            </a:r>
            <a:r>
              <a:rPr lang="en-US" b="0" dirty="0"/>
              <a:t> {</a:t>
            </a:r>
          </a:p>
          <a:p>
            <a:pPr eaLnBrk="1" hangingPunct="1"/>
            <a:r>
              <a:rPr lang="en-US" b="0" dirty="0"/>
              <a:t>	</a:t>
            </a:r>
            <a:r>
              <a:rPr lang="en-US" b="0" dirty="0" err="1"/>
              <a:t>int</a:t>
            </a:r>
            <a:r>
              <a:rPr lang="en-US" b="0" dirty="0"/>
              <a:t> value; </a:t>
            </a:r>
            <a:r>
              <a:rPr lang="en-US" b="0" dirty="0" smtClean="0"/>
              <a:t>                   // semaphore value</a:t>
            </a:r>
            <a:endParaRPr lang="en-US" b="0" dirty="0"/>
          </a:p>
          <a:p>
            <a:pPr eaLnBrk="1" hangingPunct="1"/>
            <a:r>
              <a:rPr lang="en-US" b="0" dirty="0"/>
              <a:t>	</a:t>
            </a:r>
            <a:r>
              <a:rPr lang="en-US" b="0" dirty="0" err="1"/>
              <a:t>struct</a:t>
            </a:r>
            <a:r>
              <a:rPr lang="en-US" b="0" dirty="0"/>
              <a:t> process *list</a:t>
            </a:r>
            <a:r>
              <a:rPr lang="en-US" b="0" dirty="0" smtClean="0"/>
              <a:t>;    // semaphore wait queue </a:t>
            </a:r>
            <a:endParaRPr lang="en-US" b="0" dirty="0"/>
          </a:p>
          <a:p>
            <a:pPr eaLnBrk="1" hangingPunct="1"/>
            <a:r>
              <a:rPr lang="en-US" b="0" dirty="0"/>
              <a:t>} semaphore;</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FB860924-C455-5E4C-8A2B-9772607E7AEB}" type="slidenum">
              <a:rPr lang="en-US" b="0"/>
              <a:pPr eaLnBrk="1" hangingPunct="1"/>
              <a:t>46</a:t>
            </a:fld>
            <a:endParaRPr lang="en-US" b="0"/>
          </a:p>
        </p:txBody>
      </p:sp>
      <p:sp>
        <p:nvSpPr>
          <p:cNvPr id="46083" name="Rectangle 2"/>
          <p:cNvSpPr>
            <a:spLocks noGrp="1" noChangeArrowheads="1"/>
          </p:cNvSpPr>
          <p:nvPr>
            <p:ph type="title"/>
          </p:nvPr>
        </p:nvSpPr>
        <p:spPr/>
        <p:txBody>
          <a:bodyPr/>
          <a:lstStyle/>
          <a:p>
            <a:pPr eaLnBrk="1" hangingPunct="1"/>
            <a:r>
              <a:rPr lang="en-US" sz="2800" dirty="0">
                <a:latin typeface="Arial" charset="0"/>
              </a:rPr>
              <a:t>Semaphore </a:t>
            </a:r>
            <a:r>
              <a:rPr lang="en-US" sz="2800" dirty="0" smtClean="0">
                <a:latin typeface="Arial" charset="0"/>
              </a:rPr>
              <a:t>Implementation</a:t>
            </a:r>
            <a:endParaRPr lang="en-US" sz="2800" dirty="0">
              <a:latin typeface="Arial" charset="0"/>
            </a:endParaRPr>
          </a:p>
        </p:txBody>
      </p:sp>
      <p:sp>
        <p:nvSpPr>
          <p:cNvPr id="46084" name="Rectangle 3"/>
          <p:cNvSpPr>
            <a:spLocks noGrp="1" noChangeArrowheads="1"/>
          </p:cNvSpPr>
          <p:nvPr>
            <p:ph type="body" idx="1"/>
          </p:nvPr>
        </p:nvSpPr>
        <p:spPr/>
        <p:txBody>
          <a:bodyPr/>
          <a:lstStyle/>
          <a:p>
            <a:pPr eaLnBrk="1" hangingPunct="1"/>
            <a:endParaRPr lang="en-US" dirty="0" smtClean="0">
              <a:latin typeface="Arial" charset="0"/>
            </a:endParaRPr>
          </a:p>
          <a:p>
            <a:pPr eaLnBrk="1" hangingPunct="1"/>
            <a:r>
              <a:rPr lang="en-US" dirty="0">
                <a:latin typeface="Arial" charset="0"/>
              </a:rPr>
              <a:t>Semaphore data structure: </a:t>
            </a:r>
          </a:p>
          <a:p>
            <a:pPr eaLnBrk="1" hangingPunct="1"/>
            <a:endParaRPr lang="en-US" dirty="0">
              <a:latin typeface="Arial" charset="0"/>
            </a:endParaRPr>
          </a:p>
          <a:p>
            <a:pPr eaLnBrk="1" hangingPunct="1"/>
            <a:endParaRPr lang="en-US" dirty="0" smtClean="0">
              <a:latin typeface="Arial" charset="0"/>
            </a:endParaRPr>
          </a:p>
          <a:p>
            <a:pPr eaLnBrk="1" hangingPunct="1"/>
            <a:endParaRPr lang="en-US" dirty="0">
              <a:latin typeface="Arial" charset="0"/>
            </a:endParaRPr>
          </a:p>
          <a:p>
            <a:pPr eaLnBrk="1" hangingPunct="1"/>
            <a:endParaRPr lang="en-US" dirty="0" smtClean="0">
              <a:latin typeface="Arial" charset="0"/>
            </a:endParaRPr>
          </a:p>
          <a:p>
            <a:pPr eaLnBrk="1" hangingPunct="1"/>
            <a:endParaRPr lang="en-US" dirty="0">
              <a:latin typeface="Arial" charset="0"/>
            </a:endParaRPr>
          </a:p>
          <a:p>
            <a:pPr eaLnBrk="1" hangingPunct="1"/>
            <a:r>
              <a:rPr lang="en-US" dirty="0" smtClean="0">
                <a:latin typeface="Arial" charset="0"/>
              </a:rPr>
              <a:t>With </a:t>
            </a:r>
            <a:r>
              <a:rPr lang="en-US" dirty="0">
                <a:latin typeface="Arial" charset="0"/>
              </a:rPr>
              <a:t>each semaphore there is an associated waiting queue. </a:t>
            </a:r>
          </a:p>
          <a:p>
            <a:pPr lvl="1" eaLnBrk="1" hangingPunct="1"/>
            <a:r>
              <a:rPr lang="en-US" dirty="0">
                <a:latin typeface="Arial" charset="0"/>
              </a:rPr>
              <a:t>The processes waiting for the semaphore are waited here. </a:t>
            </a:r>
          </a:p>
          <a:p>
            <a:pPr eaLnBrk="1" hangingPunct="1"/>
            <a:endParaRPr lang="en-US" dirty="0">
              <a:latin typeface="Arial" charset="0"/>
            </a:endParaRPr>
          </a:p>
        </p:txBody>
      </p:sp>
      <p:sp>
        <p:nvSpPr>
          <p:cNvPr id="6" name="Text Box 4"/>
          <p:cNvSpPr txBox="1">
            <a:spLocks noChangeArrowheads="1"/>
          </p:cNvSpPr>
          <p:nvPr/>
        </p:nvSpPr>
        <p:spPr bwMode="auto">
          <a:xfrm>
            <a:off x="1835870" y="2564904"/>
            <a:ext cx="6120680" cy="12025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squar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dirty="0" err="1"/>
              <a:t>typedef</a:t>
            </a:r>
            <a:r>
              <a:rPr lang="en-US" b="0" dirty="0"/>
              <a:t> </a:t>
            </a:r>
            <a:r>
              <a:rPr lang="en-US" b="0" dirty="0" err="1"/>
              <a:t>struct</a:t>
            </a:r>
            <a:r>
              <a:rPr lang="en-US" b="0" dirty="0"/>
              <a:t> {</a:t>
            </a:r>
          </a:p>
          <a:p>
            <a:pPr eaLnBrk="1" hangingPunct="1"/>
            <a:r>
              <a:rPr lang="en-US" b="0" dirty="0"/>
              <a:t>	</a:t>
            </a:r>
            <a:r>
              <a:rPr lang="en-US" b="0" dirty="0" err="1"/>
              <a:t>int</a:t>
            </a:r>
            <a:r>
              <a:rPr lang="en-US" b="0" dirty="0"/>
              <a:t> value; </a:t>
            </a:r>
            <a:r>
              <a:rPr lang="en-US" b="0" dirty="0" smtClean="0"/>
              <a:t>                   // semaphore value</a:t>
            </a:r>
            <a:endParaRPr lang="en-US" b="0" dirty="0"/>
          </a:p>
          <a:p>
            <a:pPr eaLnBrk="1" hangingPunct="1"/>
            <a:r>
              <a:rPr lang="en-US" b="0" dirty="0"/>
              <a:t>	</a:t>
            </a:r>
            <a:r>
              <a:rPr lang="en-US" b="0" dirty="0" err="1"/>
              <a:t>struct</a:t>
            </a:r>
            <a:r>
              <a:rPr lang="en-US" b="0" dirty="0"/>
              <a:t> process *list</a:t>
            </a:r>
            <a:r>
              <a:rPr lang="en-US" b="0" dirty="0" smtClean="0"/>
              <a:t>;    // semaphore wait queue </a:t>
            </a:r>
            <a:endParaRPr lang="en-US" b="0" dirty="0"/>
          </a:p>
          <a:p>
            <a:pPr eaLnBrk="1" hangingPunct="1"/>
            <a:r>
              <a:rPr lang="en-US" b="0" dirty="0"/>
              <a:t>} semaphore;</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04856DA4-212E-9642-987C-2C06344ABAC5}" type="slidenum">
              <a:rPr lang="en-US" b="0"/>
              <a:pPr eaLnBrk="1" hangingPunct="1"/>
              <a:t>47</a:t>
            </a:fld>
            <a:endParaRPr lang="en-US" b="0"/>
          </a:p>
        </p:txBody>
      </p:sp>
      <p:sp>
        <p:nvSpPr>
          <p:cNvPr id="47107" name="Rectangle 2"/>
          <p:cNvSpPr>
            <a:spLocks noGrp="1" noChangeArrowheads="1"/>
          </p:cNvSpPr>
          <p:nvPr>
            <p:ph type="title"/>
          </p:nvPr>
        </p:nvSpPr>
        <p:spPr/>
        <p:txBody>
          <a:bodyPr/>
          <a:lstStyle/>
          <a:p>
            <a:pPr eaLnBrk="1" hangingPunct="1"/>
            <a:r>
              <a:rPr lang="en-US" sz="2800" dirty="0">
                <a:latin typeface="Arial" charset="0"/>
              </a:rPr>
              <a:t>Semaphore Implementation </a:t>
            </a:r>
          </a:p>
        </p:txBody>
      </p:sp>
      <p:sp>
        <p:nvSpPr>
          <p:cNvPr id="47108" name="Text Box 5"/>
          <p:cNvSpPr txBox="1">
            <a:spLocks noChangeArrowheads="1"/>
          </p:cNvSpPr>
          <p:nvPr/>
        </p:nvSpPr>
        <p:spPr bwMode="auto">
          <a:xfrm>
            <a:off x="539750" y="1484313"/>
            <a:ext cx="5256213" cy="25638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a:t>Implementation of wait:</a:t>
            </a:r>
          </a:p>
          <a:p>
            <a:pPr eaLnBrk="1" hangingPunct="1"/>
            <a:r>
              <a:rPr lang="en-US" b="0"/>
              <a:t>wait(semaphore *S) { 		</a:t>
            </a:r>
          </a:p>
          <a:p>
            <a:pPr eaLnBrk="1" hangingPunct="1"/>
            <a:r>
              <a:rPr lang="en-US" b="0"/>
              <a:t>	S-&gt;value--; 			</a:t>
            </a:r>
          </a:p>
          <a:p>
            <a:pPr eaLnBrk="1" hangingPunct="1"/>
            <a:r>
              <a:rPr lang="en-US" b="0"/>
              <a:t>	if (S-&gt;value &lt; 0) { 		</a:t>
            </a:r>
          </a:p>
          <a:p>
            <a:pPr eaLnBrk="1" hangingPunct="1"/>
            <a:r>
              <a:rPr lang="en-US" b="0"/>
              <a:t>		add this process to S-&gt;list; 		block the process; 		</a:t>
            </a:r>
          </a:p>
          <a:p>
            <a:pPr eaLnBrk="1" hangingPunct="1"/>
            <a:r>
              <a:rPr lang="en-US" b="0"/>
              <a:t>	} 		</a:t>
            </a:r>
          </a:p>
          <a:p>
            <a:pPr eaLnBrk="1" hangingPunct="1"/>
            <a:r>
              <a:rPr lang="en-US" b="0"/>
              <a:t>}</a:t>
            </a:r>
          </a:p>
        </p:txBody>
      </p:sp>
      <p:sp>
        <p:nvSpPr>
          <p:cNvPr id="47109" name="Text Box 6"/>
          <p:cNvSpPr txBox="1">
            <a:spLocks noChangeArrowheads="1"/>
          </p:cNvSpPr>
          <p:nvPr/>
        </p:nvSpPr>
        <p:spPr bwMode="auto">
          <a:xfrm>
            <a:off x="3492500" y="3789363"/>
            <a:ext cx="5400675" cy="25638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a:t>Implementation of signal:</a:t>
            </a:r>
            <a:r>
              <a:rPr lang="en-US">
                <a:solidFill>
                  <a:srgbClr val="FF9900"/>
                </a:solidFill>
              </a:rPr>
              <a:t>	</a:t>
            </a:r>
            <a:r>
              <a:rPr lang="en-US" b="0"/>
              <a:t>	</a:t>
            </a:r>
          </a:p>
          <a:p>
            <a:pPr eaLnBrk="1" hangingPunct="1"/>
            <a:r>
              <a:rPr lang="en-US" b="0"/>
              <a:t>signal(semaphore *S) { 			</a:t>
            </a:r>
          </a:p>
          <a:p>
            <a:pPr eaLnBrk="1" hangingPunct="1"/>
            <a:r>
              <a:rPr lang="en-US" b="0"/>
              <a:t>  	S-&gt;value++; 			</a:t>
            </a:r>
          </a:p>
          <a:p>
            <a:pPr eaLnBrk="1" hangingPunct="1"/>
            <a:r>
              <a:rPr lang="en-US" b="0"/>
              <a:t>	if (S-&gt;value &lt;= 0) { 		</a:t>
            </a:r>
          </a:p>
          <a:p>
            <a:pPr eaLnBrk="1" hangingPunct="1"/>
            <a:r>
              <a:rPr lang="en-US" b="0"/>
              <a:t>		remove a process P from S-&gt;list;		wakeup the process; 			</a:t>
            </a:r>
          </a:p>
          <a:p>
            <a:pPr eaLnBrk="1" hangingPunct="1"/>
            <a:r>
              <a:rPr lang="en-US" b="0"/>
              <a:t>	}		</a:t>
            </a:r>
          </a:p>
          <a:p>
            <a:pPr eaLnBrk="1" hangingPunct="1"/>
            <a:r>
              <a:rPr lang="en-US" b="0"/>
              <a:t>} </a:t>
            </a:r>
          </a:p>
        </p:txBody>
      </p:sp>
      <p:sp>
        <p:nvSpPr>
          <p:cNvPr id="47110" name="Rectangle 7"/>
          <p:cNvSpPr>
            <a:spLocks noChangeArrowheads="1"/>
          </p:cNvSpPr>
          <p:nvPr/>
        </p:nvSpPr>
        <p:spPr bwMode="auto">
          <a:xfrm>
            <a:off x="250825" y="1560513"/>
            <a:ext cx="5761038" cy="2305050"/>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47111" name="Rectangle 8"/>
          <p:cNvSpPr>
            <a:spLocks noChangeArrowheads="1"/>
          </p:cNvSpPr>
          <p:nvPr/>
        </p:nvSpPr>
        <p:spPr bwMode="auto">
          <a:xfrm>
            <a:off x="2771775" y="3860800"/>
            <a:ext cx="6121400" cy="2447925"/>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B85D20DC-896A-344B-8332-519B84ECF60B}" type="slidenum">
              <a:rPr lang="en-US" b="0"/>
              <a:pPr eaLnBrk="1" hangingPunct="1"/>
              <a:t>48</a:t>
            </a:fld>
            <a:endParaRPr lang="en-US" b="0"/>
          </a:p>
        </p:txBody>
      </p:sp>
      <p:sp>
        <p:nvSpPr>
          <p:cNvPr id="48131" name="Rectangle 2"/>
          <p:cNvSpPr>
            <a:spLocks noGrp="1" noChangeArrowheads="1"/>
          </p:cNvSpPr>
          <p:nvPr>
            <p:ph type="title"/>
          </p:nvPr>
        </p:nvSpPr>
        <p:spPr/>
        <p:txBody>
          <a:bodyPr/>
          <a:lstStyle/>
          <a:p>
            <a:pPr eaLnBrk="1" hangingPunct="1"/>
            <a:r>
              <a:rPr lang="en-US">
                <a:latin typeface="Arial" charset="0"/>
              </a:rPr>
              <a:t>Kernel Implementing wait and signal</a:t>
            </a:r>
          </a:p>
        </p:txBody>
      </p:sp>
      <p:sp>
        <p:nvSpPr>
          <p:cNvPr id="48132" name="Rectangle 3"/>
          <p:cNvSpPr>
            <a:spLocks noGrp="1" noChangeArrowheads="1"/>
          </p:cNvSpPr>
          <p:nvPr>
            <p:ph type="body" idx="1"/>
          </p:nvPr>
        </p:nvSpPr>
        <p:spPr/>
        <p:txBody>
          <a:bodyPr/>
          <a:lstStyle/>
          <a:p>
            <a:pPr eaLnBrk="1" hangingPunct="1"/>
            <a:r>
              <a:rPr lang="en-US" dirty="0" smtClean="0">
                <a:latin typeface="Arial" charset="0"/>
              </a:rPr>
              <a:t>The wait and signal operations must be atomic. The integer value is updated.</a:t>
            </a:r>
          </a:p>
          <a:p>
            <a:pPr eaLnBrk="1" hangingPunct="1"/>
            <a:r>
              <a:rPr lang="en-US" dirty="0" smtClean="0">
                <a:latin typeface="Arial" charset="0"/>
              </a:rPr>
              <a:t>No two </a:t>
            </a:r>
            <a:r>
              <a:rPr lang="en-US" dirty="0">
                <a:latin typeface="Arial" charset="0"/>
              </a:rPr>
              <a:t>processes can execute wait() and signal() critical sections  at the same time.  </a:t>
            </a:r>
            <a:endParaRPr lang="en-US" dirty="0" smtClean="0">
              <a:latin typeface="Arial" charset="0"/>
            </a:endParaRPr>
          </a:p>
          <a:p>
            <a:pPr marL="342900" lvl="1" indent="-342900" eaLnBrk="1" hangingPunct="1">
              <a:buFontTx/>
              <a:buChar char="•"/>
            </a:pPr>
            <a:r>
              <a:rPr lang="en-US" dirty="0">
                <a:latin typeface="Arial" charset="0"/>
              </a:rPr>
              <a:t>Critical section in wait / signal: part that is updating the integer </a:t>
            </a:r>
            <a:r>
              <a:rPr lang="en-US" dirty="0" smtClean="0">
                <a:latin typeface="Arial" charset="0"/>
              </a:rPr>
              <a:t>value</a:t>
            </a:r>
          </a:p>
          <a:p>
            <a:pPr marL="742950" lvl="2" indent="-342900" eaLnBrk="1" hangingPunct="1"/>
            <a:r>
              <a:rPr lang="en-US" sz="1800" dirty="0" smtClean="0">
                <a:latin typeface="Arial" charset="0"/>
              </a:rPr>
              <a:t>Critical section is short</a:t>
            </a:r>
          </a:p>
          <a:p>
            <a:pPr marL="342900" lvl="1" indent="-342900" eaLnBrk="1" hangingPunct="1">
              <a:buFontTx/>
              <a:buChar char="•"/>
            </a:pPr>
            <a:r>
              <a:rPr lang="en-US" dirty="0" smtClean="0">
                <a:latin typeface="Arial" charset="0"/>
              </a:rPr>
              <a:t>How </a:t>
            </a:r>
            <a:r>
              <a:rPr lang="en-US" dirty="0">
                <a:latin typeface="Arial" charset="0"/>
              </a:rPr>
              <a:t>can the kernel ensure that? It can NOT use semaphores to implement semaphores</a:t>
            </a:r>
            <a:r>
              <a:rPr lang="en-US" dirty="0" smtClean="0">
                <a:latin typeface="Arial" charset="0"/>
              </a:rPr>
              <a:t>.</a:t>
            </a:r>
          </a:p>
          <a:p>
            <a:pPr eaLnBrk="1" hangingPunct="1"/>
            <a:r>
              <a:rPr lang="en-US" dirty="0" smtClean="0">
                <a:latin typeface="Arial" charset="0"/>
              </a:rPr>
              <a:t>Kernel </a:t>
            </a:r>
            <a:r>
              <a:rPr lang="en-US" dirty="0">
                <a:latin typeface="Arial" charset="0"/>
              </a:rPr>
              <a:t>can guarantee this. </a:t>
            </a:r>
          </a:p>
          <a:p>
            <a:pPr lvl="1" eaLnBrk="1" hangingPunct="1"/>
            <a:r>
              <a:rPr lang="en-US" sz="1800" dirty="0">
                <a:latin typeface="Arial" charset="0"/>
              </a:rPr>
              <a:t>By disabling interrupts in a single CPU system</a:t>
            </a:r>
          </a:p>
          <a:p>
            <a:pPr lvl="1" eaLnBrk="1" hangingPunct="1"/>
            <a:r>
              <a:rPr lang="en-US" sz="1800" dirty="0">
                <a:latin typeface="Arial" charset="0"/>
              </a:rPr>
              <a:t>By use of spin locks in a multi-processor system	</a:t>
            </a:r>
          </a:p>
          <a:p>
            <a:pPr eaLnBrk="1" hangingPunct="1"/>
            <a:endParaRPr lang="en-US" sz="1800" dirty="0">
              <a:latin typeface="Arial"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25663759-3AD8-B646-B707-1B1917411ED8}" type="slidenum">
              <a:rPr lang="en-US" b="0"/>
              <a:pPr eaLnBrk="1" hangingPunct="1"/>
              <a:t>49</a:t>
            </a:fld>
            <a:endParaRPr lang="en-US" b="0"/>
          </a:p>
        </p:txBody>
      </p:sp>
      <p:sp>
        <p:nvSpPr>
          <p:cNvPr id="49155" name="Rectangle 2"/>
          <p:cNvSpPr>
            <a:spLocks noGrp="1" noChangeArrowheads="1"/>
          </p:cNvSpPr>
          <p:nvPr>
            <p:ph type="title"/>
          </p:nvPr>
        </p:nvSpPr>
        <p:spPr/>
        <p:txBody>
          <a:bodyPr/>
          <a:lstStyle/>
          <a:p>
            <a:pPr eaLnBrk="1" hangingPunct="1"/>
            <a:r>
              <a:rPr lang="en-US">
                <a:latin typeface="Arial" charset="0"/>
              </a:rPr>
              <a:t>Deadlock and Starvation</a:t>
            </a:r>
          </a:p>
        </p:txBody>
      </p:sp>
      <p:sp>
        <p:nvSpPr>
          <p:cNvPr id="49156" name="Rectangle 3"/>
          <p:cNvSpPr>
            <a:spLocks noGrp="1" noChangeArrowheads="1"/>
          </p:cNvSpPr>
          <p:nvPr>
            <p:ph type="body" idx="1"/>
          </p:nvPr>
        </p:nvSpPr>
        <p:spPr/>
        <p:txBody>
          <a:bodyPr/>
          <a:lstStyle/>
          <a:p>
            <a:pPr eaLnBrk="1" hangingPunct="1"/>
            <a:r>
              <a:rPr lang="en-US" sz="1800" b="1" dirty="0">
                <a:latin typeface="Arial" charset="0"/>
              </a:rPr>
              <a:t>Deadlock</a:t>
            </a:r>
            <a:r>
              <a:rPr lang="en-US" sz="1800" dirty="0">
                <a:latin typeface="Arial" charset="0"/>
              </a:rPr>
              <a:t> – two or more processes are waiting indefinitely for an event that can be caused by only one of the waiting processes</a:t>
            </a:r>
          </a:p>
          <a:p>
            <a:pPr eaLnBrk="1" hangingPunct="1"/>
            <a:r>
              <a:rPr lang="en-US" sz="1800" dirty="0">
                <a:latin typeface="Arial" charset="0"/>
              </a:rPr>
              <a:t>Let </a:t>
            </a:r>
            <a:r>
              <a:rPr lang="en-US" sz="1600" dirty="0">
                <a:latin typeface="Arial" charset="0"/>
              </a:rPr>
              <a:t>S</a:t>
            </a:r>
            <a:r>
              <a:rPr lang="en-US" sz="1800" dirty="0">
                <a:latin typeface="Arial" charset="0"/>
              </a:rPr>
              <a:t> and </a:t>
            </a:r>
            <a:r>
              <a:rPr lang="en-US" sz="1600" dirty="0">
                <a:latin typeface="Arial" charset="0"/>
              </a:rPr>
              <a:t>Q</a:t>
            </a:r>
            <a:r>
              <a:rPr lang="en-US" sz="1800" dirty="0">
                <a:latin typeface="Arial" charset="0"/>
              </a:rPr>
              <a:t> be two semaphores initialized to 1</a:t>
            </a:r>
          </a:p>
          <a:p>
            <a:pPr eaLnBrk="1" hangingPunct="1">
              <a:buFontTx/>
              <a:buNone/>
            </a:pPr>
            <a:r>
              <a:rPr lang="en-US" sz="1800" i="1" dirty="0">
                <a:latin typeface="Arial" charset="0"/>
              </a:rPr>
              <a:t>		        P</a:t>
            </a:r>
            <a:r>
              <a:rPr lang="en-US" sz="1800" baseline="-25000" dirty="0">
                <a:latin typeface="Arial" charset="0"/>
              </a:rPr>
              <a:t>0</a:t>
            </a:r>
            <a:r>
              <a:rPr lang="en-US" sz="1800" dirty="0">
                <a:latin typeface="Arial" charset="0"/>
              </a:rPr>
              <a:t>	                            </a:t>
            </a:r>
            <a:r>
              <a:rPr lang="en-US" sz="1800" i="1" dirty="0">
                <a:latin typeface="Arial" charset="0"/>
              </a:rPr>
              <a:t>P</a:t>
            </a:r>
            <a:r>
              <a:rPr lang="en-US" sz="1800" baseline="-25000" dirty="0">
                <a:latin typeface="Arial" charset="0"/>
              </a:rPr>
              <a:t>1</a:t>
            </a:r>
          </a:p>
          <a:p>
            <a:pPr eaLnBrk="1" hangingPunct="1">
              <a:buFontTx/>
              <a:buNone/>
            </a:pPr>
            <a:r>
              <a:rPr lang="en-US" sz="1800" dirty="0">
                <a:latin typeface="Arial" charset="0"/>
              </a:rPr>
              <a:t>		     </a:t>
            </a:r>
            <a:r>
              <a:rPr lang="en-US" sz="1600" dirty="0">
                <a:latin typeface="Arial" charset="0"/>
              </a:rPr>
              <a:t>wait (S); 	                                   wait (Q);</a:t>
            </a:r>
          </a:p>
          <a:p>
            <a:pPr eaLnBrk="1" hangingPunct="1">
              <a:buFontTx/>
              <a:buNone/>
            </a:pPr>
            <a:r>
              <a:rPr lang="en-US" sz="1600" dirty="0">
                <a:latin typeface="Arial" charset="0"/>
              </a:rPr>
              <a:t>		      wait (Q); 	                                     wait (S);</a:t>
            </a:r>
          </a:p>
          <a:p>
            <a:pPr eaLnBrk="1" hangingPunct="1">
              <a:buFontTx/>
              <a:buNone/>
            </a:pPr>
            <a:r>
              <a:rPr lang="en-US" sz="1600" dirty="0">
                <a:latin typeface="Arial" charset="0"/>
              </a:rPr>
              <a:t>		. 		.</a:t>
            </a:r>
          </a:p>
          <a:p>
            <a:pPr eaLnBrk="1" hangingPunct="1">
              <a:buFontTx/>
              <a:buNone/>
            </a:pPr>
            <a:r>
              <a:rPr lang="en-US" sz="1600" dirty="0">
                <a:latin typeface="Arial" charset="0"/>
              </a:rPr>
              <a:t>		. 		.</a:t>
            </a:r>
          </a:p>
          <a:p>
            <a:pPr eaLnBrk="1" hangingPunct="1">
              <a:buFontTx/>
              <a:buNone/>
            </a:pPr>
            <a:r>
              <a:rPr lang="en-US" sz="1600" dirty="0">
                <a:latin typeface="Arial" charset="0"/>
              </a:rPr>
              <a:t>		. 		.</a:t>
            </a:r>
          </a:p>
          <a:p>
            <a:pPr eaLnBrk="1" hangingPunct="1">
              <a:buFontTx/>
              <a:buNone/>
            </a:pPr>
            <a:r>
              <a:rPr lang="en-US" sz="1600" dirty="0">
                <a:latin typeface="Arial" charset="0"/>
              </a:rPr>
              <a:t>		      signal  (S); 	                                  signal (Q);</a:t>
            </a:r>
          </a:p>
          <a:p>
            <a:pPr eaLnBrk="1" hangingPunct="1">
              <a:buFontTx/>
              <a:buNone/>
            </a:pPr>
            <a:r>
              <a:rPr lang="en-US" sz="1600" dirty="0">
                <a:latin typeface="Arial" charset="0"/>
              </a:rPr>
              <a:t>		      signal (Q); 	                                   signal (S);</a:t>
            </a:r>
          </a:p>
          <a:p>
            <a:pPr eaLnBrk="1" hangingPunct="1"/>
            <a:r>
              <a:rPr lang="en-US" sz="1800" b="1" dirty="0">
                <a:latin typeface="Arial" charset="0"/>
                <a:sym typeface="MT Extra" charset="0"/>
              </a:rPr>
              <a:t>Starvation</a:t>
            </a:r>
            <a:r>
              <a:rPr lang="en-US" sz="1800" dirty="0">
                <a:latin typeface="Arial" charset="0"/>
                <a:sym typeface="MT Extra" charset="0"/>
              </a:rPr>
              <a:t> </a:t>
            </a:r>
            <a:r>
              <a:rPr lang="en-US" sz="1800" dirty="0">
                <a:latin typeface="Arial" charset="0"/>
              </a:rPr>
              <a:t> – indefinite blocking.  A process may never be removed from the semaphore queue in which it is suspended</a:t>
            </a:r>
          </a:p>
          <a:p>
            <a:pPr eaLnBrk="1" hangingPunct="1"/>
            <a:r>
              <a:rPr lang="en-US" sz="1800" b="1" dirty="0">
                <a:latin typeface="Arial" charset="0"/>
              </a:rPr>
              <a:t>Priority Inversion</a:t>
            </a:r>
            <a:r>
              <a:rPr lang="en-US" sz="1800" dirty="0">
                <a:latin typeface="Arial" charset="0"/>
              </a:rPr>
              <a:t>  - Scheduling problem when lower-priority process holds a lock needed by higher-priority process</a:t>
            </a:r>
          </a:p>
          <a:p>
            <a:pPr eaLnBrk="1" hangingPunct="1"/>
            <a:endParaRPr lang="en-US" sz="1800" dirty="0">
              <a:latin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0B3B90A3-AF0E-D047-ACEA-DAC7BA5F3CAF}" type="slidenum">
              <a:rPr lang="en-US" b="0"/>
              <a:pPr eaLnBrk="1" hangingPunct="1"/>
              <a:t>5</a:t>
            </a:fld>
            <a:endParaRPr lang="en-US" b="0"/>
          </a:p>
        </p:txBody>
      </p:sp>
      <p:sp>
        <p:nvSpPr>
          <p:cNvPr id="6147" name="Rectangle 4"/>
          <p:cNvSpPr>
            <a:spLocks noGrp="1" noChangeArrowheads="1"/>
          </p:cNvSpPr>
          <p:nvPr>
            <p:ph type="title"/>
          </p:nvPr>
        </p:nvSpPr>
        <p:spPr/>
        <p:txBody>
          <a:bodyPr/>
          <a:lstStyle/>
          <a:p>
            <a:pPr eaLnBrk="1" hangingPunct="1"/>
            <a:r>
              <a:rPr lang="en-US">
                <a:latin typeface="Arial" charset="0"/>
              </a:rPr>
              <a:t>Producer and Consumer Code</a:t>
            </a:r>
          </a:p>
        </p:txBody>
      </p:sp>
      <p:sp>
        <p:nvSpPr>
          <p:cNvPr id="6148" name="Rectangle 3"/>
          <p:cNvSpPr>
            <a:spLocks noChangeArrowheads="1"/>
          </p:cNvSpPr>
          <p:nvPr/>
        </p:nvSpPr>
        <p:spPr bwMode="auto">
          <a:xfrm>
            <a:off x="323850" y="2128838"/>
            <a:ext cx="4176713" cy="40370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a:spcBef>
                <a:spcPct val="20000"/>
              </a:spcBef>
            </a:pPr>
            <a:r>
              <a:rPr lang="en-US" b="0"/>
              <a:t>while (true) {</a:t>
            </a:r>
          </a:p>
          <a:p>
            <a:pPr marL="342900" indent="-342900">
              <a:spcBef>
                <a:spcPct val="20000"/>
              </a:spcBef>
            </a:pPr>
            <a:r>
              <a:rPr lang="en-US" b="0"/>
              <a:t>         /*produce an item*/</a:t>
            </a:r>
          </a:p>
          <a:p>
            <a:pPr marL="342900" indent="-342900">
              <a:spcBef>
                <a:spcPct val="20000"/>
              </a:spcBef>
            </a:pPr>
            <a:r>
              <a:rPr lang="en-US" b="0"/>
              <a:t>          nextProduced  = ….</a:t>
            </a:r>
          </a:p>
          <a:p>
            <a:pPr marL="342900" indent="-342900">
              <a:spcBef>
                <a:spcPct val="20000"/>
              </a:spcBef>
            </a:pPr>
            <a:endParaRPr lang="en-US" b="0"/>
          </a:p>
          <a:p>
            <a:pPr marL="342900" indent="-342900">
              <a:spcBef>
                <a:spcPct val="20000"/>
              </a:spcBef>
            </a:pPr>
            <a:r>
              <a:rPr lang="en-US" b="0"/>
              <a:t>	     while (count == BUFFER_SIZE)</a:t>
            </a:r>
          </a:p>
          <a:p>
            <a:pPr marL="342900" indent="-342900">
              <a:spcBef>
                <a:spcPct val="20000"/>
              </a:spcBef>
            </a:pPr>
            <a:r>
              <a:rPr lang="en-US" b="0"/>
              <a:t>		      ; // do nothing</a:t>
            </a:r>
          </a:p>
          <a:p>
            <a:pPr marL="342900" indent="-342900">
              <a:spcBef>
                <a:spcPct val="20000"/>
              </a:spcBef>
            </a:pPr>
            <a:endParaRPr lang="en-US" b="0"/>
          </a:p>
          <a:p>
            <a:pPr marL="342900" indent="-342900">
              <a:spcBef>
                <a:spcPct val="20000"/>
              </a:spcBef>
            </a:pPr>
            <a:r>
              <a:rPr lang="en-US" b="0"/>
              <a:t>          buffer [in] = nextProduced;</a:t>
            </a:r>
          </a:p>
          <a:p>
            <a:pPr marL="342900" indent="-342900">
              <a:spcBef>
                <a:spcPct val="20000"/>
              </a:spcBef>
            </a:pPr>
            <a:r>
              <a:rPr lang="en-US" b="0"/>
              <a:t>	     in = (in + 1) % BUFFER_SIZE;</a:t>
            </a:r>
          </a:p>
          <a:p>
            <a:pPr marL="342900" indent="-342900">
              <a:spcBef>
                <a:spcPct val="20000"/>
              </a:spcBef>
            </a:pPr>
            <a:r>
              <a:rPr lang="en-US" b="0"/>
              <a:t>	     count++;</a:t>
            </a:r>
          </a:p>
          <a:p>
            <a:pPr marL="342900" indent="-342900">
              <a:spcBef>
                <a:spcPct val="20000"/>
              </a:spcBef>
            </a:pPr>
            <a:r>
              <a:rPr lang="en-US" b="0"/>
              <a:t>}</a:t>
            </a:r>
            <a:r>
              <a:rPr lang="en-US" sz="2000" b="0">
                <a:solidFill>
                  <a:srgbClr val="0000FF"/>
                </a:solidFill>
              </a:rPr>
              <a:t>  </a:t>
            </a:r>
          </a:p>
        </p:txBody>
      </p:sp>
      <p:sp>
        <p:nvSpPr>
          <p:cNvPr id="6149" name="Rectangle 3"/>
          <p:cNvSpPr>
            <a:spLocks noChangeArrowheads="1"/>
          </p:cNvSpPr>
          <p:nvPr/>
        </p:nvSpPr>
        <p:spPr bwMode="auto">
          <a:xfrm>
            <a:off x="4572000" y="2128838"/>
            <a:ext cx="4824413" cy="4032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a:spcBef>
                <a:spcPct val="20000"/>
              </a:spcBef>
            </a:pPr>
            <a:r>
              <a:rPr lang="en-US" b="0"/>
              <a:t>while (true)  {</a:t>
            </a:r>
          </a:p>
          <a:p>
            <a:pPr marL="342900" indent="-342900">
              <a:spcBef>
                <a:spcPct val="20000"/>
              </a:spcBef>
            </a:pPr>
            <a:r>
              <a:rPr lang="en-US" b="0"/>
              <a:t>	  while (count == 0)</a:t>
            </a:r>
          </a:p>
          <a:p>
            <a:pPr marL="342900" indent="-342900">
              <a:spcBef>
                <a:spcPct val="20000"/>
              </a:spcBef>
            </a:pPr>
            <a:r>
              <a:rPr lang="en-US" b="0"/>
              <a:t>		 ; // do nothing</a:t>
            </a:r>
          </a:p>
          <a:p>
            <a:pPr marL="342900" indent="-342900">
              <a:spcBef>
                <a:spcPct val="20000"/>
              </a:spcBef>
            </a:pPr>
            <a:r>
              <a:rPr lang="en-US" b="0"/>
              <a:t>	       </a:t>
            </a:r>
          </a:p>
          <a:p>
            <a:pPr marL="342900" indent="-342900">
              <a:spcBef>
                <a:spcPct val="20000"/>
              </a:spcBef>
            </a:pPr>
            <a:r>
              <a:rPr lang="en-US" b="0"/>
              <a:t>       nextConsumed =  buffer[out];</a:t>
            </a:r>
          </a:p>
          <a:p>
            <a:pPr marL="342900" indent="-342900">
              <a:spcBef>
                <a:spcPct val="20000"/>
              </a:spcBef>
            </a:pPr>
            <a:r>
              <a:rPr lang="en-US" b="0"/>
              <a:t>	  out = (out + 1) % BUFFER_SIZE;</a:t>
            </a:r>
          </a:p>
          <a:p>
            <a:pPr marL="342900" indent="-342900">
              <a:spcBef>
                <a:spcPct val="20000"/>
              </a:spcBef>
            </a:pPr>
            <a:r>
              <a:rPr lang="en-US" b="0"/>
              <a:t>	  count--;</a:t>
            </a:r>
          </a:p>
          <a:p>
            <a:pPr marL="342900" indent="-342900">
              <a:spcBef>
                <a:spcPct val="20000"/>
              </a:spcBef>
            </a:pPr>
            <a:endParaRPr lang="en-US" b="0"/>
          </a:p>
          <a:p>
            <a:pPr marL="342900" indent="-342900">
              <a:spcBef>
                <a:spcPct val="20000"/>
              </a:spcBef>
            </a:pPr>
            <a:r>
              <a:rPr lang="en-US" b="0"/>
              <a:t>	   /*consume item nextConsumed*/</a:t>
            </a:r>
          </a:p>
          <a:p>
            <a:pPr marL="342900" indent="-342900">
              <a:spcBef>
                <a:spcPct val="20000"/>
              </a:spcBef>
            </a:pPr>
            <a:r>
              <a:rPr lang="en-US" b="0"/>
              <a:t>}</a:t>
            </a:r>
          </a:p>
        </p:txBody>
      </p:sp>
      <p:sp>
        <p:nvSpPr>
          <p:cNvPr id="6150" name="Text Box 7"/>
          <p:cNvSpPr txBox="1">
            <a:spLocks noChangeArrowheads="1"/>
          </p:cNvSpPr>
          <p:nvPr/>
        </p:nvSpPr>
        <p:spPr bwMode="auto">
          <a:xfrm>
            <a:off x="1042988" y="1557338"/>
            <a:ext cx="15144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a:latin typeface="Felix Titling" charset="0"/>
              </a:rPr>
              <a:t>Producer</a:t>
            </a:r>
          </a:p>
        </p:txBody>
      </p:sp>
      <p:sp>
        <p:nvSpPr>
          <p:cNvPr id="6151" name="Text Box 8"/>
          <p:cNvSpPr txBox="1">
            <a:spLocks noChangeArrowheads="1"/>
          </p:cNvSpPr>
          <p:nvPr/>
        </p:nvSpPr>
        <p:spPr bwMode="auto">
          <a:xfrm>
            <a:off x="5580063" y="1557338"/>
            <a:ext cx="15144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a:latin typeface="Felix Titling" charset="0"/>
              </a:rPr>
              <a:t>ConSUMER</a:t>
            </a:r>
          </a:p>
        </p:txBody>
      </p:sp>
      <p:sp>
        <p:nvSpPr>
          <p:cNvPr id="6152" name="Rectangle 9"/>
          <p:cNvSpPr>
            <a:spLocks noChangeArrowheads="1"/>
          </p:cNvSpPr>
          <p:nvPr/>
        </p:nvSpPr>
        <p:spPr bwMode="auto">
          <a:xfrm>
            <a:off x="322263" y="1985963"/>
            <a:ext cx="4105275" cy="3960812"/>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6153" name="Rectangle 10"/>
          <p:cNvSpPr>
            <a:spLocks noChangeArrowheads="1"/>
          </p:cNvSpPr>
          <p:nvPr/>
        </p:nvSpPr>
        <p:spPr bwMode="auto">
          <a:xfrm>
            <a:off x="4570413" y="1985963"/>
            <a:ext cx="4105275" cy="3960812"/>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92190E8B-BE32-7647-A222-A5236341BA0F}" type="slidenum">
              <a:rPr lang="en-US" b="0"/>
              <a:pPr eaLnBrk="1" hangingPunct="1"/>
              <a:t>50</a:t>
            </a:fld>
            <a:endParaRPr lang="en-US" b="0"/>
          </a:p>
        </p:txBody>
      </p:sp>
      <p:sp>
        <p:nvSpPr>
          <p:cNvPr id="50179" name="Rectangle 2"/>
          <p:cNvSpPr>
            <a:spLocks noGrp="1" noChangeArrowheads="1"/>
          </p:cNvSpPr>
          <p:nvPr>
            <p:ph type="title"/>
          </p:nvPr>
        </p:nvSpPr>
        <p:spPr/>
        <p:txBody>
          <a:bodyPr/>
          <a:lstStyle/>
          <a:p>
            <a:pPr eaLnBrk="1" hangingPunct="1"/>
            <a:r>
              <a:rPr lang="en-US">
                <a:latin typeface="Arial" charset="0"/>
              </a:rPr>
              <a:t>Classical Problems of Synchronization</a:t>
            </a:r>
          </a:p>
        </p:txBody>
      </p:sp>
      <p:sp>
        <p:nvSpPr>
          <p:cNvPr id="50180" name="Rectangle 3"/>
          <p:cNvSpPr>
            <a:spLocks noGrp="1" noChangeArrowheads="1"/>
          </p:cNvSpPr>
          <p:nvPr>
            <p:ph type="body" idx="1"/>
          </p:nvPr>
        </p:nvSpPr>
        <p:spPr/>
        <p:txBody>
          <a:bodyPr/>
          <a:lstStyle/>
          <a:p>
            <a:pPr eaLnBrk="1" hangingPunct="1"/>
            <a:r>
              <a:rPr lang="en-US">
                <a:latin typeface="Arial" charset="0"/>
              </a:rPr>
              <a:t>Bounded-Buffer Problem</a:t>
            </a:r>
          </a:p>
          <a:p>
            <a:pPr eaLnBrk="1" hangingPunct="1"/>
            <a:r>
              <a:rPr lang="en-US">
                <a:latin typeface="Arial" charset="0"/>
              </a:rPr>
              <a:t>Readers and Writers Problem</a:t>
            </a:r>
          </a:p>
          <a:p>
            <a:pPr eaLnBrk="1" hangingPunct="1"/>
            <a:r>
              <a:rPr lang="en-US">
                <a:latin typeface="Arial" charset="0"/>
              </a:rPr>
              <a:t>Dining-Philosophers Problem</a:t>
            </a:r>
          </a:p>
          <a:p>
            <a:pPr eaLnBrk="1" hangingPunct="1"/>
            <a:endParaRPr lang="en-US">
              <a:latin typeface="Arial"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86887C3D-E434-984E-B037-84030CB6F8CC}" type="slidenum">
              <a:rPr lang="en-US" b="0"/>
              <a:pPr eaLnBrk="1" hangingPunct="1"/>
              <a:t>51</a:t>
            </a:fld>
            <a:endParaRPr lang="en-US" b="0"/>
          </a:p>
        </p:txBody>
      </p:sp>
      <p:sp>
        <p:nvSpPr>
          <p:cNvPr id="51203" name="Rectangle 2"/>
          <p:cNvSpPr>
            <a:spLocks noGrp="1" noChangeArrowheads="1"/>
          </p:cNvSpPr>
          <p:nvPr>
            <p:ph type="title"/>
          </p:nvPr>
        </p:nvSpPr>
        <p:spPr/>
        <p:txBody>
          <a:bodyPr/>
          <a:lstStyle/>
          <a:p>
            <a:pPr eaLnBrk="1" hangingPunct="1"/>
            <a:r>
              <a:rPr lang="en-US">
                <a:latin typeface="Arial" charset="0"/>
              </a:rPr>
              <a:t>Bounded Buffer Problem</a:t>
            </a:r>
          </a:p>
        </p:txBody>
      </p:sp>
      <p:sp>
        <p:nvSpPr>
          <p:cNvPr id="51204" name="Rectangle 3"/>
          <p:cNvSpPr>
            <a:spLocks noGrp="1" noChangeArrowheads="1"/>
          </p:cNvSpPr>
          <p:nvPr>
            <p:ph type="body" idx="1"/>
          </p:nvPr>
        </p:nvSpPr>
        <p:spPr/>
        <p:txBody>
          <a:bodyPr/>
          <a:lstStyle/>
          <a:p>
            <a:pPr eaLnBrk="1" hangingPunct="1"/>
            <a:r>
              <a:rPr lang="en-US" i="1">
                <a:latin typeface="Arial" charset="0"/>
              </a:rPr>
              <a:t>N</a:t>
            </a:r>
            <a:r>
              <a:rPr lang="en-US">
                <a:latin typeface="Arial" charset="0"/>
              </a:rPr>
              <a:t> buffers, each can hold one item</a:t>
            </a:r>
          </a:p>
          <a:p>
            <a:pPr eaLnBrk="1" hangingPunct="1"/>
            <a:r>
              <a:rPr lang="en-US">
                <a:latin typeface="Arial" charset="0"/>
              </a:rPr>
              <a:t>Semaphore </a:t>
            </a:r>
            <a:r>
              <a:rPr lang="en-US" b="1">
                <a:latin typeface="Arial" charset="0"/>
              </a:rPr>
              <a:t>mutex</a:t>
            </a:r>
            <a:r>
              <a:rPr lang="en-US">
                <a:latin typeface="Arial" charset="0"/>
              </a:rPr>
              <a:t> initialized to the value 1</a:t>
            </a:r>
          </a:p>
          <a:p>
            <a:pPr eaLnBrk="1" hangingPunct="1"/>
            <a:r>
              <a:rPr lang="en-US">
                <a:latin typeface="Arial" charset="0"/>
              </a:rPr>
              <a:t>Semaphore </a:t>
            </a:r>
            <a:r>
              <a:rPr lang="en-US" b="1">
                <a:latin typeface="Arial" charset="0"/>
              </a:rPr>
              <a:t>full</a:t>
            </a:r>
            <a:r>
              <a:rPr lang="en-US">
                <a:latin typeface="Arial" charset="0"/>
              </a:rPr>
              <a:t> initialized to the value 0</a:t>
            </a:r>
          </a:p>
          <a:p>
            <a:pPr eaLnBrk="1" hangingPunct="1"/>
            <a:r>
              <a:rPr lang="en-US">
                <a:latin typeface="Arial" charset="0"/>
              </a:rPr>
              <a:t>Semaphore </a:t>
            </a:r>
            <a:r>
              <a:rPr lang="en-US" b="1">
                <a:latin typeface="Arial" charset="0"/>
              </a:rPr>
              <a:t>empty</a:t>
            </a:r>
            <a:r>
              <a:rPr lang="en-US">
                <a:latin typeface="Arial" charset="0"/>
              </a:rPr>
              <a:t> initialized to the value N.</a:t>
            </a:r>
          </a:p>
        </p:txBody>
      </p:sp>
      <p:sp>
        <p:nvSpPr>
          <p:cNvPr id="51205" name="Rectangle 4"/>
          <p:cNvSpPr>
            <a:spLocks noChangeArrowheads="1"/>
          </p:cNvSpPr>
          <p:nvPr/>
        </p:nvSpPr>
        <p:spPr bwMode="auto">
          <a:xfrm>
            <a:off x="3348038" y="4438650"/>
            <a:ext cx="217487" cy="503238"/>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51206" name="Rectangle 5"/>
          <p:cNvSpPr>
            <a:spLocks noChangeArrowheads="1"/>
          </p:cNvSpPr>
          <p:nvPr/>
        </p:nvSpPr>
        <p:spPr bwMode="auto">
          <a:xfrm>
            <a:off x="3563938" y="4438650"/>
            <a:ext cx="217487" cy="503238"/>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51207" name="Rectangle 6"/>
          <p:cNvSpPr>
            <a:spLocks noChangeArrowheads="1"/>
          </p:cNvSpPr>
          <p:nvPr/>
        </p:nvSpPr>
        <p:spPr bwMode="auto">
          <a:xfrm>
            <a:off x="3779838" y="4438650"/>
            <a:ext cx="217487" cy="503238"/>
          </a:xfrm>
          <a:prstGeom prst="rect">
            <a:avLst/>
          </a:prstGeom>
          <a:solidFill>
            <a:srgbClr val="969696"/>
          </a:solidFill>
          <a:ln w="3175">
            <a:solidFill>
              <a:schemeClr val="tx1"/>
            </a:solidFill>
            <a:miter lim="800000"/>
            <a:headEnd type="none" w="lg" len="lg"/>
            <a:tailEnd type="none" w="lg" len="lg"/>
          </a:ln>
        </p:spPr>
        <p:txBody>
          <a:bodyPr wrap="none" lIns="90000" tIns="46800" rIns="90000" bIns="46800" anchor="ctr"/>
          <a:lstStyle/>
          <a:p>
            <a:endParaRPr lang="en-US"/>
          </a:p>
        </p:txBody>
      </p:sp>
      <p:sp>
        <p:nvSpPr>
          <p:cNvPr id="51208" name="Rectangle 7"/>
          <p:cNvSpPr>
            <a:spLocks noChangeArrowheads="1"/>
          </p:cNvSpPr>
          <p:nvPr/>
        </p:nvSpPr>
        <p:spPr bwMode="auto">
          <a:xfrm>
            <a:off x="3995738" y="4438650"/>
            <a:ext cx="217487" cy="503238"/>
          </a:xfrm>
          <a:prstGeom prst="rect">
            <a:avLst/>
          </a:prstGeom>
          <a:solidFill>
            <a:srgbClr val="969696"/>
          </a:solidFill>
          <a:ln w="3175">
            <a:solidFill>
              <a:schemeClr val="tx1"/>
            </a:solidFill>
            <a:miter lim="800000"/>
            <a:headEnd type="none" w="lg" len="lg"/>
            <a:tailEnd type="none" w="lg" len="lg"/>
          </a:ln>
        </p:spPr>
        <p:txBody>
          <a:bodyPr wrap="none" lIns="90000" tIns="46800" rIns="90000" bIns="46800" anchor="ctr"/>
          <a:lstStyle/>
          <a:p>
            <a:endParaRPr lang="en-US"/>
          </a:p>
        </p:txBody>
      </p:sp>
      <p:sp>
        <p:nvSpPr>
          <p:cNvPr id="51209" name="Rectangle 8"/>
          <p:cNvSpPr>
            <a:spLocks noChangeArrowheads="1"/>
          </p:cNvSpPr>
          <p:nvPr/>
        </p:nvSpPr>
        <p:spPr bwMode="auto">
          <a:xfrm>
            <a:off x="4211638" y="4438650"/>
            <a:ext cx="217487" cy="503238"/>
          </a:xfrm>
          <a:prstGeom prst="rect">
            <a:avLst/>
          </a:prstGeom>
          <a:solidFill>
            <a:srgbClr val="969696"/>
          </a:solidFill>
          <a:ln w="3175">
            <a:solidFill>
              <a:schemeClr val="tx1"/>
            </a:solidFill>
            <a:miter lim="800000"/>
            <a:headEnd type="none" w="lg" len="lg"/>
            <a:tailEnd type="none" w="lg" len="lg"/>
          </a:ln>
        </p:spPr>
        <p:txBody>
          <a:bodyPr wrap="none" lIns="90000" tIns="46800" rIns="90000" bIns="46800" anchor="ctr"/>
          <a:lstStyle/>
          <a:p>
            <a:endParaRPr lang="en-US"/>
          </a:p>
        </p:txBody>
      </p:sp>
      <p:sp>
        <p:nvSpPr>
          <p:cNvPr id="51210" name="Rectangle 9"/>
          <p:cNvSpPr>
            <a:spLocks noChangeArrowheads="1"/>
          </p:cNvSpPr>
          <p:nvPr/>
        </p:nvSpPr>
        <p:spPr bwMode="auto">
          <a:xfrm>
            <a:off x="4427538" y="4438650"/>
            <a:ext cx="217487" cy="503238"/>
          </a:xfrm>
          <a:prstGeom prst="rect">
            <a:avLst/>
          </a:prstGeom>
          <a:solidFill>
            <a:srgbClr val="969696"/>
          </a:solidFill>
          <a:ln w="3175">
            <a:solidFill>
              <a:schemeClr val="tx1"/>
            </a:solidFill>
            <a:miter lim="800000"/>
            <a:headEnd type="none" w="lg" len="lg"/>
            <a:tailEnd type="none" w="lg" len="lg"/>
          </a:ln>
        </p:spPr>
        <p:txBody>
          <a:bodyPr wrap="none" lIns="90000" tIns="46800" rIns="90000" bIns="46800" anchor="ctr"/>
          <a:lstStyle/>
          <a:p>
            <a:endParaRPr lang="en-US"/>
          </a:p>
        </p:txBody>
      </p:sp>
      <p:sp>
        <p:nvSpPr>
          <p:cNvPr id="51211" name="Rectangle 10"/>
          <p:cNvSpPr>
            <a:spLocks noChangeArrowheads="1"/>
          </p:cNvSpPr>
          <p:nvPr/>
        </p:nvSpPr>
        <p:spPr bwMode="auto">
          <a:xfrm>
            <a:off x="4643438" y="4438650"/>
            <a:ext cx="217487" cy="503238"/>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51212" name="Rectangle 11"/>
          <p:cNvSpPr>
            <a:spLocks noChangeArrowheads="1"/>
          </p:cNvSpPr>
          <p:nvPr/>
        </p:nvSpPr>
        <p:spPr bwMode="auto">
          <a:xfrm>
            <a:off x="4859338" y="4438650"/>
            <a:ext cx="217487" cy="503238"/>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51213" name="Rectangle 12"/>
          <p:cNvSpPr>
            <a:spLocks noChangeArrowheads="1"/>
          </p:cNvSpPr>
          <p:nvPr/>
        </p:nvSpPr>
        <p:spPr bwMode="auto">
          <a:xfrm>
            <a:off x="5075238" y="4438650"/>
            <a:ext cx="217487" cy="503238"/>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51214" name="Rectangle 13"/>
          <p:cNvSpPr>
            <a:spLocks noChangeArrowheads="1"/>
          </p:cNvSpPr>
          <p:nvPr/>
        </p:nvSpPr>
        <p:spPr bwMode="auto">
          <a:xfrm>
            <a:off x="5291138" y="4438650"/>
            <a:ext cx="217487" cy="503238"/>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51215" name="Text Box 14"/>
          <p:cNvSpPr txBox="1">
            <a:spLocks noChangeArrowheads="1"/>
          </p:cNvSpPr>
          <p:nvPr/>
        </p:nvSpPr>
        <p:spPr bwMode="auto">
          <a:xfrm>
            <a:off x="3813175" y="4941888"/>
            <a:ext cx="1190625"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algn="ctr" eaLnBrk="1" hangingPunct="1"/>
            <a:r>
              <a:rPr lang="en-US" b="0"/>
              <a:t>full = 4</a:t>
            </a:r>
          </a:p>
          <a:p>
            <a:pPr algn="ctr" eaLnBrk="1" hangingPunct="1"/>
            <a:r>
              <a:rPr lang="en-US" b="0"/>
              <a:t>empty = 6</a:t>
            </a:r>
          </a:p>
        </p:txBody>
      </p:sp>
      <p:sp>
        <p:nvSpPr>
          <p:cNvPr id="51216" name="Text Box 15"/>
          <p:cNvSpPr txBox="1">
            <a:spLocks noChangeArrowheads="1"/>
          </p:cNvSpPr>
          <p:nvPr/>
        </p:nvSpPr>
        <p:spPr bwMode="auto">
          <a:xfrm>
            <a:off x="3978275" y="4078288"/>
            <a:ext cx="7651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buffer</a:t>
            </a:r>
          </a:p>
        </p:txBody>
      </p:sp>
      <p:sp>
        <p:nvSpPr>
          <p:cNvPr id="51217" name="Oval 17"/>
          <p:cNvSpPr>
            <a:spLocks noChangeArrowheads="1"/>
          </p:cNvSpPr>
          <p:nvPr/>
        </p:nvSpPr>
        <p:spPr bwMode="auto">
          <a:xfrm>
            <a:off x="2339975" y="3789363"/>
            <a:ext cx="720725" cy="1728787"/>
          </a:xfrm>
          <a:prstGeom prst="ellipse">
            <a:avLst/>
          </a:prstGeom>
          <a:noFill/>
          <a:ln w="3175">
            <a:solidFill>
              <a:schemeClr val="tx1"/>
            </a:solidFill>
            <a:round/>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prod</a:t>
            </a:r>
          </a:p>
        </p:txBody>
      </p:sp>
      <p:sp>
        <p:nvSpPr>
          <p:cNvPr id="51218" name="Oval 18"/>
          <p:cNvSpPr>
            <a:spLocks noChangeArrowheads="1"/>
          </p:cNvSpPr>
          <p:nvPr/>
        </p:nvSpPr>
        <p:spPr bwMode="auto">
          <a:xfrm>
            <a:off x="5868988" y="3789363"/>
            <a:ext cx="720725" cy="1728787"/>
          </a:xfrm>
          <a:prstGeom prst="ellipse">
            <a:avLst/>
          </a:prstGeom>
          <a:noFill/>
          <a:ln w="3175">
            <a:solidFill>
              <a:schemeClr val="tx1"/>
            </a:solidFill>
            <a:round/>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cons</a:t>
            </a:r>
          </a:p>
        </p:txBody>
      </p:sp>
      <p:sp>
        <p:nvSpPr>
          <p:cNvPr id="51219" name="Line 19"/>
          <p:cNvSpPr>
            <a:spLocks noChangeShapeType="1"/>
          </p:cNvSpPr>
          <p:nvPr/>
        </p:nvSpPr>
        <p:spPr bwMode="auto">
          <a:xfrm>
            <a:off x="3060700" y="4654550"/>
            <a:ext cx="287338" cy="0"/>
          </a:xfrm>
          <a:prstGeom prst="line">
            <a:avLst/>
          </a:prstGeom>
          <a:noFill/>
          <a:ln w="3175">
            <a:solidFill>
              <a:schemeClr val="tx1"/>
            </a:solidFill>
            <a:round/>
            <a:headEnd type="none" w="lg" len="lg"/>
            <a:tailEnd type="triangl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51220" name="Line 20"/>
          <p:cNvSpPr>
            <a:spLocks noChangeShapeType="1"/>
          </p:cNvSpPr>
          <p:nvPr/>
        </p:nvSpPr>
        <p:spPr bwMode="auto">
          <a:xfrm>
            <a:off x="5508625" y="4654550"/>
            <a:ext cx="360363" cy="0"/>
          </a:xfrm>
          <a:prstGeom prst="line">
            <a:avLst/>
          </a:prstGeom>
          <a:noFill/>
          <a:ln w="3175">
            <a:solidFill>
              <a:schemeClr val="tx1"/>
            </a:solidFill>
            <a:round/>
            <a:headEnd type="none" w="lg" len="lg"/>
            <a:tailEnd type="triangl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F1C35E37-F835-7B47-8BBD-05621F267479}" type="slidenum">
              <a:rPr lang="en-US" b="0"/>
              <a:pPr eaLnBrk="1" hangingPunct="1"/>
              <a:t>52</a:t>
            </a:fld>
            <a:endParaRPr lang="en-US" b="0"/>
          </a:p>
        </p:txBody>
      </p:sp>
      <p:sp>
        <p:nvSpPr>
          <p:cNvPr id="52227" name="Rectangle 4"/>
          <p:cNvSpPr>
            <a:spLocks noGrp="1" noChangeArrowheads="1"/>
          </p:cNvSpPr>
          <p:nvPr>
            <p:ph type="title"/>
          </p:nvPr>
        </p:nvSpPr>
        <p:spPr/>
        <p:txBody>
          <a:bodyPr/>
          <a:lstStyle/>
          <a:p>
            <a:pPr eaLnBrk="1" hangingPunct="1"/>
            <a:r>
              <a:rPr lang="en-US">
                <a:latin typeface="Arial" charset="0"/>
              </a:rPr>
              <a:t>Bounded Buffer Problem</a:t>
            </a:r>
          </a:p>
        </p:txBody>
      </p:sp>
      <p:sp>
        <p:nvSpPr>
          <p:cNvPr id="52228" name="Rectangle 5"/>
          <p:cNvSpPr>
            <a:spLocks noChangeArrowheads="1"/>
          </p:cNvSpPr>
          <p:nvPr/>
        </p:nvSpPr>
        <p:spPr bwMode="auto">
          <a:xfrm>
            <a:off x="250825" y="1968500"/>
            <a:ext cx="4033838" cy="3390900"/>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lIns="90000" tIns="46800" rIns="90000" bIns="46800">
            <a:spAutoFit/>
          </a:bodyPr>
          <a:lstStyle/>
          <a:p>
            <a:r>
              <a:rPr kumimoji="1" lang="en-US" b="0"/>
              <a:t>do  {</a:t>
            </a:r>
          </a:p>
          <a:p>
            <a:r>
              <a:rPr kumimoji="1" lang="en-US" b="0"/>
              <a:t>	//   produce an item in nextp</a:t>
            </a:r>
          </a:p>
          <a:p>
            <a:endParaRPr kumimoji="1" lang="en-US" b="0"/>
          </a:p>
          <a:p>
            <a:r>
              <a:rPr kumimoji="1" lang="en-US" b="0"/>
              <a:t>               wait (empty);</a:t>
            </a:r>
          </a:p>
          <a:p>
            <a:r>
              <a:rPr kumimoji="1" lang="en-US" b="0"/>
              <a:t>               wait (mutex);</a:t>
            </a:r>
          </a:p>
          <a:p>
            <a:endParaRPr kumimoji="1" lang="en-US" b="0"/>
          </a:p>
          <a:p>
            <a:r>
              <a:rPr kumimoji="1" lang="en-US" b="0"/>
              <a:t>               //  add the item to the  buffer</a:t>
            </a:r>
          </a:p>
          <a:p>
            <a:endParaRPr kumimoji="1" lang="en-US" b="0"/>
          </a:p>
          <a:p>
            <a:r>
              <a:rPr kumimoji="1" lang="en-US" b="0"/>
              <a:t>               signal (mutex);</a:t>
            </a:r>
          </a:p>
          <a:p>
            <a:r>
              <a:rPr kumimoji="1" lang="en-US" b="0"/>
              <a:t>               signal (full);</a:t>
            </a:r>
          </a:p>
          <a:p>
            <a:endParaRPr kumimoji="1" lang="en-US" b="0"/>
          </a:p>
          <a:p>
            <a:r>
              <a:rPr kumimoji="1" lang="en-US" b="0"/>
              <a:t>} while (TRUE);</a:t>
            </a:r>
          </a:p>
        </p:txBody>
      </p:sp>
      <p:sp>
        <p:nvSpPr>
          <p:cNvPr id="52229" name="Text Box 6"/>
          <p:cNvSpPr txBox="1">
            <a:spLocks noChangeArrowheads="1"/>
          </p:cNvSpPr>
          <p:nvPr/>
        </p:nvSpPr>
        <p:spPr bwMode="auto">
          <a:xfrm>
            <a:off x="250825" y="1601788"/>
            <a:ext cx="40798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kumimoji="1" lang="en-US" b="0"/>
              <a:t>The structure of the </a:t>
            </a:r>
            <a:r>
              <a:rPr kumimoji="1" lang="en-US"/>
              <a:t>producer</a:t>
            </a:r>
            <a:r>
              <a:rPr kumimoji="1" lang="en-US" b="0"/>
              <a:t> process</a:t>
            </a:r>
          </a:p>
        </p:txBody>
      </p:sp>
      <p:sp>
        <p:nvSpPr>
          <p:cNvPr id="52230" name="Rectangle 7"/>
          <p:cNvSpPr>
            <a:spLocks noChangeArrowheads="1"/>
          </p:cNvSpPr>
          <p:nvPr/>
        </p:nvSpPr>
        <p:spPr bwMode="auto">
          <a:xfrm>
            <a:off x="4643438" y="1982788"/>
            <a:ext cx="4176712" cy="3390900"/>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lIns="90000" tIns="46800" rIns="90000" bIns="46800">
            <a:spAutoFit/>
          </a:bodyPr>
          <a:lstStyle/>
          <a:p>
            <a:r>
              <a:rPr kumimoji="1" lang="en-US" b="0"/>
              <a:t>do {                   </a:t>
            </a:r>
          </a:p>
          <a:p>
            <a:r>
              <a:rPr kumimoji="1" lang="en-US" b="0"/>
              <a:t>	 wait (full);</a:t>
            </a:r>
          </a:p>
          <a:p>
            <a:r>
              <a:rPr kumimoji="1" lang="en-US" b="0"/>
              <a:t>               wait (mutex);</a:t>
            </a:r>
          </a:p>
          <a:p>
            <a:r>
              <a:rPr kumimoji="1" lang="en-US" b="0"/>
              <a:t>                            </a:t>
            </a:r>
          </a:p>
          <a:p>
            <a:r>
              <a:rPr kumimoji="1" lang="en-US" b="0"/>
              <a:t>	//  remove an item from  </a:t>
            </a:r>
            <a:br>
              <a:rPr kumimoji="1" lang="en-US" b="0"/>
            </a:br>
            <a:r>
              <a:rPr kumimoji="1" lang="en-US" b="0"/>
              <a:t>              //  buffer to nextc</a:t>
            </a:r>
          </a:p>
          <a:p>
            <a:endParaRPr kumimoji="1" lang="en-US" b="0"/>
          </a:p>
          <a:p>
            <a:r>
              <a:rPr kumimoji="1" lang="en-US" b="0"/>
              <a:t>              signal (mutex);</a:t>
            </a:r>
          </a:p>
          <a:p>
            <a:r>
              <a:rPr kumimoji="1" lang="en-US" b="0"/>
              <a:t>              signal (empty);</a:t>
            </a:r>
          </a:p>
          <a:p>
            <a:r>
              <a:rPr kumimoji="1" lang="en-US" b="0"/>
              <a:t>             </a:t>
            </a:r>
          </a:p>
          <a:p>
            <a:r>
              <a:rPr kumimoji="1" lang="en-US" b="0"/>
              <a:t>              //  consume the item in nextc           </a:t>
            </a:r>
          </a:p>
          <a:p>
            <a:r>
              <a:rPr kumimoji="1" lang="en-US" b="0"/>
              <a:t>} while (TRUE);</a:t>
            </a:r>
          </a:p>
        </p:txBody>
      </p:sp>
      <p:sp>
        <p:nvSpPr>
          <p:cNvPr id="52231" name="Text Box 8"/>
          <p:cNvSpPr txBox="1">
            <a:spLocks noChangeArrowheads="1"/>
          </p:cNvSpPr>
          <p:nvPr/>
        </p:nvSpPr>
        <p:spPr bwMode="auto">
          <a:xfrm>
            <a:off x="4714875" y="1630363"/>
            <a:ext cx="4181475"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a:spcBef>
                <a:spcPct val="35000"/>
              </a:spcBef>
              <a:buClr>
                <a:srgbClr val="993300"/>
              </a:buClr>
              <a:buSzPct val="90000"/>
              <a:buFont typeface="Monotype Sorts" charset="0"/>
              <a:buNone/>
            </a:pPr>
            <a:r>
              <a:rPr kumimoji="1" lang="en-US" b="0"/>
              <a:t>The structure of the </a:t>
            </a:r>
            <a:r>
              <a:rPr kumimoji="1" lang="en-US"/>
              <a:t>consumer</a:t>
            </a:r>
            <a:r>
              <a:rPr kumimoji="1" lang="en-US" b="0"/>
              <a:t> process</a:t>
            </a:r>
          </a:p>
          <a:p>
            <a:pPr eaLnBrk="1" hangingPunct="1"/>
            <a:endParaRPr lang="en-US" b="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74D4873C-A147-744A-8A15-8615821B8EFC}" type="slidenum">
              <a:rPr lang="en-US" b="0"/>
              <a:pPr eaLnBrk="1" hangingPunct="1"/>
              <a:t>53</a:t>
            </a:fld>
            <a:endParaRPr lang="en-US" b="0"/>
          </a:p>
        </p:txBody>
      </p:sp>
      <p:sp>
        <p:nvSpPr>
          <p:cNvPr id="53251" name="Rectangle 3"/>
          <p:cNvSpPr>
            <a:spLocks noGrp="1" noChangeArrowheads="1"/>
          </p:cNvSpPr>
          <p:nvPr>
            <p:ph type="body" idx="1"/>
          </p:nvPr>
        </p:nvSpPr>
        <p:spPr>
          <a:xfrm>
            <a:off x="250825" y="1484313"/>
            <a:ext cx="8496300" cy="2016125"/>
          </a:xfrm>
        </p:spPr>
        <p:txBody>
          <a:bodyPr/>
          <a:lstStyle/>
          <a:p>
            <a:pPr eaLnBrk="1" hangingPunct="1"/>
            <a:r>
              <a:rPr lang="en-US" sz="1800">
                <a:latin typeface="Arial" charset="0"/>
              </a:rPr>
              <a:t>A data set is shared among a number of concurrent processes</a:t>
            </a:r>
          </a:p>
          <a:p>
            <a:pPr lvl="1" eaLnBrk="1" hangingPunct="1"/>
            <a:r>
              <a:rPr lang="en-US" sz="1800">
                <a:latin typeface="Arial" charset="0"/>
              </a:rPr>
              <a:t>Readers – only read the data set; they do </a:t>
            </a:r>
            <a:r>
              <a:rPr lang="en-US" sz="1800" b="1">
                <a:latin typeface="Arial" charset="0"/>
              </a:rPr>
              <a:t>not </a:t>
            </a:r>
            <a:r>
              <a:rPr lang="en-US" sz="1800">
                <a:latin typeface="Arial" charset="0"/>
              </a:rPr>
              <a:t>perform any updates</a:t>
            </a:r>
          </a:p>
          <a:p>
            <a:pPr lvl="1" eaLnBrk="1" hangingPunct="1"/>
            <a:r>
              <a:rPr lang="en-US" sz="1800">
                <a:latin typeface="Arial" charset="0"/>
              </a:rPr>
              <a:t>Writers   – can both read and write</a:t>
            </a:r>
            <a:br>
              <a:rPr lang="en-US" sz="1800">
                <a:latin typeface="Arial" charset="0"/>
              </a:rPr>
            </a:br>
            <a:endParaRPr lang="en-US" sz="1800">
              <a:latin typeface="Arial" charset="0"/>
            </a:endParaRPr>
          </a:p>
          <a:p>
            <a:pPr eaLnBrk="1" hangingPunct="1"/>
            <a:r>
              <a:rPr lang="en-US" sz="1800">
                <a:latin typeface="Arial" charset="0"/>
              </a:rPr>
              <a:t>Problem – allow multiple readers to read at the same time.  Only one single writer can access the shared data at the same time</a:t>
            </a:r>
          </a:p>
          <a:p>
            <a:pPr eaLnBrk="1" hangingPunct="1"/>
            <a:endParaRPr lang="en-US" sz="1800">
              <a:latin typeface="Arial" charset="0"/>
            </a:endParaRPr>
          </a:p>
          <a:p>
            <a:pPr eaLnBrk="1" hangingPunct="1"/>
            <a:endParaRPr lang="en-US" sz="1800">
              <a:latin typeface="Arial" charset="0"/>
            </a:endParaRPr>
          </a:p>
        </p:txBody>
      </p:sp>
      <p:sp>
        <p:nvSpPr>
          <p:cNvPr id="53252" name="Rectangle 2"/>
          <p:cNvSpPr>
            <a:spLocks noGrp="1" noChangeArrowheads="1"/>
          </p:cNvSpPr>
          <p:nvPr>
            <p:ph type="title"/>
          </p:nvPr>
        </p:nvSpPr>
        <p:spPr/>
        <p:txBody>
          <a:bodyPr/>
          <a:lstStyle/>
          <a:p>
            <a:pPr eaLnBrk="1" hangingPunct="1"/>
            <a:r>
              <a:rPr lang="en-US">
                <a:latin typeface="Arial" charset="0"/>
              </a:rPr>
              <a:t>Readers-Writers Problem</a:t>
            </a:r>
          </a:p>
        </p:txBody>
      </p:sp>
      <p:sp>
        <p:nvSpPr>
          <p:cNvPr id="53253" name="Rectangle 4"/>
          <p:cNvSpPr>
            <a:spLocks noChangeArrowheads="1"/>
          </p:cNvSpPr>
          <p:nvPr/>
        </p:nvSpPr>
        <p:spPr bwMode="auto">
          <a:xfrm>
            <a:off x="3492500" y="4652963"/>
            <a:ext cx="1295400" cy="647700"/>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Data Set</a:t>
            </a:r>
          </a:p>
        </p:txBody>
      </p:sp>
      <p:sp>
        <p:nvSpPr>
          <p:cNvPr id="53254" name="Oval 5"/>
          <p:cNvSpPr>
            <a:spLocks noChangeArrowheads="1"/>
          </p:cNvSpPr>
          <p:nvPr/>
        </p:nvSpPr>
        <p:spPr bwMode="auto">
          <a:xfrm>
            <a:off x="2268538" y="4076700"/>
            <a:ext cx="936625" cy="863600"/>
          </a:xfrm>
          <a:prstGeom prst="ellipse">
            <a:avLst/>
          </a:prstGeom>
          <a:noFill/>
          <a:ln w="3175">
            <a:solidFill>
              <a:schemeClr val="tx1"/>
            </a:solidFill>
            <a:round/>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reader</a:t>
            </a:r>
          </a:p>
        </p:txBody>
      </p:sp>
      <p:sp>
        <p:nvSpPr>
          <p:cNvPr id="53255" name="Oval 6"/>
          <p:cNvSpPr>
            <a:spLocks noChangeArrowheads="1"/>
          </p:cNvSpPr>
          <p:nvPr/>
        </p:nvSpPr>
        <p:spPr bwMode="auto">
          <a:xfrm>
            <a:off x="2339975" y="5157788"/>
            <a:ext cx="936625" cy="863600"/>
          </a:xfrm>
          <a:prstGeom prst="ellipse">
            <a:avLst/>
          </a:prstGeom>
          <a:noFill/>
          <a:ln w="3175">
            <a:solidFill>
              <a:schemeClr val="tx1"/>
            </a:solidFill>
            <a:round/>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writer</a:t>
            </a:r>
          </a:p>
        </p:txBody>
      </p:sp>
      <p:sp>
        <p:nvSpPr>
          <p:cNvPr id="53256" name="Oval 7"/>
          <p:cNvSpPr>
            <a:spLocks noChangeArrowheads="1"/>
          </p:cNvSpPr>
          <p:nvPr/>
        </p:nvSpPr>
        <p:spPr bwMode="auto">
          <a:xfrm>
            <a:off x="3492500" y="5445125"/>
            <a:ext cx="936625" cy="863600"/>
          </a:xfrm>
          <a:prstGeom prst="ellipse">
            <a:avLst/>
          </a:prstGeom>
          <a:noFill/>
          <a:ln w="3175">
            <a:solidFill>
              <a:schemeClr val="tx1"/>
            </a:solidFill>
            <a:round/>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writer</a:t>
            </a:r>
          </a:p>
        </p:txBody>
      </p:sp>
      <p:sp>
        <p:nvSpPr>
          <p:cNvPr id="53257" name="Oval 8"/>
          <p:cNvSpPr>
            <a:spLocks noChangeArrowheads="1"/>
          </p:cNvSpPr>
          <p:nvPr/>
        </p:nvSpPr>
        <p:spPr bwMode="auto">
          <a:xfrm>
            <a:off x="4643438" y="5373688"/>
            <a:ext cx="936625" cy="863600"/>
          </a:xfrm>
          <a:prstGeom prst="ellipse">
            <a:avLst/>
          </a:prstGeom>
          <a:noFill/>
          <a:ln w="3175">
            <a:solidFill>
              <a:schemeClr val="tx1"/>
            </a:solidFill>
            <a:round/>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reader</a:t>
            </a:r>
          </a:p>
        </p:txBody>
      </p:sp>
      <p:sp>
        <p:nvSpPr>
          <p:cNvPr id="53258" name="Oval 9"/>
          <p:cNvSpPr>
            <a:spLocks noChangeArrowheads="1"/>
          </p:cNvSpPr>
          <p:nvPr/>
        </p:nvSpPr>
        <p:spPr bwMode="auto">
          <a:xfrm>
            <a:off x="5508625" y="4795838"/>
            <a:ext cx="936625" cy="863600"/>
          </a:xfrm>
          <a:prstGeom prst="ellipse">
            <a:avLst/>
          </a:prstGeom>
          <a:noFill/>
          <a:ln w="3175">
            <a:solidFill>
              <a:schemeClr val="tx1"/>
            </a:solidFill>
            <a:round/>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reader</a:t>
            </a:r>
          </a:p>
        </p:txBody>
      </p:sp>
      <p:sp>
        <p:nvSpPr>
          <p:cNvPr id="53259" name="Oval 10"/>
          <p:cNvSpPr>
            <a:spLocks noChangeArrowheads="1"/>
          </p:cNvSpPr>
          <p:nvPr/>
        </p:nvSpPr>
        <p:spPr bwMode="auto">
          <a:xfrm>
            <a:off x="5003800" y="3787775"/>
            <a:ext cx="936625" cy="863600"/>
          </a:xfrm>
          <a:prstGeom prst="ellipse">
            <a:avLst/>
          </a:prstGeom>
          <a:noFill/>
          <a:ln w="3175">
            <a:solidFill>
              <a:schemeClr val="tx1"/>
            </a:solidFill>
            <a:round/>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writer</a:t>
            </a:r>
          </a:p>
        </p:txBody>
      </p:sp>
      <p:sp>
        <p:nvSpPr>
          <p:cNvPr id="53260" name="Oval 11"/>
          <p:cNvSpPr>
            <a:spLocks noChangeArrowheads="1"/>
          </p:cNvSpPr>
          <p:nvPr/>
        </p:nvSpPr>
        <p:spPr bwMode="auto">
          <a:xfrm>
            <a:off x="3708400" y="3500438"/>
            <a:ext cx="936625" cy="863600"/>
          </a:xfrm>
          <a:prstGeom prst="ellipse">
            <a:avLst/>
          </a:prstGeom>
          <a:noFill/>
          <a:ln w="3175">
            <a:solidFill>
              <a:schemeClr val="tx1"/>
            </a:solidFill>
            <a:round/>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reader</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D8996963-103C-1D47-8089-BDCB606938E9}" type="slidenum">
              <a:rPr lang="en-US" b="0"/>
              <a:pPr eaLnBrk="1" hangingPunct="1"/>
              <a:t>54</a:t>
            </a:fld>
            <a:endParaRPr lang="en-US" b="0"/>
          </a:p>
        </p:txBody>
      </p:sp>
      <p:sp>
        <p:nvSpPr>
          <p:cNvPr id="54275" name="Rectangle 4"/>
          <p:cNvSpPr>
            <a:spLocks noGrp="1" noChangeArrowheads="1"/>
          </p:cNvSpPr>
          <p:nvPr>
            <p:ph type="title"/>
          </p:nvPr>
        </p:nvSpPr>
        <p:spPr/>
        <p:txBody>
          <a:bodyPr/>
          <a:lstStyle/>
          <a:p>
            <a:pPr eaLnBrk="1" hangingPunct="1"/>
            <a:r>
              <a:rPr lang="en-US">
                <a:latin typeface="Arial" charset="0"/>
              </a:rPr>
              <a:t>Readers-Writers Problem</a:t>
            </a:r>
          </a:p>
        </p:txBody>
      </p:sp>
      <p:sp>
        <p:nvSpPr>
          <p:cNvPr id="54276" name="Rectangle 6"/>
          <p:cNvSpPr>
            <a:spLocks noGrp="1" noChangeArrowheads="1"/>
          </p:cNvSpPr>
          <p:nvPr>
            <p:ph type="body" idx="1"/>
          </p:nvPr>
        </p:nvSpPr>
        <p:spPr>
          <a:xfrm>
            <a:off x="323850" y="1557338"/>
            <a:ext cx="8496300" cy="3816350"/>
          </a:xfrm>
        </p:spPr>
        <p:txBody>
          <a:bodyPr/>
          <a:lstStyle/>
          <a:p>
            <a:pPr eaLnBrk="1" hangingPunct="1"/>
            <a:r>
              <a:rPr lang="en-US" u="sng">
                <a:latin typeface="Arial" charset="0"/>
              </a:rPr>
              <a:t>Shared Data</a:t>
            </a:r>
          </a:p>
          <a:p>
            <a:pPr lvl="1" eaLnBrk="1" hangingPunct="1"/>
            <a:r>
              <a:rPr lang="en-US">
                <a:latin typeface="Arial" charset="0"/>
              </a:rPr>
              <a:t>Data set</a:t>
            </a:r>
          </a:p>
          <a:p>
            <a:pPr lvl="1" eaLnBrk="1" hangingPunct="1"/>
            <a:r>
              <a:rPr lang="en-US">
                <a:latin typeface="Arial" charset="0"/>
              </a:rPr>
              <a:t>Integer </a:t>
            </a:r>
            <a:r>
              <a:rPr lang="en-US" b="1">
                <a:latin typeface="Arial" charset="0"/>
              </a:rPr>
              <a:t>readcount</a:t>
            </a:r>
            <a:r>
              <a:rPr lang="en-US">
                <a:latin typeface="Arial" charset="0"/>
              </a:rPr>
              <a:t> initialized to 0</a:t>
            </a:r>
          </a:p>
          <a:p>
            <a:pPr lvl="2" eaLnBrk="1" hangingPunct="1"/>
            <a:r>
              <a:rPr lang="en-US">
                <a:latin typeface="Arial" charset="0"/>
              </a:rPr>
              <a:t>Number of readers reading the data at the moment</a:t>
            </a:r>
          </a:p>
          <a:p>
            <a:pPr lvl="1" eaLnBrk="1" hangingPunct="1"/>
            <a:r>
              <a:rPr lang="en-US">
                <a:latin typeface="Arial" charset="0"/>
              </a:rPr>
              <a:t>Semaphore </a:t>
            </a:r>
            <a:r>
              <a:rPr lang="en-US" b="1">
                <a:latin typeface="Arial" charset="0"/>
              </a:rPr>
              <a:t>mutex</a:t>
            </a:r>
            <a:r>
              <a:rPr lang="en-US">
                <a:latin typeface="Arial" charset="0"/>
              </a:rPr>
              <a:t> initialized to 1</a:t>
            </a:r>
          </a:p>
          <a:p>
            <a:pPr lvl="2" eaLnBrk="1" hangingPunct="1"/>
            <a:r>
              <a:rPr lang="en-US">
                <a:latin typeface="Arial" charset="0"/>
              </a:rPr>
              <a:t>Protects the readcount variable </a:t>
            </a:r>
            <a:br>
              <a:rPr lang="en-US">
                <a:latin typeface="Arial" charset="0"/>
              </a:rPr>
            </a:br>
            <a:r>
              <a:rPr lang="en-US">
                <a:latin typeface="Arial" charset="0"/>
              </a:rPr>
              <a:t>(multiple readers may try to modify it)</a:t>
            </a:r>
          </a:p>
          <a:p>
            <a:pPr lvl="1" eaLnBrk="1" hangingPunct="1"/>
            <a:r>
              <a:rPr lang="en-US">
                <a:latin typeface="Arial" charset="0"/>
              </a:rPr>
              <a:t>Semaphore </a:t>
            </a:r>
            <a:r>
              <a:rPr lang="en-US" b="1">
                <a:latin typeface="Arial" charset="0"/>
              </a:rPr>
              <a:t>wrt</a:t>
            </a:r>
            <a:r>
              <a:rPr lang="en-US">
                <a:latin typeface="Arial" charset="0"/>
              </a:rPr>
              <a:t> initialized to 1</a:t>
            </a:r>
          </a:p>
          <a:p>
            <a:pPr lvl="2" eaLnBrk="1" hangingPunct="1"/>
            <a:r>
              <a:rPr lang="en-US">
                <a:latin typeface="Arial" charset="0"/>
              </a:rPr>
              <a:t>Protects the data set </a:t>
            </a:r>
            <a:br>
              <a:rPr lang="en-US">
                <a:latin typeface="Arial" charset="0"/>
              </a:rPr>
            </a:br>
            <a:r>
              <a:rPr lang="en-US">
                <a:latin typeface="Arial" charset="0"/>
              </a:rPr>
              <a:t>(either writer or reader(s) should access data at a time)</a:t>
            </a:r>
          </a:p>
          <a:p>
            <a:pPr eaLnBrk="1" hangingPunct="1"/>
            <a:endParaRPr lang="en-US">
              <a:latin typeface="Arial"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CE6DEBF0-DAD7-FC4B-B87A-DB62BE45A8ED}" type="slidenum">
              <a:rPr lang="en-US" b="0"/>
              <a:pPr eaLnBrk="1" hangingPunct="1"/>
              <a:t>55</a:t>
            </a:fld>
            <a:endParaRPr lang="en-US" b="0"/>
          </a:p>
        </p:txBody>
      </p:sp>
      <p:sp>
        <p:nvSpPr>
          <p:cNvPr id="55299" name="Rectangle 4"/>
          <p:cNvSpPr>
            <a:spLocks noGrp="1" noChangeArrowheads="1"/>
          </p:cNvSpPr>
          <p:nvPr>
            <p:ph type="title"/>
          </p:nvPr>
        </p:nvSpPr>
        <p:spPr/>
        <p:txBody>
          <a:bodyPr/>
          <a:lstStyle/>
          <a:p>
            <a:pPr eaLnBrk="1" hangingPunct="1"/>
            <a:r>
              <a:rPr lang="en-US">
                <a:latin typeface="Arial" charset="0"/>
              </a:rPr>
              <a:t>Readers-Writers Problem (Cont.)</a:t>
            </a:r>
          </a:p>
        </p:txBody>
      </p:sp>
      <p:sp>
        <p:nvSpPr>
          <p:cNvPr id="55300" name="Text Box 8"/>
          <p:cNvSpPr txBox="1">
            <a:spLocks noChangeArrowheads="1"/>
          </p:cNvSpPr>
          <p:nvPr/>
        </p:nvSpPr>
        <p:spPr bwMode="auto">
          <a:xfrm>
            <a:off x="4757738" y="1412875"/>
            <a:ext cx="3559175" cy="585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a:lnSpc>
                <a:spcPct val="80000"/>
              </a:lnSpc>
              <a:spcBef>
                <a:spcPct val="35000"/>
              </a:spcBef>
              <a:buClr>
                <a:srgbClr val="993300"/>
              </a:buClr>
              <a:buSzPct val="90000"/>
              <a:buFont typeface="Monotype Sorts" charset="0"/>
              <a:buNone/>
            </a:pPr>
            <a:r>
              <a:rPr kumimoji="1" lang="en-US" b="0"/>
              <a:t>The structure of a reader process</a:t>
            </a:r>
          </a:p>
          <a:p>
            <a:pPr eaLnBrk="1" hangingPunct="1"/>
            <a:endParaRPr lang="en-US" b="0"/>
          </a:p>
        </p:txBody>
      </p:sp>
      <p:sp>
        <p:nvSpPr>
          <p:cNvPr id="55301" name="Text Box 11"/>
          <p:cNvSpPr txBox="1">
            <a:spLocks noChangeArrowheads="1"/>
          </p:cNvSpPr>
          <p:nvPr/>
        </p:nvSpPr>
        <p:spPr bwMode="auto">
          <a:xfrm>
            <a:off x="4211638" y="1633538"/>
            <a:ext cx="4710112" cy="44862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kumimoji="1" lang="en-US" b="0" dirty="0"/>
              <a:t>do {                       </a:t>
            </a:r>
          </a:p>
          <a:p>
            <a:pPr eaLnBrk="1" hangingPunct="1"/>
            <a:r>
              <a:rPr kumimoji="1" lang="en-US" b="0" dirty="0"/>
              <a:t>	wait (</a:t>
            </a:r>
            <a:r>
              <a:rPr kumimoji="1" lang="en-US" b="0" dirty="0" err="1"/>
              <a:t>mutex</a:t>
            </a:r>
            <a:r>
              <a:rPr kumimoji="1" lang="en-US" b="0" dirty="0"/>
              <a:t>) ;                       </a:t>
            </a:r>
          </a:p>
          <a:p>
            <a:pPr eaLnBrk="1" hangingPunct="1"/>
            <a:r>
              <a:rPr kumimoji="1" lang="en-US" b="0" dirty="0"/>
              <a:t>	</a:t>
            </a:r>
            <a:r>
              <a:rPr kumimoji="1" lang="en-US" b="0" dirty="0" err="1"/>
              <a:t>readcount</a:t>
            </a:r>
            <a:r>
              <a:rPr kumimoji="1" lang="en-US" b="0" dirty="0"/>
              <a:t> ++ ;	                  </a:t>
            </a:r>
          </a:p>
          <a:p>
            <a:pPr eaLnBrk="1" hangingPunct="1"/>
            <a:r>
              <a:rPr kumimoji="1" lang="en-US" b="0" dirty="0"/>
              <a:t>	if (</a:t>
            </a:r>
            <a:r>
              <a:rPr kumimoji="1" lang="en-US" b="0" dirty="0" err="1"/>
              <a:t>readcount</a:t>
            </a:r>
            <a:r>
              <a:rPr kumimoji="1" lang="en-US" b="0" dirty="0"/>
              <a:t> == 1)  	      </a:t>
            </a:r>
          </a:p>
          <a:p>
            <a:pPr eaLnBrk="1" hangingPunct="1"/>
            <a:r>
              <a:rPr kumimoji="1" lang="en-US" b="0" dirty="0"/>
              <a:t>	   	wait (</a:t>
            </a:r>
            <a:r>
              <a:rPr kumimoji="1" lang="en-US" b="0" dirty="0" err="1"/>
              <a:t>wrt</a:t>
            </a:r>
            <a:r>
              <a:rPr kumimoji="1" lang="en-US" b="0" dirty="0"/>
              <a:t>) ;            </a:t>
            </a:r>
          </a:p>
          <a:p>
            <a:pPr eaLnBrk="1" hangingPunct="1"/>
            <a:r>
              <a:rPr kumimoji="1" lang="en-US" b="0" dirty="0"/>
              <a:t>	signal (</a:t>
            </a:r>
            <a:r>
              <a:rPr kumimoji="1" lang="en-US" b="0" dirty="0" err="1"/>
              <a:t>mutex</a:t>
            </a:r>
            <a:r>
              <a:rPr kumimoji="1" lang="en-US" b="0" dirty="0"/>
              <a:t>);</a:t>
            </a:r>
          </a:p>
          <a:p>
            <a:pPr eaLnBrk="1" hangingPunct="1"/>
            <a:r>
              <a:rPr kumimoji="1" lang="en-US" b="0" dirty="0"/>
              <a:t>           </a:t>
            </a:r>
          </a:p>
          <a:p>
            <a:pPr eaLnBrk="1" hangingPunct="1"/>
            <a:r>
              <a:rPr kumimoji="1" lang="en-US" b="0" dirty="0"/>
              <a:t>	// reading is performed</a:t>
            </a:r>
          </a:p>
          <a:p>
            <a:pPr eaLnBrk="1" hangingPunct="1"/>
            <a:r>
              <a:rPr kumimoji="1" lang="en-US" b="0" dirty="0"/>
              <a:t>                        	</a:t>
            </a:r>
          </a:p>
          <a:p>
            <a:pPr eaLnBrk="1" hangingPunct="1"/>
            <a:r>
              <a:rPr kumimoji="1" lang="en-US" b="0" dirty="0"/>
              <a:t>	wait (</a:t>
            </a:r>
            <a:r>
              <a:rPr kumimoji="1" lang="en-US" b="0" dirty="0" err="1"/>
              <a:t>mutex</a:t>
            </a:r>
            <a:r>
              <a:rPr kumimoji="1" lang="en-US" b="0" dirty="0"/>
              <a:t>) ;                        </a:t>
            </a:r>
          </a:p>
          <a:p>
            <a:pPr eaLnBrk="1" hangingPunct="1"/>
            <a:r>
              <a:rPr kumimoji="1" lang="en-US" b="0" dirty="0"/>
              <a:t>	</a:t>
            </a:r>
            <a:r>
              <a:rPr kumimoji="1" lang="en-US" b="0" dirty="0" err="1"/>
              <a:t>readcount</a:t>
            </a:r>
            <a:r>
              <a:rPr kumimoji="1" lang="en-US" b="0"/>
              <a:t>  </a:t>
            </a:r>
            <a:r>
              <a:rPr kumimoji="1" lang="en-US" b="0" smtClean="0"/>
              <a:t>-- </a:t>
            </a:r>
            <a:r>
              <a:rPr kumimoji="1" lang="en-US" b="0"/>
              <a:t>;                       </a:t>
            </a:r>
          </a:p>
          <a:p>
            <a:pPr eaLnBrk="1" hangingPunct="1"/>
            <a:r>
              <a:rPr kumimoji="1" lang="en-US" b="0" dirty="0"/>
              <a:t>	if (</a:t>
            </a:r>
            <a:r>
              <a:rPr kumimoji="1" lang="en-US" b="0" dirty="0" err="1"/>
              <a:t>readcount</a:t>
            </a:r>
            <a:r>
              <a:rPr kumimoji="1" lang="en-US" b="0" dirty="0"/>
              <a:t>  == 0)  			signal (</a:t>
            </a:r>
            <a:r>
              <a:rPr kumimoji="1" lang="en-US" b="0" dirty="0" err="1"/>
              <a:t>wrt</a:t>
            </a:r>
            <a:r>
              <a:rPr kumimoji="1" lang="en-US" b="0" dirty="0"/>
              <a:t>) ;</a:t>
            </a:r>
          </a:p>
          <a:p>
            <a:pPr eaLnBrk="1" hangingPunct="1"/>
            <a:r>
              <a:rPr kumimoji="1" lang="en-US" b="0" dirty="0"/>
              <a:t>               signal (</a:t>
            </a:r>
            <a:r>
              <a:rPr kumimoji="1" lang="en-US" b="0" dirty="0" err="1"/>
              <a:t>mutex</a:t>
            </a:r>
            <a:r>
              <a:rPr kumimoji="1" lang="en-US" b="0" dirty="0"/>
              <a:t>) ;              </a:t>
            </a:r>
          </a:p>
          <a:p>
            <a:pPr eaLnBrk="1" hangingPunct="1"/>
            <a:r>
              <a:rPr kumimoji="1" lang="en-US" b="0" dirty="0"/>
              <a:t>} while (TRUE);</a:t>
            </a:r>
          </a:p>
          <a:p>
            <a:pPr eaLnBrk="1" hangingPunct="1"/>
            <a:endParaRPr lang="en-US" b="0" dirty="0"/>
          </a:p>
        </p:txBody>
      </p:sp>
      <p:sp>
        <p:nvSpPr>
          <p:cNvPr id="55302" name="Rectangle 12"/>
          <p:cNvSpPr>
            <a:spLocks noChangeArrowheads="1"/>
          </p:cNvSpPr>
          <p:nvPr/>
        </p:nvSpPr>
        <p:spPr bwMode="auto">
          <a:xfrm>
            <a:off x="4140200" y="1700213"/>
            <a:ext cx="4464050" cy="4681537"/>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55303" name="Rectangle 13"/>
          <p:cNvSpPr>
            <a:spLocks noChangeArrowheads="1"/>
          </p:cNvSpPr>
          <p:nvPr/>
        </p:nvSpPr>
        <p:spPr bwMode="auto">
          <a:xfrm>
            <a:off x="250825" y="2781300"/>
            <a:ext cx="3798888" cy="2020888"/>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lIns="90000" tIns="46800" rIns="90000" bIns="46800">
            <a:spAutoFit/>
          </a:bodyPr>
          <a:lstStyle/>
          <a:p>
            <a:pPr>
              <a:spcBef>
                <a:spcPct val="50000"/>
              </a:spcBef>
            </a:pPr>
            <a:r>
              <a:rPr lang="en-US" b="0"/>
              <a:t> do {                        </a:t>
            </a:r>
          </a:p>
          <a:p>
            <a:pPr>
              <a:spcBef>
                <a:spcPct val="50000"/>
              </a:spcBef>
            </a:pPr>
            <a:r>
              <a:rPr lang="en-US" b="0"/>
              <a:t>	wait (wrt) ;                              </a:t>
            </a:r>
          </a:p>
          <a:p>
            <a:pPr>
              <a:spcBef>
                <a:spcPct val="50000"/>
              </a:spcBef>
            </a:pPr>
            <a:r>
              <a:rPr lang="en-US" b="0"/>
              <a:t>	//    writing is performed</a:t>
            </a:r>
          </a:p>
          <a:p>
            <a:pPr>
              <a:spcBef>
                <a:spcPct val="50000"/>
              </a:spcBef>
            </a:pPr>
            <a:r>
              <a:rPr lang="en-US" b="0"/>
              <a:t>              signal (wrt) ;             </a:t>
            </a:r>
          </a:p>
          <a:p>
            <a:pPr>
              <a:spcBef>
                <a:spcPct val="50000"/>
              </a:spcBef>
            </a:pPr>
            <a:r>
              <a:rPr lang="en-US" b="0"/>
              <a:t>} while (TRUE);</a:t>
            </a:r>
          </a:p>
        </p:txBody>
      </p:sp>
      <p:sp>
        <p:nvSpPr>
          <p:cNvPr id="55304" name="Text Box 14"/>
          <p:cNvSpPr txBox="1">
            <a:spLocks noChangeArrowheads="1"/>
          </p:cNvSpPr>
          <p:nvPr/>
        </p:nvSpPr>
        <p:spPr bwMode="auto">
          <a:xfrm>
            <a:off x="465138" y="2349500"/>
            <a:ext cx="3457575"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a:spcBef>
                <a:spcPct val="35000"/>
              </a:spcBef>
              <a:buClr>
                <a:srgbClr val="993300"/>
              </a:buClr>
              <a:buSzPct val="90000"/>
              <a:buFont typeface="Monotype Sorts" charset="0"/>
              <a:buNone/>
            </a:pPr>
            <a:r>
              <a:rPr kumimoji="1" lang="en-US" b="0"/>
              <a:t>The structure of a writer process</a:t>
            </a:r>
          </a:p>
          <a:p>
            <a:pPr eaLnBrk="1" hangingPunct="1"/>
            <a:endParaRPr lang="en-US" b="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3D3BBFBF-06A9-7E4E-885B-98DA752684F3}" type="slidenum">
              <a:rPr lang="en-US" b="0"/>
              <a:pPr eaLnBrk="1" hangingPunct="1"/>
              <a:t>56</a:t>
            </a:fld>
            <a:endParaRPr lang="en-US" b="0"/>
          </a:p>
        </p:txBody>
      </p:sp>
      <p:sp>
        <p:nvSpPr>
          <p:cNvPr id="56323" name="Rectangle 4"/>
          <p:cNvSpPr>
            <a:spLocks noGrp="1" noChangeArrowheads="1"/>
          </p:cNvSpPr>
          <p:nvPr>
            <p:ph type="title"/>
          </p:nvPr>
        </p:nvSpPr>
        <p:spPr/>
        <p:txBody>
          <a:bodyPr/>
          <a:lstStyle/>
          <a:p>
            <a:pPr eaLnBrk="1" hangingPunct="1"/>
            <a:r>
              <a:rPr lang="en-US">
                <a:latin typeface="Arial" charset="0"/>
              </a:rPr>
              <a:t>Dining-Philosophers Problem</a:t>
            </a:r>
          </a:p>
        </p:txBody>
      </p:sp>
      <p:pic>
        <p:nvPicPr>
          <p:cNvPr id="56324"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73338" y="1668463"/>
            <a:ext cx="3489325" cy="33448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6325" name="Freeform 7"/>
          <p:cNvSpPr>
            <a:spLocks/>
          </p:cNvSpPr>
          <p:nvPr/>
        </p:nvSpPr>
        <p:spPr bwMode="auto">
          <a:xfrm>
            <a:off x="5795963" y="2949575"/>
            <a:ext cx="1512887" cy="550863"/>
          </a:xfrm>
          <a:custGeom>
            <a:avLst/>
            <a:gdLst>
              <a:gd name="T0" fmla="*/ 0 w 953"/>
              <a:gd name="T1" fmla="*/ 550863 h 347"/>
              <a:gd name="T2" fmla="*/ 504825 w 953"/>
              <a:gd name="T3" fmla="*/ 47625 h 347"/>
              <a:gd name="T4" fmla="*/ 1008062 w 953"/>
              <a:gd name="T5" fmla="*/ 263525 h 347"/>
              <a:gd name="T6" fmla="*/ 1512887 w 953"/>
              <a:gd name="T7" fmla="*/ 47625 h 347"/>
              <a:gd name="T8" fmla="*/ 0 60000 65536"/>
              <a:gd name="T9" fmla="*/ 0 60000 65536"/>
              <a:gd name="T10" fmla="*/ 0 60000 65536"/>
              <a:gd name="T11" fmla="*/ 0 60000 65536"/>
              <a:gd name="T12" fmla="*/ 0 w 953"/>
              <a:gd name="T13" fmla="*/ 0 h 347"/>
              <a:gd name="T14" fmla="*/ 953 w 953"/>
              <a:gd name="T15" fmla="*/ 347 h 347"/>
            </a:gdLst>
            <a:ahLst/>
            <a:cxnLst>
              <a:cxn ang="T8">
                <a:pos x="T0" y="T1"/>
              </a:cxn>
              <a:cxn ang="T9">
                <a:pos x="T2" y="T3"/>
              </a:cxn>
              <a:cxn ang="T10">
                <a:pos x="T4" y="T5"/>
              </a:cxn>
              <a:cxn ang="T11">
                <a:pos x="T6" y="T7"/>
              </a:cxn>
            </a:cxnLst>
            <a:rect l="T12" t="T13" r="T14" b="T15"/>
            <a:pathLst>
              <a:path w="953" h="347">
                <a:moveTo>
                  <a:pt x="0" y="347"/>
                </a:moveTo>
                <a:cubicBezTo>
                  <a:pt x="106" y="203"/>
                  <a:pt x="212" y="60"/>
                  <a:pt x="318" y="30"/>
                </a:cubicBezTo>
                <a:cubicBezTo>
                  <a:pt x="424" y="0"/>
                  <a:pt x="529" y="166"/>
                  <a:pt x="635" y="166"/>
                </a:cubicBezTo>
                <a:cubicBezTo>
                  <a:pt x="741" y="166"/>
                  <a:pt x="847" y="98"/>
                  <a:pt x="953" y="30"/>
                </a:cubicBezTo>
              </a:path>
            </a:pathLst>
          </a:custGeom>
          <a:noFill/>
          <a:ln w="3175" cap="flat" cmpd="sng">
            <a:solidFill>
              <a:schemeClr val="tx1"/>
            </a:solidFill>
            <a:prstDash val="solid"/>
            <a:round/>
            <a:headEnd type="none" w="lg" len="lg"/>
            <a:tailEnd type="triangl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56326" name="Text Box 8"/>
          <p:cNvSpPr txBox="1">
            <a:spLocks noChangeArrowheads="1"/>
          </p:cNvSpPr>
          <p:nvPr/>
        </p:nvSpPr>
        <p:spPr bwMode="auto">
          <a:xfrm>
            <a:off x="7308850" y="2781300"/>
            <a:ext cx="11715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a process</a:t>
            </a:r>
          </a:p>
        </p:txBody>
      </p:sp>
      <p:sp>
        <p:nvSpPr>
          <p:cNvPr id="56327" name="Freeform 9"/>
          <p:cNvSpPr>
            <a:spLocks/>
          </p:cNvSpPr>
          <p:nvPr/>
        </p:nvSpPr>
        <p:spPr bwMode="auto">
          <a:xfrm>
            <a:off x="5292725" y="2265363"/>
            <a:ext cx="1943100" cy="658812"/>
          </a:xfrm>
          <a:custGeom>
            <a:avLst/>
            <a:gdLst>
              <a:gd name="T0" fmla="*/ 0 w 1224"/>
              <a:gd name="T1" fmla="*/ 658812 h 415"/>
              <a:gd name="T2" fmla="*/ 647700 w 1224"/>
              <a:gd name="T3" fmla="*/ 84137 h 415"/>
              <a:gd name="T4" fmla="*/ 1079500 w 1224"/>
              <a:gd name="T5" fmla="*/ 155575 h 415"/>
              <a:gd name="T6" fmla="*/ 1439862 w 1224"/>
              <a:gd name="T7" fmla="*/ 227012 h 415"/>
              <a:gd name="T8" fmla="*/ 1943100 w 1224"/>
              <a:gd name="T9" fmla="*/ 84137 h 415"/>
              <a:gd name="T10" fmla="*/ 0 60000 65536"/>
              <a:gd name="T11" fmla="*/ 0 60000 65536"/>
              <a:gd name="T12" fmla="*/ 0 60000 65536"/>
              <a:gd name="T13" fmla="*/ 0 60000 65536"/>
              <a:gd name="T14" fmla="*/ 0 60000 65536"/>
              <a:gd name="T15" fmla="*/ 0 w 1224"/>
              <a:gd name="T16" fmla="*/ 0 h 415"/>
              <a:gd name="T17" fmla="*/ 1224 w 1224"/>
              <a:gd name="T18" fmla="*/ 415 h 415"/>
            </a:gdLst>
            <a:ahLst/>
            <a:cxnLst>
              <a:cxn ang="T10">
                <a:pos x="T0" y="T1"/>
              </a:cxn>
              <a:cxn ang="T11">
                <a:pos x="T2" y="T3"/>
              </a:cxn>
              <a:cxn ang="T12">
                <a:pos x="T4" y="T5"/>
              </a:cxn>
              <a:cxn ang="T13">
                <a:pos x="T6" y="T7"/>
              </a:cxn>
              <a:cxn ang="T14">
                <a:pos x="T8" y="T9"/>
              </a:cxn>
            </a:cxnLst>
            <a:rect l="T15" t="T16" r="T17" b="T18"/>
            <a:pathLst>
              <a:path w="1224" h="415">
                <a:moveTo>
                  <a:pt x="0" y="415"/>
                </a:moveTo>
                <a:cubicBezTo>
                  <a:pt x="147" y="260"/>
                  <a:pt x="295" y="106"/>
                  <a:pt x="408" y="53"/>
                </a:cubicBezTo>
                <a:cubicBezTo>
                  <a:pt x="521" y="0"/>
                  <a:pt x="597" y="83"/>
                  <a:pt x="680" y="98"/>
                </a:cubicBezTo>
                <a:cubicBezTo>
                  <a:pt x="763" y="113"/>
                  <a:pt x="816" y="151"/>
                  <a:pt x="907" y="143"/>
                </a:cubicBezTo>
                <a:cubicBezTo>
                  <a:pt x="998" y="135"/>
                  <a:pt x="1111" y="94"/>
                  <a:pt x="1224" y="53"/>
                </a:cubicBezTo>
              </a:path>
            </a:pathLst>
          </a:custGeom>
          <a:noFill/>
          <a:ln w="3175" cap="flat" cmpd="sng">
            <a:solidFill>
              <a:schemeClr val="tx1"/>
            </a:solidFill>
            <a:prstDash val="solid"/>
            <a:round/>
            <a:headEnd type="none" w="lg" len="lg"/>
            <a:tailEnd type="triangl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56328" name="Text Box 10"/>
          <p:cNvSpPr txBox="1">
            <a:spLocks noChangeArrowheads="1"/>
          </p:cNvSpPr>
          <p:nvPr/>
        </p:nvSpPr>
        <p:spPr bwMode="auto">
          <a:xfrm>
            <a:off x="7235825" y="2205038"/>
            <a:ext cx="12604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a resource</a:t>
            </a:r>
          </a:p>
        </p:txBody>
      </p:sp>
      <p:sp>
        <p:nvSpPr>
          <p:cNvPr id="56329" name="Text Box 11"/>
          <p:cNvSpPr txBox="1">
            <a:spLocks noChangeArrowheads="1"/>
          </p:cNvSpPr>
          <p:nvPr/>
        </p:nvSpPr>
        <p:spPr bwMode="auto">
          <a:xfrm>
            <a:off x="593725" y="5013325"/>
            <a:ext cx="7369175"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Assume a philosopher needs two forks to eat. Forks are like resources.</a:t>
            </a:r>
          </a:p>
          <a:p>
            <a:pPr eaLnBrk="1" hangingPunct="1"/>
            <a:r>
              <a:rPr lang="en-US" b="0"/>
              <a:t>While a philosopher  is holding a fork, another one can not have it. </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C02ECD5C-058E-3045-AC98-FD4CA8365506}" type="slidenum">
              <a:rPr lang="en-US" b="0"/>
              <a:pPr eaLnBrk="1" hangingPunct="1"/>
              <a:t>57</a:t>
            </a:fld>
            <a:endParaRPr lang="en-US" b="0"/>
          </a:p>
        </p:txBody>
      </p:sp>
      <p:sp>
        <p:nvSpPr>
          <p:cNvPr id="57347" name="Rectangle 2"/>
          <p:cNvSpPr>
            <a:spLocks noGrp="1" noChangeArrowheads="1"/>
          </p:cNvSpPr>
          <p:nvPr>
            <p:ph type="title"/>
          </p:nvPr>
        </p:nvSpPr>
        <p:spPr/>
        <p:txBody>
          <a:bodyPr/>
          <a:lstStyle/>
          <a:p>
            <a:pPr eaLnBrk="1" hangingPunct="1"/>
            <a:r>
              <a:rPr lang="en-US" dirty="0">
                <a:latin typeface="Arial" charset="0"/>
              </a:rPr>
              <a:t>Dining-Philosophers Problem</a:t>
            </a:r>
          </a:p>
        </p:txBody>
      </p:sp>
      <p:sp>
        <p:nvSpPr>
          <p:cNvPr id="57348" name="Rectangle 3"/>
          <p:cNvSpPr>
            <a:spLocks noGrp="1" noChangeArrowheads="1"/>
          </p:cNvSpPr>
          <p:nvPr>
            <p:ph type="body" idx="1"/>
          </p:nvPr>
        </p:nvSpPr>
        <p:spPr/>
        <p:txBody>
          <a:bodyPr/>
          <a:lstStyle/>
          <a:p>
            <a:pPr eaLnBrk="1" hangingPunct="1">
              <a:lnSpc>
                <a:spcPct val="90000"/>
              </a:lnSpc>
            </a:pPr>
            <a:r>
              <a:rPr lang="en-US" dirty="0">
                <a:latin typeface="Arial" charset="0"/>
              </a:rPr>
              <a:t>Is not a real </a:t>
            </a:r>
            <a:r>
              <a:rPr lang="en-US" dirty="0" smtClean="0">
                <a:latin typeface="Arial" charset="0"/>
              </a:rPr>
              <a:t>problem; but </a:t>
            </a:r>
            <a:r>
              <a:rPr lang="en-US" dirty="0">
                <a:latin typeface="Arial" charset="0"/>
              </a:rPr>
              <a:t>lots of real resource allocation problems look like this. If we can solve this problem effectively and efficiently, we can also solve the real problems. </a:t>
            </a:r>
          </a:p>
          <a:p>
            <a:pPr eaLnBrk="1" hangingPunct="1">
              <a:lnSpc>
                <a:spcPct val="90000"/>
              </a:lnSpc>
            </a:pPr>
            <a:endParaRPr lang="en-US" dirty="0">
              <a:latin typeface="Arial" charset="0"/>
            </a:endParaRPr>
          </a:p>
          <a:p>
            <a:pPr eaLnBrk="1" hangingPunct="1">
              <a:lnSpc>
                <a:spcPct val="90000"/>
              </a:lnSpc>
            </a:pPr>
            <a:r>
              <a:rPr lang="en-US" dirty="0">
                <a:latin typeface="Arial" charset="0"/>
              </a:rPr>
              <a:t>From a satisfactory solution: </a:t>
            </a:r>
          </a:p>
          <a:p>
            <a:pPr eaLnBrk="1" hangingPunct="1">
              <a:lnSpc>
                <a:spcPct val="90000"/>
              </a:lnSpc>
            </a:pPr>
            <a:endParaRPr lang="en-US" dirty="0">
              <a:latin typeface="Arial" charset="0"/>
            </a:endParaRPr>
          </a:p>
          <a:p>
            <a:pPr lvl="1" eaLnBrk="1" hangingPunct="1">
              <a:lnSpc>
                <a:spcPct val="90000"/>
              </a:lnSpc>
            </a:pPr>
            <a:r>
              <a:rPr lang="en-US" dirty="0">
                <a:latin typeface="Arial" charset="0"/>
              </a:rPr>
              <a:t>We want to have </a:t>
            </a:r>
            <a:r>
              <a:rPr lang="en-US" dirty="0">
                <a:solidFill>
                  <a:schemeClr val="accent2">
                    <a:lumMod val="50000"/>
                  </a:schemeClr>
                </a:solidFill>
                <a:latin typeface="Arial" charset="0"/>
              </a:rPr>
              <a:t>concurrency</a:t>
            </a:r>
            <a:r>
              <a:rPr lang="en-US" dirty="0">
                <a:latin typeface="Arial" charset="0"/>
              </a:rPr>
              <a:t>: two philosophers that are not sitting next to </a:t>
            </a:r>
            <a:r>
              <a:rPr lang="en-US" dirty="0" smtClean="0">
                <a:latin typeface="Arial" charset="0"/>
              </a:rPr>
              <a:t>each </a:t>
            </a:r>
            <a:r>
              <a:rPr lang="en-US" dirty="0">
                <a:latin typeface="Arial" charset="0"/>
              </a:rPr>
              <a:t>other on the table should be able to eat concurrently. </a:t>
            </a:r>
          </a:p>
          <a:p>
            <a:pPr lvl="1" eaLnBrk="1" hangingPunct="1">
              <a:lnSpc>
                <a:spcPct val="90000"/>
              </a:lnSpc>
            </a:pPr>
            <a:endParaRPr lang="en-US" dirty="0">
              <a:latin typeface="Arial" charset="0"/>
            </a:endParaRPr>
          </a:p>
          <a:p>
            <a:pPr lvl="1" eaLnBrk="1" hangingPunct="1">
              <a:lnSpc>
                <a:spcPct val="90000"/>
              </a:lnSpc>
            </a:pPr>
            <a:r>
              <a:rPr lang="en-US" dirty="0">
                <a:latin typeface="Arial" charset="0"/>
              </a:rPr>
              <a:t>We don</a:t>
            </a:r>
            <a:r>
              <a:rPr lang="ja-JP" altLang="en-US" dirty="0">
                <a:latin typeface="Arial" charset="0"/>
              </a:rPr>
              <a:t>’</a:t>
            </a:r>
            <a:r>
              <a:rPr lang="en-US" dirty="0">
                <a:latin typeface="Arial" charset="0"/>
              </a:rPr>
              <a:t>t want </a:t>
            </a:r>
            <a:r>
              <a:rPr lang="en-US" dirty="0">
                <a:solidFill>
                  <a:schemeClr val="accent2">
                    <a:lumMod val="50000"/>
                  </a:schemeClr>
                </a:solidFill>
                <a:latin typeface="Arial" charset="0"/>
              </a:rPr>
              <a:t>deadlock</a:t>
            </a:r>
            <a:r>
              <a:rPr lang="en-US" dirty="0">
                <a:latin typeface="Arial" charset="0"/>
              </a:rPr>
              <a:t>: waiting for each other indefinitely. </a:t>
            </a:r>
          </a:p>
          <a:p>
            <a:pPr lvl="1" eaLnBrk="1" hangingPunct="1">
              <a:lnSpc>
                <a:spcPct val="90000"/>
              </a:lnSpc>
            </a:pPr>
            <a:endParaRPr lang="en-US" dirty="0">
              <a:latin typeface="Arial" charset="0"/>
            </a:endParaRPr>
          </a:p>
          <a:p>
            <a:pPr lvl="1" eaLnBrk="1" hangingPunct="1">
              <a:lnSpc>
                <a:spcPct val="90000"/>
              </a:lnSpc>
            </a:pPr>
            <a:r>
              <a:rPr lang="en-US" dirty="0">
                <a:latin typeface="Arial" charset="0"/>
              </a:rPr>
              <a:t>We don</a:t>
            </a:r>
            <a:r>
              <a:rPr lang="ja-JP" altLang="en-US" dirty="0">
                <a:latin typeface="Arial" charset="0"/>
              </a:rPr>
              <a:t>’</a:t>
            </a:r>
            <a:r>
              <a:rPr lang="en-US" dirty="0">
                <a:latin typeface="Arial" charset="0"/>
              </a:rPr>
              <a:t>t want </a:t>
            </a:r>
            <a:r>
              <a:rPr lang="en-US" dirty="0">
                <a:solidFill>
                  <a:schemeClr val="accent2">
                    <a:lumMod val="50000"/>
                  </a:schemeClr>
                </a:solidFill>
                <a:latin typeface="Arial" charset="0"/>
              </a:rPr>
              <a:t>starvation</a:t>
            </a:r>
            <a:r>
              <a:rPr lang="en-US" dirty="0">
                <a:latin typeface="Arial" charset="0"/>
              </a:rPr>
              <a:t>: no philosopher waits forever. </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B9B59111-E349-4F4E-AE88-17D9E78E4091}" type="slidenum">
              <a:rPr lang="en-US" b="0"/>
              <a:pPr eaLnBrk="1" hangingPunct="1"/>
              <a:t>58</a:t>
            </a:fld>
            <a:endParaRPr lang="en-US" b="0"/>
          </a:p>
        </p:txBody>
      </p:sp>
      <p:sp>
        <p:nvSpPr>
          <p:cNvPr id="58371" name="Rectangle 4"/>
          <p:cNvSpPr>
            <a:spLocks noGrp="1" noChangeArrowheads="1"/>
          </p:cNvSpPr>
          <p:nvPr>
            <p:ph type="title"/>
          </p:nvPr>
        </p:nvSpPr>
        <p:spPr/>
        <p:txBody>
          <a:bodyPr/>
          <a:lstStyle/>
          <a:p>
            <a:pPr eaLnBrk="1" hangingPunct="1"/>
            <a:r>
              <a:rPr lang="en-US">
                <a:latin typeface="Arial" charset="0"/>
              </a:rPr>
              <a:t>Dining-Philosophers Problem (Cont.)</a:t>
            </a:r>
          </a:p>
        </p:txBody>
      </p:sp>
      <p:sp>
        <p:nvSpPr>
          <p:cNvPr id="58372" name="Rectangle 5"/>
          <p:cNvSpPr>
            <a:spLocks noChangeArrowheads="1"/>
          </p:cNvSpPr>
          <p:nvPr/>
        </p:nvSpPr>
        <p:spPr bwMode="auto">
          <a:xfrm>
            <a:off x="1998663" y="2332038"/>
            <a:ext cx="5526087" cy="31130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lIns="90000" tIns="46800" rIns="90000" bIns="46800">
            <a:spAutoFit/>
          </a:bodyPr>
          <a:lstStyle/>
          <a:p>
            <a:pPr lvl="2"/>
            <a:r>
              <a:rPr kumimoji="1" lang="en-US" b="0"/>
              <a:t>do  {           </a:t>
            </a:r>
          </a:p>
          <a:p>
            <a:pPr lvl="2"/>
            <a:r>
              <a:rPr kumimoji="1" lang="en-US" b="0"/>
              <a:t>	wait ( chopstick[i] );</a:t>
            </a:r>
          </a:p>
          <a:p>
            <a:pPr lvl="2"/>
            <a:r>
              <a:rPr kumimoji="1" lang="en-US" b="0"/>
              <a:t>	wait ( chopStick[ (i + 1) % 5] );</a:t>
            </a:r>
          </a:p>
          <a:p>
            <a:pPr lvl="2"/>
            <a:endParaRPr kumimoji="1" lang="en-US" b="0"/>
          </a:p>
          <a:p>
            <a:pPr lvl="2"/>
            <a:r>
              <a:rPr kumimoji="1" lang="en-US" b="0"/>
              <a:t>               //  eat</a:t>
            </a:r>
          </a:p>
          <a:p>
            <a:pPr lvl="2"/>
            <a:endParaRPr kumimoji="1" lang="en-US" b="0"/>
          </a:p>
          <a:p>
            <a:pPr lvl="2"/>
            <a:r>
              <a:rPr kumimoji="1" lang="en-US" b="0"/>
              <a:t>	signal ( chopstick[i] );</a:t>
            </a:r>
          </a:p>
          <a:p>
            <a:pPr lvl="2"/>
            <a:r>
              <a:rPr kumimoji="1" lang="en-US" b="0"/>
              <a:t>	signal (chopstick[ (i + 1) % 5] );</a:t>
            </a:r>
          </a:p>
          <a:p>
            <a:pPr lvl="2"/>
            <a:r>
              <a:rPr kumimoji="1" lang="en-US" b="0"/>
              <a:t>	</a:t>
            </a:r>
          </a:p>
          <a:p>
            <a:pPr lvl="2"/>
            <a:r>
              <a:rPr kumimoji="1" lang="en-US" b="0"/>
              <a:t>              //  think</a:t>
            </a:r>
          </a:p>
          <a:p>
            <a:pPr lvl="2"/>
            <a:r>
              <a:rPr kumimoji="1" lang="en-US" b="0"/>
              <a:t>} while (TRUE);</a:t>
            </a:r>
          </a:p>
        </p:txBody>
      </p:sp>
      <p:sp>
        <p:nvSpPr>
          <p:cNvPr id="58373" name="Text Box 6"/>
          <p:cNvSpPr txBox="1">
            <a:spLocks noChangeArrowheads="1"/>
          </p:cNvSpPr>
          <p:nvPr/>
        </p:nvSpPr>
        <p:spPr bwMode="auto">
          <a:xfrm>
            <a:off x="1116013" y="5876925"/>
            <a:ext cx="65436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dirty="0"/>
              <a:t>This solution provides concurrency but may result in deadlock. </a:t>
            </a:r>
          </a:p>
        </p:txBody>
      </p:sp>
      <p:sp>
        <p:nvSpPr>
          <p:cNvPr id="58374" name="Rectangle 7"/>
          <p:cNvSpPr>
            <a:spLocks noChangeArrowheads="1"/>
          </p:cNvSpPr>
          <p:nvPr/>
        </p:nvSpPr>
        <p:spPr bwMode="auto">
          <a:xfrm>
            <a:off x="250825" y="1412875"/>
            <a:ext cx="47402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p>
            <a:pPr lvl="1"/>
            <a:r>
              <a:rPr kumimoji="1" lang="en-US" b="0"/>
              <a:t>Semaphore </a:t>
            </a:r>
            <a:r>
              <a:rPr kumimoji="1" lang="en-US"/>
              <a:t>chopstick [5]</a:t>
            </a:r>
            <a:r>
              <a:rPr kumimoji="1" lang="en-US" b="0"/>
              <a:t> initialized to 1</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7017D92B-C8AE-7048-AED4-4C1A68D4ADB7}" type="slidenum">
              <a:rPr lang="en-US" b="0"/>
              <a:pPr eaLnBrk="1" hangingPunct="1"/>
              <a:t>59</a:t>
            </a:fld>
            <a:endParaRPr lang="en-US" b="0"/>
          </a:p>
        </p:txBody>
      </p:sp>
      <p:sp>
        <p:nvSpPr>
          <p:cNvPr id="59395" name="Rectangle 4"/>
          <p:cNvSpPr>
            <a:spLocks noGrp="1" noChangeArrowheads="1"/>
          </p:cNvSpPr>
          <p:nvPr>
            <p:ph type="title"/>
          </p:nvPr>
        </p:nvSpPr>
        <p:spPr/>
        <p:txBody>
          <a:bodyPr/>
          <a:lstStyle/>
          <a:p>
            <a:pPr eaLnBrk="1" hangingPunct="1"/>
            <a:r>
              <a:rPr lang="en-US">
                <a:latin typeface="Arial" charset="0"/>
              </a:rPr>
              <a:t>Problems with Semaphores</a:t>
            </a:r>
          </a:p>
        </p:txBody>
      </p:sp>
      <p:sp>
        <p:nvSpPr>
          <p:cNvPr id="59396" name="Text Box 6"/>
          <p:cNvSpPr txBox="1">
            <a:spLocks noChangeArrowheads="1"/>
          </p:cNvSpPr>
          <p:nvPr/>
        </p:nvSpPr>
        <p:spPr bwMode="auto">
          <a:xfrm>
            <a:off x="1528763" y="2224088"/>
            <a:ext cx="6264275" cy="2289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kumimoji="1" lang="en-US" b="0"/>
              <a:t>Incorrect use of semaphore operations:</a:t>
            </a:r>
            <a:br>
              <a:rPr kumimoji="1" lang="en-US" b="0"/>
            </a:br>
            <a:endParaRPr kumimoji="1" lang="en-US" b="0"/>
          </a:p>
          <a:p>
            <a:pPr lvl="1" eaLnBrk="1" hangingPunct="1"/>
            <a:r>
              <a:rPr kumimoji="1" lang="en-US" b="0"/>
              <a:t> 	signal (mutex)  ….  wait (mutex)</a:t>
            </a:r>
            <a:br>
              <a:rPr kumimoji="1" lang="en-US" b="0"/>
            </a:br>
            <a:endParaRPr kumimoji="1" lang="en-US" b="0"/>
          </a:p>
          <a:p>
            <a:pPr lvl="1" eaLnBrk="1" hangingPunct="1"/>
            <a:r>
              <a:rPr kumimoji="1" lang="en-US" b="0"/>
              <a:t> 	wait (mutex)  …  wait (mutex)</a:t>
            </a:r>
          </a:p>
          <a:p>
            <a:pPr lvl="1" eaLnBrk="1" hangingPunct="1"/>
            <a:endParaRPr kumimoji="1" lang="en-US" b="0"/>
          </a:p>
          <a:p>
            <a:pPr lvl="1" eaLnBrk="1" hangingPunct="1"/>
            <a:r>
              <a:rPr kumimoji="1" lang="en-US" b="0"/>
              <a:t> 	Omitting  of wait (mutex) or signal (mutex) (or both)</a:t>
            </a:r>
          </a:p>
          <a:p>
            <a:pPr eaLnBrk="1" hangingPunct="1"/>
            <a:endParaRPr lang="en-US" b="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0E5D4112-BA10-F04D-88B2-FA1A0A6E1408}" type="slidenum">
              <a:rPr lang="en-US" b="0"/>
              <a:pPr eaLnBrk="1" hangingPunct="1"/>
              <a:t>6</a:t>
            </a:fld>
            <a:endParaRPr lang="en-US" b="0"/>
          </a:p>
        </p:txBody>
      </p:sp>
      <p:sp>
        <p:nvSpPr>
          <p:cNvPr id="7171" name="Rectangle 2"/>
          <p:cNvSpPr>
            <a:spLocks noGrp="1" noChangeArrowheads="1"/>
          </p:cNvSpPr>
          <p:nvPr>
            <p:ph type="title"/>
          </p:nvPr>
        </p:nvSpPr>
        <p:spPr/>
        <p:txBody>
          <a:bodyPr/>
          <a:lstStyle/>
          <a:p>
            <a:pPr eaLnBrk="1" hangingPunct="1"/>
            <a:r>
              <a:rPr lang="en-US">
                <a:latin typeface="Arial" charset="0"/>
              </a:rPr>
              <a:t>a possible Problem: race condition</a:t>
            </a:r>
          </a:p>
        </p:txBody>
      </p:sp>
      <p:sp>
        <p:nvSpPr>
          <p:cNvPr id="7172" name="Rectangle 3"/>
          <p:cNvSpPr>
            <a:spLocks noGrp="1" noChangeArrowheads="1"/>
          </p:cNvSpPr>
          <p:nvPr>
            <p:ph type="body" idx="1"/>
          </p:nvPr>
        </p:nvSpPr>
        <p:spPr/>
        <p:txBody>
          <a:bodyPr/>
          <a:lstStyle/>
          <a:p>
            <a:pPr eaLnBrk="1" hangingPunct="1"/>
            <a:r>
              <a:rPr lang="en-US" dirty="0">
                <a:latin typeface="Arial" charset="0"/>
              </a:rPr>
              <a:t>Assume we had 5 items in the buffer </a:t>
            </a:r>
          </a:p>
          <a:p>
            <a:pPr eaLnBrk="1" hangingPunct="1"/>
            <a:r>
              <a:rPr lang="en-US" dirty="0">
                <a:latin typeface="Arial" charset="0"/>
              </a:rPr>
              <a:t>Then: </a:t>
            </a:r>
          </a:p>
          <a:p>
            <a:pPr lvl="1" eaLnBrk="1" hangingPunct="1"/>
            <a:r>
              <a:rPr lang="en-US" dirty="0">
                <a:latin typeface="Arial" charset="0"/>
              </a:rPr>
              <a:t>Assume producer has  just produced  a new item and put it into buffer and  is about to increment the count. </a:t>
            </a:r>
          </a:p>
          <a:p>
            <a:pPr lvl="1" eaLnBrk="1" hangingPunct="1"/>
            <a:endParaRPr lang="en-US" dirty="0">
              <a:latin typeface="Arial" charset="0"/>
            </a:endParaRPr>
          </a:p>
          <a:p>
            <a:pPr lvl="1" eaLnBrk="1" hangingPunct="1"/>
            <a:r>
              <a:rPr lang="en-US" dirty="0">
                <a:latin typeface="Arial" charset="0"/>
              </a:rPr>
              <a:t>Assume the consumer has just retrieved an item from buffer and is about the decrement the count. </a:t>
            </a:r>
          </a:p>
          <a:p>
            <a:pPr lvl="1" eaLnBrk="1" hangingPunct="1"/>
            <a:endParaRPr lang="en-US" dirty="0">
              <a:latin typeface="Arial" charset="0"/>
            </a:endParaRPr>
          </a:p>
          <a:p>
            <a:pPr lvl="1" eaLnBrk="1" hangingPunct="1"/>
            <a:r>
              <a:rPr lang="en-US" dirty="0">
                <a:latin typeface="Arial" charset="0"/>
              </a:rPr>
              <a:t>Namely: Assume producer and consumer is now about to execute count++ and </a:t>
            </a:r>
            <a:r>
              <a:rPr lang="en-US" dirty="0" smtClean="0">
                <a:latin typeface="Arial" charset="0"/>
              </a:rPr>
              <a:t>count-- </a:t>
            </a:r>
            <a:r>
              <a:rPr lang="en-US" dirty="0">
                <a:latin typeface="Arial" charset="0"/>
              </a:rPr>
              <a:t>statements. </a:t>
            </a:r>
          </a:p>
          <a:p>
            <a:pPr lvl="1" eaLnBrk="1" hangingPunct="1"/>
            <a:endParaRPr lang="en-US" dirty="0">
              <a:latin typeface="Arial" charset="0"/>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6F1B08C2-7234-134C-938F-6807F2135EF0}" type="slidenum">
              <a:rPr lang="en-US" b="0"/>
              <a:pPr eaLnBrk="1" hangingPunct="1"/>
              <a:t>60</a:t>
            </a:fld>
            <a:endParaRPr lang="en-US" b="0"/>
          </a:p>
        </p:txBody>
      </p:sp>
      <p:sp>
        <p:nvSpPr>
          <p:cNvPr id="60419" name="Rectangle 4"/>
          <p:cNvSpPr>
            <a:spLocks noGrp="1" noChangeArrowheads="1"/>
          </p:cNvSpPr>
          <p:nvPr>
            <p:ph type="title"/>
          </p:nvPr>
        </p:nvSpPr>
        <p:spPr/>
        <p:txBody>
          <a:bodyPr/>
          <a:lstStyle/>
          <a:p>
            <a:pPr eaLnBrk="1" hangingPunct="1"/>
            <a:r>
              <a:rPr lang="en-US" dirty="0">
                <a:latin typeface="Arial" charset="0"/>
              </a:rPr>
              <a:t>Monitors</a:t>
            </a:r>
          </a:p>
        </p:txBody>
      </p:sp>
      <p:sp>
        <p:nvSpPr>
          <p:cNvPr id="60420" name="Rectangle 6"/>
          <p:cNvSpPr>
            <a:spLocks noGrp="1" noChangeArrowheads="1"/>
          </p:cNvSpPr>
          <p:nvPr>
            <p:ph type="body" idx="1"/>
          </p:nvPr>
        </p:nvSpPr>
        <p:spPr>
          <a:xfrm>
            <a:off x="179512" y="1340768"/>
            <a:ext cx="8496300" cy="1366837"/>
          </a:xfrm>
        </p:spPr>
        <p:txBody>
          <a:bodyPr/>
          <a:lstStyle/>
          <a:p>
            <a:pPr eaLnBrk="1" hangingPunct="1"/>
            <a:r>
              <a:rPr lang="en-US" sz="1800" dirty="0">
                <a:latin typeface="Arial" charset="0"/>
              </a:rPr>
              <a:t>A </a:t>
            </a:r>
            <a:r>
              <a:rPr lang="en-US" sz="1800" dirty="0">
                <a:solidFill>
                  <a:schemeClr val="accent2">
                    <a:lumMod val="50000"/>
                  </a:schemeClr>
                </a:solidFill>
                <a:latin typeface="Arial" charset="0"/>
              </a:rPr>
              <a:t>high-level </a:t>
            </a:r>
            <a:r>
              <a:rPr lang="en-US" sz="1800" dirty="0">
                <a:latin typeface="Arial" charset="0"/>
              </a:rPr>
              <a:t>abstraction that provides a </a:t>
            </a:r>
            <a:r>
              <a:rPr lang="en-US" sz="1800" dirty="0">
                <a:solidFill>
                  <a:schemeClr val="accent2">
                    <a:lumMod val="50000"/>
                  </a:schemeClr>
                </a:solidFill>
                <a:latin typeface="Arial" charset="0"/>
              </a:rPr>
              <a:t>convenient</a:t>
            </a:r>
            <a:r>
              <a:rPr lang="en-US" sz="1800" dirty="0">
                <a:latin typeface="Arial" charset="0"/>
              </a:rPr>
              <a:t> and </a:t>
            </a:r>
            <a:r>
              <a:rPr lang="en-US" sz="1800" dirty="0">
                <a:solidFill>
                  <a:schemeClr val="accent2">
                    <a:lumMod val="50000"/>
                  </a:schemeClr>
                </a:solidFill>
                <a:latin typeface="Arial" charset="0"/>
              </a:rPr>
              <a:t>effective</a:t>
            </a:r>
            <a:r>
              <a:rPr lang="en-US" sz="1800" dirty="0">
                <a:latin typeface="Arial" charset="0"/>
              </a:rPr>
              <a:t> mechanism for process </a:t>
            </a:r>
            <a:r>
              <a:rPr lang="en-US" sz="1800" dirty="0" smtClean="0">
                <a:latin typeface="Arial" charset="0"/>
              </a:rPr>
              <a:t>synchronization</a:t>
            </a:r>
            <a:endParaRPr lang="en-US" sz="1800" dirty="0">
              <a:latin typeface="Arial" charset="0"/>
            </a:endParaRPr>
          </a:p>
          <a:p>
            <a:pPr eaLnBrk="1" hangingPunct="1"/>
            <a:r>
              <a:rPr lang="en-US" sz="1800" dirty="0">
                <a:latin typeface="Arial" charset="0"/>
              </a:rPr>
              <a:t>Only one process may be </a:t>
            </a:r>
            <a:r>
              <a:rPr lang="en-US" sz="1800" dirty="0">
                <a:solidFill>
                  <a:schemeClr val="accent2">
                    <a:lumMod val="50000"/>
                  </a:schemeClr>
                </a:solidFill>
                <a:latin typeface="Arial" charset="0"/>
              </a:rPr>
              <a:t>active</a:t>
            </a:r>
            <a:r>
              <a:rPr lang="en-US" sz="1800" dirty="0">
                <a:latin typeface="Arial" charset="0"/>
              </a:rPr>
              <a:t> within the monitor at a </a:t>
            </a:r>
            <a:r>
              <a:rPr lang="en-US" sz="1800" dirty="0" smtClean="0">
                <a:latin typeface="Arial" charset="0"/>
              </a:rPr>
              <a:t>time</a:t>
            </a:r>
          </a:p>
          <a:p>
            <a:pPr lvl="1" eaLnBrk="1" hangingPunct="1"/>
            <a:r>
              <a:rPr lang="en-US" sz="1800" dirty="0" smtClean="0">
                <a:latin typeface="Arial" charset="0"/>
              </a:rPr>
              <a:t>Threads monitoring to enter or a condition to happen</a:t>
            </a:r>
          </a:p>
          <a:p>
            <a:pPr eaLnBrk="1" hangingPunct="1"/>
            <a:r>
              <a:rPr lang="en-US" sz="1800" dirty="0" smtClean="0">
                <a:latin typeface="Arial" charset="0"/>
              </a:rPr>
              <a:t>Shared data/object put and accessed in monitor. Monitor controls access. No race condition then. </a:t>
            </a:r>
          </a:p>
          <a:p>
            <a:pPr eaLnBrk="1" hangingPunct="1"/>
            <a:r>
              <a:rPr lang="en-US" sz="1800" dirty="0" smtClean="0">
                <a:latin typeface="Arial" charset="0"/>
              </a:rPr>
              <a:t>Other names: </a:t>
            </a:r>
            <a:r>
              <a:rPr lang="en-US" sz="1800" dirty="0" smtClean="0">
                <a:solidFill>
                  <a:srgbClr val="008000"/>
                </a:solidFill>
                <a:latin typeface="Arial" charset="0"/>
              </a:rPr>
              <a:t>thread-safe class, thread-safe object,  or thread-safe module</a:t>
            </a:r>
            <a:endParaRPr lang="en-US" sz="1800" dirty="0">
              <a:solidFill>
                <a:srgbClr val="008000"/>
              </a:solidFill>
              <a:latin typeface="Arial" charset="0"/>
            </a:endParaRPr>
          </a:p>
          <a:p>
            <a:pPr eaLnBrk="1" hangingPunct="1"/>
            <a:endParaRPr lang="en-US" sz="1800" dirty="0">
              <a:latin typeface="Arial" charset="0"/>
            </a:endParaRPr>
          </a:p>
        </p:txBody>
      </p:sp>
      <p:sp>
        <p:nvSpPr>
          <p:cNvPr id="60421" name="Text Box 5"/>
          <p:cNvSpPr txBox="1">
            <a:spLocks noChangeArrowheads="1"/>
          </p:cNvSpPr>
          <p:nvPr/>
        </p:nvSpPr>
        <p:spPr bwMode="auto">
          <a:xfrm>
            <a:off x="2051720" y="3645024"/>
            <a:ext cx="5106183" cy="314150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marL="342900" indent="-342900"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lvl="2" eaLnBrk="1" hangingPunct="1"/>
            <a:r>
              <a:rPr kumimoji="1" lang="en-US" b="0" dirty="0"/>
              <a:t>monitor </a:t>
            </a:r>
            <a:r>
              <a:rPr kumimoji="1" lang="en-US" b="0" dirty="0" err="1"/>
              <a:t>monitor</a:t>
            </a:r>
            <a:r>
              <a:rPr kumimoji="1" lang="en-US" b="0" dirty="0"/>
              <a:t>-name</a:t>
            </a:r>
          </a:p>
          <a:p>
            <a:pPr lvl="2" eaLnBrk="1" hangingPunct="1"/>
            <a:r>
              <a:rPr kumimoji="1" lang="en-US" b="0" dirty="0"/>
              <a:t>{</a:t>
            </a:r>
          </a:p>
          <a:p>
            <a:pPr lvl="2" eaLnBrk="1" hangingPunct="1"/>
            <a:r>
              <a:rPr kumimoji="1" lang="en-US" b="0" dirty="0"/>
              <a:t>	// shared variable declarations</a:t>
            </a:r>
          </a:p>
          <a:p>
            <a:pPr lvl="2" eaLnBrk="1" hangingPunct="1"/>
            <a:endParaRPr kumimoji="1" lang="en-US" b="0" dirty="0"/>
          </a:p>
          <a:p>
            <a:pPr lvl="2" eaLnBrk="1" hangingPunct="1"/>
            <a:r>
              <a:rPr kumimoji="1" lang="en-US" b="0" dirty="0"/>
              <a:t>	procedure P1 (…) { …. }</a:t>
            </a:r>
          </a:p>
          <a:p>
            <a:pPr lvl="2" eaLnBrk="1" hangingPunct="1"/>
            <a:r>
              <a:rPr kumimoji="1" lang="en-US" b="0" dirty="0"/>
              <a:t>		…</a:t>
            </a:r>
          </a:p>
          <a:p>
            <a:pPr lvl="2" eaLnBrk="1" hangingPunct="1"/>
            <a:r>
              <a:rPr kumimoji="1" lang="en-US" b="0" dirty="0"/>
              <a:t>	procedure </a:t>
            </a:r>
            <a:r>
              <a:rPr kumimoji="1" lang="en-US" b="0" dirty="0" err="1"/>
              <a:t>Pn</a:t>
            </a:r>
            <a:r>
              <a:rPr kumimoji="1" lang="en-US" b="0" dirty="0"/>
              <a:t> (…) {……}</a:t>
            </a:r>
          </a:p>
          <a:p>
            <a:pPr lvl="2" eaLnBrk="1" hangingPunct="1"/>
            <a:endParaRPr kumimoji="1" lang="en-US" b="0" dirty="0"/>
          </a:p>
          <a:p>
            <a:pPr lvl="2" eaLnBrk="1" hangingPunct="1"/>
            <a:r>
              <a:rPr kumimoji="1" lang="en-US" b="0" dirty="0"/>
              <a:t>    	Initialization code ( ….) { … }</a:t>
            </a:r>
          </a:p>
          <a:p>
            <a:pPr lvl="2" eaLnBrk="1" hangingPunct="1"/>
            <a:r>
              <a:rPr kumimoji="1" lang="en-US" b="0" dirty="0"/>
              <a:t>		</a:t>
            </a:r>
            <a:r>
              <a:rPr kumimoji="1" lang="en-US" b="0" dirty="0" smtClean="0"/>
              <a:t>…</a:t>
            </a:r>
            <a:endParaRPr kumimoji="1" lang="en-US" b="0" dirty="0"/>
          </a:p>
          <a:p>
            <a:pPr lvl="2" eaLnBrk="1" hangingPunct="1"/>
            <a:r>
              <a:rPr kumimoji="1" lang="en-US" b="0" dirty="0"/>
              <a:t>}</a:t>
            </a:r>
            <a:endParaRPr lang="en-US" b="0"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50048EB9-36E9-3249-9A44-D5007219EF19}" type="slidenum">
              <a:rPr lang="en-US" b="0"/>
              <a:pPr eaLnBrk="1" hangingPunct="1"/>
              <a:t>61</a:t>
            </a:fld>
            <a:endParaRPr lang="en-US" b="0"/>
          </a:p>
        </p:txBody>
      </p:sp>
      <p:sp>
        <p:nvSpPr>
          <p:cNvPr id="61443" name="Rectangle 4"/>
          <p:cNvSpPr>
            <a:spLocks noGrp="1" noChangeArrowheads="1"/>
          </p:cNvSpPr>
          <p:nvPr>
            <p:ph type="title"/>
          </p:nvPr>
        </p:nvSpPr>
        <p:spPr/>
        <p:txBody>
          <a:bodyPr/>
          <a:lstStyle/>
          <a:p>
            <a:pPr eaLnBrk="1" hangingPunct="1"/>
            <a:r>
              <a:rPr lang="en-US">
                <a:latin typeface="Arial" charset="0"/>
              </a:rPr>
              <a:t>Schematic view of a Monitor</a:t>
            </a:r>
          </a:p>
        </p:txBody>
      </p:sp>
      <p:pic>
        <p:nvPicPr>
          <p:cNvPr id="61444"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24075" y="1674837"/>
            <a:ext cx="4770438" cy="4562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D060CE23-0283-7943-A8A8-3293F1F05271}" type="slidenum">
              <a:rPr lang="en-US" b="0"/>
              <a:pPr eaLnBrk="1" hangingPunct="1"/>
              <a:t>62</a:t>
            </a:fld>
            <a:endParaRPr lang="en-US" b="0"/>
          </a:p>
        </p:txBody>
      </p:sp>
      <p:sp>
        <p:nvSpPr>
          <p:cNvPr id="62467" name="Rectangle 4"/>
          <p:cNvSpPr>
            <a:spLocks noGrp="1" noChangeArrowheads="1"/>
          </p:cNvSpPr>
          <p:nvPr>
            <p:ph type="title"/>
          </p:nvPr>
        </p:nvSpPr>
        <p:spPr/>
        <p:txBody>
          <a:bodyPr/>
          <a:lstStyle/>
          <a:p>
            <a:pPr eaLnBrk="1" hangingPunct="1"/>
            <a:r>
              <a:rPr lang="en-US">
                <a:latin typeface="Arial" charset="0"/>
              </a:rPr>
              <a:t>Condition Variables</a:t>
            </a:r>
          </a:p>
        </p:txBody>
      </p:sp>
      <p:sp>
        <p:nvSpPr>
          <p:cNvPr id="62468" name="Rectangle 6"/>
          <p:cNvSpPr>
            <a:spLocks noGrp="1" noChangeArrowheads="1"/>
          </p:cNvSpPr>
          <p:nvPr>
            <p:ph type="body" idx="1"/>
          </p:nvPr>
        </p:nvSpPr>
        <p:spPr/>
        <p:txBody>
          <a:bodyPr/>
          <a:lstStyle/>
          <a:p>
            <a:pPr eaLnBrk="1" hangingPunct="1"/>
            <a:r>
              <a:rPr kumimoji="1" lang="en-US" b="1" dirty="0">
                <a:latin typeface="Arial" charset="0"/>
              </a:rPr>
              <a:t>condition x, y;</a:t>
            </a:r>
          </a:p>
          <a:p>
            <a:pPr eaLnBrk="1" hangingPunct="1"/>
            <a:endParaRPr kumimoji="1" lang="en-US" b="1" dirty="0">
              <a:latin typeface="Arial" charset="0"/>
            </a:endParaRPr>
          </a:p>
          <a:p>
            <a:pPr eaLnBrk="1" hangingPunct="1"/>
            <a:r>
              <a:rPr kumimoji="1" lang="en-US" dirty="0">
                <a:latin typeface="Arial" charset="0"/>
              </a:rPr>
              <a:t>Two operations on a condition variable:</a:t>
            </a:r>
          </a:p>
          <a:p>
            <a:pPr lvl="1" eaLnBrk="1" hangingPunct="1"/>
            <a:r>
              <a:rPr kumimoji="1" lang="en-US" b="1" dirty="0" err="1">
                <a:latin typeface="Arial" charset="0"/>
              </a:rPr>
              <a:t>x.wait</a:t>
            </a:r>
            <a:r>
              <a:rPr kumimoji="1" lang="en-US" b="1" dirty="0">
                <a:latin typeface="Arial" charset="0"/>
              </a:rPr>
              <a:t> ()</a:t>
            </a:r>
            <a:r>
              <a:rPr kumimoji="1" lang="en-US" dirty="0">
                <a:solidFill>
                  <a:srgbClr val="0000FF"/>
                </a:solidFill>
                <a:latin typeface="Arial" charset="0"/>
              </a:rPr>
              <a:t> </a:t>
            </a:r>
            <a:r>
              <a:rPr kumimoji="1" lang="en-US" dirty="0">
                <a:latin typeface="Arial" charset="0"/>
              </a:rPr>
              <a:t> – a process that invokes the operation is  suspended.</a:t>
            </a:r>
          </a:p>
          <a:p>
            <a:pPr lvl="1" eaLnBrk="1" hangingPunct="1"/>
            <a:r>
              <a:rPr kumimoji="1" lang="en-US" b="1" dirty="0" err="1">
                <a:latin typeface="Arial" charset="0"/>
              </a:rPr>
              <a:t>x.signal</a:t>
            </a:r>
            <a:r>
              <a:rPr kumimoji="1" lang="en-US" b="1" dirty="0">
                <a:latin typeface="Arial" charset="0"/>
              </a:rPr>
              <a:t> ()</a:t>
            </a:r>
            <a:r>
              <a:rPr kumimoji="1" lang="en-US" dirty="0">
                <a:solidFill>
                  <a:srgbClr val="0000FF"/>
                </a:solidFill>
                <a:latin typeface="Arial" charset="0"/>
              </a:rPr>
              <a:t> </a:t>
            </a:r>
            <a:r>
              <a:rPr kumimoji="1" lang="en-US" dirty="0">
                <a:latin typeface="Arial" charset="0"/>
              </a:rPr>
              <a:t>–</a:t>
            </a:r>
            <a:r>
              <a:rPr kumimoji="1" lang="en-US" dirty="0">
                <a:solidFill>
                  <a:srgbClr val="0000FF"/>
                </a:solidFill>
                <a:latin typeface="Arial" charset="0"/>
              </a:rPr>
              <a:t> </a:t>
            </a:r>
            <a:r>
              <a:rPr kumimoji="1" lang="en-US" dirty="0">
                <a:latin typeface="Arial" charset="0"/>
              </a:rPr>
              <a:t>resumes one of processes</a:t>
            </a:r>
            <a:r>
              <a:rPr kumimoji="1" lang="en-US" dirty="0">
                <a:solidFill>
                  <a:srgbClr val="0000FF"/>
                </a:solidFill>
                <a:latin typeface="Arial" charset="0"/>
              </a:rPr>
              <a:t> </a:t>
            </a:r>
            <a:r>
              <a:rPr kumimoji="1" lang="en-US" dirty="0">
                <a:latin typeface="Arial" charset="0"/>
              </a:rPr>
              <a:t>(if any)</a:t>
            </a:r>
            <a:r>
              <a:rPr kumimoji="1" lang="en-US" dirty="0">
                <a:solidFill>
                  <a:srgbClr val="0000FF"/>
                </a:solidFill>
                <a:latin typeface="Arial" charset="0"/>
              </a:rPr>
              <a:t> </a:t>
            </a:r>
            <a:r>
              <a:rPr kumimoji="1" lang="en-US" dirty="0">
                <a:latin typeface="Arial" charset="0"/>
              </a:rPr>
              <a:t>that</a:t>
            </a:r>
          </a:p>
          <a:p>
            <a:pPr lvl="2" eaLnBrk="1" hangingPunct="1">
              <a:buFontTx/>
              <a:buNone/>
            </a:pPr>
            <a:r>
              <a:rPr kumimoji="1" lang="en-US" dirty="0">
                <a:latin typeface="Arial" charset="0"/>
              </a:rPr>
              <a:t>	               invoked</a:t>
            </a:r>
            <a:r>
              <a:rPr kumimoji="1" lang="en-US" dirty="0">
                <a:solidFill>
                  <a:srgbClr val="0000FF"/>
                </a:solidFill>
                <a:latin typeface="Arial" charset="0"/>
              </a:rPr>
              <a:t> </a:t>
            </a:r>
            <a:r>
              <a:rPr kumimoji="1" lang="en-US" b="1" dirty="0" err="1">
                <a:latin typeface="Arial" charset="0"/>
              </a:rPr>
              <a:t>x.wait</a:t>
            </a:r>
            <a:r>
              <a:rPr kumimoji="1" lang="en-US" b="1" dirty="0">
                <a:latin typeface="Arial" charset="0"/>
              </a:rPr>
              <a:t> ()</a:t>
            </a:r>
          </a:p>
          <a:p>
            <a:pPr eaLnBrk="1" hangingPunct="1"/>
            <a:endParaRPr lang="en-US" b="1" dirty="0">
              <a:latin typeface="Arial" charset="0"/>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5D9D9F1B-3F0E-4A48-9EA4-DF55658C13DC}" type="slidenum">
              <a:rPr lang="en-US" b="0"/>
              <a:pPr eaLnBrk="1" hangingPunct="1"/>
              <a:t>63</a:t>
            </a:fld>
            <a:endParaRPr lang="en-US" b="0"/>
          </a:p>
        </p:txBody>
      </p:sp>
      <p:sp>
        <p:nvSpPr>
          <p:cNvPr id="63491" name="Rectangle 4"/>
          <p:cNvSpPr>
            <a:spLocks noGrp="1" noChangeArrowheads="1"/>
          </p:cNvSpPr>
          <p:nvPr>
            <p:ph type="title"/>
          </p:nvPr>
        </p:nvSpPr>
        <p:spPr/>
        <p:txBody>
          <a:bodyPr/>
          <a:lstStyle/>
          <a:p>
            <a:pPr eaLnBrk="1" hangingPunct="1"/>
            <a:r>
              <a:rPr lang="en-US">
                <a:latin typeface="Arial" charset="0"/>
              </a:rPr>
              <a:t> Monitor with Condition Variables</a:t>
            </a:r>
          </a:p>
        </p:txBody>
      </p:sp>
      <p:pic>
        <p:nvPicPr>
          <p:cNvPr id="63492"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63688" y="1783931"/>
            <a:ext cx="5935662" cy="4083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00351D48-F32C-394E-850C-3EE17A3ECAE7}" type="slidenum">
              <a:rPr lang="en-US" b="0"/>
              <a:pPr eaLnBrk="1" hangingPunct="1"/>
              <a:t>64</a:t>
            </a:fld>
            <a:endParaRPr lang="en-US" b="0"/>
          </a:p>
        </p:txBody>
      </p:sp>
      <p:sp>
        <p:nvSpPr>
          <p:cNvPr id="64515" name="Rectangle 2"/>
          <p:cNvSpPr>
            <a:spLocks noGrp="1" noChangeArrowheads="1"/>
          </p:cNvSpPr>
          <p:nvPr>
            <p:ph type="title"/>
          </p:nvPr>
        </p:nvSpPr>
        <p:spPr/>
        <p:txBody>
          <a:bodyPr/>
          <a:lstStyle/>
          <a:p>
            <a:pPr eaLnBrk="1" hangingPunct="1"/>
            <a:r>
              <a:rPr lang="en-US">
                <a:latin typeface="Arial" charset="0"/>
              </a:rPr>
              <a:t>Condition Variables</a:t>
            </a:r>
          </a:p>
        </p:txBody>
      </p:sp>
      <p:sp>
        <p:nvSpPr>
          <p:cNvPr id="64516" name="Rectangle 3"/>
          <p:cNvSpPr>
            <a:spLocks noGrp="1" noChangeArrowheads="1"/>
          </p:cNvSpPr>
          <p:nvPr>
            <p:ph type="body" idx="1"/>
          </p:nvPr>
        </p:nvSpPr>
        <p:spPr/>
        <p:txBody>
          <a:bodyPr/>
          <a:lstStyle/>
          <a:p>
            <a:pPr eaLnBrk="1" hangingPunct="1"/>
            <a:r>
              <a:rPr lang="en-US" sz="1800" dirty="0">
                <a:latin typeface="Arial" charset="0"/>
              </a:rPr>
              <a:t>Condition variables are not semaphores. They are different even though they look similar. </a:t>
            </a:r>
          </a:p>
          <a:p>
            <a:pPr eaLnBrk="1" hangingPunct="1"/>
            <a:endParaRPr lang="en-US" sz="1800" dirty="0">
              <a:latin typeface="Arial" charset="0"/>
            </a:endParaRPr>
          </a:p>
          <a:p>
            <a:pPr lvl="1" eaLnBrk="1" hangingPunct="1"/>
            <a:r>
              <a:rPr lang="en-US" sz="1800" dirty="0">
                <a:latin typeface="Arial" charset="0"/>
              </a:rPr>
              <a:t>A condition variable does not count: have no associated integer. </a:t>
            </a:r>
          </a:p>
          <a:p>
            <a:pPr lvl="1" eaLnBrk="1" hangingPunct="1"/>
            <a:endParaRPr lang="en-US" sz="1800" dirty="0">
              <a:latin typeface="Arial" charset="0"/>
            </a:endParaRPr>
          </a:p>
          <a:p>
            <a:pPr lvl="1" eaLnBrk="1" hangingPunct="1"/>
            <a:r>
              <a:rPr lang="en-US" sz="1800" dirty="0">
                <a:latin typeface="Arial" charset="0"/>
              </a:rPr>
              <a:t>A signal on a condition variable x is lost (not saved for future use) if there is no process waiting (blocked) on the condition variable x. </a:t>
            </a:r>
          </a:p>
          <a:p>
            <a:pPr lvl="1" eaLnBrk="1" hangingPunct="1"/>
            <a:endParaRPr lang="en-US" sz="1800" dirty="0">
              <a:latin typeface="Arial" charset="0"/>
            </a:endParaRPr>
          </a:p>
          <a:p>
            <a:pPr lvl="1" eaLnBrk="1" hangingPunct="1"/>
            <a:r>
              <a:rPr lang="en-US" sz="1800" dirty="0">
                <a:latin typeface="Arial" charset="0"/>
              </a:rPr>
              <a:t>The </a:t>
            </a:r>
            <a:r>
              <a:rPr lang="en-US" sz="1800" b="1" dirty="0">
                <a:latin typeface="Arial" charset="0"/>
              </a:rPr>
              <a:t>wait</a:t>
            </a:r>
            <a:r>
              <a:rPr lang="en-US" sz="1800" dirty="0">
                <a:latin typeface="Arial" charset="0"/>
              </a:rPr>
              <a:t>() operation on a condition variable x will always cause the caller of wait to block. </a:t>
            </a:r>
          </a:p>
          <a:p>
            <a:pPr lvl="1" eaLnBrk="1" hangingPunct="1"/>
            <a:r>
              <a:rPr lang="en-US" sz="1800" dirty="0">
                <a:latin typeface="Arial" charset="0"/>
              </a:rPr>
              <a:t>The </a:t>
            </a:r>
            <a:r>
              <a:rPr lang="en-US" sz="1800" b="1" dirty="0">
                <a:latin typeface="Arial" charset="0"/>
              </a:rPr>
              <a:t>signal</a:t>
            </a:r>
            <a:r>
              <a:rPr lang="en-US" sz="1800" dirty="0">
                <a:latin typeface="Arial" charset="0"/>
              </a:rPr>
              <a:t>() operation on a condition variable will wake up a sleeping process on the condition variable, if any.  It has no effect if there is nobody sleeping. </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happens when a process </a:t>
            </a:r>
            <a:r>
              <a:rPr lang="en-US" dirty="0" smtClean="0">
                <a:solidFill>
                  <a:srgbClr val="FF0000"/>
                </a:solidFill>
              </a:rPr>
              <a:t>signals</a:t>
            </a:r>
            <a:r>
              <a:rPr lang="en-US" dirty="0" smtClean="0"/>
              <a:t>?</a:t>
            </a:r>
            <a:endParaRPr lang="en-US" dirty="0"/>
          </a:p>
        </p:txBody>
      </p:sp>
      <p:sp>
        <p:nvSpPr>
          <p:cNvPr id="3" name="Content Placeholder 2"/>
          <p:cNvSpPr>
            <a:spLocks noGrp="1"/>
          </p:cNvSpPr>
          <p:nvPr>
            <p:ph idx="1"/>
          </p:nvPr>
        </p:nvSpPr>
        <p:spPr/>
        <p:txBody>
          <a:bodyPr/>
          <a:lstStyle/>
          <a:p>
            <a:r>
              <a:rPr lang="en-US" dirty="0" smtClean="0"/>
              <a:t>If a process P signals (a waiting process Q), there is danger of two processes to be in monitor: </a:t>
            </a:r>
          </a:p>
          <a:p>
            <a:pPr lvl="1"/>
            <a:r>
              <a:rPr lang="en-US" dirty="0" smtClean="0"/>
              <a:t>Signaling process (P).</a:t>
            </a:r>
          </a:p>
          <a:p>
            <a:pPr lvl="1"/>
            <a:r>
              <a:rPr lang="en-US" dirty="0" smtClean="0"/>
              <a:t>Waiting process (Q) </a:t>
            </a:r>
            <a:br>
              <a:rPr lang="en-US" dirty="0" smtClean="0"/>
            </a:br>
            <a:r>
              <a:rPr lang="en-US" dirty="0" smtClean="0"/>
              <a:t>(waiting for that signal). </a:t>
            </a:r>
          </a:p>
          <a:p>
            <a:endParaRPr lang="en-US" dirty="0" smtClean="0"/>
          </a:p>
          <a:p>
            <a:endParaRPr lang="en-US" dirty="0"/>
          </a:p>
          <a:p>
            <a:r>
              <a:rPr lang="en-US" dirty="0" smtClean="0"/>
              <a:t>Two possibilities: </a:t>
            </a:r>
          </a:p>
          <a:p>
            <a:pPr lvl="1"/>
            <a:r>
              <a:rPr lang="en-US" dirty="0" smtClean="0"/>
              <a:t>Signal and wait: Q in monitor  (</a:t>
            </a:r>
            <a:r>
              <a:rPr lang="en-US" dirty="0" smtClean="0">
                <a:solidFill>
                  <a:srgbClr val="FF0000"/>
                </a:solidFill>
              </a:rPr>
              <a:t>Hoare</a:t>
            </a:r>
            <a:r>
              <a:rPr lang="en-US" dirty="0" smtClean="0"/>
              <a:t> semantics)</a:t>
            </a:r>
          </a:p>
          <a:p>
            <a:pPr lvl="1"/>
            <a:r>
              <a:rPr lang="en-US" dirty="0" smtClean="0">
                <a:solidFill>
                  <a:srgbClr val="FF0000"/>
                </a:solidFill>
              </a:rPr>
              <a:t>Signal and continue: </a:t>
            </a:r>
            <a:r>
              <a:rPr lang="en-US" dirty="0" smtClean="0"/>
              <a:t>P in monitor (</a:t>
            </a:r>
            <a:r>
              <a:rPr lang="en-US" dirty="0" smtClean="0">
                <a:solidFill>
                  <a:srgbClr val="FF0000"/>
                </a:solidFill>
              </a:rPr>
              <a:t>Mesa</a:t>
            </a:r>
            <a:r>
              <a:rPr lang="en-US" dirty="0" smtClean="0"/>
              <a:t> semantics);</a:t>
            </a:r>
          </a:p>
          <a:p>
            <a:pPr lvl="2"/>
            <a:r>
              <a:rPr lang="en-US" dirty="0" smtClean="0"/>
              <a:t>This (</a:t>
            </a:r>
            <a:r>
              <a:rPr lang="en-US" dirty="0" smtClean="0">
                <a:solidFill>
                  <a:srgbClr val="0000E5"/>
                </a:solidFill>
              </a:rPr>
              <a:t>Mesa</a:t>
            </a:r>
            <a:r>
              <a:rPr lang="en-US" dirty="0" smtClean="0"/>
              <a:t>) is </a:t>
            </a:r>
            <a:r>
              <a:rPr lang="en-US" i="1" dirty="0" smtClean="0">
                <a:solidFill>
                  <a:schemeClr val="accent2">
                    <a:lumMod val="50000"/>
                  </a:schemeClr>
                </a:solidFill>
              </a:rPr>
              <a:t>most commonly used now!</a:t>
            </a:r>
          </a:p>
          <a:p>
            <a:r>
              <a:rPr lang="en-US" dirty="0" smtClean="0"/>
              <a:t>To be safe, you can try to put signal() at the end of the procedure. </a:t>
            </a:r>
          </a:p>
          <a:p>
            <a:pPr lvl="1"/>
            <a:endParaRPr lang="en-US" dirty="0" smtClean="0"/>
          </a:p>
        </p:txBody>
      </p:sp>
      <p:sp>
        <p:nvSpPr>
          <p:cNvPr id="4" name="Slide Number Placeholder 3"/>
          <p:cNvSpPr>
            <a:spLocks noGrp="1"/>
          </p:cNvSpPr>
          <p:nvPr>
            <p:ph type="sldNum" sz="quarter" idx="10"/>
          </p:nvPr>
        </p:nvSpPr>
        <p:spPr/>
        <p:txBody>
          <a:bodyPr/>
          <a:lstStyle/>
          <a:p>
            <a:fld id="{F9B3A24B-35A3-8C41-A4A9-E51EFC900D67}" type="slidenum">
              <a:rPr lang="en-US" smtClean="0"/>
              <a:pPr/>
              <a:t>65</a:t>
            </a:fld>
            <a:endParaRPr lang="en-US"/>
          </a:p>
        </p:txBody>
      </p:sp>
      <p:sp>
        <p:nvSpPr>
          <p:cNvPr id="5" name="Rectangle 4"/>
          <p:cNvSpPr/>
          <p:nvPr/>
        </p:nvSpPr>
        <p:spPr bwMode="auto">
          <a:xfrm>
            <a:off x="4297622" y="2775003"/>
            <a:ext cx="1080120" cy="1224136"/>
          </a:xfrm>
          <a:prstGeom prst="rect">
            <a:avLst/>
          </a:prstGeom>
          <a:noFill/>
          <a:ln w="3175" cap="flat" cmpd="sng" algn="ctr">
            <a:solidFill>
              <a:schemeClr val="tx1"/>
            </a:solidFill>
            <a:prstDash val="solid"/>
            <a:round/>
            <a:headEnd type="none" w="lg" len="lg"/>
            <a:tailEnd type="none" w="lg" len="lg"/>
          </a:ln>
          <a:effectLst/>
        </p:spPr>
        <p:txBody>
          <a:bodyPr vert="horz" wrap="non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6" name="TextBox 5"/>
          <p:cNvSpPr txBox="1"/>
          <p:nvPr/>
        </p:nvSpPr>
        <p:spPr>
          <a:xfrm>
            <a:off x="4646207" y="2200637"/>
            <a:ext cx="338554" cy="369332"/>
          </a:xfrm>
          <a:prstGeom prst="rect">
            <a:avLst/>
          </a:prstGeom>
          <a:noFill/>
        </p:spPr>
        <p:txBody>
          <a:bodyPr wrap="none" rtlCol="0">
            <a:spAutoFit/>
          </a:bodyPr>
          <a:lstStyle/>
          <a:p>
            <a:r>
              <a:rPr lang="en-US" b="0" smtClean="0"/>
              <a:t>P</a:t>
            </a:r>
            <a:endParaRPr lang="en-US" b="0" dirty="0"/>
          </a:p>
        </p:txBody>
      </p:sp>
      <p:sp>
        <p:nvSpPr>
          <p:cNvPr id="7" name="Rectangle 6"/>
          <p:cNvSpPr/>
          <p:nvPr/>
        </p:nvSpPr>
        <p:spPr bwMode="auto">
          <a:xfrm>
            <a:off x="6426332" y="2775003"/>
            <a:ext cx="1126408" cy="1224136"/>
          </a:xfrm>
          <a:prstGeom prst="rect">
            <a:avLst/>
          </a:prstGeom>
          <a:noFill/>
          <a:ln w="3175" cap="flat" cmpd="sng" algn="ctr">
            <a:solidFill>
              <a:schemeClr val="tx1"/>
            </a:solidFill>
            <a:prstDash val="solid"/>
            <a:round/>
            <a:headEnd type="none" w="lg" len="lg"/>
            <a:tailEnd type="none" w="lg" len="lg"/>
          </a:ln>
          <a:effectLst/>
        </p:spPr>
        <p:txBody>
          <a:bodyPr vert="horz" wrap="non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8" name="TextBox 7"/>
          <p:cNvSpPr txBox="1"/>
          <p:nvPr/>
        </p:nvSpPr>
        <p:spPr>
          <a:xfrm>
            <a:off x="6372684" y="3534102"/>
            <a:ext cx="415498" cy="369332"/>
          </a:xfrm>
          <a:prstGeom prst="rect">
            <a:avLst/>
          </a:prstGeom>
          <a:noFill/>
        </p:spPr>
        <p:txBody>
          <a:bodyPr wrap="none" rtlCol="0">
            <a:spAutoFit/>
          </a:bodyPr>
          <a:lstStyle/>
          <a:p>
            <a:r>
              <a:rPr lang="mr-IN" b="0" smtClean="0"/>
              <a:t>…</a:t>
            </a:r>
            <a:endParaRPr lang="en-US" b="0" dirty="0"/>
          </a:p>
        </p:txBody>
      </p:sp>
      <p:sp>
        <p:nvSpPr>
          <p:cNvPr id="9" name="TextBox 8"/>
          <p:cNvSpPr txBox="1"/>
          <p:nvPr/>
        </p:nvSpPr>
        <p:spPr>
          <a:xfrm>
            <a:off x="6417162" y="3306625"/>
            <a:ext cx="1120820" cy="369332"/>
          </a:xfrm>
          <a:prstGeom prst="rect">
            <a:avLst/>
          </a:prstGeom>
          <a:noFill/>
        </p:spPr>
        <p:txBody>
          <a:bodyPr wrap="none" rtlCol="0">
            <a:spAutoFit/>
          </a:bodyPr>
          <a:lstStyle/>
          <a:p>
            <a:r>
              <a:rPr lang="en-US" b="0" smtClean="0"/>
              <a:t>x.signal</a:t>
            </a:r>
            <a:r>
              <a:rPr lang="en-US" b="0" dirty="0" smtClean="0"/>
              <a:t>()</a:t>
            </a:r>
            <a:endParaRPr lang="en-US" b="0" dirty="0"/>
          </a:p>
        </p:txBody>
      </p:sp>
      <p:sp>
        <p:nvSpPr>
          <p:cNvPr id="10" name="TextBox 9"/>
          <p:cNvSpPr txBox="1"/>
          <p:nvPr/>
        </p:nvSpPr>
        <p:spPr>
          <a:xfrm>
            <a:off x="6402404" y="3043580"/>
            <a:ext cx="415498" cy="369332"/>
          </a:xfrm>
          <a:prstGeom prst="rect">
            <a:avLst/>
          </a:prstGeom>
          <a:noFill/>
        </p:spPr>
        <p:txBody>
          <a:bodyPr wrap="none" rtlCol="0">
            <a:spAutoFit/>
          </a:bodyPr>
          <a:lstStyle/>
          <a:p>
            <a:r>
              <a:rPr lang="mr-IN" b="0" dirty="0" smtClean="0"/>
              <a:t>…</a:t>
            </a:r>
            <a:endParaRPr lang="en-US" b="0" dirty="0"/>
          </a:p>
        </p:txBody>
      </p:sp>
      <p:sp>
        <p:nvSpPr>
          <p:cNvPr id="12" name="TextBox 11"/>
          <p:cNvSpPr txBox="1"/>
          <p:nvPr/>
        </p:nvSpPr>
        <p:spPr>
          <a:xfrm>
            <a:off x="4502872" y="3391923"/>
            <a:ext cx="415498" cy="369332"/>
          </a:xfrm>
          <a:prstGeom prst="rect">
            <a:avLst/>
          </a:prstGeom>
          <a:noFill/>
        </p:spPr>
        <p:txBody>
          <a:bodyPr wrap="none" rtlCol="0">
            <a:spAutoFit/>
          </a:bodyPr>
          <a:lstStyle/>
          <a:p>
            <a:r>
              <a:rPr lang="mr-IN" b="0" smtClean="0"/>
              <a:t>…</a:t>
            </a:r>
            <a:endParaRPr lang="en-US" b="0" dirty="0"/>
          </a:p>
        </p:txBody>
      </p:sp>
      <p:sp>
        <p:nvSpPr>
          <p:cNvPr id="13" name="TextBox 12"/>
          <p:cNvSpPr txBox="1"/>
          <p:nvPr/>
        </p:nvSpPr>
        <p:spPr>
          <a:xfrm>
            <a:off x="4441638" y="2842571"/>
            <a:ext cx="415498" cy="369332"/>
          </a:xfrm>
          <a:prstGeom prst="rect">
            <a:avLst/>
          </a:prstGeom>
          <a:noFill/>
        </p:spPr>
        <p:txBody>
          <a:bodyPr wrap="none" rtlCol="0">
            <a:spAutoFit/>
          </a:bodyPr>
          <a:lstStyle/>
          <a:p>
            <a:r>
              <a:rPr lang="mr-IN" b="0" smtClean="0"/>
              <a:t>…</a:t>
            </a:r>
            <a:endParaRPr lang="en-US" b="0" dirty="0"/>
          </a:p>
        </p:txBody>
      </p:sp>
      <p:sp>
        <p:nvSpPr>
          <p:cNvPr id="14" name="TextBox 13"/>
          <p:cNvSpPr txBox="1"/>
          <p:nvPr/>
        </p:nvSpPr>
        <p:spPr>
          <a:xfrm>
            <a:off x="4467643" y="3167407"/>
            <a:ext cx="982933" cy="369332"/>
          </a:xfrm>
          <a:prstGeom prst="rect">
            <a:avLst/>
          </a:prstGeom>
          <a:noFill/>
        </p:spPr>
        <p:txBody>
          <a:bodyPr wrap="square" rtlCol="0">
            <a:spAutoFit/>
          </a:bodyPr>
          <a:lstStyle/>
          <a:p>
            <a:r>
              <a:rPr lang="en-US" b="0" dirty="0" err="1" smtClean="0"/>
              <a:t>x.wait</a:t>
            </a:r>
            <a:r>
              <a:rPr lang="en-US" b="0" dirty="0" smtClean="0"/>
              <a:t>()</a:t>
            </a:r>
            <a:endParaRPr lang="en-US" b="0" dirty="0"/>
          </a:p>
        </p:txBody>
      </p:sp>
      <p:sp>
        <p:nvSpPr>
          <p:cNvPr id="15" name="TextBox 14"/>
          <p:cNvSpPr txBox="1"/>
          <p:nvPr/>
        </p:nvSpPr>
        <p:spPr>
          <a:xfrm>
            <a:off x="6635801" y="2210788"/>
            <a:ext cx="364202" cy="369332"/>
          </a:xfrm>
          <a:prstGeom prst="rect">
            <a:avLst/>
          </a:prstGeom>
          <a:noFill/>
        </p:spPr>
        <p:txBody>
          <a:bodyPr wrap="none" rtlCol="0">
            <a:spAutoFit/>
          </a:bodyPr>
          <a:lstStyle/>
          <a:p>
            <a:r>
              <a:rPr lang="en-US" b="0" smtClean="0"/>
              <a:t>Q</a:t>
            </a:r>
            <a:endParaRPr lang="en-US" b="0" dirty="0"/>
          </a:p>
        </p:txBody>
      </p:sp>
      <p:sp>
        <p:nvSpPr>
          <p:cNvPr id="16" name="TextBox 15"/>
          <p:cNvSpPr txBox="1"/>
          <p:nvPr/>
        </p:nvSpPr>
        <p:spPr>
          <a:xfrm>
            <a:off x="4139952" y="2492896"/>
            <a:ext cx="1633781" cy="369332"/>
          </a:xfrm>
          <a:prstGeom prst="rect">
            <a:avLst/>
          </a:prstGeom>
          <a:noFill/>
        </p:spPr>
        <p:txBody>
          <a:bodyPr wrap="none" rtlCol="0">
            <a:spAutoFit/>
          </a:bodyPr>
          <a:lstStyle/>
          <a:p>
            <a:r>
              <a:rPr lang="en-US" b="0" i="1" dirty="0"/>
              <a:t>p</a:t>
            </a:r>
            <a:r>
              <a:rPr lang="en-US" b="0" i="1" dirty="0" smtClean="0"/>
              <a:t>rocedure f1()</a:t>
            </a:r>
            <a:endParaRPr lang="en-US" b="0" i="1" dirty="0"/>
          </a:p>
        </p:txBody>
      </p:sp>
      <p:sp>
        <p:nvSpPr>
          <p:cNvPr id="17" name="TextBox 16"/>
          <p:cNvSpPr txBox="1"/>
          <p:nvPr/>
        </p:nvSpPr>
        <p:spPr>
          <a:xfrm>
            <a:off x="6100875" y="2492896"/>
            <a:ext cx="1633781" cy="369332"/>
          </a:xfrm>
          <a:prstGeom prst="rect">
            <a:avLst/>
          </a:prstGeom>
          <a:noFill/>
        </p:spPr>
        <p:txBody>
          <a:bodyPr wrap="none" rtlCol="0">
            <a:spAutoFit/>
          </a:bodyPr>
          <a:lstStyle/>
          <a:p>
            <a:r>
              <a:rPr lang="en-US" b="0" i="1" dirty="0"/>
              <a:t>p</a:t>
            </a:r>
            <a:r>
              <a:rPr lang="en-US" b="0" i="1" dirty="0" smtClean="0"/>
              <a:t>rocedure f2()</a:t>
            </a:r>
            <a:endParaRPr lang="en-US" b="0" i="1"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C398EAA6-4FCC-5848-98EB-1C08D0E3D187}" type="slidenum">
              <a:rPr lang="en-US" b="0"/>
              <a:pPr eaLnBrk="1" hangingPunct="1"/>
              <a:t>66</a:t>
            </a:fld>
            <a:endParaRPr lang="en-US" b="0"/>
          </a:p>
        </p:txBody>
      </p:sp>
      <p:sp>
        <p:nvSpPr>
          <p:cNvPr id="65539" name="Rectangle 2"/>
          <p:cNvSpPr>
            <a:spLocks noGrp="1" noChangeArrowheads="1"/>
          </p:cNvSpPr>
          <p:nvPr>
            <p:ph type="title"/>
          </p:nvPr>
        </p:nvSpPr>
        <p:spPr/>
        <p:txBody>
          <a:bodyPr/>
          <a:lstStyle/>
          <a:p>
            <a:pPr eaLnBrk="1" hangingPunct="1"/>
            <a:r>
              <a:rPr lang="en-US">
                <a:latin typeface="Arial" charset="0"/>
              </a:rPr>
              <a:t>Condition variables: example</a:t>
            </a:r>
          </a:p>
        </p:txBody>
      </p:sp>
      <p:sp>
        <p:nvSpPr>
          <p:cNvPr id="65540" name="Rectangle 3"/>
          <p:cNvSpPr>
            <a:spLocks noGrp="1" noChangeArrowheads="1"/>
          </p:cNvSpPr>
          <p:nvPr>
            <p:ph type="body" idx="1"/>
          </p:nvPr>
        </p:nvSpPr>
        <p:spPr/>
        <p:txBody>
          <a:bodyPr/>
          <a:lstStyle/>
          <a:p>
            <a:pPr eaLnBrk="1" hangingPunct="1"/>
            <a:r>
              <a:rPr lang="en-US" dirty="0" smtClean="0">
                <a:latin typeface="Arial" charset="0"/>
              </a:rPr>
              <a:t>Let </a:t>
            </a:r>
            <a:r>
              <a:rPr lang="en-US" dirty="0">
                <a:latin typeface="Arial" charset="0"/>
              </a:rPr>
              <a:t>us do an example.</a:t>
            </a:r>
          </a:p>
          <a:p>
            <a:pPr eaLnBrk="1" hangingPunct="1"/>
            <a:endParaRPr lang="en-US" dirty="0">
              <a:latin typeface="Arial" charset="0"/>
            </a:endParaRPr>
          </a:p>
          <a:p>
            <a:pPr eaLnBrk="1" hangingPunct="1"/>
            <a:r>
              <a:rPr lang="en-US" dirty="0">
                <a:latin typeface="Arial" charset="0"/>
              </a:rPr>
              <a:t>Assume we have a resource to be accessed by many processes. Assume we have 5 </a:t>
            </a:r>
            <a:r>
              <a:rPr lang="en-US" dirty="0" smtClean="0">
                <a:latin typeface="Arial" charset="0"/>
              </a:rPr>
              <a:t>instances </a:t>
            </a:r>
            <a:r>
              <a:rPr lang="en-US" dirty="0">
                <a:latin typeface="Arial" charset="0"/>
              </a:rPr>
              <a:t>of the resource.  5 processes can use the resource simultaneously. </a:t>
            </a:r>
          </a:p>
          <a:p>
            <a:pPr eaLnBrk="1" hangingPunct="1"/>
            <a:endParaRPr lang="en-US" dirty="0">
              <a:latin typeface="Arial" charset="0"/>
            </a:endParaRPr>
          </a:p>
          <a:p>
            <a:pPr eaLnBrk="1" hangingPunct="1"/>
            <a:r>
              <a:rPr lang="en-US" dirty="0">
                <a:latin typeface="Arial" charset="0"/>
              </a:rPr>
              <a:t>We want to implement a monitor that will implement two functions: acquire() and release() that can be called by a process before and after using a resource. </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A055E628-EDA4-B14F-AC79-049DA592CB9D}" type="slidenum">
              <a:rPr lang="en-US" b="0"/>
              <a:pPr eaLnBrk="1" hangingPunct="1"/>
              <a:t>67</a:t>
            </a:fld>
            <a:endParaRPr lang="en-US" b="0"/>
          </a:p>
        </p:txBody>
      </p:sp>
      <p:sp>
        <p:nvSpPr>
          <p:cNvPr id="66563" name="Rectangle 4"/>
          <p:cNvSpPr>
            <a:spLocks noGrp="1" noChangeArrowheads="1"/>
          </p:cNvSpPr>
          <p:nvPr>
            <p:ph type="title"/>
          </p:nvPr>
        </p:nvSpPr>
        <p:spPr/>
        <p:txBody>
          <a:bodyPr/>
          <a:lstStyle/>
          <a:p>
            <a:pPr eaLnBrk="1" hangingPunct="1"/>
            <a:r>
              <a:rPr lang="en-US">
                <a:latin typeface="Arial" charset="0"/>
              </a:rPr>
              <a:t>Condition variables: example</a:t>
            </a:r>
          </a:p>
        </p:txBody>
      </p:sp>
      <p:sp>
        <p:nvSpPr>
          <p:cNvPr id="66564" name="Rectangle 5"/>
          <p:cNvSpPr>
            <a:spLocks noChangeArrowheads="1"/>
          </p:cNvSpPr>
          <p:nvPr/>
        </p:nvSpPr>
        <p:spPr bwMode="auto">
          <a:xfrm>
            <a:off x="684213" y="1628775"/>
            <a:ext cx="8135937" cy="44862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lIns="90000" tIns="46800" rIns="90000" bIns="46800">
            <a:spAutoFit/>
          </a:bodyPr>
          <a:lstStyle/>
          <a:p>
            <a:r>
              <a:rPr lang="en-US" dirty="0"/>
              <a:t>monitor</a:t>
            </a:r>
            <a:r>
              <a:rPr lang="en-US" b="0" dirty="0"/>
              <a:t> Allocate</a:t>
            </a:r>
            <a:br>
              <a:rPr lang="en-US" b="0" dirty="0"/>
            </a:br>
            <a:r>
              <a:rPr lang="en-US" b="0" dirty="0"/>
              <a:t>{</a:t>
            </a:r>
          </a:p>
          <a:p>
            <a:r>
              <a:rPr lang="en-US" b="0" dirty="0"/>
              <a:t>	</a:t>
            </a:r>
            <a:r>
              <a:rPr lang="en-US" b="0" dirty="0" err="1"/>
              <a:t>int</a:t>
            </a:r>
            <a:r>
              <a:rPr lang="en-US" b="0" dirty="0"/>
              <a:t> count = 5;  // we initialize count to 5.</a:t>
            </a:r>
          </a:p>
          <a:p>
            <a:r>
              <a:rPr lang="en-US" b="0" dirty="0"/>
              <a:t>	condition c; </a:t>
            </a:r>
          </a:p>
          <a:p>
            <a:endParaRPr lang="en-US" b="0" dirty="0"/>
          </a:p>
          <a:p>
            <a:r>
              <a:rPr lang="en-US" b="0" dirty="0"/>
              <a:t>	void acquire () {</a:t>
            </a:r>
          </a:p>
          <a:p>
            <a:r>
              <a:rPr lang="en-US" b="0" dirty="0"/>
              <a:t>		if (count == 0) 	</a:t>
            </a:r>
          </a:p>
          <a:p>
            <a:r>
              <a:rPr lang="en-US" b="0" dirty="0"/>
              <a:t>			</a:t>
            </a:r>
            <a:r>
              <a:rPr lang="en-US" b="0" dirty="0" err="1"/>
              <a:t>c.wait</a:t>
            </a:r>
            <a:r>
              <a:rPr lang="en-US" b="0" dirty="0"/>
              <a:t>(); 	</a:t>
            </a:r>
          </a:p>
          <a:p>
            <a:r>
              <a:rPr lang="en-US" b="0" dirty="0"/>
              <a:t>		count--; </a:t>
            </a:r>
          </a:p>
          <a:p>
            <a:r>
              <a:rPr lang="en-US" b="0" dirty="0"/>
              <a:t>	}</a:t>
            </a:r>
          </a:p>
          <a:p>
            <a:endParaRPr lang="en-US" b="0" dirty="0"/>
          </a:p>
          <a:p>
            <a:r>
              <a:rPr lang="en-US" b="0" dirty="0"/>
              <a:t>	void release () {</a:t>
            </a:r>
          </a:p>
          <a:p>
            <a:r>
              <a:rPr lang="en-US" b="0" dirty="0"/>
              <a:t>		count++; </a:t>
            </a:r>
          </a:p>
          <a:p>
            <a:r>
              <a:rPr lang="en-US" b="0" dirty="0"/>
              <a:t>		</a:t>
            </a:r>
            <a:r>
              <a:rPr lang="en-US" b="0" dirty="0" err="1"/>
              <a:t>c.signal</a:t>
            </a:r>
            <a:r>
              <a:rPr lang="en-US" b="0" dirty="0"/>
              <a:t>(); 	</a:t>
            </a:r>
          </a:p>
          <a:p>
            <a:r>
              <a:rPr lang="en-US" b="0" dirty="0"/>
              <a:t>	}</a:t>
            </a:r>
          </a:p>
          <a:p>
            <a:r>
              <a:rPr lang="en-US" b="0" dirty="0"/>
              <a:t>}</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44D0876A-9921-D040-B15B-1CEC00B69CAB}" type="slidenum">
              <a:rPr lang="en-US" b="0"/>
              <a:pPr eaLnBrk="1" hangingPunct="1"/>
              <a:t>68</a:t>
            </a:fld>
            <a:endParaRPr lang="en-US" b="0"/>
          </a:p>
        </p:txBody>
      </p:sp>
      <p:sp>
        <p:nvSpPr>
          <p:cNvPr id="67587" name="Rectangle 5"/>
          <p:cNvSpPr>
            <a:spLocks noGrp="1" noChangeArrowheads="1"/>
          </p:cNvSpPr>
          <p:nvPr>
            <p:ph type="title"/>
          </p:nvPr>
        </p:nvSpPr>
        <p:spPr/>
        <p:txBody>
          <a:bodyPr/>
          <a:lstStyle/>
          <a:p>
            <a:pPr eaLnBrk="1" hangingPunct="1"/>
            <a:r>
              <a:rPr lang="en-US">
                <a:latin typeface="Arial" charset="0"/>
              </a:rPr>
              <a:t>Condition variables: example</a:t>
            </a:r>
          </a:p>
        </p:txBody>
      </p:sp>
      <p:sp>
        <p:nvSpPr>
          <p:cNvPr id="67588" name="Rectangle 6"/>
          <p:cNvSpPr>
            <a:spLocks noChangeArrowheads="1"/>
          </p:cNvSpPr>
          <p:nvPr/>
        </p:nvSpPr>
        <p:spPr bwMode="auto">
          <a:xfrm>
            <a:off x="684213" y="1628775"/>
            <a:ext cx="8135937" cy="36623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lIns="90000" tIns="46800" rIns="90000" bIns="46800">
            <a:spAutoFit/>
          </a:bodyPr>
          <a:lstStyle/>
          <a:p>
            <a:r>
              <a:rPr lang="en-US"/>
              <a:t>A process will be coded like the following: </a:t>
            </a:r>
          </a:p>
          <a:p>
            <a:endParaRPr lang="en-US" b="0"/>
          </a:p>
          <a:p>
            <a:endParaRPr lang="en-US" b="0"/>
          </a:p>
          <a:p>
            <a:r>
              <a:rPr lang="en-US" b="0"/>
              <a:t>Allocate MA; // resource allocation monitor</a:t>
            </a:r>
          </a:p>
          <a:p>
            <a:endParaRPr lang="en-US" b="0"/>
          </a:p>
          <a:p>
            <a:r>
              <a:rPr lang="en-US" b="0"/>
              <a:t>….</a:t>
            </a:r>
          </a:p>
          <a:p>
            <a:r>
              <a:rPr lang="en-US" b="0"/>
              <a:t>MA.acquire(); </a:t>
            </a:r>
          </a:p>
          <a:p>
            <a:endParaRPr lang="en-US" b="0"/>
          </a:p>
          <a:p>
            <a:r>
              <a:rPr lang="en-US" b="0"/>
              <a:t>// ….use the resource …</a:t>
            </a:r>
          </a:p>
          <a:p>
            <a:endParaRPr lang="en-US" b="0"/>
          </a:p>
          <a:p>
            <a:r>
              <a:rPr lang="en-US" b="0"/>
              <a:t>MA.release(); </a:t>
            </a:r>
          </a:p>
          <a:p>
            <a:endParaRPr lang="en-US" b="0"/>
          </a:p>
          <a:p>
            <a:r>
              <a:rPr lang="en-US" b="0"/>
              <a:t>….</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79B2BFC3-0A88-2043-86F1-08A8392FB781}" type="slidenum">
              <a:rPr lang="en-US" b="0"/>
              <a:pPr eaLnBrk="1" hangingPunct="1"/>
              <a:t>69</a:t>
            </a:fld>
            <a:endParaRPr lang="en-US" b="0"/>
          </a:p>
        </p:txBody>
      </p:sp>
      <p:sp>
        <p:nvSpPr>
          <p:cNvPr id="68611" name="Rectangle 4"/>
          <p:cNvSpPr>
            <a:spLocks noGrp="1" noChangeArrowheads="1"/>
          </p:cNvSpPr>
          <p:nvPr>
            <p:ph type="title"/>
          </p:nvPr>
        </p:nvSpPr>
        <p:spPr/>
        <p:txBody>
          <a:bodyPr/>
          <a:lstStyle/>
          <a:p>
            <a:pPr eaLnBrk="1" hangingPunct="1"/>
            <a:r>
              <a:rPr lang="en-US">
                <a:latin typeface="Arial" charset="0"/>
              </a:rPr>
              <a:t>Monitor Solution to Dining Philosophers</a:t>
            </a:r>
          </a:p>
        </p:txBody>
      </p:sp>
      <p:sp>
        <p:nvSpPr>
          <p:cNvPr id="68612" name="Rectangle 5"/>
          <p:cNvSpPr>
            <a:spLocks noChangeArrowheads="1"/>
          </p:cNvSpPr>
          <p:nvPr/>
        </p:nvSpPr>
        <p:spPr bwMode="auto">
          <a:xfrm>
            <a:off x="179388" y="1484313"/>
            <a:ext cx="4968875" cy="47609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lIns="90000" tIns="46800" rIns="90000" bIns="46800">
            <a:spAutoFit/>
          </a:bodyPr>
          <a:lstStyle/>
          <a:p>
            <a:r>
              <a:rPr kumimoji="1" lang="en-US" dirty="0"/>
              <a:t>monitor DP { </a:t>
            </a:r>
            <a:r>
              <a:rPr kumimoji="1" lang="en-US" b="0" dirty="0"/>
              <a:t>	</a:t>
            </a:r>
          </a:p>
          <a:p>
            <a:r>
              <a:rPr kumimoji="1" lang="en-US" b="0" dirty="0"/>
              <a:t>    </a:t>
            </a:r>
            <a:r>
              <a:rPr kumimoji="1" lang="en-US" b="0" dirty="0" err="1"/>
              <a:t>enum</a:t>
            </a:r>
            <a:r>
              <a:rPr kumimoji="1" lang="en-US" b="0" dirty="0"/>
              <a:t> { THINKING; </a:t>
            </a:r>
            <a:br>
              <a:rPr kumimoji="1" lang="en-US" b="0" dirty="0"/>
            </a:br>
            <a:r>
              <a:rPr kumimoji="1" lang="en-US" b="0" dirty="0"/>
              <a:t>                 HUNGRY, EATING) state [5] ;</a:t>
            </a:r>
          </a:p>
          <a:p>
            <a:r>
              <a:rPr kumimoji="1" lang="en-US" b="0" dirty="0"/>
              <a:t>    condition  </a:t>
            </a:r>
            <a:r>
              <a:rPr kumimoji="1" lang="en-US" b="0" dirty="0" err="1"/>
              <a:t>cond</a:t>
            </a:r>
            <a:r>
              <a:rPr kumimoji="1" lang="en-US" b="0" dirty="0"/>
              <a:t> [5];</a:t>
            </a:r>
          </a:p>
          <a:p>
            <a:endParaRPr kumimoji="1" lang="en-US" b="0" dirty="0"/>
          </a:p>
          <a:p>
            <a:r>
              <a:rPr kumimoji="1" lang="en-US" b="0" dirty="0"/>
              <a:t>    void pickup (</a:t>
            </a:r>
            <a:r>
              <a:rPr kumimoji="1" lang="en-US" b="0" dirty="0" err="1"/>
              <a:t>int</a:t>
            </a:r>
            <a:r>
              <a:rPr kumimoji="1" lang="en-US" b="0" dirty="0"/>
              <a:t> </a:t>
            </a:r>
            <a:r>
              <a:rPr kumimoji="1" lang="en-US" b="0" dirty="0" err="1"/>
              <a:t>i</a:t>
            </a:r>
            <a:r>
              <a:rPr kumimoji="1" lang="en-US" b="0" dirty="0"/>
              <a:t>) { 	       </a:t>
            </a:r>
          </a:p>
          <a:p>
            <a:r>
              <a:rPr kumimoji="1" lang="en-US" b="0" dirty="0"/>
              <a:t>        state[</a:t>
            </a:r>
            <a:r>
              <a:rPr kumimoji="1" lang="en-US" b="0" dirty="0" err="1"/>
              <a:t>i</a:t>
            </a:r>
            <a:r>
              <a:rPr kumimoji="1" lang="en-US" b="0" dirty="0"/>
              <a:t>] = HUNGRY;</a:t>
            </a:r>
          </a:p>
          <a:p>
            <a:r>
              <a:rPr kumimoji="1" lang="en-US" b="0" dirty="0"/>
              <a:t>        test(</a:t>
            </a:r>
            <a:r>
              <a:rPr kumimoji="1" lang="en-US" b="0" dirty="0" err="1"/>
              <a:t>i</a:t>
            </a:r>
            <a:r>
              <a:rPr kumimoji="1" lang="en-US" b="0" dirty="0"/>
              <a:t>);	 </a:t>
            </a:r>
          </a:p>
          <a:p>
            <a:r>
              <a:rPr kumimoji="1" lang="en-US" b="0" dirty="0"/>
              <a:t>        if (state[</a:t>
            </a:r>
            <a:r>
              <a:rPr kumimoji="1" lang="en-US" b="0" dirty="0" err="1"/>
              <a:t>i</a:t>
            </a:r>
            <a:r>
              <a:rPr kumimoji="1" lang="en-US" b="0" dirty="0"/>
              <a:t>] != EATING) </a:t>
            </a:r>
          </a:p>
          <a:p>
            <a:r>
              <a:rPr kumimoji="1" lang="en-US" b="0" dirty="0"/>
              <a:t>	</a:t>
            </a:r>
            <a:r>
              <a:rPr kumimoji="1" lang="en-US" dirty="0" err="1"/>
              <a:t>cond</a:t>
            </a:r>
            <a:r>
              <a:rPr kumimoji="1" lang="en-US" dirty="0"/>
              <a:t>[</a:t>
            </a:r>
            <a:r>
              <a:rPr kumimoji="1" lang="en-US" dirty="0" err="1"/>
              <a:t>i</a:t>
            </a:r>
            <a:r>
              <a:rPr kumimoji="1" lang="en-US" dirty="0"/>
              <a:t>].wait;</a:t>
            </a:r>
          </a:p>
          <a:p>
            <a:r>
              <a:rPr kumimoji="1" lang="en-US" b="0" dirty="0"/>
              <a:t>    }        	</a:t>
            </a:r>
          </a:p>
          <a:p>
            <a:r>
              <a:rPr kumimoji="1" lang="en-US" b="0" dirty="0"/>
              <a:t>    void putdown (</a:t>
            </a:r>
            <a:r>
              <a:rPr kumimoji="1" lang="en-US" b="0" dirty="0" err="1"/>
              <a:t>int</a:t>
            </a:r>
            <a:r>
              <a:rPr kumimoji="1" lang="en-US" b="0" dirty="0"/>
              <a:t> </a:t>
            </a:r>
            <a:r>
              <a:rPr kumimoji="1" lang="en-US" b="0" dirty="0" err="1"/>
              <a:t>i</a:t>
            </a:r>
            <a:r>
              <a:rPr kumimoji="1" lang="en-US" b="0" dirty="0"/>
              <a:t>) { 	       </a:t>
            </a:r>
          </a:p>
          <a:p>
            <a:r>
              <a:rPr kumimoji="1" lang="en-US" b="0" dirty="0"/>
              <a:t>        state[</a:t>
            </a:r>
            <a:r>
              <a:rPr kumimoji="1" lang="en-US" b="0" dirty="0" err="1"/>
              <a:t>i</a:t>
            </a:r>
            <a:r>
              <a:rPr kumimoji="1" lang="en-US" b="0" dirty="0"/>
              <a:t>] = THINKING;             </a:t>
            </a:r>
          </a:p>
          <a:p>
            <a:r>
              <a:rPr kumimoji="1" lang="en-US" b="0" dirty="0"/>
              <a:t>        // test left and right neighbors</a:t>
            </a:r>
          </a:p>
          <a:p>
            <a:r>
              <a:rPr kumimoji="1" lang="en-US" b="0" dirty="0"/>
              <a:t>       test((</a:t>
            </a:r>
            <a:r>
              <a:rPr kumimoji="1" lang="en-US" b="0" dirty="0" err="1"/>
              <a:t>i</a:t>
            </a:r>
            <a:r>
              <a:rPr kumimoji="1" lang="en-US" b="0" dirty="0"/>
              <a:t> + 4) % 5)</a:t>
            </a:r>
          </a:p>
          <a:p>
            <a:r>
              <a:rPr kumimoji="1" lang="en-US" b="0" dirty="0"/>
              <a:t>       test((</a:t>
            </a:r>
            <a:r>
              <a:rPr kumimoji="1" lang="en-US" b="0" dirty="0" err="1"/>
              <a:t>i</a:t>
            </a:r>
            <a:r>
              <a:rPr kumimoji="1" lang="en-US" b="0" dirty="0"/>
              <a:t> + 1) % 5);</a:t>
            </a:r>
          </a:p>
          <a:p>
            <a:r>
              <a:rPr kumimoji="1" lang="en-US" b="0" dirty="0"/>
              <a:t>    } </a:t>
            </a:r>
          </a:p>
        </p:txBody>
      </p:sp>
      <p:sp>
        <p:nvSpPr>
          <p:cNvPr id="68613" name="Rectangle 6"/>
          <p:cNvSpPr>
            <a:spLocks noChangeArrowheads="1"/>
          </p:cNvSpPr>
          <p:nvPr/>
        </p:nvSpPr>
        <p:spPr bwMode="auto">
          <a:xfrm>
            <a:off x="4537075" y="2155825"/>
            <a:ext cx="4859338" cy="4211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lIns="90000" tIns="46800" rIns="90000" bIns="46800">
            <a:spAutoFit/>
          </a:bodyPr>
          <a:lstStyle/>
          <a:p>
            <a:r>
              <a:rPr kumimoji="1" lang="en-US" b="0"/>
              <a:t>    void test (int i) { 	        </a:t>
            </a:r>
          </a:p>
          <a:p>
            <a:r>
              <a:rPr kumimoji="1" lang="en-US" b="0"/>
              <a:t>         if ( (state[(i + 4) % 5] != EATING) &amp;&amp;</a:t>
            </a:r>
          </a:p>
          <a:p>
            <a:r>
              <a:rPr kumimoji="1" lang="en-US" b="0"/>
              <a:t>               (state[(i + 1) % 5] != EATING) &amp;&amp;</a:t>
            </a:r>
          </a:p>
          <a:p>
            <a:r>
              <a:rPr kumimoji="1" lang="en-US" b="0"/>
              <a:t>               (state[i] == HUNGRY)) { 	</a:t>
            </a:r>
          </a:p>
          <a:p>
            <a:r>
              <a:rPr kumimoji="1" lang="en-US" b="0"/>
              <a:t>                    state[i] = EATING ;</a:t>
            </a:r>
          </a:p>
          <a:p>
            <a:r>
              <a:rPr kumimoji="1" lang="en-US" b="0"/>
              <a:t>	      </a:t>
            </a:r>
            <a:r>
              <a:rPr kumimoji="1" lang="en-US"/>
              <a:t>cond[i].signal ()</a:t>
            </a:r>
            <a:r>
              <a:rPr kumimoji="1" lang="en-US" b="0"/>
              <a:t>;</a:t>
            </a:r>
          </a:p>
          <a:p>
            <a:r>
              <a:rPr kumimoji="1" lang="en-US" b="0"/>
              <a:t>         }</a:t>
            </a:r>
          </a:p>
          <a:p>
            <a:r>
              <a:rPr kumimoji="1" lang="en-US" b="0"/>
              <a:t>     }</a:t>
            </a:r>
          </a:p>
          <a:p>
            <a:endParaRPr kumimoji="1" lang="en-US" b="0"/>
          </a:p>
          <a:p>
            <a:r>
              <a:rPr kumimoji="1" lang="en-US" b="0"/>
              <a:t>     initialization_code() {	</a:t>
            </a:r>
          </a:p>
          <a:p>
            <a:r>
              <a:rPr kumimoji="1" lang="en-US" b="0"/>
              <a:t>         for (int i = 0; i &lt; 5; i++)	      </a:t>
            </a:r>
          </a:p>
          <a:p>
            <a:r>
              <a:rPr kumimoji="1" lang="en-US" b="0"/>
              <a:t>              state[i] = THINKING;</a:t>
            </a:r>
          </a:p>
          <a:p>
            <a:r>
              <a:rPr kumimoji="1" lang="en-US" b="0"/>
              <a:t>     }</a:t>
            </a:r>
          </a:p>
          <a:p>
            <a:endParaRPr kumimoji="1" lang="en-US" b="0"/>
          </a:p>
          <a:p>
            <a:r>
              <a:rPr kumimoji="1" lang="en-US"/>
              <a:t>} /* end of monitor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4"/>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B8628784-DC28-FC4F-84FC-52FBB49D7060}" type="slidenum">
              <a:rPr lang="en-US" b="0"/>
              <a:pPr eaLnBrk="1" hangingPunct="1"/>
              <a:t>7</a:t>
            </a:fld>
            <a:endParaRPr lang="en-US" b="0"/>
          </a:p>
        </p:txBody>
      </p:sp>
      <p:sp>
        <p:nvSpPr>
          <p:cNvPr id="873477" name="Rectangle 5"/>
          <p:cNvSpPr>
            <a:spLocks noChangeArrowheads="1"/>
          </p:cNvSpPr>
          <p:nvPr/>
        </p:nvSpPr>
        <p:spPr bwMode="auto">
          <a:xfrm>
            <a:off x="3203575" y="5084763"/>
            <a:ext cx="431800" cy="649287"/>
          </a:xfrm>
          <a:prstGeom prst="rect">
            <a:avLst/>
          </a:prstGeom>
          <a:solidFill>
            <a:schemeClr val="accent1"/>
          </a:solidFill>
          <a:ln w="3175">
            <a:solidFill>
              <a:schemeClr val="tx1"/>
            </a:solidFill>
            <a:miter lim="800000"/>
            <a:headEnd type="none" w="lg" len="lg"/>
            <a:tailEnd type="none" w="lg" len="lg"/>
          </a:ln>
        </p:spPr>
        <p:txBody>
          <a:bodyPr wrap="none" lIns="90000" tIns="46800" rIns="90000" bIns="46800" anchor="ctr"/>
          <a:lstStyle/>
          <a:p>
            <a:endParaRPr lang="en-US"/>
          </a:p>
        </p:txBody>
      </p:sp>
      <p:sp>
        <p:nvSpPr>
          <p:cNvPr id="8196" name="Rectangle 6"/>
          <p:cNvSpPr>
            <a:spLocks noChangeArrowheads="1"/>
          </p:cNvSpPr>
          <p:nvPr/>
        </p:nvSpPr>
        <p:spPr bwMode="auto">
          <a:xfrm>
            <a:off x="3635375" y="5084763"/>
            <a:ext cx="431800" cy="649287"/>
          </a:xfrm>
          <a:prstGeom prst="rect">
            <a:avLst/>
          </a:prstGeom>
          <a:solidFill>
            <a:schemeClr val="accent1"/>
          </a:solidFill>
          <a:ln w="3175">
            <a:solidFill>
              <a:schemeClr val="tx1"/>
            </a:solidFill>
            <a:miter lim="800000"/>
            <a:headEnd type="none" w="lg" len="lg"/>
            <a:tailEnd type="none" w="lg" len="lg"/>
          </a:ln>
        </p:spPr>
        <p:txBody>
          <a:bodyPr wrap="none" lIns="90000" tIns="46800" rIns="90000" bIns="46800" anchor="ctr"/>
          <a:lstStyle/>
          <a:p>
            <a:endParaRPr lang="en-US"/>
          </a:p>
        </p:txBody>
      </p:sp>
      <p:sp>
        <p:nvSpPr>
          <p:cNvPr id="8197" name="Rectangle 7"/>
          <p:cNvSpPr>
            <a:spLocks noChangeArrowheads="1"/>
          </p:cNvSpPr>
          <p:nvPr/>
        </p:nvSpPr>
        <p:spPr bwMode="auto">
          <a:xfrm>
            <a:off x="4067175" y="5084763"/>
            <a:ext cx="431800" cy="649287"/>
          </a:xfrm>
          <a:prstGeom prst="rect">
            <a:avLst/>
          </a:prstGeom>
          <a:solidFill>
            <a:schemeClr val="accent1"/>
          </a:solidFill>
          <a:ln w="3175">
            <a:solidFill>
              <a:schemeClr val="tx1"/>
            </a:solidFill>
            <a:miter lim="800000"/>
            <a:headEnd type="none" w="lg" len="lg"/>
            <a:tailEnd type="none" w="lg" len="lg"/>
          </a:ln>
        </p:spPr>
        <p:txBody>
          <a:bodyPr wrap="none" lIns="90000" tIns="46800" rIns="90000" bIns="46800" anchor="ctr"/>
          <a:lstStyle/>
          <a:p>
            <a:endParaRPr lang="en-US"/>
          </a:p>
        </p:txBody>
      </p:sp>
      <p:sp>
        <p:nvSpPr>
          <p:cNvPr id="8198" name="Rectangle 8"/>
          <p:cNvSpPr>
            <a:spLocks noChangeArrowheads="1"/>
          </p:cNvSpPr>
          <p:nvPr/>
        </p:nvSpPr>
        <p:spPr bwMode="auto">
          <a:xfrm>
            <a:off x="4500563" y="5084763"/>
            <a:ext cx="431800" cy="649287"/>
          </a:xfrm>
          <a:prstGeom prst="rect">
            <a:avLst/>
          </a:prstGeom>
          <a:solidFill>
            <a:schemeClr val="accent1"/>
          </a:solidFill>
          <a:ln w="3175">
            <a:solidFill>
              <a:schemeClr val="tx1"/>
            </a:solidFill>
            <a:miter lim="800000"/>
            <a:headEnd type="none" w="lg" len="lg"/>
            <a:tailEnd type="none" w="lg" len="lg"/>
          </a:ln>
        </p:spPr>
        <p:txBody>
          <a:bodyPr wrap="none" lIns="90000" tIns="46800" rIns="90000" bIns="46800" anchor="ctr"/>
          <a:lstStyle/>
          <a:p>
            <a:endParaRPr lang="en-US"/>
          </a:p>
        </p:txBody>
      </p:sp>
      <p:sp>
        <p:nvSpPr>
          <p:cNvPr id="8199" name="Rectangle 9"/>
          <p:cNvSpPr>
            <a:spLocks noChangeArrowheads="1"/>
          </p:cNvSpPr>
          <p:nvPr/>
        </p:nvSpPr>
        <p:spPr bwMode="auto">
          <a:xfrm>
            <a:off x="4932363" y="5084763"/>
            <a:ext cx="431800" cy="649287"/>
          </a:xfrm>
          <a:prstGeom prst="rect">
            <a:avLst/>
          </a:prstGeom>
          <a:solidFill>
            <a:schemeClr val="accent1"/>
          </a:solidFill>
          <a:ln w="3175">
            <a:solidFill>
              <a:schemeClr val="tx1"/>
            </a:solidFill>
            <a:miter lim="800000"/>
            <a:headEnd type="none" w="lg" len="lg"/>
            <a:tailEnd type="none" w="lg" len="lg"/>
          </a:ln>
        </p:spPr>
        <p:txBody>
          <a:bodyPr wrap="none" lIns="90000" tIns="46800" rIns="90000" bIns="46800" anchor="ctr"/>
          <a:lstStyle/>
          <a:p>
            <a:endParaRPr lang="en-US"/>
          </a:p>
        </p:txBody>
      </p:sp>
      <p:sp>
        <p:nvSpPr>
          <p:cNvPr id="8200" name="Rectangle 10"/>
          <p:cNvSpPr>
            <a:spLocks noChangeArrowheads="1"/>
          </p:cNvSpPr>
          <p:nvPr/>
        </p:nvSpPr>
        <p:spPr bwMode="auto">
          <a:xfrm>
            <a:off x="2771775" y="5084763"/>
            <a:ext cx="431800" cy="649287"/>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8201" name="Rectangle 11"/>
          <p:cNvSpPr>
            <a:spLocks noChangeArrowheads="1"/>
          </p:cNvSpPr>
          <p:nvPr/>
        </p:nvSpPr>
        <p:spPr bwMode="auto">
          <a:xfrm>
            <a:off x="2339975" y="5084763"/>
            <a:ext cx="431800" cy="649287"/>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8202" name="Rectangle 12"/>
          <p:cNvSpPr>
            <a:spLocks noChangeArrowheads="1"/>
          </p:cNvSpPr>
          <p:nvPr/>
        </p:nvSpPr>
        <p:spPr bwMode="auto">
          <a:xfrm>
            <a:off x="5364163" y="5084763"/>
            <a:ext cx="431800" cy="649287"/>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8203" name="Rectangle 13"/>
          <p:cNvSpPr>
            <a:spLocks noChangeArrowheads="1"/>
          </p:cNvSpPr>
          <p:nvPr/>
        </p:nvSpPr>
        <p:spPr bwMode="auto">
          <a:xfrm>
            <a:off x="5795963" y="5084763"/>
            <a:ext cx="431800" cy="649287"/>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8204" name="Rectangle 14"/>
          <p:cNvSpPr>
            <a:spLocks noChangeArrowheads="1"/>
          </p:cNvSpPr>
          <p:nvPr/>
        </p:nvSpPr>
        <p:spPr bwMode="auto">
          <a:xfrm>
            <a:off x="6229350" y="5084763"/>
            <a:ext cx="431800" cy="649287"/>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8205" name="Oval 15"/>
          <p:cNvSpPr>
            <a:spLocks noChangeArrowheads="1"/>
          </p:cNvSpPr>
          <p:nvPr/>
        </p:nvSpPr>
        <p:spPr bwMode="auto">
          <a:xfrm>
            <a:off x="323850" y="4581525"/>
            <a:ext cx="1584325" cy="1512888"/>
          </a:xfrm>
          <a:prstGeom prst="ellipse">
            <a:avLst/>
          </a:prstGeom>
          <a:noFill/>
          <a:ln w="3175">
            <a:solidFill>
              <a:schemeClr val="tx1"/>
            </a:solidFill>
            <a:round/>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Producer</a:t>
            </a:r>
          </a:p>
        </p:txBody>
      </p:sp>
      <p:sp>
        <p:nvSpPr>
          <p:cNvPr id="8206" name="Oval 16"/>
          <p:cNvSpPr>
            <a:spLocks noChangeArrowheads="1"/>
          </p:cNvSpPr>
          <p:nvPr/>
        </p:nvSpPr>
        <p:spPr bwMode="auto">
          <a:xfrm>
            <a:off x="6948488" y="4581525"/>
            <a:ext cx="1584325" cy="1512888"/>
          </a:xfrm>
          <a:prstGeom prst="ellipse">
            <a:avLst/>
          </a:prstGeom>
          <a:noFill/>
          <a:ln w="3175">
            <a:solidFill>
              <a:schemeClr val="tx1"/>
            </a:solidFill>
            <a:round/>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Consumer</a:t>
            </a:r>
          </a:p>
        </p:txBody>
      </p:sp>
      <p:sp>
        <p:nvSpPr>
          <p:cNvPr id="873489" name="Freeform 17"/>
          <p:cNvSpPr>
            <a:spLocks/>
          </p:cNvSpPr>
          <p:nvPr/>
        </p:nvSpPr>
        <p:spPr bwMode="auto">
          <a:xfrm>
            <a:off x="1836738" y="4570413"/>
            <a:ext cx="3671887" cy="731837"/>
          </a:xfrm>
          <a:custGeom>
            <a:avLst/>
            <a:gdLst>
              <a:gd name="T0" fmla="*/ 0 w 2358"/>
              <a:gd name="T1" fmla="*/ 731837 h 325"/>
              <a:gd name="T2" fmla="*/ 777045 w 2358"/>
              <a:gd name="T3" fmla="*/ 119346 h 325"/>
              <a:gd name="T4" fmla="*/ 1835944 w 2358"/>
              <a:gd name="T5" fmla="*/ 18014 h 325"/>
              <a:gd name="T6" fmla="*/ 2966473 w 2358"/>
              <a:gd name="T7" fmla="*/ 119346 h 325"/>
              <a:gd name="T8" fmla="*/ 3671887 w 2358"/>
              <a:gd name="T9" fmla="*/ 529174 h 325"/>
              <a:gd name="T10" fmla="*/ 0 60000 65536"/>
              <a:gd name="T11" fmla="*/ 0 60000 65536"/>
              <a:gd name="T12" fmla="*/ 0 60000 65536"/>
              <a:gd name="T13" fmla="*/ 0 60000 65536"/>
              <a:gd name="T14" fmla="*/ 0 60000 65536"/>
              <a:gd name="T15" fmla="*/ 0 w 2358"/>
              <a:gd name="T16" fmla="*/ 0 h 325"/>
              <a:gd name="T17" fmla="*/ 2358 w 2358"/>
              <a:gd name="T18" fmla="*/ 325 h 325"/>
            </a:gdLst>
            <a:ahLst/>
            <a:cxnLst>
              <a:cxn ang="T10">
                <a:pos x="T0" y="T1"/>
              </a:cxn>
              <a:cxn ang="T11">
                <a:pos x="T2" y="T3"/>
              </a:cxn>
              <a:cxn ang="T12">
                <a:pos x="T4" y="T5"/>
              </a:cxn>
              <a:cxn ang="T13">
                <a:pos x="T6" y="T7"/>
              </a:cxn>
              <a:cxn ang="T14">
                <a:pos x="T8" y="T9"/>
              </a:cxn>
            </a:cxnLst>
            <a:rect l="T15" t="T16" r="T17" b="T18"/>
            <a:pathLst>
              <a:path w="2358" h="325">
                <a:moveTo>
                  <a:pt x="0" y="325"/>
                </a:moveTo>
                <a:cubicBezTo>
                  <a:pt x="151" y="215"/>
                  <a:pt x="303" y="106"/>
                  <a:pt x="499" y="53"/>
                </a:cubicBezTo>
                <a:cubicBezTo>
                  <a:pt x="695" y="0"/>
                  <a:pt x="945" y="8"/>
                  <a:pt x="1179" y="8"/>
                </a:cubicBezTo>
                <a:cubicBezTo>
                  <a:pt x="1413" y="8"/>
                  <a:pt x="1709" y="15"/>
                  <a:pt x="1905" y="53"/>
                </a:cubicBezTo>
                <a:cubicBezTo>
                  <a:pt x="2101" y="91"/>
                  <a:pt x="2229" y="163"/>
                  <a:pt x="2358" y="235"/>
                </a:cubicBezTo>
              </a:path>
            </a:pathLst>
          </a:custGeom>
          <a:noFill/>
          <a:ln w="3175" cap="flat" cmpd="sng">
            <a:solidFill>
              <a:schemeClr val="tx1"/>
            </a:solidFill>
            <a:prstDash val="solid"/>
            <a:round/>
            <a:headEnd type="none" w="lg" len="lg"/>
            <a:tailEnd type="triangl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873490" name="Rectangle 18"/>
          <p:cNvSpPr>
            <a:spLocks noChangeArrowheads="1"/>
          </p:cNvSpPr>
          <p:nvPr/>
        </p:nvSpPr>
        <p:spPr bwMode="auto">
          <a:xfrm>
            <a:off x="5364163" y="5084763"/>
            <a:ext cx="431800" cy="649287"/>
          </a:xfrm>
          <a:prstGeom prst="rect">
            <a:avLst/>
          </a:prstGeom>
          <a:solidFill>
            <a:schemeClr val="accent1"/>
          </a:solidFill>
          <a:ln w="3175">
            <a:solidFill>
              <a:schemeClr val="tx1"/>
            </a:solidFill>
            <a:miter lim="800000"/>
            <a:headEnd type="none" w="lg" len="lg"/>
            <a:tailEnd type="none" w="lg" len="lg"/>
          </a:ln>
        </p:spPr>
        <p:txBody>
          <a:bodyPr wrap="none" lIns="90000" tIns="46800" rIns="90000" bIns="46800" anchor="ctr"/>
          <a:lstStyle/>
          <a:p>
            <a:endParaRPr lang="en-US"/>
          </a:p>
        </p:txBody>
      </p:sp>
      <p:sp>
        <p:nvSpPr>
          <p:cNvPr id="873491" name="Freeform 19"/>
          <p:cNvSpPr>
            <a:spLocks/>
          </p:cNvSpPr>
          <p:nvPr/>
        </p:nvSpPr>
        <p:spPr bwMode="auto">
          <a:xfrm>
            <a:off x="3419475" y="5661025"/>
            <a:ext cx="3744913" cy="576263"/>
          </a:xfrm>
          <a:custGeom>
            <a:avLst/>
            <a:gdLst>
              <a:gd name="T0" fmla="*/ 0 w 2359"/>
              <a:gd name="T1" fmla="*/ 73025 h 363"/>
              <a:gd name="T2" fmla="*/ 936625 w 2359"/>
              <a:gd name="T3" fmla="*/ 433388 h 363"/>
              <a:gd name="T4" fmla="*/ 2089150 w 2359"/>
              <a:gd name="T5" fmla="*/ 504825 h 363"/>
              <a:gd name="T6" fmla="*/ 3744913 w 2359"/>
              <a:gd name="T7" fmla="*/ 0 h 363"/>
              <a:gd name="T8" fmla="*/ 0 60000 65536"/>
              <a:gd name="T9" fmla="*/ 0 60000 65536"/>
              <a:gd name="T10" fmla="*/ 0 60000 65536"/>
              <a:gd name="T11" fmla="*/ 0 60000 65536"/>
              <a:gd name="T12" fmla="*/ 0 w 2359"/>
              <a:gd name="T13" fmla="*/ 0 h 363"/>
              <a:gd name="T14" fmla="*/ 2359 w 2359"/>
              <a:gd name="T15" fmla="*/ 363 h 363"/>
            </a:gdLst>
            <a:ahLst/>
            <a:cxnLst>
              <a:cxn ang="T8">
                <a:pos x="T0" y="T1"/>
              </a:cxn>
              <a:cxn ang="T9">
                <a:pos x="T2" y="T3"/>
              </a:cxn>
              <a:cxn ang="T10">
                <a:pos x="T4" y="T5"/>
              </a:cxn>
              <a:cxn ang="T11">
                <a:pos x="T6" y="T7"/>
              </a:cxn>
            </a:cxnLst>
            <a:rect l="T12" t="T13" r="T14" b="T15"/>
            <a:pathLst>
              <a:path w="2359" h="363">
                <a:moveTo>
                  <a:pt x="0" y="46"/>
                </a:moveTo>
                <a:cubicBezTo>
                  <a:pt x="185" y="137"/>
                  <a:pt x="371" y="228"/>
                  <a:pt x="590" y="273"/>
                </a:cubicBezTo>
                <a:cubicBezTo>
                  <a:pt x="809" y="318"/>
                  <a:pt x="1021" y="363"/>
                  <a:pt x="1316" y="318"/>
                </a:cubicBezTo>
                <a:cubicBezTo>
                  <a:pt x="1611" y="273"/>
                  <a:pt x="2193" y="45"/>
                  <a:pt x="2359" y="0"/>
                </a:cubicBezTo>
              </a:path>
            </a:pathLst>
          </a:custGeom>
          <a:noFill/>
          <a:ln w="3175" cap="flat" cmpd="sng">
            <a:solidFill>
              <a:schemeClr val="tx1"/>
            </a:solidFill>
            <a:prstDash val="solid"/>
            <a:round/>
            <a:headEnd type="none" w="lg" len="lg"/>
            <a:tailEnd type="triangl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873492" name="Rectangle 20"/>
          <p:cNvSpPr>
            <a:spLocks noChangeArrowheads="1"/>
          </p:cNvSpPr>
          <p:nvPr/>
        </p:nvSpPr>
        <p:spPr bwMode="auto">
          <a:xfrm>
            <a:off x="3203575" y="5084763"/>
            <a:ext cx="431800" cy="649287"/>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873500" name="Rectangle 28"/>
          <p:cNvSpPr>
            <a:spLocks noChangeArrowheads="1"/>
          </p:cNvSpPr>
          <p:nvPr/>
        </p:nvSpPr>
        <p:spPr bwMode="auto">
          <a:xfrm>
            <a:off x="3203575" y="2492375"/>
            <a:ext cx="431800" cy="649288"/>
          </a:xfrm>
          <a:prstGeom prst="rect">
            <a:avLst/>
          </a:prstGeom>
          <a:solidFill>
            <a:schemeClr val="accent1"/>
          </a:solidFill>
          <a:ln w="3175">
            <a:solidFill>
              <a:schemeClr val="tx1"/>
            </a:solidFill>
            <a:miter lim="800000"/>
            <a:headEnd type="none" w="lg" len="lg"/>
            <a:tailEnd type="none" w="lg" len="lg"/>
          </a:ln>
        </p:spPr>
        <p:txBody>
          <a:bodyPr wrap="none" lIns="90000" tIns="46800" rIns="90000" bIns="46800" anchor="ctr"/>
          <a:lstStyle/>
          <a:p>
            <a:endParaRPr lang="en-US"/>
          </a:p>
        </p:txBody>
      </p:sp>
      <p:sp>
        <p:nvSpPr>
          <p:cNvPr id="8212" name="Rectangle 29"/>
          <p:cNvSpPr>
            <a:spLocks noChangeArrowheads="1"/>
          </p:cNvSpPr>
          <p:nvPr/>
        </p:nvSpPr>
        <p:spPr bwMode="auto">
          <a:xfrm>
            <a:off x="3635375" y="2492375"/>
            <a:ext cx="431800" cy="649288"/>
          </a:xfrm>
          <a:prstGeom prst="rect">
            <a:avLst/>
          </a:prstGeom>
          <a:solidFill>
            <a:schemeClr val="accent1"/>
          </a:solidFill>
          <a:ln w="3175">
            <a:solidFill>
              <a:schemeClr val="tx1"/>
            </a:solidFill>
            <a:miter lim="800000"/>
            <a:headEnd type="none" w="lg" len="lg"/>
            <a:tailEnd type="none" w="lg" len="lg"/>
          </a:ln>
        </p:spPr>
        <p:txBody>
          <a:bodyPr wrap="none" lIns="90000" tIns="46800" rIns="90000" bIns="46800" anchor="ctr"/>
          <a:lstStyle/>
          <a:p>
            <a:endParaRPr lang="en-US"/>
          </a:p>
        </p:txBody>
      </p:sp>
      <p:sp>
        <p:nvSpPr>
          <p:cNvPr id="8213" name="Rectangle 30"/>
          <p:cNvSpPr>
            <a:spLocks noChangeArrowheads="1"/>
          </p:cNvSpPr>
          <p:nvPr/>
        </p:nvSpPr>
        <p:spPr bwMode="auto">
          <a:xfrm>
            <a:off x="4067175" y="2492375"/>
            <a:ext cx="431800" cy="649288"/>
          </a:xfrm>
          <a:prstGeom prst="rect">
            <a:avLst/>
          </a:prstGeom>
          <a:solidFill>
            <a:schemeClr val="accent1"/>
          </a:solidFill>
          <a:ln w="3175">
            <a:solidFill>
              <a:schemeClr val="tx1"/>
            </a:solidFill>
            <a:miter lim="800000"/>
            <a:headEnd type="none" w="lg" len="lg"/>
            <a:tailEnd type="none" w="lg" len="lg"/>
          </a:ln>
        </p:spPr>
        <p:txBody>
          <a:bodyPr wrap="none" lIns="90000" tIns="46800" rIns="90000" bIns="46800" anchor="ctr"/>
          <a:lstStyle/>
          <a:p>
            <a:endParaRPr lang="en-US"/>
          </a:p>
        </p:txBody>
      </p:sp>
      <p:sp>
        <p:nvSpPr>
          <p:cNvPr id="8214" name="Rectangle 31"/>
          <p:cNvSpPr>
            <a:spLocks noChangeArrowheads="1"/>
          </p:cNvSpPr>
          <p:nvPr/>
        </p:nvSpPr>
        <p:spPr bwMode="auto">
          <a:xfrm>
            <a:off x="4500563" y="2492375"/>
            <a:ext cx="431800" cy="649288"/>
          </a:xfrm>
          <a:prstGeom prst="rect">
            <a:avLst/>
          </a:prstGeom>
          <a:solidFill>
            <a:schemeClr val="accent1"/>
          </a:solidFill>
          <a:ln w="3175">
            <a:solidFill>
              <a:schemeClr val="tx1"/>
            </a:solidFill>
            <a:miter lim="800000"/>
            <a:headEnd type="none" w="lg" len="lg"/>
            <a:tailEnd type="none" w="lg" len="lg"/>
          </a:ln>
        </p:spPr>
        <p:txBody>
          <a:bodyPr wrap="none" lIns="90000" tIns="46800" rIns="90000" bIns="46800" anchor="ctr"/>
          <a:lstStyle/>
          <a:p>
            <a:endParaRPr lang="en-US"/>
          </a:p>
        </p:txBody>
      </p:sp>
      <p:sp>
        <p:nvSpPr>
          <p:cNvPr id="8215" name="Rectangle 32"/>
          <p:cNvSpPr>
            <a:spLocks noChangeArrowheads="1"/>
          </p:cNvSpPr>
          <p:nvPr/>
        </p:nvSpPr>
        <p:spPr bwMode="auto">
          <a:xfrm>
            <a:off x="4932363" y="2492375"/>
            <a:ext cx="431800" cy="649288"/>
          </a:xfrm>
          <a:prstGeom prst="rect">
            <a:avLst/>
          </a:prstGeom>
          <a:solidFill>
            <a:schemeClr val="accent1"/>
          </a:solidFill>
          <a:ln w="3175">
            <a:solidFill>
              <a:schemeClr val="tx1"/>
            </a:solidFill>
            <a:miter lim="800000"/>
            <a:headEnd type="none" w="lg" len="lg"/>
            <a:tailEnd type="none" w="lg" len="lg"/>
          </a:ln>
        </p:spPr>
        <p:txBody>
          <a:bodyPr wrap="none" lIns="90000" tIns="46800" rIns="90000" bIns="46800" anchor="ctr"/>
          <a:lstStyle/>
          <a:p>
            <a:endParaRPr lang="en-US"/>
          </a:p>
        </p:txBody>
      </p:sp>
      <p:sp>
        <p:nvSpPr>
          <p:cNvPr id="8216" name="Rectangle 33"/>
          <p:cNvSpPr>
            <a:spLocks noChangeArrowheads="1"/>
          </p:cNvSpPr>
          <p:nvPr/>
        </p:nvSpPr>
        <p:spPr bwMode="auto">
          <a:xfrm>
            <a:off x="2771775" y="2492375"/>
            <a:ext cx="431800" cy="649288"/>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8217" name="Rectangle 34"/>
          <p:cNvSpPr>
            <a:spLocks noChangeArrowheads="1"/>
          </p:cNvSpPr>
          <p:nvPr/>
        </p:nvSpPr>
        <p:spPr bwMode="auto">
          <a:xfrm>
            <a:off x="2339975" y="2492375"/>
            <a:ext cx="431800" cy="649288"/>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8218" name="Rectangle 35"/>
          <p:cNvSpPr>
            <a:spLocks noChangeArrowheads="1"/>
          </p:cNvSpPr>
          <p:nvPr/>
        </p:nvSpPr>
        <p:spPr bwMode="auto">
          <a:xfrm>
            <a:off x="5364163" y="2492375"/>
            <a:ext cx="431800" cy="649288"/>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8219" name="Rectangle 36"/>
          <p:cNvSpPr>
            <a:spLocks noChangeArrowheads="1"/>
          </p:cNvSpPr>
          <p:nvPr/>
        </p:nvSpPr>
        <p:spPr bwMode="auto">
          <a:xfrm>
            <a:off x="5795963" y="2492375"/>
            <a:ext cx="431800" cy="649288"/>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8220" name="Rectangle 37"/>
          <p:cNvSpPr>
            <a:spLocks noChangeArrowheads="1"/>
          </p:cNvSpPr>
          <p:nvPr/>
        </p:nvSpPr>
        <p:spPr bwMode="auto">
          <a:xfrm>
            <a:off x="6229350" y="2492375"/>
            <a:ext cx="431800" cy="649288"/>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8221" name="Oval 38"/>
          <p:cNvSpPr>
            <a:spLocks noChangeArrowheads="1"/>
          </p:cNvSpPr>
          <p:nvPr/>
        </p:nvSpPr>
        <p:spPr bwMode="auto">
          <a:xfrm>
            <a:off x="323850" y="1989138"/>
            <a:ext cx="1584325" cy="1512887"/>
          </a:xfrm>
          <a:prstGeom prst="ellipse">
            <a:avLst/>
          </a:prstGeom>
          <a:noFill/>
          <a:ln w="3175">
            <a:solidFill>
              <a:schemeClr val="tx1"/>
            </a:solidFill>
            <a:round/>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Producer</a:t>
            </a:r>
          </a:p>
        </p:txBody>
      </p:sp>
      <p:sp>
        <p:nvSpPr>
          <p:cNvPr id="8222" name="Oval 39"/>
          <p:cNvSpPr>
            <a:spLocks noChangeArrowheads="1"/>
          </p:cNvSpPr>
          <p:nvPr/>
        </p:nvSpPr>
        <p:spPr bwMode="auto">
          <a:xfrm>
            <a:off x="6948488" y="1989138"/>
            <a:ext cx="1584325" cy="1512887"/>
          </a:xfrm>
          <a:prstGeom prst="ellipse">
            <a:avLst/>
          </a:prstGeom>
          <a:noFill/>
          <a:ln w="3175">
            <a:solidFill>
              <a:schemeClr val="tx1"/>
            </a:solidFill>
            <a:round/>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Consumer</a:t>
            </a:r>
          </a:p>
        </p:txBody>
      </p:sp>
      <p:sp>
        <p:nvSpPr>
          <p:cNvPr id="873512" name="Freeform 40"/>
          <p:cNvSpPr>
            <a:spLocks/>
          </p:cNvSpPr>
          <p:nvPr/>
        </p:nvSpPr>
        <p:spPr bwMode="auto">
          <a:xfrm>
            <a:off x="1836738" y="1978025"/>
            <a:ext cx="3671887" cy="731838"/>
          </a:xfrm>
          <a:custGeom>
            <a:avLst/>
            <a:gdLst>
              <a:gd name="T0" fmla="*/ 0 w 2358"/>
              <a:gd name="T1" fmla="*/ 731838 h 325"/>
              <a:gd name="T2" fmla="*/ 777045 w 2358"/>
              <a:gd name="T3" fmla="*/ 119346 h 325"/>
              <a:gd name="T4" fmla="*/ 1835944 w 2358"/>
              <a:gd name="T5" fmla="*/ 18014 h 325"/>
              <a:gd name="T6" fmla="*/ 2966473 w 2358"/>
              <a:gd name="T7" fmla="*/ 119346 h 325"/>
              <a:gd name="T8" fmla="*/ 3671887 w 2358"/>
              <a:gd name="T9" fmla="*/ 529175 h 325"/>
              <a:gd name="T10" fmla="*/ 0 60000 65536"/>
              <a:gd name="T11" fmla="*/ 0 60000 65536"/>
              <a:gd name="T12" fmla="*/ 0 60000 65536"/>
              <a:gd name="T13" fmla="*/ 0 60000 65536"/>
              <a:gd name="T14" fmla="*/ 0 60000 65536"/>
              <a:gd name="T15" fmla="*/ 0 w 2358"/>
              <a:gd name="T16" fmla="*/ 0 h 325"/>
              <a:gd name="T17" fmla="*/ 2358 w 2358"/>
              <a:gd name="T18" fmla="*/ 325 h 325"/>
            </a:gdLst>
            <a:ahLst/>
            <a:cxnLst>
              <a:cxn ang="T10">
                <a:pos x="T0" y="T1"/>
              </a:cxn>
              <a:cxn ang="T11">
                <a:pos x="T2" y="T3"/>
              </a:cxn>
              <a:cxn ang="T12">
                <a:pos x="T4" y="T5"/>
              </a:cxn>
              <a:cxn ang="T13">
                <a:pos x="T6" y="T7"/>
              </a:cxn>
              <a:cxn ang="T14">
                <a:pos x="T8" y="T9"/>
              </a:cxn>
            </a:cxnLst>
            <a:rect l="T15" t="T16" r="T17" b="T18"/>
            <a:pathLst>
              <a:path w="2358" h="325">
                <a:moveTo>
                  <a:pt x="0" y="325"/>
                </a:moveTo>
                <a:cubicBezTo>
                  <a:pt x="151" y="215"/>
                  <a:pt x="303" y="106"/>
                  <a:pt x="499" y="53"/>
                </a:cubicBezTo>
                <a:cubicBezTo>
                  <a:pt x="695" y="0"/>
                  <a:pt x="945" y="8"/>
                  <a:pt x="1179" y="8"/>
                </a:cubicBezTo>
                <a:cubicBezTo>
                  <a:pt x="1413" y="8"/>
                  <a:pt x="1709" y="15"/>
                  <a:pt x="1905" y="53"/>
                </a:cubicBezTo>
                <a:cubicBezTo>
                  <a:pt x="2101" y="91"/>
                  <a:pt x="2229" y="163"/>
                  <a:pt x="2358" y="235"/>
                </a:cubicBezTo>
              </a:path>
            </a:pathLst>
          </a:custGeom>
          <a:noFill/>
          <a:ln w="3175" cap="flat" cmpd="sng">
            <a:solidFill>
              <a:schemeClr val="tx1"/>
            </a:solidFill>
            <a:prstDash val="solid"/>
            <a:round/>
            <a:headEnd type="none" w="lg" len="lg"/>
            <a:tailEnd type="triangl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873513" name="Rectangle 41"/>
          <p:cNvSpPr>
            <a:spLocks noChangeArrowheads="1"/>
          </p:cNvSpPr>
          <p:nvPr/>
        </p:nvSpPr>
        <p:spPr bwMode="auto">
          <a:xfrm>
            <a:off x="5364163" y="2492375"/>
            <a:ext cx="431800" cy="649288"/>
          </a:xfrm>
          <a:prstGeom prst="rect">
            <a:avLst/>
          </a:prstGeom>
          <a:solidFill>
            <a:schemeClr val="accent1"/>
          </a:solidFill>
          <a:ln w="3175">
            <a:solidFill>
              <a:schemeClr val="tx1"/>
            </a:solidFill>
            <a:miter lim="800000"/>
            <a:headEnd type="none" w="lg" len="lg"/>
            <a:tailEnd type="none" w="lg" len="lg"/>
          </a:ln>
        </p:spPr>
        <p:txBody>
          <a:bodyPr wrap="none" lIns="90000" tIns="46800" rIns="90000" bIns="46800" anchor="ctr"/>
          <a:lstStyle/>
          <a:p>
            <a:endParaRPr lang="en-US"/>
          </a:p>
        </p:txBody>
      </p:sp>
      <p:sp>
        <p:nvSpPr>
          <p:cNvPr id="873514" name="Freeform 42"/>
          <p:cNvSpPr>
            <a:spLocks/>
          </p:cNvSpPr>
          <p:nvPr/>
        </p:nvSpPr>
        <p:spPr bwMode="auto">
          <a:xfrm>
            <a:off x="3419475" y="3068638"/>
            <a:ext cx="3744913" cy="576262"/>
          </a:xfrm>
          <a:custGeom>
            <a:avLst/>
            <a:gdLst>
              <a:gd name="T0" fmla="*/ 0 w 2359"/>
              <a:gd name="T1" fmla="*/ 73025 h 363"/>
              <a:gd name="T2" fmla="*/ 936625 w 2359"/>
              <a:gd name="T3" fmla="*/ 433387 h 363"/>
              <a:gd name="T4" fmla="*/ 2089150 w 2359"/>
              <a:gd name="T5" fmla="*/ 504825 h 363"/>
              <a:gd name="T6" fmla="*/ 3744913 w 2359"/>
              <a:gd name="T7" fmla="*/ 0 h 363"/>
              <a:gd name="T8" fmla="*/ 0 60000 65536"/>
              <a:gd name="T9" fmla="*/ 0 60000 65536"/>
              <a:gd name="T10" fmla="*/ 0 60000 65536"/>
              <a:gd name="T11" fmla="*/ 0 60000 65536"/>
              <a:gd name="T12" fmla="*/ 0 w 2359"/>
              <a:gd name="T13" fmla="*/ 0 h 363"/>
              <a:gd name="T14" fmla="*/ 2359 w 2359"/>
              <a:gd name="T15" fmla="*/ 363 h 363"/>
            </a:gdLst>
            <a:ahLst/>
            <a:cxnLst>
              <a:cxn ang="T8">
                <a:pos x="T0" y="T1"/>
              </a:cxn>
              <a:cxn ang="T9">
                <a:pos x="T2" y="T3"/>
              </a:cxn>
              <a:cxn ang="T10">
                <a:pos x="T4" y="T5"/>
              </a:cxn>
              <a:cxn ang="T11">
                <a:pos x="T6" y="T7"/>
              </a:cxn>
            </a:cxnLst>
            <a:rect l="T12" t="T13" r="T14" b="T15"/>
            <a:pathLst>
              <a:path w="2359" h="363">
                <a:moveTo>
                  <a:pt x="0" y="46"/>
                </a:moveTo>
                <a:cubicBezTo>
                  <a:pt x="185" y="137"/>
                  <a:pt x="371" y="228"/>
                  <a:pt x="590" y="273"/>
                </a:cubicBezTo>
                <a:cubicBezTo>
                  <a:pt x="809" y="318"/>
                  <a:pt x="1021" y="363"/>
                  <a:pt x="1316" y="318"/>
                </a:cubicBezTo>
                <a:cubicBezTo>
                  <a:pt x="1611" y="273"/>
                  <a:pt x="2193" y="45"/>
                  <a:pt x="2359" y="0"/>
                </a:cubicBezTo>
              </a:path>
            </a:pathLst>
          </a:custGeom>
          <a:noFill/>
          <a:ln w="3175" cap="flat" cmpd="sng">
            <a:solidFill>
              <a:schemeClr val="tx1"/>
            </a:solidFill>
            <a:prstDash val="solid"/>
            <a:round/>
            <a:headEnd type="none" w="lg" len="lg"/>
            <a:tailEnd type="triangl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873515" name="Rectangle 43"/>
          <p:cNvSpPr>
            <a:spLocks noChangeArrowheads="1"/>
          </p:cNvSpPr>
          <p:nvPr/>
        </p:nvSpPr>
        <p:spPr bwMode="auto">
          <a:xfrm>
            <a:off x="3203575" y="2492375"/>
            <a:ext cx="431800" cy="649288"/>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8227" name="Text Box 45"/>
          <p:cNvSpPr txBox="1">
            <a:spLocks noChangeArrowheads="1"/>
          </p:cNvSpPr>
          <p:nvPr/>
        </p:nvSpPr>
        <p:spPr bwMode="auto">
          <a:xfrm>
            <a:off x="4265613" y="3881438"/>
            <a:ext cx="3841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or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73512"/>
                                        </p:tgtEl>
                                        <p:attrNameLst>
                                          <p:attrName>style.visibility</p:attrName>
                                        </p:attrNameLst>
                                      </p:cBhvr>
                                      <p:to>
                                        <p:strVal val="visible"/>
                                      </p:to>
                                    </p:set>
                                    <p:animEffect transition="in" filter="wipe(left)">
                                      <p:cBhvr>
                                        <p:cTn id="7" dur="500"/>
                                        <p:tgtEl>
                                          <p:spTgt spid="873512"/>
                                        </p:tgtEl>
                                      </p:cBhvr>
                                    </p:animEffect>
                                  </p:childTnLst>
                                </p:cTn>
                              </p:par>
                            </p:childTnLst>
                          </p:cTn>
                        </p:par>
                        <p:par>
                          <p:cTn id="8" fill="hold" nodeType="afterGroup">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873513"/>
                                        </p:tgtEl>
                                        <p:attrNameLst>
                                          <p:attrName>style.visibility</p:attrName>
                                        </p:attrNameLst>
                                      </p:cBhvr>
                                      <p:to>
                                        <p:strVal val="visible"/>
                                      </p:to>
                                    </p:set>
                                    <p:animEffect transition="in" filter="blinds(horizontal)">
                                      <p:cBhvr>
                                        <p:cTn id="11" dur="500"/>
                                        <p:tgtEl>
                                          <p:spTgt spid="873513"/>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873514"/>
                                        </p:tgtEl>
                                        <p:attrNameLst>
                                          <p:attrName>style.visibility</p:attrName>
                                        </p:attrNameLst>
                                      </p:cBhvr>
                                      <p:to>
                                        <p:strVal val="visible"/>
                                      </p:to>
                                    </p:set>
                                    <p:animEffect transition="in" filter="wipe(left)">
                                      <p:cBhvr>
                                        <p:cTn id="16" dur="500"/>
                                        <p:tgtEl>
                                          <p:spTgt spid="873514"/>
                                        </p:tgtEl>
                                      </p:cBhvr>
                                    </p:animEffect>
                                  </p:childTnLst>
                                </p:cTn>
                              </p:par>
                              <p:par>
                                <p:cTn id="17" presetID="3" presetClass="exit" presetSubtype="10" fill="hold" grpId="0" nodeType="withEffect">
                                  <p:stCondLst>
                                    <p:cond delay="0"/>
                                  </p:stCondLst>
                                  <p:childTnLst>
                                    <p:animEffect transition="out" filter="blinds(horizontal)">
                                      <p:cBhvr>
                                        <p:cTn id="18" dur="500"/>
                                        <p:tgtEl>
                                          <p:spTgt spid="873500"/>
                                        </p:tgtEl>
                                      </p:cBhvr>
                                    </p:animEffect>
                                    <p:set>
                                      <p:cBhvr>
                                        <p:cTn id="19" dur="1" fill="hold">
                                          <p:stCondLst>
                                            <p:cond delay="499"/>
                                          </p:stCondLst>
                                        </p:cTn>
                                        <p:tgtEl>
                                          <p:spTgt spid="873500"/>
                                        </p:tgtEl>
                                        <p:attrNameLst>
                                          <p:attrName>style.visibility</p:attrName>
                                        </p:attrNameLst>
                                      </p:cBhvr>
                                      <p:to>
                                        <p:strVal val="hidden"/>
                                      </p:to>
                                    </p:set>
                                  </p:childTnLst>
                                </p:cTn>
                              </p:par>
                              <p:par>
                                <p:cTn id="20" presetID="3" presetClass="entr" presetSubtype="10" fill="hold" grpId="0" nodeType="withEffect">
                                  <p:stCondLst>
                                    <p:cond delay="0"/>
                                  </p:stCondLst>
                                  <p:childTnLst>
                                    <p:set>
                                      <p:cBhvr>
                                        <p:cTn id="21" dur="1" fill="hold">
                                          <p:stCondLst>
                                            <p:cond delay="0"/>
                                          </p:stCondLst>
                                        </p:cTn>
                                        <p:tgtEl>
                                          <p:spTgt spid="873515"/>
                                        </p:tgtEl>
                                        <p:attrNameLst>
                                          <p:attrName>style.visibility</p:attrName>
                                        </p:attrNameLst>
                                      </p:cBhvr>
                                      <p:to>
                                        <p:strVal val="visible"/>
                                      </p:to>
                                    </p:set>
                                    <p:animEffect transition="in" filter="blinds(horizontal)">
                                      <p:cBhvr>
                                        <p:cTn id="22" dur="500"/>
                                        <p:tgtEl>
                                          <p:spTgt spid="87351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73491"/>
                                        </p:tgtEl>
                                        <p:attrNameLst>
                                          <p:attrName>style.visibility</p:attrName>
                                        </p:attrNameLst>
                                      </p:cBhvr>
                                      <p:to>
                                        <p:strVal val="visible"/>
                                      </p:to>
                                    </p:set>
                                    <p:animEffect transition="in" filter="wipe(left)">
                                      <p:cBhvr>
                                        <p:cTn id="27" dur="500"/>
                                        <p:tgtEl>
                                          <p:spTgt spid="873491"/>
                                        </p:tgtEl>
                                      </p:cBhvr>
                                    </p:animEffect>
                                  </p:childTnLst>
                                </p:cTn>
                              </p:par>
                              <p:par>
                                <p:cTn id="28" presetID="3" presetClass="exit" presetSubtype="10" fill="hold" grpId="0" nodeType="withEffect">
                                  <p:stCondLst>
                                    <p:cond delay="0"/>
                                  </p:stCondLst>
                                  <p:childTnLst>
                                    <p:animEffect transition="out" filter="blinds(horizontal)">
                                      <p:cBhvr>
                                        <p:cTn id="29" dur="500"/>
                                        <p:tgtEl>
                                          <p:spTgt spid="873477"/>
                                        </p:tgtEl>
                                      </p:cBhvr>
                                    </p:animEffect>
                                    <p:set>
                                      <p:cBhvr>
                                        <p:cTn id="30" dur="1" fill="hold">
                                          <p:stCondLst>
                                            <p:cond delay="499"/>
                                          </p:stCondLst>
                                        </p:cTn>
                                        <p:tgtEl>
                                          <p:spTgt spid="873477"/>
                                        </p:tgtEl>
                                        <p:attrNameLst>
                                          <p:attrName>style.visibility</p:attrName>
                                        </p:attrNameLst>
                                      </p:cBhvr>
                                      <p:to>
                                        <p:strVal val="hidden"/>
                                      </p:to>
                                    </p:set>
                                  </p:childTnLst>
                                </p:cTn>
                              </p:par>
                              <p:par>
                                <p:cTn id="31" presetID="3" presetClass="entr" presetSubtype="10" fill="hold" grpId="0" nodeType="withEffect">
                                  <p:stCondLst>
                                    <p:cond delay="0"/>
                                  </p:stCondLst>
                                  <p:childTnLst>
                                    <p:set>
                                      <p:cBhvr>
                                        <p:cTn id="32" dur="1" fill="hold">
                                          <p:stCondLst>
                                            <p:cond delay="0"/>
                                          </p:stCondLst>
                                        </p:cTn>
                                        <p:tgtEl>
                                          <p:spTgt spid="873492"/>
                                        </p:tgtEl>
                                        <p:attrNameLst>
                                          <p:attrName>style.visibility</p:attrName>
                                        </p:attrNameLst>
                                      </p:cBhvr>
                                      <p:to>
                                        <p:strVal val="visible"/>
                                      </p:to>
                                    </p:set>
                                    <p:animEffect transition="in" filter="blinds(horizontal)">
                                      <p:cBhvr>
                                        <p:cTn id="33" dur="500"/>
                                        <p:tgtEl>
                                          <p:spTgt spid="873492"/>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873489"/>
                                        </p:tgtEl>
                                        <p:attrNameLst>
                                          <p:attrName>style.visibility</p:attrName>
                                        </p:attrNameLst>
                                      </p:cBhvr>
                                      <p:to>
                                        <p:strVal val="visible"/>
                                      </p:to>
                                    </p:set>
                                    <p:animEffect transition="in" filter="wipe(left)">
                                      <p:cBhvr>
                                        <p:cTn id="38" dur="500"/>
                                        <p:tgtEl>
                                          <p:spTgt spid="873489"/>
                                        </p:tgtEl>
                                      </p:cBhvr>
                                    </p:animEffect>
                                  </p:childTnLst>
                                </p:cTn>
                              </p:par>
                            </p:childTnLst>
                          </p:cTn>
                        </p:par>
                        <p:par>
                          <p:cTn id="39" fill="hold" nodeType="afterGroup">
                            <p:stCondLst>
                              <p:cond delay="500"/>
                            </p:stCondLst>
                            <p:childTnLst>
                              <p:par>
                                <p:cTn id="40" presetID="3" presetClass="entr" presetSubtype="10" fill="hold" grpId="0" nodeType="afterEffect">
                                  <p:stCondLst>
                                    <p:cond delay="0"/>
                                  </p:stCondLst>
                                  <p:childTnLst>
                                    <p:set>
                                      <p:cBhvr>
                                        <p:cTn id="41" dur="1" fill="hold">
                                          <p:stCondLst>
                                            <p:cond delay="0"/>
                                          </p:stCondLst>
                                        </p:cTn>
                                        <p:tgtEl>
                                          <p:spTgt spid="873490"/>
                                        </p:tgtEl>
                                        <p:attrNameLst>
                                          <p:attrName>style.visibility</p:attrName>
                                        </p:attrNameLst>
                                      </p:cBhvr>
                                      <p:to>
                                        <p:strVal val="visible"/>
                                      </p:to>
                                    </p:set>
                                    <p:animEffect transition="in" filter="blinds(horizontal)">
                                      <p:cBhvr>
                                        <p:cTn id="42" dur="500"/>
                                        <p:tgtEl>
                                          <p:spTgt spid="8734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3477" grpId="0" animBg="1"/>
      <p:bldP spid="873489" grpId="0" animBg="1"/>
      <p:bldP spid="873490" grpId="0" animBg="1"/>
      <p:bldP spid="873491" grpId="0" animBg="1"/>
      <p:bldP spid="873492" grpId="0" animBg="1"/>
      <p:bldP spid="873500" grpId="0" animBg="1"/>
      <p:bldP spid="873512" grpId="0" animBg="1"/>
      <p:bldP spid="873513" grpId="0" animBg="1"/>
      <p:bldP spid="873514" grpId="0" animBg="1"/>
      <p:bldP spid="873515" grpId="0"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4464DA43-2DFF-F24F-8C1E-43CF520C07E3}" type="slidenum">
              <a:rPr lang="en-US" b="0"/>
              <a:pPr eaLnBrk="1" hangingPunct="1"/>
              <a:t>70</a:t>
            </a:fld>
            <a:endParaRPr lang="en-US" b="0"/>
          </a:p>
        </p:txBody>
      </p:sp>
      <p:sp>
        <p:nvSpPr>
          <p:cNvPr id="69635" name="Rectangle 7"/>
          <p:cNvSpPr>
            <a:spLocks noGrp="1" noChangeArrowheads="1"/>
          </p:cNvSpPr>
          <p:nvPr>
            <p:ph type="title"/>
          </p:nvPr>
        </p:nvSpPr>
        <p:spPr/>
        <p:txBody>
          <a:bodyPr/>
          <a:lstStyle/>
          <a:p>
            <a:pPr eaLnBrk="1" hangingPunct="1"/>
            <a:r>
              <a:rPr lang="en-US">
                <a:latin typeface="Arial" charset="0"/>
              </a:rPr>
              <a:t>Solution to Dining Philosophers (cont)</a:t>
            </a:r>
          </a:p>
        </p:txBody>
      </p:sp>
      <p:sp>
        <p:nvSpPr>
          <p:cNvPr id="69636" name="Rectangle 8"/>
          <p:cNvSpPr>
            <a:spLocks noGrp="1" noChangeArrowheads="1"/>
          </p:cNvSpPr>
          <p:nvPr>
            <p:ph type="body" idx="1"/>
          </p:nvPr>
        </p:nvSpPr>
        <p:spPr/>
        <p:txBody>
          <a:bodyPr/>
          <a:lstStyle/>
          <a:p>
            <a:pPr eaLnBrk="1" hangingPunct="1"/>
            <a:r>
              <a:rPr lang="en-US" sz="1800">
                <a:latin typeface="Arial" charset="0"/>
              </a:rPr>
              <a:t>Each philosopher </a:t>
            </a:r>
            <a:r>
              <a:rPr lang="en-US" sz="1800" i="1">
                <a:latin typeface="Arial" charset="0"/>
              </a:rPr>
              <a:t> </a:t>
            </a:r>
            <a:r>
              <a:rPr lang="en-US" sz="1800">
                <a:latin typeface="Arial" charset="0"/>
              </a:rPr>
              <a:t>invokes the</a:t>
            </a:r>
            <a:r>
              <a:rPr lang="en-US" sz="1800" i="1">
                <a:latin typeface="Arial" charset="0"/>
              </a:rPr>
              <a:t> </a:t>
            </a:r>
            <a:r>
              <a:rPr lang="en-US" sz="1800">
                <a:latin typeface="Arial" charset="0"/>
              </a:rPr>
              <a:t>operations pickup() and putdown() in the following sequence:</a:t>
            </a:r>
          </a:p>
          <a:p>
            <a:pPr eaLnBrk="1" hangingPunct="1"/>
            <a:endParaRPr lang="en-US" sz="1800">
              <a:latin typeface="Arial" charset="0"/>
            </a:endParaRPr>
          </a:p>
        </p:txBody>
      </p:sp>
      <p:sp>
        <p:nvSpPr>
          <p:cNvPr id="69637" name="Text Box 5"/>
          <p:cNvSpPr txBox="1">
            <a:spLocks noChangeArrowheads="1"/>
          </p:cNvSpPr>
          <p:nvPr/>
        </p:nvSpPr>
        <p:spPr bwMode="auto">
          <a:xfrm>
            <a:off x="3200400" y="2349500"/>
            <a:ext cx="4324350" cy="3940175"/>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kumimoji="1" lang="en-US" b="0"/>
              <a:t>…</a:t>
            </a:r>
          </a:p>
          <a:p>
            <a:pPr eaLnBrk="1" hangingPunct="1"/>
            <a:r>
              <a:rPr kumimoji="1" lang="en-US" b="0"/>
              <a:t>DP DiningPhilosophers; </a:t>
            </a:r>
          </a:p>
          <a:p>
            <a:pPr eaLnBrk="1" hangingPunct="1"/>
            <a:r>
              <a:rPr kumimoji="1" lang="en-US" b="0"/>
              <a:t>….</a:t>
            </a:r>
          </a:p>
          <a:p>
            <a:pPr eaLnBrk="1" hangingPunct="1"/>
            <a:r>
              <a:rPr kumimoji="1" lang="en-US" b="0"/>
              <a:t>while (1)	</a:t>
            </a:r>
          </a:p>
          <a:p>
            <a:pPr eaLnBrk="1" hangingPunct="1"/>
            <a:r>
              <a:rPr kumimoji="1" lang="en-US" b="0"/>
              <a:t>	THINK…</a:t>
            </a:r>
          </a:p>
          <a:p>
            <a:pPr eaLnBrk="1" hangingPunct="1"/>
            <a:endParaRPr kumimoji="1" lang="en-US" b="0"/>
          </a:p>
          <a:p>
            <a:pPr eaLnBrk="1" hangingPunct="1"/>
            <a:r>
              <a:rPr kumimoji="1" lang="en-US" b="0"/>
              <a:t>	DiningPhilosophters.pickup (i);</a:t>
            </a:r>
          </a:p>
          <a:p>
            <a:pPr eaLnBrk="1" hangingPunct="1"/>
            <a:r>
              <a:rPr kumimoji="1" lang="en-US" b="0"/>
              <a:t>                   </a:t>
            </a:r>
          </a:p>
          <a:p>
            <a:pPr eaLnBrk="1" hangingPunct="1"/>
            <a:r>
              <a:rPr kumimoji="1" lang="en-US" b="0"/>
              <a:t>	EAT /* use resource(s) */</a:t>
            </a:r>
          </a:p>
          <a:p>
            <a:pPr eaLnBrk="1" hangingPunct="1"/>
            <a:r>
              <a:rPr kumimoji="1" lang="en-US" b="0"/>
              <a:t>               </a:t>
            </a:r>
          </a:p>
          <a:p>
            <a:pPr eaLnBrk="1" hangingPunct="1"/>
            <a:r>
              <a:rPr kumimoji="1" lang="en-US" b="0"/>
              <a:t>	DiningPhilosophers.putdown (i);</a:t>
            </a:r>
          </a:p>
          <a:p>
            <a:pPr eaLnBrk="1" hangingPunct="1"/>
            <a:endParaRPr kumimoji="1" lang="en-US" b="0"/>
          </a:p>
          <a:p>
            <a:pPr eaLnBrk="1" hangingPunct="1"/>
            <a:r>
              <a:rPr kumimoji="1" lang="en-US" b="0"/>
              <a:t>	THINK…</a:t>
            </a:r>
          </a:p>
          <a:p>
            <a:pPr eaLnBrk="1" hangingPunct="1"/>
            <a:r>
              <a:rPr kumimoji="1" lang="en-US" b="0"/>
              <a:t>}</a:t>
            </a:r>
            <a:endParaRPr lang="en-US" b="0"/>
          </a:p>
        </p:txBody>
      </p:sp>
      <p:sp>
        <p:nvSpPr>
          <p:cNvPr id="69638" name="Text Box 9"/>
          <p:cNvSpPr txBox="1">
            <a:spLocks noChangeArrowheads="1"/>
          </p:cNvSpPr>
          <p:nvPr/>
        </p:nvSpPr>
        <p:spPr bwMode="auto">
          <a:xfrm>
            <a:off x="4568825" y="2024063"/>
            <a:ext cx="1789113"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sz="2000"/>
              <a:t>Philosopher i</a:t>
            </a: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A7BA76FF-5F60-CD46-AE13-48585E2F30CA}" type="slidenum">
              <a:rPr lang="en-US" b="0"/>
              <a:pPr eaLnBrk="1" hangingPunct="1"/>
              <a:t>71</a:t>
            </a:fld>
            <a:endParaRPr lang="en-US" b="0"/>
          </a:p>
        </p:txBody>
      </p:sp>
      <p:sp>
        <p:nvSpPr>
          <p:cNvPr id="70659" name="Rectangle 2"/>
          <p:cNvSpPr>
            <a:spLocks noGrp="1" noChangeArrowheads="1"/>
          </p:cNvSpPr>
          <p:nvPr>
            <p:ph type="title"/>
          </p:nvPr>
        </p:nvSpPr>
        <p:spPr/>
        <p:txBody>
          <a:bodyPr/>
          <a:lstStyle/>
          <a:p>
            <a:pPr eaLnBrk="1" hangingPunct="1"/>
            <a:r>
              <a:rPr lang="en-US">
                <a:latin typeface="Arial" charset="0"/>
              </a:rPr>
              <a:t>Monitor Solution to Dining Philosophers</a:t>
            </a:r>
          </a:p>
        </p:txBody>
      </p:sp>
      <p:sp>
        <p:nvSpPr>
          <p:cNvPr id="70660" name="Oval 4"/>
          <p:cNvSpPr>
            <a:spLocks noChangeArrowheads="1"/>
          </p:cNvSpPr>
          <p:nvPr/>
        </p:nvSpPr>
        <p:spPr bwMode="auto">
          <a:xfrm>
            <a:off x="3657600" y="3427413"/>
            <a:ext cx="1655763" cy="792162"/>
          </a:xfrm>
          <a:prstGeom prst="ellipse">
            <a:avLst/>
          </a:prstGeom>
          <a:noFill/>
          <a:ln w="3175">
            <a:solidFill>
              <a:schemeClr val="tx1"/>
            </a:solidFill>
            <a:round/>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Process</a:t>
            </a:r>
            <a:br>
              <a:rPr lang="en-US" b="0"/>
            </a:br>
            <a:r>
              <a:rPr lang="en-US" b="0"/>
              <a:t>i</a:t>
            </a:r>
          </a:p>
        </p:txBody>
      </p:sp>
      <p:sp>
        <p:nvSpPr>
          <p:cNvPr id="70661" name="Oval 8"/>
          <p:cNvSpPr>
            <a:spLocks noChangeArrowheads="1"/>
          </p:cNvSpPr>
          <p:nvPr/>
        </p:nvSpPr>
        <p:spPr bwMode="auto">
          <a:xfrm>
            <a:off x="6178550" y="3427413"/>
            <a:ext cx="1655763" cy="792162"/>
          </a:xfrm>
          <a:prstGeom prst="ellipse">
            <a:avLst/>
          </a:prstGeom>
          <a:noFill/>
          <a:ln w="3175">
            <a:solidFill>
              <a:schemeClr val="tx1"/>
            </a:solidFill>
            <a:round/>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Process</a:t>
            </a:r>
            <a:br>
              <a:rPr lang="en-US" b="0"/>
            </a:br>
            <a:r>
              <a:rPr lang="en-US" b="0"/>
              <a:t>(i+1) % 5</a:t>
            </a:r>
          </a:p>
        </p:txBody>
      </p:sp>
      <p:sp>
        <p:nvSpPr>
          <p:cNvPr id="70662" name="Oval 9"/>
          <p:cNvSpPr>
            <a:spLocks noChangeArrowheads="1"/>
          </p:cNvSpPr>
          <p:nvPr/>
        </p:nvSpPr>
        <p:spPr bwMode="auto">
          <a:xfrm>
            <a:off x="1138238" y="3355975"/>
            <a:ext cx="1655762" cy="792163"/>
          </a:xfrm>
          <a:prstGeom prst="ellipse">
            <a:avLst/>
          </a:prstGeom>
          <a:noFill/>
          <a:ln w="3175">
            <a:solidFill>
              <a:schemeClr val="tx1"/>
            </a:solidFill>
            <a:round/>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Process</a:t>
            </a:r>
            <a:br>
              <a:rPr lang="en-US" b="0"/>
            </a:br>
            <a:r>
              <a:rPr lang="en-US" b="0"/>
              <a:t>(i+4) % 5</a:t>
            </a:r>
          </a:p>
        </p:txBody>
      </p:sp>
      <p:sp>
        <p:nvSpPr>
          <p:cNvPr id="70663" name="Rectangle 12"/>
          <p:cNvSpPr>
            <a:spLocks noChangeArrowheads="1"/>
          </p:cNvSpPr>
          <p:nvPr/>
        </p:nvSpPr>
        <p:spPr bwMode="auto">
          <a:xfrm>
            <a:off x="3081338" y="3355975"/>
            <a:ext cx="215900" cy="792163"/>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70664" name="Rectangle 14"/>
          <p:cNvSpPr>
            <a:spLocks noChangeArrowheads="1"/>
          </p:cNvSpPr>
          <p:nvPr/>
        </p:nvSpPr>
        <p:spPr bwMode="auto">
          <a:xfrm>
            <a:off x="5673725" y="3355975"/>
            <a:ext cx="215900" cy="792163"/>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70665" name="Text Box 15"/>
          <p:cNvSpPr txBox="1">
            <a:spLocks noChangeArrowheads="1"/>
          </p:cNvSpPr>
          <p:nvPr/>
        </p:nvSpPr>
        <p:spPr bwMode="auto">
          <a:xfrm>
            <a:off x="4143375" y="4383088"/>
            <a:ext cx="8286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Test(i)</a:t>
            </a:r>
          </a:p>
        </p:txBody>
      </p:sp>
      <p:sp>
        <p:nvSpPr>
          <p:cNvPr id="70666" name="Rectangle 16"/>
          <p:cNvSpPr>
            <a:spLocks noChangeArrowheads="1"/>
          </p:cNvSpPr>
          <p:nvPr/>
        </p:nvSpPr>
        <p:spPr bwMode="auto">
          <a:xfrm>
            <a:off x="704850" y="3355975"/>
            <a:ext cx="215900" cy="792163"/>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70667" name="Rectangle 17"/>
          <p:cNvSpPr>
            <a:spLocks noChangeArrowheads="1"/>
          </p:cNvSpPr>
          <p:nvPr/>
        </p:nvSpPr>
        <p:spPr bwMode="auto">
          <a:xfrm>
            <a:off x="8121650" y="3427413"/>
            <a:ext cx="215900" cy="792162"/>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70668" name="Text Box 18"/>
          <p:cNvSpPr txBox="1">
            <a:spLocks noChangeArrowheads="1"/>
          </p:cNvSpPr>
          <p:nvPr/>
        </p:nvSpPr>
        <p:spPr bwMode="auto">
          <a:xfrm>
            <a:off x="201613" y="3571875"/>
            <a:ext cx="4095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a:t>
            </a:r>
          </a:p>
        </p:txBody>
      </p:sp>
      <p:sp>
        <p:nvSpPr>
          <p:cNvPr id="70669" name="Text Box 19"/>
          <p:cNvSpPr txBox="1">
            <a:spLocks noChangeArrowheads="1"/>
          </p:cNvSpPr>
          <p:nvPr/>
        </p:nvSpPr>
        <p:spPr bwMode="auto">
          <a:xfrm>
            <a:off x="8410575" y="3571875"/>
            <a:ext cx="4095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a:t>
            </a:r>
          </a:p>
        </p:txBody>
      </p:sp>
      <p:sp>
        <p:nvSpPr>
          <p:cNvPr id="70670" name="Text Box 20"/>
          <p:cNvSpPr txBox="1">
            <a:spLocks noChangeArrowheads="1"/>
          </p:cNvSpPr>
          <p:nvPr/>
        </p:nvSpPr>
        <p:spPr bwMode="auto">
          <a:xfrm>
            <a:off x="6754813" y="4579938"/>
            <a:ext cx="148272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Test(i+1 %5)</a:t>
            </a:r>
          </a:p>
        </p:txBody>
      </p:sp>
      <p:sp>
        <p:nvSpPr>
          <p:cNvPr id="70671" name="Text Box 21"/>
          <p:cNvSpPr txBox="1">
            <a:spLocks noChangeArrowheads="1"/>
          </p:cNvSpPr>
          <p:nvPr/>
        </p:nvSpPr>
        <p:spPr bwMode="auto">
          <a:xfrm>
            <a:off x="1281113" y="4508500"/>
            <a:ext cx="148272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Test(i+4 %5)</a:t>
            </a:r>
          </a:p>
        </p:txBody>
      </p:sp>
      <p:sp>
        <p:nvSpPr>
          <p:cNvPr id="70672" name="Text Box 22"/>
          <p:cNvSpPr txBox="1">
            <a:spLocks noChangeArrowheads="1"/>
          </p:cNvSpPr>
          <p:nvPr/>
        </p:nvSpPr>
        <p:spPr bwMode="auto">
          <a:xfrm>
            <a:off x="1354138" y="2924175"/>
            <a:ext cx="174942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state[LEFT] = ?</a:t>
            </a:r>
          </a:p>
        </p:txBody>
      </p:sp>
      <p:sp>
        <p:nvSpPr>
          <p:cNvPr id="70673" name="Text Box 23"/>
          <p:cNvSpPr txBox="1">
            <a:spLocks noChangeArrowheads="1"/>
          </p:cNvSpPr>
          <p:nvPr/>
        </p:nvSpPr>
        <p:spPr bwMode="auto">
          <a:xfrm>
            <a:off x="6394450" y="2924175"/>
            <a:ext cx="190182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state[RIGHT] = ?</a:t>
            </a:r>
          </a:p>
        </p:txBody>
      </p:sp>
      <p:sp>
        <p:nvSpPr>
          <p:cNvPr id="70674" name="Text Box 24"/>
          <p:cNvSpPr txBox="1">
            <a:spLocks noChangeArrowheads="1"/>
          </p:cNvSpPr>
          <p:nvPr/>
        </p:nvSpPr>
        <p:spPr bwMode="auto">
          <a:xfrm>
            <a:off x="3873500" y="2924175"/>
            <a:ext cx="124142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state[i] = ?</a:t>
            </a:r>
          </a:p>
        </p:txBody>
      </p:sp>
      <p:sp>
        <p:nvSpPr>
          <p:cNvPr id="70675" name="Text Box 25"/>
          <p:cNvSpPr txBox="1">
            <a:spLocks noChangeArrowheads="1"/>
          </p:cNvSpPr>
          <p:nvPr/>
        </p:nvSpPr>
        <p:spPr bwMode="auto">
          <a:xfrm>
            <a:off x="347663" y="1700213"/>
            <a:ext cx="240982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#define LEFT (i+4)%5</a:t>
            </a:r>
          </a:p>
        </p:txBody>
      </p:sp>
      <p:sp>
        <p:nvSpPr>
          <p:cNvPr id="70676" name="Text Box 26"/>
          <p:cNvSpPr txBox="1">
            <a:spLocks noChangeArrowheads="1"/>
          </p:cNvSpPr>
          <p:nvPr/>
        </p:nvSpPr>
        <p:spPr bwMode="auto">
          <a:xfrm>
            <a:off x="323850" y="2033588"/>
            <a:ext cx="256222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#define RIGHT (i+1)%5</a:t>
            </a:r>
          </a:p>
        </p:txBody>
      </p:sp>
      <p:sp>
        <p:nvSpPr>
          <p:cNvPr id="70677" name="Text Box 27"/>
          <p:cNvSpPr txBox="1">
            <a:spLocks noChangeArrowheads="1"/>
          </p:cNvSpPr>
          <p:nvPr/>
        </p:nvSpPr>
        <p:spPr bwMode="auto">
          <a:xfrm>
            <a:off x="3779838" y="1773238"/>
            <a:ext cx="1400175" cy="9159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THINKING?</a:t>
            </a:r>
          </a:p>
          <a:p>
            <a:pPr eaLnBrk="1" hangingPunct="1"/>
            <a:r>
              <a:rPr lang="en-US" b="0"/>
              <a:t>HUNGRY?</a:t>
            </a:r>
          </a:p>
          <a:p>
            <a:pPr eaLnBrk="1" hangingPunct="1"/>
            <a:r>
              <a:rPr lang="en-US" b="0"/>
              <a:t>EATING?</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Broadcast</a:t>
            </a:r>
            <a:r>
              <a:rPr lang="en-US" dirty="0" smtClean="0"/>
              <a:t> operation may be useful as well</a:t>
            </a:r>
            <a:endParaRPr lang="en-US" dirty="0"/>
          </a:p>
        </p:txBody>
      </p:sp>
      <p:sp>
        <p:nvSpPr>
          <p:cNvPr id="3" name="Content Placeholder 2"/>
          <p:cNvSpPr>
            <a:spLocks noGrp="1"/>
          </p:cNvSpPr>
          <p:nvPr>
            <p:ph idx="1"/>
          </p:nvPr>
        </p:nvSpPr>
        <p:spPr/>
        <p:txBody>
          <a:bodyPr/>
          <a:lstStyle/>
          <a:p>
            <a:endParaRPr lang="en-US" dirty="0" smtClean="0"/>
          </a:p>
          <a:p>
            <a:r>
              <a:rPr lang="en-US" dirty="0" smtClean="0"/>
              <a:t>Broadcast on a condition variable: wakes up all sleeping processes</a:t>
            </a:r>
          </a:p>
          <a:p>
            <a:r>
              <a:rPr lang="en-US" dirty="0" smtClean="0"/>
              <a:t>Consider an allocation problem where each thread can request  and can be given (if available) multiple instances of a resource. </a:t>
            </a:r>
          </a:p>
          <a:p>
            <a:r>
              <a:rPr lang="en-US" sz="1600" dirty="0" smtClean="0"/>
              <a:t>Consider 3 threads. </a:t>
            </a:r>
          </a:p>
          <a:p>
            <a:pPr lvl="1"/>
            <a:r>
              <a:rPr lang="en-US" sz="1600" dirty="0" smtClean="0">
                <a:solidFill>
                  <a:srgbClr val="FF9900"/>
                </a:solidFill>
              </a:rPr>
              <a:t>Thread 1 wants 10 instances</a:t>
            </a:r>
          </a:p>
          <a:p>
            <a:pPr lvl="1"/>
            <a:r>
              <a:rPr lang="en-US" sz="1600" dirty="0" smtClean="0">
                <a:solidFill>
                  <a:srgbClr val="FF9900"/>
                </a:solidFill>
              </a:rPr>
              <a:t>Thread 2 wants 5 instances. </a:t>
            </a:r>
          </a:p>
          <a:p>
            <a:pPr lvl="1"/>
            <a:r>
              <a:rPr lang="en-US" sz="1600" dirty="0" smtClean="0">
                <a:solidFill>
                  <a:schemeClr val="accent5">
                    <a:lumMod val="50000"/>
                  </a:schemeClr>
                </a:solidFill>
              </a:rPr>
              <a:t>Thread 3 </a:t>
            </a:r>
            <a:r>
              <a:rPr lang="en-US" sz="1600" b="1" dirty="0" smtClean="0">
                <a:solidFill>
                  <a:schemeClr val="accent5">
                    <a:lumMod val="50000"/>
                  </a:schemeClr>
                </a:solidFill>
              </a:rPr>
              <a:t>has</a:t>
            </a:r>
            <a:r>
              <a:rPr lang="en-US" sz="1600" dirty="0" smtClean="0">
                <a:solidFill>
                  <a:schemeClr val="accent5">
                    <a:lumMod val="50000"/>
                  </a:schemeClr>
                </a:solidFill>
              </a:rPr>
              <a:t> 5 instances.  </a:t>
            </a:r>
          </a:p>
          <a:p>
            <a:r>
              <a:rPr lang="en-US" dirty="0" smtClean="0"/>
              <a:t>When thread 3 releases these 5 instances and signals on a condition variable and wakeup thread 1, it is not enough for thread 1 and thread 1 will wait again. </a:t>
            </a:r>
          </a:p>
        </p:txBody>
      </p:sp>
      <p:sp>
        <p:nvSpPr>
          <p:cNvPr id="4" name="Slide Number Placeholder 3"/>
          <p:cNvSpPr>
            <a:spLocks noGrp="1"/>
          </p:cNvSpPr>
          <p:nvPr>
            <p:ph type="sldNum" sz="quarter" idx="10"/>
          </p:nvPr>
        </p:nvSpPr>
        <p:spPr/>
        <p:txBody>
          <a:bodyPr/>
          <a:lstStyle/>
          <a:p>
            <a:fld id="{F9B3A24B-35A3-8C41-A4A9-E51EFC900D67}" type="slidenum">
              <a:rPr lang="en-US" smtClean="0"/>
              <a:pPr/>
              <a:t>72</a:t>
            </a:fld>
            <a:endParaRPr lang="en-US"/>
          </a:p>
        </p:txBody>
      </p:sp>
    </p:spTree>
    <p:extLst>
      <p:ext uri="{BB962C8B-B14F-4D97-AF65-F5344CB8AC3E}">
        <p14:creationId xmlns:p14="http://schemas.microsoft.com/office/powerpoint/2010/main" val="3346118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Broadcast</a:t>
            </a:r>
            <a:r>
              <a:rPr lang="en-US" dirty="0"/>
              <a:t> operation may be useful as well</a:t>
            </a:r>
          </a:p>
        </p:txBody>
      </p:sp>
      <p:sp>
        <p:nvSpPr>
          <p:cNvPr id="3" name="Content Placeholder 2"/>
          <p:cNvSpPr>
            <a:spLocks noGrp="1"/>
          </p:cNvSpPr>
          <p:nvPr>
            <p:ph idx="1"/>
          </p:nvPr>
        </p:nvSpPr>
        <p:spPr/>
        <p:txBody>
          <a:bodyPr/>
          <a:lstStyle/>
          <a:p>
            <a:r>
              <a:rPr lang="en-US" dirty="0"/>
              <a:t>Instead thread 3 can use </a:t>
            </a:r>
            <a:r>
              <a:rPr lang="en-US" dirty="0">
                <a:solidFill>
                  <a:srgbClr val="FF0000"/>
                </a:solidFill>
              </a:rPr>
              <a:t>broadcast</a:t>
            </a:r>
            <a:r>
              <a:rPr lang="en-US" dirty="0"/>
              <a:t> operation on the condition variable.</a:t>
            </a:r>
          </a:p>
          <a:p>
            <a:r>
              <a:rPr lang="en-US" dirty="0"/>
              <a:t>Assuming MESA </a:t>
            </a:r>
            <a:r>
              <a:rPr lang="en-US" dirty="0" smtClean="0"/>
              <a:t>semantics, the usage pattern is as follows: </a:t>
            </a:r>
          </a:p>
          <a:p>
            <a:endParaRPr lang="en-US" dirty="0"/>
          </a:p>
          <a:p>
            <a:endParaRPr lang="en-US" dirty="0" smtClean="0"/>
          </a:p>
          <a:p>
            <a:endParaRPr lang="en-US" dirty="0"/>
          </a:p>
          <a:p>
            <a:endParaRPr lang="en-US" dirty="0"/>
          </a:p>
          <a:p>
            <a:pPr lvl="1"/>
            <a:r>
              <a:rPr lang="en-US" dirty="0"/>
              <a:t>Always </a:t>
            </a:r>
            <a:r>
              <a:rPr lang="en-US" dirty="0">
                <a:solidFill>
                  <a:srgbClr val="FF0000"/>
                </a:solidFill>
              </a:rPr>
              <a:t>wait in a while  loop </a:t>
            </a:r>
            <a:r>
              <a:rPr lang="en-US" dirty="0"/>
              <a:t>(not if statement)</a:t>
            </a:r>
          </a:p>
          <a:p>
            <a:pPr lvl="1"/>
            <a:r>
              <a:rPr lang="en-US" dirty="0"/>
              <a:t>That means: check the condition again after  returning from wait</a:t>
            </a:r>
          </a:p>
        </p:txBody>
      </p:sp>
      <p:sp>
        <p:nvSpPr>
          <p:cNvPr id="4" name="Slide Number Placeholder 3"/>
          <p:cNvSpPr>
            <a:spLocks noGrp="1"/>
          </p:cNvSpPr>
          <p:nvPr>
            <p:ph type="sldNum" sz="quarter" idx="10"/>
          </p:nvPr>
        </p:nvSpPr>
        <p:spPr/>
        <p:txBody>
          <a:bodyPr/>
          <a:lstStyle/>
          <a:p>
            <a:fld id="{F9B3A24B-35A3-8C41-A4A9-E51EFC900D67}" type="slidenum">
              <a:rPr lang="en-US" smtClean="0"/>
              <a:pPr/>
              <a:t>73</a:t>
            </a:fld>
            <a:endParaRPr lang="en-US"/>
          </a:p>
        </p:txBody>
      </p:sp>
    </p:spTree>
    <p:extLst>
      <p:ext uri="{BB962C8B-B14F-4D97-AF65-F5344CB8AC3E}">
        <p14:creationId xmlns:p14="http://schemas.microsoft.com/office/powerpoint/2010/main" val="14249070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Monitor functions using broadcast on a condition variable</a:t>
            </a:r>
            <a:endParaRPr lang="en-US" dirty="0"/>
          </a:p>
        </p:txBody>
      </p:sp>
      <p:sp>
        <p:nvSpPr>
          <p:cNvPr id="4" name="Slide Number Placeholder 3"/>
          <p:cNvSpPr>
            <a:spLocks noGrp="1"/>
          </p:cNvSpPr>
          <p:nvPr>
            <p:ph type="sldNum" sz="quarter" idx="10"/>
          </p:nvPr>
        </p:nvSpPr>
        <p:spPr/>
        <p:txBody>
          <a:bodyPr/>
          <a:lstStyle/>
          <a:p>
            <a:fld id="{F9B3A24B-35A3-8C41-A4A9-E51EFC900D67}" type="slidenum">
              <a:rPr lang="en-US" smtClean="0"/>
              <a:pPr/>
              <a:t>74</a:t>
            </a:fld>
            <a:endParaRPr lang="en-US"/>
          </a:p>
        </p:txBody>
      </p:sp>
      <p:sp>
        <p:nvSpPr>
          <p:cNvPr id="5" name="TextBox 4"/>
          <p:cNvSpPr txBox="1"/>
          <p:nvPr/>
        </p:nvSpPr>
        <p:spPr>
          <a:xfrm>
            <a:off x="899592" y="1700808"/>
            <a:ext cx="4070345" cy="2585323"/>
          </a:xfrm>
          <a:prstGeom prst="rect">
            <a:avLst/>
          </a:prstGeom>
          <a:noFill/>
        </p:spPr>
        <p:txBody>
          <a:bodyPr wrap="none" rtlCol="0">
            <a:spAutoFit/>
          </a:bodyPr>
          <a:lstStyle/>
          <a:p>
            <a:r>
              <a:rPr lang="en-US" b="0" dirty="0" smtClean="0"/>
              <a:t>Request (k)        // request k instances</a:t>
            </a:r>
          </a:p>
          <a:p>
            <a:r>
              <a:rPr lang="en-US" b="0" dirty="0" smtClean="0"/>
              <a:t>{</a:t>
            </a:r>
          </a:p>
          <a:p>
            <a:r>
              <a:rPr lang="en-US" b="0" dirty="0" smtClean="0"/>
              <a:t>	</a:t>
            </a:r>
            <a:r>
              <a:rPr lang="en-US" b="0" dirty="0" smtClean="0">
                <a:solidFill>
                  <a:srgbClr val="FF0000"/>
                </a:solidFill>
              </a:rPr>
              <a:t>while</a:t>
            </a:r>
            <a:r>
              <a:rPr lang="en-US" b="0" dirty="0" smtClean="0"/>
              <a:t> (k </a:t>
            </a:r>
            <a:r>
              <a:rPr lang="en-US" b="0" dirty="0"/>
              <a:t>&gt;</a:t>
            </a:r>
            <a:r>
              <a:rPr lang="en-US" b="0" dirty="0" smtClean="0"/>
              <a:t>  avail-count)</a:t>
            </a:r>
          </a:p>
          <a:p>
            <a:r>
              <a:rPr lang="en-US" b="0" dirty="0"/>
              <a:t>	</a:t>
            </a:r>
            <a:r>
              <a:rPr lang="en-US" b="0" dirty="0" smtClean="0"/>
              <a:t>	</a:t>
            </a:r>
            <a:r>
              <a:rPr lang="en-US" b="0" dirty="0" err="1" smtClean="0">
                <a:solidFill>
                  <a:srgbClr val="FF0000"/>
                </a:solidFill>
              </a:rPr>
              <a:t>cv.wait</a:t>
            </a:r>
            <a:r>
              <a:rPr lang="en-US" b="0" dirty="0" smtClean="0"/>
              <a:t>();  </a:t>
            </a:r>
          </a:p>
          <a:p>
            <a:r>
              <a:rPr lang="en-US" b="0" dirty="0"/>
              <a:t>	</a:t>
            </a:r>
            <a:r>
              <a:rPr lang="en-US" b="0" dirty="0" smtClean="0"/>
              <a:t>avail-count -= k; </a:t>
            </a:r>
          </a:p>
          <a:p>
            <a:r>
              <a:rPr lang="en-US" b="0" dirty="0"/>
              <a:t>	</a:t>
            </a:r>
            <a:r>
              <a:rPr lang="en-US" b="0" dirty="0" smtClean="0"/>
              <a:t>return</a:t>
            </a:r>
            <a:endParaRPr lang="en-US" b="0" dirty="0"/>
          </a:p>
          <a:p>
            <a:r>
              <a:rPr lang="en-US" b="0" dirty="0" smtClean="0"/>
              <a:t>}</a:t>
            </a:r>
          </a:p>
          <a:p>
            <a:endParaRPr lang="en-US" b="0" dirty="0"/>
          </a:p>
          <a:p>
            <a:endParaRPr lang="en-US" b="0" dirty="0"/>
          </a:p>
        </p:txBody>
      </p:sp>
      <p:sp>
        <p:nvSpPr>
          <p:cNvPr id="7" name="TextBox 6"/>
          <p:cNvSpPr txBox="1"/>
          <p:nvPr/>
        </p:nvSpPr>
        <p:spPr>
          <a:xfrm>
            <a:off x="899592" y="4365104"/>
            <a:ext cx="3852337" cy="1477328"/>
          </a:xfrm>
          <a:prstGeom prst="rect">
            <a:avLst/>
          </a:prstGeom>
          <a:noFill/>
        </p:spPr>
        <p:txBody>
          <a:bodyPr wrap="none" rtlCol="0">
            <a:spAutoFit/>
          </a:bodyPr>
          <a:lstStyle/>
          <a:p>
            <a:r>
              <a:rPr lang="en-US" b="0" dirty="0" smtClean="0"/>
              <a:t>Release (k)     // release k instances</a:t>
            </a:r>
          </a:p>
          <a:p>
            <a:r>
              <a:rPr lang="en-US" b="0" dirty="0" smtClean="0"/>
              <a:t>{</a:t>
            </a:r>
          </a:p>
          <a:p>
            <a:r>
              <a:rPr lang="en-US" b="0" dirty="0" smtClean="0"/>
              <a:t>	avail-count += k; </a:t>
            </a:r>
          </a:p>
          <a:p>
            <a:r>
              <a:rPr lang="en-US" b="0" dirty="0"/>
              <a:t>	</a:t>
            </a:r>
            <a:r>
              <a:rPr lang="en-US" b="0" dirty="0" err="1" smtClean="0">
                <a:solidFill>
                  <a:srgbClr val="FF0000"/>
                </a:solidFill>
              </a:rPr>
              <a:t>cv.broadcast</a:t>
            </a:r>
            <a:r>
              <a:rPr lang="en-US" b="0" dirty="0" smtClean="0"/>
              <a:t>()	</a:t>
            </a:r>
          </a:p>
          <a:p>
            <a:r>
              <a:rPr lang="en-US" b="0" dirty="0" smtClean="0"/>
              <a:t>}</a:t>
            </a:r>
            <a:endParaRPr lang="en-US" b="0" dirty="0"/>
          </a:p>
        </p:txBody>
      </p:sp>
      <p:sp>
        <p:nvSpPr>
          <p:cNvPr id="8" name="TextBox 7"/>
          <p:cNvSpPr txBox="1"/>
          <p:nvPr/>
        </p:nvSpPr>
        <p:spPr>
          <a:xfrm>
            <a:off x="5940152" y="2924944"/>
            <a:ext cx="1762960" cy="3139321"/>
          </a:xfrm>
          <a:prstGeom prst="rect">
            <a:avLst/>
          </a:prstGeom>
          <a:noFill/>
        </p:spPr>
        <p:txBody>
          <a:bodyPr wrap="none" rtlCol="0">
            <a:spAutoFit/>
          </a:bodyPr>
          <a:lstStyle/>
          <a:p>
            <a:r>
              <a:rPr lang="en-US" dirty="0" smtClean="0"/>
              <a:t>Thread  Code</a:t>
            </a:r>
          </a:p>
          <a:p>
            <a:r>
              <a:rPr lang="en-US" b="0" dirty="0" smtClean="0"/>
              <a:t>.</a:t>
            </a:r>
          </a:p>
          <a:p>
            <a:r>
              <a:rPr lang="en-US" b="0" dirty="0" smtClean="0"/>
              <a:t>..</a:t>
            </a:r>
          </a:p>
          <a:p>
            <a:r>
              <a:rPr lang="en-US" b="0" dirty="0" smtClean="0"/>
              <a:t>..</a:t>
            </a:r>
          </a:p>
          <a:p>
            <a:r>
              <a:rPr lang="en-US" b="0" dirty="0" err="1" smtClean="0"/>
              <a:t>M.Request</a:t>
            </a:r>
            <a:r>
              <a:rPr lang="en-US" b="0" dirty="0" smtClean="0"/>
              <a:t>(m); </a:t>
            </a:r>
          </a:p>
          <a:p>
            <a:endParaRPr lang="en-US" b="0" dirty="0" smtClean="0"/>
          </a:p>
          <a:p>
            <a:r>
              <a:rPr lang="en-US" b="0" dirty="0" smtClean="0"/>
              <a:t>// do something</a:t>
            </a:r>
          </a:p>
          <a:p>
            <a:endParaRPr lang="en-US" b="0" dirty="0" smtClean="0"/>
          </a:p>
          <a:p>
            <a:r>
              <a:rPr lang="en-US" b="0" dirty="0" err="1" smtClean="0"/>
              <a:t>M.Release</a:t>
            </a:r>
            <a:r>
              <a:rPr lang="en-US" b="0" dirty="0" smtClean="0"/>
              <a:t> (m);</a:t>
            </a:r>
          </a:p>
          <a:p>
            <a:r>
              <a:rPr lang="en-US" b="0" dirty="0" smtClean="0"/>
              <a:t>..</a:t>
            </a:r>
          </a:p>
          <a:p>
            <a:r>
              <a:rPr lang="en-US" b="0" dirty="0" smtClean="0"/>
              <a:t>.. </a:t>
            </a:r>
            <a:endParaRPr lang="en-US" b="0" dirty="0"/>
          </a:p>
        </p:txBody>
      </p:sp>
    </p:spTree>
    <p:extLst>
      <p:ext uri="{BB962C8B-B14F-4D97-AF65-F5344CB8AC3E}">
        <p14:creationId xmlns:p14="http://schemas.microsoft.com/office/powerpoint/2010/main" val="105259443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5C286151-EF0D-A945-866A-1D8888EEBD2F}" type="slidenum">
              <a:rPr lang="en-US" b="0"/>
              <a:pPr eaLnBrk="1" hangingPunct="1"/>
              <a:t>75</a:t>
            </a:fld>
            <a:endParaRPr lang="en-US" b="0"/>
          </a:p>
        </p:txBody>
      </p:sp>
      <p:sp>
        <p:nvSpPr>
          <p:cNvPr id="75779" name="Rectangle 2"/>
          <p:cNvSpPr>
            <a:spLocks noGrp="1" noChangeArrowheads="1"/>
          </p:cNvSpPr>
          <p:nvPr>
            <p:ph type="title"/>
          </p:nvPr>
        </p:nvSpPr>
        <p:spPr/>
        <p:txBody>
          <a:bodyPr/>
          <a:lstStyle/>
          <a:p>
            <a:pPr eaLnBrk="1" hangingPunct="1"/>
            <a:r>
              <a:rPr lang="en-US">
                <a:latin typeface="Arial" charset="0"/>
              </a:rPr>
              <a:t>Spin Locks</a:t>
            </a:r>
          </a:p>
        </p:txBody>
      </p:sp>
      <p:sp>
        <p:nvSpPr>
          <p:cNvPr id="75780" name="Rectangle 3"/>
          <p:cNvSpPr>
            <a:spLocks noGrp="1" noChangeArrowheads="1"/>
          </p:cNvSpPr>
          <p:nvPr>
            <p:ph type="body" idx="1"/>
          </p:nvPr>
        </p:nvSpPr>
        <p:spPr/>
        <p:txBody>
          <a:bodyPr/>
          <a:lstStyle/>
          <a:p>
            <a:pPr eaLnBrk="1" hangingPunct="1">
              <a:lnSpc>
                <a:spcPct val="90000"/>
              </a:lnSpc>
            </a:pPr>
            <a:r>
              <a:rPr lang="en-US" sz="1800" dirty="0">
                <a:solidFill>
                  <a:schemeClr val="accent2">
                    <a:lumMod val="50000"/>
                  </a:schemeClr>
                </a:solidFill>
                <a:latin typeface="Arial" charset="0"/>
              </a:rPr>
              <a:t>Kernel</a:t>
            </a:r>
            <a:r>
              <a:rPr lang="en-US" sz="1800" dirty="0">
                <a:latin typeface="Arial" charset="0"/>
              </a:rPr>
              <a:t> uses to protect </a:t>
            </a:r>
            <a:r>
              <a:rPr lang="en-US" sz="1800" i="1" dirty="0">
                <a:solidFill>
                  <a:schemeClr val="accent2">
                    <a:lumMod val="50000"/>
                  </a:schemeClr>
                </a:solidFill>
                <a:latin typeface="Arial" charset="0"/>
              </a:rPr>
              <a:t>short</a:t>
            </a:r>
            <a:r>
              <a:rPr lang="en-US" sz="1800" dirty="0">
                <a:solidFill>
                  <a:schemeClr val="accent2">
                    <a:lumMod val="50000"/>
                  </a:schemeClr>
                </a:solidFill>
                <a:latin typeface="Arial" charset="0"/>
              </a:rPr>
              <a:t> critical regions </a:t>
            </a:r>
            <a:r>
              <a:rPr lang="en-US" sz="1800" dirty="0">
                <a:latin typeface="Arial" charset="0"/>
              </a:rPr>
              <a:t>(a few instructions) on multi-processor systems. </a:t>
            </a:r>
          </a:p>
          <a:p>
            <a:pPr eaLnBrk="1" hangingPunct="1">
              <a:lnSpc>
                <a:spcPct val="90000"/>
              </a:lnSpc>
            </a:pPr>
            <a:endParaRPr lang="en-US" sz="1800" dirty="0">
              <a:latin typeface="Arial" charset="0"/>
            </a:endParaRPr>
          </a:p>
          <a:p>
            <a:pPr eaLnBrk="1" hangingPunct="1">
              <a:lnSpc>
                <a:spcPct val="90000"/>
              </a:lnSpc>
            </a:pPr>
            <a:r>
              <a:rPr lang="en-US" sz="1800" dirty="0">
                <a:latin typeface="Arial" charset="0"/>
              </a:rPr>
              <a:t>Assume we have a process  A running in CPU 1 and holding a spin lock and executing the critical region touching to some shared data. </a:t>
            </a:r>
          </a:p>
          <a:p>
            <a:pPr eaLnBrk="1" hangingPunct="1">
              <a:lnSpc>
                <a:spcPct val="90000"/>
              </a:lnSpc>
            </a:pPr>
            <a:r>
              <a:rPr lang="en-US" sz="1800" dirty="0">
                <a:latin typeface="Arial" charset="0"/>
              </a:rPr>
              <a:t>Assume at the same, another process </a:t>
            </a:r>
            <a:r>
              <a:rPr lang="en-US" sz="1800" dirty="0">
                <a:solidFill>
                  <a:schemeClr val="accent2">
                    <a:lumMod val="50000"/>
                  </a:schemeClr>
                </a:solidFill>
                <a:latin typeface="Arial" charset="0"/>
              </a:rPr>
              <a:t>B </a:t>
            </a:r>
            <a:r>
              <a:rPr lang="en-US" sz="1800" dirty="0">
                <a:latin typeface="Arial" charset="0"/>
              </a:rPr>
              <a:t>running in CPU 2 </a:t>
            </a:r>
            <a:r>
              <a:rPr lang="en-US" sz="1800" dirty="0">
                <a:solidFill>
                  <a:schemeClr val="accent2">
                    <a:lumMod val="50000"/>
                  </a:schemeClr>
                </a:solidFill>
                <a:latin typeface="Arial" charset="0"/>
              </a:rPr>
              <a:t>would like run </a:t>
            </a:r>
            <a:r>
              <a:rPr lang="en-US" sz="1800" dirty="0">
                <a:latin typeface="Arial" charset="0"/>
              </a:rPr>
              <a:t>a critical region touching to the same shared data. </a:t>
            </a:r>
          </a:p>
          <a:p>
            <a:pPr eaLnBrk="1" hangingPunct="1">
              <a:lnSpc>
                <a:spcPct val="90000"/>
              </a:lnSpc>
            </a:pPr>
            <a:endParaRPr lang="en-US" sz="1800" dirty="0">
              <a:latin typeface="Arial" charset="0"/>
            </a:endParaRPr>
          </a:p>
          <a:p>
            <a:pPr eaLnBrk="1" hangingPunct="1">
              <a:lnSpc>
                <a:spcPct val="90000"/>
              </a:lnSpc>
            </a:pPr>
            <a:r>
              <a:rPr lang="en-US" sz="1800" dirty="0">
                <a:latin typeface="Arial" charset="0"/>
              </a:rPr>
              <a:t>B can wait on a semaphore, but this will cause B to sleep (a context switch is needed; costly operation). However, critical section of A is short; It would be better if B would busy wait for a while; then the lock would be available. </a:t>
            </a:r>
          </a:p>
          <a:p>
            <a:pPr eaLnBrk="1" hangingPunct="1">
              <a:lnSpc>
                <a:spcPct val="90000"/>
              </a:lnSpc>
            </a:pPr>
            <a:endParaRPr lang="en-US" sz="1800" dirty="0">
              <a:latin typeface="Arial" charset="0"/>
            </a:endParaRPr>
          </a:p>
          <a:p>
            <a:pPr eaLnBrk="1" hangingPunct="1">
              <a:lnSpc>
                <a:spcPct val="90000"/>
              </a:lnSpc>
            </a:pPr>
            <a:r>
              <a:rPr lang="en-US" sz="1800" dirty="0">
                <a:latin typeface="Arial" charset="0"/>
              </a:rPr>
              <a:t>Spin Locks are doing this. B can use a Spin Lock to wait (busy wait) until A will leave the critical region and releases the Spin Lock. Since critical region is short, B will not wait much. </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4428DE88-0315-244D-A258-5CD795BE5AD2}" type="slidenum">
              <a:rPr lang="en-US" b="0"/>
              <a:pPr eaLnBrk="1" hangingPunct="1"/>
              <a:t>76</a:t>
            </a:fld>
            <a:endParaRPr lang="en-US" b="0"/>
          </a:p>
        </p:txBody>
      </p:sp>
      <p:sp>
        <p:nvSpPr>
          <p:cNvPr id="76803" name="Line 18"/>
          <p:cNvSpPr>
            <a:spLocks noChangeShapeType="1"/>
          </p:cNvSpPr>
          <p:nvPr/>
        </p:nvSpPr>
        <p:spPr bwMode="auto">
          <a:xfrm>
            <a:off x="2413000" y="4725988"/>
            <a:ext cx="0" cy="288925"/>
          </a:xfrm>
          <a:prstGeom prst="line">
            <a:avLst/>
          </a:prstGeom>
          <a:noFill/>
          <a:ln w="3175">
            <a:solidFill>
              <a:schemeClr val="tx1"/>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76804" name="Line 19"/>
          <p:cNvSpPr>
            <a:spLocks noChangeShapeType="1"/>
          </p:cNvSpPr>
          <p:nvPr/>
        </p:nvSpPr>
        <p:spPr bwMode="auto">
          <a:xfrm>
            <a:off x="6443663" y="4724400"/>
            <a:ext cx="0" cy="288925"/>
          </a:xfrm>
          <a:prstGeom prst="line">
            <a:avLst/>
          </a:prstGeom>
          <a:noFill/>
          <a:ln w="3175">
            <a:solidFill>
              <a:schemeClr val="tx1"/>
            </a:solidFill>
            <a:round/>
            <a:headEnd type="none" w="lg" len="lg"/>
            <a:tailEnd type="non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76805" name="Rectangle 17"/>
          <p:cNvSpPr>
            <a:spLocks noChangeArrowheads="1"/>
          </p:cNvSpPr>
          <p:nvPr/>
        </p:nvSpPr>
        <p:spPr bwMode="auto">
          <a:xfrm>
            <a:off x="1476375" y="4868863"/>
            <a:ext cx="6337300" cy="1368425"/>
          </a:xfrm>
          <a:prstGeom prst="rect">
            <a:avLst/>
          </a:prstGeom>
          <a:solidFill>
            <a:schemeClr val="accent1"/>
          </a:solidFill>
          <a:ln w="3175">
            <a:solidFill>
              <a:schemeClr val="tx1"/>
            </a:solidFill>
            <a:miter lim="800000"/>
            <a:headEnd type="none" w="lg" len="lg"/>
            <a:tailEnd type="none" w="lg" len="lg"/>
          </a:ln>
        </p:spPr>
        <p:txBody>
          <a:bodyPr wrap="none" lIns="90000" tIns="46800" rIns="90000" bIns="46800" anchor="ctr"/>
          <a:lstStyle/>
          <a:p>
            <a:endParaRPr lang="tr-TR" b="0"/>
          </a:p>
        </p:txBody>
      </p:sp>
      <p:sp>
        <p:nvSpPr>
          <p:cNvPr id="76806" name="Rectangle 16"/>
          <p:cNvSpPr>
            <a:spLocks noChangeArrowheads="1"/>
          </p:cNvSpPr>
          <p:nvPr/>
        </p:nvSpPr>
        <p:spPr bwMode="auto">
          <a:xfrm>
            <a:off x="5221288" y="4149725"/>
            <a:ext cx="3095625" cy="576263"/>
          </a:xfrm>
          <a:prstGeom prst="rect">
            <a:avLst/>
          </a:prstGeom>
          <a:solidFill>
            <a:schemeClr val="accent1"/>
          </a:solidFill>
          <a:ln w="3175">
            <a:solidFill>
              <a:schemeClr val="tx1"/>
            </a:solidFill>
            <a:miter lim="800000"/>
            <a:headEnd type="none" w="lg" len="lg"/>
            <a:tailEnd type="none" w="lg" len="lg"/>
          </a:ln>
        </p:spPr>
        <p:txBody>
          <a:bodyPr wrap="none" lIns="90000" tIns="46800" rIns="90000" bIns="46800" anchor="ctr"/>
          <a:lstStyle/>
          <a:p>
            <a:pPr algn="ctr"/>
            <a:r>
              <a:rPr lang="en-US" b="0"/>
              <a:t>CPU 2</a:t>
            </a:r>
          </a:p>
        </p:txBody>
      </p:sp>
      <p:sp>
        <p:nvSpPr>
          <p:cNvPr id="76807" name="Rectangle 15"/>
          <p:cNvSpPr>
            <a:spLocks noChangeArrowheads="1"/>
          </p:cNvSpPr>
          <p:nvPr/>
        </p:nvSpPr>
        <p:spPr bwMode="auto">
          <a:xfrm>
            <a:off x="684213" y="4149725"/>
            <a:ext cx="3095625" cy="576263"/>
          </a:xfrm>
          <a:prstGeom prst="rect">
            <a:avLst/>
          </a:prstGeom>
          <a:solidFill>
            <a:schemeClr val="accent1"/>
          </a:solidFill>
          <a:ln w="3175">
            <a:solidFill>
              <a:schemeClr val="tx1"/>
            </a:solidFill>
            <a:miter lim="800000"/>
            <a:headEnd type="none" w="lg" len="lg"/>
            <a:tailEnd type="none" w="lg" len="lg"/>
          </a:ln>
        </p:spPr>
        <p:txBody>
          <a:bodyPr wrap="none" lIns="90000" tIns="46800" rIns="90000" bIns="46800" anchor="ctr"/>
          <a:lstStyle/>
          <a:p>
            <a:pPr algn="ctr"/>
            <a:r>
              <a:rPr lang="en-US" b="0"/>
              <a:t>CPU 1</a:t>
            </a:r>
          </a:p>
        </p:txBody>
      </p:sp>
      <p:sp>
        <p:nvSpPr>
          <p:cNvPr id="76808" name="Rectangle 4"/>
          <p:cNvSpPr>
            <a:spLocks noGrp="1" noChangeArrowheads="1"/>
          </p:cNvSpPr>
          <p:nvPr>
            <p:ph type="title"/>
          </p:nvPr>
        </p:nvSpPr>
        <p:spPr/>
        <p:txBody>
          <a:bodyPr/>
          <a:lstStyle/>
          <a:p>
            <a:pPr eaLnBrk="1" hangingPunct="1"/>
            <a:r>
              <a:rPr lang="en-US" dirty="0">
                <a:latin typeface="Arial" charset="0"/>
              </a:rPr>
              <a:t>Spin Locks</a:t>
            </a:r>
          </a:p>
        </p:txBody>
      </p:sp>
      <p:sp>
        <p:nvSpPr>
          <p:cNvPr id="76809" name="Text Box 5"/>
          <p:cNvSpPr txBox="1">
            <a:spLocks noChangeArrowheads="1"/>
          </p:cNvSpPr>
          <p:nvPr/>
        </p:nvSpPr>
        <p:spPr bwMode="auto">
          <a:xfrm>
            <a:off x="736600" y="2155825"/>
            <a:ext cx="3216275" cy="20145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dirty="0"/>
              <a:t>f1() {…</a:t>
            </a:r>
          </a:p>
          <a:p>
            <a:pPr eaLnBrk="1" hangingPunct="1"/>
            <a:r>
              <a:rPr lang="en-US" b="0" dirty="0"/>
              <a:t>  </a:t>
            </a:r>
            <a:r>
              <a:rPr lang="en-US" b="0" dirty="0" err="1"/>
              <a:t>acquire_spin_lock</a:t>
            </a:r>
            <a:r>
              <a:rPr lang="en-US" b="0" dirty="0"/>
              <a:t>_(X);</a:t>
            </a:r>
          </a:p>
          <a:p>
            <a:pPr eaLnBrk="1" hangingPunct="1"/>
            <a:r>
              <a:rPr lang="en-US" b="0" dirty="0"/>
              <a:t>  …//critical region….</a:t>
            </a:r>
          </a:p>
          <a:p>
            <a:pPr eaLnBrk="1" hangingPunct="1"/>
            <a:r>
              <a:rPr lang="en-US" b="0" dirty="0"/>
              <a:t>  …touch to SD (shared data);</a:t>
            </a:r>
          </a:p>
          <a:p>
            <a:pPr eaLnBrk="1" hangingPunct="1"/>
            <a:r>
              <a:rPr lang="en-US" b="0" dirty="0"/>
              <a:t>  </a:t>
            </a:r>
            <a:r>
              <a:rPr lang="en-US" b="0" dirty="0" err="1"/>
              <a:t>release_spin_lock</a:t>
            </a:r>
            <a:r>
              <a:rPr lang="en-US" b="0" dirty="0"/>
              <a:t>(X); </a:t>
            </a:r>
          </a:p>
          <a:p>
            <a:pPr eaLnBrk="1" hangingPunct="1"/>
            <a:r>
              <a:rPr lang="en-US" b="0" dirty="0"/>
              <a:t>}</a:t>
            </a:r>
          </a:p>
          <a:p>
            <a:pPr eaLnBrk="1" hangingPunct="1"/>
            <a:endParaRPr lang="en-US" b="0" dirty="0"/>
          </a:p>
        </p:txBody>
      </p:sp>
      <p:sp>
        <p:nvSpPr>
          <p:cNvPr id="76810" name="Rectangle 6"/>
          <p:cNvSpPr>
            <a:spLocks noChangeArrowheads="1"/>
          </p:cNvSpPr>
          <p:nvPr/>
        </p:nvSpPr>
        <p:spPr bwMode="auto">
          <a:xfrm>
            <a:off x="468313" y="2063750"/>
            <a:ext cx="3527425" cy="1943100"/>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76811" name="Text Box 7"/>
          <p:cNvSpPr txBox="1">
            <a:spLocks noChangeArrowheads="1"/>
          </p:cNvSpPr>
          <p:nvPr/>
        </p:nvSpPr>
        <p:spPr bwMode="auto">
          <a:xfrm>
            <a:off x="5345113" y="2155825"/>
            <a:ext cx="3216275" cy="1739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f2() {…</a:t>
            </a:r>
          </a:p>
          <a:p>
            <a:pPr eaLnBrk="1" hangingPunct="1"/>
            <a:r>
              <a:rPr lang="en-US" b="0"/>
              <a:t>  acquire_spin_lock_(X);</a:t>
            </a:r>
          </a:p>
          <a:p>
            <a:pPr eaLnBrk="1" hangingPunct="1"/>
            <a:r>
              <a:rPr lang="en-US" b="0"/>
              <a:t>  …//critical region….</a:t>
            </a:r>
          </a:p>
          <a:p>
            <a:pPr eaLnBrk="1" hangingPunct="1"/>
            <a:r>
              <a:rPr lang="en-US" b="0"/>
              <a:t>  …touch to SD (shared data);</a:t>
            </a:r>
          </a:p>
          <a:p>
            <a:pPr eaLnBrk="1" hangingPunct="1"/>
            <a:r>
              <a:rPr lang="en-US" b="0"/>
              <a:t>  release_spin_lock(X); …</a:t>
            </a:r>
          </a:p>
          <a:p>
            <a:pPr eaLnBrk="1" hangingPunct="1"/>
            <a:r>
              <a:rPr lang="en-US" b="0"/>
              <a:t>}</a:t>
            </a:r>
          </a:p>
        </p:txBody>
      </p:sp>
      <p:sp>
        <p:nvSpPr>
          <p:cNvPr id="76812" name="Rectangle 8"/>
          <p:cNvSpPr>
            <a:spLocks noChangeArrowheads="1"/>
          </p:cNvSpPr>
          <p:nvPr/>
        </p:nvSpPr>
        <p:spPr bwMode="auto">
          <a:xfrm>
            <a:off x="5076825" y="2063750"/>
            <a:ext cx="3527425" cy="1943100"/>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76813" name="Text Box 10"/>
          <p:cNvSpPr txBox="1">
            <a:spLocks noChangeArrowheads="1"/>
          </p:cNvSpPr>
          <p:nvPr/>
        </p:nvSpPr>
        <p:spPr bwMode="auto">
          <a:xfrm>
            <a:off x="468313" y="1422400"/>
            <a:ext cx="3746836" cy="6485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dirty="0">
                <a:solidFill>
                  <a:schemeClr val="accent2">
                    <a:lumMod val="50000"/>
                  </a:schemeClr>
                </a:solidFill>
              </a:rPr>
              <a:t>Process A running in kernel mode</a:t>
            </a:r>
            <a:r>
              <a:rPr lang="en-US" b="0" dirty="0"/>
              <a:t/>
            </a:r>
            <a:br>
              <a:rPr lang="en-US" b="0" dirty="0"/>
            </a:br>
            <a:r>
              <a:rPr lang="en-US" b="0" dirty="0"/>
              <a:t>(i.e. executing kernel code shown) </a:t>
            </a:r>
          </a:p>
        </p:txBody>
      </p:sp>
      <p:sp>
        <p:nvSpPr>
          <p:cNvPr id="76814" name="Text Box 11"/>
          <p:cNvSpPr txBox="1">
            <a:spLocks noChangeArrowheads="1"/>
          </p:cNvSpPr>
          <p:nvPr/>
        </p:nvSpPr>
        <p:spPr bwMode="auto">
          <a:xfrm>
            <a:off x="5037138" y="1416050"/>
            <a:ext cx="3746836" cy="6485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dirty="0">
                <a:solidFill>
                  <a:schemeClr val="accent2">
                    <a:lumMod val="50000"/>
                  </a:schemeClr>
                </a:solidFill>
              </a:rPr>
              <a:t>Process B running in kernel mode</a:t>
            </a:r>
            <a:r>
              <a:rPr lang="en-US" b="0" dirty="0"/>
              <a:t/>
            </a:r>
            <a:br>
              <a:rPr lang="en-US" b="0" dirty="0"/>
            </a:br>
            <a:r>
              <a:rPr lang="en-US" b="0" dirty="0"/>
              <a:t>(i.e. executing kernel code shown) </a:t>
            </a:r>
          </a:p>
        </p:txBody>
      </p:sp>
      <p:sp>
        <p:nvSpPr>
          <p:cNvPr id="76815" name="Freeform 13"/>
          <p:cNvSpPr>
            <a:spLocks/>
          </p:cNvSpPr>
          <p:nvPr/>
        </p:nvSpPr>
        <p:spPr bwMode="auto">
          <a:xfrm>
            <a:off x="7813675" y="2422525"/>
            <a:ext cx="369888" cy="384175"/>
          </a:xfrm>
          <a:custGeom>
            <a:avLst/>
            <a:gdLst>
              <a:gd name="T0" fmla="*/ 0 w 233"/>
              <a:gd name="T1" fmla="*/ 144463 h 242"/>
              <a:gd name="T2" fmla="*/ 215900 w 233"/>
              <a:gd name="T3" fmla="*/ 0 h 242"/>
              <a:gd name="T4" fmla="*/ 358775 w 233"/>
              <a:gd name="T5" fmla="*/ 144463 h 242"/>
              <a:gd name="T6" fmla="*/ 287338 w 233"/>
              <a:gd name="T7" fmla="*/ 360363 h 242"/>
              <a:gd name="T8" fmla="*/ 71438 w 233"/>
              <a:gd name="T9" fmla="*/ 288925 h 242"/>
              <a:gd name="T10" fmla="*/ 0 60000 65536"/>
              <a:gd name="T11" fmla="*/ 0 60000 65536"/>
              <a:gd name="T12" fmla="*/ 0 60000 65536"/>
              <a:gd name="T13" fmla="*/ 0 60000 65536"/>
              <a:gd name="T14" fmla="*/ 0 60000 65536"/>
              <a:gd name="T15" fmla="*/ 0 w 233"/>
              <a:gd name="T16" fmla="*/ 0 h 242"/>
              <a:gd name="T17" fmla="*/ 233 w 233"/>
              <a:gd name="T18" fmla="*/ 242 h 242"/>
            </a:gdLst>
            <a:ahLst/>
            <a:cxnLst>
              <a:cxn ang="T10">
                <a:pos x="T0" y="T1"/>
              </a:cxn>
              <a:cxn ang="T11">
                <a:pos x="T2" y="T3"/>
              </a:cxn>
              <a:cxn ang="T12">
                <a:pos x="T4" y="T5"/>
              </a:cxn>
              <a:cxn ang="T13">
                <a:pos x="T6" y="T7"/>
              </a:cxn>
              <a:cxn ang="T14">
                <a:pos x="T8" y="T9"/>
              </a:cxn>
            </a:cxnLst>
            <a:rect l="T15" t="T16" r="T17" b="T18"/>
            <a:pathLst>
              <a:path w="233" h="242">
                <a:moveTo>
                  <a:pt x="0" y="91"/>
                </a:moveTo>
                <a:cubicBezTo>
                  <a:pt x="49" y="45"/>
                  <a:pt x="98" y="0"/>
                  <a:pt x="136" y="0"/>
                </a:cubicBezTo>
                <a:cubicBezTo>
                  <a:pt x="174" y="0"/>
                  <a:pt x="219" y="53"/>
                  <a:pt x="226" y="91"/>
                </a:cubicBezTo>
                <a:cubicBezTo>
                  <a:pt x="233" y="129"/>
                  <a:pt x="211" y="212"/>
                  <a:pt x="181" y="227"/>
                </a:cubicBezTo>
                <a:cubicBezTo>
                  <a:pt x="151" y="242"/>
                  <a:pt x="98" y="212"/>
                  <a:pt x="45" y="182"/>
                </a:cubicBezTo>
              </a:path>
            </a:pathLst>
          </a:custGeom>
          <a:noFill/>
          <a:ln w="3175" cap="flat" cmpd="sng">
            <a:solidFill>
              <a:schemeClr val="tx1"/>
            </a:solidFill>
            <a:prstDash val="solid"/>
            <a:round/>
            <a:headEnd type="none" w="lg" len="lg"/>
            <a:tailEnd type="triangl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76816" name="Rectangle 20"/>
          <p:cNvSpPr>
            <a:spLocks noChangeArrowheads="1"/>
          </p:cNvSpPr>
          <p:nvPr/>
        </p:nvSpPr>
        <p:spPr bwMode="auto">
          <a:xfrm>
            <a:off x="3779838" y="5662613"/>
            <a:ext cx="1152525" cy="360362"/>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SD</a:t>
            </a:r>
          </a:p>
        </p:txBody>
      </p:sp>
      <p:sp>
        <p:nvSpPr>
          <p:cNvPr id="76817" name="Rectangle 21"/>
          <p:cNvSpPr>
            <a:spLocks noChangeArrowheads="1"/>
          </p:cNvSpPr>
          <p:nvPr/>
        </p:nvSpPr>
        <p:spPr bwMode="auto">
          <a:xfrm>
            <a:off x="4065588" y="5157788"/>
            <a:ext cx="647700" cy="288925"/>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X</a:t>
            </a:r>
          </a:p>
        </p:txBody>
      </p:sp>
      <p:sp>
        <p:nvSpPr>
          <p:cNvPr id="76818" name="Text Box 23"/>
          <p:cNvSpPr txBox="1">
            <a:spLocks noChangeArrowheads="1"/>
          </p:cNvSpPr>
          <p:nvPr/>
        </p:nvSpPr>
        <p:spPr bwMode="auto">
          <a:xfrm>
            <a:off x="4932363" y="5661025"/>
            <a:ext cx="13874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shared data</a:t>
            </a:r>
          </a:p>
        </p:txBody>
      </p:sp>
      <p:sp>
        <p:nvSpPr>
          <p:cNvPr id="76819" name="Text Box 24"/>
          <p:cNvSpPr txBox="1">
            <a:spLocks noChangeArrowheads="1"/>
          </p:cNvSpPr>
          <p:nvPr/>
        </p:nvSpPr>
        <p:spPr bwMode="auto">
          <a:xfrm>
            <a:off x="4662488" y="5099050"/>
            <a:ext cx="37115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lock variable (accessed atomically)</a:t>
            </a:r>
          </a:p>
        </p:txBody>
      </p:sp>
      <p:sp>
        <p:nvSpPr>
          <p:cNvPr id="76820" name="Text Box 25"/>
          <p:cNvSpPr txBox="1">
            <a:spLocks noChangeArrowheads="1"/>
          </p:cNvSpPr>
          <p:nvPr/>
        </p:nvSpPr>
        <p:spPr bwMode="auto">
          <a:xfrm>
            <a:off x="469900" y="5300663"/>
            <a:ext cx="1006475"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algn="ctr" eaLnBrk="1" hangingPunct="1"/>
            <a:r>
              <a:rPr lang="en-US" b="0"/>
              <a:t>Main</a:t>
            </a:r>
          </a:p>
          <a:p>
            <a:pPr algn="ctr" eaLnBrk="1" hangingPunct="1"/>
            <a:r>
              <a:rPr lang="en-US" b="0"/>
              <a:t>Memory</a:t>
            </a:r>
          </a:p>
        </p:txBody>
      </p:sp>
      <p:sp>
        <p:nvSpPr>
          <p:cNvPr id="76821" name="Text Box 27"/>
          <p:cNvSpPr txBox="1">
            <a:spLocks noChangeArrowheads="1"/>
          </p:cNvSpPr>
          <p:nvPr/>
        </p:nvSpPr>
        <p:spPr bwMode="auto">
          <a:xfrm>
            <a:off x="2740025" y="5229225"/>
            <a:ext cx="9683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f1() {…}</a:t>
            </a:r>
          </a:p>
        </p:txBody>
      </p:sp>
      <p:sp>
        <p:nvSpPr>
          <p:cNvPr id="76822" name="Text Box 28"/>
          <p:cNvSpPr txBox="1">
            <a:spLocks noChangeArrowheads="1"/>
          </p:cNvSpPr>
          <p:nvPr/>
        </p:nvSpPr>
        <p:spPr bwMode="auto">
          <a:xfrm>
            <a:off x="2740025" y="5661025"/>
            <a:ext cx="9683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f2() {…}</a:t>
            </a:r>
          </a:p>
        </p:txBody>
      </p:sp>
      <p:sp>
        <p:nvSpPr>
          <p:cNvPr id="76823" name="Rectangle 29"/>
          <p:cNvSpPr>
            <a:spLocks noChangeArrowheads="1"/>
          </p:cNvSpPr>
          <p:nvPr/>
        </p:nvSpPr>
        <p:spPr bwMode="auto">
          <a:xfrm>
            <a:off x="2051050" y="5084763"/>
            <a:ext cx="4826000" cy="1081087"/>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76824" name="Text Box 30"/>
          <p:cNvSpPr txBox="1">
            <a:spLocks noChangeArrowheads="1"/>
          </p:cNvSpPr>
          <p:nvPr/>
        </p:nvSpPr>
        <p:spPr bwMode="auto">
          <a:xfrm>
            <a:off x="1979613" y="5084763"/>
            <a:ext cx="8413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Kernel</a:t>
            </a:r>
          </a:p>
        </p:txBody>
      </p:sp>
      <p:cxnSp>
        <p:nvCxnSpPr>
          <p:cNvPr id="26" name="Straight Arrow Connector 25"/>
          <p:cNvCxnSpPr/>
          <p:nvPr/>
        </p:nvCxnSpPr>
        <p:spPr bwMode="auto">
          <a:xfrm>
            <a:off x="323528" y="3068960"/>
            <a:ext cx="720080" cy="0"/>
          </a:xfrm>
          <a:prstGeom prst="straightConnector1">
            <a:avLst/>
          </a:prstGeom>
          <a:ln w="12700">
            <a:solidFill>
              <a:schemeClr val="tx1"/>
            </a:solidFill>
            <a:headEnd type="none" w="med" len="med"/>
            <a:tailEnd type="triangle" w="med" len="med"/>
          </a:ln>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6DD25401-ADC7-D64C-BEDC-2A6E28DF0B04}" type="slidenum">
              <a:rPr lang="en-US" b="0"/>
              <a:pPr eaLnBrk="1" hangingPunct="1"/>
              <a:t>77</a:t>
            </a:fld>
            <a:endParaRPr lang="en-US" b="0"/>
          </a:p>
        </p:txBody>
      </p:sp>
      <p:sp>
        <p:nvSpPr>
          <p:cNvPr id="77827" name="Rectangle 2"/>
          <p:cNvSpPr>
            <a:spLocks noGrp="1" noChangeArrowheads="1"/>
          </p:cNvSpPr>
          <p:nvPr>
            <p:ph type="title"/>
          </p:nvPr>
        </p:nvSpPr>
        <p:spPr/>
        <p:txBody>
          <a:bodyPr/>
          <a:lstStyle/>
          <a:p>
            <a:pPr eaLnBrk="1" hangingPunct="1"/>
            <a:r>
              <a:rPr lang="en-US">
                <a:latin typeface="Arial" charset="0"/>
              </a:rPr>
              <a:t>Spin Locks</a:t>
            </a:r>
          </a:p>
        </p:txBody>
      </p:sp>
      <p:sp>
        <p:nvSpPr>
          <p:cNvPr id="77828" name="Rectangle 3"/>
          <p:cNvSpPr>
            <a:spLocks noGrp="1" noChangeArrowheads="1"/>
          </p:cNvSpPr>
          <p:nvPr>
            <p:ph type="body" idx="1"/>
          </p:nvPr>
        </p:nvSpPr>
        <p:spPr/>
        <p:txBody>
          <a:bodyPr/>
          <a:lstStyle/>
          <a:p>
            <a:pPr eaLnBrk="1" hangingPunct="1"/>
            <a:r>
              <a:rPr lang="en-US" sz="1800" dirty="0">
                <a:latin typeface="Arial" charset="0"/>
              </a:rPr>
              <a:t>a spin lock can be acquired after busy waiting. </a:t>
            </a:r>
          </a:p>
          <a:p>
            <a:pPr eaLnBrk="1" hangingPunct="1"/>
            <a:endParaRPr lang="en-US" sz="1800" dirty="0">
              <a:latin typeface="Arial" charset="0"/>
            </a:endParaRPr>
          </a:p>
          <a:p>
            <a:pPr eaLnBrk="1" hangingPunct="1"/>
            <a:r>
              <a:rPr lang="en-US" sz="1800" dirty="0">
                <a:latin typeface="Arial" charset="0"/>
              </a:rPr>
              <a:t>Remember the </a:t>
            </a:r>
            <a:r>
              <a:rPr lang="en-US" sz="1800" dirty="0" err="1">
                <a:solidFill>
                  <a:schemeClr val="accent2">
                    <a:lumMod val="50000"/>
                  </a:schemeClr>
                </a:solidFill>
                <a:latin typeface="Arial" charset="0"/>
              </a:rPr>
              <a:t>TestAndSet</a:t>
            </a:r>
            <a:r>
              <a:rPr lang="en-US" sz="1800" dirty="0">
                <a:latin typeface="Arial" charset="0"/>
              </a:rPr>
              <a:t> or Swap hardware instructions that are atomic even on multi-processor systems. They can be used to </a:t>
            </a:r>
            <a:r>
              <a:rPr lang="en-US" sz="1800" dirty="0">
                <a:solidFill>
                  <a:schemeClr val="accent2">
                    <a:lumMod val="50000"/>
                  </a:schemeClr>
                </a:solidFill>
                <a:latin typeface="Arial" charset="0"/>
              </a:rPr>
              <a:t>implement the busy-wait acquisition code </a:t>
            </a:r>
            <a:r>
              <a:rPr lang="en-US" sz="1800" dirty="0">
                <a:latin typeface="Arial" charset="0"/>
              </a:rPr>
              <a:t>of spin locks. </a:t>
            </a:r>
          </a:p>
          <a:p>
            <a:pPr eaLnBrk="1" hangingPunct="1"/>
            <a:endParaRPr lang="en-US" sz="1800" dirty="0">
              <a:latin typeface="Arial" charset="0"/>
            </a:endParaRPr>
          </a:p>
          <a:p>
            <a:pPr eaLnBrk="1" hangingPunct="1"/>
            <a:r>
              <a:rPr lang="en-US" sz="1800" dirty="0">
                <a:latin typeface="Arial" charset="0"/>
              </a:rPr>
              <a:t>While process A is in the critical region, executing on CPU  1 and having the lock (X set to 1), process A may be spinning on a while loop on CPU 2, waiting for the lock to be become available (i.e. waiting X to  become 0). As soon as process A releases the lock (sets X to 0), process B can get the lock (test and set X), and enter the critical region. </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A54A2335-DA8A-AB46-B8B2-E628872FCD28}" type="slidenum">
              <a:rPr lang="en-US" b="0"/>
              <a:pPr eaLnBrk="1" hangingPunct="1"/>
              <a:t>78</a:t>
            </a:fld>
            <a:endParaRPr lang="en-US" b="0"/>
          </a:p>
        </p:txBody>
      </p:sp>
      <p:sp>
        <p:nvSpPr>
          <p:cNvPr id="78851" name="Rectangle 2"/>
          <p:cNvSpPr>
            <a:spLocks noGrp="1" noChangeArrowheads="1"/>
          </p:cNvSpPr>
          <p:nvPr>
            <p:ph type="title"/>
          </p:nvPr>
        </p:nvSpPr>
        <p:spPr/>
        <p:txBody>
          <a:bodyPr/>
          <a:lstStyle/>
          <a:p>
            <a:pPr eaLnBrk="1" hangingPunct="1"/>
            <a:r>
              <a:rPr lang="en-US">
                <a:latin typeface="Arial" charset="0"/>
              </a:rPr>
              <a:t>Synchronization Examples</a:t>
            </a:r>
          </a:p>
        </p:txBody>
      </p:sp>
      <p:sp>
        <p:nvSpPr>
          <p:cNvPr id="78852" name="Rectangle 3"/>
          <p:cNvSpPr>
            <a:spLocks noGrp="1" noChangeArrowheads="1"/>
          </p:cNvSpPr>
          <p:nvPr>
            <p:ph type="body" idx="1"/>
          </p:nvPr>
        </p:nvSpPr>
        <p:spPr/>
        <p:txBody>
          <a:bodyPr/>
          <a:lstStyle/>
          <a:p>
            <a:pPr eaLnBrk="1" hangingPunct="1"/>
            <a:r>
              <a:rPr lang="en-US">
                <a:latin typeface="Arial" charset="0"/>
              </a:rPr>
              <a:t>Solaris</a:t>
            </a:r>
          </a:p>
          <a:p>
            <a:pPr eaLnBrk="1" hangingPunct="1"/>
            <a:r>
              <a:rPr lang="en-US">
                <a:latin typeface="Arial" charset="0"/>
              </a:rPr>
              <a:t>Windows XP</a:t>
            </a:r>
          </a:p>
          <a:p>
            <a:pPr eaLnBrk="1" hangingPunct="1"/>
            <a:r>
              <a:rPr lang="en-US">
                <a:latin typeface="Arial" charset="0"/>
              </a:rPr>
              <a:t>Linux</a:t>
            </a:r>
          </a:p>
          <a:p>
            <a:pPr eaLnBrk="1" hangingPunct="1"/>
            <a:r>
              <a:rPr lang="en-US">
                <a:latin typeface="Arial" charset="0"/>
              </a:rPr>
              <a:t>Pthreads</a:t>
            </a:r>
          </a:p>
          <a:p>
            <a:pPr eaLnBrk="1" hangingPunct="1"/>
            <a:endParaRPr lang="en-US">
              <a:latin typeface="Arial" charset="0"/>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4F9F8216-4B5D-AE47-9801-93CDFFB0D60C}" type="slidenum">
              <a:rPr lang="en-US" b="0"/>
              <a:pPr eaLnBrk="1" hangingPunct="1"/>
              <a:t>79</a:t>
            </a:fld>
            <a:endParaRPr lang="en-US" b="0"/>
          </a:p>
        </p:txBody>
      </p:sp>
      <p:sp>
        <p:nvSpPr>
          <p:cNvPr id="79875" name="Rectangle 2"/>
          <p:cNvSpPr>
            <a:spLocks noGrp="1" noChangeArrowheads="1"/>
          </p:cNvSpPr>
          <p:nvPr>
            <p:ph type="title"/>
          </p:nvPr>
        </p:nvSpPr>
        <p:spPr/>
        <p:txBody>
          <a:bodyPr/>
          <a:lstStyle/>
          <a:p>
            <a:pPr eaLnBrk="1" hangingPunct="1"/>
            <a:r>
              <a:rPr lang="en-US">
                <a:latin typeface="Arial" charset="0"/>
              </a:rPr>
              <a:t>Solaris Synchronization</a:t>
            </a:r>
          </a:p>
        </p:txBody>
      </p:sp>
      <p:sp>
        <p:nvSpPr>
          <p:cNvPr id="79876" name="Rectangle 3"/>
          <p:cNvSpPr>
            <a:spLocks noGrp="1" noChangeArrowheads="1"/>
          </p:cNvSpPr>
          <p:nvPr>
            <p:ph type="body" idx="1"/>
          </p:nvPr>
        </p:nvSpPr>
        <p:spPr/>
        <p:txBody>
          <a:bodyPr/>
          <a:lstStyle/>
          <a:p>
            <a:pPr eaLnBrk="1" hangingPunct="1"/>
            <a:r>
              <a:rPr lang="en-US">
                <a:latin typeface="Arial" charset="0"/>
              </a:rPr>
              <a:t>Implements a variety of locks to support multitasking, multithreading (including real-time threads), and multiprocessing</a:t>
            </a:r>
          </a:p>
          <a:p>
            <a:pPr eaLnBrk="1" hangingPunct="1"/>
            <a:r>
              <a:rPr lang="en-US">
                <a:latin typeface="Arial" charset="0"/>
              </a:rPr>
              <a:t>Uses adaptive mutexes for efficiency when protecting data from short code segments</a:t>
            </a:r>
          </a:p>
          <a:p>
            <a:pPr eaLnBrk="1" hangingPunct="1"/>
            <a:r>
              <a:rPr lang="en-US">
                <a:latin typeface="Arial" charset="0"/>
              </a:rPr>
              <a:t>Uses condition variables and readers-writers locks when longer sections of code need access to data</a:t>
            </a:r>
          </a:p>
          <a:p>
            <a:pPr eaLnBrk="1" hangingPunct="1"/>
            <a:r>
              <a:rPr lang="en-US">
                <a:latin typeface="Arial" charset="0"/>
              </a:rPr>
              <a:t>Uses turnstiles to order the list of threads waiting to acquire either an adaptive mutex or reader-writer lock</a:t>
            </a:r>
          </a:p>
          <a:p>
            <a:pPr eaLnBrk="1" hangingPunct="1"/>
            <a:endParaRPr lang="en-US">
              <a:latin typeface="Arial"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6833C264-7DC9-D744-BF36-5B855CE4A5B4}" type="slidenum">
              <a:rPr lang="en-US" b="0"/>
              <a:pPr eaLnBrk="1" hangingPunct="1"/>
              <a:t>8</a:t>
            </a:fld>
            <a:endParaRPr lang="en-US" b="0"/>
          </a:p>
        </p:txBody>
      </p:sp>
      <p:sp>
        <p:nvSpPr>
          <p:cNvPr id="9219" name="Rectangle 4"/>
          <p:cNvSpPr>
            <a:spLocks noGrp="1" noChangeArrowheads="1"/>
          </p:cNvSpPr>
          <p:nvPr>
            <p:ph type="title"/>
          </p:nvPr>
        </p:nvSpPr>
        <p:spPr/>
        <p:txBody>
          <a:bodyPr/>
          <a:lstStyle/>
          <a:p>
            <a:pPr eaLnBrk="1" hangingPunct="1"/>
            <a:r>
              <a:rPr lang="en-US">
                <a:latin typeface="Arial" charset="0"/>
              </a:rPr>
              <a:t>Race Condition</a:t>
            </a:r>
          </a:p>
        </p:txBody>
      </p:sp>
      <p:sp>
        <p:nvSpPr>
          <p:cNvPr id="9220" name="Rectangle 1027"/>
          <p:cNvSpPr>
            <a:spLocks noChangeArrowheads="1"/>
          </p:cNvSpPr>
          <p:nvPr/>
        </p:nvSpPr>
        <p:spPr bwMode="auto">
          <a:xfrm>
            <a:off x="539750" y="1490663"/>
            <a:ext cx="8067675" cy="48180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a:lnSpc>
                <a:spcPct val="90000"/>
              </a:lnSpc>
              <a:spcBef>
                <a:spcPct val="20000"/>
              </a:spcBef>
              <a:buFontTx/>
              <a:buChar char="•"/>
            </a:pPr>
            <a:r>
              <a:rPr lang="en-US"/>
              <a:t>count++</a:t>
            </a:r>
            <a:r>
              <a:rPr lang="en-US" b="0"/>
              <a:t> could be implemented as</a:t>
            </a:r>
            <a:br>
              <a:rPr lang="en-US" b="0"/>
            </a:br>
            <a:r>
              <a:rPr lang="en-US" b="0"/>
              <a:t>     register1 = count</a:t>
            </a:r>
            <a:br>
              <a:rPr lang="en-US" b="0"/>
            </a:br>
            <a:r>
              <a:rPr lang="en-US" b="0"/>
              <a:t>     register1 = register1 + 1</a:t>
            </a:r>
            <a:br>
              <a:rPr lang="en-US" b="0"/>
            </a:br>
            <a:r>
              <a:rPr lang="en-US" b="0"/>
              <a:t>     count = register1</a:t>
            </a:r>
          </a:p>
          <a:p>
            <a:pPr marL="342900" indent="-342900">
              <a:lnSpc>
                <a:spcPct val="90000"/>
              </a:lnSpc>
              <a:spcBef>
                <a:spcPct val="20000"/>
              </a:spcBef>
              <a:buFontTx/>
              <a:buChar char="•"/>
            </a:pPr>
            <a:r>
              <a:rPr lang="en-US"/>
              <a:t>count--</a:t>
            </a:r>
            <a:r>
              <a:rPr lang="en-US" b="0"/>
              <a:t> could be implemented as</a:t>
            </a:r>
            <a:br>
              <a:rPr lang="en-US" b="0"/>
            </a:br>
            <a:r>
              <a:rPr lang="en-US" b="0"/>
              <a:t>     register2 = count</a:t>
            </a:r>
            <a:br>
              <a:rPr lang="en-US" b="0"/>
            </a:br>
            <a:r>
              <a:rPr lang="en-US" b="0"/>
              <a:t>     register2 = register2 - 1</a:t>
            </a:r>
            <a:br>
              <a:rPr lang="en-US" b="0"/>
            </a:br>
            <a:r>
              <a:rPr lang="en-US" b="0"/>
              <a:t>     count = register2</a:t>
            </a:r>
          </a:p>
          <a:p>
            <a:pPr marL="742950" lvl="1" indent="-285750">
              <a:lnSpc>
                <a:spcPct val="90000"/>
              </a:lnSpc>
              <a:spcBef>
                <a:spcPct val="20000"/>
              </a:spcBef>
            </a:pPr>
            <a:endParaRPr lang="en-US" b="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16C5240A-7EF6-B54C-B35E-93879CCC0385}" type="slidenum">
              <a:rPr lang="en-US" b="0"/>
              <a:pPr eaLnBrk="1" hangingPunct="1"/>
              <a:t>80</a:t>
            </a:fld>
            <a:endParaRPr lang="en-US" b="0"/>
          </a:p>
        </p:txBody>
      </p:sp>
      <p:sp>
        <p:nvSpPr>
          <p:cNvPr id="80899" name="Rectangle 2"/>
          <p:cNvSpPr>
            <a:spLocks noGrp="1" noChangeArrowheads="1"/>
          </p:cNvSpPr>
          <p:nvPr>
            <p:ph type="title"/>
          </p:nvPr>
        </p:nvSpPr>
        <p:spPr/>
        <p:txBody>
          <a:bodyPr/>
          <a:lstStyle/>
          <a:p>
            <a:pPr eaLnBrk="1" hangingPunct="1"/>
            <a:r>
              <a:rPr lang="en-US">
                <a:latin typeface="Arial" charset="0"/>
              </a:rPr>
              <a:t>Windows XP Synchronization</a:t>
            </a:r>
          </a:p>
        </p:txBody>
      </p:sp>
      <p:sp>
        <p:nvSpPr>
          <p:cNvPr id="80900" name="Rectangle 3"/>
          <p:cNvSpPr>
            <a:spLocks noGrp="1" noChangeArrowheads="1"/>
          </p:cNvSpPr>
          <p:nvPr>
            <p:ph type="body" idx="1"/>
          </p:nvPr>
        </p:nvSpPr>
        <p:spPr/>
        <p:txBody>
          <a:bodyPr/>
          <a:lstStyle/>
          <a:p>
            <a:pPr eaLnBrk="1" hangingPunct="1"/>
            <a:r>
              <a:rPr lang="en-US">
                <a:latin typeface="Arial" charset="0"/>
              </a:rPr>
              <a:t>Uses interrupt masks to protect access to global resources on uniprocessor systems</a:t>
            </a:r>
          </a:p>
          <a:p>
            <a:pPr eaLnBrk="1" hangingPunct="1"/>
            <a:r>
              <a:rPr lang="en-US">
                <a:latin typeface="Arial" charset="0"/>
              </a:rPr>
              <a:t>Uses spinlocks on multiprocessor systems</a:t>
            </a:r>
          </a:p>
          <a:p>
            <a:pPr eaLnBrk="1" hangingPunct="1"/>
            <a:r>
              <a:rPr lang="en-US">
                <a:latin typeface="Arial" charset="0"/>
              </a:rPr>
              <a:t>Also provides dispatcher objects which may act as either mutexes and semaphores</a:t>
            </a:r>
          </a:p>
          <a:p>
            <a:pPr eaLnBrk="1" hangingPunct="1"/>
            <a:r>
              <a:rPr lang="en-US">
                <a:latin typeface="Arial" charset="0"/>
              </a:rPr>
              <a:t>Dispatcher objects may also provide events</a:t>
            </a:r>
          </a:p>
          <a:p>
            <a:pPr lvl="1" eaLnBrk="1" hangingPunct="1"/>
            <a:r>
              <a:rPr lang="en-US">
                <a:latin typeface="Arial" charset="0"/>
              </a:rPr>
              <a:t>An event acts much like a condition variable</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86007E2C-9397-ED4F-B9F4-AEB407636D77}" type="slidenum">
              <a:rPr lang="en-US" b="0"/>
              <a:pPr eaLnBrk="1" hangingPunct="1"/>
              <a:t>81</a:t>
            </a:fld>
            <a:endParaRPr lang="en-US" b="0"/>
          </a:p>
        </p:txBody>
      </p:sp>
      <p:sp>
        <p:nvSpPr>
          <p:cNvPr id="81923" name="Rectangle 2"/>
          <p:cNvSpPr>
            <a:spLocks noGrp="1" noChangeArrowheads="1"/>
          </p:cNvSpPr>
          <p:nvPr>
            <p:ph type="title"/>
          </p:nvPr>
        </p:nvSpPr>
        <p:spPr/>
        <p:txBody>
          <a:bodyPr/>
          <a:lstStyle/>
          <a:p>
            <a:pPr eaLnBrk="1" hangingPunct="1"/>
            <a:r>
              <a:rPr lang="en-US">
                <a:latin typeface="Arial" charset="0"/>
              </a:rPr>
              <a:t>Linux Synchronization</a:t>
            </a:r>
          </a:p>
        </p:txBody>
      </p:sp>
      <p:sp>
        <p:nvSpPr>
          <p:cNvPr id="81924" name="Rectangle 3"/>
          <p:cNvSpPr>
            <a:spLocks noGrp="1" noChangeArrowheads="1"/>
          </p:cNvSpPr>
          <p:nvPr>
            <p:ph type="body" idx="1"/>
          </p:nvPr>
        </p:nvSpPr>
        <p:spPr/>
        <p:txBody>
          <a:bodyPr/>
          <a:lstStyle/>
          <a:p>
            <a:pPr eaLnBrk="1" hangingPunct="1"/>
            <a:r>
              <a:rPr lang="en-US" dirty="0">
                <a:latin typeface="Arial" charset="0"/>
              </a:rPr>
              <a:t>Linux:</a:t>
            </a:r>
          </a:p>
          <a:p>
            <a:pPr lvl="1" eaLnBrk="1" hangingPunct="1"/>
            <a:r>
              <a:rPr lang="en-US" dirty="0">
                <a:latin typeface="Arial" charset="0"/>
              </a:rPr>
              <a:t>Prior to kernel Version 2.6, </a:t>
            </a:r>
            <a:r>
              <a:rPr lang="en-US" dirty="0">
                <a:solidFill>
                  <a:srgbClr val="FF0000"/>
                </a:solidFill>
                <a:latin typeface="Arial" charset="0"/>
              </a:rPr>
              <a:t>disables interrupts</a:t>
            </a:r>
            <a:r>
              <a:rPr lang="en-US" dirty="0">
                <a:latin typeface="Arial" charset="0"/>
              </a:rPr>
              <a:t> to implement </a:t>
            </a:r>
            <a:r>
              <a:rPr lang="en-US" dirty="0">
                <a:solidFill>
                  <a:srgbClr val="FF0000"/>
                </a:solidFill>
                <a:latin typeface="Arial" charset="0"/>
              </a:rPr>
              <a:t>short critical sections</a:t>
            </a:r>
          </a:p>
          <a:p>
            <a:pPr lvl="1" eaLnBrk="1" hangingPunct="1"/>
            <a:r>
              <a:rPr lang="en-US" dirty="0">
                <a:latin typeface="Arial" charset="0"/>
              </a:rPr>
              <a:t>Version 2.6 and later, fully preemptive</a:t>
            </a:r>
          </a:p>
          <a:p>
            <a:pPr eaLnBrk="1" hangingPunct="1"/>
            <a:endParaRPr lang="en-US" dirty="0">
              <a:latin typeface="Arial" charset="0"/>
            </a:endParaRPr>
          </a:p>
          <a:p>
            <a:pPr eaLnBrk="1" hangingPunct="1"/>
            <a:r>
              <a:rPr lang="en-US" dirty="0">
                <a:latin typeface="Arial" charset="0"/>
              </a:rPr>
              <a:t>Linux provides:</a:t>
            </a:r>
          </a:p>
          <a:p>
            <a:pPr lvl="1" eaLnBrk="1" hangingPunct="1"/>
            <a:r>
              <a:rPr lang="en-US" dirty="0">
                <a:solidFill>
                  <a:srgbClr val="FF0000"/>
                </a:solidFill>
                <a:latin typeface="Arial" charset="0"/>
              </a:rPr>
              <a:t>semaphores</a:t>
            </a:r>
          </a:p>
          <a:p>
            <a:pPr lvl="1" eaLnBrk="1" hangingPunct="1"/>
            <a:r>
              <a:rPr lang="en-US" dirty="0">
                <a:solidFill>
                  <a:srgbClr val="FF0000"/>
                </a:solidFill>
                <a:latin typeface="Arial" charset="0"/>
              </a:rPr>
              <a:t>spin locks</a:t>
            </a:r>
          </a:p>
          <a:p>
            <a:pPr eaLnBrk="1" hangingPunct="1"/>
            <a:endParaRPr lang="en-US" dirty="0">
              <a:latin typeface="Arial" charset="0"/>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248A8AC2-D658-464C-8B67-E779B16D30A0}" type="slidenum">
              <a:rPr lang="en-US" b="0"/>
              <a:pPr eaLnBrk="1" hangingPunct="1"/>
              <a:t>82</a:t>
            </a:fld>
            <a:endParaRPr lang="en-US" b="0"/>
          </a:p>
        </p:txBody>
      </p:sp>
      <p:sp>
        <p:nvSpPr>
          <p:cNvPr id="82947" name="Rectangle 2"/>
          <p:cNvSpPr>
            <a:spLocks noGrp="1" noChangeArrowheads="1"/>
          </p:cNvSpPr>
          <p:nvPr>
            <p:ph type="title"/>
          </p:nvPr>
        </p:nvSpPr>
        <p:spPr/>
        <p:txBody>
          <a:bodyPr/>
          <a:lstStyle/>
          <a:p>
            <a:pPr eaLnBrk="1" hangingPunct="1"/>
            <a:r>
              <a:rPr lang="en-US" dirty="0" err="1">
                <a:latin typeface="Arial" charset="0"/>
              </a:rPr>
              <a:t>Pthreads</a:t>
            </a:r>
            <a:r>
              <a:rPr lang="en-US" dirty="0">
                <a:latin typeface="Arial" charset="0"/>
              </a:rPr>
              <a:t> Synchronization</a:t>
            </a:r>
          </a:p>
        </p:txBody>
      </p:sp>
      <p:sp>
        <p:nvSpPr>
          <p:cNvPr id="82948" name="Rectangle 3"/>
          <p:cNvSpPr>
            <a:spLocks noGrp="1" noChangeArrowheads="1"/>
          </p:cNvSpPr>
          <p:nvPr>
            <p:ph type="body" idx="1"/>
          </p:nvPr>
        </p:nvSpPr>
        <p:spPr/>
        <p:txBody>
          <a:bodyPr/>
          <a:lstStyle/>
          <a:p>
            <a:pPr eaLnBrk="1" hangingPunct="1"/>
            <a:r>
              <a:rPr lang="en-US" dirty="0" err="1">
                <a:latin typeface="Arial" charset="0"/>
              </a:rPr>
              <a:t>Pthreads</a:t>
            </a:r>
            <a:r>
              <a:rPr lang="en-US" dirty="0">
                <a:latin typeface="Arial" charset="0"/>
              </a:rPr>
              <a:t> API is OS-independent</a:t>
            </a:r>
          </a:p>
          <a:p>
            <a:pPr eaLnBrk="1" hangingPunct="1"/>
            <a:r>
              <a:rPr lang="en-US" dirty="0">
                <a:latin typeface="Arial" charset="0"/>
              </a:rPr>
              <a:t>It provides:</a:t>
            </a:r>
          </a:p>
          <a:p>
            <a:pPr lvl="1" eaLnBrk="1" hangingPunct="1"/>
            <a:r>
              <a:rPr lang="en-US" dirty="0" err="1">
                <a:solidFill>
                  <a:srgbClr val="FF0000"/>
                </a:solidFill>
                <a:latin typeface="Arial" charset="0"/>
              </a:rPr>
              <a:t>mutex</a:t>
            </a:r>
            <a:r>
              <a:rPr lang="en-US" dirty="0">
                <a:solidFill>
                  <a:srgbClr val="FF0000"/>
                </a:solidFill>
                <a:latin typeface="Arial" charset="0"/>
              </a:rPr>
              <a:t> locks</a:t>
            </a:r>
          </a:p>
          <a:p>
            <a:pPr lvl="1" eaLnBrk="1" hangingPunct="1"/>
            <a:r>
              <a:rPr lang="en-US" dirty="0">
                <a:solidFill>
                  <a:srgbClr val="FF0000"/>
                </a:solidFill>
                <a:latin typeface="Arial" charset="0"/>
              </a:rPr>
              <a:t>condition </a:t>
            </a:r>
            <a:r>
              <a:rPr lang="en-US" dirty="0" smtClean="0">
                <a:solidFill>
                  <a:srgbClr val="FF0000"/>
                </a:solidFill>
                <a:latin typeface="Arial" charset="0"/>
              </a:rPr>
              <a:t>variables</a:t>
            </a:r>
          </a:p>
          <a:p>
            <a:pPr lvl="1" eaLnBrk="1" hangingPunct="1"/>
            <a:r>
              <a:rPr lang="en-US" dirty="0" smtClean="0">
                <a:solidFill>
                  <a:schemeClr val="accent2">
                    <a:lumMod val="50000"/>
                  </a:schemeClr>
                </a:solidFill>
                <a:latin typeface="Arial" charset="0"/>
              </a:rPr>
              <a:t>Semaphores</a:t>
            </a:r>
            <a:r>
              <a:rPr lang="en-US" dirty="0">
                <a:latin typeface="Arial" charset="0"/>
              </a:rPr>
              <a:t/>
            </a:r>
            <a:br>
              <a:rPr lang="en-US" dirty="0">
                <a:latin typeface="Arial" charset="0"/>
              </a:rPr>
            </a:br>
            <a:endParaRPr lang="en-US" dirty="0">
              <a:latin typeface="Arial" charset="0"/>
            </a:endParaRPr>
          </a:p>
          <a:p>
            <a:pPr eaLnBrk="1" hangingPunct="1"/>
            <a:r>
              <a:rPr lang="en-US" u="sng" dirty="0" err="1" smtClean="0">
                <a:latin typeface="Arial" charset="0"/>
              </a:rPr>
              <a:t>Mutex</a:t>
            </a:r>
            <a:r>
              <a:rPr lang="en-US" u="sng" dirty="0" smtClean="0">
                <a:latin typeface="Arial" charset="0"/>
              </a:rPr>
              <a:t> locks and conditions variables together </a:t>
            </a:r>
            <a:r>
              <a:rPr lang="en-US" dirty="0" smtClean="0">
                <a:latin typeface="Arial" charset="0"/>
              </a:rPr>
              <a:t>can be used like monitors. But there is no monitor construct in C and </a:t>
            </a:r>
            <a:r>
              <a:rPr lang="en-US" dirty="0" err="1" smtClean="0">
                <a:latin typeface="Arial" charset="0"/>
              </a:rPr>
              <a:t>pthreads</a:t>
            </a:r>
            <a:endParaRPr lang="en-US" dirty="0">
              <a:latin typeface="Arial" charset="0"/>
            </a:endParaRPr>
          </a:p>
          <a:p>
            <a:pPr eaLnBrk="1" hangingPunct="1"/>
            <a:r>
              <a:rPr lang="en-US" dirty="0">
                <a:latin typeface="Arial" charset="0"/>
              </a:rPr>
              <a:t>Non-portable extensions include:</a:t>
            </a:r>
          </a:p>
          <a:p>
            <a:pPr lvl="1" eaLnBrk="1" hangingPunct="1"/>
            <a:r>
              <a:rPr lang="en-US" dirty="0">
                <a:solidFill>
                  <a:srgbClr val="008000"/>
                </a:solidFill>
                <a:latin typeface="Arial" charset="0"/>
              </a:rPr>
              <a:t>read-write locks</a:t>
            </a:r>
          </a:p>
          <a:p>
            <a:pPr lvl="1" eaLnBrk="1" hangingPunct="1"/>
            <a:r>
              <a:rPr lang="en-US" dirty="0">
                <a:solidFill>
                  <a:srgbClr val="008000"/>
                </a:solidFill>
                <a:latin typeface="Arial" charset="0"/>
              </a:rPr>
              <a:t>spin locks</a:t>
            </a:r>
          </a:p>
          <a:p>
            <a:pPr eaLnBrk="1" hangingPunct="1"/>
            <a:endParaRPr lang="en-US" dirty="0">
              <a:latin typeface="Arial" charset="0"/>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Pthreads</a:t>
            </a:r>
            <a:endParaRPr lang="en-US" dirty="0"/>
          </a:p>
        </p:txBody>
      </p:sp>
      <p:sp>
        <p:nvSpPr>
          <p:cNvPr id="3" name="Content Placeholder 2"/>
          <p:cNvSpPr>
            <a:spLocks noGrp="1"/>
          </p:cNvSpPr>
          <p:nvPr>
            <p:ph idx="1"/>
          </p:nvPr>
        </p:nvSpPr>
        <p:spPr/>
        <p:txBody>
          <a:bodyPr/>
          <a:lstStyle/>
          <a:p>
            <a:r>
              <a:rPr lang="en-US" dirty="0" smtClean="0"/>
              <a:t>Use of </a:t>
            </a:r>
            <a:r>
              <a:rPr lang="en-US" dirty="0" err="1" smtClean="0">
                <a:solidFill>
                  <a:srgbClr val="FF0000"/>
                </a:solidFill>
              </a:rPr>
              <a:t>mutex</a:t>
            </a:r>
            <a:r>
              <a:rPr lang="en-US" dirty="0" smtClean="0">
                <a:solidFill>
                  <a:srgbClr val="FF0000"/>
                </a:solidFill>
              </a:rPr>
              <a:t> locks </a:t>
            </a:r>
            <a:r>
              <a:rPr lang="en-US" dirty="0" smtClean="0"/>
              <a:t>and </a:t>
            </a:r>
            <a:r>
              <a:rPr lang="en-US" dirty="0" smtClean="0">
                <a:solidFill>
                  <a:srgbClr val="FF0000"/>
                </a:solidFill>
              </a:rPr>
              <a:t>condition variables </a:t>
            </a:r>
            <a:r>
              <a:rPr lang="en-US" dirty="0" smtClean="0"/>
              <a:t>are very common in multithreaded </a:t>
            </a:r>
            <a:r>
              <a:rPr lang="en-US" dirty="0" err="1" smtClean="0"/>
              <a:t>Pthread</a:t>
            </a:r>
            <a:r>
              <a:rPr lang="en-US" dirty="0" smtClean="0"/>
              <a:t> programs in Linux</a:t>
            </a:r>
          </a:p>
          <a:p>
            <a:pPr lvl="1"/>
            <a:r>
              <a:rPr lang="en-US" dirty="0" smtClean="0"/>
              <a:t>Also they are </a:t>
            </a:r>
            <a:r>
              <a:rPr lang="en-US" dirty="0" smtClean="0">
                <a:solidFill>
                  <a:srgbClr val="FF0000"/>
                </a:solidFill>
              </a:rPr>
              <a:t>recommended</a:t>
            </a:r>
            <a:r>
              <a:rPr lang="en-US" dirty="0" smtClean="0"/>
              <a:t> synchronization variables.</a:t>
            </a:r>
          </a:p>
          <a:p>
            <a:r>
              <a:rPr lang="en-US" dirty="0" smtClean="0"/>
              <a:t>Usage patterns exist for use of </a:t>
            </a:r>
            <a:r>
              <a:rPr lang="en-US" dirty="0" err="1" smtClean="0"/>
              <a:t>mutex</a:t>
            </a:r>
            <a:r>
              <a:rPr lang="en-US" dirty="0" smtClean="0"/>
              <a:t> and condition variables. </a:t>
            </a:r>
          </a:p>
          <a:p>
            <a:pPr lvl="1"/>
            <a:r>
              <a:rPr lang="en-US" dirty="0" smtClean="0"/>
              <a:t>Study and use them. </a:t>
            </a:r>
          </a:p>
          <a:p>
            <a:r>
              <a:rPr lang="en-US" dirty="0" smtClean="0"/>
              <a:t>Note that there is no monitor in C. </a:t>
            </a:r>
          </a:p>
          <a:p>
            <a:pPr lvl="1"/>
            <a:r>
              <a:rPr lang="en-US" dirty="0" smtClean="0"/>
              <a:t>Hence </a:t>
            </a:r>
            <a:r>
              <a:rPr lang="en-US" dirty="0" smtClean="0">
                <a:solidFill>
                  <a:srgbClr val="008000"/>
                </a:solidFill>
              </a:rPr>
              <a:t>condition variables </a:t>
            </a:r>
            <a:r>
              <a:rPr lang="en-US" dirty="0" smtClean="0"/>
              <a:t>in a </a:t>
            </a:r>
            <a:r>
              <a:rPr lang="en-US" dirty="0" err="1" smtClean="0"/>
              <a:t>Pthread</a:t>
            </a:r>
            <a:r>
              <a:rPr lang="en-US" dirty="0" smtClean="0"/>
              <a:t> C program is not accessed inside  a monitor. </a:t>
            </a:r>
          </a:p>
          <a:p>
            <a:pPr lvl="1"/>
            <a:r>
              <a:rPr lang="en-US" dirty="0" smtClean="0"/>
              <a:t>Therefore they are used in </a:t>
            </a:r>
            <a:r>
              <a:rPr lang="en-US" dirty="0" smtClean="0">
                <a:solidFill>
                  <a:srgbClr val="008000"/>
                </a:solidFill>
              </a:rPr>
              <a:t>combination with </a:t>
            </a:r>
            <a:r>
              <a:rPr lang="en-US" dirty="0" err="1" smtClean="0">
                <a:solidFill>
                  <a:srgbClr val="008000"/>
                </a:solidFill>
              </a:rPr>
              <a:t>mutex</a:t>
            </a:r>
            <a:r>
              <a:rPr lang="en-US" dirty="0" smtClean="0">
                <a:solidFill>
                  <a:srgbClr val="008000"/>
                </a:solidFill>
              </a:rPr>
              <a:t> locks</a:t>
            </a:r>
            <a:r>
              <a:rPr lang="en-US" dirty="0" smtClean="0"/>
              <a:t>. </a:t>
            </a:r>
          </a:p>
          <a:p>
            <a:pPr lvl="1"/>
            <a:r>
              <a:rPr lang="en-US" dirty="0" smtClean="0"/>
              <a:t>We need explicit locking (with </a:t>
            </a:r>
            <a:r>
              <a:rPr lang="en-US" dirty="0" err="1" smtClean="0"/>
              <a:t>mutex</a:t>
            </a:r>
            <a:r>
              <a:rPr lang="en-US" dirty="0" smtClean="0"/>
              <a:t> locks) to be used in our </a:t>
            </a:r>
            <a:r>
              <a:rPr lang="en-US" dirty="0" err="1" smtClean="0"/>
              <a:t>Pthread</a:t>
            </a:r>
            <a:r>
              <a:rPr lang="en-US" dirty="0" smtClean="0"/>
              <a:t> programs (with monitor this is not required, but no monitor in C). </a:t>
            </a:r>
          </a:p>
          <a:p>
            <a:pPr lvl="2"/>
            <a:r>
              <a:rPr lang="en-US" dirty="0" smtClean="0"/>
              <a:t>Get lock at  </a:t>
            </a:r>
            <a:r>
              <a:rPr lang="en-US" u="sng" dirty="0" smtClean="0"/>
              <a:t>function start </a:t>
            </a:r>
            <a:r>
              <a:rPr lang="en-US" dirty="0" smtClean="0"/>
              <a:t>and release lock at </a:t>
            </a:r>
            <a:r>
              <a:rPr lang="en-US" u="sng" dirty="0" smtClean="0"/>
              <a:t>function end</a:t>
            </a:r>
            <a:r>
              <a:rPr lang="en-US" dirty="0" smtClean="0"/>
              <a:t>. </a:t>
            </a:r>
          </a:p>
        </p:txBody>
      </p:sp>
      <p:sp>
        <p:nvSpPr>
          <p:cNvPr id="4" name="Slide Number Placeholder 3"/>
          <p:cNvSpPr>
            <a:spLocks noGrp="1"/>
          </p:cNvSpPr>
          <p:nvPr>
            <p:ph type="sldNum" sz="quarter" idx="10"/>
          </p:nvPr>
        </p:nvSpPr>
        <p:spPr/>
        <p:txBody>
          <a:bodyPr/>
          <a:lstStyle/>
          <a:p>
            <a:fld id="{F9B3A24B-35A3-8C41-A4A9-E51EFC900D67}" type="slidenum">
              <a:rPr lang="en-US" smtClean="0"/>
              <a:pPr/>
              <a:t>83</a:t>
            </a:fld>
            <a:endParaRPr lang="en-US"/>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Pthreads</a:t>
            </a:r>
            <a:r>
              <a:rPr lang="en-US" dirty="0" smtClean="0"/>
              <a:t> </a:t>
            </a:r>
            <a:endParaRPr lang="en-US" dirty="0"/>
          </a:p>
        </p:txBody>
      </p:sp>
      <p:sp>
        <p:nvSpPr>
          <p:cNvPr id="4" name="Slide Number Placeholder 3"/>
          <p:cNvSpPr>
            <a:spLocks noGrp="1"/>
          </p:cNvSpPr>
          <p:nvPr>
            <p:ph type="sldNum" sz="quarter" idx="10"/>
          </p:nvPr>
        </p:nvSpPr>
        <p:spPr/>
        <p:txBody>
          <a:bodyPr/>
          <a:lstStyle/>
          <a:p>
            <a:fld id="{F9B3A24B-35A3-8C41-A4A9-E51EFC900D67}" type="slidenum">
              <a:rPr lang="en-US" smtClean="0"/>
              <a:pPr/>
              <a:t>84</a:t>
            </a:fld>
            <a:endParaRPr lang="en-US"/>
          </a:p>
        </p:txBody>
      </p:sp>
      <p:sp>
        <p:nvSpPr>
          <p:cNvPr id="5" name="TextBox 4"/>
          <p:cNvSpPr txBox="1"/>
          <p:nvPr/>
        </p:nvSpPr>
        <p:spPr>
          <a:xfrm>
            <a:off x="2339752" y="2132856"/>
            <a:ext cx="3993401" cy="3139321"/>
          </a:xfrm>
          <a:prstGeom prst="rect">
            <a:avLst/>
          </a:prstGeom>
          <a:noFill/>
        </p:spPr>
        <p:txBody>
          <a:bodyPr wrap="none" rtlCol="0">
            <a:spAutoFit/>
          </a:bodyPr>
          <a:lstStyle/>
          <a:p>
            <a:r>
              <a:rPr lang="en-US" b="0" dirty="0" smtClean="0"/>
              <a:t>#include &lt;</a:t>
            </a:r>
            <a:r>
              <a:rPr lang="en-US" b="0" dirty="0" err="1" smtClean="0"/>
              <a:t>pthread.h</a:t>
            </a:r>
            <a:r>
              <a:rPr lang="en-US" b="0" dirty="0" smtClean="0"/>
              <a:t>&gt;</a:t>
            </a:r>
          </a:p>
          <a:p>
            <a:endParaRPr lang="en-US" b="0" dirty="0" smtClean="0"/>
          </a:p>
          <a:p>
            <a:r>
              <a:rPr lang="en-US" b="0" dirty="0" err="1" smtClean="0"/>
              <a:t>pthread_mutex_t</a:t>
            </a:r>
            <a:r>
              <a:rPr lang="en-US" b="0" dirty="0" smtClean="0"/>
              <a:t> </a:t>
            </a:r>
            <a:r>
              <a:rPr lang="en-US" b="0" dirty="0" err="1" smtClean="0"/>
              <a:t>mutex</a:t>
            </a:r>
            <a:r>
              <a:rPr lang="en-US" b="0" dirty="0" smtClean="0"/>
              <a:t>; </a:t>
            </a:r>
          </a:p>
          <a:p>
            <a:r>
              <a:rPr lang="en-US" b="0" dirty="0" err="1" smtClean="0"/>
              <a:t>pthread_mutex_init</a:t>
            </a:r>
            <a:r>
              <a:rPr lang="en-US" b="0" dirty="0" smtClean="0"/>
              <a:t> (&amp;</a:t>
            </a:r>
            <a:r>
              <a:rPr lang="en-US" b="0" dirty="0" err="1" smtClean="0"/>
              <a:t>mutex</a:t>
            </a:r>
            <a:r>
              <a:rPr lang="en-US" b="0" dirty="0" smtClean="0"/>
              <a:t>, NULL); </a:t>
            </a:r>
          </a:p>
          <a:p>
            <a:endParaRPr lang="en-US" b="0" dirty="0" smtClean="0"/>
          </a:p>
          <a:p>
            <a:endParaRPr lang="en-US" b="0" dirty="0" smtClean="0"/>
          </a:p>
          <a:p>
            <a:r>
              <a:rPr lang="en-US" b="0" dirty="0" err="1" smtClean="0"/>
              <a:t>pthread_mutex_lock</a:t>
            </a:r>
            <a:r>
              <a:rPr lang="en-US" b="0" dirty="0" smtClean="0"/>
              <a:t> (&amp;</a:t>
            </a:r>
            <a:r>
              <a:rPr lang="en-US" b="0" dirty="0" err="1" smtClean="0"/>
              <a:t>mutex</a:t>
            </a:r>
            <a:r>
              <a:rPr lang="en-US" b="0" dirty="0" smtClean="0"/>
              <a:t>); </a:t>
            </a:r>
          </a:p>
          <a:p>
            <a:endParaRPr lang="en-US" b="0" dirty="0" smtClean="0"/>
          </a:p>
          <a:p>
            <a:r>
              <a:rPr lang="en-US" b="0" dirty="0" smtClean="0"/>
              <a:t>// CS</a:t>
            </a:r>
          </a:p>
          <a:p>
            <a:endParaRPr lang="en-US" b="0" dirty="0" smtClean="0"/>
          </a:p>
          <a:p>
            <a:r>
              <a:rPr lang="en-US" b="0" dirty="0" err="1" smtClean="0"/>
              <a:t>pthread_mutex_unlock</a:t>
            </a:r>
            <a:r>
              <a:rPr lang="en-US" b="0" dirty="0" smtClean="0"/>
              <a:t> (&amp;</a:t>
            </a:r>
            <a:r>
              <a:rPr lang="en-US" b="0" dirty="0" err="1" smtClean="0"/>
              <a:t>mutex</a:t>
            </a:r>
            <a:r>
              <a:rPr lang="en-US" b="0" dirty="0" smtClean="0"/>
              <a:t>); </a:t>
            </a:r>
            <a:endParaRPr lang="en-US" b="0"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Pthreads</a:t>
            </a:r>
            <a:r>
              <a:rPr lang="en-US" dirty="0" smtClean="0"/>
              <a:t> also have </a:t>
            </a:r>
            <a:r>
              <a:rPr lang="en-US" dirty="0" smtClean="0">
                <a:solidFill>
                  <a:schemeClr val="accent2">
                    <a:lumMod val="50000"/>
                  </a:schemeClr>
                </a:solidFill>
              </a:rPr>
              <a:t>broadcast</a:t>
            </a:r>
            <a:r>
              <a:rPr lang="en-US" dirty="0" smtClean="0"/>
              <a:t> call</a:t>
            </a:r>
            <a:r>
              <a:rPr lang="en-US" dirty="0"/>
              <a:t> </a:t>
            </a:r>
            <a:r>
              <a:rPr lang="en-US" dirty="0" smtClean="0"/>
              <a:t>on a condition variable. </a:t>
            </a:r>
          </a:p>
          <a:p>
            <a:pPr lvl="1"/>
            <a:r>
              <a:rPr lang="en-US" dirty="0" smtClean="0"/>
              <a:t>Wakes up all sleeping / waiting processes. </a:t>
            </a:r>
          </a:p>
          <a:p>
            <a:r>
              <a:rPr lang="en-US" dirty="0" smtClean="0">
                <a:solidFill>
                  <a:srgbClr val="FF0000"/>
                </a:solidFill>
              </a:rPr>
              <a:t>Mesa</a:t>
            </a:r>
            <a:r>
              <a:rPr lang="en-US" dirty="0" smtClean="0"/>
              <a:t> semantics is used. </a:t>
            </a:r>
          </a:p>
          <a:p>
            <a:r>
              <a:rPr lang="en-US" dirty="0" smtClean="0"/>
              <a:t>The wait should be done in a loop (while loop). </a:t>
            </a:r>
          </a:p>
          <a:p>
            <a:pPr lvl="1"/>
            <a:r>
              <a:rPr lang="en-US" i="1" u="sng" dirty="0"/>
              <a:t>c</a:t>
            </a:r>
            <a:r>
              <a:rPr lang="en-US" i="1" u="sng" dirty="0" smtClean="0"/>
              <a:t>heck condition and wait </a:t>
            </a:r>
            <a:r>
              <a:rPr lang="en-US" dirty="0" smtClean="0"/>
              <a:t>Loop. </a:t>
            </a:r>
          </a:p>
          <a:p>
            <a:pPr lvl="1"/>
            <a:r>
              <a:rPr lang="en-US" dirty="0" smtClean="0"/>
              <a:t>Do not check condition with an “if” statement. </a:t>
            </a:r>
          </a:p>
          <a:p>
            <a:pPr lvl="2"/>
            <a:r>
              <a:rPr lang="en-US" dirty="0" smtClean="0"/>
              <a:t>Check with “while” statement</a:t>
            </a:r>
          </a:p>
          <a:p>
            <a:endParaRPr lang="en-US" dirty="0"/>
          </a:p>
        </p:txBody>
      </p:sp>
      <p:sp>
        <p:nvSpPr>
          <p:cNvPr id="4" name="Slide Number Placeholder 3"/>
          <p:cNvSpPr>
            <a:spLocks noGrp="1"/>
          </p:cNvSpPr>
          <p:nvPr>
            <p:ph type="sldNum" sz="quarter" idx="10"/>
          </p:nvPr>
        </p:nvSpPr>
        <p:spPr/>
        <p:txBody>
          <a:bodyPr/>
          <a:lstStyle/>
          <a:p>
            <a:fld id="{F9B3A24B-35A3-8C41-A4A9-E51EFC900D67}" type="slidenum">
              <a:rPr lang="en-US" smtClean="0"/>
              <a:pPr/>
              <a:t>85</a:t>
            </a:fld>
            <a:endParaRPr lang="en-US"/>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Usage Pattern</a:t>
            </a:r>
            <a:endParaRPr lang="en-US" dirty="0"/>
          </a:p>
        </p:txBody>
      </p:sp>
      <p:sp>
        <p:nvSpPr>
          <p:cNvPr id="3" name="Content Placeholder 2"/>
          <p:cNvSpPr>
            <a:spLocks noGrp="1"/>
          </p:cNvSpPr>
          <p:nvPr>
            <p:ph idx="1"/>
          </p:nvPr>
        </p:nvSpPr>
        <p:spPr/>
        <p:txBody>
          <a:bodyPr/>
          <a:lstStyle/>
          <a:p>
            <a:r>
              <a:rPr lang="en-US" dirty="0" smtClean="0"/>
              <a:t>When there is </a:t>
            </a:r>
            <a:r>
              <a:rPr lang="en-US" i="1" dirty="0" smtClean="0"/>
              <a:t>shared state (data) </a:t>
            </a:r>
            <a:r>
              <a:rPr lang="en-US" dirty="0" smtClean="0"/>
              <a:t>to be accessed by multiple processes, encapsulate it into a </a:t>
            </a:r>
            <a:r>
              <a:rPr lang="en-US" dirty="0" smtClean="0">
                <a:solidFill>
                  <a:srgbClr val="FF0000"/>
                </a:solidFill>
              </a:rPr>
              <a:t>shared object:</a:t>
            </a:r>
          </a:p>
          <a:p>
            <a:pPr lvl="1"/>
            <a:r>
              <a:rPr lang="en-US" dirty="0" smtClean="0"/>
              <a:t>Define a </a:t>
            </a:r>
            <a:r>
              <a:rPr lang="en-US" dirty="0" smtClean="0">
                <a:solidFill>
                  <a:srgbClr val="FF0000"/>
                </a:solidFill>
              </a:rPr>
              <a:t>class</a:t>
            </a:r>
            <a:r>
              <a:rPr lang="en-US" dirty="0" smtClean="0"/>
              <a:t> with public/private methods and shared data and some other variables. Shared data (shared state)</a:t>
            </a:r>
          </a:p>
          <a:p>
            <a:pPr lvl="1"/>
            <a:r>
              <a:rPr lang="en-US" dirty="0" smtClean="0"/>
              <a:t>Have a </a:t>
            </a:r>
            <a:r>
              <a:rPr lang="en-US" dirty="0" smtClean="0">
                <a:solidFill>
                  <a:schemeClr val="accent5">
                    <a:lumMod val="50000"/>
                  </a:schemeClr>
                </a:solidFill>
              </a:rPr>
              <a:t>lock</a:t>
            </a:r>
            <a:r>
              <a:rPr lang="en-US" dirty="0" smtClean="0"/>
              <a:t> variable associated with the object (defined in the class)</a:t>
            </a:r>
          </a:p>
          <a:p>
            <a:pPr lvl="1"/>
            <a:r>
              <a:rPr lang="en-US" dirty="0" smtClean="0"/>
              <a:t>Have one or more </a:t>
            </a:r>
            <a:r>
              <a:rPr lang="en-US" dirty="0" smtClean="0">
                <a:solidFill>
                  <a:schemeClr val="accent5">
                    <a:lumMod val="50000"/>
                  </a:schemeClr>
                </a:solidFill>
              </a:rPr>
              <a:t>condition variables </a:t>
            </a:r>
            <a:r>
              <a:rPr lang="en-US" dirty="0" smtClean="0"/>
              <a:t>(defined in the class)</a:t>
            </a:r>
          </a:p>
          <a:p>
            <a:pPr lvl="1"/>
            <a:r>
              <a:rPr lang="en-US" dirty="0" smtClean="0"/>
              <a:t>When a public method will access shared state, make it first acquire the lock in the beginning and release the lock at the end. </a:t>
            </a:r>
          </a:p>
          <a:p>
            <a:pPr lvl="1"/>
            <a:r>
              <a:rPr lang="en-US" dirty="0" smtClean="0"/>
              <a:t>Wait on a condition variable when needed</a:t>
            </a:r>
          </a:p>
          <a:p>
            <a:pPr lvl="2"/>
            <a:r>
              <a:rPr lang="en-US" dirty="0" smtClean="0"/>
              <a:t>Use a while loop for this (this is safer and more modular)</a:t>
            </a:r>
          </a:p>
          <a:p>
            <a:pPr lvl="1"/>
            <a:r>
              <a:rPr lang="en-US" dirty="0" smtClean="0"/>
              <a:t>Signal or Broadcast on a condition variable when needed</a:t>
            </a:r>
          </a:p>
          <a:p>
            <a:pPr lvl="2"/>
            <a:r>
              <a:rPr lang="en-US" dirty="0" smtClean="0"/>
              <a:t>Mesa semantics</a:t>
            </a:r>
          </a:p>
          <a:p>
            <a:pPr lvl="1"/>
            <a:endParaRPr lang="en-US" dirty="0" smtClean="0"/>
          </a:p>
          <a:p>
            <a:pPr lvl="1"/>
            <a:endParaRPr lang="en-US" dirty="0"/>
          </a:p>
        </p:txBody>
      </p:sp>
      <p:sp>
        <p:nvSpPr>
          <p:cNvPr id="4" name="Slide Number Placeholder 3"/>
          <p:cNvSpPr>
            <a:spLocks noGrp="1"/>
          </p:cNvSpPr>
          <p:nvPr>
            <p:ph type="sldNum" sz="quarter" idx="10"/>
          </p:nvPr>
        </p:nvSpPr>
        <p:spPr/>
        <p:txBody>
          <a:bodyPr/>
          <a:lstStyle/>
          <a:p>
            <a:fld id="{F9B3A24B-35A3-8C41-A4A9-E51EFC900D67}" type="slidenum">
              <a:rPr lang="en-US" smtClean="0"/>
              <a:pPr/>
              <a:t>86</a:t>
            </a:fld>
            <a:endParaRPr lang="en-US"/>
          </a:p>
        </p:txBody>
      </p:sp>
    </p:spTree>
    <p:extLst>
      <p:ext uri="{BB962C8B-B14F-4D97-AF65-F5344CB8AC3E}">
        <p14:creationId xmlns:p14="http://schemas.microsoft.com/office/powerpoint/2010/main" val="419918084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4" name="Slide Number Placeholder 3"/>
          <p:cNvSpPr>
            <a:spLocks noGrp="1"/>
          </p:cNvSpPr>
          <p:nvPr>
            <p:ph type="sldNum" sz="quarter" idx="10"/>
          </p:nvPr>
        </p:nvSpPr>
        <p:spPr/>
        <p:txBody>
          <a:bodyPr/>
          <a:lstStyle/>
          <a:p>
            <a:fld id="{F9B3A24B-35A3-8C41-A4A9-E51EFC900D67}" type="slidenum">
              <a:rPr lang="en-US" smtClean="0"/>
              <a:pPr/>
              <a:t>87</a:t>
            </a:fld>
            <a:endParaRPr lang="en-US"/>
          </a:p>
        </p:txBody>
      </p:sp>
      <p:sp>
        <p:nvSpPr>
          <p:cNvPr id="5" name="TextBox 4"/>
          <p:cNvSpPr txBox="1"/>
          <p:nvPr/>
        </p:nvSpPr>
        <p:spPr>
          <a:xfrm>
            <a:off x="611560" y="1934829"/>
            <a:ext cx="3444022" cy="2862323"/>
          </a:xfrm>
          <a:prstGeom prst="rect">
            <a:avLst/>
          </a:prstGeom>
          <a:noFill/>
        </p:spPr>
        <p:txBody>
          <a:bodyPr wrap="none" rtlCol="0">
            <a:spAutoFit/>
          </a:bodyPr>
          <a:lstStyle/>
          <a:p>
            <a:r>
              <a:rPr lang="en-US" b="0" u="sng" dirty="0" smtClean="0"/>
              <a:t>method1 body: </a:t>
            </a:r>
          </a:p>
          <a:p>
            <a:endParaRPr lang="en-US" b="0" dirty="0"/>
          </a:p>
          <a:p>
            <a:r>
              <a:rPr lang="en-US" b="0" dirty="0" smtClean="0"/>
              <a:t>acquire (lock)</a:t>
            </a:r>
            <a:endParaRPr lang="en-US" b="0" dirty="0"/>
          </a:p>
          <a:p>
            <a:r>
              <a:rPr lang="en-US" b="0" dirty="0" smtClean="0"/>
              <a:t>//access shared state</a:t>
            </a:r>
          </a:p>
          <a:p>
            <a:endParaRPr lang="en-US" b="0" dirty="0"/>
          </a:p>
          <a:p>
            <a:r>
              <a:rPr lang="en-US" b="0" dirty="0"/>
              <a:t>w</a:t>
            </a:r>
            <a:r>
              <a:rPr lang="en-US" b="0" dirty="0" smtClean="0"/>
              <a:t>hile </a:t>
            </a:r>
            <a:r>
              <a:rPr lang="en-US" b="0" dirty="0" smtClean="0">
                <a:solidFill>
                  <a:srgbClr val="FF0000"/>
                </a:solidFill>
              </a:rPr>
              <a:t>(! </a:t>
            </a:r>
            <a:r>
              <a:rPr lang="en-US" b="0" dirty="0" err="1" smtClean="0">
                <a:solidFill>
                  <a:srgbClr val="FF0000"/>
                </a:solidFill>
              </a:rPr>
              <a:t>an_expected_condition</a:t>
            </a:r>
            <a:r>
              <a:rPr lang="en-US" b="0" dirty="0" smtClean="0"/>
              <a:t>)</a:t>
            </a:r>
          </a:p>
          <a:p>
            <a:r>
              <a:rPr lang="en-US" b="0" dirty="0"/>
              <a:t>	</a:t>
            </a:r>
            <a:r>
              <a:rPr lang="en-US" b="0" dirty="0" smtClean="0">
                <a:solidFill>
                  <a:srgbClr val="FF0000"/>
                </a:solidFill>
              </a:rPr>
              <a:t>wait (cv, </a:t>
            </a:r>
            <a:r>
              <a:rPr lang="en-US" b="0" dirty="0">
                <a:solidFill>
                  <a:srgbClr val="FF0000"/>
                </a:solidFill>
              </a:rPr>
              <a:t>&amp;</a:t>
            </a:r>
            <a:r>
              <a:rPr lang="en-US" b="0" dirty="0" smtClean="0">
                <a:solidFill>
                  <a:srgbClr val="FF0000"/>
                </a:solidFill>
              </a:rPr>
              <a:t>lock);</a:t>
            </a:r>
          </a:p>
          <a:p>
            <a:endParaRPr lang="en-US" b="0" dirty="0"/>
          </a:p>
          <a:p>
            <a:r>
              <a:rPr lang="en-US" b="0" dirty="0"/>
              <a:t>r</a:t>
            </a:r>
            <a:r>
              <a:rPr lang="en-US" b="0" dirty="0" smtClean="0"/>
              <a:t>elease(lock)</a:t>
            </a:r>
          </a:p>
          <a:p>
            <a:r>
              <a:rPr lang="en-US" b="0" dirty="0"/>
              <a:t>r</a:t>
            </a:r>
            <a:r>
              <a:rPr lang="en-US" b="0" dirty="0" smtClean="0"/>
              <a:t>eturn; </a:t>
            </a:r>
            <a:endParaRPr lang="en-US" b="0" dirty="0"/>
          </a:p>
        </p:txBody>
      </p:sp>
      <p:sp>
        <p:nvSpPr>
          <p:cNvPr id="6" name="TextBox 5"/>
          <p:cNvSpPr txBox="1"/>
          <p:nvPr/>
        </p:nvSpPr>
        <p:spPr>
          <a:xfrm>
            <a:off x="4944402" y="1916832"/>
            <a:ext cx="3031599" cy="3416320"/>
          </a:xfrm>
          <a:prstGeom prst="rect">
            <a:avLst/>
          </a:prstGeom>
          <a:noFill/>
        </p:spPr>
        <p:txBody>
          <a:bodyPr wrap="none" rtlCol="0">
            <a:spAutoFit/>
          </a:bodyPr>
          <a:lstStyle/>
          <a:p>
            <a:r>
              <a:rPr lang="en-US" b="0" u="sng" dirty="0" smtClean="0"/>
              <a:t>method2 body: </a:t>
            </a:r>
          </a:p>
          <a:p>
            <a:endParaRPr lang="en-US" b="0" dirty="0"/>
          </a:p>
          <a:p>
            <a:r>
              <a:rPr lang="en-US" b="0" dirty="0"/>
              <a:t>a</a:t>
            </a:r>
            <a:r>
              <a:rPr lang="en-US" b="0" dirty="0" smtClean="0"/>
              <a:t>cquire (lock)</a:t>
            </a:r>
          </a:p>
          <a:p>
            <a:r>
              <a:rPr lang="en-US" b="0" dirty="0" smtClean="0"/>
              <a:t>//access shared state</a:t>
            </a:r>
          </a:p>
          <a:p>
            <a:endParaRPr lang="en-US" b="0" dirty="0" smtClean="0"/>
          </a:p>
          <a:p>
            <a:r>
              <a:rPr lang="en-US" b="0" dirty="0" smtClean="0"/>
              <a:t>// change the state to make </a:t>
            </a:r>
            <a:br>
              <a:rPr lang="en-US" b="0" dirty="0" smtClean="0"/>
            </a:br>
            <a:r>
              <a:rPr lang="en-US" b="0" dirty="0" smtClean="0"/>
              <a:t>// expected condition true</a:t>
            </a:r>
          </a:p>
          <a:p>
            <a:r>
              <a:rPr lang="en-US" b="0" dirty="0" smtClean="0">
                <a:solidFill>
                  <a:srgbClr val="FF0000"/>
                </a:solidFill>
              </a:rPr>
              <a:t>signal(cv)</a:t>
            </a:r>
          </a:p>
          <a:p>
            <a:r>
              <a:rPr lang="en-US" b="0" dirty="0" smtClean="0"/>
              <a:t>// or broadcast (cv);</a:t>
            </a:r>
          </a:p>
          <a:p>
            <a:endParaRPr lang="en-US" b="0" dirty="0"/>
          </a:p>
          <a:p>
            <a:r>
              <a:rPr lang="en-US" b="0" dirty="0"/>
              <a:t>r</a:t>
            </a:r>
            <a:r>
              <a:rPr lang="en-US" b="0" dirty="0" smtClean="0"/>
              <a:t>elease(lock)</a:t>
            </a:r>
          </a:p>
          <a:p>
            <a:r>
              <a:rPr lang="en-US" b="0" dirty="0"/>
              <a:t>r</a:t>
            </a:r>
            <a:r>
              <a:rPr lang="en-US" b="0" dirty="0" smtClean="0"/>
              <a:t>eturn; </a:t>
            </a:r>
            <a:endParaRPr lang="en-US" b="0" dirty="0"/>
          </a:p>
        </p:txBody>
      </p:sp>
      <p:sp>
        <p:nvSpPr>
          <p:cNvPr id="3" name="TextBox 2"/>
          <p:cNvSpPr txBox="1"/>
          <p:nvPr/>
        </p:nvSpPr>
        <p:spPr>
          <a:xfrm>
            <a:off x="2605300" y="1286126"/>
            <a:ext cx="2339102" cy="646331"/>
          </a:xfrm>
          <a:prstGeom prst="rect">
            <a:avLst/>
          </a:prstGeom>
          <a:noFill/>
        </p:spPr>
        <p:txBody>
          <a:bodyPr wrap="none" rtlCol="0">
            <a:spAutoFit/>
          </a:bodyPr>
          <a:lstStyle/>
          <a:p>
            <a:r>
              <a:rPr lang="en-US" b="0" dirty="0" smtClean="0">
                <a:solidFill>
                  <a:schemeClr val="accent5">
                    <a:lumMod val="50000"/>
                  </a:schemeClr>
                </a:solidFill>
              </a:rPr>
              <a:t>cv: condition variable</a:t>
            </a:r>
          </a:p>
          <a:p>
            <a:r>
              <a:rPr lang="en-US" b="0" dirty="0">
                <a:solidFill>
                  <a:schemeClr val="accent5">
                    <a:lumMod val="50000"/>
                  </a:schemeClr>
                </a:solidFill>
              </a:rPr>
              <a:t>l</a:t>
            </a:r>
            <a:r>
              <a:rPr lang="en-US" b="0" dirty="0" smtClean="0">
                <a:solidFill>
                  <a:schemeClr val="accent5">
                    <a:lumMod val="50000"/>
                  </a:schemeClr>
                </a:solidFill>
              </a:rPr>
              <a:t>ock: a lock variable</a:t>
            </a:r>
            <a:endParaRPr lang="en-US" b="0" dirty="0">
              <a:solidFill>
                <a:schemeClr val="accent5">
                  <a:lumMod val="50000"/>
                </a:schemeClr>
              </a:solidFill>
            </a:endParaRPr>
          </a:p>
        </p:txBody>
      </p:sp>
    </p:spTree>
    <p:extLst>
      <p:ext uri="{BB962C8B-B14F-4D97-AF65-F5344CB8AC3E}">
        <p14:creationId xmlns:p14="http://schemas.microsoft.com/office/powerpoint/2010/main" val="341746120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BD043802-0DC4-FD44-9DF5-7BACCD6A2158}" type="slidenum">
              <a:rPr lang="en-US" b="0"/>
              <a:pPr eaLnBrk="1" hangingPunct="1"/>
              <a:t>88</a:t>
            </a:fld>
            <a:endParaRPr lang="en-US" b="0"/>
          </a:p>
        </p:txBody>
      </p:sp>
      <p:sp>
        <p:nvSpPr>
          <p:cNvPr id="83971" name="Rectangle 2"/>
          <p:cNvSpPr>
            <a:spLocks noGrp="1" noChangeArrowheads="1"/>
          </p:cNvSpPr>
          <p:nvPr>
            <p:ph type="title"/>
          </p:nvPr>
        </p:nvSpPr>
        <p:spPr/>
        <p:txBody>
          <a:bodyPr/>
          <a:lstStyle/>
          <a:p>
            <a:pPr eaLnBrk="1" hangingPunct="1"/>
            <a:r>
              <a:rPr lang="en-US">
                <a:latin typeface="Arial" charset="0"/>
              </a:rPr>
              <a:t>References</a:t>
            </a:r>
          </a:p>
        </p:txBody>
      </p:sp>
      <p:sp>
        <p:nvSpPr>
          <p:cNvPr id="83972" name="Rectangle 3"/>
          <p:cNvSpPr>
            <a:spLocks noGrp="1" noChangeArrowheads="1"/>
          </p:cNvSpPr>
          <p:nvPr>
            <p:ph type="body" idx="1"/>
          </p:nvPr>
        </p:nvSpPr>
        <p:spPr/>
        <p:txBody>
          <a:bodyPr/>
          <a:lstStyle/>
          <a:p>
            <a:pPr eaLnBrk="1" hangingPunct="1"/>
            <a:r>
              <a:rPr lang="en-US">
                <a:latin typeface="Arial" charset="0"/>
              </a:rPr>
              <a:t>The slides here are adapted/modified from the textbook and its slides: Operating System Concepts, Silberschatz  et al., 7th &amp; 8th editions,  Wiley. </a:t>
            </a:r>
          </a:p>
          <a:p>
            <a:pPr eaLnBrk="1" hangingPunct="1"/>
            <a:r>
              <a:rPr lang="en-US">
                <a:latin typeface="Arial" charset="0"/>
              </a:rPr>
              <a:t>Operating System Concepts, 7</a:t>
            </a:r>
            <a:r>
              <a:rPr lang="en-US" baseline="30000">
                <a:latin typeface="Arial" charset="0"/>
              </a:rPr>
              <a:t>th</a:t>
            </a:r>
            <a:r>
              <a:rPr lang="en-US">
                <a:latin typeface="Arial" charset="0"/>
              </a:rPr>
              <a:t> and 8</a:t>
            </a:r>
            <a:r>
              <a:rPr lang="en-US" baseline="30000">
                <a:latin typeface="Arial" charset="0"/>
              </a:rPr>
              <a:t>th</a:t>
            </a:r>
            <a:r>
              <a:rPr lang="en-US">
                <a:latin typeface="Arial" charset="0"/>
              </a:rPr>
              <a:t> editions, Silberschatz et al. Wiley. </a:t>
            </a:r>
          </a:p>
          <a:p>
            <a:pPr eaLnBrk="1" hangingPunct="1"/>
            <a:r>
              <a:rPr lang="en-US">
                <a:latin typeface="Arial" charset="0"/>
              </a:rPr>
              <a:t>Modern Operating Systems, Andrew S. Tanenbaum, 3</a:t>
            </a:r>
            <a:r>
              <a:rPr lang="en-US" baseline="30000">
                <a:latin typeface="Arial" charset="0"/>
              </a:rPr>
              <a:t>rd</a:t>
            </a:r>
            <a:r>
              <a:rPr lang="en-US">
                <a:latin typeface="Arial" charset="0"/>
              </a:rPr>
              <a:t> edition, 2009.</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58142169-CA72-914E-B2E5-D176102CCE4C}" type="slidenum">
              <a:rPr lang="en-US" b="0"/>
              <a:pPr eaLnBrk="1" hangingPunct="1"/>
              <a:t>89</a:t>
            </a:fld>
            <a:endParaRPr lang="en-US" b="0"/>
          </a:p>
        </p:txBody>
      </p:sp>
      <p:sp>
        <p:nvSpPr>
          <p:cNvPr id="84995" name="Rectangle 2"/>
          <p:cNvSpPr>
            <a:spLocks noGrp="1" noChangeArrowheads="1"/>
          </p:cNvSpPr>
          <p:nvPr>
            <p:ph type="ctrTitle"/>
          </p:nvPr>
        </p:nvSpPr>
        <p:spPr/>
        <p:txBody>
          <a:bodyPr/>
          <a:lstStyle/>
          <a:p>
            <a:pPr eaLnBrk="1" hangingPunct="1"/>
            <a:r>
              <a:rPr lang="en-US">
                <a:latin typeface="Arial" charset="0"/>
              </a:rPr>
              <a:t>Additional Study Material</a:t>
            </a:r>
          </a:p>
        </p:txBody>
      </p:sp>
      <p:sp>
        <p:nvSpPr>
          <p:cNvPr id="84996" name="Rectangle 4"/>
          <p:cNvSpPr>
            <a:spLocks noGrp="1" noChangeArrowheads="1"/>
          </p:cNvSpPr>
          <p:nvPr>
            <p:ph type="subTitle" idx="1"/>
          </p:nvPr>
        </p:nvSpPr>
        <p:spPr/>
        <p:txBody>
          <a:bodyPr/>
          <a:lstStyle/>
          <a:p>
            <a:pPr eaLnBrk="1" hangingPunct="1"/>
            <a:endParaRPr lang="tr-TR">
              <a:latin typeface="Arial"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87CCAD32-C8CD-7B4A-ACFD-17F94C86D184}" type="slidenum">
              <a:rPr lang="en-US" b="0"/>
              <a:pPr eaLnBrk="1" hangingPunct="1"/>
              <a:t>9</a:t>
            </a:fld>
            <a:endParaRPr lang="en-US" b="0"/>
          </a:p>
        </p:txBody>
      </p:sp>
      <p:sp>
        <p:nvSpPr>
          <p:cNvPr id="10243" name="Rectangle 33"/>
          <p:cNvSpPr>
            <a:spLocks noChangeArrowheads="1"/>
          </p:cNvSpPr>
          <p:nvPr/>
        </p:nvSpPr>
        <p:spPr bwMode="auto">
          <a:xfrm>
            <a:off x="5805488" y="4354513"/>
            <a:ext cx="2752725" cy="946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p>
            <a:pPr>
              <a:lnSpc>
                <a:spcPct val="90000"/>
              </a:lnSpc>
              <a:spcBef>
                <a:spcPct val="20000"/>
              </a:spcBef>
            </a:pPr>
            <a:r>
              <a:rPr lang="en-US">
                <a:solidFill>
                  <a:srgbClr val="FF9900"/>
                </a:solidFill>
              </a:rPr>
              <a:t>register2 = count</a:t>
            </a:r>
          </a:p>
          <a:p>
            <a:pPr>
              <a:lnSpc>
                <a:spcPct val="90000"/>
              </a:lnSpc>
              <a:spcBef>
                <a:spcPct val="20000"/>
              </a:spcBef>
            </a:pPr>
            <a:r>
              <a:rPr lang="en-US">
                <a:solidFill>
                  <a:srgbClr val="FF9900"/>
                </a:solidFill>
              </a:rPr>
              <a:t>register2 = register2 – 1</a:t>
            </a:r>
          </a:p>
          <a:p>
            <a:pPr>
              <a:lnSpc>
                <a:spcPct val="90000"/>
              </a:lnSpc>
              <a:spcBef>
                <a:spcPct val="20000"/>
              </a:spcBef>
            </a:pPr>
            <a:r>
              <a:rPr lang="en-US">
                <a:solidFill>
                  <a:srgbClr val="FF9900"/>
                </a:solidFill>
              </a:rPr>
              <a:t>count = register2</a:t>
            </a:r>
          </a:p>
        </p:txBody>
      </p:sp>
      <p:sp>
        <p:nvSpPr>
          <p:cNvPr id="10244" name="Text Box 31"/>
          <p:cNvSpPr txBox="1">
            <a:spLocks noChangeArrowheads="1"/>
          </p:cNvSpPr>
          <p:nvPr/>
        </p:nvSpPr>
        <p:spPr bwMode="auto">
          <a:xfrm>
            <a:off x="5718175" y="2487613"/>
            <a:ext cx="2759075" cy="9159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a:solidFill>
                  <a:srgbClr val="FF9900"/>
                </a:solidFill>
              </a:rPr>
              <a:t>register1 = count</a:t>
            </a:r>
          </a:p>
          <a:p>
            <a:pPr eaLnBrk="1" hangingPunct="1"/>
            <a:r>
              <a:rPr lang="en-US">
                <a:solidFill>
                  <a:srgbClr val="FF9900"/>
                </a:solidFill>
              </a:rPr>
              <a:t>register1 = register1 + 1</a:t>
            </a:r>
          </a:p>
          <a:p>
            <a:pPr eaLnBrk="1" hangingPunct="1"/>
            <a:r>
              <a:rPr lang="en-US">
                <a:solidFill>
                  <a:srgbClr val="FF9900"/>
                </a:solidFill>
              </a:rPr>
              <a:t>count = register1</a:t>
            </a:r>
          </a:p>
        </p:txBody>
      </p:sp>
      <p:sp>
        <p:nvSpPr>
          <p:cNvPr id="10245" name="Rectangle 4"/>
          <p:cNvSpPr>
            <a:spLocks noGrp="1" noChangeArrowheads="1"/>
          </p:cNvSpPr>
          <p:nvPr>
            <p:ph type="title"/>
          </p:nvPr>
        </p:nvSpPr>
        <p:spPr/>
        <p:txBody>
          <a:bodyPr/>
          <a:lstStyle/>
          <a:p>
            <a:pPr eaLnBrk="1" hangingPunct="1"/>
            <a:r>
              <a:rPr lang="en-US">
                <a:latin typeface="Arial" charset="0"/>
              </a:rPr>
              <a:t>Race Condition</a:t>
            </a:r>
          </a:p>
        </p:txBody>
      </p:sp>
      <p:sp>
        <p:nvSpPr>
          <p:cNvPr id="10246" name="Rectangle 5"/>
          <p:cNvSpPr>
            <a:spLocks noChangeArrowheads="1"/>
          </p:cNvSpPr>
          <p:nvPr/>
        </p:nvSpPr>
        <p:spPr bwMode="auto">
          <a:xfrm>
            <a:off x="3779838" y="2205038"/>
            <a:ext cx="1225550" cy="503237"/>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10247" name="Text Box 6"/>
          <p:cNvSpPr txBox="1">
            <a:spLocks noChangeArrowheads="1"/>
          </p:cNvSpPr>
          <p:nvPr/>
        </p:nvSpPr>
        <p:spPr bwMode="auto">
          <a:xfrm>
            <a:off x="4068763" y="1844675"/>
            <a:ext cx="7905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Count</a:t>
            </a:r>
          </a:p>
        </p:txBody>
      </p:sp>
      <p:sp>
        <p:nvSpPr>
          <p:cNvPr id="10248" name="Rectangle 7"/>
          <p:cNvSpPr>
            <a:spLocks noChangeArrowheads="1"/>
          </p:cNvSpPr>
          <p:nvPr/>
        </p:nvSpPr>
        <p:spPr bwMode="auto">
          <a:xfrm>
            <a:off x="971550" y="2205038"/>
            <a:ext cx="1368425" cy="360362"/>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10249" name="Text Box 8"/>
          <p:cNvSpPr txBox="1">
            <a:spLocks noChangeArrowheads="1"/>
          </p:cNvSpPr>
          <p:nvPr/>
        </p:nvSpPr>
        <p:spPr bwMode="auto">
          <a:xfrm>
            <a:off x="930275" y="1916113"/>
            <a:ext cx="1409700"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latin typeface="Courier New" charset="0"/>
              </a:rPr>
              <a:t>register1</a:t>
            </a:r>
          </a:p>
        </p:txBody>
      </p:sp>
      <p:sp>
        <p:nvSpPr>
          <p:cNvPr id="10250" name="Text Box 9"/>
          <p:cNvSpPr txBox="1">
            <a:spLocks noChangeArrowheads="1"/>
          </p:cNvSpPr>
          <p:nvPr/>
        </p:nvSpPr>
        <p:spPr bwMode="auto">
          <a:xfrm>
            <a:off x="900113" y="3141663"/>
            <a:ext cx="1409700"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latin typeface="Courier New" charset="0"/>
              </a:rPr>
              <a:t>register2</a:t>
            </a:r>
          </a:p>
        </p:txBody>
      </p:sp>
      <p:sp>
        <p:nvSpPr>
          <p:cNvPr id="10251" name="Rectangle 10"/>
          <p:cNvSpPr>
            <a:spLocks noChangeArrowheads="1"/>
          </p:cNvSpPr>
          <p:nvPr/>
        </p:nvSpPr>
        <p:spPr bwMode="auto">
          <a:xfrm>
            <a:off x="971550" y="3429000"/>
            <a:ext cx="1368425" cy="360363"/>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880651" name="Text Box 11"/>
          <p:cNvSpPr txBox="1">
            <a:spLocks noChangeArrowheads="1"/>
          </p:cNvSpPr>
          <p:nvPr/>
        </p:nvSpPr>
        <p:spPr bwMode="auto">
          <a:xfrm>
            <a:off x="4211638" y="2270125"/>
            <a:ext cx="3079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5</a:t>
            </a:r>
          </a:p>
        </p:txBody>
      </p:sp>
      <p:sp>
        <p:nvSpPr>
          <p:cNvPr id="880652" name="Text Box 12"/>
          <p:cNvSpPr txBox="1">
            <a:spLocks noChangeArrowheads="1"/>
          </p:cNvSpPr>
          <p:nvPr/>
        </p:nvSpPr>
        <p:spPr bwMode="auto">
          <a:xfrm>
            <a:off x="5724525" y="2492375"/>
            <a:ext cx="2759075" cy="9159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a:t>register1 = count</a:t>
            </a:r>
          </a:p>
          <a:p>
            <a:pPr eaLnBrk="1" hangingPunct="1"/>
            <a:r>
              <a:rPr lang="en-US"/>
              <a:t>register1 = register1 + 1</a:t>
            </a:r>
          </a:p>
          <a:p>
            <a:pPr eaLnBrk="1" hangingPunct="1"/>
            <a:r>
              <a:rPr lang="en-US"/>
              <a:t>count = register1</a:t>
            </a:r>
          </a:p>
        </p:txBody>
      </p:sp>
      <p:sp>
        <p:nvSpPr>
          <p:cNvPr id="880653" name="Rectangle 13"/>
          <p:cNvSpPr>
            <a:spLocks noChangeArrowheads="1"/>
          </p:cNvSpPr>
          <p:nvPr/>
        </p:nvSpPr>
        <p:spPr bwMode="auto">
          <a:xfrm>
            <a:off x="5795963" y="4354513"/>
            <a:ext cx="2752725" cy="946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p>
            <a:pPr>
              <a:lnSpc>
                <a:spcPct val="90000"/>
              </a:lnSpc>
              <a:spcBef>
                <a:spcPct val="20000"/>
              </a:spcBef>
            </a:pPr>
            <a:r>
              <a:rPr lang="en-US"/>
              <a:t>register2 = count</a:t>
            </a:r>
          </a:p>
          <a:p>
            <a:pPr>
              <a:lnSpc>
                <a:spcPct val="90000"/>
              </a:lnSpc>
              <a:spcBef>
                <a:spcPct val="20000"/>
              </a:spcBef>
            </a:pPr>
            <a:r>
              <a:rPr lang="en-US"/>
              <a:t>register2 = register2 – 1</a:t>
            </a:r>
          </a:p>
          <a:p>
            <a:pPr>
              <a:lnSpc>
                <a:spcPct val="90000"/>
              </a:lnSpc>
              <a:spcBef>
                <a:spcPct val="20000"/>
              </a:spcBef>
            </a:pPr>
            <a:r>
              <a:rPr lang="en-US"/>
              <a:t>count = register2</a:t>
            </a:r>
          </a:p>
        </p:txBody>
      </p:sp>
      <p:sp>
        <p:nvSpPr>
          <p:cNvPr id="10255" name="Text Box 14"/>
          <p:cNvSpPr txBox="1">
            <a:spLocks noChangeArrowheads="1"/>
          </p:cNvSpPr>
          <p:nvPr/>
        </p:nvSpPr>
        <p:spPr bwMode="auto">
          <a:xfrm>
            <a:off x="5724525" y="1989138"/>
            <a:ext cx="25304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PRODUCER (count++)</a:t>
            </a:r>
          </a:p>
        </p:txBody>
      </p:sp>
      <p:sp>
        <p:nvSpPr>
          <p:cNvPr id="10256" name="Text Box 15"/>
          <p:cNvSpPr txBox="1">
            <a:spLocks noChangeArrowheads="1"/>
          </p:cNvSpPr>
          <p:nvPr/>
        </p:nvSpPr>
        <p:spPr bwMode="auto">
          <a:xfrm>
            <a:off x="5795963" y="3789363"/>
            <a:ext cx="24415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CONSUMER (count--)</a:t>
            </a:r>
          </a:p>
        </p:txBody>
      </p:sp>
      <p:sp>
        <p:nvSpPr>
          <p:cNvPr id="880656" name="Text Box 16"/>
          <p:cNvSpPr txBox="1">
            <a:spLocks noChangeArrowheads="1"/>
          </p:cNvSpPr>
          <p:nvPr/>
        </p:nvSpPr>
        <p:spPr bwMode="auto">
          <a:xfrm>
            <a:off x="1547813" y="2205038"/>
            <a:ext cx="3079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5</a:t>
            </a:r>
          </a:p>
        </p:txBody>
      </p:sp>
      <p:sp>
        <p:nvSpPr>
          <p:cNvPr id="880657" name="Text Box 17"/>
          <p:cNvSpPr txBox="1">
            <a:spLocks noChangeArrowheads="1"/>
          </p:cNvSpPr>
          <p:nvPr/>
        </p:nvSpPr>
        <p:spPr bwMode="auto">
          <a:xfrm>
            <a:off x="1547813" y="2205038"/>
            <a:ext cx="3079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6</a:t>
            </a:r>
          </a:p>
        </p:txBody>
      </p:sp>
      <p:sp>
        <p:nvSpPr>
          <p:cNvPr id="880658" name="Text Box 18"/>
          <p:cNvSpPr txBox="1">
            <a:spLocks noChangeArrowheads="1"/>
          </p:cNvSpPr>
          <p:nvPr/>
        </p:nvSpPr>
        <p:spPr bwMode="auto">
          <a:xfrm>
            <a:off x="1476375" y="3429000"/>
            <a:ext cx="3079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5</a:t>
            </a:r>
          </a:p>
        </p:txBody>
      </p:sp>
      <p:sp>
        <p:nvSpPr>
          <p:cNvPr id="10260" name="Text Box 19"/>
          <p:cNvSpPr txBox="1">
            <a:spLocks noChangeArrowheads="1"/>
          </p:cNvSpPr>
          <p:nvPr/>
        </p:nvSpPr>
        <p:spPr bwMode="auto">
          <a:xfrm>
            <a:off x="1889125" y="5681663"/>
            <a:ext cx="3079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6</a:t>
            </a:r>
          </a:p>
        </p:txBody>
      </p:sp>
      <p:sp>
        <p:nvSpPr>
          <p:cNvPr id="880660" name="Text Box 20"/>
          <p:cNvSpPr txBox="1">
            <a:spLocks noChangeArrowheads="1"/>
          </p:cNvSpPr>
          <p:nvPr/>
        </p:nvSpPr>
        <p:spPr bwMode="auto">
          <a:xfrm>
            <a:off x="1476375" y="3429000"/>
            <a:ext cx="3079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4</a:t>
            </a:r>
          </a:p>
        </p:txBody>
      </p:sp>
      <p:sp>
        <p:nvSpPr>
          <p:cNvPr id="880661" name="Text Box 21"/>
          <p:cNvSpPr txBox="1">
            <a:spLocks noChangeArrowheads="1"/>
          </p:cNvSpPr>
          <p:nvPr/>
        </p:nvSpPr>
        <p:spPr bwMode="auto">
          <a:xfrm>
            <a:off x="4211638" y="2276475"/>
            <a:ext cx="3079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6</a:t>
            </a:r>
          </a:p>
        </p:txBody>
      </p:sp>
      <p:sp>
        <p:nvSpPr>
          <p:cNvPr id="880662" name="Text Box 22"/>
          <p:cNvSpPr txBox="1">
            <a:spLocks noChangeArrowheads="1"/>
          </p:cNvSpPr>
          <p:nvPr/>
        </p:nvSpPr>
        <p:spPr bwMode="auto">
          <a:xfrm>
            <a:off x="4211638" y="2276475"/>
            <a:ext cx="3079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4</a:t>
            </a:r>
          </a:p>
        </p:txBody>
      </p:sp>
      <p:sp>
        <p:nvSpPr>
          <p:cNvPr id="10264" name="Rectangle 23"/>
          <p:cNvSpPr>
            <a:spLocks noChangeArrowheads="1"/>
          </p:cNvSpPr>
          <p:nvPr/>
        </p:nvSpPr>
        <p:spPr bwMode="auto">
          <a:xfrm>
            <a:off x="468313" y="1628775"/>
            <a:ext cx="2519362" cy="3384550"/>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10265" name="Text Box 24"/>
          <p:cNvSpPr txBox="1">
            <a:spLocks noChangeArrowheads="1"/>
          </p:cNvSpPr>
          <p:nvPr/>
        </p:nvSpPr>
        <p:spPr bwMode="auto">
          <a:xfrm>
            <a:off x="1096963" y="5032375"/>
            <a:ext cx="6635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CPU</a:t>
            </a:r>
          </a:p>
        </p:txBody>
      </p:sp>
      <p:sp>
        <p:nvSpPr>
          <p:cNvPr id="10266" name="Rectangle 25"/>
          <p:cNvSpPr>
            <a:spLocks noChangeArrowheads="1"/>
          </p:cNvSpPr>
          <p:nvPr/>
        </p:nvSpPr>
        <p:spPr bwMode="auto">
          <a:xfrm>
            <a:off x="3563938" y="1628775"/>
            <a:ext cx="5184775" cy="4321175"/>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10267" name="Text Box 26"/>
          <p:cNvSpPr txBox="1">
            <a:spLocks noChangeArrowheads="1"/>
          </p:cNvSpPr>
          <p:nvPr/>
        </p:nvSpPr>
        <p:spPr bwMode="auto">
          <a:xfrm>
            <a:off x="5940425" y="5949950"/>
            <a:ext cx="15652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Main Memory</a:t>
            </a:r>
          </a:p>
        </p:txBody>
      </p:sp>
      <p:sp>
        <p:nvSpPr>
          <p:cNvPr id="10268" name="Text Box 27"/>
          <p:cNvSpPr txBox="1">
            <a:spLocks noChangeArrowheads="1"/>
          </p:cNvSpPr>
          <p:nvPr/>
        </p:nvSpPr>
        <p:spPr bwMode="auto">
          <a:xfrm>
            <a:off x="7577138" y="3089275"/>
            <a:ext cx="1809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endParaRPr lang="tr-TR" b="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880652">
                                            <p:txEl>
                                              <p:pRg st="0" end="0"/>
                                            </p:txEl>
                                          </p:spTgt>
                                        </p:tgtEl>
                                        <p:attrNameLst>
                                          <p:attrName>style.visibility</p:attrName>
                                        </p:attrNameLst>
                                      </p:cBhvr>
                                      <p:to>
                                        <p:strVal val="visible"/>
                                      </p:to>
                                    </p:set>
                                    <p:animEffect transition="in" filter="blinds(horizontal)">
                                      <p:cBhvr>
                                        <p:cTn id="7" dur="500"/>
                                        <p:tgtEl>
                                          <p:spTgt spid="88065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80656"/>
                                        </p:tgtEl>
                                        <p:attrNameLst>
                                          <p:attrName>style.visibility</p:attrName>
                                        </p:attrNameLst>
                                      </p:cBhvr>
                                      <p:to>
                                        <p:strVal val="visible"/>
                                      </p:to>
                                    </p:set>
                                    <p:animEffect transition="in" filter="blinds(horizontal)">
                                      <p:cBhvr>
                                        <p:cTn id="12" dur="500"/>
                                        <p:tgtEl>
                                          <p:spTgt spid="88065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880652">
                                            <p:txEl>
                                              <p:pRg st="1" end="1"/>
                                            </p:txEl>
                                          </p:spTgt>
                                        </p:tgtEl>
                                        <p:attrNameLst>
                                          <p:attrName>style.visibility</p:attrName>
                                        </p:attrNameLst>
                                      </p:cBhvr>
                                      <p:to>
                                        <p:strVal val="visible"/>
                                      </p:to>
                                    </p:set>
                                    <p:animEffect transition="in" filter="blinds(horizontal)">
                                      <p:cBhvr>
                                        <p:cTn id="17" dur="500"/>
                                        <p:tgtEl>
                                          <p:spTgt spid="880652">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xit" presetSubtype="10" fill="hold" grpId="1" nodeType="clickEffect">
                                  <p:stCondLst>
                                    <p:cond delay="0"/>
                                  </p:stCondLst>
                                  <p:childTnLst>
                                    <p:animEffect transition="out" filter="blinds(horizontal)">
                                      <p:cBhvr>
                                        <p:cTn id="21" dur="500"/>
                                        <p:tgtEl>
                                          <p:spTgt spid="880656"/>
                                        </p:tgtEl>
                                      </p:cBhvr>
                                    </p:animEffect>
                                    <p:set>
                                      <p:cBhvr>
                                        <p:cTn id="22" dur="1" fill="hold">
                                          <p:stCondLst>
                                            <p:cond delay="499"/>
                                          </p:stCondLst>
                                        </p:cTn>
                                        <p:tgtEl>
                                          <p:spTgt spid="880656"/>
                                        </p:tgtEl>
                                        <p:attrNameLst>
                                          <p:attrName>style.visibility</p:attrName>
                                        </p:attrNameLst>
                                      </p:cBhvr>
                                      <p:to>
                                        <p:strVal val="hidden"/>
                                      </p:to>
                                    </p:set>
                                  </p:childTnLst>
                                </p:cTn>
                              </p:par>
                            </p:childTnLst>
                          </p:cTn>
                        </p:par>
                        <p:par>
                          <p:cTn id="23" fill="hold" nodeType="afterGroup">
                            <p:stCondLst>
                              <p:cond delay="500"/>
                            </p:stCondLst>
                            <p:childTnLst>
                              <p:par>
                                <p:cTn id="24" presetID="3" presetClass="entr" presetSubtype="10" fill="hold" grpId="0" nodeType="afterEffect">
                                  <p:stCondLst>
                                    <p:cond delay="0"/>
                                  </p:stCondLst>
                                  <p:childTnLst>
                                    <p:set>
                                      <p:cBhvr>
                                        <p:cTn id="25" dur="1" fill="hold">
                                          <p:stCondLst>
                                            <p:cond delay="0"/>
                                          </p:stCondLst>
                                        </p:cTn>
                                        <p:tgtEl>
                                          <p:spTgt spid="880657"/>
                                        </p:tgtEl>
                                        <p:attrNameLst>
                                          <p:attrName>style.visibility</p:attrName>
                                        </p:attrNameLst>
                                      </p:cBhvr>
                                      <p:to>
                                        <p:strVal val="visible"/>
                                      </p:to>
                                    </p:set>
                                    <p:animEffect transition="in" filter="blinds(horizontal)">
                                      <p:cBhvr>
                                        <p:cTn id="26" dur="500"/>
                                        <p:tgtEl>
                                          <p:spTgt spid="880657"/>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3" presetClass="entr" presetSubtype="10" fill="hold" nodeType="clickEffect">
                                  <p:stCondLst>
                                    <p:cond delay="0"/>
                                  </p:stCondLst>
                                  <p:childTnLst>
                                    <p:set>
                                      <p:cBhvr>
                                        <p:cTn id="30" dur="1" fill="hold">
                                          <p:stCondLst>
                                            <p:cond delay="0"/>
                                          </p:stCondLst>
                                        </p:cTn>
                                        <p:tgtEl>
                                          <p:spTgt spid="880653">
                                            <p:txEl>
                                              <p:pRg st="0" end="0"/>
                                            </p:txEl>
                                          </p:spTgt>
                                        </p:tgtEl>
                                        <p:attrNameLst>
                                          <p:attrName>style.visibility</p:attrName>
                                        </p:attrNameLst>
                                      </p:cBhvr>
                                      <p:to>
                                        <p:strVal val="visible"/>
                                      </p:to>
                                    </p:set>
                                    <p:animEffect transition="in" filter="blinds(horizontal)">
                                      <p:cBhvr>
                                        <p:cTn id="31" dur="500"/>
                                        <p:tgtEl>
                                          <p:spTgt spid="880653">
                                            <p:txEl>
                                              <p:pRg st="0" end="0"/>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880658"/>
                                        </p:tgtEl>
                                        <p:attrNameLst>
                                          <p:attrName>style.visibility</p:attrName>
                                        </p:attrNameLst>
                                      </p:cBhvr>
                                      <p:to>
                                        <p:strVal val="visible"/>
                                      </p:to>
                                    </p:set>
                                    <p:animEffect transition="in" filter="blinds(horizontal)">
                                      <p:cBhvr>
                                        <p:cTn id="36" dur="500"/>
                                        <p:tgtEl>
                                          <p:spTgt spid="880658"/>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3" presetClass="entr" presetSubtype="10" fill="hold" nodeType="clickEffect">
                                  <p:stCondLst>
                                    <p:cond delay="0"/>
                                  </p:stCondLst>
                                  <p:childTnLst>
                                    <p:set>
                                      <p:cBhvr>
                                        <p:cTn id="40" dur="1" fill="hold">
                                          <p:stCondLst>
                                            <p:cond delay="0"/>
                                          </p:stCondLst>
                                        </p:cTn>
                                        <p:tgtEl>
                                          <p:spTgt spid="880653">
                                            <p:txEl>
                                              <p:pRg st="1" end="1"/>
                                            </p:txEl>
                                          </p:spTgt>
                                        </p:tgtEl>
                                        <p:attrNameLst>
                                          <p:attrName>style.visibility</p:attrName>
                                        </p:attrNameLst>
                                      </p:cBhvr>
                                      <p:to>
                                        <p:strVal val="visible"/>
                                      </p:to>
                                    </p:set>
                                    <p:animEffect transition="in" filter="blinds(horizontal)">
                                      <p:cBhvr>
                                        <p:cTn id="41" dur="500"/>
                                        <p:tgtEl>
                                          <p:spTgt spid="880653">
                                            <p:txEl>
                                              <p:pRg st="1" end="1"/>
                                            </p:txEl>
                                          </p:spTgt>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3" presetClass="exit" presetSubtype="10" fill="hold" grpId="1" nodeType="clickEffect">
                                  <p:stCondLst>
                                    <p:cond delay="0"/>
                                  </p:stCondLst>
                                  <p:childTnLst>
                                    <p:animEffect transition="out" filter="blinds(horizontal)">
                                      <p:cBhvr>
                                        <p:cTn id="45" dur="500"/>
                                        <p:tgtEl>
                                          <p:spTgt spid="880658"/>
                                        </p:tgtEl>
                                      </p:cBhvr>
                                    </p:animEffect>
                                    <p:set>
                                      <p:cBhvr>
                                        <p:cTn id="46" dur="1" fill="hold">
                                          <p:stCondLst>
                                            <p:cond delay="499"/>
                                          </p:stCondLst>
                                        </p:cTn>
                                        <p:tgtEl>
                                          <p:spTgt spid="880658"/>
                                        </p:tgtEl>
                                        <p:attrNameLst>
                                          <p:attrName>style.visibility</p:attrName>
                                        </p:attrNameLst>
                                      </p:cBhvr>
                                      <p:to>
                                        <p:strVal val="hidden"/>
                                      </p:to>
                                    </p:set>
                                  </p:childTnLst>
                                </p:cTn>
                              </p:par>
                            </p:childTnLst>
                          </p:cTn>
                        </p:par>
                        <p:par>
                          <p:cTn id="47" fill="hold" nodeType="afterGroup">
                            <p:stCondLst>
                              <p:cond delay="500"/>
                            </p:stCondLst>
                            <p:childTnLst>
                              <p:par>
                                <p:cTn id="48" presetID="3" presetClass="entr" presetSubtype="10" fill="hold" grpId="0" nodeType="afterEffect">
                                  <p:stCondLst>
                                    <p:cond delay="0"/>
                                  </p:stCondLst>
                                  <p:childTnLst>
                                    <p:set>
                                      <p:cBhvr>
                                        <p:cTn id="49" dur="1" fill="hold">
                                          <p:stCondLst>
                                            <p:cond delay="0"/>
                                          </p:stCondLst>
                                        </p:cTn>
                                        <p:tgtEl>
                                          <p:spTgt spid="880660"/>
                                        </p:tgtEl>
                                        <p:attrNameLst>
                                          <p:attrName>style.visibility</p:attrName>
                                        </p:attrNameLst>
                                      </p:cBhvr>
                                      <p:to>
                                        <p:strVal val="visible"/>
                                      </p:to>
                                    </p:set>
                                    <p:animEffect transition="in" filter="blinds(horizontal)">
                                      <p:cBhvr>
                                        <p:cTn id="50" dur="500"/>
                                        <p:tgtEl>
                                          <p:spTgt spid="880660"/>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3" presetClass="entr" presetSubtype="10" fill="hold" nodeType="clickEffect">
                                  <p:stCondLst>
                                    <p:cond delay="0"/>
                                  </p:stCondLst>
                                  <p:childTnLst>
                                    <p:set>
                                      <p:cBhvr>
                                        <p:cTn id="54" dur="1" fill="hold">
                                          <p:stCondLst>
                                            <p:cond delay="0"/>
                                          </p:stCondLst>
                                        </p:cTn>
                                        <p:tgtEl>
                                          <p:spTgt spid="880652">
                                            <p:txEl>
                                              <p:pRg st="2" end="2"/>
                                            </p:txEl>
                                          </p:spTgt>
                                        </p:tgtEl>
                                        <p:attrNameLst>
                                          <p:attrName>style.visibility</p:attrName>
                                        </p:attrNameLst>
                                      </p:cBhvr>
                                      <p:to>
                                        <p:strVal val="visible"/>
                                      </p:to>
                                    </p:set>
                                    <p:animEffect transition="in" filter="blinds(horizontal)">
                                      <p:cBhvr>
                                        <p:cTn id="55" dur="500"/>
                                        <p:tgtEl>
                                          <p:spTgt spid="880652">
                                            <p:txEl>
                                              <p:pRg st="2" end="2"/>
                                            </p:txEl>
                                          </p:spTgt>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3" presetClass="exit" presetSubtype="10" fill="hold" grpId="0" nodeType="clickEffect">
                                  <p:stCondLst>
                                    <p:cond delay="0"/>
                                  </p:stCondLst>
                                  <p:childTnLst>
                                    <p:animEffect transition="out" filter="blinds(horizontal)">
                                      <p:cBhvr>
                                        <p:cTn id="59" dur="500"/>
                                        <p:tgtEl>
                                          <p:spTgt spid="880651"/>
                                        </p:tgtEl>
                                      </p:cBhvr>
                                    </p:animEffect>
                                    <p:set>
                                      <p:cBhvr>
                                        <p:cTn id="60" dur="1" fill="hold">
                                          <p:stCondLst>
                                            <p:cond delay="499"/>
                                          </p:stCondLst>
                                        </p:cTn>
                                        <p:tgtEl>
                                          <p:spTgt spid="880651"/>
                                        </p:tgtEl>
                                        <p:attrNameLst>
                                          <p:attrName>style.visibility</p:attrName>
                                        </p:attrNameLst>
                                      </p:cBhvr>
                                      <p:to>
                                        <p:strVal val="hidden"/>
                                      </p:to>
                                    </p:set>
                                  </p:childTnLst>
                                </p:cTn>
                              </p:par>
                            </p:childTnLst>
                          </p:cTn>
                        </p:par>
                        <p:par>
                          <p:cTn id="61" fill="hold" nodeType="afterGroup">
                            <p:stCondLst>
                              <p:cond delay="500"/>
                            </p:stCondLst>
                            <p:childTnLst>
                              <p:par>
                                <p:cTn id="62" presetID="3" presetClass="entr" presetSubtype="10" fill="hold" grpId="0" nodeType="afterEffect">
                                  <p:stCondLst>
                                    <p:cond delay="0"/>
                                  </p:stCondLst>
                                  <p:childTnLst>
                                    <p:set>
                                      <p:cBhvr>
                                        <p:cTn id="63" dur="1" fill="hold">
                                          <p:stCondLst>
                                            <p:cond delay="0"/>
                                          </p:stCondLst>
                                        </p:cTn>
                                        <p:tgtEl>
                                          <p:spTgt spid="880661"/>
                                        </p:tgtEl>
                                        <p:attrNameLst>
                                          <p:attrName>style.visibility</p:attrName>
                                        </p:attrNameLst>
                                      </p:cBhvr>
                                      <p:to>
                                        <p:strVal val="visible"/>
                                      </p:to>
                                    </p:set>
                                    <p:animEffect transition="in" filter="blinds(horizontal)">
                                      <p:cBhvr>
                                        <p:cTn id="64" dur="500"/>
                                        <p:tgtEl>
                                          <p:spTgt spid="880661"/>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3" presetClass="entr" presetSubtype="10" fill="hold" nodeType="clickEffect">
                                  <p:stCondLst>
                                    <p:cond delay="0"/>
                                  </p:stCondLst>
                                  <p:childTnLst>
                                    <p:set>
                                      <p:cBhvr>
                                        <p:cTn id="68" dur="1" fill="hold">
                                          <p:stCondLst>
                                            <p:cond delay="0"/>
                                          </p:stCondLst>
                                        </p:cTn>
                                        <p:tgtEl>
                                          <p:spTgt spid="880653">
                                            <p:txEl>
                                              <p:pRg st="2" end="2"/>
                                            </p:txEl>
                                          </p:spTgt>
                                        </p:tgtEl>
                                        <p:attrNameLst>
                                          <p:attrName>style.visibility</p:attrName>
                                        </p:attrNameLst>
                                      </p:cBhvr>
                                      <p:to>
                                        <p:strVal val="visible"/>
                                      </p:to>
                                    </p:set>
                                    <p:animEffect transition="in" filter="blinds(horizontal)">
                                      <p:cBhvr>
                                        <p:cTn id="69" dur="500"/>
                                        <p:tgtEl>
                                          <p:spTgt spid="880653">
                                            <p:txEl>
                                              <p:pRg st="2" end="2"/>
                                            </p:txEl>
                                          </p:spTgt>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3" presetClass="exit" presetSubtype="10" fill="hold" grpId="1" nodeType="clickEffect">
                                  <p:stCondLst>
                                    <p:cond delay="0"/>
                                  </p:stCondLst>
                                  <p:childTnLst>
                                    <p:animEffect transition="out" filter="blinds(horizontal)">
                                      <p:cBhvr>
                                        <p:cTn id="73" dur="500"/>
                                        <p:tgtEl>
                                          <p:spTgt spid="880661"/>
                                        </p:tgtEl>
                                      </p:cBhvr>
                                    </p:animEffect>
                                    <p:set>
                                      <p:cBhvr>
                                        <p:cTn id="74" dur="1" fill="hold">
                                          <p:stCondLst>
                                            <p:cond delay="499"/>
                                          </p:stCondLst>
                                        </p:cTn>
                                        <p:tgtEl>
                                          <p:spTgt spid="880661"/>
                                        </p:tgtEl>
                                        <p:attrNameLst>
                                          <p:attrName>style.visibility</p:attrName>
                                        </p:attrNameLst>
                                      </p:cBhvr>
                                      <p:to>
                                        <p:strVal val="hidden"/>
                                      </p:to>
                                    </p:set>
                                  </p:childTnLst>
                                </p:cTn>
                              </p:par>
                            </p:childTnLst>
                          </p:cTn>
                        </p:par>
                        <p:par>
                          <p:cTn id="75" fill="hold" nodeType="afterGroup">
                            <p:stCondLst>
                              <p:cond delay="500"/>
                            </p:stCondLst>
                            <p:childTnLst>
                              <p:par>
                                <p:cTn id="76" presetID="3" presetClass="entr" presetSubtype="10" fill="hold" grpId="0" nodeType="afterEffect">
                                  <p:stCondLst>
                                    <p:cond delay="0"/>
                                  </p:stCondLst>
                                  <p:childTnLst>
                                    <p:set>
                                      <p:cBhvr>
                                        <p:cTn id="77" dur="1" fill="hold">
                                          <p:stCondLst>
                                            <p:cond delay="0"/>
                                          </p:stCondLst>
                                        </p:cTn>
                                        <p:tgtEl>
                                          <p:spTgt spid="880662"/>
                                        </p:tgtEl>
                                        <p:attrNameLst>
                                          <p:attrName>style.visibility</p:attrName>
                                        </p:attrNameLst>
                                      </p:cBhvr>
                                      <p:to>
                                        <p:strVal val="visible"/>
                                      </p:to>
                                    </p:set>
                                    <p:animEffect transition="in" filter="blinds(horizontal)">
                                      <p:cBhvr>
                                        <p:cTn id="78" dur="500"/>
                                        <p:tgtEl>
                                          <p:spTgt spid="8806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51" grpId="0"/>
      <p:bldP spid="880656" grpId="0"/>
      <p:bldP spid="880656" grpId="1"/>
      <p:bldP spid="880657" grpId="0"/>
      <p:bldP spid="880658" grpId="0"/>
      <p:bldP spid="880658" grpId="1"/>
      <p:bldP spid="880660" grpId="0"/>
      <p:bldP spid="880661" grpId="0"/>
      <p:bldP spid="880661" grpId="1"/>
      <p:bldP spid="880662" grpId="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A1569D1E-0533-4A4A-82B5-D8C41AE1CB53}" type="slidenum">
              <a:rPr lang="en-US" b="0"/>
              <a:pPr eaLnBrk="1" hangingPunct="1"/>
              <a:t>90</a:t>
            </a:fld>
            <a:endParaRPr lang="en-US" b="0"/>
          </a:p>
        </p:txBody>
      </p:sp>
      <p:sp>
        <p:nvSpPr>
          <p:cNvPr id="86019" name="Rectangle 2"/>
          <p:cNvSpPr>
            <a:spLocks noGrp="1" noChangeArrowheads="1"/>
          </p:cNvSpPr>
          <p:nvPr>
            <p:ph type="title"/>
          </p:nvPr>
        </p:nvSpPr>
        <p:spPr/>
        <p:txBody>
          <a:bodyPr/>
          <a:lstStyle/>
          <a:p>
            <a:pPr eaLnBrk="1" hangingPunct="1"/>
            <a:r>
              <a:rPr lang="en-US">
                <a:latin typeface="Arial" charset="0"/>
              </a:rPr>
              <a:t>Monitor Implementation Using Semaphores</a:t>
            </a:r>
          </a:p>
        </p:txBody>
      </p:sp>
      <p:sp>
        <p:nvSpPr>
          <p:cNvPr id="86020" name="Rectangle 3"/>
          <p:cNvSpPr>
            <a:spLocks noGrp="1" noChangeArrowheads="1"/>
          </p:cNvSpPr>
          <p:nvPr>
            <p:ph type="body" idx="1"/>
          </p:nvPr>
        </p:nvSpPr>
        <p:spPr>
          <a:xfrm>
            <a:off x="323850" y="1628775"/>
            <a:ext cx="8496300" cy="4679950"/>
          </a:xfrm>
        </p:spPr>
        <p:txBody>
          <a:bodyPr/>
          <a:lstStyle/>
          <a:p>
            <a:pPr eaLnBrk="1" hangingPunct="1">
              <a:lnSpc>
                <a:spcPct val="90000"/>
              </a:lnSpc>
            </a:pPr>
            <a:r>
              <a:rPr lang="en-US" sz="1800">
                <a:latin typeface="Arial" charset="0"/>
              </a:rPr>
              <a:t>Variables </a:t>
            </a:r>
          </a:p>
          <a:p>
            <a:pPr eaLnBrk="1" hangingPunct="1">
              <a:lnSpc>
                <a:spcPct val="90000"/>
              </a:lnSpc>
              <a:spcBef>
                <a:spcPct val="15000"/>
              </a:spcBef>
              <a:buFontTx/>
              <a:buNone/>
            </a:pPr>
            <a:r>
              <a:rPr lang="en-US" sz="1800">
                <a:latin typeface="Arial" charset="0"/>
              </a:rPr>
              <a:t>		semaphore mutex;  // (initially  = 1); allows only one process to be active</a:t>
            </a:r>
          </a:p>
          <a:p>
            <a:pPr eaLnBrk="1" hangingPunct="1">
              <a:lnSpc>
                <a:spcPct val="90000"/>
              </a:lnSpc>
              <a:spcBef>
                <a:spcPct val="15000"/>
              </a:spcBef>
              <a:buFontTx/>
              <a:buNone/>
            </a:pPr>
            <a:r>
              <a:rPr lang="en-US" sz="1800">
                <a:latin typeface="Arial" charset="0"/>
              </a:rPr>
              <a:t>		semaphore next;     // (initially  = 0);  causes signaler to sleep</a:t>
            </a:r>
          </a:p>
          <a:p>
            <a:pPr eaLnBrk="1" hangingPunct="1">
              <a:lnSpc>
                <a:spcPct val="90000"/>
              </a:lnSpc>
              <a:spcBef>
                <a:spcPct val="15000"/>
              </a:spcBef>
              <a:buFontTx/>
              <a:buNone/>
            </a:pPr>
            <a:r>
              <a:rPr lang="en-US" sz="1800">
                <a:latin typeface="Arial" charset="0"/>
              </a:rPr>
              <a:t>		int next-count = 0;      /* num sleepers since they signalled */</a:t>
            </a:r>
            <a:br>
              <a:rPr lang="en-US" sz="1800">
                <a:latin typeface="Arial" charset="0"/>
              </a:rPr>
            </a:br>
            <a:r>
              <a:rPr lang="en-US" sz="1800">
                <a:latin typeface="Arial" charset="0"/>
              </a:rPr>
              <a:t>    </a:t>
            </a:r>
          </a:p>
          <a:p>
            <a:pPr eaLnBrk="1" hangingPunct="1">
              <a:lnSpc>
                <a:spcPct val="90000"/>
              </a:lnSpc>
            </a:pPr>
            <a:r>
              <a:rPr lang="en-US" sz="1800">
                <a:latin typeface="Arial" charset="0"/>
              </a:rPr>
              <a:t>Each procedure </a:t>
            </a:r>
            <a:r>
              <a:rPr lang="en-US" sz="1800" b="1" i="1">
                <a:latin typeface="Arial" charset="0"/>
              </a:rPr>
              <a:t>F</a:t>
            </a:r>
            <a:r>
              <a:rPr lang="en-US" sz="1800">
                <a:latin typeface="Arial" charset="0"/>
              </a:rPr>
              <a:t>  will be replaced by</a:t>
            </a:r>
          </a:p>
          <a:p>
            <a:pPr eaLnBrk="1" hangingPunct="1">
              <a:lnSpc>
                <a:spcPct val="90000"/>
              </a:lnSpc>
              <a:spcBef>
                <a:spcPct val="15000"/>
              </a:spcBef>
              <a:buFontTx/>
              <a:buNone/>
            </a:pPr>
            <a:r>
              <a:rPr lang="en-US" sz="1800">
                <a:latin typeface="Arial" charset="0"/>
              </a:rPr>
              <a:t>			wait(mutex);</a:t>
            </a:r>
          </a:p>
          <a:p>
            <a:pPr eaLnBrk="1" hangingPunct="1">
              <a:lnSpc>
                <a:spcPct val="90000"/>
              </a:lnSpc>
              <a:spcBef>
                <a:spcPct val="15000"/>
              </a:spcBef>
              <a:buFontTx/>
              <a:buNone/>
            </a:pPr>
            <a:r>
              <a:rPr lang="en-US" sz="1800">
                <a:latin typeface="Arial" charset="0"/>
              </a:rPr>
              <a:t>			     …			 </a:t>
            </a:r>
          </a:p>
          <a:p>
            <a:pPr eaLnBrk="1" hangingPunct="1">
              <a:lnSpc>
                <a:spcPct val="90000"/>
              </a:lnSpc>
              <a:spcBef>
                <a:spcPct val="15000"/>
              </a:spcBef>
              <a:buFontTx/>
              <a:buNone/>
            </a:pPr>
            <a:r>
              <a:rPr lang="en-US" sz="1800">
                <a:latin typeface="Arial" charset="0"/>
              </a:rPr>
              <a:t>                                 body of </a:t>
            </a:r>
            <a:r>
              <a:rPr lang="en-US" sz="1800" i="1">
                <a:latin typeface="Arial" charset="0"/>
              </a:rPr>
              <a:t>F</a:t>
            </a:r>
            <a:r>
              <a:rPr lang="en-US" sz="1800">
                <a:latin typeface="Arial" charset="0"/>
              </a:rPr>
              <a:t>;</a:t>
            </a:r>
          </a:p>
          <a:p>
            <a:pPr eaLnBrk="1" hangingPunct="1">
              <a:lnSpc>
                <a:spcPct val="90000"/>
              </a:lnSpc>
              <a:spcBef>
                <a:spcPct val="15000"/>
              </a:spcBef>
              <a:buFontTx/>
              <a:buNone/>
            </a:pPr>
            <a:r>
              <a:rPr lang="en-US" sz="1800">
                <a:latin typeface="Arial" charset="0"/>
              </a:rPr>
              <a:t>			     …</a:t>
            </a:r>
          </a:p>
          <a:p>
            <a:pPr eaLnBrk="1" hangingPunct="1">
              <a:lnSpc>
                <a:spcPct val="90000"/>
              </a:lnSpc>
              <a:spcBef>
                <a:spcPct val="15000"/>
              </a:spcBef>
              <a:buFontTx/>
              <a:buNone/>
            </a:pPr>
            <a:r>
              <a:rPr lang="en-US" sz="1800">
                <a:latin typeface="Arial" charset="0"/>
              </a:rPr>
              <a:t>			if (next_count &gt; 0)</a:t>
            </a:r>
          </a:p>
          <a:p>
            <a:pPr eaLnBrk="1" hangingPunct="1">
              <a:lnSpc>
                <a:spcPct val="90000"/>
              </a:lnSpc>
              <a:spcBef>
                <a:spcPct val="15000"/>
              </a:spcBef>
              <a:buFontTx/>
              <a:buNone/>
            </a:pPr>
            <a:r>
              <a:rPr lang="en-US" sz="1800">
                <a:latin typeface="Arial" charset="0"/>
              </a:rPr>
              <a:t>				signal(next)</a:t>
            </a:r>
          </a:p>
          <a:p>
            <a:pPr eaLnBrk="1" hangingPunct="1">
              <a:lnSpc>
                <a:spcPct val="90000"/>
              </a:lnSpc>
              <a:spcBef>
                <a:spcPct val="15000"/>
              </a:spcBef>
              <a:buFontTx/>
              <a:buNone/>
            </a:pPr>
            <a:r>
              <a:rPr lang="en-US" sz="1800">
                <a:latin typeface="Arial" charset="0"/>
              </a:rPr>
              <a:t>			else </a:t>
            </a:r>
          </a:p>
          <a:p>
            <a:pPr eaLnBrk="1" hangingPunct="1">
              <a:lnSpc>
                <a:spcPct val="90000"/>
              </a:lnSpc>
              <a:spcBef>
                <a:spcPct val="15000"/>
              </a:spcBef>
              <a:buFontTx/>
              <a:buNone/>
            </a:pPr>
            <a:r>
              <a:rPr lang="en-US" sz="1800">
                <a:latin typeface="Arial" charset="0"/>
              </a:rPr>
              <a:t>				signal(mutex);</a:t>
            </a:r>
          </a:p>
          <a:p>
            <a:pPr eaLnBrk="1" hangingPunct="1">
              <a:lnSpc>
                <a:spcPct val="90000"/>
              </a:lnSpc>
            </a:pPr>
            <a:r>
              <a:rPr lang="en-US" sz="1800">
                <a:latin typeface="Arial" charset="0"/>
              </a:rPr>
              <a:t>Mutual exclusion within a monitor is ensured.</a:t>
            </a:r>
          </a:p>
          <a:p>
            <a:pPr eaLnBrk="1" hangingPunct="1">
              <a:lnSpc>
                <a:spcPct val="90000"/>
              </a:lnSpc>
            </a:pPr>
            <a:endParaRPr lang="en-US" sz="1800">
              <a:latin typeface="Arial" charset="0"/>
            </a:endParaRPr>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AD2D5747-FAE4-DD49-B006-4F72FF0F4557}" type="slidenum">
              <a:rPr lang="en-US" b="0"/>
              <a:pPr eaLnBrk="1" hangingPunct="1"/>
              <a:t>91</a:t>
            </a:fld>
            <a:endParaRPr lang="en-US" b="0"/>
          </a:p>
        </p:txBody>
      </p:sp>
      <p:sp>
        <p:nvSpPr>
          <p:cNvPr id="87043" name="Rectangle 2"/>
          <p:cNvSpPr>
            <a:spLocks noGrp="1" noChangeArrowheads="1"/>
          </p:cNvSpPr>
          <p:nvPr>
            <p:ph type="title"/>
          </p:nvPr>
        </p:nvSpPr>
        <p:spPr/>
        <p:txBody>
          <a:bodyPr/>
          <a:lstStyle/>
          <a:p>
            <a:pPr eaLnBrk="1" hangingPunct="1"/>
            <a:r>
              <a:rPr lang="en-US">
                <a:latin typeface="Arial" charset="0"/>
              </a:rPr>
              <a:t>Monitor Implementation Using Semaphores</a:t>
            </a:r>
          </a:p>
        </p:txBody>
      </p:sp>
      <p:sp>
        <p:nvSpPr>
          <p:cNvPr id="87044" name="Rectangle 3"/>
          <p:cNvSpPr>
            <a:spLocks noGrp="1" noChangeArrowheads="1"/>
          </p:cNvSpPr>
          <p:nvPr>
            <p:ph type="body" idx="1"/>
          </p:nvPr>
        </p:nvSpPr>
        <p:spPr/>
        <p:txBody>
          <a:bodyPr/>
          <a:lstStyle/>
          <a:p>
            <a:pPr eaLnBrk="1" hangingPunct="1"/>
            <a:r>
              <a:rPr lang="en-US" sz="1800" dirty="0">
                <a:latin typeface="Arial" charset="0"/>
              </a:rPr>
              <a:t>Condition  variables: how do we implement them? </a:t>
            </a:r>
          </a:p>
          <a:p>
            <a:pPr eaLnBrk="1" hangingPunct="1"/>
            <a:endParaRPr lang="en-US" sz="1800" dirty="0">
              <a:latin typeface="Arial" charset="0"/>
            </a:endParaRPr>
          </a:p>
          <a:p>
            <a:pPr eaLnBrk="1" hangingPunct="1"/>
            <a:r>
              <a:rPr lang="en-US" sz="1800" dirty="0">
                <a:latin typeface="Arial" charset="0"/>
              </a:rPr>
              <a:t>Assume the following strategy is implemented regarding who will run after a signal()  is issued on a condition variable: </a:t>
            </a:r>
          </a:p>
          <a:p>
            <a:pPr lvl="1" eaLnBrk="1" hangingPunct="1"/>
            <a:r>
              <a:rPr lang="ja-JP" altLang="en-US" sz="1800" dirty="0">
                <a:latin typeface="Arial" charset="0"/>
              </a:rPr>
              <a:t>“</a:t>
            </a:r>
            <a:r>
              <a:rPr lang="en-US" sz="1800" dirty="0">
                <a:latin typeface="Arial" charset="0"/>
              </a:rPr>
              <a:t>The process that calls signal() on a condition variable is blocked. It can not be waken up if there is somebody running inside the monitor</a:t>
            </a:r>
            <a:r>
              <a:rPr lang="ja-JP" altLang="en-US" sz="1800" dirty="0">
                <a:latin typeface="Arial" charset="0"/>
              </a:rPr>
              <a:t>”</a:t>
            </a:r>
            <a:r>
              <a:rPr lang="en-US" sz="1800" dirty="0">
                <a:latin typeface="Arial" charset="0"/>
              </a:rPr>
              <a:t>.  </a:t>
            </a:r>
          </a:p>
          <a:p>
            <a:pPr lvl="1" eaLnBrk="1" hangingPunct="1"/>
            <a:endParaRPr lang="en-US" sz="1800" dirty="0">
              <a:latin typeface="Arial" charset="0"/>
            </a:endParaRPr>
          </a:p>
          <a:p>
            <a:pPr eaLnBrk="1" hangingPunct="1"/>
            <a:r>
              <a:rPr lang="en-US" sz="1800" dirty="0">
                <a:latin typeface="Arial" charset="0"/>
              </a:rPr>
              <a:t>Some programming languages require the process calling signal to quit monitor by having the signal() call as the last statement of a monitor procedure. </a:t>
            </a:r>
          </a:p>
          <a:p>
            <a:pPr lvl="1" eaLnBrk="1" hangingPunct="1"/>
            <a:r>
              <a:rPr lang="en-US" sz="1800" dirty="0">
                <a:latin typeface="Arial" charset="0"/>
              </a:rPr>
              <a:t>Such a strategy can be implemented in a more easy way.</a:t>
            </a:r>
            <a:r>
              <a:rPr lang="en-US" dirty="0">
                <a:latin typeface="Arial" charset="0"/>
              </a:rPr>
              <a:t> </a:t>
            </a:r>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74900F19-9C76-984F-9685-602FA7450CB6}" type="slidenum">
              <a:rPr lang="en-US" b="0"/>
              <a:pPr eaLnBrk="1" hangingPunct="1"/>
              <a:t>92</a:t>
            </a:fld>
            <a:endParaRPr lang="en-US" b="0"/>
          </a:p>
        </p:txBody>
      </p:sp>
      <p:sp>
        <p:nvSpPr>
          <p:cNvPr id="88067" name="Rectangle 2"/>
          <p:cNvSpPr>
            <a:spLocks noGrp="1" noChangeArrowheads="1"/>
          </p:cNvSpPr>
          <p:nvPr>
            <p:ph type="title"/>
          </p:nvPr>
        </p:nvSpPr>
        <p:spPr/>
        <p:txBody>
          <a:bodyPr/>
          <a:lstStyle/>
          <a:p>
            <a:pPr eaLnBrk="1" hangingPunct="1"/>
            <a:r>
              <a:rPr lang="en-US">
                <a:latin typeface="Arial" charset="0"/>
              </a:rPr>
              <a:t>Monitor Implementation Using Semaphores</a:t>
            </a:r>
          </a:p>
        </p:txBody>
      </p:sp>
      <p:sp>
        <p:nvSpPr>
          <p:cNvPr id="88068" name="Rectangle 3"/>
          <p:cNvSpPr>
            <a:spLocks noGrp="1" noChangeArrowheads="1"/>
          </p:cNvSpPr>
          <p:nvPr>
            <p:ph type="body" idx="1"/>
          </p:nvPr>
        </p:nvSpPr>
        <p:spPr>
          <a:xfrm>
            <a:off x="323850" y="1557338"/>
            <a:ext cx="8496300" cy="1511300"/>
          </a:xfrm>
        </p:spPr>
        <p:txBody>
          <a:bodyPr/>
          <a:lstStyle/>
          <a:p>
            <a:pPr eaLnBrk="1" hangingPunct="1">
              <a:spcBef>
                <a:spcPct val="15000"/>
              </a:spcBef>
            </a:pPr>
            <a:r>
              <a:rPr lang="en-US" sz="1800" dirty="0">
                <a:latin typeface="Arial" charset="0"/>
              </a:rPr>
              <a:t>For each </a:t>
            </a:r>
            <a:r>
              <a:rPr lang="en-US" sz="1800" dirty="0">
                <a:solidFill>
                  <a:srgbClr val="FF0000"/>
                </a:solidFill>
                <a:latin typeface="Arial" charset="0"/>
              </a:rPr>
              <a:t>condition variable </a:t>
            </a:r>
            <a:r>
              <a:rPr lang="en-US" sz="1800" b="1" dirty="0">
                <a:solidFill>
                  <a:srgbClr val="FF0000"/>
                </a:solidFill>
                <a:latin typeface="Arial" charset="0"/>
              </a:rPr>
              <a:t>x</a:t>
            </a:r>
            <a:r>
              <a:rPr lang="en-US" sz="1800" dirty="0">
                <a:latin typeface="Arial" charset="0"/>
              </a:rPr>
              <a:t>, we  have:</a:t>
            </a:r>
          </a:p>
          <a:p>
            <a:pPr eaLnBrk="1" hangingPunct="1">
              <a:spcBef>
                <a:spcPct val="15000"/>
              </a:spcBef>
              <a:buFontTx/>
              <a:buNone/>
            </a:pPr>
            <a:r>
              <a:rPr lang="en-US" sz="1800" dirty="0">
                <a:latin typeface="Arial" charset="0"/>
              </a:rPr>
              <a:t>		semaphore </a:t>
            </a:r>
            <a:r>
              <a:rPr lang="en-US" sz="1800" dirty="0" err="1">
                <a:latin typeface="Arial" charset="0"/>
              </a:rPr>
              <a:t>x_sem</a:t>
            </a:r>
            <a:r>
              <a:rPr lang="en-US" sz="1800" dirty="0">
                <a:latin typeface="Arial" charset="0"/>
              </a:rPr>
              <a:t>; // (initially  = 0);  causes caller of wait to sleep</a:t>
            </a:r>
          </a:p>
          <a:p>
            <a:pPr eaLnBrk="1" hangingPunct="1">
              <a:spcBef>
                <a:spcPct val="15000"/>
              </a:spcBef>
              <a:buFontTx/>
              <a:buNone/>
            </a:pPr>
            <a:r>
              <a:rPr lang="en-US" sz="1800" dirty="0">
                <a:latin typeface="Arial" charset="0"/>
              </a:rPr>
              <a:t>		</a:t>
            </a:r>
            <a:r>
              <a:rPr lang="en-US" sz="1800" dirty="0" err="1">
                <a:latin typeface="Arial" charset="0"/>
              </a:rPr>
              <a:t>int</a:t>
            </a:r>
            <a:r>
              <a:rPr lang="en-US" sz="1800" dirty="0">
                <a:latin typeface="Arial" charset="0"/>
              </a:rPr>
              <a:t> x-count = 0; // number of sleepers on condition</a:t>
            </a:r>
          </a:p>
        </p:txBody>
      </p:sp>
      <p:sp>
        <p:nvSpPr>
          <p:cNvPr id="88069" name="Text Box 4"/>
          <p:cNvSpPr txBox="1">
            <a:spLocks noChangeArrowheads="1"/>
          </p:cNvSpPr>
          <p:nvPr/>
        </p:nvSpPr>
        <p:spPr bwMode="auto">
          <a:xfrm>
            <a:off x="611188" y="2852738"/>
            <a:ext cx="3529012" cy="3116262"/>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The operation x.wait</a:t>
            </a:r>
            <a:r>
              <a:rPr lang="en-US"/>
              <a:t> </a:t>
            </a:r>
            <a:r>
              <a:rPr lang="en-US" b="0"/>
              <a:t>can be </a:t>
            </a:r>
            <a:br>
              <a:rPr lang="en-US" b="0"/>
            </a:br>
            <a:r>
              <a:rPr lang="en-US" b="0"/>
              <a:t>implemented as:</a:t>
            </a:r>
          </a:p>
          <a:p>
            <a:pPr eaLnBrk="1" hangingPunct="1"/>
            <a:r>
              <a:rPr lang="en-US" b="0"/>
              <a:t>		</a:t>
            </a:r>
          </a:p>
          <a:p>
            <a:pPr eaLnBrk="1" hangingPunct="1"/>
            <a:r>
              <a:rPr lang="en-US" b="0"/>
              <a:t>x-count++;</a:t>
            </a:r>
          </a:p>
          <a:p>
            <a:pPr eaLnBrk="1" hangingPunct="1"/>
            <a:r>
              <a:rPr lang="en-US" b="0"/>
              <a:t>if (next_count &gt; 0)</a:t>
            </a:r>
          </a:p>
          <a:p>
            <a:pPr eaLnBrk="1" hangingPunct="1"/>
            <a:r>
              <a:rPr lang="en-US" b="0"/>
              <a:t>	signal(next);</a:t>
            </a:r>
          </a:p>
          <a:p>
            <a:pPr eaLnBrk="1" hangingPunct="1"/>
            <a:r>
              <a:rPr lang="en-US" b="0"/>
              <a:t>else</a:t>
            </a:r>
          </a:p>
          <a:p>
            <a:pPr eaLnBrk="1" hangingPunct="1"/>
            <a:r>
              <a:rPr lang="en-US" b="0"/>
              <a:t>	signal(mutex);</a:t>
            </a:r>
          </a:p>
          <a:p>
            <a:pPr eaLnBrk="1" hangingPunct="1"/>
            <a:r>
              <a:rPr lang="en-US" b="0"/>
              <a:t>wait(x_sem);</a:t>
            </a:r>
          </a:p>
          <a:p>
            <a:pPr eaLnBrk="1" hangingPunct="1"/>
            <a:r>
              <a:rPr lang="en-US" b="0"/>
              <a:t>x-count--;</a:t>
            </a:r>
          </a:p>
          <a:p>
            <a:pPr eaLnBrk="1" hangingPunct="1"/>
            <a:endParaRPr lang="en-US" b="0"/>
          </a:p>
        </p:txBody>
      </p:sp>
      <p:sp>
        <p:nvSpPr>
          <p:cNvPr id="88070" name="Rectangle 5"/>
          <p:cNvSpPr>
            <a:spLocks noChangeArrowheads="1"/>
          </p:cNvSpPr>
          <p:nvPr/>
        </p:nvSpPr>
        <p:spPr bwMode="auto">
          <a:xfrm>
            <a:off x="5003800" y="2852738"/>
            <a:ext cx="3671888" cy="3116262"/>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lIns="90000" tIns="46800" rIns="90000" bIns="46800">
            <a:spAutoFit/>
          </a:bodyPr>
          <a:lstStyle/>
          <a:p>
            <a:r>
              <a:rPr kumimoji="1" lang="en-US" b="0"/>
              <a:t>The operation x.signal can be </a:t>
            </a:r>
            <a:br>
              <a:rPr kumimoji="1" lang="en-US" b="0"/>
            </a:br>
            <a:r>
              <a:rPr kumimoji="1" lang="en-US" b="0"/>
              <a:t>implemented as:</a:t>
            </a:r>
            <a:br>
              <a:rPr kumimoji="1" lang="en-US" b="0"/>
            </a:br>
            <a:r>
              <a:rPr kumimoji="1" lang="en-US" b="0"/>
              <a:t>	</a:t>
            </a:r>
          </a:p>
          <a:p>
            <a:r>
              <a:rPr kumimoji="1" lang="en-US" b="0"/>
              <a:t>if (x-count &gt; 0) {</a:t>
            </a:r>
          </a:p>
          <a:p>
            <a:r>
              <a:rPr kumimoji="1" lang="en-US" b="0"/>
              <a:t>	next_count++;</a:t>
            </a:r>
          </a:p>
          <a:p>
            <a:r>
              <a:rPr kumimoji="1" lang="en-US" b="0"/>
              <a:t>	signal(x_sem);</a:t>
            </a:r>
          </a:p>
          <a:p>
            <a:r>
              <a:rPr kumimoji="1" lang="en-US" b="0"/>
              <a:t>	wait(next);		next_count--;</a:t>
            </a:r>
          </a:p>
          <a:p>
            <a:r>
              <a:rPr kumimoji="1" lang="en-US" b="0"/>
              <a:t>}</a:t>
            </a:r>
          </a:p>
          <a:p>
            <a:endParaRPr kumimoji="1" lang="en-US" b="0"/>
          </a:p>
          <a:p>
            <a:endParaRPr kumimoji="1" lang="en-US" b="0">
              <a:solidFill>
                <a:srgbClr val="FF9900"/>
              </a:solidFill>
            </a:endParaRPr>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8CCF368A-272D-3342-A2B1-0BBDE52A3710}" type="slidenum">
              <a:rPr lang="en-US" b="0"/>
              <a:pPr eaLnBrk="1" hangingPunct="1"/>
              <a:t>93</a:t>
            </a:fld>
            <a:endParaRPr lang="en-US" b="0"/>
          </a:p>
        </p:txBody>
      </p:sp>
      <p:sp>
        <p:nvSpPr>
          <p:cNvPr id="71683" name="Rectangle 2"/>
          <p:cNvSpPr>
            <a:spLocks noGrp="1" noChangeArrowheads="1"/>
          </p:cNvSpPr>
          <p:nvPr>
            <p:ph type="title"/>
          </p:nvPr>
        </p:nvSpPr>
        <p:spPr/>
        <p:txBody>
          <a:bodyPr/>
          <a:lstStyle/>
          <a:p>
            <a:pPr eaLnBrk="1" hangingPunct="1"/>
            <a:r>
              <a:rPr lang="en-US" dirty="0" smtClean="0">
                <a:latin typeface="Arial" charset="0"/>
              </a:rPr>
              <a:t>Monitor Example: a </a:t>
            </a:r>
            <a:r>
              <a:rPr lang="en-US" dirty="0">
                <a:latin typeface="Arial" charset="0"/>
              </a:rPr>
              <a:t>m</a:t>
            </a:r>
            <a:r>
              <a:rPr lang="en-US" dirty="0" smtClean="0">
                <a:latin typeface="Arial" charset="0"/>
              </a:rPr>
              <a:t>onitor for priority based allocation of a resource</a:t>
            </a:r>
            <a:endParaRPr lang="en-US" dirty="0">
              <a:latin typeface="Arial" charset="0"/>
            </a:endParaRPr>
          </a:p>
        </p:txBody>
      </p:sp>
      <p:sp>
        <p:nvSpPr>
          <p:cNvPr id="71684" name="Rectangle 3"/>
          <p:cNvSpPr>
            <a:spLocks noGrp="1" noChangeArrowheads="1"/>
          </p:cNvSpPr>
          <p:nvPr>
            <p:ph type="body" idx="1"/>
          </p:nvPr>
        </p:nvSpPr>
        <p:spPr/>
        <p:txBody>
          <a:bodyPr/>
          <a:lstStyle/>
          <a:p>
            <a:pPr eaLnBrk="1" hangingPunct="1"/>
            <a:r>
              <a:rPr lang="en-US" sz="1800" dirty="0" smtClean="0">
                <a:latin typeface="Arial" charset="0"/>
              </a:rPr>
              <a:t>Monitor </a:t>
            </a:r>
            <a:r>
              <a:rPr lang="en-US" sz="1800" dirty="0" smtClean="0">
                <a:solidFill>
                  <a:schemeClr val="accent2">
                    <a:lumMod val="50000"/>
                  </a:schemeClr>
                </a:solidFill>
                <a:latin typeface="Arial" charset="0"/>
              </a:rPr>
              <a:t>condition variable </a:t>
            </a:r>
            <a:r>
              <a:rPr lang="en-US" sz="1800" dirty="0" smtClean="0">
                <a:latin typeface="Arial" charset="0"/>
              </a:rPr>
              <a:t>queue can be </a:t>
            </a:r>
            <a:r>
              <a:rPr lang="en-US" sz="1800" dirty="0" smtClean="0">
                <a:solidFill>
                  <a:schemeClr val="accent2">
                    <a:lumMod val="50000"/>
                  </a:schemeClr>
                </a:solidFill>
                <a:latin typeface="Arial" charset="0"/>
              </a:rPr>
              <a:t>FIFO</a:t>
            </a:r>
            <a:r>
              <a:rPr lang="en-US" sz="1800" dirty="0" smtClean="0">
                <a:latin typeface="Arial" charset="0"/>
              </a:rPr>
              <a:t>.</a:t>
            </a:r>
          </a:p>
          <a:p>
            <a:pPr eaLnBrk="1" hangingPunct="1"/>
            <a:r>
              <a:rPr lang="en-US" sz="1800" dirty="0" smtClean="0">
                <a:latin typeface="Arial" charset="0"/>
              </a:rPr>
              <a:t>Or, it may not be FIFO: condition variable </a:t>
            </a:r>
            <a:r>
              <a:rPr lang="en-US" sz="1800" dirty="0" smtClean="0">
                <a:solidFill>
                  <a:schemeClr val="accent2">
                    <a:lumMod val="50000"/>
                  </a:schemeClr>
                </a:solidFill>
                <a:latin typeface="Arial" charset="0"/>
              </a:rPr>
              <a:t>wait</a:t>
            </a:r>
            <a:r>
              <a:rPr lang="en-US" sz="1800" dirty="0" smtClean="0">
                <a:latin typeface="Arial" charset="0"/>
              </a:rPr>
              <a:t> function can take a priority defining parameter</a:t>
            </a:r>
            <a:r>
              <a:rPr lang="en-US" sz="1800" dirty="0">
                <a:latin typeface="Arial" charset="0"/>
              </a:rPr>
              <a:t> </a:t>
            </a:r>
            <a:r>
              <a:rPr lang="en-US" sz="1800" dirty="0" smtClean="0">
                <a:latin typeface="Arial" charset="0"/>
              </a:rPr>
              <a:t>(not very standard wait function)</a:t>
            </a:r>
          </a:p>
          <a:p>
            <a:pPr lvl="1" eaLnBrk="1" hangingPunct="1"/>
            <a:r>
              <a:rPr lang="en-US" sz="1800" u="sng" dirty="0" smtClean="0">
                <a:solidFill>
                  <a:schemeClr val="accent2">
                    <a:lumMod val="50000"/>
                  </a:schemeClr>
                </a:solidFill>
                <a:latin typeface="Arial" charset="0"/>
              </a:rPr>
              <a:t>Example</a:t>
            </a:r>
            <a:r>
              <a:rPr lang="en-US" sz="1800" dirty="0" smtClean="0">
                <a:latin typeface="Arial" charset="0"/>
              </a:rPr>
              <a:t>: We </a:t>
            </a:r>
            <a:r>
              <a:rPr lang="en-US" sz="1800" dirty="0">
                <a:latin typeface="Arial" charset="0"/>
              </a:rPr>
              <a:t>would like to apply a priority based allocation. The process that will use the resource for the shortest amount of time will get the resource first if there are other processes that want the resource. </a:t>
            </a:r>
          </a:p>
          <a:p>
            <a:pPr eaLnBrk="1" hangingPunct="1"/>
            <a:endParaRPr lang="en-US" sz="1800" dirty="0">
              <a:latin typeface="Arial" charset="0"/>
            </a:endParaRPr>
          </a:p>
          <a:p>
            <a:pPr eaLnBrk="1" hangingPunct="1"/>
            <a:endParaRPr lang="en-US" dirty="0">
              <a:latin typeface="Arial" charset="0"/>
            </a:endParaRPr>
          </a:p>
        </p:txBody>
      </p:sp>
      <p:sp>
        <p:nvSpPr>
          <p:cNvPr id="71685" name="Rectangle 4"/>
          <p:cNvSpPr>
            <a:spLocks noChangeArrowheads="1"/>
          </p:cNvSpPr>
          <p:nvPr/>
        </p:nvSpPr>
        <p:spPr bwMode="auto">
          <a:xfrm>
            <a:off x="2771775" y="5661025"/>
            <a:ext cx="1439863" cy="576263"/>
          </a:xfrm>
          <a:prstGeom prst="rect">
            <a:avLst/>
          </a:prstGeom>
          <a:solidFill>
            <a:srgbClr val="C0C0C0"/>
          </a:solidFill>
          <a:ln w="3175">
            <a:solidFill>
              <a:schemeClr val="tx1"/>
            </a:solidFill>
            <a:miter lim="800000"/>
            <a:headEnd type="none" w="lg" len="lg"/>
            <a:tailEnd type="none" w="lg" len="lg"/>
          </a:ln>
        </p:spPr>
        <p:txBody>
          <a:bodyPr wrap="none" lIns="90000" tIns="46800" rIns="90000" bIns="46800" anchor="ctr"/>
          <a:lstStyle/>
          <a:p>
            <a:pPr algn="ctr"/>
            <a:r>
              <a:rPr lang="en-US" b="0"/>
              <a:t>Resource</a:t>
            </a:r>
          </a:p>
        </p:txBody>
      </p:sp>
      <p:sp>
        <p:nvSpPr>
          <p:cNvPr id="71686" name="Oval 10"/>
          <p:cNvSpPr>
            <a:spLocks noChangeArrowheads="1"/>
          </p:cNvSpPr>
          <p:nvPr/>
        </p:nvSpPr>
        <p:spPr bwMode="auto">
          <a:xfrm>
            <a:off x="2051050" y="4005263"/>
            <a:ext cx="504825" cy="1296987"/>
          </a:xfrm>
          <a:prstGeom prst="ellipse">
            <a:avLst/>
          </a:prstGeom>
          <a:noFill/>
          <a:ln w="3175">
            <a:solidFill>
              <a:schemeClr val="tx1"/>
            </a:solidFill>
            <a:round/>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71687" name="Oval 11"/>
          <p:cNvSpPr>
            <a:spLocks noChangeArrowheads="1"/>
          </p:cNvSpPr>
          <p:nvPr/>
        </p:nvSpPr>
        <p:spPr bwMode="auto">
          <a:xfrm>
            <a:off x="2770188" y="4005263"/>
            <a:ext cx="504825" cy="1296987"/>
          </a:xfrm>
          <a:prstGeom prst="ellipse">
            <a:avLst/>
          </a:prstGeom>
          <a:noFill/>
          <a:ln w="3175">
            <a:solidFill>
              <a:schemeClr val="tx1"/>
            </a:solidFill>
            <a:round/>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71688" name="Oval 12"/>
          <p:cNvSpPr>
            <a:spLocks noChangeArrowheads="1"/>
          </p:cNvSpPr>
          <p:nvPr/>
        </p:nvSpPr>
        <p:spPr bwMode="auto">
          <a:xfrm>
            <a:off x="3490913" y="4005263"/>
            <a:ext cx="504825" cy="1296987"/>
          </a:xfrm>
          <a:prstGeom prst="ellipse">
            <a:avLst/>
          </a:prstGeom>
          <a:noFill/>
          <a:ln w="3175">
            <a:solidFill>
              <a:schemeClr val="tx1"/>
            </a:solidFill>
            <a:round/>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71689" name="Oval 13"/>
          <p:cNvSpPr>
            <a:spLocks noChangeArrowheads="1"/>
          </p:cNvSpPr>
          <p:nvPr/>
        </p:nvSpPr>
        <p:spPr bwMode="auto">
          <a:xfrm>
            <a:off x="4930775" y="4078288"/>
            <a:ext cx="504825" cy="1296987"/>
          </a:xfrm>
          <a:prstGeom prst="ellipse">
            <a:avLst/>
          </a:prstGeom>
          <a:noFill/>
          <a:ln w="3175">
            <a:solidFill>
              <a:schemeClr val="tx1"/>
            </a:solidFill>
            <a:round/>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71690" name="Text Box 14"/>
          <p:cNvSpPr txBox="1">
            <a:spLocks noChangeArrowheads="1"/>
          </p:cNvSpPr>
          <p:nvPr/>
        </p:nvSpPr>
        <p:spPr bwMode="auto">
          <a:xfrm>
            <a:off x="4211638" y="4510088"/>
            <a:ext cx="4730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a:t>
            </a:r>
          </a:p>
        </p:txBody>
      </p:sp>
      <p:sp>
        <p:nvSpPr>
          <p:cNvPr id="71691" name="Text Box 15"/>
          <p:cNvSpPr txBox="1">
            <a:spLocks noChangeArrowheads="1"/>
          </p:cNvSpPr>
          <p:nvPr/>
        </p:nvSpPr>
        <p:spPr bwMode="auto">
          <a:xfrm>
            <a:off x="5435600" y="4294188"/>
            <a:ext cx="3127375"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algn="ctr" eaLnBrk="1" hangingPunct="1"/>
            <a:r>
              <a:rPr lang="en-US" b="0"/>
              <a:t>Processes or Threads </a:t>
            </a:r>
            <a:br>
              <a:rPr lang="en-US" b="0"/>
            </a:br>
            <a:r>
              <a:rPr lang="en-US" b="0"/>
              <a:t>that want to use the resource</a:t>
            </a:r>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81B01885-F6BC-A542-93EA-579D08F0C0BB}" type="slidenum">
              <a:rPr lang="en-US" b="0"/>
              <a:pPr eaLnBrk="1" hangingPunct="1"/>
              <a:t>94</a:t>
            </a:fld>
            <a:endParaRPr lang="en-US" b="0"/>
          </a:p>
        </p:txBody>
      </p:sp>
      <p:sp>
        <p:nvSpPr>
          <p:cNvPr id="72707" name="Rectangle 2"/>
          <p:cNvSpPr>
            <a:spLocks noGrp="1" noChangeArrowheads="1"/>
          </p:cNvSpPr>
          <p:nvPr>
            <p:ph type="title"/>
          </p:nvPr>
        </p:nvSpPr>
        <p:spPr/>
        <p:txBody>
          <a:bodyPr/>
          <a:lstStyle/>
          <a:p>
            <a:pPr eaLnBrk="1" hangingPunct="1"/>
            <a:r>
              <a:rPr lang="en-US" dirty="0" smtClean="0">
                <a:latin typeface="Arial" charset="0"/>
              </a:rPr>
              <a:t>Example continued</a:t>
            </a:r>
            <a:endParaRPr lang="en-US" dirty="0">
              <a:latin typeface="Arial" charset="0"/>
            </a:endParaRPr>
          </a:p>
        </p:txBody>
      </p:sp>
      <p:sp>
        <p:nvSpPr>
          <p:cNvPr id="72708" name="Rectangle 3"/>
          <p:cNvSpPr>
            <a:spLocks noGrp="1" noChangeArrowheads="1"/>
          </p:cNvSpPr>
          <p:nvPr>
            <p:ph type="body" idx="1"/>
          </p:nvPr>
        </p:nvSpPr>
        <p:spPr/>
        <p:txBody>
          <a:bodyPr/>
          <a:lstStyle/>
          <a:p>
            <a:pPr eaLnBrk="1" hangingPunct="1"/>
            <a:r>
              <a:rPr lang="en-US" sz="1800" dirty="0">
                <a:latin typeface="Arial" charset="0"/>
              </a:rPr>
              <a:t>Assume we have </a:t>
            </a:r>
            <a:r>
              <a:rPr lang="en-US" sz="1800" b="1" dirty="0">
                <a:latin typeface="Arial" charset="0"/>
              </a:rPr>
              <a:t>condition variable implementation</a:t>
            </a:r>
            <a:r>
              <a:rPr lang="en-US" sz="1800" dirty="0">
                <a:latin typeface="Arial" charset="0"/>
              </a:rPr>
              <a:t> that can </a:t>
            </a:r>
            <a:r>
              <a:rPr lang="en-US" sz="1800" dirty="0" err="1">
                <a:latin typeface="Arial" charset="0"/>
              </a:rPr>
              <a:t>enqueue</a:t>
            </a:r>
            <a:r>
              <a:rPr lang="en-US" sz="1800" dirty="0">
                <a:latin typeface="Arial" charset="0"/>
              </a:rPr>
              <a:t> sleeping processes with respect to a priority specified as a parameter to wait() call. </a:t>
            </a:r>
          </a:p>
          <a:p>
            <a:pPr lvl="1" eaLnBrk="1" hangingPunct="1"/>
            <a:r>
              <a:rPr lang="en-US" sz="1800" dirty="0" err="1">
                <a:solidFill>
                  <a:schemeClr val="accent2">
                    <a:lumMod val="50000"/>
                  </a:schemeClr>
                </a:solidFill>
                <a:latin typeface="Arial" charset="0"/>
              </a:rPr>
              <a:t>cond</a:t>
            </a:r>
            <a:r>
              <a:rPr lang="en-US" sz="1800" dirty="0">
                <a:solidFill>
                  <a:schemeClr val="accent2">
                    <a:lumMod val="50000"/>
                  </a:schemeClr>
                </a:solidFill>
                <a:latin typeface="Arial" charset="0"/>
              </a:rPr>
              <a:t> x; </a:t>
            </a:r>
          </a:p>
          <a:p>
            <a:pPr lvl="1" eaLnBrk="1" hangingPunct="1"/>
            <a:r>
              <a:rPr lang="en-US" sz="1800" dirty="0">
                <a:latin typeface="Arial" charset="0"/>
              </a:rPr>
              <a:t>…</a:t>
            </a:r>
          </a:p>
          <a:p>
            <a:pPr lvl="1" eaLnBrk="1" hangingPunct="1"/>
            <a:r>
              <a:rPr lang="en-US" sz="1800" dirty="0" err="1">
                <a:solidFill>
                  <a:schemeClr val="accent2">
                    <a:lumMod val="50000"/>
                  </a:schemeClr>
                </a:solidFill>
                <a:latin typeface="Arial" charset="0"/>
              </a:rPr>
              <a:t>x.wait</a:t>
            </a:r>
            <a:r>
              <a:rPr lang="en-US" sz="1800" dirty="0">
                <a:solidFill>
                  <a:schemeClr val="accent2">
                    <a:lumMod val="50000"/>
                  </a:schemeClr>
                </a:solidFill>
                <a:latin typeface="Arial" charset="0"/>
              </a:rPr>
              <a:t> (priority);</a:t>
            </a:r>
          </a:p>
          <a:p>
            <a:pPr eaLnBrk="1" hangingPunct="1"/>
            <a:endParaRPr lang="en-US" sz="1800" dirty="0">
              <a:latin typeface="Arial" charset="0"/>
            </a:endParaRPr>
          </a:p>
          <a:p>
            <a:pPr eaLnBrk="1" hangingPunct="1"/>
            <a:endParaRPr lang="en-US" dirty="0">
              <a:latin typeface="Arial" charset="0"/>
            </a:endParaRPr>
          </a:p>
        </p:txBody>
      </p:sp>
      <p:sp>
        <p:nvSpPr>
          <p:cNvPr id="72709" name="Rectangle 11"/>
          <p:cNvSpPr>
            <a:spLocks noChangeArrowheads="1"/>
          </p:cNvSpPr>
          <p:nvPr/>
        </p:nvSpPr>
        <p:spPr bwMode="auto">
          <a:xfrm>
            <a:off x="2700338" y="4581525"/>
            <a:ext cx="431800" cy="719138"/>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10</a:t>
            </a:r>
          </a:p>
        </p:txBody>
      </p:sp>
      <p:sp>
        <p:nvSpPr>
          <p:cNvPr id="72710" name="Rectangle 12"/>
          <p:cNvSpPr>
            <a:spLocks noChangeArrowheads="1"/>
          </p:cNvSpPr>
          <p:nvPr/>
        </p:nvSpPr>
        <p:spPr bwMode="auto">
          <a:xfrm>
            <a:off x="3419475" y="4581525"/>
            <a:ext cx="431800" cy="719138"/>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20</a:t>
            </a:r>
          </a:p>
        </p:txBody>
      </p:sp>
      <p:sp>
        <p:nvSpPr>
          <p:cNvPr id="72711" name="Rectangle 13"/>
          <p:cNvSpPr>
            <a:spLocks noChangeArrowheads="1"/>
          </p:cNvSpPr>
          <p:nvPr/>
        </p:nvSpPr>
        <p:spPr bwMode="auto">
          <a:xfrm>
            <a:off x="4141788" y="4581525"/>
            <a:ext cx="431800" cy="719138"/>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45</a:t>
            </a:r>
          </a:p>
        </p:txBody>
      </p:sp>
      <p:sp>
        <p:nvSpPr>
          <p:cNvPr id="72712" name="Rectangle 14"/>
          <p:cNvSpPr>
            <a:spLocks noChangeArrowheads="1"/>
          </p:cNvSpPr>
          <p:nvPr/>
        </p:nvSpPr>
        <p:spPr bwMode="auto">
          <a:xfrm>
            <a:off x="4859338" y="4581525"/>
            <a:ext cx="431800" cy="719138"/>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70</a:t>
            </a:r>
          </a:p>
        </p:txBody>
      </p:sp>
      <p:sp>
        <p:nvSpPr>
          <p:cNvPr id="72713" name="Text Box 15"/>
          <p:cNvSpPr txBox="1">
            <a:spLocks noChangeArrowheads="1"/>
          </p:cNvSpPr>
          <p:nvPr/>
        </p:nvSpPr>
        <p:spPr bwMode="auto">
          <a:xfrm>
            <a:off x="1908175" y="4076700"/>
            <a:ext cx="53879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Queue of sleeping processes waiting on condition x</a:t>
            </a:r>
          </a:p>
        </p:txBody>
      </p:sp>
      <p:sp>
        <p:nvSpPr>
          <p:cNvPr id="72714" name="Rectangle 16"/>
          <p:cNvSpPr>
            <a:spLocks noChangeArrowheads="1"/>
          </p:cNvSpPr>
          <p:nvPr/>
        </p:nvSpPr>
        <p:spPr bwMode="auto">
          <a:xfrm>
            <a:off x="684213" y="4508500"/>
            <a:ext cx="576262" cy="288925"/>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pPr algn="ctr"/>
            <a:r>
              <a:rPr lang="en-US" b="0"/>
              <a:t>X</a:t>
            </a:r>
          </a:p>
        </p:txBody>
      </p:sp>
      <p:sp>
        <p:nvSpPr>
          <p:cNvPr id="72715" name="Freeform 17"/>
          <p:cNvSpPr>
            <a:spLocks/>
          </p:cNvSpPr>
          <p:nvPr/>
        </p:nvSpPr>
        <p:spPr bwMode="auto">
          <a:xfrm>
            <a:off x="1331913" y="4652963"/>
            <a:ext cx="1368425" cy="325437"/>
          </a:xfrm>
          <a:custGeom>
            <a:avLst/>
            <a:gdLst>
              <a:gd name="T0" fmla="*/ 0 w 862"/>
              <a:gd name="T1" fmla="*/ 0 h 205"/>
              <a:gd name="T2" fmla="*/ 504825 w 862"/>
              <a:gd name="T3" fmla="*/ 71437 h 205"/>
              <a:gd name="T4" fmla="*/ 431800 w 862"/>
              <a:gd name="T5" fmla="*/ 288925 h 205"/>
              <a:gd name="T6" fmla="*/ 1368425 w 862"/>
              <a:gd name="T7" fmla="*/ 288925 h 205"/>
              <a:gd name="T8" fmla="*/ 0 60000 65536"/>
              <a:gd name="T9" fmla="*/ 0 60000 65536"/>
              <a:gd name="T10" fmla="*/ 0 60000 65536"/>
              <a:gd name="T11" fmla="*/ 0 60000 65536"/>
              <a:gd name="T12" fmla="*/ 0 w 862"/>
              <a:gd name="T13" fmla="*/ 0 h 205"/>
              <a:gd name="T14" fmla="*/ 862 w 862"/>
              <a:gd name="T15" fmla="*/ 205 h 205"/>
            </a:gdLst>
            <a:ahLst/>
            <a:cxnLst>
              <a:cxn ang="T8">
                <a:pos x="T0" y="T1"/>
              </a:cxn>
              <a:cxn ang="T9">
                <a:pos x="T2" y="T3"/>
              </a:cxn>
              <a:cxn ang="T10">
                <a:pos x="T4" y="T5"/>
              </a:cxn>
              <a:cxn ang="T11">
                <a:pos x="T6" y="T7"/>
              </a:cxn>
            </a:cxnLst>
            <a:rect l="T12" t="T13" r="T14" b="T15"/>
            <a:pathLst>
              <a:path w="862" h="205">
                <a:moveTo>
                  <a:pt x="0" y="0"/>
                </a:moveTo>
                <a:cubicBezTo>
                  <a:pt x="136" y="7"/>
                  <a:pt x="273" y="15"/>
                  <a:pt x="318" y="45"/>
                </a:cubicBezTo>
                <a:cubicBezTo>
                  <a:pt x="363" y="75"/>
                  <a:pt x="181" y="159"/>
                  <a:pt x="272" y="182"/>
                </a:cubicBezTo>
                <a:cubicBezTo>
                  <a:pt x="363" y="205"/>
                  <a:pt x="612" y="193"/>
                  <a:pt x="862" y="182"/>
                </a:cubicBezTo>
              </a:path>
            </a:pathLst>
          </a:custGeom>
          <a:noFill/>
          <a:ln w="3175" cap="flat" cmpd="sng">
            <a:solidFill>
              <a:schemeClr val="tx1"/>
            </a:solidFill>
            <a:prstDash val="solid"/>
            <a:round/>
            <a:headEnd type="none" w="lg" len="lg"/>
            <a:tailEnd type="triangle" w="lg" len="lg"/>
          </a:ln>
          <a:extLst>
            <a:ext uri="{909E8E84-426E-40dd-AFC4-6F175D3DCCD1}">
              <a14:hiddenFill xmlns:a14="http://schemas.microsoft.com/office/drawing/2010/main" xmlns="">
                <a:solidFill>
                  <a:srgbClr val="FFFFFF"/>
                </a:solidFill>
              </a14:hiddenFill>
            </a:ext>
          </a:extLst>
        </p:spPr>
        <p:txBody>
          <a:bodyPr wrap="none" lIns="90000" tIns="46800" rIns="90000" bIns="46800" anchor="ctr"/>
          <a:lstStyle/>
          <a:p>
            <a:endParaRPr lang="en-US"/>
          </a:p>
        </p:txBody>
      </p:sp>
      <p:sp>
        <p:nvSpPr>
          <p:cNvPr id="72716" name="Line 18"/>
          <p:cNvSpPr>
            <a:spLocks noChangeShapeType="1"/>
          </p:cNvSpPr>
          <p:nvPr/>
        </p:nvSpPr>
        <p:spPr bwMode="auto">
          <a:xfrm>
            <a:off x="3132138" y="4941888"/>
            <a:ext cx="288925" cy="0"/>
          </a:xfrm>
          <a:prstGeom prst="line">
            <a:avLst/>
          </a:prstGeom>
          <a:noFill/>
          <a:ln w="3175">
            <a:solidFill>
              <a:schemeClr val="tx1"/>
            </a:solidFill>
            <a:round/>
            <a:headEnd type="none" w="lg" len="lg"/>
            <a:tailEnd type="triangl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72717" name="Line 19"/>
          <p:cNvSpPr>
            <a:spLocks noChangeShapeType="1"/>
          </p:cNvSpPr>
          <p:nvPr/>
        </p:nvSpPr>
        <p:spPr bwMode="auto">
          <a:xfrm>
            <a:off x="3851275" y="4941888"/>
            <a:ext cx="288925" cy="0"/>
          </a:xfrm>
          <a:prstGeom prst="line">
            <a:avLst/>
          </a:prstGeom>
          <a:noFill/>
          <a:ln w="3175">
            <a:solidFill>
              <a:schemeClr val="tx1"/>
            </a:solidFill>
            <a:round/>
            <a:headEnd type="none" w="lg" len="lg"/>
            <a:tailEnd type="triangl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72718" name="Line 20"/>
          <p:cNvSpPr>
            <a:spLocks noChangeShapeType="1"/>
          </p:cNvSpPr>
          <p:nvPr/>
        </p:nvSpPr>
        <p:spPr bwMode="auto">
          <a:xfrm>
            <a:off x="4572000" y="4941888"/>
            <a:ext cx="288925" cy="0"/>
          </a:xfrm>
          <a:prstGeom prst="line">
            <a:avLst/>
          </a:prstGeom>
          <a:noFill/>
          <a:ln w="3175">
            <a:solidFill>
              <a:schemeClr val="tx1"/>
            </a:solidFill>
            <a:round/>
            <a:headEnd type="none" w="lg" len="lg"/>
            <a:tailEnd type="triangle" w="lg" len="lg"/>
          </a:ln>
          <a:extLst>
            <a:ext uri="{909E8E84-426E-40dd-AFC4-6F175D3DCCD1}">
              <a14:hiddenFill xmlns:a14="http://schemas.microsoft.com/office/drawing/2010/main" xmlns="">
                <a:noFill/>
              </a14:hiddenFill>
            </a:ext>
          </a:extLst>
        </p:spPr>
        <p:txBody>
          <a:bodyPr wrap="none" lIns="90000" tIns="46800" rIns="90000" bIns="46800" anchor="ctr"/>
          <a:lstStyle/>
          <a:p>
            <a:endParaRPr lang="en-US"/>
          </a:p>
        </p:txBody>
      </p:sp>
      <p:sp>
        <p:nvSpPr>
          <p:cNvPr id="72719" name="Text Box 21"/>
          <p:cNvSpPr txBox="1">
            <a:spLocks noChangeArrowheads="1"/>
          </p:cNvSpPr>
          <p:nvPr/>
        </p:nvSpPr>
        <p:spPr bwMode="auto">
          <a:xfrm>
            <a:off x="1385888" y="5681663"/>
            <a:ext cx="55911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priority could be the time-duration to use the resource</a:t>
            </a:r>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F6299696-FE1D-784B-9370-32A387AC93CC}" type="slidenum">
              <a:rPr lang="en-US" b="0"/>
              <a:pPr eaLnBrk="1" hangingPunct="1"/>
              <a:t>95</a:t>
            </a:fld>
            <a:endParaRPr lang="en-US" b="0"/>
          </a:p>
        </p:txBody>
      </p:sp>
      <p:sp>
        <p:nvSpPr>
          <p:cNvPr id="73731" name="Rectangle 4"/>
          <p:cNvSpPr>
            <a:spLocks noGrp="1" noChangeArrowheads="1"/>
          </p:cNvSpPr>
          <p:nvPr>
            <p:ph type="title"/>
          </p:nvPr>
        </p:nvSpPr>
        <p:spPr/>
        <p:txBody>
          <a:bodyPr/>
          <a:lstStyle/>
          <a:p>
            <a:pPr eaLnBrk="1" hangingPunct="1"/>
            <a:r>
              <a:rPr lang="en-US" dirty="0" smtClean="0">
                <a:latin typeface="Arial" charset="0"/>
              </a:rPr>
              <a:t>Example continued</a:t>
            </a:r>
            <a:endParaRPr lang="en-US" dirty="0">
              <a:latin typeface="Arial" charset="0"/>
            </a:endParaRPr>
          </a:p>
        </p:txBody>
      </p:sp>
      <p:sp>
        <p:nvSpPr>
          <p:cNvPr id="73732" name="Rectangle 5"/>
          <p:cNvSpPr>
            <a:spLocks noChangeArrowheads="1"/>
          </p:cNvSpPr>
          <p:nvPr/>
        </p:nvSpPr>
        <p:spPr bwMode="auto">
          <a:xfrm>
            <a:off x="2286000" y="1341438"/>
            <a:ext cx="4572000" cy="5035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lIns="90000" tIns="46800" rIns="90000" bIns="46800">
            <a:spAutoFit/>
          </a:bodyPr>
          <a:lstStyle/>
          <a:p>
            <a:r>
              <a:rPr kumimoji="1" lang="en-US" b="0" dirty="0"/>
              <a:t>monitor </a:t>
            </a:r>
            <a:r>
              <a:rPr kumimoji="1" lang="en-US" b="0" dirty="0" err="1"/>
              <a:t>ResourceAllocator</a:t>
            </a:r>
            <a:r>
              <a:rPr kumimoji="1" lang="en-US" b="0" dirty="0"/>
              <a:t> </a:t>
            </a:r>
          </a:p>
          <a:p>
            <a:r>
              <a:rPr kumimoji="1" lang="en-US" b="0" dirty="0"/>
              <a:t>{ </a:t>
            </a:r>
          </a:p>
          <a:p>
            <a:r>
              <a:rPr kumimoji="1" lang="en-US" b="0" dirty="0"/>
              <a:t>	</a:t>
            </a:r>
            <a:r>
              <a:rPr kumimoji="1" lang="en-US" b="0" dirty="0" err="1"/>
              <a:t>boolean</a:t>
            </a:r>
            <a:r>
              <a:rPr kumimoji="1" lang="en-US" b="0" dirty="0"/>
              <a:t> busy; </a:t>
            </a:r>
          </a:p>
          <a:p>
            <a:r>
              <a:rPr kumimoji="1" lang="en-US" b="0" dirty="0"/>
              <a:t>	condition x; </a:t>
            </a:r>
          </a:p>
          <a:p>
            <a:endParaRPr kumimoji="1" lang="en-US" b="0" dirty="0"/>
          </a:p>
          <a:p>
            <a:r>
              <a:rPr kumimoji="1" lang="en-US" b="0" dirty="0"/>
              <a:t>	void acquire(</a:t>
            </a:r>
            <a:r>
              <a:rPr kumimoji="1" lang="en-US" b="0" dirty="0" err="1"/>
              <a:t>int</a:t>
            </a:r>
            <a:r>
              <a:rPr kumimoji="1" lang="en-US" b="0" dirty="0"/>
              <a:t> time) { </a:t>
            </a:r>
          </a:p>
          <a:p>
            <a:r>
              <a:rPr kumimoji="1" lang="en-US" b="0" dirty="0"/>
              <a:t>		if (busy) </a:t>
            </a:r>
          </a:p>
          <a:p>
            <a:r>
              <a:rPr kumimoji="1" lang="en-US" b="0" dirty="0"/>
              <a:t>			</a:t>
            </a:r>
            <a:r>
              <a:rPr kumimoji="1" lang="en-US" b="0" dirty="0" err="1">
                <a:solidFill>
                  <a:schemeClr val="accent2">
                    <a:lumMod val="50000"/>
                  </a:schemeClr>
                </a:solidFill>
              </a:rPr>
              <a:t>x.wait</a:t>
            </a:r>
            <a:r>
              <a:rPr kumimoji="1" lang="en-US" b="0" dirty="0">
                <a:solidFill>
                  <a:schemeClr val="accent2">
                    <a:lumMod val="50000"/>
                  </a:schemeClr>
                </a:solidFill>
              </a:rPr>
              <a:t>(time); </a:t>
            </a:r>
          </a:p>
          <a:p>
            <a:r>
              <a:rPr kumimoji="1" lang="en-US" b="0" dirty="0"/>
              <a:t>		busy = TRUE; </a:t>
            </a:r>
          </a:p>
          <a:p>
            <a:r>
              <a:rPr kumimoji="1" lang="en-US" b="0" dirty="0"/>
              <a:t>	} </a:t>
            </a:r>
          </a:p>
          <a:p>
            <a:r>
              <a:rPr kumimoji="1" lang="en-US" b="0" dirty="0"/>
              <a:t>	void release() { </a:t>
            </a:r>
          </a:p>
          <a:p>
            <a:r>
              <a:rPr kumimoji="1" lang="en-US" b="0" dirty="0"/>
              <a:t>		busy = FALSE; </a:t>
            </a:r>
          </a:p>
          <a:p>
            <a:r>
              <a:rPr kumimoji="1" lang="en-US" b="0" dirty="0"/>
              <a:t>		</a:t>
            </a:r>
            <a:r>
              <a:rPr kumimoji="1" lang="en-US" b="0" dirty="0" err="1"/>
              <a:t>x.signal</a:t>
            </a:r>
            <a:r>
              <a:rPr kumimoji="1" lang="en-US" b="0" dirty="0"/>
              <a:t>(); </a:t>
            </a:r>
          </a:p>
          <a:p>
            <a:r>
              <a:rPr kumimoji="1" lang="en-US" b="0" dirty="0"/>
              <a:t>	} </a:t>
            </a:r>
          </a:p>
          <a:p>
            <a:r>
              <a:rPr kumimoji="1" lang="en-US" b="0" dirty="0"/>
              <a:t>	</a:t>
            </a:r>
            <a:r>
              <a:rPr kumimoji="1" lang="en-US" b="0" dirty="0" err="1"/>
              <a:t>initialization_code</a:t>
            </a:r>
            <a:r>
              <a:rPr kumimoji="1" lang="en-US" b="0" dirty="0"/>
              <a:t>() {</a:t>
            </a:r>
          </a:p>
          <a:p>
            <a:r>
              <a:rPr kumimoji="1" lang="en-US" b="0" dirty="0"/>
              <a:t>		 busy = FALSE; </a:t>
            </a:r>
          </a:p>
          <a:p>
            <a:r>
              <a:rPr kumimoji="1" lang="en-US" b="0" dirty="0"/>
              <a:t>	}</a:t>
            </a:r>
          </a:p>
          <a:p>
            <a:r>
              <a:rPr kumimoji="1" lang="en-US" b="0" dirty="0"/>
              <a:t>}</a:t>
            </a:r>
            <a:r>
              <a:rPr kumimoji="1" lang="en-US" dirty="0"/>
              <a:t>	</a:t>
            </a:r>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Number Placeholder 2"/>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fld id="{8B0B969D-E9A4-A745-BEF7-B9D0C605B8CC}" type="slidenum">
              <a:rPr lang="en-US" b="0"/>
              <a:pPr eaLnBrk="1" hangingPunct="1"/>
              <a:t>96</a:t>
            </a:fld>
            <a:endParaRPr lang="en-US" b="0"/>
          </a:p>
        </p:txBody>
      </p:sp>
      <p:sp>
        <p:nvSpPr>
          <p:cNvPr id="74755" name="Rectangle 2"/>
          <p:cNvSpPr>
            <a:spLocks noGrp="1" noChangeArrowheads="1"/>
          </p:cNvSpPr>
          <p:nvPr>
            <p:ph type="title"/>
          </p:nvPr>
        </p:nvSpPr>
        <p:spPr/>
        <p:txBody>
          <a:bodyPr/>
          <a:lstStyle/>
          <a:p>
            <a:pPr eaLnBrk="1" hangingPunct="1"/>
            <a:r>
              <a:rPr lang="en-US" dirty="0" smtClean="0">
                <a:latin typeface="Arial" charset="0"/>
              </a:rPr>
              <a:t>Example continued</a:t>
            </a:r>
            <a:endParaRPr lang="en-US" dirty="0">
              <a:latin typeface="Arial" charset="0"/>
            </a:endParaRPr>
          </a:p>
        </p:txBody>
      </p:sp>
      <p:sp>
        <p:nvSpPr>
          <p:cNvPr id="74756" name="Text Box 4"/>
          <p:cNvSpPr txBox="1">
            <a:spLocks noChangeArrowheads="1"/>
          </p:cNvSpPr>
          <p:nvPr/>
        </p:nvSpPr>
        <p:spPr bwMode="auto">
          <a:xfrm>
            <a:off x="395288" y="2406650"/>
            <a:ext cx="2559050" cy="2841625"/>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ResourceAllocator RA; </a:t>
            </a:r>
          </a:p>
          <a:p>
            <a:pPr eaLnBrk="1" hangingPunct="1"/>
            <a:endParaRPr lang="en-US" b="0"/>
          </a:p>
          <a:p>
            <a:pPr eaLnBrk="1" hangingPunct="1"/>
            <a:endParaRPr lang="en-US" b="0"/>
          </a:p>
          <a:p>
            <a:pPr eaLnBrk="1" hangingPunct="1"/>
            <a:r>
              <a:rPr lang="en-US" b="0"/>
              <a:t>RA.acquire(10); </a:t>
            </a:r>
          </a:p>
          <a:p>
            <a:pPr eaLnBrk="1" hangingPunct="1"/>
            <a:r>
              <a:rPr lang="en-US" b="0"/>
              <a:t>…</a:t>
            </a:r>
          </a:p>
          <a:p>
            <a:pPr eaLnBrk="1" hangingPunct="1"/>
            <a:r>
              <a:rPr lang="en-US" b="0"/>
              <a:t>….use resource…</a:t>
            </a:r>
          </a:p>
          <a:p>
            <a:pPr eaLnBrk="1" hangingPunct="1"/>
            <a:r>
              <a:rPr lang="en-US" b="0"/>
              <a:t>….</a:t>
            </a:r>
          </a:p>
          <a:p>
            <a:pPr eaLnBrk="1" hangingPunct="1"/>
            <a:r>
              <a:rPr lang="en-US" b="0"/>
              <a:t>RA.release(); </a:t>
            </a:r>
          </a:p>
          <a:p>
            <a:pPr eaLnBrk="1" hangingPunct="1"/>
            <a:endParaRPr lang="en-US" b="0"/>
          </a:p>
          <a:p>
            <a:pPr eaLnBrk="1" hangingPunct="1"/>
            <a:endParaRPr lang="en-US" b="0"/>
          </a:p>
        </p:txBody>
      </p:sp>
      <p:sp>
        <p:nvSpPr>
          <p:cNvPr id="74757" name="Text Box 5"/>
          <p:cNvSpPr txBox="1">
            <a:spLocks noChangeArrowheads="1"/>
          </p:cNvSpPr>
          <p:nvPr/>
        </p:nvSpPr>
        <p:spPr bwMode="auto">
          <a:xfrm>
            <a:off x="3189288" y="2387600"/>
            <a:ext cx="2559050" cy="2841625"/>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ResourceAllocator RA; </a:t>
            </a:r>
          </a:p>
          <a:p>
            <a:pPr eaLnBrk="1" hangingPunct="1"/>
            <a:endParaRPr lang="en-US" b="0"/>
          </a:p>
          <a:p>
            <a:pPr eaLnBrk="1" hangingPunct="1"/>
            <a:endParaRPr lang="en-US" b="0"/>
          </a:p>
          <a:p>
            <a:pPr eaLnBrk="1" hangingPunct="1"/>
            <a:r>
              <a:rPr lang="en-US" b="0"/>
              <a:t>RA.acquire(30); </a:t>
            </a:r>
          </a:p>
          <a:p>
            <a:pPr eaLnBrk="1" hangingPunct="1"/>
            <a:r>
              <a:rPr lang="en-US" b="0"/>
              <a:t>…</a:t>
            </a:r>
          </a:p>
          <a:p>
            <a:pPr eaLnBrk="1" hangingPunct="1"/>
            <a:r>
              <a:rPr lang="en-US" b="0"/>
              <a:t>….use resource…</a:t>
            </a:r>
          </a:p>
          <a:p>
            <a:pPr eaLnBrk="1" hangingPunct="1"/>
            <a:r>
              <a:rPr lang="en-US" b="0"/>
              <a:t>….</a:t>
            </a:r>
          </a:p>
          <a:p>
            <a:pPr eaLnBrk="1" hangingPunct="1"/>
            <a:r>
              <a:rPr lang="en-US" b="0"/>
              <a:t>RA.release(); </a:t>
            </a:r>
          </a:p>
          <a:p>
            <a:pPr eaLnBrk="1" hangingPunct="1"/>
            <a:endParaRPr lang="en-US" b="0"/>
          </a:p>
          <a:p>
            <a:pPr eaLnBrk="1" hangingPunct="1"/>
            <a:endParaRPr lang="en-US" b="0"/>
          </a:p>
        </p:txBody>
      </p:sp>
      <p:sp>
        <p:nvSpPr>
          <p:cNvPr id="74758" name="Text Box 6"/>
          <p:cNvSpPr txBox="1">
            <a:spLocks noChangeArrowheads="1"/>
          </p:cNvSpPr>
          <p:nvPr/>
        </p:nvSpPr>
        <p:spPr bwMode="auto">
          <a:xfrm>
            <a:off x="1028700" y="1989138"/>
            <a:ext cx="11969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Process 1</a:t>
            </a:r>
          </a:p>
        </p:txBody>
      </p:sp>
      <p:sp>
        <p:nvSpPr>
          <p:cNvPr id="74759" name="Text Box 7"/>
          <p:cNvSpPr txBox="1">
            <a:spLocks noChangeArrowheads="1"/>
          </p:cNvSpPr>
          <p:nvPr/>
        </p:nvSpPr>
        <p:spPr bwMode="auto">
          <a:xfrm>
            <a:off x="3948113" y="1989138"/>
            <a:ext cx="11969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Process 2</a:t>
            </a:r>
          </a:p>
        </p:txBody>
      </p:sp>
      <p:sp>
        <p:nvSpPr>
          <p:cNvPr id="74760" name="Text Box 8"/>
          <p:cNvSpPr txBox="1">
            <a:spLocks noChangeArrowheads="1"/>
          </p:cNvSpPr>
          <p:nvPr/>
        </p:nvSpPr>
        <p:spPr bwMode="auto">
          <a:xfrm>
            <a:off x="6084888" y="2387600"/>
            <a:ext cx="2559050" cy="2841625"/>
          </a:xfrm>
          <a:prstGeom prst="rect">
            <a:avLst/>
          </a:prstGeom>
          <a:noFill/>
          <a:ln w="3175">
            <a:solidFill>
              <a:schemeClr val="tx1"/>
            </a:solidFill>
            <a:miter lim="800000"/>
            <a:headEnd type="none" w="lg" len="lg"/>
            <a:tailEnd type="none" w="lg" len="lg"/>
          </a:ln>
          <a:extLst>
            <a:ext uri="{909E8E84-426E-40dd-AFC4-6F175D3DCCD1}">
              <a14:hiddenFill xmlns:a14="http://schemas.microsoft.com/office/drawing/2010/main" xmlns="">
                <a:solidFill>
                  <a:srgbClr val="FFFFFF"/>
                </a:solidFill>
              </a14:hiddenFill>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ResourceAllocator RA; </a:t>
            </a:r>
          </a:p>
          <a:p>
            <a:pPr eaLnBrk="1" hangingPunct="1"/>
            <a:endParaRPr lang="en-US" b="0"/>
          </a:p>
          <a:p>
            <a:pPr eaLnBrk="1" hangingPunct="1"/>
            <a:endParaRPr lang="en-US" b="0"/>
          </a:p>
          <a:p>
            <a:pPr eaLnBrk="1" hangingPunct="1"/>
            <a:r>
              <a:rPr lang="en-US" b="0"/>
              <a:t>RA.acquire(25); </a:t>
            </a:r>
          </a:p>
          <a:p>
            <a:pPr eaLnBrk="1" hangingPunct="1"/>
            <a:r>
              <a:rPr lang="en-US" b="0"/>
              <a:t>…</a:t>
            </a:r>
          </a:p>
          <a:p>
            <a:pPr eaLnBrk="1" hangingPunct="1"/>
            <a:r>
              <a:rPr lang="en-US" b="0"/>
              <a:t>….use resource…</a:t>
            </a:r>
          </a:p>
          <a:p>
            <a:pPr eaLnBrk="1" hangingPunct="1"/>
            <a:r>
              <a:rPr lang="en-US" b="0"/>
              <a:t>….</a:t>
            </a:r>
          </a:p>
          <a:p>
            <a:pPr eaLnBrk="1" hangingPunct="1"/>
            <a:r>
              <a:rPr lang="en-US" b="0"/>
              <a:t>RA.release(); </a:t>
            </a:r>
          </a:p>
          <a:p>
            <a:pPr eaLnBrk="1" hangingPunct="1"/>
            <a:endParaRPr lang="en-US" b="0"/>
          </a:p>
          <a:p>
            <a:pPr eaLnBrk="1" hangingPunct="1"/>
            <a:endParaRPr lang="en-US" b="0"/>
          </a:p>
        </p:txBody>
      </p:sp>
      <p:sp>
        <p:nvSpPr>
          <p:cNvPr id="74761" name="Text Box 9"/>
          <p:cNvSpPr txBox="1">
            <a:spLocks noChangeArrowheads="1"/>
          </p:cNvSpPr>
          <p:nvPr/>
        </p:nvSpPr>
        <p:spPr bwMode="auto">
          <a:xfrm>
            <a:off x="6843713" y="1989138"/>
            <a:ext cx="12350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Process N</a:t>
            </a:r>
          </a:p>
        </p:txBody>
      </p:sp>
      <p:sp>
        <p:nvSpPr>
          <p:cNvPr id="74762" name="Text Box 10"/>
          <p:cNvSpPr txBox="1">
            <a:spLocks noChangeArrowheads="1"/>
          </p:cNvSpPr>
          <p:nvPr/>
        </p:nvSpPr>
        <p:spPr bwMode="auto">
          <a:xfrm>
            <a:off x="5688013" y="3716338"/>
            <a:ext cx="4095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a:t>
            </a:r>
          </a:p>
        </p:txBody>
      </p:sp>
      <p:sp>
        <p:nvSpPr>
          <p:cNvPr id="74763" name="Text Box 11"/>
          <p:cNvSpPr txBox="1">
            <a:spLocks noChangeArrowheads="1"/>
          </p:cNvSpPr>
          <p:nvPr/>
        </p:nvSpPr>
        <p:spPr bwMode="auto">
          <a:xfrm>
            <a:off x="671513" y="5726113"/>
            <a:ext cx="7572375"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type="none" w="lg" len="lg"/>
                <a:tailEnd type="none" w="lg" len="lg"/>
              </a14:hiddenLine>
            </a:ext>
          </a:extLst>
        </p:spPr>
        <p:txBody>
          <a:bodyPr wrap="none" lIns="90000" tIns="46800" rIns="90000" bIns="46800">
            <a:spAutoFit/>
          </a:bodyPr>
          <a:lstStyle>
            <a:lvl1pPr eaLnBrk="0" hangingPunct="0">
              <a:defRPr b="1">
                <a:solidFill>
                  <a:schemeClr val="tx1"/>
                </a:solidFill>
                <a:latin typeface="Arial" charset="0"/>
                <a:ea typeface="ＭＳ Ｐゴシック" charset="0"/>
              </a:defRPr>
            </a:lvl1pPr>
            <a:lvl2pPr marL="742950" indent="-285750" eaLnBrk="0" hangingPunct="0">
              <a:defRPr b="1">
                <a:solidFill>
                  <a:schemeClr val="tx1"/>
                </a:solidFill>
                <a:latin typeface="Arial" charset="0"/>
                <a:ea typeface="ＭＳ Ｐゴシック" charset="0"/>
              </a:defRPr>
            </a:lvl2pPr>
            <a:lvl3pPr marL="1143000" indent="-228600" eaLnBrk="0" hangingPunct="0">
              <a:defRPr b="1">
                <a:solidFill>
                  <a:schemeClr val="tx1"/>
                </a:solidFill>
                <a:latin typeface="Arial" charset="0"/>
                <a:ea typeface="ＭＳ Ｐゴシック" charset="0"/>
              </a:defRPr>
            </a:lvl3pPr>
            <a:lvl4pPr marL="1600200" indent="-228600" eaLnBrk="0" hangingPunct="0">
              <a:defRPr b="1">
                <a:solidFill>
                  <a:schemeClr val="tx1"/>
                </a:solidFill>
                <a:latin typeface="Arial" charset="0"/>
                <a:ea typeface="ＭＳ Ｐゴシック" charset="0"/>
              </a:defRPr>
            </a:lvl4pPr>
            <a:lvl5pPr marL="2057400" indent="-228600" eaLnBrk="0" hangingPunct="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eaLnBrk="1" hangingPunct="1"/>
            <a:r>
              <a:rPr lang="en-US" b="0"/>
              <a:t>Each process should use resource between acquire() and release() calls.</a:t>
            </a:r>
          </a:p>
        </p:txBody>
      </p:sp>
    </p:spTree>
  </p:cSld>
  <p:clrMapOvr>
    <a:masterClrMapping/>
  </p:clrMapOvr>
</p:sld>
</file>

<file path=ppt/theme/theme1.xml><?xml version="1.0" encoding="utf-8"?>
<a:theme xmlns:a="http://schemas.openxmlformats.org/drawingml/2006/main" name="Default Design">
  <a:themeElements>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3175" cap="flat" cmpd="sng" algn="ctr">
          <a:solidFill>
            <a:schemeClr val="tx1"/>
          </a:solidFill>
          <a:prstDash val="solid"/>
          <a:round/>
          <a:headEnd type="none" w="lg" len="lg"/>
          <a:tailEnd type="none" w="lg" len="lg"/>
        </a:ln>
        <a:effec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3175" cap="flat" cmpd="sng" algn="ctr">
          <a:solidFill>
            <a:schemeClr val="tx1"/>
          </a:solidFill>
          <a:prstDash val="solid"/>
          <a:round/>
          <a:headEnd type="none" w="lg" len="lg"/>
          <a:tailEnd type="none" w="lg" len="lg"/>
        </a:ln>
        <a:effec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3777</TotalTime>
  <Words>4923</Words>
  <Application>Microsoft Macintosh PowerPoint</Application>
  <PresentationFormat>On-screen Show (4:3)</PresentationFormat>
  <Paragraphs>1321</Paragraphs>
  <Slides>96</Slides>
  <Notes>76</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96</vt:i4>
      </vt:variant>
    </vt:vector>
  </HeadingPairs>
  <TitlesOfParts>
    <vt:vector size="106" baseType="lpstr">
      <vt:lpstr>Courier New</vt:lpstr>
      <vt:lpstr>Felix Titling</vt:lpstr>
      <vt:lpstr>Monotype Sorts</vt:lpstr>
      <vt:lpstr>ＭＳ Ｐゴシック</vt:lpstr>
      <vt:lpstr>MT Extra</vt:lpstr>
      <vt:lpstr>Tahoma Small Cap</vt:lpstr>
      <vt:lpstr>Times New Roman</vt:lpstr>
      <vt:lpstr>Wingdings 2</vt:lpstr>
      <vt:lpstr>Arial</vt:lpstr>
      <vt:lpstr>Default Design</vt:lpstr>
      <vt:lpstr>Chapter 6:  Synchronization</vt:lpstr>
      <vt:lpstr>Objectives and Outline</vt:lpstr>
      <vt:lpstr>Background</vt:lpstr>
      <vt:lpstr>Producer Consumer Problem Revisited</vt:lpstr>
      <vt:lpstr>Producer and Consumer Code</vt:lpstr>
      <vt:lpstr>a possible Problem: race condition</vt:lpstr>
      <vt:lpstr>PowerPoint Presentation</vt:lpstr>
      <vt:lpstr>Race Condition</vt:lpstr>
      <vt:lpstr>Race Condition</vt:lpstr>
      <vt:lpstr>Interleaved Execution sequence</vt:lpstr>
      <vt:lpstr>PowerPoint Presentation</vt:lpstr>
      <vt:lpstr>Programs and critical sections</vt:lpstr>
      <vt:lpstr>Program lifetime and its structure</vt:lpstr>
      <vt:lpstr>Structuring Programs</vt:lpstr>
      <vt:lpstr>Solution to Critical-Section Problem </vt:lpstr>
      <vt:lpstr>Applications and Kernel </vt:lpstr>
      <vt:lpstr>Kernel Critical Sections</vt:lpstr>
      <vt:lpstr>Kernel Critical Sections</vt:lpstr>
      <vt:lpstr>Peterson’s Solution</vt:lpstr>
      <vt:lpstr>Algorithm for Process Pi</vt:lpstr>
      <vt:lpstr>Two processes executing concurrently</vt:lpstr>
      <vt:lpstr>Synchronization Hardware</vt:lpstr>
      <vt:lpstr>Solution to Critical-section Problem Using Locks</vt:lpstr>
      <vt:lpstr>Synchronization Hardware</vt:lpstr>
      <vt:lpstr>Synchronization Hardware</vt:lpstr>
      <vt:lpstr>TestAndSet Instruction</vt:lpstr>
      <vt:lpstr>Solution using TestAndSet</vt:lpstr>
      <vt:lpstr>In assembly</vt:lpstr>
      <vt:lpstr>CompareAndSwap  Instruction</vt:lpstr>
      <vt:lpstr>Solution using CompareAndSwap</vt:lpstr>
      <vt:lpstr>Comments</vt:lpstr>
      <vt:lpstr>Bounded-waiting Mutual Exclusion with TestandSet()</vt:lpstr>
      <vt:lpstr>Mutex Locks</vt:lpstr>
      <vt:lpstr>Semaphore</vt:lpstr>
      <vt:lpstr>Meaning (semantics) of operations</vt:lpstr>
      <vt:lpstr>Comments</vt:lpstr>
      <vt:lpstr>Semaphore as General Synchronization Tool</vt:lpstr>
      <vt:lpstr>Usage</vt:lpstr>
      <vt:lpstr>usage: mutual exclusion</vt:lpstr>
      <vt:lpstr>usage: other synchronization problems</vt:lpstr>
      <vt:lpstr>Uses of Semaphore: synchronization</vt:lpstr>
      <vt:lpstr>Consumer/Producer is Synchronized</vt:lpstr>
      <vt:lpstr>PowerPoint Presentation</vt:lpstr>
      <vt:lpstr>usage: resource allocation</vt:lpstr>
      <vt:lpstr>Semaphore Implementation</vt:lpstr>
      <vt:lpstr>Semaphore Implementation</vt:lpstr>
      <vt:lpstr>Semaphore Implementation </vt:lpstr>
      <vt:lpstr>Kernel Implementing wait and signal</vt:lpstr>
      <vt:lpstr>Deadlock and Starvation</vt:lpstr>
      <vt:lpstr>Classical Problems of Synchronization</vt:lpstr>
      <vt:lpstr>Bounded Buffer Problem</vt:lpstr>
      <vt:lpstr>Bounded Buffer Problem</vt:lpstr>
      <vt:lpstr>Readers-Writers Problem</vt:lpstr>
      <vt:lpstr>Readers-Writers Problem</vt:lpstr>
      <vt:lpstr>Readers-Writers Problem (Cont.)</vt:lpstr>
      <vt:lpstr>Dining-Philosophers Problem</vt:lpstr>
      <vt:lpstr>Dining-Philosophers Problem</vt:lpstr>
      <vt:lpstr>Dining-Philosophers Problem (Cont.)</vt:lpstr>
      <vt:lpstr>Problems with Semaphores</vt:lpstr>
      <vt:lpstr>Monitors</vt:lpstr>
      <vt:lpstr>Schematic view of a Monitor</vt:lpstr>
      <vt:lpstr>Condition Variables</vt:lpstr>
      <vt:lpstr> Monitor with Condition Variables</vt:lpstr>
      <vt:lpstr>Condition Variables</vt:lpstr>
      <vt:lpstr>What happens when a process signals?</vt:lpstr>
      <vt:lpstr>Condition variables: example</vt:lpstr>
      <vt:lpstr>Condition variables: example</vt:lpstr>
      <vt:lpstr>Condition variables: example</vt:lpstr>
      <vt:lpstr>Monitor Solution to Dining Philosophers</vt:lpstr>
      <vt:lpstr>Solution to Dining Philosophers (cont)</vt:lpstr>
      <vt:lpstr>Monitor Solution to Dining Philosophers</vt:lpstr>
      <vt:lpstr>Broadcast operation may be useful as well</vt:lpstr>
      <vt:lpstr>Broadcast operation may be useful as well</vt:lpstr>
      <vt:lpstr>Monitor functions using broadcast on a condition variable</vt:lpstr>
      <vt:lpstr>Spin Locks</vt:lpstr>
      <vt:lpstr>Spin Locks</vt:lpstr>
      <vt:lpstr>Spin Locks</vt:lpstr>
      <vt:lpstr>Synchronization Examples</vt:lpstr>
      <vt:lpstr>Solaris Synchronization</vt:lpstr>
      <vt:lpstr>Windows XP Synchronization</vt:lpstr>
      <vt:lpstr>Linux Synchronization</vt:lpstr>
      <vt:lpstr>Pthreads Synchronization</vt:lpstr>
      <vt:lpstr>Pthreads</vt:lpstr>
      <vt:lpstr>Pthreads </vt:lpstr>
      <vt:lpstr>PowerPoint Presentation</vt:lpstr>
      <vt:lpstr>Usage Pattern</vt:lpstr>
      <vt:lpstr>Example</vt:lpstr>
      <vt:lpstr>References</vt:lpstr>
      <vt:lpstr>Additional Study Material</vt:lpstr>
      <vt:lpstr>Monitor Implementation Using Semaphores</vt:lpstr>
      <vt:lpstr>Monitor Implementation Using Semaphores</vt:lpstr>
      <vt:lpstr>Monitor Implementation Using Semaphores</vt:lpstr>
      <vt:lpstr>Monitor Example: a monitor for priority based allocation of a resource</vt:lpstr>
      <vt:lpstr>Example continued</vt:lpstr>
      <vt:lpstr>Example continued</vt:lpstr>
      <vt:lpstr>Example continued</vt:lpstr>
    </vt:vector>
  </TitlesOfParts>
  <Company/>
  <LinksUpToDate>false</LinksUpToDate>
  <SharedDoc>false</SharedDoc>
  <HyperlinksChanged>false</HyperlinksChanged>
  <AppVersion>15.0039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Ibrahim Korpeoglu</cp:lastModifiedBy>
  <cp:revision>3637</cp:revision>
  <dcterms:created xsi:type="dcterms:W3CDTF">1601-01-01T00:00:00Z</dcterms:created>
  <dcterms:modified xsi:type="dcterms:W3CDTF">2019-11-13T10:18:05Z</dcterms:modified>
</cp:coreProperties>
</file>