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8" r:id="rId2"/>
  </p:sldMasterIdLst>
  <p:notesMasterIdLst>
    <p:notesMasterId r:id="rId68"/>
  </p:notesMasterIdLst>
  <p:handoutMasterIdLst>
    <p:handoutMasterId r:id="rId69"/>
  </p:handoutMasterIdLst>
  <p:sldIdLst>
    <p:sldId id="406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85" r:id="rId15"/>
    <p:sldId id="350" r:id="rId16"/>
    <p:sldId id="351" r:id="rId17"/>
    <p:sldId id="352" r:id="rId18"/>
    <p:sldId id="353" r:id="rId19"/>
    <p:sldId id="393" r:id="rId20"/>
    <p:sldId id="394" r:id="rId21"/>
    <p:sldId id="395" r:id="rId22"/>
    <p:sldId id="396" r:id="rId23"/>
    <p:sldId id="398" r:id="rId24"/>
    <p:sldId id="399" r:id="rId25"/>
    <p:sldId id="391" r:id="rId26"/>
    <p:sldId id="392" r:id="rId27"/>
    <p:sldId id="400" r:id="rId28"/>
    <p:sldId id="401" r:id="rId29"/>
    <p:sldId id="402" r:id="rId30"/>
    <p:sldId id="403" r:id="rId31"/>
    <p:sldId id="404" r:id="rId32"/>
    <p:sldId id="405" r:id="rId33"/>
    <p:sldId id="355" r:id="rId34"/>
    <p:sldId id="356" r:id="rId35"/>
    <p:sldId id="382" r:id="rId36"/>
    <p:sldId id="357" r:id="rId37"/>
    <p:sldId id="358" r:id="rId38"/>
    <p:sldId id="371" r:id="rId39"/>
    <p:sldId id="359" r:id="rId40"/>
    <p:sldId id="407" r:id="rId41"/>
    <p:sldId id="408" r:id="rId42"/>
    <p:sldId id="361" r:id="rId43"/>
    <p:sldId id="375" r:id="rId44"/>
    <p:sldId id="376" r:id="rId45"/>
    <p:sldId id="409" r:id="rId46"/>
    <p:sldId id="377" r:id="rId47"/>
    <p:sldId id="378" r:id="rId48"/>
    <p:sldId id="379" r:id="rId49"/>
    <p:sldId id="381" r:id="rId50"/>
    <p:sldId id="410" r:id="rId51"/>
    <p:sldId id="411" r:id="rId52"/>
    <p:sldId id="412" r:id="rId53"/>
    <p:sldId id="362" r:id="rId54"/>
    <p:sldId id="413" r:id="rId55"/>
    <p:sldId id="363" r:id="rId56"/>
    <p:sldId id="364" r:id="rId57"/>
    <p:sldId id="414" r:id="rId58"/>
    <p:sldId id="387" r:id="rId59"/>
    <p:sldId id="365" r:id="rId60"/>
    <p:sldId id="366" r:id="rId61"/>
    <p:sldId id="367" r:id="rId62"/>
    <p:sldId id="368" r:id="rId63"/>
    <p:sldId id="415" r:id="rId64"/>
    <p:sldId id="416" r:id="rId65"/>
    <p:sldId id="386" r:id="rId66"/>
    <p:sldId id="372" r:id="rId6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FF33"/>
    <a:srgbClr val="33CC33"/>
    <a:srgbClr val="008000"/>
    <a:srgbClr val="D60093"/>
    <a:srgbClr val="FF0066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82863" autoAdjust="0"/>
  </p:normalViewPr>
  <p:slideViewPr>
    <p:cSldViewPr>
      <p:cViewPr varScale="1">
        <p:scale>
          <a:sx n="35" d="100"/>
          <a:sy n="35" d="100"/>
        </p:scale>
        <p:origin x="2067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0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4C6BDB-9476-45EF-B07C-F71641C038A7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C349B-6BB4-44C9-A86D-14D563EEB414}" type="slidenum">
              <a:rPr lang="en-US"/>
              <a:pPr/>
              <a:t>17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42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F8E04-D9EA-4AD8-AC6F-4F10469D23B8}" type="slidenum">
              <a:rPr lang="en-US"/>
              <a:pPr/>
              <a:t>33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35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EE02D-9DE4-46B7-A2BE-11D296FC136B}" type="slidenum">
              <a:rPr lang="en-US"/>
              <a:pPr/>
              <a:t>36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-- </a:t>
            </a:r>
            <a:r>
              <a:rPr lang="en-US" dirty="0" err="1" smtClean="0"/>
              <a:t>Jaccard</a:t>
            </a:r>
            <a:r>
              <a:rPr lang="en-US" dirty="0" smtClean="0"/>
              <a:t> is not appropriate as we want to consider weights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741CD-12CB-4F8C-9F90-F482B321925C}" type="slidenum">
              <a:rPr lang="en-US"/>
              <a:pPr/>
              <a:t>38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247A4-DE60-4129-839F-65A8356F1E07}" type="slidenum">
              <a:rPr lang="en-US"/>
              <a:pPr/>
              <a:t>41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52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difference in the typical behavior of users and items, as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pertains to similarity. Intuitively, items tend to be classifiable in simple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terms. For example, music tends to belong to a single genre. It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impossi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e.g., for a piece of music to be both 60’s rock and 1700’s baroque.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hand, there are individuals who like both 60’s rock and 1700’s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baroque, and who buy examples of both types of music.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consequence is that it is easier to discover items that are similar because they belong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same genre, than it is to detect that two users are similar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prefer one genre in common, while each also likes some genres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doesn’t care for.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B1CFC-CF59-4F0D-B90C-856AA38F7767}" type="slidenum">
              <a:rPr lang="en-US"/>
              <a:pPr/>
              <a:t>54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276C-2F9B-4BB5-919C-53661AA99EE4}" type="slidenum">
              <a:rPr lang="en-US"/>
              <a:pPr/>
              <a:t>55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01BA1-4696-45E9-9D93-8A461B9BB2A4}" type="slidenum">
              <a:rPr lang="en-US"/>
              <a:pPr/>
              <a:t>60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BC9E-028E-4FB4-AACF-798E50183EB3}" type="slidenum">
              <a:rPr lang="en-US"/>
              <a:pPr/>
              <a:t>61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9BC9E-028E-4FB4-AACF-798E50183EB3}" type="slidenum">
              <a:rPr lang="en-US"/>
              <a:pPr/>
              <a:t>63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110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F1B7B-C35E-4A44-A4DE-C774121CBEF0}" type="slidenum">
              <a:rPr lang="en-US"/>
              <a:pPr/>
              <a:t>64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A8A3E-992D-4232-821C-AEEE6D7ACFB6}" type="slidenum">
              <a:rPr lang="en-US"/>
              <a:pPr/>
              <a:t>65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DB1A-B62B-4BD2-ABC6-C5CD78257C69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1988,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British mountain climber named Joe Simpson wrote a book called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harrowing account of near death in the Peruvian Andes. It got good reviews but, only a modest success, it was soon forgotten. Then, a decade later, a strange thing happened. Jon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Krakauer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wrote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 Air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another book about a mountain-climbing tragedy, which became a publishing sensation.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started to sell again.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House rushed out a new edition to keep up with demand. Booksellers began to promote it next to their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displays, and sales rose further. A revised paperback edition, which came out in January, spent 14 weeks on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Times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bestseller list. That same month, IFC Films released a docudrama of the story to critical acclaim.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outsells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than two to one.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happened? In short, Amazon.com recommendations. The online bookseller's software noted patterns in buying behavior and suggested that readers who liked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like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People took the suggestion, agreed wholeheartedly, wrote rhapsodic reviews. More sales, more algorithm-fueled recommendations, and the positive feedback loop kicked in.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DA97D-BC7C-42F4-AC55-3C5613A05AF2}" type="slidenum">
              <a:rPr lang="en-US"/>
              <a:pPr/>
              <a:t>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C4BB1-A878-4825-A4F2-F0DAA5EC3304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AE48-7D4B-4770-9D39-EB03C276211B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F10D-9244-4944-8534-3612F4E08BD6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97E4D047-0FC2-4F58-A8A2-B94D26711327}" type="datetime1">
              <a:rPr lang="en-US" smtClean="0"/>
              <a:t>12/7/2015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8AB77E-7BB7-4149-95FE-B7CDB46020AE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CS612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Algorithms for Electronic Design Automation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1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 425 – Lecture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56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2362201" y="6400802"/>
            <a:ext cx="5257800" cy="307777"/>
          </a:xfrm>
          <a:prstGeom prst="rect">
            <a:avLst/>
          </a:prstGeom>
        </p:spPr>
        <p:txBody>
          <a:bodyPr rtlCol="0"/>
          <a:lstStyle>
            <a:lvl1pPr>
              <a:defRPr sz="1050"/>
            </a:lvl1pPr>
          </a:lstStyle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1"/>
            <a:ext cx="1676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CS 425 – Lecture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8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2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5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/>
          <a:lstStyle/>
          <a:p>
            <a:pPr defTabSz="685800"/>
            <a:fld id="{E6769FAD-3BBF-4411-83E7-A3C9AC624915}" type="datetime1">
              <a:rPr lang="en-US" sz="1350" smtClean="0">
                <a:solidFill>
                  <a:prstClr val="white">
                    <a:tint val="95000"/>
                  </a:prstClr>
                </a:solidFill>
              </a:rPr>
              <a:pPr defTabSz="685800"/>
              <a:t>12/7/2015</a:t>
            </a:fld>
            <a:endParaRPr lang="en-US" sz="135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583680"/>
            <a:ext cx="5507719" cy="274320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US" sz="1350" smtClean="0">
                <a:solidFill>
                  <a:prstClr val="white">
                    <a:tint val="95000"/>
                  </a:prstClr>
                </a:solidFill>
              </a:rPr>
              <a:t>J. Leskovec, A. Rajaraman, J. Ullman: Mining of Massive Datasets, http://www.mmds.org</a:t>
            </a:r>
            <a:endParaRPr lang="en-US" sz="1350" dirty="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7" y="6583680"/>
            <a:ext cx="733864" cy="274320"/>
          </a:xfrm>
          <a:prstGeom prst="rect">
            <a:avLst/>
          </a:prstGeom>
        </p:spPr>
        <p:txBody>
          <a:bodyPr/>
          <a:lstStyle/>
          <a:p>
            <a:pPr defTabSz="685800"/>
            <a:fld id="{19B12225-5612-419B-A8D5-4B8EEE4C217E}" type="slidenum">
              <a:rPr lang="en-US" sz="1350" smtClean="0">
                <a:solidFill>
                  <a:prstClr val="white">
                    <a:tint val="95000"/>
                  </a:prstClr>
                </a:solidFill>
              </a:rPr>
              <a:pPr defTabSz="685800"/>
              <a:t>‹#›</a:t>
            </a:fld>
            <a:endParaRPr lang="en-US" sz="1350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278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BF0D-2BBF-48E2-AF32-D51EACBBC59D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489A-A0B0-43FE-9814-295FECE4DCDF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FBC1-6B2E-4151-BBB0-27A0FBB069D1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CBF9-8C76-4542-B636-4DB010FC964A}" type="datetime1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4938-6495-4583-82D2-72E00C667A90}" type="datetime1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6D835-83D4-4E42-BD97-E1F275BC3392}" type="datetime1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A815-D0F4-4851-818E-06B31CAED29A}" type="datetime1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8D99DB-F600-4397-BD26-097E15769A06}" type="datetime1">
              <a:rPr lang="en-US" smtClean="0"/>
              <a:t>12/7/2015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098788FA-DAEB-4EF8-A39C-7D4736DBAA0D}" type="datetime1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65F9A5-39C2-B54C-B9FC-4F267023A22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9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sz="2700" kern="1200">
          <a:solidFill>
            <a:schemeClr val="tx2"/>
          </a:solidFill>
          <a:latin typeface="Calibri" panose="020F0502020204030204" pitchFamily="34" charset="0"/>
          <a:ea typeface="+mj-ea"/>
          <a:cs typeface="Times New Roman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Times New Roman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Relationship Id="rId9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red.com/wired/archive/12.10/tail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anand.typepad.com/datawocky/2008/03/more-data-usual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916936"/>
            <a:ext cx="6724650" cy="1807464"/>
          </a:xfrm>
        </p:spPr>
        <p:txBody>
          <a:bodyPr>
            <a:normAutofit/>
          </a:bodyPr>
          <a:lstStyle/>
          <a:p>
            <a:r>
              <a:rPr lang="en-US" sz="2700" dirty="0"/>
              <a:t>Lecture </a:t>
            </a:r>
            <a:r>
              <a:rPr lang="en-US" sz="2700" dirty="0" smtClean="0"/>
              <a:t>8: Recommender Systems:</a:t>
            </a:r>
            <a:br>
              <a:rPr lang="en-US" sz="2700" dirty="0" smtClean="0"/>
            </a:br>
            <a:r>
              <a:rPr lang="en-US" sz="2700" dirty="0" smtClean="0"/>
              <a:t>Content-Based Systems &amp;</a:t>
            </a:r>
            <a:br>
              <a:rPr lang="en-US" sz="2700" dirty="0" smtClean="0"/>
            </a:br>
            <a:r>
              <a:rPr lang="en-US" sz="2700" dirty="0" smtClean="0"/>
              <a:t>Collaborative Filtering</a:t>
            </a: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1771650"/>
            <a:ext cx="6057900" cy="1124712"/>
          </a:xfrm>
        </p:spPr>
        <p:txBody>
          <a:bodyPr/>
          <a:lstStyle/>
          <a:p>
            <a:r>
              <a:rPr lang="en-US" dirty="0" smtClean="0"/>
              <a:t>CS425: Algorithms for Web Scale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0342" y="5143501"/>
            <a:ext cx="7025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Most of the slides are from the Mining of Massive Datasets book.</a:t>
            </a:r>
          </a:p>
          <a:p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These slides have been modified for CS425. The original slides can be accessed at: 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  <a:hlinkClick r:id="rId3"/>
              </a:rPr>
              <a:t>www.mmds.org</a:t>
            </a:r>
            <a:r>
              <a:rPr lang="en-US" sz="12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27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(1)</a:t>
            </a:r>
            <a:r>
              <a:rPr lang="en-US" b="1" dirty="0" smtClean="0">
                <a:solidFill>
                  <a:srgbClr val="0000FF"/>
                </a:solidFill>
              </a:rPr>
              <a:t> Gathering “known” ratings for matrix</a:t>
            </a:r>
          </a:p>
          <a:p>
            <a:pPr lvl="1"/>
            <a:r>
              <a:rPr lang="en-US" dirty="0"/>
              <a:t>How to </a:t>
            </a:r>
            <a:r>
              <a:rPr lang="en-US" dirty="0" smtClean="0"/>
              <a:t>collect the data in the utility matrix</a:t>
            </a:r>
            <a:endParaRPr lang="en-US" dirty="0"/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(2)</a:t>
            </a:r>
            <a:r>
              <a:rPr lang="en-US" b="1" dirty="0" smtClean="0">
                <a:solidFill>
                  <a:srgbClr val="0000FF"/>
                </a:solidFill>
              </a:rPr>
              <a:t> Extrapolate unknown ratings from the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known ones</a:t>
            </a:r>
          </a:p>
          <a:p>
            <a:pPr lvl="1"/>
            <a:r>
              <a:rPr lang="en-US" dirty="0" smtClean="0"/>
              <a:t>Mainly interested in high unknown ratings</a:t>
            </a:r>
          </a:p>
          <a:p>
            <a:pPr lvl="2"/>
            <a:r>
              <a:rPr lang="en-US" dirty="0" smtClean="0"/>
              <a:t>We are not interested in knowing what you don’t like </a:t>
            </a:r>
            <a:br>
              <a:rPr lang="en-US" dirty="0" smtClean="0"/>
            </a:br>
            <a:r>
              <a:rPr lang="en-US" dirty="0" smtClean="0"/>
              <a:t>but what you like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(3)</a:t>
            </a:r>
            <a:r>
              <a:rPr lang="en-US" b="1" dirty="0" smtClean="0">
                <a:solidFill>
                  <a:srgbClr val="0000FF"/>
                </a:solidFill>
              </a:rPr>
              <a:t> Evaluating extrapolation methods</a:t>
            </a:r>
          </a:p>
          <a:p>
            <a:pPr lvl="1"/>
            <a:r>
              <a:rPr lang="en-US" dirty="0" smtClean="0"/>
              <a:t>How to measure success/performance of</a:t>
            </a:r>
            <a:br>
              <a:rPr lang="en-US" dirty="0" smtClean="0"/>
            </a:br>
            <a:r>
              <a:rPr lang="en-US" dirty="0" smtClean="0"/>
              <a:t>recommendation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(1) 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Explicit</a:t>
            </a:r>
          </a:p>
          <a:p>
            <a:pPr lvl="1" eaLnBrk="1" hangingPunct="1"/>
            <a:r>
              <a:rPr lang="en-US" dirty="0" smtClean="0"/>
              <a:t>Ask people to rate items</a:t>
            </a:r>
          </a:p>
          <a:p>
            <a:pPr lvl="1" eaLnBrk="1" hangingPunct="1"/>
            <a:r>
              <a:rPr lang="en-US" dirty="0" smtClean="0"/>
              <a:t>Doesn’t work well in practice – people </a:t>
            </a:r>
            <a:br>
              <a:rPr lang="en-US" dirty="0" smtClean="0"/>
            </a:br>
            <a:r>
              <a:rPr lang="en-US" dirty="0" smtClean="0"/>
              <a:t>can’t be bothered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Implicit</a:t>
            </a:r>
          </a:p>
          <a:p>
            <a:pPr lvl="1" eaLnBrk="1" hangingPunct="1"/>
            <a:r>
              <a:rPr lang="en-US" dirty="0" smtClean="0"/>
              <a:t>Learn ratings from user actions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purchase implies high rating</a:t>
            </a:r>
          </a:p>
          <a:p>
            <a:pPr lvl="1" eaLnBrk="1" hangingPunct="1"/>
            <a:r>
              <a:rPr lang="en-US" dirty="0" smtClean="0"/>
              <a:t>What about low ratings?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(2) 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Key problem: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/>
              <a:t>Utility </a:t>
            </a:r>
            <a:r>
              <a:rPr lang="en-US" dirty="0" smtClean="0"/>
              <a:t>matrix </a:t>
            </a:r>
            <a:r>
              <a:rPr lang="en-US" b="1" i="1" dirty="0" smtClean="0"/>
              <a:t>U</a:t>
            </a:r>
            <a:r>
              <a:rPr lang="en-US" dirty="0" smtClean="0"/>
              <a:t> is </a:t>
            </a:r>
            <a:r>
              <a:rPr lang="en-US" b="1" dirty="0" smtClean="0"/>
              <a:t>sparse</a:t>
            </a:r>
          </a:p>
          <a:p>
            <a:pPr lvl="1" eaLnBrk="1" hangingPunct="1"/>
            <a:r>
              <a:rPr lang="en-US" dirty="0" smtClean="0"/>
              <a:t>Most people have not rated most items</a:t>
            </a:r>
          </a:p>
          <a:p>
            <a:pPr lvl="1" eaLnBrk="1" hangingPunct="1"/>
            <a:r>
              <a:rPr lang="en-US" b="1" dirty="0" smtClean="0">
                <a:solidFill>
                  <a:srgbClr val="008000"/>
                </a:solidFill>
              </a:rPr>
              <a:t>Cold start: </a:t>
            </a:r>
          </a:p>
          <a:p>
            <a:pPr lvl="2"/>
            <a:r>
              <a:rPr lang="en-US" dirty="0" smtClean="0"/>
              <a:t>New items have no ratings</a:t>
            </a:r>
          </a:p>
          <a:p>
            <a:pPr lvl="2"/>
            <a:r>
              <a:rPr lang="en-US" dirty="0" smtClean="0"/>
              <a:t>New users have no history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Three approaches to recommender 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ystems:</a:t>
            </a:r>
          </a:p>
          <a:p>
            <a:pPr lvl="1" eaLnBrk="1" hangingPunct="1"/>
            <a:r>
              <a:rPr lang="en-US" b="1" dirty="0" smtClean="0"/>
              <a:t>1)</a:t>
            </a:r>
            <a:r>
              <a:rPr lang="en-US" dirty="0" smtClean="0"/>
              <a:t> Content-based</a:t>
            </a:r>
          </a:p>
          <a:p>
            <a:pPr lvl="1" eaLnBrk="1" hangingPunct="1"/>
            <a:r>
              <a:rPr lang="en-US" b="1" dirty="0" smtClean="0"/>
              <a:t>2)</a:t>
            </a:r>
            <a:r>
              <a:rPr lang="en-US" dirty="0" smtClean="0"/>
              <a:t> Collaborative</a:t>
            </a:r>
          </a:p>
          <a:p>
            <a:pPr lvl="1" eaLnBrk="1" hangingPunct="1"/>
            <a:r>
              <a:rPr lang="en-US" b="1" dirty="0" smtClean="0"/>
              <a:t>3)</a:t>
            </a:r>
            <a:r>
              <a:rPr lang="en-US" dirty="0" smtClean="0"/>
              <a:t> Latent factor 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3886200" y="4724400"/>
            <a:ext cx="228600" cy="914400"/>
          </a:xfrm>
          <a:prstGeom prst="rightBrace">
            <a:avLst>
              <a:gd name="adj1" fmla="val 54844"/>
              <a:gd name="adj2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1339" y="4876800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This lecture</a:t>
            </a:r>
          </a:p>
        </p:txBody>
      </p:sp>
    </p:spTree>
    <p:extLst>
      <p:ext uri="{BB962C8B-B14F-4D97-AF65-F5344CB8AC3E}">
        <p14:creationId xmlns:p14="http://schemas.microsoft.com/office/powerpoint/2010/main" val="1118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Content-based </a:t>
            </a:r>
            <a:br>
              <a:rPr lang="en-US" dirty="0" smtClean="0"/>
            </a:br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D60093"/>
                </a:solidFill>
              </a:rPr>
              <a:t>Main idea:</a:t>
            </a:r>
            <a:r>
              <a:rPr lang="en-US" dirty="0" smtClean="0">
                <a:solidFill>
                  <a:srgbClr val="D60093"/>
                </a:solidFill>
              </a:rPr>
              <a:t> </a:t>
            </a:r>
            <a:r>
              <a:rPr lang="en-US" dirty="0" smtClean="0"/>
              <a:t>Recommend items to customer </a:t>
            </a:r>
            <a:r>
              <a:rPr lang="en-US" b="1" i="1" dirty="0" smtClean="0"/>
              <a:t>x</a:t>
            </a:r>
            <a:r>
              <a:rPr lang="en-US" dirty="0" smtClean="0"/>
              <a:t> similar to previous items rated highly by </a:t>
            </a:r>
            <a:r>
              <a:rPr lang="en-US" b="1" i="1" dirty="0" smtClean="0"/>
              <a:t>x</a:t>
            </a:r>
          </a:p>
          <a:p>
            <a:pPr marL="118872" indent="0" eaLnBrk="1" hangingPunct="1">
              <a:buNone/>
            </a:pPr>
            <a:endParaRPr lang="en-US" b="1" i="1" dirty="0" smtClean="0"/>
          </a:p>
          <a:p>
            <a:pPr marL="118872" indent="0" eaLnBrk="1" hangingPunct="1">
              <a:buNone/>
            </a:pPr>
            <a:r>
              <a:rPr lang="en-US" b="1" i="1" dirty="0" smtClean="0"/>
              <a:t>Example:</a:t>
            </a: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Movie recommendations</a:t>
            </a:r>
          </a:p>
          <a:p>
            <a:pPr lvl="1" eaLnBrk="1" hangingPunct="1"/>
            <a:r>
              <a:rPr lang="en-US" dirty="0" smtClean="0"/>
              <a:t>Recommend movies with same actor(s), </a:t>
            </a:r>
            <a:br>
              <a:rPr lang="en-US" dirty="0" smtClean="0"/>
            </a:br>
            <a:r>
              <a:rPr lang="en-US" dirty="0" smtClean="0"/>
              <a:t>director, genre, …</a:t>
            </a: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</a:t>
            </a:r>
            <a:r>
              <a:rPr lang="en-US" dirty="0" smtClean="0"/>
              <a:t>ecommend other sites with “similar” content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Item Profiles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For each item, create an </a:t>
            </a:r>
            <a:r>
              <a:rPr lang="en-US" b="1" dirty="0" smtClean="0">
                <a:solidFill>
                  <a:srgbClr val="0000FF"/>
                </a:solidFill>
              </a:rPr>
              <a:t>item profile</a:t>
            </a:r>
          </a:p>
          <a:p>
            <a:pPr lvl="8"/>
            <a:endParaRPr lang="en-US" dirty="0" smtClean="0">
              <a:solidFill>
                <a:srgbClr val="0066FF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008000"/>
                </a:solidFill>
              </a:rPr>
              <a:t>Profile is a set (vector) of features</a:t>
            </a:r>
          </a:p>
          <a:p>
            <a:pPr lvl="1" eaLnBrk="1" hangingPunct="1"/>
            <a:r>
              <a:rPr lang="en-US" b="1" dirty="0" smtClean="0"/>
              <a:t>Movies:</a:t>
            </a:r>
            <a:r>
              <a:rPr lang="en-US" dirty="0" smtClean="0"/>
              <a:t> author, title, actor, director,…</a:t>
            </a:r>
          </a:p>
          <a:p>
            <a:pPr lvl="1" eaLnBrk="1" hangingPunct="1"/>
            <a:r>
              <a:rPr lang="en-US" b="1" dirty="0" smtClean="0"/>
              <a:t>Text:</a:t>
            </a:r>
            <a:r>
              <a:rPr lang="en-US" dirty="0" smtClean="0"/>
              <a:t> Set of “important” words in document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D60093"/>
                </a:solidFill>
              </a:rPr>
              <a:t>How to pick important features?</a:t>
            </a:r>
          </a:p>
          <a:p>
            <a:pPr lvl="1"/>
            <a:r>
              <a:rPr lang="en-US" dirty="0" smtClean="0"/>
              <a:t>Usual heuristic </a:t>
            </a:r>
            <a:r>
              <a:rPr lang="en-US" dirty="0"/>
              <a:t>from text mining is </a:t>
            </a:r>
            <a:r>
              <a:rPr lang="en-US" b="1" dirty="0"/>
              <a:t>TF-IDF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(Term frequency * Inverse Doc Frequency)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Term</a:t>
            </a:r>
            <a:r>
              <a:rPr lang="en-US" dirty="0" smtClean="0">
                <a:solidFill>
                  <a:srgbClr val="008000"/>
                </a:solidFill>
              </a:rPr>
              <a:t> … </a:t>
            </a:r>
            <a:r>
              <a:rPr lang="en-US" b="1" dirty="0" smtClean="0">
                <a:solidFill>
                  <a:srgbClr val="008000"/>
                </a:solidFill>
              </a:rPr>
              <a:t>Feature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</a:rPr>
              <a:t>Document</a:t>
            </a:r>
            <a:r>
              <a:rPr lang="en-US" dirty="0" smtClean="0">
                <a:solidFill>
                  <a:srgbClr val="008000"/>
                </a:solidFill>
              </a:rPr>
              <a:t> … </a:t>
            </a:r>
            <a:r>
              <a:rPr lang="en-US" b="1" dirty="0" smtClean="0">
                <a:solidFill>
                  <a:srgbClr val="008000"/>
                </a:solidFill>
              </a:rPr>
              <a:t>Item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Sidenote</a:t>
            </a:r>
            <a:r>
              <a:rPr lang="en-US" dirty="0" smtClean="0"/>
              <a:t>: TF-IDF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i="1" dirty="0" err="1" smtClean="0"/>
              <a:t>f</a:t>
            </a:r>
            <a:r>
              <a:rPr lang="en-US" b="1" i="1" baseline="-25000" dirty="0" err="1" smtClean="0"/>
              <a:t>ij</a:t>
            </a:r>
            <a:r>
              <a:rPr lang="en-US" dirty="0" smtClean="0"/>
              <a:t> = frequency of term (feature) </a:t>
            </a:r>
            <a:r>
              <a:rPr lang="en-US" b="1" i="1" dirty="0" err="1" smtClean="0"/>
              <a:t>i</a:t>
            </a:r>
            <a:r>
              <a:rPr lang="en-US" dirty="0" smtClean="0"/>
              <a:t> in doc </a:t>
            </a:r>
            <a:r>
              <a:rPr lang="en-US" dirty="0"/>
              <a:t>(item) </a:t>
            </a:r>
            <a:r>
              <a:rPr lang="en-US" b="1" i="1" dirty="0" smtClean="0"/>
              <a:t>j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i="1" dirty="0" err="1" smtClean="0"/>
              <a:t>n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 = number of docs that mention term </a:t>
            </a:r>
            <a:r>
              <a:rPr lang="en-US" b="1" i="1" dirty="0" err="1" smtClean="0"/>
              <a:t>i</a:t>
            </a:r>
            <a:endParaRPr lang="en-US" b="1" i="1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i="1" dirty="0" smtClean="0"/>
              <a:t>N</a:t>
            </a:r>
            <a:r>
              <a:rPr lang="en-US" dirty="0" smtClean="0"/>
              <a:t> = total number of docs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 smtClean="0"/>
              <a:t>TF-IDF score:</a:t>
            </a:r>
            <a:r>
              <a:rPr lang="en-US" dirty="0" smtClean="0"/>
              <a:t>  </a:t>
            </a:r>
            <a:r>
              <a:rPr lang="en-US" b="1" i="1" dirty="0" err="1" smtClean="0"/>
              <a:t>w</a:t>
            </a:r>
            <a:r>
              <a:rPr lang="en-US" b="1" i="1" baseline="-25000" dirty="0" err="1" smtClean="0"/>
              <a:t>ij</a:t>
            </a:r>
            <a:r>
              <a:rPr lang="en-US" b="1" i="1" dirty="0" smtClean="0"/>
              <a:t> = </a:t>
            </a:r>
            <a:r>
              <a:rPr lang="en-US" b="1" i="1" dirty="0" err="1" smtClean="0"/>
              <a:t>TF</a:t>
            </a:r>
            <a:r>
              <a:rPr lang="en-US" b="1" i="1" baseline="-25000" dirty="0" err="1" smtClean="0"/>
              <a:t>ij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 × </a:t>
            </a:r>
            <a:r>
              <a:rPr lang="en-US" b="1" i="1" dirty="0" err="1" smtClean="0"/>
              <a:t>IDF</a:t>
            </a:r>
            <a:r>
              <a:rPr lang="en-US" b="1" i="1" baseline="-25000" dirty="0" err="1" smtClean="0"/>
              <a:t>i</a:t>
            </a:r>
            <a:endParaRPr lang="en-US" b="1" i="1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1800" b="1" dirty="0" smtClean="0">
              <a:solidFill>
                <a:schemeClr val="accent3"/>
              </a:solidFill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b="1" dirty="0" smtClean="0">
                <a:solidFill>
                  <a:srgbClr val="D60093"/>
                </a:solidFill>
              </a:rPr>
              <a:t>Doc profile =</a:t>
            </a:r>
            <a:r>
              <a:rPr lang="en-US" dirty="0" smtClean="0"/>
              <a:t> set of words with highest </a:t>
            </a:r>
            <a:r>
              <a:rPr lang="en-US" b="1" dirty="0" smtClean="0"/>
              <a:t>TF-IDF </a:t>
            </a:r>
            <a:r>
              <a:rPr lang="en-US" dirty="0" smtClean="0"/>
              <a:t>scores, together with their scores</a:t>
            </a:r>
          </a:p>
        </p:txBody>
      </p:sp>
      <p:pic>
        <p:nvPicPr>
          <p:cNvPr id="409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97558"/>
            <a:ext cx="2590800" cy="6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5080" y="3671887"/>
            <a:ext cx="273872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70376" y="1896070"/>
            <a:ext cx="229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we normalize TF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to discount for “longer” 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38331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Two Types of Document Similarity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In the LSH lecture: Lexical similarity</a:t>
            </a:r>
          </a:p>
          <a:p>
            <a:pPr lvl="1"/>
            <a:r>
              <a:rPr lang="en-US" sz="2000" dirty="0" smtClean="0">
                <a:latin typeface="Calibri" panose="020F0502020204030204" pitchFamily="34" charset="0"/>
              </a:rPr>
              <a:t>Large identical sequences of characters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For recommendation systems: Content similarity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Occurrences of common important words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TF-IDF score: If an uncommon word appears more frequently in two documents, it contributes to similarity.</a:t>
            </a: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300" dirty="0" smtClean="0">
                <a:latin typeface="Calibri" panose="020F0502020204030204" pitchFamily="34" charset="0"/>
              </a:rPr>
              <a:t>Similar techniques (e.g. </a:t>
            </a:r>
            <a:r>
              <a:rPr lang="en-US" sz="2300" dirty="0" err="1" smtClean="0">
                <a:latin typeface="Calibri" panose="020F0502020204030204" pitchFamily="34" charset="0"/>
              </a:rPr>
              <a:t>MinHashing</a:t>
            </a:r>
            <a:r>
              <a:rPr lang="en-US" sz="2300" dirty="0" smtClean="0">
                <a:latin typeface="Calibri" panose="020F0502020204030204" pitchFamily="34" charset="0"/>
              </a:rPr>
              <a:t> and LSH) are still applicable.</a:t>
            </a:r>
            <a:endParaRPr lang="en-US" sz="2300" dirty="0">
              <a:latin typeface="Calibri" panose="020F0502020204030204" pitchFamily="34" charset="0"/>
            </a:endParaRP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Item Profiles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2743200"/>
          </a:xfrm>
        </p:spPr>
        <p:txBody>
          <a:bodyPr/>
          <a:lstStyle/>
          <a:p>
            <a:r>
              <a:rPr lang="en-US" dirty="0" smtClean="0"/>
              <a:t>A vector entry for each feature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Boolean features</a:t>
            </a:r>
          </a:p>
          <a:p>
            <a:pPr marL="514350" lvl="2" indent="0">
              <a:buNone/>
            </a:pPr>
            <a:r>
              <a:rPr lang="en-US" dirty="0"/>
              <a:t> </a:t>
            </a:r>
            <a:r>
              <a:rPr lang="en-US" dirty="0" smtClean="0"/>
              <a:t>   	e.g. One bool feature for every actor, director, genre, etc.</a:t>
            </a:r>
          </a:p>
          <a:p>
            <a:pPr lvl="1"/>
            <a:r>
              <a:rPr lang="en-US" dirty="0" smtClean="0"/>
              <a:t>Numeric features</a:t>
            </a:r>
          </a:p>
          <a:p>
            <a:pPr marL="274320" lvl="1" indent="0">
              <a:buNone/>
            </a:pPr>
            <a:r>
              <a:rPr lang="en-US" dirty="0" smtClean="0"/>
              <a:t>	e.g. Budget of a movie, TF-IDF for a document, etc.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We may need weighting terms for normalization of features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4715" y="4267200"/>
            <a:ext cx="73869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Spielberg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Scorsese  Tarantino  Lynch   Budget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Jurassic Park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1                0               0             0          63M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0                1               0             0          90M 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Eraserhead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0                 0              0             1          20K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 Peaks         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                 0              0             1          10M  </a:t>
            </a:r>
          </a:p>
        </p:txBody>
      </p:sp>
    </p:spTree>
    <p:extLst>
      <p:ext uri="{BB962C8B-B14F-4D97-AF65-F5344CB8AC3E}">
        <p14:creationId xmlns:p14="http://schemas.microsoft.com/office/powerpoint/2010/main" val="20865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smtClean="0"/>
              <a:t>Example: Recommender Systems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4038600" cy="1935163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Customer X</a:t>
            </a:r>
          </a:p>
          <a:p>
            <a:pPr lvl="1"/>
            <a:r>
              <a:rPr lang="en-US" dirty="0" smtClean="0"/>
              <a:t>Buys Metallica CD</a:t>
            </a:r>
          </a:p>
          <a:p>
            <a:pPr lvl="1"/>
            <a:r>
              <a:rPr lang="en-US" dirty="0" smtClean="0"/>
              <a:t>Buys </a:t>
            </a:r>
            <a:r>
              <a:rPr lang="en-US" dirty="0" err="1" smtClean="0"/>
              <a:t>Megadeth</a:t>
            </a:r>
            <a:r>
              <a:rPr lang="en-US" dirty="0" smtClean="0"/>
              <a:t> CD</a:t>
            </a:r>
            <a:endParaRPr lang="en-US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4419600" cy="243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Customer </a:t>
            </a:r>
            <a:r>
              <a:rPr lang="en-US" b="1" dirty="0" smtClean="0">
                <a:solidFill>
                  <a:srgbClr val="FF0066"/>
                </a:solidFill>
              </a:rPr>
              <a:t>Y</a:t>
            </a:r>
            <a:endParaRPr lang="en-US" b="1" dirty="0">
              <a:solidFill>
                <a:srgbClr val="FF0066"/>
              </a:solidFill>
            </a:endParaRPr>
          </a:p>
          <a:p>
            <a:pPr lvl="1"/>
            <a:r>
              <a:rPr lang="en-US" dirty="0"/>
              <a:t>Does search on </a:t>
            </a:r>
            <a:r>
              <a:rPr lang="en-US" dirty="0" smtClean="0"/>
              <a:t>Metallica</a:t>
            </a:r>
            <a:endParaRPr lang="en-US" dirty="0"/>
          </a:p>
          <a:p>
            <a:pPr lvl="1"/>
            <a:r>
              <a:rPr lang="en-US" dirty="0">
                <a:solidFill>
                  <a:srgbClr val="008000"/>
                </a:solidFill>
              </a:rPr>
              <a:t>Recommender system suggests </a:t>
            </a:r>
            <a:r>
              <a:rPr lang="en-US" dirty="0" err="1" smtClean="0">
                <a:solidFill>
                  <a:srgbClr val="008000"/>
                </a:solidFill>
              </a:rPr>
              <a:t>Megadeth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from data collected </a:t>
            </a:r>
            <a:r>
              <a:rPr lang="en-US" dirty="0" smtClean="0">
                <a:solidFill>
                  <a:srgbClr val="008000"/>
                </a:solidFill>
              </a:rPr>
              <a:t>about customer </a:t>
            </a:r>
            <a:r>
              <a:rPr lang="en-US" b="1" dirty="0" smtClean="0">
                <a:solidFill>
                  <a:srgbClr val="008000"/>
                </a:solidFill>
              </a:rPr>
              <a:t>X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8439" name="Picture 7" descr="class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323983" cy="3200400"/>
          </a:xfrm>
          <a:prstGeom prst="rect">
            <a:avLst/>
          </a:prstGeom>
          <a:noFill/>
        </p:spPr>
      </p:pic>
      <p:pic>
        <p:nvPicPr>
          <p:cNvPr id="18440" name="Picture 8" descr="a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43001"/>
            <a:ext cx="3189288" cy="3200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21640"/>
            <a:ext cx="8153400" cy="721360"/>
          </a:xfrm>
        </p:spPr>
        <p:txBody>
          <a:bodyPr/>
          <a:lstStyle/>
          <a:p>
            <a:r>
              <a:rPr lang="en-US" dirty="0" smtClean="0"/>
              <a:t>User Profiles – Option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533400"/>
          </a:xfrm>
        </p:spPr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Option 1</a:t>
            </a:r>
            <a:r>
              <a:rPr lang="en-US" dirty="0" smtClean="0"/>
              <a:t>: Weighted average of rated item profiles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00466"/>
              </p:ext>
            </p:extLst>
          </p:nvPr>
        </p:nvGraphicFramePr>
        <p:xfrm>
          <a:off x="609600" y="2357483"/>
          <a:ext cx="767926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2">
                  <a:extLst>
                    <a:ext uri="{9D8B030D-6E8A-4147-A177-3AD203B41FA5}">
                      <a16:colId xmlns:a16="http://schemas.microsoft.com/office/drawing/2014/main" val="734789558"/>
                    </a:ext>
                  </a:extLst>
                </a:gridCol>
                <a:gridCol w="920212">
                  <a:extLst>
                    <a:ext uri="{9D8B030D-6E8A-4147-A177-3AD203B41FA5}">
                      <a16:colId xmlns:a16="http://schemas.microsoft.com/office/drawing/2014/main" val="3668775369"/>
                    </a:ext>
                  </a:extLst>
                </a:gridCol>
                <a:gridCol w="993888">
                  <a:extLst>
                    <a:ext uri="{9D8B030D-6E8A-4147-A177-3AD203B41FA5}">
                      <a16:colId xmlns:a16="http://schemas.microsoft.com/office/drawing/2014/main" val="2039674272"/>
                    </a:ext>
                  </a:extLst>
                </a:gridCol>
                <a:gridCol w="1223246">
                  <a:extLst>
                    <a:ext uri="{9D8B030D-6E8A-4147-A177-3AD203B41FA5}">
                      <a16:colId xmlns:a16="http://schemas.microsoft.com/office/drawing/2014/main" val="2350803802"/>
                    </a:ext>
                  </a:extLst>
                </a:gridCol>
                <a:gridCol w="993888">
                  <a:extLst>
                    <a:ext uri="{9D8B030D-6E8A-4147-A177-3AD203B41FA5}">
                      <a16:colId xmlns:a16="http://schemas.microsoft.com/office/drawing/2014/main" val="1146127421"/>
                    </a:ext>
                  </a:extLst>
                </a:gridCol>
                <a:gridCol w="917435">
                  <a:extLst>
                    <a:ext uri="{9D8B030D-6E8A-4147-A177-3AD203B41FA5}">
                      <a16:colId xmlns:a16="http://schemas.microsoft.com/office/drawing/2014/main" val="3858716849"/>
                    </a:ext>
                  </a:extLst>
                </a:gridCol>
                <a:gridCol w="832488">
                  <a:extLst>
                    <a:ext uri="{9D8B030D-6E8A-4147-A177-3AD203B41FA5}">
                      <a16:colId xmlns:a16="http://schemas.microsoft.com/office/drawing/2014/main" val="203183161"/>
                    </a:ext>
                  </a:extLst>
                </a:gridCol>
                <a:gridCol w="959908">
                  <a:extLst>
                    <a:ext uri="{9D8B030D-6E8A-4147-A177-3AD203B41FA5}">
                      <a16:colId xmlns:a16="http://schemas.microsoft.com/office/drawing/2014/main" val="1913879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Jurassic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Park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Minority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Report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Schindler’s List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Departed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Aviator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Eraserhead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Twin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Peaks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1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0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8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845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905000"/>
            <a:ext cx="310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matrix (ratings 1-5)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367203"/>
              </p:ext>
            </p:extLst>
          </p:nvPr>
        </p:nvGraphicFramePr>
        <p:xfrm>
          <a:off x="2010833" y="4614938"/>
          <a:ext cx="48768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0499197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129224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936931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0807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Spielberg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Scorcese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Lynch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1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User 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4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User 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8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User 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8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399" y="4214828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profile(ratings 1-5)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5015048"/>
            <a:ext cx="1905000" cy="304800"/>
          </a:xfrm>
          <a:prstGeom prst="rect">
            <a:avLst/>
          </a:prstGeom>
          <a:solidFill>
            <a:srgbClr val="99FF33">
              <a:alpha val="36078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4848786"/>
            <a:ext cx="188064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scores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imilar to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scores</a:t>
            </a:r>
          </a:p>
        </p:txBody>
      </p:sp>
    </p:spTree>
    <p:extLst>
      <p:ext uri="{BB962C8B-B14F-4D97-AF65-F5344CB8AC3E}">
        <p14:creationId xmlns:p14="http://schemas.microsoft.com/office/powerpoint/2010/main" val="10997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21640"/>
            <a:ext cx="8153400" cy="721360"/>
          </a:xfrm>
        </p:spPr>
        <p:txBody>
          <a:bodyPr/>
          <a:lstStyle/>
          <a:p>
            <a:r>
              <a:rPr lang="en-US" dirty="0" smtClean="0"/>
              <a:t>User Profiles – Option 2 (Better)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533400"/>
          </a:xfrm>
        </p:spPr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Option 2</a:t>
            </a:r>
            <a:r>
              <a:rPr lang="en-US" dirty="0" smtClean="0"/>
              <a:t>: Subtract average values from ratings first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100319"/>
              </p:ext>
            </p:extLst>
          </p:nvPr>
        </p:nvGraphicFramePr>
        <p:xfrm>
          <a:off x="609600" y="2357483"/>
          <a:ext cx="81533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70">
                  <a:extLst>
                    <a:ext uri="{9D8B030D-6E8A-4147-A177-3AD203B41FA5}">
                      <a16:colId xmlns:a16="http://schemas.microsoft.com/office/drawing/2014/main" val="734789558"/>
                    </a:ext>
                  </a:extLst>
                </a:gridCol>
                <a:gridCol w="868469">
                  <a:extLst>
                    <a:ext uri="{9D8B030D-6E8A-4147-A177-3AD203B41FA5}">
                      <a16:colId xmlns:a16="http://schemas.microsoft.com/office/drawing/2014/main" val="3668775369"/>
                    </a:ext>
                  </a:extLst>
                </a:gridCol>
                <a:gridCol w="938002">
                  <a:extLst>
                    <a:ext uri="{9D8B030D-6E8A-4147-A177-3AD203B41FA5}">
                      <a16:colId xmlns:a16="http://schemas.microsoft.com/office/drawing/2014/main" val="2039674272"/>
                    </a:ext>
                  </a:extLst>
                </a:gridCol>
                <a:gridCol w="1154464">
                  <a:extLst>
                    <a:ext uri="{9D8B030D-6E8A-4147-A177-3AD203B41FA5}">
                      <a16:colId xmlns:a16="http://schemas.microsoft.com/office/drawing/2014/main" val="2350803802"/>
                    </a:ext>
                  </a:extLst>
                </a:gridCol>
                <a:gridCol w="1048595">
                  <a:extLst>
                    <a:ext uri="{9D8B030D-6E8A-4147-A177-3AD203B41FA5}">
                      <a16:colId xmlns:a16="http://schemas.microsoft.com/office/drawing/2014/main" val="11461274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587168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31831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13879709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488586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Jurassic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Park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Minority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Report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Schindler’s List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Departed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Aviator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Eraserhead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Twin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Peaks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Avg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1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2.75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0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8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4.4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845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905000"/>
            <a:ext cx="310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matrix (ratings 1-5)</a:t>
            </a:r>
          </a:p>
        </p:txBody>
      </p:sp>
    </p:spTree>
    <p:extLst>
      <p:ext uri="{BB962C8B-B14F-4D97-AF65-F5344CB8AC3E}">
        <p14:creationId xmlns:p14="http://schemas.microsoft.com/office/powerpoint/2010/main" val="27430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21640"/>
            <a:ext cx="8153400" cy="721360"/>
          </a:xfrm>
        </p:spPr>
        <p:txBody>
          <a:bodyPr/>
          <a:lstStyle/>
          <a:p>
            <a:r>
              <a:rPr lang="en-US" dirty="0" smtClean="0"/>
              <a:t>User Profiles – Option 2 (Better)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533400"/>
          </a:xfrm>
        </p:spPr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Option 2</a:t>
            </a:r>
            <a:r>
              <a:rPr lang="en-US" dirty="0" smtClean="0"/>
              <a:t>: Subtract average values from ratings first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36239"/>
              </p:ext>
            </p:extLst>
          </p:nvPr>
        </p:nvGraphicFramePr>
        <p:xfrm>
          <a:off x="609600" y="2357483"/>
          <a:ext cx="815339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070">
                  <a:extLst>
                    <a:ext uri="{9D8B030D-6E8A-4147-A177-3AD203B41FA5}">
                      <a16:colId xmlns:a16="http://schemas.microsoft.com/office/drawing/2014/main" val="734789558"/>
                    </a:ext>
                  </a:extLst>
                </a:gridCol>
                <a:gridCol w="868469">
                  <a:extLst>
                    <a:ext uri="{9D8B030D-6E8A-4147-A177-3AD203B41FA5}">
                      <a16:colId xmlns:a16="http://schemas.microsoft.com/office/drawing/2014/main" val="3668775369"/>
                    </a:ext>
                  </a:extLst>
                </a:gridCol>
                <a:gridCol w="938002">
                  <a:extLst>
                    <a:ext uri="{9D8B030D-6E8A-4147-A177-3AD203B41FA5}">
                      <a16:colId xmlns:a16="http://schemas.microsoft.com/office/drawing/2014/main" val="2039674272"/>
                    </a:ext>
                  </a:extLst>
                </a:gridCol>
                <a:gridCol w="1154464">
                  <a:extLst>
                    <a:ext uri="{9D8B030D-6E8A-4147-A177-3AD203B41FA5}">
                      <a16:colId xmlns:a16="http://schemas.microsoft.com/office/drawing/2014/main" val="2350803802"/>
                    </a:ext>
                  </a:extLst>
                </a:gridCol>
                <a:gridCol w="1048595">
                  <a:extLst>
                    <a:ext uri="{9D8B030D-6E8A-4147-A177-3AD203B41FA5}">
                      <a16:colId xmlns:a16="http://schemas.microsoft.com/office/drawing/2014/main" val="114612742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587168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31831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913879709"/>
                    </a:ext>
                  </a:extLst>
                </a:gridCol>
                <a:gridCol w="761998">
                  <a:extLst>
                    <a:ext uri="{9D8B030D-6E8A-4147-A177-3AD203B41FA5}">
                      <a16:colId xmlns:a16="http://schemas.microsoft.com/office/drawing/2014/main" val="1488586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Jurassic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Park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Minority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Report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Schindler’s List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Departed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Aviator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Eraserhead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Twin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Peaks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alibri" panose="020F0502020204030204" pitchFamily="34" charset="0"/>
                        </a:rPr>
                        <a:t>Avg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28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1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1.25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2.25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-1.75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-1.75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2.75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00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2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-2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780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User 3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4.4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48454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905000"/>
            <a:ext cx="310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matrix (ratings 1-5)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429112"/>
              </p:ext>
            </p:extLst>
          </p:nvPr>
        </p:nvGraphicFramePr>
        <p:xfrm>
          <a:off x="2010833" y="4614938"/>
          <a:ext cx="48768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10499197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129224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936931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70807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Spielberg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Scorcese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Lynch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1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User 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1.75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-1.75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24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User 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-2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8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User 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88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0399" y="4214828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profile</a:t>
            </a:r>
          </a:p>
        </p:txBody>
      </p:sp>
    </p:spTree>
    <p:extLst>
      <p:ext uri="{BB962C8B-B14F-4D97-AF65-F5344CB8AC3E}">
        <p14:creationId xmlns:p14="http://schemas.microsoft.com/office/powerpoint/2010/main" val="12454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Heuristic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A feature vector for </a:t>
            </a:r>
            <a:r>
              <a:rPr lang="en-US" dirty="0" smtClean="0">
                <a:solidFill>
                  <a:srgbClr val="0000FF"/>
                </a:solidFill>
              </a:rPr>
              <a:t>user U</a:t>
            </a:r>
          </a:p>
          <a:p>
            <a:pPr lvl="1"/>
            <a:r>
              <a:rPr lang="en-US" dirty="0" smtClean="0"/>
              <a:t>A feature vector for </a:t>
            </a:r>
            <a:r>
              <a:rPr lang="en-US" dirty="0" smtClean="0">
                <a:solidFill>
                  <a:srgbClr val="0000FF"/>
                </a:solidFill>
              </a:rPr>
              <a:t>movie M</a:t>
            </a:r>
          </a:p>
          <a:p>
            <a:r>
              <a:rPr lang="en-US" dirty="0" smtClean="0"/>
              <a:t>Predict </a:t>
            </a:r>
            <a:r>
              <a:rPr lang="en-US" dirty="0" smtClean="0">
                <a:solidFill>
                  <a:srgbClr val="0000FF"/>
                </a:solidFill>
              </a:rPr>
              <a:t>user U’s rating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0000FF"/>
                </a:solidFill>
              </a:rPr>
              <a:t>movie M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Which distance metric to use?</a:t>
            </a:r>
          </a:p>
          <a:p>
            <a:endParaRPr lang="en-US" dirty="0"/>
          </a:p>
          <a:p>
            <a:r>
              <a:rPr lang="en-US" dirty="0" smtClean="0"/>
              <a:t>Cosine distance is a good candidate</a:t>
            </a:r>
          </a:p>
          <a:p>
            <a:pPr lvl="1"/>
            <a:r>
              <a:rPr lang="en-US" dirty="0" smtClean="0"/>
              <a:t>Works on weighted vectors</a:t>
            </a:r>
          </a:p>
          <a:p>
            <a:pPr lvl="1"/>
            <a:r>
              <a:rPr lang="en-US" dirty="0" smtClean="0"/>
              <a:t>Only directions are important, not the magnitude</a:t>
            </a:r>
          </a:p>
          <a:p>
            <a:pPr lvl="2"/>
            <a:r>
              <a:rPr lang="en-US" dirty="0" smtClean="0"/>
              <a:t>The magnitudes of vectors may be very different in movies and users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0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Cosine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Consider x and y represented as vectors in an n-dimensional space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cosine distance is defined as the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value</a:t>
                </a:r>
              </a:p>
              <a:p>
                <a:pPr lvl="1"/>
                <a:r>
                  <a:rPr lang="en-US" dirty="0" smtClean="0"/>
                  <a:t>Or, cosine similarity is defined as cos(</a:t>
                </a:r>
                <a:r>
                  <a:rPr lang="el-GR" dirty="0"/>
                  <a:t>θ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 smtClean="0"/>
                  <a:t>Only direction of vectors considered, not the magnitudes</a:t>
                </a:r>
                <a:endParaRPr lang="en-US" dirty="0"/>
              </a:p>
              <a:p>
                <a:r>
                  <a:rPr lang="en-US" dirty="0" smtClean="0"/>
                  <a:t>Useful when we are dealing with vector spaces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49" t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517073" y="2681894"/>
            <a:ext cx="1338350" cy="519545"/>
            <a:chOff x="2022764" y="2432858"/>
            <a:chExt cx="1784466" cy="69272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022764" y="2432858"/>
              <a:ext cx="698269" cy="692727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022764" y="2521527"/>
              <a:ext cx="1784466" cy="604058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2277687" y="2876622"/>
              <a:ext cx="170386" cy="121502"/>
            </a:xfrm>
            <a:custGeom>
              <a:avLst/>
              <a:gdLst>
                <a:gd name="connsiteX0" fmla="*/ 0 w 170386"/>
                <a:gd name="connsiteY0" fmla="*/ 10665 h 121502"/>
                <a:gd name="connsiteX1" fmla="*/ 160713 w 170386"/>
                <a:gd name="connsiteY1" fmla="*/ 10665 h 121502"/>
                <a:gd name="connsiteX2" fmla="*/ 138546 w 170386"/>
                <a:gd name="connsiteY2" fmla="*/ 121502 h 12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86" h="121502">
                  <a:moveTo>
                    <a:pt x="0" y="10665"/>
                  </a:moveTo>
                  <a:cubicBezTo>
                    <a:pt x="68811" y="1428"/>
                    <a:pt x="137622" y="-7808"/>
                    <a:pt x="160713" y="10665"/>
                  </a:cubicBezTo>
                  <a:cubicBezTo>
                    <a:pt x="183804" y="29138"/>
                    <a:pt x="161175" y="75320"/>
                    <a:pt x="138546" y="121502"/>
                  </a:cubicBezTo>
                </a:path>
              </a:pathLst>
            </a:custGeom>
            <a:noFill/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93699" y="2589151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l-GR" sz="1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  <a:endPara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91807" y="2441666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0908" y="2578200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597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Cosine Distance -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477983" y="3326130"/>
                <a:ext cx="8046720" cy="221742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0.2+0.2 −0.1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0.01+0.04+0.01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4+1+1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0.36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b="0" dirty="0" smtClean="0"/>
                  <a:t>  </a:t>
                </a:r>
                <a:r>
                  <a:rPr lang="en-US" b="0" dirty="0" smtClean="0">
                    <a:sym typeface="Wingdings" panose="05000000000000000000" pitchFamily="2" charset="2"/>
                  </a:rPr>
                  <a:t> </a:t>
                </a:r>
                <a:r>
                  <a:rPr lang="el-GR" b="0" dirty="0" smtClean="0">
                    <a:sym typeface="Wingdings" panose="05000000000000000000" pitchFamily="2" charset="2"/>
                  </a:rPr>
                  <a:t>θ</a:t>
                </a:r>
                <a:r>
                  <a:rPr lang="en-US" b="0" dirty="0" smtClean="0">
                    <a:sym typeface="Wingdings" panose="05000000000000000000" pitchFamily="2" charset="2"/>
                  </a:rPr>
                  <a:t> = 60</a:t>
                </a:r>
                <a:r>
                  <a:rPr lang="en-US" b="0" baseline="30000" dirty="0" smtClean="0">
                    <a:sym typeface="Wingdings" panose="05000000000000000000" pitchFamily="2" charset="2"/>
                  </a:rPr>
                  <a:t>0</a:t>
                </a:r>
                <a:endParaRPr lang="en-US" b="0" baseline="30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The distance is independent of vector magnitudes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477983" y="3326130"/>
                <a:ext cx="8046720" cy="2217420"/>
              </a:xfrm>
              <a:blipFill>
                <a:blip r:embed="rId2"/>
                <a:stretch>
                  <a:fillRect l="-9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217815" y="2831523"/>
            <a:ext cx="444731" cy="137160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251065" y="2270414"/>
            <a:ext cx="2057400" cy="556953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400695" y="2789959"/>
            <a:ext cx="87318" cy="87284"/>
          </a:xfrm>
          <a:custGeom>
            <a:avLst/>
            <a:gdLst>
              <a:gd name="connsiteX0" fmla="*/ 11083 w 116424"/>
              <a:gd name="connsiteY0" fmla="*/ 0 h 116379"/>
              <a:gd name="connsiteX1" fmla="*/ 116378 w 116424"/>
              <a:gd name="connsiteY1" fmla="*/ 83128 h 116379"/>
              <a:gd name="connsiteX2" fmla="*/ 0 w 116424"/>
              <a:gd name="connsiteY2" fmla="*/ 116379 h 1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424" h="116379">
                <a:moveTo>
                  <a:pt x="11083" y="0"/>
                </a:moveTo>
                <a:cubicBezTo>
                  <a:pt x="64654" y="31866"/>
                  <a:pt x="118225" y="63732"/>
                  <a:pt x="116378" y="83128"/>
                </a:cubicBezTo>
                <a:cubicBezTo>
                  <a:pt x="114531" y="102524"/>
                  <a:pt x="57265" y="109451"/>
                  <a:pt x="0" y="116379"/>
                </a:cubicBezTo>
              </a:path>
            </a:pathLst>
          </a:custGeom>
          <a:noFill/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529" y="2677326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l-G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8512" y="2818642"/>
            <a:ext cx="16834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[0.1, 0.2, -0.1]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8465" y="2075065"/>
            <a:ext cx="16193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[2.0, 1.0, 1.0]</a:t>
            </a:r>
          </a:p>
        </p:txBody>
      </p:sp>
    </p:spTree>
    <p:extLst>
      <p:ext uri="{BB962C8B-B14F-4D97-AF65-F5344CB8AC3E}">
        <p14:creationId xmlns:p14="http://schemas.microsoft.com/office/powerpoint/2010/main" val="21193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769" y="4873536"/>
            <a:ext cx="374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User and movie feature vectors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32907"/>
              </p:ext>
            </p:extLst>
          </p:nvPr>
        </p:nvGraphicFramePr>
        <p:xfrm>
          <a:off x="990600" y="2590800"/>
          <a:ext cx="4429125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44318179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08160463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46772287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33139412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1632239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1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3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User U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4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2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3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7315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1807816"/>
            <a:ext cx="576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rating of user U for movies 1, 2, and 3</a:t>
            </a:r>
          </a:p>
        </p:txBody>
      </p:sp>
    </p:spTree>
    <p:extLst>
      <p:ext uri="{BB962C8B-B14F-4D97-AF65-F5344CB8AC3E}">
        <p14:creationId xmlns:p14="http://schemas.microsoft.com/office/powerpoint/2010/main" val="31278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38880"/>
              </p:ext>
            </p:extLst>
          </p:nvPr>
        </p:nvGraphicFramePr>
        <p:xfrm>
          <a:off x="990600" y="2590800"/>
          <a:ext cx="531495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44318179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08160463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46772287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33139412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16322396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830410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1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3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Vector</a:t>
                      </a:r>
                    </a:p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Magn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User U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4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2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3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731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807816"/>
            <a:ext cx="576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rating of user U for movies 1, 2, and 3</a:t>
            </a:r>
          </a:p>
        </p:txBody>
      </p:sp>
    </p:spTree>
    <p:extLst>
      <p:ext uri="{BB962C8B-B14F-4D97-AF65-F5344CB8AC3E}">
        <p14:creationId xmlns:p14="http://schemas.microsoft.com/office/powerpoint/2010/main" val="8008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02797"/>
              </p:ext>
            </p:extLst>
          </p:nvPr>
        </p:nvGraphicFramePr>
        <p:xfrm>
          <a:off x="990600" y="2590800"/>
          <a:ext cx="6200775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44318179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08160463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46772287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33139412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16322396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83041049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961087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1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3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Vector</a:t>
                      </a:r>
                    </a:p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Magn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Cosine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Sim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User U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4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2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3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0.7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731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807816"/>
            <a:ext cx="576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rating of user U for movies 1, 2, and 3</a:t>
            </a:r>
          </a:p>
        </p:txBody>
      </p:sp>
    </p:spTree>
    <p:extLst>
      <p:ext uri="{BB962C8B-B14F-4D97-AF65-F5344CB8AC3E}">
        <p14:creationId xmlns:p14="http://schemas.microsoft.com/office/powerpoint/2010/main" val="25229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076198"/>
              </p:ext>
            </p:extLst>
          </p:nvPr>
        </p:nvGraphicFramePr>
        <p:xfrm>
          <a:off x="990600" y="2590800"/>
          <a:ext cx="70866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44318179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08160463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46772287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33139412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16322396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83041049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96108775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000908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1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3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Vector</a:t>
                      </a:r>
                    </a:p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Magn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Cosine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Sim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Cosine</a:t>
                      </a:r>
                    </a:p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Dist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User U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46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2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124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3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0.7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46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731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807816"/>
            <a:ext cx="576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rating of user U for movies 1, 2, and 3</a:t>
            </a:r>
          </a:p>
        </p:txBody>
      </p:sp>
    </p:spTree>
    <p:extLst>
      <p:ext uri="{BB962C8B-B14F-4D97-AF65-F5344CB8AC3E}">
        <p14:creationId xmlns:p14="http://schemas.microsoft.com/office/powerpoint/2010/main" val="41711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20" name="Picture 20" descr="http://4.bp.blogspot.com/_zmoEeqomXD4/SjftFPB6UTI/AAAAAAAACZE/gxQm5CcUp_k/s400/del.icio.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1562100" cy="156210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effectLst/>
                <a:latin typeface="Arial" pitchFamily="34" charset="0"/>
                <a:cs typeface="Arial" pitchFamily="34" charset="0"/>
              </a:rPr>
              <a:t>blogs</a:t>
            </a: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, news items,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Examples: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51212" name="Picture 12" descr="http://upload.wikimedia.org/wikipedia/commons/5/52/Movielens-helpin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676649"/>
            <a:ext cx="2238375" cy="438151"/>
          </a:xfrm>
          <a:prstGeom prst="rect">
            <a:avLst/>
          </a:prstGeom>
          <a:noFill/>
        </p:spPr>
      </p:pic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2291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95300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69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684067"/>
              </p:ext>
            </p:extLst>
          </p:nvPr>
        </p:nvGraphicFramePr>
        <p:xfrm>
          <a:off x="228599" y="2590800"/>
          <a:ext cx="876300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3667">
                  <a:extLst>
                    <a:ext uri="{9D8B030D-6E8A-4147-A177-3AD203B41FA5}">
                      <a16:colId xmlns:a16="http://schemas.microsoft.com/office/drawing/2014/main" val="443181794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3081604632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1467722870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3331394129"/>
                    </a:ext>
                  </a:extLst>
                </a:gridCol>
                <a:gridCol w="973667">
                  <a:extLst>
                    <a:ext uri="{9D8B030D-6E8A-4147-A177-3AD203B41FA5}">
                      <a16:colId xmlns:a16="http://schemas.microsoft.com/office/drawing/2014/main" val="4163223962"/>
                    </a:ext>
                  </a:extLst>
                </a:gridCol>
                <a:gridCol w="827620">
                  <a:extLst>
                    <a:ext uri="{9D8B030D-6E8A-4147-A177-3AD203B41FA5}">
                      <a16:colId xmlns:a16="http://schemas.microsoft.com/office/drawing/2014/main" val="1830410492"/>
                    </a:ext>
                  </a:extLst>
                </a:gridCol>
                <a:gridCol w="781046">
                  <a:extLst>
                    <a:ext uri="{9D8B030D-6E8A-4147-A177-3AD203B41FA5}">
                      <a16:colId xmlns:a16="http://schemas.microsoft.com/office/drawing/2014/main" val="2961087759"/>
                    </a:ext>
                  </a:extLst>
                </a:gridCol>
                <a:gridCol w="752479">
                  <a:extLst>
                    <a:ext uri="{9D8B030D-6E8A-4147-A177-3AD203B41FA5}">
                      <a16:colId xmlns:a16="http://schemas.microsoft.com/office/drawing/2014/main" val="1000908235"/>
                    </a:ext>
                  </a:extLst>
                </a:gridCol>
                <a:gridCol w="1533522">
                  <a:extLst>
                    <a:ext uri="{9D8B030D-6E8A-4147-A177-3AD203B41FA5}">
                      <a16:colId xmlns:a16="http://schemas.microsoft.com/office/drawing/2014/main" val="2036397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1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3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Actor 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Vector</a:t>
                      </a:r>
                    </a:p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Magn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Cosine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Sim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Cosine</a:t>
                      </a:r>
                    </a:p>
                    <a:p>
                      <a:pPr algn="ctr"/>
                      <a:r>
                        <a:rPr lang="en-US" sz="1600" dirty="0" err="1" smtClean="0">
                          <a:latin typeface="Calibri" panose="020F0502020204030204" pitchFamily="34" charset="0"/>
                        </a:rPr>
                        <a:t>Dist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Interpretation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829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User U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-1.5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246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1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90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Neither likes nor dislikes</a:t>
                      </a:r>
                      <a:endParaRPr lang="en-US" sz="24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5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2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-0.6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124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Dislikes</a:t>
                      </a:r>
                      <a:endParaRPr lang="en-US" sz="24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35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Movie 3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1.4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0.7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46</a:t>
                      </a:r>
                      <a:r>
                        <a:rPr lang="en-US" sz="2000" baseline="30000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sz="20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Likes</a:t>
                      </a:r>
                      <a:endParaRPr lang="en-US" sz="2400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7731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1807816"/>
            <a:ext cx="576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rating of user U for movies 1, 2, and 3</a:t>
            </a:r>
          </a:p>
        </p:txBody>
      </p:sp>
    </p:spTree>
    <p:extLst>
      <p:ext uri="{BB962C8B-B14F-4D97-AF65-F5344CB8AC3E}">
        <p14:creationId xmlns:p14="http://schemas.microsoft.com/office/powerpoint/2010/main" val="3774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Content-Based Approach: True or False?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Need data on other users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False </a:t>
            </a:r>
          </a:p>
          <a:p>
            <a:r>
              <a:rPr lang="en-US" dirty="0" smtClean="0"/>
              <a:t>Can handle users with unique tastes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True – no need to have similarity with other users</a:t>
            </a:r>
            <a:endParaRPr lang="en-US" dirty="0"/>
          </a:p>
          <a:p>
            <a:r>
              <a:rPr lang="en-US" dirty="0" smtClean="0"/>
              <a:t>Can handle new items easily</a:t>
            </a:r>
          </a:p>
          <a:p>
            <a:pPr marL="0" indent="0">
              <a:buNone/>
            </a:pPr>
            <a:r>
              <a:rPr lang="en-US" dirty="0" smtClean="0"/>
              <a:t>	True – well-defined features for items</a:t>
            </a:r>
            <a:endParaRPr lang="en-US" dirty="0"/>
          </a:p>
          <a:p>
            <a:r>
              <a:rPr lang="en-US" dirty="0" smtClean="0"/>
              <a:t>Can handle new users easily</a:t>
            </a:r>
          </a:p>
          <a:p>
            <a:pPr marL="0" indent="0">
              <a:buNone/>
            </a:pPr>
            <a:r>
              <a:rPr lang="en-US" dirty="0" smtClean="0"/>
              <a:t>	False – how to construct user-profiles?</a:t>
            </a:r>
            <a:endParaRPr lang="en-US" dirty="0"/>
          </a:p>
          <a:p>
            <a:r>
              <a:rPr lang="en-US" dirty="0" smtClean="0"/>
              <a:t>Can provide explanations for the predicted recommendations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True – know which features contributed to the ratings</a:t>
            </a:r>
            <a:endParaRPr lang="en-US" dirty="0"/>
          </a:p>
        </p:txBody>
      </p:sp>
      <p:pic>
        <p:nvPicPr>
          <p:cNvPr id="5" name="Picture 8" descr="ali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827088" cy="8299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65888" y="214921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Likes Metallica,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Sinatra and Bieber</a:t>
            </a:r>
          </a:p>
        </p:txBody>
      </p:sp>
    </p:spTree>
    <p:extLst>
      <p:ext uri="{BB962C8B-B14F-4D97-AF65-F5344CB8AC3E}">
        <p14:creationId xmlns:p14="http://schemas.microsoft.com/office/powerpoint/2010/main" val="21021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Pros: Content-based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+: No need for data on other users</a:t>
            </a:r>
          </a:p>
          <a:p>
            <a:pPr lvl="1"/>
            <a:r>
              <a:rPr lang="en-US" dirty="0" smtClean="0"/>
              <a:t>No cold-start or </a:t>
            </a:r>
            <a:r>
              <a:rPr lang="en-US" dirty="0" err="1" smtClean="0"/>
              <a:t>sparsity</a:t>
            </a:r>
            <a:r>
              <a:rPr lang="en-US" dirty="0" smtClean="0"/>
              <a:t> problems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</a:t>
            </a:r>
            <a:r>
              <a:rPr lang="en-US" b="1" dirty="0" smtClean="0">
                <a:solidFill>
                  <a:srgbClr val="008000"/>
                </a:solidFill>
              </a:rPr>
              <a:t>to recommend to users with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unique tastes</a:t>
            </a:r>
          </a:p>
          <a:p>
            <a:r>
              <a:rPr lang="en-US" b="1" dirty="0">
                <a:solidFill>
                  <a:srgbClr val="008000"/>
                </a:solidFill>
              </a:rPr>
              <a:t>+: Able </a:t>
            </a:r>
            <a:r>
              <a:rPr lang="en-US" b="1" dirty="0" smtClean="0">
                <a:solidFill>
                  <a:srgbClr val="008000"/>
                </a:solidFill>
              </a:rPr>
              <a:t>to recommend new &amp; unpopular items</a:t>
            </a:r>
          </a:p>
          <a:p>
            <a:pPr lvl="1"/>
            <a:r>
              <a:rPr lang="en-US" dirty="0" smtClean="0"/>
              <a:t>No first-rater problem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+: Able to provide explanations</a:t>
            </a:r>
          </a:p>
          <a:p>
            <a:pPr lvl="1"/>
            <a:r>
              <a:rPr lang="en-US" dirty="0" smtClean="0"/>
              <a:t>Can provide explanations of recommended items by listing content-features that caused an item to be recommended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Cons: Content-based Approach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–</a:t>
            </a:r>
            <a:r>
              <a:rPr lang="en-US" b="1" dirty="0" smtClean="0">
                <a:solidFill>
                  <a:srgbClr val="FF0066"/>
                </a:solidFill>
              </a:rPr>
              <a:t>: Finding the appropriate features is hard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.g., images, movies, music</a:t>
            </a:r>
          </a:p>
          <a:p>
            <a:r>
              <a:rPr lang="en-US" b="1" dirty="0">
                <a:solidFill>
                  <a:srgbClr val="FF0066"/>
                </a:solidFill>
              </a:rPr>
              <a:t>–: Recommendations for new users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How to build a user profile?</a:t>
            </a:r>
          </a:p>
          <a:p>
            <a:r>
              <a:rPr lang="en-US" b="1" dirty="0" smtClean="0">
                <a:solidFill>
                  <a:srgbClr val="FF0066"/>
                </a:solidFill>
              </a:rPr>
              <a:t>–: Overspecialization</a:t>
            </a:r>
          </a:p>
          <a:p>
            <a:pPr lvl="1" eaLnBrk="1" hangingPunct="1"/>
            <a:r>
              <a:rPr lang="en-US" dirty="0" smtClean="0"/>
              <a:t>Never recommends items outside user’s </a:t>
            </a:r>
            <a:br>
              <a:rPr lang="en-US" dirty="0" smtClean="0"/>
            </a:br>
            <a:r>
              <a:rPr lang="en-US" dirty="0" smtClean="0"/>
              <a:t>content profile</a:t>
            </a:r>
          </a:p>
          <a:p>
            <a:pPr lvl="1" eaLnBrk="1" hangingPunct="1"/>
            <a:r>
              <a:rPr lang="en-US" dirty="0" smtClean="0"/>
              <a:t>People might have multiple interests</a:t>
            </a:r>
          </a:p>
          <a:p>
            <a:pPr lvl="1"/>
            <a:r>
              <a:rPr lang="en-US" b="1" dirty="0" smtClean="0"/>
              <a:t>Unable to exploit quality judgments of other users</a:t>
            </a:r>
          </a:p>
          <a:p>
            <a:pPr lvl="2"/>
            <a:r>
              <a:rPr lang="en-US" dirty="0" smtClean="0"/>
              <a:t>e.g. Users who like director X also like director Y</a:t>
            </a:r>
          </a:p>
          <a:p>
            <a:pPr marL="768096" lvl="2" indent="0">
              <a:buNone/>
            </a:pP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User U rated X, but doesn’t know about 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4215384"/>
            <a:ext cx="8077200" cy="1499616"/>
          </a:xfrm>
        </p:spPr>
        <p:txBody>
          <a:bodyPr>
            <a:normAutofit/>
          </a:bodyPr>
          <a:lstStyle/>
          <a:p>
            <a:pPr lvl="1" algn="l"/>
            <a:r>
              <a:rPr lang="en-US" sz="3200" b="1" dirty="0" smtClean="0"/>
              <a:t>Harnessing quality </a:t>
            </a:r>
            <a:r>
              <a:rPr lang="en-US" sz="3200" b="1" dirty="0"/>
              <a:t>judgments of other users</a:t>
            </a:r>
          </a:p>
        </p:txBody>
      </p:sp>
    </p:spTree>
    <p:extLst>
      <p:ext uri="{BB962C8B-B14F-4D97-AF65-F5344CB8AC3E}">
        <p14:creationId xmlns:p14="http://schemas.microsoft.com/office/powerpoint/2010/main" val="14996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Consider user </a:t>
            </a:r>
            <a:r>
              <a:rPr lang="en-US" b="1" i="1" dirty="0" smtClean="0">
                <a:solidFill>
                  <a:srgbClr val="0000FF"/>
                </a:solidFill>
              </a:rPr>
              <a:t>x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Find set </a:t>
            </a:r>
            <a:r>
              <a:rPr lang="en-US" b="1" i="1" dirty="0" smtClean="0"/>
              <a:t>N</a:t>
            </a:r>
            <a:r>
              <a:rPr lang="en-US" dirty="0" smtClean="0"/>
              <a:t> of other </a:t>
            </a:r>
            <a:br>
              <a:rPr lang="en-US" dirty="0" smtClean="0"/>
            </a:br>
            <a:r>
              <a:rPr lang="en-US" dirty="0" smtClean="0"/>
              <a:t>users whose ratings </a:t>
            </a:r>
            <a:br>
              <a:rPr lang="en-US" dirty="0" smtClean="0"/>
            </a:br>
            <a:r>
              <a:rPr lang="en-US" dirty="0" smtClean="0"/>
              <a:t>are “</a:t>
            </a:r>
            <a:r>
              <a:rPr lang="en-US" b="1" dirty="0" smtClean="0">
                <a:solidFill>
                  <a:srgbClr val="FF0066"/>
                </a:solidFill>
              </a:rPr>
              <a:t>similar</a:t>
            </a:r>
            <a:r>
              <a:rPr lang="en-US" dirty="0" smtClean="0"/>
              <a:t>” to </a:t>
            </a:r>
            <a:br>
              <a:rPr lang="en-US" dirty="0" smtClean="0"/>
            </a:br>
            <a:r>
              <a:rPr lang="en-US" b="1" i="1" dirty="0" smtClean="0"/>
              <a:t>x</a:t>
            </a:r>
            <a:r>
              <a:rPr lang="en-US" dirty="0" smtClean="0"/>
              <a:t>’s ratings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dirty="0" smtClean="0"/>
              <a:t>Estimate </a:t>
            </a:r>
            <a:r>
              <a:rPr lang="en-US" b="1" i="1" dirty="0" smtClean="0"/>
              <a:t>x</a:t>
            </a:r>
            <a:r>
              <a:rPr lang="en-US" dirty="0" smtClean="0"/>
              <a:t>’s ratings </a:t>
            </a:r>
            <a:br>
              <a:rPr lang="en-US" dirty="0" smtClean="0"/>
            </a:br>
            <a:r>
              <a:rPr lang="en-US" dirty="0" smtClean="0"/>
              <a:t>based on ratings </a:t>
            </a:r>
            <a:br>
              <a:rPr lang="en-US" dirty="0" smtClean="0"/>
            </a:br>
            <a:r>
              <a:rPr lang="en-US" dirty="0" smtClean="0"/>
              <a:t>of users in </a:t>
            </a:r>
            <a:r>
              <a:rPr lang="en-US" b="1" i="1" dirty="0" smtClean="0"/>
              <a:t>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x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“Similar” </a:t>
            </a:r>
            <a:r>
              <a:rPr lang="en-US" dirty="0"/>
              <a:t>U</a:t>
            </a:r>
            <a:r>
              <a:rPr lang="en-US" dirty="0" smtClean="0"/>
              <a:t>sers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/>
                <a:r>
                  <a:rPr lang="en-US" dirty="0" smtClean="0"/>
                  <a:t>Let </a:t>
                </a:r>
                <a:r>
                  <a:rPr lang="en-US" b="1" i="1" dirty="0" err="1" smtClean="0"/>
                  <a:t>r</a:t>
                </a:r>
                <a:r>
                  <a:rPr lang="en-US" b="1" i="1" baseline="-25000" dirty="0" err="1" smtClean="0"/>
                  <a:t>x</a:t>
                </a:r>
                <a:r>
                  <a:rPr lang="en-US" dirty="0" smtClean="0"/>
                  <a:t> be the vector of user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’s ratings</a:t>
                </a:r>
              </a:p>
              <a:p>
                <a:r>
                  <a:rPr lang="en-US" b="1" dirty="0" err="1" smtClean="0">
                    <a:solidFill>
                      <a:srgbClr val="0000FF"/>
                    </a:solidFill>
                  </a:rPr>
                  <a:t>Jaccard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similarity measure</a:t>
                </a:r>
              </a:p>
              <a:p>
                <a:pPr lvl="1"/>
                <a:r>
                  <a:rPr lang="en-US" b="1" dirty="0" smtClean="0"/>
                  <a:t>Problem:</a:t>
                </a:r>
                <a:r>
                  <a:rPr lang="en-US" dirty="0" smtClean="0"/>
                  <a:t> Ignores the </a:t>
                </a:r>
                <a:r>
                  <a:rPr lang="en-US" dirty="0"/>
                  <a:t>value of the rating </a:t>
                </a:r>
              </a:p>
              <a:p>
                <a:pPr eaLnBrk="1" hangingPunct="1"/>
                <a:r>
                  <a:rPr lang="en-US" b="1" dirty="0" smtClean="0">
                    <a:solidFill>
                      <a:srgbClr val="FF0066"/>
                    </a:solidFill>
                  </a:rPr>
                  <a:t>Cosine similarity measure</a:t>
                </a:r>
              </a:p>
              <a:p>
                <a:pPr lvl="1"/>
                <a:r>
                  <a:rPr lang="en-US" dirty="0" err="1" smtClean="0"/>
                  <a:t>sim</a:t>
                </a:r>
                <a:r>
                  <a:rPr lang="en-US" dirty="0" smtClean="0"/>
                  <a:t>(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, </a:t>
                </a:r>
                <a:r>
                  <a:rPr lang="en-US" b="1" i="1" dirty="0" smtClean="0"/>
                  <a:t>y</a:t>
                </a:r>
                <a:r>
                  <a:rPr lang="en-US" dirty="0" smtClean="0"/>
                  <a:t>) = 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(</a:t>
                </a:r>
                <a:r>
                  <a:rPr lang="en-US" b="1" i="1" dirty="0" err="1" smtClean="0"/>
                  <a:t>r</a:t>
                </a:r>
                <a:r>
                  <a:rPr lang="en-US" b="1" i="1" baseline="-25000" dirty="0" err="1" smtClean="0"/>
                  <a:t>x</a:t>
                </a:r>
                <a:r>
                  <a:rPr lang="en-US" dirty="0" smtClean="0"/>
                  <a:t>, </a:t>
                </a:r>
                <a:r>
                  <a:rPr lang="en-US" b="1" i="1" dirty="0" err="1" smtClean="0"/>
                  <a:t>r</a:t>
                </a:r>
                <a:r>
                  <a:rPr lang="en-US" b="1" i="1" baseline="-25000" dirty="0" err="1" smtClean="0"/>
                  <a:t>y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||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||⋅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||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||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b="1" dirty="0"/>
                  <a:t>Problem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Treats missing ratings as “negative”</a:t>
                </a:r>
              </a:p>
              <a:p>
                <a:pPr eaLnBrk="1" hangingPunct="1"/>
                <a:r>
                  <a:rPr lang="en-US" b="1" dirty="0" smtClean="0">
                    <a:solidFill>
                      <a:srgbClr val="D60093"/>
                    </a:solidFill>
                  </a:rPr>
                  <a:t>Pearson correlation coefficient</a:t>
                </a:r>
              </a:p>
              <a:p>
                <a:pPr lvl="1" eaLnBrk="1" hangingPunct="1"/>
                <a:r>
                  <a:rPr lang="en-US" b="1" i="1" dirty="0" err="1" smtClean="0">
                    <a:solidFill>
                      <a:srgbClr val="0000FF"/>
                    </a:solidFill>
                  </a:rPr>
                  <a:t>S</a:t>
                </a:r>
                <a:r>
                  <a:rPr lang="en-US" b="1" i="1" baseline="-25000" dirty="0" err="1" smtClean="0">
                    <a:solidFill>
                      <a:srgbClr val="0000FF"/>
                    </a:solidFill>
                  </a:rPr>
                  <a:t>xy</a:t>
                </a:r>
                <a:r>
                  <a:rPr lang="en-US" dirty="0" smtClean="0"/>
                  <a:t> = items rated by both users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 and </a:t>
                </a:r>
                <a:r>
                  <a:rPr lang="en-US" b="1" i="1" dirty="0" smtClean="0"/>
                  <a:t>y</a:t>
                </a:r>
              </a:p>
              <a:p>
                <a:pPr lvl="1" eaLnBrk="1" hangingPunct="1">
                  <a:buFont typeface="Wingdings" charset="2"/>
                  <a:buNone/>
                </a:pPr>
                <a:endParaRPr lang="en-US" dirty="0" smtClean="0"/>
              </a:p>
              <a:p>
                <a:pPr eaLnBrk="1" hangingPunct="1">
                  <a:buFont typeface="Wingdings" charset="2"/>
                  <a:buNone/>
                </a:pPr>
                <a:r>
                  <a:rPr lang="en-US" dirty="0" smtClean="0"/>
                  <a:t>	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5880" y="76200"/>
            <a:ext cx="25619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_, *, ***]</a:t>
            </a:r>
          </a:p>
          <a:p>
            <a:r>
              <a:rPr lang="en-US" sz="24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[*, _, **, **, _]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3800" y="1896070"/>
            <a:ext cx="143340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as sets:</a:t>
            </a:r>
          </a:p>
          <a:p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4, 5}</a:t>
            </a:r>
          </a:p>
          <a:p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3, 4}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9612" y="3124200"/>
            <a:ext cx="174438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as points:</a:t>
            </a:r>
          </a:p>
          <a:p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0, 0, 1, 3}</a:t>
            </a:r>
          </a:p>
          <a:p>
            <a:r>
              <a:rPr lang="en-US" sz="16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{1, 0, 2, 2, 0}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1232" y="6172200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avg.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b="1" baseline="-25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807542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96334" y="6284260"/>
            <a:ext cx="145180" cy="0"/>
          </a:xfrm>
          <a:prstGeom prst="line">
            <a:avLst/>
          </a:prstGeom>
          <a:ln w="127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7451" y="5257800"/>
                <a:ext cx="7138749" cy="14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𝒔𝒊𝒎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  <m:r>
                                <a:rPr lang="en-US" sz="24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Arial" pitchFamily="34" charset="0"/>
                                    </a:rPr>
                                    <m:t>𝒙𝒚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𝒚</m:t>
                                      </m:r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𝒙𝒔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𝒙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  <m:r>
                                    <a:rPr lang="en-US" sz="2400" b="1" i="1">
                                      <a:latin typeface="Cambria Math"/>
                                      <a:cs typeface="Arial" pitchFamily="34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𝒙𝒚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1" i="1">
                                              <a:latin typeface="Cambria Math" panose="02040503050406030204" pitchFamily="18" charset="0"/>
                                              <a:cs typeface="Arial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1" i="1" smtClean="0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𝒚</m:t>
                                              </m:r>
                                              <m:r>
                                                <a:rPr lang="en-US" sz="2400" b="1" i="1">
                                                  <a:latin typeface="Cambria Math"/>
                                                  <a:cs typeface="Arial" pitchFamily="34" charset="0"/>
                                                </a:rPr>
                                                <m:t>𝒔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1" i="1">
                                              <a:latin typeface="Cambria Math"/>
                                              <a:cs typeface="Arial" pitchFamily="34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1" i="1">
                                                  <a:latin typeface="Cambria Math" panose="02040503050406030204" pitchFamily="18" charset="0"/>
                                                  <a:cs typeface="Arial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1" i="1">
                                                      <a:latin typeface="Cambria Math" panose="02040503050406030204" pitchFamily="18" charset="0"/>
                                                      <a:cs typeface="Arial" pitchFamily="34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1" i="1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1" i="1" smtClean="0">
                                                      <a:latin typeface="Cambria Math"/>
                                                      <a:cs typeface="Arial" pitchFamily="34" charset="0"/>
                                                    </a:rPr>
                                                    <m:t>𝒚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1" y="5257800"/>
                <a:ext cx="7138749" cy="14304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81000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Intuitively we want:</a:t>
            </a:r>
            <a:r>
              <a:rPr lang="en-US" b="1" dirty="0" smtClean="0"/>
              <a:t> </a:t>
            </a:r>
            <a:r>
              <a:rPr lang="en-US" b="1" dirty="0" err="1" smtClean="0"/>
              <a:t>sim</a:t>
            </a:r>
            <a:r>
              <a:rPr lang="en-US" b="1" dirty="0" smtClean="0"/>
              <a:t>(</a:t>
            </a:r>
            <a:r>
              <a:rPr lang="en-US" b="1" i="1" dirty="0" smtClean="0"/>
              <a:t>A</a:t>
            </a:r>
            <a:r>
              <a:rPr lang="en-US" b="1" dirty="0" smtClean="0"/>
              <a:t>, </a:t>
            </a:r>
            <a:r>
              <a:rPr lang="en-US" b="1" i="1" dirty="0" smtClean="0"/>
              <a:t>B</a:t>
            </a:r>
            <a:r>
              <a:rPr lang="en-US" b="1" dirty="0" smtClean="0"/>
              <a:t>) &gt; </a:t>
            </a:r>
            <a:r>
              <a:rPr lang="en-US" b="1" dirty="0" err="1" smtClean="0"/>
              <a:t>sim</a:t>
            </a:r>
            <a:r>
              <a:rPr lang="en-US" b="1" dirty="0" smtClean="0"/>
              <a:t>(</a:t>
            </a:r>
            <a:r>
              <a:rPr lang="en-US" b="1" i="1" dirty="0" smtClean="0"/>
              <a:t>A</a:t>
            </a:r>
            <a:r>
              <a:rPr lang="en-US" b="1" dirty="0" smtClean="0"/>
              <a:t>, </a:t>
            </a:r>
            <a:r>
              <a:rPr lang="en-US" b="1" i="1" dirty="0" smtClean="0"/>
              <a:t>C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Jaccard</a:t>
            </a:r>
            <a:r>
              <a:rPr lang="en-US" b="1" dirty="0" smtClean="0"/>
              <a:t> similarity:</a:t>
            </a:r>
            <a:r>
              <a:rPr lang="en-US" dirty="0" smtClean="0"/>
              <a:t> 1/5 </a:t>
            </a:r>
            <a:r>
              <a:rPr lang="en-US" b="1" dirty="0" smtClean="0"/>
              <a:t>&lt;</a:t>
            </a:r>
            <a:r>
              <a:rPr lang="en-US" dirty="0" smtClean="0"/>
              <a:t> 2/4</a:t>
            </a:r>
          </a:p>
          <a:p>
            <a:r>
              <a:rPr lang="en-US" b="1" dirty="0" smtClean="0"/>
              <a:t>Cosine similarity:</a:t>
            </a:r>
            <a:r>
              <a:rPr lang="en-US" dirty="0" smtClean="0"/>
              <a:t> 0.386 </a:t>
            </a:r>
            <a:r>
              <a:rPr lang="en-US" b="1" dirty="0" smtClean="0"/>
              <a:t>&gt;</a:t>
            </a:r>
            <a:r>
              <a:rPr lang="en-US" dirty="0" smtClean="0"/>
              <a:t> 0.322</a:t>
            </a:r>
          </a:p>
          <a:p>
            <a:pPr lvl="1"/>
            <a:r>
              <a:rPr lang="en-US" dirty="0" smtClean="0"/>
              <a:t>Considers missing ratings as “negative”</a:t>
            </a:r>
          </a:p>
          <a:p>
            <a:pPr lvl="1"/>
            <a:r>
              <a:rPr lang="en-US" b="1" dirty="0" smtClean="0">
                <a:solidFill>
                  <a:srgbClr val="D60093"/>
                </a:solidFill>
              </a:rPr>
              <a:t>Solution: subtract the (row) mean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27732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5626356" cy="145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81107" y="5036403"/>
            <a:ext cx="2539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A,B vs. A,C: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0.092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-0.559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5867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Notice cosine </a:t>
            </a:r>
            <a:r>
              <a:rPr lang="en-US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is correlation when data is centered at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85195" y="90802"/>
                <a:ext cx="3358805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𝒔𝒊𝒎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) = </m:t>
                      </m:r>
                      <m:f>
                        <m:fPr>
                          <m:ctrlPr>
                            <a:rPr lang="en-US" sz="16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600" b="1" i="1" dirty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16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𝒙𝒊</m:t>
                                      </m:r>
                                    </m:sub>
                                    <m:sup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>
                            <a:rPr lang="en-US" sz="1600" b="1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sz="16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b="1" i="1" dirty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sz="16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>
                                      <m:r>
                                        <a:rPr lang="en-US" sz="1600" b="1" i="1" dirty="0">
                                          <a:solidFill>
                                            <a:schemeClr val="bg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195" y="90802"/>
                <a:ext cx="3358805" cy="8997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822484" y="116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Cosine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362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Rating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From similarity metric to recommendations:</a:t>
                </a:r>
              </a:p>
              <a:p>
                <a:r>
                  <a:rPr lang="en-US" dirty="0"/>
                  <a:t>L</a:t>
                </a:r>
                <a:r>
                  <a:rPr lang="en-US" dirty="0" smtClean="0"/>
                  <a:t>et </a:t>
                </a:r>
                <a:r>
                  <a:rPr lang="en-US" b="1" i="1" dirty="0" err="1" smtClean="0"/>
                  <a:t>r</a:t>
                </a:r>
                <a:r>
                  <a:rPr lang="en-US" b="1" i="1" baseline="-25000" dirty="0" err="1" smtClean="0"/>
                  <a:t>x</a:t>
                </a:r>
                <a:r>
                  <a:rPr lang="en-US" dirty="0" smtClean="0"/>
                  <a:t> be the vector of user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’s ratings</a:t>
                </a:r>
              </a:p>
              <a:p>
                <a:pPr eaLnBrk="1" hangingPunct="1"/>
                <a:r>
                  <a:rPr lang="en-US" dirty="0" smtClean="0"/>
                  <a:t>Let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be the set of </a:t>
                </a:r>
                <a:r>
                  <a:rPr lang="en-US" b="1" i="1" dirty="0" smtClean="0"/>
                  <a:t>k</a:t>
                </a:r>
                <a:r>
                  <a:rPr lang="en-US" dirty="0" smtClean="0"/>
                  <a:t> users most similar to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 who have rated item </a:t>
                </a:r>
                <a:r>
                  <a:rPr lang="en-US" b="1" i="1" dirty="0" err="1" smtClean="0"/>
                  <a:t>i</a:t>
                </a:r>
                <a:endParaRPr lang="en-US" b="1" i="1" dirty="0" smtClean="0"/>
              </a:p>
              <a:p>
                <a:pPr eaLnBrk="1" hangingPunct="1"/>
                <a:r>
                  <a:rPr lang="en-US" b="1" dirty="0" smtClean="0">
                    <a:solidFill>
                      <a:srgbClr val="D60093"/>
                    </a:solidFill>
                  </a:rPr>
                  <a:t>Prediction for item </a:t>
                </a:r>
                <a:r>
                  <a:rPr lang="en-US" b="1" i="1" dirty="0" err="1" smtClean="0">
                    <a:solidFill>
                      <a:srgbClr val="D60093"/>
                    </a:solidFill>
                  </a:rPr>
                  <a:t>i</a:t>
                </a:r>
                <a:r>
                  <a:rPr lang="en-US" b="1" i="1" dirty="0" smtClean="0">
                    <a:solidFill>
                      <a:srgbClr val="D60093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of</a:t>
                </a:r>
                <a:r>
                  <a:rPr lang="en-US" b="1" i="1" dirty="0" smtClean="0">
                    <a:solidFill>
                      <a:srgbClr val="D60093"/>
                    </a:solidFill>
                  </a:rPr>
                  <a:t> user x</a:t>
                </a:r>
                <a:r>
                  <a:rPr lang="en-US" b="1" dirty="0" smtClean="0">
                    <a:solidFill>
                      <a:srgbClr val="D60093"/>
                    </a:solidFill>
                  </a:rPr>
                  <a:t>: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i="1" dirty="0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𝑦𝑖</m:t>
                            </m:r>
                          </m:sub>
                        </m:sSub>
                      </m:e>
                    </m:nary>
                  </m:oMath>
                </a14:m>
                <a:endParaRPr lang="en-US" baseline="-25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𝑦𝑖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i="1" dirty="0" smtClean="0"/>
              </a:p>
              <a:p>
                <a:pPr lvl="1" eaLnBrk="1" hangingPunct="1"/>
                <a:r>
                  <a:rPr lang="en-US" dirty="0" smtClean="0"/>
                  <a:t>Other options?</a:t>
                </a:r>
              </a:p>
              <a:p>
                <a:r>
                  <a:rPr lang="en-US" b="1" dirty="0" smtClean="0">
                    <a:solidFill>
                      <a:srgbClr val="008000"/>
                    </a:solidFill>
                  </a:rPr>
                  <a:t>Many other tricks possible…</a:t>
                </a:r>
              </a:p>
              <a:p>
                <a:pPr lvl="1" eaLnBrk="1" hangingPunct="1">
                  <a:buFont typeface="Wingdings" charset="2"/>
                  <a:buNone/>
                </a:pPr>
                <a:endParaRPr lang="en-US" dirty="0" smtClean="0"/>
              </a:p>
              <a:p>
                <a:pPr lvl="1" eaLnBrk="1" hangingPunct="1"/>
                <a:endParaRPr lang="en-US" baseline="-25000" dirty="0" smtClean="0"/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89" t="-696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4400" y="4281213"/>
                <a:ext cx="1822102" cy="671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</a:rPr>
                  <a:t>Shorthand:</a:t>
                </a:r>
                <a:br>
                  <a:rPr lang="en-US" b="1" dirty="0" smtClean="0">
                    <a:solidFill>
                      <a:srgbClr val="008000"/>
                    </a:solidFill>
                  </a:rPr>
                </a:br>
                <a:r>
                  <a:rPr lang="en-US" b="1" dirty="0" smtClean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𝒙𝒚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𝒔𝒊𝒎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𝒚</m:t>
                        </m:r>
                      </m:e>
                    </m:d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281213"/>
                <a:ext cx="1822102" cy="671787"/>
              </a:xfrm>
              <a:prstGeom prst="rect">
                <a:avLst/>
              </a:prstGeom>
              <a:blipFill rotWithShape="1">
                <a:blip r:embed="rId4"/>
                <a:stretch>
                  <a:fillRect l="-2676" t="-4505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7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Predictions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4191001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Prediction based on the top 2 </a:t>
            </a:r>
            <a:r>
              <a:rPr lang="en-US" dirty="0" smtClean="0"/>
              <a:t>neighbors who have also rated HP2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2133601"/>
            <a:ext cx="627732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8529" y="2156463"/>
            <a:ext cx="169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imilarity of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8138" y="2773923"/>
            <a:ext cx="768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0.09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-0.56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732" y="1587958"/>
            <a:ext cx="37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the rating of A for HP2: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8138" y="2773923"/>
            <a:ext cx="986262" cy="350277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8138" y="3429000"/>
            <a:ext cx="986262" cy="350277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86692" y="4717398"/>
                <a:ext cx="3899708" cy="615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Option 1: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400" i="1" dirty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latin typeface="Cambria Math"/>
                          </a:rPr>
                          <m:t>𝑦</m:t>
                        </m:r>
                        <m:r>
                          <a:rPr lang="en-US" sz="2400" i="1" dirty="0">
                            <a:latin typeface="Cambria Math"/>
                          </a:rPr>
                          <m:t>∈</m:t>
                        </m:r>
                        <m:r>
                          <a:rPr lang="en-US" sz="2400" i="1" dirty="0">
                            <a:latin typeface="Cambria Math"/>
                          </a:rPr>
                          <m:t>𝑁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𝑦𝑖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692" y="4717398"/>
                <a:ext cx="3899708" cy="615874"/>
              </a:xfrm>
              <a:prstGeom prst="rect">
                <a:avLst/>
              </a:prstGeom>
              <a:blipFill>
                <a:blip r:embed="rId3"/>
                <a:stretch>
                  <a:fillRect l="-1563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43200" y="5591511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A,HP2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(5+3) / 2 = 4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09813" y="2773923"/>
            <a:ext cx="521472" cy="377496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09813" y="3382411"/>
            <a:ext cx="521472" cy="377496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8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pPr eaLnBrk="1" hangingPunct="1"/>
            <a:r>
              <a:rPr lang="en-US" dirty="0" smtClean="0"/>
              <a:t>From Scarcity to Abundance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Shelf space is a scarce commodity for traditional retailers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Also: TV networks, movie theaters,…</a:t>
            </a:r>
          </a:p>
          <a:p>
            <a:pPr lvl="8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66"/>
                </a:solidFill>
              </a:rPr>
              <a:t>Web enables near-zero-cost dissemination 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of information about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scarcity to abundance</a:t>
            </a:r>
          </a:p>
          <a:p>
            <a:pPr lvl="8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8000"/>
                </a:solidFill>
              </a:rPr>
              <a:t>More choice necessitates better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Recommendation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</a:t>
            </a:r>
            <a:r>
              <a:rPr lang="en-US" b="1" dirty="0" smtClean="0">
                <a:solidFill>
                  <a:srgbClr val="0000FF"/>
                </a:solidFill>
              </a:rPr>
              <a:t>Into Thin Air </a:t>
            </a:r>
            <a:r>
              <a:rPr lang="en-US" dirty="0" smtClean="0"/>
              <a:t>made </a:t>
            </a:r>
            <a:r>
              <a:rPr lang="en-US" b="1" dirty="0" smtClean="0">
                <a:solidFill>
                  <a:srgbClr val="0000FF"/>
                </a:solidFill>
              </a:rPr>
              <a:t>Touching the Void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a bestseller: </a:t>
            </a:r>
            <a:r>
              <a:rPr lang="en-US" sz="2000" dirty="0" smtClean="0">
                <a:hlinkClick r:id="rId3"/>
              </a:rPr>
              <a:t>http://www.wired.com/wired/archive/12.10/tail.html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71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Predictions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4191001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Prediction based on the top 2 </a:t>
            </a:r>
            <a:r>
              <a:rPr lang="en-US" dirty="0" smtClean="0"/>
              <a:t>neighbors who have also rated HP2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2133601"/>
            <a:ext cx="627732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8529" y="2156463"/>
            <a:ext cx="1694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imilarity of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8138" y="2773923"/>
            <a:ext cx="768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0.09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-0.56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732" y="1587958"/>
            <a:ext cx="376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 the rating of A for HP2: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8138" y="2773923"/>
            <a:ext cx="986262" cy="350277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48138" y="3429000"/>
            <a:ext cx="986262" cy="350277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86692" y="4717398"/>
                <a:ext cx="3899708" cy="781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Option 2: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𝑦𝑖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𝑁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𝑥𝑦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692" y="4717398"/>
                <a:ext cx="3899708" cy="781496"/>
              </a:xfrm>
              <a:prstGeom prst="rect">
                <a:avLst/>
              </a:prstGeom>
              <a:blipFill>
                <a:blip r:embed="rId3"/>
                <a:stretch>
                  <a:fillRect l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009813" y="2773923"/>
            <a:ext cx="521472" cy="377496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09813" y="3382411"/>
            <a:ext cx="521472" cy="377496"/>
          </a:xfrm>
          <a:prstGeom prst="rect">
            <a:avLst/>
          </a:prstGeom>
          <a:solidFill>
            <a:srgbClr val="33CC33">
              <a:alpha val="50196"/>
            </a:srgbClr>
          </a:solidFill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5591511"/>
            <a:ext cx="426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A,HP2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(5 x 0.09 + 3 x 0) /  0.09 =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031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Item-Item Collaborative Filtering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So far: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User-user collaborative filtering</a:t>
            </a:r>
          </a:p>
          <a:p>
            <a:pPr eaLnBrk="1" hangingPunct="1"/>
            <a:r>
              <a:rPr lang="en-US" b="1" dirty="0" smtClean="0">
                <a:solidFill>
                  <a:srgbClr val="D60093"/>
                </a:solidFill>
              </a:rPr>
              <a:t>Another view: </a:t>
            </a:r>
            <a:r>
              <a:rPr lang="en-US" b="1" dirty="0" smtClean="0"/>
              <a:t>Item-item</a:t>
            </a:r>
          </a:p>
          <a:p>
            <a:pPr lvl="1" eaLnBrk="1" hangingPunct="1"/>
            <a:r>
              <a:rPr lang="en-US" dirty="0" smtClean="0"/>
              <a:t>For item </a:t>
            </a:r>
            <a:r>
              <a:rPr lang="en-US" b="1" i="1" dirty="0" err="1" smtClean="0"/>
              <a:t>i</a:t>
            </a:r>
            <a:r>
              <a:rPr lang="en-US" dirty="0" smtClean="0"/>
              <a:t>, find other similar items</a:t>
            </a:r>
          </a:p>
          <a:p>
            <a:pPr lvl="1" eaLnBrk="1" hangingPunct="1"/>
            <a:r>
              <a:rPr lang="en-US" dirty="0" smtClean="0"/>
              <a:t>Estimate rating for item </a:t>
            </a:r>
            <a:r>
              <a:rPr lang="en-US" b="1" i="1" dirty="0" err="1" smtClean="0"/>
              <a:t>i</a:t>
            </a:r>
            <a:r>
              <a:rPr lang="en-US" dirty="0" smtClean="0"/>
              <a:t> based </a:t>
            </a:r>
            <a:br>
              <a:rPr lang="en-US" dirty="0" smtClean="0"/>
            </a:br>
            <a:r>
              <a:rPr lang="en-US" dirty="0" smtClean="0"/>
              <a:t>on ratings for similar items</a:t>
            </a:r>
          </a:p>
          <a:p>
            <a:pPr lvl="1" eaLnBrk="1" hangingPunct="1"/>
            <a:r>
              <a:rPr lang="en-US" dirty="0" smtClean="0"/>
              <a:t>Can use same similarity metrics and </a:t>
            </a:r>
            <a:br>
              <a:rPr lang="en-US" dirty="0" smtClean="0"/>
            </a:br>
            <a:r>
              <a:rPr lang="en-US" dirty="0" smtClean="0"/>
              <a:t>prediction functions as in user-user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76546"/>
              </p:ext>
            </p:extLst>
          </p:nvPr>
        </p:nvGraphicFramePr>
        <p:xfrm>
          <a:off x="979488" y="4860925"/>
          <a:ext cx="3270250" cy="143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5" name="Equation" r:id="rId4" imgW="1244520" imgH="545760" progId="Equation.3">
                  <p:embed/>
                </p:oleObj>
              </mc:Choice>
              <mc:Fallback>
                <p:oleObj name="Equation" r:id="rId4" imgW="12445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860925"/>
                        <a:ext cx="3270250" cy="1436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7239" y="5562600"/>
            <a:ext cx="421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similarity of items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xj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user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N(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i;x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 items rated by </a:t>
            </a:r>
            <a:r>
              <a:rPr lang="en-US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similar to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i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Item-Item CF (|N|=2)</a:t>
            </a:r>
            <a:endParaRPr lang="en-US" dirty="0"/>
          </a:p>
        </p:txBody>
      </p:sp>
      <p:graphicFrame>
        <p:nvGraphicFramePr>
          <p:cNvPr id="12680" name="Group 3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254517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671" name="Text Box 383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267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grpSp>
        <p:nvGrpSpPr>
          <p:cNvPr id="2" name="Group 393"/>
          <p:cNvGrpSpPr>
            <a:grpSpLocks/>
          </p:cNvGrpSpPr>
          <p:nvPr/>
        </p:nvGrpSpPr>
        <p:grpSpPr bwMode="auto">
          <a:xfrm>
            <a:off x="1828800" y="5892804"/>
            <a:ext cx="5867400" cy="533400"/>
            <a:chOff x="1392" y="3744"/>
            <a:chExt cx="3696" cy="336"/>
          </a:xfrm>
        </p:grpSpPr>
        <p:sp>
          <p:nvSpPr>
            <p:cNvPr id="12673" name="Rectangle 385"/>
            <p:cNvSpPr>
              <a:spLocks noChangeArrowheads="1"/>
            </p:cNvSpPr>
            <p:nvPr/>
          </p:nvSpPr>
          <p:spPr bwMode="auto">
            <a:xfrm>
              <a:off x="1392" y="3744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4" name="Rectangle 386"/>
            <p:cNvSpPr>
              <a:spLocks noChangeArrowheads="1"/>
            </p:cNvSpPr>
            <p:nvPr/>
          </p:nvSpPr>
          <p:spPr bwMode="auto">
            <a:xfrm>
              <a:off x="3072" y="3744"/>
              <a:ext cx="336" cy="336"/>
            </a:xfrm>
            <a:prstGeom prst="rect">
              <a:avLst/>
            </a:prstGeom>
            <a:solidFill>
              <a:srgbClr val="FFF9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75" name="Text Box 387"/>
            <p:cNvSpPr txBox="1">
              <a:spLocks noChangeArrowheads="1"/>
            </p:cNvSpPr>
            <p:nvPr/>
          </p:nvSpPr>
          <p:spPr bwMode="auto">
            <a:xfrm>
              <a:off x="1728" y="3792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 unknown rating</a:t>
              </a:r>
            </a:p>
          </p:txBody>
        </p:sp>
        <p:sp>
          <p:nvSpPr>
            <p:cNvPr id="12676" name="Text Box 388"/>
            <p:cNvSpPr txBox="1">
              <a:spLocks noChangeArrowheads="1"/>
            </p:cNvSpPr>
            <p:nvPr/>
          </p:nvSpPr>
          <p:spPr bwMode="auto">
            <a:xfrm>
              <a:off x="3408" y="3792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- rating between 1 to 5</a:t>
              </a: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63830"/>
      </p:ext>
    </p:extLst>
  </p:cSld>
  <p:clrMapOvr>
    <a:masterClrMapping/>
  </p:clrMapOvr>
  <p:transition advTm="1675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344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5220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434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3438" name="Rectangle 126"/>
          <p:cNvSpPr>
            <a:spLocks noChangeArrowheads="1"/>
          </p:cNvSpPr>
          <p:nvPr/>
        </p:nvSpPr>
        <p:spPr bwMode="auto">
          <a:xfrm>
            <a:off x="1997075" y="5892804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40" name="Text Box 128"/>
          <p:cNvSpPr txBox="1">
            <a:spLocks noChangeArrowheads="1"/>
          </p:cNvSpPr>
          <p:nvPr/>
        </p:nvSpPr>
        <p:spPr bwMode="auto">
          <a:xfrm>
            <a:off x="2530475" y="5969004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- estimate rating of movie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by user </a:t>
            </a:r>
            <a:r>
              <a:rPr lang="en-US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3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2594468951"/>
      </p:ext>
    </p:extLst>
  </p:cSld>
  <p:clrMapOvr>
    <a:masterClrMapping/>
  </p:clrMapOvr>
  <p:transition advTm="24953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448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29371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1920875" y="5782270"/>
            <a:ext cx="3260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Neighbor selection: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Identify movies similar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movie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rated by user 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5715000"/>
            <a:ext cx="396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Here we use Pearson correlation as similarity:</a:t>
            </a:r>
          </a:p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Subtract mean rating 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3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from each movie </a:t>
            </a:r>
            <a:r>
              <a:rPr lang="en-US" sz="13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m</a:t>
            </a:r>
            <a:r>
              <a:rPr lang="en-US" sz="1300" b="1" i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300" i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(1+3+5+5+4)/5 = </a:t>
            </a: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3.6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row 1: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[-2.6, 0, -0.6, 0, 0, 1.4, 0, 0, 1.4, 0, 0.4, 0]</a:t>
            </a:r>
          </a:p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Compute cosine similarities between rows</a:t>
            </a:r>
          </a:p>
        </p:txBody>
      </p:sp>
    </p:spTree>
    <p:extLst>
      <p:ext uri="{BB962C8B-B14F-4D97-AF65-F5344CB8AC3E}">
        <p14:creationId xmlns:p14="http://schemas.microsoft.com/office/powerpoint/2010/main" val="437829347"/>
      </p:ext>
    </p:extLst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448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93260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458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4462" name="Text Box 126"/>
          <p:cNvSpPr txBox="1">
            <a:spLocks noChangeArrowheads="1"/>
          </p:cNvSpPr>
          <p:nvPr/>
        </p:nvSpPr>
        <p:spPr bwMode="auto">
          <a:xfrm>
            <a:off x="1920875" y="5782270"/>
            <a:ext cx="3260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Neighbor selection: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Identify movies similar to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movie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rated by user 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3531" y="3521869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5715000"/>
            <a:ext cx="396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Here we use Pearson correlation as similarity:</a:t>
            </a:r>
          </a:p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Subtract mean rating 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3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from each movie </a:t>
            </a:r>
            <a:r>
              <a:rPr lang="en-US" sz="13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m</a:t>
            </a:r>
            <a:r>
              <a:rPr lang="en-US" sz="1300" b="1" i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300" i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(1+3+5+5+4)/5 = </a:t>
            </a: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3.6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3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row 1:</a:t>
            </a:r>
            <a:r>
              <a:rPr lang="en-US" sz="1300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[-2.6, 0, -0.6, 0, 0, 1.4, 0, 0, 1.4, 0, 0.4, 0]</a:t>
            </a:r>
          </a:p>
          <a:p>
            <a:r>
              <a:rPr lang="en-US" sz="13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sz="13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Compute cosine similarities between rows</a:t>
            </a:r>
          </a:p>
        </p:txBody>
      </p:sp>
    </p:spTree>
    <p:extLst>
      <p:ext uri="{BB962C8B-B14F-4D97-AF65-F5344CB8AC3E}">
        <p14:creationId xmlns:p14="http://schemas.microsoft.com/office/powerpoint/2010/main" val="1587854665"/>
      </p:ext>
    </p:extLst>
  </p:cSld>
  <p:clrMapOvr>
    <a:masterClrMapping/>
  </p:clrMapOvr>
  <p:transition advTm="31719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42163"/>
              </p:ext>
            </p:extLst>
          </p:nvPr>
        </p:nvGraphicFramePr>
        <p:xfrm>
          <a:off x="1158875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?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82" name="Text Box 122"/>
          <p:cNvSpPr txBox="1">
            <a:spLocks noChangeArrowheads="1"/>
          </p:cNvSpPr>
          <p:nvPr/>
        </p:nvSpPr>
        <p:spPr bwMode="auto">
          <a:xfrm>
            <a:off x="4130675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5484" name="Text Box 124"/>
          <p:cNvSpPr txBox="1">
            <a:spLocks noChangeArrowheads="1"/>
          </p:cNvSpPr>
          <p:nvPr/>
        </p:nvSpPr>
        <p:spPr bwMode="auto">
          <a:xfrm>
            <a:off x="1676400" y="5791200"/>
            <a:ext cx="3276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Compute similarity weights: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1,3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=0.41, s</a:t>
            </a:r>
            <a:r>
              <a:rPr lang="en-US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1,6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=0.59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8275" y="2286000"/>
            <a:ext cx="8985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1.00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-0.18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0.41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-0.10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-0.31</a:t>
            </a:r>
          </a:p>
          <a:p>
            <a:pPr algn="r"/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0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0.59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58325" y="1828800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(1,m)</a:t>
            </a:r>
          </a:p>
        </p:txBody>
      </p:sp>
    </p:spTree>
    <p:extLst>
      <p:ext uri="{BB962C8B-B14F-4D97-AF65-F5344CB8AC3E}">
        <p14:creationId xmlns:p14="http://schemas.microsoft.com/office/powerpoint/2010/main" val="1345459809"/>
      </p:ext>
    </p:extLst>
  </p:cSld>
  <p:clrMapOvr>
    <a:masterClrMapping/>
  </p:clrMapOvr>
  <p:transition advTm="14828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Item-Item CF (|N|=2)</a:t>
            </a:r>
          </a:p>
        </p:txBody>
      </p:sp>
      <p:graphicFrame>
        <p:nvGraphicFramePr>
          <p:cNvPr id="16516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16229"/>
              </p:ext>
            </p:extLst>
          </p:nvPr>
        </p:nvGraphicFramePr>
        <p:xfrm>
          <a:off x="1143000" y="1608138"/>
          <a:ext cx="6604000" cy="4056066"/>
        </p:xfrm>
        <a:graphic>
          <a:graphicData uri="http://schemas.openxmlformats.org/drawingml/2006/table">
            <a:tbl>
              <a:tblPr rtl="1"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506" name="Text Box 122"/>
          <p:cNvSpPr txBox="1">
            <a:spLocks noChangeArrowheads="1"/>
          </p:cNvSpPr>
          <p:nvPr/>
        </p:nvSpPr>
        <p:spPr bwMode="auto">
          <a:xfrm>
            <a:off x="4114800" y="1143000"/>
            <a:ext cx="763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008000"/>
                </a:solidFill>
              </a:rPr>
              <a:t>users</a:t>
            </a:r>
          </a:p>
        </p:txBody>
      </p:sp>
      <p:sp>
        <p:nvSpPr>
          <p:cNvPr id="16508" name="Text Box 124"/>
          <p:cNvSpPr txBox="1">
            <a:spLocks noChangeArrowheads="1"/>
          </p:cNvSpPr>
          <p:nvPr/>
        </p:nvSpPr>
        <p:spPr bwMode="auto">
          <a:xfrm>
            <a:off x="1600200" y="57150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Predict by taking weighted average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1.5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(0.41*2 + 0.59*3) / (0.41+0.59) = 2.6</a:t>
            </a:r>
            <a:endPara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2" name="Text Box 384"/>
          <p:cNvSpPr txBox="1">
            <a:spLocks noChangeArrowheads="1"/>
          </p:cNvSpPr>
          <p:nvPr/>
        </p:nvSpPr>
        <p:spPr bwMode="auto">
          <a:xfrm rot="16200000">
            <a:off x="319763" y="3520252"/>
            <a:ext cx="976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</a:rPr>
              <a:t>movies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𝒊𝒙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𝒋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∈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𝑵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;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𝒊𝒋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/>
                                  <a:cs typeface="Arial" pitchFamily="34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/>
                                      <a:cs typeface="Arial" pitchFamily="34" charset="0"/>
                                    </a:rPr>
                                    <m:t>𝒋𝒙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cs typeface="Arial" pitchFamily="34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/>
                                  <a:cs typeface="Arial" pitchFamily="34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89" y="5767337"/>
                <a:ext cx="2645211" cy="804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331313"/>
      </p:ext>
    </p:extLst>
  </p:cSld>
  <p:clrMapOvr>
    <a:masterClrMapping/>
  </p:clrMapOvr>
  <p:transition advTm="13656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09331" y="8965"/>
            <a:ext cx="1734670" cy="100853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CF: </a:t>
            </a:r>
            <a:r>
              <a:rPr lang="en-US" dirty="0" smtClean="0"/>
              <a:t>Common Practice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610600" cy="3581400"/>
          </a:xfrm>
        </p:spPr>
        <p:txBody>
          <a:bodyPr/>
          <a:lstStyle/>
          <a:p>
            <a:r>
              <a:rPr lang="en-US" dirty="0" smtClean="0"/>
              <a:t>Define </a:t>
            </a:r>
            <a:r>
              <a:rPr lang="en-US" b="1" dirty="0" smtClean="0">
                <a:solidFill>
                  <a:srgbClr val="FF0066"/>
                </a:solidFill>
              </a:rPr>
              <a:t>similarity </a:t>
            </a:r>
            <a:r>
              <a:rPr lang="en-US" b="1" i="1" dirty="0" err="1" smtClean="0">
                <a:solidFill>
                  <a:srgbClr val="0000FF"/>
                </a:solidFill>
              </a:rPr>
              <a:t>s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ij</a:t>
            </a:r>
            <a:r>
              <a:rPr lang="en-US" dirty="0" smtClean="0"/>
              <a:t> of items </a:t>
            </a:r>
            <a:r>
              <a:rPr lang="en-US" b="1" i="1" dirty="0" err="1" smtClean="0"/>
              <a:t>i</a:t>
            </a:r>
            <a:r>
              <a:rPr lang="en-US" dirty="0" smtClean="0"/>
              <a:t> and </a:t>
            </a:r>
            <a:r>
              <a:rPr lang="en-US" b="1" i="1" dirty="0" smtClean="0"/>
              <a:t>j</a:t>
            </a:r>
          </a:p>
          <a:p>
            <a:r>
              <a:rPr lang="en-US" dirty="0" smtClean="0"/>
              <a:t>Select </a:t>
            </a:r>
            <a:r>
              <a:rPr lang="en-US" b="1" i="1" dirty="0" smtClean="0"/>
              <a:t>k</a:t>
            </a:r>
            <a:r>
              <a:rPr lang="en-US" dirty="0" smtClean="0"/>
              <a:t> nearest neighbors </a:t>
            </a:r>
            <a:r>
              <a:rPr lang="en-US" b="1" i="1" dirty="0" smtClean="0">
                <a:solidFill>
                  <a:srgbClr val="0000FF"/>
                </a:solidFill>
              </a:rPr>
              <a:t>N(</a:t>
            </a:r>
            <a:r>
              <a:rPr lang="en-US" b="1" i="1" dirty="0" err="1" smtClean="0">
                <a:solidFill>
                  <a:srgbClr val="0000FF"/>
                </a:solidFill>
              </a:rPr>
              <a:t>i</a:t>
            </a:r>
            <a:r>
              <a:rPr lang="en-US" b="1" i="1" dirty="0" smtClean="0">
                <a:solidFill>
                  <a:srgbClr val="0000FF"/>
                </a:solidFill>
              </a:rPr>
              <a:t>; x)</a:t>
            </a:r>
          </a:p>
          <a:p>
            <a:pPr lvl="1"/>
            <a:r>
              <a:rPr lang="en-US" dirty="0" smtClean="0"/>
              <a:t>Items most similar to </a:t>
            </a:r>
            <a:r>
              <a:rPr lang="en-US" b="1" i="1" dirty="0" err="1" smtClean="0"/>
              <a:t>i</a:t>
            </a:r>
            <a:r>
              <a:rPr lang="en-US" dirty="0" smtClean="0"/>
              <a:t>, that were rated by </a:t>
            </a:r>
            <a:r>
              <a:rPr lang="en-US" b="1" i="1" dirty="0" smtClean="0"/>
              <a:t>x</a:t>
            </a:r>
          </a:p>
          <a:p>
            <a:r>
              <a:rPr lang="en-US" dirty="0" smtClean="0"/>
              <a:t>Estimate rating </a:t>
            </a:r>
            <a:r>
              <a:rPr lang="en-US" b="1" i="1" dirty="0" err="1" smtClean="0">
                <a:solidFill>
                  <a:srgbClr val="0000FF"/>
                </a:solidFill>
              </a:rPr>
              <a:t>r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xi</a:t>
            </a:r>
            <a:r>
              <a:rPr lang="en-US" dirty="0" smtClean="0"/>
              <a:t> as the weighted average: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5" name="Equation" r:id="rId3" imgW="114120" imgH="177480" progId="">
                  <p:embed/>
                </p:oleObj>
              </mc:Choice>
              <mc:Fallback>
                <p:oleObj name="Equation" r:id="rId3" imgW="1141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36562" y="5410200"/>
            <a:ext cx="2840037" cy="40011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baseline estimate for </a:t>
            </a:r>
            <a:r>
              <a:rPr lang="en-US" sz="2000" b="1" i="1" dirty="0" err="1" smtClean="0"/>
              <a:t>r</a:t>
            </a:r>
            <a:r>
              <a:rPr lang="en-US" sz="2000" b="1" i="1" baseline="-25000" dirty="0" err="1" smtClean="0"/>
              <a:t>xi</a:t>
            </a:r>
            <a:endParaRPr lang="en-US" sz="2000" b="1" i="1" dirty="0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 flipV="1">
            <a:off x="1781175" y="4659351"/>
            <a:ext cx="0" cy="750849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4267200" y="53990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l-G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overall mean movie rating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C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=  rating deviation of user </a:t>
            </a:r>
            <a:r>
              <a:rPr kumimoji="0" lang="en-C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avg</a:t>
            </a:r>
            <a:r>
              <a:rPr lang="en-US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 rating of user </a:t>
            </a:r>
            <a:r>
              <a:rPr lang="en-US" sz="20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l-GR" sz="2000" b="1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μ</a:t>
            </a:r>
            <a:r>
              <a:rPr lang="en-US" sz="20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kumimoji="0" lang="en-CA" sz="2000" b="0" i="1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CA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</a:t>
            </a:r>
            <a:r>
              <a:rPr kumimoji="0" lang="en-CA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 =  rating deviation of movie </a:t>
            </a:r>
            <a:r>
              <a:rPr kumimoji="0" lang="en-CA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CA" sz="20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42776"/>
              </p:ext>
            </p:extLst>
          </p:nvPr>
        </p:nvGraphicFramePr>
        <p:xfrm>
          <a:off x="7461250" y="219075"/>
          <a:ext cx="16367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6" name="Equation" r:id="rId5" imgW="1155600" imgH="545760" progId="Equation.3">
                  <p:embed/>
                </p:oleObj>
              </mc:Choice>
              <mc:Fallback>
                <p:oleObj name="Equation" r:id="rId5" imgW="1155600" imgH="545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0" y="219075"/>
                        <a:ext cx="16367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09330" y="-626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389921"/>
              </p:ext>
            </p:extLst>
          </p:nvPr>
        </p:nvGraphicFramePr>
        <p:xfrm>
          <a:off x="595383" y="3505200"/>
          <a:ext cx="5881617" cy="178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7" name="Equation" r:id="rId7" imgW="1930320" imgH="545760" progId="Equation.3">
                  <p:embed/>
                </p:oleObj>
              </mc:Choice>
              <mc:Fallback>
                <p:oleObj name="Equation" r:id="rId7" imgW="1930320" imgH="5457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83" y="3505200"/>
                        <a:ext cx="5881617" cy="1789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32081"/>
                <a:ext cx="2624821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7803061"/>
      </p:ext>
    </p:extLst>
  </p:cSld>
  <p:clrMapOvr>
    <a:masterClrMapping/>
  </p:clrMapOvr>
  <p:transition advTm="96906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global movie rating is </a:t>
                </a:r>
                <a:r>
                  <a:rPr lang="el-GR" b="1" i="1" dirty="0">
                    <a:solidFill>
                      <a:srgbClr val="0000FF"/>
                    </a:solidFill>
                    <a:cs typeface="Calibri" pitchFamily="34" charset="0"/>
                  </a:rPr>
                  <a:t>μ 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= </a:t>
                </a:r>
                <a:r>
                  <a:rPr lang="en-US" b="1" i="1" dirty="0" smtClean="0">
                    <a:solidFill>
                      <a:srgbClr val="0000FF"/>
                    </a:solidFill>
                  </a:rPr>
                  <a:t>2.8</a:t>
                </a:r>
                <a:endParaRPr lang="en-US" b="1" i="1" dirty="0">
                  <a:solidFill>
                    <a:srgbClr val="0000FF"/>
                  </a:solidFill>
                </a:endParaRPr>
              </a:p>
              <a:p>
                <a:pPr marL="308610" lvl="1" indent="0">
                  <a:buNone/>
                </a:pPr>
                <a:r>
                  <a:rPr lang="en-US" dirty="0"/>
                  <a:t>	i.e. average of all ratings of all users is 2.8</a:t>
                </a:r>
              </a:p>
              <a:p>
                <a:r>
                  <a:rPr lang="en-US" dirty="0" smtClean="0"/>
                  <a:t>The average rating of user x is </a:t>
                </a:r>
                <a:r>
                  <a:rPr lang="el-GR" b="1" i="1" dirty="0">
                    <a:solidFill>
                      <a:srgbClr val="0000FF"/>
                    </a:solidFill>
                    <a:cs typeface="Calibri" pitchFamily="34" charset="0"/>
                  </a:rPr>
                  <a:t>μ</a:t>
                </a:r>
                <a:r>
                  <a:rPr lang="en-US" b="1" i="1" baseline="-25000" dirty="0">
                    <a:solidFill>
                      <a:srgbClr val="0000FF"/>
                    </a:solidFill>
                    <a:cs typeface="Calibri" pitchFamily="34" charset="0"/>
                  </a:rPr>
                  <a:t>x</a:t>
                </a:r>
                <a:r>
                  <a:rPr lang="en-US" b="1" i="1" dirty="0">
                    <a:solidFill>
                      <a:srgbClr val="0000FF"/>
                    </a:solidFill>
                    <a:cs typeface="Calibri" pitchFamily="34" charset="0"/>
                  </a:rPr>
                  <a:t> 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= 3.5</a:t>
                </a:r>
                <a:endParaRPr lang="en-US" dirty="0" smtClean="0"/>
              </a:p>
              <a:p>
                <a:r>
                  <a:rPr lang="en-US" dirty="0" smtClean="0"/>
                  <a:t>Rating deviation of user x is </a:t>
                </a:r>
                <a:r>
                  <a:rPr lang="en-US" b="1" i="1" dirty="0" err="1">
                    <a:solidFill>
                      <a:srgbClr val="0000FF"/>
                    </a:solidFill>
                    <a:cs typeface="Calibri" pitchFamily="34" charset="0"/>
                  </a:rPr>
                  <a:t>b</a:t>
                </a:r>
                <a:r>
                  <a:rPr lang="en-US" b="1" i="1" baseline="-25000" dirty="0" err="1">
                    <a:solidFill>
                      <a:srgbClr val="0000FF"/>
                    </a:solidFill>
                    <a:cs typeface="Calibri" pitchFamily="34" charset="0"/>
                  </a:rPr>
                  <a:t>x</a:t>
                </a:r>
                <a:r>
                  <a:rPr lang="en-US" dirty="0" smtClean="0"/>
                  <a:t> = </a:t>
                </a:r>
                <a:r>
                  <a:rPr lang="el-GR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μ</a:t>
                </a:r>
                <a:r>
                  <a:rPr lang="en-US" b="1" i="1" baseline="-25000" dirty="0" smtClean="0">
                    <a:solidFill>
                      <a:srgbClr val="0000FF"/>
                    </a:solidFill>
                    <a:cs typeface="Calibri" pitchFamily="34" charset="0"/>
                  </a:rPr>
                  <a:t>x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 – </a:t>
                </a:r>
                <a:r>
                  <a:rPr lang="el-GR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μ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 = 0.7</a:t>
                </a:r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	i.e. this user’s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 rating is 0.7 larger than global </a:t>
                </a:r>
                <a:r>
                  <a:rPr lang="en-US" dirty="0" err="1" smtClean="0"/>
                  <a:t>avg</a:t>
                </a:r>
                <a:endParaRPr lang="en-US" dirty="0" smtClean="0"/>
              </a:p>
              <a:p>
                <a:r>
                  <a:rPr lang="en-US" dirty="0" smtClean="0"/>
                  <a:t>The average rating for movie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</a:t>
                </a:r>
                <a:r>
                  <a:rPr lang="el-GR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μ</a:t>
                </a:r>
                <a:r>
                  <a:rPr lang="en-US" b="1" i="1" baseline="-25000" dirty="0" err="1" smtClean="0">
                    <a:solidFill>
                      <a:srgbClr val="0000FF"/>
                    </a:solidFill>
                    <a:cs typeface="Calibri" pitchFamily="34" charset="0"/>
                  </a:rPr>
                  <a:t>i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  <a:cs typeface="Calibri" pitchFamily="34" charset="0"/>
                  </a:rPr>
                  <a:t>= 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2.6</a:t>
                </a:r>
                <a:endParaRPr lang="en-US" dirty="0" smtClean="0"/>
              </a:p>
              <a:p>
                <a:r>
                  <a:rPr lang="en-US" dirty="0" smtClean="0"/>
                  <a:t>Rating </a:t>
                </a:r>
                <a:r>
                  <a:rPr lang="en-US" dirty="0"/>
                  <a:t>deviation of </a:t>
                </a:r>
                <a:r>
                  <a:rPr lang="en-US" dirty="0" smtClean="0"/>
                  <a:t>movie i </a:t>
                </a:r>
                <a:r>
                  <a:rPr lang="en-US" dirty="0"/>
                  <a:t>is 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b</a:t>
                </a:r>
                <a:r>
                  <a:rPr lang="en-US" b="1" i="1" baseline="-25000" dirty="0">
                    <a:solidFill>
                      <a:srgbClr val="0000FF"/>
                    </a:solidFill>
                    <a:cs typeface="Calibri" pitchFamily="34" charset="0"/>
                  </a:rPr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l-GR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μ</a:t>
                </a:r>
                <a:r>
                  <a:rPr lang="en-US" b="1" i="1" baseline="-25000" dirty="0" smtClean="0">
                    <a:solidFill>
                      <a:srgbClr val="0000FF"/>
                    </a:solidFill>
                    <a:cs typeface="Calibri" pitchFamily="34" charset="0"/>
                  </a:rPr>
                  <a:t>i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  <a:cs typeface="Calibri" pitchFamily="34" charset="0"/>
                  </a:rPr>
                  <a:t>– </a:t>
                </a:r>
                <a:r>
                  <a:rPr lang="el-GR" b="1" i="1" dirty="0">
                    <a:solidFill>
                      <a:srgbClr val="0000FF"/>
                    </a:solidFill>
                    <a:cs typeface="Calibri" pitchFamily="34" charset="0"/>
                  </a:rPr>
                  <a:t>μ</a:t>
                </a:r>
                <a:r>
                  <a:rPr lang="en-US" b="1" i="1" dirty="0">
                    <a:solidFill>
                      <a:srgbClr val="0000FF"/>
                    </a:solidFill>
                    <a:cs typeface="Calibri" pitchFamily="34" charset="0"/>
                  </a:rPr>
                  <a:t> = </a:t>
                </a:r>
                <a:r>
                  <a:rPr lang="en-US" b="1" i="1" dirty="0" smtClean="0">
                    <a:solidFill>
                      <a:srgbClr val="0000FF"/>
                    </a:solidFill>
                    <a:cs typeface="Calibri" pitchFamily="34" charset="0"/>
                  </a:rPr>
                  <a:t>-0.2</a:t>
                </a:r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i.e. this </a:t>
                </a:r>
                <a:r>
                  <a:rPr lang="en-US" dirty="0" smtClean="0"/>
                  <a:t>movie’s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 rating is 0.2 less </a:t>
                </a:r>
                <a:r>
                  <a:rPr lang="en-US" dirty="0"/>
                  <a:t>than global </a:t>
                </a:r>
                <a:r>
                  <a:rPr lang="en-US" dirty="0" err="1"/>
                  <a:t>avg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Baseline estimate for user x and movie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is </a:t>
                </a:r>
                <a:endParaRPr lang="en-US" b="1" i="1" dirty="0" smtClean="0">
                  <a:solidFill>
                    <a:srgbClr val="0000FF"/>
                  </a:solidFill>
                  <a:latin typeface="Cambria Math" panose="02040503050406030204" pitchFamily="18" charset="0"/>
                  <a:cs typeface="Arial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−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𝟑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  <a:cs typeface="Arial" pitchFamily="34" charset="0"/>
                  </a:rPr>
                  <a:t>                                                 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00FF"/>
                  </a:solidFill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00FF"/>
                  </a:solidFill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0000FF"/>
                  </a:solidFill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49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4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Sidenote</a:t>
            </a:r>
            <a:r>
              <a:rPr lang="en-US" dirty="0" smtClean="0"/>
              <a:t>: 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49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(cont’d)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81000" y="3733800"/>
            <a:ext cx="8610600" cy="22098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Items </a:t>
            </a:r>
            <a:r>
              <a:rPr lang="en-US" b="1" dirty="0" smtClean="0">
                <a:solidFill>
                  <a:srgbClr val="0000FF"/>
                </a:solidFill>
              </a:rPr>
              <a:t>k a</a:t>
            </a:r>
            <a:r>
              <a:rPr lang="en-US" dirty="0" smtClean="0"/>
              <a:t>nd 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en-US" dirty="0" smtClean="0"/>
              <a:t>: </a:t>
            </a:r>
            <a:r>
              <a:rPr lang="en-US" dirty="0"/>
              <a:t>T</a:t>
            </a:r>
            <a:r>
              <a:rPr lang="en-US" dirty="0" smtClean="0"/>
              <a:t>he most similar items to </a:t>
            </a:r>
            <a:r>
              <a:rPr lang="en-US" dirty="0" err="1" smtClean="0"/>
              <a:t>i</a:t>
            </a:r>
            <a:r>
              <a:rPr lang="en-US" dirty="0" smtClean="0"/>
              <a:t> that are also rated by x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Assume both have similarity values of </a:t>
            </a:r>
            <a:r>
              <a:rPr lang="en-US" b="1" dirty="0" smtClean="0">
                <a:solidFill>
                  <a:srgbClr val="0000FF"/>
                </a:solidFill>
              </a:rPr>
              <a:t>0.4</a:t>
            </a:r>
          </a:p>
          <a:p>
            <a:r>
              <a:rPr lang="en-US" dirty="0" smtClean="0"/>
              <a:t> Assume: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xk</a:t>
            </a:r>
            <a:r>
              <a:rPr lang="en-US" dirty="0" smtClean="0">
                <a:solidFill>
                  <a:srgbClr val="0000FF"/>
                </a:solidFill>
              </a:rPr>
              <a:t> = 2 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xk</a:t>
            </a:r>
            <a:r>
              <a:rPr lang="en-US" dirty="0" smtClean="0">
                <a:solidFill>
                  <a:srgbClr val="0000FF"/>
                </a:solidFill>
              </a:rPr>
              <a:t> = 3.2</a:t>
            </a:r>
            <a:r>
              <a:rPr lang="en-US" dirty="0" smtClean="0">
                <a:solidFill>
                  <a:srgbClr val="FF0000"/>
                </a:solidFill>
              </a:rPr>
              <a:t>		→  deviation of -1.2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xm</a:t>
            </a:r>
            <a:r>
              <a:rPr lang="en-US" dirty="0" smtClean="0">
                <a:solidFill>
                  <a:srgbClr val="0000FF"/>
                </a:solidFill>
              </a:rPr>
              <a:t> = 3 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baseline="-25000" dirty="0" err="1" smtClean="0">
                <a:solidFill>
                  <a:srgbClr val="0000FF"/>
                </a:solidFill>
              </a:rPr>
              <a:t>xk</a:t>
            </a:r>
            <a:r>
              <a:rPr lang="en-US" dirty="0" smtClean="0">
                <a:solidFill>
                  <a:srgbClr val="0000FF"/>
                </a:solidFill>
              </a:rPr>
              <a:t> = 3.8		</a:t>
            </a:r>
            <a:r>
              <a:rPr lang="en-US" dirty="0" smtClean="0">
                <a:solidFill>
                  <a:srgbClr val="FF0000"/>
                </a:solidFill>
              </a:rPr>
              <a:t>→  </a:t>
            </a:r>
            <a:r>
              <a:rPr lang="en-US" dirty="0">
                <a:solidFill>
                  <a:srgbClr val="FF0000"/>
                </a:solidFill>
              </a:rPr>
              <a:t>deviation of </a:t>
            </a:r>
            <a:r>
              <a:rPr lang="en-US" dirty="0" smtClean="0">
                <a:solidFill>
                  <a:srgbClr val="FF0000"/>
                </a:solidFill>
              </a:rPr>
              <a:t>-0.8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669807"/>
              </p:ext>
            </p:extLst>
          </p:nvPr>
        </p:nvGraphicFramePr>
        <p:xfrm>
          <a:off x="1749271" y="1905000"/>
          <a:ext cx="5489730" cy="167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3" imgW="1930320" imgH="545760" progId="Equation.3">
                  <p:embed/>
                </p:oleObj>
              </mc:Choice>
              <mc:Fallback>
                <p:oleObj name="Equation" r:id="rId3" imgW="1930320" imgH="5457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271" y="1905000"/>
                        <a:ext cx="5489730" cy="1670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3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381000" y="4044492"/>
                <a:ext cx="8610600" cy="1899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Rating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r</a:t>
                </a:r>
                <a:r>
                  <a:rPr lang="en-US" baseline="-25000" dirty="0" err="1" smtClean="0">
                    <a:solidFill>
                      <a:srgbClr val="0000FF"/>
                    </a:solidFill>
                  </a:rPr>
                  <a:t>xi</a:t>
                </a:r>
                <a:r>
                  <a:rPr lang="en-US" dirty="0" smtClean="0"/>
                  <a:t> is the baseline rating plus the weighted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 of deviations of the most similar items’ ratings: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=3.3+ 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0.4×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−1.2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+0.4×(−0.8)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0.4+0.4</m:t>
                        </m:r>
                      </m:den>
                    </m:f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=2.3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381000" y="4044492"/>
                <a:ext cx="8610600" cy="1899108"/>
              </a:xfrm>
              <a:blipFill>
                <a:blip r:embed="rId3"/>
                <a:stretch>
                  <a:fillRect l="-113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49271" y="1905000"/>
          <a:ext cx="5489730" cy="167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Equation" r:id="rId4" imgW="1930320" imgH="545760" progId="Equation.3">
                  <p:embed/>
                </p:oleObj>
              </mc:Choice>
              <mc:Fallback>
                <p:oleObj name="Equation" r:id="rId4" imgW="1930320" imgH="5457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271" y="1905000"/>
                        <a:ext cx="5489730" cy="16705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1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Item-Item vs. User-User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95829"/>
              </p:ext>
            </p:extLst>
          </p:nvPr>
        </p:nvGraphicFramePr>
        <p:xfrm>
          <a:off x="2005013" y="1752600"/>
          <a:ext cx="4752975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7" name="Equation" r:id="rId4" imgW="1218960" imgH="888840" progId="Equation.3">
                  <p:embed/>
                </p:oleObj>
              </mc:Choice>
              <mc:Fallback>
                <p:oleObj name="Equation" r:id="rId4" imgW="12189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52600"/>
                        <a:ext cx="4752975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1839913" y="1219200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238500" y="1219200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397375" y="1219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5845175" y="1219200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495300" y="1905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495300" y="27432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495300" y="3733800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495300" y="4572000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57200" y="5029200"/>
            <a:ext cx="8382000" cy="1676400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In practice, it has been observed that </a:t>
            </a:r>
            <a:r>
              <a:rPr lang="en-US" sz="3200" b="1" u="sng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item-item</a:t>
            </a: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often works better than user-user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Why?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Items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are simpler, users have multiple tastes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Mustafa Ozdal, Bilkent University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Collaborating Filtering: True or False?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800" y="1524000"/>
            <a:ext cx="8686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Need data on other users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True </a:t>
            </a:r>
          </a:p>
          <a:p>
            <a:r>
              <a:rPr lang="en-US" dirty="0" smtClean="0"/>
              <a:t>Effective for users </a:t>
            </a:r>
            <a:r>
              <a:rPr lang="en-US" dirty="0" smtClean="0"/>
              <a:t>with unique tastes and esoteric </a:t>
            </a:r>
            <a:r>
              <a:rPr lang="en-US" dirty="0" smtClean="0"/>
              <a:t>items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False – relies on similarity between users or items</a:t>
            </a:r>
            <a:endParaRPr lang="en-US" dirty="0"/>
          </a:p>
          <a:p>
            <a:r>
              <a:rPr lang="en-US" dirty="0" smtClean="0"/>
              <a:t>Can handle new items easily</a:t>
            </a:r>
          </a:p>
          <a:p>
            <a:pPr marL="0" indent="0">
              <a:buNone/>
            </a:pPr>
            <a:r>
              <a:rPr lang="en-US" dirty="0" smtClean="0"/>
              <a:t>	False – cold start problems</a:t>
            </a:r>
            <a:endParaRPr lang="en-US" dirty="0"/>
          </a:p>
          <a:p>
            <a:r>
              <a:rPr lang="en-US" dirty="0" smtClean="0"/>
              <a:t>Can handle new users easily</a:t>
            </a:r>
          </a:p>
          <a:p>
            <a:pPr marL="0" indent="0">
              <a:buNone/>
            </a:pPr>
            <a:r>
              <a:rPr lang="en-US" dirty="0" smtClean="0"/>
              <a:t>	False – cold start problems</a:t>
            </a:r>
            <a:endParaRPr lang="en-US" dirty="0"/>
          </a:p>
          <a:p>
            <a:r>
              <a:rPr lang="en-US" dirty="0" smtClean="0"/>
              <a:t>Can provide explanations for the predicted recommendations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User-user: False – “because users X, Y, </a:t>
            </a:r>
            <a:r>
              <a:rPr lang="en-US" dirty="0"/>
              <a:t>Z</a:t>
            </a:r>
            <a:r>
              <a:rPr lang="en-US" dirty="0" smtClean="0"/>
              <a:t> also liked it”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Item-item: True – “because you also liked items </a:t>
            </a:r>
            <a:r>
              <a:rPr lang="en-US" dirty="0" err="1" smtClean="0"/>
              <a:t>i</a:t>
            </a:r>
            <a:r>
              <a:rPr lang="en-US" dirty="0" smtClean="0"/>
              <a:t>, j, 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Pros/Cons of Collaborative Filtering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>
                <a:solidFill>
                  <a:srgbClr val="008000"/>
                </a:solidFill>
              </a:rPr>
              <a:t>+ Works for any kind of item</a:t>
            </a:r>
          </a:p>
          <a:p>
            <a:pPr lvl="1" eaLnBrk="1" hangingPunct="1"/>
            <a:r>
              <a:rPr lang="en-US" dirty="0" smtClean="0"/>
              <a:t>No feature selection needed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Cold Start: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Need enough users in the system to find a match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</a:t>
            </a:r>
            <a:r>
              <a:rPr lang="en-US" b="1" dirty="0" err="1" smtClean="0">
                <a:solidFill>
                  <a:srgbClr val="D60093"/>
                </a:solidFill>
              </a:rPr>
              <a:t>Sparsity</a:t>
            </a:r>
            <a:r>
              <a:rPr lang="en-US" b="1" dirty="0" smtClean="0">
                <a:solidFill>
                  <a:srgbClr val="D60093"/>
                </a:solidFill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user/ratings matrix is sparse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Hard to find users that have rated the same items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First rater: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recommend an item that has not been </a:t>
            </a:r>
            <a:br>
              <a:rPr lang="en-US" dirty="0" smtClean="0"/>
            </a:br>
            <a:r>
              <a:rPr lang="en-US" dirty="0" smtClean="0"/>
              <a:t>previously rated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New items, Esoteric items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D60093"/>
                </a:solidFill>
              </a:rPr>
              <a:t>- Popularity bias: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Cannot recommend items to someone with </a:t>
            </a:r>
            <a:br>
              <a:rPr lang="en-US" dirty="0" smtClean="0"/>
            </a:br>
            <a:r>
              <a:rPr lang="en-US" dirty="0" smtClean="0"/>
              <a:t>unique taste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Tends to recommend popular items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Methods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Implement two or more different recommenders and combine predictions</a:t>
            </a:r>
          </a:p>
          <a:p>
            <a:pPr lvl="1" eaLnBrk="1" hangingPunct="1"/>
            <a:r>
              <a:rPr lang="en-US" dirty="0" smtClean="0"/>
              <a:t>Perhaps using a linear model</a:t>
            </a:r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Add content-based methods to </a:t>
            </a:r>
            <a:br>
              <a:rPr lang="en-US" b="1" dirty="0" smtClean="0">
                <a:solidFill>
                  <a:srgbClr val="FF0066"/>
                </a:solidFill>
              </a:rPr>
            </a:br>
            <a:r>
              <a:rPr lang="en-US" b="1" dirty="0" smtClean="0">
                <a:solidFill>
                  <a:srgbClr val="FF0066"/>
                </a:solidFill>
              </a:rPr>
              <a:t>collaborative filtering</a:t>
            </a:r>
          </a:p>
          <a:p>
            <a:pPr lvl="1" eaLnBrk="1" hangingPunct="1"/>
            <a:r>
              <a:rPr lang="en-US" dirty="0" smtClean="0"/>
              <a:t>Item profiles for new item problem</a:t>
            </a:r>
          </a:p>
          <a:p>
            <a:pPr lvl="1" eaLnBrk="1" hangingPunct="1"/>
            <a:r>
              <a:rPr lang="en-US" dirty="0" smtClean="0"/>
              <a:t>Demographics to deal with new user problem</a:t>
            </a:r>
          </a:p>
          <a:p>
            <a:pPr lvl="1" eaLnBrk="1" hangingPunct="1">
              <a:buFont typeface="Wingdings" charset="2"/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Item/User Clustering to Reduce Sparsity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000" y="4158375"/>
            <a:ext cx="5867399" cy="2079473"/>
            <a:chOff x="1143000" y="4245127"/>
            <a:chExt cx="5867399" cy="20794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4245127"/>
              <a:ext cx="3505199" cy="2079473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1143000" y="4903863"/>
              <a:ext cx="2133600" cy="762000"/>
            </a:xfrm>
            <a:prstGeom prst="rightArrow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70366" y="4286651"/>
              <a:ext cx="3235234" cy="1863476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300" y="1805072"/>
            <a:ext cx="7620000" cy="2057400"/>
            <a:chOff x="602634" y="1960204"/>
            <a:chExt cx="7620000" cy="2057400"/>
          </a:xfrm>
        </p:grpSpPr>
        <p:sp>
          <p:nvSpPr>
            <p:cNvPr id="8" name="Rectangle 7"/>
            <p:cNvSpPr/>
            <p:nvPr/>
          </p:nvSpPr>
          <p:spPr>
            <a:xfrm>
              <a:off x="602634" y="1960204"/>
              <a:ext cx="7620000" cy="2057400"/>
            </a:xfrm>
            <a:prstGeom prst="rect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71" y="2073102"/>
              <a:ext cx="7439025" cy="1884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0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&amp; Practical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3810000"/>
          </a:xfrm>
        </p:spPr>
        <p:txBody>
          <a:bodyPr>
            <a:normAutofit/>
          </a:bodyPr>
          <a:lstStyle/>
          <a:p>
            <a:pPr marL="621792" indent="-457200"/>
            <a:r>
              <a:rPr lang="en-US" b="1" dirty="0" smtClean="0"/>
              <a:t>- Evaluation</a:t>
            </a:r>
          </a:p>
          <a:p>
            <a:pPr marL="621792" indent="-457200"/>
            <a:r>
              <a:rPr lang="en-US" b="1" dirty="0" smtClean="0"/>
              <a:t>- Error metrics</a:t>
            </a:r>
          </a:p>
          <a:p>
            <a:pPr marL="621792" indent="-457200"/>
            <a:r>
              <a:rPr lang="en-US" b="1" dirty="0" smtClean="0"/>
              <a:t>- Complexity / Speed</a:t>
            </a:r>
          </a:p>
          <a:p>
            <a:pPr marL="621792" indent="-457200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Evaluation</a:t>
            </a:r>
          </a:p>
        </p:txBody>
      </p:sp>
      <p:graphicFrame>
        <p:nvGraphicFramePr>
          <p:cNvPr id="239805" name="Group 189"/>
          <p:cNvGraphicFramePr>
            <a:graphicFrameLocks noGrp="1"/>
          </p:cNvGraphicFramePr>
          <p:nvPr>
            <p:ph type="tbl" idx="4294967295"/>
          </p:nvPr>
        </p:nvGraphicFramePr>
        <p:xfrm>
          <a:off x="27051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98" name="Text Box 153"/>
          <p:cNvSpPr txBox="1">
            <a:spLocks noChangeArrowheads="1"/>
          </p:cNvSpPr>
          <p:nvPr/>
        </p:nvSpPr>
        <p:spPr bwMode="auto">
          <a:xfrm>
            <a:off x="3540125" y="1289050"/>
            <a:ext cx="1106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 smtClean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movies</a:t>
            </a:r>
            <a:endParaRPr lang="en-US" altLang="ko-KR" sz="1800" b="1" dirty="0">
              <a:solidFill>
                <a:srgbClr val="008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9299" name="Text Box 154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 smtClean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users</a:t>
            </a:r>
            <a:endParaRPr lang="en-US" altLang="ko-KR" sz="1800" b="1" dirty="0">
              <a:solidFill>
                <a:srgbClr val="008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9300" name="Line 155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01" name="Line 156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ea typeface="굴림" charset="-127"/>
              </a:rPr>
              <a:t>Evaluation</a:t>
            </a:r>
          </a:p>
        </p:txBody>
      </p:sp>
      <p:graphicFrame>
        <p:nvGraphicFramePr>
          <p:cNvPr id="243800" name="Group 88"/>
          <p:cNvGraphicFramePr>
            <a:graphicFrameLocks noGrp="1"/>
          </p:cNvGraphicFramePr>
          <p:nvPr>
            <p:ph type="tbl" idx="4294967295"/>
          </p:nvPr>
        </p:nvGraphicFramePr>
        <p:xfrm>
          <a:off x="2667000" y="182880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483350" y="4126468"/>
            <a:ext cx="192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00FF"/>
                </a:solidFill>
                <a:latin typeface="Verdana" pitchFamily="34" charset="0"/>
                <a:ea typeface="굴림" charset="-127"/>
              </a:rPr>
              <a:t>Test Data </a:t>
            </a:r>
            <a:r>
              <a:rPr lang="en-US" altLang="ko-KR" sz="1800" b="1" dirty="0" smtClean="0">
                <a:solidFill>
                  <a:srgbClr val="0000FF"/>
                </a:solidFill>
                <a:latin typeface="Verdana" pitchFamily="34" charset="0"/>
                <a:ea typeface="굴림" charset="-127"/>
              </a:rPr>
              <a:t>Set</a:t>
            </a:r>
            <a:endParaRPr lang="en-US" altLang="ko-KR" sz="1800" b="1" dirty="0">
              <a:solidFill>
                <a:srgbClr val="0000FF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11347" name="Text Box 83"/>
          <p:cNvSpPr txBox="1">
            <a:spLocks noChangeArrowheads="1"/>
          </p:cNvSpPr>
          <p:nvPr/>
        </p:nvSpPr>
        <p:spPr bwMode="auto">
          <a:xfrm>
            <a:off x="1004888" y="3168650"/>
            <a:ext cx="178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 smtClean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users</a:t>
            </a:r>
            <a:endParaRPr lang="en-US" altLang="ko-KR" sz="1800" b="1" dirty="0">
              <a:solidFill>
                <a:srgbClr val="008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2413000" y="186690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2628900" y="170180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0" name="Line 89"/>
          <p:cNvSpPr>
            <a:spLocks noChangeShapeType="1"/>
          </p:cNvSpPr>
          <p:nvPr/>
        </p:nvSpPr>
        <p:spPr bwMode="auto">
          <a:xfrm flipH="1">
            <a:off x="6121400" y="4457700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1" name="Text Box 90"/>
          <p:cNvSpPr txBox="1">
            <a:spLocks noChangeArrowheads="1"/>
          </p:cNvSpPr>
          <p:nvPr/>
        </p:nvSpPr>
        <p:spPr bwMode="auto">
          <a:xfrm>
            <a:off x="3552825" y="1289050"/>
            <a:ext cx="11063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 smtClean="0">
                <a:solidFill>
                  <a:srgbClr val="008000"/>
                </a:solidFill>
                <a:latin typeface="Verdana" pitchFamily="34" charset="0"/>
                <a:ea typeface="굴림" charset="-127"/>
              </a:rPr>
              <a:t>movies</a:t>
            </a:r>
            <a:endParaRPr lang="en-US" altLang="ko-KR" sz="1800" b="1" dirty="0">
              <a:solidFill>
                <a:srgbClr val="008000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vs. Online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8" y="1104899"/>
            <a:ext cx="6477005" cy="2590803"/>
          </a:xfrm>
          <a:prstGeom prst="rect">
            <a:avLst/>
          </a:prstGeom>
          <a:noFill/>
        </p:spPr>
      </p:pic>
      <p:pic>
        <p:nvPicPr>
          <p:cNvPr id="67586" name="Picture 2" descr="Full-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10" y="3706853"/>
            <a:ext cx="5471581" cy="26860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6375771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hlinkClick r:id="rId4"/>
              </a:rPr>
              <a:t>http://www.wired.com/wired/archive/12.10/tail.html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to learn more!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Compare predictions with known ratings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 smtClean="0"/>
                  <a:t>Root-mean-square error</a:t>
                </a:r>
                <a:r>
                  <a:rPr lang="en-US" dirty="0" smtClean="0"/>
                  <a:t> (RMSE)</a:t>
                </a:r>
              </a:p>
              <a:p>
                <a:pPr marL="768096" lvl="2" indent="0">
                  <a:lnSpc>
                    <a:spcPct val="90000"/>
                  </a:lnSpc>
                  <a:buNone/>
                </a:pPr>
                <a:r>
                  <a:rPr lang="en-US" b="0" dirty="0" smtClean="0"/>
                  <a:t>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000" b="0" i="1" smtClean="0">
                                <a:latin typeface="Cambria Math"/>
                              </a:rPr>
                              <m:t>𝑥𝑖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3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  <m:sup>
                                        <m:r>
                                          <a:rPr lang="en-US" sz="3000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sz="3000" dirty="0" smtClean="0"/>
                  <a:t> </a:t>
                </a:r>
              </a:p>
              <a:p>
                <a:pPr marL="768096" lvl="2" indent="0">
                  <a:lnSpc>
                    <a:spcPct val="90000"/>
                  </a:lnSpc>
                  <a:buNone/>
                </a:pPr>
                <a:endParaRPr lang="en-US" dirty="0" smtClean="0"/>
              </a:p>
              <a:p>
                <a:pPr marL="768096" lvl="2" indent="0">
                  <a:lnSpc>
                    <a:spcPct val="90000"/>
                  </a:lnSpc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𝒓</m:t>
                    </m:r>
                    <m:r>
                      <a:rPr lang="en-US" b="1" i="1" baseline="-25000" dirty="0" err="1" smtClean="0">
                        <a:latin typeface="Cambria Math"/>
                      </a:rPr>
                      <m:t>𝒙𝒊</m:t>
                    </m:r>
                  </m:oMath>
                </a14:m>
                <a:r>
                  <a:rPr lang="en-US" dirty="0" smtClean="0"/>
                  <a:t> is predicted,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𝒙𝒊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the true rating of </a:t>
                </a:r>
                <a:r>
                  <a:rPr lang="en-US" b="1" i="1" dirty="0" smtClean="0"/>
                  <a:t>x</a:t>
                </a:r>
                <a:r>
                  <a:rPr lang="en-US" dirty="0" smtClean="0"/>
                  <a:t> on </a:t>
                </a:r>
                <a:r>
                  <a:rPr lang="en-US" b="1" i="1" dirty="0" err="1" smtClean="0"/>
                  <a:t>i</a:t>
                </a:r>
                <a:endParaRPr lang="en-US" dirty="0" smtClean="0"/>
              </a:p>
              <a:p>
                <a:pPr lvl="8"/>
                <a:endParaRPr lang="en-US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b="1" dirty="0" smtClean="0">
                    <a:solidFill>
                      <a:srgbClr val="FF0066"/>
                    </a:solidFill>
                  </a:rPr>
                  <a:t>Another approach: 0/1 model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 smtClean="0"/>
                  <a:t>Coverage: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 smtClean="0"/>
                  <a:t>Number of items/users for which system can make predictions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 smtClean="0"/>
                  <a:t>Precision: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 smtClean="0"/>
                  <a:t>Accuracy of predictions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b="1" dirty="0" smtClean="0"/>
                  <a:t>Receiver operating characteristic</a:t>
                </a:r>
                <a:r>
                  <a:rPr lang="en-US" dirty="0" smtClean="0"/>
                  <a:t> (ROC)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dirty="0" smtClean="0"/>
                  <a:t>Tradeoff curve between true positives and false positives</a:t>
                </a:r>
              </a:p>
            </p:txBody>
          </p:sp>
        </mc:Choice>
        <mc:Fallback xmlns="">
          <p:sp>
            <p:nvSpPr>
              <p:cNvPr id="43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>
                <a:blip r:embed="rId3"/>
                <a:stretch>
                  <a:fillRect t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Error Measures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Narrow focus on accuracy sometimes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misses the point</a:t>
            </a:r>
          </a:p>
          <a:p>
            <a:pPr lvl="1"/>
            <a:r>
              <a:rPr lang="en-US" dirty="0"/>
              <a:t>Prediction Context</a:t>
            </a:r>
          </a:p>
          <a:p>
            <a:pPr lvl="1" eaLnBrk="1" hangingPunct="1"/>
            <a:r>
              <a:rPr lang="en-US" dirty="0" smtClean="0"/>
              <a:t>Prediction Diversity</a:t>
            </a:r>
          </a:p>
          <a:p>
            <a:pPr marL="118872" indent="0" eaLnBrk="1" hangingPunct="1">
              <a:buNone/>
            </a:pPr>
            <a:endParaRPr lang="en-US" b="1" dirty="0" smtClean="0">
              <a:solidFill>
                <a:srgbClr val="D6009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 defTabSz="685800"/>
            <a:r>
              <a:rPr lang="en-US" smtClean="0">
                <a:solidFill>
                  <a:prstClr val="black"/>
                </a:solidFill>
                <a:latin typeface="Times New Roman"/>
                <a:cs typeface="Times New Roman"/>
              </a:rPr>
              <a:t>Mustafa Ozdal, Bilkent University</a:t>
            </a:r>
            <a:endParaRPr lang="en-US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Diversity Problem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3" y="1623613"/>
            <a:ext cx="1224098" cy="1813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21" y="1610551"/>
            <a:ext cx="1224099" cy="1813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14" y="1646431"/>
            <a:ext cx="1175654" cy="1741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662" y="1623613"/>
            <a:ext cx="1206678" cy="1787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715" y="3872248"/>
            <a:ext cx="1430703" cy="2119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592" y="3912552"/>
            <a:ext cx="1375416" cy="2037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68" y="3872248"/>
            <a:ext cx="1402624" cy="20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Error Measures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 eaLnBrk="1" hangingPunct="1">
              <a:buNone/>
            </a:pPr>
            <a:endParaRPr lang="en-US" b="1" dirty="0" smtClean="0">
              <a:solidFill>
                <a:srgbClr val="D60093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D60093"/>
                </a:solidFill>
              </a:rPr>
              <a:t>In practice, we care only to predict high ratings:</a:t>
            </a:r>
          </a:p>
          <a:p>
            <a:pPr lvl="1" eaLnBrk="1" hangingPunct="1"/>
            <a:r>
              <a:rPr lang="en-US" dirty="0" smtClean="0"/>
              <a:t>RMSE might penalize a method that does well </a:t>
            </a:r>
            <a:br>
              <a:rPr lang="en-US" dirty="0" smtClean="0"/>
            </a:br>
            <a:r>
              <a:rPr lang="en-US" dirty="0" smtClean="0"/>
              <a:t>for high ratings and badly for others</a:t>
            </a:r>
          </a:p>
          <a:p>
            <a:pPr lvl="1" eaLnBrk="1" hangingPunct="1"/>
            <a:r>
              <a:rPr lang="en-US" dirty="0" smtClean="0"/>
              <a:t>Alternative: Precision at top 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Collaborative Filtering: Complexity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Expensive step is finding </a:t>
            </a:r>
            <a:r>
              <a:rPr lang="en-US" b="1" i="1" dirty="0" smtClean="0"/>
              <a:t>k</a:t>
            </a:r>
            <a:r>
              <a:rPr lang="en-US" dirty="0" smtClean="0"/>
              <a:t> most similar customers: </a:t>
            </a:r>
            <a:r>
              <a:rPr lang="en-US" b="1" dirty="0" smtClean="0">
                <a:solidFill>
                  <a:srgbClr val="FF0066"/>
                </a:solidFill>
              </a:rPr>
              <a:t>O(|X|) </a:t>
            </a:r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Too expensive to do at runtime</a:t>
            </a:r>
          </a:p>
          <a:p>
            <a:pPr lvl="1" eaLnBrk="1" hangingPunct="1"/>
            <a:r>
              <a:rPr lang="en-US" dirty="0" smtClean="0"/>
              <a:t>Could pre-compute</a:t>
            </a:r>
          </a:p>
          <a:p>
            <a:pPr eaLnBrk="1" hangingPunct="1"/>
            <a:r>
              <a:rPr lang="en-US" dirty="0" smtClean="0"/>
              <a:t>Naïve pre-computation takes time </a:t>
            </a:r>
            <a:r>
              <a:rPr lang="en-US" b="1" dirty="0" smtClean="0"/>
              <a:t>O(k ·|X|)</a:t>
            </a:r>
          </a:p>
          <a:p>
            <a:pPr lvl="3"/>
            <a:r>
              <a:rPr lang="en-US" dirty="0" smtClean="0"/>
              <a:t>X </a:t>
            </a:r>
            <a:r>
              <a:rPr lang="en-US" dirty="0"/>
              <a:t>… set of customers</a:t>
            </a:r>
          </a:p>
          <a:p>
            <a:r>
              <a:rPr lang="en-US" b="1" dirty="0">
                <a:solidFill>
                  <a:srgbClr val="008000"/>
                </a:solidFill>
              </a:rPr>
              <a:t>We already know how to do this!</a:t>
            </a:r>
          </a:p>
          <a:p>
            <a:pPr lvl="1"/>
            <a:r>
              <a:rPr lang="en-US" dirty="0"/>
              <a:t>Near-neighbor search in high dimensions (</a:t>
            </a:r>
            <a:r>
              <a:rPr lang="en-US" b="1" dirty="0"/>
              <a:t>LSH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Dimensionality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Add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Leverage all the </a:t>
            </a:r>
            <a:r>
              <a:rPr lang="en-US" b="1" dirty="0" smtClean="0">
                <a:solidFill>
                  <a:srgbClr val="FF0066"/>
                </a:solidFill>
              </a:rPr>
              <a:t>data</a:t>
            </a:r>
            <a:endParaRPr lang="en-US" b="1" dirty="0">
              <a:solidFill>
                <a:srgbClr val="FF0066"/>
              </a:solidFill>
            </a:endParaRPr>
          </a:p>
          <a:p>
            <a:pPr lvl="1"/>
            <a:r>
              <a:rPr lang="en-US" dirty="0"/>
              <a:t>Don’t try to reduce data size in 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effort </a:t>
            </a:r>
            <a:r>
              <a:rPr lang="en-US" dirty="0"/>
              <a:t>to make fancy algorithms work</a:t>
            </a:r>
          </a:p>
          <a:p>
            <a:pPr lvl="1"/>
            <a:r>
              <a:rPr lang="en-US" dirty="0"/>
              <a:t>Simple methods on large data do </a:t>
            </a:r>
            <a:r>
              <a:rPr lang="en-US" dirty="0" smtClean="0"/>
              <a:t>best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Add more data</a:t>
            </a:r>
          </a:p>
          <a:p>
            <a:pPr lvl="1"/>
            <a:r>
              <a:rPr lang="en-US" dirty="0"/>
              <a:t>e.g., add IMDB data on </a:t>
            </a:r>
            <a:r>
              <a:rPr lang="en-US" dirty="0" smtClean="0"/>
              <a:t>genres</a:t>
            </a:r>
          </a:p>
          <a:p>
            <a:pPr lvl="8"/>
            <a:endParaRPr lang="en-US" dirty="0"/>
          </a:p>
          <a:p>
            <a:r>
              <a:rPr lang="en-US" b="1" dirty="0" smtClean="0">
                <a:solidFill>
                  <a:srgbClr val="D60093"/>
                </a:solidFill>
              </a:rPr>
              <a:t>More data beats better algorithms</a:t>
            </a:r>
            <a:endParaRPr lang="en-US" b="1" dirty="0">
              <a:solidFill>
                <a:srgbClr val="D60093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1600" b="1" dirty="0" smtClean="0">
                <a:latin typeface="Courier New" pitchFamily="1" charset="0"/>
                <a:hlinkClick r:id="rId3"/>
              </a:rPr>
              <a:t>http://anand.typepad.com/datawocky/2008/03/more-data-usual.html</a:t>
            </a:r>
            <a:r>
              <a:rPr lang="en-US" sz="1600" b="1" dirty="0" smtClean="0">
                <a:latin typeface="Courier New" pitchFamily="1" charset="0"/>
              </a:rPr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Recommendations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Editorial and hand curated</a:t>
            </a:r>
          </a:p>
          <a:p>
            <a:pPr lvl="1"/>
            <a:r>
              <a:rPr lang="en-US" dirty="0" smtClean="0"/>
              <a:t>List of favorites</a:t>
            </a:r>
          </a:p>
          <a:p>
            <a:pPr lvl="1"/>
            <a:r>
              <a:rPr lang="en-US" dirty="0" smtClean="0"/>
              <a:t>Lists of “essential” items</a:t>
            </a:r>
            <a:endParaRPr lang="en-US" dirty="0"/>
          </a:p>
          <a:p>
            <a:pPr lvl="8"/>
            <a:endParaRPr lang="en-US" dirty="0" smtClean="0"/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Simple aggregates</a:t>
            </a:r>
          </a:p>
          <a:p>
            <a:pPr lvl="1" eaLnBrk="1" hangingPunct="1"/>
            <a:r>
              <a:rPr lang="en-US" dirty="0" smtClean="0"/>
              <a:t>Top 10, Most Popular, Recent Uploads</a:t>
            </a:r>
          </a:p>
          <a:p>
            <a:pPr lvl="8"/>
            <a:endParaRPr lang="en-US" dirty="0" smtClean="0">
              <a:solidFill>
                <a:srgbClr val="FF0066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66"/>
                </a:solidFill>
              </a:rPr>
              <a:t>Tailored to individual users</a:t>
            </a:r>
          </a:p>
          <a:p>
            <a:pPr lvl="1" eaLnBrk="1" hangingPunct="1"/>
            <a:r>
              <a:rPr lang="en-US" dirty="0" smtClean="0"/>
              <a:t>Amazon, Netflix, …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i="1" dirty="0" smtClean="0"/>
              <a:t>X</a:t>
            </a:r>
            <a:r>
              <a:rPr lang="en-US" sz="3600" dirty="0" smtClean="0"/>
              <a:t> = set of </a:t>
            </a:r>
            <a:r>
              <a:rPr lang="en-US" sz="3600" b="1" dirty="0" smtClean="0">
                <a:solidFill>
                  <a:srgbClr val="008000"/>
                </a:solidFill>
              </a:rPr>
              <a:t>Customers</a:t>
            </a:r>
          </a:p>
          <a:p>
            <a:pPr eaLnBrk="1" hangingPunct="1"/>
            <a:r>
              <a:rPr lang="en-US" sz="3600" b="1" i="1" dirty="0" smtClean="0"/>
              <a:t>S</a:t>
            </a:r>
            <a:r>
              <a:rPr lang="en-US" sz="3600" dirty="0" smtClean="0"/>
              <a:t> = set of </a:t>
            </a:r>
            <a:r>
              <a:rPr lang="en-US" sz="3600" b="1" dirty="0" smtClean="0">
                <a:solidFill>
                  <a:srgbClr val="0000FF"/>
                </a:solidFill>
              </a:rPr>
              <a:t>Items</a:t>
            </a:r>
          </a:p>
          <a:p>
            <a:pPr lvl="8"/>
            <a:endParaRPr lang="en-US" sz="2000" dirty="0" smtClean="0"/>
          </a:p>
          <a:p>
            <a:pPr eaLnBrk="1" hangingPunct="1"/>
            <a:r>
              <a:rPr lang="en-US" sz="3600" b="1" dirty="0" smtClean="0">
                <a:solidFill>
                  <a:srgbClr val="FF0066"/>
                </a:solidFill>
              </a:rPr>
              <a:t>Utility function</a:t>
            </a:r>
            <a:r>
              <a:rPr lang="en-US" sz="3600" dirty="0" smtClean="0"/>
              <a:t> </a:t>
            </a:r>
            <a:r>
              <a:rPr lang="en-US" sz="3600" b="1" i="1" dirty="0" smtClean="0"/>
              <a:t>u</a:t>
            </a:r>
            <a:r>
              <a:rPr lang="en-US" sz="3600" dirty="0" smtClean="0"/>
              <a:t>: </a:t>
            </a:r>
            <a:r>
              <a:rPr lang="en-US" sz="3600" b="1" i="1" dirty="0" smtClean="0"/>
              <a:t>X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cmsy10" pitchFamily="1" charset="0"/>
              </a:rPr>
              <a:t>× </a:t>
            </a:r>
            <a:r>
              <a:rPr lang="en-US" sz="3600" b="1" i="1" dirty="0" smtClean="0"/>
              <a:t>S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charset="2"/>
              </a:rPr>
              <a:t></a:t>
            </a:r>
            <a:r>
              <a:rPr lang="en-US" sz="3600" dirty="0" smtClean="0"/>
              <a:t> </a:t>
            </a:r>
            <a:r>
              <a:rPr lang="en-US" sz="3600" b="1" i="1" dirty="0" smtClean="0"/>
              <a:t>R</a:t>
            </a:r>
          </a:p>
          <a:p>
            <a:pPr lvl="1" eaLnBrk="1" hangingPunct="1"/>
            <a:r>
              <a:rPr lang="en-US" sz="3200" b="1" i="1" dirty="0" smtClean="0"/>
              <a:t>R</a:t>
            </a:r>
            <a:r>
              <a:rPr lang="en-US" sz="3200" i="1" dirty="0" smtClean="0"/>
              <a:t> </a:t>
            </a:r>
            <a:r>
              <a:rPr lang="en-US" sz="3200" dirty="0" smtClean="0"/>
              <a:t>= set of ratings</a:t>
            </a:r>
          </a:p>
          <a:p>
            <a:pPr lvl="1" eaLnBrk="1" hangingPunct="1"/>
            <a:r>
              <a:rPr lang="en-US" sz="3200" b="1" i="1" dirty="0" smtClean="0"/>
              <a:t>R</a:t>
            </a:r>
            <a:r>
              <a:rPr lang="en-US" sz="3200" dirty="0" smtClean="0"/>
              <a:t> is a totally ordered set</a:t>
            </a:r>
          </a:p>
          <a:p>
            <a:pPr lvl="1" eaLnBrk="1" hangingPunct="1"/>
            <a:r>
              <a:rPr lang="en-US" sz="3200" dirty="0" smtClean="0"/>
              <a:t>e.g., </a:t>
            </a:r>
            <a:r>
              <a:rPr lang="en-US" sz="3200" b="1" dirty="0" smtClean="0"/>
              <a:t>0-5</a:t>
            </a:r>
            <a:r>
              <a:rPr lang="en-US" sz="3200" dirty="0" smtClean="0"/>
              <a:t> stars, real number in </a:t>
            </a:r>
            <a:r>
              <a:rPr lang="en-US" sz="3200" b="1" dirty="0" smtClean="0"/>
              <a:t>[0,1]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65062"/>
              </p:ext>
            </p:extLst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3" name="Equation" r:id="rId4" imgW="1231560" imgH="888840" progId="Equation.3">
                  <p:embed/>
                </p:oleObj>
              </mc:Choice>
              <mc:Fallback>
                <p:oleObj name="Equation" r:id="rId4" imgW="1231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F_{ij} = \frac{f_{ij}}{\max_k f_{kj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46"/>
  <p:tag name="PICTUREFILESIZE" val="96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DF_i = \log\frac{N}{n_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735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 w="28575"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29648</TotalTime>
  <Words>3751</Words>
  <Application>Microsoft Office PowerPoint</Application>
  <PresentationFormat>On-screen Show (4:3)</PresentationFormat>
  <Paragraphs>1336</Paragraphs>
  <Slides>65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Arial</vt:lpstr>
      <vt:lpstr>Calibri</vt:lpstr>
      <vt:lpstr>Cambria Math</vt:lpstr>
      <vt:lpstr>cmsy10</vt:lpstr>
      <vt:lpstr>Corbel</vt:lpstr>
      <vt:lpstr>Courier New</vt:lpstr>
      <vt:lpstr>굴림</vt:lpstr>
      <vt:lpstr>HY엽서L</vt:lpstr>
      <vt:lpstr>Times New Roman</vt:lpstr>
      <vt:lpstr>Tw Cen MT</vt:lpstr>
      <vt:lpstr>Verdana</vt:lpstr>
      <vt:lpstr>Wingdings</vt:lpstr>
      <vt:lpstr>Wingdings 2</vt:lpstr>
      <vt:lpstr>Module</vt:lpstr>
      <vt:lpstr>TC103524819990</vt:lpstr>
      <vt:lpstr>Equation</vt:lpstr>
      <vt:lpstr>Lecture 8: Recommender Systems: Content-Based Systems &amp; Collaborative Filtering</vt:lpstr>
      <vt:lpstr>Example: Recommender Systems</vt:lpstr>
      <vt:lpstr>Recommendations </vt:lpstr>
      <vt:lpstr>From Scarcity to Abundance</vt:lpstr>
      <vt:lpstr>Sidenote: The Long Tail</vt:lpstr>
      <vt:lpstr>Physical vs. Online</vt:lpstr>
      <vt:lpstr>Types of Recommendations</vt:lpstr>
      <vt:lpstr>Formal Model</vt:lpstr>
      <vt:lpstr>Utility Matrix</vt:lpstr>
      <vt:lpstr>Key Problems</vt:lpstr>
      <vt:lpstr>(1) Gathering Ratings</vt:lpstr>
      <vt:lpstr>(2) Extrapolating Utilities</vt:lpstr>
      <vt:lpstr>Content-based  Recommender Systems</vt:lpstr>
      <vt:lpstr>Content-based Recommendations</vt:lpstr>
      <vt:lpstr>Plan of Action</vt:lpstr>
      <vt:lpstr>Item Profiles</vt:lpstr>
      <vt:lpstr>Sidenote: TF-IDF</vt:lpstr>
      <vt:lpstr>Two Types of Document Similarity</vt:lpstr>
      <vt:lpstr>Representing Item Profiles</vt:lpstr>
      <vt:lpstr>User Profiles – Option 1</vt:lpstr>
      <vt:lpstr>User Profiles – Option 2 (Better)</vt:lpstr>
      <vt:lpstr>User Profiles – Option 2 (Better)</vt:lpstr>
      <vt:lpstr>Prediction Heuristic</vt:lpstr>
      <vt:lpstr>Reminder: Cosine Distance</vt:lpstr>
      <vt:lpstr>Reminder: Cosine Distance - Example</vt:lpstr>
      <vt:lpstr>Prediction Example</vt:lpstr>
      <vt:lpstr>Prediction Example</vt:lpstr>
      <vt:lpstr>Prediction Example</vt:lpstr>
      <vt:lpstr>Prediction Example</vt:lpstr>
      <vt:lpstr>Prediction Example</vt:lpstr>
      <vt:lpstr>Content-Based Approach: True or False?</vt:lpstr>
      <vt:lpstr>Pros: Content-based Approach</vt:lpstr>
      <vt:lpstr>Cons: Content-based Approach</vt:lpstr>
      <vt:lpstr> Collaborative Filtering</vt:lpstr>
      <vt:lpstr>Collaborative Filtering</vt:lpstr>
      <vt:lpstr>Finding “Similar” Users</vt:lpstr>
      <vt:lpstr>Similarity Metric</vt:lpstr>
      <vt:lpstr>Rating Predictions</vt:lpstr>
      <vt:lpstr>Rating Predictions</vt:lpstr>
      <vt:lpstr>Rating Predictions</vt:lpstr>
      <vt:lpstr>Item-Item Collaborative Filtering</vt:lpstr>
      <vt:lpstr>Item-Item CF (|N|=2)</vt:lpstr>
      <vt:lpstr>Item-Item CF (|N|=2)</vt:lpstr>
      <vt:lpstr>Item-Item CF (|N|=2)</vt:lpstr>
      <vt:lpstr>Item-Item CF (|N|=2)</vt:lpstr>
      <vt:lpstr>Item-Item CF (|N|=2)</vt:lpstr>
      <vt:lpstr>Item-Item CF (|N|=2)</vt:lpstr>
      <vt:lpstr>CF: Common Practice</vt:lpstr>
      <vt:lpstr>Example</vt:lpstr>
      <vt:lpstr>Example (cont’d)</vt:lpstr>
      <vt:lpstr>Example (cont’d)</vt:lpstr>
      <vt:lpstr>Item-Item vs. User-User</vt:lpstr>
      <vt:lpstr> Collaborating Filtering: True or False?</vt:lpstr>
      <vt:lpstr>Pros/Cons of Collaborative Filtering</vt:lpstr>
      <vt:lpstr>Hybrid Methods</vt:lpstr>
      <vt:lpstr>Item/User Clustering to Reduce Sparsity</vt:lpstr>
      <vt:lpstr>Remarks &amp; Practical Tips</vt:lpstr>
      <vt:lpstr>Evaluation</vt:lpstr>
      <vt:lpstr>Evaluation</vt:lpstr>
      <vt:lpstr>Evaluating Predictions</vt:lpstr>
      <vt:lpstr>Problems with Error Measures</vt:lpstr>
      <vt:lpstr>Prediction Diversity Problem</vt:lpstr>
      <vt:lpstr>Problems with Error Measures</vt:lpstr>
      <vt:lpstr>Collaborative Filtering: Complexity</vt:lpstr>
      <vt:lpstr>Tip: Add Data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Mustafa Ozdal</cp:lastModifiedBy>
  <cp:revision>1639</cp:revision>
  <cp:lastPrinted>2012-01-25T16:54:23Z</cp:lastPrinted>
  <dcterms:created xsi:type="dcterms:W3CDTF">2009-06-12T17:14:38Z</dcterms:created>
  <dcterms:modified xsi:type="dcterms:W3CDTF">2015-12-07T06:33:42Z</dcterms:modified>
</cp:coreProperties>
</file>