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  <p:sldMasterId id="2147483697" r:id="rId3"/>
    <p:sldMasterId id="2147483709" r:id="rId4"/>
    <p:sldMasterId id="2147483721" r:id="rId5"/>
    <p:sldMasterId id="2147483733" r:id="rId6"/>
  </p:sldMasterIdLst>
  <p:notesMasterIdLst>
    <p:notesMasterId r:id="rId23"/>
  </p:notesMasterIdLst>
  <p:handoutMasterIdLst>
    <p:handoutMasterId r:id="rId24"/>
  </p:handoutMasterIdLst>
  <p:sldIdLst>
    <p:sldId id="256" r:id="rId7"/>
    <p:sldId id="268" r:id="rId8"/>
    <p:sldId id="269" r:id="rId9"/>
    <p:sldId id="258" r:id="rId10"/>
    <p:sldId id="259" r:id="rId11"/>
    <p:sldId id="271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80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67" d="100"/>
          <a:sy n="67" d="100"/>
        </p:scale>
        <p:origin x="95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5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4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4437-5E7C-8A48-B157-638ABE78F499}" type="datetimeFigureOut">
              <a:rPr lang="en-US" smtClean="0"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86943-93B9-5D4A-808D-82A90A4D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949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52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 lIns="86493" tIns="43247" rIns="86493" bIns="43247"/>
          <a:lstStyle/>
          <a:p>
            <a:fld id="{5D6B89E2-F3A2-2641-B1C8-30DC21B7BFD0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86493" tIns="43247" rIns="86493" bIns="43247"/>
          <a:lstStyle/>
          <a:p>
            <a:endParaRPr lang="en-US" altLang="zh-CN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75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 lIns="86493" tIns="43247" rIns="86493" bIns="43247"/>
          <a:lstStyle/>
          <a:p>
            <a:fld id="{86AB7082-04E4-C843-A453-9183837A38D7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86493" tIns="43247" rIns="86493" bIns="43247"/>
          <a:lstStyle/>
          <a:p>
            <a:endParaRPr lang="en-US" altLang="zh-CN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608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 lIns="86493" tIns="43247" rIns="86493" bIns="43247"/>
          <a:lstStyle/>
          <a:p>
            <a:fld id="{9188C462-B3D3-7246-8FE4-312A90E92B70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76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86493" tIns="43247" rIns="86493" bIns="43247"/>
          <a:lstStyle/>
          <a:p>
            <a:endParaRPr lang="en-US" altLang="zh-CN"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75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 userDrawn="1"/>
        </p:nvSpPr>
        <p:spPr>
          <a:xfrm>
            <a:off x="609600" y="152400"/>
            <a:ext cx="79248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Times New Roman"/>
                <a:cs typeface="Times New Roman"/>
              </a:rPr>
              <a:t>CS612</a:t>
            </a:r>
            <a:r>
              <a:rPr lang="en-US" sz="3600" baseline="0" dirty="0" smtClean="0">
                <a:latin typeface="Times New Roman"/>
                <a:cs typeface="Times New Roman"/>
              </a:rPr>
              <a:t> </a:t>
            </a:r>
            <a:endParaRPr lang="en-US" sz="2800" baseline="0" dirty="0" smtClean="0">
              <a:latin typeface="Times New Roman"/>
              <a:cs typeface="Times New Roman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/>
                <a:cs typeface="Times New Roman"/>
              </a:rPr>
              <a:t>Algorithms for Electronic Design Automation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algn="ctr"/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1752600" y="3124200"/>
            <a:ext cx="5791200" cy="990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1524000" y="6324600"/>
            <a:ext cx="6259283" cy="533400"/>
          </a:xfrm>
          <a:prstGeom prst="rect">
            <a:avLst/>
          </a:prstGeom>
        </p:spPr>
        <p:txBody>
          <a:bodyPr rtlCol="0"/>
          <a:lstStyle>
            <a:lvl1pPr>
              <a:defRPr sz="1400"/>
            </a:lvl1pPr>
          </a:lstStyle>
          <a:p>
            <a:pPr algn="ctr"/>
            <a:r>
              <a:rPr lang="en-US" dirty="0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400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/>
                <a:cs typeface="Times New Roman"/>
              </a:rPr>
              <a:t>CS</a:t>
            </a:r>
            <a:r>
              <a:rPr lang="en-US" sz="1400" baseline="0" dirty="0" smtClean="0">
                <a:latin typeface="Times New Roman"/>
                <a:cs typeface="Times New Roman"/>
              </a:rPr>
              <a:t> 612 – Lecture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512867D-EAE5-4F40-804D-36512B6837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5279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D9ACB4-50E6-2649-91F8-7C08BFA020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4814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BE8EC6-5525-AA4F-85DB-1083CC5E4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3602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0"/>
            <a:ext cx="2133600" cy="5675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3" y="0"/>
            <a:ext cx="6251575" cy="5675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46477D-D74F-944E-BC11-CC902BD06B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9453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82613" y="3273425"/>
            <a:ext cx="7864475" cy="2908300"/>
          </a:xfrm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/>
          <a:lstStyle>
            <a:lvl1pPr marL="0" indent="0" algn="ctr">
              <a:buFont typeface="Wingdings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365125"/>
            <a:ext cx="8001000" cy="2468563"/>
          </a:xfrm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lIns="92075" tIns="46038" rIns="92075" bIns="46038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5869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2E18EF7F-C898-4D41-B29F-D0BA63BD2709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1107408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47A4BAC0-7BAC-F643-998A-8EE3AB3E4DEE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32284112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438" y="1371600"/>
            <a:ext cx="4189412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0250" y="1371600"/>
            <a:ext cx="4189413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6D52A17F-0599-134B-B9C2-ABE1FA8F272E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97665928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B041857F-F7C5-164A-A4D6-43910225A723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72214089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C97B1131-3A61-264A-ACE2-017B162C1506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4533747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1524000" y="6324600"/>
            <a:ext cx="6259283" cy="533400"/>
          </a:xfrm>
          <a:prstGeom prst="rect">
            <a:avLst/>
          </a:prstGeom>
        </p:spPr>
        <p:txBody>
          <a:bodyPr rtlCol="0"/>
          <a:lstStyle>
            <a:lvl1pPr>
              <a:defRPr sz="1400"/>
            </a:lvl1pPr>
          </a:lstStyle>
          <a:p>
            <a:pPr algn="ctr"/>
            <a:r>
              <a:rPr lang="en-US" dirty="0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09600" y="6400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/>
                <a:cs typeface="Times New Roman"/>
              </a:rPr>
              <a:t>CS</a:t>
            </a:r>
            <a:r>
              <a:rPr lang="en-US" sz="1400" baseline="0" dirty="0" smtClean="0">
                <a:latin typeface="Times New Roman"/>
                <a:cs typeface="Times New Roman"/>
              </a:rPr>
              <a:t> 612 – Lecture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09600" y="1524000"/>
            <a:ext cx="81534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13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DB12535D-A258-944D-9A8C-0C91F0410149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83128689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27584C48-8C88-D34B-B682-1ACE125B5F61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67770508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D91790F2-E288-7944-A7DC-CC6745E6D44E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40414240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E772A34E-A934-194E-8816-0C9F28B8C5C6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72676008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0675" y="152400"/>
            <a:ext cx="2155825" cy="629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438" y="152400"/>
            <a:ext cx="6319837" cy="629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3366"/>
                </a:solidFill>
              </a:rPr>
              <a:t>- </a:t>
            </a:r>
            <a:fld id="{1ABF6EDC-5CFB-C046-AB24-B996209E4FFB}" type="slidenum">
              <a:rPr lang="en-US">
                <a:solidFill>
                  <a:srgbClr val="003366"/>
                </a:solidFill>
              </a:rPr>
              <a:pPr/>
              <a:t>‹#›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95951168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E3A0EC-F68E-CD48-964D-D04046CF90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4937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30B0E2-9E4C-B74B-BCDE-3A75553766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7685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8B0D4A-E5DB-7C41-9793-17497CD4F6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1831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13" y="1293813"/>
            <a:ext cx="401955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9963" y="1293813"/>
            <a:ext cx="4021137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DC2077-EC5F-B54A-8832-59F4269102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777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BD6470-60EC-6340-BEE7-5359E48BB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035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13E979-D5D4-DE42-968D-611F9ECFF5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54757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963C9D-03CD-884E-B9CC-C0C18B4497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10109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A5D205-231B-144F-A54D-1A6EAB581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1995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691FF2-933E-8849-9A3C-E8123E84EC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6577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A4969A-44CA-264F-B07F-675A4FE33C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78403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D77802-1F41-6D42-9209-17ED1B7A35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10938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0"/>
            <a:ext cx="2133600" cy="5675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3" y="0"/>
            <a:ext cx="6251575" cy="5675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1DDD3D-A24C-2E4E-80BA-02DAA37550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4840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E3A0EC-F68E-CD48-964D-D04046CF90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98046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30B0E2-9E4C-B74B-BCDE-3A75553766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51842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8B0D4A-E5DB-7C41-9793-17497CD4F6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88077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13" y="1293813"/>
            <a:ext cx="401955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9963" y="1293813"/>
            <a:ext cx="4021137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DC2077-EC5F-B54A-8832-59F4269102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4488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D7BED5-46D0-4542-B8F1-DDA51E1FED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8852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BD6470-60EC-6340-BEE7-5359E48BB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17096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963C9D-03CD-884E-B9CC-C0C18B4497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1874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A5D205-231B-144F-A54D-1A6EAB581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56086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691FF2-933E-8849-9A3C-E8123E84EC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49047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A4969A-44CA-264F-B07F-675A4FE33C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974343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D77802-1F41-6D42-9209-17ED1B7A35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1538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0"/>
            <a:ext cx="2133600" cy="5675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3" y="0"/>
            <a:ext cx="6251575" cy="5675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1DDD3D-A24C-2E4E-80BA-02DAA37550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569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169385-FDD9-554E-9CD8-9B1C1C4FE2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7417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013" y="1293813"/>
            <a:ext cx="401955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9963" y="1293813"/>
            <a:ext cx="4021137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8E732E-59D2-CE44-870B-2CD669B4FA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0124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8C6DD3-00C5-9943-8BA7-33086CEDE6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2767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73BD08-D08C-2C49-BD12-76EE9B4BFC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584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9E5442-F71C-1844-A84F-790E6773B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7554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oleObject" Target="../embeddings/oleObject1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7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6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oleObject" Target="../embeddings/oleObject2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Date Placeholder 9"/>
          <p:cNvSpPr txBox="1">
            <a:spLocks/>
          </p:cNvSpPr>
          <p:nvPr userDrawn="1"/>
        </p:nvSpPr>
        <p:spPr>
          <a:xfrm>
            <a:off x="8077200" y="6324600"/>
            <a:ext cx="685800" cy="457200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latinLnBrk="0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65F9A5-39C2-B54C-B9FC-4F267023A22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762000" y="6248400"/>
            <a:ext cx="8001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hf hdr="0" dt="0"/>
  <p:txStyles>
    <p:titleStyle>
      <a:lvl1pPr algn="l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Times New Roman"/>
          <a:ea typeface="+mj-ea"/>
          <a:cs typeface="Times New Roman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0" y="762000"/>
            <a:ext cx="9140825" cy="60960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9877" tIns="44939" rIns="89877" bIns="44939" anchor="ctr"/>
          <a:lstStyle/>
          <a:p>
            <a:pPr algn="ctr" defTabSz="898525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700" smtClean="0">
              <a:solidFill>
                <a:srgbClr val="000000"/>
              </a:solidFill>
              <a:latin typeface="Times" charset="0"/>
              <a:ea typeface="ＭＳ Ｐゴシック" charset="0"/>
            </a:endParaRP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293813"/>
            <a:ext cx="8193087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1084" tIns="44939" rIns="89877" bIns="44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Symbol" charset="0"/>
              </a:rPr>
              <a:t>	Mastertextformat bearbeiten</a:t>
            </a:r>
          </a:p>
          <a:p>
            <a:pPr lvl="1"/>
            <a:r>
              <a:rPr lang="en-US">
                <a:sym typeface="Symbol" charset="0"/>
              </a:rPr>
              <a:t>	Zweite Ebene</a:t>
            </a:r>
          </a:p>
          <a:p>
            <a:pPr lvl="2"/>
            <a:r>
              <a:rPr lang="en-US">
                <a:sym typeface="Symbol" charset="0"/>
              </a:rPr>
              <a:t>	Dritte Ebene</a:t>
            </a:r>
          </a:p>
          <a:p>
            <a:pPr lvl="3"/>
            <a:r>
              <a:rPr lang="en-US">
                <a:sym typeface="Symbol" charset="0"/>
              </a:rPr>
              <a:t>Vierte Ebene</a:t>
            </a:r>
          </a:p>
          <a:p>
            <a:pPr lvl="4"/>
            <a:r>
              <a:rPr lang="en-US">
                <a:sym typeface="Symbol" charset="0"/>
              </a:rPr>
              <a:t>Fünfte Ebene</a:t>
            </a:r>
          </a:p>
        </p:txBody>
      </p:sp>
      <p:sp>
        <p:nvSpPr>
          <p:cNvPr id="2089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41375" y="0"/>
            <a:ext cx="8304213" cy="762000"/>
          </a:xfrm>
          <a:prstGeom prst="rect">
            <a:avLst/>
          </a:prstGeom>
          <a:gradFill rotWithShape="1">
            <a:gsLst>
              <a:gs pos="0">
                <a:srgbClr val="0C325C"/>
              </a:gs>
              <a:gs pos="100000">
                <a:srgbClr val="CC0000">
                  <a:alpha val="67999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1084" tIns="44939" rIns="89877" bIns="67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Mastertitelformat bearbeiten</a:t>
            </a:r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696913" y="6478588"/>
            <a:ext cx="8104187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7856" tIns="53928" rIns="107856" bIns="53928"/>
          <a:lstStyle/>
          <a:p>
            <a:pPr defTabSz="10795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C0C0C0"/>
                </a:solidFill>
                <a:latin typeface="Arial" charset="0"/>
                <a:ea typeface="ＭＳ Ｐゴシック" charset="0"/>
              </a:rPr>
              <a:t>VLSI Physical Design: From Graph Partitioning to Timing Closure         		Chapter 2: Netlist and System Partitioning</a:t>
            </a:r>
          </a:p>
        </p:txBody>
      </p:sp>
      <p:sp>
        <p:nvSpPr>
          <p:cNvPr id="208914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10513" y="6473825"/>
            <a:ext cx="1081087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>
              <a:lnSpc>
                <a:spcPct val="100000"/>
              </a:lnSpc>
              <a:defRPr sz="1000">
                <a:solidFill>
                  <a:srgbClr val="C0C0C0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A48A370-3645-7D44-916F-A40605B12FB5}" type="slidenum">
              <a:rPr lang="en-US" smtClean="0">
                <a:latin typeface="Arial" charset="0"/>
                <a:ea typeface="ＭＳ Ｐゴシック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08915" name="Object 19"/>
          <p:cNvGraphicFramePr>
            <a:graphicFrameLocks noChangeAspect="1"/>
          </p:cNvGraphicFramePr>
          <p:nvPr userDrawn="1"/>
        </p:nvGraphicFramePr>
        <p:xfrm>
          <a:off x="0" y="0"/>
          <a:ext cx="8413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Photo Editor-Foto" r:id="rId14" imgW="933580" imgH="971686" progId="MSPhotoEd.3">
                  <p:embed/>
                </p:oleObj>
              </mc:Choice>
              <mc:Fallback>
                <p:oleObj name="Photo Editor-Foto" r:id="rId14" imgW="933580" imgH="97168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413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16" name="Text Box 20"/>
          <p:cNvSpPr txBox="1">
            <a:spLocks noChangeArrowheads="1"/>
          </p:cNvSpPr>
          <p:nvPr userDrawn="1"/>
        </p:nvSpPr>
        <p:spPr bwMode="auto">
          <a:xfrm rot="16200000">
            <a:off x="8701088" y="939800"/>
            <a:ext cx="368300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400" smtClean="0">
                <a:solidFill>
                  <a:srgbClr val="EDEDED"/>
                </a:solidFill>
              </a:rPr>
              <a:t>© KLMH</a:t>
            </a:r>
            <a:endParaRPr lang="en-US" altLang="zh-CN" sz="1700" smtClean="0">
              <a:solidFill>
                <a:srgbClr val="EDEDED"/>
              </a:solidFill>
              <a:ea typeface="宋体" charset="0"/>
              <a:cs typeface="宋体" charset="0"/>
            </a:endParaRPr>
          </a:p>
        </p:txBody>
      </p:sp>
      <p:sp>
        <p:nvSpPr>
          <p:cNvPr id="208918" name="Text Box 22"/>
          <p:cNvSpPr txBox="1">
            <a:spLocks noChangeArrowheads="1"/>
          </p:cNvSpPr>
          <p:nvPr userDrawn="1"/>
        </p:nvSpPr>
        <p:spPr bwMode="auto">
          <a:xfrm rot="16200000">
            <a:off x="8909844" y="6598444"/>
            <a:ext cx="325438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400" smtClean="0">
                <a:solidFill>
                  <a:srgbClr val="EDEDED"/>
                </a:solidFill>
              </a:rPr>
              <a:t>Lienig </a:t>
            </a:r>
            <a:endParaRPr lang="en-US" altLang="zh-CN" sz="1700" smtClean="0">
              <a:solidFill>
                <a:srgbClr val="EDEDED"/>
              </a:solidFill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96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2pPr>
      <a:lvl3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3pPr>
      <a:lvl4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4pPr>
      <a:lvl5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5pPr>
      <a:lvl6pPr marL="4572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6pPr>
      <a:lvl7pPr marL="9144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7pPr>
      <a:lvl8pPr marL="13716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8pPr>
      <a:lvl9pPr marL="18288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charset="0"/>
        <a:buChar char="·"/>
        <a:tabLst>
          <a:tab pos="301625" algn="l"/>
          <a:tab pos="542925" algn="l"/>
        </a:tabLst>
        <a:defRPr sz="1700">
          <a:solidFill>
            <a:schemeClr val="tx1"/>
          </a:solidFill>
          <a:latin typeface="+mn-lt"/>
          <a:ea typeface="+mn-ea"/>
          <a:cs typeface="+mn-cs"/>
          <a:sym typeface="Symbol" charset="0"/>
        </a:defRPr>
      </a:lvl1pPr>
      <a:lvl2pPr marL="301625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charset="0"/>
        <a:buChar char="-"/>
        <a:tabLst>
          <a:tab pos="301625" algn="l"/>
          <a:tab pos="542925" algn="l"/>
        </a:tabLst>
        <a:defRPr sz="1600">
          <a:solidFill>
            <a:schemeClr val="tx1"/>
          </a:solidFill>
          <a:latin typeface="+mn-lt"/>
          <a:ea typeface="+mn-ea"/>
          <a:sym typeface="Symbol" charset="0"/>
        </a:defRPr>
      </a:lvl2pPr>
      <a:lvl3pPr marL="449263" indent="31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3pPr>
      <a:lvl4pPr marL="6762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4pPr>
      <a:lvl5pPr marL="9001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5pPr>
      <a:lvl6pPr marL="13573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6pPr>
      <a:lvl7pPr marL="18145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7pPr>
      <a:lvl8pPr marL="22717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8pPr>
      <a:lvl9pPr marL="27289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52400" y="1219200"/>
            <a:ext cx="8839200" cy="5486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30188" y="152400"/>
            <a:ext cx="85963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53882" dir="2700000" algn="ctr" rotWithShape="0">
                    <a:srgbClr val="777777">
                      <a:alpha val="96001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8438" y="1371600"/>
            <a:ext cx="8531225" cy="507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62875" y="6605588"/>
            <a:ext cx="1381125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latin typeface="Arial Narrow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ea typeface="ＭＳ Ｐゴシック" charset="0"/>
                <a:cs typeface="Arial" charset="0"/>
              </a:rPr>
              <a:t>- </a:t>
            </a:r>
            <a:fld id="{7E8B8A0B-D581-0B45-A722-A490529FF89B}" type="slidenum">
              <a:rPr lang="en-US" smtClean="0">
                <a:solidFill>
                  <a:srgbClr val="003366"/>
                </a:solidFill>
                <a:ea typeface="ＭＳ Ｐゴシック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mtClean="0">
                <a:solidFill>
                  <a:srgbClr val="003366"/>
                </a:solidFill>
                <a:ea typeface="ＭＳ Ｐゴシック" charset="0"/>
                <a:cs typeface="Arial" charset="0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898244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57188" indent="-357188" algn="l" rtl="0" fontAlgn="base">
        <a:lnSpc>
          <a:spcPct val="94000"/>
        </a:lnSpc>
        <a:spcBef>
          <a:spcPct val="50000"/>
        </a:spcBef>
        <a:spcAft>
          <a:spcPct val="0"/>
        </a:spcAft>
        <a:buClr>
          <a:srgbClr val="C395DF"/>
        </a:buClr>
        <a:buFont typeface="Wingdings" charset="0"/>
        <a:buBlip>
          <a:blip r:embed="rId14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900113" indent="-363538" algn="l" rtl="0" fontAlgn="base">
        <a:lnSpc>
          <a:spcPct val="89000"/>
        </a:lnSpc>
        <a:spcBef>
          <a:spcPct val="25000"/>
        </a:spcBef>
        <a:spcAft>
          <a:spcPct val="0"/>
        </a:spcAft>
        <a:buClr>
          <a:schemeClr val="accent2"/>
        </a:buClr>
        <a:buSzPct val="60000"/>
        <a:buFont typeface="Wingdings" charset="0"/>
        <a:buBlip>
          <a:blip r:embed="rId15"/>
        </a:buBlip>
        <a:defRPr sz="2200">
          <a:solidFill>
            <a:schemeClr val="bg2"/>
          </a:solidFill>
          <a:latin typeface="+mn-lt"/>
          <a:ea typeface="Arial" charset="0"/>
          <a:cs typeface="+mn-cs"/>
        </a:defRPr>
      </a:lvl2pPr>
      <a:lvl3pPr marL="1343025" indent="-263525" algn="l" rtl="0" fontAlgn="base">
        <a:lnSpc>
          <a:spcPct val="85000"/>
        </a:lnSpc>
        <a:spcBef>
          <a:spcPct val="10000"/>
        </a:spcBef>
        <a:spcAft>
          <a:spcPct val="0"/>
        </a:spcAft>
        <a:buClr>
          <a:schemeClr val="tx2"/>
        </a:buClr>
        <a:buSzPct val="35000"/>
        <a:buFont typeface="Wingdings" charset="0"/>
        <a:buBlip>
          <a:blip r:embed="rId16"/>
        </a:buBlip>
        <a:defRPr sz="2000">
          <a:solidFill>
            <a:schemeClr val="bg2"/>
          </a:solidFill>
          <a:latin typeface="+mn-lt"/>
          <a:ea typeface="Arial" charset="0"/>
          <a:cs typeface="+mn-cs"/>
        </a:defRPr>
      </a:lvl3pPr>
      <a:lvl4pPr marL="20320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4pPr>
      <a:lvl5pPr marL="24511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0" y="762000"/>
            <a:ext cx="9140825" cy="60960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9877" tIns="44939" rIns="89877" bIns="44939" anchor="ctr"/>
          <a:lstStyle/>
          <a:p>
            <a:pPr algn="ctr" defTabSz="898525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700" smtClean="0">
              <a:solidFill>
                <a:srgbClr val="000000"/>
              </a:solidFill>
              <a:latin typeface="Times" charset="0"/>
              <a:ea typeface="ＭＳ Ｐゴシック" charset="0"/>
            </a:endParaRP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293813"/>
            <a:ext cx="8193087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1084" tIns="44939" rIns="89877" bIns="44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Symbol" charset="0"/>
              </a:rPr>
              <a:t>	Mastertextformat bearbeiten</a:t>
            </a:r>
          </a:p>
          <a:p>
            <a:pPr lvl="1"/>
            <a:r>
              <a:rPr lang="en-US">
                <a:sym typeface="Symbol" charset="0"/>
              </a:rPr>
              <a:t>	Zweite Ebene</a:t>
            </a:r>
          </a:p>
          <a:p>
            <a:pPr lvl="2"/>
            <a:r>
              <a:rPr lang="en-US">
                <a:sym typeface="Symbol" charset="0"/>
              </a:rPr>
              <a:t>	Dritte Ebene</a:t>
            </a:r>
          </a:p>
          <a:p>
            <a:pPr lvl="3"/>
            <a:r>
              <a:rPr lang="en-US">
                <a:sym typeface="Symbol" charset="0"/>
              </a:rPr>
              <a:t>Vierte Ebene</a:t>
            </a:r>
          </a:p>
          <a:p>
            <a:pPr lvl="4"/>
            <a:r>
              <a:rPr lang="en-US">
                <a:sym typeface="Symbol" charset="0"/>
              </a:rPr>
              <a:t>Fünfte Ebene</a:t>
            </a:r>
          </a:p>
        </p:txBody>
      </p:sp>
      <p:sp>
        <p:nvSpPr>
          <p:cNvPr id="2089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41375" y="0"/>
            <a:ext cx="8304213" cy="762000"/>
          </a:xfrm>
          <a:prstGeom prst="rect">
            <a:avLst/>
          </a:prstGeom>
          <a:gradFill rotWithShape="1">
            <a:gsLst>
              <a:gs pos="0">
                <a:srgbClr val="0C325C"/>
              </a:gs>
              <a:gs pos="100000">
                <a:srgbClr val="CC0000">
                  <a:alpha val="67999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1084" tIns="44939" rIns="89877" bIns="67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Mastertitelformat bearbeiten</a:t>
            </a:r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730250" y="6478588"/>
            <a:ext cx="8070850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7856" tIns="53928" rIns="107856" bIns="53928"/>
          <a:lstStyle/>
          <a:p>
            <a:pPr defTabSz="10795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C0C0C0"/>
                </a:solidFill>
                <a:latin typeface="Arial" charset="0"/>
                <a:ea typeface="ＭＳ Ｐゴシック" charset="0"/>
              </a:rPr>
              <a:t>VLSI Physical Design: From Graph Partitioning to Timing Closure         		Chapter 5: Global Routing</a:t>
            </a:r>
          </a:p>
        </p:txBody>
      </p:sp>
      <p:sp>
        <p:nvSpPr>
          <p:cNvPr id="208914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10513" y="6473825"/>
            <a:ext cx="1081087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>
              <a:spcBef>
                <a:spcPct val="0"/>
              </a:spcBef>
              <a:defRPr sz="1000">
                <a:solidFill>
                  <a:srgbClr val="C0C0C0"/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713C26CF-FAE6-4740-89F7-908BBC5FBA64}" type="slidenum">
              <a:rPr lang="en-US" smtClean="0">
                <a:latin typeface="Arial" charset="0"/>
                <a:ea typeface="ＭＳ Ｐゴシック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 smtClean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08915" name="Object 19"/>
          <p:cNvGraphicFramePr>
            <a:graphicFrameLocks noChangeAspect="1"/>
          </p:cNvGraphicFramePr>
          <p:nvPr userDrawn="1"/>
        </p:nvGraphicFramePr>
        <p:xfrm>
          <a:off x="0" y="0"/>
          <a:ext cx="8413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Photo Editor-Foto" r:id="rId14" imgW="933580" imgH="971686" progId="MSPhotoEd.3">
                  <p:embed/>
                </p:oleObj>
              </mc:Choice>
              <mc:Fallback>
                <p:oleObj name="Photo Editor-Foto" r:id="rId14" imgW="933580" imgH="97168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413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16" name="Text Box 20"/>
          <p:cNvSpPr txBox="1">
            <a:spLocks noChangeArrowheads="1"/>
          </p:cNvSpPr>
          <p:nvPr userDrawn="1"/>
        </p:nvSpPr>
        <p:spPr bwMode="auto">
          <a:xfrm rot="16200000">
            <a:off x="8701088" y="939800"/>
            <a:ext cx="368300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sz="400" smtClean="0">
                <a:solidFill>
                  <a:srgbClr val="EDEDED"/>
                </a:solidFill>
              </a:rPr>
              <a:t>© KLMH</a:t>
            </a:r>
            <a:endParaRPr lang="en-US" altLang="zh-CN" sz="1700" smtClean="0">
              <a:solidFill>
                <a:srgbClr val="EDEDED"/>
              </a:solidFill>
              <a:ea typeface="宋体" charset="0"/>
              <a:cs typeface="宋体" charset="0"/>
            </a:endParaRPr>
          </a:p>
        </p:txBody>
      </p:sp>
      <p:sp>
        <p:nvSpPr>
          <p:cNvPr id="208918" name="Text Box 22"/>
          <p:cNvSpPr txBox="1">
            <a:spLocks noChangeArrowheads="1"/>
          </p:cNvSpPr>
          <p:nvPr userDrawn="1"/>
        </p:nvSpPr>
        <p:spPr bwMode="auto">
          <a:xfrm rot="16200000">
            <a:off x="8874919" y="6553994"/>
            <a:ext cx="325438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sz="400" smtClean="0">
                <a:solidFill>
                  <a:srgbClr val="EDEDED"/>
                </a:solidFill>
              </a:rPr>
              <a:t> Lienig</a:t>
            </a:r>
            <a:endParaRPr lang="en-US" altLang="zh-CN" sz="1700" smtClean="0">
              <a:solidFill>
                <a:srgbClr val="EDEDED"/>
              </a:solidFill>
              <a:ea typeface="宋体" charset="0"/>
              <a:cs typeface="宋体" charset="0"/>
            </a:endParaRPr>
          </a:p>
        </p:txBody>
      </p:sp>
      <p:sp>
        <p:nvSpPr>
          <p:cNvPr id="208919" name="Text Box 23"/>
          <p:cNvSpPr txBox="1">
            <a:spLocks noChangeArrowheads="1"/>
          </p:cNvSpPr>
          <p:nvPr userDrawn="1"/>
        </p:nvSpPr>
        <p:spPr bwMode="auto">
          <a:xfrm rot="16200000">
            <a:off x="8243094" y="5526882"/>
            <a:ext cx="1244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sz="800" smtClean="0">
                <a:solidFill>
                  <a:srgbClr val="C0C0C0"/>
                </a:solidFill>
              </a:rPr>
              <a:t>© 2011 Springer Verlag</a:t>
            </a:r>
            <a:endParaRPr lang="en-US" altLang="zh-CN" sz="1700" smtClean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63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2pPr>
      <a:lvl3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3pPr>
      <a:lvl4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4pPr>
      <a:lvl5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5pPr>
      <a:lvl6pPr marL="4572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6pPr>
      <a:lvl7pPr marL="9144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7pPr>
      <a:lvl8pPr marL="13716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8pPr>
      <a:lvl9pPr marL="18288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charset="0"/>
        <a:buChar char="·"/>
        <a:tabLst>
          <a:tab pos="301625" algn="l"/>
          <a:tab pos="542925" algn="l"/>
        </a:tabLst>
        <a:defRPr sz="1700">
          <a:solidFill>
            <a:schemeClr val="tx1"/>
          </a:solidFill>
          <a:latin typeface="+mn-lt"/>
          <a:ea typeface="+mn-ea"/>
          <a:cs typeface="+mn-cs"/>
          <a:sym typeface="Symbol" charset="0"/>
        </a:defRPr>
      </a:lvl1pPr>
      <a:lvl2pPr marL="301625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charset="0"/>
        <a:buChar char="-"/>
        <a:tabLst>
          <a:tab pos="301625" algn="l"/>
          <a:tab pos="542925" algn="l"/>
        </a:tabLst>
        <a:defRPr sz="1600">
          <a:solidFill>
            <a:schemeClr val="tx1"/>
          </a:solidFill>
          <a:latin typeface="+mn-lt"/>
          <a:ea typeface="+mn-ea"/>
          <a:sym typeface="Symbol" charset="0"/>
        </a:defRPr>
      </a:lvl2pPr>
      <a:lvl3pPr marL="449263" indent="31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3pPr>
      <a:lvl4pPr marL="6762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4pPr>
      <a:lvl5pPr marL="9001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5pPr>
      <a:lvl6pPr marL="13573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6pPr>
      <a:lvl7pPr marL="18145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7pPr>
      <a:lvl8pPr marL="22717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8pPr>
      <a:lvl9pPr marL="27289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ChangeArrowheads="1"/>
          </p:cNvSpPr>
          <p:nvPr/>
        </p:nvSpPr>
        <p:spPr bwMode="auto">
          <a:xfrm>
            <a:off x="0" y="762000"/>
            <a:ext cx="9140825" cy="6096000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9877" tIns="44939" rIns="89877" bIns="44939" anchor="ctr"/>
          <a:lstStyle/>
          <a:p>
            <a:pPr algn="ctr" defTabSz="898525"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1700" smtClean="0">
              <a:solidFill>
                <a:srgbClr val="000000"/>
              </a:solidFill>
              <a:latin typeface="Times" charset="0"/>
              <a:ea typeface="ＭＳ Ｐゴシック" charset="0"/>
            </a:endParaRP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293813"/>
            <a:ext cx="8193087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1084" tIns="44939" rIns="89877" bIns="44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Symbol" charset="0"/>
              </a:rPr>
              <a:t>	Mastertextformat bearbeiten</a:t>
            </a:r>
          </a:p>
          <a:p>
            <a:pPr lvl="1"/>
            <a:r>
              <a:rPr lang="en-US">
                <a:sym typeface="Symbol" charset="0"/>
              </a:rPr>
              <a:t>	Zweite Ebene</a:t>
            </a:r>
          </a:p>
          <a:p>
            <a:pPr lvl="2"/>
            <a:r>
              <a:rPr lang="en-US">
                <a:sym typeface="Symbol" charset="0"/>
              </a:rPr>
              <a:t>	Dritte Ebene</a:t>
            </a:r>
          </a:p>
          <a:p>
            <a:pPr lvl="3"/>
            <a:r>
              <a:rPr lang="en-US">
                <a:sym typeface="Symbol" charset="0"/>
              </a:rPr>
              <a:t>Vierte Ebene</a:t>
            </a:r>
          </a:p>
          <a:p>
            <a:pPr lvl="4"/>
            <a:r>
              <a:rPr lang="en-US">
                <a:sym typeface="Symbol" charset="0"/>
              </a:rPr>
              <a:t>Fünfte Ebene</a:t>
            </a:r>
          </a:p>
        </p:txBody>
      </p:sp>
      <p:sp>
        <p:nvSpPr>
          <p:cNvPr id="2089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841375" y="0"/>
            <a:ext cx="8304213" cy="762000"/>
          </a:xfrm>
          <a:prstGeom prst="rect">
            <a:avLst/>
          </a:prstGeom>
          <a:gradFill rotWithShape="1">
            <a:gsLst>
              <a:gs pos="0">
                <a:srgbClr val="0C325C"/>
              </a:gs>
              <a:gs pos="100000">
                <a:srgbClr val="CC0000">
                  <a:alpha val="67999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91084" tIns="44939" rIns="89877" bIns="67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Mastertitelformat bearbeiten</a:t>
            </a:r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730250" y="6478588"/>
            <a:ext cx="8070850" cy="29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07856" tIns="53928" rIns="107856" bIns="53928"/>
          <a:lstStyle/>
          <a:p>
            <a:pPr defTabSz="10795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smtClean="0">
                <a:solidFill>
                  <a:srgbClr val="C0C0C0"/>
                </a:solidFill>
                <a:latin typeface="Arial" charset="0"/>
                <a:ea typeface="ＭＳ Ｐゴシック" charset="0"/>
              </a:rPr>
              <a:t>VLSI Physical Design: From Graph Partitioning to Timing Closure         		Chapter 5: Global Routing</a:t>
            </a:r>
          </a:p>
        </p:txBody>
      </p:sp>
      <p:sp>
        <p:nvSpPr>
          <p:cNvPr id="208914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10513" y="6473825"/>
            <a:ext cx="1081087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>
              <a:spcBef>
                <a:spcPct val="0"/>
              </a:spcBef>
              <a:defRPr sz="1000">
                <a:solidFill>
                  <a:srgbClr val="C0C0C0"/>
                </a:solidFill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713C26CF-FAE6-4740-89F7-908BBC5FBA64}" type="slidenum">
              <a:rPr lang="en-US" smtClean="0">
                <a:latin typeface="Arial" charset="0"/>
                <a:ea typeface="ＭＳ Ｐゴシック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 smtClean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08915" name="Object 19"/>
          <p:cNvGraphicFramePr>
            <a:graphicFrameLocks noChangeAspect="1"/>
          </p:cNvGraphicFramePr>
          <p:nvPr userDrawn="1"/>
        </p:nvGraphicFramePr>
        <p:xfrm>
          <a:off x="0" y="0"/>
          <a:ext cx="8413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Photo Editor-Foto" r:id="rId14" imgW="933580" imgH="971686" progId="MSPhotoEd.3">
                  <p:embed/>
                </p:oleObj>
              </mc:Choice>
              <mc:Fallback>
                <p:oleObj name="Photo Editor-Foto" r:id="rId14" imgW="933580" imgH="971686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41375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16" name="Text Box 20"/>
          <p:cNvSpPr txBox="1">
            <a:spLocks noChangeArrowheads="1"/>
          </p:cNvSpPr>
          <p:nvPr userDrawn="1"/>
        </p:nvSpPr>
        <p:spPr bwMode="auto">
          <a:xfrm rot="16200000">
            <a:off x="8701088" y="939800"/>
            <a:ext cx="368300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sz="400" smtClean="0">
                <a:solidFill>
                  <a:srgbClr val="EDEDED"/>
                </a:solidFill>
              </a:rPr>
              <a:t>© KLMH</a:t>
            </a:r>
            <a:endParaRPr lang="en-US" altLang="zh-CN" sz="1700" smtClean="0">
              <a:solidFill>
                <a:srgbClr val="EDEDED"/>
              </a:solidFill>
              <a:ea typeface="宋体" charset="0"/>
              <a:cs typeface="宋体" charset="0"/>
            </a:endParaRPr>
          </a:p>
        </p:txBody>
      </p:sp>
      <p:sp>
        <p:nvSpPr>
          <p:cNvPr id="208918" name="Text Box 22"/>
          <p:cNvSpPr txBox="1">
            <a:spLocks noChangeArrowheads="1"/>
          </p:cNvSpPr>
          <p:nvPr userDrawn="1"/>
        </p:nvSpPr>
        <p:spPr bwMode="auto">
          <a:xfrm rot="16200000">
            <a:off x="8874919" y="6553994"/>
            <a:ext cx="325438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sz="400" smtClean="0">
                <a:solidFill>
                  <a:srgbClr val="EDEDED"/>
                </a:solidFill>
              </a:rPr>
              <a:t> Lienig</a:t>
            </a:r>
            <a:endParaRPr lang="en-US" altLang="zh-CN" sz="1700" smtClean="0">
              <a:solidFill>
                <a:srgbClr val="EDEDED"/>
              </a:solidFill>
              <a:ea typeface="宋体" charset="0"/>
              <a:cs typeface="宋体" charset="0"/>
            </a:endParaRPr>
          </a:p>
        </p:txBody>
      </p:sp>
      <p:sp>
        <p:nvSpPr>
          <p:cNvPr id="208919" name="Text Box 23"/>
          <p:cNvSpPr txBox="1">
            <a:spLocks noChangeArrowheads="1"/>
          </p:cNvSpPr>
          <p:nvPr userDrawn="1"/>
        </p:nvSpPr>
        <p:spPr bwMode="auto">
          <a:xfrm rot="16200000">
            <a:off x="8243094" y="5526882"/>
            <a:ext cx="1244600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7281" tIns="43641" rIns="87281" bIns="43641">
            <a:spAutoFit/>
          </a:bodyPr>
          <a:lstStyle>
            <a:lvl1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871538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sz="800" smtClean="0">
                <a:solidFill>
                  <a:srgbClr val="C0C0C0"/>
                </a:solidFill>
              </a:rPr>
              <a:t>© 2011 Springer Verlag</a:t>
            </a:r>
            <a:endParaRPr lang="en-US" altLang="zh-CN" sz="1700" smtClean="0">
              <a:solidFill>
                <a:srgbClr val="000000"/>
              </a:solidFill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06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8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8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8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8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8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89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089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2pPr>
      <a:lvl3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3pPr>
      <a:lvl4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4pPr>
      <a:lvl5pPr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5pPr>
      <a:lvl6pPr marL="4572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6pPr>
      <a:lvl7pPr marL="9144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7pPr>
      <a:lvl8pPr marL="13716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8pPr>
      <a:lvl9pPr marL="1828800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charset="0"/>
        <a:buChar char="·"/>
        <a:tabLst>
          <a:tab pos="301625" algn="l"/>
          <a:tab pos="542925" algn="l"/>
        </a:tabLst>
        <a:defRPr sz="1700">
          <a:solidFill>
            <a:schemeClr val="tx1"/>
          </a:solidFill>
          <a:latin typeface="+mn-lt"/>
          <a:ea typeface="+mn-ea"/>
          <a:cs typeface="+mn-cs"/>
          <a:sym typeface="Symbol" charset="0"/>
        </a:defRPr>
      </a:lvl1pPr>
      <a:lvl2pPr marL="301625" algn="l" defTabSz="898525" rtl="0" eaLnBrk="0" fontAlgn="base" hangingPunct="0">
        <a:lnSpc>
          <a:spcPct val="102000"/>
        </a:lnSpc>
        <a:spcBef>
          <a:spcPct val="50000"/>
        </a:spcBef>
        <a:spcAft>
          <a:spcPct val="0"/>
        </a:spcAft>
        <a:buClr>
          <a:srgbClr val="CC0000"/>
        </a:buClr>
        <a:buFont typeface="Symbol" charset="0"/>
        <a:buChar char="-"/>
        <a:tabLst>
          <a:tab pos="301625" algn="l"/>
          <a:tab pos="542925" algn="l"/>
        </a:tabLst>
        <a:defRPr sz="1600">
          <a:solidFill>
            <a:schemeClr val="tx1"/>
          </a:solidFill>
          <a:latin typeface="+mn-lt"/>
          <a:ea typeface="+mn-ea"/>
          <a:sym typeface="Symbol" charset="0"/>
        </a:defRPr>
      </a:lvl2pPr>
      <a:lvl3pPr marL="449263" indent="31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3pPr>
      <a:lvl4pPr marL="676275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4pPr>
      <a:lvl5pPr marL="9001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5pPr>
      <a:lvl6pPr marL="13573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6pPr>
      <a:lvl7pPr marL="18145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7pPr>
      <a:lvl8pPr marL="22717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8pPr>
      <a:lvl9pPr marL="2728913" algn="l" defTabSz="898525" rtl="0" eaLnBrk="0" fontAlgn="base" hangingPunct="0">
        <a:lnSpc>
          <a:spcPts val="2350"/>
        </a:lnSpc>
        <a:spcBef>
          <a:spcPct val="0"/>
        </a:spcBef>
        <a:spcAft>
          <a:spcPct val="0"/>
        </a:spcAft>
        <a:tabLst>
          <a:tab pos="301625" algn="l"/>
          <a:tab pos="542925" algn="l"/>
        </a:tabLst>
        <a:defRPr sz="1500">
          <a:solidFill>
            <a:schemeClr val="tx1"/>
          </a:solidFill>
          <a:latin typeface="+mn-lt"/>
          <a:ea typeface="+mn-ea"/>
          <a:sym typeface="Symbol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4724400"/>
            <a:ext cx="200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Mustafa Ozdal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68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88AFF-60DF-BA48-A6AC-AD95D7F5C225}" type="slidenum">
              <a:rPr lang="en-US"/>
              <a:pPr/>
              <a:t>10</a:t>
            </a:fld>
            <a:endParaRPr lang="en-US"/>
          </a:p>
        </p:txBody>
      </p:sp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>
                <a:solidFill>
                  <a:srgbClr val="FFFFFF"/>
                </a:solidFill>
              </a:rPr>
              <a:t>Floorplanning</a:t>
            </a:r>
            <a:r>
              <a:rPr lang="de-DE" sz="2800" dirty="0">
                <a:solidFill>
                  <a:srgbClr val="FFFFFF"/>
                </a:solidFill>
              </a:rPr>
              <a:t> Problem</a:t>
            </a:r>
            <a:endParaRPr lang="en-US" altLang="zh-CN" dirty="0">
              <a:ea typeface="宋体" charset="0"/>
              <a:cs typeface="宋体" charset="0"/>
            </a:endParaRPr>
          </a:p>
        </p:txBody>
      </p:sp>
      <p:sp>
        <p:nvSpPr>
          <p:cNvPr id="663575" name="Rectangle 23"/>
          <p:cNvSpPr>
            <a:spLocks noChangeArrowheads="1"/>
          </p:cNvSpPr>
          <p:nvPr/>
        </p:nvSpPr>
        <p:spPr bwMode="auto">
          <a:xfrm rot="5400000">
            <a:off x="3311525" y="4329113"/>
            <a:ext cx="360363" cy="719137"/>
          </a:xfrm>
          <a:prstGeom prst="rect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grpSp>
        <p:nvGrpSpPr>
          <p:cNvPr id="663576" name="Group 24"/>
          <p:cNvGrpSpPr>
            <a:grpSpLocks/>
          </p:cNvGrpSpPr>
          <p:nvPr/>
        </p:nvGrpSpPr>
        <p:grpSpPr bwMode="auto">
          <a:xfrm>
            <a:off x="971550" y="5588000"/>
            <a:ext cx="720725" cy="720725"/>
            <a:chOff x="612" y="3520"/>
            <a:chExt cx="454" cy="454"/>
          </a:xfrm>
        </p:grpSpPr>
        <p:sp>
          <p:nvSpPr>
            <p:cNvPr id="663577" name="Rectangle 25"/>
            <p:cNvSpPr>
              <a:spLocks noChangeArrowheads="1"/>
            </p:cNvSpPr>
            <p:nvPr/>
          </p:nvSpPr>
          <p:spPr bwMode="auto">
            <a:xfrm>
              <a:off x="612" y="3520"/>
              <a:ext cx="21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663578" name="Rectangle 26"/>
            <p:cNvSpPr>
              <a:spLocks noChangeArrowheads="1"/>
            </p:cNvSpPr>
            <p:nvPr/>
          </p:nvSpPr>
          <p:spPr bwMode="auto">
            <a:xfrm>
              <a:off x="829" y="3520"/>
              <a:ext cx="23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63579" name="Group 27"/>
          <p:cNvGrpSpPr>
            <a:grpSpLocks/>
          </p:cNvGrpSpPr>
          <p:nvPr/>
        </p:nvGrpSpPr>
        <p:grpSpPr bwMode="auto">
          <a:xfrm>
            <a:off x="4573588" y="3068638"/>
            <a:ext cx="344487" cy="1081087"/>
            <a:chOff x="612" y="1706"/>
            <a:chExt cx="217" cy="908"/>
          </a:xfrm>
        </p:grpSpPr>
        <p:sp>
          <p:nvSpPr>
            <p:cNvPr id="663580" name="Rectangle 28"/>
            <p:cNvSpPr>
              <a:spLocks noChangeArrowheads="1"/>
            </p:cNvSpPr>
            <p:nvPr/>
          </p:nvSpPr>
          <p:spPr bwMode="auto">
            <a:xfrm>
              <a:off x="612" y="2160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663581" name="Rectangle 29"/>
            <p:cNvSpPr>
              <a:spLocks noChangeArrowheads="1"/>
            </p:cNvSpPr>
            <p:nvPr/>
          </p:nvSpPr>
          <p:spPr bwMode="auto">
            <a:xfrm>
              <a:off x="612" y="1706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63582" name="Rectangle 30"/>
          <p:cNvSpPr>
            <a:spLocks noChangeArrowheads="1"/>
          </p:cNvSpPr>
          <p:nvPr/>
        </p:nvSpPr>
        <p:spPr bwMode="auto">
          <a:xfrm>
            <a:off x="522288" y="2079625"/>
            <a:ext cx="7289800" cy="674688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/>
          <a:p>
            <a:endParaRPr lang="en-US"/>
          </a:p>
        </p:txBody>
      </p:sp>
      <p:grpSp>
        <p:nvGrpSpPr>
          <p:cNvPr id="663584" name="Group 32"/>
          <p:cNvGrpSpPr>
            <a:grpSpLocks/>
          </p:cNvGrpSpPr>
          <p:nvPr/>
        </p:nvGrpSpPr>
        <p:grpSpPr bwMode="auto">
          <a:xfrm>
            <a:off x="971550" y="3429000"/>
            <a:ext cx="720725" cy="720725"/>
            <a:chOff x="612" y="2160"/>
            <a:chExt cx="454" cy="454"/>
          </a:xfrm>
        </p:grpSpPr>
        <p:sp>
          <p:nvSpPr>
            <p:cNvPr id="663585" name="Rectangle 33"/>
            <p:cNvSpPr>
              <a:spLocks noChangeArrowheads="1"/>
            </p:cNvSpPr>
            <p:nvPr/>
          </p:nvSpPr>
          <p:spPr bwMode="auto">
            <a:xfrm>
              <a:off x="612" y="2160"/>
              <a:ext cx="23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663586" name="Rectangle 34"/>
            <p:cNvSpPr>
              <a:spLocks noChangeArrowheads="1"/>
            </p:cNvSpPr>
            <p:nvPr/>
          </p:nvSpPr>
          <p:spPr bwMode="auto">
            <a:xfrm>
              <a:off x="849" y="2160"/>
              <a:ext cx="21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63587" name="Rectangle 35"/>
          <p:cNvSpPr>
            <a:spLocks noChangeArrowheads="1"/>
          </p:cNvSpPr>
          <p:nvPr/>
        </p:nvSpPr>
        <p:spPr bwMode="auto">
          <a:xfrm rot="5400000">
            <a:off x="1150938" y="2889250"/>
            <a:ext cx="360362" cy="719138"/>
          </a:xfrm>
          <a:prstGeom prst="rect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grpSp>
        <p:nvGrpSpPr>
          <p:cNvPr id="663588" name="Group 36"/>
          <p:cNvGrpSpPr>
            <a:grpSpLocks/>
          </p:cNvGrpSpPr>
          <p:nvPr/>
        </p:nvGrpSpPr>
        <p:grpSpPr bwMode="auto">
          <a:xfrm>
            <a:off x="1692275" y="3068638"/>
            <a:ext cx="344488" cy="1081087"/>
            <a:chOff x="612" y="1706"/>
            <a:chExt cx="217" cy="908"/>
          </a:xfrm>
        </p:grpSpPr>
        <p:sp>
          <p:nvSpPr>
            <p:cNvPr id="663589" name="Rectangle 37"/>
            <p:cNvSpPr>
              <a:spLocks noChangeArrowheads="1"/>
            </p:cNvSpPr>
            <p:nvPr/>
          </p:nvSpPr>
          <p:spPr bwMode="auto">
            <a:xfrm>
              <a:off x="612" y="2160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663590" name="Rectangle 38"/>
            <p:cNvSpPr>
              <a:spLocks noChangeArrowheads="1"/>
            </p:cNvSpPr>
            <p:nvPr/>
          </p:nvSpPr>
          <p:spPr bwMode="auto">
            <a:xfrm>
              <a:off x="612" y="1706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63591" name="Line 39"/>
          <p:cNvSpPr>
            <a:spLocks noChangeShapeType="1"/>
          </p:cNvSpPr>
          <p:nvPr/>
        </p:nvSpPr>
        <p:spPr bwMode="auto">
          <a:xfrm flipV="1">
            <a:off x="1347788" y="4365625"/>
            <a:ext cx="0" cy="10795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sp>
        <p:nvSpPr>
          <p:cNvPr id="663592" name="Freeform 40"/>
          <p:cNvSpPr>
            <a:spLocks/>
          </p:cNvSpPr>
          <p:nvPr/>
        </p:nvSpPr>
        <p:spPr bwMode="auto">
          <a:xfrm>
            <a:off x="1619250" y="2852738"/>
            <a:ext cx="1584325" cy="1524000"/>
          </a:xfrm>
          <a:custGeom>
            <a:avLst/>
            <a:gdLst>
              <a:gd name="T0" fmla="*/ 1316 w 1316"/>
              <a:gd name="T1" fmla="*/ 960 h 960"/>
              <a:gd name="T2" fmla="*/ 681 w 1316"/>
              <a:gd name="T3" fmla="*/ 144 h 960"/>
              <a:gd name="T4" fmla="*/ 0 w 1316"/>
              <a:gd name="T5" fmla="*/ 98 h 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16" h="960">
                <a:moveTo>
                  <a:pt x="1316" y="960"/>
                </a:moveTo>
                <a:cubicBezTo>
                  <a:pt x="1108" y="624"/>
                  <a:pt x="900" y="288"/>
                  <a:pt x="681" y="144"/>
                </a:cubicBezTo>
                <a:cubicBezTo>
                  <a:pt x="462" y="0"/>
                  <a:pt x="231" y="49"/>
                  <a:pt x="0" y="98"/>
                </a:cubicBezTo>
              </a:path>
            </a:pathLst>
          </a:custGeom>
          <a:noFill/>
          <a:ln w="38100" cap="flat" cmpd="sng">
            <a:solidFill>
              <a:srgbClr val="333399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sp>
        <p:nvSpPr>
          <p:cNvPr id="663593" name="Line 41"/>
          <p:cNvSpPr>
            <a:spLocks noChangeShapeType="1"/>
          </p:cNvSpPr>
          <p:nvPr/>
        </p:nvSpPr>
        <p:spPr bwMode="auto">
          <a:xfrm flipH="1">
            <a:off x="2195513" y="3609975"/>
            <a:ext cx="2232025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/>
          <a:p>
            <a:endParaRPr lang="en-US"/>
          </a:p>
        </p:txBody>
      </p:sp>
      <p:sp>
        <p:nvSpPr>
          <p:cNvPr id="663595" name="Text Box 43"/>
          <p:cNvSpPr txBox="1">
            <a:spLocks noChangeArrowheads="1"/>
          </p:cNvSpPr>
          <p:nvPr/>
        </p:nvSpPr>
        <p:spPr bwMode="auto">
          <a:xfrm>
            <a:off x="657225" y="1268413"/>
            <a:ext cx="5543550" cy="160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sz="1400">
                <a:ea typeface="宋体" charset="0"/>
                <a:cs typeface="宋体" charset="0"/>
              </a:rPr>
              <a:t>Example</a:t>
            </a:r>
          </a:p>
          <a:p>
            <a:r>
              <a:rPr lang="en-US" altLang="zh-CN" sz="1400">
                <a:ea typeface="宋体" charset="0"/>
                <a:cs typeface="宋体" charset="0"/>
              </a:rPr>
              <a:t>Given: Three blocks with the following potential widths and heights </a:t>
            </a:r>
          </a:p>
          <a:p>
            <a:r>
              <a:rPr lang="en-US" altLang="zh-CN" sz="1400">
                <a:solidFill>
                  <a:srgbClr val="CC00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400" i="1">
                <a:solidFill>
                  <a:srgbClr val="CC0000"/>
                </a:solidFill>
                <a:ea typeface="宋体" charset="0"/>
                <a:cs typeface="宋体" charset="0"/>
              </a:rPr>
              <a:t>A</a:t>
            </a:r>
            <a:r>
              <a:rPr lang="en-US" altLang="zh-CN" sz="1400">
                <a:ea typeface="宋体" charset="0"/>
                <a:cs typeface="宋体" charset="0"/>
              </a:rPr>
              <a:t>: </a:t>
            </a:r>
            <a:r>
              <a:rPr lang="en-US" altLang="zh-CN" sz="1400" i="1">
                <a:ea typeface="宋体" charset="0"/>
                <a:cs typeface="宋体" charset="0"/>
              </a:rPr>
              <a:t>w </a:t>
            </a:r>
            <a:r>
              <a:rPr lang="en-US" altLang="zh-CN" sz="1400">
                <a:ea typeface="宋体" charset="0"/>
                <a:cs typeface="宋体" charset="0"/>
              </a:rPr>
              <a:t>= 1,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4  or  </a:t>
            </a:r>
            <a:r>
              <a:rPr lang="en-US" altLang="zh-CN" sz="1400" i="1">
                <a:ea typeface="宋体" charset="0"/>
                <a:cs typeface="宋体" charset="0"/>
              </a:rPr>
              <a:t>w = </a:t>
            </a:r>
            <a:r>
              <a:rPr lang="en-US" altLang="zh-CN" sz="1400">
                <a:ea typeface="宋体" charset="0"/>
                <a:cs typeface="宋体" charset="0"/>
              </a:rPr>
              <a:t> 4,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1  or  </a:t>
            </a:r>
            <a:r>
              <a:rPr lang="en-US" altLang="zh-CN" sz="1400" i="1">
                <a:ea typeface="宋体" charset="0"/>
                <a:cs typeface="宋体" charset="0"/>
              </a:rPr>
              <a:t>w =</a:t>
            </a:r>
            <a:r>
              <a:rPr lang="en-US" altLang="zh-CN" sz="1400">
                <a:ea typeface="宋体" charset="0"/>
                <a:cs typeface="宋体" charset="0"/>
              </a:rPr>
              <a:t> 2,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2</a:t>
            </a:r>
          </a:p>
          <a:p>
            <a:r>
              <a:rPr lang="en-US" altLang="zh-CN" sz="1400">
                <a:solidFill>
                  <a:srgbClr val="333399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400" i="1">
                <a:solidFill>
                  <a:srgbClr val="333399"/>
                </a:solidFill>
                <a:ea typeface="宋体" charset="0"/>
                <a:cs typeface="宋体" charset="0"/>
              </a:rPr>
              <a:t>B</a:t>
            </a:r>
            <a:r>
              <a:rPr lang="en-US" altLang="zh-CN" sz="1400">
                <a:ea typeface="宋体" charset="0"/>
                <a:cs typeface="宋体" charset="0"/>
              </a:rPr>
              <a:t>: </a:t>
            </a:r>
            <a:r>
              <a:rPr lang="en-US" altLang="zh-CN" sz="1400" i="1">
                <a:ea typeface="宋体" charset="0"/>
                <a:cs typeface="宋体" charset="0"/>
              </a:rPr>
              <a:t>w </a:t>
            </a:r>
            <a:r>
              <a:rPr lang="en-US" altLang="zh-CN" sz="1400">
                <a:ea typeface="宋体" charset="0"/>
                <a:cs typeface="宋体" charset="0"/>
              </a:rPr>
              <a:t>= 1,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2  or  </a:t>
            </a:r>
            <a:r>
              <a:rPr lang="en-US" altLang="zh-CN" sz="1400" i="1">
                <a:ea typeface="宋体" charset="0"/>
                <a:cs typeface="宋体" charset="0"/>
              </a:rPr>
              <a:t>w =</a:t>
            </a:r>
            <a:r>
              <a:rPr lang="en-US" altLang="zh-CN" sz="1400">
                <a:ea typeface="宋体" charset="0"/>
                <a:cs typeface="宋体" charset="0"/>
              </a:rPr>
              <a:t> 2, 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1  </a:t>
            </a:r>
          </a:p>
          <a:p>
            <a:r>
              <a:rPr lang="en-US" altLang="zh-CN" sz="1400">
                <a:solidFill>
                  <a:srgbClr val="0066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400" i="1">
                <a:solidFill>
                  <a:srgbClr val="006600"/>
                </a:solidFill>
                <a:ea typeface="宋体" charset="0"/>
                <a:cs typeface="宋体" charset="0"/>
              </a:rPr>
              <a:t>C</a:t>
            </a:r>
            <a:r>
              <a:rPr lang="en-US" altLang="zh-CN" sz="1400">
                <a:ea typeface="宋体" charset="0"/>
                <a:cs typeface="宋体" charset="0"/>
              </a:rPr>
              <a:t>: </a:t>
            </a:r>
            <a:r>
              <a:rPr lang="en-US" altLang="zh-CN" sz="1400" i="1">
                <a:ea typeface="宋体" charset="0"/>
                <a:cs typeface="宋体" charset="0"/>
              </a:rPr>
              <a:t>w</a:t>
            </a:r>
            <a:r>
              <a:rPr lang="en-US" altLang="zh-CN" sz="1400">
                <a:ea typeface="宋体" charset="0"/>
                <a:cs typeface="宋体" charset="0"/>
              </a:rPr>
              <a:t> = 1,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3  or  </a:t>
            </a:r>
            <a:r>
              <a:rPr lang="en-US" altLang="zh-CN" sz="1400" i="1">
                <a:ea typeface="宋体" charset="0"/>
                <a:cs typeface="宋体" charset="0"/>
              </a:rPr>
              <a:t>w =</a:t>
            </a:r>
            <a:r>
              <a:rPr lang="en-US" altLang="zh-CN" sz="1400">
                <a:ea typeface="宋体" charset="0"/>
                <a:cs typeface="宋体" charset="0"/>
              </a:rPr>
              <a:t> 3,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1</a:t>
            </a:r>
            <a:br>
              <a:rPr lang="en-US" altLang="zh-CN" sz="1400">
                <a:ea typeface="宋体" charset="0"/>
                <a:cs typeface="宋体" charset="0"/>
              </a:rPr>
            </a:br>
            <a:endParaRPr lang="en-US" altLang="zh-CN" sz="1400">
              <a:ea typeface="宋体" charset="0"/>
              <a:cs typeface="宋体" charset="0"/>
            </a:endParaRPr>
          </a:p>
          <a:p>
            <a:r>
              <a:rPr lang="en-US" altLang="zh-CN" sz="1400">
                <a:ea typeface="宋体" charset="0"/>
                <a:cs typeface="宋体" charset="0"/>
              </a:rPr>
              <a:t>Task: Floorplan with minimum total area enclosed </a:t>
            </a:r>
          </a:p>
        </p:txBody>
      </p:sp>
    </p:spTree>
    <p:extLst>
      <p:ext uri="{BB962C8B-B14F-4D97-AF65-F5344CB8AC3E}">
        <p14:creationId xmlns:p14="http://schemas.microsoft.com/office/powerpoint/2010/main" val="12453678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6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663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663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6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63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63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6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63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663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75" grpId="0" animBg="1"/>
      <p:bldP spid="663587" grpId="0" animBg="1"/>
      <p:bldP spid="663591" grpId="0" animBg="1"/>
      <p:bldP spid="663591" grpId="1" animBg="1"/>
      <p:bldP spid="663592" grpId="0" animBg="1"/>
      <p:bldP spid="663592" grpId="1" animBg="1"/>
      <p:bldP spid="663593" grpId="0" animBg="1"/>
      <p:bldP spid="66359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8E06F-2765-A541-99E8-24BBA06C9E12}" type="slidenum">
              <a:rPr lang="en-US"/>
              <a:pPr/>
              <a:t>11</a:t>
            </a:fld>
            <a:endParaRPr lang="en-US"/>
          </a:p>
        </p:txBody>
      </p:sp>
      <p:sp>
        <p:nvSpPr>
          <p:cNvPr id="75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>
                <a:solidFill>
                  <a:srgbClr val="FFFFFF"/>
                </a:solidFill>
              </a:rPr>
              <a:t>Floorplanning</a:t>
            </a:r>
            <a:r>
              <a:rPr lang="de-DE" sz="2800" dirty="0">
                <a:solidFill>
                  <a:srgbClr val="FFFFFF"/>
                </a:solidFill>
              </a:rPr>
              <a:t> Problem</a:t>
            </a:r>
            <a:endParaRPr lang="en-US" altLang="zh-CN" dirty="0">
              <a:ea typeface="宋体" charset="0"/>
              <a:cs typeface="宋体" charset="0"/>
            </a:endParaRPr>
          </a:p>
        </p:txBody>
      </p:sp>
      <p:sp>
        <p:nvSpPr>
          <p:cNvPr id="755722" name="Rectangle 10"/>
          <p:cNvSpPr>
            <a:spLocks noChangeArrowheads="1"/>
          </p:cNvSpPr>
          <p:nvPr/>
        </p:nvSpPr>
        <p:spPr bwMode="auto">
          <a:xfrm>
            <a:off x="522288" y="2079625"/>
            <a:ext cx="7289800" cy="674688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/>
          <a:p>
            <a:endParaRPr lang="en-US"/>
          </a:p>
        </p:txBody>
      </p:sp>
      <p:grpSp>
        <p:nvGrpSpPr>
          <p:cNvPr id="755723" name="Group 11"/>
          <p:cNvGrpSpPr>
            <a:grpSpLocks/>
          </p:cNvGrpSpPr>
          <p:nvPr/>
        </p:nvGrpSpPr>
        <p:grpSpPr bwMode="auto">
          <a:xfrm>
            <a:off x="971550" y="3429000"/>
            <a:ext cx="720725" cy="720725"/>
            <a:chOff x="612" y="2160"/>
            <a:chExt cx="454" cy="454"/>
          </a:xfrm>
        </p:grpSpPr>
        <p:sp>
          <p:nvSpPr>
            <p:cNvPr id="755724" name="Rectangle 12"/>
            <p:cNvSpPr>
              <a:spLocks noChangeArrowheads="1"/>
            </p:cNvSpPr>
            <p:nvPr/>
          </p:nvSpPr>
          <p:spPr bwMode="auto">
            <a:xfrm>
              <a:off x="612" y="2160"/>
              <a:ext cx="23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755725" name="Rectangle 13"/>
            <p:cNvSpPr>
              <a:spLocks noChangeArrowheads="1"/>
            </p:cNvSpPr>
            <p:nvPr/>
          </p:nvSpPr>
          <p:spPr bwMode="auto">
            <a:xfrm>
              <a:off x="849" y="2160"/>
              <a:ext cx="21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55726" name="Rectangle 14"/>
          <p:cNvSpPr>
            <a:spLocks noChangeArrowheads="1"/>
          </p:cNvSpPr>
          <p:nvPr/>
        </p:nvSpPr>
        <p:spPr bwMode="auto">
          <a:xfrm rot="5400000">
            <a:off x="1150938" y="2889250"/>
            <a:ext cx="360362" cy="719138"/>
          </a:xfrm>
          <a:prstGeom prst="rect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grpSp>
        <p:nvGrpSpPr>
          <p:cNvPr id="755727" name="Group 15"/>
          <p:cNvGrpSpPr>
            <a:grpSpLocks/>
          </p:cNvGrpSpPr>
          <p:nvPr/>
        </p:nvGrpSpPr>
        <p:grpSpPr bwMode="auto">
          <a:xfrm>
            <a:off x="1692275" y="3068638"/>
            <a:ext cx="344488" cy="1081087"/>
            <a:chOff x="612" y="1706"/>
            <a:chExt cx="217" cy="908"/>
          </a:xfrm>
        </p:grpSpPr>
        <p:sp>
          <p:nvSpPr>
            <p:cNvPr id="755728" name="Rectangle 16"/>
            <p:cNvSpPr>
              <a:spLocks noChangeArrowheads="1"/>
            </p:cNvSpPr>
            <p:nvPr/>
          </p:nvSpPr>
          <p:spPr bwMode="auto">
            <a:xfrm>
              <a:off x="612" y="2160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755729" name="Rectangle 17"/>
            <p:cNvSpPr>
              <a:spLocks noChangeArrowheads="1"/>
            </p:cNvSpPr>
            <p:nvPr/>
          </p:nvSpPr>
          <p:spPr bwMode="auto">
            <a:xfrm>
              <a:off x="612" y="1706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55733" name="Text Box 21"/>
          <p:cNvSpPr txBox="1">
            <a:spLocks noChangeArrowheads="1"/>
          </p:cNvSpPr>
          <p:nvPr/>
        </p:nvSpPr>
        <p:spPr bwMode="auto">
          <a:xfrm>
            <a:off x="647700" y="4557713"/>
            <a:ext cx="7027863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de-DE" sz="1400"/>
              <a:t>Solution:</a:t>
            </a:r>
          </a:p>
          <a:p>
            <a:r>
              <a:rPr lang="de-DE" sz="1400"/>
              <a:t>Aspect ratios</a:t>
            </a:r>
            <a:br>
              <a:rPr lang="de-DE" sz="1400"/>
            </a:br>
            <a:r>
              <a:rPr lang="de-DE" sz="1400">
                <a:solidFill>
                  <a:srgbClr val="CC0000"/>
                </a:solidFill>
              </a:rPr>
              <a:t>Block </a:t>
            </a:r>
            <a:r>
              <a:rPr lang="de-DE" sz="1400" i="1">
                <a:solidFill>
                  <a:srgbClr val="CC0000"/>
                </a:solidFill>
              </a:rPr>
              <a:t>A</a:t>
            </a:r>
            <a:r>
              <a:rPr lang="de-DE" sz="1400">
                <a:solidFill>
                  <a:srgbClr val="CC0000"/>
                </a:solidFill>
              </a:rPr>
              <a:t> with </a:t>
            </a:r>
            <a:r>
              <a:rPr lang="de-DE" sz="1400" i="1">
                <a:solidFill>
                  <a:srgbClr val="CC0000"/>
                </a:solidFill>
              </a:rPr>
              <a:t>w =</a:t>
            </a:r>
            <a:r>
              <a:rPr lang="de-DE" sz="1400">
                <a:solidFill>
                  <a:srgbClr val="CC0000"/>
                </a:solidFill>
              </a:rPr>
              <a:t> 2, </a:t>
            </a:r>
            <a:r>
              <a:rPr lang="de-DE" sz="1400" i="1">
                <a:solidFill>
                  <a:srgbClr val="CC0000"/>
                </a:solidFill>
              </a:rPr>
              <a:t>h </a:t>
            </a:r>
            <a:r>
              <a:rPr lang="de-DE" sz="1400">
                <a:solidFill>
                  <a:srgbClr val="CC0000"/>
                </a:solidFill>
              </a:rPr>
              <a:t>= 2</a:t>
            </a:r>
            <a:r>
              <a:rPr lang="de-DE" sz="1400"/>
              <a:t>;  </a:t>
            </a:r>
            <a:r>
              <a:rPr lang="de-DE" sz="1400">
                <a:solidFill>
                  <a:srgbClr val="333399"/>
                </a:solidFill>
              </a:rPr>
              <a:t>Block </a:t>
            </a:r>
            <a:r>
              <a:rPr lang="de-DE" sz="1400" i="1">
                <a:solidFill>
                  <a:srgbClr val="333399"/>
                </a:solidFill>
              </a:rPr>
              <a:t>B</a:t>
            </a:r>
            <a:r>
              <a:rPr lang="de-DE" sz="1400">
                <a:solidFill>
                  <a:srgbClr val="333399"/>
                </a:solidFill>
              </a:rPr>
              <a:t> with </a:t>
            </a:r>
            <a:r>
              <a:rPr lang="de-DE" sz="1400" i="1">
                <a:solidFill>
                  <a:srgbClr val="333399"/>
                </a:solidFill>
              </a:rPr>
              <a:t>w</a:t>
            </a:r>
            <a:r>
              <a:rPr lang="de-DE" sz="1400">
                <a:solidFill>
                  <a:srgbClr val="333399"/>
                </a:solidFill>
              </a:rPr>
              <a:t> = 2, </a:t>
            </a:r>
            <a:r>
              <a:rPr lang="de-DE" sz="1400" i="1">
                <a:solidFill>
                  <a:srgbClr val="333399"/>
                </a:solidFill>
              </a:rPr>
              <a:t>h </a:t>
            </a:r>
            <a:r>
              <a:rPr lang="de-DE" sz="1400">
                <a:solidFill>
                  <a:srgbClr val="333399"/>
                </a:solidFill>
              </a:rPr>
              <a:t>= 1</a:t>
            </a:r>
            <a:r>
              <a:rPr lang="de-DE" sz="1400"/>
              <a:t>;  </a:t>
            </a:r>
            <a:r>
              <a:rPr lang="de-DE" sz="1400">
                <a:solidFill>
                  <a:srgbClr val="006600"/>
                </a:solidFill>
              </a:rPr>
              <a:t>Block </a:t>
            </a:r>
            <a:r>
              <a:rPr lang="de-DE" sz="1400" i="1">
                <a:solidFill>
                  <a:srgbClr val="006600"/>
                </a:solidFill>
              </a:rPr>
              <a:t>C</a:t>
            </a:r>
            <a:r>
              <a:rPr lang="de-DE" sz="1400">
                <a:solidFill>
                  <a:srgbClr val="006600"/>
                </a:solidFill>
              </a:rPr>
              <a:t> with </a:t>
            </a:r>
            <a:r>
              <a:rPr lang="de-DE" sz="1400" i="1">
                <a:solidFill>
                  <a:srgbClr val="006600"/>
                </a:solidFill>
              </a:rPr>
              <a:t>w =</a:t>
            </a:r>
            <a:r>
              <a:rPr lang="de-DE" sz="1400">
                <a:solidFill>
                  <a:srgbClr val="006600"/>
                </a:solidFill>
              </a:rPr>
              <a:t> 1, </a:t>
            </a:r>
            <a:r>
              <a:rPr lang="de-DE" sz="1400" i="1">
                <a:solidFill>
                  <a:srgbClr val="006600"/>
                </a:solidFill>
              </a:rPr>
              <a:t>h </a:t>
            </a:r>
            <a:r>
              <a:rPr lang="de-DE" sz="1400">
                <a:solidFill>
                  <a:srgbClr val="006600"/>
                </a:solidFill>
              </a:rPr>
              <a:t>= 3</a:t>
            </a:r>
          </a:p>
          <a:p>
            <a:endParaRPr lang="de-DE" sz="1400"/>
          </a:p>
          <a:p>
            <a:r>
              <a:rPr lang="en-US" altLang="zh-CN" sz="1400">
                <a:ea typeface="宋体" charset="0"/>
                <a:cs typeface="宋体" charset="0"/>
              </a:rPr>
              <a:t>This floorplan has a global bounding box with minimum possible area (9 square units).</a:t>
            </a:r>
          </a:p>
        </p:txBody>
      </p:sp>
      <p:sp>
        <p:nvSpPr>
          <p:cNvPr id="755734" name="Text Box 22"/>
          <p:cNvSpPr txBox="1">
            <a:spLocks noChangeArrowheads="1"/>
          </p:cNvSpPr>
          <p:nvPr/>
        </p:nvSpPr>
        <p:spPr bwMode="auto">
          <a:xfrm>
            <a:off x="657225" y="1268413"/>
            <a:ext cx="5543550" cy="160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sz="1400">
                <a:ea typeface="宋体" charset="0"/>
                <a:cs typeface="宋体" charset="0"/>
              </a:rPr>
              <a:t>Example</a:t>
            </a:r>
          </a:p>
          <a:p>
            <a:r>
              <a:rPr lang="en-US" altLang="zh-CN" sz="1400">
                <a:ea typeface="宋体" charset="0"/>
                <a:cs typeface="宋体" charset="0"/>
              </a:rPr>
              <a:t>Given: Three blocks with the following potential widths and heights </a:t>
            </a:r>
          </a:p>
          <a:p>
            <a:r>
              <a:rPr lang="en-US" altLang="zh-CN" sz="1400">
                <a:solidFill>
                  <a:srgbClr val="CC00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400" i="1">
                <a:solidFill>
                  <a:srgbClr val="CC0000"/>
                </a:solidFill>
                <a:ea typeface="宋体" charset="0"/>
                <a:cs typeface="宋体" charset="0"/>
              </a:rPr>
              <a:t>A</a:t>
            </a:r>
            <a:r>
              <a:rPr lang="en-US" altLang="zh-CN" sz="1400">
                <a:ea typeface="宋体" charset="0"/>
                <a:cs typeface="宋体" charset="0"/>
              </a:rPr>
              <a:t>: </a:t>
            </a:r>
            <a:r>
              <a:rPr lang="en-US" altLang="zh-CN" sz="1400" i="1">
                <a:ea typeface="宋体" charset="0"/>
                <a:cs typeface="宋体" charset="0"/>
              </a:rPr>
              <a:t>w </a:t>
            </a:r>
            <a:r>
              <a:rPr lang="en-US" altLang="zh-CN" sz="1400">
                <a:ea typeface="宋体" charset="0"/>
                <a:cs typeface="宋体" charset="0"/>
              </a:rPr>
              <a:t>= 1,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4  or  </a:t>
            </a:r>
            <a:r>
              <a:rPr lang="en-US" altLang="zh-CN" sz="1400" i="1">
                <a:ea typeface="宋体" charset="0"/>
                <a:cs typeface="宋体" charset="0"/>
              </a:rPr>
              <a:t>w = </a:t>
            </a:r>
            <a:r>
              <a:rPr lang="en-US" altLang="zh-CN" sz="1400">
                <a:ea typeface="宋体" charset="0"/>
                <a:cs typeface="宋体" charset="0"/>
              </a:rPr>
              <a:t> 4,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1  or  </a:t>
            </a:r>
            <a:r>
              <a:rPr lang="en-US" altLang="zh-CN" sz="1400" i="1">
                <a:ea typeface="宋体" charset="0"/>
                <a:cs typeface="宋体" charset="0"/>
              </a:rPr>
              <a:t>w =</a:t>
            </a:r>
            <a:r>
              <a:rPr lang="en-US" altLang="zh-CN" sz="1400">
                <a:ea typeface="宋体" charset="0"/>
                <a:cs typeface="宋体" charset="0"/>
              </a:rPr>
              <a:t> 2,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2</a:t>
            </a:r>
          </a:p>
          <a:p>
            <a:r>
              <a:rPr lang="en-US" altLang="zh-CN" sz="1400">
                <a:solidFill>
                  <a:srgbClr val="333399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400" i="1">
                <a:solidFill>
                  <a:srgbClr val="333399"/>
                </a:solidFill>
                <a:ea typeface="宋体" charset="0"/>
                <a:cs typeface="宋体" charset="0"/>
              </a:rPr>
              <a:t>B</a:t>
            </a:r>
            <a:r>
              <a:rPr lang="en-US" altLang="zh-CN" sz="1400">
                <a:ea typeface="宋体" charset="0"/>
                <a:cs typeface="宋体" charset="0"/>
              </a:rPr>
              <a:t>: </a:t>
            </a:r>
            <a:r>
              <a:rPr lang="en-US" altLang="zh-CN" sz="1400" i="1">
                <a:ea typeface="宋体" charset="0"/>
                <a:cs typeface="宋体" charset="0"/>
              </a:rPr>
              <a:t>w </a:t>
            </a:r>
            <a:r>
              <a:rPr lang="en-US" altLang="zh-CN" sz="1400">
                <a:ea typeface="宋体" charset="0"/>
                <a:cs typeface="宋体" charset="0"/>
              </a:rPr>
              <a:t>= 1,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2  or  </a:t>
            </a:r>
            <a:r>
              <a:rPr lang="en-US" altLang="zh-CN" sz="1400" i="1">
                <a:ea typeface="宋体" charset="0"/>
                <a:cs typeface="宋体" charset="0"/>
              </a:rPr>
              <a:t>w =</a:t>
            </a:r>
            <a:r>
              <a:rPr lang="en-US" altLang="zh-CN" sz="1400">
                <a:ea typeface="宋体" charset="0"/>
                <a:cs typeface="宋体" charset="0"/>
              </a:rPr>
              <a:t> 2, 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1  </a:t>
            </a:r>
          </a:p>
          <a:p>
            <a:r>
              <a:rPr lang="en-US" altLang="zh-CN" sz="1400">
                <a:solidFill>
                  <a:srgbClr val="0066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400" i="1">
                <a:solidFill>
                  <a:srgbClr val="006600"/>
                </a:solidFill>
                <a:ea typeface="宋体" charset="0"/>
                <a:cs typeface="宋体" charset="0"/>
              </a:rPr>
              <a:t>C</a:t>
            </a:r>
            <a:r>
              <a:rPr lang="en-US" altLang="zh-CN" sz="1400">
                <a:ea typeface="宋体" charset="0"/>
                <a:cs typeface="宋体" charset="0"/>
              </a:rPr>
              <a:t>: </a:t>
            </a:r>
            <a:r>
              <a:rPr lang="en-US" altLang="zh-CN" sz="1400" i="1">
                <a:ea typeface="宋体" charset="0"/>
                <a:cs typeface="宋体" charset="0"/>
              </a:rPr>
              <a:t>w</a:t>
            </a:r>
            <a:r>
              <a:rPr lang="en-US" altLang="zh-CN" sz="1400">
                <a:ea typeface="宋体" charset="0"/>
                <a:cs typeface="宋体" charset="0"/>
              </a:rPr>
              <a:t> = 1,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3  or  </a:t>
            </a:r>
            <a:r>
              <a:rPr lang="en-US" altLang="zh-CN" sz="1400" i="1">
                <a:ea typeface="宋体" charset="0"/>
                <a:cs typeface="宋体" charset="0"/>
              </a:rPr>
              <a:t>w =</a:t>
            </a:r>
            <a:r>
              <a:rPr lang="en-US" altLang="zh-CN" sz="1400">
                <a:ea typeface="宋体" charset="0"/>
                <a:cs typeface="宋体" charset="0"/>
              </a:rPr>
              <a:t> 3,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1</a:t>
            </a:r>
            <a:br>
              <a:rPr lang="en-US" altLang="zh-CN" sz="1400">
                <a:ea typeface="宋体" charset="0"/>
                <a:cs typeface="宋体" charset="0"/>
              </a:rPr>
            </a:br>
            <a:endParaRPr lang="en-US" altLang="zh-CN" sz="1400">
              <a:ea typeface="宋体" charset="0"/>
              <a:cs typeface="宋体" charset="0"/>
            </a:endParaRPr>
          </a:p>
          <a:p>
            <a:r>
              <a:rPr lang="en-US" altLang="zh-CN" sz="1400">
                <a:ea typeface="宋体" charset="0"/>
                <a:cs typeface="宋体" charset="0"/>
              </a:rPr>
              <a:t>Task: Floorplan with minimum total area enclosed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5943600"/>
            <a:ext cx="4974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How to do this for 1000s of blocks?</a:t>
            </a:r>
            <a:endParaRPr lang="en-US" sz="24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4980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3366"/>
                </a:solidFill>
              </a:rPr>
              <a:t>- </a:t>
            </a:r>
            <a:fld id="{389B1F69-9B46-E044-9E13-DBE37772C985}" type="slidenum">
              <a:rPr lang="en-US">
                <a:solidFill>
                  <a:srgbClr val="003366"/>
                </a:solidFill>
              </a:rPr>
              <a:pPr/>
              <a:t>12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Placement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2286000" y="2133600"/>
            <a:ext cx="381000" cy="457200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4495800" y="2590800"/>
            <a:ext cx="381000" cy="457200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4495800" y="1447800"/>
            <a:ext cx="381000" cy="457200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grpSp>
        <p:nvGrpSpPr>
          <p:cNvPr id="16390" name="Group 6"/>
          <p:cNvGrpSpPr>
            <a:grpSpLocks/>
          </p:cNvGrpSpPr>
          <p:nvPr/>
        </p:nvGrpSpPr>
        <p:grpSpPr bwMode="auto">
          <a:xfrm>
            <a:off x="936625" y="1600200"/>
            <a:ext cx="452438" cy="452438"/>
            <a:chOff x="590" y="1008"/>
            <a:chExt cx="285" cy="285"/>
          </a:xfrm>
        </p:grpSpPr>
        <p:sp>
          <p:nvSpPr>
            <p:cNvPr id="16391" name="AutoShape 7"/>
            <p:cNvSpPr>
              <a:spLocks noChangeArrowheads="1"/>
            </p:cNvSpPr>
            <p:nvPr/>
          </p:nvSpPr>
          <p:spPr bwMode="auto">
            <a:xfrm rot="5400000">
              <a:off x="586" y="1043"/>
              <a:ext cx="285" cy="215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590" y="1025"/>
              <a:ext cx="25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mtClean="0">
                  <a:solidFill>
                    <a:srgbClr val="003366"/>
                  </a:solidFill>
                  <a:latin typeface="Arial" charset="0"/>
                  <a:ea typeface="ＭＳ Ｐゴシック" charset="0"/>
                  <a:cs typeface="Arial" charset="0"/>
                </a:rPr>
                <a:t>A</a:t>
              </a:r>
            </a:p>
          </p:txBody>
        </p:sp>
        <p:sp>
          <p:nvSpPr>
            <p:cNvPr id="16393" name="Oval 9"/>
            <p:cNvSpPr>
              <a:spLocks noChangeArrowheads="1"/>
            </p:cNvSpPr>
            <p:nvPr/>
          </p:nvSpPr>
          <p:spPr bwMode="auto">
            <a:xfrm>
              <a:off x="839" y="1123"/>
              <a:ext cx="36" cy="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4879975" y="163671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4879975" y="2786063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271713" y="2181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C</a:t>
            </a: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rot="5400000">
            <a:off x="908050" y="2646363"/>
            <a:ext cx="452438" cy="34131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895350" y="2617788"/>
            <a:ext cx="407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B</a:t>
            </a:r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1309688" y="2773363"/>
            <a:ext cx="5715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 rot="5400000">
            <a:off x="3194050" y="2189163"/>
            <a:ext cx="452438" cy="34131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3190875" y="2170113"/>
            <a:ext cx="407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D</a:t>
            </a:r>
          </a:p>
        </p:txBody>
      </p:sp>
      <p:sp>
        <p:nvSpPr>
          <p:cNvPr id="16402" name="Oval 18"/>
          <p:cNvSpPr>
            <a:spLocks noChangeArrowheads="1"/>
          </p:cNvSpPr>
          <p:nvPr/>
        </p:nvSpPr>
        <p:spPr bwMode="auto">
          <a:xfrm>
            <a:off x="3595688" y="2316163"/>
            <a:ext cx="5715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542925" y="1819275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533400" y="2819400"/>
            <a:ext cx="43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1400175" y="1819275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1366838" y="2809875"/>
            <a:ext cx="514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 flipH="1">
            <a:off x="1905000" y="22145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1890713" y="25193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1895475" y="1819275"/>
            <a:ext cx="0" cy="395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1881188" y="2514600"/>
            <a:ext cx="0" cy="290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 flipV="1">
            <a:off x="1895475" y="1538288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 flipH="1" flipV="1">
            <a:off x="1895475" y="1538288"/>
            <a:ext cx="2595563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2667000" y="23622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 flipH="1">
            <a:off x="3990975" y="180975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 flipH="1">
            <a:off x="3995738" y="2690813"/>
            <a:ext cx="495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 flipV="1">
            <a:off x="3657600" y="2357438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7" name="Line 33"/>
          <p:cNvSpPr>
            <a:spLocks noChangeShapeType="1"/>
          </p:cNvSpPr>
          <p:nvPr/>
        </p:nvSpPr>
        <p:spPr bwMode="auto">
          <a:xfrm>
            <a:off x="3986213" y="1809750"/>
            <a:ext cx="9525" cy="876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2924175" y="2366963"/>
            <a:ext cx="0" cy="585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 flipH="1" flipV="1">
            <a:off x="2924175" y="2957513"/>
            <a:ext cx="15621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4491038" y="14859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E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4495800" y="2628900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F</a:t>
            </a:r>
          </a:p>
        </p:txBody>
      </p:sp>
      <p:sp>
        <p:nvSpPr>
          <p:cNvPr id="16422" name="Line 38"/>
          <p:cNvSpPr>
            <a:spLocks noChangeShapeType="1"/>
          </p:cNvSpPr>
          <p:nvPr/>
        </p:nvSpPr>
        <p:spPr bwMode="auto">
          <a:xfrm>
            <a:off x="4962525" y="1671638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4957763" y="2824163"/>
            <a:ext cx="404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grpSp>
        <p:nvGrpSpPr>
          <p:cNvPr id="16441" name="Group 57"/>
          <p:cNvGrpSpPr>
            <a:grpSpLocks/>
          </p:cNvGrpSpPr>
          <p:nvPr/>
        </p:nvGrpSpPr>
        <p:grpSpPr bwMode="auto">
          <a:xfrm>
            <a:off x="428625" y="4257675"/>
            <a:ext cx="2914650" cy="1600200"/>
            <a:chOff x="168" y="2994"/>
            <a:chExt cx="1836" cy="1008"/>
          </a:xfrm>
        </p:grpSpPr>
        <p:sp>
          <p:nvSpPr>
            <p:cNvPr id="16425" name="AutoShape 41"/>
            <p:cNvSpPr>
              <a:spLocks noChangeArrowheads="1"/>
            </p:cNvSpPr>
            <p:nvPr/>
          </p:nvSpPr>
          <p:spPr bwMode="auto">
            <a:xfrm>
              <a:off x="180" y="2994"/>
              <a:ext cx="1824" cy="768"/>
            </a:xfrm>
            <a:prstGeom prst="parallelogram">
              <a:avLst>
                <a:gd name="adj" fmla="val 59375"/>
              </a:avLst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26" name="Line 42"/>
            <p:cNvSpPr>
              <a:spLocks noChangeShapeType="1"/>
            </p:cNvSpPr>
            <p:nvPr/>
          </p:nvSpPr>
          <p:spPr bwMode="auto">
            <a:xfrm>
              <a:off x="174" y="376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27" name="Line 43"/>
            <p:cNvSpPr>
              <a:spLocks noChangeShapeType="1"/>
            </p:cNvSpPr>
            <p:nvPr/>
          </p:nvSpPr>
          <p:spPr bwMode="auto">
            <a:xfrm>
              <a:off x="1998" y="299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28" name="Line 44"/>
            <p:cNvSpPr>
              <a:spLocks noChangeShapeType="1"/>
            </p:cNvSpPr>
            <p:nvPr/>
          </p:nvSpPr>
          <p:spPr bwMode="auto">
            <a:xfrm>
              <a:off x="1548" y="376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29" name="Line 45"/>
            <p:cNvSpPr>
              <a:spLocks noChangeShapeType="1"/>
            </p:cNvSpPr>
            <p:nvPr/>
          </p:nvSpPr>
          <p:spPr bwMode="auto">
            <a:xfrm>
              <a:off x="174" y="3996"/>
              <a:ext cx="13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30" name="Line 46"/>
            <p:cNvSpPr>
              <a:spLocks noChangeShapeType="1"/>
            </p:cNvSpPr>
            <p:nvPr/>
          </p:nvSpPr>
          <p:spPr bwMode="auto">
            <a:xfrm flipV="1">
              <a:off x="1548" y="3222"/>
              <a:ext cx="456" cy="7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31" name="Line 47"/>
            <p:cNvSpPr>
              <a:spLocks noChangeShapeType="1"/>
            </p:cNvSpPr>
            <p:nvPr/>
          </p:nvSpPr>
          <p:spPr bwMode="auto">
            <a:xfrm>
              <a:off x="168" y="3828"/>
              <a:ext cx="13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32" name="Line 48"/>
            <p:cNvSpPr>
              <a:spLocks noChangeShapeType="1"/>
            </p:cNvSpPr>
            <p:nvPr/>
          </p:nvSpPr>
          <p:spPr bwMode="auto">
            <a:xfrm>
              <a:off x="174" y="3912"/>
              <a:ext cx="13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33" name="Line 49"/>
            <p:cNvSpPr>
              <a:spLocks noChangeShapeType="1"/>
            </p:cNvSpPr>
            <p:nvPr/>
          </p:nvSpPr>
          <p:spPr bwMode="auto">
            <a:xfrm flipV="1">
              <a:off x="1548" y="3048"/>
              <a:ext cx="456" cy="7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34" name="Line 50"/>
            <p:cNvSpPr>
              <a:spLocks noChangeShapeType="1"/>
            </p:cNvSpPr>
            <p:nvPr/>
          </p:nvSpPr>
          <p:spPr bwMode="auto">
            <a:xfrm flipV="1">
              <a:off x="1554" y="3126"/>
              <a:ext cx="45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16435" name="AutoShape 51"/>
          <p:cNvSpPr>
            <a:spLocks noChangeArrowheads="1"/>
          </p:cNvSpPr>
          <p:nvPr/>
        </p:nvSpPr>
        <p:spPr bwMode="auto">
          <a:xfrm rot="2553384">
            <a:off x="2286000" y="3276600"/>
            <a:ext cx="485775" cy="762000"/>
          </a:xfrm>
          <a:prstGeom prst="downArrow">
            <a:avLst>
              <a:gd name="adj1" fmla="val 50000"/>
              <a:gd name="adj2" fmla="val 39216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38" name="Text Box 54"/>
          <p:cNvSpPr txBox="1">
            <a:spLocks noChangeArrowheads="1"/>
          </p:cNvSpPr>
          <p:nvPr/>
        </p:nvSpPr>
        <p:spPr bwMode="auto">
          <a:xfrm>
            <a:off x="6356350" y="1465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40" name="AutoShape 56"/>
          <p:cNvSpPr>
            <a:spLocks noChangeArrowheads="1"/>
          </p:cNvSpPr>
          <p:nvPr/>
        </p:nvSpPr>
        <p:spPr bwMode="auto">
          <a:xfrm rot="-2030760">
            <a:off x="5410200" y="3276600"/>
            <a:ext cx="485775" cy="762000"/>
          </a:xfrm>
          <a:prstGeom prst="downArrow">
            <a:avLst>
              <a:gd name="adj1" fmla="val 50000"/>
              <a:gd name="adj2" fmla="val 39216"/>
            </a:avLst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42" name="AutoShape 58"/>
          <p:cNvSpPr>
            <a:spLocks noChangeArrowheads="1"/>
          </p:cNvSpPr>
          <p:nvPr/>
        </p:nvSpPr>
        <p:spPr bwMode="auto">
          <a:xfrm>
            <a:off x="762000" y="49530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B</a:t>
            </a:r>
          </a:p>
        </p:txBody>
      </p:sp>
      <p:sp>
        <p:nvSpPr>
          <p:cNvPr id="16448" name="AutoShape 64"/>
          <p:cNvSpPr>
            <a:spLocks noChangeArrowheads="1"/>
          </p:cNvSpPr>
          <p:nvPr/>
        </p:nvSpPr>
        <p:spPr bwMode="auto">
          <a:xfrm>
            <a:off x="1447800" y="49530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D</a:t>
            </a:r>
          </a:p>
        </p:txBody>
      </p:sp>
      <p:sp>
        <p:nvSpPr>
          <p:cNvPr id="16449" name="AutoShape 65"/>
          <p:cNvSpPr>
            <a:spLocks noChangeArrowheads="1"/>
          </p:cNvSpPr>
          <p:nvPr/>
        </p:nvSpPr>
        <p:spPr bwMode="auto">
          <a:xfrm>
            <a:off x="2133600" y="49530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F</a:t>
            </a:r>
          </a:p>
        </p:txBody>
      </p:sp>
      <p:sp>
        <p:nvSpPr>
          <p:cNvPr id="16450" name="AutoShape 66"/>
          <p:cNvSpPr>
            <a:spLocks noChangeArrowheads="1"/>
          </p:cNvSpPr>
          <p:nvPr/>
        </p:nvSpPr>
        <p:spPr bwMode="auto">
          <a:xfrm>
            <a:off x="1066800" y="44196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A</a:t>
            </a:r>
          </a:p>
        </p:txBody>
      </p:sp>
      <p:sp>
        <p:nvSpPr>
          <p:cNvPr id="16451" name="AutoShape 67"/>
          <p:cNvSpPr>
            <a:spLocks noChangeArrowheads="1"/>
          </p:cNvSpPr>
          <p:nvPr/>
        </p:nvSpPr>
        <p:spPr bwMode="auto">
          <a:xfrm>
            <a:off x="1752600" y="44196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C</a:t>
            </a:r>
          </a:p>
        </p:txBody>
      </p:sp>
      <p:sp>
        <p:nvSpPr>
          <p:cNvPr id="16452" name="AutoShape 68"/>
          <p:cNvSpPr>
            <a:spLocks noChangeArrowheads="1"/>
          </p:cNvSpPr>
          <p:nvPr/>
        </p:nvSpPr>
        <p:spPr bwMode="auto">
          <a:xfrm>
            <a:off x="2438400" y="44196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E</a:t>
            </a:r>
          </a:p>
        </p:txBody>
      </p:sp>
      <p:grpSp>
        <p:nvGrpSpPr>
          <p:cNvPr id="16453" name="Group 69"/>
          <p:cNvGrpSpPr>
            <a:grpSpLocks/>
          </p:cNvGrpSpPr>
          <p:nvPr/>
        </p:nvGrpSpPr>
        <p:grpSpPr bwMode="auto">
          <a:xfrm>
            <a:off x="4848225" y="4257675"/>
            <a:ext cx="2914650" cy="1600200"/>
            <a:chOff x="168" y="2994"/>
            <a:chExt cx="1836" cy="1008"/>
          </a:xfrm>
        </p:grpSpPr>
        <p:sp>
          <p:nvSpPr>
            <p:cNvPr id="16454" name="AutoShape 70"/>
            <p:cNvSpPr>
              <a:spLocks noChangeArrowheads="1"/>
            </p:cNvSpPr>
            <p:nvPr/>
          </p:nvSpPr>
          <p:spPr bwMode="auto">
            <a:xfrm>
              <a:off x="180" y="2994"/>
              <a:ext cx="1824" cy="768"/>
            </a:xfrm>
            <a:prstGeom prst="parallelogram">
              <a:avLst>
                <a:gd name="adj" fmla="val 59375"/>
              </a:avLst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55" name="Line 71"/>
            <p:cNvSpPr>
              <a:spLocks noChangeShapeType="1"/>
            </p:cNvSpPr>
            <p:nvPr/>
          </p:nvSpPr>
          <p:spPr bwMode="auto">
            <a:xfrm>
              <a:off x="174" y="376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56" name="Line 72"/>
            <p:cNvSpPr>
              <a:spLocks noChangeShapeType="1"/>
            </p:cNvSpPr>
            <p:nvPr/>
          </p:nvSpPr>
          <p:spPr bwMode="auto">
            <a:xfrm>
              <a:off x="1998" y="299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57" name="Line 73"/>
            <p:cNvSpPr>
              <a:spLocks noChangeShapeType="1"/>
            </p:cNvSpPr>
            <p:nvPr/>
          </p:nvSpPr>
          <p:spPr bwMode="auto">
            <a:xfrm>
              <a:off x="1548" y="376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58" name="Line 74"/>
            <p:cNvSpPr>
              <a:spLocks noChangeShapeType="1"/>
            </p:cNvSpPr>
            <p:nvPr/>
          </p:nvSpPr>
          <p:spPr bwMode="auto">
            <a:xfrm>
              <a:off x="174" y="3996"/>
              <a:ext cx="13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59" name="Line 75"/>
            <p:cNvSpPr>
              <a:spLocks noChangeShapeType="1"/>
            </p:cNvSpPr>
            <p:nvPr/>
          </p:nvSpPr>
          <p:spPr bwMode="auto">
            <a:xfrm flipV="1">
              <a:off x="1548" y="3222"/>
              <a:ext cx="456" cy="7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60" name="Line 76"/>
            <p:cNvSpPr>
              <a:spLocks noChangeShapeType="1"/>
            </p:cNvSpPr>
            <p:nvPr/>
          </p:nvSpPr>
          <p:spPr bwMode="auto">
            <a:xfrm>
              <a:off x="168" y="3828"/>
              <a:ext cx="13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61" name="Line 77"/>
            <p:cNvSpPr>
              <a:spLocks noChangeShapeType="1"/>
            </p:cNvSpPr>
            <p:nvPr/>
          </p:nvSpPr>
          <p:spPr bwMode="auto">
            <a:xfrm>
              <a:off x="174" y="3912"/>
              <a:ext cx="13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62" name="Line 78"/>
            <p:cNvSpPr>
              <a:spLocks noChangeShapeType="1"/>
            </p:cNvSpPr>
            <p:nvPr/>
          </p:nvSpPr>
          <p:spPr bwMode="auto">
            <a:xfrm flipV="1">
              <a:off x="1548" y="3048"/>
              <a:ext cx="456" cy="7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463" name="Line 79"/>
            <p:cNvSpPr>
              <a:spLocks noChangeShapeType="1"/>
            </p:cNvSpPr>
            <p:nvPr/>
          </p:nvSpPr>
          <p:spPr bwMode="auto">
            <a:xfrm flipV="1">
              <a:off x="1554" y="3126"/>
              <a:ext cx="450" cy="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16464" name="AutoShape 80"/>
          <p:cNvSpPr>
            <a:spLocks noChangeArrowheads="1"/>
          </p:cNvSpPr>
          <p:nvPr/>
        </p:nvSpPr>
        <p:spPr bwMode="auto">
          <a:xfrm>
            <a:off x="5181600" y="49530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A</a:t>
            </a:r>
          </a:p>
        </p:txBody>
      </p:sp>
      <p:sp>
        <p:nvSpPr>
          <p:cNvPr id="16465" name="AutoShape 81"/>
          <p:cNvSpPr>
            <a:spLocks noChangeArrowheads="1"/>
          </p:cNvSpPr>
          <p:nvPr/>
        </p:nvSpPr>
        <p:spPr bwMode="auto">
          <a:xfrm>
            <a:off x="5867400" y="49530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C</a:t>
            </a:r>
          </a:p>
        </p:txBody>
      </p:sp>
      <p:sp>
        <p:nvSpPr>
          <p:cNvPr id="16466" name="AutoShape 82"/>
          <p:cNvSpPr>
            <a:spLocks noChangeArrowheads="1"/>
          </p:cNvSpPr>
          <p:nvPr/>
        </p:nvSpPr>
        <p:spPr bwMode="auto">
          <a:xfrm>
            <a:off x="6553200" y="49530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B</a:t>
            </a:r>
          </a:p>
        </p:txBody>
      </p:sp>
      <p:sp>
        <p:nvSpPr>
          <p:cNvPr id="16467" name="AutoShape 83"/>
          <p:cNvSpPr>
            <a:spLocks noChangeArrowheads="1"/>
          </p:cNvSpPr>
          <p:nvPr/>
        </p:nvSpPr>
        <p:spPr bwMode="auto">
          <a:xfrm>
            <a:off x="5486400" y="44196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E</a:t>
            </a:r>
          </a:p>
        </p:txBody>
      </p:sp>
      <p:sp>
        <p:nvSpPr>
          <p:cNvPr id="16468" name="AutoShape 84"/>
          <p:cNvSpPr>
            <a:spLocks noChangeArrowheads="1"/>
          </p:cNvSpPr>
          <p:nvPr/>
        </p:nvSpPr>
        <p:spPr bwMode="auto">
          <a:xfrm>
            <a:off x="6172200" y="44196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D</a:t>
            </a:r>
          </a:p>
        </p:txBody>
      </p:sp>
      <p:sp>
        <p:nvSpPr>
          <p:cNvPr id="16469" name="AutoShape 85"/>
          <p:cNvSpPr>
            <a:spLocks noChangeArrowheads="1"/>
          </p:cNvSpPr>
          <p:nvPr/>
        </p:nvSpPr>
        <p:spPr bwMode="auto">
          <a:xfrm>
            <a:off x="6858000" y="4419600"/>
            <a:ext cx="604838" cy="276225"/>
          </a:xfrm>
          <a:prstGeom prst="parallelogram">
            <a:avLst>
              <a:gd name="adj" fmla="val 547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CCECFF"/>
                </a:solidFill>
                <a:latin typeface="Arial" charset="0"/>
                <a:ea typeface="ＭＳ Ｐゴシック" charset="0"/>
                <a:cs typeface="Arial" charset="0"/>
              </a:rPr>
              <a:t>F</a:t>
            </a:r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3260725" y="3389313"/>
            <a:ext cx="182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Which is better?</a:t>
            </a:r>
          </a:p>
        </p:txBody>
      </p:sp>
      <p:sp>
        <p:nvSpPr>
          <p:cNvPr id="16486" name="Freeform 102"/>
          <p:cNvSpPr>
            <a:spLocks/>
          </p:cNvSpPr>
          <p:nvPr/>
        </p:nvSpPr>
        <p:spPr bwMode="auto">
          <a:xfrm>
            <a:off x="1447800" y="4102100"/>
            <a:ext cx="1219200" cy="469900"/>
          </a:xfrm>
          <a:custGeom>
            <a:avLst/>
            <a:gdLst>
              <a:gd name="T0" fmla="*/ 0 w 768"/>
              <a:gd name="T1" fmla="*/ 248 h 296"/>
              <a:gd name="T2" fmla="*/ 480 w 768"/>
              <a:gd name="T3" fmla="*/ 8 h 296"/>
              <a:gd name="T4" fmla="*/ 768 w 768"/>
              <a:gd name="T5" fmla="*/ 296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296">
                <a:moveTo>
                  <a:pt x="0" y="248"/>
                </a:moveTo>
                <a:cubicBezTo>
                  <a:pt x="176" y="124"/>
                  <a:pt x="352" y="0"/>
                  <a:pt x="480" y="8"/>
                </a:cubicBezTo>
                <a:cubicBezTo>
                  <a:pt x="608" y="16"/>
                  <a:pt x="688" y="156"/>
                  <a:pt x="768" y="296"/>
                </a:cubicBezTo>
              </a:path>
            </a:pathLst>
          </a:cu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87" name="Line 103"/>
          <p:cNvSpPr>
            <a:spLocks noChangeShapeType="1"/>
          </p:cNvSpPr>
          <p:nvPr/>
        </p:nvSpPr>
        <p:spPr bwMode="auto">
          <a:xfrm>
            <a:off x="1447800" y="4572000"/>
            <a:ext cx="5334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88" name="Line 104"/>
          <p:cNvSpPr>
            <a:spLocks noChangeShapeType="1"/>
          </p:cNvSpPr>
          <p:nvPr/>
        </p:nvSpPr>
        <p:spPr bwMode="auto">
          <a:xfrm flipV="1">
            <a:off x="1143000" y="4572000"/>
            <a:ext cx="838200" cy="5334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89" name="Line 105"/>
          <p:cNvSpPr>
            <a:spLocks noChangeShapeType="1"/>
          </p:cNvSpPr>
          <p:nvPr/>
        </p:nvSpPr>
        <p:spPr bwMode="auto">
          <a:xfrm>
            <a:off x="2133600" y="4572000"/>
            <a:ext cx="228600" cy="457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90" name="Line 106"/>
          <p:cNvSpPr>
            <a:spLocks noChangeShapeType="1"/>
          </p:cNvSpPr>
          <p:nvPr/>
        </p:nvSpPr>
        <p:spPr bwMode="auto">
          <a:xfrm flipH="1">
            <a:off x="1828800" y="4648200"/>
            <a:ext cx="228600" cy="381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92" name="Line 108"/>
          <p:cNvSpPr>
            <a:spLocks noChangeShapeType="1"/>
          </p:cNvSpPr>
          <p:nvPr/>
        </p:nvSpPr>
        <p:spPr bwMode="auto">
          <a:xfrm flipH="1">
            <a:off x="1905000" y="4648200"/>
            <a:ext cx="685800" cy="381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93" name="Line 109"/>
          <p:cNvSpPr>
            <a:spLocks noChangeShapeType="1"/>
          </p:cNvSpPr>
          <p:nvPr/>
        </p:nvSpPr>
        <p:spPr bwMode="auto">
          <a:xfrm>
            <a:off x="1828800" y="5105400"/>
            <a:ext cx="5334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94" name="Line 110"/>
          <p:cNvSpPr>
            <a:spLocks noChangeShapeType="1"/>
          </p:cNvSpPr>
          <p:nvPr/>
        </p:nvSpPr>
        <p:spPr bwMode="auto">
          <a:xfrm flipH="1">
            <a:off x="5562600" y="4648200"/>
            <a:ext cx="228600" cy="381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95" name="Line 111"/>
          <p:cNvSpPr>
            <a:spLocks noChangeShapeType="1"/>
          </p:cNvSpPr>
          <p:nvPr/>
        </p:nvSpPr>
        <p:spPr bwMode="auto">
          <a:xfrm flipH="1">
            <a:off x="6248400" y="4648200"/>
            <a:ext cx="228600" cy="381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96" name="Line 112"/>
          <p:cNvSpPr>
            <a:spLocks noChangeShapeType="1"/>
          </p:cNvSpPr>
          <p:nvPr/>
        </p:nvSpPr>
        <p:spPr bwMode="auto">
          <a:xfrm>
            <a:off x="5562600" y="5105400"/>
            <a:ext cx="4572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97" name="Line 113"/>
          <p:cNvSpPr>
            <a:spLocks noChangeShapeType="1"/>
          </p:cNvSpPr>
          <p:nvPr/>
        </p:nvSpPr>
        <p:spPr bwMode="auto">
          <a:xfrm>
            <a:off x="5867400" y="4572000"/>
            <a:ext cx="4572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98" name="Line 114"/>
          <p:cNvSpPr>
            <a:spLocks noChangeShapeType="1"/>
          </p:cNvSpPr>
          <p:nvPr/>
        </p:nvSpPr>
        <p:spPr bwMode="auto">
          <a:xfrm flipH="1">
            <a:off x="6324600" y="4648200"/>
            <a:ext cx="685800" cy="3810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499" name="Line 115"/>
          <p:cNvSpPr>
            <a:spLocks noChangeShapeType="1"/>
          </p:cNvSpPr>
          <p:nvPr/>
        </p:nvSpPr>
        <p:spPr bwMode="auto">
          <a:xfrm>
            <a:off x="6553200" y="4572000"/>
            <a:ext cx="4572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500" name="Line 116"/>
          <p:cNvSpPr>
            <a:spLocks noChangeShapeType="1"/>
          </p:cNvSpPr>
          <p:nvPr/>
        </p:nvSpPr>
        <p:spPr bwMode="auto">
          <a:xfrm>
            <a:off x="6324600" y="5105400"/>
            <a:ext cx="381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33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6501" name="Text Box 117"/>
          <p:cNvSpPr txBox="1">
            <a:spLocks noChangeArrowheads="1"/>
          </p:cNvSpPr>
          <p:nvPr/>
        </p:nvSpPr>
        <p:spPr bwMode="auto">
          <a:xfrm>
            <a:off x="533400" y="5943600"/>
            <a:ext cx="1809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More wirelength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Harder routing</a:t>
            </a:r>
          </a:p>
        </p:txBody>
      </p:sp>
      <p:sp>
        <p:nvSpPr>
          <p:cNvPr id="16502" name="Text Box 118"/>
          <p:cNvSpPr txBox="1">
            <a:spLocks noChangeArrowheads="1"/>
          </p:cNvSpPr>
          <p:nvPr/>
        </p:nvSpPr>
        <p:spPr bwMode="auto">
          <a:xfrm>
            <a:off x="5029200" y="5943600"/>
            <a:ext cx="1771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Less wirelength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3366"/>
                </a:solidFill>
                <a:latin typeface="Arial" charset="0"/>
                <a:ea typeface="ＭＳ Ｐゴシック" charset="0"/>
                <a:cs typeface="Arial" charset="0"/>
              </a:rPr>
              <a:t>Easier routing</a:t>
            </a:r>
          </a:p>
        </p:txBody>
      </p:sp>
    </p:spTree>
    <p:extLst>
      <p:ext uri="{BB962C8B-B14F-4D97-AF65-F5344CB8AC3E}">
        <p14:creationId xmlns:p14="http://schemas.microsoft.com/office/powerpoint/2010/main" val="198606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" grpId="0" animBg="1"/>
      <p:bldP spid="16487" grpId="0" animBg="1"/>
      <p:bldP spid="16488" grpId="0" animBg="1"/>
      <p:bldP spid="16489" grpId="0" animBg="1"/>
      <p:bldP spid="16490" grpId="0" animBg="1"/>
      <p:bldP spid="16492" grpId="0" animBg="1"/>
      <p:bldP spid="16493" grpId="0" animBg="1"/>
      <p:bldP spid="16494" grpId="0" animBg="1"/>
      <p:bldP spid="16495" grpId="0" animBg="1"/>
      <p:bldP spid="16496" grpId="0" animBg="1"/>
      <p:bldP spid="16497" grpId="0" animBg="1"/>
      <p:bldP spid="16498" grpId="0" animBg="1"/>
      <p:bldP spid="16499" grpId="0" animBg="1"/>
      <p:bldP spid="16500" grpId="0" animBg="1"/>
      <p:bldP spid="16501" grpId="0"/>
      <p:bldP spid="165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3366"/>
                </a:solidFill>
              </a:rPr>
              <a:t>- </a:t>
            </a:r>
            <a:fld id="{8688E107-1446-434C-81CA-D3C476D92C6D}" type="slidenum">
              <a:rPr lang="en-US">
                <a:solidFill>
                  <a:srgbClr val="003366"/>
                </a:solidFill>
              </a:rPr>
              <a:pPr/>
              <a:t>13</a:t>
            </a:fld>
            <a:r>
              <a:rPr lang="en-US">
                <a:solidFill>
                  <a:srgbClr val="003366"/>
                </a:solidFill>
              </a:rPr>
              <a:t> -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Placement as an Optimization Problem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Place all cells in the netlist such that:</a:t>
            </a:r>
          </a:p>
          <a:p>
            <a:pPr lvl="1"/>
            <a:r>
              <a:rPr lang="en-US"/>
              <a:t>Minimize chip area</a:t>
            </a:r>
          </a:p>
          <a:p>
            <a:pPr lvl="1"/>
            <a:r>
              <a:rPr lang="en-US"/>
              <a:t>Minimize wire length</a:t>
            </a:r>
          </a:p>
          <a:p>
            <a:pPr lvl="1"/>
            <a:r>
              <a:rPr lang="en-US"/>
              <a:t>Make routing easy</a:t>
            </a:r>
          </a:p>
          <a:p>
            <a:pPr lvl="1"/>
            <a:r>
              <a:rPr lang="en-US"/>
              <a:t>Satisfy timing constraints </a:t>
            </a:r>
          </a:p>
          <a:p>
            <a:pPr lvl="2"/>
            <a:r>
              <a:rPr lang="en-US"/>
              <a:t>Keep cells on critical paths closer</a:t>
            </a:r>
          </a:p>
          <a:p>
            <a:pPr lvl="1"/>
            <a:r>
              <a:rPr lang="en-US"/>
              <a:t>Satisfy various other design constraints</a:t>
            </a:r>
          </a:p>
          <a:p>
            <a:endParaRPr lang="en-US"/>
          </a:p>
          <a:p>
            <a:r>
              <a:rPr lang="en-US"/>
              <a:t>A typical design can have &gt; 1M cells</a:t>
            </a:r>
          </a:p>
          <a:p>
            <a:r>
              <a:rPr lang="en-US"/>
              <a:t>NP-complete problem</a:t>
            </a:r>
          </a:p>
          <a:p>
            <a:pPr>
              <a:buFont typeface="Wingdings" charset="0"/>
              <a:buNone/>
            </a:pP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96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5A9E1-933C-4143-8BD8-0163B98B2305}" type="slidenum">
              <a:rPr lang="en-US"/>
              <a:pPr/>
              <a:t>14</a:t>
            </a:fld>
            <a:endParaRPr lang="en-US"/>
          </a:p>
        </p:txBody>
      </p:sp>
      <p:sp>
        <p:nvSpPr>
          <p:cNvPr id="1192962" name="Rectangle 2"/>
          <p:cNvSpPr>
            <a:spLocks noChangeArrowheads="1"/>
          </p:cNvSpPr>
          <p:nvPr/>
        </p:nvSpPr>
        <p:spPr bwMode="auto">
          <a:xfrm>
            <a:off x="3141663" y="1998663"/>
            <a:ext cx="3657600" cy="2808287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63" name="Rectangle 3"/>
          <p:cNvSpPr>
            <a:spLocks noChangeArrowheads="1"/>
          </p:cNvSpPr>
          <p:nvPr/>
        </p:nvSpPr>
        <p:spPr bwMode="auto">
          <a:xfrm flipH="1">
            <a:off x="3141663" y="1998663"/>
            <a:ext cx="3657600" cy="28082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65" name="Rectangle 5"/>
          <p:cNvSpPr>
            <a:spLocks noChangeArrowheads="1"/>
          </p:cNvSpPr>
          <p:nvPr/>
        </p:nvSpPr>
        <p:spPr bwMode="auto">
          <a:xfrm rot="16200000">
            <a:off x="5632450" y="3675063"/>
            <a:ext cx="630237" cy="1182688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66" name="Rectangle 6"/>
          <p:cNvSpPr>
            <a:spLocks noChangeArrowheads="1"/>
          </p:cNvSpPr>
          <p:nvPr/>
        </p:nvSpPr>
        <p:spPr bwMode="auto">
          <a:xfrm rot="16200000">
            <a:off x="5457032" y="2377281"/>
            <a:ext cx="628650" cy="83026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67" name="Rectangle 7"/>
          <p:cNvSpPr>
            <a:spLocks noChangeArrowheads="1"/>
          </p:cNvSpPr>
          <p:nvPr/>
        </p:nvSpPr>
        <p:spPr bwMode="auto">
          <a:xfrm>
            <a:off x="3871913" y="3587750"/>
            <a:ext cx="628650" cy="83026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68" name="Rectangle 8"/>
          <p:cNvSpPr>
            <a:spLocks noChangeArrowheads="1"/>
          </p:cNvSpPr>
          <p:nvPr/>
        </p:nvSpPr>
        <p:spPr bwMode="auto">
          <a:xfrm>
            <a:off x="3871913" y="2633663"/>
            <a:ext cx="628650" cy="830262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69" name="Rectangle 9"/>
          <p:cNvSpPr>
            <a:spLocks noChangeArrowheads="1"/>
          </p:cNvSpPr>
          <p:nvPr/>
        </p:nvSpPr>
        <p:spPr bwMode="auto">
          <a:xfrm flipH="1">
            <a:off x="5351463" y="2609850"/>
            <a:ext cx="8334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192970" name="Rectangle 10"/>
          <p:cNvSpPr>
            <a:spLocks noChangeArrowheads="1"/>
          </p:cNvSpPr>
          <p:nvPr/>
        </p:nvSpPr>
        <p:spPr bwMode="auto">
          <a:xfrm flipH="1">
            <a:off x="5351463" y="4111625"/>
            <a:ext cx="11842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D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192971" name="Rectangle 11"/>
          <p:cNvSpPr>
            <a:spLocks noChangeArrowheads="1"/>
          </p:cNvSpPr>
          <p:nvPr/>
        </p:nvSpPr>
        <p:spPr bwMode="auto">
          <a:xfrm rot="16200000" flipH="1">
            <a:off x="3771107" y="2894806"/>
            <a:ext cx="8318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192972" name="Rectangle 12"/>
          <p:cNvSpPr>
            <a:spLocks noChangeArrowheads="1"/>
          </p:cNvSpPr>
          <p:nvPr/>
        </p:nvSpPr>
        <p:spPr bwMode="auto">
          <a:xfrm rot="16200000" flipH="1">
            <a:off x="3771107" y="3809206"/>
            <a:ext cx="8318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B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192973" name="Rectangle 13"/>
          <p:cNvSpPr>
            <a:spLocks noChangeArrowheads="1"/>
          </p:cNvSpPr>
          <p:nvPr/>
        </p:nvSpPr>
        <p:spPr bwMode="auto">
          <a:xfrm flipH="1">
            <a:off x="5899150" y="2482850"/>
            <a:ext cx="153988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74" name="Rectangle 14"/>
          <p:cNvSpPr>
            <a:spLocks noChangeArrowheads="1"/>
          </p:cNvSpPr>
          <p:nvPr/>
        </p:nvSpPr>
        <p:spPr bwMode="auto">
          <a:xfrm flipH="1">
            <a:off x="5527675" y="2482850"/>
            <a:ext cx="152400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75" name="Rectangle 15"/>
          <p:cNvSpPr>
            <a:spLocks noChangeArrowheads="1"/>
          </p:cNvSpPr>
          <p:nvPr/>
        </p:nvSpPr>
        <p:spPr bwMode="auto">
          <a:xfrm flipH="1">
            <a:off x="5899150" y="2943225"/>
            <a:ext cx="153988" cy="1539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76" name="Rectangle 16"/>
          <p:cNvSpPr>
            <a:spLocks noChangeArrowheads="1"/>
          </p:cNvSpPr>
          <p:nvPr/>
        </p:nvSpPr>
        <p:spPr bwMode="auto">
          <a:xfrm flipH="1">
            <a:off x="5527675" y="2943225"/>
            <a:ext cx="152400" cy="1539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77" name="Rectangle 17"/>
          <p:cNvSpPr>
            <a:spLocks noChangeArrowheads="1"/>
          </p:cNvSpPr>
          <p:nvPr/>
        </p:nvSpPr>
        <p:spPr bwMode="auto">
          <a:xfrm flipH="1">
            <a:off x="6296025" y="4416425"/>
            <a:ext cx="152400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78" name="Rectangle 18"/>
          <p:cNvSpPr>
            <a:spLocks noChangeArrowheads="1"/>
          </p:cNvSpPr>
          <p:nvPr/>
        </p:nvSpPr>
        <p:spPr bwMode="auto">
          <a:xfrm flipH="1">
            <a:off x="5895975" y="4416425"/>
            <a:ext cx="153988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79" name="Rectangle 19"/>
          <p:cNvSpPr>
            <a:spLocks noChangeArrowheads="1"/>
          </p:cNvSpPr>
          <p:nvPr/>
        </p:nvSpPr>
        <p:spPr bwMode="auto">
          <a:xfrm flipH="1">
            <a:off x="5522913" y="4416425"/>
            <a:ext cx="153987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80" name="Rectangle 20"/>
          <p:cNvSpPr>
            <a:spLocks noChangeArrowheads="1"/>
          </p:cNvSpPr>
          <p:nvPr/>
        </p:nvSpPr>
        <p:spPr bwMode="auto">
          <a:xfrm flipH="1">
            <a:off x="4340225" y="2789238"/>
            <a:ext cx="155575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81" name="Rectangle 21"/>
          <p:cNvSpPr>
            <a:spLocks noChangeArrowheads="1"/>
          </p:cNvSpPr>
          <p:nvPr/>
        </p:nvSpPr>
        <p:spPr bwMode="auto">
          <a:xfrm flipH="1">
            <a:off x="4340225" y="3205163"/>
            <a:ext cx="155575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82" name="Rectangle 22"/>
          <p:cNvSpPr>
            <a:spLocks noChangeArrowheads="1"/>
          </p:cNvSpPr>
          <p:nvPr/>
        </p:nvSpPr>
        <p:spPr bwMode="auto">
          <a:xfrm flipH="1">
            <a:off x="3879850" y="2789238"/>
            <a:ext cx="153988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83" name="Rectangle 23"/>
          <p:cNvSpPr>
            <a:spLocks noChangeArrowheads="1"/>
          </p:cNvSpPr>
          <p:nvPr/>
        </p:nvSpPr>
        <p:spPr bwMode="auto">
          <a:xfrm flipH="1">
            <a:off x="3879850" y="3205163"/>
            <a:ext cx="153988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84" name="Rectangle 24"/>
          <p:cNvSpPr>
            <a:spLocks noChangeArrowheads="1"/>
          </p:cNvSpPr>
          <p:nvPr/>
        </p:nvSpPr>
        <p:spPr bwMode="auto">
          <a:xfrm flipH="1">
            <a:off x="4340225" y="3732213"/>
            <a:ext cx="155575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85" name="Rectangle 25"/>
          <p:cNvSpPr>
            <a:spLocks noChangeArrowheads="1"/>
          </p:cNvSpPr>
          <p:nvPr/>
        </p:nvSpPr>
        <p:spPr bwMode="auto">
          <a:xfrm flipH="1">
            <a:off x="4340225" y="4125913"/>
            <a:ext cx="155575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86" name="Rectangle 26"/>
          <p:cNvSpPr>
            <a:spLocks noChangeArrowheads="1"/>
          </p:cNvSpPr>
          <p:nvPr/>
        </p:nvSpPr>
        <p:spPr bwMode="auto">
          <a:xfrm flipH="1">
            <a:off x="3879850" y="3732213"/>
            <a:ext cx="153988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87" name="Rectangle 27"/>
          <p:cNvSpPr>
            <a:spLocks noChangeArrowheads="1"/>
          </p:cNvSpPr>
          <p:nvPr/>
        </p:nvSpPr>
        <p:spPr bwMode="auto">
          <a:xfrm flipH="1">
            <a:off x="3879850" y="4125913"/>
            <a:ext cx="153988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88" name="Text Box 28"/>
          <p:cNvSpPr txBox="1">
            <a:spLocks noChangeArrowheads="1"/>
          </p:cNvSpPr>
          <p:nvPr/>
        </p:nvSpPr>
        <p:spPr bwMode="auto">
          <a:xfrm flipH="1">
            <a:off x="5927725" y="2460625"/>
            <a:ext cx="15875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192989" name="Text Box 29"/>
          <p:cNvSpPr txBox="1">
            <a:spLocks noChangeArrowheads="1"/>
          </p:cNvSpPr>
          <p:nvPr/>
        </p:nvSpPr>
        <p:spPr bwMode="auto">
          <a:xfrm flipH="1">
            <a:off x="5549900" y="2460625"/>
            <a:ext cx="157163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92990" name="Text Box 30"/>
          <p:cNvSpPr txBox="1">
            <a:spLocks noChangeArrowheads="1"/>
          </p:cNvSpPr>
          <p:nvPr/>
        </p:nvSpPr>
        <p:spPr bwMode="auto">
          <a:xfrm flipH="1">
            <a:off x="5927725" y="2917825"/>
            <a:ext cx="15875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92991" name="Text Box 31"/>
          <p:cNvSpPr txBox="1">
            <a:spLocks noChangeArrowheads="1"/>
          </p:cNvSpPr>
          <p:nvPr/>
        </p:nvSpPr>
        <p:spPr bwMode="auto">
          <a:xfrm flipH="1">
            <a:off x="5549900" y="2917825"/>
            <a:ext cx="157163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92992" name="Text Box 32"/>
          <p:cNvSpPr txBox="1">
            <a:spLocks noChangeArrowheads="1"/>
          </p:cNvSpPr>
          <p:nvPr/>
        </p:nvSpPr>
        <p:spPr bwMode="auto">
          <a:xfrm flipH="1">
            <a:off x="4368800" y="3182938"/>
            <a:ext cx="160338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192993" name="Text Box 33"/>
          <p:cNvSpPr txBox="1">
            <a:spLocks noChangeArrowheads="1"/>
          </p:cNvSpPr>
          <p:nvPr/>
        </p:nvSpPr>
        <p:spPr bwMode="auto">
          <a:xfrm flipH="1">
            <a:off x="4368800" y="3716338"/>
            <a:ext cx="160338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92994" name="Text Box 34"/>
          <p:cNvSpPr txBox="1">
            <a:spLocks noChangeArrowheads="1"/>
          </p:cNvSpPr>
          <p:nvPr/>
        </p:nvSpPr>
        <p:spPr bwMode="auto">
          <a:xfrm flipH="1">
            <a:off x="4368800" y="4108450"/>
            <a:ext cx="160338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192995" name="Text Box 35"/>
          <p:cNvSpPr txBox="1">
            <a:spLocks noChangeArrowheads="1"/>
          </p:cNvSpPr>
          <p:nvPr/>
        </p:nvSpPr>
        <p:spPr bwMode="auto">
          <a:xfrm flipH="1">
            <a:off x="3919538" y="3706813"/>
            <a:ext cx="15716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92996" name="Text Box 36"/>
          <p:cNvSpPr txBox="1">
            <a:spLocks noChangeArrowheads="1"/>
          </p:cNvSpPr>
          <p:nvPr/>
        </p:nvSpPr>
        <p:spPr bwMode="auto">
          <a:xfrm flipH="1">
            <a:off x="3919538" y="2754313"/>
            <a:ext cx="15716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92997" name="Rectangle 37"/>
          <p:cNvSpPr>
            <a:spLocks noChangeArrowheads="1"/>
          </p:cNvSpPr>
          <p:nvPr/>
        </p:nvSpPr>
        <p:spPr bwMode="auto">
          <a:xfrm flipH="1">
            <a:off x="6296025" y="3952875"/>
            <a:ext cx="152400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98" name="Rectangle 38"/>
          <p:cNvSpPr>
            <a:spLocks noChangeArrowheads="1"/>
          </p:cNvSpPr>
          <p:nvPr/>
        </p:nvSpPr>
        <p:spPr bwMode="auto">
          <a:xfrm flipH="1">
            <a:off x="5899150" y="3952875"/>
            <a:ext cx="153988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2999" name="Rectangle 39"/>
          <p:cNvSpPr>
            <a:spLocks noChangeArrowheads="1"/>
          </p:cNvSpPr>
          <p:nvPr/>
        </p:nvSpPr>
        <p:spPr bwMode="auto">
          <a:xfrm flipH="1">
            <a:off x="5522913" y="3952875"/>
            <a:ext cx="153987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3000" name="Text Box 40"/>
          <p:cNvSpPr txBox="1">
            <a:spLocks noChangeArrowheads="1"/>
          </p:cNvSpPr>
          <p:nvPr/>
        </p:nvSpPr>
        <p:spPr bwMode="auto">
          <a:xfrm flipH="1">
            <a:off x="6308725" y="3935413"/>
            <a:ext cx="160338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193001" name="Text Box 41"/>
          <p:cNvSpPr txBox="1">
            <a:spLocks noChangeArrowheads="1"/>
          </p:cNvSpPr>
          <p:nvPr/>
        </p:nvSpPr>
        <p:spPr bwMode="auto">
          <a:xfrm flipH="1">
            <a:off x="5927725" y="3935413"/>
            <a:ext cx="15875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193002" name="Text Box 42"/>
          <p:cNvSpPr txBox="1">
            <a:spLocks noChangeArrowheads="1"/>
          </p:cNvSpPr>
          <p:nvPr/>
        </p:nvSpPr>
        <p:spPr bwMode="auto">
          <a:xfrm flipH="1">
            <a:off x="5548313" y="3935413"/>
            <a:ext cx="15875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193003" name="Text Box 43"/>
          <p:cNvSpPr txBox="1">
            <a:spLocks noChangeArrowheads="1"/>
          </p:cNvSpPr>
          <p:nvPr/>
        </p:nvSpPr>
        <p:spPr bwMode="auto">
          <a:xfrm>
            <a:off x="395288" y="1412875"/>
            <a:ext cx="2257425" cy="18716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smtClean="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de-DE" sz="1500" smtClean="0">
                <a:solidFill>
                  <a:srgbClr val="000000"/>
                </a:solidFill>
                <a:latin typeface="Times New Roman" charset="0"/>
              </a:rPr>
            </a:br>
            <a:r>
              <a:rPr lang="de-DE" sz="1500" smtClean="0">
                <a:solidFill>
                  <a:srgbClr val="000000"/>
                </a:solidFill>
              </a:rPr>
              <a:t>Netlist: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de-DE" sz="1500" smtClean="0">
              <a:solidFill>
                <a:srgbClr val="000000"/>
              </a:solidFill>
            </a:endParaRPr>
          </a:p>
        </p:txBody>
      </p:sp>
      <p:sp>
        <p:nvSpPr>
          <p:cNvPr id="1193004" name="Text Box 44"/>
          <p:cNvSpPr txBox="1">
            <a:spLocks noChangeArrowheads="1"/>
          </p:cNvSpPr>
          <p:nvPr/>
        </p:nvSpPr>
        <p:spPr bwMode="auto">
          <a:xfrm>
            <a:off x="468313" y="1989138"/>
            <a:ext cx="2560637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000000"/>
                </a:solidFill>
              </a:rPr>
              <a:t>N</a:t>
            </a:r>
            <a:r>
              <a:rPr lang="de-DE" sz="1500" baseline="-25000" smtClean="0">
                <a:solidFill>
                  <a:srgbClr val="000000"/>
                </a:solidFill>
              </a:rPr>
              <a:t>1</a:t>
            </a:r>
            <a:r>
              <a:rPr lang="de-DE" sz="1500" smtClean="0">
                <a:solidFill>
                  <a:srgbClr val="000000"/>
                </a:solidFill>
              </a:rPr>
              <a:t> = {</a:t>
            </a:r>
            <a:r>
              <a:rPr lang="de-DE" sz="1500" i="1" smtClean="0">
                <a:solidFill>
                  <a:srgbClr val="000000"/>
                </a:solidFill>
              </a:rPr>
              <a:t>C</a:t>
            </a:r>
            <a:r>
              <a:rPr lang="de-DE" sz="1500" baseline="-25000" smtClean="0">
                <a:solidFill>
                  <a:srgbClr val="000000"/>
                </a:solidFill>
              </a:rPr>
              <a:t>4</a:t>
            </a:r>
            <a:r>
              <a:rPr lang="de-DE" sz="1500" smtClean="0">
                <a:solidFill>
                  <a:srgbClr val="000000"/>
                </a:solidFill>
              </a:rPr>
              <a:t>, </a:t>
            </a:r>
            <a:r>
              <a:rPr lang="de-DE" sz="1500" i="1" smtClean="0">
                <a:solidFill>
                  <a:srgbClr val="000000"/>
                </a:solidFill>
              </a:rPr>
              <a:t>D</a:t>
            </a:r>
            <a:r>
              <a:rPr lang="de-DE" sz="1500" baseline="-25000" smtClean="0">
                <a:solidFill>
                  <a:srgbClr val="000000"/>
                </a:solidFill>
              </a:rPr>
              <a:t>6</a:t>
            </a:r>
            <a:r>
              <a:rPr lang="de-DE" sz="1500" smtClean="0">
                <a:solidFill>
                  <a:srgbClr val="000000"/>
                </a:solidFill>
              </a:rPr>
              <a:t>, </a:t>
            </a:r>
            <a:r>
              <a:rPr lang="de-DE" sz="1500" i="1" smtClean="0">
                <a:solidFill>
                  <a:srgbClr val="000000"/>
                </a:solidFill>
              </a:rPr>
              <a:t>B</a:t>
            </a:r>
            <a:r>
              <a:rPr lang="de-DE" sz="1500" baseline="-25000" smtClean="0">
                <a:solidFill>
                  <a:srgbClr val="000000"/>
                </a:solidFill>
              </a:rPr>
              <a:t>3</a:t>
            </a:r>
            <a:r>
              <a:rPr lang="de-DE" sz="1500" smtClean="0">
                <a:solidFill>
                  <a:srgbClr val="000000"/>
                </a:solidFill>
              </a:rPr>
              <a:t>}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000000"/>
                </a:solidFill>
              </a:rPr>
              <a:t>N</a:t>
            </a:r>
            <a:r>
              <a:rPr lang="de-DE" sz="1500" baseline="-25000" smtClean="0">
                <a:solidFill>
                  <a:srgbClr val="000000"/>
                </a:solidFill>
              </a:rPr>
              <a:t>2</a:t>
            </a:r>
            <a:r>
              <a:rPr lang="de-DE" sz="1500" smtClean="0">
                <a:solidFill>
                  <a:srgbClr val="000000"/>
                </a:solidFill>
              </a:rPr>
              <a:t> = {</a:t>
            </a:r>
            <a:r>
              <a:rPr lang="de-DE" sz="1500" i="1" smtClean="0">
                <a:solidFill>
                  <a:srgbClr val="000000"/>
                </a:solidFill>
              </a:rPr>
              <a:t>D</a:t>
            </a:r>
            <a:r>
              <a:rPr lang="de-DE" sz="1500" baseline="-25000" smtClean="0">
                <a:solidFill>
                  <a:srgbClr val="000000"/>
                </a:solidFill>
              </a:rPr>
              <a:t>4</a:t>
            </a:r>
            <a:r>
              <a:rPr lang="de-DE" sz="1500" smtClean="0">
                <a:solidFill>
                  <a:srgbClr val="000000"/>
                </a:solidFill>
              </a:rPr>
              <a:t>, </a:t>
            </a:r>
            <a:r>
              <a:rPr lang="de-DE" sz="1500" i="1" smtClean="0">
                <a:solidFill>
                  <a:srgbClr val="000000"/>
                </a:solidFill>
              </a:rPr>
              <a:t>B</a:t>
            </a:r>
            <a:r>
              <a:rPr lang="de-DE" sz="1500" baseline="-25000" smtClean="0">
                <a:solidFill>
                  <a:srgbClr val="000000"/>
                </a:solidFill>
              </a:rPr>
              <a:t>4</a:t>
            </a:r>
            <a:r>
              <a:rPr lang="de-DE" sz="1500" smtClean="0">
                <a:solidFill>
                  <a:srgbClr val="000000"/>
                </a:solidFill>
              </a:rPr>
              <a:t>, </a:t>
            </a:r>
            <a:r>
              <a:rPr lang="de-DE" sz="1500" i="1" smtClean="0">
                <a:solidFill>
                  <a:srgbClr val="000000"/>
                </a:solidFill>
              </a:rPr>
              <a:t>C</a:t>
            </a:r>
            <a:r>
              <a:rPr lang="de-DE" sz="1500" baseline="-25000" smtClean="0">
                <a:solidFill>
                  <a:srgbClr val="000000"/>
                </a:solidFill>
              </a:rPr>
              <a:t>1</a:t>
            </a:r>
            <a:r>
              <a:rPr lang="de-DE" sz="1500" smtClean="0">
                <a:solidFill>
                  <a:srgbClr val="000000"/>
                </a:solidFill>
              </a:rPr>
              <a:t>, </a:t>
            </a:r>
            <a:r>
              <a:rPr lang="de-DE" sz="1500" i="1" smtClean="0">
                <a:solidFill>
                  <a:srgbClr val="000000"/>
                </a:solidFill>
              </a:rPr>
              <a:t>A</a:t>
            </a:r>
            <a:r>
              <a:rPr lang="de-DE" sz="1500" baseline="-25000" smtClean="0">
                <a:solidFill>
                  <a:srgbClr val="000000"/>
                </a:solidFill>
              </a:rPr>
              <a:t>4</a:t>
            </a:r>
            <a:r>
              <a:rPr lang="de-DE" sz="1500" smtClean="0">
                <a:solidFill>
                  <a:srgbClr val="000000"/>
                </a:solidFill>
              </a:rPr>
              <a:t>}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000000"/>
                </a:solidFill>
              </a:rPr>
              <a:t>N</a:t>
            </a:r>
            <a:r>
              <a:rPr lang="de-DE" sz="1500" baseline="-25000" smtClean="0">
                <a:solidFill>
                  <a:srgbClr val="000000"/>
                </a:solidFill>
              </a:rPr>
              <a:t>3</a:t>
            </a:r>
            <a:r>
              <a:rPr lang="de-DE" sz="1500" smtClean="0">
                <a:solidFill>
                  <a:srgbClr val="000000"/>
                </a:solidFill>
              </a:rPr>
              <a:t> = {</a:t>
            </a:r>
            <a:r>
              <a:rPr lang="de-DE" sz="1500" i="1" smtClean="0">
                <a:solidFill>
                  <a:srgbClr val="000000"/>
                </a:solidFill>
              </a:rPr>
              <a:t>C</a:t>
            </a:r>
            <a:r>
              <a:rPr lang="de-DE" sz="1500" baseline="-25000" smtClean="0">
                <a:solidFill>
                  <a:srgbClr val="000000"/>
                </a:solidFill>
              </a:rPr>
              <a:t>2</a:t>
            </a:r>
            <a:r>
              <a:rPr lang="de-DE" sz="1500" smtClean="0">
                <a:solidFill>
                  <a:srgbClr val="000000"/>
                </a:solidFill>
              </a:rPr>
              <a:t>, </a:t>
            </a:r>
            <a:r>
              <a:rPr lang="de-DE" sz="1500" i="1" smtClean="0">
                <a:solidFill>
                  <a:srgbClr val="000000"/>
                </a:solidFill>
              </a:rPr>
              <a:t>D</a:t>
            </a:r>
            <a:r>
              <a:rPr lang="de-DE" sz="1500" baseline="-25000" smtClean="0">
                <a:solidFill>
                  <a:srgbClr val="000000"/>
                </a:solidFill>
              </a:rPr>
              <a:t>5</a:t>
            </a:r>
            <a:r>
              <a:rPr lang="de-DE" sz="1500" smtClean="0">
                <a:solidFill>
                  <a:srgbClr val="000000"/>
                </a:solidFill>
              </a:rPr>
              <a:t>}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000000"/>
                </a:solidFill>
              </a:rPr>
              <a:t>N</a:t>
            </a:r>
            <a:r>
              <a:rPr lang="de-DE" sz="1500" baseline="-25000" smtClean="0">
                <a:solidFill>
                  <a:srgbClr val="000000"/>
                </a:solidFill>
              </a:rPr>
              <a:t>4</a:t>
            </a:r>
            <a:r>
              <a:rPr lang="de-DE" sz="1500" smtClean="0">
                <a:solidFill>
                  <a:srgbClr val="000000"/>
                </a:solidFill>
              </a:rPr>
              <a:t> = {</a:t>
            </a:r>
            <a:r>
              <a:rPr lang="de-DE" sz="1500" i="1" smtClean="0">
                <a:solidFill>
                  <a:srgbClr val="000000"/>
                </a:solidFill>
              </a:rPr>
              <a:t>B</a:t>
            </a:r>
            <a:r>
              <a:rPr lang="de-DE" sz="1500" baseline="-25000" smtClean="0">
                <a:solidFill>
                  <a:srgbClr val="000000"/>
                </a:solidFill>
              </a:rPr>
              <a:t>1</a:t>
            </a:r>
            <a:r>
              <a:rPr lang="de-DE" sz="1500" smtClean="0">
                <a:solidFill>
                  <a:srgbClr val="000000"/>
                </a:solidFill>
              </a:rPr>
              <a:t>, </a:t>
            </a:r>
            <a:r>
              <a:rPr lang="de-DE" sz="1500" i="1" smtClean="0">
                <a:solidFill>
                  <a:srgbClr val="000000"/>
                </a:solidFill>
              </a:rPr>
              <a:t>A</a:t>
            </a:r>
            <a:r>
              <a:rPr lang="de-DE" sz="1500" baseline="-25000" smtClean="0">
                <a:solidFill>
                  <a:srgbClr val="000000"/>
                </a:solidFill>
              </a:rPr>
              <a:t>1</a:t>
            </a:r>
            <a:r>
              <a:rPr lang="de-DE" sz="1500" smtClean="0">
                <a:solidFill>
                  <a:srgbClr val="000000"/>
                </a:solidFill>
              </a:rPr>
              <a:t>, </a:t>
            </a:r>
            <a:r>
              <a:rPr lang="de-DE" sz="1500" i="1" smtClean="0">
                <a:solidFill>
                  <a:srgbClr val="000000"/>
                </a:solidFill>
              </a:rPr>
              <a:t>C</a:t>
            </a:r>
            <a:r>
              <a:rPr lang="de-DE" sz="1500" baseline="-25000" smtClean="0">
                <a:solidFill>
                  <a:srgbClr val="000000"/>
                </a:solidFill>
              </a:rPr>
              <a:t>3</a:t>
            </a:r>
            <a:r>
              <a:rPr lang="de-DE" sz="1500" smtClean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1193005" name="AutoShape 45"/>
          <p:cNvSpPr>
            <a:spLocks noChangeArrowheads="1"/>
          </p:cNvSpPr>
          <p:nvPr/>
        </p:nvSpPr>
        <p:spPr bwMode="auto">
          <a:xfrm>
            <a:off x="2713038" y="2276475"/>
            <a:ext cx="304800" cy="6111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3006" name="Text Box 46"/>
          <p:cNvSpPr txBox="1">
            <a:spLocks noChangeArrowheads="1"/>
          </p:cNvSpPr>
          <p:nvPr/>
        </p:nvSpPr>
        <p:spPr bwMode="auto">
          <a:xfrm>
            <a:off x="395288" y="3779838"/>
            <a:ext cx="2257425" cy="1017587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smtClean="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de-DE" sz="1500" smtClean="0">
                <a:solidFill>
                  <a:srgbClr val="000000"/>
                </a:solidFill>
                <a:latin typeface="Times New Roman" charset="0"/>
              </a:rPr>
            </a:br>
            <a:r>
              <a:rPr lang="de-DE" sz="1500" smtClean="0">
                <a:solidFill>
                  <a:srgbClr val="000000"/>
                </a:solidFill>
              </a:rPr>
              <a:t>Technology Information </a:t>
            </a:r>
            <a:br>
              <a:rPr lang="de-DE" sz="1500" smtClean="0">
                <a:solidFill>
                  <a:srgbClr val="000000"/>
                </a:solidFill>
              </a:rPr>
            </a:br>
            <a:r>
              <a:rPr lang="de-DE" sz="1500" smtClean="0">
                <a:solidFill>
                  <a:srgbClr val="000000"/>
                </a:solidFill>
              </a:rPr>
              <a:t>(Design Rules)</a:t>
            </a:r>
          </a:p>
        </p:txBody>
      </p:sp>
      <p:sp>
        <p:nvSpPr>
          <p:cNvPr id="1193007" name="Text Box 47"/>
          <p:cNvSpPr txBox="1">
            <a:spLocks noChangeArrowheads="1"/>
          </p:cNvSpPr>
          <p:nvPr/>
        </p:nvSpPr>
        <p:spPr bwMode="auto">
          <a:xfrm>
            <a:off x="3141663" y="1412875"/>
            <a:ext cx="2006600" cy="314325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smtClean="0">
                <a:solidFill>
                  <a:srgbClr val="000000"/>
                </a:solidFill>
              </a:rPr>
              <a:t>Placement result</a:t>
            </a:r>
          </a:p>
        </p:txBody>
      </p:sp>
      <p:sp>
        <p:nvSpPr>
          <p:cNvPr id="1193009" name="Rectangle 4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defTabSz="914400"/>
            <a:r>
              <a:rPr lang="en-US" altLang="zh-CN" sz="2400" dirty="0" smtClean="0">
                <a:ea typeface="宋体" charset="0"/>
                <a:cs typeface="宋体" charset="0"/>
              </a:rPr>
              <a:t>Routing Problem</a:t>
            </a:r>
            <a:endParaRPr lang="en-US" altLang="zh-CN" sz="2400" dirty="0">
              <a:ea typeface="宋体" charset="0"/>
              <a:cs typeface="宋体" charset="0"/>
            </a:endParaRPr>
          </a:p>
        </p:txBody>
      </p:sp>
      <p:sp>
        <p:nvSpPr>
          <p:cNvPr id="1193010" name="AutoShape 50"/>
          <p:cNvSpPr>
            <a:spLocks noChangeArrowheads="1"/>
          </p:cNvSpPr>
          <p:nvPr/>
        </p:nvSpPr>
        <p:spPr bwMode="auto">
          <a:xfrm>
            <a:off x="2700338" y="4005263"/>
            <a:ext cx="304800" cy="6111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93011" name="AutoShape 51"/>
          <p:cNvSpPr>
            <a:spLocks noChangeArrowheads="1"/>
          </p:cNvSpPr>
          <p:nvPr/>
        </p:nvSpPr>
        <p:spPr bwMode="auto">
          <a:xfrm rot="5400000">
            <a:off x="4013994" y="1575594"/>
            <a:ext cx="215900" cy="6111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8445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9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93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93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9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3003" grpId="0" animBg="1"/>
      <p:bldP spid="1193004" grpId="0"/>
      <p:bldP spid="1193005" grpId="0" animBg="1"/>
      <p:bldP spid="1193006" grpId="0" animBg="1"/>
      <p:bldP spid="11930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F32A7-DC11-074D-A650-97894A862133}" type="slidenum">
              <a:rPr lang="en-US"/>
              <a:pPr/>
              <a:t>15</a:t>
            </a:fld>
            <a:endParaRPr lang="en-US"/>
          </a:p>
        </p:txBody>
      </p:sp>
      <p:sp>
        <p:nvSpPr>
          <p:cNvPr id="1224746" name="Text Box 42"/>
          <p:cNvSpPr txBox="1">
            <a:spLocks noChangeArrowheads="1"/>
          </p:cNvSpPr>
          <p:nvPr/>
        </p:nvSpPr>
        <p:spPr bwMode="auto">
          <a:xfrm>
            <a:off x="395288" y="1412875"/>
            <a:ext cx="2257425" cy="18716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smtClean="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de-DE" sz="1500" smtClean="0">
                <a:solidFill>
                  <a:srgbClr val="000000"/>
                </a:solidFill>
                <a:latin typeface="Times New Roman" charset="0"/>
              </a:rPr>
            </a:br>
            <a:r>
              <a:rPr lang="de-DE" sz="1500" smtClean="0">
                <a:solidFill>
                  <a:srgbClr val="000000"/>
                </a:solidFill>
              </a:rPr>
              <a:t>Netlist: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de-DE" sz="1500" smtClean="0">
              <a:solidFill>
                <a:srgbClr val="000000"/>
              </a:solidFill>
            </a:endParaRPr>
          </a:p>
        </p:txBody>
      </p:sp>
      <p:sp>
        <p:nvSpPr>
          <p:cNvPr id="1224747" name="Text Box 43"/>
          <p:cNvSpPr txBox="1">
            <a:spLocks noChangeArrowheads="1"/>
          </p:cNvSpPr>
          <p:nvPr/>
        </p:nvSpPr>
        <p:spPr bwMode="auto">
          <a:xfrm>
            <a:off x="468313" y="1989138"/>
            <a:ext cx="2560637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CC0000"/>
                </a:solidFill>
              </a:rPr>
              <a:t>N</a:t>
            </a:r>
            <a:r>
              <a:rPr lang="de-DE" sz="1500" baseline="-25000" smtClean="0">
                <a:solidFill>
                  <a:srgbClr val="CC0000"/>
                </a:solidFill>
              </a:rPr>
              <a:t>1</a:t>
            </a:r>
            <a:r>
              <a:rPr lang="de-DE" sz="1500" smtClean="0">
                <a:solidFill>
                  <a:srgbClr val="CC0000"/>
                </a:solidFill>
              </a:rPr>
              <a:t> = {</a:t>
            </a:r>
            <a:r>
              <a:rPr lang="de-DE" sz="1500" i="1" smtClean="0">
                <a:solidFill>
                  <a:srgbClr val="CC0000"/>
                </a:solidFill>
              </a:rPr>
              <a:t>C</a:t>
            </a:r>
            <a:r>
              <a:rPr lang="de-DE" sz="1500" baseline="-25000" smtClean="0">
                <a:solidFill>
                  <a:srgbClr val="CC0000"/>
                </a:solidFill>
              </a:rPr>
              <a:t>4</a:t>
            </a:r>
            <a:r>
              <a:rPr lang="de-DE" sz="1500" smtClean="0">
                <a:solidFill>
                  <a:srgbClr val="CC0000"/>
                </a:solidFill>
              </a:rPr>
              <a:t>, </a:t>
            </a:r>
            <a:r>
              <a:rPr lang="de-DE" sz="1500" i="1" smtClean="0">
                <a:solidFill>
                  <a:srgbClr val="CC0000"/>
                </a:solidFill>
              </a:rPr>
              <a:t>D</a:t>
            </a:r>
            <a:r>
              <a:rPr lang="de-DE" sz="1500" baseline="-25000" smtClean="0">
                <a:solidFill>
                  <a:srgbClr val="CC0000"/>
                </a:solidFill>
              </a:rPr>
              <a:t>6</a:t>
            </a:r>
            <a:r>
              <a:rPr lang="de-DE" sz="1500" smtClean="0">
                <a:solidFill>
                  <a:srgbClr val="CC0000"/>
                </a:solidFill>
              </a:rPr>
              <a:t>, </a:t>
            </a:r>
            <a:r>
              <a:rPr lang="de-DE" sz="1500" i="1" smtClean="0">
                <a:solidFill>
                  <a:srgbClr val="CC0000"/>
                </a:solidFill>
              </a:rPr>
              <a:t>B</a:t>
            </a:r>
            <a:r>
              <a:rPr lang="de-DE" sz="1500" baseline="-25000" smtClean="0">
                <a:solidFill>
                  <a:srgbClr val="CC0000"/>
                </a:solidFill>
              </a:rPr>
              <a:t>3</a:t>
            </a:r>
            <a:r>
              <a:rPr lang="de-DE" sz="1500" smtClean="0">
                <a:solidFill>
                  <a:srgbClr val="CC0000"/>
                </a:solidFill>
              </a:rPr>
              <a:t>}</a:t>
            </a:r>
            <a:r>
              <a:rPr lang="de-DE" sz="1500" smtClean="0">
                <a:solidFill>
                  <a:srgbClr val="000000"/>
                </a:solidFill>
              </a:rPr>
              <a:t>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B2B2B2"/>
                </a:solidFill>
              </a:rPr>
              <a:t>N</a:t>
            </a:r>
            <a:r>
              <a:rPr lang="de-DE" sz="1500" baseline="-25000" smtClean="0">
                <a:solidFill>
                  <a:srgbClr val="B2B2B2"/>
                </a:solidFill>
              </a:rPr>
              <a:t>2</a:t>
            </a:r>
            <a:r>
              <a:rPr lang="de-DE" sz="1500" smtClean="0">
                <a:solidFill>
                  <a:srgbClr val="B2B2B2"/>
                </a:solidFill>
              </a:rPr>
              <a:t> = {</a:t>
            </a:r>
            <a:r>
              <a:rPr lang="de-DE" sz="1500" i="1" smtClean="0">
                <a:solidFill>
                  <a:srgbClr val="B2B2B2"/>
                </a:solidFill>
              </a:rPr>
              <a:t>D</a:t>
            </a:r>
            <a:r>
              <a:rPr lang="de-DE" sz="1500" baseline="-25000" smtClean="0">
                <a:solidFill>
                  <a:srgbClr val="B2B2B2"/>
                </a:solidFill>
              </a:rPr>
              <a:t>4</a:t>
            </a:r>
            <a:r>
              <a:rPr lang="de-DE" sz="1500" smtClean="0">
                <a:solidFill>
                  <a:srgbClr val="B2B2B2"/>
                </a:solidFill>
              </a:rPr>
              <a:t>, </a:t>
            </a:r>
            <a:r>
              <a:rPr lang="de-DE" sz="1500" i="1" smtClean="0">
                <a:solidFill>
                  <a:srgbClr val="B2B2B2"/>
                </a:solidFill>
              </a:rPr>
              <a:t>B</a:t>
            </a:r>
            <a:r>
              <a:rPr lang="de-DE" sz="1500" baseline="-25000" smtClean="0">
                <a:solidFill>
                  <a:srgbClr val="B2B2B2"/>
                </a:solidFill>
              </a:rPr>
              <a:t>4</a:t>
            </a:r>
            <a:r>
              <a:rPr lang="de-DE" sz="1500" smtClean="0">
                <a:solidFill>
                  <a:srgbClr val="B2B2B2"/>
                </a:solidFill>
              </a:rPr>
              <a:t>, </a:t>
            </a:r>
            <a:r>
              <a:rPr lang="de-DE" sz="1500" i="1" smtClean="0">
                <a:solidFill>
                  <a:srgbClr val="B2B2B2"/>
                </a:solidFill>
              </a:rPr>
              <a:t>C</a:t>
            </a:r>
            <a:r>
              <a:rPr lang="de-DE" sz="1500" baseline="-25000" smtClean="0">
                <a:solidFill>
                  <a:srgbClr val="B2B2B2"/>
                </a:solidFill>
              </a:rPr>
              <a:t>1</a:t>
            </a:r>
            <a:r>
              <a:rPr lang="de-DE" sz="1500" smtClean="0">
                <a:solidFill>
                  <a:srgbClr val="B2B2B2"/>
                </a:solidFill>
              </a:rPr>
              <a:t>, </a:t>
            </a:r>
            <a:r>
              <a:rPr lang="de-DE" sz="1500" i="1" smtClean="0">
                <a:solidFill>
                  <a:srgbClr val="B2B2B2"/>
                </a:solidFill>
              </a:rPr>
              <a:t>A</a:t>
            </a:r>
            <a:r>
              <a:rPr lang="de-DE" sz="1500" baseline="-25000" smtClean="0">
                <a:solidFill>
                  <a:srgbClr val="B2B2B2"/>
                </a:solidFill>
              </a:rPr>
              <a:t>4</a:t>
            </a:r>
            <a:r>
              <a:rPr lang="de-DE" sz="1500" smtClean="0">
                <a:solidFill>
                  <a:srgbClr val="B2B2B2"/>
                </a:solidFill>
              </a:rPr>
              <a:t>}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B2B2B2"/>
                </a:solidFill>
              </a:rPr>
              <a:t>N</a:t>
            </a:r>
            <a:r>
              <a:rPr lang="de-DE" sz="1500" baseline="-25000" smtClean="0">
                <a:solidFill>
                  <a:srgbClr val="B2B2B2"/>
                </a:solidFill>
              </a:rPr>
              <a:t>3</a:t>
            </a:r>
            <a:r>
              <a:rPr lang="de-DE" sz="1500" smtClean="0">
                <a:solidFill>
                  <a:srgbClr val="B2B2B2"/>
                </a:solidFill>
              </a:rPr>
              <a:t> = {</a:t>
            </a:r>
            <a:r>
              <a:rPr lang="de-DE" sz="1500" i="1" smtClean="0">
                <a:solidFill>
                  <a:srgbClr val="B2B2B2"/>
                </a:solidFill>
              </a:rPr>
              <a:t>C</a:t>
            </a:r>
            <a:r>
              <a:rPr lang="de-DE" sz="1500" baseline="-25000" smtClean="0">
                <a:solidFill>
                  <a:srgbClr val="B2B2B2"/>
                </a:solidFill>
              </a:rPr>
              <a:t>2</a:t>
            </a:r>
            <a:r>
              <a:rPr lang="de-DE" sz="1500" smtClean="0">
                <a:solidFill>
                  <a:srgbClr val="B2B2B2"/>
                </a:solidFill>
              </a:rPr>
              <a:t>, </a:t>
            </a:r>
            <a:r>
              <a:rPr lang="de-DE" sz="1500" i="1" smtClean="0">
                <a:solidFill>
                  <a:srgbClr val="B2B2B2"/>
                </a:solidFill>
              </a:rPr>
              <a:t>D</a:t>
            </a:r>
            <a:r>
              <a:rPr lang="de-DE" sz="1500" baseline="-25000" smtClean="0">
                <a:solidFill>
                  <a:srgbClr val="B2B2B2"/>
                </a:solidFill>
              </a:rPr>
              <a:t>5</a:t>
            </a:r>
            <a:r>
              <a:rPr lang="de-DE" sz="1500" smtClean="0">
                <a:solidFill>
                  <a:srgbClr val="B2B2B2"/>
                </a:solidFill>
              </a:rPr>
              <a:t>}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B2B2B2"/>
                </a:solidFill>
              </a:rPr>
              <a:t>N</a:t>
            </a:r>
            <a:r>
              <a:rPr lang="de-DE" sz="1500" baseline="-25000" smtClean="0">
                <a:solidFill>
                  <a:srgbClr val="B2B2B2"/>
                </a:solidFill>
              </a:rPr>
              <a:t>4</a:t>
            </a:r>
            <a:r>
              <a:rPr lang="de-DE" sz="1500" smtClean="0">
                <a:solidFill>
                  <a:srgbClr val="B2B2B2"/>
                </a:solidFill>
              </a:rPr>
              <a:t> = {</a:t>
            </a:r>
            <a:r>
              <a:rPr lang="de-DE" sz="1500" i="1" smtClean="0">
                <a:solidFill>
                  <a:srgbClr val="B2B2B2"/>
                </a:solidFill>
              </a:rPr>
              <a:t>B</a:t>
            </a:r>
            <a:r>
              <a:rPr lang="de-DE" sz="1500" baseline="-25000" smtClean="0">
                <a:solidFill>
                  <a:srgbClr val="B2B2B2"/>
                </a:solidFill>
              </a:rPr>
              <a:t>1</a:t>
            </a:r>
            <a:r>
              <a:rPr lang="de-DE" sz="1500" smtClean="0">
                <a:solidFill>
                  <a:srgbClr val="B2B2B2"/>
                </a:solidFill>
              </a:rPr>
              <a:t>, </a:t>
            </a:r>
            <a:r>
              <a:rPr lang="de-DE" sz="1500" i="1" smtClean="0">
                <a:solidFill>
                  <a:srgbClr val="B2B2B2"/>
                </a:solidFill>
              </a:rPr>
              <a:t>A</a:t>
            </a:r>
            <a:r>
              <a:rPr lang="de-DE" sz="1500" baseline="-25000" smtClean="0">
                <a:solidFill>
                  <a:srgbClr val="B2B2B2"/>
                </a:solidFill>
              </a:rPr>
              <a:t>1</a:t>
            </a:r>
            <a:r>
              <a:rPr lang="de-DE" sz="1500" smtClean="0">
                <a:solidFill>
                  <a:srgbClr val="B2B2B2"/>
                </a:solidFill>
              </a:rPr>
              <a:t>, </a:t>
            </a:r>
            <a:r>
              <a:rPr lang="de-DE" sz="1500" i="1" smtClean="0">
                <a:solidFill>
                  <a:srgbClr val="B2B2B2"/>
                </a:solidFill>
              </a:rPr>
              <a:t>C</a:t>
            </a:r>
            <a:r>
              <a:rPr lang="de-DE" sz="1500" baseline="-25000" smtClean="0">
                <a:solidFill>
                  <a:srgbClr val="B2B2B2"/>
                </a:solidFill>
              </a:rPr>
              <a:t>3</a:t>
            </a:r>
            <a:r>
              <a:rPr lang="de-DE" sz="1500" smtClean="0">
                <a:solidFill>
                  <a:srgbClr val="B2B2B2"/>
                </a:solidFill>
              </a:rPr>
              <a:t>}</a:t>
            </a:r>
          </a:p>
        </p:txBody>
      </p:sp>
      <p:sp>
        <p:nvSpPr>
          <p:cNvPr id="1224748" name="AutoShape 44"/>
          <p:cNvSpPr>
            <a:spLocks noChangeArrowheads="1"/>
          </p:cNvSpPr>
          <p:nvPr/>
        </p:nvSpPr>
        <p:spPr bwMode="auto">
          <a:xfrm>
            <a:off x="2713038" y="2276475"/>
            <a:ext cx="304800" cy="6111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49" name="Text Box 45"/>
          <p:cNvSpPr txBox="1">
            <a:spLocks noChangeArrowheads="1"/>
          </p:cNvSpPr>
          <p:nvPr/>
        </p:nvSpPr>
        <p:spPr bwMode="auto">
          <a:xfrm>
            <a:off x="395288" y="3779838"/>
            <a:ext cx="2257425" cy="1017587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smtClean="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de-DE" sz="1500" smtClean="0">
                <a:solidFill>
                  <a:srgbClr val="000000"/>
                </a:solidFill>
                <a:latin typeface="Times New Roman" charset="0"/>
              </a:rPr>
            </a:br>
            <a:r>
              <a:rPr lang="de-DE" sz="1500" smtClean="0">
                <a:solidFill>
                  <a:srgbClr val="000000"/>
                </a:solidFill>
              </a:rPr>
              <a:t>Technology Information </a:t>
            </a:r>
            <a:br>
              <a:rPr lang="de-DE" sz="1500" smtClean="0">
                <a:solidFill>
                  <a:srgbClr val="000000"/>
                </a:solidFill>
              </a:rPr>
            </a:br>
            <a:r>
              <a:rPr lang="de-DE" sz="1500" smtClean="0">
                <a:solidFill>
                  <a:srgbClr val="000000"/>
                </a:solidFill>
              </a:rPr>
              <a:t>(Design Rules)</a:t>
            </a:r>
          </a:p>
        </p:txBody>
      </p:sp>
      <p:sp>
        <p:nvSpPr>
          <p:cNvPr id="1224751" name="Rectangle 4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defTabSz="914400"/>
            <a:r>
              <a:rPr lang="en-US" altLang="zh-CN" sz="2400" dirty="0" smtClean="0">
                <a:ea typeface="宋体" charset="0"/>
                <a:cs typeface="宋体" charset="0"/>
              </a:rPr>
              <a:t>Routing </a:t>
            </a:r>
            <a:r>
              <a:rPr lang="en-US" altLang="zh-CN" sz="2400" dirty="0">
                <a:ea typeface="宋体" charset="0"/>
                <a:cs typeface="宋体" charset="0"/>
              </a:rPr>
              <a:t>Problem</a:t>
            </a:r>
          </a:p>
        </p:txBody>
      </p:sp>
      <p:sp>
        <p:nvSpPr>
          <p:cNvPr id="1224752" name="AutoShape 48"/>
          <p:cNvSpPr>
            <a:spLocks noChangeArrowheads="1"/>
          </p:cNvSpPr>
          <p:nvPr/>
        </p:nvSpPr>
        <p:spPr bwMode="auto">
          <a:xfrm>
            <a:off x="2700338" y="4005263"/>
            <a:ext cx="304800" cy="6111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53" name="Rectangle 49"/>
          <p:cNvSpPr>
            <a:spLocks noChangeArrowheads="1"/>
          </p:cNvSpPr>
          <p:nvPr/>
        </p:nvSpPr>
        <p:spPr bwMode="auto">
          <a:xfrm>
            <a:off x="3141663" y="1998663"/>
            <a:ext cx="3657600" cy="2808287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54" name="Rectangle 50"/>
          <p:cNvSpPr>
            <a:spLocks noChangeArrowheads="1"/>
          </p:cNvSpPr>
          <p:nvPr/>
        </p:nvSpPr>
        <p:spPr bwMode="auto">
          <a:xfrm flipH="1">
            <a:off x="3141663" y="1998663"/>
            <a:ext cx="3657600" cy="28082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55" name="Rectangle 51"/>
          <p:cNvSpPr>
            <a:spLocks noChangeArrowheads="1"/>
          </p:cNvSpPr>
          <p:nvPr/>
        </p:nvSpPr>
        <p:spPr bwMode="auto">
          <a:xfrm rot="16200000">
            <a:off x="5632450" y="3675063"/>
            <a:ext cx="630237" cy="1182688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56" name="Rectangle 52"/>
          <p:cNvSpPr>
            <a:spLocks noChangeArrowheads="1"/>
          </p:cNvSpPr>
          <p:nvPr/>
        </p:nvSpPr>
        <p:spPr bwMode="auto">
          <a:xfrm rot="16200000">
            <a:off x="5457032" y="2377281"/>
            <a:ext cx="628650" cy="83026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57" name="Rectangle 53"/>
          <p:cNvSpPr>
            <a:spLocks noChangeArrowheads="1"/>
          </p:cNvSpPr>
          <p:nvPr/>
        </p:nvSpPr>
        <p:spPr bwMode="auto">
          <a:xfrm>
            <a:off x="3871913" y="3587750"/>
            <a:ext cx="628650" cy="83026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58" name="Rectangle 54"/>
          <p:cNvSpPr>
            <a:spLocks noChangeArrowheads="1"/>
          </p:cNvSpPr>
          <p:nvPr/>
        </p:nvSpPr>
        <p:spPr bwMode="auto">
          <a:xfrm>
            <a:off x="3871913" y="2633663"/>
            <a:ext cx="628650" cy="830262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59" name="Rectangle 55"/>
          <p:cNvSpPr>
            <a:spLocks noChangeArrowheads="1"/>
          </p:cNvSpPr>
          <p:nvPr/>
        </p:nvSpPr>
        <p:spPr bwMode="auto">
          <a:xfrm flipH="1">
            <a:off x="5351463" y="2609850"/>
            <a:ext cx="8334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224760" name="Rectangle 56"/>
          <p:cNvSpPr>
            <a:spLocks noChangeArrowheads="1"/>
          </p:cNvSpPr>
          <p:nvPr/>
        </p:nvSpPr>
        <p:spPr bwMode="auto">
          <a:xfrm flipH="1">
            <a:off x="5351463" y="4111625"/>
            <a:ext cx="11842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D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224761" name="Rectangle 57"/>
          <p:cNvSpPr>
            <a:spLocks noChangeArrowheads="1"/>
          </p:cNvSpPr>
          <p:nvPr/>
        </p:nvSpPr>
        <p:spPr bwMode="auto">
          <a:xfrm rot="16200000" flipH="1">
            <a:off x="3771107" y="2894806"/>
            <a:ext cx="8318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224762" name="Rectangle 58"/>
          <p:cNvSpPr>
            <a:spLocks noChangeArrowheads="1"/>
          </p:cNvSpPr>
          <p:nvPr/>
        </p:nvSpPr>
        <p:spPr bwMode="auto">
          <a:xfrm rot="16200000" flipH="1">
            <a:off x="3771107" y="3809206"/>
            <a:ext cx="8318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B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224763" name="Rectangle 59"/>
          <p:cNvSpPr>
            <a:spLocks noChangeArrowheads="1"/>
          </p:cNvSpPr>
          <p:nvPr/>
        </p:nvSpPr>
        <p:spPr bwMode="auto">
          <a:xfrm flipH="1">
            <a:off x="5899150" y="2482850"/>
            <a:ext cx="153988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64" name="Rectangle 60"/>
          <p:cNvSpPr>
            <a:spLocks noChangeArrowheads="1"/>
          </p:cNvSpPr>
          <p:nvPr/>
        </p:nvSpPr>
        <p:spPr bwMode="auto">
          <a:xfrm flipH="1">
            <a:off x="5527675" y="2482850"/>
            <a:ext cx="152400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65" name="Rectangle 61"/>
          <p:cNvSpPr>
            <a:spLocks noChangeArrowheads="1"/>
          </p:cNvSpPr>
          <p:nvPr/>
        </p:nvSpPr>
        <p:spPr bwMode="auto">
          <a:xfrm flipH="1">
            <a:off x="5899150" y="2943225"/>
            <a:ext cx="153988" cy="1539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66" name="Rectangle 62"/>
          <p:cNvSpPr>
            <a:spLocks noChangeArrowheads="1"/>
          </p:cNvSpPr>
          <p:nvPr/>
        </p:nvSpPr>
        <p:spPr bwMode="auto">
          <a:xfrm flipH="1">
            <a:off x="5527675" y="2943225"/>
            <a:ext cx="152400" cy="1539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67" name="Rectangle 63"/>
          <p:cNvSpPr>
            <a:spLocks noChangeArrowheads="1"/>
          </p:cNvSpPr>
          <p:nvPr/>
        </p:nvSpPr>
        <p:spPr bwMode="auto">
          <a:xfrm flipH="1">
            <a:off x="6296025" y="4416425"/>
            <a:ext cx="152400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68" name="Rectangle 64"/>
          <p:cNvSpPr>
            <a:spLocks noChangeArrowheads="1"/>
          </p:cNvSpPr>
          <p:nvPr/>
        </p:nvSpPr>
        <p:spPr bwMode="auto">
          <a:xfrm flipH="1">
            <a:off x="5895975" y="4416425"/>
            <a:ext cx="153988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69" name="Rectangle 65"/>
          <p:cNvSpPr>
            <a:spLocks noChangeArrowheads="1"/>
          </p:cNvSpPr>
          <p:nvPr/>
        </p:nvSpPr>
        <p:spPr bwMode="auto">
          <a:xfrm flipH="1">
            <a:off x="5522913" y="4416425"/>
            <a:ext cx="153987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70" name="Rectangle 66"/>
          <p:cNvSpPr>
            <a:spLocks noChangeArrowheads="1"/>
          </p:cNvSpPr>
          <p:nvPr/>
        </p:nvSpPr>
        <p:spPr bwMode="auto">
          <a:xfrm flipH="1">
            <a:off x="4340225" y="2789238"/>
            <a:ext cx="155575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71" name="Rectangle 67"/>
          <p:cNvSpPr>
            <a:spLocks noChangeArrowheads="1"/>
          </p:cNvSpPr>
          <p:nvPr/>
        </p:nvSpPr>
        <p:spPr bwMode="auto">
          <a:xfrm flipH="1">
            <a:off x="4340225" y="3205163"/>
            <a:ext cx="155575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72" name="Rectangle 68"/>
          <p:cNvSpPr>
            <a:spLocks noChangeArrowheads="1"/>
          </p:cNvSpPr>
          <p:nvPr/>
        </p:nvSpPr>
        <p:spPr bwMode="auto">
          <a:xfrm flipH="1">
            <a:off x="3879850" y="2789238"/>
            <a:ext cx="153988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73" name="Rectangle 69"/>
          <p:cNvSpPr>
            <a:spLocks noChangeArrowheads="1"/>
          </p:cNvSpPr>
          <p:nvPr/>
        </p:nvSpPr>
        <p:spPr bwMode="auto">
          <a:xfrm flipH="1">
            <a:off x="3879850" y="3205163"/>
            <a:ext cx="153988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74" name="Rectangle 70"/>
          <p:cNvSpPr>
            <a:spLocks noChangeArrowheads="1"/>
          </p:cNvSpPr>
          <p:nvPr/>
        </p:nvSpPr>
        <p:spPr bwMode="auto">
          <a:xfrm flipH="1">
            <a:off x="4340225" y="3732213"/>
            <a:ext cx="155575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75" name="Rectangle 71"/>
          <p:cNvSpPr>
            <a:spLocks noChangeArrowheads="1"/>
          </p:cNvSpPr>
          <p:nvPr/>
        </p:nvSpPr>
        <p:spPr bwMode="auto">
          <a:xfrm flipH="1">
            <a:off x="4340225" y="4125913"/>
            <a:ext cx="155575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76" name="Rectangle 72"/>
          <p:cNvSpPr>
            <a:spLocks noChangeArrowheads="1"/>
          </p:cNvSpPr>
          <p:nvPr/>
        </p:nvSpPr>
        <p:spPr bwMode="auto">
          <a:xfrm flipH="1">
            <a:off x="3879850" y="3732213"/>
            <a:ext cx="153988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77" name="Rectangle 73"/>
          <p:cNvSpPr>
            <a:spLocks noChangeArrowheads="1"/>
          </p:cNvSpPr>
          <p:nvPr/>
        </p:nvSpPr>
        <p:spPr bwMode="auto">
          <a:xfrm flipH="1">
            <a:off x="3879850" y="4125913"/>
            <a:ext cx="153988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78" name="Text Box 74"/>
          <p:cNvSpPr txBox="1">
            <a:spLocks noChangeArrowheads="1"/>
          </p:cNvSpPr>
          <p:nvPr/>
        </p:nvSpPr>
        <p:spPr bwMode="auto">
          <a:xfrm flipH="1">
            <a:off x="5927725" y="2460625"/>
            <a:ext cx="15875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24779" name="Text Box 75"/>
          <p:cNvSpPr txBox="1">
            <a:spLocks noChangeArrowheads="1"/>
          </p:cNvSpPr>
          <p:nvPr/>
        </p:nvSpPr>
        <p:spPr bwMode="auto">
          <a:xfrm flipH="1">
            <a:off x="5549900" y="2460625"/>
            <a:ext cx="157163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24780" name="Text Box 76"/>
          <p:cNvSpPr txBox="1">
            <a:spLocks noChangeArrowheads="1"/>
          </p:cNvSpPr>
          <p:nvPr/>
        </p:nvSpPr>
        <p:spPr bwMode="auto">
          <a:xfrm flipH="1">
            <a:off x="5927725" y="2917825"/>
            <a:ext cx="15875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24781" name="Text Box 77"/>
          <p:cNvSpPr txBox="1">
            <a:spLocks noChangeArrowheads="1"/>
          </p:cNvSpPr>
          <p:nvPr/>
        </p:nvSpPr>
        <p:spPr bwMode="auto">
          <a:xfrm flipH="1">
            <a:off x="5549900" y="2917825"/>
            <a:ext cx="157163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24782" name="Text Box 78"/>
          <p:cNvSpPr txBox="1">
            <a:spLocks noChangeArrowheads="1"/>
          </p:cNvSpPr>
          <p:nvPr/>
        </p:nvSpPr>
        <p:spPr bwMode="auto">
          <a:xfrm flipH="1">
            <a:off x="4368800" y="3182938"/>
            <a:ext cx="160338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24783" name="Text Box 79"/>
          <p:cNvSpPr txBox="1">
            <a:spLocks noChangeArrowheads="1"/>
          </p:cNvSpPr>
          <p:nvPr/>
        </p:nvSpPr>
        <p:spPr bwMode="auto">
          <a:xfrm flipH="1">
            <a:off x="4368800" y="3716338"/>
            <a:ext cx="160338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24784" name="Text Box 80"/>
          <p:cNvSpPr txBox="1">
            <a:spLocks noChangeArrowheads="1"/>
          </p:cNvSpPr>
          <p:nvPr/>
        </p:nvSpPr>
        <p:spPr bwMode="auto">
          <a:xfrm flipH="1">
            <a:off x="4368800" y="4108450"/>
            <a:ext cx="160338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24785" name="Text Box 81"/>
          <p:cNvSpPr txBox="1">
            <a:spLocks noChangeArrowheads="1"/>
          </p:cNvSpPr>
          <p:nvPr/>
        </p:nvSpPr>
        <p:spPr bwMode="auto">
          <a:xfrm flipH="1">
            <a:off x="3919538" y="3706813"/>
            <a:ext cx="15716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24786" name="Text Box 82"/>
          <p:cNvSpPr txBox="1">
            <a:spLocks noChangeArrowheads="1"/>
          </p:cNvSpPr>
          <p:nvPr/>
        </p:nvSpPr>
        <p:spPr bwMode="auto">
          <a:xfrm flipH="1">
            <a:off x="3919538" y="2754313"/>
            <a:ext cx="15716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24787" name="Rectangle 83"/>
          <p:cNvSpPr>
            <a:spLocks noChangeArrowheads="1"/>
          </p:cNvSpPr>
          <p:nvPr/>
        </p:nvSpPr>
        <p:spPr bwMode="auto">
          <a:xfrm flipH="1">
            <a:off x="6296025" y="3952875"/>
            <a:ext cx="152400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88" name="Rectangle 84"/>
          <p:cNvSpPr>
            <a:spLocks noChangeArrowheads="1"/>
          </p:cNvSpPr>
          <p:nvPr/>
        </p:nvSpPr>
        <p:spPr bwMode="auto">
          <a:xfrm flipH="1">
            <a:off x="5899150" y="3952875"/>
            <a:ext cx="153988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89" name="Rectangle 85"/>
          <p:cNvSpPr>
            <a:spLocks noChangeArrowheads="1"/>
          </p:cNvSpPr>
          <p:nvPr/>
        </p:nvSpPr>
        <p:spPr bwMode="auto">
          <a:xfrm flipH="1">
            <a:off x="5522913" y="3952875"/>
            <a:ext cx="153987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90" name="Text Box 86"/>
          <p:cNvSpPr txBox="1">
            <a:spLocks noChangeArrowheads="1"/>
          </p:cNvSpPr>
          <p:nvPr/>
        </p:nvSpPr>
        <p:spPr bwMode="auto">
          <a:xfrm flipH="1">
            <a:off x="6308725" y="3935413"/>
            <a:ext cx="160338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224791" name="Text Box 87"/>
          <p:cNvSpPr txBox="1">
            <a:spLocks noChangeArrowheads="1"/>
          </p:cNvSpPr>
          <p:nvPr/>
        </p:nvSpPr>
        <p:spPr bwMode="auto">
          <a:xfrm flipH="1">
            <a:off x="5927725" y="3935413"/>
            <a:ext cx="15875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224792" name="Text Box 88"/>
          <p:cNvSpPr txBox="1">
            <a:spLocks noChangeArrowheads="1"/>
          </p:cNvSpPr>
          <p:nvPr/>
        </p:nvSpPr>
        <p:spPr bwMode="auto">
          <a:xfrm flipH="1">
            <a:off x="5548313" y="3935413"/>
            <a:ext cx="15875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24793" name="Line 89"/>
          <p:cNvSpPr>
            <a:spLocks noChangeShapeType="1"/>
          </p:cNvSpPr>
          <p:nvPr/>
        </p:nvSpPr>
        <p:spPr bwMode="auto">
          <a:xfrm>
            <a:off x="4498975" y="3800475"/>
            <a:ext cx="187483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94" name="Line 90"/>
          <p:cNvSpPr>
            <a:spLocks noChangeShapeType="1"/>
          </p:cNvSpPr>
          <p:nvPr/>
        </p:nvSpPr>
        <p:spPr bwMode="auto">
          <a:xfrm flipH="1" flipV="1">
            <a:off x="6373813" y="2244725"/>
            <a:ext cx="0" cy="1727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95" name="Line 91"/>
          <p:cNvSpPr>
            <a:spLocks noChangeShapeType="1"/>
          </p:cNvSpPr>
          <p:nvPr/>
        </p:nvSpPr>
        <p:spPr bwMode="auto">
          <a:xfrm flipH="1" flipV="1">
            <a:off x="5978525" y="2244725"/>
            <a:ext cx="0" cy="2365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96" name="Line 92"/>
          <p:cNvSpPr>
            <a:spLocks noChangeShapeType="1"/>
          </p:cNvSpPr>
          <p:nvPr/>
        </p:nvSpPr>
        <p:spPr bwMode="auto">
          <a:xfrm flipH="1">
            <a:off x="5978525" y="2244725"/>
            <a:ext cx="3952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97" name="Text Box 93"/>
          <p:cNvSpPr txBox="1">
            <a:spLocks noChangeArrowheads="1"/>
          </p:cNvSpPr>
          <p:nvPr/>
        </p:nvSpPr>
        <p:spPr bwMode="auto">
          <a:xfrm>
            <a:off x="6343650" y="3290888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de-DE" sz="1500" i="1" smtClean="0">
                <a:solidFill>
                  <a:srgbClr val="CC0000"/>
                </a:solidFill>
              </a:rPr>
              <a:t>N</a:t>
            </a:r>
            <a:r>
              <a:rPr lang="de-DE" sz="1500" baseline="-25000" smtClean="0">
                <a:solidFill>
                  <a:srgbClr val="CC0000"/>
                </a:solidFill>
              </a:rPr>
              <a:t>1</a:t>
            </a:r>
            <a:endParaRPr lang="en-US" altLang="zh-CN" sz="1500" smtClean="0">
              <a:solidFill>
                <a:srgbClr val="CC0000"/>
              </a:solidFill>
              <a:ea typeface="宋体" charset="0"/>
              <a:cs typeface="宋体" charset="0"/>
            </a:endParaRPr>
          </a:p>
        </p:txBody>
      </p:sp>
      <p:sp>
        <p:nvSpPr>
          <p:cNvPr id="1224798" name="Rectangle 94"/>
          <p:cNvSpPr>
            <a:spLocks noChangeAspect="1" noChangeArrowheads="1"/>
          </p:cNvSpPr>
          <p:nvPr/>
        </p:nvSpPr>
        <p:spPr bwMode="auto">
          <a:xfrm flipH="1" flipV="1">
            <a:off x="6289675" y="2187575"/>
            <a:ext cx="120650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799" name="Rectangle 95"/>
          <p:cNvSpPr>
            <a:spLocks noChangeAspect="1" noChangeArrowheads="1"/>
          </p:cNvSpPr>
          <p:nvPr/>
        </p:nvSpPr>
        <p:spPr bwMode="auto">
          <a:xfrm flipH="1" flipV="1">
            <a:off x="6289675" y="2187575"/>
            <a:ext cx="120650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800" name="Rectangle 96"/>
          <p:cNvSpPr>
            <a:spLocks noChangeAspect="1" noChangeArrowheads="1"/>
          </p:cNvSpPr>
          <p:nvPr/>
        </p:nvSpPr>
        <p:spPr bwMode="auto">
          <a:xfrm flipH="1" flipV="1">
            <a:off x="6323013" y="2217738"/>
            <a:ext cx="58737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801" name="Rectangle 97"/>
          <p:cNvSpPr>
            <a:spLocks noChangeAspect="1" noChangeArrowheads="1"/>
          </p:cNvSpPr>
          <p:nvPr/>
        </p:nvSpPr>
        <p:spPr bwMode="auto">
          <a:xfrm flipH="1" flipV="1">
            <a:off x="5927725" y="2189163"/>
            <a:ext cx="119063" cy="119062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802" name="Rectangle 98"/>
          <p:cNvSpPr>
            <a:spLocks noChangeAspect="1" noChangeArrowheads="1"/>
          </p:cNvSpPr>
          <p:nvPr/>
        </p:nvSpPr>
        <p:spPr bwMode="auto">
          <a:xfrm flipH="1" flipV="1">
            <a:off x="5927725" y="2189163"/>
            <a:ext cx="119063" cy="11906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803" name="Rectangle 99"/>
          <p:cNvSpPr>
            <a:spLocks noChangeAspect="1" noChangeArrowheads="1"/>
          </p:cNvSpPr>
          <p:nvPr/>
        </p:nvSpPr>
        <p:spPr bwMode="auto">
          <a:xfrm flipH="1" flipV="1">
            <a:off x="5959475" y="2220913"/>
            <a:ext cx="58738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804" name="Rectangle 100"/>
          <p:cNvSpPr>
            <a:spLocks noChangeAspect="1" noChangeArrowheads="1"/>
          </p:cNvSpPr>
          <p:nvPr/>
        </p:nvSpPr>
        <p:spPr bwMode="auto">
          <a:xfrm flipH="1" flipV="1">
            <a:off x="6308725" y="3752850"/>
            <a:ext cx="117475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805" name="Rectangle 101"/>
          <p:cNvSpPr>
            <a:spLocks noChangeAspect="1" noChangeArrowheads="1"/>
          </p:cNvSpPr>
          <p:nvPr/>
        </p:nvSpPr>
        <p:spPr bwMode="auto">
          <a:xfrm flipH="1" flipV="1">
            <a:off x="6308725" y="3752850"/>
            <a:ext cx="117475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4806" name="Rectangle 102"/>
          <p:cNvSpPr>
            <a:spLocks noChangeAspect="1" noChangeArrowheads="1"/>
          </p:cNvSpPr>
          <p:nvPr/>
        </p:nvSpPr>
        <p:spPr bwMode="auto">
          <a:xfrm flipH="1" flipV="1">
            <a:off x="6338888" y="3783013"/>
            <a:ext cx="58737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153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75F5-409B-2943-B857-03E3616518E5}" type="slidenum">
              <a:rPr lang="en-US"/>
              <a:pPr/>
              <a:t>16</a:t>
            </a:fld>
            <a:endParaRPr lang="en-US"/>
          </a:p>
        </p:txBody>
      </p:sp>
      <p:sp>
        <p:nvSpPr>
          <p:cNvPr id="1225730" name="Text Box 2"/>
          <p:cNvSpPr txBox="1">
            <a:spLocks noChangeArrowheads="1"/>
          </p:cNvSpPr>
          <p:nvPr/>
        </p:nvSpPr>
        <p:spPr bwMode="auto">
          <a:xfrm>
            <a:off x="395288" y="1412875"/>
            <a:ext cx="2257425" cy="1871663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smtClean="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de-DE" sz="1500" smtClean="0">
                <a:solidFill>
                  <a:srgbClr val="000000"/>
                </a:solidFill>
                <a:latin typeface="Times New Roman" charset="0"/>
              </a:rPr>
            </a:br>
            <a:r>
              <a:rPr lang="de-DE" sz="1500" smtClean="0">
                <a:solidFill>
                  <a:srgbClr val="000000"/>
                </a:solidFill>
              </a:rPr>
              <a:t>Netlist: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endParaRPr lang="de-DE" sz="1500" smtClean="0">
              <a:solidFill>
                <a:srgbClr val="000000"/>
              </a:solidFill>
            </a:endParaRPr>
          </a:p>
        </p:txBody>
      </p:sp>
      <p:sp>
        <p:nvSpPr>
          <p:cNvPr id="1225731" name="Text Box 3"/>
          <p:cNvSpPr txBox="1">
            <a:spLocks noChangeArrowheads="1"/>
          </p:cNvSpPr>
          <p:nvPr/>
        </p:nvSpPr>
        <p:spPr bwMode="auto">
          <a:xfrm>
            <a:off x="468313" y="1989138"/>
            <a:ext cx="2560637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CC0000"/>
                </a:solidFill>
              </a:rPr>
              <a:t>N</a:t>
            </a:r>
            <a:r>
              <a:rPr lang="de-DE" sz="1500" baseline="-25000" smtClean="0">
                <a:solidFill>
                  <a:srgbClr val="CC0000"/>
                </a:solidFill>
              </a:rPr>
              <a:t>1</a:t>
            </a:r>
            <a:r>
              <a:rPr lang="de-DE" sz="1500" smtClean="0">
                <a:solidFill>
                  <a:srgbClr val="CC0000"/>
                </a:solidFill>
              </a:rPr>
              <a:t> = {</a:t>
            </a:r>
            <a:r>
              <a:rPr lang="de-DE" sz="1500" i="1" smtClean="0">
                <a:solidFill>
                  <a:srgbClr val="CC0000"/>
                </a:solidFill>
              </a:rPr>
              <a:t>C</a:t>
            </a:r>
            <a:r>
              <a:rPr lang="de-DE" sz="1500" baseline="-25000" smtClean="0">
                <a:solidFill>
                  <a:srgbClr val="CC0000"/>
                </a:solidFill>
              </a:rPr>
              <a:t>4</a:t>
            </a:r>
            <a:r>
              <a:rPr lang="de-DE" sz="1500" smtClean="0">
                <a:solidFill>
                  <a:srgbClr val="CC0000"/>
                </a:solidFill>
              </a:rPr>
              <a:t>, </a:t>
            </a:r>
            <a:r>
              <a:rPr lang="de-DE" sz="1500" i="1" smtClean="0">
                <a:solidFill>
                  <a:srgbClr val="CC0000"/>
                </a:solidFill>
              </a:rPr>
              <a:t>D</a:t>
            </a:r>
            <a:r>
              <a:rPr lang="de-DE" sz="1500" baseline="-25000" smtClean="0">
                <a:solidFill>
                  <a:srgbClr val="CC0000"/>
                </a:solidFill>
              </a:rPr>
              <a:t>6</a:t>
            </a:r>
            <a:r>
              <a:rPr lang="de-DE" sz="1500" smtClean="0">
                <a:solidFill>
                  <a:srgbClr val="CC0000"/>
                </a:solidFill>
              </a:rPr>
              <a:t>, </a:t>
            </a:r>
            <a:r>
              <a:rPr lang="de-DE" sz="1500" i="1" smtClean="0">
                <a:solidFill>
                  <a:srgbClr val="CC0000"/>
                </a:solidFill>
              </a:rPr>
              <a:t>B</a:t>
            </a:r>
            <a:r>
              <a:rPr lang="de-DE" sz="1500" baseline="-25000" smtClean="0">
                <a:solidFill>
                  <a:srgbClr val="CC0000"/>
                </a:solidFill>
              </a:rPr>
              <a:t>3</a:t>
            </a:r>
            <a:r>
              <a:rPr lang="de-DE" sz="1500" smtClean="0">
                <a:solidFill>
                  <a:srgbClr val="CC0000"/>
                </a:solidFill>
              </a:rPr>
              <a:t>}</a:t>
            </a:r>
            <a:r>
              <a:rPr lang="de-DE" sz="1500" smtClean="0">
                <a:solidFill>
                  <a:srgbClr val="000000"/>
                </a:solidFill>
              </a:rPr>
              <a:t>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CC00CC"/>
                </a:solidFill>
              </a:rPr>
              <a:t>N</a:t>
            </a:r>
            <a:r>
              <a:rPr lang="de-DE" sz="1500" baseline="-25000" smtClean="0">
                <a:solidFill>
                  <a:srgbClr val="CC00CC"/>
                </a:solidFill>
              </a:rPr>
              <a:t>2</a:t>
            </a:r>
            <a:r>
              <a:rPr lang="de-DE" sz="1500" smtClean="0">
                <a:solidFill>
                  <a:srgbClr val="CC00CC"/>
                </a:solidFill>
              </a:rPr>
              <a:t> = {</a:t>
            </a:r>
            <a:r>
              <a:rPr lang="de-DE" sz="1500" i="1" smtClean="0">
                <a:solidFill>
                  <a:srgbClr val="CC00CC"/>
                </a:solidFill>
              </a:rPr>
              <a:t>D</a:t>
            </a:r>
            <a:r>
              <a:rPr lang="de-DE" sz="1500" baseline="-25000" smtClean="0">
                <a:solidFill>
                  <a:srgbClr val="CC00CC"/>
                </a:solidFill>
              </a:rPr>
              <a:t>4</a:t>
            </a:r>
            <a:r>
              <a:rPr lang="de-DE" sz="1500" smtClean="0">
                <a:solidFill>
                  <a:srgbClr val="CC00CC"/>
                </a:solidFill>
              </a:rPr>
              <a:t>, </a:t>
            </a:r>
            <a:r>
              <a:rPr lang="de-DE" sz="1500" i="1" smtClean="0">
                <a:solidFill>
                  <a:srgbClr val="CC00CC"/>
                </a:solidFill>
              </a:rPr>
              <a:t>B</a:t>
            </a:r>
            <a:r>
              <a:rPr lang="de-DE" sz="1500" baseline="-25000" smtClean="0">
                <a:solidFill>
                  <a:srgbClr val="CC00CC"/>
                </a:solidFill>
              </a:rPr>
              <a:t>4</a:t>
            </a:r>
            <a:r>
              <a:rPr lang="de-DE" sz="1500" smtClean="0">
                <a:solidFill>
                  <a:srgbClr val="CC00CC"/>
                </a:solidFill>
              </a:rPr>
              <a:t>, </a:t>
            </a:r>
            <a:r>
              <a:rPr lang="de-DE" sz="1500" i="1" smtClean="0">
                <a:solidFill>
                  <a:srgbClr val="CC00CC"/>
                </a:solidFill>
              </a:rPr>
              <a:t>C</a:t>
            </a:r>
            <a:r>
              <a:rPr lang="de-DE" sz="1500" baseline="-25000" smtClean="0">
                <a:solidFill>
                  <a:srgbClr val="CC00CC"/>
                </a:solidFill>
              </a:rPr>
              <a:t>1</a:t>
            </a:r>
            <a:r>
              <a:rPr lang="de-DE" sz="1500" smtClean="0">
                <a:solidFill>
                  <a:srgbClr val="CC00CC"/>
                </a:solidFill>
              </a:rPr>
              <a:t>, </a:t>
            </a:r>
            <a:r>
              <a:rPr lang="de-DE" sz="1500" i="1" smtClean="0">
                <a:solidFill>
                  <a:srgbClr val="CC00CC"/>
                </a:solidFill>
              </a:rPr>
              <a:t>A</a:t>
            </a:r>
            <a:r>
              <a:rPr lang="de-DE" sz="1500" baseline="-25000" smtClean="0">
                <a:solidFill>
                  <a:srgbClr val="CC00CC"/>
                </a:solidFill>
              </a:rPr>
              <a:t>4</a:t>
            </a:r>
            <a:r>
              <a:rPr lang="de-DE" sz="1500" smtClean="0">
                <a:solidFill>
                  <a:srgbClr val="CC00CC"/>
                </a:solidFill>
              </a:rPr>
              <a:t>}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0000CC"/>
                </a:solidFill>
              </a:rPr>
              <a:t>N</a:t>
            </a:r>
            <a:r>
              <a:rPr lang="de-DE" sz="1500" baseline="-25000" smtClean="0">
                <a:solidFill>
                  <a:srgbClr val="0000CC"/>
                </a:solidFill>
              </a:rPr>
              <a:t>3</a:t>
            </a:r>
            <a:r>
              <a:rPr lang="de-DE" sz="1500" smtClean="0">
                <a:solidFill>
                  <a:srgbClr val="0000CC"/>
                </a:solidFill>
              </a:rPr>
              <a:t> = {</a:t>
            </a:r>
            <a:r>
              <a:rPr lang="de-DE" sz="1500" i="1" smtClean="0">
                <a:solidFill>
                  <a:srgbClr val="0000CC"/>
                </a:solidFill>
              </a:rPr>
              <a:t>C</a:t>
            </a:r>
            <a:r>
              <a:rPr lang="de-DE" sz="1500" baseline="-25000" smtClean="0">
                <a:solidFill>
                  <a:srgbClr val="0000CC"/>
                </a:solidFill>
              </a:rPr>
              <a:t>2</a:t>
            </a:r>
            <a:r>
              <a:rPr lang="de-DE" sz="1500" smtClean="0">
                <a:solidFill>
                  <a:srgbClr val="0000CC"/>
                </a:solidFill>
              </a:rPr>
              <a:t>, </a:t>
            </a:r>
            <a:r>
              <a:rPr lang="de-DE" sz="1500" i="1" smtClean="0">
                <a:solidFill>
                  <a:srgbClr val="0000CC"/>
                </a:solidFill>
              </a:rPr>
              <a:t>D</a:t>
            </a:r>
            <a:r>
              <a:rPr lang="de-DE" sz="1500" baseline="-25000" smtClean="0">
                <a:solidFill>
                  <a:srgbClr val="0000CC"/>
                </a:solidFill>
              </a:rPr>
              <a:t>5</a:t>
            </a:r>
            <a:r>
              <a:rPr lang="de-DE" sz="1500" smtClean="0">
                <a:solidFill>
                  <a:srgbClr val="0000CC"/>
                </a:solidFill>
              </a:rPr>
              <a:t>}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i="1" smtClean="0">
                <a:solidFill>
                  <a:srgbClr val="336600"/>
                </a:solidFill>
              </a:rPr>
              <a:t>N</a:t>
            </a:r>
            <a:r>
              <a:rPr lang="de-DE" sz="1500" baseline="-25000" smtClean="0">
                <a:solidFill>
                  <a:srgbClr val="336600"/>
                </a:solidFill>
              </a:rPr>
              <a:t>4</a:t>
            </a:r>
            <a:r>
              <a:rPr lang="de-DE" sz="1500" smtClean="0">
                <a:solidFill>
                  <a:srgbClr val="336600"/>
                </a:solidFill>
              </a:rPr>
              <a:t> = {</a:t>
            </a:r>
            <a:r>
              <a:rPr lang="de-DE" sz="1500" i="1" smtClean="0">
                <a:solidFill>
                  <a:srgbClr val="336600"/>
                </a:solidFill>
              </a:rPr>
              <a:t>B</a:t>
            </a:r>
            <a:r>
              <a:rPr lang="de-DE" sz="1500" baseline="-25000" smtClean="0">
                <a:solidFill>
                  <a:srgbClr val="336600"/>
                </a:solidFill>
              </a:rPr>
              <a:t>1</a:t>
            </a:r>
            <a:r>
              <a:rPr lang="de-DE" sz="1500" smtClean="0">
                <a:solidFill>
                  <a:srgbClr val="336600"/>
                </a:solidFill>
              </a:rPr>
              <a:t>, </a:t>
            </a:r>
            <a:r>
              <a:rPr lang="de-DE" sz="1500" i="1" smtClean="0">
                <a:solidFill>
                  <a:srgbClr val="336600"/>
                </a:solidFill>
              </a:rPr>
              <a:t>A</a:t>
            </a:r>
            <a:r>
              <a:rPr lang="de-DE" sz="1500" baseline="-25000" smtClean="0">
                <a:solidFill>
                  <a:srgbClr val="336600"/>
                </a:solidFill>
              </a:rPr>
              <a:t>1</a:t>
            </a:r>
            <a:r>
              <a:rPr lang="de-DE" sz="1500" smtClean="0">
                <a:solidFill>
                  <a:srgbClr val="336600"/>
                </a:solidFill>
              </a:rPr>
              <a:t>, </a:t>
            </a:r>
            <a:r>
              <a:rPr lang="de-DE" sz="1500" i="1" smtClean="0">
                <a:solidFill>
                  <a:srgbClr val="336600"/>
                </a:solidFill>
              </a:rPr>
              <a:t>C</a:t>
            </a:r>
            <a:r>
              <a:rPr lang="de-DE" sz="1500" baseline="-25000" smtClean="0">
                <a:solidFill>
                  <a:srgbClr val="336600"/>
                </a:solidFill>
              </a:rPr>
              <a:t>3</a:t>
            </a:r>
            <a:r>
              <a:rPr lang="de-DE" sz="1500" smtClean="0">
                <a:solidFill>
                  <a:srgbClr val="336600"/>
                </a:solidFill>
              </a:rPr>
              <a:t>}</a:t>
            </a:r>
          </a:p>
        </p:txBody>
      </p:sp>
      <p:sp>
        <p:nvSpPr>
          <p:cNvPr id="1225732" name="AutoShape 4"/>
          <p:cNvSpPr>
            <a:spLocks noChangeArrowheads="1"/>
          </p:cNvSpPr>
          <p:nvPr/>
        </p:nvSpPr>
        <p:spPr bwMode="auto">
          <a:xfrm>
            <a:off x="2713038" y="2276475"/>
            <a:ext cx="304800" cy="6111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733" name="Text Box 5"/>
          <p:cNvSpPr txBox="1">
            <a:spLocks noChangeArrowheads="1"/>
          </p:cNvSpPr>
          <p:nvPr/>
        </p:nvSpPr>
        <p:spPr bwMode="auto">
          <a:xfrm>
            <a:off x="395288" y="3779838"/>
            <a:ext cx="2257425" cy="1017587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/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</a:pPr>
            <a:r>
              <a:rPr lang="de-DE" sz="1500" smtClean="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de-DE" sz="1500" smtClean="0">
                <a:solidFill>
                  <a:srgbClr val="000000"/>
                </a:solidFill>
                <a:latin typeface="Times New Roman" charset="0"/>
              </a:rPr>
            </a:br>
            <a:r>
              <a:rPr lang="de-DE" sz="1500" smtClean="0">
                <a:solidFill>
                  <a:srgbClr val="000000"/>
                </a:solidFill>
              </a:rPr>
              <a:t>Technology Information </a:t>
            </a:r>
            <a:br>
              <a:rPr lang="de-DE" sz="1500" smtClean="0">
                <a:solidFill>
                  <a:srgbClr val="000000"/>
                </a:solidFill>
              </a:rPr>
            </a:br>
            <a:r>
              <a:rPr lang="de-DE" sz="1500" smtClean="0">
                <a:solidFill>
                  <a:srgbClr val="000000"/>
                </a:solidFill>
              </a:rPr>
              <a:t>(Design Rules)</a:t>
            </a:r>
          </a:p>
        </p:txBody>
      </p:sp>
      <p:sp>
        <p:nvSpPr>
          <p:cNvPr id="122573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defTabSz="914400"/>
            <a:r>
              <a:rPr lang="en-US" altLang="zh-CN" sz="2400" smtClean="0">
                <a:ea typeface="宋体" charset="0"/>
                <a:cs typeface="宋体" charset="0"/>
              </a:rPr>
              <a:t>Routing </a:t>
            </a:r>
            <a:r>
              <a:rPr lang="en-US" altLang="zh-CN" sz="2400" dirty="0">
                <a:ea typeface="宋体" charset="0"/>
                <a:cs typeface="宋体" charset="0"/>
              </a:rPr>
              <a:t>Problem</a:t>
            </a:r>
          </a:p>
        </p:txBody>
      </p:sp>
      <p:sp>
        <p:nvSpPr>
          <p:cNvPr id="1225735" name="AutoShape 7"/>
          <p:cNvSpPr>
            <a:spLocks noChangeArrowheads="1"/>
          </p:cNvSpPr>
          <p:nvPr/>
        </p:nvSpPr>
        <p:spPr bwMode="auto">
          <a:xfrm>
            <a:off x="2700338" y="4005263"/>
            <a:ext cx="304800" cy="6111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EAEAEA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790" name="Rectangle 62"/>
          <p:cNvSpPr>
            <a:spLocks noChangeArrowheads="1"/>
          </p:cNvSpPr>
          <p:nvPr/>
        </p:nvSpPr>
        <p:spPr bwMode="auto">
          <a:xfrm>
            <a:off x="3141663" y="1998663"/>
            <a:ext cx="3657600" cy="2808287"/>
          </a:xfrm>
          <a:prstGeom prst="rect">
            <a:avLst/>
          </a:prstGeom>
          <a:solidFill>
            <a:srgbClr val="DDDDDD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791" name="Rectangle 63"/>
          <p:cNvSpPr>
            <a:spLocks noChangeArrowheads="1"/>
          </p:cNvSpPr>
          <p:nvPr/>
        </p:nvSpPr>
        <p:spPr bwMode="auto">
          <a:xfrm flipH="1">
            <a:off x="3141663" y="1998663"/>
            <a:ext cx="3657600" cy="280828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792" name="Rectangle 64"/>
          <p:cNvSpPr>
            <a:spLocks noChangeArrowheads="1"/>
          </p:cNvSpPr>
          <p:nvPr/>
        </p:nvSpPr>
        <p:spPr bwMode="auto">
          <a:xfrm rot="16200000">
            <a:off x="5632450" y="3675063"/>
            <a:ext cx="630237" cy="1182688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793" name="Rectangle 65"/>
          <p:cNvSpPr>
            <a:spLocks noChangeArrowheads="1"/>
          </p:cNvSpPr>
          <p:nvPr/>
        </p:nvSpPr>
        <p:spPr bwMode="auto">
          <a:xfrm rot="16200000">
            <a:off x="5457032" y="2377281"/>
            <a:ext cx="628650" cy="83026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794" name="Rectangle 66"/>
          <p:cNvSpPr>
            <a:spLocks noChangeArrowheads="1"/>
          </p:cNvSpPr>
          <p:nvPr/>
        </p:nvSpPr>
        <p:spPr bwMode="auto">
          <a:xfrm>
            <a:off x="3871913" y="3587750"/>
            <a:ext cx="628650" cy="83026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795" name="Rectangle 67"/>
          <p:cNvSpPr>
            <a:spLocks noChangeArrowheads="1"/>
          </p:cNvSpPr>
          <p:nvPr/>
        </p:nvSpPr>
        <p:spPr bwMode="auto">
          <a:xfrm>
            <a:off x="3871913" y="2633663"/>
            <a:ext cx="628650" cy="830262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796" name="Line 68"/>
          <p:cNvSpPr>
            <a:spLocks noChangeShapeType="1"/>
          </p:cNvSpPr>
          <p:nvPr/>
        </p:nvSpPr>
        <p:spPr bwMode="auto">
          <a:xfrm flipH="1">
            <a:off x="3505200" y="2852738"/>
            <a:ext cx="3730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797" name="Rectangle 69"/>
          <p:cNvSpPr>
            <a:spLocks noChangeArrowheads="1"/>
          </p:cNvSpPr>
          <p:nvPr/>
        </p:nvSpPr>
        <p:spPr bwMode="auto">
          <a:xfrm flipH="1">
            <a:off x="5351463" y="2609850"/>
            <a:ext cx="83343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C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225798" name="Rectangle 70"/>
          <p:cNvSpPr>
            <a:spLocks noChangeArrowheads="1"/>
          </p:cNvSpPr>
          <p:nvPr/>
        </p:nvSpPr>
        <p:spPr bwMode="auto">
          <a:xfrm flipH="1">
            <a:off x="5351463" y="4111625"/>
            <a:ext cx="1184275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D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225799" name="Rectangle 71"/>
          <p:cNvSpPr>
            <a:spLocks noChangeArrowheads="1"/>
          </p:cNvSpPr>
          <p:nvPr/>
        </p:nvSpPr>
        <p:spPr bwMode="auto">
          <a:xfrm rot="16200000" flipH="1">
            <a:off x="3771107" y="2894806"/>
            <a:ext cx="8318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A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225800" name="Rectangle 72"/>
          <p:cNvSpPr>
            <a:spLocks noChangeArrowheads="1"/>
          </p:cNvSpPr>
          <p:nvPr/>
        </p:nvSpPr>
        <p:spPr bwMode="auto">
          <a:xfrm rot="16200000" flipH="1">
            <a:off x="3771107" y="3809206"/>
            <a:ext cx="8318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lIns="96808" tIns="48404" rIns="96808" bIns="48404" anchor="ctr"/>
          <a:lstStyle/>
          <a:p>
            <a:pPr algn="ctr" defTabSz="968375" fontAlgn="base">
              <a:spcBef>
                <a:spcPct val="0"/>
              </a:spcBef>
              <a:spcAft>
                <a:spcPct val="0"/>
              </a:spcAft>
            </a:pPr>
            <a:r>
              <a:rPr lang="de-DE" i="1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B</a:t>
            </a:r>
            <a:endParaRPr lang="en-US" altLang="zh-CN" i="1" smtClean="0">
              <a:solidFill>
                <a:srgbClr val="000000"/>
              </a:solidFill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1225801" name="Rectangle 73"/>
          <p:cNvSpPr>
            <a:spLocks noChangeArrowheads="1"/>
          </p:cNvSpPr>
          <p:nvPr/>
        </p:nvSpPr>
        <p:spPr bwMode="auto">
          <a:xfrm flipH="1">
            <a:off x="5899150" y="2482850"/>
            <a:ext cx="153988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02" name="Rectangle 74"/>
          <p:cNvSpPr>
            <a:spLocks noChangeArrowheads="1"/>
          </p:cNvSpPr>
          <p:nvPr/>
        </p:nvSpPr>
        <p:spPr bwMode="auto">
          <a:xfrm flipH="1">
            <a:off x="5527675" y="2482850"/>
            <a:ext cx="152400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03" name="Rectangle 75"/>
          <p:cNvSpPr>
            <a:spLocks noChangeArrowheads="1"/>
          </p:cNvSpPr>
          <p:nvPr/>
        </p:nvSpPr>
        <p:spPr bwMode="auto">
          <a:xfrm flipH="1">
            <a:off x="5899150" y="2943225"/>
            <a:ext cx="153988" cy="1539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04" name="Rectangle 76"/>
          <p:cNvSpPr>
            <a:spLocks noChangeArrowheads="1"/>
          </p:cNvSpPr>
          <p:nvPr/>
        </p:nvSpPr>
        <p:spPr bwMode="auto">
          <a:xfrm flipH="1">
            <a:off x="5527675" y="2943225"/>
            <a:ext cx="152400" cy="15398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05" name="Rectangle 77"/>
          <p:cNvSpPr>
            <a:spLocks noChangeArrowheads="1"/>
          </p:cNvSpPr>
          <p:nvPr/>
        </p:nvSpPr>
        <p:spPr bwMode="auto">
          <a:xfrm flipH="1">
            <a:off x="6296025" y="4416425"/>
            <a:ext cx="152400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06" name="Rectangle 78"/>
          <p:cNvSpPr>
            <a:spLocks noChangeArrowheads="1"/>
          </p:cNvSpPr>
          <p:nvPr/>
        </p:nvSpPr>
        <p:spPr bwMode="auto">
          <a:xfrm flipH="1">
            <a:off x="5895975" y="4416425"/>
            <a:ext cx="153988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07" name="Rectangle 79"/>
          <p:cNvSpPr>
            <a:spLocks noChangeArrowheads="1"/>
          </p:cNvSpPr>
          <p:nvPr/>
        </p:nvSpPr>
        <p:spPr bwMode="auto">
          <a:xfrm flipH="1">
            <a:off x="5522913" y="4416425"/>
            <a:ext cx="153987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08" name="Rectangle 80"/>
          <p:cNvSpPr>
            <a:spLocks noChangeArrowheads="1"/>
          </p:cNvSpPr>
          <p:nvPr/>
        </p:nvSpPr>
        <p:spPr bwMode="auto">
          <a:xfrm flipH="1">
            <a:off x="4340225" y="2789238"/>
            <a:ext cx="155575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09" name="Rectangle 81"/>
          <p:cNvSpPr>
            <a:spLocks noChangeArrowheads="1"/>
          </p:cNvSpPr>
          <p:nvPr/>
        </p:nvSpPr>
        <p:spPr bwMode="auto">
          <a:xfrm flipH="1">
            <a:off x="4340225" y="3205163"/>
            <a:ext cx="155575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10" name="Rectangle 82"/>
          <p:cNvSpPr>
            <a:spLocks noChangeArrowheads="1"/>
          </p:cNvSpPr>
          <p:nvPr/>
        </p:nvSpPr>
        <p:spPr bwMode="auto">
          <a:xfrm flipH="1">
            <a:off x="3879850" y="2789238"/>
            <a:ext cx="153988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11" name="Rectangle 83"/>
          <p:cNvSpPr>
            <a:spLocks noChangeArrowheads="1"/>
          </p:cNvSpPr>
          <p:nvPr/>
        </p:nvSpPr>
        <p:spPr bwMode="auto">
          <a:xfrm flipH="1">
            <a:off x="3879850" y="3205163"/>
            <a:ext cx="153988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12" name="Rectangle 84"/>
          <p:cNvSpPr>
            <a:spLocks noChangeArrowheads="1"/>
          </p:cNvSpPr>
          <p:nvPr/>
        </p:nvSpPr>
        <p:spPr bwMode="auto">
          <a:xfrm flipH="1">
            <a:off x="4340225" y="3732213"/>
            <a:ext cx="155575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13" name="Rectangle 85"/>
          <p:cNvSpPr>
            <a:spLocks noChangeArrowheads="1"/>
          </p:cNvSpPr>
          <p:nvPr/>
        </p:nvSpPr>
        <p:spPr bwMode="auto">
          <a:xfrm flipH="1">
            <a:off x="4340225" y="4125913"/>
            <a:ext cx="155575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14" name="Rectangle 86"/>
          <p:cNvSpPr>
            <a:spLocks noChangeArrowheads="1"/>
          </p:cNvSpPr>
          <p:nvPr/>
        </p:nvSpPr>
        <p:spPr bwMode="auto">
          <a:xfrm flipH="1">
            <a:off x="3879850" y="3732213"/>
            <a:ext cx="153988" cy="152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15" name="Rectangle 87"/>
          <p:cNvSpPr>
            <a:spLocks noChangeArrowheads="1"/>
          </p:cNvSpPr>
          <p:nvPr/>
        </p:nvSpPr>
        <p:spPr bwMode="auto">
          <a:xfrm flipH="1">
            <a:off x="3879850" y="4125913"/>
            <a:ext cx="153988" cy="15398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16" name="Text Box 88"/>
          <p:cNvSpPr txBox="1">
            <a:spLocks noChangeArrowheads="1"/>
          </p:cNvSpPr>
          <p:nvPr/>
        </p:nvSpPr>
        <p:spPr bwMode="auto">
          <a:xfrm flipH="1">
            <a:off x="5927725" y="2460625"/>
            <a:ext cx="15875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25817" name="Text Box 89"/>
          <p:cNvSpPr txBox="1">
            <a:spLocks noChangeArrowheads="1"/>
          </p:cNvSpPr>
          <p:nvPr/>
        </p:nvSpPr>
        <p:spPr bwMode="auto">
          <a:xfrm flipH="1">
            <a:off x="5549900" y="2460625"/>
            <a:ext cx="157163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25818" name="Text Box 90"/>
          <p:cNvSpPr txBox="1">
            <a:spLocks noChangeArrowheads="1"/>
          </p:cNvSpPr>
          <p:nvPr/>
        </p:nvSpPr>
        <p:spPr bwMode="auto">
          <a:xfrm flipH="1">
            <a:off x="5927725" y="2917825"/>
            <a:ext cx="158750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25819" name="Text Box 91"/>
          <p:cNvSpPr txBox="1">
            <a:spLocks noChangeArrowheads="1"/>
          </p:cNvSpPr>
          <p:nvPr/>
        </p:nvSpPr>
        <p:spPr bwMode="auto">
          <a:xfrm flipH="1">
            <a:off x="5549900" y="2917825"/>
            <a:ext cx="157163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25820" name="Text Box 92"/>
          <p:cNvSpPr txBox="1">
            <a:spLocks noChangeArrowheads="1"/>
          </p:cNvSpPr>
          <p:nvPr/>
        </p:nvSpPr>
        <p:spPr bwMode="auto">
          <a:xfrm flipH="1">
            <a:off x="4368800" y="3182938"/>
            <a:ext cx="160338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25821" name="Text Box 93"/>
          <p:cNvSpPr txBox="1">
            <a:spLocks noChangeArrowheads="1"/>
          </p:cNvSpPr>
          <p:nvPr/>
        </p:nvSpPr>
        <p:spPr bwMode="auto">
          <a:xfrm flipH="1">
            <a:off x="4368800" y="3716338"/>
            <a:ext cx="160338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25822" name="Text Box 94"/>
          <p:cNvSpPr txBox="1">
            <a:spLocks noChangeArrowheads="1"/>
          </p:cNvSpPr>
          <p:nvPr/>
        </p:nvSpPr>
        <p:spPr bwMode="auto">
          <a:xfrm flipH="1">
            <a:off x="4368800" y="4108450"/>
            <a:ext cx="160338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25823" name="Text Box 95"/>
          <p:cNvSpPr txBox="1">
            <a:spLocks noChangeArrowheads="1"/>
          </p:cNvSpPr>
          <p:nvPr/>
        </p:nvSpPr>
        <p:spPr bwMode="auto">
          <a:xfrm flipH="1">
            <a:off x="3919538" y="3706813"/>
            <a:ext cx="15716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25824" name="Text Box 96"/>
          <p:cNvSpPr txBox="1">
            <a:spLocks noChangeArrowheads="1"/>
          </p:cNvSpPr>
          <p:nvPr/>
        </p:nvSpPr>
        <p:spPr bwMode="auto">
          <a:xfrm flipH="1">
            <a:off x="3919538" y="2754313"/>
            <a:ext cx="157162" cy="19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25825" name="Line 97"/>
          <p:cNvSpPr>
            <a:spLocks noChangeShapeType="1"/>
          </p:cNvSpPr>
          <p:nvPr/>
        </p:nvSpPr>
        <p:spPr bwMode="auto">
          <a:xfrm flipH="1">
            <a:off x="5972175" y="3097213"/>
            <a:ext cx="6350" cy="998537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26" name="Line 98"/>
          <p:cNvSpPr>
            <a:spLocks noChangeShapeType="1"/>
          </p:cNvSpPr>
          <p:nvPr/>
        </p:nvSpPr>
        <p:spPr bwMode="auto">
          <a:xfrm flipH="1">
            <a:off x="5611813" y="3097213"/>
            <a:ext cx="0" cy="955675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27" name="Line 99"/>
          <p:cNvSpPr>
            <a:spLocks noChangeShapeType="1"/>
          </p:cNvSpPr>
          <p:nvPr/>
        </p:nvSpPr>
        <p:spPr bwMode="auto">
          <a:xfrm>
            <a:off x="4498975" y="3281363"/>
            <a:ext cx="1112838" cy="0"/>
          </a:xfrm>
          <a:prstGeom prst="line">
            <a:avLst/>
          </a:prstGeom>
          <a:noFill/>
          <a:ln w="28575">
            <a:solidFill>
              <a:srgbClr val="CC00CC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28" name="Line 100"/>
          <p:cNvSpPr>
            <a:spLocks noChangeShapeType="1"/>
          </p:cNvSpPr>
          <p:nvPr/>
        </p:nvSpPr>
        <p:spPr bwMode="auto">
          <a:xfrm>
            <a:off x="4498975" y="4195763"/>
            <a:ext cx="533400" cy="0"/>
          </a:xfrm>
          <a:prstGeom prst="line">
            <a:avLst/>
          </a:prstGeom>
          <a:noFill/>
          <a:ln w="28575">
            <a:solidFill>
              <a:srgbClr val="CC00CC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29" name="Line 101"/>
          <p:cNvSpPr>
            <a:spLocks noChangeShapeType="1"/>
          </p:cNvSpPr>
          <p:nvPr/>
        </p:nvSpPr>
        <p:spPr bwMode="auto">
          <a:xfrm flipH="1" flipV="1">
            <a:off x="5610225" y="2244725"/>
            <a:ext cx="0" cy="236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30" name="Line 102"/>
          <p:cNvSpPr>
            <a:spLocks noChangeShapeType="1"/>
          </p:cNvSpPr>
          <p:nvPr/>
        </p:nvSpPr>
        <p:spPr bwMode="auto">
          <a:xfrm flipH="1">
            <a:off x="3506788" y="2244725"/>
            <a:ext cx="2103437" cy="0"/>
          </a:xfrm>
          <a:prstGeom prst="line">
            <a:avLst/>
          </a:prstGeom>
          <a:noFill/>
          <a:ln w="28575">
            <a:solidFill>
              <a:srgbClr val="336600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31" name="Line 103"/>
          <p:cNvSpPr>
            <a:spLocks noChangeShapeType="1"/>
          </p:cNvSpPr>
          <p:nvPr/>
        </p:nvSpPr>
        <p:spPr bwMode="auto">
          <a:xfrm flipH="1">
            <a:off x="3506788" y="2244725"/>
            <a:ext cx="0" cy="1555750"/>
          </a:xfrm>
          <a:prstGeom prst="line">
            <a:avLst/>
          </a:prstGeom>
          <a:noFill/>
          <a:ln w="28575">
            <a:solidFill>
              <a:srgbClr val="33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32" name="Line 104"/>
          <p:cNvSpPr>
            <a:spLocks noChangeShapeType="1"/>
          </p:cNvSpPr>
          <p:nvPr/>
        </p:nvSpPr>
        <p:spPr bwMode="auto">
          <a:xfrm flipH="1">
            <a:off x="3506788" y="3803650"/>
            <a:ext cx="373062" cy="0"/>
          </a:xfrm>
          <a:prstGeom prst="line">
            <a:avLst/>
          </a:prstGeom>
          <a:noFill/>
          <a:ln w="28575">
            <a:solidFill>
              <a:srgbClr val="336600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33" name="Rectangle 105"/>
          <p:cNvSpPr>
            <a:spLocks noChangeArrowheads="1"/>
          </p:cNvSpPr>
          <p:nvPr/>
        </p:nvSpPr>
        <p:spPr bwMode="auto">
          <a:xfrm flipH="1">
            <a:off x="6296025" y="3952875"/>
            <a:ext cx="152400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34" name="Rectangle 106"/>
          <p:cNvSpPr>
            <a:spLocks noChangeArrowheads="1"/>
          </p:cNvSpPr>
          <p:nvPr/>
        </p:nvSpPr>
        <p:spPr bwMode="auto">
          <a:xfrm flipH="1">
            <a:off x="5899150" y="3952875"/>
            <a:ext cx="153988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35" name="Rectangle 107"/>
          <p:cNvSpPr>
            <a:spLocks noChangeArrowheads="1"/>
          </p:cNvSpPr>
          <p:nvPr/>
        </p:nvSpPr>
        <p:spPr bwMode="auto">
          <a:xfrm flipH="1">
            <a:off x="5522913" y="3952875"/>
            <a:ext cx="153987" cy="1555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36" name="Text Box 108"/>
          <p:cNvSpPr txBox="1">
            <a:spLocks noChangeArrowheads="1"/>
          </p:cNvSpPr>
          <p:nvPr/>
        </p:nvSpPr>
        <p:spPr bwMode="auto">
          <a:xfrm flipH="1">
            <a:off x="6308725" y="3935413"/>
            <a:ext cx="160338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225837" name="Text Box 109"/>
          <p:cNvSpPr txBox="1">
            <a:spLocks noChangeArrowheads="1"/>
          </p:cNvSpPr>
          <p:nvPr/>
        </p:nvSpPr>
        <p:spPr bwMode="auto">
          <a:xfrm flipH="1">
            <a:off x="5927725" y="3935413"/>
            <a:ext cx="15875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225838" name="Text Box 110"/>
          <p:cNvSpPr txBox="1">
            <a:spLocks noChangeArrowheads="1"/>
          </p:cNvSpPr>
          <p:nvPr/>
        </p:nvSpPr>
        <p:spPr bwMode="auto">
          <a:xfrm flipH="1">
            <a:off x="5548313" y="3935413"/>
            <a:ext cx="15875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e-DE" sz="1300" smtClean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25839" name="Line 111"/>
          <p:cNvSpPr>
            <a:spLocks noChangeShapeType="1"/>
          </p:cNvSpPr>
          <p:nvPr/>
        </p:nvSpPr>
        <p:spPr bwMode="auto">
          <a:xfrm flipV="1">
            <a:off x="5032375" y="3600450"/>
            <a:ext cx="0" cy="595313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40" name="Line 112"/>
          <p:cNvSpPr>
            <a:spLocks noChangeShapeType="1"/>
          </p:cNvSpPr>
          <p:nvPr/>
        </p:nvSpPr>
        <p:spPr bwMode="auto">
          <a:xfrm>
            <a:off x="5032375" y="3600450"/>
            <a:ext cx="584200" cy="0"/>
          </a:xfrm>
          <a:prstGeom prst="line">
            <a:avLst/>
          </a:prstGeom>
          <a:noFill/>
          <a:ln w="28575">
            <a:solidFill>
              <a:srgbClr val="CC00CC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41" name="Text Box 113"/>
          <p:cNvSpPr txBox="1">
            <a:spLocks noChangeArrowheads="1"/>
          </p:cNvSpPr>
          <p:nvPr/>
        </p:nvSpPr>
        <p:spPr bwMode="auto">
          <a:xfrm>
            <a:off x="5181600" y="3290888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de-DE" sz="1500" i="1" smtClean="0">
                <a:solidFill>
                  <a:srgbClr val="CC00CC"/>
                </a:solidFill>
              </a:rPr>
              <a:t>N</a:t>
            </a:r>
            <a:r>
              <a:rPr lang="de-DE" sz="1500" baseline="-25000" smtClean="0">
                <a:solidFill>
                  <a:srgbClr val="CC00CC"/>
                </a:solidFill>
              </a:rPr>
              <a:t>2</a:t>
            </a:r>
            <a:endParaRPr lang="en-US" altLang="zh-CN" sz="1500" smtClean="0">
              <a:solidFill>
                <a:srgbClr val="CC00CC"/>
              </a:solidFill>
              <a:ea typeface="宋体" charset="0"/>
              <a:cs typeface="宋体" charset="0"/>
            </a:endParaRPr>
          </a:p>
        </p:txBody>
      </p:sp>
      <p:sp>
        <p:nvSpPr>
          <p:cNvPr id="1225842" name="Text Box 114"/>
          <p:cNvSpPr txBox="1">
            <a:spLocks noChangeArrowheads="1"/>
          </p:cNvSpPr>
          <p:nvPr/>
        </p:nvSpPr>
        <p:spPr bwMode="auto">
          <a:xfrm>
            <a:off x="5946775" y="3290888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de-DE" sz="1500" i="1" smtClean="0">
                <a:solidFill>
                  <a:srgbClr val="0000CC"/>
                </a:solidFill>
              </a:rPr>
              <a:t>N</a:t>
            </a:r>
            <a:r>
              <a:rPr lang="de-DE" sz="1500" baseline="-25000" smtClean="0">
                <a:solidFill>
                  <a:srgbClr val="0000CC"/>
                </a:solidFill>
              </a:rPr>
              <a:t>3</a:t>
            </a:r>
            <a:endParaRPr lang="en-US" altLang="zh-CN" sz="1500" smtClean="0">
              <a:solidFill>
                <a:srgbClr val="0000CC"/>
              </a:solidFill>
              <a:ea typeface="宋体" charset="0"/>
              <a:cs typeface="宋体" charset="0"/>
            </a:endParaRPr>
          </a:p>
        </p:txBody>
      </p:sp>
      <p:sp>
        <p:nvSpPr>
          <p:cNvPr id="1225843" name="Text Box 115"/>
          <p:cNvSpPr txBox="1">
            <a:spLocks noChangeArrowheads="1"/>
          </p:cNvSpPr>
          <p:nvPr/>
        </p:nvSpPr>
        <p:spPr bwMode="auto">
          <a:xfrm>
            <a:off x="3163888" y="3290888"/>
            <a:ext cx="4016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de-DE" sz="1500" i="1" smtClean="0">
                <a:solidFill>
                  <a:srgbClr val="336600"/>
                </a:solidFill>
              </a:rPr>
              <a:t>N</a:t>
            </a:r>
            <a:r>
              <a:rPr lang="de-DE" sz="1500" baseline="-25000" smtClean="0">
                <a:solidFill>
                  <a:srgbClr val="336600"/>
                </a:solidFill>
              </a:rPr>
              <a:t>4</a:t>
            </a:r>
            <a:endParaRPr lang="en-US" altLang="zh-CN" sz="1500" smtClean="0">
              <a:solidFill>
                <a:srgbClr val="336600"/>
              </a:solidFill>
              <a:ea typeface="宋体" charset="0"/>
              <a:cs typeface="宋体" charset="0"/>
            </a:endParaRPr>
          </a:p>
        </p:txBody>
      </p:sp>
      <p:sp>
        <p:nvSpPr>
          <p:cNvPr id="1225844" name="Rectangle 116"/>
          <p:cNvSpPr>
            <a:spLocks noChangeAspect="1" noChangeArrowheads="1"/>
          </p:cNvSpPr>
          <p:nvPr/>
        </p:nvSpPr>
        <p:spPr bwMode="auto">
          <a:xfrm flipH="1" flipV="1">
            <a:off x="5549900" y="3524250"/>
            <a:ext cx="119063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45" name="Rectangle 117"/>
          <p:cNvSpPr>
            <a:spLocks noChangeAspect="1" noChangeArrowheads="1"/>
          </p:cNvSpPr>
          <p:nvPr/>
        </p:nvSpPr>
        <p:spPr bwMode="auto">
          <a:xfrm flipH="1" flipV="1">
            <a:off x="5549900" y="3524250"/>
            <a:ext cx="119063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46" name="Rectangle 118"/>
          <p:cNvSpPr>
            <a:spLocks noChangeAspect="1" noChangeArrowheads="1"/>
          </p:cNvSpPr>
          <p:nvPr/>
        </p:nvSpPr>
        <p:spPr bwMode="auto">
          <a:xfrm flipH="1" flipV="1">
            <a:off x="5581650" y="3554413"/>
            <a:ext cx="58738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47" name="Rectangle 119"/>
          <p:cNvSpPr>
            <a:spLocks noChangeAspect="1" noChangeArrowheads="1"/>
          </p:cNvSpPr>
          <p:nvPr/>
        </p:nvSpPr>
        <p:spPr bwMode="auto">
          <a:xfrm flipH="1" flipV="1">
            <a:off x="3443288" y="3749675"/>
            <a:ext cx="117475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48" name="Rectangle 120"/>
          <p:cNvSpPr>
            <a:spLocks noChangeAspect="1" noChangeArrowheads="1"/>
          </p:cNvSpPr>
          <p:nvPr/>
        </p:nvSpPr>
        <p:spPr bwMode="auto">
          <a:xfrm flipH="1" flipV="1">
            <a:off x="3443288" y="3749675"/>
            <a:ext cx="117475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49" name="Rectangle 121"/>
          <p:cNvSpPr>
            <a:spLocks noChangeAspect="1" noChangeArrowheads="1"/>
          </p:cNvSpPr>
          <p:nvPr/>
        </p:nvSpPr>
        <p:spPr bwMode="auto">
          <a:xfrm flipH="1" flipV="1">
            <a:off x="3473450" y="3779838"/>
            <a:ext cx="58738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0" name="Rectangle 122"/>
          <p:cNvSpPr>
            <a:spLocks noChangeAspect="1" noChangeArrowheads="1"/>
          </p:cNvSpPr>
          <p:nvPr/>
        </p:nvSpPr>
        <p:spPr bwMode="auto">
          <a:xfrm flipH="1" flipV="1">
            <a:off x="3436938" y="2779713"/>
            <a:ext cx="119062" cy="119062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1" name="Rectangle 123"/>
          <p:cNvSpPr>
            <a:spLocks noChangeAspect="1" noChangeArrowheads="1"/>
          </p:cNvSpPr>
          <p:nvPr/>
        </p:nvSpPr>
        <p:spPr bwMode="auto">
          <a:xfrm flipH="1" flipV="1">
            <a:off x="3436938" y="2779713"/>
            <a:ext cx="119062" cy="11906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2" name="Rectangle 124"/>
          <p:cNvSpPr>
            <a:spLocks noChangeAspect="1" noChangeArrowheads="1"/>
          </p:cNvSpPr>
          <p:nvPr/>
        </p:nvSpPr>
        <p:spPr bwMode="auto">
          <a:xfrm flipH="1" flipV="1">
            <a:off x="3468688" y="2811463"/>
            <a:ext cx="58737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3" name="Rectangle 125"/>
          <p:cNvSpPr>
            <a:spLocks noChangeAspect="1" noChangeArrowheads="1"/>
          </p:cNvSpPr>
          <p:nvPr/>
        </p:nvSpPr>
        <p:spPr bwMode="auto">
          <a:xfrm flipH="1" flipV="1">
            <a:off x="3449638" y="2198688"/>
            <a:ext cx="117475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4" name="Rectangle 126"/>
          <p:cNvSpPr>
            <a:spLocks noChangeAspect="1" noChangeArrowheads="1"/>
          </p:cNvSpPr>
          <p:nvPr/>
        </p:nvSpPr>
        <p:spPr bwMode="auto">
          <a:xfrm flipH="1" flipV="1">
            <a:off x="3449638" y="2198688"/>
            <a:ext cx="117475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5" name="Rectangle 127"/>
          <p:cNvSpPr>
            <a:spLocks noChangeAspect="1" noChangeArrowheads="1"/>
          </p:cNvSpPr>
          <p:nvPr/>
        </p:nvSpPr>
        <p:spPr bwMode="auto">
          <a:xfrm flipH="1" flipV="1">
            <a:off x="3479800" y="2228850"/>
            <a:ext cx="58738" cy="587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6" name="Rectangle 128"/>
          <p:cNvSpPr>
            <a:spLocks noChangeAspect="1" noChangeArrowheads="1"/>
          </p:cNvSpPr>
          <p:nvPr/>
        </p:nvSpPr>
        <p:spPr bwMode="auto">
          <a:xfrm flipH="1" flipV="1">
            <a:off x="5561013" y="3222625"/>
            <a:ext cx="117475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7" name="Rectangle 129"/>
          <p:cNvSpPr>
            <a:spLocks noChangeAspect="1" noChangeArrowheads="1"/>
          </p:cNvSpPr>
          <p:nvPr/>
        </p:nvSpPr>
        <p:spPr bwMode="auto">
          <a:xfrm flipH="1" flipV="1">
            <a:off x="5561013" y="3222625"/>
            <a:ext cx="117475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8" name="Rectangle 130"/>
          <p:cNvSpPr>
            <a:spLocks noChangeAspect="1" noChangeArrowheads="1"/>
          </p:cNvSpPr>
          <p:nvPr/>
        </p:nvSpPr>
        <p:spPr bwMode="auto">
          <a:xfrm flipH="1" flipV="1">
            <a:off x="5591175" y="3252788"/>
            <a:ext cx="58738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59" name="Rectangle 131"/>
          <p:cNvSpPr>
            <a:spLocks noChangeAspect="1" noChangeArrowheads="1"/>
          </p:cNvSpPr>
          <p:nvPr/>
        </p:nvSpPr>
        <p:spPr bwMode="auto">
          <a:xfrm flipH="1" flipV="1">
            <a:off x="5549900" y="2193925"/>
            <a:ext cx="117475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60" name="Rectangle 132"/>
          <p:cNvSpPr>
            <a:spLocks noChangeAspect="1" noChangeArrowheads="1"/>
          </p:cNvSpPr>
          <p:nvPr/>
        </p:nvSpPr>
        <p:spPr bwMode="auto">
          <a:xfrm flipH="1" flipV="1">
            <a:off x="5549900" y="2193925"/>
            <a:ext cx="117475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61" name="Rectangle 133"/>
          <p:cNvSpPr>
            <a:spLocks noChangeAspect="1" noChangeArrowheads="1"/>
          </p:cNvSpPr>
          <p:nvPr/>
        </p:nvSpPr>
        <p:spPr bwMode="auto">
          <a:xfrm flipH="1" flipV="1">
            <a:off x="5580063" y="2224088"/>
            <a:ext cx="58737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62" name="Line 134"/>
          <p:cNvSpPr>
            <a:spLocks noChangeShapeType="1"/>
          </p:cNvSpPr>
          <p:nvPr/>
        </p:nvSpPr>
        <p:spPr bwMode="auto">
          <a:xfrm>
            <a:off x="4498975" y="3800475"/>
            <a:ext cx="187483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63" name="Line 135"/>
          <p:cNvSpPr>
            <a:spLocks noChangeShapeType="1"/>
          </p:cNvSpPr>
          <p:nvPr/>
        </p:nvSpPr>
        <p:spPr bwMode="auto">
          <a:xfrm flipH="1" flipV="1">
            <a:off x="6373813" y="2244725"/>
            <a:ext cx="0" cy="1727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64" name="Line 136"/>
          <p:cNvSpPr>
            <a:spLocks noChangeShapeType="1"/>
          </p:cNvSpPr>
          <p:nvPr/>
        </p:nvSpPr>
        <p:spPr bwMode="auto">
          <a:xfrm flipH="1" flipV="1">
            <a:off x="5978525" y="2244725"/>
            <a:ext cx="0" cy="2365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65" name="Line 137"/>
          <p:cNvSpPr>
            <a:spLocks noChangeShapeType="1"/>
          </p:cNvSpPr>
          <p:nvPr/>
        </p:nvSpPr>
        <p:spPr bwMode="auto">
          <a:xfrm flipH="1">
            <a:off x="5978525" y="2244725"/>
            <a:ext cx="3952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66" name="Text Box 138"/>
          <p:cNvSpPr txBox="1">
            <a:spLocks noChangeArrowheads="1"/>
          </p:cNvSpPr>
          <p:nvPr/>
        </p:nvSpPr>
        <p:spPr bwMode="auto">
          <a:xfrm>
            <a:off x="6343650" y="3290888"/>
            <a:ext cx="401638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defTabSz="9683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de-DE" sz="1500" i="1" smtClean="0">
                <a:solidFill>
                  <a:srgbClr val="CC0000"/>
                </a:solidFill>
              </a:rPr>
              <a:t>N</a:t>
            </a:r>
            <a:r>
              <a:rPr lang="de-DE" sz="1500" baseline="-25000" smtClean="0">
                <a:solidFill>
                  <a:srgbClr val="CC0000"/>
                </a:solidFill>
              </a:rPr>
              <a:t>1</a:t>
            </a:r>
            <a:endParaRPr lang="en-US" altLang="zh-CN" sz="1500" smtClean="0">
              <a:solidFill>
                <a:srgbClr val="CC0000"/>
              </a:solidFill>
              <a:ea typeface="宋体" charset="0"/>
              <a:cs typeface="宋体" charset="0"/>
            </a:endParaRPr>
          </a:p>
        </p:txBody>
      </p:sp>
      <p:sp>
        <p:nvSpPr>
          <p:cNvPr id="1225867" name="Rectangle 139"/>
          <p:cNvSpPr>
            <a:spLocks noChangeAspect="1" noChangeArrowheads="1"/>
          </p:cNvSpPr>
          <p:nvPr/>
        </p:nvSpPr>
        <p:spPr bwMode="auto">
          <a:xfrm flipH="1" flipV="1">
            <a:off x="6289675" y="2187575"/>
            <a:ext cx="120650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68" name="Rectangle 140"/>
          <p:cNvSpPr>
            <a:spLocks noChangeAspect="1" noChangeArrowheads="1"/>
          </p:cNvSpPr>
          <p:nvPr/>
        </p:nvSpPr>
        <p:spPr bwMode="auto">
          <a:xfrm flipH="1" flipV="1">
            <a:off x="6289675" y="2187575"/>
            <a:ext cx="120650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69" name="Rectangle 141"/>
          <p:cNvSpPr>
            <a:spLocks noChangeAspect="1" noChangeArrowheads="1"/>
          </p:cNvSpPr>
          <p:nvPr/>
        </p:nvSpPr>
        <p:spPr bwMode="auto">
          <a:xfrm flipH="1" flipV="1">
            <a:off x="6323013" y="2217738"/>
            <a:ext cx="58737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0" name="Rectangle 142"/>
          <p:cNvSpPr>
            <a:spLocks noChangeAspect="1" noChangeArrowheads="1"/>
          </p:cNvSpPr>
          <p:nvPr/>
        </p:nvSpPr>
        <p:spPr bwMode="auto">
          <a:xfrm flipH="1" flipV="1">
            <a:off x="5927725" y="2189163"/>
            <a:ext cx="119063" cy="119062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1" name="Rectangle 143"/>
          <p:cNvSpPr>
            <a:spLocks noChangeAspect="1" noChangeArrowheads="1"/>
          </p:cNvSpPr>
          <p:nvPr/>
        </p:nvSpPr>
        <p:spPr bwMode="auto">
          <a:xfrm flipH="1" flipV="1">
            <a:off x="5927725" y="2189163"/>
            <a:ext cx="119063" cy="119062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2" name="Rectangle 144"/>
          <p:cNvSpPr>
            <a:spLocks noChangeAspect="1" noChangeArrowheads="1"/>
          </p:cNvSpPr>
          <p:nvPr/>
        </p:nvSpPr>
        <p:spPr bwMode="auto">
          <a:xfrm flipH="1" flipV="1">
            <a:off x="5959475" y="2220913"/>
            <a:ext cx="58738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3" name="Rectangle 145"/>
          <p:cNvSpPr>
            <a:spLocks noChangeAspect="1" noChangeArrowheads="1"/>
          </p:cNvSpPr>
          <p:nvPr/>
        </p:nvSpPr>
        <p:spPr bwMode="auto">
          <a:xfrm flipH="1" flipV="1">
            <a:off x="6308725" y="3752850"/>
            <a:ext cx="117475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4" name="Rectangle 146"/>
          <p:cNvSpPr>
            <a:spLocks noChangeAspect="1" noChangeArrowheads="1"/>
          </p:cNvSpPr>
          <p:nvPr/>
        </p:nvSpPr>
        <p:spPr bwMode="auto">
          <a:xfrm flipH="1" flipV="1">
            <a:off x="6308725" y="3752850"/>
            <a:ext cx="117475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5" name="Rectangle 147"/>
          <p:cNvSpPr>
            <a:spLocks noChangeAspect="1" noChangeArrowheads="1"/>
          </p:cNvSpPr>
          <p:nvPr/>
        </p:nvSpPr>
        <p:spPr bwMode="auto">
          <a:xfrm flipH="1" flipV="1">
            <a:off x="6338888" y="3783013"/>
            <a:ext cx="58737" cy="587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6" name="Rectangle 148"/>
          <p:cNvSpPr>
            <a:spLocks noChangeAspect="1" noChangeArrowheads="1"/>
          </p:cNvSpPr>
          <p:nvPr/>
        </p:nvSpPr>
        <p:spPr bwMode="auto">
          <a:xfrm flipH="1" flipV="1">
            <a:off x="4967288" y="4127500"/>
            <a:ext cx="117475" cy="119063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7" name="Rectangle 149"/>
          <p:cNvSpPr>
            <a:spLocks noChangeAspect="1" noChangeArrowheads="1"/>
          </p:cNvSpPr>
          <p:nvPr/>
        </p:nvSpPr>
        <p:spPr bwMode="auto">
          <a:xfrm flipH="1" flipV="1">
            <a:off x="4967288" y="4127500"/>
            <a:ext cx="117475" cy="119063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8" name="Rectangle 150"/>
          <p:cNvSpPr>
            <a:spLocks noChangeAspect="1" noChangeArrowheads="1"/>
          </p:cNvSpPr>
          <p:nvPr/>
        </p:nvSpPr>
        <p:spPr bwMode="auto">
          <a:xfrm flipH="1" flipV="1">
            <a:off x="4997450" y="4159250"/>
            <a:ext cx="58738" cy="587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79" name="Rectangle 151"/>
          <p:cNvSpPr>
            <a:spLocks noChangeAspect="1" noChangeArrowheads="1"/>
          </p:cNvSpPr>
          <p:nvPr/>
        </p:nvSpPr>
        <p:spPr bwMode="auto">
          <a:xfrm flipH="1" flipV="1">
            <a:off x="4970463" y="3532188"/>
            <a:ext cx="119062" cy="117475"/>
          </a:xfrm>
          <a:prstGeom prst="rect">
            <a:avLst/>
          </a:prstGeom>
          <a:solidFill>
            <a:srgbClr val="DFDFDF"/>
          </a:solidFill>
          <a:ln w="0">
            <a:solidFill>
              <a:srgbClr val="DFDFDF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80" name="Rectangle 152"/>
          <p:cNvSpPr>
            <a:spLocks noChangeAspect="1" noChangeArrowheads="1"/>
          </p:cNvSpPr>
          <p:nvPr/>
        </p:nvSpPr>
        <p:spPr bwMode="auto">
          <a:xfrm flipH="1" flipV="1">
            <a:off x="4970463" y="3532188"/>
            <a:ext cx="119062" cy="117475"/>
          </a:xfrm>
          <a:prstGeom prst="rect">
            <a:avLst/>
          </a:prstGeom>
          <a:noFill/>
          <a:ln w="317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25881" name="Rectangle 153"/>
          <p:cNvSpPr>
            <a:spLocks noChangeAspect="1" noChangeArrowheads="1"/>
          </p:cNvSpPr>
          <p:nvPr/>
        </p:nvSpPr>
        <p:spPr bwMode="auto">
          <a:xfrm flipH="1" flipV="1">
            <a:off x="5000625" y="3562350"/>
            <a:ext cx="60325" cy="587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6300" y="5626100"/>
            <a:ext cx="4196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How to do this for &gt; 1M nets?</a:t>
            </a:r>
            <a:endParaRPr lang="en-US" sz="24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050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EDA?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Stands for </a:t>
            </a:r>
            <a:r>
              <a:rPr lang="en-US" i="1" dirty="0">
                <a:solidFill>
                  <a:srgbClr val="0000FF"/>
                </a:solidFill>
              </a:rPr>
              <a:t>Electronic Design Automation</a:t>
            </a:r>
            <a:endParaRPr lang="en-US" i="1" dirty="0"/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a.k.a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VLSI CAD</a:t>
            </a:r>
          </a:p>
          <a:p>
            <a:endParaRPr lang="en-US" dirty="0" smtClean="0"/>
          </a:p>
          <a:p>
            <a:r>
              <a:rPr lang="en-US" dirty="0" smtClean="0"/>
              <a:t>Software tools to support engineers in the creation of new IC designs.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EDA tools significantly reduce the cost and time-to-market of new projects.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 CPU can easily contain &gt; 1B transistors in a single chip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Manual design is prohibitive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8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EDA?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Solves a wide-range of problems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    </a:t>
            </a:r>
            <a:r>
              <a:rPr lang="en-US" sz="2000" i="1" dirty="0" smtClean="0">
                <a:solidFill>
                  <a:srgbClr val="000000"/>
                </a:solidFill>
              </a:rPr>
              <a:t>high-level system design to fabrication (and everything in between) </a:t>
            </a:r>
            <a:endParaRPr lang="en-US" sz="2000" i="1" dirty="0">
              <a:solidFill>
                <a:srgbClr val="00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Strong software skills required</a:t>
            </a:r>
          </a:p>
          <a:p>
            <a:endParaRPr lang="en-US" dirty="0" smtClean="0"/>
          </a:p>
          <a:p>
            <a:r>
              <a:rPr lang="en-US" dirty="0" smtClean="0"/>
              <a:t>This course will cover the </a:t>
            </a:r>
            <a:r>
              <a:rPr lang="en-US" dirty="0" smtClean="0">
                <a:solidFill>
                  <a:srgbClr val="0000FF"/>
                </a:solidFill>
              </a:rPr>
              <a:t>physical design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Abstract and algorithmic problems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No EE knowledge needed</a:t>
            </a:r>
          </a:p>
        </p:txBody>
      </p:sp>
    </p:spTree>
    <p:extLst>
      <p:ext uri="{BB962C8B-B14F-4D97-AF65-F5344CB8AC3E}">
        <p14:creationId xmlns:p14="http://schemas.microsoft.com/office/powerpoint/2010/main" val="21357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EDA Algorithms?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may consider </a:t>
            </a:r>
            <a:r>
              <a:rPr lang="en-US" dirty="0" smtClean="0">
                <a:solidFill>
                  <a:srgbClr val="0000FF"/>
                </a:solidFill>
              </a:rPr>
              <a:t>a career in the EDA field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EDA companies: Synopsys, Cadence, Mentor Graphics, …</a:t>
            </a:r>
          </a:p>
          <a:p>
            <a:pPr lvl="1"/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Design companies: Intel, IBM, Apple, AMD,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Nvidia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TI, Qualcomm, ARM, TSMC, …</a:t>
            </a:r>
          </a:p>
          <a:p>
            <a:r>
              <a:rPr lang="en-US" dirty="0" smtClean="0"/>
              <a:t> You may be working in a related field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e.g. </a:t>
            </a:r>
            <a:r>
              <a:rPr lang="en-US" dirty="0" smtClean="0">
                <a:solidFill>
                  <a:srgbClr val="0000FF"/>
                </a:solidFill>
              </a:rPr>
              <a:t>Computer architecture</a:t>
            </a:r>
            <a:r>
              <a:rPr lang="en-US" dirty="0" smtClean="0">
                <a:solidFill>
                  <a:srgbClr val="7F7F7F"/>
                </a:solidFill>
              </a:rPr>
              <a:t>: What is the hardware cost, energy cost, etc. of a new feature?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e.g. </a:t>
            </a:r>
            <a:r>
              <a:rPr lang="en-US" dirty="0" smtClean="0">
                <a:solidFill>
                  <a:srgbClr val="0000FF"/>
                </a:solidFill>
              </a:rPr>
              <a:t>Scientific computing</a:t>
            </a:r>
            <a:r>
              <a:rPr lang="en-US" dirty="0" smtClean="0">
                <a:solidFill>
                  <a:srgbClr val="7F7F7F"/>
                </a:solidFill>
              </a:rPr>
              <a:t>: Common algorithms used in both domains (e.g. graph partitioning, clustering, etc.)</a:t>
            </a:r>
          </a:p>
          <a:p>
            <a:r>
              <a:rPr lang="en-US" dirty="0" smtClean="0"/>
              <a:t>You may want to </a:t>
            </a:r>
            <a:r>
              <a:rPr lang="en-US" dirty="0" smtClean="0">
                <a:solidFill>
                  <a:srgbClr val="0000FF"/>
                </a:solidFill>
              </a:rPr>
              <a:t>improve your algorithmic skills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 will study algorithms for abstract problems that also occur in other domains. e.g. routing, rectangle packing, partitioning, etc.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9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Overview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Schedule:</a:t>
            </a:r>
          </a:p>
          <a:p>
            <a:pPr marL="685800" lvl="2" indent="0">
              <a:buNone/>
            </a:pPr>
            <a:r>
              <a:rPr lang="en-US" dirty="0" smtClean="0"/>
              <a:t>Lecture: 		Tue</a:t>
            </a:r>
            <a:r>
              <a:rPr lang="en-US" dirty="0"/>
              <a:t>. 13:40-</a:t>
            </a:r>
            <a:r>
              <a:rPr lang="en-US" dirty="0" smtClean="0"/>
              <a:t>14:</a:t>
            </a:r>
            <a:r>
              <a:rPr lang="en-US" dirty="0"/>
              <a:t>30 	EA502</a:t>
            </a:r>
          </a:p>
          <a:p>
            <a:pPr marL="685800" lvl="2" indent="0">
              <a:buNone/>
            </a:pPr>
            <a:r>
              <a:rPr lang="en-US" dirty="0" smtClean="0"/>
              <a:t>Lecture: 		Thu</a:t>
            </a:r>
            <a:r>
              <a:rPr lang="en-US" dirty="0"/>
              <a:t>. 15:40-17:30	</a:t>
            </a:r>
            <a:r>
              <a:rPr lang="en-US" dirty="0" smtClean="0"/>
              <a:t>EA502</a:t>
            </a:r>
          </a:p>
          <a:p>
            <a:pPr marL="685800" lvl="2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Spare Hour: 	Tue. 14:40:15:30</a:t>
            </a:r>
          </a:p>
          <a:p>
            <a:pPr marL="685800" lvl="2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Course project: More in-depth study of a topic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Literature survey + implementation + experiments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Presentation (survey + plans)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Final report (implementation + experiments + conclusions)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smtClean="0">
                <a:latin typeface="Times New Roman"/>
                <a:cs typeface="Times New Roman"/>
              </a:rPr>
              <a:t>Computer Engineering Department, Bilkent University</a:t>
            </a:r>
            <a:endParaRPr lang="en-US" dirty="0" smtClean="0"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Sneak Preview of the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7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77BC-87B1-034C-B3D4-1FADE4312CE5}" type="slidenum">
              <a:rPr lang="en-US"/>
              <a:pPr/>
              <a:t>7</a:t>
            </a:fld>
            <a:endParaRPr lang="en-US"/>
          </a:p>
        </p:txBody>
      </p:sp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2411413" y="1341438"/>
            <a:ext cx="865187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000000"/>
                </a:solidFill>
                <a:ea typeface="宋体" charset="0"/>
                <a:cs typeface="宋体" charset="0"/>
              </a:rPr>
              <a:t>Circuit:</a:t>
            </a:r>
          </a:p>
        </p:txBody>
      </p:sp>
      <p:grpSp>
        <p:nvGrpSpPr>
          <p:cNvPr id="478214" name="Group 6"/>
          <p:cNvGrpSpPr>
            <a:grpSpLocks/>
          </p:cNvGrpSpPr>
          <p:nvPr/>
        </p:nvGrpSpPr>
        <p:grpSpPr bwMode="auto">
          <a:xfrm>
            <a:off x="3736975" y="1447800"/>
            <a:ext cx="573088" cy="249238"/>
            <a:chOff x="6667" y="7209"/>
            <a:chExt cx="1119" cy="579"/>
          </a:xfrm>
        </p:grpSpPr>
        <p:sp>
          <p:nvSpPr>
            <p:cNvPr id="478215" name="Line 7"/>
            <p:cNvSpPr>
              <a:spLocks noChangeShapeType="1"/>
            </p:cNvSpPr>
            <p:nvPr/>
          </p:nvSpPr>
          <p:spPr bwMode="auto">
            <a:xfrm flipH="1">
              <a:off x="6677" y="733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16" name="Line 8"/>
            <p:cNvSpPr>
              <a:spLocks noChangeShapeType="1"/>
            </p:cNvSpPr>
            <p:nvPr/>
          </p:nvSpPr>
          <p:spPr bwMode="auto">
            <a:xfrm flipH="1">
              <a:off x="6667" y="766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17" name="Line 9"/>
            <p:cNvSpPr>
              <a:spLocks noChangeShapeType="1"/>
            </p:cNvSpPr>
            <p:nvPr/>
          </p:nvSpPr>
          <p:spPr bwMode="auto">
            <a:xfrm flipH="1">
              <a:off x="7643" y="7498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18" name="Oval 10"/>
            <p:cNvSpPr>
              <a:spLocks noChangeArrowheads="1"/>
            </p:cNvSpPr>
            <p:nvPr/>
          </p:nvSpPr>
          <p:spPr bwMode="auto">
            <a:xfrm>
              <a:off x="7563" y="745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19" name="Freeform 11"/>
            <p:cNvSpPr>
              <a:spLocks/>
            </p:cNvSpPr>
            <p:nvPr/>
          </p:nvSpPr>
          <p:spPr bwMode="auto">
            <a:xfrm>
              <a:off x="6867" y="7209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20" name="Group 12"/>
          <p:cNvGrpSpPr>
            <a:grpSpLocks/>
          </p:cNvGrpSpPr>
          <p:nvPr/>
        </p:nvGrpSpPr>
        <p:grpSpPr bwMode="auto">
          <a:xfrm>
            <a:off x="3733800" y="1798638"/>
            <a:ext cx="571500" cy="250825"/>
            <a:chOff x="6667" y="7209"/>
            <a:chExt cx="1119" cy="579"/>
          </a:xfrm>
        </p:grpSpPr>
        <p:sp>
          <p:nvSpPr>
            <p:cNvPr id="478221" name="Line 13"/>
            <p:cNvSpPr>
              <a:spLocks noChangeShapeType="1"/>
            </p:cNvSpPr>
            <p:nvPr/>
          </p:nvSpPr>
          <p:spPr bwMode="auto">
            <a:xfrm flipH="1">
              <a:off x="6677" y="733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2" name="Line 14"/>
            <p:cNvSpPr>
              <a:spLocks noChangeShapeType="1"/>
            </p:cNvSpPr>
            <p:nvPr/>
          </p:nvSpPr>
          <p:spPr bwMode="auto">
            <a:xfrm flipH="1">
              <a:off x="6667" y="766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3" name="Line 15"/>
            <p:cNvSpPr>
              <a:spLocks noChangeShapeType="1"/>
            </p:cNvSpPr>
            <p:nvPr/>
          </p:nvSpPr>
          <p:spPr bwMode="auto">
            <a:xfrm flipH="1">
              <a:off x="7643" y="7498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4" name="Oval 16"/>
            <p:cNvSpPr>
              <a:spLocks noChangeArrowheads="1"/>
            </p:cNvSpPr>
            <p:nvPr/>
          </p:nvSpPr>
          <p:spPr bwMode="auto">
            <a:xfrm>
              <a:off x="7563" y="745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5" name="Freeform 17"/>
            <p:cNvSpPr>
              <a:spLocks/>
            </p:cNvSpPr>
            <p:nvPr/>
          </p:nvSpPr>
          <p:spPr bwMode="auto">
            <a:xfrm>
              <a:off x="6867" y="7209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26" name="Group 18"/>
          <p:cNvGrpSpPr>
            <a:grpSpLocks/>
          </p:cNvGrpSpPr>
          <p:nvPr/>
        </p:nvGrpSpPr>
        <p:grpSpPr bwMode="auto">
          <a:xfrm>
            <a:off x="4302125" y="1624013"/>
            <a:ext cx="571500" cy="250825"/>
            <a:chOff x="6643" y="8446"/>
            <a:chExt cx="1114" cy="579"/>
          </a:xfrm>
        </p:grpSpPr>
        <p:sp>
          <p:nvSpPr>
            <p:cNvPr id="478227" name="AutoShape 19"/>
            <p:cNvSpPr>
              <a:spLocks noChangeArrowheads="1"/>
            </p:cNvSpPr>
            <p:nvPr/>
          </p:nvSpPr>
          <p:spPr bwMode="auto">
            <a:xfrm>
              <a:off x="6847" y="8446"/>
              <a:ext cx="690" cy="57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8" name="Line 20"/>
            <p:cNvSpPr>
              <a:spLocks noChangeShapeType="1"/>
            </p:cNvSpPr>
            <p:nvPr/>
          </p:nvSpPr>
          <p:spPr bwMode="auto">
            <a:xfrm flipH="1">
              <a:off x="6651" y="856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9" name="Line 21"/>
            <p:cNvSpPr>
              <a:spLocks noChangeShapeType="1"/>
            </p:cNvSpPr>
            <p:nvPr/>
          </p:nvSpPr>
          <p:spPr bwMode="auto">
            <a:xfrm flipH="1">
              <a:off x="6643" y="889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0" name="Line 22"/>
            <p:cNvSpPr>
              <a:spLocks noChangeShapeType="1"/>
            </p:cNvSpPr>
            <p:nvPr/>
          </p:nvSpPr>
          <p:spPr bwMode="auto">
            <a:xfrm flipH="1">
              <a:off x="7614" y="8739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1" name="Oval 23"/>
            <p:cNvSpPr>
              <a:spLocks noChangeArrowheads="1"/>
            </p:cNvSpPr>
            <p:nvPr/>
          </p:nvSpPr>
          <p:spPr bwMode="auto">
            <a:xfrm>
              <a:off x="7535" y="870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32" name="Group 24"/>
          <p:cNvGrpSpPr>
            <a:grpSpLocks/>
          </p:cNvGrpSpPr>
          <p:nvPr/>
        </p:nvGrpSpPr>
        <p:grpSpPr bwMode="auto">
          <a:xfrm>
            <a:off x="3736975" y="2181225"/>
            <a:ext cx="571500" cy="250825"/>
            <a:chOff x="6643" y="8446"/>
            <a:chExt cx="1114" cy="579"/>
          </a:xfrm>
        </p:grpSpPr>
        <p:sp>
          <p:nvSpPr>
            <p:cNvPr id="478233" name="AutoShape 25"/>
            <p:cNvSpPr>
              <a:spLocks noChangeArrowheads="1"/>
            </p:cNvSpPr>
            <p:nvPr/>
          </p:nvSpPr>
          <p:spPr bwMode="auto">
            <a:xfrm>
              <a:off x="6847" y="8446"/>
              <a:ext cx="690" cy="57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4" name="Line 26"/>
            <p:cNvSpPr>
              <a:spLocks noChangeShapeType="1"/>
            </p:cNvSpPr>
            <p:nvPr/>
          </p:nvSpPr>
          <p:spPr bwMode="auto">
            <a:xfrm flipH="1">
              <a:off x="6651" y="856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5" name="Line 27"/>
            <p:cNvSpPr>
              <a:spLocks noChangeShapeType="1"/>
            </p:cNvSpPr>
            <p:nvPr/>
          </p:nvSpPr>
          <p:spPr bwMode="auto">
            <a:xfrm flipH="1">
              <a:off x="6643" y="889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6" name="Line 28"/>
            <p:cNvSpPr>
              <a:spLocks noChangeShapeType="1"/>
            </p:cNvSpPr>
            <p:nvPr/>
          </p:nvSpPr>
          <p:spPr bwMode="auto">
            <a:xfrm flipH="1">
              <a:off x="7614" y="8739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7" name="Oval 29"/>
            <p:cNvSpPr>
              <a:spLocks noChangeArrowheads="1"/>
            </p:cNvSpPr>
            <p:nvPr/>
          </p:nvSpPr>
          <p:spPr bwMode="auto">
            <a:xfrm>
              <a:off x="7535" y="870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38" name="Group 30"/>
          <p:cNvGrpSpPr>
            <a:grpSpLocks/>
          </p:cNvGrpSpPr>
          <p:nvPr/>
        </p:nvGrpSpPr>
        <p:grpSpPr bwMode="auto">
          <a:xfrm>
            <a:off x="3736975" y="2532063"/>
            <a:ext cx="571500" cy="249237"/>
            <a:chOff x="6643" y="8446"/>
            <a:chExt cx="1114" cy="579"/>
          </a:xfrm>
        </p:grpSpPr>
        <p:sp>
          <p:nvSpPr>
            <p:cNvPr id="478239" name="AutoShape 31"/>
            <p:cNvSpPr>
              <a:spLocks noChangeArrowheads="1"/>
            </p:cNvSpPr>
            <p:nvPr/>
          </p:nvSpPr>
          <p:spPr bwMode="auto">
            <a:xfrm>
              <a:off x="6847" y="8446"/>
              <a:ext cx="690" cy="57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0" name="Line 32"/>
            <p:cNvSpPr>
              <a:spLocks noChangeShapeType="1"/>
            </p:cNvSpPr>
            <p:nvPr/>
          </p:nvSpPr>
          <p:spPr bwMode="auto">
            <a:xfrm flipH="1">
              <a:off x="6651" y="856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1" name="Line 33"/>
            <p:cNvSpPr>
              <a:spLocks noChangeShapeType="1"/>
            </p:cNvSpPr>
            <p:nvPr/>
          </p:nvSpPr>
          <p:spPr bwMode="auto">
            <a:xfrm flipH="1">
              <a:off x="6643" y="889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2" name="Line 34"/>
            <p:cNvSpPr>
              <a:spLocks noChangeShapeType="1"/>
            </p:cNvSpPr>
            <p:nvPr/>
          </p:nvSpPr>
          <p:spPr bwMode="auto">
            <a:xfrm flipH="1">
              <a:off x="7614" y="8739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3" name="Oval 35"/>
            <p:cNvSpPr>
              <a:spLocks noChangeArrowheads="1"/>
            </p:cNvSpPr>
            <p:nvPr/>
          </p:nvSpPr>
          <p:spPr bwMode="auto">
            <a:xfrm>
              <a:off x="7535" y="870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44" name="Group 36"/>
          <p:cNvGrpSpPr>
            <a:grpSpLocks/>
          </p:cNvGrpSpPr>
          <p:nvPr/>
        </p:nvGrpSpPr>
        <p:grpSpPr bwMode="auto">
          <a:xfrm>
            <a:off x="4310063" y="2363788"/>
            <a:ext cx="571500" cy="249237"/>
            <a:chOff x="6667" y="7209"/>
            <a:chExt cx="1119" cy="579"/>
          </a:xfrm>
        </p:grpSpPr>
        <p:sp>
          <p:nvSpPr>
            <p:cNvPr id="478245" name="Line 37"/>
            <p:cNvSpPr>
              <a:spLocks noChangeShapeType="1"/>
            </p:cNvSpPr>
            <p:nvPr/>
          </p:nvSpPr>
          <p:spPr bwMode="auto">
            <a:xfrm flipH="1">
              <a:off x="6677" y="733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6" name="Line 38"/>
            <p:cNvSpPr>
              <a:spLocks noChangeShapeType="1"/>
            </p:cNvSpPr>
            <p:nvPr/>
          </p:nvSpPr>
          <p:spPr bwMode="auto">
            <a:xfrm flipH="1">
              <a:off x="6667" y="766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7" name="Line 39"/>
            <p:cNvSpPr>
              <a:spLocks noChangeShapeType="1"/>
            </p:cNvSpPr>
            <p:nvPr/>
          </p:nvSpPr>
          <p:spPr bwMode="auto">
            <a:xfrm flipH="1">
              <a:off x="7643" y="7498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8" name="Oval 40"/>
            <p:cNvSpPr>
              <a:spLocks noChangeArrowheads="1"/>
            </p:cNvSpPr>
            <p:nvPr/>
          </p:nvSpPr>
          <p:spPr bwMode="auto">
            <a:xfrm>
              <a:off x="7563" y="745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9" name="Freeform 41"/>
            <p:cNvSpPr>
              <a:spLocks/>
            </p:cNvSpPr>
            <p:nvPr/>
          </p:nvSpPr>
          <p:spPr bwMode="auto">
            <a:xfrm>
              <a:off x="6867" y="7209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50" name="Group 42"/>
          <p:cNvGrpSpPr>
            <a:grpSpLocks/>
          </p:cNvGrpSpPr>
          <p:nvPr/>
        </p:nvGrpSpPr>
        <p:grpSpPr bwMode="auto">
          <a:xfrm>
            <a:off x="4884738" y="1998663"/>
            <a:ext cx="593725" cy="250825"/>
            <a:chOff x="6672" y="2616"/>
            <a:chExt cx="1160" cy="579"/>
          </a:xfrm>
        </p:grpSpPr>
        <p:sp>
          <p:nvSpPr>
            <p:cNvPr id="478251" name="Freeform 43"/>
            <p:cNvSpPr>
              <a:spLocks/>
            </p:cNvSpPr>
            <p:nvPr/>
          </p:nvSpPr>
          <p:spPr bwMode="auto">
            <a:xfrm>
              <a:off x="6876" y="2616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2" name="Line 44"/>
            <p:cNvSpPr>
              <a:spLocks noChangeShapeType="1"/>
            </p:cNvSpPr>
            <p:nvPr/>
          </p:nvSpPr>
          <p:spPr bwMode="auto">
            <a:xfrm flipH="1">
              <a:off x="6682" y="2739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3" name="Line 45"/>
            <p:cNvSpPr>
              <a:spLocks noChangeShapeType="1"/>
            </p:cNvSpPr>
            <p:nvPr/>
          </p:nvSpPr>
          <p:spPr bwMode="auto">
            <a:xfrm flipH="1">
              <a:off x="6672" y="3069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4" name="Line 46"/>
            <p:cNvSpPr>
              <a:spLocks noChangeShapeType="1"/>
            </p:cNvSpPr>
            <p:nvPr/>
          </p:nvSpPr>
          <p:spPr bwMode="auto">
            <a:xfrm flipH="1">
              <a:off x="7568" y="290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55" name="Group 47"/>
          <p:cNvGrpSpPr>
            <a:grpSpLocks/>
          </p:cNvGrpSpPr>
          <p:nvPr/>
        </p:nvGrpSpPr>
        <p:grpSpPr bwMode="auto">
          <a:xfrm>
            <a:off x="5468938" y="2003425"/>
            <a:ext cx="452437" cy="246063"/>
            <a:chOff x="6787" y="5804"/>
            <a:chExt cx="885" cy="568"/>
          </a:xfrm>
        </p:grpSpPr>
        <p:sp>
          <p:nvSpPr>
            <p:cNvPr id="478256" name="AutoShape 48"/>
            <p:cNvSpPr>
              <a:spLocks noChangeArrowheads="1"/>
            </p:cNvSpPr>
            <p:nvPr/>
          </p:nvSpPr>
          <p:spPr bwMode="auto">
            <a:xfrm rot="5400000">
              <a:off x="6948" y="5850"/>
              <a:ext cx="568" cy="47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7" name="Line 49"/>
            <p:cNvSpPr>
              <a:spLocks noChangeShapeType="1"/>
            </p:cNvSpPr>
            <p:nvPr/>
          </p:nvSpPr>
          <p:spPr bwMode="auto">
            <a:xfrm flipH="1">
              <a:off x="6787" y="6085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8" name="Line 50"/>
            <p:cNvSpPr>
              <a:spLocks noChangeShapeType="1"/>
            </p:cNvSpPr>
            <p:nvPr/>
          </p:nvSpPr>
          <p:spPr bwMode="auto">
            <a:xfrm flipH="1">
              <a:off x="7548" y="6083"/>
              <a:ext cx="1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9" name="Oval 51"/>
            <p:cNvSpPr>
              <a:spLocks noChangeArrowheads="1"/>
            </p:cNvSpPr>
            <p:nvPr/>
          </p:nvSpPr>
          <p:spPr bwMode="auto">
            <a:xfrm>
              <a:off x="7473" y="6043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78260" name="Line 52"/>
          <p:cNvSpPr>
            <a:spLocks noChangeShapeType="1"/>
          </p:cNvSpPr>
          <p:nvPr/>
        </p:nvSpPr>
        <p:spPr bwMode="auto">
          <a:xfrm>
            <a:off x="4305300" y="1571625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1" name="Line 53"/>
          <p:cNvSpPr>
            <a:spLocks noChangeShapeType="1"/>
          </p:cNvSpPr>
          <p:nvPr/>
        </p:nvSpPr>
        <p:spPr bwMode="auto">
          <a:xfrm>
            <a:off x="4302125" y="1822450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2" name="Line 54"/>
          <p:cNvSpPr>
            <a:spLocks noChangeShapeType="1"/>
          </p:cNvSpPr>
          <p:nvPr/>
        </p:nvSpPr>
        <p:spPr bwMode="auto">
          <a:xfrm>
            <a:off x="4314825" y="2312988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3" name="Line 55"/>
          <p:cNvSpPr>
            <a:spLocks noChangeShapeType="1"/>
          </p:cNvSpPr>
          <p:nvPr/>
        </p:nvSpPr>
        <p:spPr bwMode="auto">
          <a:xfrm>
            <a:off x="4314825" y="2560638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4" name="Line 56"/>
          <p:cNvSpPr>
            <a:spLocks noChangeShapeType="1"/>
          </p:cNvSpPr>
          <p:nvPr/>
        </p:nvSpPr>
        <p:spPr bwMode="auto">
          <a:xfrm>
            <a:off x="4883150" y="1751013"/>
            <a:ext cx="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5" name="Line 57"/>
          <p:cNvSpPr>
            <a:spLocks noChangeShapeType="1"/>
          </p:cNvSpPr>
          <p:nvPr/>
        </p:nvSpPr>
        <p:spPr bwMode="auto">
          <a:xfrm flipH="1">
            <a:off x="4879975" y="2193925"/>
            <a:ext cx="317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6" name="Text Box 58"/>
          <p:cNvSpPr txBox="1">
            <a:spLocks noChangeArrowheads="1"/>
          </p:cNvSpPr>
          <p:nvPr/>
        </p:nvSpPr>
        <p:spPr bwMode="auto">
          <a:xfrm>
            <a:off x="3843338" y="1408113"/>
            <a:ext cx="3000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1</a:t>
            </a:r>
          </a:p>
        </p:txBody>
      </p:sp>
      <p:sp>
        <p:nvSpPr>
          <p:cNvPr id="478267" name="Text Box 59"/>
          <p:cNvSpPr txBox="1">
            <a:spLocks noChangeArrowheads="1"/>
          </p:cNvSpPr>
          <p:nvPr/>
        </p:nvSpPr>
        <p:spPr bwMode="auto">
          <a:xfrm>
            <a:off x="3838575" y="176371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2</a:t>
            </a:r>
          </a:p>
        </p:txBody>
      </p:sp>
      <p:sp>
        <p:nvSpPr>
          <p:cNvPr id="478268" name="Text Box 60"/>
          <p:cNvSpPr txBox="1">
            <a:spLocks noChangeArrowheads="1"/>
          </p:cNvSpPr>
          <p:nvPr/>
        </p:nvSpPr>
        <p:spPr bwMode="auto">
          <a:xfrm>
            <a:off x="3835400" y="2141538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4</a:t>
            </a:r>
          </a:p>
        </p:txBody>
      </p:sp>
      <p:sp>
        <p:nvSpPr>
          <p:cNvPr id="478269" name="Text Box 61"/>
          <p:cNvSpPr txBox="1">
            <a:spLocks noChangeArrowheads="1"/>
          </p:cNvSpPr>
          <p:nvPr/>
        </p:nvSpPr>
        <p:spPr bwMode="auto">
          <a:xfrm>
            <a:off x="3838575" y="2493963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5</a:t>
            </a:r>
          </a:p>
        </p:txBody>
      </p:sp>
      <p:sp>
        <p:nvSpPr>
          <p:cNvPr id="478270" name="Text Box 62"/>
          <p:cNvSpPr txBox="1">
            <a:spLocks noChangeArrowheads="1"/>
          </p:cNvSpPr>
          <p:nvPr/>
        </p:nvSpPr>
        <p:spPr bwMode="auto">
          <a:xfrm>
            <a:off x="4394200" y="1587500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3</a:t>
            </a:r>
          </a:p>
        </p:txBody>
      </p:sp>
      <p:sp>
        <p:nvSpPr>
          <p:cNvPr id="478271" name="Text Box 63"/>
          <p:cNvSpPr txBox="1">
            <a:spLocks noChangeArrowheads="1"/>
          </p:cNvSpPr>
          <p:nvPr/>
        </p:nvSpPr>
        <p:spPr bwMode="auto">
          <a:xfrm>
            <a:off x="4411663" y="2327275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6</a:t>
            </a:r>
          </a:p>
        </p:txBody>
      </p:sp>
      <p:sp>
        <p:nvSpPr>
          <p:cNvPr id="478272" name="Text Box 64"/>
          <p:cNvSpPr txBox="1">
            <a:spLocks noChangeArrowheads="1"/>
          </p:cNvSpPr>
          <p:nvPr/>
        </p:nvSpPr>
        <p:spPr bwMode="auto">
          <a:xfrm>
            <a:off x="4984750" y="1955800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7</a:t>
            </a:r>
          </a:p>
        </p:txBody>
      </p:sp>
      <p:sp>
        <p:nvSpPr>
          <p:cNvPr id="478273" name="Text Box 65"/>
          <p:cNvSpPr txBox="1">
            <a:spLocks noChangeArrowheads="1"/>
          </p:cNvSpPr>
          <p:nvPr/>
        </p:nvSpPr>
        <p:spPr bwMode="auto">
          <a:xfrm>
            <a:off x="5492750" y="196691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8</a:t>
            </a:r>
          </a:p>
        </p:txBody>
      </p:sp>
      <p:sp>
        <p:nvSpPr>
          <p:cNvPr id="478448" name="Rectangle 240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defTabSz="914400"/>
            <a:r>
              <a:rPr lang="de-DE" sz="2800" dirty="0" err="1" smtClean="0"/>
              <a:t>Partitioning</a:t>
            </a:r>
            <a:r>
              <a:rPr lang="de-DE" sz="2800" dirty="0" smtClean="0"/>
              <a:t> Problem</a:t>
            </a:r>
            <a:endParaRPr lang="en-US" altLang="zh-CN" sz="2800" dirty="0">
              <a:ea typeface="宋体" charset="0"/>
              <a:cs typeface="宋体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3962400"/>
            <a:ext cx="8225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Partition the </a:t>
            </a:r>
            <a:r>
              <a:rPr lang="en-US" sz="2000" dirty="0" err="1" smtClean="0"/>
              <a:t>netlist</a:t>
            </a:r>
            <a:r>
              <a:rPr lang="en-US" sz="2000" dirty="0" smtClean="0"/>
              <a:t> into 2 equal parts (i.e. each part must have 4 gates)</a:t>
            </a:r>
          </a:p>
          <a:p>
            <a:r>
              <a:rPr lang="en-US" sz="2000" dirty="0" smtClean="0"/>
              <a:t>such that the # of edges between two partitions is minimized.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4075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C77BC-87B1-034C-B3D4-1FADE4312CE5}" type="slidenum">
              <a:rPr lang="en-US"/>
              <a:pPr/>
              <a:t>8</a:t>
            </a:fld>
            <a:endParaRPr lang="en-US"/>
          </a:p>
        </p:txBody>
      </p:sp>
      <p:sp>
        <p:nvSpPr>
          <p:cNvPr id="478211" name="Rectangle 3"/>
          <p:cNvSpPr>
            <a:spLocks noChangeArrowheads="1"/>
          </p:cNvSpPr>
          <p:nvPr/>
        </p:nvSpPr>
        <p:spPr bwMode="auto">
          <a:xfrm>
            <a:off x="5213350" y="4002088"/>
            <a:ext cx="1550988" cy="1525587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2411413" y="1341438"/>
            <a:ext cx="865187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000000"/>
                </a:solidFill>
                <a:ea typeface="宋体" charset="0"/>
                <a:cs typeface="宋体" charset="0"/>
              </a:rPr>
              <a:t>Circuit:</a:t>
            </a:r>
          </a:p>
        </p:txBody>
      </p:sp>
      <p:sp>
        <p:nvSpPr>
          <p:cNvPr id="478213" name="Text Box 5"/>
          <p:cNvSpPr txBox="1">
            <a:spLocks noChangeArrowheads="1"/>
          </p:cNvSpPr>
          <p:nvPr/>
        </p:nvSpPr>
        <p:spPr bwMode="auto">
          <a:xfrm>
            <a:off x="750888" y="5591175"/>
            <a:ext cx="33162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CC0000"/>
                </a:solidFill>
                <a:ea typeface="宋体" charset="0"/>
                <a:cs typeface="宋体" charset="0"/>
              </a:rPr>
              <a:t>Cut </a:t>
            </a:r>
            <a:r>
              <a:rPr lang="en-US" altLang="zh-CN" sz="1700" i="1" smtClean="0">
                <a:solidFill>
                  <a:srgbClr val="CC0000"/>
                </a:solidFill>
                <a:ea typeface="宋体" charset="0"/>
                <a:cs typeface="宋体" charset="0"/>
              </a:rPr>
              <a:t>c</a:t>
            </a:r>
            <a:r>
              <a:rPr lang="en-US" altLang="zh-CN" sz="1700" baseline="-25000" smtClean="0">
                <a:solidFill>
                  <a:srgbClr val="CC0000"/>
                </a:solidFill>
                <a:ea typeface="宋体" charset="0"/>
                <a:cs typeface="宋体" charset="0"/>
              </a:rPr>
              <a:t>a</a:t>
            </a:r>
            <a:r>
              <a:rPr lang="en-US" altLang="zh-CN" sz="1700" smtClean="0">
                <a:solidFill>
                  <a:srgbClr val="CC0000"/>
                </a:solidFill>
                <a:ea typeface="宋体" charset="0"/>
                <a:cs typeface="宋体" charset="0"/>
              </a:rPr>
              <a:t>: four external connections</a:t>
            </a:r>
          </a:p>
        </p:txBody>
      </p:sp>
      <p:grpSp>
        <p:nvGrpSpPr>
          <p:cNvPr id="478214" name="Group 6"/>
          <p:cNvGrpSpPr>
            <a:grpSpLocks/>
          </p:cNvGrpSpPr>
          <p:nvPr/>
        </p:nvGrpSpPr>
        <p:grpSpPr bwMode="auto">
          <a:xfrm>
            <a:off x="3736975" y="1447800"/>
            <a:ext cx="573088" cy="249238"/>
            <a:chOff x="6667" y="7209"/>
            <a:chExt cx="1119" cy="579"/>
          </a:xfrm>
        </p:grpSpPr>
        <p:sp>
          <p:nvSpPr>
            <p:cNvPr id="478215" name="Line 7"/>
            <p:cNvSpPr>
              <a:spLocks noChangeShapeType="1"/>
            </p:cNvSpPr>
            <p:nvPr/>
          </p:nvSpPr>
          <p:spPr bwMode="auto">
            <a:xfrm flipH="1">
              <a:off x="6677" y="733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16" name="Line 8"/>
            <p:cNvSpPr>
              <a:spLocks noChangeShapeType="1"/>
            </p:cNvSpPr>
            <p:nvPr/>
          </p:nvSpPr>
          <p:spPr bwMode="auto">
            <a:xfrm flipH="1">
              <a:off x="6667" y="766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17" name="Line 9"/>
            <p:cNvSpPr>
              <a:spLocks noChangeShapeType="1"/>
            </p:cNvSpPr>
            <p:nvPr/>
          </p:nvSpPr>
          <p:spPr bwMode="auto">
            <a:xfrm flipH="1">
              <a:off x="7643" y="7498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18" name="Oval 10"/>
            <p:cNvSpPr>
              <a:spLocks noChangeArrowheads="1"/>
            </p:cNvSpPr>
            <p:nvPr/>
          </p:nvSpPr>
          <p:spPr bwMode="auto">
            <a:xfrm>
              <a:off x="7563" y="745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19" name="Freeform 11"/>
            <p:cNvSpPr>
              <a:spLocks/>
            </p:cNvSpPr>
            <p:nvPr/>
          </p:nvSpPr>
          <p:spPr bwMode="auto">
            <a:xfrm>
              <a:off x="6867" y="7209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20" name="Group 12"/>
          <p:cNvGrpSpPr>
            <a:grpSpLocks/>
          </p:cNvGrpSpPr>
          <p:nvPr/>
        </p:nvGrpSpPr>
        <p:grpSpPr bwMode="auto">
          <a:xfrm>
            <a:off x="3733800" y="1798638"/>
            <a:ext cx="571500" cy="250825"/>
            <a:chOff x="6667" y="7209"/>
            <a:chExt cx="1119" cy="579"/>
          </a:xfrm>
        </p:grpSpPr>
        <p:sp>
          <p:nvSpPr>
            <p:cNvPr id="478221" name="Line 13"/>
            <p:cNvSpPr>
              <a:spLocks noChangeShapeType="1"/>
            </p:cNvSpPr>
            <p:nvPr/>
          </p:nvSpPr>
          <p:spPr bwMode="auto">
            <a:xfrm flipH="1">
              <a:off x="6677" y="733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2" name="Line 14"/>
            <p:cNvSpPr>
              <a:spLocks noChangeShapeType="1"/>
            </p:cNvSpPr>
            <p:nvPr/>
          </p:nvSpPr>
          <p:spPr bwMode="auto">
            <a:xfrm flipH="1">
              <a:off x="6667" y="766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3" name="Line 15"/>
            <p:cNvSpPr>
              <a:spLocks noChangeShapeType="1"/>
            </p:cNvSpPr>
            <p:nvPr/>
          </p:nvSpPr>
          <p:spPr bwMode="auto">
            <a:xfrm flipH="1">
              <a:off x="7643" y="7498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4" name="Oval 16"/>
            <p:cNvSpPr>
              <a:spLocks noChangeArrowheads="1"/>
            </p:cNvSpPr>
            <p:nvPr/>
          </p:nvSpPr>
          <p:spPr bwMode="auto">
            <a:xfrm>
              <a:off x="7563" y="745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5" name="Freeform 17"/>
            <p:cNvSpPr>
              <a:spLocks/>
            </p:cNvSpPr>
            <p:nvPr/>
          </p:nvSpPr>
          <p:spPr bwMode="auto">
            <a:xfrm>
              <a:off x="6867" y="7209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26" name="Group 18"/>
          <p:cNvGrpSpPr>
            <a:grpSpLocks/>
          </p:cNvGrpSpPr>
          <p:nvPr/>
        </p:nvGrpSpPr>
        <p:grpSpPr bwMode="auto">
          <a:xfrm>
            <a:off x="4302125" y="1624013"/>
            <a:ext cx="571500" cy="250825"/>
            <a:chOff x="6643" y="8446"/>
            <a:chExt cx="1114" cy="579"/>
          </a:xfrm>
        </p:grpSpPr>
        <p:sp>
          <p:nvSpPr>
            <p:cNvPr id="478227" name="AutoShape 19"/>
            <p:cNvSpPr>
              <a:spLocks noChangeArrowheads="1"/>
            </p:cNvSpPr>
            <p:nvPr/>
          </p:nvSpPr>
          <p:spPr bwMode="auto">
            <a:xfrm>
              <a:off x="6847" y="8446"/>
              <a:ext cx="690" cy="57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8" name="Line 20"/>
            <p:cNvSpPr>
              <a:spLocks noChangeShapeType="1"/>
            </p:cNvSpPr>
            <p:nvPr/>
          </p:nvSpPr>
          <p:spPr bwMode="auto">
            <a:xfrm flipH="1">
              <a:off x="6651" y="856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29" name="Line 21"/>
            <p:cNvSpPr>
              <a:spLocks noChangeShapeType="1"/>
            </p:cNvSpPr>
            <p:nvPr/>
          </p:nvSpPr>
          <p:spPr bwMode="auto">
            <a:xfrm flipH="1">
              <a:off x="6643" y="889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0" name="Line 22"/>
            <p:cNvSpPr>
              <a:spLocks noChangeShapeType="1"/>
            </p:cNvSpPr>
            <p:nvPr/>
          </p:nvSpPr>
          <p:spPr bwMode="auto">
            <a:xfrm flipH="1">
              <a:off x="7614" y="8739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1" name="Oval 23"/>
            <p:cNvSpPr>
              <a:spLocks noChangeArrowheads="1"/>
            </p:cNvSpPr>
            <p:nvPr/>
          </p:nvSpPr>
          <p:spPr bwMode="auto">
            <a:xfrm>
              <a:off x="7535" y="870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32" name="Group 24"/>
          <p:cNvGrpSpPr>
            <a:grpSpLocks/>
          </p:cNvGrpSpPr>
          <p:nvPr/>
        </p:nvGrpSpPr>
        <p:grpSpPr bwMode="auto">
          <a:xfrm>
            <a:off x="3736975" y="2181225"/>
            <a:ext cx="571500" cy="250825"/>
            <a:chOff x="6643" y="8446"/>
            <a:chExt cx="1114" cy="579"/>
          </a:xfrm>
        </p:grpSpPr>
        <p:sp>
          <p:nvSpPr>
            <p:cNvPr id="478233" name="AutoShape 25"/>
            <p:cNvSpPr>
              <a:spLocks noChangeArrowheads="1"/>
            </p:cNvSpPr>
            <p:nvPr/>
          </p:nvSpPr>
          <p:spPr bwMode="auto">
            <a:xfrm>
              <a:off x="6847" y="8446"/>
              <a:ext cx="690" cy="57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4" name="Line 26"/>
            <p:cNvSpPr>
              <a:spLocks noChangeShapeType="1"/>
            </p:cNvSpPr>
            <p:nvPr/>
          </p:nvSpPr>
          <p:spPr bwMode="auto">
            <a:xfrm flipH="1">
              <a:off x="6651" y="856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5" name="Line 27"/>
            <p:cNvSpPr>
              <a:spLocks noChangeShapeType="1"/>
            </p:cNvSpPr>
            <p:nvPr/>
          </p:nvSpPr>
          <p:spPr bwMode="auto">
            <a:xfrm flipH="1">
              <a:off x="6643" y="889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6" name="Line 28"/>
            <p:cNvSpPr>
              <a:spLocks noChangeShapeType="1"/>
            </p:cNvSpPr>
            <p:nvPr/>
          </p:nvSpPr>
          <p:spPr bwMode="auto">
            <a:xfrm flipH="1">
              <a:off x="7614" y="8739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37" name="Oval 29"/>
            <p:cNvSpPr>
              <a:spLocks noChangeArrowheads="1"/>
            </p:cNvSpPr>
            <p:nvPr/>
          </p:nvSpPr>
          <p:spPr bwMode="auto">
            <a:xfrm>
              <a:off x="7535" y="870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38" name="Group 30"/>
          <p:cNvGrpSpPr>
            <a:grpSpLocks/>
          </p:cNvGrpSpPr>
          <p:nvPr/>
        </p:nvGrpSpPr>
        <p:grpSpPr bwMode="auto">
          <a:xfrm>
            <a:off x="3736975" y="2532063"/>
            <a:ext cx="571500" cy="249237"/>
            <a:chOff x="6643" y="8446"/>
            <a:chExt cx="1114" cy="579"/>
          </a:xfrm>
        </p:grpSpPr>
        <p:sp>
          <p:nvSpPr>
            <p:cNvPr id="478239" name="AutoShape 31"/>
            <p:cNvSpPr>
              <a:spLocks noChangeArrowheads="1"/>
            </p:cNvSpPr>
            <p:nvPr/>
          </p:nvSpPr>
          <p:spPr bwMode="auto">
            <a:xfrm>
              <a:off x="6847" y="8446"/>
              <a:ext cx="690" cy="579"/>
            </a:xfrm>
            <a:prstGeom prst="flowChartDelay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0" name="Line 32"/>
            <p:cNvSpPr>
              <a:spLocks noChangeShapeType="1"/>
            </p:cNvSpPr>
            <p:nvPr/>
          </p:nvSpPr>
          <p:spPr bwMode="auto">
            <a:xfrm flipH="1">
              <a:off x="6651" y="856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1" name="Line 33"/>
            <p:cNvSpPr>
              <a:spLocks noChangeShapeType="1"/>
            </p:cNvSpPr>
            <p:nvPr/>
          </p:nvSpPr>
          <p:spPr bwMode="auto">
            <a:xfrm flipH="1">
              <a:off x="6643" y="8899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2" name="Line 34"/>
            <p:cNvSpPr>
              <a:spLocks noChangeShapeType="1"/>
            </p:cNvSpPr>
            <p:nvPr/>
          </p:nvSpPr>
          <p:spPr bwMode="auto">
            <a:xfrm flipH="1">
              <a:off x="7614" y="8739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3" name="Oval 35"/>
            <p:cNvSpPr>
              <a:spLocks noChangeArrowheads="1"/>
            </p:cNvSpPr>
            <p:nvPr/>
          </p:nvSpPr>
          <p:spPr bwMode="auto">
            <a:xfrm>
              <a:off x="7535" y="870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44" name="Group 36"/>
          <p:cNvGrpSpPr>
            <a:grpSpLocks/>
          </p:cNvGrpSpPr>
          <p:nvPr/>
        </p:nvGrpSpPr>
        <p:grpSpPr bwMode="auto">
          <a:xfrm>
            <a:off x="4310063" y="2363788"/>
            <a:ext cx="571500" cy="249237"/>
            <a:chOff x="6667" y="7209"/>
            <a:chExt cx="1119" cy="579"/>
          </a:xfrm>
        </p:grpSpPr>
        <p:sp>
          <p:nvSpPr>
            <p:cNvPr id="478245" name="Line 37"/>
            <p:cNvSpPr>
              <a:spLocks noChangeShapeType="1"/>
            </p:cNvSpPr>
            <p:nvPr/>
          </p:nvSpPr>
          <p:spPr bwMode="auto">
            <a:xfrm flipH="1">
              <a:off x="6677" y="733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6" name="Line 38"/>
            <p:cNvSpPr>
              <a:spLocks noChangeShapeType="1"/>
            </p:cNvSpPr>
            <p:nvPr/>
          </p:nvSpPr>
          <p:spPr bwMode="auto">
            <a:xfrm flipH="1">
              <a:off x="6667" y="766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7" name="Line 39"/>
            <p:cNvSpPr>
              <a:spLocks noChangeShapeType="1"/>
            </p:cNvSpPr>
            <p:nvPr/>
          </p:nvSpPr>
          <p:spPr bwMode="auto">
            <a:xfrm flipH="1">
              <a:off x="7643" y="7498"/>
              <a:ext cx="1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8" name="Oval 40"/>
            <p:cNvSpPr>
              <a:spLocks noChangeArrowheads="1"/>
            </p:cNvSpPr>
            <p:nvPr/>
          </p:nvSpPr>
          <p:spPr bwMode="auto">
            <a:xfrm>
              <a:off x="7563" y="7455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49" name="Freeform 41"/>
            <p:cNvSpPr>
              <a:spLocks/>
            </p:cNvSpPr>
            <p:nvPr/>
          </p:nvSpPr>
          <p:spPr bwMode="auto">
            <a:xfrm>
              <a:off x="6867" y="7209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50" name="Group 42"/>
          <p:cNvGrpSpPr>
            <a:grpSpLocks/>
          </p:cNvGrpSpPr>
          <p:nvPr/>
        </p:nvGrpSpPr>
        <p:grpSpPr bwMode="auto">
          <a:xfrm>
            <a:off x="4884738" y="1998663"/>
            <a:ext cx="593725" cy="250825"/>
            <a:chOff x="6672" y="2616"/>
            <a:chExt cx="1160" cy="579"/>
          </a:xfrm>
        </p:grpSpPr>
        <p:sp>
          <p:nvSpPr>
            <p:cNvPr id="478251" name="Freeform 43"/>
            <p:cNvSpPr>
              <a:spLocks/>
            </p:cNvSpPr>
            <p:nvPr/>
          </p:nvSpPr>
          <p:spPr bwMode="auto">
            <a:xfrm>
              <a:off x="6876" y="2616"/>
              <a:ext cx="699" cy="579"/>
            </a:xfrm>
            <a:custGeom>
              <a:avLst/>
              <a:gdLst>
                <a:gd name="T0" fmla="*/ 7 w 699"/>
                <a:gd name="T1" fmla="*/ 0 h 579"/>
                <a:gd name="T2" fmla="*/ 302 w 699"/>
                <a:gd name="T3" fmla="*/ 0 h 579"/>
                <a:gd name="T4" fmla="*/ 537 w 699"/>
                <a:gd name="T5" fmla="*/ 93 h 579"/>
                <a:gd name="T6" fmla="*/ 699 w 699"/>
                <a:gd name="T7" fmla="*/ 286 h 579"/>
                <a:gd name="T8" fmla="*/ 549 w 699"/>
                <a:gd name="T9" fmla="*/ 480 h 579"/>
                <a:gd name="T10" fmla="*/ 302 w 699"/>
                <a:gd name="T11" fmla="*/ 579 h 579"/>
                <a:gd name="T12" fmla="*/ 0 w 699"/>
                <a:gd name="T13" fmla="*/ 579 h 579"/>
                <a:gd name="T14" fmla="*/ 82 w 699"/>
                <a:gd name="T15" fmla="*/ 422 h 579"/>
                <a:gd name="T16" fmla="*/ 110 w 699"/>
                <a:gd name="T17" fmla="*/ 286 h 579"/>
                <a:gd name="T18" fmla="*/ 82 w 699"/>
                <a:gd name="T19" fmla="*/ 143 h 579"/>
                <a:gd name="T20" fmla="*/ 7 w 699"/>
                <a:gd name="T21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9" h="579">
                  <a:moveTo>
                    <a:pt x="7" y="0"/>
                  </a:moveTo>
                  <a:cubicBezTo>
                    <a:pt x="154" y="0"/>
                    <a:pt x="171" y="0"/>
                    <a:pt x="302" y="0"/>
                  </a:cubicBezTo>
                  <a:cubicBezTo>
                    <a:pt x="357" y="3"/>
                    <a:pt x="471" y="45"/>
                    <a:pt x="537" y="93"/>
                  </a:cubicBezTo>
                  <a:cubicBezTo>
                    <a:pt x="603" y="141"/>
                    <a:pt x="652" y="186"/>
                    <a:pt x="699" y="286"/>
                  </a:cubicBezTo>
                  <a:cubicBezTo>
                    <a:pt x="672" y="364"/>
                    <a:pt x="615" y="431"/>
                    <a:pt x="549" y="480"/>
                  </a:cubicBezTo>
                  <a:cubicBezTo>
                    <a:pt x="483" y="528"/>
                    <a:pt x="375" y="579"/>
                    <a:pt x="302" y="579"/>
                  </a:cubicBezTo>
                  <a:cubicBezTo>
                    <a:pt x="174" y="579"/>
                    <a:pt x="151" y="579"/>
                    <a:pt x="0" y="579"/>
                  </a:cubicBezTo>
                  <a:cubicBezTo>
                    <a:pt x="48" y="513"/>
                    <a:pt x="64" y="471"/>
                    <a:pt x="82" y="422"/>
                  </a:cubicBezTo>
                  <a:cubicBezTo>
                    <a:pt x="101" y="373"/>
                    <a:pt x="110" y="332"/>
                    <a:pt x="110" y="286"/>
                  </a:cubicBezTo>
                  <a:cubicBezTo>
                    <a:pt x="110" y="239"/>
                    <a:pt x="99" y="191"/>
                    <a:pt x="82" y="143"/>
                  </a:cubicBezTo>
                  <a:cubicBezTo>
                    <a:pt x="66" y="95"/>
                    <a:pt x="39" y="5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2" name="Line 44"/>
            <p:cNvSpPr>
              <a:spLocks noChangeShapeType="1"/>
            </p:cNvSpPr>
            <p:nvPr/>
          </p:nvSpPr>
          <p:spPr bwMode="auto">
            <a:xfrm flipH="1">
              <a:off x="6682" y="2739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3" name="Line 45"/>
            <p:cNvSpPr>
              <a:spLocks noChangeShapeType="1"/>
            </p:cNvSpPr>
            <p:nvPr/>
          </p:nvSpPr>
          <p:spPr bwMode="auto">
            <a:xfrm flipH="1">
              <a:off x="6672" y="3069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4" name="Line 46"/>
            <p:cNvSpPr>
              <a:spLocks noChangeShapeType="1"/>
            </p:cNvSpPr>
            <p:nvPr/>
          </p:nvSpPr>
          <p:spPr bwMode="auto">
            <a:xfrm flipH="1">
              <a:off x="7568" y="2903"/>
              <a:ext cx="2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478255" name="Group 47"/>
          <p:cNvGrpSpPr>
            <a:grpSpLocks/>
          </p:cNvGrpSpPr>
          <p:nvPr/>
        </p:nvGrpSpPr>
        <p:grpSpPr bwMode="auto">
          <a:xfrm>
            <a:off x="5468938" y="2003425"/>
            <a:ext cx="452437" cy="246063"/>
            <a:chOff x="6787" y="5804"/>
            <a:chExt cx="885" cy="568"/>
          </a:xfrm>
        </p:grpSpPr>
        <p:sp>
          <p:nvSpPr>
            <p:cNvPr id="478256" name="AutoShape 48"/>
            <p:cNvSpPr>
              <a:spLocks noChangeArrowheads="1"/>
            </p:cNvSpPr>
            <p:nvPr/>
          </p:nvSpPr>
          <p:spPr bwMode="auto">
            <a:xfrm rot="5400000">
              <a:off x="6948" y="5850"/>
              <a:ext cx="568" cy="476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7" name="Line 49"/>
            <p:cNvSpPr>
              <a:spLocks noChangeShapeType="1"/>
            </p:cNvSpPr>
            <p:nvPr/>
          </p:nvSpPr>
          <p:spPr bwMode="auto">
            <a:xfrm flipH="1">
              <a:off x="6787" y="6085"/>
              <a:ext cx="2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8" name="Line 50"/>
            <p:cNvSpPr>
              <a:spLocks noChangeShapeType="1"/>
            </p:cNvSpPr>
            <p:nvPr/>
          </p:nvSpPr>
          <p:spPr bwMode="auto">
            <a:xfrm flipH="1">
              <a:off x="7548" y="6083"/>
              <a:ext cx="1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78259" name="Oval 51"/>
            <p:cNvSpPr>
              <a:spLocks noChangeArrowheads="1"/>
            </p:cNvSpPr>
            <p:nvPr/>
          </p:nvSpPr>
          <p:spPr bwMode="auto">
            <a:xfrm>
              <a:off x="7473" y="6043"/>
              <a:ext cx="85" cy="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fontAlgn="base" hangingPunct="0">
                <a:lnSpc>
                  <a:spcPts val="235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700" smtClean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78260" name="Line 52"/>
          <p:cNvSpPr>
            <a:spLocks noChangeShapeType="1"/>
          </p:cNvSpPr>
          <p:nvPr/>
        </p:nvSpPr>
        <p:spPr bwMode="auto">
          <a:xfrm>
            <a:off x="4305300" y="1571625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1" name="Line 53"/>
          <p:cNvSpPr>
            <a:spLocks noChangeShapeType="1"/>
          </p:cNvSpPr>
          <p:nvPr/>
        </p:nvSpPr>
        <p:spPr bwMode="auto">
          <a:xfrm>
            <a:off x="4302125" y="1822450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2" name="Line 54"/>
          <p:cNvSpPr>
            <a:spLocks noChangeShapeType="1"/>
          </p:cNvSpPr>
          <p:nvPr/>
        </p:nvSpPr>
        <p:spPr bwMode="auto">
          <a:xfrm>
            <a:off x="4314825" y="2312988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3" name="Line 55"/>
          <p:cNvSpPr>
            <a:spLocks noChangeShapeType="1"/>
          </p:cNvSpPr>
          <p:nvPr/>
        </p:nvSpPr>
        <p:spPr bwMode="auto">
          <a:xfrm>
            <a:off x="4314825" y="2560638"/>
            <a:ext cx="0" cy="9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4" name="Line 56"/>
          <p:cNvSpPr>
            <a:spLocks noChangeShapeType="1"/>
          </p:cNvSpPr>
          <p:nvPr/>
        </p:nvSpPr>
        <p:spPr bwMode="auto">
          <a:xfrm>
            <a:off x="4883150" y="1751013"/>
            <a:ext cx="0" cy="296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5" name="Line 57"/>
          <p:cNvSpPr>
            <a:spLocks noChangeShapeType="1"/>
          </p:cNvSpPr>
          <p:nvPr/>
        </p:nvSpPr>
        <p:spPr bwMode="auto">
          <a:xfrm flipH="1">
            <a:off x="4879975" y="2193925"/>
            <a:ext cx="317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66" name="Text Box 58"/>
          <p:cNvSpPr txBox="1">
            <a:spLocks noChangeArrowheads="1"/>
          </p:cNvSpPr>
          <p:nvPr/>
        </p:nvSpPr>
        <p:spPr bwMode="auto">
          <a:xfrm>
            <a:off x="3843338" y="1408113"/>
            <a:ext cx="3000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1</a:t>
            </a:r>
          </a:p>
        </p:txBody>
      </p:sp>
      <p:sp>
        <p:nvSpPr>
          <p:cNvPr id="478267" name="Text Box 59"/>
          <p:cNvSpPr txBox="1">
            <a:spLocks noChangeArrowheads="1"/>
          </p:cNvSpPr>
          <p:nvPr/>
        </p:nvSpPr>
        <p:spPr bwMode="auto">
          <a:xfrm>
            <a:off x="3838575" y="176371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2</a:t>
            </a:r>
          </a:p>
        </p:txBody>
      </p:sp>
      <p:sp>
        <p:nvSpPr>
          <p:cNvPr id="478268" name="Text Box 60"/>
          <p:cNvSpPr txBox="1">
            <a:spLocks noChangeArrowheads="1"/>
          </p:cNvSpPr>
          <p:nvPr/>
        </p:nvSpPr>
        <p:spPr bwMode="auto">
          <a:xfrm>
            <a:off x="3835400" y="2141538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4</a:t>
            </a:r>
          </a:p>
        </p:txBody>
      </p:sp>
      <p:sp>
        <p:nvSpPr>
          <p:cNvPr id="478269" name="Text Box 61"/>
          <p:cNvSpPr txBox="1">
            <a:spLocks noChangeArrowheads="1"/>
          </p:cNvSpPr>
          <p:nvPr/>
        </p:nvSpPr>
        <p:spPr bwMode="auto">
          <a:xfrm>
            <a:off x="3838575" y="2493963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5</a:t>
            </a:r>
          </a:p>
        </p:txBody>
      </p:sp>
      <p:sp>
        <p:nvSpPr>
          <p:cNvPr id="478270" name="Text Box 62"/>
          <p:cNvSpPr txBox="1">
            <a:spLocks noChangeArrowheads="1"/>
          </p:cNvSpPr>
          <p:nvPr/>
        </p:nvSpPr>
        <p:spPr bwMode="auto">
          <a:xfrm>
            <a:off x="4394200" y="1587500"/>
            <a:ext cx="300038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3</a:t>
            </a:r>
          </a:p>
        </p:txBody>
      </p:sp>
      <p:sp>
        <p:nvSpPr>
          <p:cNvPr id="478271" name="Text Box 63"/>
          <p:cNvSpPr txBox="1">
            <a:spLocks noChangeArrowheads="1"/>
          </p:cNvSpPr>
          <p:nvPr/>
        </p:nvSpPr>
        <p:spPr bwMode="auto">
          <a:xfrm>
            <a:off x="4411663" y="2327275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6</a:t>
            </a:r>
          </a:p>
        </p:txBody>
      </p:sp>
      <p:sp>
        <p:nvSpPr>
          <p:cNvPr id="478272" name="Text Box 64"/>
          <p:cNvSpPr txBox="1">
            <a:spLocks noChangeArrowheads="1"/>
          </p:cNvSpPr>
          <p:nvPr/>
        </p:nvSpPr>
        <p:spPr bwMode="auto">
          <a:xfrm>
            <a:off x="4984750" y="1955800"/>
            <a:ext cx="2984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7</a:t>
            </a:r>
          </a:p>
        </p:txBody>
      </p:sp>
      <p:sp>
        <p:nvSpPr>
          <p:cNvPr id="478273" name="Text Box 65"/>
          <p:cNvSpPr txBox="1">
            <a:spLocks noChangeArrowheads="1"/>
          </p:cNvSpPr>
          <p:nvPr/>
        </p:nvSpPr>
        <p:spPr bwMode="auto">
          <a:xfrm>
            <a:off x="5492750" y="1966913"/>
            <a:ext cx="29845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8</a:t>
            </a:r>
          </a:p>
        </p:txBody>
      </p:sp>
      <p:sp>
        <p:nvSpPr>
          <p:cNvPr id="478274" name="Rectangle 66"/>
          <p:cNvSpPr>
            <a:spLocks noChangeArrowheads="1"/>
          </p:cNvSpPr>
          <p:nvPr/>
        </p:nvSpPr>
        <p:spPr bwMode="auto">
          <a:xfrm>
            <a:off x="7011988" y="4002088"/>
            <a:ext cx="1524000" cy="1525587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75" name="Rectangle 67"/>
          <p:cNvSpPr>
            <a:spLocks noChangeArrowheads="1"/>
          </p:cNvSpPr>
          <p:nvPr/>
        </p:nvSpPr>
        <p:spPr bwMode="auto">
          <a:xfrm>
            <a:off x="6054725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76" name="AutoShape 68"/>
          <p:cNvSpPr>
            <a:spLocks noChangeArrowheads="1"/>
          </p:cNvSpPr>
          <p:nvPr/>
        </p:nvSpPr>
        <p:spPr bwMode="auto">
          <a:xfrm>
            <a:off x="6156325" y="4321175"/>
            <a:ext cx="354013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77" name="Line 69"/>
          <p:cNvSpPr>
            <a:spLocks noChangeShapeType="1"/>
          </p:cNvSpPr>
          <p:nvPr/>
        </p:nvSpPr>
        <p:spPr bwMode="auto">
          <a:xfrm flipH="1">
            <a:off x="6054725" y="4375150"/>
            <a:ext cx="106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78" name="Line 70"/>
          <p:cNvSpPr>
            <a:spLocks noChangeShapeType="1"/>
          </p:cNvSpPr>
          <p:nvPr/>
        </p:nvSpPr>
        <p:spPr bwMode="auto">
          <a:xfrm flipH="1">
            <a:off x="6051550" y="4518025"/>
            <a:ext cx="106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79" name="Line 71"/>
          <p:cNvSpPr>
            <a:spLocks noChangeShapeType="1"/>
          </p:cNvSpPr>
          <p:nvPr/>
        </p:nvSpPr>
        <p:spPr bwMode="auto">
          <a:xfrm flipH="1">
            <a:off x="6548438" y="4448175"/>
            <a:ext cx="746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80" name="Oval 72"/>
          <p:cNvSpPr>
            <a:spLocks noChangeArrowheads="1"/>
          </p:cNvSpPr>
          <p:nvPr/>
        </p:nvSpPr>
        <p:spPr bwMode="auto">
          <a:xfrm>
            <a:off x="6508750" y="4433888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81" name="Text Box 73"/>
          <p:cNvSpPr txBox="1">
            <a:spLocks noChangeArrowheads="1"/>
          </p:cNvSpPr>
          <p:nvPr/>
        </p:nvSpPr>
        <p:spPr bwMode="auto">
          <a:xfrm>
            <a:off x="6137275" y="4294188"/>
            <a:ext cx="228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5</a:t>
            </a:r>
          </a:p>
        </p:txBody>
      </p:sp>
      <p:sp>
        <p:nvSpPr>
          <p:cNvPr id="478282" name="Rectangle 74"/>
          <p:cNvSpPr>
            <a:spLocks noChangeArrowheads="1"/>
          </p:cNvSpPr>
          <p:nvPr/>
        </p:nvSpPr>
        <p:spPr bwMode="auto">
          <a:xfrm>
            <a:off x="6057900" y="4848225"/>
            <a:ext cx="523875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83" name="Line 75"/>
          <p:cNvSpPr>
            <a:spLocks noChangeShapeType="1"/>
          </p:cNvSpPr>
          <p:nvPr/>
        </p:nvSpPr>
        <p:spPr bwMode="auto">
          <a:xfrm flipH="1">
            <a:off x="6056313" y="4973638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84" name="Line 76"/>
          <p:cNvSpPr>
            <a:spLocks noChangeShapeType="1"/>
          </p:cNvSpPr>
          <p:nvPr/>
        </p:nvSpPr>
        <p:spPr bwMode="auto">
          <a:xfrm flipH="1">
            <a:off x="6051550" y="5114925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85" name="Line 77"/>
          <p:cNvSpPr>
            <a:spLocks noChangeShapeType="1"/>
          </p:cNvSpPr>
          <p:nvPr/>
        </p:nvSpPr>
        <p:spPr bwMode="auto">
          <a:xfrm flipH="1">
            <a:off x="6551613" y="5045075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86" name="Oval 78"/>
          <p:cNvSpPr>
            <a:spLocks noChangeArrowheads="1"/>
          </p:cNvSpPr>
          <p:nvPr/>
        </p:nvSpPr>
        <p:spPr bwMode="auto">
          <a:xfrm>
            <a:off x="6510338" y="5026025"/>
            <a:ext cx="44450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87" name="Freeform 79"/>
          <p:cNvSpPr>
            <a:spLocks/>
          </p:cNvSpPr>
          <p:nvPr/>
        </p:nvSpPr>
        <p:spPr bwMode="auto">
          <a:xfrm>
            <a:off x="6154738" y="4919663"/>
            <a:ext cx="357187" cy="249237"/>
          </a:xfrm>
          <a:custGeom>
            <a:avLst/>
            <a:gdLst>
              <a:gd name="T0" fmla="*/ 7 w 699"/>
              <a:gd name="T1" fmla="*/ 0 h 579"/>
              <a:gd name="T2" fmla="*/ 302 w 699"/>
              <a:gd name="T3" fmla="*/ 0 h 579"/>
              <a:gd name="T4" fmla="*/ 537 w 699"/>
              <a:gd name="T5" fmla="*/ 93 h 579"/>
              <a:gd name="T6" fmla="*/ 699 w 699"/>
              <a:gd name="T7" fmla="*/ 286 h 579"/>
              <a:gd name="T8" fmla="*/ 549 w 699"/>
              <a:gd name="T9" fmla="*/ 480 h 579"/>
              <a:gd name="T10" fmla="*/ 302 w 699"/>
              <a:gd name="T11" fmla="*/ 579 h 579"/>
              <a:gd name="T12" fmla="*/ 0 w 699"/>
              <a:gd name="T13" fmla="*/ 579 h 579"/>
              <a:gd name="T14" fmla="*/ 82 w 699"/>
              <a:gd name="T15" fmla="*/ 422 h 579"/>
              <a:gd name="T16" fmla="*/ 110 w 699"/>
              <a:gd name="T17" fmla="*/ 286 h 579"/>
              <a:gd name="T18" fmla="*/ 82 w 699"/>
              <a:gd name="T19" fmla="*/ 143 h 579"/>
              <a:gd name="T20" fmla="*/ 7 w 699"/>
              <a:gd name="T21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88" name="Text Box 80"/>
          <p:cNvSpPr txBox="1">
            <a:spLocks noChangeArrowheads="1"/>
          </p:cNvSpPr>
          <p:nvPr/>
        </p:nvSpPr>
        <p:spPr bwMode="auto">
          <a:xfrm>
            <a:off x="6165850" y="4895850"/>
            <a:ext cx="2270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6</a:t>
            </a:r>
          </a:p>
        </p:txBody>
      </p:sp>
      <p:sp>
        <p:nvSpPr>
          <p:cNvPr id="478289" name="Rectangle 81"/>
          <p:cNvSpPr>
            <a:spLocks noChangeArrowheads="1"/>
          </p:cNvSpPr>
          <p:nvPr/>
        </p:nvSpPr>
        <p:spPr bwMode="auto">
          <a:xfrm>
            <a:off x="7131050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90" name="AutoShape 82"/>
          <p:cNvSpPr>
            <a:spLocks noChangeArrowheads="1"/>
          </p:cNvSpPr>
          <p:nvPr/>
        </p:nvSpPr>
        <p:spPr bwMode="auto">
          <a:xfrm>
            <a:off x="7231063" y="4321175"/>
            <a:ext cx="355600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91" name="Line 83"/>
          <p:cNvSpPr>
            <a:spLocks noChangeShapeType="1"/>
          </p:cNvSpPr>
          <p:nvPr/>
        </p:nvSpPr>
        <p:spPr bwMode="auto">
          <a:xfrm flipH="1">
            <a:off x="7131050" y="4375150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92" name="Line 84"/>
          <p:cNvSpPr>
            <a:spLocks noChangeShapeType="1"/>
          </p:cNvSpPr>
          <p:nvPr/>
        </p:nvSpPr>
        <p:spPr bwMode="auto">
          <a:xfrm flipH="1">
            <a:off x="7127875" y="4518025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93" name="Line 85"/>
          <p:cNvSpPr>
            <a:spLocks noChangeShapeType="1"/>
          </p:cNvSpPr>
          <p:nvPr/>
        </p:nvSpPr>
        <p:spPr bwMode="auto">
          <a:xfrm flipH="1">
            <a:off x="7624763" y="4448175"/>
            <a:ext cx="746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94" name="Oval 86"/>
          <p:cNvSpPr>
            <a:spLocks noChangeArrowheads="1"/>
          </p:cNvSpPr>
          <p:nvPr/>
        </p:nvSpPr>
        <p:spPr bwMode="auto">
          <a:xfrm>
            <a:off x="7585075" y="4433888"/>
            <a:ext cx="42863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95" name="Text Box 87"/>
          <p:cNvSpPr txBox="1">
            <a:spLocks noChangeArrowheads="1"/>
          </p:cNvSpPr>
          <p:nvPr/>
        </p:nvSpPr>
        <p:spPr bwMode="auto">
          <a:xfrm>
            <a:off x="7223125" y="4294188"/>
            <a:ext cx="22701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4</a:t>
            </a:r>
          </a:p>
        </p:txBody>
      </p:sp>
      <p:sp>
        <p:nvSpPr>
          <p:cNvPr id="478296" name="Rectangle 88"/>
          <p:cNvSpPr>
            <a:spLocks noChangeArrowheads="1"/>
          </p:cNvSpPr>
          <p:nvPr/>
        </p:nvSpPr>
        <p:spPr bwMode="auto">
          <a:xfrm>
            <a:off x="5356225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97" name="AutoShape 89"/>
          <p:cNvSpPr>
            <a:spLocks noChangeArrowheads="1"/>
          </p:cNvSpPr>
          <p:nvPr/>
        </p:nvSpPr>
        <p:spPr bwMode="auto">
          <a:xfrm rot="5400000">
            <a:off x="5491162" y="4348163"/>
            <a:ext cx="246063" cy="2428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98" name="Line 90"/>
          <p:cNvSpPr>
            <a:spLocks noChangeShapeType="1"/>
          </p:cNvSpPr>
          <p:nvPr/>
        </p:nvSpPr>
        <p:spPr bwMode="auto">
          <a:xfrm flipH="1">
            <a:off x="5386388" y="4467225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299" name="Line 91"/>
          <p:cNvSpPr>
            <a:spLocks noChangeShapeType="1"/>
          </p:cNvSpPr>
          <p:nvPr/>
        </p:nvSpPr>
        <p:spPr bwMode="auto">
          <a:xfrm flipH="1">
            <a:off x="5776913" y="4467225"/>
            <a:ext cx="63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00" name="Oval 92"/>
          <p:cNvSpPr>
            <a:spLocks noChangeArrowheads="1"/>
          </p:cNvSpPr>
          <p:nvPr/>
        </p:nvSpPr>
        <p:spPr bwMode="auto">
          <a:xfrm>
            <a:off x="5737225" y="4449763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01" name="Text Box 93"/>
          <p:cNvSpPr txBox="1">
            <a:spLocks noChangeArrowheads="1"/>
          </p:cNvSpPr>
          <p:nvPr/>
        </p:nvSpPr>
        <p:spPr bwMode="auto">
          <a:xfrm>
            <a:off x="5405438" y="4310063"/>
            <a:ext cx="2286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8</a:t>
            </a:r>
          </a:p>
        </p:txBody>
      </p:sp>
      <p:sp>
        <p:nvSpPr>
          <p:cNvPr id="478302" name="Rectangle 94"/>
          <p:cNvSpPr>
            <a:spLocks noChangeArrowheads="1"/>
          </p:cNvSpPr>
          <p:nvPr/>
        </p:nvSpPr>
        <p:spPr bwMode="auto">
          <a:xfrm>
            <a:off x="5364163" y="4848225"/>
            <a:ext cx="522287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03" name="Freeform 95"/>
          <p:cNvSpPr>
            <a:spLocks/>
          </p:cNvSpPr>
          <p:nvPr/>
        </p:nvSpPr>
        <p:spPr bwMode="auto">
          <a:xfrm>
            <a:off x="5459413" y="4927600"/>
            <a:ext cx="358775" cy="250825"/>
          </a:xfrm>
          <a:custGeom>
            <a:avLst/>
            <a:gdLst>
              <a:gd name="T0" fmla="*/ 7 w 699"/>
              <a:gd name="T1" fmla="*/ 0 h 579"/>
              <a:gd name="T2" fmla="*/ 302 w 699"/>
              <a:gd name="T3" fmla="*/ 0 h 579"/>
              <a:gd name="T4" fmla="*/ 537 w 699"/>
              <a:gd name="T5" fmla="*/ 93 h 579"/>
              <a:gd name="T6" fmla="*/ 699 w 699"/>
              <a:gd name="T7" fmla="*/ 286 h 579"/>
              <a:gd name="T8" fmla="*/ 549 w 699"/>
              <a:gd name="T9" fmla="*/ 480 h 579"/>
              <a:gd name="T10" fmla="*/ 302 w 699"/>
              <a:gd name="T11" fmla="*/ 579 h 579"/>
              <a:gd name="T12" fmla="*/ 0 w 699"/>
              <a:gd name="T13" fmla="*/ 579 h 579"/>
              <a:gd name="T14" fmla="*/ 82 w 699"/>
              <a:gd name="T15" fmla="*/ 422 h 579"/>
              <a:gd name="T16" fmla="*/ 110 w 699"/>
              <a:gd name="T17" fmla="*/ 286 h 579"/>
              <a:gd name="T18" fmla="*/ 82 w 699"/>
              <a:gd name="T19" fmla="*/ 143 h 579"/>
              <a:gd name="T20" fmla="*/ 7 w 699"/>
              <a:gd name="T21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04" name="Line 96"/>
          <p:cNvSpPr>
            <a:spLocks noChangeShapeType="1"/>
          </p:cNvSpPr>
          <p:nvPr/>
        </p:nvSpPr>
        <p:spPr bwMode="auto">
          <a:xfrm flipH="1">
            <a:off x="5360988" y="4981575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05" name="Line 97"/>
          <p:cNvSpPr>
            <a:spLocks noChangeShapeType="1"/>
          </p:cNvSpPr>
          <p:nvPr/>
        </p:nvSpPr>
        <p:spPr bwMode="auto">
          <a:xfrm flipH="1">
            <a:off x="5356225" y="5124450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06" name="Line 98"/>
          <p:cNvSpPr>
            <a:spLocks noChangeShapeType="1"/>
          </p:cNvSpPr>
          <p:nvPr/>
        </p:nvSpPr>
        <p:spPr bwMode="auto">
          <a:xfrm flipH="1">
            <a:off x="5815013" y="5053013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07" name="Text Box 99"/>
          <p:cNvSpPr txBox="1">
            <a:spLocks noChangeArrowheads="1"/>
          </p:cNvSpPr>
          <p:nvPr/>
        </p:nvSpPr>
        <p:spPr bwMode="auto">
          <a:xfrm>
            <a:off x="5467350" y="4891088"/>
            <a:ext cx="225425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7</a:t>
            </a:r>
          </a:p>
        </p:txBody>
      </p:sp>
      <p:sp>
        <p:nvSpPr>
          <p:cNvPr id="478308" name="Rectangle 100"/>
          <p:cNvSpPr>
            <a:spLocks noChangeArrowheads="1"/>
          </p:cNvSpPr>
          <p:nvPr/>
        </p:nvSpPr>
        <p:spPr bwMode="auto">
          <a:xfrm>
            <a:off x="7829550" y="4848225"/>
            <a:ext cx="522288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09" name="Line 101"/>
          <p:cNvSpPr>
            <a:spLocks noChangeShapeType="1"/>
          </p:cNvSpPr>
          <p:nvPr/>
        </p:nvSpPr>
        <p:spPr bwMode="auto">
          <a:xfrm flipH="1">
            <a:off x="7827963" y="4973638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10" name="Line 102"/>
          <p:cNvSpPr>
            <a:spLocks noChangeShapeType="1"/>
          </p:cNvSpPr>
          <p:nvPr/>
        </p:nvSpPr>
        <p:spPr bwMode="auto">
          <a:xfrm flipH="1">
            <a:off x="7823200" y="5114925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11" name="Line 103"/>
          <p:cNvSpPr>
            <a:spLocks noChangeShapeType="1"/>
          </p:cNvSpPr>
          <p:nvPr/>
        </p:nvSpPr>
        <p:spPr bwMode="auto">
          <a:xfrm flipH="1">
            <a:off x="8321675" y="5045075"/>
            <a:ext cx="746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12" name="Oval 104"/>
          <p:cNvSpPr>
            <a:spLocks noChangeArrowheads="1"/>
          </p:cNvSpPr>
          <p:nvPr/>
        </p:nvSpPr>
        <p:spPr bwMode="auto">
          <a:xfrm>
            <a:off x="8281988" y="5026025"/>
            <a:ext cx="42862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13" name="Freeform 105"/>
          <p:cNvSpPr>
            <a:spLocks/>
          </p:cNvSpPr>
          <p:nvPr/>
        </p:nvSpPr>
        <p:spPr bwMode="auto">
          <a:xfrm>
            <a:off x="7924800" y="4919663"/>
            <a:ext cx="358775" cy="249237"/>
          </a:xfrm>
          <a:custGeom>
            <a:avLst/>
            <a:gdLst>
              <a:gd name="T0" fmla="*/ 7 w 699"/>
              <a:gd name="T1" fmla="*/ 0 h 579"/>
              <a:gd name="T2" fmla="*/ 302 w 699"/>
              <a:gd name="T3" fmla="*/ 0 h 579"/>
              <a:gd name="T4" fmla="*/ 537 w 699"/>
              <a:gd name="T5" fmla="*/ 93 h 579"/>
              <a:gd name="T6" fmla="*/ 699 w 699"/>
              <a:gd name="T7" fmla="*/ 286 h 579"/>
              <a:gd name="T8" fmla="*/ 549 w 699"/>
              <a:gd name="T9" fmla="*/ 480 h 579"/>
              <a:gd name="T10" fmla="*/ 302 w 699"/>
              <a:gd name="T11" fmla="*/ 579 h 579"/>
              <a:gd name="T12" fmla="*/ 0 w 699"/>
              <a:gd name="T13" fmla="*/ 579 h 579"/>
              <a:gd name="T14" fmla="*/ 82 w 699"/>
              <a:gd name="T15" fmla="*/ 422 h 579"/>
              <a:gd name="T16" fmla="*/ 110 w 699"/>
              <a:gd name="T17" fmla="*/ 286 h 579"/>
              <a:gd name="T18" fmla="*/ 82 w 699"/>
              <a:gd name="T19" fmla="*/ 143 h 579"/>
              <a:gd name="T20" fmla="*/ 7 w 699"/>
              <a:gd name="T21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14" name="Text Box 106"/>
          <p:cNvSpPr txBox="1">
            <a:spLocks noChangeArrowheads="1"/>
          </p:cNvSpPr>
          <p:nvPr/>
        </p:nvSpPr>
        <p:spPr bwMode="auto">
          <a:xfrm>
            <a:off x="7948613" y="4887913"/>
            <a:ext cx="228600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2</a:t>
            </a:r>
          </a:p>
        </p:txBody>
      </p:sp>
      <p:sp>
        <p:nvSpPr>
          <p:cNvPr id="478315" name="Rectangle 107"/>
          <p:cNvSpPr>
            <a:spLocks noChangeArrowheads="1"/>
          </p:cNvSpPr>
          <p:nvPr/>
        </p:nvSpPr>
        <p:spPr bwMode="auto">
          <a:xfrm>
            <a:off x="7131050" y="4848225"/>
            <a:ext cx="522288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16" name="AutoShape 108"/>
          <p:cNvSpPr>
            <a:spLocks noChangeArrowheads="1"/>
          </p:cNvSpPr>
          <p:nvPr/>
        </p:nvSpPr>
        <p:spPr bwMode="auto">
          <a:xfrm>
            <a:off x="7231063" y="4913313"/>
            <a:ext cx="355600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17" name="Line 109"/>
          <p:cNvSpPr>
            <a:spLocks noChangeShapeType="1"/>
          </p:cNvSpPr>
          <p:nvPr/>
        </p:nvSpPr>
        <p:spPr bwMode="auto">
          <a:xfrm flipH="1">
            <a:off x="7131050" y="4967288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18" name="Line 110"/>
          <p:cNvSpPr>
            <a:spLocks noChangeShapeType="1"/>
          </p:cNvSpPr>
          <p:nvPr/>
        </p:nvSpPr>
        <p:spPr bwMode="auto">
          <a:xfrm flipH="1">
            <a:off x="7127875" y="5110163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19" name="Line 111"/>
          <p:cNvSpPr>
            <a:spLocks noChangeShapeType="1"/>
          </p:cNvSpPr>
          <p:nvPr/>
        </p:nvSpPr>
        <p:spPr bwMode="auto">
          <a:xfrm flipH="1">
            <a:off x="7624763" y="5038725"/>
            <a:ext cx="746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20" name="Oval 112"/>
          <p:cNvSpPr>
            <a:spLocks noChangeArrowheads="1"/>
          </p:cNvSpPr>
          <p:nvPr/>
        </p:nvSpPr>
        <p:spPr bwMode="auto">
          <a:xfrm>
            <a:off x="7585075" y="5026025"/>
            <a:ext cx="42863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21" name="Text Box 113"/>
          <p:cNvSpPr txBox="1">
            <a:spLocks noChangeArrowheads="1"/>
          </p:cNvSpPr>
          <p:nvPr/>
        </p:nvSpPr>
        <p:spPr bwMode="auto">
          <a:xfrm>
            <a:off x="7229475" y="4891088"/>
            <a:ext cx="258763" cy="32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3</a:t>
            </a:r>
          </a:p>
        </p:txBody>
      </p:sp>
      <p:sp>
        <p:nvSpPr>
          <p:cNvPr id="478322" name="Rectangle 114"/>
          <p:cNvSpPr>
            <a:spLocks noChangeArrowheads="1"/>
          </p:cNvSpPr>
          <p:nvPr/>
        </p:nvSpPr>
        <p:spPr bwMode="auto">
          <a:xfrm>
            <a:off x="7829550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23" name="Line 115"/>
          <p:cNvSpPr>
            <a:spLocks noChangeShapeType="1"/>
          </p:cNvSpPr>
          <p:nvPr/>
        </p:nvSpPr>
        <p:spPr bwMode="auto">
          <a:xfrm flipH="1">
            <a:off x="7827963" y="4381500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24" name="Line 116"/>
          <p:cNvSpPr>
            <a:spLocks noChangeShapeType="1"/>
          </p:cNvSpPr>
          <p:nvPr/>
        </p:nvSpPr>
        <p:spPr bwMode="auto">
          <a:xfrm flipH="1">
            <a:off x="7823200" y="4522788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25" name="Line 117"/>
          <p:cNvSpPr>
            <a:spLocks noChangeShapeType="1"/>
          </p:cNvSpPr>
          <p:nvPr/>
        </p:nvSpPr>
        <p:spPr bwMode="auto">
          <a:xfrm flipH="1">
            <a:off x="8321675" y="4452938"/>
            <a:ext cx="746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26" name="Oval 118"/>
          <p:cNvSpPr>
            <a:spLocks noChangeArrowheads="1"/>
          </p:cNvSpPr>
          <p:nvPr/>
        </p:nvSpPr>
        <p:spPr bwMode="auto">
          <a:xfrm>
            <a:off x="8281988" y="4433888"/>
            <a:ext cx="42862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27" name="Freeform 119"/>
          <p:cNvSpPr>
            <a:spLocks/>
          </p:cNvSpPr>
          <p:nvPr/>
        </p:nvSpPr>
        <p:spPr bwMode="auto">
          <a:xfrm>
            <a:off x="7924800" y="4327525"/>
            <a:ext cx="358775" cy="249238"/>
          </a:xfrm>
          <a:custGeom>
            <a:avLst/>
            <a:gdLst>
              <a:gd name="T0" fmla="*/ 7 w 699"/>
              <a:gd name="T1" fmla="*/ 0 h 579"/>
              <a:gd name="T2" fmla="*/ 302 w 699"/>
              <a:gd name="T3" fmla="*/ 0 h 579"/>
              <a:gd name="T4" fmla="*/ 537 w 699"/>
              <a:gd name="T5" fmla="*/ 93 h 579"/>
              <a:gd name="T6" fmla="*/ 699 w 699"/>
              <a:gd name="T7" fmla="*/ 286 h 579"/>
              <a:gd name="T8" fmla="*/ 549 w 699"/>
              <a:gd name="T9" fmla="*/ 480 h 579"/>
              <a:gd name="T10" fmla="*/ 302 w 699"/>
              <a:gd name="T11" fmla="*/ 579 h 579"/>
              <a:gd name="T12" fmla="*/ 0 w 699"/>
              <a:gd name="T13" fmla="*/ 579 h 579"/>
              <a:gd name="T14" fmla="*/ 82 w 699"/>
              <a:gd name="T15" fmla="*/ 422 h 579"/>
              <a:gd name="T16" fmla="*/ 110 w 699"/>
              <a:gd name="T17" fmla="*/ 286 h 579"/>
              <a:gd name="T18" fmla="*/ 82 w 699"/>
              <a:gd name="T19" fmla="*/ 143 h 579"/>
              <a:gd name="T20" fmla="*/ 7 w 699"/>
              <a:gd name="T21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28" name="Text Box 120"/>
          <p:cNvSpPr txBox="1">
            <a:spLocks noChangeArrowheads="1"/>
          </p:cNvSpPr>
          <p:nvPr/>
        </p:nvSpPr>
        <p:spPr bwMode="auto">
          <a:xfrm>
            <a:off x="7937500" y="4294188"/>
            <a:ext cx="228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1</a:t>
            </a:r>
          </a:p>
        </p:txBody>
      </p:sp>
      <p:sp>
        <p:nvSpPr>
          <p:cNvPr id="478329" name="Line 121"/>
          <p:cNvSpPr>
            <a:spLocks noChangeShapeType="1"/>
          </p:cNvSpPr>
          <p:nvPr/>
        </p:nvSpPr>
        <p:spPr bwMode="auto">
          <a:xfrm>
            <a:off x="5387975" y="4470400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0" name="Line 122"/>
          <p:cNvSpPr>
            <a:spLocks noChangeShapeType="1"/>
          </p:cNvSpPr>
          <p:nvPr/>
        </p:nvSpPr>
        <p:spPr bwMode="auto">
          <a:xfrm flipV="1">
            <a:off x="5953125" y="4773613"/>
            <a:ext cx="0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1" name="Line 123"/>
          <p:cNvSpPr>
            <a:spLocks noChangeShapeType="1"/>
          </p:cNvSpPr>
          <p:nvPr/>
        </p:nvSpPr>
        <p:spPr bwMode="auto">
          <a:xfrm flipV="1">
            <a:off x="5387975" y="4768850"/>
            <a:ext cx="558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2" name="Line 124"/>
          <p:cNvSpPr>
            <a:spLocks noChangeShapeType="1"/>
          </p:cNvSpPr>
          <p:nvPr/>
        </p:nvSpPr>
        <p:spPr bwMode="auto">
          <a:xfrm>
            <a:off x="5356225" y="5289550"/>
            <a:ext cx="127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3" name="Line 125"/>
          <p:cNvSpPr>
            <a:spLocks noChangeShapeType="1"/>
          </p:cNvSpPr>
          <p:nvPr/>
        </p:nvSpPr>
        <p:spPr bwMode="auto">
          <a:xfrm>
            <a:off x="6632575" y="5045075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4" name="Line 126"/>
          <p:cNvSpPr>
            <a:spLocks noChangeShapeType="1"/>
          </p:cNvSpPr>
          <p:nvPr/>
        </p:nvSpPr>
        <p:spPr bwMode="auto">
          <a:xfrm>
            <a:off x="5356225" y="5126038"/>
            <a:ext cx="0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5" name="Line 127"/>
          <p:cNvSpPr>
            <a:spLocks noChangeShapeType="1"/>
          </p:cNvSpPr>
          <p:nvPr/>
        </p:nvSpPr>
        <p:spPr bwMode="auto">
          <a:xfrm>
            <a:off x="7704138" y="5033963"/>
            <a:ext cx="1587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6" name="Line 128"/>
          <p:cNvSpPr>
            <a:spLocks noChangeShapeType="1"/>
          </p:cNvSpPr>
          <p:nvPr/>
        </p:nvSpPr>
        <p:spPr bwMode="auto">
          <a:xfrm flipH="1" flipV="1">
            <a:off x="5297488" y="5345113"/>
            <a:ext cx="2400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7" name="Line 129"/>
          <p:cNvSpPr>
            <a:spLocks noChangeShapeType="1"/>
          </p:cNvSpPr>
          <p:nvPr/>
        </p:nvSpPr>
        <p:spPr bwMode="auto">
          <a:xfrm flipH="1" flipV="1">
            <a:off x="5297488" y="4979988"/>
            <a:ext cx="15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8" name="Line 130"/>
          <p:cNvSpPr>
            <a:spLocks noChangeShapeType="1"/>
          </p:cNvSpPr>
          <p:nvPr/>
        </p:nvSpPr>
        <p:spPr bwMode="auto">
          <a:xfrm>
            <a:off x="5302250" y="4979988"/>
            <a:ext cx="58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39" name="Line 131"/>
          <p:cNvSpPr>
            <a:spLocks noChangeShapeType="1"/>
          </p:cNvSpPr>
          <p:nvPr/>
        </p:nvSpPr>
        <p:spPr bwMode="auto">
          <a:xfrm>
            <a:off x="6632575" y="4452938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0" name="Line 132"/>
          <p:cNvSpPr>
            <a:spLocks noChangeShapeType="1"/>
          </p:cNvSpPr>
          <p:nvPr/>
        </p:nvSpPr>
        <p:spPr bwMode="auto">
          <a:xfrm flipH="1">
            <a:off x="5994400" y="4699000"/>
            <a:ext cx="638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1" name="Line 133"/>
          <p:cNvSpPr>
            <a:spLocks noChangeShapeType="1"/>
          </p:cNvSpPr>
          <p:nvPr/>
        </p:nvSpPr>
        <p:spPr bwMode="auto">
          <a:xfrm>
            <a:off x="5994400" y="4699000"/>
            <a:ext cx="0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2" name="Line 134"/>
          <p:cNvSpPr>
            <a:spLocks noChangeShapeType="1"/>
          </p:cNvSpPr>
          <p:nvPr/>
        </p:nvSpPr>
        <p:spPr bwMode="auto">
          <a:xfrm>
            <a:off x="5994400" y="4973638"/>
            <a:ext cx="57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3" name="Line 135"/>
          <p:cNvSpPr>
            <a:spLocks noChangeShapeType="1"/>
          </p:cNvSpPr>
          <p:nvPr/>
        </p:nvSpPr>
        <p:spPr bwMode="auto">
          <a:xfrm>
            <a:off x="7707313" y="4452938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4" name="Line 136"/>
          <p:cNvSpPr>
            <a:spLocks noChangeShapeType="1"/>
          </p:cNvSpPr>
          <p:nvPr/>
        </p:nvSpPr>
        <p:spPr bwMode="auto">
          <a:xfrm flipH="1" flipV="1">
            <a:off x="6048375" y="4748213"/>
            <a:ext cx="166211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5" name="Line 137"/>
          <p:cNvSpPr>
            <a:spLocks noChangeShapeType="1"/>
          </p:cNvSpPr>
          <p:nvPr/>
        </p:nvSpPr>
        <p:spPr bwMode="auto">
          <a:xfrm flipH="1">
            <a:off x="6049963" y="4748213"/>
            <a:ext cx="1587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6" name="Line 138"/>
          <p:cNvSpPr>
            <a:spLocks noChangeShapeType="1"/>
          </p:cNvSpPr>
          <p:nvPr/>
        </p:nvSpPr>
        <p:spPr bwMode="auto">
          <a:xfrm>
            <a:off x="8404225" y="4452938"/>
            <a:ext cx="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7" name="Line 139"/>
          <p:cNvSpPr>
            <a:spLocks noChangeShapeType="1"/>
          </p:cNvSpPr>
          <p:nvPr/>
        </p:nvSpPr>
        <p:spPr bwMode="auto">
          <a:xfrm flipH="1">
            <a:off x="7127875" y="4799013"/>
            <a:ext cx="127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8" name="Line 140"/>
          <p:cNvSpPr>
            <a:spLocks noChangeShapeType="1"/>
          </p:cNvSpPr>
          <p:nvPr/>
        </p:nvSpPr>
        <p:spPr bwMode="auto">
          <a:xfrm flipH="1">
            <a:off x="7126288" y="4799013"/>
            <a:ext cx="1587" cy="166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49" name="Line 141"/>
          <p:cNvSpPr>
            <a:spLocks noChangeShapeType="1"/>
          </p:cNvSpPr>
          <p:nvPr/>
        </p:nvSpPr>
        <p:spPr bwMode="auto">
          <a:xfrm>
            <a:off x="8404225" y="5045075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0" name="Line 142"/>
          <p:cNvSpPr>
            <a:spLocks noChangeShapeType="1"/>
          </p:cNvSpPr>
          <p:nvPr/>
        </p:nvSpPr>
        <p:spPr bwMode="auto">
          <a:xfrm flipH="1">
            <a:off x="7127875" y="5289550"/>
            <a:ext cx="127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1" name="Line 143"/>
          <p:cNvSpPr>
            <a:spLocks noChangeShapeType="1"/>
          </p:cNvSpPr>
          <p:nvPr/>
        </p:nvSpPr>
        <p:spPr bwMode="auto">
          <a:xfrm flipH="1" flipV="1">
            <a:off x="7126288" y="5108575"/>
            <a:ext cx="1587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2" name="Rectangle 144"/>
          <p:cNvSpPr>
            <a:spLocks noChangeArrowheads="1"/>
          </p:cNvSpPr>
          <p:nvPr/>
        </p:nvSpPr>
        <p:spPr bwMode="auto">
          <a:xfrm>
            <a:off x="814388" y="4002088"/>
            <a:ext cx="1552575" cy="1525587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3" name="Rectangle 145"/>
          <p:cNvSpPr>
            <a:spLocks noChangeArrowheads="1"/>
          </p:cNvSpPr>
          <p:nvPr/>
        </p:nvSpPr>
        <p:spPr bwMode="auto">
          <a:xfrm>
            <a:off x="2613025" y="4002088"/>
            <a:ext cx="1524000" cy="1525587"/>
          </a:xfrm>
          <a:prstGeom prst="rect">
            <a:avLst/>
          </a:prstGeom>
          <a:solidFill>
            <a:srgbClr val="EAEAEA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4" name="Rectangle 146"/>
          <p:cNvSpPr>
            <a:spLocks noChangeArrowheads="1"/>
          </p:cNvSpPr>
          <p:nvPr/>
        </p:nvSpPr>
        <p:spPr bwMode="auto">
          <a:xfrm>
            <a:off x="2732088" y="4838700"/>
            <a:ext cx="523875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5" name="AutoShape 147"/>
          <p:cNvSpPr>
            <a:spLocks noChangeArrowheads="1"/>
          </p:cNvSpPr>
          <p:nvPr/>
        </p:nvSpPr>
        <p:spPr bwMode="auto">
          <a:xfrm>
            <a:off x="2833688" y="4905375"/>
            <a:ext cx="354012" cy="249238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6" name="Line 148"/>
          <p:cNvSpPr>
            <a:spLocks noChangeShapeType="1"/>
          </p:cNvSpPr>
          <p:nvPr/>
        </p:nvSpPr>
        <p:spPr bwMode="auto">
          <a:xfrm flipH="1">
            <a:off x="2732088" y="4959350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7" name="Line 149"/>
          <p:cNvSpPr>
            <a:spLocks noChangeShapeType="1"/>
          </p:cNvSpPr>
          <p:nvPr/>
        </p:nvSpPr>
        <p:spPr bwMode="auto">
          <a:xfrm flipH="1">
            <a:off x="2728913" y="5102225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8" name="Line 150"/>
          <p:cNvSpPr>
            <a:spLocks noChangeShapeType="1"/>
          </p:cNvSpPr>
          <p:nvPr/>
        </p:nvSpPr>
        <p:spPr bwMode="auto">
          <a:xfrm flipH="1">
            <a:off x="3227388" y="5030788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59" name="Oval 151"/>
          <p:cNvSpPr>
            <a:spLocks noChangeArrowheads="1"/>
          </p:cNvSpPr>
          <p:nvPr/>
        </p:nvSpPr>
        <p:spPr bwMode="auto">
          <a:xfrm>
            <a:off x="3186113" y="5018088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60" name="Text Box 152"/>
          <p:cNvSpPr txBox="1">
            <a:spLocks noChangeArrowheads="1"/>
          </p:cNvSpPr>
          <p:nvPr/>
        </p:nvSpPr>
        <p:spPr bwMode="auto">
          <a:xfrm>
            <a:off x="2820988" y="4870450"/>
            <a:ext cx="2286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5</a:t>
            </a:r>
          </a:p>
        </p:txBody>
      </p:sp>
      <p:sp>
        <p:nvSpPr>
          <p:cNvPr id="478361" name="Rectangle 153"/>
          <p:cNvSpPr>
            <a:spLocks noChangeArrowheads="1"/>
          </p:cNvSpPr>
          <p:nvPr/>
        </p:nvSpPr>
        <p:spPr bwMode="auto">
          <a:xfrm>
            <a:off x="1633538" y="4848225"/>
            <a:ext cx="522287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62" name="Line 154"/>
          <p:cNvSpPr>
            <a:spLocks noChangeShapeType="1"/>
          </p:cNvSpPr>
          <p:nvPr/>
        </p:nvSpPr>
        <p:spPr bwMode="auto">
          <a:xfrm flipH="1">
            <a:off x="1631950" y="4973638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63" name="Line 155"/>
          <p:cNvSpPr>
            <a:spLocks noChangeShapeType="1"/>
          </p:cNvSpPr>
          <p:nvPr/>
        </p:nvSpPr>
        <p:spPr bwMode="auto">
          <a:xfrm flipH="1">
            <a:off x="1627188" y="5114925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64" name="Line 156"/>
          <p:cNvSpPr>
            <a:spLocks noChangeShapeType="1"/>
          </p:cNvSpPr>
          <p:nvPr/>
        </p:nvSpPr>
        <p:spPr bwMode="auto">
          <a:xfrm flipH="1">
            <a:off x="2125663" y="5045075"/>
            <a:ext cx="746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65" name="Oval 157"/>
          <p:cNvSpPr>
            <a:spLocks noChangeArrowheads="1"/>
          </p:cNvSpPr>
          <p:nvPr/>
        </p:nvSpPr>
        <p:spPr bwMode="auto">
          <a:xfrm>
            <a:off x="2085975" y="5026025"/>
            <a:ext cx="42863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66" name="Freeform 158"/>
          <p:cNvSpPr>
            <a:spLocks/>
          </p:cNvSpPr>
          <p:nvPr/>
        </p:nvSpPr>
        <p:spPr bwMode="auto">
          <a:xfrm>
            <a:off x="1728788" y="4919663"/>
            <a:ext cx="358775" cy="249237"/>
          </a:xfrm>
          <a:custGeom>
            <a:avLst/>
            <a:gdLst>
              <a:gd name="T0" fmla="*/ 7 w 699"/>
              <a:gd name="T1" fmla="*/ 0 h 579"/>
              <a:gd name="T2" fmla="*/ 302 w 699"/>
              <a:gd name="T3" fmla="*/ 0 h 579"/>
              <a:gd name="T4" fmla="*/ 537 w 699"/>
              <a:gd name="T5" fmla="*/ 93 h 579"/>
              <a:gd name="T6" fmla="*/ 699 w 699"/>
              <a:gd name="T7" fmla="*/ 286 h 579"/>
              <a:gd name="T8" fmla="*/ 549 w 699"/>
              <a:gd name="T9" fmla="*/ 480 h 579"/>
              <a:gd name="T10" fmla="*/ 302 w 699"/>
              <a:gd name="T11" fmla="*/ 579 h 579"/>
              <a:gd name="T12" fmla="*/ 0 w 699"/>
              <a:gd name="T13" fmla="*/ 579 h 579"/>
              <a:gd name="T14" fmla="*/ 82 w 699"/>
              <a:gd name="T15" fmla="*/ 422 h 579"/>
              <a:gd name="T16" fmla="*/ 110 w 699"/>
              <a:gd name="T17" fmla="*/ 286 h 579"/>
              <a:gd name="T18" fmla="*/ 82 w 699"/>
              <a:gd name="T19" fmla="*/ 143 h 579"/>
              <a:gd name="T20" fmla="*/ 7 w 699"/>
              <a:gd name="T21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67" name="Text Box 159"/>
          <p:cNvSpPr txBox="1">
            <a:spLocks noChangeArrowheads="1"/>
          </p:cNvSpPr>
          <p:nvPr/>
        </p:nvSpPr>
        <p:spPr bwMode="auto">
          <a:xfrm>
            <a:off x="1747838" y="4895850"/>
            <a:ext cx="2270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6</a:t>
            </a:r>
          </a:p>
        </p:txBody>
      </p:sp>
      <p:sp>
        <p:nvSpPr>
          <p:cNvPr id="478368" name="Rectangle 160"/>
          <p:cNvSpPr>
            <a:spLocks noChangeArrowheads="1"/>
          </p:cNvSpPr>
          <p:nvPr/>
        </p:nvSpPr>
        <p:spPr bwMode="auto">
          <a:xfrm>
            <a:off x="2732088" y="4256088"/>
            <a:ext cx="523875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69" name="AutoShape 161"/>
          <p:cNvSpPr>
            <a:spLocks noChangeArrowheads="1"/>
          </p:cNvSpPr>
          <p:nvPr/>
        </p:nvSpPr>
        <p:spPr bwMode="auto">
          <a:xfrm>
            <a:off x="2833688" y="4321175"/>
            <a:ext cx="354012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70" name="Line 162"/>
          <p:cNvSpPr>
            <a:spLocks noChangeShapeType="1"/>
          </p:cNvSpPr>
          <p:nvPr/>
        </p:nvSpPr>
        <p:spPr bwMode="auto">
          <a:xfrm flipH="1">
            <a:off x="2732088" y="4375150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71" name="Line 163"/>
          <p:cNvSpPr>
            <a:spLocks noChangeShapeType="1"/>
          </p:cNvSpPr>
          <p:nvPr/>
        </p:nvSpPr>
        <p:spPr bwMode="auto">
          <a:xfrm flipH="1">
            <a:off x="2728913" y="4518025"/>
            <a:ext cx="106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72" name="Line 164"/>
          <p:cNvSpPr>
            <a:spLocks noChangeShapeType="1"/>
          </p:cNvSpPr>
          <p:nvPr/>
        </p:nvSpPr>
        <p:spPr bwMode="auto">
          <a:xfrm flipH="1">
            <a:off x="3227388" y="4448175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73" name="Oval 165"/>
          <p:cNvSpPr>
            <a:spLocks noChangeArrowheads="1"/>
          </p:cNvSpPr>
          <p:nvPr/>
        </p:nvSpPr>
        <p:spPr bwMode="auto">
          <a:xfrm>
            <a:off x="3186113" y="4433888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74" name="Text Box 166"/>
          <p:cNvSpPr txBox="1">
            <a:spLocks noChangeArrowheads="1"/>
          </p:cNvSpPr>
          <p:nvPr/>
        </p:nvSpPr>
        <p:spPr bwMode="auto">
          <a:xfrm>
            <a:off x="2805113" y="4302125"/>
            <a:ext cx="227012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4</a:t>
            </a:r>
          </a:p>
        </p:txBody>
      </p:sp>
      <p:sp>
        <p:nvSpPr>
          <p:cNvPr id="478375" name="Rectangle 167"/>
          <p:cNvSpPr>
            <a:spLocks noChangeArrowheads="1"/>
          </p:cNvSpPr>
          <p:nvPr/>
        </p:nvSpPr>
        <p:spPr bwMode="auto">
          <a:xfrm>
            <a:off x="930275" y="4256088"/>
            <a:ext cx="523875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76" name="AutoShape 168"/>
          <p:cNvSpPr>
            <a:spLocks noChangeArrowheads="1"/>
          </p:cNvSpPr>
          <p:nvPr/>
        </p:nvSpPr>
        <p:spPr bwMode="auto">
          <a:xfrm rot="5400000">
            <a:off x="1066800" y="4335463"/>
            <a:ext cx="244475" cy="2444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77" name="Line 169"/>
          <p:cNvSpPr>
            <a:spLocks noChangeShapeType="1"/>
          </p:cNvSpPr>
          <p:nvPr/>
        </p:nvSpPr>
        <p:spPr bwMode="auto">
          <a:xfrm flipH="1">
            <a:off x="962025" y="4467225"/>
            <a:ext cx="104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78" name="Line 170"/>
          <p:cNvSpPr>
            <a:spLocks noChangeShapeType="1"/>
          </p:cNvSpPr>
          <p:nvPr/>
        </p:nvSpPr>
        <p:spPr bwMode="auto">
          <a:xfrm flipH="1">
            <a:off x="1350963" y="4467225"/>
            <a:ext cx="63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79" name="Oval 171"/>
          <p:cNvSpPr>
            <a:spLocks noChangeArrowheads="1"/>
          </p:cNvSpPr>
          <p:nvPr/>
        </p:nvSpPr>
        <p:spPr bwMode="auto">
          <a:xfrm>
            <a:off x="1312863" y="4449763"/>
            <a:ext cx="42862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80" name="Text Box 172"/>
          <p:cNvSpPr txBox="1">
            <a:spLocks noChangeArrowheads="1"/>
          </p:cNvSpPr>
          <p:nvPr/>
        </p:nvSpPr>
        <p:spPr bwMode="auto">
          <a:xfrm>
            <a:off x="982663" y="4298950"/>
            <a:ext cx="228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8</a:t>
            </a:r>
          </a:p>
        </p:txBody>
      </p:sp>
      <p:sp>
        <p:nvSpPr>
          <p:cNvPr id="478381" name="Rectangle 173"/>
          <p:cNvSpPr>
            <a:spLocks noChangeArrowheads="1"/>
          </p:cNvSpPr>
          <p:nvPr/>
        </p:nvSpPr>
        <p:spPr bwMode="auto">
          <a:xfrm>
            <a:off x="939800" y="4848225"/>
            <a:ext cx="522288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82" name="Freeform 174"/>
          <p:cNvSpPr>
            <a:spLocks/>
          </p:cNvSpPr>
          <p:nvPr/>
        </p:nvSpPr>
        <p:spPr bwMode="auto">
          <a:xfrm>
            <a:off x="1035050" y="4927600"/>
            <a:ext cx="358775" cy="250825"/>
          </a:xfrm>
          <a:custGeom>
            <a:avLst/>
            <a:gdLst>
              <a:gd name="T0" fmla="*/ 7 w 699"/>
              <a:gd name="T1" fmla="*/ 0 h 579"/>
              <a:gd name="T2" fmla="*/ 302 w 699"/>
              <a:gd name="T3" fmla="*/ 0 h 579"/>
              <a:gd name="T4" fmla="*/ 537 w 699"/>
              <a:gd name="T5" fmla="*/ 93 h 579"/>
              <a:gd name="T6" fmla="*/ 699 w 699"/>
              <a:gd name="T7" fmla="*/ 286 h 579"/>
              <a:gd name="T8" fmla="*/ 549 w 699"/>
              <a:gd name="T9" fmla="*/ 480 h 579"/>
              <a:gd name="T10" fmla="*/ 302 w 699"/>
              <a:gd name="T11" fmla="*/ 579 h 579"/>
              <a:gd name="T12" fmla="*/ 0 w 699"/>
              <a:gd name="T13" fmla="*/ 579 h 579"/>
              <a:gd name="T14" fmla="*/ 82 w 699"/>
              <a:gd name="T15" fmla="*/ 422 h 579"/>
              <a:gd name="T16" fmla="*/ 110 w 699"/>
              <a:gd name="T17" fmla="*/ 286 h 579"/>
              <a:gd name="T18" fmla="*/ 82 w 699"/>
              <a:gd name="T19" fmla="*/ 143 h 579"/>
              <a:gd name="T20" fmla="*/ 7 w 699"/>
              <a:gd name="T21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83" name="Line 175"/>
          <p:cNvSpPr>
            <a:spLocks noChangeShapeType="1"/>
          </p:cNvSpPr>
          <p:nvPr/>
        </p:nvSpPr>
        <p:spPr bwMode="auto">
          <a:xfrm flipH="1">
            <a:off x="936625" y="4981575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84" name="Line 176"/>
          <p:cNvSpPr>
            <a:spLocks noChangeShapeType="1"/>
          </p:cNvSpPr>
          <p:nvPr/>
        </p:nvSpPr>
        <p:spPr bwMode="auto">
          <a:xfrm flipH="1">
            <a:off x="930275" y="5124450"/>
            <a:ext cx="1349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85" name="Line 177"/>
          <p:cNvSpPr>
            <a:spLocks noChangeShapeType="1"/>
          </p:cNvSpPr>
          <p:nvPr/>
        </p:nvSpPr>
        <p:spPr bwMode="auto">
          <a:xfrm flipH="1">
            <a:off x="1389063" y="5053013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86" name="Text Box 178"/>
          <p:cNvSpPr txBox="1">
            <a:spLocks noChangeArrowheads="1"/>
          </p:cNvSpPr>
          <p:nvPr/>
        </p:nvSpPr>
        <p:spPr bwMode="auto">
          <a:xfrm>
            <a:off x="1054100" y="4905375"/>
            <a:ext cx="227013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7</a:t>
            </a:r>
          </a:p>
        </p:txBody>
      </p:sp>
      <p:sp>
        <p:nvSpPr>
          <p:cNvPr id="478387" name="Rectangle 179"/>
          <p:cNvSpPr>
            <a:spLocks noChangeArrowheads="1"/>
          </p:cNvSpPr>
          <p:nvPr/>
        </p:nvSpPr>
        <p:spPr bwMode="auto">
          <a:xfrm>
            <a:off x="3432175" y="4848225"/>
            <a:ext cx="522288" cy="39211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88" name="Line 180"/>
          <p:cNvSpPr>
            <a:spLocks noChangeShapeType="1"/>
          </p:cNvSpPr>
          <p:nvPr/>
        </p:nvSpPr>
        <p:spPr bwMode="auto">
          <a:xfrm flipH="1">
            <a:off x="3430588" y="4973638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89" name="Line 181"/>
          <p:cNvSpPr>
            <a:spLocks noChangeShapeType="1"/>
          </p:cNvSpPr>
          <p:nvPr/>
        </p:nvSpPr>
        <p:spPr bwMode="auto">
          <a:xfrm flipH="1">
            <a:off x="3424238" y="5114925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90" name="Line 182"/>
          <p:cNvSpPr>
            <a:spLocks noChangeShapeType="1"/>
          </p:cNvSpPr>
          <p:nvPr/>
        </p:nvSpPr>
        <p:spPr bwMode="auto">
          <a:xfrm flipH="1">
            <a:off x="3924300" y="5045075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91" name="Oval 183"/>
          <p:cNvSpPr>
            <a:spLocks noChangeArrowheads="1"/>
          </p:cNvSpPr>
          <p:nvPr/>
        </p:nvSpPr>
        <p:spPr bwMode="auto">
          <a:xfrm>
            <a:off x="3883025" y="5026025"/>
            <a:ext cx="44450" cy="365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92" name="Freeform 184"/>
          <p:cNvSpPr>
            <a:spLocks/>
          </p:cNvSpPr>
          <p:nvPr/>
        </p:nvSpPr>
        <p:spPr bwMode="auto">
          <a:xfrm>
            <a:off x="3527425" y="4919663"/>
            <a:ext cx="358775" cy="249237"/>
          </a:xfrm>
          <a:custGeom>
            <a:avLst/>
            <a:gdLst>
              <a:gd name="T0" fmla="*/ 7 w 699"/>
              <a:gd name="T1" fmla="*/ 0 h 579"/>
              <a:gd name="T2" fmla="*/ 302 w 699"/>
              <a:gd name="T3" fmla="*/ 0 h 579"/>
              <a:gd name="T4" fmla="*/ 537 w 699"/>
              <a:gd name="T5" fmla="*/ 93 h 579"/>
              <a:gd name="T6" fmla="*/ 699 w 699"/>
              <a:gd name="T7" fmla="*/ 286 h 579"/>
              <a:gd name="T8" fmla="*/ 549 w 699"/>
              <a:gd name="T9" fmla="*/ 480 h 579"/>
              <a:gd name="T10" fmla="*/ 302 w 699"/>
              <a:gd name="T11" fmla="*/ 579 h 579"/>
              <a:gd name="T12" fmla="*/ 0 w 699"/>
              <a:gd name="T13" fmla="*/ 579 h 579"/>
              <a:gd name="T14" fmla="*/ 82 w 699"/>
              <a:gd name="T15" fmla="*/ 422 h 579"/>
              <a:gd name="T16" fmla="*/ 110 w 699"/>
              <a:gd name="T17" fmla="*/ 286 h 579"/>
              <a:gd name="T18" fmla="*/ 82 w 699"/>
              <a:gd name="T19" fmla="*/ 143 h 579"/>
              <a:gd name="T20" fmla="*/ 7 w 699"/>
              <a:gd name="T21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93" name="Text Box 185"/>
          <p:cNvSpPr txBox="1">
            <a:spLocks noChangeArrowheads="1"/>
          </p:cNvSpPr>
          <p:nvPr/>
        </p:nvSpPr>
        <p:spPr bwMode="auto">
          <a:xfrm>
            <a:off x="3551238" y="4894263"/>
            <a:ext cx="228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2</a:t>
            </a:r>
          </a:p>
        </p:txBody>
      </p:sp>
      <p:sp>
        <p:nvSpPr>
          <p:cNvPr id="478394" name="Rectangle 186"/>
          <p:cNvSpPr>
            <a:spLocks noChangeArrowheads="1"/>
          </p:cNvSpPr>
          <p:nvPr/>
        </p:nvSpPr>
        <p:spPr bwMode="auto">
          <a:xfrm>
            <a:off x="1689100" y="4249738"/>
            <a:ext cx="520700" cy="392112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95" name="AutoShape 187"/>
          <p:cNvSpPr>
            <a:spLocks noChangeArrowheads="1"/>
          </p:cNvSpPr>
          <p:nvPr/>
        </p:nvSpPr>
        <p:spPr bwMode="auto">
          <a:xfrm>
            <a:off x="1789113" y="4314825"/>
            <a:ext cx="354012" cy="250825"/>
          </a:xfrm>
          <a:prstGeom prst="flowChartDelay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96" name="Line 188"/>
          <p:cNvSpPr>
            <a:spLocks noChangeShapeType="1"/>
          </p:cNvSpPr>
          <p:nvPr/>
        </p:nvSpPr>
        <p:spPr bwMode="auto">
          <a:xfrm flipH="1">
            <a:off x="1689100" y="4368800"/>
            <a:ext cx="106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97" name="Line 189"/>
          <p:cNvSpPr>
            <a:spLocks noChangeShapeType="1"/>
          </p:cNvSpPr>
          <p:nvPr/>
        </p:nvSpPr>
        <p:spPr bwMode="auto">
          <a:xfrm flipH="1">
            <a:off x="1685925" y="4511675"/>
            <a:ext cx="1031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98" name="Line 190"/>
          <p:cNvSpPr>
            <a:spLocks noChangeShapeType="1"/>
          </p:cNvSpPr>
          <p:nvPr/>
        </p:nvSpPr>
        <p:spPr bwMode="auto">
          <a:xfrm flipH="1">
            <a:off x="2181225" y="4440238"/>
            <a:ext cx="746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399" name="Oval 191"/>
          <p:cNvSpPr>
            <a:spLocks noChangeArrowheads="1"/>
          </p:cNvSpPr>
          <p:nvPr/>
        </p:nvSpPr>
        <p:spPr bwMode="auto">
          <a:xfrm>
            <a:off x="2141538" y="4427538"/>
            <a:ext cx="42862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00" name="Text Box 192"/>
          <p:cNvSpPr txBox="1">
            <a:spLocks noChangeArrowheads="1"/>
          </p:cNvSpPr>
          <p:nvPr/>
        </p:nvSpPr>
        <p:spPr bwMode="auto">
          <a:xfrm>
            <a:off x="1795463" y="4298950"/>
            <a:ext cx="22701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3</a:t>
            </a:r>
          </a:p>
        </p:txBody>
      </p:sp>
      <p:sp>
        <p:nvSpPr>
          <p:cNvPr id="478401" name="Rectangle 193"/>
          <p:cNvSpPr>
            <a:spLocks noChangeArrowheads="1"/>
          </p:cNvSpPr>
          <p:nvPr/>
        </p:nvSpPr>
        <p:spPr bwMode="auto">
          <a:xfrm>
            <a:off x="3432175" y="4256088"/>
            <a:ext cx="522288" cy="393700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02" name="Line 194"/>
          <p:cNvSpPr>
            <a:spLocks noChangeShapeType="1"/>
          </p:cNvSpPr>
          <p:nvPr/>
        </p:nvSpPr>
        <p:spPr bwMode="auto">
          <a:xfrm flipH="1">
            <a:off x="3430588" y="4381500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03" name="Line 195"/>
          <p:cNvSpPr>
            <a:spLocks noChangeShapeType="1"/>
          </p:cNvSpPr>
          <p:nvPr/>
        </p:nvSpPr>
        <p:spPr bwMode="auto">
          <a:xfrm flipH="1">
            <a:off x="3424238" y="4522788"/>
            <a:ext cx="134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04" name="Line 196"/>
          <p:cNvSpPr>
            <a:spLocks noChangeShapeType="1"/>
          </p:cNvSpPr>
          <p:nvPr/>
        </p:nvSpPr>
        <p:spPr bwMode="auto">
          <a:xfrm flipH="1">
            <a:off x="3924300" y="4452938"/>
            <a:ext cx="73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05" name="Oval 197"/>
          <p:cNvSpPr>
            <a:spLocks noChangeArrowheads="1"/>
          </p:cNvSpPr>
          <p:nvPr/>
        </p:nvSpPr>
        <p:spPr bwMode="auto">
          <a:xfrm>
            <a:off x="3883025" y="4433888"/>
            <a:ext cx="44450" cy="3651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06" name="Freeform 198"/>
          <p:cNvSpPr>
            <a:spLocks/>
          </p:cNvSpPr>
          <p:nvPr/>
        </p:nvSpPr>
        <p:spPr bwMode="auto">
          <a:xfrm>
            <a:off x="3527425" y="4327525"/>
            <a:ext cx="358775" cy="249238"/>
          </a:xfrm>
          <a:custGeom>
            <a:avLst/>
            <a:gdLst>
              <a:gd name="T0" fmla="*/ 7 w 699"/>
              <a:gd name="T1" fmla="*/ 0 h 579"/>
              <a:gd name="T2" fmla="*/ 302 w 699"/>
              <a:gd name="T3" fmla="*/ 0 h 579"/>
              <a:gd name="T4" fmla="*/ 537 w 699"/>
              <a:gd name="T5" fmla="*/ 93 h 579"/>
              <a:gd name="T6" fmla="*/ 699 w 699"/>
              <a:gd name="T7" fmla="*/ 286 h 579"/>
              <a:gd name="T8" fmla="*/ 549 w 699"/>
              <a:gd name="T9" fmla="*/ 480 h 579"/>
              <a:gd name="T10" fmla="*/ 302 w 699"/>
              <a:gd name="T11" fmla="*/ 579 h 579"/>
              <a:gd name="T12" fmla="*/ 0 w 699"/>
              <a:gd name="T13" fmla="*/ 579 h 579"/>
              <a:gd name="T14" fmla="*/ 82 w 699"/>
              <a:gd name="T15" fmla="*/ 422 h 579"/>
              <a:gd name="T16" fmla="*/ 110 w 699"/>
              <a:gd name="T17" fmla="*/ 286 h 579"/>
              <a:gd name="T18" fmla="*/ 82 w 699"/>
              <a:gd name="T19" fmla="*/ 143 h 579"/>
              <a:gd name="T20" fmla="*/ 7 w 699"/>
              <a:gd name="T21" fmla="*/ 0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99" h="579">
                <a:moveTo>
                  <a:pt x="7" y="0"/>
                </a:moveTo>
                <a:cubicBezTo>
                  <a:pt x="154" y="0"/>
                  <a:pt x="171" y="0"/>
                  <a:pt x="302" y="0"/>
                </a:cubicBezTo>
                <a:cubicBezTo>
                  <a:pt x="357" y="3"/>
                  <a:pt x="471" y="45"/>
                  <a:pt x="537" y="93"/>
                </a:cubicBezTo>
                <a:cubicBezTo>
                  <a:pt x="603" y="141"/>
                  <a:pt x="652" y="186"/>
                  <a:pt x="699" y="286"/>
                </a:cubicBezTo>
                <a:cubicBezTo>
                  <a:pt x="672" y="364"/>
                  <a:pt x="615" y="431"/>
                  <a:pt x="549" y="480"/>
                </a:cubicBezTo>
                <a:cubicBezTo>
                  <a:pt x="483" y="528"/>
                  <a:pt x="375" y="579"/>
                  <a:pt x="302" y="579"/>
                </a:cubicBezTo>
                <a:cubicBezTo>
                  <a:pt x="174" y="579"/>
                  <a:pt x="151" y="579"/>
                  <a:pt x="0" y="579"/>
                </a:cubicBezTo>
                <a:cubicBezTo>
                  <a:pt x="48" y="513"/>
                  <a:pt x="64" y="471"/>
                  <a:pt x="82" y="422"/>
                </a:cubicBezTo>
                <a:cubicBezTo>
                  <a:pt x="101" y="373"/>
                  <a:pt x="110" y="332"/>
                  <a:pt x="110" y="286"/>
                </a:cubicBezTo>
                <a:cubicBezTo>
                  <a:pt x="110" y="239"/>
                  <a:pt x="99" y="191"/>
                  <a:pt x="82" y="143"/>
                </a:cubicBezTo>
                <a:cubicBezTo>
                  <a:pt x="66" y="95"/>
                  <a:pt x="39" y="51"/>
                  <a:pt x="7" y="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07" name="Text Box 199"/>
          <p:cNvSpPr txBox="1">
            <a:spLocks noChangeArrowheads="1"/>
          </p:cNvSpPr>
          <p:nvPr/>
        </p:nvSpPr>
        <p:spPr bwMode="auto">
          <a:xfrm>
            <a:off x="3552825" y="4308475"/>
            <a:ext cx="2286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6808" tIns="48404" rIns="96808" bIns="48404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500" b="1" smtClean="0">
                <a:solidFill>
                  <a:srgbClr val="000000"/>
                </a:solidFill>
                <a:ea typeface="宋体" charset="0"/>
                <a:cs typeface="宋体" charset="0"/>
              </a:rPr>
              <a:t>1</a:t>
            </a:r>
          </a:p>
        </p:txBody>
      </p:sp>
      <p:sp>
        <p:nvSpPr>
          <p:cNvPr id="478408" name="Line 200"/>
          <p:cNvSpPr>
            <a:spLocks noChangeShapeType="1"/>
          </p:cNvSpPr>
          <p:nvPr/>
        </p:nvSpPr>
        <p:spPr bwMode="auto">
          <a:xfrm>
            <a:off x="963613" y="4470400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09" name="Line 201"/>
          <p:cNvSpPr>
            <a:spLocks noChangeShapeType="1"/>
          </p:cNvSpPr>
          <p:nvPr/>
        </p:nvSpPr>
        <p:spPr bwMode="auto">
          <a:xfrm flipV="1">
            <a:off x="1527175" y="4773613"/>
            <a:ext cx="0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0" name="Line 202"/>
          <p:cNvSpPr>
            <a:spLocks noChangeShapeType="1"/>
          </p:cNvSpPr>
          <p:nvPr/>
        </p:nvSpPr>
        <p:spPr bwMode="auto">
          <a:xfrm flipV="1">
            <a:off x="963613" y="4768850"/>
            <a:ext cx="5588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1" name="Line 203"/>
          <p:cNvSpPr>
            <a:spLocks noChangeShapeType="1"/>
          </p:cNvSpPr>
          <p:nvPr/>
        </p:nvSpPr>
        <p:spPr bwMode="auto">
          <a:xfrm>
            <a:off x="930275" y="5289550"/>
            <a:ext cx="1277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2" name="Line 204"/>
          <p:cNvSpPr>
            <a:spLocks noChangeShapeType="1"/>
          </p:cNvSpPr>
          <p:nvPr/>
        </p:nvSpPr>
        <p:spPr bwMode="auto">
          <a:xfrm>
            <a:off x="2208213" y="5045075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3" name="Line 205"/>
          <p:cNvSpPr>
            <a:spLocks noChangeShapeType="1"/>
          </p:cNvSpPr>
          <p:nvPr/>
        </p:nvSpPr>
        <p:spPr bwMode="auto">
          <a:xfrm>
            <a:off x="930275" y="5126038"/>
            <a:ext cx="0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4" name="Line 206"/>
          <p:cNvSpPr>
            <a:spLocks noChangeShapeType="1"/>
          </p:cNvSpPr>
          <p:nvPr/>
        </p:nvSpPr>
        <p:spPr bwMode="auto">
          <a:xfrm flipH="1">
            <a:off x="871538" y="46910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5" name="Line 207"/>
          <p:cNvSpPr>
            <a:spLocks noChangeShapeType="1"/>
          </p:cNvSpPr>
          <p:nvPr/>
        </p:nvSpPr>
        <p:spPr bwMode="auto">
          <a:xfrm>
            <a:off x="877888" y="4979988"/>
            <a:ext cx="58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6" name="Line 208"/>
          <p:cNvSpPr>
            <a:spLocks noChangeShapeType="1"/>
          </p:cNvSpPr>
          <p:nvPr/>
        </p:nvSpPr>
        <p:spPr bwMode="auto">
          <a:xfrm>
            <a:off x="3308350" y="4452938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7" name="Line 209"/>
          <p:cNvSpPr>
            <a:spLocks noChangeShapeType="1"/>
          </p:cNvSpPr>
          <p:nvPr/>
        </p:nvSpPr>
        <p:spPr bwMode="auto">
          <a:xfrm flipH="1">
            <a:off x="1624013" y="4748213"/>
            <a:ext cx="168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8" name="Line 210"/>
          <p:cNvSpPr>
            <a:spLocks noChangeShapeType="1"/>
          </p:cNvSpPr>
          <p:nvPr/>
        </p:nvSpPr>
        <p:spPr bwMode="auto">
          <a:xfrm flipH="1">
            <a:off x="1627188" y="4748213"/>
            <a:ext cx="0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19" name="Line 211"/>
          <p:cNvSpPr>
            <a:spLocks noChangeShapeType="1"/>
          </p:cNvSpPr>
          <p:nvPr/>
        </p:nvSpPr>
        <p:spPr bwMode="auto">
          <a:xfrm flipV="1">
            <a:off x="4006850" y="414972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0" name="Line 212"/>
          <p:cNvSpPr>
            <a:spLocks noChangeShapeType="1"/>
          </p:cNvSpPr>
          <p:nvPr/>
        </p:nvSpPr>
        <p:spPr bwMode="auto">
          <a:xfrm flipH="1">
            <a:off x="1689100" y="4148138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1" name="Line 213"/>
          <p:cNvSpPr>
            <a:spLocks noChangeShapeType="1"/>
          </p:cNvSpPr>
          <p:nvPr/>
        </p:nvSpPr>
        <p:spPr bwMode="auto">
          <a:xfrm>
            <a:off x="4005263" y="4802188"/>
            <a:ext cx="1587" cy="236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2" name="Line 214"/>
          <p:cNvSpPr>
            <a:spLocks noChangeShapeType="1"/>
          </p:cNvSpPr>
          <p:nvPr/>
        </p:nvSpPr>
        <p:spPr bwMode="auto">
          <a:xfrm>
            <a:off x="1627188" y="5118100"/>
            <a:ext cx="0" cy="31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3" name="Line 215"/>
          <p:cNvSpPr>
            <a:spLocks noChangeShapeType="1"/>
          </p:cNvSpPr>
          <p:nvPr/>
        </p:nvSpPr>
        <p:spPr bwMode="auto">
          <a:xfrm>
            <a:off x="1627188" y="5430838"/>
            <a:ext cx="1681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4" name="Line 216"/>
          <p:cNvSpPr>
            <a:spLocks noChangeShapeType="1"/>
          </p:cNvSpPr>
          <p:nvPr/>
        </p:nvSpPr>
        <p:spPr bwMode="auto">
          <a:xfrm>
            <a:off x="3308350" y="5037138"/>
            <a:ext cx="0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5" name="Line 217"/>
          <p:cNvSpPr>
            <a:spLocks noChangeShapeType="1"/>
          </p:cNvSpPr>
          <p:nvPr/>
        </p:nvSpPr>
        <p:spPr bwMode="auto">
          <a:xfrm>
            <a:off x="1685925" y="4149725"/>
            <a:ext cx="2320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6" name="Line 218"/>
          <p:cNvSpPr>
            <a:spLocks noChangeShapeType="1"/>
          </p:cNvSpPr>
          <p:nvPr/>
        </p:nvSpPr>
        <p:spPr bwMode="auto">
          <a:xfrm>
            <a:off x="871538" y="4691063"/>
            <a:ext cx="139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7" name="Line 219"/>
          <p:cNvSpPr>
            <a:spLocks noChangeShapeType="1"/>
          </p:cNvSpPr>
          <p:nvPr/>
        </p:nvSpPr>
        <p:spPr bwMode="auto">
          <a:xfrm flipV="1">
            <a:off x="2265363" y="4446588"/>
            <a:ext cx="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8" name="Line 220"/>
          <p:cNvSpPr>
            <a:spLocks noChangeShapeType="1"/>
          </p:cNvSpPr>
          <p:nvPr/>
        </p:nvSpPr>
        <p:spPr bwMode="auto">
          <a:xfrm flipH="1">
            <a:off x="1677988" y="4803775"/>
            <a:ext cx="2319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29" name="Line 221"/>
          <p:cNvSpPr>
            <a:spLocks noChangeShapeType="1"/>
          </p:cNvSpPr>
          <p:nvPr/>
        </p:nvSpPr>
        <p:spPr bwMode="auto">
          <a:xfrm>
            <a:off x="1684338" y="4510088"/>
            <a:ext cx="0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30" name="Line 222"/>
          <p:cNvSpPr>
            <a:spLocks noChangeShapeType="1"/>
          </p:cNvSpPr>
          <p:nvPr/>
        </p:nvSpPr>
        <p:spPr bwMode="auto">
          <a:xfrm>
            <a:off x="4364038" y="1473200"/>
            <a:ext cx="0" cy="1328738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31" name="Freeform 223"/>
          <p:cNvSpPr>
            <a:spLocks/>
          </p:cNvSpPr>
          <p:nvPr/>
        </p:nvSpPr>
        <p:spPr bwMode="auto">
          <a:xfrm>
            <a:off x="3741738" y="1544638"/>
            <a:ext cx="1276350" cy="935037"/>
          </a:xfrm>
          <a:custGeom>
            <a:avLst/>
            <a:gdLst>
              <a:gd name="T0" fmla="*/ 0 w 998"/>
              <a:gd name="T1" fmla="*/ 907 h 907"/>
              <a:gd name="T2" fmla="*/ 408 w 998"/>
              <a:gd name="T3" fmla="*/ 907 h 907"/>
              <a:gd name="T4" fmla="*/ 998 w 998"/>
              <a:gd name="T5" fmla="*/ 0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98" h="907">
                <a:moveTo>
                  <a:pt x="0" y="907"/>
                </a:moveTo>
                <a:lnTo>
                  <a:pt x="408" y="907"/>
                </a:lnTo>
                <a:lnTo>
                  <a:pt x="998" y="0"/>
                </a:lnTo>
              </a:path>
            </a:pathLst>
          </a:custGeom>
          <a:noFill/>
          <a:ln w="28575" cap="flat" cmpd="sng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32" name="Text Box 224"/>
          <p:cNvSpPr txBox="1">
            <a:spLocks noChangeArrowheads="1"/>
          </p:cNvSpPr>
          <p:nvPr/>
        </p:nvSpPr>
        <p:spPr bwMode="auto">
          <a:xfrm>
            <a:off x="3862388" y="2789238"/>
            <a:ext cx="776287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CC0000"/>
                </a:solidFill>
                <a:ea typeface="宋体" charset="0"/>
                <a:cs typeface="宋体" charset="0"/>
              </a:rPr>
              <a:t>Cut </a:t>
            </a:r>
            <a:r>
              <a:rPr lang="en-US" altLang="zh-CN" sz="1700" i="1" smtClean="0">
                <a:solidFill>
                  <a:srgbClr val="CC0000"/>
                </a:solidFill>
                <a:ea typeface="宋体" charset="0"/>
                <a:cs typeface="宋体" charset="0"/>
              </a:rPr>
              <a:t>c</a:t>
            </a:r>
            <a:r>
              <a:rPr lang="en-US" altLang="zh-CN" sz="1700" baseline="-25000" smtClean="0">
                <a:solidFill>
                  <a:srgbClr val="CC0000"/>
                </a:solidFill>
                <a:ea typeface="宋体" charset="0"/>
                <a:cs typeface="宋体" charset="0"/>
              </a:rPr>
              <a:t>a</a:t>
            </a:r>
            <a:endParaRPr lang="en-US" altLang="zh-CN" sz="1700" smtClean="0">
              <a:solidFill>
                <a:srgbClr val="CC0000"/>
              </a:solidFill>
              <a:ea typeface="宋体" charset="0"/>
              <a:cs typeface="宋体" charset="0"/>
            </a:endParaRPr>
          </a:p>
        </p:txBody>
      </p:sp>
      <p:sp>
        <p:nvSpPr>
          <p:cNvPr id="478433" name="Text Box 225"/>
          <p:cNvSpPr txBox="1">
            <a:spLocks noChangeArrowheads="1"/>
          </p:cNvSpPr>
          <p:nvPr/>
        </p:nvSpPr>
        <p:spPr bwMode="auto">
          <a:xfrm>
            <a:off x="4876800" y="1341438"/>
            <a:ext cx="776288" cy="354012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1860AB"/>
                </a:solidFill>
                <a:ea typeface="宋体" charset="0"/>
                <a:cs typeface="宋体" charset="0"/>
              </a:rPr>
              <a:t>Cut </a:t>
            </a:r>
            <a:r>
              <a:rPr lang="en-US" altLang="zh-CN" sz="1700" i="1" smtClean="0">
                <a:solidFill>
                  <a:srgbClr val="1860AB"/>
                </a:solidFill>
                <a:ea typeface="宋体" charset="0"/>
                <a:cs typeface="宋体" charset="0"/>
              </a:rPr>
              <a:t>c</a:t>
            </a:r>
            <a:r>
              <a:rPr lang="en-US" altLang="zh-CN" sz="1700" baseline="-25000" smtClean="0">
                <a:solidFill>
                  <a:srgbClr val="1860AB"/>
                </a:solidFill>
                <a:ea typeface="宋体" charset="0"/>
                <a:cs typeface="宋体" charset="0"/>
              </a:rPr>
              <a:t>b</a:t>
            </a:r>
            <a:endParaRPr lang="en-US" altLang="zh-CN" sz="1700" smtClean="0">
              <a:solidFill>
                <a:srgbClr val="1860AB"/>
              </a:solidFill>
              <a:ea typeface="宋体" charset="0"/>
              <a:cs typeface="宋体" charset="0"/>
            </a:endParaRPr>
          </a:p>
        </p:txBody>
      </p:sp>
      <p:sp>
        <p:nvSpPr>
          <p:cNvPr id="478434" name="Text Box 226"/>
          <p:cNvSpPr txBox="1">
            <a:spLocks noChangeArrowheads="1"/>
          </p:cNvSpPr>
          <p:nvPr/>
        </p:nvSpPr>
        <p:spPr bwMode="auto">
          <a:xfrm>
            <a:off x="684213" y="3636963"/>
            <a:ext cx="92710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0000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700" i="1" smtClean="0">
                <a:solidFill>
                  <a:srgbClr val="000000"/>
                </a:solidFill>
                <a:ea typeface="宋体" charset="0"/>
                <a:cs typeface="宋体" charset="0"/>
              </a:rPr>
              <a:t>A</a:t>
            </a:r>
          </a:p>
        </p:txBody>
      </p:sp>
      <p:sp>
        <p:nvSpPr>
          <p:cNvPr id="478435" name="Text Box 227"/>
          <p:cNvSpPr txBox="1">
            <a:spLocks noChangeArrowheads="1"/>
          </p:cNvSpPr>
          <p:nvPr/>
        </p:nvSpPr>
        <p:spPr bwMode="auto">
          <a:xfrm>
            <a:off x="2490788" y="3636963"/>
            <a:ext cx="92710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0000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700" i="1" smtClean="0">
                <a:solidFill>
                  <a:srgbClr val="000000"/>
                </a:solidFill>
                <a:ea typeface="宋体" charset="0"/>
                <a:cs typeface="宋体" charset="0"/>
              </a:rPr>
              <a:t>B</a:t>
            </a:r>
          </a:p>
        </p:txBody>
      </p:sp>
      <p:sp>
        <p:nvSpPr>
          <p:cNvPr id="478436" name="Text Box 228"/>
          <p:cNvSpPr txBox="1">
            <a:spLocks noChangeArrowheads="1"/>
          </p:cNvSpPr>
          <p:nvPr/>
        </p:nvSpPr>
        <p:spPr bwMode="auto">
          <a:xfrm>
            <a:off x="5081588" y="3644900"/>
            <a:ext cx="9271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0000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700" i="1" smtClean="0">
                <a:solidFill>
                  <a:srgbClr val="000000"/>
                </a:solidFill>
                <a:ea typeface="宋体" charset="0"/>
                <a:cs typeface="宋体" charset="0"/>
              </a:rPr>
              <a:t>A</a:t>
            </a:r>
          </a:p>
        </p:txBody>
      </p:sp>
      <p:sp>
        <p:nvSpPr>
          <p:cNvPr id="478437" name="Text Box 229"/>
          <p:cNvSpPr txBox="1">
            <a:spLocks noChangeArrowheads="1"/>
          </p:cNvSpPr>
          <p:nvPr/>
        </p:nvSpPr>
        <p:spPr bwMode="auto">
          <a:xfrm>
            <a:off x="6888163" y="3644900"/>
            <a:ext cx="9271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0000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700" i="1" smtClean="0">
                <a:solidFill>
                  <a:srgbClr val="000000"/>
                </a:solidFill>
                <a:ea typeface="宋体" charset="0"/>
                <a:cs typeface="宋体" charset="0"/>
              </a:rPr>
              <a:t>B</a:t>
            </a:r>
          </a:p>
        </p:txBody>
      </p:sp>
      <p:sp>
        <p:nvSpPr>
          <p:cNvPr id="478438" name="Text Box 230"/>
          <p:cNvSpPr txBox="1">
            <a:spLocks noChangeArrowheads="1"/>
          </p:cNvSpPr>
          <p:nvPr/>
        </p:nvSpPr>
        <p:spPr bwMode="auto">
          <a:xfrm>
            <a:off x="5180013" y="5594350"/>
            <a:ext cx="32797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6796" tIns="48398" rIns="96796" bIns="48398">
            <a:spAutoFit/>
          </a:bodyPr>
          <a:lstStyle>
            <a:lvl1pPr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84188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68375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52563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36750" algn="l" defTabSz="96837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939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511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083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65550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700" smtClean="0">
                <a:solidFill>
                  <a:srgbClr val="1860AB"/>
                </a:solidFill>
                <a:ea typeface="宋体" charset="0"/>
                <a:cs typeface="宋体" charset="0"/>
              </a:rPr>
              <a:t>Cut </a:t>
            </a:r>
            <a:r>
              <a:rPr lang="en-US" altLang="zh-CN" sz="1700" i="1" smtClean="0">
                <a:solidFill>
                  <a:srgbClr val="1860AB"/>
                </a:solidFill>
                <a:ea typeface="宋体" charset="0"/>
                <a:cs typeface="宋体" charset="0"/>
              </a:rPr>
              <a:t>c</a:t>
            </a:r>
            <a:r>
              <a:rPr lang="en-US" altLang="zh-CN" sz="1700" baseline="-25000" smtClean="0">
                <a:solidFill>
                  <a:srgbClr val="1860AB"/>
                </a:solidFill>
                <a:ea typeface="宋体" charset="0"/>
                <a:cs typeface="宋体" charset="0"/>
              </a:rPr>
              <a:t>b</a:t>
            </a:r>
            <a:r>
              <a:rPr lang="en-US" altLang="zh-CN" sz="1700" smtClean="0">
                <a:solidFill>
                  <a:srgbClr val="1860AB"/>
                </a:solidFill>
                <a:ea typeface="宋体" charset="0"/>
                <a:cs typeface="宋体" charset="0"/>
              </a:rPr>
              <a:t>: two external connections</a:t>
            </a:r>
          </a:p>
        </p:txBody>
      </p:sp>
      <p:sp>
        <p:nvSpPr>
          <p:cNvPr id="478439" name="Line 231"/>
          <p:cNvSpPr>
            <a:spLocks noChangeShapeType="1"/>
          </p:cNvSpPr>
          <p:nvPr/>
        </p:nvSpPr>
        <p:spPr bwMode="auto">
          <a:xfrm>
            <a:off x="2381250" y="5430838"/>
            <a:ext cx="2317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40" name="Line 232"/>
          <p:cNvSpPr>
            <a:spLocks noChangeShapeType="1"/>
          </p:cNvSpPr>
          <p:nvPr/>
        </p:nvSpPr>
        <p:spPr bwMode="auto">
          <a:xfrm>
            <a:off x="2381250" y="4800600"/>
            <a:ext cx="2317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41" name="Line 233"/>
          <p:cNvSpPr>
            <a:spLocks noChangeShapeType="1"/>
          </p:cNvSpPr>
          <p:nvPr/>
        </p:nvSpPr>
        <p:spPr bwMode="auto">
          <a:xfrm>
            <a:off x="2373313" y="4743450"/>
            <a:ext cx="2333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42" name="Line 234"/>
          <p:cNvSpPr>
            <a:spLocks noChangeShapeType="1"/>
          </p:cNvSpPr>
          <p:nvPr/>
        </p:nvSpPr>
        <p:spPr bwMode="auto">
          <a:xfrm>
            <a:off x="2381250" y="4149725"/>
            <a:ext cx="2317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43" name="Line 235"/>
          <p:cNvSpPr>
            <a:spLocks noChangeShapeType="1"/>
          </p:cNvSpPr>
          <p:nvPr/>
        </p:nvSpPr>
        <p:spPr bwMode="auto">
          <a:xfrm>
            <a:off x="6780213" y="4746625"/>
            <a:ext cx="2317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44" name="Line 236"/>
          <p:cNvSpPr>
            <a:spLocks noChangeShapeType="1"/>
          </p:cNvSpPr>
          <p:nvPr/>
        </p:nvSpPr>
        <p:spPr bwMode="auto">
          <a:xfrm>
            <a:off x="6780213" y="5345113"/>
            <a:ext cx="231775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45" name="AutoShape 237"/>
          <p:cNvSpPr>
            <a:spLocks noChangeArrowheads="1"/>
          </p:cNvSpPr>
          <p:nvPr/>
        </p:nvSpPr>
        <p:spPr bwMode="auto">
          <a:xfrm rot="-2140116">
            <a:off x="2589213" y="2844800"/>
            <a:ext cx="595312" cy="508000"/>
          </a:xfrm>
          <a:prstGeom prst="leftArrow">
            <a:avLst>
              <a:gd name="adj1" fmla="val 50000"/>
              <a:gd name="adj2" fmla="val 29297"/>
            </a:avLst>
          </a:prstGeom>
          <a:gradFill rotWithShape="1">
            <a:gsLst>
              <a:gs pos="0">
                <a:schemeClr val="tx1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0500" tIns="42449" rIns="84899" bIns="64178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46" name="AutoShape 238"/>
          <p:cNvSpPr>
            <a:spLocks noChangeArrowheads="1"/>
          </p:cNvSpPr>
          <p:nvPr/>
        </p:nvSpPr>
        <p:spPr bwMode="auto">
          <a:xfrm rot="2140116" flipH="1">
            <a:off x="5730875" y="2844800"/>
            <a:ext cx="595313" cy="508000"/>
          </a:xfrm>
          <a:prstGeom prst="leftArrow">
            <a:avLst>
              <a:gd name="adj1" fmla="val 50000"/>
              <a:gd name="adj2" fmla="val 29297"/>
            </a:avLst>
          </a:prstGeom>
          <a:gradFill rotWithShape="1">
            <a:gsLst>
              <a:gs pos="0">
                <a:schemeClr val="tx1"/>
              </a:gs>
              <a:gs pos="100000">
                <a:srgbClr val="EAEA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0500" tIns="42449" rIns="84899" bIns="64178" anchor="ctr"/>
          <a:lstStyle/>
          <a:p>
            <a:pPr algn="ctr" eaLnBrk="0" fontAlgn="base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</a:pPr>
            <a:endParaRPr lang="en-US" sz="1700" smtClean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8448" name="Rectangle 240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defTabSz="914400"/>
            <a:r>
              <a:rPr lang="de-DE" sz="2800" dirty="0" err="1">
                <a:solidFill>
                  <a:srgbClr val="FFFFFF"/>
                </a:solidFill>
              </a:rPr>
              <a:t>Partitioning</a:t>
            </a:r>
            <a:r>
              <a:rPr lang="de-DE" sz="2800" dirty="0">
                <a:solidFill>
                  <a:srgbClr val="FFFFFF"/>
                </a:solidFill>
              </a:rPr>
              <a:t> Problem</a:t>
            </a:r>
            <a:endParaRPr lang="en-US" altLang="zh-CN" dirty="0">
              <a:ea typeface="宋体" charset="0"/>
              <a:cs typeface="宋体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6019800"/>
            <a:ext cx="4443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90"/>
                </a:solidFill>
              </a:rPr>
              <a:t>How to do this for &gt; 1M gates?</a:t>
            </a:r>
            <a:endParaRPr lang="en-US" sz="2400" i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455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7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78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78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7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7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7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78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78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78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7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7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7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78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7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7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7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7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7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7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7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47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47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7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7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7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47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7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7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7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7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7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7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7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47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47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7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47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7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7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47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47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47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47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47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47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47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478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478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478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47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47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47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7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47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500"/>
                                        <p:tgtEl>
                                          <p:spTgt spid="47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" dur="500"/>
                                        <p:tgtEl>
                                          <p:spTgt spid="47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47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7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7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47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47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47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47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47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47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" dur="500"/>
                                        <p:tgtEl>
                                          <p:spTgt spid="47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47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47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47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47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47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" dur="500"/>
                                        <p:tgtEl>
                                          <p:spTgt spid="47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" dur="500"/>
                                        <p:tgtEl>
                                          <p:spTgt spid="47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47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47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" dur="500"/>
                                        <p:tgtEl>
                                          <p:spTgt spid="47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47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" dur="500"/>
                                        <p:tgtEl>
                                          <p:spTgt spid="47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47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8" dur="500"/>
                                        <p:tgtEl>
                                          <p:spTgt spid="47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47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47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500"/>
                                        <p:tgtEl>
                                          <p:spTgt spid="47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47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47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8" dur="500"/>
                                        <p:tgtEl>
                                          <p:spTgt spid="47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 nodeType="clickPar">
                      <p:stCondLst>
                        <p:cond delay="indefinite"/>
                      </p:stCondLst>
                      <p:childTnLst>
                        <p:par>
                          <p:cTn id="2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500"/>
                                        <p:tgtEl>
                                          <p:spTgt spid="47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47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7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2" dur="500"/>
                                        <p:tgtEl>
                                          <p:spTgt spid="47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47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8" dur="500"/>
                                        <p:tgtEl>
                                          <p:spTgt spid="47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1" dur="500"/>
                                        <p:tgtEl>
                                          <p:spTgt spid="47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4" dur="500"/>
                                        <p:tgtEl>
                                          <p:spTgt spid="47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500"/>
                                        <p:tgtEl>
                                          <p:spTgt spid="47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0" dur="500"/>
                                        <p:tgtEl>
                                          <p:spTgt spid="47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3" dur="500"/>
                                        <p:tgtEl>
                                          <p:spTgt spid="478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6" dur="500"/>
                                        <p:tgtEl>
                                          <p:spTgt spid="478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500"/>
                                        <p:tgtEl>
                                          <p:spTgt spid="478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2" dur="500"/>
                                        <p:tgtEl>
                                          <p:spTgt spid="478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5" dur="500"/>
                                        <p:tgtEl>
                                          <p:spTgt spid="478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8" dur="500"/>
                                        <p:tgtEl>
                                          <p:spTgt spid="478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500"/>
                                        <p:tgtEl>
                                          <p:spTgt spid="478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4" dur="500"/>
                                        <p:tgtEl>
                                          <p:spTgt spid="47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7" dur="500"/>
                                        <p:tgtEl>
                                          <p:spTgt spid="47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0" dur="500"/>
                                        <p:tgtEl>
                                          <p:spTgt spid="47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3" dur="500"/>
                                        <p:tgtEl>
                                          <p:spTgt spid="47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6" dur="500"/>
                                        <p:tgtEl>
                                          <p:spTgt spid="47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9" dur="500"/>
                                        <p:tgtEl>
                                          <p:spTgt spid="47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2" dur="500"/>
                                        <p:tgtEl>
                                          <p:spTgt spid="47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500"/>
                                        <p:tgtEl>
                                          <p:spTgt spid="47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8" dur="500"/>
                                        <p:tgtEl>
                                          <p:spTgt spid="47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1" dur="500"/>
                                        <p:tgtEl>
                                          <p:spTgt spid="47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4" dur="500"/>
                                        <p:tgtEl>
                                          <p:spTgt spid="47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7" dur="500"/>
                                        <p:tgtEl>
                                          <p:spTgt spid="478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0" dur="500"/>
                                        <p:tgtEl>
                                          <p:spTgt spid="47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3" dur="500"/>
                                        <p:tgtEl>
                                          <p:spTgt spid="47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6" dur="500"/>
                                        <p:tgtEl>
                                          <p:spTgt spid="47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9" dur="500"/>
                                        <p:tgtEl>
                                          <p:spTgt spid="47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2" dur="500"/>
                                        <p:tgtEl>
                                          <p:spTgt spid="47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5" dur="500"/>
                                        <p:tgtEl>
                                          <p:spTgt spid="47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8" dur="500"/>
                                        <p:tgtEl>
                                          <p:spTgt spid="47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1" dur="500"/>
                                        <p:tgtEl>
                                          <p:spTgt spid="47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4" dur="500"/>
                                        <p:tgtEl>
                                          <p:spTgt spid="47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7" dur="500"/>
                                        <p:tgtEl>
                                          <p:spTgt spid="47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0" dur="500"/>
                                        <p:tgtEl>
                                          <p:spTgt spid="47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3" dur="500"/>
                                        <p:tgtEl>
                                          <p:spTgt spid="47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6" dur="500"/>
                                        <p:tgtEl>
                                          <p:spTgt spid="47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9" dur="500"/>
                                        <p:tgtEl>
                                          <p:spTgt spid="47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2" dur="500"/>
                                        <p:tgtEl>
                                          <p:spTgt spid="47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5" dur="500"/>
                                        <p:tgtEl>
                                          <p:spTgt spid="47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8" dur="500"/>
                                        <p:tgtEl>
                                          <p:spTgt spid="47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1" dur="500"/>
                                        <p:tgtEl>
                                          <p:spTgt spid="47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4" dur="500"/>
                                        <p:tgtEl>
                                          <p:spTgt spid="47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7" dur="500"/>
                                        <p:tgtEl>
                                          <p:spTgt spid="47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0" dur="500"/>
                                        <p:tgtEl>
                                          <p:spTgt spid="47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3" dur="500"/>
                                        <p:tgtEl>
                                          <p:spTgt spid="47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6" dur="500"/>
                                        <p:tgtEl>
                                          <p:spTgt spid="47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9" dur="500"/>
                                        <p:tgtEl>
                                          <p:spTgt spid="478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2" dur="500"/>
                                        <p:tgtEl>
                                          <p:spTgt spid="47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5" dur="500"/>
                                        <p:tgtEl>
                                          <p:spTgt spid="47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8" dur="500"/>
                                        <p:tgtEl>
                                          <p:spTgt spid="478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1" dur="500"/>
                                        <p:tgtEl>
                                          <p:spTgt spid="47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4" dur="500"/>
                                        <p:tgtEl>
                                          <p:spTgt spid="47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7" dur="500"/>
                                        <p:tgtEl>
                                          <p:spTgt spid="47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0" dur="500"/>
                                        <p:tgtEl>
                                          <p:spTgt spid="47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3" dur="500"/>
                                        <p:tgtEl>
                                          <p:spTgt spid="47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6" dur="500"/>
                                        <p:tgtEl>
                                          <p:spTgt spid="478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9" dur="500"/>
                                        <p:tgtEl>
                                          <p:spTgt spid="47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2" dur="500"/>
                                        <p:tgtEl>
                                          <p:spTgt spid="478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5" dur="500"/>
                                        <p:tgtEl>
                                          <p:spTgt spid="478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8" dur="500"/>
                                        <p:tgtEl>
                                          <p:spTgt spid="478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1" dur="500"/>
                                        <p:tgtEl>
                                          <p:spTgt spid="47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4" dur="500"/>
                                        <p:tgtEl>
                                          <p:spTgt spid="47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7" dur="500"/>
                                        <p:tgtEl>
                                          <p:spTgt spid="47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0" dur="500"/>
                                        <p:tgtEl>
                                          <p:spTgt spid="47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3" dur="500"/>
                                        <p:tgtEl>
                                          <p:spTgt spid="47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6" dur="500"/>
                                        <p:tgtEl>
                                          <p:spTgt spid="47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9" dur="500"/>
                                        <p:tgtEl>
                                          <p:spTgt spid="47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2" dur="500"/>
                                        <p:tgtEl>
                                          <p:spTgt spid="47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5" dur="500"/>
                                        <p:tgtEl>
                                          <p:spTgt spid="478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8" dur="500"/>
                                        <p:tgtEl>
                                          <p:spTgt spid="478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1" dur="500"/>
                                        <p:tgtEl>
                                          <p:spTgt spid="478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4" dur="500"/>
                                        <p:tgtEl>
                                          <p:spTgt spid="478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7" dur="500"/>
                                        <p:tgtEl>
                                          <p:spTgt spid="478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0" dur="500"/>
                                        <p:tgtEl>
                                          <p:spTgt spid="47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3" dur="500"/>
                                        <p:tgtEl>
                                          <p:spTgt spid="47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6" dur="500"/>
                                        <p:tgtEl>
                                          <p:spTgt spid="47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9" dur="500"/>
                                        <p:tgtEl>
                                          <p:spTgt spid="47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2" dur="500"/>
                                        <p:tgtEl>
                                          <p:spTgt spid="47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5" dur="500"/>
                                        <p:tgtEl>
                                          <p:spTgt spid="47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1" grpId="0" animBg="1"/>
      <p:bldP spid="478213" grpId="0"/>
      <p:bldP spid="478274" grpId="0" animBg="1"/>
      <p:bldP spid="478275" grpId="0" animBg="1"/>
      <p:bldP spid="478276" grpId="0" animBg="1"/>
      <p:bldP spid="478277" grpId="0" animBg="1"/>
      <p:bldP spid="478278" grpId="0" animBg="1"/>
      <p:bldP spid="478279" grpId="0" animBg="1"/>
      <p:bldP spid="478280" grpId="0" animBg="1"/>
      <p:bldP spid="478281" grpId="0"/>
      <p:bldP spid="478282" grpId="0" animBg="1"/>
      <p:bldP spid="478283" grpId="0" animBg="1"/>
      <p:bldP spid="478284" grpId="0" animBg="1"/>
      <p:bldP spid="478285" grpId="0" animBg="1"/>
      <p:bldP spid="478286" grpId="0" animBg="1"/>
      <p:bldP spid="478287" grpId="0" animBg="1"/>
      <p:bldP spid="478288" grpId="0"/>
      <p:bldP spid="478289" grpId="0" animBg="1"/>
      <p:bldP spid="478290" grpId="0" animBg="1"/>
      <p:bldP spid="478291" grpId="0" animBg="1"/>
      <p:bldP spid="478292" grpId="0" animBg="1"/>
      <p:bldP spid="478293" grpId="0" animBg="1"/>
      <p:bldP spid="478294" grpId="0" animBg="1"/>
      <p:bldP spid="478295" grpId="0"/>
      <p:bldP spid="478296" grpId="0" animBg="1"/>
      <p:bldP spid="478297" grpId="0" animBg="1"/>
      <p:bldP spid="478298" grpId="0" animBg="1"/>
      <p:bldP spid="478299" grpId="0" animBg="1"/>
      <p:bldP spid="478300" grpId="0" animBg="1"/>
      <p:bldP spid="478301" grpId="0"/>
      <p:bldP spid="478302" grpId="0" animBg="1"/>
      <p:bldP spid="478303" grpId="0" animBg="1"/>
      <p:bldP spid="478304" grpId="0" animBg="1"/>
      <p:bldP spid="478305" grpId="0" animBg="1"/>
      <p:bldP spid="478306" grpId="0" animBg="1"/>
      <p:bldP spid="478307" grpId="0"/>
      <p:bldP spid="478308" grpId="0" animBg="1"/>
      <p:bldP spid="478309" grpId="0" animBg="1"/>
      <p:bldP spid="478310" grpId="0" animBg="1"/>
      <p:bldP spid="478311" grpId="0" animBg="1"/>
      <p:bldP spid="478312" grpId="0" animBg="1"/>
      <p:bldP spid="478313" grpId="0" animBg="1"/>
      <p:bldP spid="478314" grpId="0"/>
      <p:bldP spid="478315" grpId="0" animBg="1"/>
      <p:bldP spid="478316" grpId="0" animBg="1"/>
      <p:bldP spid="478317" grpId="0" animBg="1"/>
      <p:bldP spid="478318" grpId="0" animBg="1"/>
      <p:bldP spid="478319" grpId="0" animBg="1"/>
      <p:bldP spid="478320" grpId="0" animBg="1"/>
      <p:bldP spid="478321" grpId="0"/>
      <p:bldP spid="478322" grpId="0" animBg="1"/>
      <p:bldP spid="478323" grpId="0" animBg="1"/>
      <p:bldP spid="478324" grpId="0" animBg="1"/>
      <p:bldP spid="478325" grpId="0" animBg="1"/>
      <p:bldP spid="478326" grpId="0" animBg="1"/>
      <p:bldP spid="478327" grpId="0" animBg="1"/>
      <p:bldP spid="478328" grpId="0"/>
      <p:bldP spid="478329" grpId="0" animBg="1"/>
      <p:bldP spid="478330" grpId="0" animBg="1"/>
      <p:bldP spid="478331" grpId="0" animBg="1"/>
      <p:bldP spid="478332" grpId="0" animBg="1"/>
      <p:bldP spid="478333" grpId="0" animBg="1"/>
      <p:bldP spid="478334" grpId="0" animBg="1"/>
      <p:bldP spid="478335" grpId="0" animBg="1"/>
      <p:bldP spid="478336" grpId="0" animBg="1"/>
      <p:bldP spid="478337" grpId="0" animBg="1"/>
      <p:bldP spid="478338" grpId="0" animBg="1"/>
      <p:bldP spid="478339" grpId="0" animBg="1"/>
      <p:bldP spid="478340" grpId="0" animBg="1"/>
      <p:bldP spid="478341" grpId="0" animBg="1"/>
      <p:bldP spid="478342" grpId="0" animBg="1"/>
      <p:bldP spid="478343" grpId="0" animBg="1"/>
      <p:bldP spid="478344" grpId="0" animBg="1"/>
      <p:bldP spid="478345" grpId="0" animBg="1"/>
      <p:bldP spid="478346" grpId="0" animBg="1"/>
      <p:bldP spid="478347" grpId="0" animBg="1"/>
      <p:bldP spid="478348" grpId="0" animBg="1"/>
      <p:bldP spid="478349" grpId="0" animBg="1"/>
      <p:bldP spid="478350" grpId="0" animBg="1"/>
      <p:bldP spid="478351" grpId="0" animBg="1"/>
      <p:bldP spid="478352" grpId="0" animBg="1"/>
      <p:bldP spid="478353" grpId="0" animBg="1"/>
      <p:bldP spid="478354" grpId="0" animBg="1"/>
      <p:bldP spid="478355" grpId="0" animBg="1"/>
      <p:bldP spid="478356" grpId="0" animBg="1"/>
      <p:bldP spid="478357" grpId="0" animBg="1"/>
      <p:bldP spid="478358" grpId="0" animBg="1"/>
      <p:bldP spid="478359" grpId="0" animBg="1"/>
      <p:bldP spid="478360" grpId="0"/>
      <p:bldP spid="478361" grpId="0" animBg="1"/>
      <p:bldP spid="478362" grpId="0" animBg="1"/>
      <p:bldP spid="478363" grpId="0" animBg="1"/>
      <p:bldP spid="478364" grpId="0" animBg="1"/>
      <p:bldP spid="478365" grpId="0" animBg="1"/>
      <p:bldP spid="478366" grpId="0" animBg="1"/>
      <p:bldP spid="478367" grpId="0"/>
      <p:bldP spid="478368" grpId="0" animBg="1"/>
      <p:bldP spid="478369" grpId="0" animBg="1"/>
      <p:bldP spid="478370" grpId="0" animBg="1"/>
      <p:bldP spid="478371" grpId="0" animBg="1"/>
      <p:bldP spid="478372" grpId="0" animBg="1"/>
      <p:bldP spid="478373" grpId="0" animBg="1"/>
      <p:bldP spid="478374" grpId="0"/>
      <p:bldP spid="478375" grpId="0" animBg="1"/>
      <p:bldP spid="478376" grpId="0" animBg="1"/>
      <p:bldP spid="478377" grpId="0" animBg="1"/>
      <p:bldP spid="478378" grpId="0" animBg="1"/>
      <p:bldP spid="478379" grpId="0" animBg="1"/>
      <p:bldP spid="478380" grpId="0"/>
      <p:bldP spid="478381" grpId="0" animBg="1"/>
      <p:bldP spid="478382" grpId="0" animBg="1"/>
      <p:bldP spid="478383" grpId="0" animBg="1"/>
      <p:bldP spid="478384" grpId="0" animBg="1"/>
      <p:bldP spid="478385" grpId="0" animBg="1"/>
      <p:bldP spid="478386" grpId="0"/>
      <p:bldP spid="478387" grpId="0" animBg="1"/>
      <p:bldP spid="478388" grpId="0" animBg="1"/>
      <p:bldP spid="478389" grpId="0" animBg="1"/>
      <p:bldP spid="478390" grpId="0" animBg="1"/>
      <p:bldP spid="478391" grpId="0" animBg="1"/>
      <p:bldP spid="478392" grpId="0" animBg="1"/>
      <p:bldP spid="478393" grpId="0"/>
      <p:bldP spid="478394" grpId="0" animBg="1"/>
      <p:bldP spid="478395" grpId="0" animBg="1"/>
      <p:bldP spid="478396" grpId="0" animBg="1"/>
      <p:bldP spid="478397" grpId="0" animBg="1"/>
      <p:bldP spid="478398" grpId="0" animBg="1"/>
      <p:bldP spid="478399" grpId="0" animBg="1"/>
      <p:bldP spid="478400" grpId="0"/>
      <p:bldP spid="478401" grpId="0" animBg="1"/>
      <p:bldP spid="478402" grpId="0" animBg="1"/>
      <p:bldP spid="478403" grpId="0" animBg="1"/>
      <p:bldP spid="478404" grpId="0" animBg="1"/>
      <p:bldP spid="478405" grpId="0" animBg="1"/>
      <p:bldP spid="478406" grpId="0" animBg="1"/>
      <p:bldP spid="478407" grpId="0"/>
      <p:bldP spid="478408" grpId="0" animBg="1"/>
      <p:bldP spid="478409" grpId="0" animBg="1"/>
      <p:bldP spid="478410" grpId="0" animBg="1"/>
      <p:bldP spid="478411" grpId="0" animBg="1"/>
      <p:bldP spid="478412" grpId="0" animBg="1"/>
      <p:bldP spid="478413" grpId="0" animBg="1"/>
      <p:bldP spid="478414" grpId="0" animBg="1"/>
      <p:bldP spid="478415" grpId="0" animBg="1"/>
      <p:bldP spid="478416" grpId="0" animBg="1"/>
      <p:bldP spid="478417" grpId="0" animBg="1"/>
      <p:bldP spid="478418" grpId="0" animBg="1"/>
      <p:bldP spid="478419" grpId="0" animBg="1"/>
      <p:bldP spid="478420" grpId="0" animBg="1"/>
      <p:bldP spid="478421" grpId="0" animBg="1"/>
      <p:bldP spid="478422" grpId="0" animBg="1"/>
      <p:bldP spid="478423" grpId="0" animBg="1"/>
      <p:bldP spid="478424" grpId="0" animBg="1"/>
      <p:bldP spid="478425" grpId="0" animBg="1"/>
      <p:bldP spid="478426" grpId="0" animBg="1"/>
      <p:bldP spid="478427" grpId="0" animBg="1"/>
      <p:bldP spid="478428" grpId="0" animBg="1"/>
      <p:bldP spid="478429" grpId="0" animBg="1"/>
      <p:bldP spid="478430" grpId="0" animBg="1"/>
      <p:bldP spid="478431" grpId="0" animBg="1"/>
      <p:bldP spid="478432" grpId="0"/>
      <p:bldP spid="478433" grpId="0" animBg="1"/>
      <p:bldP spid="478434" grpId="0"/>
      <p:bldP spid="478435" grpId="0"/>
      <p:bldP spid="478436" grpId="0"/>
      <p:bldP spid="478437" grpId="0"/>
      <p:bldP spid="478438" grpId="0"/>
      <p:bldP spid="478439" grpId="0" animBg="1"/>
      <p:bldP spid="478440" grpId="0" animBg="1"/>
      <p:bldP spid="478441" grpId="0" animBg="1"/>
      <p:bldP spid="478442" grpId="0" animBg="1"/>
      <p:bldP spid="478443" grpId="0" animBg="1"/>
      <p:bldP spid="478444" grpId="0" animBg="1"/>
      <p:bldP spid="478445" grpId="0" animBg="1"/>
      <p:bldP spid="478446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3A507D-1034-B74B-AB49-1825A43530C4}" type="slidenum">
              <a:rPr lang="en-US"/>
              <a:pPr/>
              <a:t>9</a:t>
            </a:fld>
            <a:endParaRPr lang="en-US"/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 smtClean="0"/>
              <a:t>Floorplanning</a:t>
            </a:r>
            <a:r>
              <a:rPr lang="de-DE" sz="2800" dirty="0" smtClean="0"/>
              <a:t> Problem</a:t>
            </a:r>
            <a:endParaRPr lang="en-US" altLang="zh-CN" sz="2800" dirty="0">
              <a:ea typeface="宋体" charset="0"/>
              <a:cs typeface="宋体" charset="0"/>
            </a:endParaRPr>
          </a:p>
        </p:txBody>
      </p:sp>
      <p:sp>
        <p:nvSpPr>
          <p:cNvPr id="662617" name="Rectangle 89"/>
          <p:cNvSpPr>
            <a:spLocks noChangeArrowheads="1"/>
          </p:cNvSpPr>
          <p:nvPr/>
        </p:nvSpPr>
        <p:spPr bwMode="auto">
          <a:xfrm rot="5400000">
            <a:off x="3319463" y="4321175"/>
            <a:ext cx="344488" cy="719137"/>
          </a:xfrm>
          <a:prstGeom prst="rect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sp>
        <p:nvSpPr>
          <p:cNvPr id="662618" name="Rectangle 90"/>
          <p:cNvSpPr>
            <a:spLocks noChangeArrowheads="1"/>
          </p:cNvSpPr>
          <p:nvPr/>
        </p:nvSpPr>
        <p:spPr bwMode="auto">
          <a:xfrm>
            <a:off x="3132138" y="3429000"/>
            <a:ext cx="344487" cy="720725"/>
          </a:xfrm>
          <a:prstGeom prst="rect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grpSp>
        <p:nvGrpSpPr>
          <p:cNvPr id="662619" name="Group 91"/>
          <p:cNvGrpSpPr>
            <a:grpSpLocks/>
          </p:cNvGrpSpPr>
          <p:nvPr/>
        </p:nvGrpSpPr>
        <p:grpSpPr bwMode="auto">
          <a:xfrm>
            <a:off x="971550" y="3067050"/>
            <a:ext cx="344488" cy="1441450"/>
            <a:chOff x="612" y="1706"/>
            <a:chExt cx="217" cy="908"/>
          </a:xfrm>
        </p:grpSpPr>
        <p:sp>
          <p:nvSpPr>
            <p:cNvPr id="662620" name="Rectangle 92"/>
            <p:cNvSpPr>
              <a:spLocks noChangeArrowheads="1"/>
            </p:cNvSpPr>
            <p:nvPr/>
          </p:nvSpPr>
          <p:spPr bwMode="auto">
            <a:xfrm>
              <a:off x="612" y="2160"/>
              <a:ext cx="21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662621" name="Rectangle 93"/>
            <p:cNvSpPr>
              <a:spLocks noChangeArrowheads="1"/>
            </p:cNvSpPr>
            <p:nvPr/>
          </p:nvSpPr>
          <p:spPr bwMode="auto">
            <a:xfrm>
              <a:off x="612" y="1706"/>
              <a:ext cx="21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62622" name="Group 94"/>
          <p:cNvGrpSpPr>
            <a:grpSpLocks/>
          </p:cNvGrpSpPr>
          <p:nvPr/>
        </p:nvGrpSpPr>
        <p:grpSpPr bwMode="auto">
          <a:xfrm rot="5400000">
            <a:off x="1518444" y="4317207"/>
            <a:ext cx="344487" cy="1441450"/>
            <a:chOff x="612" y="1706"/>
            <a:chExt cx="217" cy="908"/>
          </a:xfrm>
        </p:grpSpPr>
        <p:sp>
          <p:nvSpPr>
            <p:cNvPr id="662623" name="Rectangle 95"/>
            <p:cNvSpPr>
              <a:spLocks noChangeArrowheads="1"/>
            </p:cNvSpPr>
            <p:nvPr/>
          </p:nvSpPr>
          <p:spPr bwMode="auto">
            <a:xfrm>
              <a:off x="612" y="2160"/>
              <a:ext cx="21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662624" name="Rectangle 96"/>
            <p:cNvSpPr>
              <a:spLocks noChangeArrowheads="1"/>
            </p:cNvSpPr>
            <p:nvPr/>
          </p:nvSpPr>
          <p:spPr bwMode="auto">
            <a:xfrm>
              <a:off x="612" y="1706"/>
              <a:ext cx="21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62625" name="Rectangle 97"/>
          <p:cNvSpPr>
            <a:spLocks noChangeArrowheads="1"/>
          </p:cNvSpPr>
          <p:nvPr/>
        </p:nvSpPr>
        <p:spPr bwMode="auto">
          <a:xfrm>
            <a:off x="971550" y="5588000"/>
            <a:ext cx="344488" cy="720725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sp>
        <p:nvSpPr>
          <p:cNvPr id="662626" name="Rectangle 98"/>
          <p:cNvSpPr>
            <a:spLocks noChangeArrowheads="1"/>
          </p:cNvSpPr>
          <p:nvPr/>
        </p:nvSpPr>
        <p:spPr bwMode="auto">
          <a:xfrm>
            <a:off x="1316038" y="5588000"/>
            <a:ext cx="344487" cy="720725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grpSp>
        <p:nvGrpSpPr>
          <p:cNvPr id="662627" name="Group 99"/>
          <p:cNvGrpSpPr>
            <a:grpSpLocks/>
          </p:cNvGrpSpPr>
          <p:nvPr/>
        </p:nvGrpSpPr>
        <p:grpSpPr bwMode="auto">
          <a:xfrm rot="5400000">
            <a:off x="5122069" y="4099719"/>
            <a:ext cx="344488" cy="1441450"/>
            <a:chOff x="612" y="1706"/>
            <a:chExt cx="217" cy="908"/>
          </a:xfrm>
        </p:grpSpPr>
        <p:sp>
          <p:nvSpPr>
            <p:cNvPr id="662628" name="Rectangle 100"/>
            <p:cNvSpPr>
              <a:spLocks noChangeArrowheads="1"/>
            </p:cNvSpPr>
            <p:nvPr/>
          </p:nvSpPr>
          <p:spPr bwMode="auto">
            <a:xfrm>
              <a:off x="612" y="2160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662629" name="Rectangle 101"/>
            <p:cNvSpPr>
              <a:spLocks noChangeArrowheads="1"/>
            </p:cNvSpPr>
            <p:nvPr/>
          </p:nvSpPr>
          <p:spPr bwMode="auto">
            <a:xfrm>
              <a:off x="612" y="1706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62632" name="Group 104"/>
          <p:cNvGrpSpPr>
            <a:grpSpLocks/>
          </p:cNvGrpSpPr>
          <p:nvPr/>
        </p:nvGrpSpPr>
        <p:grpSpPr bwMode="auto">
          <a:xfrm>
            <a:off x="4573588" y="3068638"/>
            <a:ext cx="344487" cy="1081087"/>
            <a:chOff x="612" y="1706"/>
            <a:chExt cx="217" cy="908"/>
          </a:xfrm>
        </p:grpSpPr>
        <p:sp>
          <p:nvSpPr>
            <p:cNvPr id="662633" name="Rectangle 105"/>
            <p:cNvSpPr>
              <a:spLocks noChangeArrowheads="1"/>
            </p:cNvSpPr>
            <p:nvPr/>
          </p:nvSpPr>
          <p:spPr bwMode="auto">
            <a:xfrm>
              <a:off x="612" y="2160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662634" name="Rectangle 106"/>
            <p:cNvSpPr>
              <a:spLocks noChangeArrowheads="1"/>
            </p:cNvSpPr>
            <p:nvPr/>
          </p:nvSpPr>
          <p:spPr bwMode="auto">
            <a:xfrm>
              <a:off x="612" y="1706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62635" name="Rectangle 107"/>
          <p:cNvSpPr>
            <a:spLocks noChangeArrowheads="1"/>
          </p:cNvSpPr>
          <p:nvPr/>
        </p:nvSpPr>
        <p:spPr bwMode="auto">
          <a:xfrm>
            <a:off x="522288" y="2079625"/>
            <a:ext cx="7289800" cy="674688"/>
          </a:xfrm>
          <a:prstGeom prst="rect">
            <a:avLst/>
          </a:prstGeom>
          <a:solidFill>
            <a:srgbClr val="EDED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 anchor="ctr">
            <a:spAutoFit/>
          </a:bodyPr>
          <a:lstStyle/>
          <a:p>
            <a:endParaRPr lang="en-US"/>
          </a:p>
        </p:txBody>
      </p:sp>
      <p:sp>
        <p:nvSpPr>
          <p:cNvPr id="662636" name="Text Box 108"/>
          <p:cNvSpPr txBox="1">
            <a:spLocks noChangeArrowheads="1"/>
          </p:cNvSpPr>
          <p:nvPr/>
        </p:nvSpPr>
        <p:spPr bwMode="auto">
          <a:xfrm>
            <a:off x="657225" y="1268413"/>
            <a:ext cx="5543550" cy="160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zh-CN" sz="1400">
                <a:ea typeface="宋体" charset="0"/>
                <a:cs typeface="宋体" charset="0"/>
              </a:rPr>
              <a:t>Example</a:t>
            </a:r>
          </a:p>
          <a:p>
            <a:r>
              <a:rPr lang="en-US" altLang="zh-CN" sz="1400">
                <a:ea typeface="宋体" charset="0"/>
                <a:cs typeface="宋体" charset="0"/>
              </a:rPr>
              <a:t>Given: Three blocks with the following potential widths and heights </a:t>
            </a:r>
          </a:p>
          <a:p>
            <a:r>
              <a:rPr lang="en-US" altLang="zh-CN" sz="1400">
                <a:solidFill>
                  <a:srgbClr val="CC00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400" i="1">
                <a:solidFill>
                  <a:srgbClr val="CC0000"/>
                </a:solidFill>
                <a:ea typeface="宋体" charset="0"/>
                <a:cs typeface="宋体" charset="0"/>
              </a:rPr>
              <a:t>A</a:t>
            </a:r>
            <a:r>
              <a:rPr lang="en-US" altLang="zh-CN" sz="1400">
                <a:ea typeface="宋体" charset="0"/>
                <a:cs typeface="宋体" charset="0"/>
              </a:rPr>
              <a:t>: </a:t>
            </a:r>
            <a:r>
              <a:rPr lang="en-US" altLang="zh-CN" sz="1400" i="1">
                <a:ea typeface="宋体" charset="0"/>
                <a:cs typeface="宋体" charset="0"/>
              </a:rPr>
              <a:t>w </a:t>
            </a:r>
            <a:r>
              <a:rPr lang="en-US" altLang="zh-CN" sz="1400">
                <a:ea typeface="宋体" charset="0"/>
                <a:cs typeface="宋体" charset="0"/>
              </a:rPr>
              <a:t>= 1,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4  or  </a:t>
            </a:r>
            <a:r>
              <a:rPr lang="en-US" altLang="zh-CN" sz="1400" i="1">
                <a:ea typeface="宋体" charset="0"/>
                <a:cs typeface="宋体" charset="0"/>
              </a:rPr>
              <a:t>w = </a:t>
            </a:r>
            <a:r>
              <a:rPr lang="en-US" altLang="zh-CN" sz="1400">
                <a:ea typeface="宋体" charset="0"/>
                <a:cs typeface="宋体" charset="0"/>
              </a:rPr>
              <a:t> 4,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1  or  </a:t>
            </a:r>
            <a:r>
              <a:rPr lang="en-US" altLang="zh-CN" sz="1400" i="1">
                <a:ea typeface="宋体" charset="0"/>
                <a:cs typeface="宋体" charset="0"/>
              </a:rPr>
              <a:t>w =</a:t>
            </a:r>
            <a:r>
              <a:rPr lang="en-US" altLang="zh-CN" sz="1400">
                <a:ea typeface="宋体" charset="0"/>
                <a:cs typeface="宋体" charset="0"/>
              </a:rPr>
              <a:t> 2,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2</a:t>
            </a:r>
          </a:p>
          <a:p>
            <a:r>
              <a:rPr lang="en-US" altLang="zh-CN" sz="1400">
                <a:solidFill>
                  <a:srgbClr val="333399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400" i="1">
                <a:solidFill>
                  <a:srgbClr val="333399"/>
                </a:solidFill>
                <a:ea typeface="宋体" charset="0"/>
                <a:cs typeface="宋体" charset="0"/>
              </a:rPr>
              <a:t>B</a:t>
            </a:r>
            <a:r>
              <a:rPr lang="en-US" altLang="zh-CN" sz="1400">
                <a:ea typeface="宋体" charset="0"/>
                <a:cs typeface="宋体" charset="0"/>
              </a:rPr>
              <a:t>: </a:t>
            </a:r>
            <a:r>
              <a:rPr lang="en-US" altLang="zh-CN" sz="1400" i="1">
                <a:ea typeface="宋体" charset="0"/>
                <a:cs typeface="宋体" charset="0"/>
              </a:rPr>
              <a:t>w </a:t>
            </a:r>
            <a:r>
              <a:rPr lang="en-US" altLang="zh-CN" sz="1400">
                <a:ea typeface="宋体" charset="0"/>
                <a:cs typeface="宋体" charset="0"/>
              </a:rPr>
              <a:t>= 1,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2  or  </a:t>
            </a:r>
            <a:r>
              <a:rPr lang="en-US" altLang="zh-CN" sz="1400" i="1">
                <a:ea typeface="宋体" charset="0"/>
                <a:cs typeface="宋体" charset="0"/>
              </a:rPr>
              <a:t>w =</a:t>
            </a:r>
            <a:r>
              <a:rPr lang="en-US" altLang="zh-CN" sz="1400">
                <a:ea typeface="宋体" charset="0"/>
                <a:cs typeface="宋体" charset="0"/>
              </a:rPr>
              <a:t> 2, 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1  </a:t>
            </a:r>
          </a:p>
          <a:p>
            <a:r>
              <a:rPr lang="en-US" altLang="zh-CN" sz="1400">
                <a:solidFill>
                  <a:srgbClr val="006600"/>
                </a:solidFill>
                <a:ea typeface="宋体" charset="0"/>
                <a:cs typeface="宋体" charset="0"/>
              </a:rPr>
              <a:t>Block </a:t>
            </a:r>
            <a:r>
              <a:rPr lang="en-US" altLang="zh-CN" sz="1400" i="1">
                <a:solidFill>
                  <a:srgbClr val="006600"/>
                </a:solidFill>
                <a:ea typeface="宋体" charset="0"/>
                <a:cs typeface="宋体" charset="0"/>
              </a:rPr>
              <a:t>C</a:t>
            </a:r>
            <a:r>
              <a:rPr lang="en-US" altLang="zh-CN" sz="1400">
                <a:ea typeface="宋体" charset="0"/>
                <a:cs typeface="宋体" charset="0"/>
              </a:rPr>
              <a:t>: </a:t>
            </a:r>
            <a:r>
              <a:rPr lang="en-US" altLang="zh-CN" sz="1400" i="1">
                <a:ea typeface="宋体" charset="0"/>
                <a:cs typeface="宋体" charset="0"/>
              </a:rPr>
              <a:t>w</a:t>
            </a:r>
            <a:r>
              <a:rPr lang="en-US" altLang="zh-CN" sz="1400">
                <a:ea typeface="宋体" charset="0"/>
                <a:cs typeface="宋体" charset="0"/>
              </a:rPr>
              <a:t> = 1,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3  or  </a:t>
            </a:r>
            <a:r>
              <a:rPr lang="en-US" altLang="zh-CN" sz="1400" i="1">
                <a:ea typeface="宋体" charset="0"/>
                <a:cs typeface="宋体" charset="0"/>
              </a:rPr>
              <a:t>w =</a:t>
            </a:r>
            <a:r>
              <a:rPr lang="en-US" altLang="zh-CN" sz="1400">
                <a:ea typeface="宋体" charset="0"/>
                <a:cs typeface="宋体" charset="0"/>
              </a:rPr>
              <a:t> 3, </a:t>
            </a:r>
            <a:r>
              <a:rPr lang="en-US" altLang="zh-CN" sz="1400" i="1">
                <a:ea typeface="宋体" charset="0"/>
                <a:cs typeface="宋体" charset="0"/>
              </a:rPr>
              <a:t>h </a:t>
            </a:r>
            <a:r>
              <a:rPr lang="en-US" altLang="zh-CN" sz="1400">
                <a:ea typeface="宋体" charset="0"/>
                <a:cs typeface="宋体" charset="0"/>
              </a:rPr>
              <a:t>= 1</a:t>
            </a:r>
            <a:br>
              <a:rPr lang="en-US" altLang="zh-CN" sz="1400">
                <a:ea typeface="宋体" charset="0"/>
                <a:cs typeface="宋体" charset="0"/>
              </a:rPr>
            </a:br>
            <a:endParaRPr lang="en-US" altLang="zh-CN" sz="1400">
              <a:ea typeface="宋体" charset="0"/>
              <a:cs typeface="宋体" charset="0"/>
            </a:endParaRPr>
          </a:p>
          <a:p>
            <a:r>
              <a:rPr lang="en-US" altLang="zh-CN" sz="1400">
                <a:ea typeface="宋体" charset="0"/>
                <a:cs typeface="宋体" charset="0"/>
              </a:rPr>
              <a:t>Task: Floorplan with minimum total area enclosed </a:t>
            </a:r>
          </a:p>
        </p:txBody>
      </p:sp>
      <p:sp>
        <p:nvSpPr>
          <p:cNvPr id="662638" name="Text Box 110"/>
          <p:cNvSpPr txBox="1">
            <a:spLocks noChangeArrowheads="1"/>
          </p:cNvSpPr>
          <p:nvPr/>
        </p:nvSpPr>
        <p:spPr bwMode="auto">
          <a:xfrm>
            <a:off x="900113" y="3594100"/>
            <a:ext cx="4000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 dirty="0">
                <a:solidFill>
                  <a:schemeClr val="bg1"/>
                </a:solidFill>
              </a:rPr>
              <a:t>A</a:t>
            </a:r>
            <a:endParaRPr lang="en-US" altLang="zh-CN" sz="1400" i="1" dirty="0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sp>
        <p:nvSpPr>
          <p:cNvPr id="662639" name="Text Box 111"/>
          <p:cNvSpPr txBox="1">
            <a:spLocks noChangeArrowheads="1"/>
          </p:cNvSpPr>
          <p:nvPr/>
        </p:nvSpPr>
        <p:spPr bwMode="auto">
          <a:xfrm>
            <a:off x="1292225" y="4818063"/>
            <a:ext cx="400050" cy="41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>
                <a:solidFill>
                  <a:schemeClr val="bg1"/>
                </a:solidFill>
              </a:rPr>
              <a:t>A</a:t>
            </a:r>
            <a:endParaRPr lang="en-US" altLang="zh-CN" sz="1400" i="1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sp>
        <p:nvSpPr>
          <p:cNvPr id="662640" name="Text Box 112"/>
          <p:cNvSpPr txBox="1">
            <a:spLocks noChangeArrowheads="1"/>
          </p:cNvSpPr>
          <p:nvPr/>
        </p:nvSpPr>
        <p:spPr bwMode="auto">
          <a:xfrm>
            <a:off x="1076325" y="5734050"/>
            <a:ext cx="4000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>
                <a:solidFill>
                  <a:schemeClr val="bg1"/>
                </a:solidFill>
              </a:rPr>
              <a:t>A</a:t>
            </a:r>
            <a:endParaRPr lang="en-US" altLang="zh-CN" sz="1400" i="1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sp>
        <p:nvSpPr>
          <p:cNvPr id="662641" name="Text Box 113"/>
          <p:cNvSpPr txBox="1">
            <a:spLocks noChangeArrowheads="1"/>
          </p:cNvSpPr>
          <p:nvPr/>
        </p:nvSpPr>
        <p:spPr bwMode="auto">
          <a:xfrm>
            <a:off x="3203575" y="4457700"/>
            <a:ext cx="4000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>
                <a:solidFill>
                  <a:schemeClr val="bg1"/>
                </a:solidFill>
              </a:rPr>
              <a:t>B</a:t>
            </a:r>
            <a:endParaRPr lang="en-US" altLang="zh-CN" sz="1400" i="1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sp>
        <p:nvSpPr>
          <p:cNvPr id="662642" name="Text Box 114"/>
          <p:cNvSpPr txBox="1">
            <a:spLocks noChangeArrowheads="1"/>
          </p:cNvSpPr>
          <p:nvPr/>
        </p:nvSpPr>
        <p:spPr bwMode="auto">
          <a:xfrm>
            <a:off x="3059113" y="3581400"/>
            <a:ext cx="4000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>
                <a:solidFill>
                  <a:schemeClr val="bg1"/>
                </a:solidFill>
              </a:rPr>
              <a:t>B</a:t>
            </a:r>
            <a:endParaRPr lang="en-US" altLang="zh-CN" sz="1400" i="1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sp>
        <p:nvSpPr>
          <p:cNvPr id="662644" name="Text Box 116"/>
          <p:cNvSpPr txBox="1">
            <a:spLocks noChangeArrowheads="1"/>
          </p:cNvSpPr>
          <p:nvPr/>
        </p:nvSpPr>
        <p:spPr bwMode="auto">
          <a:xfrm>
            <a:off x="4500563" y="3378200"/>
            <a:ext cx="4095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>
                <a:solidFill>
                  <a:schemeClr val="bg1"/>
                </a:solidFill>
              </a:rPr>
              <a:t>C</a:t>
            </a:r>
            <a:endParaRPr lang="en-US" altLang="zh-CN" sz="1400" i="1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sp>
        <p:nvSpPr>
          <p:cNvPr id="662646" name="Text Box 118"/>
          <p:cNvSpPr txBox="1">
            <a:spLocks noChangeArrowheads="1"/>
          </p:cNvSpPr>
          <p:nvPr/>
        </p:nvSpPr>
        <p:spPr bwMode="auto">
          <a:xfrm>
            <a:off x="5003800" y="4581525"/>
            <a:ext cx="4095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>
                <a:solidFill>
                  <a:schemeClr val="bg1"/>
                </a:solidFill>
              </a:rPr>
              <a:t>C</a:t>
            </a:r>
            <a:endParaRPr lang="en-US" altLang="zh-CN" sz="1400" i="1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grpSp>
        <p:nvGrpSpPr>
          <p:cNvPr id="29" name="Group 91"/>
          <p:cNvGrpSpPr>
            <a:grpSpLocks/>
          </p:cNvGrpSpPr>
          <p:nvPr/>
        </p:nvGrpSpPr>
        <p:grpSpPr bwMode="auto">
          <a:xfrm>
            <a:off x="7391400" y="3124200"/>
            <a:ext cx="344488" cy="1441450"/>
            <a:chOff x="612" y="1706"/>
            <a:chExt cx="217" cy="908"/>
          </a:xfrm>
        </p:grpSpPr>
        <p:sp>
          <p:nvSpPr>
            <p:cNvPr id="30" name="Rectangle 92"/>
            <p:cNvSpPr>
              <a:spLocks noChangeArrowheads="1"/>
            </p:cNvSpPr>
            <p:nvPr/>
          </p:nvSpPr>
          <p:spPr bwMode="auto">
            <a:xfrm>
              <a:off x="612" y="2160"/>
              <a:ext cx="21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Rectangle 93"/>
            <p:cNvSpPr>
              <a:spLocks noChangeArrowheads="1"/>
            </p:cNvSpPr>
            <p:nvPr/>
          </p:nvSpPr>
          <p:spPr bwMode="auto">
            <a:xfrm>
              <a:off x="612" y="1706"/>
              <a:ext cx="217" cy="454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" name="Text Box 110"/>
          <p:cNvSpPr txBox="1">
            <a:spLocks noChangeArrowheads="1"/>
          </p:cNvSpPr>
          <p:nvPr/>
        </p:nvSpPr>
        <p:spPr bwMode="auto">
          <a:xfrm>
            <a:off x="7319963" y="3651250"/>
            <a:ext cx="4000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 dirty="0">
                <a:solidFill>
                  <a:schemeClr val="bg1"/>
                </a:solidFill>
              </a:rPr>
              <a:t>A</a:t>
            </a:r>
            <a:endParaRPr lang="en-US" altLang="zh-CN" sz="1400" i="1" dirty="0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sp>
        <p:nvSpPr>
          <p:cNvPr id="33" name="Rectangle 90"/>
          <p:cNvSpPr>
            <a:spLocks noChangeArrowheads="1"/>
          </p:cNvSpPr>
          <p:nvPr/>
        </p:nvSpPr>
        <p:spPr bwMode="auto">
          <a:xfrm>
            <a:off x="7769225" y="3124200"/>
            <a:ext cx="344487" cy="720725"/>
          </a:xfrm>
          <a:prstGeom prst="rect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1084" tIns="44939" rIns="89877" bIns="67941" anchor="ctr">
            <a:spAutoFit/>
          </a:bodyPr>
          <a:lstStyle/>
          <a:p>
            <a:endParaRPr lang="en-US"/>
          </a:p>
        </p:txBody>
      </p:sp>
      <p:sp>
        <p:nvSpPr>
          <p:cNvPr id="34" name="Text Box 114"/>
          <p:cNvSpPr txBox="1">
            <a:spLocks noChangeArrowheads="1"/>
          </p:cNvSpPr>
          <p:nvPr/>
        </p:nvSpPr>
        <p:spPr bwMode="auto">
          <a:xfrm>
            <a:off x="7696200" y="3276600"/>
            <a:ext cx="400050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>
                <a:solidFill>
                  <a:schemeClr val="bg1"/>
                </a:solidFill>
              </a:rPr>
              <a:t>B</a:t>
            </a:r>
            <a:endParaRPr lang="en-US" altLang="zh-CN" sz="1400" i="1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grpSp>
        <p:nvGrpSpPr>
          <p:cNvPr id="35" name="Group 104"/>
          <p:cNvGrpSpPr>
            <a:grpSpLocks/>
          </p:cNvGrpSpPr>
          <p:nvPr/>
        </p:nvGrpSpPr>
        <p:grpSpPr bwMode="auto">
          <a:xfrm>
            <a:off x="8153400" y="3124200"/>
            <a:ext cx="344487" cy="1081087"/>
            <a:chOff x="612" y="1706"/>
            <a:chExt cx="217" cy="908"/>
          </a:xfrm>
        </p:grpSpPr>
        <p:sp>
          <p:nvSpPr>
            <p:cNvPr id="36" name="Rectangle 105"/>
            <p:cNvSpPr>
              <a:spLocks noChangeArrowheads="1"/>
            </p:cNvSpPr>
            <p:nvPr/>
          </p:nvSpPr>
          <p:spPr bwMode="auto">
            <a:xfrm>
              <a:off x="612" y="2160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  <p:sp>
          <p:nvSpPr>
            <p:cNvPr id="37" name="Rectangle 106"/>
            <p:cNvSpPr>
              <a:spLocks noChangeArrowheads="1"/>
            </p:cNvSpPr>
            <p:nvPr/>
          </p:nvSpPr>
          <p:spPr bwMode="auto">
            <a:xfrm>
              <a:off x="612" y="1706"/>
              <a:ext cx="217" cy="454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191084" tIns="44939" rIns="89877" bIns="67941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Text Box 116"/>
          <p:cNvSpPr txBox="1">
            <a:spLocks noChangeArrowheads="1"/>
          </p:cNvSpPr>
          <p:nvPr/>
        </p:nvSpPr>
        <p:spPr bwMode="auto">
          <a:xfrm>
            <a:off x="8080375" y="3433762"/>
            <a:ext cx="409575" cy="41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91084" tIns="44939" rIns="89877" bIns="67941">
            <a:spAutoFit/>
          </a:bodyPr>
          <a:lstStyle>
            <a:lvl1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985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985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2350"/>
              </a:lnSpc>
            </a:pPr>
            <a:r>
              <a:rPr lang="de-DE" sz="1400" i="1">
                <a:solidFill>
                  <a:schemeClr val="bg1"/>
                </a:solidFill>
              </a:rPr>
              <a:t>C</a:t>
            </a:r>
            <a:endParaRPr lang="en-US" altLang="zh-CN" sz="1400" i="1">
              <a:solidFill>
                <a:schemeClr val="bg1"/>
              </a:solidFill>
              <a:ea typeface="宋体" charset="0"/>
              <a:cs typeface="宋体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391400" y="3124200"/>
            <a:ext cx="1143000" cy="1447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191084" tIns="44939" rIns="89877" bIns="67941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898525" rtl="0" eaLnBrk="0" fontAlgn="base" latinLnBrk="0" hangingPunct="0">
              <a:lnSpc>
                <a:spcPts val="235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86600" y="36576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48600" y="4572000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261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62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62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62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6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2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62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62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6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6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6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6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62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6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62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6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6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62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617" grpId="0" animBg="1"/>
      <p:bldP spid="662618" grpId="0" animBg="1"/>
      <p:bldP spid="662625" grpId="0" animBg="1"/>
      <p:bldP spid="662626" grpId="0" animBg="1"/>
      <p:bldP spid="662638" grpId="0"/>
      <p:bldP spid="662639" grpId="0"/>
      <p:bldP spid="662640" grpId="0"/>
      <p:bldP spid="662641" grpId="0"/>
      <p:bldP spid="662642" grpId="0"/>
      <p:bldP spid="662644" grpId="0"/>
      <p:bldP spid="662646" grpId="0"/>
      <p:bldP spid="32" grpId="0"/>
      <p:bldP spid="32" grpId="1"/>
      <p:bldP spid="33" grpId="0" animBg="1"/>
      <p:bldP spid="33" grpId="1" animBg="1"/>
      <p:bldP spid="34" grpId="0"/>
      <p:bldP spid="34" grpId="1"/>
      <p:bldP spid="38" grpId="0"/>
      <p:bldP spid="38" grpId="1"/>
      <p:bldP spid="2" grpId="0" animBg="1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C103524819990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äsentation Springer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7D95CA"/>
      </a:accent1>
      <a:accent2>
        <a:srgbClr val="1860AB"/>
      </a:accent2>
      <a:accent3>
        <a:srgbClr val="FFFFFF"/>
      </a:accent3>
      <a:accent4>
        <a:srgbClr val="000000"/>
      </a:accent4>
      <a:accent5>
        <a:srgbClr val="BFC8E1"/>
      </a:accent5>
      <a:accent6>
        <a:srgbClr val="15569B"/>
      </a:accent6>
      <a:hlink>
        <a:srgbClr val="4E80BA"/>
      </a:hlink>
      <a:folHlink>
        <a:srgbClr val="7D95CA"/>
      </a:folHlink>
    </a:clrScheme>
    <a:fontScheme name="Präsentation Springer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91084" tIns="44939" rIns="89877" bIns="67941" numCol="1" anchor="t" anchorCtr="0" compatLnSpc="1">
        <a:prstTxWarp prst="textNoShape">
          <a:avLst/>
        </a:prstTxWarp>
        <a:spAutoFit/>
      </a:bodyPr>
      <a:lstStyle>
        <a:defPPr marL="0" marR="0" indent="0" algn="ctr" defTabSz="898525" rtl="0" eaLnBrk="0" fontAlgn="base" latinLnBrk="0" hangingPunct="0">
          <a:lnSpc>
            <a:spcPts val="235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191084" tIns="44939" rIns="89877" bIns="67941" numCol="1" anchor="t" anchorCtr="0" compatLnSpc="1">
        <a:prstTxWarp prst="textNoShape">
          <a:avLst/>
        </a:prstTxWarp>
        <a:spAutoFit/>
      </a:bodyPr>
      <a:lstStyle>
        <a:defPPr marL="0" marR="0" indent="0" algn="ctr" defTabSz="898525" rtl="0" eaLnBrk="0" fontAlgn="base" latinLnBrk="0" hangingPunct="0">
          <a:lnSpc>
            <a:spcPts val="235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Präsentation Springer 1">
        <a:dk1>
          <a:srgbClr val="000000"/>
        </a:dk1>
        <a:lt1>
          <a:srgbClr val="FFFFFF"/>
        </a:lt1>
        <a:dk2>
          <a:srgbClr val="104781"/>
        </a:dk2>
        <a:lt2>
          <a:srgbClr val="073668"/>
        </a:lt2>
        <a:accent1>
          <a:srgbClr val="18589C"/>
        </a:accent1>
        <a:accent2>
          <a:srgbClr val="2269B5"/>
        </a:accent2>
        <a:accent3>
          <a:srgbClr val="FFFFFF"/>
        </a:accent3>
        <a:accent4>
          <a:srgbClr val="000000"/>
        </a:accent4>
        <a:accent5>
          <a:srgbClr val="ABB4CB"/>
        </a:accent5>
        <a:accent6>
          <a:srgbClr val="1E5EA4"/>
        </a:accent6>
        <a:hlink>
          <a:srgbClr val="7D95CA"/>
        </a:hlink>
        <a:folHlink>
          <a:srgbClr val="EF26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urple05-97-00">
  <a:themeElements>
    <a:clrScheme name="purple05-97-00 1">
      <a:dk1>
        <a:srgbClr val="003366"/>
      </a:dk1>
      <a:lt1>
        <a:srgbClr val="CCECFF"/>
      </a:lt1>
      <a:dk2>
        <a:srgbClr val="7D1F7F"/>
      </a:dk2>
      <a:lt2>
        <a:srgbClr val="000000"/>
      </a:lt2>
      <a:accent1>
        <a:srgbClr val="CC0A00"/>
      </a:accent1>
      <a:accent2>
        <a:srgbClr val="39B018"/>
      </a:accent2>
      <a:accent3>
        <a:srgbClr val="E2F4FF"/>
      </a:accent3>
      <a:accent4>
        <a:srgbClr val="002A56"/>
      </a:accent4>
      <a:accent5>
        <a:srgbClr val="E2AAAA"/>
      </a:accent5>
      <a:accent6>
        <a:srgbClr val="339F15"/>
      </a:accent6>
      <a:hlink>
        <a:srgbClr val="CC6600"/>
      </a:hlink>
      <a:folHlink>
        <a:srgbClr val="0B5AB1"/>
      </a:folHlink>
    </a:clrScheme>
    <a:fontScheme name="purple05-97-00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urple05-97-00 1">
        <a:dk1>
          <a:srgbClr val="003366"/>
        </a:dk1>
        <a:lt1>
          <a:srgbClr val="CCECFF"/>
        </a:lt1>
        <a:dk2>
          <a:srgbClr val="7D1F7F"/>
        </a:dk2>
        <a:lt2>
          <a:srgbClr val="000000"/>
        </a:lt2>
        <a:accent1>
          <a:srgbClr val="CC0A00"/>
        </a:accent1>
        <a:accent2>
          <a:srgbClr val="39B018"/>
        </a:accent2>
        <a:accent3>
          <a:srgbClr val="E2F4FF"/>
        </a:accent3>
        <a:accent4>
          <a:srgbClr val="002A56"/>
        </a:accent4>
        <a:accent5>
          <a:srgbClr val="E2AAAA"/>
        </a:accent5>
        <a:accent6>
          <a:srgbClr val="339F15"/>
        </a:accent6>
        <a:hlink>
          <a:srgbClr val="CC6600"/>
        </a:hlink>
        <a:folHlink>
          <a:srgbClr val="0B5AB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Präsentation Springer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7D95CA"/>
      </a:accent1>
      <a:accent2>
        <a:srgbClr val="1860AB"/>
      </a:accent2>
      <a:accent3>
        <a:srgbClr val="FFFFFF"/>
      </a:accent3>
      <a:accent4>
        <a:srgbClr val="000000"/>
      </a:accent4>
      <a:accent5>
        <a:srgbClr val="BFC8E1"/>
      </a:accent5>
      <a:accent6>
        <a:srgbClr val="15569B"/>
      </a:accent6>
      <a:hlink>
        <a:srgbClr val="4E80BA"/>
      </a:hlink>
      <a:folHlink>
        <a:srgbClr val="7D95CA"/>
      </a:folHlink>
    </a:clrScheme>
    <a:fontScheme name="Präsentation Springer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rgbClr val="CCCCFF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7281" tIns="43641" rIns="87281" bIns="43641" numCol="1" anchor="t" anchorCtr="0" compatLnSpc="1">
        <a:prstTxWarp prst="textNoShape">
          <a:avLst/>
        </a:prstTxWarp>
        <a:spAutoFit/>
      </a:bodyPr>
      <a:lstStyle>
        <a:defPPr marL="0" marR="0" indent="0" algn="l" defTabSz="871538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rgbClr val="CCCCFF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7281" tIns="43641" rIns="87281" bIns="43641" numCol="1" anchor="t" anchorCtr="0" compatLnSpc="1">
        <a:prstTxWarp prst="textNoShape">
          <a:avLst/>
        </a:prstTxWarp>
        <a:spAutoFit/>
      </a:bodyPr>
      <a:lstStyle>
        <a:defPPr marL="0" marR="0" indent="0" algn="l" defTabSz="871538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Präsentation Springer 1">
        <a:dk1>
          <a:srgbClr val="000000"/>
        </a:dk1>
        <a:lt1>
          <a:srgbClr val="FFFFFF"/>
        </a:lt1>
        <a:dk2>
          <a:srgbClr val="104781"/>
        </a:dk2>
        <a:lt2>
          <a:srgbClr val="073668"/>
        </a:lt2>
        <a:accent1>
          <a:srgbClr val="18589C"/>
        </a:accent1>
        <a:accent2>
          <a:srgbClr val="2269B5"/>
        </a:accent2>
        <a:accent3>
          <a:srgbClr val="FFFFFF"/>
        </a:accent3>
        <a:accent4>
          <a:srgbClr val="000000"/>
        </a:accent4>
        <a:accent5>
          <a:srgbClr val="ABB4CB"/>
        </a:accent5>
        <a:accent6>
          <a:srgbClr val="1E5EA4"/>
        </a:accent6>
        <a:hlink>
          <a:srgbClr val="7D95CA"/>
        </a:hlink>
        <a:folHlink>
          <a:srgbClr val="EF26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Präsentation Springer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7D95CA"/>
      </a:accent1>
      <a:accent2>
        <a:srgbClr val="1860AB"/>
      </a:accent2>
      <a:accent3>
        <a:srgbClr val="FFFFFF"/>
      </a:accent3>
      <a:accent4>
        <a:srgbClr val="000000"/>
      </a:accent4>
      <a:accent5>
        <a:srgbClr val="BFC8E1"/>
      </a:accent5>
      <a:accent6>
        <a:srgbClr val="15569B"/>
      </a:accent6>
      <a:hlink>
        <a:srgbClr val="4E80BA"/>
      </a:hlink>
      <a:folHlink>
        <a:srgbClr val="7D95CA"/>
      </a:folHlink>
    </a:clrScheme>
    <a:fontScheme name="Präsentation Springer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rgbClr val="CCCCFF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7281" tIns="43641" rIns="87281" bIns="43641" numCol="1" anchor="t" anchorCtr="0" compatLnSpc="1">
        <a:prstTxWarp prst="textNoShape">
          <a:avLst/>
        </a:prstTxWarp>
        <a:spAutoFit/>
      </a:bodyPr>
      <a:lstStyle>
        <a:defPPr marL="0" marR="0" indent="0" algn="l" defTabSz="871538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rgbClr val="CCCCFF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87281" tIns="43641" rIns="87281" bIns="43641" numCol="1" anchor="t" anchorCtr="0" compatLnSpc="1">
        <a:prstTxWarp prst="textNoShape">
          <a:avLst/>
        </a:prstTxWarp>
        <a:spAutoFit/>
      </a:bodyPr>
      <a:lstStyle>
        <a:defPPr marL="0" marR="0" indent="0" algn="l" defTabSz="871538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Präsentation Springer 1">
        <a:dk1>
          <a:srgbClr val="000000"/>
        </a:dk1>
        <a:lt1>
          <a:srgbClr val="FFFFFF"/>
        </a:lt1>
        <a:dk2>
          <a:srgbClr val="104781"/>
        </a:dk2>
        <a:lt2>
          <a:srgbClr val="073668"/>
        </a:lt2>
        <a:accent1>
          <a:srgbClr val="18589C"/>
        </a:accent1>
        <a:accent2>
          <a:srgbClr val="2269B5"/>
        </a:accent2>
        <a:accent3>
          <a:srgbClr val="FFFFFF"/>
        </a:accent3>
        <a:accent4>
          <a:srgbClr val="000000"/>
        </a:accent4>
        <a:accent5>
          <a:srgbClr val="ABB4CB"/>
        </a:accent5>
        <a:accent6>
          <a:srgbClr val="1E5EA4"/>
        </a:accent6>
        <a:hlink>
          <a:srgbClr val="7D95CA"/>
        </a:hlink>
        <a:folHlink>
          <a:srgbClr val="EF26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DDB1280-0676-4822-8A4D-E954834AE2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TC103524819990</Template>
  <TotalTime>0</TotalTime>
  <Words>916</Words>
  <Application>Microsoft Office PowerPoint</Application>
  <PresentationFormat>On-screen Show (4:3)</PresentationFormat>
  <Paragraphs>261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3" baseType="lpstr">
      <vt:lpstr>ＭＳ Ｐゴシック</vt:lpstr>
      <vt:lpstr>宋体</vt:lpstr>
      <vt:lpstr>Arial</vt:lpstr>
      <vt:lpstr>Arial Narrow</vt:lpstr>
      <vt:lpstr>Calibri</vt:lpstr>
      <vt:lpstr>Symbol</vt:lpstr>
      <vt:lpstr>Times</vt:lpstr>
      <vt:lpstr>Times New Roman</vt:lpstr>
      <vt:lpstr>Tw Cen MT</vt:lpstr>
      <vt:lpstr>Wingdings</vt:lpstr>
      <vt:lpstr>Wingdings 2</vt:lpstr>
      <vt:lpstr>TC103524819990</vt:lpstr>
      <vt:lpstr>Präsentation Springer</vt:lpstr>
      <vt:lpstr>purple05-97-00</vt:lpstr>
      <vt:lpstr>1_Präsentation Springer</vt:lpstr>
      <vt:lpstr>2_Präsentation Springer</vt:lpstr>
      <vt:lpstr>Photo Editor-Foto</vt:lpstr>
      <vt:lpstr>PowerPoint Presentation</vt:lpstr>
      <vt:lpstr>What is EDA?</vt:lpstr>
      <vt:lpstr>What is EDA?</vt:lpstr>
      <vt:lpstr>Why Study EDA Algorithms?</vt:lpstr>
      <vt:lpstr>Course Overview</vt:lpstr>
      <vt:lpstr>Sneak Preview of the Problems</vt:lpstr>
      <vt:lpstr>Partitioning Problem</vt:lpstr>
      <vt:lpstr>Partitioning Problem</vt:lpstr>
      <vt:lpstr>Floorplanning Problem</vt:lpstr>
      <vt:lpstr>Floorplanning Problem</vt:lpstr>
      <vt:lpstr>Floorplanning Problem</vt:lpstr>
      <vt:lpstr>Placement</vt:lpstr>
      <vt:lpstr>Placement as an Optimization Problem</vt:lpstr>
      <vt:lpstr>Routing Problem</vt:lpstr>
      <vt:lpstr>Routing Problem</vt:lpstr>
      <vt:lpstr>Routing Problem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presentation for college course (globe design)</dc:title>
  <dc:creator/>
  <cp:keywords/>
  <cp:lastModifiedBy/>
  <cp:revision>1</cp:revision>
  <dcterms:modified xsi:type="dcterms:W3CDTF">2015-09-16T17:38:42Z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