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65" r:id="rId2"/>
    <p:sldId id="256" r:id="rId3"/>
    <p:sldId id="259" r:id="rId4"/>
    <p:sldId id="349" r:id="rId5"/>
    <p:sldId id="260" r:id="rId6"/>
    <p:sldId id="350" r:id="rId7"/>
    <p:sldId id="351" r:id="rId8"/>
    <p:sldId id="352" r:id="rId9"/>
    <p:sldId id="265" r:id="rId10"/>
    <p:sldId id="267" r:id="rId11"/>
    <p:sldId id="268" r:id="rId12"/>
    <p:sldId id="370" r:id="rId13"/>
    <p:sldId id="269" r:id="rId14"/>
    <p:sldId id="272" r:id="rId15"/>
    <p:sldId id="364" r:id="rId16"/>
    <p:sldId id="369" r:id="rId17"/>
    <p:sldId id="275" r:id="rId18"/>
    <p:sldId id="276" r:id="rId19"/>
    <p:sldId id="353" r:id="rId20"/>
    <p:sldId id="354" r:id="rId21"/>
    <p:sldId id="358" r:id="rId22"/>
    <p:sldId id="362" r:id="rId23"/>
    <p:sldId id="355" r:id="rId24"/>
    <p:sldId id="373" r:id="rId25"/>
    <p:sldId id="356" r:id="rId26"/>
    <p:sldId id="357" r:id="rId27"/>
    <p:sldId id="372" r:id="rId28"/>
    <p:sldId id="363" r:id="rId29"/>
  </p:sldIdLst>
  <p:sldSz cx="9906000" cy="6858000" type="A4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142" y="-1008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r>
              <a:rPr lang="en-US"/>
              <a:t>lec03-algorithmanalysis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69D616A6-DB9E-4976-A098-03CD497EE3B3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883920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9D63DB80-5BE0-49E1-BF50-BF12A166AD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96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lec03-algorithmanalysis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075043-7763-45BD-A4CB-3753A4DEB560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89013" y="696913"/>
            <a:ext cx="5035550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8013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110F81-78E1-4359-968D-3798F629E6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993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1200"/>
              <a:t>lec03-algorithmanalysis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E55436AA-2C0D-4A42-B9F1-1ADA4FF75C9E}" type="datetime4">
              <a:rPr lang="en-US" sz="1200"/>
              <a:pPr/>
              <a:t>January 28, 2015</a:t>
            </a:fld>
            <a:endParaRPr 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607CFF3C-EF5F-409A-9675-BE04545757BD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741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696913"/>
            <a:ext cx="5032375" cy="3484562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Times New Roman" pitchFamily="-84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1990F-0C8F-403F-B4F2-FFA6F853E4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5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BF868-4046-4E09-9D4F-1F75221E6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0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A976B4-547F-4C83-B90F-CAE366A229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4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9E49A-2F04-44D0-B662-E873511101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2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72B69E-B3F5-42D2-8CEA-2EF3CB977B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5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41E384-483B-4555-8973-15B5AEE487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7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E151D-B88A-4DD1-8ED0-75B4DC6AF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CB93D-3AB1-4CD1-B7BB-209A897B55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0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D5867-369E-49AE-89C3-E6C621F5A2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3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23441B-1981-4CE5-997A-7E9B88E32C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5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FA7BF-0D1A-485B-B587-A92F83E37F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7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9296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D752FF2-CE57-4AB3-A7F2-D35F63C8DB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pitchFamily="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t-the-knot.org/recurrence/hanoi.s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9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Analysis of Algorithms</a:t>
            </a:r>
            <a:endParaRPr lang="en-US" smtClean="0">
              <a:ea typeface="ＭＳ Ｐゴシック" pitchFamily="-84" charset="-128"/>
            </a:endParaRP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74C8419B-08A2-4249-B503-F69559C211CB}" type="slidenum">
              <a:rPr lang="en-US" sz="800"/>
              <a:pPr/>
              <a:t>1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46A45245-EB02-4DF8-AF9F-006B6DCE1040}" type="slidenum">
              <a:rPr lang="en-US" sz="800"/>
              <a:pPr/>
              <a:t>10</a:t>
            </a:fld>
            <a:endParaRPr 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372600" cy="914400"/>
          </a:xfrm>
        </p:spPr>
        <p:txBody>
          <a:bodyPr/>
          <a:lstStyle/>
          <a:p>
            <a:pPr algn="l"/>
            <a:r>
              <a:rPr lang="en-US" smtClean="0">
                <a:ea typeface="ＭＳ Ｐゴシック" pitchFamily="-84" charset="-128"/>
              </a:rPr>
              <a:t>Order-of-Magnitude Analysis and				            Big-O Notation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If  </a:t>
            </a:r>
            <a:r>
              <a:rPr lang="en-US" i="1" smtClean="0">
                <a:ea typeface="ＭＳ Ｐゴシック" pitchFamily="-84" charset="-128"/>
              </a:rPr>
              <a:t>Algorithm A requires time proportional to f(n),		          </a:t>
            </a:r>
            <a:r>
              <a:rPr lang="en-US" smtClean="0">
                <a:ea typeface="ＭＳ Ｐゴシック" pitchFamily="-84" charset="-128"/>
              </a:rPr>
              <a:t>             it is said to be </a:t>
            </a:r>
            <a:r>
              <a:rPr lang="en-US" b="1" smtClean="0">
                <a:ea typeface="ＭＳ Ｐゴシック" pitchFamily="-84" charset="-128"/>
              </a:rPr>
              <a:t>order f(n),</a:t>
            </a:r>
            <a:r>
              <a:rPr lang="en-US" smtClean="0">
                <a:ea typeface="ＭＳ Ｐゴシック" pitchFamily="-84" charset="-128"/>
              </a:rPr>
              <a:t> and it is denoted as </a:t>
            </a:r>
            <a:r>
              <a:rPr lang="en-US" b="1" smtClean="0">
                <a:ea typeface="ＭＳ Ｐゴシック" pitchFamily="-84" charset="-128"/>
              </a:rPr>
              <a:t>O(f(n))</a:t>
            </a: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b="1" smtClean="0">
                <a:ea typeface="ＭＳ Ｐゴシック" pitchFamily="-84" charset="-128"/>
              </a:rPr>
              <a:t>f(n)</a:t>
            </a:r>
            <a:r>
              <a:rPr lang="en-US" smtClean="0">
                <a:ea typeface="ＭＳ Ｐゴシック" pitchFamily="-84" charset="-128"/>
              </a:rPr>
              <a:t> is called the algorithm’s </a:t>
            </a:r>
            <a:r>
              <a:rPr lang="en-US" b="1" smtClean="0">
                <a:ea typeface="ＭＳ Ｐゴシック" pitchFamily="-84" charset="-128"/>
              </a:rPr>
              <a:t>growth-rate function</a:t>
            </a:r>
            <a:endParaRPr lang="en-US" smtClean="0">
              <a:ea typeface="ＭＳ Ｐゴシック" pitchFamily="-84" charset="-128"/>
            </a:endParaRP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Since the capital O is used in the notation,                                             this notation is called the </a:t>
            </a:r>
            <a:r>
              <a:rPr lang="en-US" b="1" smtClean="0">
                <a:ea typeface="ＭＳ Ｐゴシック" pitchFamily="-84" charset="-128"/>
              </a:rPr>
              <a:t>Big-O notation</a:t>
            </a:r>
            <a:endParaRPr lang="en-US" smtClean="0">
              <a:ea typeface="ＭＳ Ｐゴシック" pitchFamily="-84" charset="-128"/>
            </a:endParaRPr>
          </a:p>
          <a:p>
            <a:endParaRPr lang="en-US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b="1" smtClean="0">
              <a:ea typeface="ＭＳ Ｐゴシック" pitchFamily="-84" charset="-128"/>
            </a:endParaRPr>
          </a:p>
          <a:p>
            <a:pPr lvl="1"/>
            <a:endParaRPr lang="en-US" sz="1800" b="1" i="1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66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6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B4306C8C-A29F-4300-A35A-E10D4647F4C0}" type="slidenum">
              <a:rPr lang="en-US" sz="800"/>
              <a:pPr/>
              <a:t>11</a:t>
            </a:fld>
            <a:endParaRPr lang="en-US" sz="800"/>
          </a:p>
        </p:txBody>
      </p:sp>
      <p:sp>
        <p:nvSpPr>
          <p:cNvPr id="26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6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i="1" smtClean="0">
                <a:solidFill>
                  <a:srgbClr val="FF0000"/>
                </a:solidFill>
                <a:ea typeface="ＭＳ Ｐゴシック" pitchFamily="-84" charset="-128"/>
              </a:rPr>
              <a:t>Definition:</a:t>
            </a:r>
          </a:p>
          <a:p>
            <a:pPr>
              <a:buFontTx/>
              <a:buNone/>
            </a:pPr>
            <a:endParaRPr 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sz="2800" b="1" i="1" smtClean="0">
              <a:ea typeface="ＭＳ Ｐゴシック" pitchFamily="-84" charset="-128"/>
            </a:endParaRPr>
          </a:p>
          <a:p>
            <a:r>
              <a:rPr lang="en-US" sz="2800" smtClean="0">
                <a:ea typeface="ＭＳ Ｐゴシック" pitchFamily="-84" charset="-128"/>
              </a:rPr>
              <a:t>Algorithm A </a:t>
            </a:r>
            <a:r>
              <a:rPr lang="en-US" sz="2800" smtClean="0">
                <a:solidFill>
                  <a:srgbClr val="FF0000"/>
                </a:solidFill>
                <a:ea typeface="ＭＳ Ｐゴシック" pitchFamily="-84" charset="-128"/>
              </a:rPr>
              <a:t>is order of            </a:t>
            </a:r>
            <a:r>
              <a:rPr lang="en-US" sz="2800" smtClean="0">
                <a:ea typeface="ＭＳ Ｐゴシック" pitchFamily="-84" charset="-128"/>
              </a:rPr>
              <a:t>if it requires no more than                                           	          time units to solve a problem of size </a:t>
            </a:r>
          </a:p>
          <a:p>
            <a:pPr lvl="1"/>
            <a:r>
              <a:rPr lang="en-US" sz="2200" smtClean="0">
                <a:ea typeface="ＭＳ Ｐゴシック" pitchFamily="-84" charset="-128"/>
              </a:rPr>
              <a:t>There may exist many values of </a:t>
            </a:r>
            <a:r>
              <a:rPr lang="en-US" sz="2200" i="1" smtClean="0">
                <a:ea typeface="ＭＳ Ｐゴシック" pitchFamily="-84" charset="-128"/>
              </a:rPr>
              <a:t>c</a:t>
            </a:r>
            <a:r>
              <a:rPr lang="en-US" sz="2200" smtClean="0">
                <a:ea typeface="ＭＳ Ｐゴシック" pitchFamily="-84" charset="-128"/>
              </a:rPr>
              <a:t> and </a:t>
            </a:r>
            <a:r>
              <a:rPr lang="en-US" sz="2200" i="1" smtClean="0">
                <a:ea typeface="ＭＳ Ｐゴシック" pitchFamily="-84" charset="-128"/>
              </a:rPr>
              <a:t>n</a:t>
            </a:r>
            <a:r>
              <a:rPr lang="en-US" sz="2200" baseline="-25000" smtClean="0">
                <a:ea typeface="ＭＳ Ｐゴシック" pitchFamily="-84" charset="-128"/>
              </a:rPr>
              <a:t>0</a:t>
            </a:r>
          </a:p>
          <a:p>
            <a:endParaRPr lang="en-US" sz="2800" smtClean="0">
              <a:ea typeface="ＭＳ Ｐゴシック" pitchFamily="-84" charset="-128"/>
            </a:endParaRPr>
          </a:p>
          <a:p>
            <a:r>
              <a:rPr lang="tr-TR" sz="2800" smtClean="0">
                <a:ea typeface="ＭＳ Ｐゴシック" pitchFamily="-84" charset="-128"/>
              </a:rPr>
              <a:t>More informally,               is </a:t>
            </a:r>
            <a:r>
              <a:rPr lang="tr-TR" sz="2800" smtClean="0">
                <a:solidFill>
                  <a:srgbClr val="FF0000"/>
                </a:solidFill>
                <a:ea typeface="ＭＳ Ｐゴシック" pitchFamily="-84" charset="-128"/>
              </a:rPr>
              <a:t>an upper bound </a:t>
            </a:r>
            <a:r>
              <a:rPr lang="tr-TR" sz="2800" smtClean="0">
                <a:ea typeface="ＭＳ Ｐゴシック" pitchFamily="-84" charset="-128"/>
              </a:rPr>
              <a:t>on </a:t>
            </a:r>
            <a:endParaRPr lang="en-US" sz="2800" smtClean="0">
              <a:ea typeface="ＭＳ Ｐゴシック" pitchFamily="-84" charset="-128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609600" y="1603375"/>
          <a:ext cx="81534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Εξίσωση" r:id="rId3" imgW="3327120" imgH="457200" progId="Equation.3">
                  <p:embed/>
                </p:oleObj>
              </mc:Choice>
              <mc:Fallback>
                <p:oleObj name="Εξίσωση" r:id="rId3" imgW="332712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3375"/>
                        <a:ext cx="8153400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944563" y="3494088"/>
          <a:ext cx="120491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Εξίσωση" r:id="rId5" imgW="482400" imgH="203040" progId="Equation.3">
                  <p:embed/>
                </p:oleObj>
              </mc:Choice>
              <mc:Fallback>
                <p:oleObj name="Εξίσωση" r:id="rId5" imgW="48240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3494088"/>
                        <a:ext cx="120491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329113" y="3073400"/>
          <a:ext cx="7921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Εξίσωση" r:id="rId7" imgW="342720" imgH="203040" progId="Equation.3">
                  <p:embed/>
                </p:oleObj>
              </mc:Choice>
              <mc:Fallback>
                <p:oleObj name="Εξίσωση" r:id="rId7" imgW="34272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9113" y="3073400"/>
                        <a:ext cx="7921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577138" y="3581400"/>
          <a:ext cx="9969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1" name="Equation" r:id="rId9" imgW="355600" imgH="165100" progId="Equation.3">
                  <p:embed/>
                </p:oleObj>
              </mc:Choice>
              <mc:Fallback>
                <p:oleObj name="Equation" r:id="rId9" imgW="355600" imgH="165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3581400"/>
                        <a:ext cx="99695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637" name="Straight Connector 11"/>
          <p:cNvCxnSpPr>
            <a:cxnSpLocks noChangeShapeType="1"/>
          </p:cNvCxnSpPr>
          <p:nvPr/>
        </p:nvCxnSpPr>
        <p:spPr bwMode="auto">
          <a:xfrm>
            <a:off x="762000" y="2057400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3336925" y="4953000"/>
          <a:ext cx="12049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name="Εξίσωση" r:id="rId11" imgW="482400" imgH="203040" progId="Equation.3">
                  <p:embed/>
                </p:oleObj>
              </mc:Choice>
              <mc:Fallback>
                <p:oleObj name="Εξίσωση" r:id="rId11" imgW="4824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4953000"/>
                        <a:ext cx="120491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12"/>
          <p:cNvGraphicFramePr>
            <a:graphicFrameLocks noChangeAspect="1"/>
          </p:cNvGraphicFramePr>
          <p:nvPr/>
        </p:nvGraphicFramePr>
        <p:xfrm>
          <a:off x="7634288" y="4953000"/>
          <a:ext cx="742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Εξίσωση" r:id="rId13" imgW="330120" imgH="203040" progId="Equation.3">
                  <p:embed/>
                </p:oleObj>
              </mc:Choice>
              <mc:Fallback>
                <p:oleObj name="Εξίσωση" r:id="rId13" imgW="330120" imgH="203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4288" y="4953000"/>
                        <a:ext cx="7429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4572000"/>
            <a:ext cx="9296400" cy="1524000"/>
          </a:xfrm>
        </p:spPr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Big-O definition implies: constant n</a:t>
            </a:r>
            <a:r>
              <a:rPr lang="tr-TR" baseline="-25000" smtClean="0">
                <a:ea typeface="ＭＳ Ｐゴシック" pitchFamily="-84" charset="-128"/>
              </a:rPr>
              <a:t>0</a:t>
            </a:r>
            <a:r>
              <a:rPr lang="tr-TR" smtClean="0">
                <a:ea typeface="ＭＳ Ｐゴシック" pitchFamily="-84" charset="-128"/>
              </a:rPr>
              <a:t> beyond which it is satisfied</a:t>
            </a:r>
          </a:p>
          <a:p>
            <a:endParaRPr lang="tr-TR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We do not care about small values of n</a:t>
            </a:r>
            <a:endParaRPr lang="en-US" smtClean="0">
              <a:ea typeface="ＭＳ Ｐゴシック" pitchFamily="-84" charset="-128"/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34273DA4-F20F-42A9-8E10-4F34324E5D37}" type="slidenum">
              <a:rPr lang="en-US" sz="800"/>
              <a:pPr/>
              <a:t>12</a:t>
            </a:fld>
            <a:endParaRPr lang="en-US" sz="800"/>
          </a:p>
        </p:txBody>
      </p:sp>
      <p:pic>
        <p:nvPicPr>
          <p:cNvPr id="276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8432800" cy="299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1676400" y="3733800"/>
            <a:ext cx="7162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tr-TR">
                <a:solidFill>
                  <a:srgbClr val="FF0000"/>
                </a:solidFill>
              </a:rPr>
              <a:t>   </a:t>
            </a:r>
            <a:r>
              <a:rPr lang="en-US">
                <a:solidFill>
                  <a:srgbClr val="FF0000"/>
                </a:solidFill>
              </a:rPr>
              <a:t>O</a:t>
            </a:r>
            <a:r>
              <a:rPr lang="tr-TR">
                <a:solidFill>
                  <a:srgbClr val="FF0000"/>
                </a:solidFill>
              </a:rPr>
              <a:t>(n)                           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l-GR">
                <a:solidFill>
                  <a:srgbClr val="FF0000"/>
                </a:solidFill>
              </a:rPr>
              <a:t>Ω</a:t>
            </a:r>
            <a:r>
              <a:rPr lang="tr-TR">
                <a:solidFill>
                  <a:srgbClr val="FF0000"/>
                </a:solidFill>
              </a:rPr>
              <a:t>(n)                           </a:t>
            </a:r>
            <a:r>
              <a:rPr lang="el-GR">
                <a:solidFill>
                  <a:srgbClr val="FF0000"/>
                </a:solidFill>
              </a:rPr>
              <a:t>Θ</a:t>
            </a:r>
            <a:r>
              <a:rPr lang="tr-TR">
                <a:solidFill>
                  <a:srgbClr val="FF0000"/>
                </a:solidFill>
              </a:rPr>
              <a:t>(n)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7657" name="Rectangle 16"/>
          <p:cNvSpPr>
            <a:spLocks noChangeArrowheads="1"/>
          </p:cNvSpPr>
          <p:nvPr/>
        </p:nvSpPr>
        <p:spPr bwMode="auto">
          <a:xfrm>
            <a:off x="2971800" y="1535113"/>
            <a:ext cx="7493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c*f(n)</a:t>
            </a:r>
            <a:endParaRPr lang="en-US" sz="1800"/>
          </a:p>
        </p:txBody>
      </p:sp>
      <p:sp>
        <p:nvSpPr>
          <p:cNvPr id="27658" name="Rectangle 17"/>
          <p:cNvSpPr>
            <a:spLocks noChangeArrowheads="1"/>
          </p:cNvSpPr>
          <p:nvPr/>
        </p:nvSpPr>
        <p:spPr bwMode="auto">
          <a:xfrm>
            <a:off x="3200400" y="22098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T(n)</a:t>
            </a:r>
            <a:endParaRPr lang="en-US" sz="1800"/>
          </a:p>
        </p:txBody>
      </p:sp>
      <p:sp>
        <p:nvSpPr>
          <p:cNvPr id="27659" name="Rectangle 18"/>
          <p:cNvSpPr>
            <a:spLocks noChangeArrowheads="1"/>
          </p:cNvSpPr>
          <p:nvPr/>
        </p:nvSpPr>
        <p:spPr bwMode="auto">
          <a:xfrm>
            <a:off x="5638800" y="19050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T(n)</a:t>
            </a:r>
            <a:endParaRPr lang="en-US" sz="1800"/>
          </a:p>
        </p:txBody>
      </p:sp>
      <p:sp>
        <p:nvSpPr>
          <p:cNvPr id="27660" name="Rectangle 19"/>
          <p:cNvSpPr>
            <a:spLocks noChangeArrowheads="1"/>
          </p:cNvSpPr>
          <p:nvPr/>
        </p:nvSpPr>
        <p:spPr bwMode="auto">
          <a:xfrm>
            <a:off x="5638800" y="2286000"/>
            <a:ext cx="749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c*f(n)</a:t>
            </a:r>
            <a:endParaRPr lang="en-US" sz="1800"/>
          </a:p>
        </p:txBody>
      </p:sp>
      <p:sp>
        <p:nvSpPr>
          <p:cNvPr id="27661" name="Rectangle 20"/>
          <p:cNvSpPr>
            <a:spLocks noChangeArrowheads="1"/>
          </p:cNvSpPr>
          <p:nvPr/>
        </p:nvSpPr>
        <p:spPr bwMode="auto">
          <a:xfrm>
            <a:off x="8242300" y="14478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c</a:t>
            </a:r>
            <a:r>
              <a:rPr lang="tr-TR" sz="1800" baseline="-25000">
                <a:solidFill>
                  <a:srgbClr val="FF0000"/>
                </a:solidFill>
              </a:rPr>
              <a:t>1</a:t>
            </a:r>
            <a:r>
              <a:rPr lang="tr-TR" sz="1800">
                <a:solidFill>
                  <a:srgbClr val="FF0000"/>
                </a:solidFill>
              </a:rPr>
              <a:t>*f(n)</a:t>
            </a:r>
            <a:endParaRPr lang="en-US" sz="1800"/>
          </a:p>
        </p:txBody>
      </p:sp>
      <p:sp>
        <p:nvSpPr>
          <p:cNvPr id="27662" name="Rectangle 21"/>
          <p:cNvSpPr>
            <a:spLocks noChangeArrowheads="1"/>
          </p:cNvSpPr>
          <p:nvPr/>
        </p:nvSpPr>
        <p:spPr bwMode="auto">
          <a:xfrm>
            <a:off x="8534400" y="23622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c</a:t>
            </a:r>
            <a:r>
              <a:rPr lang="tr-TR" sz="1800" baseline="-25000">
                <a:solidFill>
                  <a:srgbClr val="FF0000"/>
                </a:solidFill>
              </a:rPr>
              <a:t>2</a:t>
            </a:r>
            <a:r>
              <a:rPr lang="tr-TR" sz="1800">
                <a:solidFill>
                  <a:srgbClr val="FF0000"/>
                </a:solidFill>
              </a:rPr>
              <a:t>*f(n)</a:t>
            </a:r>
            <a:endParaRPr lang="en-US" sz="1800"/>
          </a:p>
        </p:txBody>
      </p:sp>
      <p:sp>
        <p:nvSpPr>
          <p:cNvPr id="27663" name="Rectangle 22"/>
          <p:cNvSpPr>
            <a:spLocks noChangeArrowheads="1"/>
          </p:cNvSpPr>
          <p:nvPr/>
        </p:nvSpPr>
        <p:spPr bwMode="auto">
          <a:xfrm>
            <a:off x="8320088" y="1905000"/>
            <a:ext cx="595312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T(n)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E60A4CE3-0990-4396-B911-49514FD7AF06}" type="slidenum">
              <a:rPr lang="en-US" sz="800"/>
              <a:pPr/>
              <a:t>13</a:t>
            </a:fld>
            <a:endParaRPr lang="en-US" sz="800"/>
          </a:p>
        </p:txBody>
      </p:sp>
      <p:sp>
        <p:nvSpPr>
          <p:cNvPr id="2867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Example</a:t>
            </a:r>
          </a:p>
        </p:txBody>
      </p:sp>
      <p:sp>
        <p:nvSpPr>
          <p:cNvPr id="286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267200"/>
          </a:xfrm>
        </p:spPr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Show that                                               is order of   </a:t>
            </a:r>
          </a:p>
          <a:p>
            <a:pPr lvl="1"/>
            <a:r>
              <a:rPr lang="en-US" sz="2200" smtClean="0">
                <a:ea typeface="ＭＳ Ｐゴシック" pitchFamily="-84" charset="-128"/>
              </a:rPr>
              <a:t>Show that there exist constants </a:t>
            </a:r>
            <a:r>
              <a:rPr lang="en-US" sz="2200" i="1" smtClean="0">
                <a:ea typeface="ＭＳ Ｐゴシック" pitchFamily="-84" charset="-128"/>
              </a:rPr>
              <a:t>c</a:t>
            </a:r>
            <a:r>
              <a:rPr lang="en-US" sz="2200" smtClean="0">
                <a:ea typeface="ＭＳ Ｐゴシック" pitchFamily="-84" charset="-128"/>
              </a:rPr>
              <a:t> and </a:t>
            </a:r>
            <a:r>
              <a:rPr lang="en-US" sz="2200" i="1" smtClean="0">
                <a:ea typeface="ＭＳ Ｐゴシック" pitchFamily="-84" charset="-128"/>
              </a:rPr>
              <a:t>n</a:t>
            </a:r>
            <a:r>
              <a:rPr lang="en-US" sz="2200" baseline="-25000" smtClean="0">
                <a:ea typeface="ＭＳ Ｐゴシック" pitchFamily="-84" charset="-128"/>
              </a:rPr>
              <a:t>0</a:t>
            </a:r>
            <a:r>
              <a:rPr lang="en-US" sz="2200" smtClean="0">
                <a:ea typeface="ＭＳ Ｐゴシック" pitchFamily="-84" charset="-128"/>
              </a:rPr>
              <a:t> that satisfy the condition</a:t>
            </a:r>
          </a:p>
          <a:p>
            <a:pPr lvl="1">
              <a:buFontTx/>
              <a:buNone/>
            </a:pPr>
            <a:endParaRPr 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sz="220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i="1" smtClean="0">
                <a:ea typeface="ＭＳ Ｐゴシック" pitchFamily="-84" charset="-128"/>
              </a:rPr>
              <a:t>	</a:t>
            </a:r>
            <a:endParaRPr lang="en-US" smtClean="0">
              <a:ea typeface="ＭＳ Ｐゴシック" pitchFamily="-84" charset="-128"/>
            </a:endParaRPr>
          </a:p>
        </p:txBody>
      </p:sp>
      <p:pic>
        <p:nvPicPr>
          <p:cNvPr id="7" name="Picture 3" descr="Carrano0902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52800"/>
            <a:ext cx="533400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306638" y="1219200"/>
          <a:ext cx="30273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Equation" r:id="rId4" imgW="1079500" imgH="177800" progId="Equation.3">
                  <p:embed/>
                </p:oleObj>
              </mc:Choice>
              <mc:Fallback>
                <p:oleObj name="Equation" r:id="rId4" imgW="1079500" imgH="177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1219200"/>
                        <a:ext cx="30273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115175" y="1219200"/>
          <a:ext cx="9620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Equation" r:id="rId6" imgW="342900" imgH="177800" progId="Equation.3">
                  <p:embed/>
                </p:oleObj>
              </mc:Choice>
              <mc:Fallback>
                <p:oleObj name="Equation" r:id="rId6" imgW="342900" imgH="177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175" y="1219200"/>
                        <a:ext cx="9620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38200" y="28956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b="1">
                <a:solidFill>
                  <a:srgbClr val="FF0000"/>
                </a:solidFill>
              </a:rPr>
              <a:t>Try</a:t>
            </a:r>
            <a:r>
              <a:rPr lang="en-US" b="1" i="1">
                <a:solidFill>
                  <a:srgbClr val="FF0000"/>
                </a:solidFill>
              </a:rPr>
              <a:t> c = 3</a:t>
            </a:r>
            <a:r>
              <a:rPr lang="en-US" b="1">
                <a:solidFill>
                  <a:srgbClr val="FF0000"/>
                </a:solidFill>
              </a:rPr>
              <a:t> and </a:t>
            </a:r>
            <a:r>
              <a:rPr lang="en-US" b="1" i="1">
                <a:solidFill>
                  <a:srgbClr val="FF0000"/>
                </a:solidFill>
              </a:rPr>
              <a:t>n</a:t>
            </a:r>
            <a:r>
              <a:rPr lang="en-US" b="1" baseline="-25000">
                <a:solidFill>
                  <a:srgbClr val="FF0000"/>
                </a:solidFill>
              </a:rPr>
              <a:t>0</a:t>
            </a:r>
            <a:r>
              <a:rPr lang="en-US" b="1">
                <a:solidFill>
                  <a:srgbClr val="FF0000"/>
                </a:solidFill>
              </a:rPr>
              <a:t>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6BE61522-F211-42FD-9D19-31450EA801FA}" type="slidenum">
              <a:rPr lang="en-US" sz="800"/>
              <a:pPr/>
              <a:t>14</a:t>
            </a:fld>
            <a:endParaRPr lang="en-US" sz="8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grpSp>
        <p:nvGrpSpPr>
          <p:cNvPr id="29701" name="Group 7"/>
          <p:cNvGrpSpPr>
            <a:grpSpLocks/>
          </p:cNvGrpSpPr>
          <p:nvPr/>
        </p:nvGrpSpPr>
        <p:grpSpPr bwMode="auto">
          <a:xfrm>
            <a:off x="228600" y="838200"/>
            <a:ext cx="8915400" cy="5734050"/>
            <a:chOff x="457200" y="838200"/>
            <a:chExt cx="8915400" cy="5734081"/>
          </a:xfrm>
        </p:grpSpPr>
        <p:pic>
          <p:nvPicPr>
            <p:cNvPr id="29702" name="Picture 3" descr="Carrano0903_B.pct                                              000C86EC The Brain                      B3A96F87: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838200"/>
              <a:ext cx="8382000" cy="573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3" name="TextBox 6"/>
            <p:cNvSpPr txBox="1">
              <a:spLocks noChangeArrowheads="1"/>
            </p:cNvSpPr>
            <p:nvPr/>
          </p:nvSpPr>
          <p:spPr bwMode="auto">
            <a:xfrm>
              <a:off x="457200" y="914400"/>
              <a:ext cx="990600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9pPr>
            </a:lstStyle>
            <a:p>
              <a:endParaRPr lang="tr-TR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Fundamentals of Computer Science II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072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16BB6C87-986A-4F37-9359-0FB3F14D04BE}" type="slidenum">
              <a:rPr lang="en-US" sz="800"/>
              <a:pPr/>
              <a:t>15</a:t>
            </a:fld>
            <a:endParaRPr lang="en-US" sz="800"/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71650"/>
            <a:ext cx="8418513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174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Any algorithm with 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n!</a:t>
            </a:r>
            <a:r>
              <a:rPr lang="tr-TR" smtClean="0">
                <a:ea typeface="ＭＳ Ｐゴシック" pitchFamily="-84" charset="-128"/>
              </a:rPr>
              <a:t> complexity is useless for n&gt;=20</a:t>
            </a:r>
          </a:p>
          <a:p>
            <a:endParaRPr lang="tr-TR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Algorithms with 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baseline="30000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smtClean="0">
                <a:ea typeface="ＭＳ Ｐゴシック" pitchFamily="-84" charset="-128"/>
              </a:rPr>
              <a:t> running time is impractical for n&gt;=40</a:t>
            </a:r>
          </a:p>
          <a:p>
            <a:endParaRPr lang="tr-TR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Algorithms with 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baseline="30000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smtClean="0">
                <a:ea typeface="ＭＳ Ｐゴシック" pitchFamily="-84" charset="-128"/>
              </a:rPr>
              <a:t> running time is usable up to n=10,000</a:t>
            </a:r>
          </a:p>
          <a:p>
            <a:pPr lvl="1"/>
            <a:r>
              <a:rPr lang="tr-TR" sz="1800" smtClean="0">
                <a:ea typeface="ＭＳ Ｐゴシック" pitchFamily="-84" charset="-128"/>
              </a:rPr>
              <a:t>But not useful for n&gt;1,000,000</a:t>
            </a:r>
          </a:p>
          <a:p>
            <a:pPr lvl="1"/>
            <a:endParaRPr lang="tr-TR" sz="1800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Linear time (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smtClean="0">
                <a:ea typeface="ＭＳ Ｐゴシック" pitchFamily="-84" charset="-128"/>
              </a:rPr>
              <a:t>) and 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n log n </a:t>
            </a:r>
            <a:r>
              <a:rPr lang="tr-TR" smtClean="0">
                <a:ea typeface="ＭＳ Ｐゴシック" pitchFamily="-84" charset="-128"/>
              </a:rPr>
              <a:t>algorithms remain practical even for one billion items</a:t>
            </a:r>
          </a:p>
          <a:p>
            <a:endParaRPr lang="tr-TR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Algorithms with 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log n</a:t>
            </a:r>
            <a:r>
              <a:rPr lang="tr-TR" smtClean="0">
                <a:ea typeface="ＭＳ Ｐゴシック" pitchFamily="-84" charset="-128"/>
              </a:rPr>
              <a:t> complexity is practical for any value of n</a:t>
            </a:r>
            <a:endParaRPr lang="en-US" smtClean="0">
              <a:ea typeface="ＭＳ Ｐゴシック" pitchFamily="-84" charset="-128"/>
            </a:endParaRPr>
          </a:p>
        </p:txBody>
      </p:sp>
      <p:sp>
        <p:nvSpPr>
          <p:cNvPr id="3174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17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1A1BD94E-8BAB-489F-A45C-F0CA2EDF1E2A}" type="slidenum">
              <a:rPr lang="en-US" sz="800"/>
              <a:pPr/>
              <a:t>16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82002436-E708-47B0-9001-D3B65D6309F3}" type="slidenum">
              <a:rPr lang="en-US" sz="800"/>
              <a:pPr/>
              <a:t>17</a:t>
            </a:fld>
            <a:endParaRPr lang="en-US" sz="80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Properties of Growth-Rate Functions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i="1" smtClean="0">
                <a:ea typeface="ＭＳ Ｐゴシック" pitchFamily="-84" charset="-128"/>
              </a:rPr>
              <a:t>We can ignore the low-order terms</a:t>
            </a:r>
            <a:endParaRPr lang="en-US" smtClean="0">
              <a:ea typeface="ＭＳ Ｐゴシック" pitchFamily="-84" charset="-128"/>
            </a:endParaRPr>
          </a:p>
          <a:p>
            <a:pPr marL="800100" lvl="1" indent="-342900"/>
            <a:r>
              <a:rPr lang="en-US" sz="2200" smtClean="0">
                <a:ea typeface="ＭＳ Ｐゴシック" pitchFamily="-84" charset="-128"/>
              </a:rPr>
              <a:t>If an algorithm is O(n</a:t>
            </a:r>
            <a:r>
              <a:rPr lang="en-US" sz="2200" baseline="30000" smtClean="0">
                <a:ea typeface="ＭＳ Ｐゴシック" pitchFamily="-84" charset="-128"/>
              </a:rPr>
              <a:t>3</a:t>
            </a:r>
            <a:r>
              <a:rPr lang="en-US" sz="2200" smtClean="0">
                <a:ea typeface="ＭＳ Ｐゴシック" pitchFamily="-84" charset="-128"/>
              </a:rPr>
              <a:t>+4n</a:t>
            </a:r>
            <a:r>
              <a:rPr lang="en-US" sz="2200" baseline="30000" smtClean="0">
                <a:ea typeface="ＭＳ Ｐゴシック" pitchFamily="-84" charset="-128"/>
              </a:rPr>
              <a:t>2</a:t>
            </a:r>
            <a:r>
              <a:rPr lang="en-US" sz="2200" smtClean="0">
                <a:ea typeface="ＭＳ Ｐゴシック" pitchFamily="-84" charset="-128"/>
              </a:rPr>
              <a:t>+3n), it is also O(n</a:t>
            </a:r>
            <a:r>
              <a:rPr lang="en-US" sz="2200" baseline="30000" smtClean="0">
                <a:ea typeface="ＭＳ Ｐゴシック" pitchFamily="-84" charset="-128"/>
              </a:rPr>
              <a:t>3</a:t>
            </a:r>
            <a:r>
              <a:rPr lang="en-US" sz="220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sz="2200" smtClean="0">
                <a:ea typeface="ＭＳ Ｐゴシック" pitchFamily="-84" charset="-128"/>
              </a:rPr>
              <a:t>Use only the highest-order term to determine its grow rate</a:t>
            </a:r>
            <a:endParaRPr lang="en-US" sz="180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i="1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i="1" smtClean="0">
                <a:ea typeface="ＭＳ Ｐゴシック" pitchFamily="-84" charset="-128"/>
              </a:rPr>
              <a:t>We can ignore a multiplicative constant in the highest-order term</a:t>
            </a:r>
          </a:p>
          <a:p>
            <a:pPr marL="800100" lvl="1" indent="-342900"/>
            <a:r>
              <a:rPr lang="en-US" sz="2200" smtClean="0">
                <a:ea typeface="ＭＳ Ｐゴシック" pitchFamily="-84" charset="-128"/>
              </a:rPr>
              <a:t>If an algorithm is O(5n</a:t>
            </a:r>
            <a:r>
              <a:rPr lang="en-US" sz="2200" baseline="30000" smtClean="0">
                <a:ea typeface="ＭＳ Ｐゴシック" pitchFamily="-84" charset="-128"/>
              </a:rPr>
              <a:t>3</a:t>
            </a:r>
            <a:r>
              <a:rPr lang="en-US" sz="2200" smtClean="0">
                <a:ea typeface="ＭＳ Ｐゴシック" pitchFamily="-84" charset="-128"/>
              </a:rPr>
              <a:t>), it is also O(n</a:t>
            </a:r>
            <a:r>
              <a:rPr lang="en-US" sz="2200" baseline="30000" smtClean="0">
                <a:ea typeface="ＭＳ Ｐゴシック" pitchFamily="-84" charset="-128"/>
              </a:rPr>
              <a:t>3</a:t>
            </a:r>
            <a:r>
              <a:rPr lang="en-US" sz="2200" smtClean="0">
                <a:ea typeface="ＭＳ Ｐゴシック" pitchFamily="-84" charset="-128"/>
              </a:rPr>
              <a:t>)</a:t>
            </a:r>
            <a:endParaRPr lang="en-US" sz="180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i="1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i="1" smtClean="0">
                <a:ea typeface="ＭＳ Ｐゴシック" pitchFamily="-84" charset="-128"/>
              </a:rPr>
              <a:t>O</a:t>
            </a:r>
            <a:r>
              <a:rPr lang="en-US" smtClean="0">
                <a:ea typeface="ＭＳ Ｐゴシック" pitchFamily="-84" charset="-128"/>
              </a:rPr>
              <a:t>( </a:t>
            </a:r>
            <a:r>
              <a:rPr lang="en-US" i="1" smtClean="0">
                <a:ea typeface="ＭＳ Ｐゴシック" pitchFamily="-84" charset="-128"/>
              </a:rPr>
              <a:t>f</a:t>
            </a:r>
            <a:r>
              <a:rPr lang="en-US" smtClean="0">
                <a:ea typeface="ＭＳ Ｐゴシック" pitchFamily="-84" charset="-128"/>
              </a:rPr>
              <a:t>(</a:t>
            </a:r>
            <a:r>
              <a:rPr lang="en-US" i="1" smtClean="0">
                <a:ea typeface="ＭＳ Ｐゴシック" pitchFamily="-84" charset="-128"/>
              </a:rPr>
              <a:t>n</a:t>
            </a:r>
            <a:r>
              <a:rPr lang="en-US" smtClean="0">
                <a:ea typeface="ＭＳ Ｐゴシック" pitchFamily="-84" charset="-128"/>
              </a:rPr>
              <a:t>) )</a:t>
            </a:r>
            <a:r>
              <a:rPr lang="en-US" i="1" smtClean="0">
                <a:ea typeface="ＭＳ Ｐゴシック" pitchFamily="-84" charset="-128"/>
              </a:rPr>
              <a:t> + O</a:t>
            </a:r>
            <a:r>
              <a:rPr lang="en-US" smtClean="0">
                <a:ea typeface="ＭＳ Ｐゴシック" pitchFamily="-84" charset="-128"/>
              </a:rPr>
              <a:t>( </a:t>
            </a:r>
            <a:r>
              <a:rPr lang="en-US" i="1" smtClean="0">
                <a:ea typeface="ＭＳ Ｐゴシック" pitchFamily="-84" charset="-128"/>
              </a:rPr>
              <a:t>g</a:t>
            </a:r>
            <a:r>
              <a:rPr lang="en-US" smtClean="0">
                <a:ea typeface="ＭＳ Ｐゴシック" pitchFamily="-84" charset="-128"/>
              </a:rPr>
              <a:t>(</a:t>
            </a:r>
            <a:r>
              <a:rPr lang="en-US" i="1" smtClean="0">
                <a:ea typeface="ＭＳ Ｐゴシック" pitchFamily="-84" charset="-128"/>
              </a:rPr>
              <a:t>n</a:t>
            </a:r>
            <a:r>
              <a:rPr lang="en-US" smtClean="0">
                <a:ea typeface="ＭＳ Ｐゴシック" pitchFamily="-84" charset="-128"/>
              </a:rPr>
              <a:t>) )</a:t>
            </a:r>
            <a:r>
              <a:rPr lang="en-US" i="1" smtClean="0">
                <a:ea typeface="ＭＳ Ｐゴシック" pitchFamily="-84" charset="-128"/>
              </a:rPr>
              <a:t> = O</a:t>
            </a:r>
            <a:r>
              <a:rPr lang="en-US" smtClean="0">
                <a:ea typeface="ＭＳ Ｐゴシック" pitchFamily="-84" charset="-128"/>
              </a:rPr>
              <a:t>( </a:t>
            </a:r>
            <a:r>
              <a:rPr lang="en-US" i="1" smtClean="0">
                <a:ea typeface="ＭＳ Ｐゴシック" pitchFamily="-84" charset="-128"/>
              </a:rPr>
              <a:t>f</a:t>
            </a:r>
            <a:r>
              <a:rPr lang="en-US" smtClean="0">
                <a:ea typeface="ＭＳ Ｐゴシック" pitchFamily="-84" charset="-128"/>
              </a:rPr>
              <a:t>(</a:t>
            </a:r>
            <a:r>
              <a:rPr lang="en-US" i="1" smtClean="0">
                <a:ea typeface="ＭＳ Ｐゴシック" pitchFamily="-84" charset="-128"/>
              </a:rPr>
              <a:t>n</a:t>
            </a:r>
            <a:r>
              <a:rPr lang="en-US" smtClean="0">
                <a:ea typeface="ＭＳ Ｐゴシック" pitchFamily="-84" charset="-128"/>
              </a:rPr>
              <a:t>)</a:t>
            </a:r>
            <a:r>
              <a:rPr lang="en-US" i="1" smtClean="0">
                <a:ea typeface="ＭＳ Ｐゴシック" pitchFamily="-84" charset="-128"/>
              </a:rPr>
              <a:t> + g</a:t>
            </a:r>
            <a:r>
              <a:rPr lang="en-US" smtClean="0">
                <a:ea typeface="ＭＳ Ｐゴシック" pitchFamily="-84" charset="-128"/>
              </a:rPr>
              <a:t>(</a:t>
            </a:r>
            <a:r>
              <a:rPr lang="en-US" i="1" smtClean="0">
                <a:ea typeface="ＭＳ Ｐゴシック" pitchFamily="-84" charset="-128"/>
              </a:rPr>
              <a:t>n</a:t>
            </a:r>
            <a:r>
              <a:rPr lang="en-US" smtClean="0">
                <a:ea typeface="ＭＳ Ｐゴシック" pitchFamily="-84" charset="-128"/>
              </a:rPr>
              <a:t>) )</a:t>
            </a:r>
            <a:r>
              <a:rPr lang="en-US" i="1" smtClean="0">
                <a:ea typeface="ＭＳ Ｐゴシック" pitchFamily="-84" charset="-128"/>
              </a:rPr>
              <a:t> </a:t>
            </a:r>
            <a:endParaRPr lang="en-US" smtClean="0">
              <a:ea typeface="ＭＳ Ｐゴシック" pitchFamily="-84" charset="-128"/>
            </a:endParaRPr>
          </a:p>
          <a:p>
            <a:pPr marL="800100" lvl="1" indent="-342900"/>
            <a:r>
              <a:rPr lang="en-US" sz="2200" smtClean="0">
                <a:ea typeface="ＭＳ Ｐゴシック" pitchFamily="-84" charset="-128"/>
              </a:rPr>
              <a:t>If an algorithm is O(n</a:t>
            </a:r>
            <a:r>
              <a:rPr lang="en-US" sz="2200" baseline="30000" smtClean="0">
                <a:ea typeface="ＭＳ Ｐゴシック" pitchFamily="-84" charset="-128"/>
              </a:rPr>
              <a:t>3</a:t>
            </a:r>
            <a:r>
              <a:rPr lang="en-US" sz="2200" smtClean="0">
                <a:ea typeface="ＭＳ Ｐゴシック" pitchFamily="-84" charset="-128"/>
              </a:rPr>
              <a:t>) + O(4n</a:t>
            </a:r>
            <a:r>
              <a:rPr lang="en-US" sz="2200" baseline="30000" smtClean="0">
                <a:ea typeface="ＭＳ Ｐゴシック" pitchFamily="-84" charset="-128"/>
              </a:rPr>
              <a:t>2</a:t>
            </a:r>
            <a:r>
              <a:rPr lang="en-US" sz="2200" smtClean="0">
                <a:ea typeface="ＭＳ Ｐゴシック" pitchFamily="-84" charset="-128"/>
              </a:rPr>
              <a:t>), it is also O(n</a:t>
            </a:r>
            <a:r>
              <a:rPr lang="en-US" sz="2200" baseline="30000" smtClean="0">
                <a:ea typeface="ＭＳ Ｐゴシック" pitchFamily="-84" charset="-128"/>
              </a:rPr>
              <a:t>3 </a:t>
            </a:r>
            <a:r>
              <a:rPr lang="en-US" sz="2200" smtClean="0">
                <a:ea typeface="ＭＳ Ｐゴシック" pitchFamily="-84" charset="-128"/>
              </a:rPr>
              <a:t>+4n</a:t>
            </a:r>
            <a:r>
              <a:rPr lang="en-US" sz="2200" baseline="30000" smtClean="0">
                <a:ea typeface="ＭＳ Ｐゴシック" pitchFamily="-84" charset="-128"/>
              </a:rPr>
              <a:t>2</a:t>
            </a:r>
            <a:r>
              <a:rPr lang="en-US" sz="2200" smtClean="0">
                <a:ea typeface="ＭＳ Ｐゴシック" pitchFamily="-84" charset="-128"/>
              </a:rPr>
              <a:t>) </a:t>
            </a:r>
            <a:r>
              <a:rPr lang="en-US" sz="2200" smtClean="0">
                <a:ea typeface="ＭＳ Ｐゴシック" pitchFamily="-84" charset="-128"/>
                <a:sym typeface="Wingdings" pitchFamily="-84" charset="2"/>
              </a:rPr>
              <a:t> So, it is </a:t>
            </a:r>
            <a:r>
              <a:rPr lang="en-US" sz="2200" smtClean="0">
                <a:ea typeface="ＭＳ Ｐゴシック" pitchFamily="-84" charset="-128"/>
              </a:rPr>
              <a:t>O(n</a:t>
            </a:r>
            <a:r>
              <a:rPr lang="en-US" sz="2200" baseline="30000" smtClean="0">
                <a:ea typeface="ＭＳ Ｐゴシック" pitchFamily="-84" charset="-128"/>
              </a:rPr>
              <a:t>3</a:t>
            </a:r>
            <a:r>
              <a:rPr lang="en-US" sz="220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sz="2200" smtClean="0">
                <a:ea typeface="ＭＳ Ｐゴシック" pitchFamily="-84" charset="-128"/>
              </a:rPr>
              <a:t>Similar rules hold for multiplication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37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38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916827E3-6904-4FFB-B89A-96CE4C43070F}" type="slidenum">
              <a:rPr lang="en-US" sz="800"/>
              <a:pPr/>
              <a:t>18</a:t>
            </a:fld>
            <a:endParaRPr lang="en-US" sz="800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Some Useful Mathematical Equalities</a:t>
            </a:r>
          </a:p>
        </p:txBody>
      </p:sp>
      <p:graphicFrame>
        <p:nvGraphicFramePr>
          <p:cNvPr id="33794" name="Object 2048"/>
          <p:cNvGraphicFramePr>
            <a:graphicFrameLocks noChangeAspect="1"/>
          </p:cNvGraphicFramePr>
          <p:nvPr/>
        </p:nvGraphicFramePr>
        <p:xfrm>
          <a:off x="922338" y="1371600"/>
          <a:ext cx="4487862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3" imgW="2184120" imgH="660240" progId="Equation.3">
                  <p:embed/>
                </p:oleObj>
              </mc:Choice>
              <mc:Fallback>
                <p:oleObj name="Equation" r:id="rId3" imgW="2184120" imgH="66024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1371600"/>
                        <a:ext cx="4487862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2049"/>
          <p:cNvGraphicFramePr>
            <a:graphicFrameLocks noChangeAspect="1"/>
          </p:cNvGraphicFramePr>
          <p:nvPr/>
        </p:nvGraphicFramePr>
        <p:xfrm>
          <a:off x="4895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31946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2050"/>
          <p:cNvGraphicFramePr>
            <a:graphicFrameLocks noChangeAspect="1"/>
          </p:cNvGraphicFramePr>
          <p:nvPr/>
        </p:nvGraphicFramePr>
        <p:xfrm>
          <a:off x="838200" y="3048000"/>
          <a:ext cx="586740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Equation" r:id="rId7" imgW="2869920" imgH="660240" progId="Equation.3">
                  <p:embed/>
                </p:oleObj>
              </mc:Choice>
              <mc:Fallback>
                <p:oleObj name="Equation" r:id="rId7" imgW="2869920" imgH="66024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48000"/>
                        <a:ext cx="5867400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2051"/>
          <p:cNvGraphicFramePr>
            <a:graphicFrameLocks noChangeAspect="1"/>
          </p:cNvGraphicFramePr>
          <p:nvPr/>
        </p:nvGraphicFramePr>
        <p:xfrm>
          <a:off x="838200" y="4800600"/>
          <a:ext cx="44958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Equation" r:id="rId9" imgW="2057400" imgH="660240" progId="Equation.3">
                  <p:embed/>
                </p:oleObj>
              </mc:Choice>
              <mc:Fallback>
                <p:oleObj name="Equation" r:id="rId9" imgW="2057400" imgH="66024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00600"/>
                        <a:ext cx="4495800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AFFCB833-3A7C-41A0-83F6-F192805C44BE}" type="slidenum">
              <a:rPr lang="en-US" sz="800"/>
              <a:pPr/>
              <a:t>19</a:t>
            </a:fld>
            <a:endParaRPr lang="en-US" sz="80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ea typeface="ＭＳ Ｐゴシック" pitchFamily="-84" charset="-128"/>
              </a:rPr>
              <a:t>Remember our previous examples</a:t>
            </a:r>
            <a:endParaRPr lang="en-US" b="1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b="1" u="sng" smtClean="0">
                <a:ea typeface="ＭＳ Ｐゴシック" pitchFamily="-84" charset="-128"/>
              </a:rPr>
              <a:t>Times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i = 1;			</a:t>
            </a:r>
            <a:r>
              <a:rPr lang="en-US" sz="2200" smtClean="0">
                <a:ea typeface="ＭＳ Ｐゴシック" pitchFamily="-84" charset="-128"/>
              </a:rPr>
              <a:t>			    1</a:t>
            </a:r>
            <a:endParaRPr lang="en-US" sz="22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sum = 0;				</a:t>
            </a:r>
            <a:r>
              <a:rPr lang="en-US" sz="2200" smtClean="0">
                <a:ea typeface="ＭＳ Ｐゴシック" pitchFamily="-84" charset="-128"/>
              </a:rPr>
              <a:t>		    1</a:t>
            </a:r>
            <a:endParaRPr lang="en-US" sz="22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while (i &lt;= n) {			 </a:t>
            </a:r>
            <a:r>
              <a:rPr lang="en-US" sz="2200" smtClean="0">
                <a:ea typeface="ＭＳ Ｐゴシック" pitchFamily="-84" charset="-128"/>
              </a:rPr>
              <a:t>	 n + 1</a:t>
            </a: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	i = i + 1;			</a:t>
            </a:r>
            <a:r>
              <a:rPr lang="en-US" sz="2200" smtClean="0">
                <a:ea typeface="ＭＳ Ｐゴシック" pitchFamily="-84" charset="-128"/>
              </a:rPr>
              <a:t>		    n</a:t>
            </a: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	sum = sum + i;		</a:t>
            </a:r>
            <a:r>
              <a:rPr lang="en-US" sz="2200" smtClean="0">
                <a:ea typeface="ＭＳ Ｐゴシック" pitchFamily="-84" charset="-128"/>
              </a:rPr>
              <a:t>		    n</a:t>
            </a:r>
            <a:endParaRPr lang="en-US" sz="22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}</a:t>
            </a:r>
            <a:endParaRPr lang="en-US" sz="22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1 + 1 + (n + 1) + n + n = 3 * n + 3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time required for this algorithm is proportional to n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growth-rate of this algorithm is proportional to O(n)</a:t>
            </a: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CD536502-0F8B-44E0-8B40-73B207B74FCC}" type="slidenum">
              <a:rPr lang="en-US" sz="800"/>
              <a:pPr/>
              <a:t>2</a:t>
            </a:fld>
            <a:endParaRPr 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Algorithm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An </a:t>
            </a:r>
            <a:r>
              <a:rPr lang="en-US" b="1" i="1" smtClean="0">
                <a:ea typeface="ＭＳ Ｐゴシック" pitchFamily="-84" charset="-128"/>
              </a:rPr>
              <a:t>algorithm</a:t>
            </a:r>
            <a:r>
              <a:rPr lang="en-US" smtClean="0">
                <a:ea typeface="ＭＳ Ｐゴシック" pitchFamily="-84" charset="-128"/>
              </a:rPr>
              <a:t> is a set of instructions to be followed to solve a problem.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There can be more than one solution (more than one algorithm) to solve a given problem.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An algorithm can be implemented using different prog. languages on different platforms.</a:t>
            </a: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Once we have a correct algorithm for the problem, we have to determine the efficiency of that algorithm.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 How much </a:t>
            </a:r>
            <a:r>
              <a:rPr lang="en-US" sz="1800" b="1" i="1" smtClean="0">
                <a:ea typeface="ＭＳ Ｐゴシック" pitchFamily="-84" charset="-128"/>
              </a:rPr>
              <a:t>time</a:t>
            </a:r>
            <a:r>
              <a:rPr lang="en-US" sz="1800" smtClean="0">
                <a:ea typeface="ＭＳ Ｐゴシック" pitchFamily="-84" charset="-128"/>
              </a:rPr>
              <a:t> that algorithm requires. 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 How much </a:t>
            </a:r>
            <a:r>
              <a:rPr lang="en-US" sz="1800" b="1" i="1" smtClean="0">
                <a:ea typeface="ＭＳ Ｐゴシック" pitchFamily="-84" charset="-128"/>
              </a:rPr>
              <a:t>space</a:t>
            </a:r>
            <a:r>
              <a:rPr lang="en-US" sz="1800" smtClean="0">
                <a:ea typeface="ＭＳ Ｐゴシック" pitchFamily="-84" charset="-128"/>
              </a:rPr>
              <a:t> that algorithm requires. </a:t>
            </a: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We will focus on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How to estimate the time required for an algorithm 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How to reduce the time required</a:t>
            </a:r>
          </a:p>
          <a:p>
            <a:endParaRPr lang="en-US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446C0598-3EBF-4A57-8237-34192D9B2168}" type="slidenum">
              <a:rPr lang="en-US" sz="800"/>
              <a:pPr/>
              <a:t>20</a:t>
            </a:fld>
            <a:endParaRPr lang="en-US" sz="80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sz="2200" b="1" u="sng" smtClean="0">
                <a:ea typeface="ＭＳ Ｐゴシック" pitchFamily="-84" charset="-128"/>
              </a:rPr>
              <a:t>Times</a:t>
            </a:r>
            <a:endParaRPr lang="en-US" sz="22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i = 1;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sum = 0;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while (i &lt;= n) {				 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+ 1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j=1;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while (j &lt;= n) {		  	   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(n + 1)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    sum = sum + i;			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    j = j + 1; 		 	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   i = i +1;				 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}</a:t>
            </a:r>
            <a:endParaRPr lang="en-US" sz="20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1 + 1 + (n + 1) + n + n * (n + 1) + n * n + n * n + n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3 * n</a:t>
            </a:r>
            <a:r>
              <a:rPr lang="en-US" baseline="30000" smtClean="0">
                <a:ea typeface="ＭＳ Ｐゴシック" pitchFamily="-84" charset="-128"/>
                <a:sym typeface="Wingdings" pitchFamily="-84" charset="2"/>
              </a:rPr>
              <a:t>2</a:t>
            </a:r>
            <a:r>
              <a:rPr lang="en-US" smtClean="0">
                <a:ea typeface="ＭＳ Ｐゴシック" pitchFamily="-84" charset="-128"/>
                <a:sym typeface="Wingdings" pitchFamily="-84" charset="2"/>
              </a:rPr>
              <a:t> + 4 * n + 3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time required for this algorithm is proportional to n</a:t>
            </a:r>
            <a:r>
              <a:rPr lang="en-US" baseline="30000" smtClean="0">
                <a:ea typeface="ＭＳ Ｐゴシック" pitchFamily="-84" charset="-128"/>
                <a:sym typeface="Wingdings" pitchFamily="-84" charset="2"/>
              </a:rPr>
              <a:t>2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growth-rate of this algorithm is proportional to O(n</a:t>
            </a:r>
            <a:r>
              <a:rPr lang="en-US" baseline="30000" smtClean="0">
                <a:ea typeface="ＭＳ Ｐゴシック" pitchFamily="-84" charset="-128"/>
                <a:sym typeface="Wingdings" pitchFamily="-84" charset="2"/>
              </a:rPr>
              <a:t>2</a:t>
            </a:r>
            <a:r>
              <a:rPr lang="en-US" smtClean="0">
                <a:ea typeface="ＭＳ Ｐゴシック" pitchFamily="-84" charset="-128"/>
                <a:sym typeface="Wingdings" pitchFamily="-84" charset="2"/>
              </a:rPr>
              <a:t>)</a:t>
            </a: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28700"/>
            <a:ext cx="4038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774FD657-EF9F-479B-A4FD-FF2C2EEC7056}" type="slidenum">
              <a:rPr lang="en-US" sz="800"/>
              <a:pPr/>
              <a:t>21</a:t>
            </a:fld>
            <a:endParaRPr lang="en-US" sz="800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What to Analyze</a:t>
            </a:r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i="1" smtClean="0">
                <a:solidFill>
                  <a:srgbClr val="FF0000"/>
                </a:solidFill>
                <a:ea typeface="ＭＳ Ｐゴシック" pitchFamily="-84" charset="-128"/>
              </a:rPr>
              <a:t>Worst-case performance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It is an upper bound for any input 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Its use is more common than the others</a:t>
            </a:r>
            <a:endParaRPr lang="en-US" sz="180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i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i="1" smtClean="0">
                <a:solidFill>
                  <a:srgbClr val="FF0000"/>
                </a:solidFill>
                <a:ea typeface="ＭＳ Ｐゴシック" pitchFamily="-84" charset="-128"/>
              </a:rPr>
              <a:t>Best-case performance 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This is useless! Why?</a:t>
            </a:r>
            <a:endParaRPr lang="en-US" sz="180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i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i="1" smtClean="0">
                <a:solidFill>
                  <a:srgbClr val="FF0000"/>
                </a:solidFill>
                <a:ea typeface="ＭＳ Ｐゴシック" pitchFamily="-84" charset="-128"/>
              </a:rPr>
              <a:t>Average-case performance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It is valid if you can figure out what the “average” input is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It is computed considering all possible inputs and their distribution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It is usually difficult to compute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941459FA-A11D-4184-92EE-9190179CA56B}" type="slidenum">
              <a:rPr lang="en-US" sz="800"/>
              <a:pPr/>
              <a:t>22</a:t>
            </a:fld>
            <a:endParaRPr lang="en-US" sz="80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9296400" cy="60198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ea typeface="ＭＳ Ｐゴシック" pitchFamily="-84" charset="-128"/>
              </a:rPr>
              <a:t>Consider the sequential search algorithm</a:t>
            </a:r>
            <a:endParaRPr lang="en-US" sz="1800" b="1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18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int sequentialSearch(const int a[], int item, int n){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for (int i = 0; i &lt; n; i++)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	if (a[i] == item)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		return i;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return -1;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800" b="1" i="1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i="1" smtClean="0">
                <a:solidFill>
                  <a:srgbClr val="FF0000"/>
                </a:solidFill>
                <a:ea typeface="ＭＳ Ｐゴシック" pitchFamily="-84" charset="-128"/>
              </a:rPr>
              <a:t>Worst-case:</a:t>
            </a:r>
            <a:r>
              <a:rPr lang="en-US" sz="2200" i="1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200" i="1" smtClean="0">
                <a:ea typeface="ＭＳ Ｐゴシック" pitchFamily="-84" charset="-128"/>
              </a:rPr>
              <a:t>If the item is in the last location of the array or </a:t>
            </a:r>
          </a:p>
          <a:p>
            <a:pPr lvl="1">
              <a:lnSpc>
                <a:spcPct val="90000"/>
              </a:lnSpc>
            </a:pPr>
            <a:r>
              <a:rPr lang="en-US" sz="2200" i="1" smtClean="0">
                <a:ea typeface="ＭＳ Ｐゴシック" pitchFamily="-84" charset="-128"/>
              </a:rPr>
              <a:t>If it is not found in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800" i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i="1" smtClean="0">
                <a:solidFill>
                  <a:srgbClr val="FF0000"/>
                </a:solidFill>
                <a:ea typeface="ＭＳ Ｐゴシック" pitchFamily="-84" charset="-128"/>
              </a:rPr>
              <a:t>Best-case:</a:t>
            </a:r>
            <a:r>
              <a:rPr lang="en-US" sz="2200" i="1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200" i="1" smtClean="0">
                <a:ea typeface="ＭＳ Ｐゴシック" pitchFamily="-84" charset="-128"/>
              </a:rPr>
              <a:t>If the item is in the first location of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800" i="1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i="1" smtClean="0">
                <a:solidFill>
                  <a:srgbClr val="FF0000"/>
                </a:solidFill>
                <a:ea typeface="ＭＳ Ｐゴシック" pitchFamily="-84" charset="-128"/>
              </a:rPr>
              <a:t>Average-case:</a:t>
            </a:r>
          </a:p>
          <a:p>
            <a:pPr lvl="1">
              <a:lnSpc>
                <a:spcPct val="90000"/>
              </a:lnSpc>
            </a:pPr>
            <a:r>
              <a:rPr lang="en-US" sz="2200" i="1" smtClean="0">
                <a:ea typeface="ＭＳ Ｐゴシック" pitchFamily="-84" charset="-128"/>
              </a:rPr>
              <a:t>How can we compute it?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800" i="1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How to find the growth-rate of C++ codes?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94512F5F-3111-45C0-BB56-70E8D58307EE}" type="slidenum">
              <a:rPr lang="en-US" sz="800"/>
              <a:pPr/>
              <a:t>23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Some Examples</a:t>
            </a:r>
            <a:endParaRPr lang="en-US" smtClean="0">
              <a:ea typeface="ＭＳ Ｐゴシック" pitchFamily="-84" charset="-128"/>
            </a:endParaRPr>
          </a:p>
        </p:txBody>
      </p:sp>
      <p:sp>
        <p:nvSpPr>
          <p:cNvPr id="3993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Solved on the Board.</a:t>
            </a:r>
            <a:endParaRPr lang="en-US" smtClean="0">
              <a:ea typeface="ＭＳ Ｐゴシック" pitchFamily="-84" charset="-128"/>
            </a:endParaRPr>
          </a:p>
        </p:txBody>
      </p:sp>
      <p:sp>
        <p:nvSpPr>
          <p:cNvPr id="3994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99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99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CE21A649-04FB-4AFE-866E-EA8E4A34CBDC}" type="slidenum">
              <a:rPr lang="en-US" sz="800"/>
              <a:pPr/>
              <a:t>24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What about recursive functions?</a:t>
            </a:r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193D5CEE-817B-4031-8A14-FF387380D0D6}" type="slidenum">
              <a:rPr lang="en-US" sz="800"/>
              <a:pPr/>
              <a:t>25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92964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ea typeface="ＭＳ Ｐゴシック" pitchFamily="-84" charset="-128"/>
              </a:rPr>
              <a:t>Consider the problem of Hanoi towers</a:t>
            </a:r>
          </a:p>
          <a:p>
            <a:pPr>
              <a:buFontTx/>
              <a:buNone/>
            </a:pPr>
            <a:endParaRPr lang="en-US" sz="20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void hanoi(int n, char source, char dest, char spare) {</a:t>
            </a:r>
            <a:endParaRPr lang="en-US" sz="2000" b="1" u="sng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	if (n &gt; 0) {</a:t>
            </a: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		hanoi(n - 1, source, spare, dest);</a:t>
            </a:r>
            <a:endParaRPr lang="tr-TR" sz="20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tr-TR" sz="2000" smtClean="0">
                <a:latin typeface="Courier New" pitchFamily="-84" charset="0"/>
                <a:ea typeface="ＭＳ Ｐゴシック" pitchFamily="-84" charset="-128"/>
              </a:rPr>
              <a:t>      m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ove from </a:t>
            </a:r>
            <a:r>
              <a:rPr lang="tr-TR" sz="2000" smtClean="0">
                <a:latin typeface="Courier New" pitchFamily="-84" charset="0"/>
                <a:ea typeface="ＭＳ Ｐゴシック" pitchFamily="-84" charset="-128"/>
              </a:rPr>
              <a:t>sou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rc</a:t>
            </a:r>
            <a:r>
              <a:rPr lang="tr-TR" sz="2000" smtClean="0">
                <a:latin typeface="Courier New" pitchFamily="-84" charset="0"/>
                <a:ea typeface="ＭＳ Ｐゴシック" pitchFamily="-84" charset="-128"/>
              </a:rPr>
              <a:t>e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 to </a:t>
            </a:r>
            <a:r>
              <a:rPr lang="tr-TR" sz="2000" smtClean="0">
                <a:latin typeface="Courier New" pitchFamily="-84" charset="0"/>
                <a:ea typeface="ＭＳ Ｐゴシック" pitchFamily="-84" charset="-128"/>
              </a:rPr>
              <a:t>de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st 			</a:t>
            </a: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		hanoi(n - 1, spare, dest, source);</a:t>
            </a: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}</a:t>
            </a:r>
          </a:p>
          <a:p>
            <a:pPr>
              <a:buFontTx/>
              <a:buNone/>
            </a:pPr>
            <a:endParaRPr lang="en-US" sz="12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</a:rPr>
              <a:t>How do we find the growth-rate of the recursive 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hanoi</a:t>
            </a:r>
            <a:r>
              <a:rPr lang="en-US" smtClean="0">
                <a:ea typeface="ＭＳ Ｐゴシック" pitchFamily="-84" charset="-128"/>
              </a:rPr>
              <a:t> function?</a:t>
            </a:r>
          </a:p>
          <a:p>
            <a:r>
              <a:rPr lang="en-US" smtClean="0">
                <a:ea typeface="ＭＳ Ｐゴシック" pitchFamily="-84" charset="-128"/>
              </a:rPr>
              <a:t>First write a recurrence equation for the 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hanoi</a:t>
            </a:r>
            <a:r>
              <a:rPr lang="en-US" smtClean="0">
                <a:ea typeface="ＭＳ Ｐゴシック" pitchFamily="-84" charset="-128"/>
              </a:rPr>
              <a:t> function</a:t>
            </a:r>
          </a:p>
          <a:p>
            <a:r>
              <a:rPr lang="en-US" smtClean="0">
                <a:ea typeface="ＭＳ Ｐゴシック" pitchFamily="-84" charset="-128"/>
              </a:rPr>
              <a:t>Then solve the recurrence equation</a:t>
            </a:r>
          </a:p>
          <a:p>
            <a:pPr lvl="1"/>
            <a:r>
              <a:rPr lang="en-US" sz="2200" smtClean="0">
                <a:ea typeface="ＭＳ Ｐゴシック" pitchFamily="-84" charset="-128"/>
              </a:rPr>
              <a:t>There are many methods to solve recurrence equations</a:t>
            </a:r>
          </a:p>
          <a:p>
            <a:pPr lvl="2"/>
            <a:r>
              <a:rPr lang="en-US" sz="2000" b="1" smtClean="0">
                <a:ea typeface="ＭＳ Ｐゴシック" pitchFamily="-84" charset="-128"/>
              </a:rPr>
              <a:t>We will learn a simple one known as </a:t>
            </a:r>
            <a:r>
              <a:rPr lang="en-US" sz="2000" b="1" i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  <a:endParaRPr lang="en-US" sz="2000" b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</a:endParaRPr>
          </a:p>
        </p:txBody>
      </p:sp>
      <p:sp>
        <p:nvSpPr>
          <p:cNvPr id="4198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83FAF316-F7CF-4470-A8FD-87294617DC01}" type="slidenum">
              <a:rPr lang="en-US" sz="800"/>
              <a:pPr/>
              <a:t>26</a:t>
            </a:fld>
            <a:endParaRPr lang="en-US" sz="800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1981200" y="3048000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hlinkClick r:id="rId2"/>
              </a:rPr>
              <a:t>http://www.cut-the-knot.org/recurrence/hanoi.shtml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38100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</a:rPr>
              <a:t>Let’s first write </a:t>
            </a:r>
            <a:r>
              <a:rPr lang="en-US" b="1" smtClean="0">
                <a:solidFill>
                  <a:srgbClr val="FF0000"/>
                </a:solidFill>
                <a:ea typeface="ＭＳ Ｐゴシック" pitchFamily="-84" charset="-128"/>
              </a:rPr>
              <a:t>a recurrence equation</a:t>
            </a:r>
            <a:r>
              <a:rPr lang="en-US" smtClean="0">
                <a:ea typeface="ＭＳ Ｐゴシック" pitchFamily="-84" charset="-128"/>
              </a:rPr>
              <a:t> for the </a:t>
            </a: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hanoi</a:t>
            </a:r>
            <a:r>
              <a:rPr lang="en-US" smtClean="0">
                <a:ea typeface="ＭＳ Ｐゴシック" pitchFamily="-84" charset="-128"/>
              </a:rPr>
              <a:t>  function</a:t>
            </a:r>
          </a:p>
          <a:p>
            <a:pPr>
              <a:buFontTx/>
              <a:buNone/>
            </a:pPr>
            <a:endParaRPr lang="en-US" sz="320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</a:rPr>
              <a:t>We will then solve it by using </a:t>
            </a:r>
            <a:r>
              <a:rPr lang="en-US" b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93CB00CB-C323-4D67-A6CD-9E884BECDE2D}" type="slidenum">
              <a:rPr lang="en-US" sz="800"/>
              <a:pPr/>
              <a:t>27</a:t>
            </a:fld>
            <a:endParaRPr lang="en-US" sz="80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4038600" y="533400"/>
          <a:ext cx="5808663" cy="600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name="Εξίσωση" r:id="rId3" imgW="2869920" imgH="2971800" progId="Equation.3">
                  <p:embed/>
                </p:oleObj>
              </mc:Choice>
              <mc:Fallback>
                <p:oleObj name="Εξίσωση" r:id="rId3" imgW="2869920" imgH="297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33400"/>
                        <a:ext cx="5808663" cy="600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Fundamentals of Computer Science II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2743200" y="1981200"/>
            <a:ext cx="4648200" cy="31242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b="1" smtClean="0">
                <a:ea typeface="ＭＳ Ｐゴシック" pitchFamily="-84" charset="-128"/>
              </a:rPr>
              <a:t>More examples</a:t>
            </a:r>
          </a:p>
          <a:p>
            <a:r>
              <a:rPr lang="en-US" sz="2800" smtClean="0">
                <a:ea typeface="ＭＳ Ｐゴシック" pitchFamily="-84" charset="-128"/>
              </a:rPr>
              <a:t>Factorial function</a:t>
            </a:r>
          </a:p>
          <a:p>
            <a:r>
              <a:rPr lang="en-US" sz="2800" smtClean="0">
                <a:ea typeface="ＭＳ Ｐゴシック" pitchFamily="-84" charset="-128"/>
              </a:rPr>
              <a:t>Binary search</a:t>
            </a:r>
          </a:p>
          <a:p>
            <a:r>
              <a:rPr lang="en-US" sz="2800" smtClean="0">
                <a:ea typeface="ＭＳ Ｐゴシック" pitchFamily="-84" charset="-128"/>
              </a:rPr>
              <a:t>Merge sort – </a:t>
            </a:r>
            <a:r>
              <a:rPr lang="en-US" sz="2800" i="1" smtClean="0">
                <a:ea typeface="ＭＳ Ｐゴシック" pitchFamily="-84" charset="-128"/>
              </a:rPr>
              <a:t>later</a:t>
            </a:r>
          </a:p>
        </p:txBody>
      </p:sp>
      <p:sp>
        <p:nvSpPr>
          <p:cNvPr id="4403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BFB2762C-35A5-433A-AEAF-7C0E5940E144}" type="slidenum">
              <a:rPr lang="en-US" sz="800"/>
              <a:pPr/>
              <a:t>28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4813A767-D612-427E-8636-857BEE6F6775}" type="slidenum">
              <a:rPr lang="en-US" sz="800"/>
              <a:pPr/>
              <a:t>3</a:t>
            </a:fld>
            <a:endParaRPr 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How do we compare the time efficiency of two algorithms that solve the same problem?</a:t>
            </a: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We should employ mathematical techniques that analyze algorithms independently of </a:t>
            </a:r>
            <a:r>
              <a:rPr lang="en-US" i="1" smtClean="0">
                <a:ea typeface="ＭＳ Ｐゴシック" pitchFamily="-84" charset="-128"/>
              </a:rPr>
              <a:t>specific implementations, computers, or data.</a:t>
            </a:r>
            <a:endParaRPr lang="en-US" smtClean="0">
              <a:ea typeface="ＭＳ Ｐゴシック" pitchFamily="-84" charset="-128"/>
            </a:endParaRP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To analyze algorithms:</a:t>
            </a:r>
          </a:p>
          <a:p>
            <a:pPr lvl="1"/>
            <a:r>
              <a:rPr lang="en-US" sz="2400" smtClean="0">
                <a:ea typeface="ＭＳ Ｐゴシック" pitchFamily="-84" charset="-128"/>
              </a:rPr>
              <a:t>First, we start counting the number of significant operations in a particular solution to assess its efficiency.</a:t>
            </a:r>
          </a:p>
          <a:p>
            <a:pPr lvl="1"/>
            <a:r>
              <a:rPr lang="en-US" sz="2400" smtClean="0">
                <a:ea typeface="ＭＳ Ｐゴシック" pitchFamily="-84" charset="-128"/>
              </a:rPr>
              <a:t>Then, we will express the efficiency of algorithms using growth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8A6D9C5F-6404-4C17-B10C-03E5ACD38712}" type="slidenum">
              <a:rPr lang="en-US" sz="800"/>
              <a:pPr/>
              <a:t>4</a:t>
            </a:fld>
            <a:endParaRPr lang="en-US" sz="80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S</a:t>
            </a:r>
            <a:r>
              <a:rPr lang="en-US" smtClean="0">
                <a:ea typeface="ＭＳ Ｐゴシック" pitchFamily="-84" charset="-128"/>
              </a:rPr>
              <a:t>imple instructions (</a:t>
            </a:r>
            <a:r>
              <a:rPr lang="tr-TR" smtClean="0">
                <a:ea typeface="ＭＳ Ｐゴシック" pitchFamily="-84" charset="-128"/>
              </a:rPr>
              <a:t>+,-,*,/,=,if,call</a:t>
            </a:r>
            <a:r>
              <a:rPr lang="en-US" smtClean="0">
                <a:ea typeface="ＭＳ Ｐゴシック" pitchFamily="-84" charset="-128"/>
              </a:rPr>
              <a:t>) take </a:t>
            </a:r>
            <a:r>
              <a:rPr lang="tr-TR" smtClean="0">
                <a:ea typeface="ＭＳ Ｐゴシック" pitchFamily="-84" charset="-128"/>
              </a:rPr>
              <a:t>1 step</a:t>
            </a:r>
          </a:p>
          <a:p>
            <a:endParaRPr lang="tr-TR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Loops and subroutine calls are </a:t>
            </a:r>
            <a:r>
              <a:rPr lang="tr-TR" i="1" smtClean="0">
                <a:ea typeface="ＭＳ Ｐゴシック" pitchFamily="-84" charset="-128"/>
              </a:rPr>
              <a:t>not </a:t>
            </a:r>
            <a:r>
              <a:rPr lang="tr-TR" smtClean="0">
                <a:ea typeface="ＭＳ Ｐゴシック" pitchFamily="-84" charset="-128"/>
              </a:rPr>
              <a:t>simple operations </a:t>
            </a:r>
          </a:p>
          <a:p>
            <a:pPr lvl="1"/>
            <a:endParaRPr lang="tr-TR" sz="1800" smtClean="0">
              <a:ea typeface="ＭＳ Ｐゴシック" pitchFamily="-84" charset="-128"/>
            </a:endParaRPr>
          </a:p>
          <a:p>
            <a:pPr lvl="1"/>
            <a:r>
              <a:rPr lang="tr-TR" sz="1800" smtClean="0">
                <a:ea typeface="ＭＳ Ｐゴシック" pitchFamily="-84" charset="-128"/>
              </a:rPr>
              <a:t>They depend on size of data and the subroutine</a:t>
            </a:r>
          </a:p>
          <a:p>
            <a:endParaRPr lang="tr-TR" smtClean="0">
              <a:ea typeface="ＭＳ Ｐゴシック" pitchFamily="-84" charset="-128"/>
            </a:endParaRPr>
          </a:p>
          <a:p>
            <a:pPr lvl="1"/>
            <a:r>
              <a:rPr lang="tr-TR" sz="1800" smtClean="0">
                <a:ea typeface="ＭＳ Ｐゴシック" pitchFamily="-84" charset="-128"/>
              </a:rPr>
              <a:t>“sort” is </a:t>
            </a:r>
            <a:r>
              <a:rPr lang="tr-TR" sz="1800" i="1" smtClean="0">
                <a:ea typeface="ＭＳ Ｐゴシック" pitchFamily="-84" charset="-128"/>
              </a:rPr>
              <a:t>not </a:t>
            </a:r>
            <a:r>
              <a:rPr lang="tr-TR" sz="1800" smtClean="0">
                <a:ea typeface="ＭＳ Ｐゴシック" pitchFamily="-84" charset="-128"/>
              </a:rPr>
              <a:t>a single step operation</a:t>
            </a:r>
            <a:endParaRPr lang="en-US" sz="1800" smtClean="0">
              <a:ea typeface="ＭＳ Ｐゴシック" pitchFamily="-84" charset="-128"/>
            </a:endParaRPr>
          </a:p>
          <a:p>
            <a:pPr lvl="2"/>
            <a:endParaRPr lang="en-US" sz="2400" smtClean="0">
              <a:ea typeface="ＭＳ Ｐゴシック" pitchFamily="-84" charset="-128"/>
            </a:endParaRPr>
          </a:p>
          <a:p>
            <a:pPr lvl="1"/>
            <a:r>
              <a:rPr lang="tr-TR" sz="1800" smtClean="0">
                <a:ea typeface="ＭＳ Ｐゴシック" pitchFamily="-84" charset="-128"/>
              </a:rPr>
              <a:t>Complex O</a:t>
            </a:r>
            <a:r>
              <a:rPr lang="en-US" sz="1800" smtClean="0">
                <a:ea typeface="ＭＳ Ｐゴシック" pitchFamily="-84" charset="-128"/>
              </a:rPr>
              <a:t>perations </a:t>
            </a:r>
            <a:r>
              <a:rPr lang="tr-TR" sz="1800" smtClean="0">
                <a:ea typeface="ＭＳ Ｐゴシック" pitchFamily="-84" charset="-128"/>
              </a:rPr>
              <a:t>(</a:t>
            </a:r>
            <a:r>
              <a:rPr lang="en-US" sz="1800" smtClean="0">
                <a:ea typeface="ＭＳ Ｐゴシック" pitchFamily="-84" charset="-128"/>
              </a:rPr>
              <a:t>matrix addition, array resizing</a:t>
            </a:r>
            <a:r>
              <a:rPr lang="tr-TR" sz="1800" smtClean="0">
                <a:ea typeface="ＭＳ Ｐゴシック" pitchFamily="-84" charset="-128"/>
              </a:rPr>
              <a:t>) are </a:t>
            </a:r>
            <a:r>
              <a:rPr lang="tr-TR" sz="1800" i="1" smtClean="0">
                <a:ea typeface="ＭＳ Ｐゴシック" pitchFamily="-84" charset="-128"/>
              </a:rPr>
              <a:t>not </a:t>
            </a:r>
            <a:r>
              <a:rPr lang="tr-TR" sz="1800" smtClean="0">
                <a:ea typeface="ＭＳ Ｐゴシック" pitchFamily="-84" charset="-128"/>
              </a:rPr>
              <a:t>single step</a:t>
            </a:r>
            <a:endParaRPr lang="en-US" sz="1800" smtClean="0">
              <a:ea typeface="ＭＳ Ｐゴシック" pitchFamily="-84" charset="-128"/>
            </a:endParaRP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We assume infinite memory</a:t>
            </a: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We do not include the time required to read the 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D2D21AC9-9DA3-45F6-A280-4D0642360F1A}" type="slidenum">
              <a:rPr lang="en-US" sz="800"/>
              <a:pPr/>
              <a:t>5</a:t>
            </a:fld>
            <a:endParaRPr lang="en-US" sz="80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191000"/>
          </a:xfrm>
        </p:spPr>
        <p:txBody>
          <a:bodyPr/>
          <a:lstStyle/>
          <a:p>
            <a:pPr>
              <a:buFontTx/>
              <a:buNone/>
            </a:pPr>
            <a:r>
              <a:rPr lang="en-US" i="1" smtClean="0">
                <a:ea typeface="ＭＳ Ｐゴシック" pitchFamily="-84" charset="-128"/>
              </a:rPr>
              <a:t>Consecutive statements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b="1" u="sng" smtClean="0">
                <a:ea typeface="ＭＳ Ｐゴシック" pitchFamily="-84" charset="-128"/>
              </a:rPr>
              <a:t>Times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  <a:sym typeface="Wingdings" pitchFamily="-84" charset="2"/>
              </a:rPr>
              <a:t>	count = count + 1;	</a:t>
            </a:r>
            <a:r>
              <a:rPr lang="en-US" smtClean="0">
                <a:ea typeface="ＭＳ Ｐゴシック" pitchFamily="-84" charset="-128"/>
                <a:sym typeface="Wingdings" pitchFamily="-84" charset="2"/>
              </a:rPr>
              <a:t>			    1</a:t>
            </a:r>
            <a:endParaRPr lang="en-US" baseline="-250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latin typeface="Courier New" pitchFamily="-84" charset="0"/>
                <a:ea typeface="ＭＳ Ｐゴシック" pitchFamily="-84" charset="-128"/>
                <a:sym typeface="Wingdings" pitchFamily="-84" charset="2"/>
              </a:rPr>
              <a:t>sum = sum + count;</a:t>
            </a:r>
            <a:r>
              <a:rPr lang="en-US" smtClean="0">
                <a:ea typeface="ＭＳ Ｐゴシック" pitchFamily="-84" charset="-128"/>
                <a:sym typeface="Wingdings" pitchFamily="-84" charset="2"/>
              </a:rPr>
              <a:t>				    1</a:t>
            </a:r>
            <a:endParaRPr lang="en-US" baseline="-250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	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1 + 1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time required for this algorithm is constant</a:t>
            </a:r>
          </a:p>
          <a:p>
            <a:pPr>
              <a:buFontTx/>
              <a:buNone/>
            </a:pP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762000" y="5334000"/>
            <a:ext cx="7848600" cy="400050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Don’t forget: We assume that each simple operation takes one unit of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CA5E10AB-2AD0-4BF3-93E0-B7C712CAFC88}" type="slidenum">
              <a:rPr lang="en-US" sz="800"/>
              <a:pPr/>
              <a:t>6</a:t>
            </a:fld>
            <a:endParaRPr lang="en-US" sz="80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i="1" smtClean="0">
                <a:ea typeface="ＭＳ Ｐゴシック" pitchFamily="-84" charset="-128"/>
              </a:rPr>
              <a:t>If-else statements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b="1" u="sng" smtClean="0">
                <a:ea typeface="ＭＳ Ｐゴシック" pitchFamily="-84" charset="-128"/>
              </a:rPr>
              <a:t>Times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if (n &lt; 0){					  </a:t>
            </a:r>
            <a:r>
              <a:rPr lang="en-US" smtClean="0">
                <a:ea typeface="ＭＳ Ｐゴシック" pitchFamily="-84" charset="-128"/>
              </a:rPr>
              <a:t>1</a:t>
            </a:r>
            <a:endParaRPr lang="en-US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   absval = -n				  </a:t>
            </a:r>
            <a:r>
              <a:rPr lang="en-US" smtClean="0">
                <a:ea typeface="ＭＳ Ｐゴシック" pitchFamily="-84" charset="-128"/>
              </a:rPr>
              <a:t>1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</a:rPr>
              <a:t>		</a:t>
            </a: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cout &lt;&lt; absval;			  </a:t>
            </a:r>
            <a:r>
              <a:rPr lang="en-US" smtClean="0">
                <a:ea typeface="ＭＳ Ｐゴシック" pitchFamily="-84" charset="-128"/>
              </a:rPr>
              <a:t>1</a:t>
            </a: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else			</a:t>
            </a:r>
            <a:endParaRPr lang="en-US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	absval = n;		 		  </a:t>
            </a:r>
            <a:r>
              <a:rPr lang="en-US" smtClean="0">
                <a:ea typeface="ＭＳ Ｐゴシック" pitchFamily="-84" charset="-128"/>
              </a:rPr>
              <a:t>1</a:t>
            </a: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</a:rPr>
              <a:t>Total Cost  &lt;=  1 + max(2,1)</a:t>
            </a: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6379226F-8FC6-4094-94D8-1EF874625001}" type="slidenum">
              <a:rPr lang="en-US" sz="800"/>
              <a:pPr/>
              <a:t>7</a:t>
            </a:fld>
            <a:endParaRPr lang="en-US" sz="80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i="1" smtClean="0">
                <a:ea typeface="ＭＳ Ｐゴシック" pitchFamily="-84" charset="-128"/>
              </a:rPr>
              <a:t>Single loop statements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b="1" u="sng" smtClean="0">
                <a:ea typeface="ＭＳ Ｐゴシック" pitchFamily="-84" charset="-128"/>
              </a:rPr>
              <a:t>Times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i = 1;			</a:t>
            </a:r>
            <a:r>
              <a:rPr lang="en-US" smtClean="0">
                <a:ea typeface="ＭＳ Ｐゴシック" pitchFamily="-84" charset="-128"/>
              </a:rPr>
              <a:t>			    1</a:t>
            </a:r>
            <a:endParaRPr lang="en-US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sum = 0;				</a:t>
            </a:r>
            <a:r>
              <a:rPr lang="en-US" smtClean="0">
                <a:ea typeface="ＭＳ Ｐゴシック" pitchFamily="-84" charset="-128"/>
              </a:rPr>
              <a:t>		    1</a:t>
            </a:r>
            <a:endParaRPr lang="en-US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while (i &lt;= n) {			 </a:t>
            </a:r>
            <a:r>
              <a:rPr lang="en-US" smtClean="0">
                <a:ea typeface="ＭＳ Ｐゴシック" pitchFamily="-84" charset="-128"/>
              </a:rPr>
              <a:t>	 n + 1</a:t>
            </a: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	i = i + 1;		</a:t>
            </a:r>
            <a:r>
              <a:rPr lang="en-US" smtClean="0">
                <a:ea typeface="ＭＳ Ｐゴシック" pitchFamily="-84" charset="-128"/>
              </a:rPr>
              <a:t>		  </a:t>
            </a:r>
            <a:r>
              <a:rPr lang="tr-TR" smtClean="0">
                <a:ea typeface="ＭＳ Ｐゴシック" pitchFamily="-84" charset="-128"/>
              </a:rPr>
              <a:t>  </a:t>
            </a:r>
            <a:r>
              <a:rPr lang="en-US" smtClean="0">
                <a:ea typeface="ＭＳ Ｐゴシック" pitchFamily="-84" charset="-128"/>
              </a:rPr>
              <a:t>n</a:t>
            </a: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	sum = sum + i;		</a:t>
            </a:r>
            <a:r>
              <a:rPr lang="en-US" smtClean="0">
                <a:ea typeface="ＭＳ Ｐゴシック" pitchFamily="-84" charset="-128"/>
              </a:rPr>
              <a:t>		    n</a:t>
            </a:r>
            <a:endParaRPr lang="en-US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1 + 1 + (n + 1) + n + n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time required for this algorithm is proportional to n</a:t>
            </a: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B0F7C79A-DA0B-4E33-8DCB-DF4776B6F99A}" type="slidenum">
              <a:rPr lang="en-US" sz="800"/>
              <a:pPr/>
              <a:t>8</a:t>
            </a:fld>
            <a:endParaRPr 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i="1" smtClean="0">
                <a:ea typeface="ＭＳ Ｐゴシック" pitchFamily="-84" charset="-128"/>
              </a:rPr>
              <a:t>Nested loop statements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sz="2200" b="1" u="sng" smtClean="0">
                <a:ea typeface="ＭＳ Ｐゴシック" pitchFamily="-84" charset="-128"/>
              </a:rPr>
              <a:t>Times</a:t>
            </a:r>
            <a:endParaRPr lang="en-US" sz="22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i = 1;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sum = 0;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while (i &lt;= n) {				 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+ 1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j=1;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while (j &lt;= n) {		  	   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(n + 1)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    sum = sum + i;			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    j = j + 1; 		 	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   i = i +1;				 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}</a:t>
            </a: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z="20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1 + 1 + (n + 1) + n + n * (n + 1) + n * n + n * n + n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time required for this algorithm is proportional to n</a:t>
            </a:r>
            <a:r>
              <a:rPr lang="en-US" baseline="30000" smtClean="0">
                <a:ea typeface="ＭＳ Ｐゴシック" pitchFamily="-84" charset="-128"/>
                <a:sym typeface="Wingdings" pitchFamily="-84" charset="2"/>
              </a:rPr>
              <a:t>2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097BF11D-7CBB-4440-A58B-77DC9F77C826}" type="slidenum">
              <a:rPr lang="en-US" sz="800"/>
              <a:pPr/>
              <a:t>9</a:t>
            </a:fld>
            <a:endParaRPr lang="en-US" sz="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Algorithm Growth Rates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measure</a:t>
            </a:r>
            <a:r>
              <a:rPr lang="en-US" dirty="0" smtClean="0">
                <a:ea typeface="+mn-ea"/>
                <a:cs typeface="+mn-cs"/>
              </a:rPr>
              <a:t> the time </a:t>
            </a:r>
            <a:r>
              <a:rPr lang="en-US" dirty="0">
                <a:ea typeface="+mn-ea"/>
                <a:cs typeface="+mn-cs"/>
              </a:rPr>
              <a:t>requirement</a:t>
            </a:r>
            <a:r>
              <a:rPr lang="en-US" dirty="0" smtClean="0">
                <a:ea typeface="+mn-ea"/>
                <a:cs typeface="+mn-cs"/>
              </a:rPr>
              <a:t> of an algorithm as </a:t>
            </a:r>
            <a:r>
              <a:rPr lang="en-US" dirty="0">
                <a:ea typeface="+mn-ea"/>
                <a:cs typeface="+mn-cs"/>
              </a:rPr>
              <a:t>a function of the </a:t>
            </a:r>
            <a:r>
              <a:rPr lang="en-US" i="1" dirty="0">
                <a:ea typeface="+mn-ea"/>
                <a:cs typeface="+mn-cs"/>
              </a:rPr>
              <a:t>problem size</a:t>
            </a:r>
            <a:r>
              <a:rPr lang="en-US" dirty="0">
                <a:ea typeface="+mn-ea"/>
                <a:cs typeface="+mn-cs"/>
              </a:rPr>
              <a:t>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The </a:t>
            </a:r>
            <a:r>
              <a:rPr lang="en-US" dirty="0">
                <a:ea typeface="+mn-ea"/>
                <a:cs typeface="+mn-cs"/>
              </a:rPr>
              <a:t>most important thing</a:t>
            </a:r>
            <a:r>
              <a:rPr lang="en-US" dirty="0" smtClean="0">
                <a:ea typeface="+mn-ea"/>
                <a:cs typeface="+mn-cs"/>
              </a:rPr>
              <a:t> is to learn how </a:t>
            </a:r>
            <a:r>
              <a:rPr lang="en-US" dirty="0">
                <a:ea typeface="+mn-ea"/>
                <a:cs typeface="+mn-cs"/>
              </a:rPr>
              <a:t>quickly the</a:t>
            </a:r>
            <a:r>
              <a:rPr lang="en-US" dirty="0" smtClean="0">
                <a:ea typeface="+mn-ea"/>
                <a:cs typeface="+mn-cs"/>
              </a:rPr>
              <a:t> time requirement of an algorithm </a:t>
            </a:r>
            <a:r>
              <a:rPr lang="en-US" dirty="0">
                <a:ea typeface="+mn-ea"/>
                <a:cs typeface="+mn-cs"/>
              </a:rPr>
              <a:t>grows</a:t>
            </a:r>
            <a:r>
              <a:rPr lang="en-US" dirty="0" smtClean="0">
                <a:ea typeface="+mn-ea"/>
                <a:cs typeface="+mn-cs"/>
              </a:rPr>
              <a:t> as a </a:t>
            </a:r>
            <a:r>
              <a:rPr lang="en-US" dirty="0">
                <a:ea typeface="+mn-ea"/>
                <a:cs typeface="+mn-cs"/>
              </a:rPr>
              <a:t>function of the problem size.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An </a:t>
            </a:r>
            <a:r>
              <a:rPr lang="en-US" dirty="0">
                <a:ea typeface="+mn-ea"/>
                <a:cs typeface="+mn-cs"/>
              </a:rPr>
              <a:t>algorithm’s proportional time requirement is known as </a:t>
            </a:r>
            <a:r>
              <a:rPr lang="en-US" b="1" i="1" dirty="0">
                <a:ea typeface="+mn-ea"/>
                <a:cs typeface="+mn-cs"/>
              </a:rPr>
              <a:t>growth rate</a:t>
            </a:r>
            <a:r>
              <a:rPr lang="en-US" dirty="0">
                <a:ea typeface="+mn-ea"/>
                <a:cs typeface="+mn-cs"/>
              </a:rPr>
              <a:t>.</a:t>
            </a:r>
            <a:r>
              <a:rPr lang="en-US" dirty="0" smtClean="0">
                <a:ea typeface="+mn-ea"/>
                <a:cs typeface="+mn-cs"/>
              </a:rPr>
              <a:t> </a:t>
            </a: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can compare the efficiency of</a:t>
            </a:r>
            <a:r>
              <a:rPr lang="en-US" dirty="0" smtClean="0">
                <a:ea typeface="+mn-ea"/>
                <a:cs typeface="+mn-cs"/>
              </a:rPr>
              <a:t> 					       two </a:t>
            </a:r>
            <a:r>
              <a:rPr lang="en-US" dirty="0">
                <a:ea typeface="+mn-ea"/>
                <a:cs typeface="+mn-cs"/>
              </a:rPr>
              <a:t>algorithms by </a:t>
            </a:r>
            <a:r>
              <a:rPr lang="en-US" dirty="0" smtClean="0">
                <a:ea typeface="+mn-ea"/>
                <a:cs typeface="+mn-cs"/>
              </a:rPr>
              <a:t>comparing       					                   </a:t>
            </a:r>
          </a:p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 smtClean="0">
                <a:ea typeface="+mn-ea"/>
                <a:cs typeface="+mn-cs"/>
              </a:rPr>
              <a:t>	their growth rates.</a:t>
            </a: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/>
          </a:p>
        </p:txBody>
      </p:sp>
      <p:pic>
        <p:nvPicPr>
          <p:cNvPr id="24582" name="Picture 3" descr="Carrano0901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10000"/>
            <a:ext cx="4579938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6934200" y="5129213"/>
            <a:ext cx="2743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pPr>
              <a:spcBef>
                <a:spcPct val="5000"/>
              </a:spcBef>
            </a:pPr>
            <a:r>
              <a:rPr lang="en-US" sz="1400" b="1" i="1">
                <a:solidFill>
                  <a:srgbClr val="FF0000"/>
                </a:solidFill>
                <a:latin typeface="Arial" charset="0"/>
              </a:rPr>
              <a:t>The time requirement as a function of the problem size n</a:t>
            </a:r>
          </a:p>
          <a:p>
            <a:endParaRPr lang="en-US" sz="1400" b="1" i="1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Fundamentals of Computer Science II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7658</TotalTime>
  <Words>1091</Words>
  <Application>Microsoft Office PowerPoint</Application>
  <PresentationFormat>A4 Paper (210x297 mm)</PresentationFormat>
  <Paragraphs>353</Paragraphs>
  <Slides>28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Times New Roman</vt:lpstr>
      <vt:lpstr>ＭＳ Ｐゴシック</vt:lpstr>
      <vt:lpstr>Arial</vt:lpstr>
      <vt:lpstr>Wingdings</vt:lpstr>
      <vt:lpstr>Courier New</vt:lpstr>
      <vt:lpstr>Default Design</vt:lpstr>
      <vt:lpstr>Microsoft Equation 3.0</vt:lpstr>
      <vt:lpstr>Microsoft Equation</vt:lpstr>
      <vt:lpstr>Analysis of Algorithms</vt:lpstr>
      <vt:lpstr>Algorithm</vt:lpstr>
      <vt:lpstr>Analysis of Algorithms</vt:lpstr>
      <vt:lpstr>Analysis of Algorithms</vt:lpstr>
      <vt:lpstr>The Execution Time of Algorithms</vt:lpstr>
      <vt:lpstr>The Execution Time of Algorithms</vt:lpstr>
      <vt:lpstr>The Execution Time of Algorithms</vt:lpstr>
      <vt:lpstr>The Execution Time of Algorithms</vt:lpstr>
      <vt:lpstr>Algorithm Growth Rates</vt:lpstr>
      <vt:lpstr>Order-of-Magnitude Analysis and                Big-O Notation</vt:lpstr>
      <vt:lpstr>Big-O Notation</vt:lpstr>
      <vt:lpstr>Big-O Notation</vt:lpstr>
      <vt:lpstr>Example</vt:lpstr>
      <vt:lpstr>A Comparison of Growth-Rate Functions</vt:lpstr>
      <vt:lpstr>A Comparison of Growth-Rate Functions</vt:lpstr>
      <vt:lpstr>A Comparison of Growth-Rate Functions</vt:lpstr>
      <vt:lpstr>Properties of Growth-Rate Functions</vt:lpstr>
      <vt:lpstr>Some Useful Mathematical Equalities</vt:lpstr>
      <vt:lpstr>Growth-Rate Functions </vt:lpstr>
      <vt:lpstr>Growth-Rate Functions </vt:lpstr>
      <vt:lpstr>What to Analyze</vt:lpstr>
      <vt:lpstr>PowerPoint Presentation</vt:lpstr>
      <vt:lpstr>How to find the growth-rate of C++ codes?</vt:lpstr>
      <vt:lpstr>Some Examples</vt:lpstr>
      <vt:lpstr>What about recursive functions?</vt:lpstr>
      <vt:lpstr>PowerPoint Presentation</vt:lpstr>
      <vt:lpstr>PowerPoint Presentation</vt:lpstr>
      <vt:lpstr>PowerPoint Presentation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650</cp:revision>
  <cp:lastPrinted>1999-09-09T03:15:50Z</cp:lastPrinted>
  <dcterms:created xsi:type="dcterms:W3CDTF">2014-02-05T07:59:50Z</dcterms:created>
  <dcterms:modified xsi:type="dcterms:W3CDTF">2015-01-28T15:02:26Z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