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5"/>
  </p:notesMasterIdLst>
  <p:handoutMasterIdLst>
    <p:handoutMasterId r:id="rId36"/>
  </p:handoutMasterIdLst>
  <p:sldIdLst>
    <p:sldId id="365" r:id="rId3"/>
    <p:sldId id="256" r:id="rId4"/>
    <p:sldId id="259" r:id="rId5"/>
    <p:sldId id="349" r:id="rId6"/>
    <p:sldId id="260" r:id="rId7"/>
    <p:sldId id="350" r:id="rId8"/>
    <p:sldId id="351" r:id="rId9"/>
    <p:sldId id="352" r:id="rId10"/>
    <p:sldId id="265" r:id="rId11"/>
    <p:sldId id="267" r:id="rId12"/>
    <p:sldId id="268" r:id="rId13"/>
    <p:sldId id="374" r:id="rId14"/>
    <p:sldId id="370" r:id="rId15"/>
    <p:sldId id="375" r:id="rId16"/>
    <p:sldId id="376" r:id="rId17"/>
    <p:sldId id="269" r:id="rId18"/>
    <p:sldId id="377" r:id="rId19"/>
    <p:sldId id="272" r:id="rId20"/>
    <p:sldId id="364" r:id="rId21"/>
    <p:sldId id="369" r:id="rId22"/>
    <p:sldId id="275" r:id="rId23"/>
    <p:sldId id="276" r:id="rId24"/>
    <p:sldId id="353" r:id="rId25"/>
    <p:sldId id="354" r:id="rId26"/>
    <p:sldId id="358" r:id="rId27"/>
    <p:sldId id="362" r:id="rId28"/>
    <p:sldId id="355" r:id="rId29"/>
    <p:sldId id="373" r:id="rId30"/>
    <p:sldId id="356" r:id="rId31"/>
    <p:sldId id="357" r:id="rId32"/>
    <p:sldId id="372" r:id="rId33"/>
    <p:sldId id="363" r:id="rId34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9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14BFEDBE-DDF2-4BE3-AA24-BC6CC8B5C4E9}" type="datetime1">
              <a:rPr lang="en-US" altLang="en-US" smtClean="0"/>
              <a:t>2020-01-29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 alt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DF8DACE6-4E2E-4FD0-B264-3E123D0B6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58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F75E07-7644-4AA5-AEBA-63B88EEDE6B4}" type="datetime1">
              <a:rPr lang="en-US" altLang="en-US" smtClean="0"/>
              <a:t>2020-01-29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2847F-366C-494C-A32A-B88A07E74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554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0600" y="696913"/>
            <a:ext cx="5032375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lec03-algorithmanalysis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28D4285-BBB2-4A39-B319-41343EEBF822}" type="datetime1">
              <a:rPr lang="en-US" altLang="en-US" smtClean="0"/>
              <a:t>2020-01-29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47F-366C-494C-A32A-B88A07E74BA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812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8C9A87E-FACD-4288-ABA2-4D28EDE84747}" type="datetime1">
              <a:rPr lang="en-US" altLang="en-US" sz="1200" smtClean="0"/>
              <a:t>2020-01-29</a:t>
            </a:fld>
            <a:endParaRPr lang="en-US" alt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7FD39486-9BE3-40AB-A2AC-DCC899BAFF9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35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ABB4-44E6-4817-8EEC-A78E2601D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D7D4D-1967-43A1-A4BC-869D5E3B0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9D0D-401D-4B3D-A79A-D52B3AE4F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4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60400" y="355600"/>
            <a:ext cx="858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CS473 - Algorithms I</a:t>
            </a:r>
          </a:p>
          <a:p>
            <a:pPr algn="ctr"/>
            <a:endParaRPr lang="en-US" sz="44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898650" y="3124200"/>
            <a:ext cx="6273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 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60400" y="1524000"/>
            <a:ext cx="883285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BAF93-6AD4-4E0C-B78F-521AC2369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6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3E42-A694-4175-9203-B621ED43B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43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F70D3-94D5-4B84-8E47-49E19FE2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5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30F3A-1795-4148-8B2B-2386BD21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ACAD-DE52-46F8-AE42-9D81FD5A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3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B9C36-2997-46CB-9CB1-2F839E25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05837-83D3-4B8E-BBB4-AB0D10401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8ED7B-CF9B-457A-A620-4546D2C32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C98ABA2-427E-4AD9-A2B5-E458BF4D76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750300" y="6324600"/>
            <a:ext cx="74295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/>
              <a:pPr/>
              <a:t>‹#›</a:t>
            </a:fld>
            <a:endParaRPr lang="en-US" sz="140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825500" y="6248400"/>
            <a:ext cx="8667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Analysis of Algorithms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0EEAF7C-EB23-4B71-A4FD-2D27BC669009}" type="slidenum">
              <a:rPr lang="en-US" altLang="en-US" sz="800"/>
              <a:pPr/>
              <a:t>1</a:t>
            </a:fld>
            <a:endParaRPr lang="en-US" altLang="en-US" sz="800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04D1EBEF-0F5A-4238-8840-80F86B074F5C}" type="slidenum">
              <a:rPr lang="en-US" altLang="en-US" sz="800"/>
              <a:pPr/>
              <a:t>10</a:t>
            </a:fld>
            <a:endParaRPr lang="en-US" alt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alt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If  </a:t>
            </a:r>
            <a:r>
              <a:rPr lang="en-US" altLang="en-US" i="1" dirty="0" smtClean="0">
                <a:ea typeface="ＭＳ Ｐゴシック" pitchFamily="-84" charset="-128"/>
              </a:rPr>
              <a:t>Algorithm A requires time at most proportional to f(n),</a:t>
            </a:r>
            <a:r>
              <a:rPr lang="en-US" altLang="en-US" i="1" dirty="0">
                <a:ea typeface="ＭＳ Ｐゴシック" pitchFamily="-84" charset="-128"/>
              </a:rPr>
              <a:t> </a:t>
            </a:r>
            <a:r>
              <a:rPr lang="en-US" altLang="en-US" i="1" dirty="0" smtClean="0">
                <a:ea typeface="ＭＳ Ｐゴシック" pitchFamily="-84" charset="-128"/>
              </a:rPr>
              <a:t>                    </a:t>
            </a:r>
            <a:r>
              <a:rPr lang="en-US" altLang="en-US" dirty="0" smtClean="0">
                <a:ea typeface="ＭＳ Ｐゴシック" pitchFamily="-84" charset="-128"/>
              </a:rPr>
              <a:t>it is said to be </a:t>
            </a:r>
            <a:r>
              <a:rPr lang="en-US" altLang="en-US" b="1" dirty="0" smtClean="0">
                <a:ea typeface="ＭＳ Ｐゴシック" pitchFamily="-84" charset="-128"/>
              </a:rPr>
              <a:t>order f(n),</a:t>
            </a:r>
            <a:r>
              <a:rPr lang="en-US" altLang="en-US" dirty="0" smtClean="0">
                <a:ea typeface="ＭＳ Ｐゴシック" pitchFamily="-84" charset="-128"/>
              </a:rPr>
              <a:t> and it is denoted as </a:t>
            </a:r>
            <a:r>
              <a:rPr lang="en-US" altLang="en-US" b="1" dirty="0" smtClean="0">
                <a:ea typeface="ＭＳ Ｐゴシック" pitchFamily="-84" charset="-128"/>
              </a:rPr>
              <a:t>O(f(n))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b="1" dirty="0" smtClean="0">
                <a:ea typeface="ＭＳ Ｐゴシック" pitchFamily="-84" charset="-128"/>
              </a:rPr>
              <a:t>f(n)</a:t>
            </a:r>
            <a:r>
              <a:rPr lang="en-US" altLang="en-US" dirty="0" smtClean="0">
                <a:ea typeface="ＭＳ Ｐゴシック" pitchFamily="-84" charset="-128"/>
              </a:rPr>
              <a:t> is called the algorithm’s </a:t>
            </a:r>
            <a:r>
              <a:rPr lang="en-US" altLang="en-US" b="1" dirty="0" smtClean="0">
                <a:ea typeface="ＭＳ Ｐゴシック" pitchFamily="-84" charset="-128"/>
              </a:rPr>
              <a:t>growth-rate function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altLang="en-US" b="1" dirty="0" smtClean="0">
                <a:ea typeface="ＭＳ Ｐゴシック" pitchFamily="-84" charset="-128"/>
              </a:rPr>
              <a:t>Big-O notation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b="1" dirty="0" smtClean="0">
              <a:ea typeface="ＭＳ Ｐゴシック" pitchFamily="-84" charset="-128"/>
            </a:endParaRPr>
          </a:p>
          <a:p>
            <a:pPr lvl="1"/>
            <a:endParaRPr lang="en-US" altLang="en-US" sz="1800" b="1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4CE4538-B6CC-49B6-B61C-C1B3AAF902BC}" type="slidenum">
              <a:rPr lang="en-US" altLang="en-US" sz="800"/>
              <a:pPr/>
              <a:t>11</a:t>
            </a:fld>
            <a:endParaRPr lang="en-US" alt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r>
              <a:rPr lang="en-US" altLang="en-US" sz="2800" smtClean="0">
                <a:ea typeface="ＭＳ Ｐゴシック" pitchFamily="-84" charset="-128"/>
              </a:rPr>
              <a:t>Algorithm A </a:t>
            </a:r>
            <a:r>
              <a:rPr lang="en-US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alt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may exist many values of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altLang="en-US" sz="2800" smtClean="0">
              <a:ea typeface="ＭＳ Ｐゴシック" pitchFamily="-84" charset="-128"/>
            </a:endParaRPr>
          </a:p>
          <a:p>
            <a:r>
              <a:rPr lang="tr-TR" altLang="en-US" sz="2800" smtClean="0">
                <a:ea typeface="ＭＳ Ｐゴシック" pitchFamily="-84" charset="-128"/>
              </a:rPr>
              <a:t>More informally,               is </a:t>
            </a:r>
            <a:r>
              <a:rPr lang="tr-TR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altLang="en-US" sz="2800" smtClean="0">
                <a:ea typeface="ＭＳ Ｐゴシック" pitchFamily="-84" charset="-128"/>
              </a:rPr>
              <a:t>on </a:t>
            </a:r>
            <a:endParaRPr lang="en-US" alt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82144"/>
              </p:ext>
            </p:extLst>
          </p:nvPr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2" name="Denklem" r:id="rId3" imgW="3327120" imgH="457200" progId="Equation.3">
                  <p:embed/>
                </p:oleObj>
              </mc:Choice>
              <mc:Fallback>
                <p:oleObj name="Denklem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3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4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5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6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7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-notation: Asymptotic upper bound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(n) = O(f(n)) </a:t>
            </a:r>
            <a:r>
              <a:rPr lang="en-US" dirty="0" smtClean="0"/>
              <a:t>if  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positive constants 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such that </a:t>
            </a:r>
          </a:p>
          <a:p>
            <a:pPr marL="0" indent="0">
              <a:buNone/>
            </a:pPr>
            <a:r>
              <a:rPr lang="en-US" dirty="0"/>
              <a:t>	                           </a:t>
            </a:r>
            <a:r>
              <a:rPr lang="en-US" dirty="0">
                <a:solidFill>
                  <a:srgbClr val="0000FF"/>
                </a:solidFill>
              </a:rPr>
              <a:t> 0 </a:t>
            </a:r>
            <a:r>
              <a:rPr lang="en-US" dirty="0" smtClean="0">
                <a:solidFill>
                  <a:srgbClr val="0000FF"/>
                </a:solidFill>
              </a:rPr>
              <a:t>≤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 ≤ </a:t>
            </a:r>
            <a:r>
              <a:rPr lang="en-US" dirty="0" err="1" smtClean="0">
                <a:solidFill>
                  <a:srgbClr val="0000FF"/>
                </a:solidFill>
              </a:rPr>
              <a:t>cf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),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dirty="0" smtClean="0">
                <a:solidFill>
                  <a:srgbClr val="0000FF"/>
                </a:solidFill>
              </a:rPr>
              <a:t>n ≥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0</a:t>
            </a:r>
          </a:p>
          <a:p>
            <a:endParaRPr lang="en-US" dirty="0"/>
          </a:p>
        </p:txBody>
      </p:sp>
      <p:graphicFrame>
        <p:nvGraphicFramePr>
          <p:cNvPr id="5" name="Object 2050"/>
          <p:cNvGraphicFramePr>
            <a:graphicFrameLocks noChangeAspect="1"/>
          </p:cNvGraphicFramePr>
          <p:nvPr>
            <p:extLst/>
          </p:nvPr>
        </p:nvGraphicFramePr>
        <p:xfrm>
          <a:off x="838200" y="2819400"/>
          <a:ext cx="48768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6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5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8768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3200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Asymptotic running times of algorithms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000" i="1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usually defined by functions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hose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domain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N={0, 1, 2, …} (natural numbers)</a:t>
            </a:r>
            <a:endParaRPr lang="en-US" sz="1800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124200"/>
            <a:ext cx="1651414" cy="498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tabLst>
                <a:tab pos="190500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rPr>
              <a:t>T(n) = O(f(n))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  <a:sym typeface="Symbo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95800" y="3962400"/>
            <a:ext cx="762000" cy="553998"/>
            <a:chOff x="6400800" y="4953000"/>
            <a:chExt cx="762000" cy="553998"/>
          </a:xfrm>
        </p:grpSpPr>
        <p:sp>
          <p:nvSpPr>
            <p:cNvPr id="9" name="Rectangle 8"/>
            <p:cNvSpPr/>
            <p:nvPr/>
          </p:nvSpPr>
          <p:spPr>
            <a:xfrm>
              <a:off x="6400800" y="51054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953000"/>
              <a:ext cx="639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T(n)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95800" y="2819400"/>
            <a:ext cx="762000" cy="553998"/>
            <a:chOff x="7162800" y="4953000"/>
            <a:chExt cx="762000" cy="553998"/>
          </a:xfrm>
        </p:grpSpPr>
        <p:sp>
          <p:nvSpPr>
            <p:cNvPr id="15" name="Rectangle 14"/>
            <p:cNvSpPr/>
            <p:nvPr/>
          </p:nvSpPr>
          <p:spPr>
            <a:xfrm>
              <a:off x="7162800" y="50292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4953000"/>
              <a:ext cx="68159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err="1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cf</a:t>
              </a: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altLang="en-US" dirty="0" err="1" smtClean="0">
                <a:ea typeface="ＭＳ Ｐゴシック" pitchFamily="-84" charset="-128"/>
              </a:rPr>
              <a:t>Big</a:t>
            </a:r>
            <a:r>
              <a:rPr lang="tr-TR" altLang="en-US" dirty="0" smtClean="0">
                <a:ea typeface="ＭＳ Ｐゴシック" pitchFamily="-84" charset="-128"/>
              </a:rPr>
              <a:t>-O </a:t>
            </a:r>
            <a:r>
              <a:rPr lang="tr-TR" altLang="en-US" dirty="0" err="1" smtClean="0">
                <a:ea typeface="ＭＳ Ｐゴシック" pitchFamily="-84" charset="-128"/>
              </a:rPr>
              <a:t>definition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implies</a:t>
            </a:r>
            <a:r>
              <a:rPr lang="tr-TR" altLang="en-US" dirty="0" smtClean="0">
                <a:ea typeface="ＭＳ Ｐゴシック" pitchFamily="-84" charset="-128"/>
              </a:rPr>
              <a:t>: </a:t>
            </a:r>
            <a:r>
              <a:rPr lang="tr-TR" altLang="en-US" dirty="0" err="1" smtClean="0">
                <a:ea typeface="ＭＳ Ｐゴシック" pitchFamily="-84" charset="-128"/>
              </a:rPr>
              <a:t>constant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  <a:ea typeface="ＭＳ Ｐゴシック" pitchFamily="-84" charset="-128"/>
              </a:rPr>
              <a:t>n</a:t>
            </a:r>
            <a:r>
              <a:rPr lang="tr-TR" altLang="en-US" b="1" baseline="-25000" dirty="0" smtClean="0">
                <a:solidFill>
                  <a:schemeClr val="accent2"/>
                </a:solidFill>
                <a:ea typeface="ＭＳ Ｐゴシック" pitchFamily="-84" charset="-128"/>
              </a:rPr>
              <a:t>0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beyond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which</a:t>
            </a:r>
            <a:r>
              <a:rPr lang="tr-TR" altLang="en-US" dirty="0" smtClean="0">
                <a:ea typeface="ＭＳ Ｐゴシック" pitchFamily="-84" charset="-128"/>
              </a:rPr>
              <a:t> it is </a:t>
            </a:r>
            <a:r>
              <a:rPr lang="tr-TR" altLang="en-US" dirty="0" err="1" smtClean="0">
                <a:ea typeface="ＭＳ Ｐゴシック" pitchFamily="-84" charset="-128"/>
              </a:rPr>
              <a:t>satisfied</a:t>
            </a:r>
            <a:endParaRPr lang="tr-TR" altLang="en-US" dirty="0" smtClean="0">
              <a:ea typeface="ＭＳ Ｐゴシック" pitchFamily="-84" charset="-128"/>
            </a:endParaRPr>
          </a:p>
          <a:p>
            <a:endParaRPr lang="tr-TR" altLang="en-US" dirty="0" smtClean="0">
              <a:ea typeface="ＭＳ Ｐゴシック" pitchFamily="-84" charset="-128"/>
            </a:endParaRPr>
          </a:p>
          <a:p>
            <a:r>
              <a:rPr lang="tr-TR" altLang="en-US" dirty="0" err="1" smtClean="0">
                <a:ea typeface="ＭＳ Ｐゴシック" pitchFamily="-84" charset="-128"/>
              </a:rPr>
              <a:t>We</a:t>
            </a:r>
            <a:r>
              <a:rPr lang="tr-TR" altLang="en-US" dirty="0" smtClean="0">
                <a:ea typeface="ＭＳ Ｐゴシック" pitchFamily="-84" charset="-128"/>
              </a:rPr>
              <a:t> do not </a:t>
            </a:r>
            <a:r>
              <a:rPr lang="tr-TR" altLang="en-US" dirty="0" err="1" smtClean="0">
                <a:ea typeface="ＭＳ Ｐゴシック" pitchFamily="-84" charset="-128"/>
              </a:rPr>
              <a:t>care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about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small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values</a:t>
            </a:r>
            <a:r>
              <a:rPr lang="tr-TR" altLang="en-US" dirty="0" smtClean="0">
                <a:ea typeface="ＭＳ Ｐゴシック" pitchFamily="-84" charset="-128"/>
              </a:rPr>
              <a:t> of n</a:t>
            </a:r>
            <a:endParaRPr lang="en-US" altLang="en-US" dirty="0" smtClean="0">
              <a:ea typeface="ＭＳ Ｐゴシック" pitchFamily="-84" charset="-128"/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97737C5-2AFB-44A2-B6A4-DBA6E42876C2}" type="slidenum">
              <a:rPr lang="en-US" altLang="en-US" sz="800"/>
              <a:pPr/>
              <a:t>13</a:t>
            </a:fld>
            <a:endParaRPr lang="en-US" alt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     </a:t>
            </a:r>
            <a:r>
              <a:rPr lang="el-GR" altLang="en-US" dirty="0" smtClean="0">
                <a:solidFill>
                  <a:srgbClr val="FF0000"/>
                </a:solidFill>
              </a:rPr>
              <a:t>Ω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</a:t>
            </a: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l-GR" altLang="en-US" dirty="0" smtClean="0">
                <a:solidFill>
                  <a:srgbClr val="FF0000"/>
                </a:solidFill>
              </a:rPr>
              <a:t>Θ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1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2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= O(n</a:t>
            </a:r>
            <a:r>
              <a:rPr lang="en-US" sz="3200" baseline="30000" dirty="0">
                <a:solidFill>
                  <a:srgbClr val="0000FF"/>
                </a:solidFill>
              </a:rPr>
              <a:t>3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438401"/>
            <a:ext cx="7451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2n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≤ cn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  for all n ≥ n</a:t>
            </a:r>
            <a:r>
              <a:rPr lang="en-US" sz="2800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sz="2800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1" y="3810001"/>
            <a:ext cx="5082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≤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1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901" y="5054601"/>
            <a:ext cx="505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Or, 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1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≤ 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2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676400"/>
            <a:ext cx="48768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+ n = O(n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590800"/>
            <a:ext cx="74511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72001"/>
            <a:ext cx="5638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3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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+ n ≤ 3n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for all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n ≥ 1 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+ n ≤ cn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1" y="3657601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2 + (1/n) ≤ c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4EFACDA-AB1B-4086-836A-E3365F274CE8}" type="slidenum">
              <a:rPr lang="en-US" altLang="en-US" sz="800"/>
              <a:pPr/>
              <a:t>16</a:t>
            </a:fld>
            <a:endParaRPr lang="en-US" alt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  <a:r>
              <a:rPr lang="en-US" alt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i="1" smtClean="0">
                <a:ea typeface="ＭＳ Ｐゴシック" pitchFamily="-84" charset="-128"/>
              </a:rPr>
              <a:t>	</a:t>
            </a:r>
            <a:endParaRPr lang="en-US" alt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1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2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b="1" dirty="0">
                <a:solidFill>
                  <a:srgbClr val="FF0000"/>
                </a:solidFill>
              </a:rPr>
              <a:t>Try</a:t>
            </a:r>
            <a:r>
              <a:rPr lang="en-US" altLang="en-US" b="1" i="1" dirty="0">
                <a:solidFill>
                  <a:srgbClr val="FF0000"/>
                </a:solidFill>
              </a:rPr>
              <a:t> c = 3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-25000" dirty="0">
                <a:solidFill>
                  <a:srgbClr val="FF0000"/>
                </a:solidFill>
              </a:rPr>
              <a:t>0</a:t>
            </a:r>
            <a:r>
              <a:rPr lang="en-US" altLang="en-US" b="1" dirty="0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752600"/>
            <a:ext cx="2438400" cy="685800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= O 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1" y="16002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600201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133601"/>
            <a:ext cx="356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 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895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/>
          <p:cNvSpPr txBox="1">
            <a:spLocks/>
          </p:cNvSpPr>
          <p:nvPr/>
        </p:nvSpPr>
        <p:spPr>
          <a:xfrm>
            <a:off x="1143000" y="3276600"/>
            <a:ext cx="24384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100n</a:t>
            </a:r>
            <a:r>
              <a:rPr lang="en-US" baseline="30000" dirty="0"/>
              <a:t>1.9999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1" y="32004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971801"/>
            <a:ext cx="3522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100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6483" y="3505201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1.9999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49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1143000" y="4953000"/>
            <a:ext cx="26670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</a:t>
            </a:r>
            <a:r>
              <a:rPr lang="en-US" baseline="30000" dirty="0"/>
              <a:t>-9</a:t>
            </a:r>
            <a:r>
              <a:rPr lang="en-US" dirty="0"/>
              <a:t>n</a:t>
            </a:r>
            <a:r>
              <a:rPr lang="en-US" baseline="30000" dirty="0"/>
              <a:t>2.0001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1" y="4800600"/>
            <a:ext cx="9412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False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0" y="4572000"/>
            <a:ext cx="2133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4572000"/>
            <a:ext cx="1676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4495801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1" y="5105401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0.0001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 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1" y="5562601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Contradiction</a:t>
            </a:r>
          </a:p>
        </p:txBody>
      </p:sp>
    </p:spTree>
    <p:extLst>
      <p:ext uri="{BB962C8B-B14F-4D97-AF65-F5344CB8AC3E}">
        <p14:creationId xmlns:p14="http://schemas.microsoft.com/office/powerpoint/2010/main" val="14137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6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16AE0092-D80D-4A9D-ACCB-2DD604E37836}" type="slidenum">
              <a:rPr lang="en-US" altLang="en-US" sz="800"/>
              <a:pPr/>
              <a:t>18</a:t>
            </a:fld>
            <a:endParaRPr lang="en-US" alt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9pPr>
            </a:lstStyle>
            <a:p>
              <a:endParaRPr lang="tr-TR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4462786-13BA-4816-A232-C4D38632C749}" type="slidenum">
              <a:rPr lang="en-US" altLang="en-US" sz="800"/>
              <a:pPr/>
              <a:t>19</a:t>
            </a:fld>
            <a:endParaRPr lang="en-US" alt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8CA4BC-EF57-43BD-A053-939431AEC65D}" type="slidenum">
              <a:rPr lang="en-US" altLang="en-US" sz="800"/>
              <a:pPr/>
              <a:t>2</a:t>
            </a:fld>
            <a:endParaRPr lang="en-US" alt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An </a:t>
            </a:r>
            <a:r>
              <a:rPr lang="en-US" altLang="en-US" b="1" i="1" dirty="0" smtClean="0">
                <a:ea typeface="ＭＳ Ｐゴシック" pitchFamily="-84" charset="-128"/>
              </a:rPr>
              <a:t>algorithm</a:t>
            </a:r>
            <a:r>
              <a:rPr lang="en-US" altLang="en-US" dirty="0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An algorithm can be implemented using different </a:t>
            </a:r>
            <a:r>
              <a:rPr lang="en-US" altLang="en-US" sz="1800" dirty="0" err="1" smtClean="0">
                <a:ea typeface="ＭＳ Ｐゴシック" pitchFamily="-84" charset="-128"/>
              </a:rPr>
              <a:t>prog</a:t>
            </a:r>
            <a:r>
              <a:rPr lang="en-US" altLang="en-US" sz="1800" dirty="0" smtClean="0">
                <a:ea typeface="ＭＳ Ｐゴシック" pitchFamily="-84" charset="-128"/>
              </a:rPr>
              <a:t>. languages on different platforms.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time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space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reduce the time required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Any algorithm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altLang="en-US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Linear time (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) and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altLang="en-US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altLang="en-US" smtClean="0">
                <a:ea typeface="ＭＳ Ｐゴシック" pitchFamily="-84" charset="-128"/>
              </a:rPr>
              <a:t> complexity is practical for any value of n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CCC040-3281-4469-97EE-F6E9E6A8B6C9}" type="slidenum">
              <a:rPr lang="en-US" altLang="en-US" sz="800"/>
              <a:pPr/>
              <a:t>20</a:t>
            </a:fld>
            <a:endParaRPr lang="en-US" altLang="en-US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B779B29-1B7D-4C7C-9391-F524E4C618A5}" type="slidenum">
              <a:rPr lang="en-US" altLang="en-US" sz="800"/>
              <a:pPr/>
              <a:t>21</a:t>
            </a:fld>
            <a:endParaRPr lang="en-US" alt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the low-order terms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+3n),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+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=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</a:t>
            </a:r>
            <a:r>
              <a:rPr lang="en-US" altLang="en-US" i="1" dirty="0" smtClean="0">
                <a:ea typeface="ＭＳ Ｐゴシック" pitchFamily="-84" charset="-128"/>
              </a:rPr>
              <a:t> + 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 + O(4n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 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 </a:t>
            </a:r>
            <a:r>
              <a:rPr lang="en-US" altLang="en-US" sz="2200" dirty="0" smtClean="0">
                <a:ea typeface="ＭＳ Ｐゴシック" pitchFamily="-84" charset="-128"/>
                <a:sym typeface="Wingdings" panose="05000000000000000000" pitchFamily="2" charset="2"/>
              </a:rPr>
              <a:t> So, it is </a:t>
            </a:r>
            <a:r>
              <a:rPr lang="en-US" altLang="en-US" sz="2200" dirty="0" smtClean="0">
                <a:ea typeface="ＭＳ Ｐゴシック" pitchFamily="-84" charset="-128"/>
              </a:rPr>
              <a:t>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0C55756-2518-457F-9C94-221147B0ADB7}" type="slidenum">
              <a:rPr lang="en-US" altLang="en-US" sz="800"/>
              <a:pPr/>
              <a:t>22</a:t>
            </a:fld>
            <a:endParaRPr lang="en-US" alt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8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0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1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436F5C8-98B9-403D-9718-3B0C7153DE1C}" type="slidenum">
              <a:rPr lang="en-US" altLang="en-US" sz="800"/>
              <a:pPr/>
              <a:t>23</a:t>
            </a:fld>
            <a:endParaRPr lang="en-US" alt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 smtClean="0">
                <a:ea typeface="ＭＳ Ｐゴシック" pitchFamily="-84" charset="-128"/>
              </a:rPr>
              <a:t>Remember our previous examples</a:t>
            </a:r>
            <a:endParaRPr lang="en-US" altLang="en-US" b="1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b="1" u="sng" dirty="0" smtClean="0">
                <a:ea typeface="ＭＳ Ｐゴシック" pitchFamily="-84" charset="-128"/>
              </a:rPr>
              <a:t>Times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1;			</a:t>
            </a:r>
            <a:r>
              <a:rPr lang="en-US" altLang="en-US" sz="2200" dirty="0" smtClean="0">
                <a:ea typeface="ＭＳ Ｐゴシック" pitchFamily="-84" charset="-128"/>
              </a:rPr>
              <a:t>	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</a:t>
            </a:r>
            <a:r>
              <a:rPr lang="en-US" altLang="en-US" sz="2200" dirty="0" smtClean="0">
                <a:ea typeface="ＭＳ Ｐゴシック" pitchFamily="-84" charset="-128"/>
              </a:rPr>
              <a:t>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 </a:t>
            </a:r>
            <a:r>
              <a:rPr lang="en-US" altLang="en-US" sz="2200" dirty="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+ 1;	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D4F9E4-D188-4334-B9E4-540001083487}" type="slidenum">
              <a:rPr lang="en-US" altLang="en-US" sz="800"/>
              <a:pPr/>
              <a:t>24</a:t>
            </a:fld>
            <a:endParaRPr lang="en-US" alt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sz="2200" b="1" u="sng" dirty="0" smtClean="0">
                <a:ea typeface="ＭＳ Ｐゴシック" pitchFamily="-84" charset="-128"/>
              </a:rPr>
              <a:t>Times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	 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+ 1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		  	   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		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 		 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				 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3 * n</a:t>
            </a:r>
            <a:r>
              <a:rPr lang="en-US" altLang="en-US" baseline="30000" dirty="0" smtClean="0"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 + 4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endParaRPr lang="en-US" altLang="en-US" dirty="0" smtClean="0">
              <a:solidFill>
                <a:srgbClr val="FF0000"/>
              </a:solidFill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3F25543-6594-4283-BBCC-1A52A6E08142}" type="slidenum">
              <a:rPr lang="en-US" altLang="en-US" sz="800"/>
              <a:pPr/>
              <a:t>25</a:t>
            </a:fld>
            <a:endParaRPr lang="en-US" alt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Its use is more common than the others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This is useless! Why?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029AFAA-A9C2-45BF-878D-413E904DA11B}" type="slidenum">
              <a:rPr lang="en-US" altLang="en-US" sz="800"/>
              <a:pPr/>
              <a:t>26</a:t>
            </a:fld>
            <a:endParaRPr lang="en-US" alt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itchFamily="-84" charset="-128"/>
              </a:rPr>
              <a:t>Consider the sequential search algorithm</a:t>
            </a:r>
            <a:endParaRPr lang="en-US" altLang="en-US" sz="1800" b="1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sequentialSearch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const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a[],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item,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for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0;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 n;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if (a[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	return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b="1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7413FFD-D13D-45C2-886F-ED8D40A0A8C7}" type="slidenum">
              <a:rPr lang="en-US" altLang="en-US" sz="800"/>
              <a:pPr/>
              <a:t>27</a:t>
            </a:fld>
            <a:endParaRPr lang="en-US" altLang="en-US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Some Examples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Solved on the Board.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FFA265F-9A94-40C2-B76A-DE789C5DAC34}" type="slidenum">
              <a:rPr lang="en-US" altLang="en-US" sz="800"/>
              <a:pPr/>
              <a:t>28</a:t>
            </a:fld>
            <a:endParaRPr lang="en-US" altLang="en-US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2BB3B84-A1DB-4276-A4BF-BFFC3B45E4BD}" type="slidenum">
              <a:rPr lang="en-US" altLang="en-US" sz="800"/>
              <a:pPr/>
              <a:t>29</a:t>
            </a:fld>
            <a:endParaRPr lang="en-US" altLang="en-US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D2E8096-3647-4FB8-9AA4-EFE6F2AA8C6D}" type="slidenum">
              <a:rPr lang="en-US" altLang="en-US" sz="800"/>
              <a:pPr/>
              <a:t>3</a:t>
            </a:fld>
            <a:endParaRPr lang="en-US" alt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altLang="en-US" i="1" dirty="0" smtClean="0">
                <a:ea typeface="ＭＳ Ｐゴシック" pitchFamily="-84" charset="-128"/>
              </a:rPr>
              <a:t>specific implementations, computers, or data.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void hanoi(int n, char source, char dest, char spare) {</a:t>
            </a:r>
            <a:endParaRPr lang="en-US" altLang="en-US" sz="2000" b="1" u="sng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source, spare, dest);</a:t>
            </a:r>
            <a:endParaRPr lang="tr-TR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     m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ove from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sou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rc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to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de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altLang="en-US" sz="12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alt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alt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alt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alt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alt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378FB22-DCE3-43F2-887A-57833DC228D1}" type="slidenum">
              <a:rPr lang="en-US" altLang="en-US" sz="800"/>
              <a:pPr/>
              <a:t>30</a:t>
            </a:fld>
            <a:endParaRPr lang="en-US" alt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Let’s first write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altLang="en-US" smtClean="0">
                <a:ea typeface="ＭＳ Ｐゴシック" pitchFamily="-84" charset="-128"/>
              </a:rPr>
              <a:t> for the </a:t>
            </a:r>
            <a:r>
              <a:rPr lang="en-US" altLang="en-US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alt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We will then solve it by using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08FE4D9-03BB-403A-9D3F-A3DF3C0EFE75}" type="slidenum">
              <a:rPr lang="en-US" altLang="en-US" sz="800"/>
              <a:pPr/>
              <a:t>31</a:t>
            </a:fld>
            <a:endParaRPr lang="en-US" alt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8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Merge sort – </a:t>
            </a:r>
            <a:r>
              <a:rPr lang="en-US" alt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A5750C77-DBBC-44F3-BBF8-324C9CD5AA0F}" type="slidenum">
              <a:rPr lang="en-US" altLang="en-US" sz="800"/>
              <a:pPr/>
              <a:t>32</a:t>
            </a:fld>
            <a:endParaRPr lang="en-US" alt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2652A3D-7B2C-4B3E-AF66-88674E492478}" type="slidenum">
              <a:rPr lang="en-US" altLang="en-US" sz="800"/>
              <a:pPr/>
              <a:t>4</a:t>
            </a:fld>
            <a:endParaRPr lang="en-US" alt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</a:t>
            </a:r>
            <a:r>
              <a:rPr lang="en-US" altLang="en-US" smtClean="0">
                <a:ea typeface="ＭＳ Ｐゴシック" pitchFamily="-84" charset="-128"/>
              </a:rPr>
              <a:t>imple instructions (</a:t>
            </a:r>
            <a:r>
              <a:rPr lang="tr-TR" altLang="en-US" smtClean="0">
                <a:ea typeface="ＭＳ Ｐゴシック" pitchFamily="-84" charset="-128"/>
              </a:rPr>
              <a:t>+,-,*,/,=,if,call</a:t>
            </a:r>
            <a:r>
              <a:rPr lang="en-US" altLang="en-US" smtClean="0">
                <a:ea typeface="ＭＳ Ｐゴシック" pitchFamily="-84" charset="-128"/>
              </a:rPr>
              <a:t>) take </a:t>
            </a:r>
            <a:r>
              <a:rPr lang="tr-TR" altLang="en-US" smtClean="0">
                <a:ea typeface="ＭＳ Ｐゴシック" pitchFamily="-84" charset="-128"/>
              </a:rPr>
              <a:t>1 step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Loops and subroutine calls are </a:t>
            </a:r>
            <a:r>
              <a:rPr lang="tr-TR" altLang="en-US" i="1" smtClean="0">
                <a:ea typeface="ＭＳ Ｐゴシック" pitchFamily="-84" charset="-128"/>
              </a:rPr>
              <a:t>not </a:t>
            </a:r>
            <a:r>
              <a:rPr lang="tr-TR" altLang="en-US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“sort” is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a single step operation</a:t>
            </a:r>
            <a:endParaRPr lang="en-US" altLang="en-US" sz="1800" smtClean="0">
              <a:ea typeface="ＭＳ Ｐゴシック" pitchFamily="-84" charset="-128"/>
            </a:endParaRPr>
          </a:p>
          <a:p>
            <a:pPr lvl="2"/>
            <a:endParaRPr lang="en-US" altLang="en-US" sz="24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Complex O</a:t>
            </a:r>
            <a:r>
              <a:rPr lang="en-US" altLang="en-US" sz="1800" smtClean="0">
                <a:ea typeface="ＭＳ Ｐゴシック" pitchFamily="-84" charset="-128"/>
              </a:rPr>
              <a:t>perations </a:t>
            </a:r>
            <a:r>
              <a:rPr lang="tr-TR" altLang="en-US" sz="1800" smtClean="0">
                <a:ea typeface="ＭＳ Ｐゴシック" pitchFamily="-84" charset="-128"/>
              </a:rPr>
              <a:t>(</a:t>
            </a:r>
            <a:r>
              <a:rPr lang="en-US" altLang="en-US" sz="1800" smtClean="0">
                <a:ea typeface="ＭＳ Ｐゴシック" pitchFamily="-84" charset="-128"/>
              </a:rPr>
              <a:t>matrix addition, array resizing</a:t>
            </a:r>
            <a:r>
              <a:rPr lang="tr-TR" altLang="en-US" sz="1800" smtClean="0">
                <a:ea typeface="ＭＳ Ｐゴシック" pitchFamily="-84" charset="-128"/>
              </a:rPr>
              <a:t>) are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single step</a:t>
            </a:r>
            <a:endParaRPr lang="en-US" altLang="en-US" sz="1800" smtClean="0">
              <a:ea typeface="ＭＳ Ｐゴシック" pitchFamily="-84" charset="-128"/>
            </a:endParaRP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DD39F28-B20B-4AF5-9A6B-199110F7BF58}" type="slidenum">
              <a:rPr lang="en-US" altLang="en-US" sz="800"/>
              <a:pPr/>
              <a:t>5</a:t>
            </a:fld>
            <a:endParaRPr lang="en-US" alt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705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	count = count + 1;	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</a:t>
            </a:r>
            <a:endParaRPr lang="en-US" altLang="en-US" baseline="-25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sum = sum + count;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		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  <a:sym typeface="Wingdings" panose="05000000000000000000" pitchFamily="2" charset="2"/>
              </a:rPr>
              <a:t>Total cost = 1 + 1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 The time required for this algorithm is constant</a:t>
            </a: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1600200"/>
            <a:ext cx="9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Times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923B7DBA-02DF-4B42-9962-C657DB1ACF21}" type="slidenum">
              <a:rPr lang="en-US" altLang="en-US" sz="800"/>
              <a:pPr/>
              <a:t>6</a:t>
            </a:fld>
            <a:endParaRPr lang="en-US" alt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if (n &lt; 0){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-n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cout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&lt;&lt;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			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else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n</a:t>
            </a:r>
            <a:r>
              <a:rPr lang="en-US" altLang="en-US" dirty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</a:rPr>
              <a:t>	Total Cost  &lt;=  1 + max(2,1)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676400"/>
            <a:ext cx="152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800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0CCE5C2-1DA5-4B62-900F-22DB06B1085C}" type="slidenum">
              <a:rPr lang="en-US" altLang="en-US" sz="800"/>
              <a:pPr/>
              <a:t>7</a:t>
            </a:fld>
            <a:endParaRPr lang="en-US" alt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2672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1;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sum = 0;	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+ 1;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1676400"/>
            <a:ext cx="982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5029200"/>
            <a:ext cx="779091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	 The time required for this algorithm is proportional to </a:t>
            </a:r>
            <a:r>
              <a:rPr lang="en-US" altLang="en-US" kern="0" dirty="0" smtClean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n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56C1530-AC91-41FF-B6BB-E2E16292C68C}" type="slidenum">
              <a:rPr lang="en-US" altLang="en-US" sz="800"/>
              <a:pPr/>
              <a:t>8</a:t>
            </a:fld>
            <a:endParaRPr lang="en-US" alt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257800"/>
            <a:ext cx="8008924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 * (n + 1) + n * n + n *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	</a:t>
            </a: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 The time required for this algorithm is proportional to n</a:t>
            </a:r>
            <a:r>
              <a:rPr lang="en-US" altLang="en-US" kern="0" baseline="3000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2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1371600"/>
            <a:ext cx="1045478" cy="342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en-US" sz="2200" b="1" u="sng" kern="0" dirty="0">
                <a:solidFill>
                  <a:schemeClr val="accent2"/>
                </a:solidFill>
                <a:latin typeface="Times New Roman"/>
              </a:rPr>
              <a:t>Times</a:t>
            </a:r>
            <a:endParaRPr lang="en-US" altLang="en-US" sz="2200" kern="0" dirty="0">
              <a:solidFill>
                <a:schemeClr val="accent2"/>
              </a:solidFill>
              <a:latin typeface="Times New Roman"/>
              <a:sym typeface="Wingdings" panose="05000000000000000000" pitchFamily="2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(n+1)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A413639-4BCB-4B00-988E-3757351BAD87}" type="slidenum">
              <a:rPr lang="en-US" altLang="en-US" sz="800"/>
              <a:pPr/>
              <a:t>9</a:t>
            </a:fld>
            <a:endParaRPr lang="en-US" alt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altLang="en-US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The time requirement as a function of the problem size n</a:t>
            </a:r>
          </a:p>
          <a:p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 eaLnBrk="0" hangingPunct="0">
          <a:lnSpc>
            <a:spcPct val="150000"/>
          </a:lnSpc>
          <a:spcBef>
            <a:spcPct val="20000"/>
          </a:spcBef>
          <a:tabLst>
            <a:tab pos="1905000" algn="l"/>
          </a:tabLst>
          <a:defRPr sz="2400" dirty="0">
            <a:solidFill>
              <a:srgbClr val="FF0000"/>
            </a:solidFill>
            <a:latin typeface="Times New Roman"/>
            <a:cs typeface="Times New Roman"/>
            <a:sym typeface="Symbo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7795</TotalTime>
  <Words>1409</Words>
  <Application>Microsoft Office PowerPoint</Application>
  <PresentationFormat>A4 Paper (210x297 mm)</PresentationFormat>
  <Paragraphs>387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ＭＳ Ｐゴシック</vt:lpstr>
      <vt:lpstr>Arial</vt:lpstr>
      <vt:lpstr>Courier New</vt:lpstr>
      <vt:lpstr>Symbol</vt:lpstr>
      <vt:lpstr>Times New Roman</vt:lpstr>
      <vt:lpstr>Tw Cen MT</vt:lpstr>
      <vt:lpstr>Wingdings</vt:lpstr>
      <vt:lpstr>Wingdings 2</vt:lpstr>
      <vt:lpstr>Default Design</vt:lpstr>
      <vt:lpstr>TC103524819990</vt:lpstr>
      <vt:lpstr>Denklem</vt:lpstr>
      <vt:lpstr>Εξίσωση</vt:lpstr>
      <vt:lpstr>Equation</vt:lpstr>
      <vt:lpstr>Picture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O-notation: Asymptotic upper bound</vt:lpstr>
      <vt:lpstr>Big-O Notation</vt:lpstr>
      <vt:lpstr>Example</vt:lpstr>
      <vt:lpstr>Example</vt:lpstr>
      <vt:lpstr>Example</vt:lpstr>
      <vt:lpstr>True or False?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saksoy</cp:lastModifiedBy>
  <cp:revision>689</cp:revision>
  <cp:lastPrinted>1999-09-09T03:15:50Z</cp:lastPrinted>
  <dcterms:created xsi:type="dcterms:W3CDTF">2014-02-05T07:59:50Z</dcterms:created>
  <dcterms:modified xsi:type="dcterms:W3CDTF">2020-01-29T15:07:54Z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