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9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8" r:id="rId21"/>
    <p:sldId id="349" r:id="rId22"/>
    <p:sldId id="350" r:id="rId23"/>
    <p:sldId id="351" r:id="rId24"/>
    <p:sldId id="352" r:id="rId25"/>
    <p:sldId id="397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398" r:id="rId34"/>
    <p:sldId id="346" r:id="rId35"/>
    <p:sldId id="347" r:id="rId36"/>
    <p:sldId id="374" r:id="rId37"/>
    <p:sldId id="373" r:id="rId38"/>
    <p:sldId id="376" r:id="rId39"/>
    <p:sldId id="377" r:id="rId40"/>
    <p:sldId id="378" r:id="rId41"/>
    <p:sldId id="299" r:id="rId42"/>
    <p:sldId id="300" r:id="rId43"/>
    <p:sldId id="381" r:id="rId44"/>
    <p:sldId id="382" r:id="rId45"/>
    <p:sldId id="399" r:id="rId46"/>
    <p:sldId id="301" r:id="rId47"/>
    <p:sldId id="302" r:id="rId48"/>
    <p:sldId id="303" r:id="rId49"/>
    <p:sldId id="304" r:id="rId50"/>
    <p:sldId id="384" r:id="rId51"/>
    <p:sldId id="395" r:id="rId52"/>
    <p:sldId id="393" r:id="rId53"/>
    <p:sldId id="385" r:id="rId54"/>
    <p:sldId id="386" r:id="rId55"/>
    <p:sldId id="309" r:id="rId56"/>
    <p:sldId id="310" r:id="rId57"/>
    <p:sldId id="387" r:id="rId58"/>
    <p:sldId id="38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9" r:id="rId67"/>
    <p:sldId id="391" r:id="rId68"/>
    <p:sldId id="390" r:id="rId69"/>
    <p:sldId id="392" r:id="rId70"/>
    <p:sldId id="325" r:id="rId71"/>
    <p:sldId id="353" r:id="rId72"/>
    <p:sldId id="38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2" r:id="rId81"/>
    <p:sldId id="341" r:id="rId82"/>
    <p:sldId id="343" r:id="rId83"/>
    <p:sldId id="344" r:id="rId84"/>
    <p:sldId id="345" r:id="rId8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A46A51-A53D-485D-835E-3B6D8A9ECF11}" type="datetime1">
              <a:rPr lang="en-US" smtClean="0"/>
              <a:t>2020-01-29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7B4FBB-92F4-4C71-9DA5-AE3CA81B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4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5A3577C-B42C-45FF-A1AA-1A2D2D0E6E25}" type="datetime1">
              <a:rPr lang="en-US" smtClean="0"/>
              <a:t>2020-01-29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80D568-A494-4F84-9E5F-185E3AE2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82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lec04-trees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80CC85E-935F-42CB-ADFC-C991C6A86D2C}" type="datetime1">
              <a:rPr lang="en-US" smtClean="0"/>
              <a:t>2020-01-29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0D568-A494-4F84-9E5F-185E3AE2CA5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mtClean="0">
                <a:latin typeface="Times New Roman" pitchFamily="-84" charset="0"/>
              </a:rPr>
              <a:t>lec04-trees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5E2ABE-061A-4C63-B340-221693624748}" type="datetime1">
              <a:rPr lang="en-US" smtClean="0">
                <a:latin typeface="Times New Roman" pitchFamily="-84" charset="0"/>
              </a:rPr>
              <a:t>2020-01-29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E29F73-F23F-444E-93A1-24EEB2FABBB0}" type="slidenum">
              <a:rPr lang="en-US" smtClean="0">
                <a:latin typeface="Times New Roman" pitchFamily="-84" charset="0"/>
              </a:rPr>
              <a:pPr/>
              <a:t>2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2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03BF-3ADC-47E7-893C-0720DD0F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8B8-9C99-4CCD-BBC2-8B63183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3C8-FED3-4529-AC9C-9374271F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87D-2E1D-434A-8B71-05349390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86D0-4827-4ADB-886D-48043956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B974-5278-49E2-A0D8-DE8E630C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4F0-CC53-464B-A5D2-3A91074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3758-3965-439E-A6A4-A4F4A5D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699-C543-4C70-954A-D01DC24B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5AB-F614-4379-A149-AAFC3EC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497-83A3-4ECA-9FFB-D8031638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A80A08-B6FC-46CF-9FD6-4841EADD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8CAAEE2-89AB-4AD0-91BD-BA54BAB75EF3}" type="slidenum">
              <a:rPr lang="en-US" sz="800" smtClean="0">
                <a:latin typeface="Calibri" pitchFamily="34" charset="0"/>
              </a:rPr>
              <a:pPr/>
              <a:t>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CB5AFBB-9811-4B81-8EEF-21A370BB33DD}" type="slidenum">
              <a:rPr lang="en-US" sz="800" smtClean="0">
                <a:latin typeface="Calibri" pitchFamily="34" charset="0"/>
              </a:rPr>
              <a:pPr/>
              <a:t>10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-- Example</a:t>
            </a:r>
          </a:p>
        </p:txBody>
      </p:sp>
      <p:grpSp>
        <p:nvGrpSpPr>
          <p:cNvPr id="12294" name="Group 23"/>
          <p:cNvGrpSpPr>
            <a:grpSpLocks/>
          </p:cNvGrpSpPr>
          <p:nvPr/>
        </p:nvGrpSpPr>
        <p:grpSpPr bwMode="auto">
          <a:xfrm>
            <a:off x="1371600" y="1981200"/>
            <a:ext cx="2787650" cy="3276600"/>
            <a:chOff x="864" y="1248"/>
            <a:chExt cx="1756" cy="2064"/>
          </a:xfrm>
        </p:grpSpPr>
        <p:sp>
          <p:nvSpPr>
            <p:cNvPr id="12296" name="Line 3"/>
            <p:cNvSpPr>
              <a:spLocks noChangeShapeType="1"/>
            </p:cNvSpPr>
            <p:nvPr/>
          </p:nvSpPr>
          <p:spPr bwMode="auto">
            <a:xfrm flipH="1">
              <a:off x="960" y="139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124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 flipH="1">
              <a:off x="1248" y="1776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1488" y="17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 flipH="1">
              <a:off x="1008" y="225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1776" y="2208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A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D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C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1680" y="206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440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G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912" y="2544"/>
              <a:ext cx="3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F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16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H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864" y="1680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B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1" name="Line 19"/>
            <p:cNvSpPr>
              <a:spLocks noChangeShapeType="1"/>
            </p:cNvSpPr>
            <p:nvPr/>
          </p:nvSpPr>
          <p:spPr bwMode="auto">
            <a:xfrm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2304" y="302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I</a:t>
              </a:r>
              <a:endParaRPr lang="en-US" sz="2400">
                <a:latin typeface="Times New Roman" pitchFamily="-84" charset="0"/>
              </a:endParaRPr>
            </a:p>
          </p:txBody>
        </p:sp>
      </p:grp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4876800" y="1752600"/>
            <a:ext cx="39211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A is the root.</a:t>
            </a:r>
            <a:endParaRPr lang="tr-TR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 is left child of A, </a:t>
            </a:r>
            <a:endParaRPr lang="tr-TR" sz="2400">
              <a:latin typeface="Times New Roman" pitchFamily="-84" charset="0"/>
            </a:endParaRPr>
          </a:p>
          <a:p>
            <a:r>
              <a:rPr lang="tr-TR" sz="2400">
                <a:latin typeface="Times New Roman" pitchFamily="-84" charset="0"/>
              </a:rPr>
              <a:t>  </a:t>
            </a:r>
            <a:r>
              <a:rPr lang="en-US" sz="2400">
                <a:latin typeface="Times New Roman" pitchFamily="-84" charset="0"/>
              </a:rPr>
              <a:t>C is right child of A.</a:t>
            </a:r>
            <a:endParaRPr lang="tr-TR" sz="2400">
              <a:latin typeface="Times New Roman" pitchFamily="-84" charset="0"/>
            </a:endParaRPr>
          </a:p>
          <a:p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D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right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H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left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B, F, G and I are leaves.</a:t>
            </a: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11E5C33-9E1F-4958-8ABC-90A00C146E02}" type="slidenum">
              <a:rPr lang="en-US" sz="800" smtClean="0">
                <a:latin typeface="Calibri" pitchFamily="34" charset="0"/>
              </a:rPr>
              <a:pPr/>
              <a:t>11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Representing Algebraic Expressions</a:t>
            </a:r>
          </a:p>
        </p:txBody>
      </p:sp>
      <p:pic>
        <p:nvPicPr>
          <p:cNvPr id="13318" name="Picture 3" descr="Carrano100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648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2A520AA-116C-4AD2-8809-16E43ECFFA54}" type="slidenum">
              <a:rPr lang="en-US" sz="800" smtClean="0">
                <a:latin typeface="Calibri" pitchFamily="34" charset="0"/>
              </a:rPr>
              <a:pPr/>
              <a:t>12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binary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non-empty tree, then since T is of the form</a:t>
            </a:r>
            <a:r>
              <a:rPr lang="tr-TR" sz="2400" smtClean="0">
                <a:ea typeface="ＭＳ Ｐゴシック" pitchFamily="-84" charset="-128"/>
              </a:rPr>
              <a:t> ...</a:t>
            </a: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smtClean="0">
                <a:ea typeface="ＭＳ Ｐゴシック" pitchFamily="-84" charset="-128"/>
              </a:rPr>
              <a:t>     ... </a:t>
            </a:r>
            <a:r>
              <a:rPr lang="en-US" sz="2400" smtClean="0">
                <a:ea typeface="ＭＳ Ｐゴシック" pitchFamily="-84" charset="-128"/>
              </a:rPr>
              <a:t>height of T is 1 greater than height of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taller subtree; ie.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</a:t>
            </a:r>
            <a:r>
              <a:rPr lang="tr-TR" sz="2400" smtClean="0">
                <a:ea typeface="ＭＳ Ｐゴシック" pitchFamily="-84" charset="-128"/>
              </a:rPr>
              <a:t>               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2400" smtClean="0">
                <a:ea typeface="ＭＳ Ｐゴシック" pitchFamily="-84" charset="-128"/>
              </a:rPr>
              <a:t> = </a:t>
            </a:r>
            <a:r>
              <a:rPr lang="en-US" sz="2400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 +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2400" smtClean="0">
                <a:ea typeface="ＭＳ Ｐゴシック" pitchFamily="-84" charset="-128"/>
              </a:rPr>
              <a:t>{height(T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),height(T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143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B14CC1D-A5F9-4FAD-9645-50DAD7FD3326}" type="slidenum">
              <a:rPr lang="en-US" sz="800" smtClean="0">
                <a:latin typeface="Calibri" pitchFamily="34" charset="0"/>
              </a:rPr>
              <a:pPr/>
              <a:t>13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 (cont.)</a:t>
            </a:r>
          </a:p>
        </p:txBody>
      </p:sp>
      <p:pic>
        <p:nvPicPr>
          <p:cNvPr id="15366" name="Picture 3" descr="Carrano100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23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Binary trees with the same nodes but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338BCBB-220B-4C43-BFE8-189097EE3B0C}" type="slidenum">
              <a:rPr lang="en-US" sz="800" smtClean="0">
                <a:latin typeface="Calibri" pitchFamily="34" charset="0"/>
              </a:rPr>
              <a:pPr/>
              <a:t>14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Number of Binary trees with Same # of Nodes</a:t>
            </a:r>
          </a:p>
        </p:txBody>
      </p: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57200" y="838200"/>
            <a:ext cx="8534400" cy="5711825"/>
            <a:chOff x="96" y="720"/>
            <a:chExt cx="4822" cy="3377"/>
          </a:xfrm>
        </p:grpSpPr>
        <p:sp>
          <p:nvSpPr>
            <p:cNvPr id="1033" name="Text Box 55"/>
            <p:cNvSpPr txBox="1">
              <a:spLocks noChangeArrowheads="1"/>
            </p:cNvSpPr>
            <p:nvPr/>
          </p:nvSpPr>
          <p:spPr bwMode="auto">
            <a:xfrm>
              <a:off x="96" y="720"/>
              <a:ext cx="177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n=0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r>
                <a:rPr lang="en-US" sz="2400">
                  <a:latin typeface="Times New Roman" pitchFamily="-84" charset="0"/>
                  <a:sym typeface="Wingdings" pitchFamily="-84" charset="2"/>
                </a:rPr>
                <a:t>      empty tree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034" name="Text Box 56"/>
            <p:cNvSpPr txBox="1">
              <a:spLocks noChangeArrowheads="1"/>
            </p:cNvSpPr>
            <p:nvPr/>
          </p:nvSpPr>
          <p:spPr bwMode="auto">
            <a:xfrm>
              <a:off x="96" y="1135"/>
              <a:ext cx="6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n=1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2000">
                <a:latin typeface="Times New Roman" pitchFamily="-84" charset="0"/>
              </a:endParaRPr>
            </a:p>
          </p:txBody>
        </p:sp>
        <p:sp>
          <p:nvSpPr>
            <p:cNvPr id="1035" name="Text Box 65"/>
            <p:cNvSpPr txBox="1">
              <a:spLocks noChangeArrowheads="1"/>
            </p:cNvSpPr>
            <p:nvPr/>
          </p:nvSpPr>
          <p:spPr bwMode="auto">
            <a:xfrm>
              <a:off x="96" y="3120"/>
              <a:ext cx="86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n is even </a:t>
              </a:r>
              <a:r>
                <a:rPr lang="en-US" sz="18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1800">
                <a:latin typeface="Times New Roman" pitchFamily="-84" charset="0"/>
              </a:endParaRPr>
            </a:p>
          </p:txBody>
        </p:sp>
        <p:grpSp>
          <p:nvGrpSpPr>
            <p:cNvPr id="1036" name="Group 67"/>
            <p:cNvGrpSpPr>
              <a:grpSpLocks/>
            </p:cNvGrpSpPr>
            <p:nvPr/>
          </p:nvGrpSpPr>
          <p:grpSpPr bwMode="auto">
            <a:xfrm>
              <a:off x="139" y="1056"/>
              <a:ext cx="4779" cy="3041"/>
              <a:chOff x="139" y="1056"/>
              <a:chExt cx="4779" cy="3041"/>
            </a:xfrm>
          </p:grpSpPr>
          <p:sp>
            <p:nvSpPr>
              <p:cNvPr id="1037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055" y="1096"/>
                <a:ext cx="2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911" y="1488"/>
                <a:ext cx="793" cy="537"/>
                <a:chOff x="959" y="1632"/>
                <a:chExt cx="793" cy="537"/>
              </a:xfrm>
            </p:grpSpPr>
            <p:sp>
              <p:nvSpPr>
                <p:cNvPr id="10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9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2" y="163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36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632"/>
                  <a:ext cx="21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056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27"/>
                <p:cNvSpPr>
                  <a:spLocks noChangeShapeType="1"/>
                </p:cNvSpPr>
                <p:nvPr/>
              </p:nvSpPr>
              <p:spPr bwMode="auto">
                <a:xfrm>
                  <a:off x="1489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63"/>
              <p:cNvGrpSpPr>
                <a:grpSpLocks/>
              </p:cNvGrpSpPr>
              <p:nvPr/>
            </p:nvGrpSpPr>
            <p:grpSpPr bwMode="auto">
              <a:xfrm>
                <a:off x="766" y="2112"/>
                <a:ext cx="2665" cy="827"/>
                <a:chOff x="766" y="2304"/>
                <a:chExt cx="2665" cy="827"/>
              </a:xfrm>
            </p:grpSpPr>
            <p:sp>
              <p:nvSpPr>
                <p:cNvPr id="10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54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grpSp>
              <p:nvGrpSpPr>
                <p:cNvPr id="1048" name="Group 54"/>
                <p:cNvGrpSpPr>
                  <a:grpSpLocks/>
                </p:cNvGrpSpPr>
                <p:nvPr/>
              </p:nvGrpSpPr>
              <p:grpSpPr bwMode="auto">
                <a:xfrm>
                  <a:off x="766" y="2352"/>
                  <a:ext cx="2665" cy="779"/>
                  <a:chOff x="766" y="2352"/>
                  <a:chExt cx="2665" cy="779"/>
                </a:xfrm>
              </p:grpSpPr>
              <p:sp>
                <p:nvSpPr>
                  <p:cNvPr id="104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32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736"/>
                    <a:ext cx="9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2736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9" y="235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4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83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</p:grpSp>
          </p:grpSp>
          <p:sp>
            <p:nvSpPr>
              <p:cNvPr id="1040" name="Text Box 57"/>
              <p:cNvSpPr txBox="1">
                <a:spLocks noChangeArrowheads="1"/>
              </p:cNvSpPr>
              <p:nvPr/>
            </p:nvSpPr>
            <p:spPr bwMode="auto">
              <a:xfrm>
                <a:off x="144" y="1615"/>
                <a:ext cx="61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n=2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1" name="Text Box 58"/>
              <p:cNvSpPr txBox="1">
                <a:spLocks noChangeArrowheads="1"/>
              </p:cNvSpPr>
              <p:nvPr/>
            </p:nvSpPr>
            <p:spPr bwMode="auto">
              <a:xfrm>
                <a:off x="141" y="2304"/>
                <a:ext cx="61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n=3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2" name="Text Box 59"/>
              <p:cNvSpPr txBox="1">
                <a:spLocks noChangeArrowheads="1"/>
              </p:cNvSpPr>
              <p:nvPr/>
            </p:nvSpPr>
            <p:spPr bwMode="auto">
              <a:xfrm>
                <a:off x="1679" y="1056"/>
                <a:ext cx="71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(1 tree)</a:t>
                </a:r>
              </a:p>
            </p:txBody>
          </p:sp>
          <p:sp>
            <p:nvSpPr>
              <p:cNvPr id="1043" name="Text Box 60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(2 trees)</a:t>
                </a:r>
              </a:p>
            </p:txBody>
          </p:sp>
          <p:sp>
            <p:nvSpPr>
              <p:cNvPr id="1044" name="Text Box 61"/>
              <p:cNvSpPr txBox="1">
                <a:spLocks noChangeArrowheads="1"/>
              </p:cNvSpPr>
              <p:nvPr/>
            </p:nvSpPr>
            <p:spPr bwMode="auto">
              <a:xfrm>
                <a:off x="3648" y="2306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(5 trees)</a:t>
                </a:r>
              </a:p>
            </p:txBody>
          </p:sp>
          <p:graphicFrame>
            <p:nvGraphicFramePr>
              <p:cNvPr id="1026" name="Object 62"/>
              <p:cNvGraphicFramePr>
                <a:graphicFrameLocks noChangeAspect="1"/>
              </p:cNvGraphicFramePr>
              <p:nvPr/>
            </p:nvGraphicFramePr>
            <p:xfrm>
              <a:off x="902" y="2947"/>
              <a:ext cx="4016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" name="Equation" r:id="rId3" imgW="3022600" imgH="457200" progId="Equation.3">
                      <p:embed/>
                    </p:oleObj>
                  </mc:Choice>
                  <mc:Fallback>
                    <p:oleObj name="Equation" r:id="rId3" imgW="3022600" imgH="457200" progId="Equation.3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2" y="2947"/>
                            <a:ext cx="4016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64"/>
              <p:cNvGraphicFramePr>
                <a:graphicFrameLocks noChangeAspect="1"/>
              </p:cNvGraphicFramePr>
              <p:nvPr/>
            </p:nvGraphicFramePr>
            <p:xfrm>
              <a:off x="1172" y="3513"/>
              <a:ext cx="323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1" name="Equation" r:id="rId5" imgW="3263900" imgH="685800" progId="Equation.3">
                      <p:embed/>
                    </p:oleObj>
                  </mc:Choice>
                  <mc:Fallback>
                    <p:oleObj name="Equation" r:id="rId5" imgW="3263900" imgH="6858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2" y="3513"/>
                            <a:ext cx="323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5" name="Text Box 66"/>
              <p:cNvSpPr txBox="1">
                <a:spLocks noChangeArrowheads="1"/>
              </p:cNvSpPr>
              <p:nvPr/>
            </p:nvSpPr>
            <p:spPr bwMode="auto">
              <a:xfrm>
                <a:off x="139" y="3739"/>
                <a:ext cx="81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1800">
                    <a:latin typeface="Times New Roman" pitchFamily="-84" charset="0"/>
                  </a:rPr>
                  <a:t>n is odd </a:t>
                </a:r>
                <a:r>
                  <a:rPr lang="en-US" sz="18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1800">
                  <a:latin typeface="Times New Roman" pitchFamily="-8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655A5E7-065A-4556-BC0B-728DE8C1584D}" type="slidenum">
              <a:rPr lang="en-US" sz="800" smtClean="0">
                <a:latin typeface="Calibri" pitchFamily="34" charset="0"/>
              </a:rPr>
              <a:pPr/>
              <a:t>15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Full Binary Tree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 a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full binary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of height h, all nodes that are at a level less than h have two children each.</a:t>
            </a:r>
          </a:p>
          <a:p>
            <a:r>
              <a:rPr lang="en-US" smtClean="0">
                <a:ea typeface="ＭＳ Ｐゴシック" pitchFamily="-84" charset="-128"/>
              </a:rPr>
              <a:t>Each node in a full binary tree has left and right subtrees of the same height.</a:t>
            </a:r>
          </a:p>
          <a:p>
            <a:r>
              <a:rPr lang="en-US" smtClean="0">
                <a:ea typeface="ＭＳ Ｐゴシック" pitchFamily="-84" charset="-128"/>
              </a:rPr>
              <a:t>Among binary trees of height h, a full binary tree has as many leaves as possible, and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leaves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all are at level h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has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no missing nodes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Recursive definition of full binary tree: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empty, T is a full binary tree of height 0.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not empty and has height h&gt;0, T is a full binary tree if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subtrees are both full binary trees of height h-1.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4F709B5-3B2E-4185-AC59-C5877E42B1EF}" type="slidenum">
              <a:rPr lang="en-US" sz="800" smtClean="0">
                <a:latin typeface="Calibri" pitchFamily="34" charset="0"/>
              </a:rPr>
              <a:pPr/>
              <a:t>16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Full Binary Tree – Example </a:t>
            </a:r>
          </a:p>
        </p:txBody>
      </p:sp>
      <p:pic>
        <p:nvPicPr>
          <p:cNvPr id="17414" name="Picture 3" descr="Carrano1007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1829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648200" y="2895600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full binary tree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E02B52D-5C67-419E-A63D-36D5D95A5BBE}" type="slidenum">
              <a:rPr lang="en-US" sz="800" smtClean="0">
                <a:latin typeface="Calibri" pitchFamily="34" charset="0"/>
              </a:rPr>
              <a:pPr/>
              <a:t>17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Complete Binary Tree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+mn-cs"/>
              </a:rPr>
              <a:t>complete binary tree</a:t>
            </a: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height h is a binary tree that is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full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down to level h-1</a:t>
            </a:r>
            <a:r>
              <a:rPr lang="en-US" dirty="0" smtClean="0">
                <a:ea typeface="+mn-ea"/>
                <a:cs typeface="+mn-cs"/>
              </a:rPr>
              <a:t>, with level h filled in from left to right.</a:t>
            </a:r>
          </a:p>
          <a:p>
            <a:pPr marL="457200" indent="-457200">
              <a:defRPr/>
            </a:pPr>
            <a:endParaRPr lang="tr-TR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binary tree T of height h is complete if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All nodes at level h-2 and above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children, all nodes to its left at the same level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one child, it is a left child.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full binary tree is a complete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562978-7F8A-4CE7-9394-67F7DECE1F38}" type="slidenum">
              <a:rPr lang="en-US" sz="800" smtClean="0">
                <a:latin typeface="Calibri" pitchFamily="34" charset="0"/>
              </a:rPr>
              <a:pPr/>
              <a:t>18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Complete Binary Tree – Example </a:t>
            </a:r>
          </a:p>
        </p:txBody>
      </p:sp>
      <p:pic>
        <p:nvPicPr>
          <p:cNvPr id="19462" name="Picture 3" descr="Carrano100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154CD1E-63DF-406D-97E4-F25ABFA2BA30}" type="slidenum">
              <a:rPr lang="en-US" sz="800" smtClean="0">
                <a:latin typeface="Calibri" pitchFamily="34" charset="0"/>
              </a:rPr>
              <a:pPr/>
              <a:t>19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Balanced Binary Tree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84" charset="-128"/>
              </a:rPr>
              <a:t>A binary tree is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balanced</a:t>
            </a:r>
            <a:r>
              <a:rPr lang="en-US" sz="2800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z="2800" smtClean="0">
                <a:ea typeface="ＭＳ Ｐゴシック" pitchFamily="-84" charset="-128"/>
              </a:rPr>
              <a:t>(or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height balanced</a:t>
            </a:r>
            <a:r>
              <a:rPr lang="en-US" sz="2800" smtClean="0">
                <a:ea typeface="ＭＳ Ｐゴシック" pitchFamily="-84" charset="-128"/>
              </a:rPr>
              <a:t>), if the height of any node</a:t>
            </a:r>
            <a:r>
              <a:rPr lang="ja-JP" altLang="en-US" sz="28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800" smtClean="0">
                <a:ea typeface="ＭＳ Ｐゴシック" pitchFamily="-84" charset="-128"/>
              </a:rPr>
              <a:t>s right subtree</a:t>
            </a:r>
            <a:r>
              <a:rPr lang="tr-TR" altLang="ja-JP" sz="2800" smtClean="0">
                <a:ea typeface="ＭＳ Ｐゴシック" pitchFamily="-84" charset="-128"/>
              </a:rPr>
              <a:t> and left subtree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differ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no more than 1</a:t>
            </a:r>
            <a:r>
              <a:rPr lang="en-US" altLang="ja-JP" sz="2800" smtClean="0">
                <a:ea typeface="ＭＳ Ｐゴシック" pitchFamily="-84" charset="-128"/>
              </a:rPr>
              <a:t>.</a:t>
            </a:r>
            <a:endParaRPr lang="tr-TR" altLang="ja-JP" sz="2800" smtClean="0">
              <a:ea typeface="ＭＳ Ｐゴシック" pitchFamily="-84" charset="-128"/>
            </a:endParaRPr>
          </a:p>
          <a:p>
            <a:endParaRPr lang="en-US" altLang="ja-JP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A complete binary tree is a balanced tree.</a:t>
            </a:r>
            <a:r>
              <a:rPr lang="tr-TR" sz="2800" smtClean="0">
                <a:ea typeface="ＭＳ Ｐゴシック" pitchFamily="-84" charset="-128"/>
              </a:rPr>
              <a:t> </a:t>
            </a:r>
            <a:r>
              <a:rPr lang="tr-TR" sz="2800" smtClean="0">
                <a:solidFill>
                  <a:srgbClr val="C00000"/>
                </a:solidFill>
                <a:ea typeface="ＭＳ Ｐゴシック" pitchFamily="-84" charset="-128"/>
              </a:rPr>
              <a:t>Why?</a:t>
            </a:r>
            <a:endParaRPr lang="en-US" sz="2800" smtClean="0">
              <a:solidFill>
                <a:srgbClr val="C00000"/>
              </a:solidFill>
              <a:ea typeface="ＭＳ Ｐゴシック" pitchFamily="-84" charset="-128"/>
            </a:endParaRPr>
          </a:p>
          <a:p>
            <a:endParaRPr lang="tr-TR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Later, we look at other height balanced trees.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AVL trees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Red-Black trees, ....</a:t>
            </a:r>
          </a:p>
          <a:p>
            <a:pPr lvl="1"/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EB396A-A874-4E8D-BB83-E3320AF06597}" type="slidenum">
              <a:rPr lang="en-US" sz="800" smtClean="0">
                <a:latin typeface="Calibri" pitchFamily="34" charset="0"/>
              </a:rPr>
              <a:pPr/>
              <a:t>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ea typeface="ＭＳ Ｐゴシック" pitchFamily="-84" charset="-128"/>
              </a:rPr>
              <a:t> if either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  <a:r>
              <a:rPr lang="tr-TR" sz="2400" smtClean="0">
                <a:ea typeface="ＭＳ Ｐゴシック" pitchFamily="-84" charset="-128"/>
              </a:rPr>
              <a:t>			</a:t>
            </a:r>
            <a:r>
              <a:rPr lang="en-US" sz="2400" smtClean="0">
                <a:ea typeface="ＭＳ Ｐゴシック" pitchFamily="-84" charset="-128"/>
              </a:rPr>
              <a:t>where r is a node and T</a:t>
            </a:r>
            <a:r>
              <a:rPr lang="en-US" sz="2400" baseline="-25000" smtClean="0"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, T</a:t>
            </a:r>
            <a:r>
              <a:rPr lang="en-US" sz="2400" baseline="-25000" smtClean="0">
                <a:ea typeface="ＭＳ Ｐゴシック" pitchFamily="-84" charset="-128"/>
              </a:rPr>
              <a:t>2</a:t>
            </a:r>
            <a:r>
              <a:rPr lang="en-US" sz="2400" smtClean="0">
                <a:ea typeface="ＭＳ Ｐゴシック" pitchFamily="-84" charset="-128"/>
              </a:rPr>
              <a:t>, ..., T</a:t>
            </a:r>
            <a:r>
              <a:rPr lang="en-US" sz="2400" baseline="-25000" smtClean="0">
                <a:ea typeface="ＭＳ Ｐゴシック" pitchFamily="-84" charset="-128"/>
              </a:rPr>
              <a:t>k </a:t>
            </a:r>
            <a:r>
              <a:rPr lang="en-US" sz="2400" smtClean="0">
                <a:ea typeface="ＭＳ Ｐゴシック" pitchFamily="-84" charset="-128"/>
              </a:rPr>
              <a:t> are trees.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A8B8F1-F68D-482B-AC32-3DF1E6C4266B}" type="slidenum">
              <a:rPr lang="en-US" sz="800" smtClean="0">
                <a:latin typeface="Calibri" pitchFamily="34" charset="0"/>
              </a:rPr>
              <a:pPr/>
              <a:t>20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fficiency</a:t>
            </a:r>
            <a:r>
              <a:rPr lang="en-US" dirty="0" smtClean="0">
                <a:ea typeface="+mn-ea"/>
                <a:cs typeface="+mn-cs"/>
              </a:rPr>
              <a:t> of most binary tree operations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depends on </a:t>
            </a:r>
            <a:r>
              <a:rPr lang="en-US" b="1" dirty="0" smtClean="0">
                <a:solidFill>
                  <a:srgbClr val="C00000"/>
                </a:solidFill>
              </a:rPr>
              <a:t>tree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height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E.g. m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aximum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 number of key comparisons </a:t>
            </a:r>
            <a:r>
              <a:rPr lang="en-US" dirty="0" smtClean="0">
                <a:ea typeface="+mn-ea"/>
                <a:cs typeface="+mn-cs"/>
              </a:rPr>
              <a:t>for retrieval, deletion, and insertion operations for BSTs is the height of the tree.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maximum of height of a binary tree with n nodes is n.</a:t>
            </a:r>
            <a:r>
              <a:rPr lang="tr-TR" dirty="0" smtClean="0">
                <a:ea typeface="+mn-ea"/>
                <a:cs typeface="+mn-cs"/>
              </a:rPr>
              <a:t>  </a:t>
            </a:r>
            <a:r>
              <a:rPr lang="tr-TR" dirty="0" smtClean="0">
                <a:solidFill>
                  <a:srgbClr val="C00000"/>
                </a:solidFill>
                <a:ea typeface="+mn-ea"/>
                <a:cs typeface="+mn-cs"/>
              </a:rPr>
              <a:t>How?</a:t>
            </a:r>
            <a:endParaRPr lang="en-US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Each level of a minimum height tree, except the last level, must contain as many nodes as possible.</a:t>
            </a:r>
            <a:endParaRPr lang="tr-T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C00000"/>
                </a:solidFill>
                <a:ea typeface="+mn-ea"/>
                <a:cs typeface="+mn-cs"/>
              </a:rPr>
              <a:t>Should the tree be a Complete Binary Tree?</a:t>
            </a:r>
            <a:endParaRPr lang="en-US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00C5BA3-67CE-46F0-8E26-BBB33EC7372B}" type="slidenum">
              <a:rPr lang="en-US" sz="800" smtClean="0">
                <a:latin typeface="Calibri" pitchFamily="34" charset="0"/>
              </a:rPr>
              <a:pPr/>
              <a:t>21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pic>
        <p:nvPicPr>
          <p:cNvPr id="22534" name="Picture 3" descr="Carrano103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22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arrano103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05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maximum-height binary tree </a:t>
            </a:r>
          </a:p>
          <a:p>
            <a:r>
              <a:rPr lang="en-US" sz="2000">
                <a:latin typeface="Arial" charset="0"/>
              </a:rPr>
              <a:t>with seven nodes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105400" y="5181600"/>
            <a:ext cx="386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Some binary trees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887FB8F-A942-46A4-9EA5-1A80973B15B1}" type="slidenum">
              <a:rPr lang="en-US" sz="800" smtClean="0">
                <a:latin typeface="Calibri" pitchFamily="34" charset="0"/>
              </a:rPr>
              <a:pPr/>
              <a:t>22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Counting the nodes in a full binary tree of height </a:t>
            </a:r>
            <a:r>
              <a:rPr lang="en-US" i="1" smtClean="0">
                <a:solidFill>
                  <a:schemeClr val="tx1"/>
                </a:solidFill>
                <a:ea typeface="+mj-ea"/>
                <a:cs typeface="+mj-cs"/>
              </a:rPr>
              <a:t>h</a:t>
            </a:r>
          </a:p>
        </p:txBody>
      </p:sp>
      <p:pic>
        <p:nvPicPr>
          <p:cNvPr id="23558" name="Picture 3" descr="Carrano1032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534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5A845FF-BD6F-49CA-A156-AA00C1764F1F}" type="slidenum">
              <a:rPr lang="en-US" sz="800" smtClean="0">
                <a:latin typeface="Calibri" pitchFamily="34" charset="0"/>
              </a:rPr>
              <a:pPr/>
              <a:t>23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of height 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0 has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 nodes.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The maximum number of nodes that a binary tree of height h can have is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-1.</a:t>
            </a:r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We cannot insert a new node into a full binary tree without </a:t>
            </a:r>
          </a:p>
          <a:p>
            <a:pPr>
              <a:buFont typeface="Wingdings" pitchFamily="-84" charset="2"/>
              <a:buNone/>
            </a:pPr>
            <a:r>
              <a:rPr lang="en-US" smtClean="0">
                <a:ea typeface="ＭＳ Ｐゴシック" pitchFamily="-84" charset="-128"/>
                <a:sym typeface="Wingdings" pitchFamily="-84" charset="2"/>
              </a:rPr>
              <a:t>	increasing its height.</a:t>
            </a:r>
            <a:endParaRPr lang="en-US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2EA768D-0335-4462-AA46-9A1ACC5EDCB7}" type="slidenum">
              <a:rPr lang="en-US" sz="800" smtClean="0">
                <a:latin typeface="Calibri" pitchFamily="34" charset="0"/>
              </a:rPr>
              <a:pPr/>
              <a:t>24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i="1" smtClean="0">
                <a:solidFill>
                  <a:srgbClr val="C00000"/>
                </a:solidFill>
                <a:ea typeface="ＭＳ Ｐゴシック" pitchFamily="-84" charset="-128"/>
              </a:rPr>
              <a:t>Theorem 10-4</a:t>
            </a:r>
            <a:r>
              <a:rPr lang="en-US" sz="2000" b="1" i="1" smtClean="0">
                <a:ea typeface="ＭＳ Ｐゴシック" pitchFamily="-84" charset="-128"/>
              </a:rPr>
              <a:t>:</a:t>
            </a:r>
            <a:r>
              <a:rPr lang="en-US" sz="2000" smtClean="0">
                <a:ea typeface="ＭＳ Ｐゴシック" pitchFamily="-84" charset="-128"/>
              </a:rPr>
              <a:t> The minimum height of a binary tree with n nodes is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Proof:</a:t>
            </a:r>
            <a:r>
              <a:rPr lang="en-US" sz="2000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Let h be the smallest integer such that  n2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 We can establish following facts:</a:t>
            </a:r>
          </a:p>
          <a:p>
            <a:pPr>
              <a:buFontTx/>
              <a:buNone/>
            </a:pP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	Fact 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A binary tree whose height is  h-1 has  &lt;  n nodes.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Otherwise h cannot be smallest integer in our assumption.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</a:t>
            </a: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Fact 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There exists a complete binary tree of height h that has exactly n nodes.</a:t>
            </a:r>
          </a:p>
          <a:p>
            <a:pPr lvl="1"/>
            <a:r>
              <a:rPr lang="en-US" sz="1600" smtClean="0">
                <a:ea typeface="ＭＳ Ｐゴシック" pitchFamily="-84" charset="-128"/>
              </a:rPr>
              <a:t>A full binary tree of height h-1 has 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Since a binary tree of height h cannot have more than 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At level h, we will reach n nodes.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Fact 3 – The minimum height of a binary tree with n nodes is the smallest integer h such that n 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So, 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&lt;  n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&lt;  n+1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h-1  &lt;  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    h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Thus,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h =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  is the minimum height of a binary tree with n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UML Diagram for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BinaryTree ADT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What is an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ADT</a:t>
            </a:r>
            <a:r>
              <a:rPr lang="tr-TR" smtClean="0">
                <a:ea typeface="ＭＳ Ｐゴシック" pitchFamily="-84" charset="-128"/>
              </a:rPr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AC3546B-EBDD-4E07-8577-EFBC9A131D4B}" type="slidenum">
              <a:rPr lang="en-US" sz="800" smtClean="0">
                <a:latin typeface="Calibri" pitchFamily="34" charset="0"/>
              </a:rPr>
              <a:pPr/>
              <a:t>25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2663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81100"/>
            <a:ext cx="2436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BCAD2B-C0C9-4E2F-96A3-1B9443C7E279}" type="slidenum">
              <a:rPr lang="en-US" sz="800" smtClean="0">
                <a:latin typeface="Calibri" pitchFamily="34" charset="0"/>
              </a:rPr>
              <a:pPr/>
              <a:t>26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of Binary Trees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990600"/>
            <a:ext cx="9372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MAX_NODES = 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ＭＳ 明朝" pitchFamily="49" charset="-128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maximum number of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</a:p>
          <a:p>
            <a:pPr>
              <a:tabLst>
                <a:tab pos="549275" algn="l"/>
              </a:tabLst>
              <a:defRPr/>
            </a:pPr>
            <a:endParaRPr lang="en-US" sz="9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{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node in the tree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nodeItem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left,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right);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9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item;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data portion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leftChild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left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rightChild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right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	// friend class - can access private parts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friend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 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An array of tree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[MAX_NODES] tree;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root;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free;</a:t>
            </a:r>
            <a:endParaRPr lang="en-US" sz="18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0D5249A-9C9E-4B40-984A-BE8FFFF3898C}" type="slidenum">
              <a:rPr lang="en-US" sz="800" smtClean="0">
                <a:latin typeface="Calibri" pitchFamily="34" charset="0"/>
              </a:rPr>
              <a:pPr/>
              <a:t>27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(cont.)</a:t>
            </a:r>
          </a:p>
        </p:txBody>
      </p:sp>
      <p:pic>
        <p:nvPicPr>
          <p:cNvPr id="28678" name="Picture 3" descr="Carrano101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934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502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A </a:t>
            </a: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free list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keeps track of available nodes.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To insert a new node into the tree, we first</a:t>
            </a:r>
          </a:p>
          <a:p>
            <a:r>
              <a:rPr lang="en-US" sz="2000">
                <a:latin typeface="Calibri" pitchFamily="34" charset="0"/>
              </a:rPr>
              <a:t>   obtain an available node from the free list.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When we delete a node from the tree, we </a:t>
            </a:r>
          </a:p>
          <a:p>
            <a:r>
              <a:rPr lang="en-US" sz="2000">
                <a:latin typeface="Calibri" pitchFamily="34" charset="0"/>
              </a:rPr>
              <a:t>   have to place into the free list so that we </a:t>
            </a:r>
          </a:p>
          <a:p>
            <a:r>
              <a:rPr lang="en-US" sz="2000">
                <a:latin typeface="Calibri" pitchFamily="34" charset="0"/>
              </a:rPr>
              <a:t>   can use it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DE2E19-34A8-4670-A1D1-9E4BA53E9F00}" type="slidenum">
              <a:rPr lang="en-US" sz="800" smtClean="0">
                <a:latin typeface="Calibri" pitchFamily="34" charset="0"/>
              </a:rPr>
              <a:pPr/>
              <a:t>28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Array-Based Representation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Complete Binary Tree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31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Times New Roman" pitchFamily="-84" charset="0"/>
              </a:rPr>
              <a:t> </a:t>
            </a:r>
            <a:r>
              <a:rPr lang="en-US" sz="2000">
                <a:latin typeface="Calibri" pitchFamily="34" charset="0"/>
              </a:rPr>
              <a:t>If we know that our binary tree is a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complete binary tree</a:t>
            </a:r>
            <a:r>
              <a:rPr lang="en-US" sz="2000">
                <a:latin typeface="Calibri" pitchFamily="34" charset="0"/>
              </a:rPr>
              <a:t>, we can use a simpler </a:t>
            </a:r>
          </a:p>
          <a:p>
            <a:r>
              <a:rPr lang="en-US" sz="2000">
                <a:latin typeface="Calibri" pitchFamily="34" charset="0"/>
              </a:rPr>
              <a:t>   array-based representation for complete binary trees</a:t>
            </a:r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without </a:t>
            </a:r>
            <a:r>
              <a:rPr lang="en-US" sz="2000">
                <a:latin typeface="Calibri" pitchFamily="34" charset="0"/>
              </a:rPr>
              <a:t>using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leftChild</a:t>
            </a:r>
            <a:r>
              <a:rPr lang="tr-TR" sz="2000" b="1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rightChild </a:t>
            </a:r>
            <a:r>
              <a:rPr lang="en-US" sz="2000">
                <a:latin typeface="Calibri" pitchFamily="34" charset="0"/>
              </a:rPr>
              <a:t>links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We can number the nodes level by level, and left to right (starting from 0, the root</a:t>
            </a:r>
          </a:p>
          <a:p>
            <a:r>
              <a:rPr lang="en-US" sz="2000">
                <a:latin typeface="Calibri" pitchFamily="34" charset="0"/>
              </a:rPr>
              <a:t>   will be 0). If a node is numbered as i, in the ith location of the array, </a:t>
            </a:r>
            <a:r>
              <a:rPr lang="en-US" sz="2000">
                <a:latin typeface="Courier" charset="0"/>
              </a:rPr>
              <a:t>tree[i]</a:t>
            </a:r>
            <a:r>
              <a:rPr lang="en-US" sz="2000">
                <a:latin typeface="Calibri" pitchFamily="34" charset="0"/>
              </a:rPr>
              <a:t>,</a:t>
            </a:r>
          </a:p>
          <a:p>
            <a:r>
              <a:rPr lang="en-US" sz="2000">
                <a:latin typeface="Courier" charset="0"/>
              </a:rPr>
              <a:t> </a:t>
            </a:r>
            <a:r>
              <a:rPr lang="en-US" sz="2000">
                <a:latin typeface="Calibri" pitchFamily="34" charset="0"/>
              </a:rPr>
              <a:t> contains this node without links.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Using these numbers we can find leftChild, rightChild, and parent of a node i.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left child (if it exists) of node i is		</a:t>
            </a:r>
            <a:r>
              <a:rPr lang="en-US" sz="2000">
                <a:latin typeface="Courier" charset="0"/>
              </a:rPr>
              <a:t>tree[2*i+1]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right child (if it exists) of node i is		</a:t>
            </a:r>
            <a:r>
              <a:rPr lang="en-US" sz="2000">
                <a:latin typeface="Courier" charset="0"/>
              </a:rPr>
              <a:t>tree[2*i+2]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parent (if it exists) of node i is</a:t>
            </a:r>
            <a:r>
              <a:rPr lang="en-US" sz="2000">
                <a:latin typeface="Times New Roman" pitchFamily="-84" charset="0"/>
              </a:rPr>
              <a:t>		</a:t>
            </a:r>
            <a:r>
              <a:rPr lang="en-US" sz="2000">
                <a:latin typeface="Courier" charset="0"/>
              </a:rPr>
              <a:t>tree[(i-1)/2]</a:t>
            </a:r>
          </a:p>
          <a:p>
            <a:endParaRPr lang="en-US" sz="2000">
              <a:latin typeface="Times New Roman" pitchFamily="-84" charset="0"/>
            </a:endParaRPr>
          </a:p>
          <a:p>
            <a:endParaRPr lang="en-US" sz="20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7DCC9C7-7325-4767-85BD-DEEA47292287}" type="slidenum">
              <a:rPr lang="en-US" sz="800" smtClean="0">
                <a:latin typeface="Calibri" pitchFamily="34" charset="0"/>
              </a:rPr>
              <a:pPr/>
              <a:t>29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Representation of a Complete Binary Tree (cont.)</a:t>
            </a:r>
          </a:p>
        </p:txBody>
      </p:sp>
      <p:pic>
        <p:nvPicPr>
          <p:cNvPr id="30726" name="Picture 3" descr="Carrano1013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04800" y="1752600"/>
            <a:ext cx="5029200" cy="3573463"/>
            <a:chOff x="144" y="1152"/>
            <a:chExt cx="3168" cy="2251"/>
          </a:xfrm>
        </p:grpSpPr>
        <p:pic>
          <p:nvPicPr>
            <p:cNvPr id="30728" name="Picture 4" descr="Carrano1012.pct                                                000C8891 The Brain                      B3A96F87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3120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0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1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352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2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144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3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4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11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BDBBEF7-092E-43EC-B54B-4E9348CB5D1B}" type="slidenum">
              <a:rPr lang="en-US" sz="800" smtClean="0">
                <a:latin typeface="Calibri" pitchFamily="34" charset="0"/>
              </a:rPr>
              <a:pPr/>
              <a:t>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 Terminology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9448800" cy="4876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z="2200" smtClean="0">
                <a:ea typeface="ＭＳ Ｐゴシック" pitchFamily="-84" charset="-128"/>
              </a:rPr>
              <a:t> – The parent of node n is the node directly above in the tree.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z="2200" smtClean="0">
                <a:ea typeface="ＭＳ Ｐゴシック" pitchFamily="-84" charset="-128"/>
              </a:rPr>
              <a:t> – The child of node n is the node directly below in the tree.</a:t>
            </a:r>
          </a:p>
          <a:p>
            <a:pPr lvl="2"/>
            <a:r>
              <a:rPr lang="en-US" sz="2000" smtClean="0">
                <a:ea typeface="ＭＳ Ｐゴシック" pitchFamily="-84" charset="-128"/>
              </a:rPr>
              <a:t>If node m is the parent of node n, node n is the child of node 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Root</a:t>
            </a:r>
            <a:r>
              <a:rPr lang="en-US" sz="2200" smtClean="0">
                <a:ea typeface="ＭＳ Ｐゴシック" pitchFamily="-84" charset="-128"/>
              </a:rPr>
              <a:t> – The only node in the tree with no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Leaf</a:t>
            </a:r>
            <a:r>
              <a:rPr lang="en-US" sz="2200" smtClean="0">
                <a:ea typeface="ＭＳ Ｐゴシック" pitchFamily="-84" charset="-128"/>
              </a:rPr>
              <a:t> – A node with no children.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Siblings</a:t>
            </a:r>
            <a:r>
              <a:rPr lang="en-US" sz="2200" smtClean="0">
                <a:ea typeface="ＭＳ Ｐゴシック" pitchFamily="-84" charset="-128"/>
              </a:rPr>
              <a:t> – Nodes with a common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Ancestor</a:t>
            </a:r>
            <a:r>
              <a:rPr lang="en-US" sz="2200" smtClean="0">
                <a:ea typeface="ＭＳ Ｐゴシック" pitchFamily="-84" charset="-128"/>
              </a:rPr>
              <a:t> – An ancestor of node n is a node on the path from the root to 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Descendant</a:t>
            </a:r>
            <a:r>
              <a:rPr lang="en-US" sz="2200" smtClean="0">
                <a:ea typeface="ＭＳ Ｐゴシック" pitchFamily="-84" charset="-128"/>
              </a:rPr>
              <a:t> – A descendant of node n is a node on the path from n to a leaf.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Subtree</a:t>
            </a:r>
            <a:r>
              <a:rPr lang="en-US" sz="2200" smtClean="0">
                <a:ea typeface="ＭＳ Ｐゴシック" pitchFamily="-84" charset="-128"/>
              </a:rPr>
              <a:t> – A subtree of node n is a tree that consists of a child (if any) of n and the child</a:t>
            </a:r>
            <a:r>
              <a:rPr lang="tr-TR" sz="22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200" smtClean="0">
                <a:ea typeface="ＭＳ Ｐゴシック" pitchFamily="-84" charset="-128"/>
              </a:rPr>
              <a:t>s descendants (a tree which is rooted by a child of node n)</a:t>
            </a:r>
            <a:endParaRPr lang="en-US" sz="22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E66A8A1-9142-432C-8A77-38F7EA1C3593}" type="slidenum">
              <a:rPr lang="en-US" sz="800" smtClean="0">
                <a:latin typeface="Calibri" pitchFamily="34" charset="0"/>
              </a:rPr>
              <a:pPr/>
              <a:t>30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Pointer-Based Implementation of Binary Trees </a:t>
            </a:r>
          </a:p>
        </p:txBody>
      </p:sp>
      <p:pic>
        <p:nvPicPr>
          <p:cNvPr id="31750" name="Picture 3" descr="Carrano101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233157E-21CB-43A0-A30F-398A7CC9611C}" type="slidenum">
              <a:rPr lang="en-US" sz="800" smtClean="0">
                <a:latin typeface="Calibri" pitchFamily="34" charset="0"/>
              </a:rPr>
              <a:pPr/>
              <a:t>31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Pointer-Based Implementation 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Binary Tree Node</a:t>
            </a: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04800" y="1447800"/>
            <a:ext cx="937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{            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node in the tree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: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TreeNode() {}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nodeItem,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*left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*right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:item(nodeItem),leftChildPtr(left),rightChildPtr(right) {}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item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   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data portion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leftChildPtr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left child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rightChildPtr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right child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friend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}; </a:t>
            </a:r>
            <a:endParaRPr lang="en-US" sz="18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59A9F16-54C8-4919-852F-3BDF5F9E9EE7}" type="slidenum">
              <a:rPr lang="en-US" sz="800" smtClean="0">
                <a:latin typeface="Calibri" pitchFamily="34" charset="0"/>
              </a:rPr>
              <a:pPr/>
              <a:t>32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TreeException.h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81000" y="10668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: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virtual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* what()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.</a:t>
            </a:r>
            <a:r>
              <a:rPr lang="en-US" sz="2000" dirty="0" err="1">
                <a:solidFill>
                  <a:srgbClr val="2E0D6E"/>
                </a:solidFill>
                <a:latin typeface="+mn-lt"/>
                <a:ea typeface="ＭＳ 明朝" pitchFamily="49" charset="-128"/>
              </a:rPr>
              <a:t>c_str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}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&amp; message =</a:t>
            </a:r>
            <a:r>
              <a:rPr lang="en-US" sz="2000" dirty="0">
                <a:solidFill>
                  <a:srgbClr val="891315"/>
                </a:solidFill>
                <a:latin typeface="+mn-lt"/>
                <a:ea typeface="ＭＳ 明朝" pitchFamily="49" charset="-128"/>
              </a:rPr>
              <a:t>""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):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(message) {};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~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{};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 </a:t>
            </a:r>
            <a:r>
              <a:rPr lang="en-US" sz="20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end </a:t>
            </a:r>
            <a:r>
              <a:rPr lang="en-US" sz="2000" dirty="0" err="1">
                <a:solidFill>
                  <a:srgbClr val="236E25"/>
                </a:solidFill>
                <a:latin typeface="+mn-lt"/>
                <a:ea typeface="ＭＳ 明朝" pitchFamily="49" charset="-128"/>
              </a:rPr>
              <a:t>TreeException</a:t>
            </a:r>
            <a:endParaRPr lang="en-US" sz="20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38044C-EF1A-4318-BBCC-F7FDBE8F13A5}" type="slidenum">
              <a:rPr lang="en-US" sz="800" smtClean="0">
                <a:latin typeface="Calibri" pitchFamily="34" charset="0"/>
              </a:rPr>
              <a:pPr/>
              <a:t>33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3482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4368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TreeNode * root</a:t>
            </a:r>
          </a:p>
          <a:p>
            <a:endParaRPr lang="tr-TR" b="1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  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leftTree,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rightTree);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tree);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copyTree(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* &amp; newTreePtr) </a:t>
            </a: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~BinaryTree();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destroyTree(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 &amp;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  <a:endParaRPr lang="en-US" smtClean="0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32F4FBE-65C9-4025-A668-7D7CDA9044C7}" type="slidenum">
              <a:rPr lang="en-US" sz="800" smtClean="0">
                <a:latin typeface="Calibri" pitchFamily="34" charset="0"/>
              </a:rPr>
              <a:pPr/>
              <a:t>34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: Public Methods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3528D58-DFAD-4AD3-B75D-20046AF23ED6}" type="slidenum">
              <a:rPr lang="en-US" sz="800" smtClean="0">
                <a:latin typeface="Calibri" pitchFamily="34" charset="0"/>
              </a:rPr>
              <a:pPr/>
              <a:t>35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990600"/>
            <a:ext cx="9067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throw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TreeException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setRootData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preorderTraverse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inorderTraverse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postorderTraverse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latin typeface="+mn-lt"/>
                <a:ea typeface="ＭＳ Ｐゴシック" pitchFamily="34" charset="-128"/>
              </a:rPr>
              <a:t> </a:t>
            </a:r>
            <a:r>
              <a:rPr lang="en-US" sz="1800" dirty="0">
                <a:latin typeface="+mn-lt"/>
                <a:ea typeface="ＭＳ Ｐゴシック" pitchFamily="34" charset="-128"/>
                <a:cs typeface="Calibri" pitchFamily="34" charset="0"/>
              </a:rPr>
              <a:t>is a pointer to a function</a:t>
            </a:r>
            <a:r>
              <a:rPr lang="en-US" sz="1800" dirty="0">
                <a:latin typeface="+mn-lt"/>
                <a:ea typeface="ＭＳ Ｐゴシック" pitchFamily="34" charset="-128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6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(*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)(</a:t>
            </a:r>
            <a:r>
              <a:rPr lang="en-US" sz="16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anItem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);</a:t>
            </a:r>
            <a:endParaRPr lang="en-US" sz="16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BinaryTree: Implementation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complete implementation is in your text book</a:t>
            </a:r>
          </a:p>
          <a:p>
            <a:r>
              <a:rPr lang="en-US" smtClean="0">
                <a:ea typeface="ＭＳ Ｐゴシック" pitchFamily="-84" charset="-128"/>
              </a:rPr>
              <a:t>In class, we will go through only some methods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straightforward methods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isEmpty</a:t>
            </a:r>
            <a:r>
              <a:rPr lang="en-US" smtClean="0"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rootData</a:t>
            </a:r>
            <a:r>
              <a:rPr lang="en-US" smtClean="0">
                <a:ea typeface="ＭＳ Ｐゴシック" pitchFamily="-84" charset="-128"/>
              </a:rPr>
              <a:t>, and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setRootData</a:t>
            </a:r>
            <a:r>
              <a:rPr lang="en-US" smtClean="0">
                <a:ea typeface="ＭＳ Ｐゴシック" pitchFamily="-84" charset="-128"/>
              </a:rPr>
              <a:t> functions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some details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throwing exceptions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E9B9ED9-A74E-4616-AB38-6C191E2612E3}" type="slidenum">
              <a:rPr lang="en-US" sz="800" smtClean="0">
                <a:latin typeface="Calibri" pitchFamily="34" charset="0"/>
              </a:rPr>
              <a:pPr/>
              <a:t>36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525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Default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BinaryTree::BinaryTree() : root(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Protected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BinaryTree::BinaryTree(TreeNode *nodePtr) : root(nodePtr)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2034421-6061-4861-B951-25294EEBE797}" type="slidenum">
              <a:rPr lang="en-US" sz="800" smtClean="0">
                <a:latin typeface="Calibri" pitchFamily="34" charset="0"/>
              </a:rPr>
              <a:pPr/>
              <a:t>37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 BinaryTree&amp; leftTree, 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attachLeftSubtree(leftTree);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attachRightSubtree(rightTree);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BinaryTree::attachLeftSubtree(BinaryTree&amp; leftTree)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Assertion: nonempty tree;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(!isEmpty() &amp;&amp; (root-&gt;leftChildPtr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root-&gt;leftChildPtr = leftTree.root;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leftTree.root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BinaryTree::attachRightSubtree(BinaryTree&amp;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Left as an exercise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A1BB44-C97A-4D9B-8062-D96139DD5D98}" type="slidenum">
              <a:rPr lang="en-US" sz="800" smtClean="0">
                <a:latin typeface="Calibri" pitchFamily="34" charset="0"/>
              </a:rPr>
              <a:pPr/>
              <a:t>38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BinaryTree&amp; 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copyTree(tree.root, 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preorder traversal for the copy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node and then the left and right children)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BinaryTree::copyTree(TreeNode *treePtr, TreeNode *&amp; newTreePtr)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node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TreeNode(treePtr-&gt;item,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copyTree(treePtr-&gt;leftChildPtr, newTreePtr-&gt;leftChildPtr);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copyTree(treePtr-&gt;rightChildPtr, newTreePtr-&gt;rightChildPtr);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F02469-F4DB-4929-A9FC-BB7F11BDD188}" type="slidenum">
              <a:rPr lang="en-US" sz="800" smtClean="0">
                <a:latin typeface="Calibri" pitchFamily="34" charset="0"/>
              </a:rPr>
              <a:pPr/>
              <a:t>39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59FF0D-EF00-4826-ABBD-ABC8F3A8CE54}" type="slidenum">
              <a:rPr lang="en-US" sz="800" smtClean="0">
                <a:latin typeface="Calibri" pitchFamily="34" charset="0"/>
              </a:rPr>
              <a:pPr/>
              <a:t>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 Tree – Example </a:t>
            </a: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990600" y="1143000"/>
            <a:ext cx="7127875" cy="2952750"/>
            <a:chOff x="624" y="720"/>
            <a:chExt cx="4490" cy="1860"/>
          </a:xfrm>
        </p:grpSpPr>
        <p:sp>
          <p:nvSpPr>
            <p:cNvPr id="6155" name="Oval 4"/>
            <p:cNvSpPr>
              <a:spLocks noChangeArrowheads="1"/>
            </p:cNvSpPr>
            <p:nvPr/>
          </p:nvSpPr>
          <p:spPr bwMode="auto">
            <a:xfrm>
              <a:off x="1667" y="72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A</a:t>
              </a:r>
            </a:p>
          </p:txBody>
        </p:sp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624" y="126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B</a:t>
              </a:r>
            </a:p>
          </p:txBody>
        </p:sp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1304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C</a:t>
              </a:r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193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D</a:t>
              </a: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261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E</a:t>
              </a:r>
            </a:p>
          </p:txBody>
        </p:sp>
        <p:sp>
          <p:nvSpPr>
            <p:cNvPr id="6160" name="Oval 9"/>
            <p:cNvSpPr>
              <a:spLocks noChangeArrowheads="1"/>
            </p:cNvSpPr>
            <p:nvPr/>
          </p:nvSpPr>
          <p:spPr bwMode="auto">
            <a:xfrm>
              <a:off x="379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F</a:t>
              </a:r>
            </a:p>
          </p:txBody>
        </p:sp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4660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G</a:t>
              </a:r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auto">
            <a:xfrm>
              <a:off x="1676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H</a:t>
              </a: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234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I</a:t>
              </a:r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2891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J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3345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K</a:t>
              </a:r>
            </a:p>
          </p:txBody>
        </p:sp>
        <p:sp>
          <p:nvSpPr>
            <p:cNvPr id="6166" name="Oval 15"/>
            <p:cNvSpPr>
              <a:spLocks noChangeArrowheads="1"/>
            </p:cNvSpPr>
            <p:nvPr/>
          </p:nvSpPr>
          <p:spPr bwMode="auto">
            <a:xfrm>
              <a:off x="3799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L</a:t>
              </a: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4280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M</a:t>
              </a:r>
            </a:p>
          </p:txBody>
        </p:sp>
        <p:sp>
          <p:nvSpPr>
            <p:cNvPr id="6168" name="Oval 17"/>
            <p:cNvSpPr>
              <a:spLocks noChangeArrowheads="1"/>
            </p:cNvSpPr>
            <p:nvPr/>
          </p:nvSpPr>
          <p:spPr bwMode="auto">
            <a:xfrm>
              <a:off x="488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N</a:t>
              </a:r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 flipH="1">
              <a:off x="1440" y="947"/>
              <a:ext cx="27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 flipH="1">
              <a:off x="850" y="902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894" y="902"/>
              <a:ext cx="72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>
              <a:off x="1894" y="856"/>
              <a:ext cx="190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>
              <a:off x="1894" y="811"/>
              <a:ext cx="276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 flipH="1">
              <a:off x="1821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 flipH="1">
              <a:off x="2492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auto">
            <a:xfrm>
              <a:off x="2801" y="1491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27"/>
            <p:cNvSpPr>
              <a:spLocks noChangeShapeType="1"/>
            </p:cNvSpPr>
            <p:nvPr/>
          </p:nvSpPr>
          <p:spPr bwMode="auto">
            <a:xfrm>
              <a:off x="3908" y="149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8"/>
            <p:cNvSpPr>
              <a:spLocks noChangeShapeType="1"/>
            </p:cNvSpPr>
            <p:nvPr/>
          </p:nvSpPr>
          <p:spPr bwMode="auto">
            <a:xfrm flipH="1">
              <a:off x="3527" y="149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9"/>
            <p:cNvSpPr>
              <a:spLocks noChangeShapeType="1"/>
            </p:cNvSpPr>
            <p:nvPr/>
          </p:nvSpPr>
          <p:spPr bwMode="auto">
            <a:xfrm>
              <a:off x="3980" y="1491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0"/>
            <p:cNvSpPr>
              <a:spLocks noChangeShapeType="1"/>
            </p:cNvSpPr>
            <p:nvPr/>
          </p:nvSpPr>
          <p:spPr bwMode="auto">
            <a:xfrm>
              <a:off x="4842" y="149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629" y="234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P</a:t>
              </a:r>
            </a:p>
          </p:txBody>
        </p:sp>
        <p:sp>
          <p:nvSpPr>
            <p:cNvPr id="6183" name="Oval 32"/>
            <p:cNvSpPr>
              <a:spLocks noChangeArrowheads="1"/>
            </p:cNvSpPr>
            <p:nvPr/>
          </p:nvSpPr>
          <p:spPr bwMode="auto">
            <a:xfrm>
              <a:off x="3164" y="2353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Q</a:t>
              </a:r>
            </a:p>
          </p:txBody>
        </p:sp>
        <p:sp>
          <p:nvSpPr>
            <p:cNvPr id="6184" name="Line 33"/>
            <p:cNvSpPr>
              <a:spLocks noChangeShapeType="1"/>
            </p:cNvSpPr>
            <p:nvPr/>
          </p:nvSpPr>
          <p:spPr bwMode="auto">
            <a:xfrm flipH="1">
              <a:off x="2765" y="2026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4"/>
            <p:cNvSpPr>
              <a:spLocks noChangeShapeType="1"/>
            </p:cNvSpPr>
            <p:nvPr/>
          </p:nvSpPr>
          <p:spPr bwMode="auto">
            <a:xfrm>
              <a:off x="3074" y="20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685800" y="4572000"/>
            <a:ext cx="73866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Node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has 6 </a:t>
            </a:r>
            <a:r>
              <a:rPr lang="en-US" sz="2400" b="1" i="1">
                <a:latin typeface="Calibri" pitchFamily="34" charset="0"/>
              </a:rPr>
              <a:t>children</a:t>
            </a:r>
            <a:r>
              <a:rPr lang="en-US" sz="2400">
                <a:latin typeface="Calibri" pitchFamily="34" charset="0"/>
              </a:rPr>
              <a:t>: B, C, D, E, F, G.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B, C, H, I, P, Q, K, L, M, N are </a:t>
            </a:r>
            <a:r>
              <a:rPr lang="en-US" sz="2400" b="1" i="1">
                <a:latin typeface="Calibri" pitchFamily="34" charset="0"/>
              </a:rPr>
              <a:t>leaves</a:t>
            </a:r>
            <a:r>
              <a:rPr lang="en-US" sz="2400">
                <a:latin typeface="Calibri" pitchFamily="34" charset="0"/>
              </a:rPr>
              <a:t> in the tree above.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K, L, M are </a:t>
            </a:r>
            <a:r>
              <a:rPr lang="en-US" sz="2400" b="1" i="1">
                <a:latin typeface="Calibri" pitchFamily="34" charset="0"/>
              </a:rPr>
              <a:t>siblings</a:t>
            </a:r>
            <a:r>
              <a:rPr lang="en-US" sz="2400">
                <a:latin typeface="Calibri" pitchFamily="34" charset="0"/>
              </a:rPr>
              <a:t> since F is parent of all of them. </a:t>
            </a:r>
            <a:endParaRPr lang="en-US" sz="26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1752600" y="106680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Root </a:t>
            </a:r>
            <a:endParaRPr lang="tr-TR" sz="1800" b="1">
              <a:solidFill>
                <a:srgbClr val="FF0000"/>
              </a:solidFill>
            </a:endParaRPr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685800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943600" y="3352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Destructor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BinaryTree::~BinaryTree()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destroyTree(root);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postorder traversal for the destroy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left and right children and then the node)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BinaryTree::destroyTree(TreeNode *&amp; treePtr)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FC7099A-076D-4976-AE6D-E0F00694CFE8}" type="slidenum">
              <a:rPr lang="en-US" sz="800" smtClean="0">
                <a:latin typeface="Calibri" pitchFamily="34" charset="0"/>
              </a:rPr>
              <a:pPr/>
              <a:t>40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FAA9027-4434-42E5-A502-F34834388DDB}" type="slidenum">
              <a:rPr lang="en-US" sz="800" smtClean="0">
                <a:latin typeface="Calibri" pitchFamily="34" charset="0"/>
              </a:rPr>
              <a:pPr/>
              <a:t>41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Preorder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before its left and right subtrees, 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Postorder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after both subtrees.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Inorder Traversal</a:t>
            </a:r>
            <a:endParaRPr lang="en-US" smtClean="0">
              <a:ea typeface="ＭＳ Ｐゴシック" pitchFamily="-84" charset="-128"/>
            </a:endParaRPr>
          </a:p>
          <a:p>
            <a:pPr lvl="1"/>
            <a:r>
              <a:rPr lang="en-US" sz="2400" smtClean="0">
                <a:ea typeface="ＭＳ Ｐゴシック" pitchFamily="-84" charset="-128"/>
              </a:rPr>
              <a:t>The node is visited between the subtrees,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Visit left subtree, visit the node, and visit the right subtree.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5E4998-33E8-4AEC-A645-07637A1A852B}" type="slidenum">
              <a:rPr lang="en-US" sz="800" smtClean="0">
                <a:latin typeface="Calibri" pitchFamily="34" charset="0"/>
              </a:rPr>
              <a:pPr/>
              <a:t>42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pic>
        <p:nvPicPr>
          <p:cNvPr id="44038" name="Picture 3" descr="Carrano101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4010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preorder(root,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postorder(root,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---------------------------------------------------------------------------------------------------------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charset="0"/>
                <a:ea typeface="ＭＳ Ｐゴシック" pitchFamily="-84" charset="-128"/>
              </a:rPr>
              <a:t>Remember that</a:t>
            </a:r>
            <a:r>
              <a:rPr lang="tr-TR" sz="1800" b="1" smtClean="0"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FunctionType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latin typeface="Courier" charset="0"/>
                <a:ea typeface="ＭＳ Ｐゴシック" pitchFamily="-84" charset="-128"/>
              </a:rPr>
              <a:t>is a pointer to a function</a:t>
            </a:r>
          </a:p>
          <a:p>
            <a:pPr marL="800100" lvl="1">
              <a:lnSpc>
                <a:spcPct val="12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800" smtClean="0">
                <a:latin typeface="Courier" charset="0"/>
                <a:ea typeface="ＭＳ Ｐゴシック" pitchFamily="-84" charset="-128"/>
              </a:rPr>
              <a:t>Variables that point to the address of a function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(*FunctionType)(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anItem);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Example of using inorderTraverse function</a:t>
            </a:r>
            <a:r>
              <a:rPr lang="tr-TR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solidFill>
                <a:srgbClr val="C00000"/>
              </a:solidFill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display(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 { cout &lt;&lt; anItem &lt;&lt; endl; }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BinaryTree T1;</a:t>
            </a:r>
          </a:p>
          <a:p>
            <a:pPr marL="800100" lvl="1">
              <a:lnSpc>
                <a:spcPct val="12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	T1.inorderTraverse(display);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latin typeface="Courier" charset="0"/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A4B1B8A-C20F-488D-961F-DAB8DA5A9143}" type="slidenum">
              <a:rPr lang="en-US" sz="800" smtClean="0">
                <a:latin typeface="Calibri" pitchFamily="34" charset="0"/>
              </a:rPr>
              <a:pPr/>
              <a:t>43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CD0EE19-628F-4881-B3F4-458EDF5AB337}" type="slidenum">
              <a:rPr lang="en-US" sz="800" smtClean="0">
                <a:latin typeface="Calibri" pitchFamily="34" charset="0"/>
              </a:rPr>
              <a:pPr/>
              <a:t>44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Complexity of Traversals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>
                <a:ea typeface="ＭＳ Ｐゴシック" pitchFamily="-84" charset="-128"/>
              </a:rPr>
              <a:t>What is the complexity of each traversal type? 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Preorder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Postorder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Inorder traversal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23107B3-8EE3-4A88-A949-37D0F50916B4}" type="slidenum">
              <a:rPr lang="en-US" sz="800" smtClean="0">
                <a:latin typeface="Calibri" pitchFamily="34" charset="0"/>
              </a:rPr>
              <a:pPr/>
              <a:t>45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FBFD9BD-A650-4356-9E38-06D5A6CAD0EF}" type="slidenum">
              <a:rPr lang="en-US" sz="800" smtClean="0">
                <a:latin typeface="Calibri" pitchFamily="34" charset="0"/>
              </a:rPr>
              <a:pPr/>
              <a:t>46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An important application of binary trees is their use in searching.</a:t>
            </a:r>
          </a:p>
          <a:p>
            <a:endParaRPr lang="en-US" smtClean="0">
              <a:ea typeface="ＭＳ Ｐゴシック" pitchFamily="-84" charset="-128"/>
            </a:endParaRPr>
          </a:p>
          <a:p>
            <a:pPr algn="just"/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Binary search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 </a:t>
            </a:r>
            <a:r>
              <a:rPr lang="en-US" smtClean="0">
                <a:ea typeface="ＭＳ Ｐゴシック" pitchFamily="-84" charset="-128"/>
                <a:cs typeface="Times New Roman" pitchFamily="-84" charset="0"/>
              </a:rPr>
              <a:t>is a binary tree in which every node X contains a data value that satisfies the following:</a:t>
            </a: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left subtree are smaller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tr-TR" sz="2400" smtClean="0">
              <a:ea typeface="ＭＳ Ｐゴシック" pitchFamily="-84" charset="-128"/>
              <a:cs typeface="Times New Roman" pitchFamily="-84" charset="0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right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subtree are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larger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en-US" sz="2400" smtClean="0">
              <a:ea typeface="ＭＳ Ｐゴシック" pitchFamily="-84" charset="-128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the left and right subtrees are also binary search trees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13B4E40-A747-4E7D-8917-8C1EF334CF92}" type="slidenum">
              <a:rPr lang="en-US" sz="800" smtClean="0">
                <a:latin typeface="Calibri" pitchFamily="34" charset="0"/>
              </a:rPr>
              <a:pPr/>
              <a:t>47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582613" y="1184275"/>
            <a:ext cx="3074987" cy="3540125"/>
            <a:chOff x="367" y="746"/>
            <a:chExt cx="1588" cy="1588"/>
          </a:xfrm>
        </p:grpSpPr>
        <p:sp>
          <p:nvSpPr>
            <p:cNvPr id="49175" name="Oval 4"/>
            <p:cNvSpPr>
              <a:spLocks noChangeArrowheads="1"/>
            </p:cNvSpPr>
            <p:nvPr/>
          </p:nvSpPr>
          <p:spPr bwMode="auto">
            <a:xfrm>
              <a:off x="1274" y="74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76" name="Oval 5"/>
            <p:cNvSpPr>
              <a:spLocks noChangeArrowheads="1"/>
            </p:cNvSpPr>
            <p:nvPr/>
          </p:nvSpPr>
          <p:spPr bwMode="auto">
            <a:xfrm>
              <a:off x="821" y="119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77" name="Oval 6"/>
            <p:cNvSpPr>
              <a:spLocks noChangeArrowheads="1"/>
            </p:cNvSpPr>
            <p:nvPr/>
          </p:nvSpPr>
          <p:spPr bwMode="auto">
            <a:xfrm>
              <a:off x="1728" y="1200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78" name="Oval 7"/>
            <p:cNvSpPr>
              <a:spLocks noChangeArrowheads="1"/>
            </p:cNvSpPr>
            <p:nvPr/>
          </p:nvSpPr>
          <p:spPr bwMode="auto">
            <a:xfrm>
              <a:off x="367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79" name="Oval 8"/>
            <p:cNvSpPr>
              <a:spLocks noChangeArrowheads="1"/>
            </p:cNvSpPr>
            <p:nvPr/>
          </p:nvSpPr>
          <p:spPr bwMode="auto">
            <a:xfrm>
              <a:off x="1274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80" name="Oval 9"/>
            <p:cNvSpPr>
              <a:spLocks noChangeArrowheads="1"/>
            </p:cNvSpPr>
            <p:nvPr/>
          </p:nvSpPr>
          <p:spPr bwMode="auto">
            <a:xfrm>
              <a:off x="821" y="2107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81" name="Line 10"/>
            <p:cNvSpPr>
              <a:spLocks noChangeShapeType="1"/>
            </p:cNvSpPr>
            <p:nvPr/>
          </p:nvSpPr>
          <p:spPr bwMode="auto">
            <a:xfrm flipH="1">
              <a:off x="564" y="141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2" name="Line 11"/>
            <p:cNvSpPr>
              <a:spLocks noChangeShapeType="1"/>
            </p:cNvSpPr>
            <p:nvPr/>
          </p:nvSpPr>
          <p:spPr bwMode="auto">
            <a:xfrm flipH="1">
              <a:off x="1031" y="185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3" name="Line 12"/>
            <p:cNvSpPr>
              <a:spLocks noChangeShapeType="1"/>
            </p:cNvSpPr>
            <p:nvPr/>
          </p:nvSpPr>
          <p:spPr bwMode="auto">
            <a:xfrm flipH="1">
              <a:off x="1026" y="95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4" name="Line 13"/>
            <p:cNvSpPr>
              <a:spLocks noChangeShapeType="1"/>
            </p:cNvSpPr>
            <p:nvPr/>
          </p:nvSpPr>
          <p:spPr bwMode="auto">
            <a:xfrm>
              <a:off x="1031" y="1394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5" name="Line 14"/>
            <p:cNvSpPr>
              <a:spLocks noChangeShapeType="1"/>
            </p:cNvSpPr>
            <p:nvPr/>
          </p:nvSpPr>
          <p:spPr bwMode="auto">
            <a:xfrm>
              <a:off x="1480" y="94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4960938" y="1219200"/>
            <a:ext cx="3040062" cy="3581400"/>
            <a:chOff x="3125" y="768"/>
            <a:chExt cx="1588" cy="1593"/>
          </a:xfrm>
        </p:grpSpPr>
        <p:sp>
          <p:nvSpPr>
            <p:cNvPr id="49162" name="Oval 16"/>
            <p:cNvSpPr>
              <a:spLocks noChangeArrowheads="1"/>
            </p:cNvSpPr>
            <p:nvPr/>
          </p:nvSpPr>
          <p:spPr bwMode="auto">
            <a:xfrm>
              <a:off x="4032" y="76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3579" y="1221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64" name="Oval 18"/>
            <p:cNvSpPr>
              <a:spLocks noChangeArrowheads="1"/>
            </p:cNvSpPr>
            <p:nvPr/>
          </p:nvSpPr>
          <p:spPr bwMode="auto">
            <a:xfrm>
              <a:off x="4486" y="122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65" name="Oval 19"/>
            <p:cNvSpPr>
              <a:spLocks noChangeArrowheads="1"/>
            </p:cNvSpPr>
            <p:nvPr/>
          </p:nvSpPr>
          <p:spPr bwMode="auto">
            <a:xfrm>
              <a:off x="3125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66" name="Oval 20"/>
            <p:cNvSpPr>
              <a:spLocks noChangeArrowheads="1"/>
            </p:cNvSpPr>
            <p:nvPr/>
          </p:nvSpPr>
          <p:spPr bwMode="auto">
            <a:xfrm>
              <a:off x="4032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67" name="Oval 21"/>
            <p:cNvSpPr>
              <a:spLocks noChangeArrowheads="1"/>
            </p:cNvSpPr>
            <p:nvPr/>
          </p:nvSpPr>
          <p:spPr bwMode="auto">
            <a:xfrm>
              <a:off x="3579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68" name="Line 22"/>
            <p:cNvSpPr>
              <a:spLocks noChangeShapeType="1"/>
            </p:cNvSpPr>
            <p:nvPr/>
          </p:nvSpPr>
          <p:spPr bwMode="auto">
            <a:xfrm flipH="1">
              <a:off x="3322" y="1438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69" name="Line 23"/>
            <p:cNvSpPr>
              <a:spLocks noChangeShapeType="1"/>
            </p:cNvSpPr>
            <p:nvPr/>
          </p:nvSpPr>
          <p:spPr bwMode="auto">
            <a:xfrm flipH="1">
              <a:off x="3781" y="1891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0" name="Line 24"/>
            <p:cNvSpPr>
              <a:spLocks noChangeShapeType="1"/>
            </p:cNvSpPr>
            <p:nvPr/>
          </p:nvSpPr>
          <p:spPr bwMode="auto">
            <a:xfrm flipH="1">
              <a:off x="3784" y="973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1" name="Line 25"/>
            <p:cNvSpPr>
              <a:spLocks noChangeShapeType="1"/>
            </p:cNvSpPr>
            <p:nvPr/>
          </p:nvSpPr>
          <p:spPr bwMode="auto">
            <a:xfrm>
              <a:off x="3789" y="1421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2" name="Line 26"/>
            <p:cNvSpPr>
              <a:spLocks noChangeShapeType="1"/>
            </p:cNvSpPr>
            <p:nvPr/>
          </p:nvSpPr>
          <p:spPr bwMode="auto">
            <a:xfrm>
              <a:off x="4238" y="965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3" name="Oval 27"/>
            <p:cNvSpPr>
              <a:spLocks noChangeArrowheads="1"/>
            </p:cNvSpPr>
            <p:nvPr/>
          </p:nvSpPr>
          <p:spPr bwMode="auto">
            <a:xfrm>
              <a:off x="4486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49174" name="Line 28"/>
            <p:cNvSpPr>
              <a:spLocks noChangeShapeType="1"/>
            </p:cNvSpPr>
            <p:nvPr/>
          </p:nvSpPr>
          <p:spPr bwMode="auto">
            <a:xfrm>
              <a:off x="4237" y="188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9160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5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binary search tree</a:t>
            </a:r>
          </a:p>
        </p:txBody>
      </p:sp>
      <p:sp>
        <p:nvSpPr>
          <p:cNvPr id="49161" name="Text Box 30"/>
          <p:cNvSpPr txBox="1">
            <a:spLocks noChangeArrowheads="1"/>
          </p:cNvSpPr>
          <p:nvPr/>
        </p:nvSpPr>
        <p:spPr bwMode="auto">
          <a:xfrm>
            <a:off x="4419600" y="5486400"/>
            <a:ext cx="4191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</a:rPr>
              <a:t>Not a </a:t>
            </a:r>
            <a:r>
              <a:rPr lang="en-US" sz="2000" i="1">
                <a:latin typeface="Arial" charset="0"/>
              </a:rPr>
              <a:t>binary search tree, </a:t>
            </a:r>
          </a:p>
          <a:p>
            <a:pPr algn="ctr" eaLnBrk="1" hangingPunct="1"/>
            <a:r>
              <a:rPr lang="en-US" sz="2000">
                <a:latin typeface="Arial" charset="0"/>
              </a:rPr>
              <a:t>but a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binary tree</a:t>
            </a:r>
            <a:r>
              <a:rPr lang="tr-TR" sz="2000" i="1">
                <a:latin typeface="Arial" charset="0"/>
              </a:rPr>
              <a:t>   </a:t>
            </a:r>
            <a:r>
              <a:rPr lang="tr-TR" sz="2000" b="1">
                <a:solidFill>
                  <a:srgbClr val="C00000"/>
                </a:solidFill>
                <a:latin typeface="Arial" charset="0"/>
              </a:rPr>
              <a:t>Why?</a:t>
            </a:r>
            <a:endParaRPr lang="en-US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69C7DC8-CFC4-4587-A314-AA7A6C30CFD0}" type="slidenum">
              <a:rPr lang="en-US" sz="800" smtClean="0">
                <a:latin typeface="Calibri" pitchFamily="34" charset="0"/>
              </a:rPr>
              <a:pPr/>
              <a:t>48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Search Trees – containing same data</a:t>
            </a:r>
          </a:p>
        </p:txBody>
      </p:sp>
      <p:pic>
        <p:nvPicPr>
          <p:cNvPr id="50182" name="Picture 3" descr="Carrano101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arrano102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292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93655CF-3B74-43EC-9436-6144FA4502D7}" type="slidenum">
              <a:rPr lang="en-US" sz="800" smtClean="0">
                <a:latin typeface="Calibri" pitchFamily="34" charset="0"/>
              </a:rPr>
              <a:pPr/>
              <a:t>49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BinarySearchTree Class – UML Diagram</a:t>
            </a:r>
          </a:p>
        </p:txBody>
      </p:sp>
      <p:pic>
        <p:nvPicPr>
          <p:cNvPr id="51206" name="Picture 1027" descr="Carrano101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55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79ED96-2777-41D3-9D04-2FDEBB46A82A}" type="slidenum">
              <a:rPr lang="en-US" sz="800" smtClean="0">
                <a:latin typeface="Calibri" pitchFamily="34" charset="0"/>
              </a:rPr>
              <a:pPr/>
              <a:t>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The root of each sub-tree is said to be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mtClean="0">
                <a:ea typeface="ＭＳ Ｐゴシック" pitchFamily="-84" charset="-128"/>
              </a:rPr>
              <a:t> of r,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	r is the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mtClean="0">
                <a:ea typeface="ＭＳ Ｐゴシック" pitchFamily="-84" charset="-128"/>
              </a:rPr>
              <a:t> of each sub-tree</a:t>
            </a:r>
            <a:r>
              <a:rPr lang="tr-TR" smtClean="0">
                <a:ea typeface="ＭＳ Ｐゴシック" pitchFamily="-84" charset="-128"/>
              </a:rPr>
              <a:t>’s</a:t>
            </a:r>
            <a:r>
              <a:rPr lang="en-US" smtClean="0">
                <a:ea typeface="ＭＳ Ｐゴシック" pitchFamily="-84" charset="-128"/>
              </a:rPr>
              <a:t> root.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If a tree is a collection of N nodes, then it has N-1 edges.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tr-TR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A </a:t>
            </a:r>
            <a:r>
              <a:rPr lang="en-US" b="1" i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node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 to 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is defined as a sequence of nodes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,n</a:t>
            </a:r>
            <a:r>
              <a:rPr lang="en-US" baseline="-25000" smtClean="0">
                <a:ea typeface="ＭＳ Ｐゴシック" pitchFamily="-84" charset="-128"/>
              </a:rPr>
              <a:t>2</a:t>
            </a:r>
            <a:r>
              <a:rPr lang="en-US" smtClean="0">
                <a:ea typeface="ＭＳ Ｐゴシック" pitchFamily="-84" charset="-128"/>
              </a:rPr>
              <a:t>, …,n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such that n</a:t>
            </a:r>
            <a:r>
              <a:rPr lang="en-US" baseline="-25000" smtClean="0">
                <a:ea typeface="ＭＳ Ｐゴシック" pitchFamily="-84" charset="-128"/>
              </a:rPr>
              <a:t>i</a:t>
            </a:r>
            <a:r>
              <a:rPr lang="en-US" smtClean="0">
                <a:ea typeface="ＭＳ Ｐゴシック" pitchFamily="-84" charset="-128"/>
              </a:rPr>
              <a:t> is parent of n</a:t>
            </a:r>
            <a:r>
              <a:rPr lang="en-US" baseline="-25000" smtClean="0">
                <a:ea typeface="ＭＳ Ｐゴシック" pitchFamily="-84" charset="-128"/>
              </a:rPr>
              <a:t>i+1 </a:t>
            </a:r>
            <a:r>
              <a:rPr lang="en-US" smtClean="0">
                <a:ea typeface="ＭＳ Ｐゴシック" pitchFamily="-84" charset="-128"/>
              </a:rPr>
              <a:t>(1 </a:t>
            </a:r>
            <a:r>
              <a:rPr lang="en-US" smtClean="0">
                <a:ea typeface="ＭＳ Ｐゴシック" pitchFamily="-84" charset="-128"/>
                <a:cs typeface="Arial" charset="0"/>
              </a:rPr>
              <a:t>≤ </a:t>
            </a:r>
            <a:r>
              <a:rPr lang="en-US" smtClean="0">
                <a:ea typeface="ＭＳ Ｐゴシック" pitchFamily="-84" charset="-128"/>
              </a:rPr>
              <a:t>i &lt; k)</a:t>
            </a:r>
            <a:endParaRPr lang="en-US" sz="32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a path from every node to itself.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exactly one path from the root to each node. </a:t>
            </a:r>
            <a:r>
              <a:rPr lang="tr-TR" sz="2400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sz="2400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 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KeyedItem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desired-type-of-search-key KeyType;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public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KeyedItem() { }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KeyType&amp; keyValue) : searchKey(keyValue) 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getKey()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{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return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... and other data items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495559B-540B-4EED-A4D3-A902A7D74C87}" type="slidenum">
              <a:rPr lang="en-US" sz="800" smtClean="0">
                <a:latin typeface="Calibri" pitchFamily="34" charset="0"/>
              </a:rPr>
              <a:pPr/>
              <a:t>50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TreeNode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TreeItemType;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TreeNode { 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node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TreeNode() { }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nodeItem,TreeNode *left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	     TreeNode *right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: item(nodeItem), leftChildPtr(left), rightChildPtr(right){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TreeItemType item; 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data item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*leftChildPtr;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pointers to children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*rightChildPtr; 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friend class - can access private parts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friend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1DFB90C-D4F7-4FB4-9CB7-E1579D82EF76}" type="slidenum">
              <a:rPr lang="en-US" sz="800" smtClean="0">
                <a:latin typeface="Calibri" pitchFamily="34" charset="0"/>
              </a:rPr>
              <a:pPr/>
              <a:t>51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latin typeface="Courier" charset="0"/>
                <a:ea typeface="ＭＳ Ｐゴシック" pitchFamily="-84" charset="-128"/>
              </a:rPr>
              <a:t>TreeNode * root</a:t>
            </a:r>
          </a:p>
          <a:p>
            <a:pPr lvl="1"/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BinarySearchTree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tree);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~BinarySearchTree();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3EFE272-9877-4DA3-8BE5-BA05E2FC9804}" type="slidenum">
              <a:rPr lang="en-US" sz="800" smtClean="0">
                <a:latin typeface="Calibri" pitchFamily="34" charset="0"/>
              </a:rPr>
              <a:pPr/>
              <a:t>52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6774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Public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b="1" smtClean="0">
              <a:latin typeface="Courier" charset="0"/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bool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isEmpty()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searchTreeRetrieve(KeyType searchKey, TreeItemType&amp; 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searchTreeInsert(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searchTreeDelete(KeyType searchKey);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preorderTraverse(FunctionType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postorderTraverse(FunctionType visit);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BinarySearchTree&amp;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operator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=(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BinarySearchTree&amp; rhs);</a:t>
            </a:r>
          </a:p>
          <a:p>
            <a:pPr marL="914400" lvl="2" indent="0"/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C67EBC4-7A98-421B-A713-CF4235EB9E38}" type="slidenum">
              <a:rPr lang="en-US" sz="800" smtClean="0">
                <a:latin typeface="Calibri" pitchFamily="34" charset="0"/>
              </a:rPr>
              <a:pPr/>
              <a:t>53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Protected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retrieveItem(TreeNode *treePtr, KeyType searchKey,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TreeItemType&amp; item); 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insertItem(TreeNode * &amp;treePtr,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item);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deleteItem(TreeNode * &amp;treePtr, KeyType searchKey);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deleteNodeItem(TreeNode * &amp;nodePtr);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processLeftmost(TreeNode * &amp;nodePtr, TreeItemType&amp; item);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AC94E65-865C-43C3-AB98-3AB1260909C2}" type="slidenum">
              <a:rPr lang="en-US" sz="800" smtClean="0">
                <a:latin typeface="Calibri" pitchFamily="34" charset="0"/>
              </a:rPr>
              <a:pPr/>
              <a:t>54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88EEE9A-393E-46DD-A136-5947151DB321}" type="slidenum">
              <a:rPr lang="en-US" sz="800" smtClean="0">
                <a:latin typeface="Calibri" pitchFamily="34" charset="0"/>
              </a:rPr>
              <a:pPr/>
              <a:t>55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Searching (Retrieving) an Item in a BST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BinarySearchTree::searchTreeRetrieve(KeyType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retrieveItem(root,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BinarySearchTree::retrieveItem(TreeNode *treePtr, 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 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searchKey not found"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treePtr-&gt;item;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retrieveItem(treePtr-&gt;leftChildPtr,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retrieveItem(treePtr-&gt;rightChildPtr,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036F87-3FF4-46F0-B255-14C15C59E308}" type="slidenum">
              <a:rPr lang="en-US" sz="800" smtClean="0">
                <a:latin typeface="Calibri" pitchFamily="34" charset="0"/>
              </a:rPr>
              <a:pPr/>
              <a:t>56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Inserting an Item into a BST</a:t>
            </a:r>
          </a:p>
        </p:txBody>
      </p:sp>
      <p:grpSp>
        <p:nvGrpSpPr>
          <p:cNvPr id="58374" name="Group 3"/>
          <p:cNvGrpSpPr>
            <a:grpSpLocks/>
          </p:cNvGrpSpPr>
          <p:nvPr/>
        </p:nvGrpSpPr>
        <p:grpSpPr bwMode="auto">
          <a:xfrm>
            <a:off x="4953000" y="1752600"/>
            <a:ext cx="2520950" cy="3725863"/>
            <a:chOff x="3424" y="766"/>
            <a:chExt cx="1588" cy="2347"/>
          </a:xfrm>
        </p:grpSpPr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4331" y="152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3878" y="197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378" name="Oval 6"/>
            <p:cNvSpPr>
              <a:spLocks noChangeArrowheads="1"/>
            </p:cNvSpPr>
            <p:nvPr/>
          </p:nvSpPr>
          <p:spPr bwMode="auto">
            <a:xfrm>
              <a:off x="4785" y="197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58379" name="Oval 7"/>
            <p:cNvSpPr>
              <a:spLocks noChangeArrowheads="1"/>
            </p:cNvSpPr>
            <p:nvPr/>
          </p:nvSpPr>
          <p:spPr bwMode="auto">
            <a:xfrm>
              <a:off x="3424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8380" name="Oval 8"/>
            <p:cNvSpPr>
              <a:spLocks noChangeArrowheads="1"/>
            </p:cNvSpPr>
            <p:nvPr/>
          </p:nvSpPr>
          <p:spPr bwMode="auto">
            <a:xfrm>
              <a:off x="4331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381" name="Oval 9"/>
            <p:cNvSpPr>
              <a:spLocks noChangeArrowheads="1"/>
            </p:cNvSpPr>
            <p:nvPr/>
          </p:nvSpPr>
          <p:spPr bwMode="auto">
            <a:xfrm>
              <a:off x="3878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H="1">
              <a:off x="3621" y="219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4088" y="263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4083" y="17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5" name="Line 13"/>
            <p:cNvSpPr>
              <a:spLocks noChangeShapeType="1"/>
            </p:cNvSpPr>
            <p:nvPr/>
          </p:nvSpPr>
          <p:spPr bwMode="auto">
            <a:xfrm>
              <a:off x="4088" y="217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>
              <a:off x="4537" y="172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7" name="Oval 15"/>
            <p:cNvSpPr>
              <a:spLocks noChangeArrowheads="1"/>
            </p:cNvSpPr>
            <p:nvPr/>
          </p:nvSpPr>
          <p:spPr bwMode="auto">
            <a:xfrm>
              <a:off x="4764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388" name="Line 16"/>
            <p:cNvSpPr>
              <a:spLocks noChangeShapeType="1"/>
            </p:cNvSpPr>
            <p:nvPr/>
          </p:nvSpPr>
          <p:spPr bwMode="auto">
            <a:xfrm>
              <a:off x="4533" y="2630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9" name="Line 17"/>
            <p:cNvSpPr>
              <a:spLocks noChangeShapeType="1"/>
            </p:cNvSpPr>
            <p:nvPr/>
          </p:nvSpPr>
          <p:spPr bwMode="auto">
            <a:xfrm>
              <a:off x="4468" y="1026"/>
              <a:ext cx="0" cy="4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4138" y="766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Insert 5</a:t>
              </a:r>
            </a:p>
          </p:txBody>
        </p:sp>
        <p:sp>
          <p:nvSpPr>
            <p:cNvPr id="58391" name="Line 19"/>
            <p:cNvSpPr>
              <a:spLocks noChangeShapeType="1"/>
            </p:cNvSpPr>
            <p:nvPr/>
          </p:nvSpPr>
          <p:spPr bwMode="auto">
            <a:xfrm flipH="1">
              <a:off x="4150" y="1842"/>
              <a:ext cx="272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2" name="Line 20"/>
            <p:cNvSpPr>
              <a:spLocks noChangeShapeType="1"/>
            </p:cNvSpPr>
            <p:nvPr/>
          </p:nvSpPr>
          <p:spPr bwMode="auto">
            <a:xfrm>
              <a:off x="4241" y="2160"/>
              <a:ext cx="227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3" name="Line 21"/>
            <p:cNvSpPr>
              <a:spLocks noChangeShapeType="1"/>
            </p:cNvSpPr>
            <p:nvPr/>
          </p:nvSpPr>
          <p:spPr bwMode="auto">
            <a:xfrm>
              <a:off x="4604" y="2523"/>
              <a:ext cx="272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09600" y="24384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Search determines the insertion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A2FB6EF-4E0C-4B48-AFDA-B1469EB73026}" type="slidenum">
              <a:rPr lang="en-US" sz="800" smtClean="0">
                <a:latin typeface="Calibri" pitchFamily="34" charset="0"/>
              </a:rPr>
              <a:pPr/>
              <a:t>57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BinarySearchTree::searchTreeInsert(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insertItem(root,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BinarySearchTree::insertItem(TreeNode *&amp; treePtr,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Position of insertion found; insert after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TreeNode(newItem,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insert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insertion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(newItem.getKey() &lt; treePtr-&gt;item.getKey())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insertItem(treePtr-&gt;leftChildPtr,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insertItem(treePtr-&gt;rightChildPtr,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81000"/>
            <a:ext cx="445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7AD69E-011E-473A-B955-EB8550FAEEBD}" type="slidenum">
              <a:rPr lang="en-US" sz="800" smtClean="0">
                <a:latin typeface="Calibri" pitchFamily="34" charset="0"/>
              </a:rPr>
              <a:pPr/>
              <a:t>58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60423" name="Picture 3" descr="Carrano1023_B.pct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124200"/>
            <a:ext cx="474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6AA9A7-ED41-446C-83FA-33508E2BC37D}" type="slidenum">
              <a:rPr lang="en-US" sz="800" smtClean="0">
                <a:latin typeface="Calibri" pitchFamily="34" charset="0"/>
              </a:rPr>
              <a:pPr/>
              <a:t>59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Deleting An Item from a BST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To delete an item from a BST, we have to locate that item in that BST.</a:t>
            </a:r>
          </a:p>
          <a:p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 deleted node can be: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1</a:t>
            </a:r>
            <a:r>
              <a:rPr lang="en-US" sz="2400" smtClean="0">
                <a:ea typeface="ＭＳ Ｐゴシック" pitchFamily="-84" charset="-128"/>
              </a:rPr>
              <a:t> – A leaf node.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2</a:t>
            </a:r>
            <a:r>
              <a:rPr lang="en-US" sz="2400" smtClean="0">
                <a:ea typeface="ＭＳ Ｐゴシック" pitchFamily="-84" charset="-128"/>
              </a:rPr>
              <a:t> – A node with only with child 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(with left child or with right child).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3</a:t>
            </a:r>
            <a:r>
              <a:rPr lang="en-US" sz="2400" smtClean="0">
                <a:ea typeface="ＭＳ Ｐゴシック" pitchFamily="-84" charset="-128"/>
              </a:rPr>
              <a:t> – A node with two children.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7627CB7-859C-453A-88E6-B7870AF3DF2A}" type="slidenum">
              <a:rPr lang="en-US" sz="800" smtClean="0">
                <a:latin typeface="Calibri" pitchFamily="34" charset="0"/>
              </a:rPr>
              <a:pPr/>
              <a:t>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Level of a node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Level</a:t>
            </a:r>
            <a:r>
              <a:rPr lang="en-US" smtClean="0">
                <a:ea typeface="ＭＳ Ｐゴシック" pitchFamily="-84" charset="-128"/>
              </a:rPr>
              <a:t> – The level of node n is the number of nodes on the path from root to node n.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Definition: </a:t>
            </a:r>
            <a:r>
              <a:rPr lang="en-US" i="1" smtClean="0">
                <a:ea typeface="ＭＳ Ｐゴシック" pitchFamily="-84" charset="-128"/>
              </a:rPr>
              <a:t>The level of node n in a tree 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the root of T, the level of n is 1.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not the root of T, its level is 1 greater than the level of its 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D8C45D8-A292-49EE-A67A-C6185B109DDC}" type="slidenum">
              <a:rPr lang="en-US" sz="800" smtClean="0">
                <a:latin typeface="Calibri" pitchFamily="34" charset="0"/>
              </a:rPr>
              <a:pPr/>
              <a:t>60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1: A Leaf Node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9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1800">
                <a:latin typeface="Calibri" pitchFamily="34" charset="0"/>
              </a:rPr>
              <a:t>To remove the leaf containing the item, we have to set the pointer in its parent to NULL.</a:t>
            </a:r>
            <a:endParaRPr lang="en-US">
              <a:latin typeface="Calibri" pitchFamily="34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70 (A leaf node)</a:t>
            </a: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2473" name="Group 52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2491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2492" name="Text Box 1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2494" name="Line 22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3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Text Box 3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2497" name="Text Box 3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2498" name="Line 50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Text Box 51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grpSp>
        <p:nvGrpSpPr>
          <p:cNvPr id="62474" name="Group 55"/>
          <p:cNvGrpSpPr>
            <a:grpSpLocks/>
          </p:cNvGrpSpPr>
          <p:nvPr/>
        </p:nvGrpSpPr>
        <p:grpSpPr bwMode="auto">
          <a:xfrm>
            <a:off x="5486400" y="2362200"/>
            <a:ext cx="1962150" cy="2652713"/>
            <a:chOff x="3456" y="1488"/>
            <a:chExt cx="1236" cy="1671"/>
          </a:xfrm>
        </p:grpSpPr>
        <p:grpSp>
          <p:nvGrpSpPr>
            <p:cNvPr id="62475" name="Group 48"/>
            <p:cNvGrpSpPr>
              <a:grpSpLocks/>
            </p:cNvGrpSpPr>
            <p:nvPr/>
          </p:nvGrpSpPr>
          <p:grpSpPr bwMode="auto">
            <a:xfrm>
              <a:off x="3456" y="1488"/>
              <a:ext cx="1236" cy="1210"/>
              <a:chOff x="3456" y="1488"/>
              <a:chExt cx="1236" cy="1210"/>
            </a:xfrm>
          </p:grpSpPr>
          <p:sp>
            <p:nvSpPr>
              <p:cNvPr id="62478" name="Line 37"/>
              <p:cNvSpPr>
                <a:spLocks noChangeShapeType="1"/>
              </p:cNvSpPr>
              <p:nvPr/>
            </p:nvSpPr>
            <p:spPr bwMode="auto">
              <a:xfrm flipH="1">
                <a:off x="3936" y="172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38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50</a:t>
                </a:r>
              </a:p>
            </p:txBody>
          </p:sp>
          <p:sp>
            <p:nvSpPr>
              <p:cNvPr id="62481" name="Text Box 41"/>
              <p:cNvSpPr txBox="1">
                <a:spLocks noChangeArrowheads="1"/>
              </p:cNvSpPr>
              <p:nvPr/>
            </p:nvSpPr>
            <p:spPr bwMode="auto">
              <a:xfrm>
                <a:off x="4416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60</a:t>
                </a:r>
              </a:p>
            </p:txBody>
          </p:sp>
          <p:sp>
            <p:nvSpPr>
              <p:cNvPr id="62482" name="Text Box 43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40</a:t>
                </a:r>
              </a:p>
            </p:txBody>
          </p:sp>
          <p:sp>
            <p:nvSpPr>
              <p:cNvPr id="62483" name="Line 44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Line 45"/>
              <p:cNvSpPr>
                <a:spLocks noChangeShapeType="1"/>
              </p:cNvSpPr>
              <p:nvPr/>
            </p:nvSpPr>
            <p:spPr bwMode="auto">
              <a:xfrm flipH="1">
                <a:off x="3648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Text Box 46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45</a:t>
                </a:r>
              </a:p>
            </p:txBody>
          </p:sp>
          <p:sp>
            <p:nvSpPr>
              <p:cNvPr id="62486" name="Text Box 4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30</a:t>
                </a:r>
              </a:p>
            </p:txBody>
          </p:sp>
        </p:grpSp>
        <p:sp>
          <p:nvSpPr>
            <p:cNvPr id="62476" name="Line 53"/>
            <p:cNvSpPr>
              <a:spLocks noChangeShapeType="1"/>
            </p:cNvSpPr>
            <p:nvPr/>
          </p:nvSpPr>
          <p:spPr bwMode="auto">
            <a:xfrm flipH="1">
              <a:off x="3936" y="268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54"/>
            <p:cNvSpPr txBox="1">
              <a:spLocks noChangeArrowheads="1"/>
            </p:cNvSpPr>
            <p:nvPr/>
          </p:nvSpPr>
          <p:spPr bwMode="auto">
            <a:xfrm>
              <a:off x="3744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FD9288E8-E4E8-40AF-A249-A3F7D7A5B107}" type="slidenum">
              <a:rPr lang="en-US" sz="800" smtClean="0">
                <a:latin typeface="Calibri" pitchFamily="34" charset="0"/>
              </a:rPr>
              <a:pPr/>
              <a:t>61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left child</a:t>
            </a:r>
          </a:p>
        </p:txBody>
      </p:sp>
      <p:grpSp>
        <p:nvGrpSpPr>
          <p:cNvPr id="63494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3509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13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14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15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16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3519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3520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45 (A  node with only a left child)</a:t>
            </a:r>
          </a:p>
        </p:txBody>
      </p:sp>
      <p:grpSp>
        <p:nvGrpSpPr>
          <p:cNvPr id="63496" name="Group 32"/>
          <p:cNvGrpSpPr>
            <a:grpSpLocks/>
          </p:cNvGrpSpPr>
          <p:nvPr/>
        </p:nvGrpSpPr>
        <p:grpSpPr bwMode="auto">
          <a:xfrm>
            <a:off x="5410200" y="2133600"/>
            <a:ext cx="2495550" cy="1920875"/>
            <a:chOff x="3408" y="1344"/>
            <a:chExt cx="1572" cy="1210"/>
          </a:xfrm>
        </p:grpSpPr>
        <p:sp>
          <p:nvSpPr>
            <p:cNvPr id="63498" name="Line 19"/>
            <p:cNvSpPr>
              <a:spLocks noChangeShapeType="1"/>
            </p:cNvSpPr>
            <p:nvPr/>
          </p:nvSpPr>
          <p:spPr bwMode="auto">
            <a:xfrm flipH="1">
              <a:off x="3888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0"/>
            <p:cNvSpPr>
              <a:spLocks noChangeShapeType="1"/>
            </p:cNvSpPr>
            <p:nvPr/>
          </p:nvSpPr>
          <p:spPr bwMode="auto">
            <a:xfrm>
              <a:off x="422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4560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22"/>
            <p:cNvSpPr txBox="1">
              <a:spLocks noChangeArrowheads="1"/>
            </p:cNvSpPr>
            <p:nvPr/>
          </p:nvSpPr>
          <p:spPr bwMode="auto">
            <a:xfrm>
              <a:off x="4080" y="134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02" name="Text Box 23"/>
            <p:cNvSpPr txBox="1">
              <a:spLocks noChangeArrowheads="1"/>
            </p:cNvSpPr>
            <p:nvPr/>
          </p:nvSpPr>
          <p:spPr bwMode="auto">
            <a:xfrm>
              <a:off x="4368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03" name="Text Box 24"/>
            <p:cNvSpPr txBox="1">
              <a:spLocks noChangeArrowheads="1"/>
            </p:cNvSpPr>
            <p:nvPr/>
          </p:nvSpPr>
          <p:spPr bwMode="auto">
            <a:xfrm>
              <a:off x="4704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04" name="Text Box 25"/>
            <p:cNvSpPr txBox="1">
              <a:spLocks noChangeArrowheads="1"/>
            </p:cNvSpPr>
            <p:nvPr/>
          </p:nvSpPr>
          <p:spPr bwMode="auto">
            <a:xfrm>
              <a:off x="3744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888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 flipH="1">
              <a:off x="3600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8"/>
            <p:cNvSpPr txBox="1">
              <a:spLocks noChangeArrowheads="1"/>
            </p:cNvSpPr>
            <p:nvPr/>
          </p:nvSpPr>
          <p:spPr bwMode="auto">
            <a:xfrm>
              <a:off x="4032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3508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63C79A1-C47C-43A6-81F4-282613FE02F8}" type="slidenum">
              <a:rPr lang="en-US" sz="800" smtClean="0">
                <a:latin typeface="Calibri" pitchFamily="34" charset="0"/>
              </a:rPr>
              <a:pPr/>
              <a:t>62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right child</a:t>
            </a:r>
          </a:p>
        </p:txBody>
      </p:sp>
      <p:grpSp>
        <p:nvGrpSpPr>
          <p:cNvPr id="64518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4533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37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4538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39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40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43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44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60 (A  node with only a right child)</a:t>
            </a:r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4521" name="Group 33"/>
          <p:cNvGrpSpPr>
            <a:grpSpLocks/>
          </p:cNvGrpSpPr>
          <p:nvPr/>
        </p:nvGrpSpPr>
        <p:grpSpPr bwMode="auto">
          <a:xfrm>
            <a:off x="5791200" y="2057400"/>
            <a:ext cx="1962150" cy="2606675"/>
            <a:chOff x="3648" y="1296"/>
            <a:chExt cx="1236" cy="1642"/>
          </a:xfrm>
        </p:grpSpPr>
        <p:sp>
          <p:nvSpPr>
            <p:cNvPr id="64522" name="Line 20"/>
            <p:cNvSpPr>
              <a:spLocks noChangeShapeType="1"/>
            </p:cNvSpPr>
            <p:nvPr/>
          </p:nvSpPr>
          <p:spPr bwMode="auto">
            <a:xfrm flipH="1">
              <a:off x="4128" y="15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>
              <a:off x="446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Text Box 23"/>
            <p:cNvSpPr txBox="1">
              <a:spLocks noChangeArrowheads="1"/>
            </p:cNvSpPr>
            <p:nvPr/>
          </p:nvSpPr>
          <p:spPr bwMode="auto">
            <a:xfrm>
              <a:off x="4320" y="129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25" name="Text Box 24"/>
            <p:cNvSpPr txBox="1">
              <a:spLocks noChangeArrowheads="1"/>
            </p:cNvSpPr>
            <p:nvPr/>
          </p:nvSpPr>
          <p:spPr bwMode="auto">
            <a:xfrm>
              <a:off x="4608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26" name="Text Box 26"/>
            <p:cNvSpPr txBox="1">
              <a:spLocks noChangeArrowheads="1"/>
            </p:cNvSpPr>
            <p:nvPr/>
          </p:nvSpPr>
          <p:spPr bwMode="auto">
            <a:xfrm>
              <a:off x="3984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8"/>
            <p:cNvSpPr>
              <a:spLocks noChangeShapeType="1"/>
            </p:cNvSpPr>
            <p:nvPr/>
          </p:nvSpPr>
          <p:spPr bwMode="auto">
            <a:xfrm flipH="1">
              <a:off x="3840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4272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3648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 flipH="1">
              <a:off x="412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32"/>
            <p:cNvSpPr txBox="1">
              <a:spLocks noChangeArrowheads="1"/>
            </p:cNvSpPr>
            <p:nvPr/>
          </p:nvSpPr>
          <p:spPr bwMode="auto">
            <a:xfrm>
              <a:off x="3984" y="268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2E5B90A-396E-44B2-A1FD-25671B61B5E4}" type="slidenum">
              <a:rPr lang="en-US" sz="800" smtClean="0">
                <a:latin typeface="Calibri" pitchFamily="34" charset="0"/>
              </a:rPr>
              <a:pPr/>
              <a:t>63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grpSp>
        <p:nvGrpSpPr>
          <p:cNvPr id="65542" name="Group 34"/>
          <p:cNvGrpSpPr>
            <a:grpSpLocks/>
          </p:cNvGrpSpPr>
          <p:nvPr/>
        </p:nvGrpSpPr>
        <p:grpSpPr bwMode="auto">
          <a:xfrm>
            <a:off x="5410200" y="2895600"/>
            <a:ext cx="2495550" cy="1920875"/>
            <a:chOff x="3408" y="1824"/>
            <a:chExt cx="1572" cy="1210"/>
          </a:xfrm>
        </p:grpSpPr>
        <p:sp>
          <p:nvSpPr>
            <p:cNvPr id="65560" name="Line 4"/>
            <p:cNvSpPr>
              <a:spLocks noChangeShapeType="1"/>
            </p:cNvSpPr>
            <p:nvPr/>
          </p:nvSpPr>
          <p:spPr bwMode="auto">
            <a:xfrm flipH="1">
              <a:off x="3888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"/>
            <p:cNvSpPr>
              <a:spLocks noChangeShapeType="1"/>
            </p:cNvSpPr>
            <p:nvPr/>
          </p:nvSpPr>
          <p:spPr bwMode="auto">
            <a:xfrm>
              <a:off x="4224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6"/>
            <p:cNvSpPr>
              <a:spLocks noChangeShapeType="1"/>
            </p:cNvSpPr>
            <p:nvPr/>
          </p:nvSpPr>
          <p:spPr bwMode="auto">
            <a:xfrm>
              <a:off x="456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7"/>
            <p:cNvSpPr txBox="1">
              <a:spLocks noChangeArrowheads="1"/>
            </p:cNvSpPr>
            <p:nvPr/>
          </p:nvSpPr>
          <p:spPr bwMode="auto">
            <a:xfrm>
              <a:off x="4080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64" name="Text Box 8"/>
            <p:cNvSpPr txBox="1">
              <a:spLocks noChangeArrowheads="1"/>
            </p:cNvSpPr>
            <p:nvPr/>
          </p:nvSpPr>
          <p:spPr bwMode="auto">
            <a:xfrm>
              <a:off x="436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65" name="Text Box 9"/>
            <p:cNvSpPr txBox="1">
              <a:spLocks noChangeArrowheads="1"/>
            </p:cNvSpPr>
            <p:nvPr/>
          </p:nvSpPr>
          <p:spPr bwMode="auto">
            <a:xfrm>
              <a:off x="4704" y="273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66" name="Text Box 10"/>
            <p:cNvSpPr txBox="1">
              <a:spLocks noChangeArrowheads="1"/>
            </p:cNvSpPr>
            <p:nvPr/>
          </p:nvSpPr>
          <p:spPr bwMode="auto">
            <a:xfrm>
              <a:off x="3744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3888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12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Text Box 13"/>
            <p:cNvSpPr txBox="1">
              <a:spLocks noChangeArrowheads="1"/>
            </p:cNvSpPr>
            <p:nvPr/>
          </p:nvSpPr>
          <p:spPr bwMode="auto">
            <a:xfrm>
              <a:off x="4032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70" name="Text Box 14"/>
            <p:cNvSpPr txBox="1">
              <a:spLocks noChangeArrowheads="1"/>
            </p:cNvSpPr>
            <p:nvPr/>
          </p:nvSpPr>
          <p:spPr bwMode="auto">
            <a:xfrm>
              <a:off x="3408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40 (A  node with two children)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746125" y="1181100"/>
            <a:ext cx="855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Locate </a:t>
            </a:r>
            <a:r>
              <a:rPr lang="en-US" sz="1800">
                <a:latin typeface="Calibri" pitchFamily="34" charset="0"/>
              </a:rPr>
              <a:t>the inorder successor of the node.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US" sz="1800">
                <a:latin typeface="Calibri" pitchFamily="34" charset="0"/>
              </a:rPr>
              <a:t> the item in this node into the node which contains the item which will be deleted.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1800">
                <a:latin typeface="Calibri" pitchFamily="34" charset="0"/>
              </a:rPr>
              <a:t> the node of the inorder successor.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3962400" y="3581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914400" y="2971800"/>
            <a:ext cx="2495550" cy="2606675"/>
            <a:chOff x="576" y="1440"/>
            <a:chExt cx="1572" cy="1642"/>
          </a:xfrm>
        </p:grpSpPr>
        <p:sp>
          <p:nvSpPr>
            <p:cNvPr id="65547" name="Line 21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Text Box 24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51" name="Text Box 25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52" name="Text Box 26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5558" name="Line 32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588098-179C-428E-9A83-A9B83537A860}" type="slidenum">
              <a:rPr lang="en-US" sz="800" smtClean="0">
                <a:latin typeface="Calibri" pitchFamily="34" charset="0"/>
              </a:rPr>
              <a:pPr/>
              <a:t>64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6566" name="Picture 3" descr="Carrano102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48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DCB03D4-658F-4A73-921B-752A02318D01}" type="slidenum">
              <a:rPr lang="en-US" sz="800" smtClean="0">
                <a:latin typeface="Calibri" pitchFamily="34" charset="0"/>
              </a:rPr>
              <a:pPr/>
              <a:t>65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7590" name="Picture 3" descr="&#10;Fig_19-04.pct                                                  000694D2Porkchop                       B3B484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82967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343400" y="2795588"/>
            <a:ext cx="617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3200">
                <a:latin typeface="Times New Roman" pitchFamily="-84" charset="0"/>
                <a:sym typeface="Wingdings" pitchFamily="-84" charset="2"/>
              </a:rPr>
              <a:t></a:t>
            </a:r>
            <a:endParaRPr lang="en-US" sz="3200">
              <a:latin typeface="Times New Roman" pitchFamily="-84" charset="0"/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4054475" y="57912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Delete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69EDE9-9990-4EAC-BCCB-6B475B4E2257}" type="slidenum">
              <a:rPr lang="en-US" sz="800" smtClean="0">
                <a:latin typeface="Calibri" pitchFamily="34" charset="0"/>
              </a:rPr>
              <a:pPr/>
              <a:t>66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BinarySearchTree::searchTreeDelete(KeyType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deleteItem(root,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BinarySearchTree::deleteItem(TreeNode * &amp;treePtr, 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"Delete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Position of deletion found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deleteNodeItem(treePtr);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deletion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deleteItem(treePtr-&gt;leftChildPtr,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deleteItem(treePtr-&gt;rightChildPtr,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E3997D-68EE-459B-9CBE-C5534FDD6DBF}" type="slidenum">
              <a:rPr lang="en-US" sz="800" smtClean="0">
                <a:latin typeface="Calibri" pitchFamily="34" charset="0"/>
              </a:rPr>
              <a:pPr/>
              <a:t>67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BinarySearchTree::deleteNodeItem(TreeNode * &amp;nodePtr)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TreeNode *delPtr;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TreeItemType replacementItem;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(1)  Test for a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&amp;&amp;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    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(2)  Test for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007F84-E757-4185-ACC2-17F4DBBB8A8E}" type="slidenum">
              <a:rPr lang="en-US" sz="800" smtClean="0">
                <a:latin typeface="Calibri" pitchFamily="34" charset="0"/>
              </a:rPr>
              <a:pPr/>
              <a:t>68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(3)  Test for no right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...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Left as an exercise 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(4)  There are two children: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     Retrieve and delete the inorder successor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processLeftmost(nodePtr-&gt;rightChildPtr, replacementItem);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nodePtr-&gt;item = replacementItem;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3F734F-07AD-443C-B678-19509DB49FFF}" type="slidenum">
              <a:rPr lang="en-US" sz="800" smtClean="0">
                <a:latin typeface="Calibri" pitchFamily="34" charset="0"/>
              </a:rPr>
              <a:pPr/>
              <a:t>69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BinarySearchTree::processLeftmost(TreeNode *&amp;nodePtr,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  TreeItemType&amp; treeItem){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nodePtr-&gt;item;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TreeNode *delPtr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defense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processLeftmost(nodePtr-&gt;leftChildPtr,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705BEC-2BDF-4517-8B7F-6FF44A7CEAC7}" type="slidenum">
              <a:rPr lang="en-US" sz="800" smtClean="0">
                <a:latin typeface="Calibri" pitchFamily="34" charset="0"/>
              </a:rPr>
              <a:pPr/>
              <a:t>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Height of A Tree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Height</a:t>
            </a:r>
            <a:r>
              <a:rPr lang="en-US" smtClean="0">
                <a:ea typeface="ＭＳ Ｐゴシック" pitchFamily="-84" charset="-128"/>
              </a:rPr>
              <a:t> –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number of nodes on </a:t>
            </a:r>
            <a:r>
              <a:rPr lang="en-US" b="1" smtClean="0">
                <a:ea typeface="ＭＳ Ｐゴシック" pitchFamily="-84" charset="-128"/>
              </a:rPr>
              <a:t>longest</a:t>
            </a:r>
            <a:r>
              <a:rPr lang="en-US" smtClean="0">
                <a:ea typeface="ＭＳ Ｐゴシック" pitchFamily="-84" charset="-128"/>
              </a:rPr>
              <a:t> </a:t>
            </a:r>
            <a:r>
              <a:rPr lang="en-US" b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the root to a</a:t>
            </a:r>
            <a:r>
              <a:rPr lang="tr-TR" smtClean="0">
                <a:ea typeface="ＭＳ Ｐゴシック" pitchFamily="-84" charset="-128"/>
              </a:rPr>
              <a:t>ny</a:t>
            </a:r>
            <a:r>
              <a:rPr lang="en-US" smtClean="0">
                <a:ea typeface="ＭＳ Ｐゴシック" pitchFamily="-84" charset="-128"/>
              </a:rPr>
              <a:t> leaf.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tree T in terms of the levels of its nodes is defined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not empty, its height is equal to the maximum level of  its nodes.</a:t>
            </a:r>
            <a:endParaRPr lang="en-US" sz="18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Or, the height of a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non-empty tree, then since T is of the form: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-84" charset="-128"/>
              </a:rPr>
              <a:t>		       </a:t>
            </a:r>
            <a:r>
              <a:rPr lang="en-US" sz="18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1800" i="1" smtClean="0">
                <a:ea typeface="ＭＳ Ｐゴシック" pitchFamily="-84" charset="-128"/>
              </a:rPr>
              <a:t> =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 +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1800" i="1" smtClean="0">
                <a:ea typeface="ＭＳ Ｐゴシック" pitchFamily="-84" charset="-128"/>
              </a:rPr>
              <a:t>{height(T</a:t>
            </a:r>
            <a:r>
              <a:rPr lang="en-US" sz="1800" i="1" baseline="-25000" smtClean="0"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),height(T</a:t>
            </a:r>
            <a:r>
              <a:rPr lang="en-US" sz="1800" i="1" baseline="-25000" smtClean="0">
                <a:ea typeface="ＭＳ Ｐゴシック" pitchFamily="-84" charset="-128"/>
              </a:rPr>
              <a:t>2</a:t>
            </a:r>
            <a:r>
              <a:rPr lang="en-US" sz="1800" i="1" smtClean="0">
                <a:ea typeface="ＭＳ Ｐゴシック" pitchFamily="-84" charset="-128"/>
              </a:rPr>
              <a:t>),...,height(T</a:t>
            </a:r>
            <a:r>
              <a:rPr lang="en-US" sz="1800" i="1" baseline="-25000" smtClean="0">
                <a:ea typeface="ＭＳ Ｐゴシック" pitchFamily="-84" charset="-128"/>
              </a:rPr>
              <a:t>k</a:t>
            </a:r>
            <a:r>
              <a:rPr lang="en-US" sz="1800" i="1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smtClean="0">
              <a:ea typeface="ＭＳ Ｐゴシック" pitchFamily="-84" charset="-128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086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FCF4380-9C37-4B28-A044-59CF6723E71C}" type="slidenum">
              <a:rPr lang="en-US" sz="800" smtClean="0">
                <a:latin typeface="Calibri" pitchFamily="34" charset="0"/>
              </a:rPr>
              <a:pPr/>
              <a:t>70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Traversals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traversals for binary search trees are same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the traversals for the binary trees.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Inorder traversal of a binary search tree will visit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      its nodes in sorted search-key order.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800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Proof: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 </a:t>
            </a:r>
            <a:r>
              <a:rPr lang="en-US" smtClean="0">
                <a:ea typeface="ＭＳ Ｐゴシック" pitchFamily="-84" charset="-128"/>
              </a:rPr>
              <a:t>Proof by induction on the height of the binary search tree T.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</a:rPr>
              <a:t>Basis</a:t>
            </a:r>
            <a:r>
              <a:rPr lang="en-US" sz="1800" smtClean="0">
                <a:ea typeface="ＭＳ Ｐゴシック" pitchFamily="-84" charset="-128"/>
              </a:rPr>
              <a:t>: h=0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 no nodes are visited, empty list is in sorted order.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Hypothesis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Assume that the theorem is true for all k, 0</a:t>
            </a:r>
            <a:r>
              <a:rPr lang="en-US" sz="1800" smtClean="0"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k&lt;h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Conclusion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We have to show that the theorem is true for k=h&gt;0. T should be: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 	           Since the lengths of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 and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less than h, the theorem holds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for them.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are less than r, and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  	        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	                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greater than r. In inorder traversal, we visit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first, then r, and then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Thus, the theorem holds for T with height k=h.</a:t>
            </a:r>
            <a:endParaRPr lang="en-US" sz="1800" baseline="-25000" smtClean="0">
              <a:ea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727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9210C0C-AE58-4236-B3A1-CEEB5505738D}" type="slidenum">
              <a:rPr lang="en-US" sz="800" smtClean="0">
                <a:latin typeface="Calibri" pitchFamily="34" charset="0"/>
              </a:rPr>
              <a:pPr/>
              <a:t>71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Minimum Height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Complete trees and full trees have minimum height.</a:t>
            </a:r>
          </a:p>
          <a:p>
            <a:r>
              <a:rPr lang="en-US" smtClean="0">
                <a:ea typeface="ＭＳ Ｐゴシック" pitchFamily="-84" charset="-128"/>
              </a:rPr>
              <a:t>The height of an n-node binary search tree ranges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from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(n+1)  to n.</a:t>
            </a:r>
          </a:p>
          <a:p>
            <a:pPr lvl="2"/>
            <a:endParaRPr lang="en-US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search-key order</a:t>
            </a:r>
            <a:r>
              <a:rPr lang="en-US" b="1" smtClean="0"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maximum-height BST.</a:t>
            </a: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random order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near-minimum-height BST.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That is, the height of an n-node binary search tree	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Symbol" pitchFamily="18" charset="2"/>
              </a:rPr>
              <a:t>Best Case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 –	  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Worst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  	  n 			  O(n)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Average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	  close to 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>
              <a:buFontTx/>
              <a:buNone/>
            </a:pPr>
            <a:endParaRPr lang="en-US" sz="2400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Average Height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4958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If we insert n items into an empty BST to create a BST with n nodes,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How many different binary search trees with n nodes?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What are their probabilities?</a:t>
            </a:r>
          </a:p>
          <a:p>
            <a:pPr lvl="3"/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There are n! different orderings of n keys.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But how many different binary search trees with n nodes?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</a:rPr>
              <a:t>	n=0  </a:t>
            </a: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  1 BST (empty tree)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n=1    1 BST (a binary tree with a single node)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n=2    2 BSTs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n=3    5 BSTs</a:t>
            </a:r>
            <a:endParaRPr lang="en-US" sz="2200" smtClean="0">
              <a:ea typeface="ＭＳ Ｐゴシック" pitchFamily="-84" charset="-128"/>
            </a:endParaRPr>
          </a:p>
          <a:p>
            <a:endParaRPr lang="en-US" sz="2200" smtClean="0"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2200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1FD32E-73B1-4A7A-8286-6945B504D621}" type="slidenum">
              <a:rPr lang="en-US" sz="800" smtClean="0">
                <a:latin typeface="Calibri" pitchFamily="34" charset="0"/>
              </a:rPr>
              <a:pPr/>
              <a:t>72</a:t>
            </a:fld>
            <a:endParaRPr lang="en-US" sz="800" smtClean="0">
              <a:latin typeface="Calibri" pitchFamily="34" charset="0"/>
            </a:endParaRPr>
          </a:p>
        </p:txBody>
      </p:sp>
      <p:grpSp>
        <p:nvGrpSpPr>
          <p:cNvPr id="74759" name="Group 37"/>
          <p:cNvGrpSpPr>
            <a:grpSpLocks/>
          </p:cNvGrpSpPr>
          <p:nvPr/>
        </p:nvGrpSpPr>
        <p:grpSpPr bwMode="auto">
          <a:xfrm>
            <a:off x="3200400" y="4495800"/>
            <a:ext cx="6189663" cy="2286000"/>
            <a:chOff x="2590800" y="1905000"/>
            <a:chExt cx="6190041" cy="2286000"/>
          </a:xfrm>
        </p:grpSpPr>
        <p:sp>
          <p:nvSpPr>
            <p:cNvPr id="74760" name="Rectangle 38"/>
            <p:cNvSpPr>
              <a:spLocks noChangeArrowheads="1"/>
            </p:cNvSpPr>
            <p:nvPr/>
          </p:nvSpPr>
          <p:spPr bwMode="auto">
            <a:xfrm>
              <a:off x="2590800" y="2057400"/>
              <a:ext cx="6096000" cy="2133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761" name="Text Box 17"/>
            <p:cNvSpPr txBox="1">
              <a:spLocks noChangeArrowheads="1"/>
            </p:cNvSpPr>
            <p:nvPr/>
          </p:nvSpPr>
          <p:spPr bwMode="auto">
            <a:xfrm>
              <a:off x="5045256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74762" name="Text Box 18"/>
            <p:cNvSpPr txBox="1">
              <a:spLocks noChangeArrowheads="1"/>
            </p:cNvSpPr>
            <p:nvPr/>
          </p:nvSpPr>
          <p:spPr bwMode="auto">
            <a:xfrm>
              <a:off x="7856133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grpSp>
          <p:nvGrpSpPr>
            <p:cNvPr id="74763" name="Group 39"/>
            <p:cNvGrpSpPr>
              <a:grpSpLocks/>
            </p:cNvGrpSpPr>
            <p:nvPr/>
          </p:nvGrpSpPr>
          <p:grpSpPr bwMode="auto">
            <a:xfrm>
              <a:off x="4613275" y="1978896"/>
              <a:ext cx="3997325" cy="1199279"/>
              <a:chOff x="4613275" y="1978896"/>
              <a:chExt cx="3997325" cy="1199279"/>
            </a:xfrm>
          </p:grpSpPr>
          <p:sp>
            <p:nvSpPr>
              <p:cNvPr id="74767" name="Text Box 20"/>
              <p:cNvSpPr txBox="1">
                <a:spLocks noChangeArrowheads="1"/>
              </p:cNvSpPr>
              <p:nvPr/>
            </p:nvSpPr>
            <p:spPr bwMode="auto">
              <a:xfrm>
                <a:off x="4829266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8" name="Text Box 21"/>
              <p:cNvSpPr txBox="1">
                <a:spLocks noChangeArrowheads="1"/>
              </p:cNvSpPr>
              <p:nvPr/>
            </p:nvSpPr>
            <p:spPr bwMode="auto">
              <a:xfrm>
                <a:off x="4613275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9" name="Text Box 22"/>
              <p:cNvSpPr txBox="1">
                <a:spLocks noChangeArrowheads="1"/>
              </p:cNvSpPr>
              <p:nvPr/>
            </p:nvSpPr>
            <p:spPr bwMode="auto">
              <a:xfrm>
                <a:off x="5478737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0" name="Text Box 23"/>
              <p:cNvSpPr txBox="1">
                <a:spLocks noChangeArrowheads="1"/>
              </p:cNvSpPr>
              <p:nvPr/>
            </p:nvSpPr>
            <p:spPr bwMode="auto">
              <a:xfrm>
                <a:off x="5693228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1" name="Text Box 24"/>
              <p:cNvSpPr txBox="1">
                <a:spLocks noChangeArrowheads="1"/>
              </p:cNvSpPr>
              <p:nvPr/>
            </p:nvSpPr>
            <p:spPr bwMode="auto">
              <a:xfrm>
                <a:off x="5624231" y="2719401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2" name="Line 25"/>
              <p:cNvSpPr>
                <a:spLocks noChangeShapeType="1"/>
              </p:cNvSpPr>
              <p:nvPr/>
            </p:nvSpPr>
            <p:spPr bwMode="auto">
              <a:xfrm flipH="1">
                <a:off x="4976959" y="2127250"/>
                <a:ext cx="215913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Line 26"/>
              <p:cNvSpPr>
                <a:spLocks noChangeShapeType="1"/>
              </p:cNvSpPr>
              <p:nvPr/>
            </p:nvSpPr>
            <p:spPr bwMode="auto">
              <a:xfrm flipH="1">
                <a:off x="4761046" y="2501900"/>
                <a:ext cx="215913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Line 27"/>
              <p:cNvSpPr>
                <a:spLocks noChangeShapeType="1"/>
              </p:cNvSpPr>
              <p:nvPr/>
            </p:nvSpPr>
            <p:spPr bwMode="auto">
              <a:xfrm flipH="1">
                <a:off x="5624699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8"/>
              <p:cNvSpPr>
                <a:spLocks noChangeShapeType="1"/>
              </p:cNvSpPr>
              <p:nvPr/>
            </p:nvSpPr>
            <p:spPr bwMode="auto">
              <a:xfrm>
                <a:off x="5624699" y="2570163"/>
                <a:ext cx="144471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9"/>
              <p:cNvSpPr>
                <a:spLocks noChangeShapeType="1"/>
              </p:cNvSpPr>
              <p:nvPr/>
            </p:nvSpPr>
            <p:spPr bwMode="auto">
              <a:xfrm flipH="1">
                <a:off x="6272438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30"/>
              <p:cNvSpPr>
                <a:spLocks noChangeShapeType="1"/>
              </p:cNvSpPr>
              <p:nvPr/>
            </p:nvSpPr>
            <p:spPr bwMode="auto">
              <a:xfrm>
                <a:off x="6488351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31"/>
              <p:cNvSpPr>
                <a:spLocks noChangeShapeType="1"/>
              </p:cNvSpPr>
              <p:nvPr/>
            </p:nvSpPr>
            <p:spPr bwMode="auto">
              <a:xfrm>
                <a:off x="7352004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32"/>
              <p:cNvSpPr>
                <a:spLocks noChangeShapeType="1"/>
              </p:cNvSpPr>
              <p:nvPr/>
            </p:nvSpPr>
            <p:spPr bwMode="auto">
              <a:xfrm flipH="1">
                <a:off x="7352004" y="2570163"/>
                <a:ext cx="215913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33"/>
              <p:cNvSpPr>
                <a:spLocks noChangeShapeType="1"/>
              </p:cNvSpPr>
              <p:nvPr/>
            </p:nvSpPr>
            <p:spPr bwMode="auto">
              <a:xfrm>
                <a:off x="7999744" y="2127250"/>
                <a:ext cx="217500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Line 34"/>
              <p:cNvSpPr>
                <a:spLocks noChangeShapeType="1"/>
              </p:cNvSpPr>
              <p:nvPr/>
            </p:nvSpPr>
            <p:spPr bwMode="auto">
              <a:xfrm>
                <a:off x="8217244" y="2501900"/>
                <a:ext cx="217501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 Box 35"/>
              <p:cNvSpPr txBox="1">
                <a:spLocks noChangeArrowheads="1"/>
              </p:cNvSpPr>
              <p:nvPr/>
            </p:nvSpPr>
            <p:spPr bwMode="auto">
              <a:xfrm>
                <a:off x="6342699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3" name="Text Box 36"/>
              <p:cNvSpPr txBox="1">
                <a:spLocks noChangeArrowheads="1"/>
              </p:cNvSpPr>
              <p:nvPr/>
            </p:nvSpPr>
            <p:spPr bwMode="auto">
              <a:xfrm>
                <a:off x="6125209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4" name="Text Box 37"/>
              <p:cNvSpPr txBox="1">
                <a:spLocks noChangeArrowheads="1"/>
              </p:cNvSpPr>
              <p:nvPr/>
            </p:nvSpPr>
            <p:spPr bwMode="auto">
              <a:xfrm>
                <a:off x="7206661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5" name="Text Box 38"/>
              <p:cNvSpPr txBox="1">
                <a:spLocks noChangeArrowheads="1"/>
              </p:cNvSpPr>
              <p:nvPr/>
            </p:nvSpPr>
            <p:spPr bwMode="auto">
              <a:xfrm>
                <a:off x="6558690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6" name="Text Box 39"/>
              <p:cNvSpPr txBox="1">
                <a:spLocks noChangeArrowheads="1"/>
              </p:cNvSpPr>
              <p:nvPr/>
            </p:nvSpPr>
            <p:spPr bwMode="auto">
              <a:xfrm>
                <a:off x="7424152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7" name="Text Box 40"/>
              <p:cNvSpPr txBox="1">
                <a:spLocks noChangeArrowheads="1"/>
              </p:cNvSpPr>
              <p:nvPr/>
            </p:nvSpPr>
            <p:spPr bwMode="auto">
              <a:xfrm>
                <a:off x="7206661" y="2720940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8" name="Text Box 41"/>
              <p:cNvSpPr txBox="1">
                <a:spLocks noChangeArrowheads="1"/>
              </p:cNvSpPr>
              <p:nvPr/>
            </p:nvSpPr>
            <p:spPr bwMode="auto">
              <a:xfrm>
                <a:off x="8070624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>
                <a:off x="8286614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</p:grpSp>
        <p:sp>
          <p:nvSpPr>
            <p:cNvPr id="74764" name="Text Box 44"/>
            <p:cNvSpPr txBox="1">
              <a:spLocks noChangeArrowheads="1"/>
            </p:cNvSpPr>
            <p:nvPr/>
          </p:nvSpPr>
          <p:spPr bwMode="auto">
            <a:xfrm>
              <a:off x="2590800" y="2190690"/>
              <a:ext cx="126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 u="sng">
                  <a:latin typeface="Times New Roman" pitchFamily="-84" charset="0"/>
                </a:rPr>
                <a:t>When n=3</a:t>
              </a:r>
            </a:p>
          </p:txBody>
        </p:sp>
        <p:sp>
          <p:nvSpPr>
            <p:cNvPr id="74765" name="Text Box 51"/>
            <p:cNvSpPr txBox="1">
              <a:spLocks noChangeArrowheads="1"/>
            </p:cNvSpPr>
            <p:nvPr/>
          </p:nvSpPr>
          <p:spPr bwMode="auto">
            <a:xfrm>
              <a:off x="2598738" y="3032125"/>
              <a:ext cx="60122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Probabilities:         1/6         1/6       2/6          1/6         1/6</a:t>
              </a:r>
            </a:p>
          </p:txBody>
        </p:sp>
        <p:sp>
          <p:nvSpPr>
            <p:cNvPr id="74766" name="Text Box 52"/>
            <p:cNvSpPr txBox="1">
              <a:spLocks noChangeArrowheads="1"/>
            </p:cNvSpPr>
            <p:nvPr/>
          </p:nvSpPr>
          <p:spPr bwMode="auto">
            <a:xfrm>
              <a:off x="2590800" y="3406775"/>
              <a:ext cx="619004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Insertion Order:    3,2,1     3,1,2     2,1,3       1,3,2      1,2,3</a:t>
              </a:r>
            </a:p>
            <a:p>
              <a:r>
                <a:rPr lang="en-US" sz="2000">
                  <a:latin typeface="Times New Roman" pitchFamily="-84" charset="0"/>
                </a:rPr>
                <a:t>                                                        2,3,1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8A6299B-2C72-499A-A29D-79EF6EA33858}" type="slidenum">
              <a:rPr lang="en-US" sz="800" smtClean="0">
                <a:latin typeface="Calibri" pitchFamily="34" charset="0"/>
              </a:rPr>
              <a:pPr/>
              <a:t>73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Order of Operations on </a:t>
            </a:r>
            <a:r>
              <a:rPr lang="en-US" dirty="0" err="1" smtClean="0">
                <a:ea typeface="+mj-ea"/>
                <a:cs typeface="+mj-cs"/>
              </a:rPr>
              <a:t>BSTs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5782" name="Picture 3" descr="Carrano103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7838"/>
            <a:ext cx="6569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E6BFE30-0F90-4BCA-BE76-7BCE10895361}" type="slidenum">
              <a:rPr lang="en-US" sz="800" smtClean="0">
                <a:latin typeface="Calibri" pitchFamily="34" charset="0"/>
              </a:rPr>
              <a:pPr/>
              <a:t>74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067800" cy="51054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We can use a binary search tree to sort an array.</a:t>
            </a:r>
          </a:p>
          <a:p>
            <a:pPr>
              <a:buFontTx/>
              <a:buNone/>
            </a:pPr>
            <a:endParaRPr lang="en-US" sz="20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Sorts n integers in an array anArray into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ascending order</a:t>
            </a: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treesort(inout anArray:ArrayType, in n:integer)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Insert anArray’s elements into a binary search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tree bTree</a:t>
            </a:r>
          </a:p>
          <a:p>
            <a:pPr>
              <a:buFontTx/>
              <a:buNone/>
            </a:pP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Traverse bTree in inorder. As you visit bTree’s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nodes, copy their data items into successive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locations of anArray</a:t>
            </a:r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E071289-4921-4519-BE2F-81EE7AC24183}" type="slidenum">
              <a:rPr lang="en-US" sz="800" smtClean="0">
                <a:latin typeface="Calibri" pitchFamily="34" charset="0"/>
              </a:rPr>
              <a:pPr/>
              <a:t>75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 Analysis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Inserting an item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 O(log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Inserting n items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	</a:t>
            </a:r>
            <a:r>
              <a:rPr lang="en-US" sz="2000" smtClean="0">
                <a:ea typeface="ＭＳ Ｐゴシック" pitchFamily="-84" charset="-128"/>
              </a:rPr>
              <a:t>(1+2+...+n) =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O(n*log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Inorder traversal and copy items back into array 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O(n)</a:t>
            </a: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Thus, treesort is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</a:t>
            </a:r>
            <a:r>
              <a:rPr lang="en-US" b="1" baseline="30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)  in worst case</a:t>
            </a:r>
            <a:r>
              <a:rPr lang="en-US" smtClean="0">
                <a:ea typeface="ＭＳ Ｐゴシック" pitchFamily="-84" charset="-128"/>
              </a:rPr>
              <a:t>, and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O(n*log</a:t>
            </a:r>
            <a:r>
              <a:rPr lang="en-US" b="1" baseline="-25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n) in average case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Treesort makes exactly same key comparisons of keys as does quicksort when the pivot for each sublist is chosen to be the first key</a:t>
            </a:r>
          </a:p>
          <a:p>
            <a:pPr lvl="1"/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4A8F014-B366-4EDF-907D-A9D0E8C11ACC}" type="slidenum">
              <a:rPr lang="en-US" sz="800" smtClean="0">
                <a:latin typeface="Calibri" pitchFamily="34" charset="0"/>
              </a:rPr>
              <a:pPr/>
              <a:t>76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Save: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Use a preorder traversal to save the nodes of the BST into a file</a:t>
            </a:r>
          </a:p>
          <a:p>
            <a:pPr lvl="1"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Restore: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Start with an empty BST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Read the nodes from the file one by one and insert them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ea typeface="+mn-ea"/>
              </a:rPr>
              <a:t>	into the 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9AEFA5D-7DCE-4A5D-861B-B834AFBF8D45}" type="slidenum">
              <a:rPr lang="en-US" sz="800" smtClean="0">
                <a:latin typeface="Calibri" pitchFamily="34" charset="0"/>
              </a:rPr>
              <a:pPr/>
              <a:t>77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pic>
        <p:nvPicPr>
          <p:cNvPr id="79878" name="Picture 3" descr="Carrano1035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8153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Preorder: 60 20 10 40 30  50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931A6B5-42B3-4B6D-AC76-174C9ADD728E}" type="slidenum">
              <a:rPr lang="en-US" sz="800" smtClean="0">
                <a:latin typeface="Calibri" pitchFamily="34" charset="0"/>
              </a:rPr>
              <a:pPr/>
              <a:t>78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a minimum-height BST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Save: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Use an inorder traversal to save the nodes of the BST into a file. The saved nodes will be in ascending order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Save the number of nodes (n) in somewhere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Restore: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number of nodes (n)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Start with an empty BST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nodes from the file one by one to create a minimum-height binary search tree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561DC52-9E13-440E-AFC2-57A7F5A0B402}" type="slidenum">
              <a:rPr lang="en-US" sz="800" smtClean="0">
                <a:latin typeface="Calibri" pitchFamily="34" charset="0"/>
              </a:rPr>
              <a:pPr/>
              <a:t>79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Building a minimum-height BST</a:t>
            </a:r>
            <a:endParaRPr lang="en-US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Builds a minimum-height binary search tree from n sorted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values in a file. treePtr will point to the tree’s root.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readTree(out treePtr:TreeNodePtr, in n:integer)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(n&gt;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0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treePtr = pointer to new node with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child pointers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construct the left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readTree(treePtr-&gt;leftChildPtr, n/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get the root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 item from file into treePtr-&gt;item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construct the right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readTree(treePtr-&gt;rightChildPtr, (n-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1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9AD5768-B637-49C1-BA00-BBE9DE5E2FF7}" type="slidenum">
              <a:rPr lang="en-US" sz="800" smtClean="0">
                <a:latin typeface="Calibri" pitchFamily="34" charset="0"/>
              </a:rPr>
              <a:pPr/>
              <a:t>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9296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smtClean="0">
                <a:ea typeface="ＭＳ Ｐゴシック" pitchFamily="-84" charset="-128"/>
              </a:rPr>
              <a:t>A binary tree T is a set of nodes with the following properties: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The set can be empty.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Otherwise, the set is partitioned into three disjoint subsets: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 a tree consists of a distinguished node r, called </a:t>
            </a:r>
            <a:r>
              <a:rPr lang="en-US" sz="2400" b="1" i="1" smtClean="0">
                <a:ea typeface="ＭＳ Ｐゴシック" pitchFamily="-84" charset="-128"/>
              </a:rPr>
              <a:t>root</a:t>
            </a:r>
            <a:r>
              <a:rPr lang="en-US" sz="2400" i="1" smtClean="0">
                <a:ea typeface="ＭＳ Ｐゴシック" pitchFamily="-84" charset="-128"/>
              </a:rPr>
              <a:t>, and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two possibly empty sets are binary tree, called </a:t>
            </a:r>
            <a:r>
              <a:rPr lang="en-US" sz="2400" b="1" i="1" smtClean="0">
                <a:ea typeface="ＭＳ Ｐゴシック" pitchFamily="-84" charset="-128"/>
              </a:rPr>
              <a:t>left</a:t>
            </a:r>
            <a:r>
              <a:rPr lang="en-US" sz="2400" i="1" smtClean="0">
                <a:ea typeface="ＭＳ Ｐゴシック" pitchFamily="-84" charset="-128"/>
              </a:rPr>
              <a:t> and </a:t>
            </a:r>
            <a:r>
              <a:rPr lang="en-US" sz="2400" b="1" i="1" smtClean="0">
                <a:ea typeface="ＭＳ Ｐゴシック" pitchFamily="-84" charset="-128"/>
              </a:rPr>
              <a:t>right</a:t>
            </a:r>
            <a:r>
              <a:rPr lang="en-US" sz="2400" i="1" smtClean="0">
                <a:ea typeface="ＭＳ Ｐゴシック" pitchFamily="-84" charset="-128"/>
              </a:rPr>
              <a:t> </a:t>
            </a:r>
            <a:r>
              <a:rPr lang="en-US" sz="2400" b="1" i="1" smtClean="0">
                <a:ea typeface="ＭＳ Ｐゴシック" pitchFamily="-84" charset="-128"/>
              </a:rPr>
              <a:t>subtrees</a:t>
            </a:r>
            <a:r>
              <a:rPr lang="en-US" sz="2400" i="1" smtClean="0">
                <a:ea typeface="ＭＳ Ｐゴシック" pitchFamily="-84" charset="-128"/>
              </a:rPr>
              <a:t> of r. </a:t>
            </a:r>
          </a:p>
          <a:p>
            <a:pPr lvl="1">
              <a:lnSpc>
                <a:spcPct val="80000"/>
              </a:lnSpc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binary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if either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where r is a node and 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 and 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 are binary trees.</a:t>
            </a:r>
          </a:p>
          <a:p>
            <a:endParaRPr lang="en-US" sz="2000" smtClean="0">
              <a:ea typeface="ＭＳ Ｐゴシック" pitchFamily="-84" charset="-128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AFF1D1D4-662F-4C99-8431-D514535BEB0C}" type="slidenum">
              <a:rPr lang="en-US" sz="800" smtClean="0">
                <a:latin typeface="Calibri" pitchFamily="34" charset="0"/>
              </a:rPr>
              <a:pPr/>
              <a:t>80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-84" charset="-128"/>
              </a:rPr>
              <a:t>A full tree saved in a file by using inorder traversal</a:t>
            </a:r>
            <a:endParaRPr lang="en-US" i="1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pic>
        <p:nvPicPr>
          <p:cNvPr id="82950" name="Picture 3" descr="Carrano103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81200"/>
            <a:ext cx="8550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A23397-B092-459B-ADF3-90EC26E3362D}" type="slidenum">
              <a:rPr lang="en-US" sz="800" smtClean="0">
                <a:latin typeface="Calibri" pitchFamily="34" charset="0"/>
              </a:rPr>
              <a:pPr/>
              <a:t>81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General Tree</a:t>
            </a:r>
          </a:p>
        </p:txBody>
      </p:sp>
      <p:pic>
        <p:nvPicPr>
          <p:cNvPr id="83974" name="Picture 3" descr="Carrano103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BC71120-3E3C-4E14-A73A-679FE3A33914}" type="slidenum">
              <a:rPr lang="en-US" sz="800" smtClean="0">
                <a:latin typeface="Calibri" pitchFamily="34" charset="0"/>
              </a:rPr>
              <a:pPr/>
              <a:t>82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4998" name="Picture 3" descr="Carrano103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451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5CEF2A-40A3-418C-ABB7-FC41E7A74999}" type="slidenum">
              <a:rPr lang="en-US" sz="800" smtClean="0">
                <a:latin typeface="Calibri" pitchFamily="34" charset="0"/>
              </a:rPr>
              <a:pPr/>
              <a:t>83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6022" name="Picture 3" descr="Carrano104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08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453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 pointer-based implementation of</a:t>
            </a:r>
          </a:p>
          <a:p>
            <a:r>
              <a:rPr lang="en-US" sz="2400">
                <a:latin typeface="Times New Roman" pitchFamily="-84" charset="0"/>
              </a:rPr>
              <a:t>a general tree can also represent</a:t>
            </a:r>
          </a:p>
          <a:p>
            <a:r>
              <a:rPr lang="en-US" sz="2400">
                <a:latin typeface="Times New Roman" pitchFamily="-84" charset="0"/>
              </a:rPr>
              <a:t>a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0AB25044-2BAC-4F28-8ACA-6EDA622F05EC}" type="slidenum">
              <a:rPr lang="en-US" sz="800" smtClean="0">
                <a:latin typeface="Calibri" pitchFamily="34" charset="0"/>
              </a:rPr>
              <a:pPr/>
              <a:t>84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N-ary Tree</a:t>
            </a:r>
          </a:p>
        </p:txBody>
      </p:sp>
      <p:pic>
        <p:nvPicPr>
          <p:cNvPr id="87046" name="Picture 3" descr="Carrano104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201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660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An </a:t>
            </a:r>
            <a:r>
              <a:rPr lang="en-US" sz="2400" b="1">
                <a:solidFill>
                  <a:srgbClr val="C00000"/>
                </a:solidFill>
                <a:latin typeface="Times New Roman" pitchFamily="-84" charset="0"/>
              </a:rPr>
              <a:t>n-ary tree</a:t>
            </a:r>
            <a:r>
              <a:rPr lang="en-US" sz="2400">
                <a:solidFill>
                  <a:srgbClr val="C00000"/>
                </a:solidFill>
                <a:latin typeface="Times New Roman" pitchFamily="-84" charset="0"/>
              </a:rPr>
              <a:t> </a:t>
            </a:r>
            <a:r>
              <a:rPr lang="en-US" sz="2400">
                <a:latin typeface="Times New Roman" pitchFamily="-84" charset="0"/>
              </a:rPr>
              <a:t>is a generalization of a binary whose </a:t>
            </a:r>
          </a:p>
          <a:p>
            <a:r>
              <a:rPr lang="en-US" sz="2400">
                <a:latin typeface="Times New Roman" pitchFamily="-84" charset="0"/>
              </a:rPr>
              <a:t>nodes each can have no more than n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8F16688-7611-402D-BA02-AF65EAAB0B2E}" type="slidenum">
              <a:rPr lang="en-US" sz="800" smtClean="0">
                <a:latin typeface="Calibri" pitchFamily="34" charset="0"/>
              </a:rPr>
              <a:pPr/>
              <a:t>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Terminology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left child of node n is a node directly below and to the left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right child of node n is a node directly below and to the right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left subtree of node n is the left child (if any) of node n plus its descendants.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right subtree of node n is the right child (if any) of node n plus its descendants.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3702</Words>
  <Application>Microsoft Office PowerPoint</Application>
  <PresentationFormat>A4 Paper (210x297 mm)</PresentationFormat>
  <Paragraphs>1106</Paragraphs>
  <Slides>84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ＭＳ Ｐゴシック</vt:lpstr>
      <vt:lpstr>Arial</vt:lpstr>
      <vt:lpstr>Calibri</vt:lpstr>
      <vt:lpstr>Courier</vt:lpstr>
      <vt:lpstr>Courier New</vt:lpstr>
      <vt:lpstr>ＭＳ 明朝</vt:lpstr>
      <vt:lpstr>Symbol</vt:lpstr>
      <vt:lpstr>Times New Roman</vt:lpstr>
      <vt:lpstr>Wingdings</vt:lpstr>
      <vt:lpstr>Default Design</vt:lpstr>
      <vt:lpstr>Equation</vt:lpstr>
      <vt:lpstr>Trees</vt:lpstr>
      <vt:lpstr>What is a Tree?</vt:lpstr>
      <vt:lpstr>Tree Terminology</vt:lpstr>
      <vt:lpstr>A Tree – Example </vt:lpstr>
      <vt:lpstr>What is a Tree? </vt:lpstr>
      <vt:lpstr>Level of a node</vt:lpstr>
      <vt:lpstr>Height of A Tree</vt:lpstr>
      <vt:lpstr>Binary Tree</vt:lpstr>
      <vt:lpstr>Binary Tree Terminology</vt:lpstr>
      <vt:lpstr>Binary Tree -- Example</vt:lpstr>
      <vt:lpstr>Binary Tree – Representing Algebraic Expressions</vt:lpstr>
      <vt:lpstr>Height of Binary Tree</vt:lpstr>
      <vt:lpstr>Height of Binary Tree (cont.)</vt:lpstr>
      <vt:lpstr>Number of Binary trees with Same # of Nodes</vt:lpstr>
      <vt:lpstr>Full Binary Tree</vt:lpstr>
      <vt:lpstr>Full Binary Tree – Example </vt:lpstr>
      <vt:lpstr>Complete Binary Tree</vt:lpstr>
      <vt:lpstr>Complete Binary Tree – Example </vt:lpstr>
      <vt:lpstr>Balanced Binary Tree</vt:lpstr>
      <vt:lpstr>Maximum and Minimum Heights of a Binary Tree</vt:lpstr>
      <vt:lpstr>Maximum and Minimum Heights of a Binary Tree</vt:lpstr>
      <vt:lpstr>Counting the nodes in a full binary tree of height h</vt:lpstr>
      <vt:lpstr>Some Height Theorems</vt:lpstr>
      <vt:lpstr>Some Height Theorems</vt:lpstr>
      <vt:lpstr>PowerPoint Presentation</vt:lpstr>
      <vt:lpstr>An Array-Based Implementation of Binary Trees</vt:lpstr>
      <vt:lpstr>An Array-Based Implementation (cont.)</vt:lpstr>
      <vt:lpstr>An Array-Based Representation of  a Complete Binary Tree</vt:lpstr>
      <vt:lpstr>An Array-Based Representation of a Complete Binary Tree (cont.)</vt:lpstr>
      <vt:lpstr>Pointer-Based Implementation of Binary Trees </vt:lpstr>
      <vt:lpstr>A Pointer-Based Implementation of a Binary Tree Node</vt:lpstr>
      <vt:lpstr>Binary Tree – TreeException.h</vt:lpstr>
      <vt:lpstr>PowerPoint Presentation</vt:lpstr>
      <vt:lpstr>The BinaryTree Class</vt:lpstr>
      <vt:lpstr>BinaryTree: Public Methods</vt:lpstr>
      <vt:lpstr>BinaryTree: Implementation </vt:lpstr>
      <vt:lpstr>PowerPoint Presentation</vt:lpstr>
      <vt:lpstr>PowerPoint Presentation</vt:lpstr>
      <vt:lpstr>PowerPoint Presentation</vt:lpstr>
      <vt:lpstr>PowerPoint Presentation</vt:lpstr>
      <vt:lpstr>Binary Tree Traversals</vt:lpstr>
      <vt:lpstr>Binary Tree Traversals</vt:lpstr>
      <vt:lpstr>PowerPoint Presentation</vt:lpstr>
      <vt:lpstr>PowerPoint Presentation</vt:lpstr>
      <vt:lpstr>Complexity of Traversals</vt:lpstr>
      <vt:lpstr>Binary Search Tree</vt:lpstr>
      <vt:lpstr>Binary Search Tree</vt:lpstr>
      <vt:lpstr>Binary Search Trees – containing same data</vt:lpstr>
      <vt:lpstr>BinarySearchTree Class – UML Diagram</vt:lpstr>
      <vt:lpstr>The KeyedItem Class</vt:lpstr>
      <vt:lpstr>The TreeNode Class</vt:lpstr>
      <vt:lpstr>The BinarySearchTree Class</vt:lpstr>
      <vt:lpstr>The BinarySearchTree Class</vt:lpstr>
      <vt:lpstr>The BinarySearchTree Class</vt:lpstr>
      <vt:lpstr>Searching (Retrieving) an Item in a BST</vt:lpstr>
      <vt:lpstr>Inserting an Item into a BST</vt:lpstr>
      <vt:lpstr>Inserting an Item into a BST</vt:lpstr>
      <vt:lpstr>Inserting an Item into a BST</vt:lpstr>
      <vt:lpstr>Deleting An Item from a BST</vt:lpstr>
      <vt:lpstr>Deletion – Case 1: A Leaf Node</vt:lpstr>
      <vt:lpstr>Deletion – Case 2: A Node with only a left child</vt:lpstr>
      <vt:lpstr>Deletion – Case 2: A Node with only a right child</vt:lpstr>
      <vt:lpstr>Deletion – Case 3: A Node with two children</vt:lpstr>
      <vt:lpstr>Deletion – Case 3: A Node with two children</vt:lpstr>
      <vt:lpstr>Deletion – Case 3: A Node with two children</vt:lpstr>
      <vt:lpstr>Deletion from a BST</vt:lpstr>
      <vt:lpstr>Deletion from a BST</vt:lpstr>
      <vt:lpstr>Deletion from a BST</vt:lpstr>
      <vt:lpstr>Deletion from a BST</vt:lpstr>
      <vt:lpstr>Traversals</vt:lpstr>
      <vt:lpstr>Minimum Height</vt:lpstr>
      <vt:lpstr>Average Height</vt:lpstr>
      <vt:lpstr>Order of Operations on BSTs</vt:lpstr>
      <vt:lpstr>Treesort</vt:lpstr>
      <vt:lpstr>Treesort Analysis</vt:lpstr>
      <vt:lpstr>Saving a BST into a file and  restoring it to its original shape</vt:lpstr>
      <vt:lpstr>Saving a BST into a file and  restoring it to its original shape</vt:lpstr>
      <vt:lpstr>Saving a BST into a file and  restoring it to a minimum-height BST</vt:lpstr>
      <vt:lpstr>Building a minimum-height BST</vt:lpstr>
      <vt:lpstr>A full tree saved in a file by using inorder traversal</vt:lpstr>
      <vt:lpstr>A General Tree</vt:lpstr>
      <vt:lpstr>A Pointer-Based Implementation of General Trees</vt:lpstr>
      <vt:lpstr>A Pointer-Based Implementation of General Trees</vt:lpstr>
      <vt:lpstr>N-ary Tree</vt:lpstr>
    </vt:vector>
  </TitlesOfParts>
  <Company>Bilkent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saksoy</cp:lastModifiedBy>
  <cp:revision>545</cp:revision>
  <cp:lastPrinted>1999-09-09T03:15:50Z</cp:lastPrinted>
  <dcterms:created xsi:type="dcterms:W3CDTF">2011-03-01T10:27:59Z</dcterms:created>
  <dcterms:modified xsi:type="dcterms:W3CDTF">2020-01-29T15:08:28Z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