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50"/>
  </p:notesMasterIdLst>
  <p:handoutMasterIdLst>
    <p:handoutMasterId r:id="rId51"/>
  </p:handoutMasterIdLst>
  <p:sldIdLst>
    <p:sldId id="308" r:id="rId2"/>
    <p:sldId id="292" r:id="rId3"/>
    <p:sldId id="309" r:id="rId4"/>
    <p:sldId id="257" r:id="rId5"/>
    <p:sldId id="293" r:id="rId6"/>
    <p:sldId id="294" r:id="rId7"/>
    <p:sldId id="295" r:id="rId8"/>
    <p:sldId id="299" r:id="rId9"/>
    <p:sldId id="310" r:id="rId10"/>
    <p:sldId id="296" r:id="rId11"/>
    <p:sldId id="297" r:id="rId12"/>
    <p:sldId id="298" r:id="rId13"/>
    <p:sldId id="289" r:id="rId14"/>
    <p:sldId id="290" r:id="rId15"/>
    <p:sldId id="291" r:id="rId16"/>
    <p:sldId id="264" r:id="rId17"/>
    <p:sldId id="300" r:id="rId18"/>
    <p:sldId id="301" r:id="rId19"/>
    <p:sldId id="268" r:id="rId20"/>
    <p:sldId id="302" r:id="rId21"/>
    <p:sldId id="270" r:id="rId22"/>
    <p:sldId id="271" r:id="rId23"/>
    <p:sldId id="303" r:id="rId24"/>
    <p:sldId id="273" r:id="rId25"/>
    <p:sldId id="304" r:id="rId26"/>
    <p:sldId id="305" r:id="rId27"/>
    <p:sldId id="276" r:id="rId28"/>
    <p:sldId id="311" r:id="rId29"/>
    <p:sldId id="277" r:id="rId30"/>
    <p:sldId id="281" r:id="rId31"/>
    <p:sldId id="306" r:id="rId32"/>
    <p:sldId id="317" r:id="rId33"/>
    <p:sldId id="279" r:id="rId34"/>
    <p:sldId id="307" r:id="rId35"/>
    <p:sldId id="282" r:id="rId36"/>
    <p:sldId id="283" r:id="rId37"/>
    <p:sldId id="319" r:id="rId38"/>
    <p:sldId id="320" r:id="rId39"/>
    <p:sldId id="321" r:id="rId40"/>
    <p:sldId id="322" r:id="rId41"/>
    <p:sldId id="323" r:id="rId42"/>
    <p:sldId id="284" r:id="rId43"/>
    <p:sldId id="313" r:id="rId44"/>
    <p:sldId id="312" r:id="rId45"/>
    <p:sldId id="318" r:id="rId46"/>
    <p:sldId id="314" r:id="rId47"/>
    <p:sldId id="315" r:id="rId48"/>
    <p:sldId id="316" r:id="rId49"/>
  </p:sldIdLst>
  <p:sldSz cx="9906000" cy="6858000" type="A4"/>
  <p:notesSz cx="6797675" cy="9926638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80">
          <p15:clr>
            <a:srgbClr val="A4A3A4"/>
          </p15:clr>
        </p15:guide>
        <p15:guide id="2" pos="307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26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3" autoAdjust="0"/>
    <p:restoredTop sz="94631" autoAdjust="0"/>
  </p:normalViewPr>
  <p:slideViewPr>
    <p:cSldViewPr>
      <p:cViewPr varScale="1">
        <p:scale>
          <a:sx n="95" d="100"/>
          <a:sy n="95" d="100"/>
        </p:scale>
        <p:origin x="-330" y="-108"/>
      </p:cViewPr>
      <p:guideLst>
        <p:guide orient="horz" pos="1680"/>
        <p:guide pos="307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296"/>
    </p:cViewPr>
  </p:sorterViewPr>
  <p:notesViewPr>
    <p:cSldViewPr>
      <p:cViewPr varScale="1">
        <p:scale>
          <a:sx n="51" d="100"/>
          <a:sy n="51" d="100"/>
        </p:scale>
        <p:origin x="-1356" y="-78"/>
      </p:cViewPr>
      <p:guideLst>
        <p:guide orient="horz" pos="3126"/>
        <p:guide pos="214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notesMaster" Target="notesMasters/notesMaster1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vert="horz" wrap="square" lIns="89513" tIns="44756" rIns="89513" bIns="44756" numCol="1" anchor="t" anchorCtr="0" compatLnSpc="1">
            <a:prstTxWarp prst="textNoShape">
              <a:avLst/>
            </a:prstTxWarp>
          </a:bodyPr>
          <a:lstStyle>
            <a:lvl1pPr algn="l" defTabSz="896938">
              <a:defRPr sz="1200"/>
            </a:lvl1pPr>
          </a:lstStyle>
          <a:p>
            <a:r>
              <a:rPr lang="en-US"/>
              <a:t>lec07-hashing</a:t>
            </a:r>
          </a:p>
        </p:txBody>
      </p:sp>
      <p:sp>
        <p:nvSpPr>
          <p:cNvPr id="2211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30638" y="0"/>
            <a:ext cx="2943225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vert="horz" wrap="square" lIns="89513" tIns="44756" rIns="89513" bIns="44756" numCol="1" anchor="t" anchorCtr="0" compatLnSpc="1">
            <a:prstTxWarp prst="textNoShape">
              <a:avLst/>
            </a:prstTxWarp>
          </a:bodyPr>
          <a:lstStyle>
            <a:lvl1pPr algn="r" defTabSz="896938">
              <a:defRPr sz="1200"/>
            </a:lvl1pPr>
          </a:lstStyle>
          <a:p>
            <a:fld id="{345AD9D4-E389-4F44-8311-53902BB97187}" type="datetime4">
              <a:rPr lang="en-US" smtClean="0"/>
              <a:t>April 13, 2020</a:t>
            </a:fld>
            <a:endParaRPr lang="en-US"/>
          </a:p>
        </p:txBody>
      </p:sp>
      <p:sp>
        <p:nvSpPr>
          <p:cNvPr id="2211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7688"/>
            <a:ext cx="2944813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vert="horz" wrap="square" lIns="89513" tIns="44756" rIns="89513" bIns="44756" numCol="1" anchor="b" anchorCtr="0" compatLnSpc="1">
            <a:prstTxWarp prst="textNoShape">
              <a:avLst/>
            </a:prstTxWarp>
          </a:bodyPr>
          <a:lstStyle>
            <a:lvl1pPr algn="l" defTabSz="896938">
              <a:defRPr sz="1200"/>
            </a:lvl1pPr>
          </a:lstStyle>
          <a:p>
            <a:endParaRPr lang="en-US"/>
          </a:p>
        </p:txBody>
      </p:sp>
      <p:sp>
        <p:nvSpPr>
          <p:cNvPr id="2211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30638" y="9437688"/>
            <a:ext cx="2943225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vert="horz" wrap="square" lIns="89513" tIns="44756" rIns="89513" bIns="44756" numCol="1" anchor="b" anchorCtr="0" compatLnSpc="1">
            <a:prstTxWarp prst="textNoShape">
              <a:avLst/>
            </a:prstTxWarp>
          </a:bodyPr>
          <a:lstStyle>
            <a:lvl1pPr algn="r" defTabSz="896938">
              <a:defRPr sz="1200"/>
            </a:lvl1pPr>
          </a:lstStyle>
          <a:p>
            <a:fld id="{83AE9292-2E02-3E48-AB1A-E7D663DC09E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99991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vert="horz" wrap="square" lIns="91348" tIns="45674" rIns="91348" bIns="45674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r>
              <a:rPr lang="en-US"/>
              <a:t>lec07-hashing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2863" y="0"/>
            <a:ext cx="2944812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vert="horz" wrap="square" lIns="91348" tIns="45674" rIns="91348" bIns="45674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E0E795A-BAC2-479A-AB30-8EBF057EB5C1}" type="datetime4">
              <a:rPr lang="en-US" smtClean="0"/>
              <a:t>April 13, 2020</a:t>
            </a:fld>
            <a:endParaRPr lang="en-US"/>
          </a:p>
        </p:txBody>
      </p:sp>
      <p:sp>
        <p:nvSpPr>
          <p:cNvPr id="389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12788" y="744538"/>
            <a:ext cx="5375275" cy="37211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89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8050"/>
            <a:ext cx="4984750" cy="4464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vert="horz" wrap="square" lIns="91348" tIns="45674" rIns="91348" bIns="4567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89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4813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vert="horz" wrap="square" lIns="91348" tIns="45674" rIns="91348" bIns="45674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89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863" y="9429750"/>
            <a:ext cx="2944812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vert="horz" wrap="square" lIns="91348" tIns="45674" rIns="91348" bIns="45674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0BAFDA7-C3EB-3849-AA6D-109B6BB42FC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185127"/>
      </p:ext>
    </p:extLst>
  </p:cSld>
  <p:clrMap bg1="lt1" tx1="dk1" bg2="lt2" tx2="dk2" accent1="accent1" accent2="accent2" accent3="accent3" accent4="accent4" accent5="accent5" accent6="accent6" hlink="hlink" folHlink="folHlink"/>
  <p:hf ft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lec07-hashing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7E0991A7-B842-4BF4-8856-1D9B780DA4F7}" type="datetime4">
              <a:rPr lang="en-US" smtClean="0"/>
              <a:t>April 13, 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AFDA7-C3EB-3849-AA6D-109B6BB42FCD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93746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8"/>
            <a:ext cx="8420100" cy="1470025"/>
          </a:xfrm>
        </p:spPr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D9437-FC67-5B45-A7E5-C8CD3853A0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2514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16905-942A-2F4E-BC36-AF391F45109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6146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41"/>
            <a:ext cx="2228850" cy="5851525"/>
          </a:xfrm>
        </p:spPr>
        <p:txBody>
          <a:bodyPr vert="eaVert"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4641"/>
            <a:ext cx="6521450" cy="5851525"/>
          </a:xfrm>
        </p:spPr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D9E03-004F-E646-8C7F-F3688381050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276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AE1E9-EB66-5449-9127-3CB26D1686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06587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3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61A41-22F1-3A4E-9158-477DB14EDD0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63193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600203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0" y="1600203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E0B49-A357-B044-854F-222878A1A4C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37584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2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2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036E7-E49A-804B-B189-F144E817734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390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6F163-A9EC-0C43-8150-BC4EE024F0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8386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1D6FC-8703-CF4A-8F5C-2647A7DD16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6432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2" y="273053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3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CCFA7-EE4C-6E42-9F46-C083399FFEC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0778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D5737-6BD4-2B4A-B96B-730674B40AB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3608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5300" y="228600"/>
            <a:ext cx="89154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143001"/>
            <a:ext cx="8915400" cy="49831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dirty="0" smtClean="0"/>
              <a:t>Click to edit Master text styles</a:t>
            </a:r>
          </a:p>
          <a:p>
            <a:pPr lvl="1"/>
            <a:r>
              <a:rPr lang="tr-TR" dirty="0" smtClean="0"/>
              <a:t>Second level</a:t>
            </a:r>
          </a:p>
          <a:p>
            <a:pPr lvl="2"/>
            <a:r>
              <a:rPr lang="tr-TR" dirty="0" smtClean="0"/>
              <a:t>Third level</a:t>
            </a:r>
          </a:p>
          <a:p>
            <a:pPr lvl="3"/>
            <a:r>
              <a:rPr lang="tr-TR" dirty="0" smtClean="0"/>
              <a:t>Fourth level</a:t>
            </a:r>
          </a:p>
          <a:p>
            <a:pPr lvl="4"/>
            <a:r>
              <a:rPr lang="tr-TR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5300" y="635635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3"/>
            <a:ext cx="3657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99300" y="635635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F3E32E-0276-5840-BE33-0D481356552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158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4.wmf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5.bin"/><Relationship Id="rId5" Type="http://schemas.openxmlformats.org/officeDocument/2006/relationships/image" Target="../media/image6.wmf"/><Relationship Id="rId4" Type="http://schemas.openxmlformats.org/officeDocument/2006/relationships/oleObject" Target="../embeddings/oleObject4.bin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6.wmf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9.wmf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2.wmf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Hashing</a:t>
            </a:r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CS202 - Fundamental Structures of Computer Science II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AE1E9-EB66-5449-9127-3CB26D168665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9" name="Title 6"/>
          <p:cNvSpPr txBox="1">
            <a:spLocks/>
          </p:cNvSpPr>
          <p:nvPr/>
        </p:nvSpPr>
        <p:spPr bwMode="auto">
          <a:xfrm>
            <a:off x="666750" y="5791200"/>
            <a:ext cx="84201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-84" charset="0"/>
                <a:ea typeface="ＭＳ Ｐゴシック" pitchFamily="-84" charset="-128"/>
                <a:cs typeface="+mn-cs"/>
              </a:defRPr>
            </a:lvl9pPr>
          </a:lstStyle>
          <a:p>
            <a:pPr algn="ctr">
              <a:defRPr/>
            </a:pPr>
            <a:r>
              <a:rPr lang="en-US" sz="1050" kern="0" dirty="0">
                <a:solidFill>
                  <a:schemeClr val="tx2"/>
                </a:solidFill>
                <a:latin typeface="+mj-lt"/>
                <a:cs typeface="ＭＳ Ｐゴシック" pitchFamily="1" charset="-128"/>
              </a:rPr>
              <a:t>Initially prepared by Dr. </a:t>
            </a:r>
            <a:r>
              <a:rPr lang="tr-TR" sz="1050" kern="0" dirty="0" smtClean="0">
                <a:solidFill>
                  <a:schemeClr val="tx2"/>
                </a:solidFill>
                <a:latin typeface="+mj-lt"/>
                <a:cs typeface="ＭＳ Ｐゴシック" pitchFamily="1" charset="-128"/>
              </a:rPr>
              <a:t>İ</a:t>
            </a:r>
            <a:r>
              <a:rPr lang="en-US" sz="1050" kern="0" dirty="0" err="1" smtClean="0">
                <a:solidFill>
                  <a:schemeClr val="tx2"/>
                </a:solidFill>
                <a:latin typeface="+mj-lt"/>
                <a:cs typeface="ＭＳ Ｐゴシック" pitchFamily="1" charset="-128"/>
              </a:rPr>
              <a:t>lyas</a:t>
            </a:r>
            <a:r>
              <a:rPr lang="en-US" sz="1050" kern="0" dirty="0" smtClean="0">
                <a:solidFill>
                  <a:schemeClr val="tx2"/>
                </a:solidFill>
                <a:latin typeface="+mj-lt"/>
                <a:cs typeface="ＭＳ Ｐゴシック" pitchFamily="1" charset="-128"/>
              </a:rPr>
              <a:t> </a:t>
            </a:r>
            <a:r>
              <a:rPr lang="tr-TR" sz="1050" kern="0" dirty="0" smtClean="0">
                <a:solidFill>
                  <a:schemeClr val="tx2"/>
                </a:solidFill>
                <a:latin typeface="+mj-lt"/>
                <a:cs typeface="ＭＳ Ｐゴシック" pitchFamily="1" charset="-128"/>
              </a:rPr>
              <a:t>Çiç</a:t>
            </a:r>
            <a:r>
              <a:rPr lang="en-US" sz="1050" kern="0" dirty="0" err="1" smtClean="0">
                <a:solidFill>
                  <a:schemeClr val="tx2"/>
                </a:solidFill>
                <a:latin typeface="+mj-lt"/>
                <a:cs typeface="ＭＳ Ｐゴシック" pitchFamily="1" charset="-128"/>
              </a:rPr>
              <a:t>ekli</a:t>
            </a:r>
            <a:r>
              <a:rPr lang="en-US" sz="1050" kern="0" dirty="0">
                <a:solidFill>
                  <a:schemeClr val="tx2"/>
                </a:solidFill>
                <a:latin typeface="+mj-lt"/>
                <a:cs typeface="ＭＳ Ｐゴシック" pitchFamily="1" charset="-128"/>
              </a:rPr>
              <a:t>; improved by various Bilkent CS202 instructors.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Hash Functions -- Selecting Digits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143001"/>
            <a:ext cx="9182100" cy="4983166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tr-TR" b="1" dirty="0" smtClean="0">
                <a:solidFill>
                  <a:srgbClr val="0000FF"/>
                </a:solidFill>
              </a:rPr>
              <a:t>S</a:t>
            </a:r>
            <a:r>
              <a:rPr lang="en-US" b="1" dirty="0" smtClean="0">
                <a:solidFill>
                  <a:srgbClr val="0000FF"/>
                </a:solidFill>
              </a:rPr>
              <a:t>elect certain digits </a:t>
            </a:r>
            <a:r>
              <a:rPr lang="en-US" dirty="0" smtClean="0"/>
              <a:t>and combine to create the address. </a:t>
            </a:r>
          </a:p>
          <a:p>
            <a:pPr lvl="4">
              <a:lnSpc>
                <a:spcPct val="110000"/>
              </a:lnSpc>
              <a:spcBef>
                <a:spcPts val="0"/>
              </a:spcBef>
            </a:pPr>
            <a:endParaRPr lang="en-US" dirty="0" smtClean="0"/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For example, suppose that we have </a:t>
            </a:r>
            <a:r>
              <a:rPr lang="tr-TR" dirty="0" smtClean="0"/>
              <a:t>11</a:t>
            </a:r>
            <a:r>
              <a:rPr lang="en-US" dirty="0" smtClean="0"/>
              <a:t>-digit </a:t>
            </a:r>
            <a:r>
              <a:rPr lang="tr-TR" dirty="0" smtClean="0"/>
              <a:t>Turkish nationality ID’s</a:t>
            </a:r>
            <a:endParaRPr lang="en-US" dirty="0" smtClean="0"/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Define a hash function that selects the 2</a:t>
            </a:r>
            <a:r>
              <a:rPr lang="en-US" baseline="30000" dirty="0" smtClean="0"/>
              <a:t>nd</a:t>
            </a:r>
            <a:r>
              <a:rPr lang="en-US" dirty="0" smtClean="0"/>
              <a:t> and 5</a:t>
            </a:r>
            <a:r>
              <a:rPr lang="en-US" baseline="30000" dirty="0" smtClean="0"/>
              <a:t>th</a:t>
            </a:r>
            <a:r>
              <a:rPr lang="en-US" dirty="0" smtClean="0"/>
              <a:t> most significant digits</a:t>
            </a:r>
          </a:p>
          <a:p>
            <a:pPr lvl="1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 smtClean="0"/>
              <a:t>							h(0</a:t>
            </a:r>
            <a:r>
              <a:rPr lang="en-US" b="1" dirty="0" smtClean="0">
                <a:solidFill>
                  <a:srgbClr val="FF0000"/>
                </a:solidFill>
              </a:rPr>
              <a:t>3</a:t>
            </a:r>
            <a:r>
              <a:rPr lang="en-US" dirty="0" smtClean="0"/>
              <a:t>34</a:t>
            </a:r>
            <a:r>
              <a:rPr lang="en-US" b="1" dirty="0" smtClean="0">
                <a:solidFill>
                  <a:srgbClr val="FF0000"/>
                </a:solidFill>
              </a:rPr>
              <a:t>7</a:t>
            </a:r>
            <a:r>
              <a:rPr lang="en-US" dirty="0" smtClean="0"/>
              <a:t>5678) = </a:t>
            </a:r>
            <a:r>
              <a:rPr lang="en-US" b="1" dirty="0" smtClean="0">
                <a:solidFill>
                  <a:srgbClr val="FF0000"/>
                </a:solidFill>
              </a:rPr>
              <a:t>37</a:t>
            </a:r>
          </a:p>
          <a:p>
            <a:pPr lvl="1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 smtClean="0"/>
              <a:t>							h(0</a:t>
            </a:r>
            <a:r>
              <a:rPr lang="en-US" b="1" dirty="0" smtClean="0">
                <a:solidFill>
                  <a:srgbClr val="FF0000"/>
                </a:solidFill>
              </a:rPr>
              <a:t>2</a:t>
            </a:r>
            <a:r>
              <a:rPr lang="en-US" dirty="0" smtClean="0"/>
              <a:t>34</a:t>
            </a:r>
            <a:r>
              <a:rPr lang="en-US" b="1" dirty="0" smtClean="0">
                <a:solidFill>
                  <a:srgbClr val="FF0000"/>
                </a:solidFill>
              </a:rPr>
              <a:t>5</a:t>
            </a:r>
            <a:r>
              <a:rPr lang="en-US" dirty="0" smtClean="0"/>
              <a:t>5678) = </a:t>
            </a:r>
            <a:r>
              <a:rPr lang="en-US" b="1" dirty="0" smtClean="0">
                <a:solidFill>
                  <a:srgbClr val="FF0000"/>
                </a:solidFill>
              </a:rPr>
              <a:t>25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Define the table size as 100</a:t>
            </a:r>
          </a:p>
          <a:p>
            <a:pPr lvl="4">
              <a:lnSpc>
                <a:spcPct val="110000"/>
              </a:lnSpc>
              <a:spcBef>
                <a:spcPts val="0"/>
              </a:spcBef>
            </a:pPr>
            <a:endParaRPr lang="en-US" dirty="0" smtClean="0"/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Is this a good hash function?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No, since it does not place items uniformly.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AE1E9-EB66-5449-9127-3CB26D168665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Hash Functions -- Folding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143001"/>
            <a:ext cx="9105900" cy="4983166"/>
          </a:xfrm>
        </p:spPr>
        <p:txBody>
          <a:bodyPr>
            <a:normAutofit/>
          </a:bodyPr>
          <a:lstStyle/>
          <a:p>
            <a:r>
              <a:rPr lang="tr-TR" sz="2800" b="1" dirty="0" smtClean="0">
                <a:solidFill>
                  <a:srgbClr val="0000FF"/>
                </a:solidFill>
              </a:rPr>
              <a:t>Folding – </a:t>
            </a:r>
            <a:r>
              <a:rPr lang="en-US" sz="2800" dirty="0" smtClean="0"/>
              <a:t>select</a:t>
            </a:r>
            <a:r>
              <a:rPr lang="tr-TR" sz="2800" dirty="0" smtClean="0"/>
              <a:t>ing</a:t>
            </a:r>
            <a:r>
              <a:rPr lang="en-US" sz="2800" dirty="0" smtClean="0"/>
              <a:t> all digits and add</a:t>
            </a:r>
            <a:r>
              <a:rPr lang="tr-TR" sz="2800" dirty="0" smtClean="0"/>
              <a:t>ing</a:t>
            </a:r>
            <a:r>
              <a:rPr lang="en-US" sz="2800" dirty="0" smtClean="0"/>
              <a:t> them.</a:t>
            </a:r>
          </a:p>
          <a:p>
            <a:pPr lvl="4"/>
            <a:endParaRPr lang="en-US" sz="1800" dirty="0" smtClean="0"/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sz="2800" dirty="0" smtClean="0"/>
              <a:t>For example, suppose previous nine-digit numbers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sz="2400" dirty="0" smtClean="0"/>
              <a:t>Define a hash function that selects all digits and adds them</a:t>
            </a:r>
          </a:p>
          <a:p>
            <a:pPr lvl="1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400" dirty="0" smtClean="0"/>
              <a:t>	h(033475678) = </a:t>
            </a:r>
            <a:r>
              <a:rPr lang="en-US" sz="2400" b="1" dirty="0" smtClean="0"/>
              <a:t>0 + 3 + 3 + 4 + 7 + 5 + 6 + 7 + 8 </a:t>
            </a:r>
            <a:r>
              <a:rPr lang="en-US" sz="2400" dirty="0" smtClean="0"/>
              <a:t>= 43</a:t>
            </a:r>
            <a:endParaRPr lang="en-US" sz="2400" b="1" dirty="0" smtClean="0">
              <a:solidFill>
                <a:srgbClr val="FF0000"/>
              </a:solidFill>
            </a:endParaRPr>
          </a:p>
          <a:p>
            <a:pPr lvl="1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400" dirty="0" smtClean="0"/>
              <a:t>	h(</a:t>
            </a:r>
            <a:r>
              <a:rPr lang="en-US" sz="2400" dirty="0" smtClean="0">
                <a:solidFill>
                  <a:srgbClr val="000000"/>
                </a:solidFill>
              </a:rPr>
              <a:t>023455</a:t>
            </a:r>
            <a:r>
              <a:rPr lang="en-US" sz="2400" dirty="0" smtClean="0"/>
              <a:t>678) = </a:t>
            </a:r>
            <a:r>
              <a:rPr lang="en-US" sz="2400" b="1" dirty="0" smtClean="0"/>
              <a:t>0 + 2 + 3 + 4 + 5 + 5 + 6 + 7 + 8 </a:t>
            </a:r>
            <a:r>
              <a:rPr lang="en-US" sz="2400" dirty="0" smtClean="0"/>
              <a:t>= 40</a:t>
            </a:r>
            <a:endParaRPr lang="en-US" sz="2400" b="1" dirty="0" smtClean="0">
              <a:solidFill>
                <a:srgbClr val="FF0000"/>
              </a:solidFill>
            </a:endParaRP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sz="2400" dirty="0" smtClean="0"/>
              <a:t>Define the table size as 82</a:t>
            </a:r>
          </a:p>
          <a:p>
            <a:pPr lvl="4"/>
            <a:endParaRPr lang="en-US" sz="1800" dirty="0" smtClean="0">
              <a:sym typeface="Symbol" charset="0"/>
            </a:endParaRPr>
          </a:p>
          <a:p>
            <a:r>
              <a:rPr lang="en-US" sz="2800" dirty="0" smtClean="0">
                <a:sym typeface="Symbol" charset="0"/>
              </a:rPr>
              <a:t>We can select a group of digits and add the digits in this group as well.</a:t>
            </a:r>
            <a:endParaRPr lang="en-US" sz="28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AE1E9-EB66-5449-9127-3CB26D168665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Hash Functions -- Modular Arithmetic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>
                <a:solidFill>
                  <a:srgbClr val="0000FF"/>
                </a:solidFill>
              </a:rPr>
              <a:t>Modular arithmetic</a:t>
            </a:r>
            <a:r>
              <a:rPr lang="tr-TR" sz="2800" b="1" dirty="0" smtClean="0">
                <a:solidFill>
                  <a:srgbClr val="0000FF"/>
                </a:solidFill>
              </a:rPr>
              <a:t> – </a:t>
            </a:r>
            <a:r>
              <a:rPr lang="en-US" sz="2800" dirty="0" smtClean="0"/>
              <a:t>provides a simple and effective hash function.</a:t>
            </a:r>
          </a:p>
          <a:p>
            <a:pPr algn="ctr">
              <a:buNone/>
            </a:pPr>
            <a:r>
              <a:rPr lang="en-US" sz="2800" b="1" dirty="0" err="1" smtClean="0">
                <a:solidFill>
                  <a:srgbClr val="C00000"/>
                </a:solidFill>
              </a:rPr>
              <a:t>h(x</a:t>
            </a:r>
            <a:r>
              <a:rPr lang="en-US" sz="2800" b="1" dirty="0" smtClean="0">
                <a:solidFill>
                  <a:srgbClr val="C00000"/>
                </a:solidFill>
              </a:rPr>
              <a:t>) = </a:t>
            </a:r>
            <a:r>
              <a:rPr lang="en-US" sz="2800" b="1" dirty="0" err="1" smtClean="0">
                <a:solidFill>
                  <a:srgbClr val="C00000"/>
                </a:solidFill>
              </a:rPr>
              <a:t>x</a:t>
            </a:r>
            <a:r>
              <a:rPr lang="en-US" sz="2800" b="1" dirty="0" smtClean="0">
                <a:solidFill>
                  <a:srgbClr val="C00000"/>
                </a:solidFill>
              </a:rPr>
              <a:t>  </a:t>
            </a:r>
            <a:r>
              <a:rPr lang="en-US" sz="2800" dirty="0" smtClean="0">
                <a:solidFill>
                  <a:srgbClr val="C00000"/>
                </a:solidFill>
              </a:rPr>
              <a:t>mod</a:t>
            </a:r>
            <a:r>
              <a:rPr lang="en-US" sz="2800" b="1" dirty="0" smtClean="0">
                <a:solidFill>
                  <a:srgbClr val="C00000"/>
                </a:solidFill>
              </a:rPr>
              <a:t>  </a:t>
            </a:r>
            <a:r>
              <a:rPr lang="en-US" sz="2800" b="1" dirty="0" err="1" smtClean="0">
                <a:solidFill>
                  <a:srgbClr val="C00000"/>
                </a:solidFill>
              </a:rPr>
              <a:t>tableSize</a:t>
            </a:r>
            <a:endParaRPr lang="en-US" sz="2800" b="1" dirty="0" smtClean="0">
              <a:solidFill>
                <a:srgbClr val="C00000"/>
              </a:solidFill>
            </a:endParaRPr>
          </a:p>
          <a:p>
            <a:pPr lvl="3"/>
            <a:endParaRPr lang="en-US" sz="1800" dirty="0" smtClean="0"/>
          </a:p>
          <a:p>
            <a:r>
              <a:rPr lang="en-US" sz="2800" dirty="0" smtClean="0"/>
              <a:t>The table size should be a prime number.</a:t>
            </a:r>
          </a:p>
          <a:p>
            <a:pPr lvl="1"/>
            <a:r>
              <a:rPr lang="en-US" sz="2400" b="1" i="1" dirty="0" smtClean="0"/>
              <a:t>Why? Think about it. </a:t>
            </a:r>
          </a:p>
          <a:p>
            <a:pPr lvl="3"/>
            <a:endParaRPr lang="en-US" sz="1800" dirty="0" smtClean="0"/>
          </a:p>
          <a:p>
            <a:r>
              <a:rPr lang="en-US" sz="2800" dirty="0" smtClean="0"/>
              <a:t>We will use modular arithmetic as our hash function in the rest of our discussions.</a:t>
            </a:r>
          </a:p>
          <a:p>
            <a:endParaRPr lang="en-US" sz="28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AE1E9-EB66-5449-9127-3CB26D168665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Primes?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19200"/>
            <a:ext cx="8915400" cy="1142997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dirty="0" smtClean="0"/>
              <a:t>Assume you hash the following with x mod 8: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64, 100, 128, 200, 300, 400, 500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AE1E9-EB66-5449-9127-3CB26D168665}" type="slidenum">
              <a:rPr lang="en-US" smtClean="0"/>
              <a:pPr/>
              <a:t>13</a:t>
            </a:fld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6779528"/>
              </p:ext>
            </p:extLst>
          </p:nvPr>
        </p:nvGraphicFramePr>
        <p:xfrm>
          <a:off x="3429000" y="2438400"/>
          <a:ext cx="2971800" cy="36576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81000"/>
                <a:gridCol w="2590800"/>
              </a:tblGrid>
              <a:tr h="457200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886200" y="2438400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+mn-lt"/>
              </a:rPr>
              <a:t>64</a:t>
            </a:r>
            <a:endParaRPr lang="en-US" sz="1800" dirty="0">
              <a:latin typeface="+mn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886200" y="4267200"/>
            <a:ext cx="5356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+mn-lt"/>
              </a:rPr>
              <a:t>100</a:t>
            </a:r>
            <a:endParaRPr lang="en-US" sz="1800" dirty="0">
              <a:latin typeface="+mn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359525" y="2438400"/>
            <a:ext cx="5356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+mn-lt"/>
              </a:rPr>
              <a:t>128</a:t>
            </a:r>
            <a:endParaRPr lang="en-US" sz="1800" dirty="0">
              <a:latin typeface="+mn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969125" y="2438400"/>
            <a:ext cx="5356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+mn-lt"/>
              </a:rPr>
              <a:t>200</a:t>
            </a:r>
            <a:endParaRPr lang="en-US" sz="1800" dirty="0">
              <a:latin typeface="+mn-lt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578725" y="2438400"/>
            <a:ext cx="5356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+mn-lt"/>
              </a:rPr>
              <a:t>400</a:t>
            </a:r>
            <a:endParaRPr lang="en-US" sz="1800" dirty="0">
              <a:latin typeface="+mn-lt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495800" y="4267200"/>
            <a:ext cx="5356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+mn-lt"/>
              </a:rPr>
              <a:t>300</a:t>
            </a:r>
            <a:endParaRPr lang="en-US" sz="1800" dirty="0">
              <a:latin typeface="+mn-lt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105400" y="4267200"/>
            <a:ext cx="5356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+mn-lt"/>
              </a:rPr>
              <a:t>500</a:t>
            </a:r>
            <a:endParaRPr lang="en-US" sz="1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017635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Primes?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19200"/>
            <a:ext cx="8915400" cy="1142997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dirty="0" smtClean="0"/>
              <a:t>Now try it with x mod 7 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64, 100, 128, 200, 300, 400, 500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AE1E9-EB66-5449-9127-3CB26D168665}" type="slidenum">
              <a:rPr lang="en-US" smtClean="0"/>
              <a:pPr/>
              <a:t>14</a:t>
            </a:fld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8428617"/>
              </p:ext>
            </p:extLst>
          </p:nvPr>
        </p:nvGraphicFramePr>
        <p:xfrm>
          <a:off x="3429000" y="2438400"/>
          <a:ext cx="2971800" cy="32004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81000"/>
                <a:gridCol w="2590800"/>
              </a:tblGrid>
              <a:tr h="457200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886200" y="2971800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+mn-lt"/>
              </a:rPr>
              <a:t>64</a:t>
            </a:r>
            <a:endParaRPr lang="en-US" sz="1800" dirty="0">
              <a:latin typeface="+mn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886200" y="3352800"/>
            <a:ext cx="5356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+mn-lt"/>
              </a:rPr>
              <a:t>100</a:t>
            </a:r>
            <a:endParaRPr lang="en-US" sz="1800" dirty="0">
              <a:latin typeface="+mn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343400" y="2971800"/>
            <a:ext cx="5356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+mn-lt"/>
              </a:rPr>
              <a:t>128</a:t>
            </a:r>
            <a:endParaRPr lang="en-US" sz="1800" dirty="0">
              <a:latin typeface="+mn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886200" y="4343400"/>
            <a:ext cx="5356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+mn-lt"/>
              </a:rPr>
              <a:t>200</a:t>
            </a:r>
            <a:endParaRPr lang="en-US" sz="1800" dirty="0">
              <a:latin typeface="+mn-lt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953000" y="2971800"/>
            <a:ext cx="5356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+mn-lt"/>
              </a:rPr>
              <a:t>400</a:t>
            </a:r>
            <a:endParaRPr lang="en-US" sz="1800" dirty="0">
              <a:latin typeface="+mn-lt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886200" y="5181600"/>
            <a:ext cx="5356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+mn-lt"/>
              </a:rPr>
              <a:t>300</a:t>
            </a:r>
            <a:endParaRPr lang="en-US" sz="1800" dirty="0">
              <a:latin typeface="+mn-lt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886200" y="3886200"/>
            <a:ext cx="5356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+mn-lt"/>
              </a:rPr>
              <a:t>500</a:t>
            </a:r>
            <a:endParaRPr lang="en-US" sz="1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369516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Rationale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AE1E9-EB66-5449-9127-3CB26D168665}" type="slidenum">
              <a:rPr lang="en-US" smtClean="0"/>
              <a:pPr/>
              <a:t>15</a:t>
            </a:fld>
            <a:endParaRPr lang="en-US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6755848"/>
              </p:ext>
            </p:extLst>
          </p:nvPr>
        </p:nvGraphicFramePr>
        <p:xfrm>
          <a:off x="1905000" y="1219200"/>
          <a:ext cx="6067425" cy="400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6" name="Equation" r:id="rId3" imgW="0" imgH="0" progId="Equation.3">
                  <p:embed/>
                </p:oleObj>
              </mc:Choice>
              <mc:Fallback>
                <p:oleObj name="Equation" r:id="rId3" imgW="0" imgH="0" progId="Equation.3">
                  <p:embed/>
                  <p:pic>
                    <p:nvPicPr>
                      <p:cNvPr id="0" name="AutoShap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1219200"/>
                        <a:ext cx="6067425" cy="400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533400" y="1676400"/>
            <a:ext cx="9067800" cy="4678366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sz="2800" dirty="0" smtClean="0"/>
              <a:t>If we are adding numbers a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, a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, a</a:t>
            </a:r>
            <a:r>
              <a:rPr lang="en-US" sz="2800" baseline="-25000" dirty="0" smtClean="0"/>
              <a:t>3</a:t>
            </a:r>
            <a:r>
              <a:rPr lang="en-US" sz="2800" dirty="0" smtClean="0"/>
              <a:t> … a</a:t>
            </a:r>
            <a:r>
              <a:rPr lang="en-US" sz="2800" baseline="-25000" dirty="0" smtClean="0"/>
              <a:t>4</a:t>
            </a:r>
            <a:r>
              <a:rPr lang="en-US" sz="2800" dirty="0" smtClean="0"/>
              <a:t> to a table of size m</a:t>
            </a:r>
          </a:p>
          <a:p>
            <a:pPr lvl="1">
              <a:spcBef>
                <a:spcPts val="0"/>
              </a:spcBef>
            </a:pPr>
            <a:r>
              <a:rPr lang="en-US" sz="2400" dirty="0" smtClean="0"/>
              <a:t>All values will be hashed into multiples of 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2400" dirty="0" smtClean="0"/>
              <a:t>			gcd(a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, a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, a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 … a</a:t>
            </a:r>
            <a:r>
              <a:rPr lang="en-US" sz="2400" baseline="-25000" dirty="0" smtClean="0"/>
              <a:t>4</a:t>
            </a:r>
            <a:r>
              <a:rPr lang="en-US" sz="2400" dirty="0" smtClean="0"/>
              <a:t> ,</a:t>
            </a:r>
            <a:r>
              <a:rPr lang="en-US" sz="2400" dirty="0" err="1" smtClean="0"/>
              <a:t>m</a:t>
            </a:r>
            <a:r>
              <a:rPr lang="en-US" sz="2400" dirty="0" smtClean="0"/>
              <a:t>)</a:t>
            </a:r>
          </a:p>
          <a:p>
            <a:pPr lvl="1">
              <a:spcBef>
                <a:spcPts val="0"/>
              </a:spcBef>
            </a:pPr>
            <a:endParaRPr lang="en-US" sz="2400" dirty="0" smtClean="0"/>
          </a:p>
          <a:p>
            <a:pPr lvl="1">
              <a:spcBef>
                <a:spcPts val="0"/>
              </a:spcBef>
            </a:pPr>
            <a:r>
              <a:rPr lang="en-US" sz="2400" dirty="0" smtClean="0"/>
              <a:t>For example, if we are adding 64, 100, 128, 200, 300, 400, 500 to a table of size 8, all values will be hashed to 0 or 4</a:t>
            </a:r>
          </a:p>
          <a:p>
            <a:pPr lvl="1">
              <a:spcBef>
                <a:spcPts val="0"/>
              </a:spcBef>
              <a:buNone/>
            </a:pPr>
            <a:r>
              <a:rPr lang="en-US" sz="2400" dirty="0" smtClean="0"/>
              <a:t>					gcd(64,100,128,200,300,400,500, </a:t>
            </a:r>
            <a:r>
              <a:rPr lang="en-US" sz="2400" b="1" dirty="0" smtClean="0"/>
              <a:t>8</a:t>
            </a:r>
            <a:r>
              <a:rPr lang="en-US" sz="2400" dirty="0" smtClean="0"/>
              <a:t>) = 4</a:t>
            </a:r>
          </a:p>
          <a:p>
            <a:pPr lvl="1">
              <a:spcBef>
                <a:spcPts val="0"/>
              </a:spcBef>
            </a:pPr>
            <a:endParaRPr lang="en-US" sz="2400" dirty="0" smtClean="0"/>
          </a:p>
          <a:p>
            <a:pPr lvl="1">
              <a:spcBef>
                <a:spcPts val="0"/>
              </a:spcBef>
            </a:pPr>
            <a:r>
              <a:rPr lang="en-US" sz="2400" dirty="0" smtClean="0"/>
              <a:t>When m is a prime gcd(a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, a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, a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 … a</a:t>
            </a:r>
            <a:r>
              <a:rPr lang="en-US" sz="2400" baseline="-25000" dirty="0" smtClean="0"/>
              <a:t>4</a:t>
            </a:r>
            <a:r>
              <a:rPr lang="en-US" sz="2400" dirty="0" smtClean="0"/>
              <a:t> ,m) = 1, all values will be hashed to anywhere</a:t>
            </a:r>
          </a:p>
          <a:p>
            <a:pPr lvl="1">
              <a:spcBef>
                <a:spcPts val="0"/>
              </a:spcBef>
              <a:buNone/>
            </a:pPr>
            <a:r>
              <a:rPr lang="en-US" sz="2400" dirty="0" smtClean="0"/>
              <a:t>					gcd(64,100,128,200,300,400,500,</a:t>
            </a:r>
            <a:r>
              <a:rPr lang="en-US" sz="2400" b="1" dirty="0" smtClean="0"/>
              <a:t>7</a:t>
            </a:r>
            <a:r>
              <a:rPr lang="en-US" sz="2400" dirty="0" smtClean="0"/>
              <a:t>) = 1</a:t>
            </a:r>
          </a:p>
          <a:p>
            <a:pPr lvl="1">
              <a:spcBef>
                <a:spcPts val="0"/>
              </a:spcBef>
              <a:buNone/>
            </a:pPr>
            <a:r>
              <a:rPr lang="en-US" sz="2400" dirty="0" smtClean="0"/>
              <a:t>	unless gcd(a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, a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, a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 … a</a:t>
            </a:r>
            <a:r>
              <a:rPr lang="en-US" sz="2400" baseline="-25000" dirty="0" smtClean="0"/>
              <a:t>4</a:t>
            </a:r>
            <a:r>
              <a:rPr lang="en-US" sz="2400" dirty="0" smtClean="0"/>
              <a:t> ) = </a:t>
            </a:r>
            <a:r>
              <a:rPr lang="en-US" sz="2400" dirty="0" err="1" smtClean="0"/>
              <a:t>m</a:t>
            </a:r>
            <a:r>
              <a:rPr lang="en-US" sz="2400" dirty="0" smtClean="0"/>
              <a:t>, which is rare.</a:t>
            </a:r>
          </a:p>
        </p:txBody>
      </p:sp>
    </p:spTree>
    <p:extLst>
      <p:ext uri="{BB962C8B-B14F-4D97-AF65-F5344CB8AC3E}">
        <p14:creationId xmlns:p14="http://schemas.microsoft.com/office/powerpoint/2010/main" val="2371950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 descr="Carrano1245.pct                                                000C8735 The Brain                      B3A96F87: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3777423"/>
            <a:ext cx="3581400" cy="30805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7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Collision Resolution</a:t>
            </a:r>
          </a:p>
        </p:txBody>
      </p:sp>
      <p:sp>
        <p:nvSpPr>
          <p:cNvPr id="67277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spcBef>
                <a:spcPts val="0"/>
              </a:spcBef>
            </a:pPr>
            <a:r>
              <a:rPr lang="tr-TR" b="1" dirty="0" smtClean="0">
                <a:solidFill>
                  <a:srgbClr val="C00000"/>
                </a:solidFill>
              </a:rPr>
              <a:t>Collision resolution –</a:t>
            </a:r>
            <a:r>
              <a:rPr lang="tr-TR" dirty="0" smtClean="0"/>
              <a:t> </a:t>
            </a:r>
            <a:r>
              <a:rPr lang="en-US" dirty="0" smtClean="0"/>
              <a:t>two </a:t>
            </a:r>
            <a:r>
              <a:rPr lang="en-US" dirty="0"/>
              <a:t>general </a:t>
            </a:r>
            <a:r>
              <a:rPr lang="en-US" dirty="0" err="1" smtClean="0"/>
              <a:t>approache</a:t>
            </a:r>
            <a:r>
              <a:rPr lang="tr-TR" dirty="0" smtClean="0"/>
              <a:t>s</a:t>
            </a:r>
            <a:endParaRPr lang="tr-TR" b="1" dirty="0" smtClean="0">
              <a:solidFill>
                <a:srgbClr val="0000FF"/>
              </a:solidFill>
            </a:endParaRPr>
          </a:p>
          <a:p>
            <a:pPr marL="857250" lvl="1" indent="-457200">
              <a:spcBef>
                <a:spcPts val="0"/>
              </a:spcBef>
            </a:pPr>
            <a:r>
              <a:rPr lang="en-US" b="1" dirty="0" smtClean="0">
                <a:solidFill>
                  <a:srgbClr val="0000FF"/>
                </a:solidFill>
              </a:rPr>
              <a:t>Open Addressing</a:t>
            </a:r>
            <a:endParaRPr lang="tr-TR" b="1" dirty="0" smtClean="0">
              <a:solidFill>
                <a:srgbClr val="0000FF"/>
              </a:solidFill>
            </a:endParaRPr>
          </a:p>
          <a:p>
            <a:pPr marL="857250" lvl="1" indent="-457200">
              <a:spcBef>
                <a:spcPts val="0"/>
              </a:spcBef>
              <a:buNone/>
            </a:pPr>
            <a:r>
              <a:rPr lang="tr-TR" dirty="0" smtClean="0"/>
              <a:t>	</a:t>
            </a:r>
            <a:r>
              <a:rPr lang="en-US" dirty="0" smtClean="0"/>
              <a:t>	</a:t>
            </a:r>
            <a:r>
              <a:rPr lang="tr-TR" dirty="0" smtClean="0"/>
              <a:t>	</a:t>
            </a:r>
            <a:r>
              <a:rPr lang="en-US" dirty="0" smtClean="0"/>
              <a:t>Each entry holds one item</a:t>
            </a:r>
            <a:endParaRPr lang="en-US" b="1" dirty="0" smtClean="0">
              <a:solidFill>
                <a:srgbClr val="0000FF"/>
              </a:solidFill>
            </a:endParaRPr>
          </a:p>
          <a:p>
            <a:pPr marL="857250" lvl="1" indent="-457200">
              <a:spcBef>
                <a:spcPts val="0"/>
              </a:spcBef>
            </a:pPr>
            <a:r>
              <a:rPr lang="en-US" b="1" dirty="0" smtClean="0">
                <a:solidFill>
                  <a:srgbClr val="0000FF"/>
                </a:solidFill>
              </a:rPr>
              <a:t>Chaining</a:t>
            </a:r>
            <a:endParaRPr lang="en-US" dirty="0" smtClean="0">
              <a:solidFill>
                <a:srgbClr val="0000FF"/>
              </a:solidFill>
            </a:endParaRPr>
          </a:p>
          <a:p>
            <a:pPr marL="800100" lvl="1" indent="-342900">
              <a:spcBef>
                <a:spcPts val="0"/>
              </a:spcBef>
              <a:buNone/>
            </a:pPr>
            <a:r>
              <a:rPr lang="tr-TR" dirty="0" smtClean="0"/>
              <a:t>			</a:t>
            </a:r>
            <a:r>
              <a:rPr lang="en-US" dirty="0" smtClean="0"/>
              <a:t>Each entry can hold more than </a:t>
            </a:r>
            <a:r>
              <a:rPr lang="en-US" dirty="0" smtClean="0"/>
              <a:t>one item  </a:t>
            </a:r>
            <a:endParaRPr lang="en-US" dirty="0" smtClean="0"/>
          </a:p>
          <a:p>
            <a:pPr marL="800100" lvl="1" indent="-342900">
              <a:spcBef>
                <a:spcPts val="0"/>
              </a:spcBef>
              <a:buNone/>
            </a:pPr>
            <a:r>
              <a:rPr lang="en-US" sz="2800" dirty="0" smtClean="0"/>
              <a:t>	</a:t>
            </a:r>
            <a:r>
              <a:rPr lang="tr-TR" sz="2800" dirty="0" smtClean="0"/>
              <a:t>		</a:t>
            </a:r>
            <a:r>
              <a:rPr lang="en-US" sz="2800" dirty="0" smtClean="0"/>
              <a:t>(</a:t>
            </a:r>
            <a:r>
              <a:rPr lang="en-US" sz="2800" b="1" dirty="0" smtClean="0">
                <a:solidFill>
                  <a:srgbClr val="0000FF"/>
                </a:solidFill>
              </a:rPr>
              <a:t>Buckets </a:t>
            </a:r>
            <a:r>
              <a:rPr lang="en-US" sz="2800" dirty="0"/>
              <a:t>– hold certain number of </a:t>
            </a:r>
            <a:r>
              <a:rPr lang="en-US" sz="2800" dirty="0" smtClean="0"/>
              <a:t>items)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CS202 - Fundamental Structures of Computer Science II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CDEB2-ADC7-9C4E-994C-B8D133D5640A}" type="slidenum">
              <a:rPr lang="en-US"/>
              <a:pPr/>
              <a:t>16</a:t>
            </a:fld>
            <a:endParaRPr lang="en-US"/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8299170" y="3471446"/>
            <a:ext cx="160683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 i="1" dirty="0" smtClean="0">
                <a:latin typeface="Times New Roman"/>
                <a:cs typeface="Times New Roman"/>
              </a:rPr>
              <a:t>Table </a:t>
            </a:r>
            <a:r>
              <a:rPr lang="en-US" sz="1600" i="1" dirty="0">
                <a:latin typeface="Times New Roman"/>
                <a:cs typeface="Times New Roman"/>
              </a:rPr>
              <a:t>size is 101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 Addressing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143000"/>
            <a:ext cx="8915400" cy="5181599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C00000"/>
                </a:solidFill>
              </a:rPr>
              <a:t>O</a:t>
            </a:r>
            <a:r>
              <a:rPr lang="en-US" b="1" dirty="0" smtClean="0">
                <a:solidFill>
                  <a:srgbClr val="C00000"/>
                </a:solidFill>
              </a:rPr>
              <a:t>pen addressing </a:t>
            </a:r>
            <a:r>
              <a:rPr lang="tr-TR" dirty="0" smtClean="0"/>
              <a:t>– </a:t>
            </a:r>
            <a:r>
              <a:rPr lang="en-US" dirty="0" smtClean="0"/>
              <a:t>probes for some other empty location when a collision occurs.</a:t>
            </a:r>
            <a:endParaRPr lang="tr-TR" dirty="0" smtClean="0"/>
          </a:p>
          <a:p>
            <a:endParaRPr lang="tr-TR" b="1" dirty="0" smtClean="0">
              <a:solidFill>
                <a:srgbClr val="0000FF"/>
              </a:solidFill>
            </a:endParaRPr>
          </a:p>
          <a:p>
            <a:r>
              <a:rPr lang="en-US" b="1" dirty="0" smtClean="0">
                <a:solidFill>
                  <a:srgbClr val="0000FF"/>
                </a:solidFill>
              </a:rPr>
              <a:t>Probe sequence</a:t>
            </a:r>
            <a:r>
              <a:rPr lang="tr-TR" b="1" dirty="0" smtClean="0">
                <a:solidFill>
                  <a:srgbClr val="0000FF"/>
                </a:solidFill>
              </a:rPr>
              <a:t>:</a:t>
            </a:r>
            <a:r>
              <a:rPr lang="en-US" b="1" dirty="0" smtClean="0">
                <a:solidFill>
                  <a:srgbClr val="0000FF"/>
                </a:solidFill>
              </a:rPr>
              <a:t> </a:t>
            </a:r>
            <a:r>
              <a:rPr lang="tr-TR" dirty="0" smtClean="0"/>
              <a:t>sequence of examined l</a:t>
            </a:r>
            <a:r>
              <a:rPr lang="en-US" dirty="0" err="1" smtClean="0"/>
              <a:t>ocations</a:t>
            </a:r>
            <a:r>
              <a:rPr lang="tr-TR" dirty="0" smtClean="0"/>
              <a:t>.</a:t>
            </a:r>
            <a:r>
              <a:rPr lang="tr-TR" b="1" dirty="0" smtClean="0"/>
              <a:t> </a:t>
            </a:r>
            <a:r>
              <a:rPr lang="tr-TR" dirty="0" smtClean="0"/>
              <a:t>D</a:t>
            </a:r>
            <a:r>
              <a:rPr lang="en-US" dirty="0" err="1" smtClean="0"/>
              <a:t>ifferent</a:t>
            </a:r>
            <a:r>
              <a:rPr lang="en-US" dirty="0" smtClean="0"/>
              <a:t> open-addressing schemes:</a:t>
            </a:r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Linear Probing</a:t>
            </a:r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Quadratic Probing</a:t>
            </a:r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Double Hashing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AE1E9-EB66-5449-9127-3CB26D168665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 Addressing -- Linear Probing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</a:rPr>
              <a:t>linear probing</a:t>
            </a:r>
            <a:r>
              <a:rPr lang="tr-TR" dirty="0" smtClean="0"/>
              <a:t>: </a:t>
            </a:r>
            <a:r>
              <a:rPr lang="en-US" dirty="0" smtClean="0"/>
              <a:t>search table sequentially starting from the original hash location.</a:t>
            </a:r>
          </a:p>
          <a:p>
            <a:pPr lvl="1"/>
            <a:r>
              <a:rPr lang="tr-TR" dirty="0" smtClean="0"/>
              <a:t>C</a:t>
            </a:r>
            <a:r>
              <a:rPr lang="en-US" dirty="0" smtClean="0"/>
              <a:t>heck next location</a:t>
            </a:r>
            <a:r>
              <a:rPr lang="tr-TR" dirty="0" smtClean="0"/>
              <a:t>,</a:t>
            </a:r>
            <a:r>
              <a:rPr lang="en-US" dirty="0" smtClean="0"/>
              <a:t> if location is occupied.</a:t>
            </a:r>
          </a:p>
          <a:p>
            <a:pPr lvl="1"/>
            <a:r>
              <a:rPr lang="tr-TR" dirty="0" smtClean="0"/>
              <a:t>W</a:t>
            </a:r>
            <a:r>
              <a:rPr lang="en-US" dirty="0" smtClean="0"/>
              <a:t>rap around from last </a:t>
            </a:r>
            <a:r>
              <a:rPr lang="tr-TR" dirty="0" smtClean="0"/>
              <a:t>to </a:t>
            </a:r>
            <a:r>
              <a:rPr lang="en-US" dirty="0" smtClean="0"/>
              <a:t>first table location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AE1E9-EB66-5449-9127-3CB26D168665}" type="slidenum">
              <a:rPr lang="en-US" smtClean="0"/>
              <a:pPr/>
              <a:t>18</a:t>
            </a:fld>
            <a:endParaRPr lang="en-US"/>
          </a:p>
        </p:txBody>
      </p:sp>
      <p:pic>
        <p:nvPicPr>
          <p:cNvPr id="7" name="Picture 3" descr="Carrano1245.pct                                                000C8735 The Brain                      B3A96F87: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3429000"/>
            <a:ext cx="3581400" cy="30805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Linear Probing </a:t>
            </a:r>
            <a:r>
              <a:rPr lang="en-US" dirty="0" smtClean="0"/>
              <a:t>-- </a:t>
            </a:r>
            <a:r>
              <a:rPr lang="en-US" dirty="0"/>
              <a:t>Example</a:t>
            </a:r>
          </a:p>
        </p:txBody>
      </p:sp>
      <p:sp>
        <p:nvSpPr>
          <p:cNvPr id="676867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219200"/>
            <a:ext cx="6172200" cy="5105400"/>
          </a:xfrm>
        </p:spPr>
        <p:txBody>
          <a:bodyPr/>
          <a:lstStyle/>
          <a:p>
            <a:r>
              <a:rPr lang="en-US" dirty="0"/>
              <a:t>Example:</a:t>
            </a:r>
          </a:p>
          <a:p>
            <a:pPr lvl="1"/>
            <a:r>
              <a:rPr lang="en-US" sz="2400" dirty="0"/>
              <a:t>Table Size is 11 (0..10)</a:t>
            </a:r>
          </a:p>
          <a:p>
            <a:pPr lvl="1"/>
            <a:r>
              <a:rPr lang="en-US" sz="2400" dirty="0"/>
              <a:t>Hash Function:  </a:t>
            </a:r>
            <a:r>
              <a:rPr lang="en-US" sz="2400" b="1" dirty="0">
                <a:solidFill>
                  <a:srgbClr val="C00000"/>
                </a:solidFill>
              </a:rPr>
              <a:t>h(x) = x mod 11</a:t>
            </a:r>
          </a:p>
          <a:p>
            <a:pPr lvl="1"/>
            <a:r>
              <a:rPr lang="en-US" sz="2400" dirty="0"/>
              <a:t>Insert keys: </a:t>
            </a:r>
            <a:r>
              <a:rPr lang="en-US" sz="2400" dirty="0" smtClean="0"/>
              <a:t>20, 30, 2, 13, 25, 24, 10, 9</a:t>
            </a:r>
            <a:endParaRPr lang="en-US" sz="2400" dirty="0"/>
          </a:p>
          <a:p>
            <a:pPr lvl="2"/>
            <a:r>
              <a:rPr lang="en-US" sz="2000" dirty="0"/>
              <a:t>20 mod 11 =  9</a:t>
            </a:r>
          </a:p>
          <a:p>
            <a:pPr lvl="2"/>
            <a:r>
              <a:rPr lang="en-US" sz="2000" dirty="0"/>
              <a:t>30 mod 11 = 8</a:t>
            </a:r>
          </a:p>
          <a:p>
            <a:pPr lvl="2"/>
            <a:r>
              <a:rPr lang="en-US" sz="2000" dirty="0"/>
              <a:t>2 mod 11 = 2</a:t>
            </a:r>
          </a:p>
          <a:p>
            <a:pPr lvl="2"/>
            <a:r>
              <a:rPr lang="en-US" sz="2000" dirty="0"/>
              <a:t>13 mod 11 = 2 </a:t>
            </a:r>
            <a:r>
              <a:rPr lang="en-US" sz="2000" dirty="0">
                <a:sym typeface="Wingdings" charset="0"/>
              </a:rPr>
              <a:t> 2+1=3</a:t>
            </a:r>
          </a:p>
          <a:p>
            <a:pPr lvl="2"/>
            <a:r>
              <a:rPr lang="en-US" sz="2000" dirty="0">
                <a:sym typeface="Wingdings" charset="0"/>
              </a:rPr>
              <a:t>25 mod 11 = 3  3+1=4</a:t>
            </a:r>
          </a:p>
          <a:p>
            <a:pPr lvl="2"/>
            <a:r>
              <a:rPr lang="en-US" sz="2000" dirty="0">
                <a:sym typeface="Wingdings" charset="0"/>
              </a:rPr>
              <a:t>24 mod 11 = 2  2+1, 2+2, 2+3=5</a:t>
            </a:r>
          </a:p>
          <a:p>
            <a:pPr lvl="2"/>
            <a:r>
              <a:rPr lang="en-US" sz="2000" dirty="0">
                <a:sym typeface="Wingdings" charset="0"/>
              </a:rPr>
              <a:t>10 mod 11 = 10</a:t>
            </a:r>
          </a:p>
          <a:p>
            <a:pPr lvl="2"/>
            <a:r>
              <a:rPr lang="en-US" sz="2000" dirty="0">
                <a:sym typeface="Wingdings" charset="0"/>
              </a:rPr>
              <a:t>9 mod 11 = 9  9+1, 9+2 mod 11 =0</a:t>
            </a:r>
            <a:endParaRPr lang="en-US" sz="2000" dirty="0"/>
          </a:p>
          <a:p>
            <a:pPr lvl="1"/>
            <a:endParaRPr lang="en-US" sz="2400" dirty="0"/>
          </a:p>
        </p:txBody>
      </p:sp>
      <p:sp>
        <p:nvSpPr>
          <p:cNvPr id="5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CS202 - Fundamental Structures of Computer Science II</a:t>
            </a:r>
          </a:p>
        </p:txBody>
      </p:sp>
      <p:sp>
        <p:nvSpPr>
          <p:cNvPr id="5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0CB56-5E54-B049-9AE0-644A5A846E32}" type="slidenum">
              <a:rPr lang="en-US"/>
              <a:pPr/>
              <a:t>19</a:t>
            </a:fld>
            <a:endParaRPr lang="en-US"/>
          </a:p>
        </p:txBody>
      </p:sp>
      <p:graphicFrame>
        <p:nvGraphicFramePr>
          <p:cNvPr id="677042" name="Group 178"/>
          <p:cNvGraphicFramePr>
            <a:graphicFrameLocks noGrp="1"/>
          </p:cNvGraphicFramePr>
          <p:nvPr/>
        </p:nvGraphicFramePr>
        <p:xfrm>
          <a:off x="7086600" y="1524000"/>
          <a:ext cx="1295400" cy="4396740"/>
        </p:xfrm>
        <a:graphic>
          <a:graphicData uri="http://schemas.openxmlformats.org/drawingml/2006/table">
            <a:tbl>
              <a:tblPr/>
              <a:tblGrid>
                <a:gridCol w="533400"/>
                <a:gridCol w="762000"/>
              </a:tblGrid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0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1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2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3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4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5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6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7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8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9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10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Hashing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143000"/>
            <a:ext cx="8915400" cy="5257799"/>
          </a:xfrm>
        </p:spPr>
        <p:txBody>
          <a:bodyPr>
            <a:normAutofit lnSpcReduction="10000"/>
          </a:bodyPr>
          <a:lstStyle/>
          <a:p>
            <a:pPr>
              <a:lnSpc>
                <a:spcPct val="120000"/>
              </a:lnSpc>
            </a:pPr>
            <a:r>
              <a:rPr lang="en-US" dirty="0" smtClean="0"/>
              <a:t>Using balanced search trees (2-3, 2-3-4, red-black, and AVL trees), we implement </a:t>
            </a:r>
            <a:r>
              <a:rPr lang="en-US" b="1" dirty="0" smtClean="0">
                <a:solidFill>
                  <a:srgbClr val="C00000"/>
                </a:solidFill>
              </a:rPr>
              <a:t>table operations</a:t>
            </a:r>
            <a:r>
              <a:rPr lang="tr-TR" b="1" dirty="0" smtClean="0">
                <a:solidFill>
                  <a:srgbClr val="C00000"/>
                </a:solidFill>
              </a:rPr>
              <a:t> </a:t>
            </a:r>
            <a:r>
              <a:rPr lang="en-US" b="1" dirty="0" smtClean="0">
                <a:solidFill>
                  <a:srgbClr val="C00000"/>
                </a:solidFill>
              </a:rPr>
              <a:t>in O</a:t>
            </a:r>
            <a:r>
              <a:rPr lang="tr-TR" b="1" dirty="0" smtClean="0">
                <a:solidFill>
                  <a:srgbClr val="C00000"/>
                </a:solidFill>
              </a:rPr>
              <a:t> </a:t>
            </a:r>
            <a:r>
              <a:rPr lang="en-US" b="1" dirty="0" smtClean="0">
                <a:solidFill>
                  <a:srgbClr val="C00000"/>
                </a:solidFill>
              </a:rPr>
              <a:t>(</a:t>
            </a:r>
            <a:r>
              <a:rPr lang="en-US" b="1" dirty="0" err="1" smtClean="0">
                <a:solidFill>
                  <a:srgbClr val="C00000"/>
                </a:solidFill>
              </a:rPr>
              <a:t>logN</a:t>
            </a:r>
            <a:r>
              <a:rPr lang="en-US" b="1" dirty="0" smtClean="0">
                <a:solidFill>
                  <a:srgbClr val="C00000"/>
                </a:solidFill>
              </a:rPr>
              <a:t>) time</a:t>
            </a:r>
            <a:r>
              <a:rPr lang="tr-TR" b="1" dirty="0" smtClean="0">
                <a:solidFill>
                  <a:srgbClr val="C00000"/>
                </a:solidFill>
              </a:rPr>
              <a:t> 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retrieval, insertion, and deletion</a:t>
            </a:r>
          </a:p>
          <a:p>
            <a:pPr>
              <a:lnSpc>
                <a:spcPct val="120000"/>
              </a:lnSpc>
              <a:buNone/>
            </a:pPr>
            <a:endParaRPr lang="en-US" sz="353" dirty="0" smtClean="0"/>
          </a:p>
          <a:p>
            <a:pPr>
              <a:lnSpc>
                <a:spcPct val="120000"/>
              </a:lnSpc>
            </a:pPr>
            <a:r>
              <a:rPr lang="en-US" dirty="0" smtClean="0"/>
              <a:t>Can we find a data structure so that we can perform these table operations </a:t>
            </a:r>
            <a:r>
              <a:rPr lang="en-US" b="1" dirty="0" smtClean="0">
                <a:solidFill>
                  <a:srgbClr val="C00000"/>
                </a:solidFill>
              </a:rPr>
              <a:t>even faster </a:t>
            </a:r>
            <a:r>
              <a:rPr lang="en-US" dirty="0" smtClean="0"/>
              <a:t>(</a:t>
            </a:r>
            <a:r>
              <a:rPr lang="en-US" b="1" dirty="0" smtClean="0">
                <a:solidFill>
                  <a:srgbClr val="C00000"/>
                </a:solidFill>
              </a:rPr>
              <a:t>e.g., in O(1) time</a:t>
            </a:r>
            <a:r>
              <a:rPr lang="en-US" dirty="0" smtClean="0"/>
              <a:t>)?</a:t>
            </a:r>
            <a:endParaRPr lang="tr-TR" dirty="0" smtClean="0"/>
          </a:p>
          <a:p>
            <a:pPr lvl="1">
              <a:lnSpc>
                <a:spcPct val="120000"/>
              </a:lnSpc>
            </a:pPr>
            <a:r>
              <a:rPr lang="tr-TR" b="1" dirty="0" smtClean="0">
                <a:solidFill>
                  <a:srgbClr val="0000FF"/>
                </a:solidFill>
              </a:rPr>
              <a:t>H</a:t>
            </a:r>
            <a:r>
              <a:rPr lang="en-US" b="1" dirty="0" smtClean="0">
                <a:solidFill>
                  <a:srgbClr val="0000FF"/>
                </a:solidFill>
              </a:rPr>
              <a:t>ash </a:t>
            </a:r>
            <a:r>
              <a:rPr lang="tr-TR" b="1" dirty="0" smtClean="0">
                <a:solidFill>
                  <a:srgbClr val="0000FF"/>
                </a:solidFill>
              </a:rPr>
              <a:t>Tables</a:t>
            </a:r>
            <a:endParaRPr lang="en-US" b="1" dirty="0" smtClean="0"/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tr-TR" b="1" dirty="0" smtClean="0">
                <a:solidFill>
                  <a:srgbClr val="0000FF"/>
                </a:solidFill>
                <a:sym typeface="Wingdings"/>
              </a:rPr>
              <a:t>					</a:t>
            </a:r>
            <a:endParaRPr lang="en-US" dirty="0" smtClean="0"/>
          </a:p>
          <a:p>
            <a:pPr>
              <a:lnSpc>
                <a:spcPct val="120000"/>
              </a:lnSpc>
              <a:buNone/>
            </a:pPr>
            <a:endParaRPr lang="en-US" sz="353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AE1E9-EB66-5449-9127-3CB26D168665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Linear Probing -- Clustering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143001"/>
            <a:ext cx="9182100" cy="4983166"/>
          </a:xfrm>
        </p:spPr>
        <p:txBody>
          <a:bodyPr>
            <a:noAutofit/>
          </a:bodyPr>
          <a:lstStyle/>
          <a:p>
            <a:pPr>
              <a:spcBef>
                <a:spcPts val="300"/>
              </a:spcBef>
            </a:pPr>
            <a:r>
              <a:rPr lang="en-US" sz="2800" dirty="0" smtClean="0"/>
              <a:t>One of the problems with linear probing is that table items tend to </a:t>
            </a:r>
            <a:r>
              <a:rPr lang="en-US" sz="2800" b="1" dirty="0" smtClean="0">
                <a:solidFill>
                  <a:srgbClr val="0000FF"/>
                </a:solidFill>
              </a:rPr>
              <a:t>cluster</a:t>
            </a:r>
            <a:r>
              <a:rPr lang="en-US" sz="2800" dirty="0" smtClean="0"/>
              <a:t> together in the hash table. </a:t>
            </a:r>
          </a:p>
          <a:p>
            <a:pPr lvl="1">
              <a:spcBef>
                <a:spcPts val="300"/>
              </a:spcBef>
            </a:pPr>
            <a:r>
              <a:rPr lang="tr-TR" sz="2400" dirty="0" smtClean="0"/>
              <a:t>i.e. </a:t>
            </a:r>
            <a:r>
              <a:rPr lang="en-US" sz="2400" dirty="0" smtClean="0"/>
              <a:t>table contains groups of consecutively occupied locations.</a:t>
            </a:r>
            <a:endParaRPr lang="en-US" sz="200" dirty="0" smtClean="0"/>
          </a:p>
          <a:p>
            <a:pPr lvl="5">
              <a:spcBef>
                <a:spcPts val="300"/>
              </a:spcBef>
            </a:pPr>
            <a:endParaRPr lang="en-US" sz="1600" dirty="0" smtClean="0"/>
          </a:p>
          <a:p>
            <a:pPr>
              <a:spcBef>
                <a:spcPts val="300"/>
              </a:spcBef>
            </a:pPr>
            <a:r>
              <a:rPr lang="en-US" sz="2800" dirty="0" smtClean="0"/>
              <a:t>This phenomenon is called </a:t>
            </a:r>
            <a:r>
              <a:rPr lang="en-US" sz="2800" b="1" dirty="0" smtClean="0">
                <a:solidFill>
                  <a:srgbClr val="0000FF"/>
                </a:solidFill>
              </a:rPr>
              <a:t>primary clustering</a:t>
            </a:r>
            <a:r>
              <a:rPr lang="en-US" sz="2800" dirty="0" smtClean="0"/>
              <a:t>.</a:t>
            </a:r>
          </a:p>
          <a:p>
            <a:pPr lvl="1">
              <a:spcBef>
                <a:spcPts val="300"/>
              </a:spcBef>
            </a:pPr>
            <a:r>
              <a:rPr lang="en-US" sz="2400" dirty="0" smtClean="0"/>
              <a:t>Clusters can get close to one another, and merge into a larger cluster.</a:t>
            </a:r>
          </a:p>
          <a:p>
            <a:pPr lvl="1">
              <a:spcBef>
                <a:spcPts val="300"/>
              </a:spcBef>
            </a:pPr>
            <a:r>
              <a:rPr lang="en-US" sz="2400" dirty="0" smtClean="0"/>
              <a:t>Thus, the one part of the table might be quite dense, even though another part has relatively few items.</a:t>
            </a:r>
            <a:endParaRPr lang="en-US" sz="600" dirty="0" smtClean="0"/>
          </a:p>
          <a:p>
            <a:pPr lvl="1">
              <a:spcBef>
                <a:spcPts val="300"/>
              </a:spcBef>
            </a:pPr>
            <a:r>
              <a:rPr lang="en-US" sz="2400" dirty="0" smtClean="0"/>
              <a:t>Primary clustering causes long probe searches, and therefore, decreases the overall efficiency. 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AE1E9-EB66-5449-9127-3CB26D168665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Open Addressing</a:t>
            </a:r>
            <a:r>
              <a:rPr lang="en-US" dirty="0" smtClean="0"/>
              <a:t> -- </a:t>
            </a:r>
            <a:r>
              <a:rPr lang="en-US" dirty="0"/>
              <a:t>Quadratic Probing</a:t>
            </a:r>
          </a:p>
        </p:txBody>
      </p:sp>
      <p:sp>
        <p:nvSpPr>
          <p:cNvPr id="679939" name="Rectangle 3"/>
          <p:cNvSpPr>
            <a:spLocks noGrp="1" noChangeArrowheads="1"/>
          </p:cNvSpPr>
          <p:nvPr>
            <p:ph idx="1"/>
          </p:nvPr>
        </p:nvSpPr>
        <p:spPr>
          <a:xfrm>
            <a:off x="495300" y="1143001"/>
            <a:ext cx="9410700" cy="4983166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tr-TR" sz="2800" b="1" dirty="0" smtClean="0">
                <a:solidFill>
                  <a:srgbClr val="C00000"/>
                </a:solidFill>
              </a:rPr>
              <a:t>Quadratic probing: </a:t>
            </a:r>
            <a:r>
              <a:rPr lang="tr-TR" sz="2800" dirty="0" smtClean="0"/>
              <a:t>almost eliminates </a:t>
            </a:r>
            <a:r>
              <a:rPr lang="en-US" sz="2800" dirty="0" smtClean="0"/>
              <a:t>clustering problem</a:t>
            </a:r>
          </a:p>
          <a:p>
            <a:pPr lvl="4">
              <a:lnSpc>
                <a:spcPct val="110000"/>
              </a:lnSpc>
            </a:pPr>
            <a:endParaRPr lang="en-US" sz="1800" dirty="0" smtClean="0"/>
          </a:p>
          <a:p>
            <a:pPr>
              <a:lnSpc>
                <a:spcPct val="110000"/>
              </a:lnSpc>
            </a:pPr>
            <a:r>
              <a:rPr lang="tr-TR" sz="2800" dirty="0" smtClean="0"/>
              <a:t>Approach:</a:t>
            </a:r>
            <a:endParaRPr lang="en-US" sz="2800" dirty="0"/>
          </a:p>
          <a:p>
            <a:pPr lvl="1">
              <a:lnSpc>
                <a:spcPct val="110000"/>
              </a:lnSpc>
            </a:pPr>
            <a:r>
              <a:rPr lang="tr-TR" sz="2400" dirty="0" smtClean="0"/>
              <a:t>S</a:t>
            </a:r>
            <a:r>
              <a:rPr lang="en-US" sz="2400" dirty="0" smtClean="0"/>
              <a:t>tart </a:t>
            </a:r>
            <a:r>
              <a:rPr lang="en-US" sz="2400" dirty="0"/>
              <a:t>from the original hash location  </a:t>
            </a:r>
            <a:r>
              <a:rPr lang="en-US" sz="2400" b="1" dirty="0" err="1">
                <a:solidFill>
                  <a:srgbClr val="0000FF"/>
                </a:solidFill>
                <a:latin typeface="Courier New" charset="0"/>
              </a:rPr>
              <a:t>i</a:t>
            </a:r>
            <a:endParaRPr lang="en-US" sz="2400" b="1" dirty="0">
              <a:solidFill>
                <a:srgbClr val="0000FF"/>
              </a:solidFill>
              <a:latin typeface="Courier New" charset="0"/>
            </a:endParaRPr>
          </a:p>
          <a:p>
            <a:pPr lvl="1">
              <a:lnSpc>
                <a:spcPct val="110000"/>
              </a:lnSpc>
            </a:pPr>
            <a:r>
              <a:rPr lang="en-US" sz="2400" dirty="0"/>
              <a:t>If </a:t>
            </a:r>
            <a:r>
              <a:rPr lang="en-US" sz="2400" dirty="0" smtClean="0"/>
              <a:t>location </a:t>
            </a:r>
            <a:r>
              <a:rPr lang="en-US" sz="2400" dirty="0"/>
              <a:t>is occupied, </a:t>
            </a:r>
            <a:r>
              <a:rPr lang="en-US" sz="2400" dirty="0" smtClean="0"/>
              <a:t>check locations </a:t>
            </a:r>
            <a:r>
              <a:rPr lang="en-US" sz="2400" b="1" dirty="0" smtClean="0">
                <a:solidFill>
                  <a:srgbClr val="0000FF"/>
                </a:solidFill>
                <a:latin typeface="Courier New" charset="0"/>
              </a:rPr>
              <a:t>i</a:t>
            </a:r>
            <a:r>
              <a:rPr lang="en-US" sz="2400" b="1" dirty="0">
                <a:solidFill>
                  <a:srgbClr val="0000FF"/>
                </a:solidFill>
                <a:latin typeface="Courier New" charset="0"/>
              </a:rPr>
              <a:t>+</a:t>
            </a:r>
            <a:r>
              <a:rPr lang="en-US" sz="2400" b="1" dirty="0" smtClean="0">
                <a:solidFill>
                  <a:srgbClr val="0000FF"/>
                </a:solidFill>
                <a:latin typeface="Courier New" charset="0"/>
              </a:rPr>
              <a:t>1</a:t>
            </a:r>
            <a:r>
              <a:rPr lang="en-US" sz="2400" b="1" baseline="30000" dirty="0" smtClean="0">
                <a:solidFill>
                  <a:srgbClr val="0000FF"/>
                </a:solidFill>
                <a:latin typeface="Courier New" charset="0"/>
              </a:rPr>
              <a:t>2</a:t>
            </a:r>
            <a:r>
              <a:rPr lang="en-US" sz="2400" b="1" dirty="0" smtClean="0">
                <a:solidFill>
                  <a:srgbClr val="0000FF"/>
                </a:solidFill>
                <a:latin typeface="Courier New" charset="0"/>
              </a:rPr>
              <a:t>, i+2</a:t>
            </a:r>
            <a:r>
              <a:rPr lang="en-US" sz="2400" b="1" baseline="30000" dirty="0" smtClean="0">
                <a:solidFill>
                  <a:srgbClr val="0000FF"/>
                </a:solidFill>
                <a:latin typeface="Courier New" charset="0"/>
              </a:rPr>
              <a:t>2</a:t>
            </a:r>
            <a:r>
              <a:rPr lang="en-US" sz="2400" b="1" dirty="0" smtClean="0">
                <a:solidFill>
                  <a:srgbClr val="0000FF"/>
                </a:solidFill>
                <a:latin typeface="Courier New" charset="0"/>
              </a:rPr>
              <a:t>,</a:t>
            </a:r>
          </a:p>
          <a:p>
            <a:pPr lvl="1">
              <a:lnSpc>
                <a:spcPct val="110000"/>
              </a:lnSpc>
              <a:buNone/>
            </a:pPr>
            <a:r>
              <a:rPr lang="en-US" sz="2400" b="1" dirty="0" smtClean="0">
                <a:solidFill>
                  <a:srgbClr val="0000FF"/>
                </a:solidFill>
                <a:latin typeface="Courier New" charset="0"/>
              </a:rPr>
              <a:t>                            i+3</a:t>
            </a:r>
            <a:r>
              <a:rPr lang="en-US" sz="2400" b="1" baseline="30000" dirty="0" smtClean="0">
                <a:solidFill>
                  <a:srgbClr val="0000FF"/>
                </a:solidFill>
                <a:latin typeface="Courier New" charset="0"/>
              </a:rPr>
              <a:t>2</a:t>
            </a:r>
            <a:r>
              <a:rPr lang="en-US" sz="2400" b="1" dirty="0" smtClean="0">
                <a:solidFill>
                  <a:srgbClr val="0000FF"/>
                </a:solidFill>
                <a:latin typeface="Courier New" charset="0"/>
              </a:rPr>
              <a:t>, i</a:t>
            </a:r>
            <a:r>
              <a:rPr lang="en-US" sz="2400" b="1" dirty="0">
                <a:solidFill>
                  <a:srgbClr val="0000FF"/>
                </a:solidFill>
                <a:latin typeface="Courier New" charset="0"/>
              </a:rPr>
              <a:t>+4</a:t>
            </a:r>
            <a:r>
              <a:rPr lang="en-US" sz="2400" b="1" baseline="30000" dirty="0">
                <a:solidFill>
                  <a:srgbClr val="0000FF"/>
                </a:solidFill>
                <a:latin typeface="Courier New" charset="0"/>
              </a:rPr>
              <a:t>2</a:t>
            </a:r>
            <a:r>
              <a:rPr lang="en-US" sz="2400" b="1" dirty="0">
                <a:solidFill>
                  <a:srgbClr val="0000FF"/>
                </a:solidFill>
                <a:latin typeface="Courier New" charset="0"/>
              </a:rPr>
              <a:t> ...</a:t>
            </a:r>
          </a:p>
          <a:p>
            <a:pPr lvl="1">
              <a:lnSpc>
                <a:spcPct val="110000"/>
              </a:lnSpc>
            </a:pPr>
            <a:r>
              <a:rPr lang="tr-TR" sz="2400" dirty="0" smtClean="0"/>
              <a:t>W</a:t>
            </a:r>
            <a:r>
              <a:rPr lang="en-US" sz="2400" dirty="0" smtClean="0"/>
              <a:t>rap </a:t>
            </a:r>
            <a:r>
              <a:rPr lang="en-US" sz="2400" dirty="0"/>
              <a:t>around </a:t>
            </a:r>
            <a:r>
              <a:rPr lang="tr-TR" sz="2400" dirty="0" smtClean="0"/>
              <a:t>table, </a:t>
            </a:r>
            <a:r>
              <a:rPr lang="en-US" sz="2400" dirty="0" smtClean="0"/>
              <a:t>if </a:t>
            </a:r>
            <a:r>
              <a:rPr lang="en-US" sz="2400" dirty="0"/>
              <a:t>necessary</a:t>
            </a:r>
            <a:r>
              <a:rPr lang="en-US" sz="2400" dirty="0" smtClean="0"/>
              <a:t>.</a:t>
            </a:r>
            <a:endParaRPr lang="en-US" sz="24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CS202 - Fundamental Structures of Computer Science II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08F77-9E55-004D-BE4E-59861318E2D8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Quadratic Probing</a:t>
            </a:r>
            <a:r>
              <a:rPr lang="en-US" dirty="0" smtClean="0"/>
              <a:t> -- </a:t>
            </a:r>
            <a:r>
              <a:rPr lang="en-US" dirty="0"/>
              <a:t>Example</a:t>
            </a:r>
          </a:p>
        </p:txBody>
      </p:sp>
      <p:sp>
        <p:nvSpPr>
          <p:cNvPr id="680963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219200"/>
            <a:ext cx="6172200" cy="51054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Example:</a:t>
            </a:r>
          </a:p>
          <a:p>
            <a:pPr lvl="1"/>
            <a:r>
              <a:rPr lang="en-US" sz="2400" dirty="0"/>
              <a:t>Table Size is 11 (0..10)</a:t>
            </a:r>
          </a:p>
          <a:p>
            <a:pPr lvl="1"/>
            <a:r>
              <a:rPr lang="en-US" sz="2400" dirty="0"/>
              <a:t>Hash Function:  </a:t>
            </a:r>
            <a:r>
              <a:rPr lang="en-US" sz="2400" b="1" dirty="0">
                <a:solidFill>
                  <a:srgbClr val="C00000"/>
                </a:solidFill>
              </a:rPr>
              <a:t>h(x) = x mod 11</a:t>
            </a:r>
          </a:p>
          <a:p>
            <a:pPr lvl="1"/>
            <a:r>
              <a:rPr lang="en-US" sz="2400" dirty="0"/>
              <a:t>Insert keys: </a:t>
            </a:r>
            <a:r>
              <a:rPr lang="en-US" sz="2400" dirty="0" smtClean="0"/>
              <a:t>20, 30, 2, 13, 25, 24, 10, 9</a:t>
            </a:r>
            <a:endParaRPr lang="en-US" sz="2400" dirty="0"/>
          </a:p>
          <a:p>
            <a:pPr lvl="2"/>
            <a:r>
              <a:rPr lang="en-US" sz="2000" dirty="0"/>
              <a:t>20 mod 11 =  9</a:t>
            </a:r>
          </a:p>
          <a:p>
            <a:pPr lvl="2"/>
            <a:r>
              <a:rPr lang="en-US" sz="2000" dirty="0"/>
              <a:t>30 mod 11 = 8</a:t>
            </a:r>
          </a:p>
          <a:p>
            <a:pPr lvl="2"/>
            <a:r>
              <a:rPr lang="en-US" sz="2000" dirty="0"/>
              <a:t>2 mod 11 = 2</a:t>
            </a:r>
          </a:p>
          <a:p>
            <a:pPr lvl="2"/>
            <a:r>
              <a:rPr lang="en-US" sz="2000" dirty="0"/>
              <a:t>13 mod 11 = 2 </a:t>
            </a:r>
            <a:r>
              <a:rPr lang="en-US" sz="2000" dirty="0">
                <a:sym typeface="Wingdings" charset="0"/>
              </a:rPr>
              <a:t> 2+1</a:t>
            </a:r>
            <a:r>
              <a:rPr lang="en-US" sz="2000" baseline="30000" dirty="0">
                <a:sym typeface="Wingdings" charset="0"/>
              </a:rPr>
              <a:t>2</a:t>
            </a:r>
            <a:r>
              <a:rPr lang="en-US" sz="2000" dirty="0">
                <a:sym typeface="Wingdings" charset="0"/>
              </a:rPr>
              <a:t>=3</a:t>
            </a:r>
          </a:p>
          <a:p>
            <a:pPr lvl="2"/>
            <a:r>
              <a:rPr lang="en-US" sz="2000" dirty="0">
                <a:sym typeface="Wingdings" charset="0"/>
              </a:rPr>
              <a:t>25 mod 11 = 3  3+1</a:t>
            </a:r>
            <a:r>
              <a:rPr lang="en-US" sz="2000" baseline="30000" dirty="0">
                <a:sym typeface="Wingdings" charset="0"/>
              </a:rPr>
              <a:t>2</a:t>
            </a:r>
            <a:r>
              <a:rPr lang="en-US" sz="2000" dirty="0">
                <a:sym typeface="Wingdings" charset="0"/>
              </a:rPr>
              <a:t>=4</a:t>
            </a:r>
          </a:p>
          <a:p>
            <a:pPr lvl="2"/>
            <a:r>
              <a:rPr lang="en-US" sz="2000" dirty="0">
                <a:sym typeface="Wingdings" charset="0"/>
              </a:rPr>
              <a:t>24 mod 11 = 2  2+1</a:t>
            </a:r>
            <a:r>
              <a:rPr lang="en-US" sz="2000" baseline="30000" dirty="0">
                <a:sym typeface="Wingdings" charset="0"/>
              </a:rPr>
              <a:t>2</a:t>
            </a:r>
            <a:r>
              <a:rPr lang="en-US" sz="2000" dirty="0">
                <a:sym typeface="Wingdings" charset="0"/>
              </a:rPr>
              <a:t>, 2+2</a:t>
            </a:r>
            <a:r>
              <a:rPr lang="en-US" sz="2000" baseline="30000" dirty="0">
                <a:sym typeface="Wingdings" charset="0"/>
              </a:rPr>
              <a:t>2</a:t>
            </a:r>
            <a:r>
              <a:rPr lang="en-US" sz="2000" dirty="0">
                <a:sym typeface="Wingdings" charset="0"/>
              </a:rPr>
              <a:t>=6</a:t>
            </a:r>
          </a:p>
          <a:p>
            <a:pPr lvl="2"/>
            <a:r>
              <a:rPr lang="en-US" sz="2000" dirty="0">
                <a:sym typeface="Wingdings" charset="0"/>
              </a:rPr>
              <a:t>10 mod 11 = 10</a:t>
            </a:r>
          </a:p>
          <a:p>
            <a:pPr lvl="2"/>
            <a:r>
              <a:rPr lang="en-US" sz="2000" dirty="0">
                <a:sym typeface="Wingdings" charset="0"/>
              </a:rPr>
              <a:t>9 mod 11 = 9  9+1</a:t>
            </a:r>
            <a:r>
              <a:rPr lang="en-US" sz="2000" baseline="30000" dirty="0">
                <a:sym typeface="Wingdings" charset="0"/>
              </a:rPr>
              <a:t>2</a:t>
            </a:r>
            <a:r>
              <a:rPr lang="en-US" sz="2000" dirty="0">
                <a:sym typeface="Wingdings" charset="0"/>
              </a:rPr>
              <a:t>, 9+2</a:t>
            </a:r>
            <a:r>
              <a:rPr lang="en-US" sz="2000" baseline="30000" dirty="0">
                <a:sym typeface="Wingdings" charset="0"/>
              </a:rPr>
              <a:t>2</a:t>
            </a:r>
            <a:r>
              <a:rPr lang="en-US" sz="2000" dirty="0">
                <a:sym typeface="Wingdings" charset="0"/>
              </a:rPr>
              <a:t> mod 11, </a:t>
            </a:r>
          </a:p>
          <a:p>
            <a:pPr lvl="2">
              <a:buFontTx/>
              <a:buNone/>
            </a:pPr>
            <a:r>
              <a:rPr lang="en-US" sz="2000" dirty="0">
                <a:sym typeface="Wingdings" charset="0"/>
              </a:rPr>
              <a:t>			9+3</a:t>
            </a:r>
            <a:r>
              <a:rPr lang="en-US" sz="2000" baseline="30000" dirty="0">
                <a:sym typeface="Wingdings" charset="0"/>
              </a:rPr>
              <a:t>2</a:t>
            </a:r>
            <a:r>
              <a:rPr lang="en-US" sz="2000" dirty="0">
                <a:sym typeface="Wingdings" charset="0"/>
              </a:rPr>
              <a:t> mod 11 =7</a:t>
            </a:r>
            <a:endParaRPr lang="en-US" sz="2000" dirty="0"/>
          </a:p>
          <a:p>
            <a:pPr lvl="1"/>
            <a:endParaRPr lang="en-US" sz="2400" dirty="0"/>
          </a:p>
        </p:txBody>
      </p:sp>
      <p:sp>
        <p:nvSpPr>
          <p:cNvPr id="5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CS202 - Fundamental Structures of Computer Science II</a:t>
            </a:r>
          </a:p>
        </p:txBody>
      </p:sp>
      <p:sp>
        <p:nvSpPr>
          <p:cNvPr id="5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06BB6-2EED-DF4A-B3C8-990B47D0DD36}" type="slidenum">
              <a:rPr lang="en-US"/>
              <a:pPr/>
              <a:t>22</a:t>
            </a:fld>
            <a:endParaRPr lang="en-US"/>
          </a:p>
        </p:txBody>
      </p:sp>
      <p:graphicFrame>
        <p:nvGraphicFramePr>
          <p:cNvPr id="680964" name="Group 4"/>
          <p:cNvGraphicFramePr>
            <a:graphicFrameLocks noGrp="1"/>
          </p:cNvGraphicFramePr>
          <p:nvPr/>
        </p:nvGraphicFramePr>
        <p:xfrm>
          <a:off x="7086600" y="1524000"/>
          <a:ext cx="1295400" cy="4396740"/>
        </p:xfrm>
        <a:graphic>
          <a:graphicData uri="http://schemas.openxmlformats.org/drawingml/2006/table">
            <a:tbl>
              <a:tblPr/>
              <a:tblGrid>
                <a:gridCol w="533400"/>
                <a:gridCol w="762000"/>
              </a:tblGrid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0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1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2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3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4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5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6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7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8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9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10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 Addressing -- Double Hashing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143000"/>
            <a:ext cx="9410700" cy="5257799"/>
          </a:xfrm>
        </p:spPr>
        <p:txBody>
          <a:bodyPr>
            <a:noAutofit/>
          </a:bodyPr>
          <a:lstStyle/>
          <a:p>
            <a:pPr>
              <a:lnSpc>
                <a:spcPct val="110000"/>
              </a:lnSpc>
              <a:spcBef>
                <a:spcPts val="300"/>
              </a:spcBef>
            </a:pPr>
            <a:r>
              <a:rPr lang="en-US" sz="2800" b="1" dirty="0" smtClean="0">
                <a:solidFill>
                  <a:srgbClr val="C00000"/>
                </a:solidFill>
              </a:rPr>
              <a:t>Double hashing </a:t>
            </a:r>
            <a:r>
              <a:rPr lang="en-US" sz="2800" dirty="0" smtClean="0"/>
              <a:t>also reduces clustering.</a:t>
            </a:r>
            <a:endParaRPr lang="tr-TR" sz="2800" dirty="0" smtClean="0"/>
          </a:p>
          <a:p>
            <a:pPr>
              <a:lnSpc>
                <a:spcPct val="110000"/>
              </a:lnSpc>
              <a:spcBef>
                <a:spcPts val="300"/>
              </a:spcBef>
            </a:pPr>
            <a:r>
              <a:rPr lang="tr-TR" sz="2800" b="1" dirty="0" smtClean="0">
                <a:solidFill>
                  <a:srgbClr val="C00000"/>
                </a:solidFill>
              </a:rPr>
              <a:t>Idea</a:t>
            </a:r>
            <a:r>
              <a:rPr lang="tr-TR" sz="2800" dirty="0" smtClean="0"/>
              <a:t>: </a:t>
            </a:r>
            <a:r>
              <a:rPr lang="en-US" sz="2800" dirty="0" smtClean="0"/>
              <a:t>increment using a </a:t>
            </a:r>
            <a:r>
              <a:rPr lang="en-US" sz="2800" b="1" dirty="0" smtClean="0">
                <a:solidFill>
                  <a:srgbClr val="0000FF"/>
                </a:solidFill>
              </a:rPr>
              <a:t>second hash function h</a:t>
            </a:r>
            <a:r>
              <a:rPr lang="en-US" sz="2800" b="1" baseline="-25000" dirty="0" smtClean="0">
                <a:solidFill>
                  <a:srgbClr val="0000FF"/>
                </a:solidFill>
              </a:rPr>
              <a:t>2</a:t>
            </a:r>
            <a:r>
              <a:rPr lang="en-US" sz="2800" dirty="0" smtClean="0"/>
              <a:t>. </a:t>
            </a:r>
            <a:r>
              <a:rPr lang="tr-TR" sz="2800" dirty="0" smtClean="0"/>
              <a:t>S</a:t>
            </a:r>
            <a:r>
              <a:rPr lang="en-US" sz="2800" dirty="0" err="1" smtClean="0"/>
              <a:t>hould</a:t>
            </a:r>
            <a:r>
              <a:rPr lang="en-US" sz="2800" dirty="0" smtClean="0"/>
              <a:t> satisfy</a:t>
            </a:r>
            <a:r>
              <a:rPr lang="tr-TR" sz="2800" dirty="0" smtClean="0"/>
              <a:t>:</a:t>
            </a:r>
            <a:endParaRPr lang="en-US" sz="2800" dirty="0" smtClean="0"/>
          </a:p>
          <a:p>
            <a:pPr algn="ctr">
              <a:lnSpc>
                <a:spcPct val="110000"/>
              </a:lnSpc>
              <a:spcBef>
                <a:spcPts val="300"/>
              </a:spcBef>
              <a:buNone/>
            </a:pPr>
            <a:r>
              <a:rPr lang="en-US" sz="2800" dirty="0" smtClean="0"/>
              <a:t>	</a:t>
            </a:r>
            <a:r>
              <a:rPr lang="en-US" sz="2800" b="1" dirty="0" smtClean="0">
                <a:solidFill>
                  <a:srgbClr val="C00000"/>
                </a:solidFill>
              </a:rPr>
              <a:t>h</a:t>
            </a:r>
            <a:r>
              <a:rPr lang="en-US" sz="2800" b="1" baseline="-25000" dirty="0" smtClean="0">
                <a:solidFill>
                  <a:srgbClr val="C00000"/>
                </a:solidFill>
              </a:rPr>
              <a:t>2</a:t>
            </a:r>
            <a:r>
              <a:rPr lang="en-US" sz="2800" dirty="0" smtClean="0"/>
              <a:t>(key) </a:t>
            </a:r>
            <a:r>
              <a:rPr lang="en-US" sz="2800" dirty="0" err="1" smtClean="0">
                <a:sym typeface="Symbol" charset="0"/>
              </a:rPr>
              <a:t></a:t>
            </a:r>
            <a:r>
              <a:rPr lang="en-US" sz="2800" dirty="0" smtClean="0">
                <a:sym typeface="Symbol" charset="0"/>
              </a:rPr>
              <a:t>0</a:t>
            </a:r>
          </a:p>
          <a:p>
            <a:pPr algn="ctr">
              <a:lnSpc>
                <a:spcPct val="110000"/>
              </a:lnSpc>
              <a:spcBef>
                <a:spcPts val="300"/>
              </a:spcBef>
              <a:buNone/>
            </a:pPr>
            <a:r>
              <a:rPr lang="en-US" sz="2800" dirty="0" smtClean="0"/>
              <a:t>	</a:t>
            </a:r>
            <a:r>
              <a:rPr lang="en-US" sz="2800" b="1" dirty="0" smtClean="0">
                <a:solidFill>
                  <a:srgbClr val="C00000"/>
                </a:solidFill>
              </a:rPr>
              <a:t>h</a:t>
            </a:r>
            <a:r>
              <a:rPr lang="en-US" sz="2800" b="1" baseline="-25000" dirty="0" smtClean="0">
                <a:solidFill>
                  <a:srgbClr val="C00000"/>
                </a:solidFill>
              </a:rPr>
              <a:t>2</a:t>
            </a:r>
            <a:r>
              <a:rPr lang="en-US" sz="2800" dirty="0" err="1" smtClean="0">
                <a:sym typeface="Symbol" charset="0"/>
              </a:rPr>
              <a:t></a:t>
            </a:r>
            <a:r>
              <a:rPr lang="en-US" sz="2800" b="1" dirty="0" smtClean="0">
                <a:solidFill>
                  <a:srgbClr val="0000FF"/>
                </a:solidFill>
              </a:rPr>
              <a:t>h</a:t>
            </a:r>
            <a:r>
              <a:rPr lang="en-US" sz="2800" b="1" baseline="-25000" dirty="0" smtClean="0">
                <a:solidFill>
                  <a:srgbClr val="0000FF"/>
                </a:solidFill>
              </a:rPr>
              <a:t>1</a:t>
            </a:r>
            <a:endParaRPr lang="en-US" sz="2800" b="1" dirty="0" smtClean="0">
              <a:solidFill>
                <a:srgbClr val="0000FF"/>
              </a:solidFill>
            </a:endParaRPr>
          </a:p>
          <a:p>
            <a:pPr>
              <a:lnSpc>
                <a:spcPct val="110000"/>
              </a:lnSpc>
              <a:spcBef>
                <a:spcPts val="300"/>
              </a:spcBef>
            </a:pPr>
            <a:r>
              <a:rPr lang="tr-TR" sz="2800" dirty="0" smtClean="0"/>
              <a:t>P</a:t>
            </a:r>
            <a:r>
              <a:rPr lang="en-US" sz="2800" dirty="0" smtClean="0"/>
              <a:t>robe</a:t>
            </a:r>
            <a:r>
              <a:rPr lang="tr-TR" sz="2800" dirty="0" smtClean="0"/>
              <a:t>s</a:t>
            </a:r>
            <a:r>
              <a:rPr lang="en-US" sz="2800" dirty="0" smtClean="0"/>
              <a:t> following locations until it finds an unoccupied place</a:t>
            </a:r>
          </a:p>
          <a:p>
            <a:pPr algn="ctr">
              <a:lnSpc>
                <a:spcPct val="110000"/>
              </a:lnSpc>
              <a:spcBef>
                <a:spcPts val="300"/>
              </a:spcBef>
              <a:buNone/>
            </a:pPr>
            <a:r>
              <a:rPr lang="en-US" sz="2800" dirty="0" smtClean="0"/>
              <a:t>	</a:t>
            </a:r>
            <a:r>
              <a:rPr lang="en-US" sz="2800" b="1" dirty="0" smtClean="0">
                <a:solidFill>
                  <a:srgbClr val="0000FF"/>
                </a:solidFill>
              </a:rPr>
              <a:t>h</a:t>
            </a:r>
            <a:r>
              <a:rPr lang="en-US" sz="2800" b="1" baseline="-25000" dirty="0" smtClean="0">
                <a:solidFill>
                  <a:srgbClr val="0000FF"/>
                </a:solidFill>
              </a:rPr>
              <a:t>1</a:t>
            </a:r>
            <a:r>
              <a:rPr lang="en-US" sz="2800" dirty="0" smtClean="0"/>
              <a:t>(key)</a:t>
            </a:r>
            <a:endParaRPr lang="tr-TR" sz="2800" dirty="0" smtClean="0"/>
          </a:p>
          <a:p>
            <a:pPr algn="ctr">
              <a:lnSpc>
                <a:spcPct val="110000"/>
              </a:lnSpc>
              <a:spcBef>
                <a:spcPts val="300"/>
              </a:spcBef>
              <a:buNone/>
            </a:pPr>
            <a:r>
              <a:rPr lang="en-US" sz="2800" b="1" dirty="0" smtClean="0">
                <a:solidFill>
                  <a:srgbClr val="0000FF"/>
                </a:solidFill>
              </a:rPr>
              <a:t>h</a:t>
            </a:r>
            <a:r>
              <a:rPr lang="en-US" sz="2800" b="1" baseline="-25000" dirty="0" smtClean="0">
                <a:solidFill>
                  <a:srgbClr val="0000FF"/>
                </a:solidFill>
              </a:rPr>
              <a:t>1</a:t>
            </a:r>
            <a:r>
              <a:rPr lang="en-US" sz="2800" dirty="0" smtClean="0"/>
              <a:t>(key) + </a:t>
            </a:r>
            <a:r>
              <a:rPr lang="en-US" sz="2800" b="1" dirty="0" smtClean="0">
                <a:solidFill>
                  <a:srgbClr val="C00000"/>
                </a:solidFill>
              </a:rPr>
              <a:t>h</a:t>
            </a:r>
            <a:r>
              <a:rPr lang="en-US" sz="2800" b="1" baseline="-25000" dirty="0" smtClean="0">
                <a:solidFill>
                  <a:srgbClr val="C00000"/>
                </a:solidFill>
              </a:rPr>
              <a:t>2</a:t>
            </a:r>
            <a:r>
              <a:rPr lang="en-US" sz="2800" dirty="0" smtClean="0"/>
              <a:t>(key)</a:t>
            </a:r>
            <a:endParaRPr lang="tr-TR" sz="2800" dirty="0" smtClean="0"/>
          </a:p>
          <a:p>
            <a:pPr algn="ctr">
              <a:lnSpc>
                <a:spcPct val="110000"/>
              </a:lnSpc>
              <a:spcBef>
                <a:spcPts val="300"/>
              </a:spcBef>
              <a:buNone/>
            </a:pPr>
            <a:r>
              <a:rPr lang="en-US" sz="2800" b="1" dirty="0" smtClean="0">
                <a:solidFill>
                  <a:srgbClr val="0000FF"/>
                </a:solidFill>
              </a:rPr>
              <a:t>h</a:t>
            </a:r>
            <a:r>
              <a:rPr lang="en-US" sz="2800" b="1" baseline="-25000" dirty="0" smtClean="0">
                <a:solidFill>
                  <a:srgbClr val="0000FF"/>
                </a:solidFill>
              </a:rPr>
              <a:t>1</a:t>
            </a:r>
            <a:r>
              <a:rPr lang="en-US" sz="2800" dirty="0" smtClean="0"/>
              <a:t>(key) + </a:t>
            </a:r>
            <a:r>
              <a:rPr lang="en-US" sz="2800" b="1" dirty="0" smtClean="0">
                <a:solidFill>
                  <a:srgbClr val="C00000"/>
                </a:solidFill>
              </a:rPr>
              <a:t>2*h</a:t>
            </a:r>
            <a:r>
              <a:rPr lang="en-US" sz="2800" b="1" baseline="-25000" dirty="0" smtClean="0">
                <a:solidFill>
                  <a:srgbClr val="C00000"/>
                </a:solidFill>
              </a:rPr>
              <a:t>2</a:t>
            </a:r>
            <a:r>
              <a:rPr lang="en-US" sz="2800" dirty="0" smtClean="0"/>
              <a:t>(key),</a:t>
            </a:r>
            <a:endParaRPr lang="tr-TR" sz="2800" dirty="0" smtClean="0"/>
          </a:p>
          <a:p>
            <a:pPr algn="ctr">
              <a:lnSpc>
                <a:spcPct val="110000"/>
              </a:lnSpc>
              <a:spcBef>
                <a:spcPts val="300"/>
              </a:spcBef>
              <a:buNone/>
            </a:pPr>
            <a:r>
              <a:rPr lang="en-US" sz="2800" dirty="0" smtClean="0"/>
              <a:t>...</a:t>
            </a:r>
            <a:endParaRPr lang="en-US" sz="2800" baseline="-25000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AE1E9-EB66-5449-9127-3CB26D168665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Double Hashing </a:t>
            </a:r>
            <a:r>
              <a:rPr lang="en-US" dirty="0" smtClean="0"/>
              <a:t>-- </a:t>
            </a:r>
            <a:r>
              <a:rPr lang="en-US" dirty="0"/>
              <a:t>Example</a:t>
            </a:r>
          </a:p>
        </p:txBody>
      </p:sp>
      <p:sp>
        <p:nvSpPr>
          <p:cNvPr id="683011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219200"/>
            <a:ext cx="6172200" cy="5105400"/>
          </a:xfrm>
        </p:spPr>
        <p:txBody>
          <a:bodyPr/>
          <a:lstStyle/>
          <a:p>
            <a:r>
              <a:rPr lang="en-US" dirty="0"/>
              <a:t>Example:</a:t>
            </a:r>
          </a:p>
          <a:p>
            <a:pPr lvl="1"/>
            <a:r>
              <a:rPr lang="en-US" sz="2400" dirty="0"/>
              <a:t>Table Size is 11 (0..10)</a:t>
            </a:r>
          </a:p>
          <a:p>
            <a:pPr lvl="1"/>
            <a:r>
              <a:rPr lang="en-US" sz="2400" dirty="0"/>
              <a:t>Hash Function:  </a:t>
            </a:r>
            <a:endParaRPr lang="tr-TR" sz="2400" dirty="0" smtClean="0"/>
          </a:p>
          <a:p>
            <a:pPr lvl="1">
              <a:buNone/>
            </a:pPr>
            <a:r>
              <a:rPr lang="tr-TR" sz="2400" dirty="0" smtClean="0"/>
              <a:t>				</a:t>
            </a:r>
            <a:r>
              <a:rPr lang="en-US" sz="2400" b="1" dirty="0" smtClean="0">
                <a:solidFill>
                  <a:srgbClr val="C00000"/>
                </a:solidFill>
              </a:rPr>
              <a:t>h</a:t>
            </a:r>
            <a:r>
              <a:rPr lang="en-US" sz="2400" b="1" baseline="-25000" dirty="0" smtClean="0">
                <a:solidFill>
                  <a:srgbClr val="C00000"/>
                </a:solidFill>
              </a:rPr>
              <a:t>1</a:t>
            </a:r>
            <a:r>
              <a:rPr lang="en-US" sz="2400" b="1" dirty="0" smtClean="0">
                <a:solidFill>
                  <a:srgbClr val="C00000"/>
                </a:solidFill>
              </a:rPr>
              <a:t>(x</a:t>
            </a:r>
            <a:r>
              <a:rPr lang="en-US" sz="2400" b="1" dirty="0">
                <a:solidFill>
                  <a:srgbClr val="C00000"/>
                </a:solidFill>
              </a:rPr>
              <a:t>) = x mod 11</a:t>
            </a:r>
          </a:p>
          <a:p>
            <a:pPr lvl="1">
              <a:buFontTx/>
              <a:buNone/>
            </a:pPr>
            <a:r>
              <a:rPr lang="en-US" sz="2400" b="1" dirty="0">
                <a:solidFill>
                  <a:srgbClr val="C00000"/>
                </a:solidFill>
              </a:rPr>
              <a:t>				h</a:t>
            </a:r>
            <a:r>
              <a:rPr lang="en-US" sz="2400" b="1" baseline="-25000" dirty="0">
                <a:solidFill>
                  <a:srgbClr val="C00000"/>
                </a:solidFill>
              </a:rPr>
              <a:t>2</a:t>
            </a:r>
            <a:r>
              <a:rPr lang="en-US" sz="2400" b="1" dirty="0">
                <a:solidFill>
                  <a:srgbClr val="C00000"/>
                </a:solidFill>
              </a:rPr>
              <a:t>(x) = 7 – (x mod 7)</a:t>
            </a:r>
          </a:p>
          <a:p>
            <a:pPr lvl="1"/>
            <a:r>
              <a:rPr lang="en-US" sz="2400" dirty="0"/>
              <a:t>Insert keys: </a:t>
            </a:r>
            <a:r>
              <a:rPr lang="en-US" sz="2400" dirty="0" smtClean="0"/>
              <a:t>58, 14, 91</a:t>
            </a:r>
            <a:endParaRPr lang="en-US" sz="2400" dirty="0"/>
          </a:p>
          <a:p>
            <a:pPr lvl="2"/>
            <a:r>
              <a:rPr lang="en-US" sz="2000" dirty="0"/>
              <a:t>58 mod 11 =  3</a:t>
            </a:r>
          </a:p>
          <a:p>
            <a:pPr lvl="2"/>
            <a:r>
              <a:rPr lang="en-US" sz="2000" dirty="0"/>
              <a:t>14 mod 11 = 3 </a:t>
            </a:r>
            <a:r>
              <a:rPr lang="en-US" sz="2000" dirty="0">
                <a:sym typeface="Wingdings" charset="0"/>
              </a:rPr>
              <a:t> 3+7=10</a:t>
            </a:r>
            <a:endParaRPr lang="en-US" sz="2000" dirty="0"/>
          </a:p>
          <a:p>
            <a:pPr lvl="2"/>
            <a:r>
              <a:rPr lang="en-US" sz="2000" dirty="0"/>
              <a:t>91 mod 11 = 3 </a:t>
            </a:r>
            <a:r>
              <a:rPr lang="en-US" sz="2000" dirty="0">
                <a:sym typeface="Wingdings" charset="0"/>
              </a:rPr>
              <a:t> 3+7, 3+2*7 mod 11=6</a:t>
            </a:r>
            <a:endParaRPr lang="en-US" sz="2000" dirty="0"/>
          </a:p>
          <a:p>
            <a:pPr lvl="1">
              <a:buFontTx/>
              <a:buNone/>
            </a:pPr>
            <a:endParaRPr lang="en-US" sz="2400" dirty="0"/>
          </a:p>
        </p:txBody>
      </p:sp>
      <p:sp>
        <p:nvSpPr>
          <p:cNvPr id="5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CS202 - Fundamental Structures of Computer Science II</a:t>
            </a:r>
          </a:p>
        </p:txBody>
      </p:sp>
      <p:sp>
        <p:nvSpPr>
          <p:cNvPr id="5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835D2-A607-6A40-B780-0A87ED129317}" type="slidenum">
              <a:rPr lang="en-US"/>
              <a:pPr/>
              <a:t>24</a:t>
            </a:fld>
            <a:endParaRPr lang="en-US"/>
          </a:p>
        </p:txBody>
      </p:sp>
      <p:graphicFrame>
        <p:nvGraphicFramePr>
          <p:cNvPr id="683012" name="Group 4"/>
          <p:cNvGraphicFramePr>
            <a:graphicFrameLocks noGrp="1"/>
          </p:cNvGraphicFramePr>
          <p:nvPr/>
        </p:nvGraphicFramePr>
        <p:xfrm>
          <a:off x="7086600" y="1524000"/>
          <a:ext cx="1295400" cy="4396740"/>
        </p:xfrm>
        <a:graphic>
          <a:graphicData uri="http://schemas.openxmlformats.org/drawingml/2006/table">
            <a:tbl>
              <a:tblPr/>
              <a:tblGrid>
                <a:gridCol w="533400"/>
                <a:gridCol w="762000"/>
              </a:tblGrid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0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1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2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3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58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4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5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6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91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7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8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9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10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Open Addressing -- Retrieval &amp; Deletion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</a:pPr>
            <a:r>
              <a:rPr lang="tr-TR" b="1" dirty="0" smtClean="0">
                <a:solidFill>
                  <a:srgbClr val="0000FF"/>
                </a:solidFill>
              </a:rPr>
              <a:t>R</a:t>
            </a:r>
            <a:r>
              <a:rPr lang="en-US" b="1" dirty="0" err="1" smtClean="0">
                <a:solidFill>
                  <a:srgbClr val="0000FF"/>
                </a:solidFill>
              </a:rPr>
              <a:t>etriev</a:t>
            </a:r>
            <a:r>
              <a:rPr lang="tr-TR" b="1" dirty="0" smtClean="0">
                <a:solidFill>
                  <a:srgbClr val="0000FF"/>
                </a:solidFill>
              </a:rPr>
              <a:t>ing</a:t>
            </a:r>
            <a:r>
              <a:rPr lang="en-US" b="1" dirty="0" smtClean="0">
                <a:solidFill>
                  <a:srgbClr val="0000FF"/>
                </a:solidFill>
              </a:rPr>
              <a:t> an item </a:t>
            </a:r>
            <a:r>
              <a:rPr lang="en-US" dirty="0" smtClean="0"/>
              <a:t>with a given key</a:t>
            </a:r>
            <a:r>
              <a:rPr lang="tr-TR" dirty="0" smtClean="0"/>
              <a:t>: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(same as insertion)</a:t>
            </a:r>
            <a:r>
              <a:rPr lang="tr-TR" dirty="0" smtClean="0"/>
              <a:t>:</a:t>
            </a:r>
            <a:r>
              <a:rPr lang="en-US" dirty="0" smtClean="0"/>
              <a:t> </a:t>
            </a:r>
            <a:r>
              <a:rPr lang="tr-TR" dirty="0" smtClean="0"/>
              <a:t>p</a:t>
            </a:r>
            <a:r>
              <a:rPr lang="en-US" dirty="0" smtClean="0"/>
              <a:t>robe the locations until we find the desired item or we reach to an empty location.</a:t>
            </a:r>
          </a:p>
          <a:p>
            <a:pPr lvl="4">
              <a:lnSpc>
                <a:spcPct val="120000"/>
              </a:lnSpc>
            </a:pPr>
            <a:endParaRPr lang="en-US" dirty="0" smtClean="0"/>
          </a:p>
          <a:p>
            <a:pPr>
              <a:lnSpc>
                <a:spcPct val="120000"/>
              </a:lnSpc>
            </a:pPr>
            <a:r>
              <a:rPr lang="en-US" b="1" dirty="0" smtClean="0">
                <a:solidFill>
                  <a:srgbClr val="0000FF"/>
                </a:solidFill>
              </a:rPr>
              <a:t>Deletions</a:t>
            </a:r>
            <a:r>
              <a:rPr lang="en-US" dirty="0" smtClean="0"/>
              <a:t> in open addressing cause complications</a:t>
            </a:r>
          </a:p>
          <a:p>
            <a:pPr lvl="1">
              <a:lnSpc>
                <a:spcPct val="120000"/>
              </a:lnSpc>
            </a:pPr>
            <a:r>
              <a:rPr lang="en-US" sz="2843" dirty="0" smtClean="0"/>
              <a:t>We CANNOT simply delete an item from the hash table because this new empty (a deleted) location causes to stop prematurely (incorrectly) indicating a failure during a retrieval.</a:t>
            </a:r>
          </a:p>
          <a:p>
            <a:pPr lvl="1">
              <a:lnSpc>
                <a:spcPct val="120000"/>
              </a:lnSpc>
            </a:pPr>
            <a:r>
              <a:rPr lang="en-US" sz="2843" dirty="0" smtClean="0"/>
              <a:t>Solution: We have to have three kinds of locations in a hash table: </a:t>
            </a:r>
            <a:r>
              <a:rPr lang="en-US" sz="2843" b="1" i="1" dirty="0" smtClean="0">
                <a:solidFill>
                  <a:srgbClr val="C00000"/>
                </a:solidFill>
              </a:rPr>
              <a:t>Occupied, Empty, Deleted</a:t>
            </a:r>
            <a:r>
              <a:rPr lang="en-US" sz="2843" dirty="0" smtClean="0"/>
              <a:t>.</a:t>
            </a:r>
          </a:p>
          <a:p>
            <a:pPr lvl="1">
              <a:lnSpc>
                <a:spcPct val="120000"/>
              </a:lnSpc>
            </a:pPr>
            <a:r>
              <a:rPr lang="en-US" sz="2843" dirty="0" smtClean="0"/>
              <a:t>A deleted location will be treated as an occupied location </a:t>
            </a:r>
            <a:r>
              <a:rPr lang="en-US" sz="2843" smtClean="0"/>
              <a:t>during retrieval.</a:t>
            </a:r>
            <a:endParaRPr lang="en-US" sz="2843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AE1E9-EB66-5449-9127-3CB26D168665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Separate Chaining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143001"/>
            <a:ext cx="9182100" cy="4983166"/>
          </a:xfrm>
        </p:spPr>
        <p:txBody>
          <a:bodyPr>
            <a:noAutofit/>
          </a:bodyPr>
          <a:lstStyle/>
          <a:p>
            <a:pPr>
              <a:spcBef>
                <a:spcPts val="300"/>
              </a:spcBef>
            </a:pPr>
            <a:r>
              <a:rPr lang="en-US" sz="2800" dirty="0" smtClean="0"/>
              <a:t>Another way to resolve collisions is to change the structure of the hash table.</a:t>
            </a:r>
          </a:p>
          <a:p>
            <a:pPr lvl="1">
              <a:spcBef>
                <a:spcPts val="300"/>
              </a:spcBef>
            </a:pPr>
            <a:r>
              <a:rPr lang="en-US" sz="2400" dirty="0" smtClean="0"/>
              <a:t>In open-addressing, each location holds only one item.</a:t>
            </a:r>
          </a:p>
          <a:p>
            <a:pPr>
              <a:spcBef>
                <a:spcPts val="300"/>
              </a:spcBef>
            </a:pPr>
            <a:r>
              <a:rPr lang="tr-TR" sz="2800" b="1" dirty="0" smtClean="0">
                <a:solidFill>
                  <a:srgbClr val="0000FF"/>
                </a:solidFill>
              </a:rPr>
              <a:t>Idea 1</a:t>
            </a:r>
            <a:r>
              <a:rPr lang="tr-TR" sz="2800" dirty="0" smtClean="0"/>
              <a:t>: </a:t>
            </a:r>
            <a:r>
              <a:rPr lang="en-US" sz="2800" dirty="0" smtClean="0"/>
              <a:t>each location is itself an array called bucket</a:t>
            </a:r>
            <a:endParaRPr lang="tr-TR" sz="2800" dirty="0" smtClean="0"/>
          </a:p>
          <a:p>
            <a:pPr lvl="1">
              <a:spcBef>
                <a:spcPts val="300"/>
              </a:spcBef>
            </a:pPr>
            <a:r>
              <a:rPr lang="tr-TR" sz="2400" dirty="0" smtClean="0"/>
              <a:t>S</a:t>
            </a:r>
            <a:r>
              <a:rPr lang="en-US" sz="2400" dirty="0" smtClean="0"/>
              <a:t>tore items that are hashed into </a:t>
            </a:r>
            <a:r>
              <a:rPr lang="tr-TR" sz="2400" dirty="0" smtClean="0"/>
              <a:t>same </a:t>
            </a:r>
            <a:r>
              <a:rPr lang="en-US" sz="2400" dirty="0" smtClean="0"/>
              <a:t>location in this array.</a:t>
            </a:r>
          </a:p>
          <a:p>
            <a:pPr lvl="1">
              <a:spcBef>
                <a:spcPts val="300"/>
              </a:spcBef>
            </a:pPr>
            <a:r>
              <a:rPr lang="en-US" sz="2400" dirty="0" smtClean="0"/>
              <a:t>Problem: What will be the size of the bucket?</a:t>
            </a:r>
          </a:p>
          <a:p>
            <a:pPr>
              <a:spcBef>
                <a:spcPts val="300"/>
              </a:spcBef>
            </a:pPr>
            <a:r>
              <a:rPr lang="tr-TR" sz="2800" b="1" dirty="0" smtClean="0">
                <a:solidFill>
                  <a:srgbClr val="0000FF"/>
                </a:solidFill>
              </a:rPr>
              <a:t>Idea 2: </a:t>
            </a:r>
            <a:r>
              <a:rPr lang="tr-TR" sz="2800" dirty="0" smtClean="0"/>
              <a:t>each location is itself a linked list.</a:t>
            </a:r>
            <a:r>
              <a:rPr lang="en-US" sz="2800" dirty="0" smtClean="0"/>
              <a:t> </a:t>
            </a:r>
            <a:r>
              <a:rPr lang="tr-TR" sz="2800" dirty="0" smtClean="0"/>
              <a:t>K</a:t>
            </a:r>
            <a:r>
              <a:rPr lang="en-US" sz="2800" dirty="0" err="1" smtClean="0"/>
              <a:t>nown</a:t>
            </a:r>
            <a:r>
              <a:rPr lang="en-US" sz="2800" dirty="0" smtClean="0"/>
              <a:t> </a:t>
            </a:r>
            <a:r>
              <a:rPr lang="tr-TR" sz="2800" dirty="0" smtClean="0"/>
              <a:t>as </a:t>
            </a:r>
            <a:r>
              <a:rPr lang="en-US" sz="2800" b="1" dirty="0" smtClean="0">
                <a:solidFill>
                  <a:srgbClr val="C00000"/>
                </a:solidFill>
              </a:rPr>
              <a:t>separate-chaining</a:t>
            </a:r>
            <a:r>
              <a:rPr lang="en-US" sz="2800" dirty="0" smtClean="0"/>
              <a:t>.</a:t>
            </a:r>
          </a:p>
          <a:p>
            <a:pPr lvl="1">
              <a:spcBef>
                <a:spcPts val="300"/>
              </a:spcBef>
            </a:pPr>
            <a:r>
              <a:rPr lang="tr-TR" sz="2400" dirty="0" smtClean="0"/>
              <a:t>E</a:t>
            </a:r>
            <a:r>
              <a:rPr lang="en-US" sz="2400" dirty="0" smtClean="0"/>
              <a:t>ach entry (of the hash table) is a pointer to a linked list (the chain) of the items that the hash function has mapped into that location.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AE1E9-EB66-5449-9127-3CB26D168665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Separate Chaining</a:t>
            </a:r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CS202 - Fundamental Structures of Computer Science II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148C3-7C63-0A4B-BECF-CDD53DBA4BD8}" type="slidenum">
              <a:rPr lang="en-US"/>
              <a:pPr/>
              <a:t>27</a:t>
            </a:fld>
            <a:endParaRPr lang="en-US"/>
          </a:p>
        </p:txBody>
      </p:sp>
      <p:pic>
        <p:nvPicPr>
          <p:cNvPr id="686083" name="Picture 3" descr="Carrano1249.pct                                                000C8735 The Brain                      B3A96F87: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295400"/>
            <a:ext cx="8153400" cy="48847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Hashing Analysis</a:t>
            </a:r>
            <a:endParaRPr lang="tr-T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6F163-A9EC-0C43-8150-BC4EE024F0B6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Hashing </a:t>
            </a:r>
            <a:r>
              <a:rPr lang="en-US" dirty="0" smtClean="0"/>
              <a:t>-- </a:t>
            </a:r>
            <a:r>
              <a:rPr lang="en-US" dirty="0"/>
              <a:t>Analysis</a:t>
            </a:r>
          </a:p>
        </p:txBody>
      </p:sp>
      <p:sp>
        <p:nvSpPr>
          <p:cNvPr id="687107" name="Rectangle 3"/>
          <p:cNvSpPr>
            <a:spLocks noGrp="1" noChangeArrowheads="1"/>
          </p:cNvSpPr>
          <p:nvPr>
            <p:ph idx="1"/>
          </p:nvPr>
        </p:nvSpPr>
        <p:spPr>
          <a:xfrm>
            <a:off x="495300" y="1143000"/>
            <a:ext cx="8915400" cy="5181599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2800" dirty="0" smtClean="0"/>
              <a:t>An </a:t>
            </a:r>
            <a:r>
              <a:rPr lang="en-US" sz="2800" dirty="0"/>
              <a:t>analysis of the average-case efficiency of hashing involves </a:t>
            </a:r>
            <a:r>
              <a:rPr lang="en-US" sz="2800" dirty="0" smtClean="0"/>
              <a:t>the </a:t>
            </a:r>
            <a:r>
              <a:rPr lang="en-US" sz="2800" b="1" dirty="0"/>
              <a:t>load factor </a:t>
            </a:r>
            <a:r>
              <a:rPr lang="en-US" sz="2800" b="1" i="1" dirty="0" smtClean="0">
                <a:sym typeface="Symbol" charset="0"/>
              </a:rPr>
              <a:t></a:t>
            </a:r>
            <a:r>
              <a:rPr lang="tr-TR" sz="2800" b="1" i="1" dirty="0" smtClean="0">
                <a:sym typeface="Symbol" charset="0"/>
              </a:rPr>
              <a:t>:</a:t>
            </a:r>
            <a:endParaRPr lang="en-US" sz="2800" b="1" i="1" dirty="0" smtClean="0">
              <a:sym typeface="Symbol" charset="0"/>
            </a:endParaRPr>
          </a:p>
          <a:p>
            <a:pPr lvl="1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400" b="1" i="1" dirty="0" smtClean="0">
                <a:solidFill>
                  <a:srgbClr val="0000FF"/>
                </a:solidFill>
                <a:sym typeface="Symbol" charset="0"/>
              </a:rPr>
              <a:t></a:t>
            </a:r>
            <a:r>
              <a:rPr lang="en-US" sz="2400" b="1" i="1" dirty="0">
                <a:solidFill>
                  <a:srgbClr val="0000FF"/>
                </a:solidFill>
                <a:sym typeface="Symbol" charset="0"/>
              </a:rPr>
              <a:t>= (current number of items) / </a:t>
            </a:r>
            <a:r>
              <a:rPr lang="en-US" sz="2400" b="1" i="1" dirty="0" err="1" smtClean="0">
                <a:solidFill>
                  <a:srgbClr val="0000FF"/>
                </a:solidFill>
                <a:sym typeface="Symbol" charset="0"/>
              </a:rPr>
              <a:t>tableSize</a:t>
            </a:r>
            <a:endParaRPr lang="en-US" sz="2400" b="1" i="1" dirty="0" smtClean="0">
              <a:solidFill>
                <a:srgbClr val="0000FF"/>
              </a:solidFill>
              <a:sym typeface="Symbol" charset="0"/>
            </a:endParaRPr>
          </a:p>
          <a:p>
            <a:pPr>
              <a:lnSpc>
                <a:spcPct val="120000"/>
              </a:lnSpc>
              <a:spcBef>
                <a:spcPts val="1800"/>
              </a:spcBef>
            </a:pPr>
            <a:r>
              <a:rPr lang="en-US" sz="2800" b="1" i="1" dirty="0" smtClean="0">
                <a:sym typeface="Symbol" charset="0"/>
              </a:rPr>
              <a:t> </a:t>
            </a:r>
            <a:r>
              <a:rPr lang="en-US" sz="2800" dirty="0" smtClean="0">
                <a:sym typeface="Symbol" charset="0"/>
              </a:rPr>
              <a:t>measures </a:t>
            </a:r>
            <a:r>
              <a:rPr lang="en-US" sz="2800" dirty="0">
                <a:sym typeface="Symbol" charset="0"/>
              </a:rPr>
              <a:t>how full a hash table is.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tr-TR" sz="2400" dirty="0" smtClean="0">
                <a:sym typeface="Symbol" charset="0"/>
              </a:rPr>
              <a:t>H</a:t>
            </a:r>
            <a:r>
              <a:rPr lang="en-US" sz="2400" dirty="0" smtClean="0">
                <a:sym typeface="Symbol" charset="0"/>
              </a:rPr>
              <a:t>ash </a:t>
            </a:r>
            <a:r>
              <a:rPr lang="en-US" sz="2400" dirty="0">
                <a:sym typeface="Symbol" charset="0"/>
              </a:rPr>
              <a:t>table should </a:t>
            </a:r>
            <a:r>
              <a:rPr lang="en-US" sz="2400" dirty="0" smtClean="0">
                <a:sym typeface="Symbol" charset="0"/>
              </a:rPr>
              <a:t>not be too loaded if we want to </a:t>
            </a:r>
            <a:r>
              <a:rPr lang="en-US" sz="2400" dirty="0">
                <a:sym typeface="Symbol" charset="0"/>
              </a:rPr>
              <a:t>get better performance from</a:t>
            </a:r>
            <a:r>
              <a:rPr lang="en-US" sz="2400" dirty="0" smtClean="0">
                <a:sym typeface="Symbol" charset="0"/>
              </a:rPr>
              <a:t> hashing</a:t>
            </a:r>
            <a:r>
              <a:rPr lang="en-US" sz="2400" dirty="0">
                <a:sym typeface="Symbol" charset="0"/>
              </a:rPr>
              <a:t>.</a:t>
            </a:r>
            <a:endParaRPr lang="en-US" sz="2400" dirty="0" smtClean="0">
              <a:sym typeface="Symbol" charset="0"/>
            </a:endParaRPr>
          </a:p>
          <a:p>
            <a:pPr>
              <a:lnSpc>
                <a:spcPct val="120000"/>
              </a:lnSpc>
              <a:spcBef>
                <a:spcPts val="1800"/>
              </a:spcBef>
            </a:pPr>
            <a:r>
              <a:rPr lang="en-US" sz="2800" dirty="0" smtClean="0">
                <a:sym typeface="Symbol" charset="0"/>
              </a:rPr>
              <a:t>In average case analyses, we assume that the hash function uniformly distributes keys in the hash table.</a:t>
            </a:r>
          </a:p>
          <a:p>
            <a:pPr>
              <a:lnSpc>
                <a:spcPct val="120000"/>
              </a:lnSpc>
              <a:spcBef>
                <a:spcPts val="1800"/>
              </a:spcBef>
            </a:pPr>
            <a:r>
              <a:rPr lang="en-US" sz="2800" dirty="0" smtClean="0">
                <a:sym typeface="Symbol" charset="0"/>
              </a:rPr>
              <a:t>Unsuccessful </a:t>
            </a:r>
            <a:r>
              <a:rPr lang="en-US" sz="2800" dirty="0">
                <a:sym typeface="Symbol" charset="0"/>
              </a:rPr>
              <a:t>searches generally require more time than successful searches</a:t>
            </a:r>
            <a:r>
              <a:rPr lang="en-US" sz="2800" dirty="0" smtClean="0">
                <a:sym typeface="Symbol" charset="0"/>
              </a:rPr>
              <a:t>.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CS202 - Fundamental Structures of Computer Science II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27EFD-3E23-3C44-BF4F-5C7D5F7E30BB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Hash Tables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20000"/>
              </a:lnSpc>
            </a:pPr>
            <a:r>
              <a:rPr lang="en-US" dirty="0" smtClean="0"/>
              <a:t>In hash tables, we have </a:t>
            </a:r>
          </a:p>
          <a:p>
            <a:pPr lvl="1">
              <a:lnSpc>
                <a:spcPct val="120000"/>
              </a:lnSpc>
            </a:pPr>
            <a:endParaRPr lang="tr-TR" b="1" dirty="0" smtClean="0">
              <a:solidFill>
                <a:srgbClr val="C00000"/>
              </a:solidFill>
            </a:endParaRPr>
          </a:p>
          <a:p>
            <a:pPr lvl="1">
              <a:lnSpc>
                <a:spcPct val="120000"/>
              </a:lnSpc>
            </a:pPr>
            <a:r>
              <a:rPr lang="en-US" b="1" dirty="0" smtClean="0">
                <a:solidFill>
                  <a:srgbClr val="C00000"/>
                </a:solidFill>
              </a:rPr>
              <a:t>An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b="1" dirty="0" smtClean="0">
                <a:solidFill>
                  <a:srgbClr val="C00000"/>
                </a:solidFill>
              </a:rPr>
              <a:t>array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smtClean="0"/>
              <a:t>(index ranges 0 … n – 1) and</a:t>
            </a:r>
          </a:p>
          <a:p>
            <a:pPr lvl="2">
              <a:lnSpc>
                <a:spcPct val="120000"/>
              </a:lnSpc>
            </a:pPr>
            <a:r>
              <a:rPr lang="en-US" dirty="0" smtClean="0"/>
              <a:t>Each array location is called a </a:t>
            </a:r>
            <a:r>
              <a:rPr lang="en-US" b="1" i="1" dirty="0" smtClean="0">
                <a:solidFill>
                  <a:srgbClr val="0000FF"/>
                </a:solidFill>
              </a:rPr>
              <a:t>bucket</a:t>
            </a:r>
            <a:endParaRPr lang="en-US" dirty="0" smtClean="0">
              <a:solidFill>
                <a:srgbClr val="0000FF"/>
              </a:solidFill>
            </a:endParaRPr>
          </a:p>
          <a:p>
            <a:pPr lvl="1">
              <a:lnSpc>
                <a:spcPct val="120000"/>
              </a:lnSpc>
            </a:pPr>
            <a:endParaRPr lang="tr-TR" b="1" dirty="0" smtClean="0">
              <a:solidFill>
                <a:srgbClr val="C00000"/>
              </a:solidFill>
            </a:endParaRPr>
          </a:p>
          <a:p>
            <a:pPr lvl="1">
              <a:lnSpc>
                <a:spcPct val="120000"/>
              </a:lnSpc>
            </a:pPr>
            <a:r>
              <a:rPr lang="en-US" b="1" dirty="0" smtClean="0">
                <a:solidFill>
                  <a:srgbClr val="C00000"/>
                </a:solidFill>
              </a:rPr>
              <a:t>An address calculator </a:t>
            </a:r>
            <a:r>
              <a:rPr lang="en-US" dirty="0" smtClean="0"/>
              <a:t>(</a:t>
            </a:r>
            <a:r>
              <a:rPr lang="en-US" b="1" i="1" dirty="0" smtClean="0">
                <a:solidFill>
                  <a:srgbClr val="0000FF"/>
                </a:solidFill>
              </a:rPr>
              <a:t>hash function</a:t>
            </a:r>
            <a:r>
              <a:rPr lang="en-US" dirty="0" smtClean="0"/>
              <a:t>), which maps a search key into an array index between 0 … n – 1 </a:t>
            </a:r>
          </a:p>
          <a:p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AE1E9-EB66-5449-9127-3CB26D168665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Separate </a:t>
            </a:r>
            <a:r>
              <a:rPr lang="en-US" dirty="0" smtClean="0"/>
              <a:t>Chaining -- Analysis</a:t>
            </a:r>
            <a:endParaRPr lang="en-US" dirty="0"/>
          </a:p>
        </p:txBody>
      </p:sp>
      <p:sp>
        <p:nvSpPr>
          <p:cNvPr id="691203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219200"/>
            <a:ext cx="9296400" cy="106680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tr-TR" sz="2800" b="1" dirty="0" smtClean="0">
                <a:solidFill>
                  <a:srgbClr val="C00000"/>
                </a:solidFill>
              </a:rPr>
              <a:t>Separate Chaining – </a:t>
            </a:r>
            <a:r>
              <a:rPr lang="en-US" sz="2800" dirty="0" smtClean="0"/>
              <a:t>approximate </a:t>
            </a:r>
            <a:r>
              <a:rPr lang="en-US" sz="2800" dirty="0"/>
              <a:t>average number of comparisons (probes)</a:t>
            </a:r>
            <a:r>
              <a:rPr lang="en-US" sz="2800" dirty="0" smtClean="0"/>
              <a:t> that </a:t>
            </a:r>
            <a:r>
              <a:rPr lang="en-US" sz="2800" dirty="0"/>
              <a:t>a search requires</a:t>
            </a:r>
            <a:r>
              <a:rPr lang="en-US" sz="2800" dirty="0" smtClean="0"/>
              <a:t> :</a:t>
            </a:r>
            <a:endParaRPr lang="en-US" sz="2800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CS202 - Fundamental Structures of Computer Science II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F603D-115F-C14E-9ED4-7DE2637BFAF2}" type="slidenum">
              <a:rPr lang="en-US"/>
              <a:pPr/>
              <a:t>30</a:t>
            </a:fld>
            <a:endParaRPr lang="en-US"/>
          </a:p>
        </p:txBody>
      </p:sp>
      <p:sp>
        <p:nvSpPr>
          <p:cNvPr id="691205" name="Text Box 5"/>
          <p:cNvSpPr txBox="1">
            <a:spLocks noChangeArrowheads="1"/>
          </p:cNvSpPr>
          <p:nvPr/>
        </p:nvSpPr>
        <p:spPr bwMode="auto">
          <a:xfrm>
            <a:off x="3048000" y="2362200"/>
            <a:ext cx="311545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1" dirty="0"/>
              <a:t>for a successful search</a:t>
            </a:r>
          </a:p>
        </p:txBody>
      </p:sp>
      <p:sp>
        <p:nvSpPr>
          <p:cNvPr id="691206" name="Text Box 6"/>
          <p:cNvSpPr txBox="1">
            <a:spLocks noChangeArrowheads="1"/>
          </p:cNvSpPr>
          <p:nvPr/>
        </p:nvSpPr>
        <p:spPr bwMode="auto">
          <a:xfrm>
            <a:off x="3052279" y="3200400"/>
            <a:ext cx="357712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1" dirty="0"/>
              <a:t>for an unsuccessful search</a:t>
            </a:r>
          </a:p>
        </p:txBody>
      </p:sp>
      <p:graphicFrame>
        <p:nvGraphicFramePr>
          <p:cNvPr id="691207" name="Object 7"/>
          <p:cNvGraphicFramePr>
            <a:graphicFrameLocks noChangeAspect="1"/>
          </p:cNvGraphicFramePr>
          <p:nvPr/>
        </p:nvGraphicFramePr>
        <p:xfrm>
          <a:off x="1905000" y="3276600"/>
          <a:ext cx="381000" cy="3468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1255" name="Equation" r:id="rId3" imgW="4876800" imgH="4470400" progId="Equation.3">
                  <p:embed/>
                </p:oleObj>
              </mc:Choice>
              <mc:Fallback>
                <p:oleObj name="Equation" r:id="rId3" imgW="4876800" imgH="4470400" progId="Equation.3">
                  <p:embed/>
                  <p:pic>
                    <p:nvPicPr>
                      <p:cNvPr id="0" name="Picture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3276600"/>
                        <a:ext cx="381000" cy="346881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1208" name="Object 8"/>
          <p:cNvGraphicFramePr>
            <a:graphicFrameLocks noChangeAspect="1"/>
          </p:cNvGraphicFramePr>
          <p:nvPr/>
        </p:nvGraphicFramePr>
        <p:xfrm>
          <a:off x="1847850" y="2133600"/>
          <a:ext cx="895350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1256" name="Equation" r:id="rId5" imgW="7315200" imgH="8102600" progId="Equation.3">
                  <p:embed/>
                </p:oleObj>
              </mc:Choice>
              <mc:Fallback>
                <p:oleObj name="Equation" r:id="rId5" imgW="7315200" imgH="8102600" progId="Equation.3">
                  <p:embed/>
                  <p:pic>
                    <p:nvPicPr>
                      <p:cNvPr id="0" name="Picture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47850" y="2133600"/>
                        <a:ext cx="895350" cy="990600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ctangle 3"/>
          <p:cNvSpPr txBox="1">
            <a:spLocks noChangeArrowheads="1"/>
          </p:cNvSpPr>
          <p:nvPr/>
        </p:nvSpPr>
        <p:spPr>
          <a:xfrm>
            <a:off x="381000" y="3886200"/>
            <a:ext cx="9220200" cy="2133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 algn="l" defTabSz="457200" eaLnBrk="1" fontAlgn="auto" hangingPunct="1">
              <a:spcBef>
                <a:spcPts val="0"/>
              </a:spcBef>
              <a:spcAft>
                <a:spcPts val="0"/>
              </a:spcAft>
              <a:buFont typeface="Arial"/>
              <a:buChar char="•"/>
            </a:pPr>
            <a:r>
              <a:rPr lang="en-US" sz="2800" dirty="0" smtClean="0">
                <a:latin typeface="Calibri"/>
                <a:cs typeface="Calibri"/>
              </a:rPr>
              <a:t>It is the most efficient collision resolution scheme.</a:t>
            </a:r>
          </a:p>
          <a:p>
            <a:pPr marL="342900" lvl="0" indent="-342900" algn="l" defTabSz="457200" eaLnBrk="1" fontAlgn="auto" hangingPunct="1">
              <a:spcBef>
                <a:spcPts val="0"/>
              </a:spcBef>
              <a:spcAft>
                <a:spcPts val="0"/>
              </a:spcAft>
              <a:buFont typeface="Arial"/>
              <a:buChar char="•"/>
            </a:pPr>
            <a:r>
              <a:rPr lang="en-US" sz="2800" dirty="0" smtClean="0">
                <a:latin typeface="Calibri"/>
                <a:cs typeface="Calibri"/>
              </a:rPr>
              <a:t>But it requires more storage (needs storage for pointers).</a:t>
            </a:r>
          </a:p>
          <a:p>
            <a:pPr marL="342900" lvl="0" indent="-342900" algn="l" defTabSz="457200" eaLnBrk="1" fontAlgn="auto" hangingPunct="1">
              <a:spcBef>
                <a:spcPts val="0"/>
              </a:spcBef>
              <a:spcAft>
                <a:spcPts val="0"/>
              </a:spcAft>
              <a:buFont typeface="Arial"/>
              <a:buChar char="•"/>
            </a:pPr>
            <a:r>
              <a:rPr lang="en-US" sz="2800" dirty="0" smtClean="0">
                <a:latin typeface="Calibri"/>
                <a:cs typeface="Calibri"/>
              </a:rPr>
              <a:t>It easily performs the deletion operation. Deletion is more difficult in open-addressing.</a:t>
            </a:r>
          </a:p>
          <a:p>
            <a:pPr marL="342900" lvl="0" indent="-342900" algn="l" defTabSz="457200" eaLnBrk="1" fontAlgn="auto" hangingPunct="1">
              <a:spcBef>
                <a:spcPts val="0"/>
              </a:spcBef>
              <a:spcAft>
                <a:spcPts val="0"/>
              </a:spcAft>
              <a:buFont typeface="Arial"/>
              <a:buChar char="•"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632127" y="4876800"/>
            <a:ext cx="4273873" cy="1045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9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Linear Probing -- Analysis</a:t>
            </a:r>
            <a:endParaRPr lang="en-US" dirty="0"/>
          </a:p>
        </p:txBody>
      </p:sp>
      <p:sp>
        <p:nvSpPr>
          <p:cNvPr id="691203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219200"/>
            <a:ext cx="9296400" cy="106680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tr-TR" sz="2800" b="1" dirty="0" smtClean="0">
                <a:solidFill>
                  <a:srgbClr val="C00000"/>
                </a:solidFill>
              </a:rPr>
              <a:t>Linear Probing – </a:t>
            </a:r>
            <a:r>
              <a:rPr lang="en-US" sz="2800" dirty="0" smtClean="0"/>
              <a:t>approximate average number of comparisons (probes) that a search requires :</a:t>
            </a:r>
            <a:endParaRPr lang="en-US" sz="2800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CS202 - Fundamental Structures of Computer Science II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F603D-115F-C14E-9ED4-7DE2637BFAF2}" type="slidenum">
              <a:rPr lang="en-US"/>
              <a:pPr/>
              <a:t>31</a:t>
            </a:fld>
            <a:endParaRPr lang="en-US"/>
          </a:p>
        </p:txBody>
      </p:sp>
      <p:sp>
        <p:nvSpPr>
          <p:cNvPr id="691205" name="Text Box 5"/>
          <p:cNvSpPr txBox="1">
            <a:spLocks noChangeArrowheads="1"/>
          </p:cNvSpPr>
          <p:nvPr/>
        </p:nvSpPr>
        <p:spPr bwMode="auto">
          <a:xfrm>
            <a:off x="4648200" y="2362200"/>
            <a:ext cx="311545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1" dirty="0"/>
              <a:t>for a successful search</a:t>
            </a:r>
          </a:p>
        </p:txBody>
      </p:sp>
      <p:sp>
        <p:nvSpPr>
          <p:cNvPr id="691206" name="Text Box 6"/>
          <p:cNvSpPr txBox="1">
            <a:spLocks noChangeArrowheads="1"/>
          </p:cNvSpPr>
          <p:nvPr/>
        </p:nvSpPr>
        <p:spPr bwMode="auto">
          <a:xfrm>
            <a:off x="4648200" y="3576935"/>
            <a:ext cx="357712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1" dirty="0"/>
              <a:t>for an unsuccessful search</a:t>
            </a:r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>
          <a:xfrm>
            <a:off x="381000" y="4495800"/>
            <a:ext cx="5791200" cy="2133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 algn="l" defTabSz="457200" eaLnBrk="1" fontAlgn="auto" hangingPunct="1">
              <a:spcBef>
                <a:spcPts val="0"/>
              </a:spcBef>
              <a:spcAft>
                <a:spcPts val="0"/>
              </a:spcAft>
              <a:buFont typeface="Arial"/>
              <a:buChar char="•"/>
            </a:pPr>
            <a:r>
              <a:rPr lang="en-US" sz="2800" dirty="0" smtClean="0">
                <a:latin typeface="Calibri"/>
                <a:cs typeface="Calibri"/>
              </a:rPr>
              <a:t>Insert and search cost depend on length of cluster.</a:t>
            </a:r>
            <a:endParaRPr lang="tr-TR" sz="2800" dirty="0" smtClean="0">
              <a:latin typeface="Calibri"/>
              <a:cs typeface="Calibri"/>
            </a:endParaRPr>
          </a:p>
          <a:p>
            <a:pPr marL="800100" lvl="1" indent="-342900" algn="l" defTabSz="457200" eaLnBrk="1" fontAlgn="auto" hangingPunct="1">
              <a:spcBef>
                <a:spcPts val="0"/>
              </a:spcBef>
              <a:spcAft>
                <a:spcPts val="0"/>
              </a:spcAft>
              <a:buFont typeface="Arial"/>
              <a:buChar char="•"/>
            </a:pPr>
            <a:r>
              <a:rPr lang="en-US" sz="2000" dirty="0" smtClean="0">
                <a:latin typeface="Calibri"/>
                <a:cs typeface="Calibri"/>
              </a:rPr>
              <a:t>Average length of cluster = </a:t>
            </a:r>
            <a:r>
              <a:rPr lang="en-US" sz="2000" b="1" i="1" dirty="0" smtClean="0">
                <a:sym typeface="Symbol" charset="0"/>
              </a:rPr>
              <a:t></a:t>
            </a:r>
            <a:r>
              <a:rPr lang="en-US" sz="2000" dirty="0" smtClean="0">
                <a:latin typeface="Calibri"/>
                <a:cs typeface="Calibri"/>
              </a:rPr>
              <a:t> = N / M.</a:t>
            </a:r>
            <a:endParaRPr lang="tr-TR" sz="2000" dirty="0" smtClean="0">
              <a:latin typeface="Calibri"/>
              <a:cs typeface="Calibri"/>
            </a:endParaRPr>
          </a:p>
          <a:p>
            <a:pPr marL="800100" lvl="1" indent="-342900" algn="l" defTabSz="457200" eaLnBrk="1" fontAlgn="auto" hangingPunct="1">
              <a:spcBef>
                <a:spcPts val="0"/>
              </a:spcBef>
              <a:spcAft>
                <a:spcPts val="0"/>
              </a:spcAft>
              <a:buFont typeface="Arial"/>
              <a:buChar char="•"/>
            </a:pPr>
            <a:r>
              <a:rPr lang="en-US" sz="2000" dirty="0" smtClean="0">
                <a:latin typeface="Calibri"/>
                <a:cs typeface="Calibri"/>
              </a:rPr>
              <a:t>Worst case:  all keys hash to the same cluster.</a:t>
            </a:r>
          </a:p>
        </p:txBody>
      </p:sp>
      <p:graphicFrame>
        <p:nvGraphicFramePr>
          <p:cNvPr id="716804" name="Object 4"/>
          <p:cNvGraphicFramePr>
            <a:graphicFrameLocks noChangeAspect="1"/>
          </p:cNvGraphicFramePr>
          <p:nvPr/>
        </p:nvGraphicFramePr>
        <p:xfrm>
          <a:off x="2057400" y="2209800"/>
          <a:ext cx="1812073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6828" name="Equation" r:id="rId4" imgW="7315200" imgH="4013200" progId="Equation.3">
                  <p:embed/>
                </p:oleObj>
              </mc:Choice>
              <mc:Fallback>
                <p:oleObj name="Equation" r:id="rId4" imgW="7315200" imgH="40132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2209800"/>
                        <a:ext cx="1812073" cy="990600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6805" name="Object 5"/>
          <p:cNvGraphicFramePr>
            <a:graphicFrameLocks noChangeAspect="1"/>
          </p:cNvGraphicFramePr>
          <p:nvPr/>
        </p:nvGraphicFramePr>
        <p:xfrm>
          <a:off x="2057400" y="3352800"/>
          <a:ext cx="2209800" cy="10454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6829" name="Equation" r:id="rId6" imgW="7315200" imgH="3467100" progId="Equation.3">
                  <p:embed/>
                </p:oleObj>
              </mc:Choice>
              <mc:Fallback>
                <p:oleObj name="Equation" r:id="rId6" imgW="7315200" imgH="34671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3352800"/>
                        <a:ext cx="2209800" cy="1045497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Linear Probing -- Analysis</a:t>
            </a:r>
            <a:endParaRPr lang="en-US" dirty="0"/>
          </a:p>
        </p:txBody>
      </p:sp>
      <p:sp>
        <p:nvSpPr>
          <p:cNvPr id="691203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219200"/>
            <a:ext cx="9296400" cy="106680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tr-TR" sz="2800" b="1" dirty="0" smtClean="0">
                <a:solidFill>
                  <a:srgbClr val="C00000"/>
                </a:solidFill>
              </a:rPr>
              <a:t>Linear Probing – </a:t>
            </a:r>
            <a:r>
              <a:rPr lang="en-US" sz="2800" dirty="0" smtClean="0"/>
              <a:t>approximate average number of comparisons (probes) that a search requires :</a:t>
            </a:r>
            <a:endParaRPr lang="en-US" sz="2800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CS202 - Fundamental Structures of Computer Science II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F603D-115F-C14E-9ED4-7DE2637BFAF2}" type="slidenum">
              <a:rPr lang="en-US"/>
              <a:pPr/>
              <a:t>32</a:t>
            </a:fld>
            <a:endParaRPr lang="en-US"/>
          </a:p>
        </p:txBody>
      </p:sp>
      <p:sp>
        <p:nvSpPr>
          <p:cNvPr id="691205" name="Text Box 5"/>
          <p:cNvSpPr txBox="1">
            <a:spLocks noChangeArrowheads="1"/>
          </p:cNvSpPr>
          <p:nvPr/>
        </p:nvSpPr>
        <p:spPr bwMode="auto">
          <a:xfrm>
            <a:off x="4648200" y="2362200"/>
            <a:ext cx="311545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1" dirty="0"/>
              <a:t>for a successful search</a:t>
            </a:r>
          </a:p>
        </p:txBody>
      </p:sp>
      <p:sp>
        <p:nvSpPr>
          <p:cNvPr id="691206" name="Text Box 6"/>
          <p:cNvSpPr txBox="1">
            <a:spLocks noChangeArrowheads="1"/>
          </p:cNvSpPr>
          <p:nvPr/>
        </p:nvSpPr>
        <p:spPr bwMode="auto">
          <a:xfrm>
            <a:off x="4648200" y="3576935"/>
            <a:ext cx="357712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1" dirty="0"/>
              <a:t>for an unsuccessful search</a:t>
            </a:r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>
          <a:xfrm>
            <a:off x="381000" y="4495800"/>
            <a:ext cx="9220200" cy="2133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 algn="l" defTabSz="457200" eaLnBrk="1" fontAlgn="auto" hangingPunct="1">
              <a:spcBef>
                <a:spcPts val="0"/>
              </a:spcBef>
              <a:spcAft>
                <a:spcPts val="0"/>
              </a:spcAft>
              <a:buFont typeface="Arial"/>
              <a:buChar char="•"/>
            </a:pPr>
            <a:r>
              <a:rPr lang="en-US" sz="2800" dirty="0" smtClean="0">
                <a:latin typeface="Calibri"/>
                <a:cs typeface="Calibri"/>
              </a:rPr>
              <a:t>As </a:t>
            </a:r>
            <a:r>
              <a:rPr lang="tr-TR" sz="2800" dirty="0" smtClean="0">
                <a:latin typeface="Calibri"/>
                <a:cs typeface="Calibri"/>
                <a:sym typeface="Symbol" charset="0"/>
              </a:rPr>
              <a:t>load factor</a:t>
            </a:r>
            <a:r>
              <a:rPr lang="en-US" sz="2800" b="1" i="1" dirty="0" smtClean="0">
                <a:sym typeface="Symbol" charset="0"/>
              </a:rPr>
              <a:t> </a:t>
            </a:r>
            <a:r>
              <a:rPr lang="en-US" sz="2800" dirty="0" smtClean="0">
                <a:latin typeface="Calibri"/>
                <a:cs typeface="Calibri"/>
              </a:rPr>
              <a:t>increases, number of collisions increases, causing increased search times.</a:t>
            </a:r>
          </a:p>
          <a:p>
            <a:pPr marL="342900" lvl="0" indent="-342900" algn="l" defTabSz="457200" eaLnBrk="1" fontAlgn="auto" hangingPunct="1">
              <a:spcBef>
                <a:spcPts val="0"/>
              </a:spcBef>
              <a:spcAft>
                <a:spcPts val="0"/>
              </a:spcAft>
              <a:buFont typeface="Arial"/>
              <a:buChar char="•"/>
            </a:pPr>
            <a:r>
              <a:rPr lang="en-US" sz="2800" dirty="0" smtClean="0">
                <a:latin typeface="Calibri"/>
                <a:cs typeface="Calibri"/>
              </a:rPr>
              <a:t>To maintain efficiency, it is important to prevent the hash table</a:t>
            </a:r>
            <a:r>
              <a:rPr lang="tr-TR" sz="2800" dirty="0" smtClean="0">
                <a:latin typeface="Calibri"/>
                <a:cs typeface="Calibri"/>
              </a:rPr>
              <a:t> </a:t>
            </a:r>
            <a:r>
              <a:rPr lang="en-US" sz="2800" dirty="0" smtClean="0">
                <a:latin typeface="Calibri"/>
                <a:cs typeface="Calibri"/>
              </a:rPr>
              <a:t>from filling up.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graphicFrame>
        <p:nvGraphicFramePr>
          <p:cNvPr id="716804" name="Object 4"/>
          <p:cNvGraphicFramePr>
            <a:graphicFrameLocks noChangeAspect="1"/>
          </p:cNvGraphicFramePr>
          <p:nvPr/>
        </p:nvGraphicFramePr>
        <p:xfrm>
          <a:off x="2057400" y="2209800"/>
          <a:ext cx="1812073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898" name="Equation" r:id="rId3" imgW="7315200" imgH="4013200" progId="Equation.3">
                  <p:embed/>
                </p:oleObj>
              </mc:Choice>
              <mc:Fallback>
                <p:oleObj name="Equation" r:id="rId3" imgW="7315200" imgH="40132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2209800"/>
                        <a:ext cx="1812073" cy="990600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6805" name="Object 5"/>
          <p:cNvGraphicFramePr>
            <a:graphicFrameLocks noChangeAspect="1"/>
          </p:cNvGraphicFramePr>
          <p:nvPr/>
        </p:nvGraphicFramePr>
        <p:xfrm>
          <a:off x="2057400" y="3352800"/>
          <a:ext cx="2209800" cy="10454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899" name="Equation" r:id="rId5" imgW="7315200" imgH="3467100" progId="Equation.3">
                  <p:embed/>
                </p:oleObj>
              </mc:Choice>
              <mc:Fallback>
                <p:oleObj name="Equation" r:id="rId5" imgW="7315200" imgH="34671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3352800"/>
                        <a:ext cx="2209800" cy="1045497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Linear Probing</a:t>
            </a:r>
            <a:r>
              <a:rPr lang="en-US" dirty="0" smtClean="0"/>
              <a:t> -- Analysis</a:t>
            </a:r>
            <a:endParaRPr lang="en-US" dirty="0"/>
          </a:p>
        </p:txBody>
      </p:sp>
      <p:sp>
        <p:nvSpPr>
          <p:cNvPr id="689155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219200"/>
            <a:ext cx="7696200" cy="510540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2200" b="1" dirty="0" smtClean="0"/>
              <a:t>Example</a:t>
            </a:r>
            <a:r>
              <a:rPr lang="en-US" sz="2200" dirty="0" smtClean="0"/>
              <a:t>: Find the </a:t>
            </a:r>
            <a:r>
              <a:rPr lang="en-US" sz="2200" dirty="0"/>
              <a:t>average number of probes for a </a:t>
            </a:r>
            <a:r>
              <a:rPr lang="en-US" sz="2200" dirty="0" smtClean="0"/>
              <a:t>successful</a:t>
            </a:r>
          </a:p>
          <a:p>
            <a:pPr>
              <a:spcBef>
                <a:spcPts val="0"/>
              </a:spcBef>
              <a:buNone/>
            </a:pPr>
            <a:r>
              <a:rPr lang="en-US" sz="2200" dirty="0" smtClean="0"/>
              <a:t>search </a:t>
            </a:r>
            <a:r>
              <a:rPr lang="en-US" sz="2200" dirty="0"/>
              <a:t>and an unsuccessful search for this hash table</a:t>
            </a:r>
            <a:r>
              <a:rPr lang="en-US" sz="2200" dirty="0" smtClean="0"/>
              <a:t>? Use the</a:t>
            </a:r>
          </a:p>
          <a:p>
            <a:pPr>
              <a:spcBef>
                <a:spcPts val="0"/>
              </a:spcBef>
              <a:buNone/>
            </a:pPr>
            <a:r>
              <a:rPr lang="en-US" sz="2200" dirty="0" smtClean="0"/>
              <a:t>following hash function: </a:t>
            </a:r>
            <a:r>
              <a:rPr lang="en-US" sz="2200" b="1" dirty="0" err="1" smtClean="0">
                <a:solidFill>
                  <a:srgbClr val="C00000"/>
                </a:solidFill>
              </a:rPr>
              <a:t>h(x</a:t>
            </a:r>
            <a:r>
              <a:rPr lang="en-US" sz="2200" b="1" dirty="0" smtClean="0">
                <a:solidFill>
                  <a:srgbClr val="C00000"/>
                </a:solidFill>
              </a:rPr>
              <a:t>) = </a:t>
            </a:r>
            <a:r>
              <a:rPr lang="en-US" sz="2200" b="1" dirty="0" err="1" smtClean="0">
                <a:solidFill>
                  <a:srgbClr val="C00000"/>
                </a:solidFill>
              </a:rPr>
              <a:t>x</a:t>
            </a:r>
            <a:r>
              <a:rPr lang="en-US" sz="2200" b="1" dirty="0" smtClean="0">
                <a:solidFill>
                  <a:srgbClr val="C00000"/>
                </a:solidFill>
              </a:rPr>
              <a:t> mod 11</a:t>
            </a:r>
          </a:p>
          <a:p>
            <a:pPr>
              <a:spcBef>
                <a:spcPts val="0"/>
              </a:spcBef>
              <a:buNone/>
            </a:pPr>
            <a:endParaRPr lang="en-US" sz="1400" b="1" i="1" u="sng" dirty="0" smtClean="0"/>
          </a:p>
          <a:p>
            <a:pPr>
              <a:spcBef>
                <a:spcPts val="0"/>
              </a:spcBef>
              <a:buFontTx/>
              <a:buNone/>
            </a:pPr>
            <a:r>
              <a:rPr lang="en-US" sz="2200" b="1" i="1" u="sng" dirty="0" smtClean="0">
                <a:solidFill>
                  <a:srgbClr val="C00000"/>
                </a:solidFill>
              </a:rPr>
              <a:t>Successful Search</a:t>
            </a:r>
            <a:r>
              <a:rPr lang="en-US" sz="2200" b="1" i="1" dirty="0" smtClean="0">
                <a:solidFill>
                  <a:srgbClr val="C00000"/>
                </a:solidFill>
              </a:rPr>
              <a:t>: </a:t>
            </a:r>
            <a:r>
              <a:rPr lang="en-US" sz="2200" b="1" i="1" dirty="0" smtClean="0"/>
              <a:t>Try 20, 30, 2, 13, 25, 24, 10, 9</a:t>
            </a:r>
            <a:endParaRPr lang="en-US" sz="2200" b="1" i="1" dirty="0"/>
          </a:p>
          <a:p>
            <a:pPr lvl="1">
              <a:spcBef>
                <a:spcPts val="0"/>
              </a:spcBef>
              <a:buNone/>
            </a:pPr>
            <a:r>
              <a:rPr lang="en-US" sz="2200" b="1" dirty="0" smtClean="0"/>
              <a:t>20:</a:t>
            </a:r>
            <a:r>
              <a:rPr lang="en-US" sz="2200" dirty="0" smtClean="0"/>
              <a:t> 9  </a:t>
            </a:r>
            <a:r>
              <a:rPr lang="tr-TR" sz="2200" dirty="0" smtClean="0"/>
              <a:t>                      </a:t>
            </a:r>
            <a:r>
              <a:rPr lang="en-US" sz="2200" b="1" dirty="0" smtClean="0"/>
              <a:t>30: </a:t>
            </a:r>
            <a:r>
              <a:rPr lang="en-US" sz="2200" dirty="0" smtClean="0"/>
              <a:t>8             </a:t>
            </a:r>
            <a:r>
              <a:rPr lang="tr-TR" sz="2200" dirty="0" smtClean="0"/>
              <a:t>     </a:t>
            </a:r>
            <a:r>
              <a:rPr lang="en-US" sz="2200" dirty="0" smtClean="0"/>
              <a:t>  </a:t>
            </a:r>
            <a:r>
              <a:rPr lang="en-US" sz="2200" b="1" dirty="0" smtClean="0"/>
              <a:t> 2: </a:t>
            </a:r>
            <a:r>
              <a:rPr lang="en-US" sz="2200" dirty="0" smtClean="0"/>
              <a:t>2                   </a:t>
            </a:r>
            <a:r>
              <a:rPr lang="en-US" sz="2200" b="1" dirty="0" smtClean="0"/>
              <a:t>13: </a:t>
            </a:r>
            <a:r>
              <a:rPr lang="en-US" sz="2200" dirty="0" smtClean="0"/>
              <a:t>2,3       </a:t>
            </a:r>
          </a:p>
          <a:p>
            <a:pPr lvl="1">
              <a:spcBef>
                <a:spcPts val="0"/>
              </a:spcBef>
              <a:buNone/>
            </a:pPr>
            <a:r>
              <a:rPr lang="en-US" sz="2200" b="1" dirty="0" smtClean="0"/>
              <a:t>25:</a:t>
            </a:r>
            <a:r>
              <a:rPr lang="en-US" sz="2200" dirty="0" smtClean="0"/>
              <a:t> 3,</a:t>
            </a:r>
            <a:r>
              <a:rPr lang="tr-TR" sz="2200" dirty="0" smtClean="0"/>
              <a:t> </a:t>
            </a:r>
            <a:r>
              <a:rPr lang="en-US" sz="2200" dirty="0" smtClean="0"/>
              <a:t>4              </a:t>
            </a:r>
            <a:r>
              <a:rPr lang="tr-TR" sz="2200" dirty="0" smtClean="0"/>
              <a:t>      </a:t>
            </a:r>
            <a:r>
              <a:rPr lang="en-US" sz="2200" b="1" dirty="0" smtClean="0"/>
              <a:t>24: </a:t>
            </a:r>
            <a:r>
              <a:rPr lang="en-US" sz="2200" dirty="0" smtClean="0"/>
              <a:t>2,</a:t>
            </a:r>
            <a:r>
              <a:rPr lang="tr-TR" sz="2200" dirty="0" smtClean="0"/>
              <a:t> </a:t>
            </a:r>
            <a:r>
              <a:rPr lang="en-US" sz="2200" dirty="0" smtClean="0"/>
              <a:t>3,</a:t>
            </a:r>
            <a:r>
              <a:rPr lang="tr-TR" sz="2200" dirty="0" smtClean="0"/>
              <a:t> </a:t>
            </a:r>
            <a:r>
              <a:rPr lang="en-US" sz="2200" dirty="0" smtClean="0"/>
              <a:t>4,</a:t>
            </a:r>
            <a:r>
              <a:rPr lang="tr-TR" sz="2200" dirty="0" smtClean="0"/>
              <a:t> </a:t>
            </a:r>
            <a:r>
              <a:rPr lang="en-US" sz="2200" dirty="0" smtClean="0"/>
              <a:t>5   </a:t>
            </a:r>
            <a:r>
              <a:rPr lang="tr-TR" sz="2200" dirty="0" smtClean="0"/>
              <a:t> </a:t>
            </a:r>
            <a:r>
              <a:rPr lang="en-US" sz="2200" dirty="0" smtClean="0"/>
              <a:t>  </a:t>
            </a:r>
            <a:r>
              <a:rPr lang="en-US" sz="2200" b="1" dirty="0" smtClean="0"/>
              <a:t>10:</a:t>
            </a:r>
            <a:r>
              <a:rPr lang="tr-TR" sz="2200" b="1" dirty="0" smtClean="0"/>
              <a:t> </a:t>
            </a:r>
            <a:r>
              <a:rPr lang="en-US" sz="2200" dirty="0" smtClean="0"/>
              <a:t>10                </a:t>
            </a:r>
            <a:r>
              <a:rPr lang="tr-TR" sz="2200" dirty="0" smtClean="0"/>
              <a:t>  </a:t>
            </a:r>
            <a:r>
              <a:rPr lang="en-US" sz="2200" b="1" dirty="0" smtClean="0"/>
              <a:t>9: </a:t>
            </a:r>
            <a:r>
              <a:rPr lang="en-US" sz="2200" dirty="0" smtClean="0"/>
              <a:t>9,</a:t>
            </a:r>
            <a:r>
              <a:rPr lang="tr-TR" sz="2200" dirty="0" smtClean="0"/>
              <a:t> </a:t>
            </a:r>
            <a:r>
              <a:rPr lang="en-US" sz="2200" dirty="0" smtClean="0"/>
              <a:t>10,</a:t>
            </a:r>
            <a:r>
              <a:rPr lang="tr-TR" sz="2200" dirty="0" smtClean="0"/>
              <a:t> </a:t>
            </a:r>
            <a:r>
              <a:rPr lang="en-US" sz="2200" dirty="0" smtClean="0"/>
              <a:t>0</a:t>
            </a:r>
            <a:endParaRPr lang="en-US" sz="2200" dirty="0" smtClean="0">
              <a:sym typeface="Wingdings" charset="0"/>
            </a:endParaRPr>
          </a:p>
          <a:p>
            <a:pPr lvl="1">
              <a:spcBef>
                <a:spcPts val="0"/>
              </a:spcBef>
              <a:buNone/>
            </a:pPr>
            <a:r>
              <a:rPr lang="en-US" sz="2200" i="1" dirty="0" smtClean="0"/>
              <a:t>Avg. no of probes </a:t>
            </a:r>
            <a:r>
              <a:rPr lang="en-US" sz="2200" i="1" dirty="0"/>
              <a:t>= (1+1+1+2+2+4+1+3)/</a:t>
            </a:r>
            <a:r>
              <a:rPr lang="en-US" sz="2200" i="1" dirty="0" smtClean="0"/>
              <a:t>8 = 1.9</a:t>
            </a:r>
          </a:p>
          <a:p>
            <a:pPr>
              <a:spcBef>
                <a:spcPts val="0"/>
              </a:spcBef>
              <a:buNone/>
            </a:pPr>
            <a:endParaRPr lang="en-US" sz="1400" b="1" i="1" u="sng" dirty="0" smtClean="0">
              <a:solidFill>
                <a:srgbClr val="C00000"/>
              </a:solidFill>
            </a:endParaRPr>
          </a:p>
          <a:p>
            <a:pPr>
              <a:spcBef>
                <a:spcPts val="0"/>
              </a:spcBef>
              <a:buFontTx/>
              <a:buNone/>
            </a:pPr>
            <a:r>
              <a:rPr lang="en-US" sz="2200" b="1" i="1" u="sng" dirty="0" smtClean="0">
                <a:solidFill>
                  <a:srgbClr val="C00000"/>
                </a:solidFill>
              </a:rPr>
              <a:t>Unsuccessful Search</a:t>
            </a:r>
            <a:r>
              <a:rPr lang="en-US" sz="2200" b="1" i="1" dirty="0" smtClean="0">
                <a:solidFill>
                  <a:srgbClr val="C00000"/>
                </a:solidFill>
              </a:rPr>
              <a:t>: </a:t>
            </a:r>
            <a:r>
              <a:rPr lang="en-US" sz="2200" b="1" i="1" dirty="0" smtClean="0"/>
              <a:t>Try 0</a:t>
            </a:r>
            <a:r>
              <a:rPr lang="en-US" sz="2200" b="1" i="1" dirty="0"/>
              <a:t>, 1</a:t>
            </a:r>
            <a:r>
              <a:rPr lang="en-US" sz="2200" b="1" i="1" dirty="0" smtClean="0"/>
              <a:t>, 35, 3</a:t>
            </a:r>
            <a:r>
              <a:rPr lang="en-US" sz="2200" b="1" i="1" dirty="0"/>
              <a:t>, 4</a:t>
            </a:r>
            <a:r>
              <a:rPr lang="en-US" sz="2200" b="1" i="1" dirty="0" smtClean="0"/>
              <a:t>, 5, 6, 7, 8, </a:t>
            </a:r>
            <a:r>
              <a:rPr lang="en-US" sz="2200" b="1" i="1" dirty="0" smtClean="0"/>
              <a:t>31, 32</a:t>
            </a:r>
            <a:endParaRPr lang="en-US" sz="2200" b="1" i="1" u="sng" dirty="0" smtClean="0"/>
          </a:p>
          <a:p>
            <a:pPr lvl="1">
              <a:spcBef>
                <a:spcPts val="0"/>
              </a:spcBef>
              <a:buNone/>
            </a:pPr>
            <a:r>
              <a:rPr lang="en-US" sz="2200" dirty="0" smtClean="0"/>
              <a:t>0</a:t>
            </a:r>
            <a:r>
              <a:rPr lang="en-US" sz="2200" dirty="0"/>
              <a:t>: </a:t>
            </a:r>
            <a:r>
              <a:rPr lang="en-US" sz="2200" dirty="0" smtClean="0"/>
              <a:t>0</a:t>
            </a:r>
            <a:r>
              <a:rPr lang="en-US" sz="2200" dirty="0" smtClean="0"/>
              <a:t>, 1                 </a:t>
            </a:r>
            <a:r>
              <a:rPr lang="en-US" sz="2200" dirty="0" smtClean="0"/>
              <a:t>1</a:t>
            </a:r>
            <a:r>
              <a:rPr lang="en-US" sz="2200" dirty="0" smtClean="0"/>
              <a:t>: 1                          </a:t>
            </a:r>
            <a:r>
              <a:rPr lang="en-US" sz="2200" dirty="0" smtClean="0"/>
              <a:t>35: 2,</a:t>
            </a:r>
            <a:r>
              <a:rPr lang="tr-TR" sz="2200" dirty="0" smtClean="0"/>
              <a:t> </a:t>
            </a:r>
            <a:r>
              <a:rPr lang="en-US" sz="2200" dirty="0" smtClean="0"/>
              <a:t>3,</a:t>
            </a:r>
            <a:r>
              <a:rPr lang="tr-TR" sz="2200" dirty="0" smtClean="0"/>
              <a:t> </a:t>
            </a:r>
            <a:r>
              <a:rPr lang="en-US" sz="2200" dirty="0" smtClean="0"/>
              <a:t>4,</a:t>
            </a:r>
            <a:r>
              <a:rPr lang="tr-TR" sz="2200" dirty="0" smtClean="0"/>
              <a:t> </a:t>
            </a:r>
            <a:r>
              <a:rPr lang="en-US" sz="2200" dirty="0" smtClean="0"/>
              <a:t>5,</a:t>
            </a:r>
            <a:r>
              <a:rPr lang="tr-TR" sz="2200" dirty="0" smtClean="0"/>
              <a:t> </a:t>
            </a:r>
            <a:r>
              <a:rPr lang="en-US" sz="2200" dirty="0" smtClean="0"/>
              <a:t>6</a:t>
            </a:r>
          </a:p>
          <a:p>
            <a:pPr lvl="1">
              <a:spcBef>
                <a:spcPts val="0"/>
              </a:spcBef>
              <a:buNone/>
            </a:pPr>
            <a:r>
              <a:rPr lang="en-US" sz="2200" dirty="0" smtClean="0"/>
              <a:t>3</a:t>
            </a:r>
            <a:r>
              <a:rPr lang="en-US" sz="2200" dirty="0"/>
              <a:t>: </a:t>
            </a:r>
            <a:r>
              <a:rPr lang="en-US" sz="2200" dirty="0" smtClean="0"/>
              <a:t>3,</a:t>
            </a:r>
            <a:r>
              <a:rPr lang="tr-TR" sz="2200" dirty="0" smtClean="0"/>
              <a:t> </a:t>
            </a:r>
            <a:r>
              <a:rPr lang="en-US" sz="2200" dirty="0" smtClean="0"/>
              <a:t>4,</a:t>
            </a:r>
            <a:r>
              <a:rPr lang="tr-TR" sz="2200" dirty="0" smtClean="0"/>
              <a:t> </a:t>
            </a:r>
            <a:r>
              <a:rPr lang="en-US" sz="2200" dirty="0" smtClean="0"/>
              <a:t>5,</a:t>
            </a:r>
            <a:r>
              <a:rPr lang="tr-TR" sz="2200" dirty="0" smtClean="0"/>
              <a:t> </a:t>
            </a:r>
            <a:r>
              <a:rPr lang="en-US" sz="2200" dirty="0" smtClean="0"/>
              <a:t>6        4</a:t>
            </a:r>
            <a:r>
              <a:rPr lang="en-US" sz="2200" dirty="0"/>
              <a:t>: </a:t>
            </a:r>
            <a:r>
              <a:rPr lang="en-US" sz="2200" dirty="0" smtClean="0"/>
              <a:t>4,</a:t>
            </a:r>
            <a:r>
              <a:rPr lang="tr-TR" sz="2200" dirty="0" smtClean="0"/>
              <a:t> </a:t>
            </a:r>
            <a:r>
              <a:rPr lang="en-US" sz="2200" dirty="0" smtClean="0"/>
              <a:t>5,</a:t>
            </a:r>
            <a:r>
              <a:rPr lang="tr-TR" sz="2200" dirty="0" smtClean="0"/>
              <a:t> </a:t>
            </a:r>
            <a:r>
              <a:rPr lang="en-US" sz="2200" dirty="0" smtClean="0"/>
              <a:t>6   </a:t>
            </a:r>
            <a:r>
              <a:rPr lang="en-US" sz="2200" dirty="0" smtClean="0"/>
              <a:t>             </a:t>
            </a:r>
            <a:r>
              <a:rPr lang="tr-TR" sz="2200" dirty="0" smtClean="0"/>
              <a:t> </a:t>
            </a:r>
            <a:r>
              <a:rPr lang="en-US" sz="2200" dirty="0" smtClean="0"/>
              <a:t> </a:t>
            </a:r>
            <a:r>
              <a:rPr lang="en-US" sz="2200" dirty="0" smtClean="0"/>
              <a:t>5</a:t>
            </a:r>
            <a:r>
              <a:rPr lang="en-US" sz="2200" dirty="0"/>
              <a:t>: </a:t>
            </a:r>
            <a:r>
              <a:rPr lang="en-US" sz="2200" dirty="0" smtClean="0"/>
              <a:t>5,</a:t>
            </a:r>
            <a:r>
              <a:rPr lang="tr-TR" sz="2200" dirty="0" smtClean="0"/>
              <a:t> </a:t>
            </a:r>
            <a:r>
              <a:rPr lang="en-US" sz="2200" dirty="0" smtClean="0"/>
              <a:t>6</a:t>
            </a:r>
          </a:p>
          <a:p>
            <a:pPr lvl="1">
              <a:spcBef>
                <a:spcPts val="0"/>
              </a:spcBef>
              <a:buNone/>
            </a:pPr>
            <a:r>
              <a:rPr lang="en-US" sz="2200" dirty="0" smtClean="0"/>
              <a:t>6</a:t>
            </a:r>
            <a:r>
              <a:rPr lang="en-US" sz="2200" dirty="0" smtClean="0"/>
              <a:t>: 6                   </a:t>
            </a:r>
            <a:r>
              <a:rPr lang="tr-TR" sz="2200" dirty="0" smtClean="0"/>
              <a:t> </a:t>
            </a:r>
            <a:r>
              <a:rPr lang="en-US" sz="2200" dirty="0" smtClean="0"/>
              <a:t> </a:t>
            </a:r>
            <a:r>
              <a:rPr lang="en-US" sz="2200" dirty="0" smtClean="0"/>
              <a:t>7</a:t>
            </a:r>
            <a:r>
              <a:rPr lang="en-US" sz="2200" dirty="0"/>
              <a:t>: </a:t>
            </a:r>
            <a:r>
              <a:rPr lang="en-US" sz="2200" dirty="0" smtClean="0"/>
              <a:t>7   </a:t>
            </a:r>
            <a:r>
              <a:rPr lang="en-US" sz="2200" dirty="0" smtClean="0"/>
              <a:t>                </a:t>
            </a:r>
            <a:r>
              <a:rPr lang="tr-TR" sz="2200" dirty="0" smtClean="0"/>
              <a:t> </a:t>
            </a:r>
            <a:r>
              <a:rPr lang="en-US" sz="2200" dirty="0" smtClean="0"/>
              <a:t>       </a:t>
            </a:r>
            <a:r>
              <a:rPr lang="en-US" sz="2200" dirty="0" smtClean="0"/>
              <a:t>8</a:t>
            </a:r>
            <a:r>
              <a:rPr lang="en-US" sz="2200" dirty="0"/>
              <a:t>: </a:t>
            </a:r>
            <a:r>
              <a:rPr lang="en-US" sz="2200" dirty="0" smtClean="0"/>
              <a:t>8,</a:t>
            </a:r>
            <a:r>
              <a:rPr lang="tr-TR" sz="2200" dirty="0" smtClean="0"/>
              <a:t> </a:t>
            </a:r>
            <a:r>
              <a:rPr lang="en-US" sz="2200" dirty="0" smtClean="0"/>
              <a:t>9,</a:t>
            </a:r>
            <a:r>
              <a:rPr lang="tr-TR" sz="2200" dirty="0" smtClean="0"/>
              <a:t> </a:t>
            </a:r>
            <a:r>
              <a:rPr lang="en-US" sz="2200" dirty="0" smtClean="0"/>
              <a:t>10,</a:t>
            </a:r>
            <a:r>
              <a:rPr lang="tr-TR" sz="2200" dirty="0" smtClean="0"/>
              <a:t> </a:t>
            </a:r>
            <a:r>
              <a:rPr lang="en-US" sz="2200" dirty="0" smtClean="0"/>
              <a:t>0,</a:t>
            </a:r>
            <a:r>
              <a:rPr lang="tr-TR" sz="2200" dirty="0" smtClean="0"/>
              <a:t> </a:t>
            </a:r>
            <a:r>
              <a:rPr lang="en-US" sz="2200" dirty="0" smtClean="0"/>
              <a:t>1</a:t>
            </a:r>
          </a:p>
          <a:p>
            <a:pPr lvl="1">
              <a:spcBef>
                <a:spcPts val="0"/>
              </a:spcBef>
              <a:buNone/>
            </a:pPr>
            <a:r>
              <a:rPr lang="en-US" sz="2200" dirty="0" smtClean="0"/>
              <a:t>31: 9, 10, 0, 1    32</a:t>
            </a:r>
            <a:r>
              <a:rPr lang="en-US" sz="2200" dirty="0"/>
              <a:t>: 10</a:t>
            </a:r>
            <a:r>
              <a:rPr lang="en-US" sz="2200" dirty="0" smtClean="0"/>
              <a:t>, 0, 1</a:t>
            </a:r>
            <a:endParaRPr lang="en-US" sz="2200" dirty="0"/>
          </a:p>
          <a:p>
            <a:pPr lvl="1">
              <a:spcBef>
                <a:spcPts val="0"/>
              </a:spcBef>
              <a:buNone/>
            </a:pPr>
            <a:r>
              <a:rPr lang="en-US" sz="2200" i="1" dirty="0" smtClean="0"/>
              <a:t>Avg. no of probes =(</a:t>
            </a:r>
            <a:r>
              <a:rPr lang="en-US" sz="2200" i="1" dirty="0" smtClean="0"/>
              <a:t>2+1+5+4+3+2+1+1+5+4+3</a:t>
            </a:r>
            <a:r>
              <a:rPr lang="en-US" sz="2200" i="1" dirty="0" smtClean="0"/>
              <a:t>)/</a:t>
            </a:r>
            <a:r>
              <a:rPr lang="en-US" sz="2200" i="1" dirty="0" smtClean="0"/>
              <a:t>11 </a:t>
            </a:r>
            <a:r>
              <a:rPr lang="en-US" sz="2200" i="1" dirty="0" smtClean="0"/>
              <a:t>= </a:t>
            </a:r>
            <a:r>
              <a:rPr lang="en-US" sz="2200" i="1" dirty="0" smtClean="0"/>
              <a:t>2.8</a:t>
            </a:r>
            <a:endParaRPr lang="en-US" sz="2200" i="1" dirty="0" smtClean="0"/>
          </a:p>
          <a:p>
            <a:pPr>
              <a:spcBef>
                <a:spcPts val="0"/>
              </a:spcBef>
              <a:buFontTx/>
              <a:buNone/>
            </a:pPr>
            <a:endParaRPr lang="en-US" sz="2200" i="1" dirty="0" smtClean="0"/>
          </a:p>
          <a:p>
            <a:pPr>
              <a:spcBef>
                <a:spcPts val="0"/>
              </a:spcBef>
            </a:pPr>
            <a:endParaRPr lang="en-US" sz="2200" b="1" i="1" dirty="0"/>
          </a:p>
        </p:txBody>
      </p:sp>
      <p:sp>
        <p:nvSpPr>
          <p:cNvPr id="5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CS202 - Fundamental Structures of Computer Science II</a:t>
            </a:r>
          </a:p>
        </p:txBody>
      </p:sp>
      <p:sp>
        <p:nvSpPr>
          <p:cNvPr id="5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E0C09-73D0-6342-A060-6B9AC1F379B8}" type="slidenum">
              <a:rPr lang="en-US"/>
              <a:pPr/>
              <a:t>33</a:t>
            </a:fld>
            <a:endParaRPr lang="en-US"/>
          </a:p>
        </p:txBody>
      </p:sp>
      <p:graphicFrame>
        <p:nvGraphicFramePr>
          <p:cNvPr id="689156" name="Group 4"/>
          <p:cNvGraphicFramePr>
            <a:graphicFrameLocks noGrp="1"/>
          </p:cNvGraphicFramePr>
          <p:nvPr/>
        </p:nvGraphicFramePr>
        <p:xfrm>
          <a:off x="8001000" y="1600200"/>
          <a:ext cx="1295400" cy="4396740"/>
        </p:xfrm>
        <a:graphic>
          <a:graphicData uri="http://schemas.openxmlformats.org/drawingml/2006/table">
            <a:tbl>
              <a:tblPr/>
              <a:tblGrid>
                <a:gridCol w="533400"/>
                <a:gridCol w="762000"/>
              </a:tblGrid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0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1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2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3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4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5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6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7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8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9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10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495300" y="228600"/>
            <a:ext cx="9182100" cy="8382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Quadratic Probing &amp; Double Hashing -- Analysis </a:t>
            </a:r>
            <a:endParaRPr lang="en-US" sz="3600" dirty="0"/>
          </a:p>
        </p:txBody>
      </p:sp>
      <p:sp>
        <p:nvSpPr>
          <p:cNvPr id="691203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219200"/>
            <a:ext cx="9296400" cy="106680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sz="2800" dirty="0" smtClean="0"/>
              <a:t>The approximate average number of comparisons (probes)  that a search requires is given as follows:</a:t>
            </a:r>
            <a:endParaRPr lang="en-US" sz="2800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CS202 - Fundamental Structures of Computer Science II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F603D-115F-C14E-9ED4-7DE2637BFAF2}" type="slidenum">
              <a:rPr lang="en-US"/>
              <a:pPr/>
              <a:t>34</a:t>
            </a:fld>
            <a:endParaRPr lang="en-US"/>
          </a:p>
        </p:txBody>
      </p:sp>
      <p:sp>
        <p:nvSpPr>
          <p:cNvPr id="691205" name="Text Box 5"/>
          <p:cNvSpPr txBox="1">
            <a:spLocks noChangeArrowheads="1"/>
          </p:cNvSpPr>
          <p:nvPr/>
        </p:nvSpPr>
        <p:spPr bwMode="auto">
          <a:xfrm>
            <a:off x="6019800" y="2667000"/>
            <a:ext cx="311545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1" dirty="0"/>
              <a:t>for a successful search</a:t>
            </a:r>
          </a:p>
        </p:txBody>
      </p:sp>
      <p:sp>
        <p:nvSpPr>
          <p:cNvPr id="691206" name="Text Box 6"/>
          <p:cNvSpPr txBox="1">
            <a:spLocks noChangeArrowheads="1"/>
          </p:cNvSpPr>
          <p:nvPr/>
        </p:nvSpPr>
        <p:spPr bwMode="auto">
          <a:xfrm>
            <a:off x="6019800" y="4262735"/>
            <a:ext cx="357712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1" dirty="0"/>
              <a:t>for an unsuccessful search</a:t>
            </a:r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>
          <a:xfrm>
            <a:off x="381000" y="5181600"/>
            <a:ext cx="9220200" cy="1066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 algn="l" defTabSz="457200" eaLnBrk="1" fontAlgn="auto" hangingPunct="1">
              <a:spcBef>
                <a:spcPts val="0"/>
              </a:spcBef>
              <a:spcAft>
                <a:spcPts val="0"/>
              </a:spcAft>
              <a:buFont typeface="Arial"/>
              <a:buChar char="•"/>
            </a:pPr>
            <a:r>
              <a:rPr lang="en-US" sz="2800" dirty="0" smtClean="0">
                <a:latin typeface="Calibri"/>
                <a:cs typeface="Calibri"/>
              </a:rPr>
              <a:t>On average, both methods require fewer comparisons than</a:t>
            </a:r>
            <a:r>
              <a:rPr lang="tr-TR" sz="2800" dirty="0" smtClean="0">
                <a:latin typeface="Calibri"/>
                <a:cs typeface="Calibri"/>
              </a:rPr>
              <a:t> </a:t>
            </a:r>
            <a:r>
              <a:rPr lang="en-US" sz="2800" dirty="0" smtClean="0">
                <a:latin typeface="Calibri"/>
                <a:cs typeface="Calibri"/>
              </a:rPr>
              <a:t>linear probing.</a:t>
            </a:r>
          </a:p>
          <a:p>
            <a:pPr marL="342900" lvl="0" indent="-342900" algn="l" defTabSz="457200" eaLnBrk="1" fontAlgn="auto" hangingPunct="1">
              <a:spcBef>
                <a:spcPts val="0"/>
              </a:spcBef>
              <a:spcAft>
                <a:spcPts val="0"/>
              </a:spcAft>
              <a:buFont typeface="Arial"/>
              <a:buChar char="•"/>
            </a:pPr>
            <a:endParaRPr lang="en-US" sz="2800" dirty="0" smtClean="0">
              <a:latin typeface="Calibri"/>
              <a:cs typeface="Calibri"/>
            </a:endParaRPr>
          </a:p>
        </p:txBody>
      </p:sp>
      <p:graphicFrame>
        <p:nvGraphicFramePr>
          <p:cNvPr id="717828" name="Object 4"/>
          <p:cNvGraphicFramePr>
            <a:graphicFrameLocks noChangeAspect="1"/>
          </p:cNvGraphicFramePr>
          <p:nvPr/>
        </p:nvGraphicFramePr>
        <p:xfrm>
          <a:off x="990600" y="2463800"/>
          <a:ext cx="4343400" cy="96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852" name="Equation" r:id="rId3" imgW="7315200" imgH="1625600" progId="Equation.3">
                  <p:embed/>
                </p:oleObj>
              </mc:Choice>
              <mc:Fallback>
                <p:oleObj name="Equation" r:id="rId3" imgW="7315200" imgH="16256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2463800"/>
                        <a:ext cx="4343400" cy="965200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829" name="Object 5"/>
          <p:cNvGraphicFramePr>
            <a:graphicFrameLocks noChangeAspect="1"/>
          </p:cNvGraphicFramePr>
          <p:nvPr/>
        </p:nvGraphicFramePr>
        <p:xfrm>
          <a:off x="1066800" y="3987800"/>
          <a:ext cx="863600" cy="96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853" name="Equation" r:id="rId5" imgW="7315200" imgH="8102600" progId="Equation.3">
                  <p:embed/>
                </p:oleObj>
              </mc:Choice>
              <mc:Fallback>
                <p:oleObj name="Equation" r:id="rId5" imgW="7315200" imgH="81026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3987800"/>
                        <a:ext cx="863600" cy="965200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495300" y="228600"/>
            <a:ext cx="9182100" cy="838200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1"/>
                </a:solidFill>
              </a:rPr>
              <a:t>The relative efficiency of</a:t>
            </a:r>
            <a:r>
              <a:rPr lang="en-US" dirty="0" smtClean="0">
                <a:solidFill>
                  <a:schemeClr val="tx1"/>
                </a:solidFill>
              </a:rPr>
              <a:t/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four </a:t>
            </a:r>
            <a:r>
              <a:rPr lang="en-US" dirty="0">
                <a:solidFill>
                  <a:schemeClr val="tx1"/>
                </a:solidFill>
              </a:rPr>
              <a:t>collision-resolution methods</a:t>
            </a:r>
            <a:endParaRPr lang="en-US" i="1" dirty="0">
              <a:solidFill>
                <a:schemeClr val="tx1"/>
              </a:solidFill>
            </a:endParaRPr>
          </a:p>
        </p:txBody>
      </p:sp>
      <p:pic>
        <p:nvPicPr>
          <p:cNvPr id="693251" name="Picture 3" descr="Carrano1250.pct                                                000C8735 The Brain                      B3A96F87: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600200"/>
            <a:ext cx="7772400" cy="4851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6F163-A9EC-0C43-8150-BC4EE024F0B6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42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What Constitutes a Good Hash Function</a:t>
            </a:r>
          </a:p>
        </p:txBody>
      </p:sp>
      <p:sp>
        <p:nvSpPr>
          <p:cNvPr id="694275" name="Rectangle 3"/>
          <p:cNvSpPr>
            <a:spLocks noGrp="1" noChangeArrowheads="1"/>
          </p:cNvSpPr>
          <p:nvPr>
            <p:ph idx="1"/>
          </p:nvPr>
        </p:nvSpPr>
        <p:spPr>
          <a:xfrm>
            <a:off x="495300" y="1143000"/>
            <a:ext cx="9105900" cy="5257799"/>
          </a:xfrm>
        </p:spPr>
        <p:txBody>
          <a:bodyPr>
            <a:noAutofit/>
          </a:bodyPr>
          <a:lstStyle/>
          <a:p>
            <a:pPr marL="457200" indent="-457200">
              <a:spcBef>
                <a:spcPts val="0"/>
              </a:spcBef>
            </a:pPr>
            <a:r>
              <a:rPr lang="en-US" sz="3000" dirty="0" smtClean="0"/>
              <a:t>A hash function should be </a:t>
            </a:r>
            <a:r>
              <a:rPr lang="en-US" sz="3000" b="1" dirty="0" smtClean="0">
                <a:solidFill>
                  <a:srgbClr val="C00000"/>
                </a:solidFill>
              </a:rPr>
              <a:t>easy</a:t>
            </a:r>
            <a:r>
              <a:rPr lang="en-US" sz="3000" dirty="0" smtClean="0"/>
              <a:t> and </a:t>
            </a:r>
            <a:r>
              <a:rPr lang="en-US" sz="3000" b="1" dirty="0" smtClean="0">
                <a:solidFill>
                  <a:srgbClr val="C00000"/>
                </a:solidFill>
              </a:rPr>
              <a:t>fast</a:t>
            </a:r>
            <a:r>
              <a:rPr lang="en-US" sz="3000" dirty="0" smtClean="0"/>
              <a:t> to compute.</a:t>
            </a:r>
          </a:p>
          <a:p>
            <a:pPr marL="2628900" lvl="5" indent="-457200">
              <a:spcBef>
                <a:spcPts val="0"/>
              </a:spcBef>
            </a:pPr>
            <a:endParaRPr lang="en-US" sz="1800" dirty="0" smtClean="0"/>
          </a:p>
          <a:p>
            <a:pPr marL="457200" indent="-457200">
              <a:spcBef>
                <a:spcPts val="0"/>
              </a:spcBef>
            </a:pPr>
            <a:r>
              <a:rPr lang="en-US" sz="3000" dirty="0" smtClean="0"/>
              <a:t>A </a:t>
            </a:r>
            <a:r>
              <a:rPr lang="en-US" sz="3000" dirty="0"/>
              <a:t>hash function should </a:t>
            </a:r>
            <a:r>
              <a:rPr lang="en-US" sz="3000" b="1" dirty="0">
                <a:solidFill>
                  <a:srgbClr val="C00000"/>
                </a:solidFill>
              </a:rPr>
              <a:t>scatter the data evenly </a:t>
            </a:r>
            <a:r>
              <a:rPr lang="en-US" sz="3000" dirty="0"/>
              <a:t>throughout the hash table.</a:t>
            </a:r>
          </a:p>
          <a:p>
            <a:pPr marL="800100" lvl="1" indent="-342900">
              <a:spcBef>
                <a:spcPts val="0"/>
              </a:spcBef>
            </a:pPr>
            <a:r>
              <a:rPr lang="en-US" sz="2600" dirty="0"/>
              <a:t>How well does the hash function scatter random data?</a:t>
            </a:r>
          </a:p>
          <a:p>
            <a:pPr marL="800100" lvl="1" indent="-342900">
              <a:spcBef>
                <a:spcPts val="0"/>
              </a:spcBef>
            </a:pPr>
            <a:r>
              <a:rPr lang="en-US" sz="2600" dirty="0"/>
              <a:t>How well does the hash function scatter non-random data</a:t>
            </a:r>
            <a:r>
              <a:rPr lang="en-US" sz="2600" dirty="0" smtClean="0"/>
              <a:t>?</a:t>
            </a:r>
          </a:p>
          <a:p>
            <a:pPr marL="2571750" lvl="5" indent="-342900">
              <a:spcBef>
                <a:spcPts val="0"/>
              </a:spcBef>
            </a:pPr>
            <a:endParaRPr lang="en-US" sz="1800" dirty="0" smtClean="0"/>
          </a:p>
          <a:p>
            <a:pPr marL="457200" indent="-457200">
              <a:spcBef>
                <a:spcPts val="0"/>
              </a:spcBef>
            </a:pPr>
            <a:r>
              <a:rPr lang="en-US" sz="3000" dirty="0"/>
              <a:t>Two general principles :</a:t>
            </a:r>
          </a:p>
          <a:p>
            <a:pPr marL="800100" lvl="1" indent="-342900">
              <a:spcBef>
                <a:spcPts val="0"/>
              </a:spcBef>
              <a:buFontTx/>
              <a:buAutoNum type="arabicPeriod"/>
            </a:pPr>
            <a:r>
              <a:rPr lang="en-US" sz="2600" dirty="0"/>
              <a:t>The hash function should use entire key in the calculation.</a:t>
            </a:r>
          </a:p>
          <a:p>
            <a:pPr marL="800100" lvl="1" indent="-342900">
              <a:spcBef>
                <a:spcPts val="0"/>
              </a:spcBef>
              <a:buFontTx/>
              <a:buAutoNum type="arabicPeriod"/>
            </a:pPr>
            <a:r>
              <a:rPr lang="en-US" sz="2600" dirty="0"/>
              <a:t>If a hash function uses modulo arithmetic, the table size should be prime.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CS202 - Fundamental Structures of Computer Science II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4ACD7-7AE7-5240-A610-26887F076BA6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Example: Hash Functions for Strings</a:t>
            </a:r>
            <a:endParaRPr lang="tr-TR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AE1E9-EB66-5449-9127-3CB26D168665}" type="slidenum">
              <a:rPr lang="en-US" smtClean="0"/>
              <a:pPr/>
              <a:t>37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1433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2BEF053-1CB1-4B75-AD9E-5BCFBC1B3C12}" type="slidenum">
              <a:rPr lang="en-US"/>
              <a:pPr/>
              <a:t>38</a:t>
            </a:fld>
            <a:endParaRPr lang="en-US"/>
          </a:p>
        </p:txBody>
      </p:sp>
      <p:sp>
        <p:nvSpPr>
          <p:cNvPr id="143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Hash Function 1</a:t>
            </a:r>
          </a:p>
        </p:txBody>
      </p:sp>
      <p:sp>
        <p:nvSpPr>
          <p:cNvPr id="1434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42950" y="1143000"/>
            <a:ext cx="8420100" cy="533400"/>
          </a:xfrm>
        </p:spPr>
        <p:txBody>
          <a:bodyPr/>
          <a:lstStyle/>
          <a:p>
            <a:pPr eaLnBrk="1" hangingPunct="1"/>
            <a:r>
              <a:rPr lang="en-US" sz="2400" dirty="0" smtClean="0">
                <a:solidFill>
                  <a:srgbClr val="FF0000"/>
                </a:solidFill>
              </a:rPr>
              <a:t>Add up the ASCII values </a:t>
            </a:r>
            <a:r>
              <a:rPr lang="en-US" sz="2400" dirty="0" smtClean="0"/>
              <a:t>of all  characters of the key.</a:t>
            </a:r>
          </a:p>
          <a:p>
            <a:pPr eaLnBrk="1" hangingPunct="1"/>
            <a:endParaRPr lang="en-US" sz="2400" dirty="0" smtClean="0"/>
          </a:p>
        </p:txBody>
      </p:sp>
      <p:sp>
        <p:nvSpPr>
          <p:cNvPr id="14342" name="Text Box 4"/>
          <p:cNvSpPr txBox="1">
            <a:spLocks noChangeArrowheads="1"/>
          </p:cNvSpPr>
          <p:nvPr/>
        </p:nvSpPr>
        <p:spPr bwMode="auto">
          <a:xfrm>
            <a:off x="990600" y="1676400"/>
            <a:ext cx="8172450" cy="22987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sz="1800">
                <a:latin typeface="Courier New" pitchFamily="49" charset="0"/>
              </a:rPr>
              <a:t>int hash(const string &amp;key, int tableSize)</a:t>
            </a:r>
          </a:p>
          <a:p>
            <a:pPr algn="l"/>
            <a:r>
              <a:rPr lang="en-US" sz="1800">
                <a:latin typeface="Courier New" pitchFamily="49" charset="0"/>
              </a:rPr>
              <a:t>{</a:t>
            </a:r>
          </a:p>
          <a:p>
            <a:pPr algn="l"/>
            <a:r>
              <a:rPr lang="en-US" sz="1800">
                <a:latin typeface="Courier New" pitchFamily="49" charset="0"/>
              </a:rPr>
              <a:t>	int hasVal = 0; </a:t>
            </a:r>
          </a:p>
          <a:p>
            <a:pPr algn="l"/>
            <a:r>
              <a:rPr lang="en-US" sz="1800">
                <a:latin typeface="Courier New" pitchFamily="49" charset="0"/>
              </a:rPr>
              <a:t>	</a:t>
            </a:r>
          </a:p>
          <a:p>
            <a:pPr algn="l"/>
            <a:r>
              <a:rPr lang="en-US" sz="1800">
                <a:latin typeface="Courier New" pitchFamily="49" charset="0"/>
              </a:rPr>
              <a:t>	for (int i = 0; i &lt; key.length(); i++)</a:t>
            </a:r>
          </a:p>
          <a:p>
            <a:pPr algn="l"/>
            <a:r>
              <a:rPr lang="en-US" sz="1800">
                <a:latin typeface="Courier New" pitchFamily="49" charset="0"/>
              </a:rPr>
              <a:t>		hashVal += key[i]; </a:t>
            </a:r>
          </a:p>
          <a:p>
            <a:pPr algn="l"/>
            <a:r>
              <a:rPr lang="en-US" sz="1800">
                <a:latin typeface="Courier New" pitchFamily="49" charset="0"/>
              </a:rPr>
              <a:t>	return hashVal % tableSize; </a:t>
            </a:r>
          </a:p>
          <a:p>
            <a:pPr algn="l"/>
            <a:r>
              <a:rPr lang="en-US" sz="1800">
                <a:latin typeface="Courier New" pitchFamily="49" charset="0"/>
              </a:rPr>
              <a:t>}</a:t>
            </a:r>
          </a:p>
        </p:txBody>
      </p:sp>
      <p:sp>
        <p:nvSpPr>
          <p:cNvPr id="14343" name="Text Box 5"/>
          <p:cNvSpPr txBox="1">
            <a:spLocks noChangeArrowheads="1"/>
          </p:cNvSpPr>
          <p:nvPr/>
        </p:nvSpPr>
        <p:spPr bwMode="auto">
          <a:xfrm>
            <a:off x="990600" y="5105400"/>
            <a:ext cx="8007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tr-TR"/>
          </a:p>
        </p:txBody>
      </p:sp>
      <p:sp>
        <p:nvSpPr>
          <p:cNvPr id="14344" name="Rectangle 6"/>
          <p:cNvSpPr>
            <a:spLocks noChangeArrowheads="1"/>
          </p:cNvSpPr>
          <p:nvPr/>
        </p:nvSpPr>
        <p:spPr bwMode="auto">
          <a:xfrm>
            <a:off x="908050" y="4191000"/>
            <a:ext cx="84201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>
              <a:spcBef>
                <a:spcPct val="20000"/>
              </a:spcBef>
              <a:buFontTx/>
              <a:buChar char="•"/>
            </a:pPr>
            <a:r>
              <a:rPr lang="en-US" dirty="0"/>
              <a:t>Simple to implement and fast.</a:t>
            </a:r>
          </a:p>
          <a:p>
            <a:pPr marL="342900" indent="-342900" algn="l">
              <a:spcBef>
                <a:spcPct val="20000"/>
              </a:spcBef>
              <a:buFontTx/>
              <a:buChar char="•"/>
            </a:pPr>
            <a:r>
              <a:rPr lang="en-US" dirty="0"/>
              <a:t>However, if the table size is large, the function does not distribute the keys well.</a:t>
            </a:r>
          </a:p>
          <a:p>
            <a:pPr marL="742950" lvl="1" indent="-285750" algn="l">
              <a:spcBef>
                <a:spcPct val="20000"/>
              </a:spcBef>
              <a:buFontTx/>
              <a:buChar char="•"/>
            </a:pPr>
            <a:r>
              <a:rPr lang="en-US" sz="2000" dirty="0"/>
              <a:t>e.g. Table size =10000, key length &lt;= 8, the hash function can assume values only between 0 and 1016</a:t>
            </a:r>
          </a:p>
          <a:p>
            <a:pPr marL="342900" indent="-342900" algn="l">
              <a:spcBef>
                <a:spcPct val="20000"/>
              </a:spcBef>
              <a:buFontTx/>
              <a:buChar char="•"/>
            </a:pP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1536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D4E262B-1179-43FC-B686-F8D9E90A3300}" type="slidenum">
              <a:rPr lang="en-US"/>
              <a:pPr/>
              <a:t>39</a:t>
            </a:fld>
            <a:endParaRPr lang="en-US"/>
          </a:p>
        </p:txBody>
      </p:sp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Hash Function 2</a:t>
            </a:r>
          </a:p>
        </p:txBody>
      </p:sp>
      <p:sp>
        <p:nvSpPr>
          <p:cNvPr id="1536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42950" y="1219200"/>
            <a:ext cx="8420100" cy="609600"/>
          </a:xfrm>
        </p:spPr>
        <p:txBody>
          <a:bodyPr/>
          <a:lstStyle/>
          <a:p>
            <a:pPr eaLnBrk="1" hangingPunct="1"/>
            <a:r>
              <a:rPr lang="en-US" sz="2600" dirty="0" smtClean="0">
                <a:solidFill>
                  <a:srgbClr val="FF0000"/>
                </a:solidFill>
              </a:rPr>
              <a:t>Examine only the first 3 characters of the key.</a:t>
            </a:r>
          </a:p>
        </p:txBody>
      </p:sp>
      <p:sp>
        <p:nvSpPr>
          <p:cNvPr id="15366" name="Text Box 5"/>
          <p:cNvSpPr txBox="1">
            <a:spLocks noChangeArrowheads="1"/>
          </p:cNvSpPr>
          <p:nvPr/>
        </p:nvSpPr>
        <p:spPr bwMode="auto">
          <a:xfrm>
            <a:off x="330200" y="1981201"/>
            <a:ext cx="9245600" cy="148431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l"/>
            <a:r>
              <a:rPr lang="en-US" sz="1800">
                <a:latin typeface="Courier New" pitchFamily="49" charset="0"/>
              </a:rPr>
              <a:t>int </a:t>
            </a:r>
            <a:r>
              <a:rPr lang="en-US" sz="1800" b="1">
                <a:latin typeface="Courier New" pitchFamily="49" charset="0"/>
              </a:rPr>
              <a:t>hash</a:t>
            </a:r>
            <a:r>
              <a:rPr lang="en-US" sz="1800">
                <a:latin typeface="Courier New" pitchFamily="49" charset="0"/>
              </a:rPr>
              <a:t> (const string &amp;key, int tableSize)</a:t>
            </a:r>
          </a:p>
          <a:p>
            <a:pPr algn="l"/>
            <a:r>
              <a:rPr lang="en-US" sz="1800">
                <a:latin typeface="Courier New" pitchFamily="49" charset="0"/>
              </a:rPr>
              <a:t>{</a:t>
            </a:r>
          </a:p>
          <a:p>
            <a:pPr algn="l"/>
            <a:r>
              <a:rPr lang="en-US" sz="1800">
                <a:latin typeface="Courier New" pitchFamily="49" charset="0"/>
              </a:rPr>
              <a:t>	return (key[0]+27 * key[1] + 729*key[2]) % tableSize; 	</a:t>
            </a:r>
          </a:p>
          <a:p>
            <a:pPr algn="l"/>
            <a:r>
              <a:rPr lang="en-US" sz="1800">
                <a:latin typeface="Courier New" pitchFamily="49" charset="0"/>
              </a:rPr>
              <a:t>}</a:t>
            </a:r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577850" y="3886200"/>
            <a:ext cx="85852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>
              <a:spcBef>
                <a:spcPct val="50000"/>
              </a:spcBef>
              <a:buFontTx/>
              <a:buChar char="•"/>
            </a:pPr>
            <a:r>
              <a:rPr lang="en-US" dirty="0"/>
              <a:t>In theory, </a:t>
            </a:r>
            <a:r>
              <a:rPr lang="en-US" b="1" dirty="0"/>
              <a:t>26</a:t>
            </a:r>
            <a:r>
              <a:rPr lang="en-US" dirty="0"/>
              <a:t> * </a:t>
            </a:r>
            <a:r>
              <a:rPr lang="en-US" b="1" dirty="0"/>
              <a:t>26</a:t>
            </a:r>
            <a:r>
              <a:rPr lang="en-US" dirty="0"/>
              <a:t> * </a:t>
            </a:r>
            <a:r>
              <a:rPr lang="en-US" b="1" dirty="0"/>
              <a:t>26</a:t>
            </a:r>
            <a:r>
              <a:rPr lang="en-US" dirty="0"/>
              <a:t> = </a:t>
            </a:r>
            <a:r>
              <a:rPr lang="en-US" b="1" dirty="0"/>
              <a:t>17576</a:t>
            </a:r>
            <a:r>
              <a:rPr lang="en-US" dirty="0"/>
              <a:t> different words can be generated. However, English is not random, only  </a:t>
            </a:r>
            <a:r>
              <a:rPr lang="en-US" b="1" dirty="0"/>
              <a:t>2851</a:t>
            </a:r>
            <a:r>
              <a:rPr lang="en-US" dirty="0"/>
              <a:t> different combinations are possible.</a:t>
            </a:r>
            <a:r>
              <a:rPr lang="en-US" sz="1600" dirty="0">
                <a:latin typeface="Arial" charset="0"/>
              </a:rPr>
              <a:t> 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SzPct val="70000"/>
              <a:buFontTx/>
              <a:buChar char="•"/>
            </a:pPr>
            <a:r>
              <a:rPr lang="en-US" dirty="0"/>
              <a:t>Thus, this function although easily computable, is also not appropriate if the hash table is reasonably large.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Hash Function</a:t>
            </a:r>
            <a:r>
              <a:rPr lang="en-US" dirty="0" smtClean="0"/>
              <a:t> -- </a:t>
            </a:r>
            <a:r>
              <a:rPr lang="en-US" dirty="0"/>
              <a:t>Address Calculator</a:t>
            </a: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CS202 - Fundamental Structures of Computer Science II</a:t>
            </a:r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9C001-4BE8-584F-9DD9-16B33BF063FF}" type="slidenum">
              <a:rPr lang="en-US"/>
              <a:pPr/>
              <a:t>4</a:t>
            </a:fld>
            <a:endParaRPr lang="en-US"/>
          </a:p>
        </p:txBody>
      </p:sp>
      <p:pic>
        <p:nvPicPr>
          <p:cNvPr id="665603" name="Picture 3" descr="Carrano1244.pct                                                000C8735 The Brain                      B3A96F87: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676400"/>
            <a:ext cx="7708900" cy="3949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65604" name="Text Box 4"/>
          <p:cNvSpPr txBox="1">
            <a:spLocks noChangeArrowheads="1"/>
          </p:cNvSpPr>
          <p:nvPr/>
        </p:nvSpPr>
        <p:spPr bwMode="auto">
          <a:xfrm>
            <a:off x="3674000" y="3810000"/>
            <a:ext cx="18886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b="1" i="1" dirty="0">
                <a:solidFill>
                  <a:srgbClr val="0000FF"/>
                </a:solidFill>
              </a:rPr>
              <a:t>Hash Function</a:t>
            </a:r>
          </a:p>
        </p:txBody>
      </p:sp>
      <p:sp>
        <p:nvSpPr>
          <p:cNvPr id="665605" name="Text Box 5"/>
          <p:cNvSpPr txBox="1">
            <a:spLocks noChangeArrowheads="1"/>
          </p:cNvSpPr>
          <p:nvPr/>
        </p:nvSpPr>
        <p:spPr bwMode="auto">
          <a:xfrm>
            <a:off x="7239000" y="5619690"/>
            <a:ext cx="1479709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b="1" i="1" dirty="0">
                <a:solidFill>
                  <a:srgbClr val="0000FF"/>
                </a:solidFill>
              </a:rPr>
              <a:t>Hash Table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102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1AEE9A3-7BC5-4611-BAB5-B8A88418D829}" type="slidenum">
              <a:rPr lang="en-US"/>
              <a:pPr/>
              <a:t>40</a:t>
            </a:fld>
            <a:endParaRPr lang="en-US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Hash Function 3</a:t>
            </a:r>
          </a:p>
        </p:txBody>
      </p:sp>
      <p:sp>
        <p:nvSpPr>
          <p:cNvPr id="1030" name="Text Box 5"/>
          <p:cNvSpPr txBox="1">
            <a:spLocks noChangeArrowheads="1"/>
          </p:cNvSpPr>
          <p:nvPr/>
        </p:nvSpPr>
        <p:spPr bwMode="auto">
          <a:xfrm>
            <a:off x="990600" y="2133601"/>
            <a:ext cx="8172450" cy="368141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l"/>
            <a:r>
              <a:rPr lang="en-US" sz="1800">
                <a:latin typeface="Courier New" pitchFamily="49" charset="0"/>
              </a:rPr>
              <a:t>int </a:t>
            </a:r>
            <a:r>
              <a:rPr lang="en-US" sz="1800" b="1">
                <a:latin typeface="Courier New" pitchFamily="49" charset="0"/>
              </a:rPr>
              <a:t>hash</a:t>
            </a:r>
            <a:r>
              <a:rPr lang="en-US" sz="1800">
                <a:latin typeface="Courier New" pitchFamily="49" charset="0"/>
              </a:rPr>
              <a:t> (const string &amp;key, int tableSize)</a:t>
            </a:r>
          </a:p>
          <a:p>
            <a:pPr algn="l"/>
            <a:r>
              <a:rPr lang="en-US" sz="1800">
                <a:latin typeface="Courier New" pitchFamily="49" charset="0"/>
              </a:rPr>
              <a:t>{</a:t>
            </a:r>
          </a:p>
          <a:p>
            <a:pPr algn="l"/>
            <a:r>
              <a:rPr lang="en-US" sz="1800">
                <a:latin typeface="Courier New" pitchFamily="49" charset="0"/>
              </a:rPr>
              <a:t>   int hashVal = 0; </a:t>
            </a:r>
          </a:p>
          <a:p>
            <a:pPr algn="l"/>
            <a:r>
              <a:rPr lang="en-US" sz="1800">
                <a:latin typeface="Courier New" pitchFamily="49" charset="0"/>
              </a:rPr>
              <a:t>	</a:t>
            </a:r>
          </a:p>
          <a:p>
            <a:pPr algn="l"/>
            <a:r>
              <a:rPr lang="en-US" sz="1800">
                <a:latin typeface="Courier New" pitchFamily="49" charset="0"/>
              </a:rPr>
              <a:t>   for (int i = 0; i &lt; key.length(); i++)</a:t>
            </a:r>
          </a:p>
          <a:p>
            <a:pPr algn="l"/>
            <a:r>
              <a:rPr lang="en-US" sz="1800">
                <a:latin typeface="Courier New" pitchFamily="49" charset="0"/>
              </a:rPr>
              <a:t>	hashVal = 37 * hashVal + key[i];</a:t>
            </a:r>
            <a:br>
              <a:rPr lang="en-US" sz="1800">
                <a:latin typeface="Courier New" pitchFamily="49" charset="0"/>
              </a:rPr>
            </a:br>
            <a:r>
              <a:rPr lang="en-US" sz="1800">
                <a:latin typeface="Courier New" pitchFamily="49" charset="0"/>
              </a:rPr>
              <a:t> </a:t>
            </a:r>
          </a:p>
          <a:p>
            <a:pPr algn="l"/>
            <a:r>
              <a:rPr lang="en-US" sz="1800">
                <a:latin typeface="Courier New" pitchFamily="49" charset="0"/>
              </a:rPr>
              <a:t>   hashVal %=tableSize; </a:t>
            </a:r>
          </a:p>
          <a:p>
            <a:pPr algn="l"/>
            <a:r>
              <a:rPr lang="en-US" sz="1800">
                <a:latin typeface="Courier New" pitchFamily="49" charset="0"/>
              </a:rPr>
              <a:t>   if (hashVal &lt; 0)   /* in case overflows occurs */</a:t>
            </a:r>
          </a:p>
          <a:p>
            <a:pPr algn="l"/>
            <a:r>
              <a:rPr lang="en-US" sz="1800">
                <a:latin typeface="Courier New" pitchFamily="49" charset="0"/>
              </a:rPr>
              <a:t>	hashVal += tableSize; </a:t>
            </a:r>
          </a:p>
          <a:p>
            <a:pPr algn="l"/>
            <a:endParaRPr lang="en-US" sz="1800">
              <a:latin typeface="Courier New" pitchFamily="49" charset="0"/>
            </a:endParaRPr>
          </a:p>
          <a:p>
            <a:pPr algn="l"/>
            <a:r>
              <a:rPr lang="en-US" sz="1800">
                <a:latin typeface="Courier New" pitchFamily="49" charset="0"/>
              </a:rPr>
              <a:t>   return hashVal; 		</a:t>
            </a:r>
          </a:p>
          <a:p>
            <a:pPr algn="l"/>
            <a:r>
              <a:rPr lang="en-US" sz="1800">
                <a:latin typeface="Courier New" pitchFamily="49" charset="0"/>
              </a:rPr>
              <a:t>};</a:t>
            </a:r>
          </a:p>
        </p:txBody>
      </p:sp>
      <p:graphicFrame>
        <p:nvGraphicFramePr>
          <p:cNvPr id="1026" name="Object 7"/>
          <p:cNvGraphicFramePr>
            <a:graphicFrameLocks noChangeAspect="1"/>
          </p:cNvGraphicFramePr>
          <p:nvPr/>
        </p:nvGraphicFramePr>
        <p:xfrm>
          <a:off x="1485900" y="1143000"/>
          <a:ext cx="6604000" cy="985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1934" name="Equation" r:id="rId3" imgW="7315200" imgH="1270000" progId="Equation.3">
                  <p:embed/>
                </p:oleObj>
              </mc:Choice>
              <mc:Fallback>
                <p:oleObj name="Equation" r:id="rId3" imgW="7315200" imgH="12700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85900" y="1143000"/>
                        <a:ext cx="6604000" cy="9858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1638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E884FBB-3905-4935-AE3D-588E469A780A}" type="slidenum">
              <a:rPr lang="en-US"/>
              <a:pPr/>
              <a:t>41</a:t>
            </a:fld>
            <a:endParaRPr lang="en-US"/>
          </a:p>
        </p:txBody>
      </p:sp>
      <p:sp>
        <p:nvSpPr>
          <p:cNvPr id="1638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Hash function for strings:</a:t>
            </a:r>
          </a:p>
        </p:txBody>
      </p:sp>
      <p:sp>
        <p:nvSpPr>
          <p:cNvPr id="16389" name="Rectangle 3"/>
          <p:cNvSpPr>
            <a:spLocks noChangeArrowheads="1"/>
          </p:cNvSpPr>
          <p:nvPr/>
        </p:nvSpPr>
        <p:spPr bwMode="auto">
          <a:xfrm>
            <a:off x="2534973" y="2071689"/>
            <a:ext cx="388673" cy="287337"/>
          </a:xfrm>
          <a:prstGeom prst="rect">
            <a:avLst/>
          </a:prstGeom>
          <a:noFill/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/>
            <a:r>
              <a:rPr lang="en-US" sz="2000">
                <a:latin typeface="Arial" charset="0"/>
              </a:rPr>
              <a:t>a</a:t>
            </a:r>
          </a:p>
        </p:txBody>
      </p:sp>
      <p:sp>
        <p:nvSpPr>
          <p:cNvPr id="16390" name="Rectangle 4"/>
          <p:cNvSpPr>
            <a:spLocks noChangeArrowheads="1"/>
          </p:cNvSpPr>
          <p:nvPr/>
        </p:nvSpPr>
        <p:spPr bwMode="auto">
          <a:xfrm>
            <a:off x="2925367" y="2071689"/>
            <a:ext cx="388673" cy="287337"/>
          </a:xfrm>
          <a:prstGeom prst="rect">
            <a:avLst/>
          </a:prstGeom>
          <a:noFill/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/>
            <a:r>
              <a:rPr lang="en-US" sz="2000">
                <a:latin typeface="Arial" charset="0"/>
              </a:rPr>
              <a:t>l</a:t>
            </a:r>
          </a:p>
        </p:txBody>
      </p:sp>
      <p:sp>
        <p:nvSpPr>
          <p:cNvPr id="16391" name="Rectangle 5"/>
          <p:cNvSpPr>
            <a:spLocks noChangeArrowheads="1"/>
          </p:cNvSpPr>
          <p:nvPr/>
        </p:nvSpPr>
        <p:spPr bwMode="auto">
          <a:xfrm>
            <a:off x="3314040" y="2071689"/>
            <a:ext cx="388673" cy="287337"/>
          </a:xfrm>
          <a:prstGeom prst="rect">
            <a:avLst/>
          </a:prstGeom>
          <a:noFill/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/>
            <a:r>
              <a:rPr lang="en-US" sz="2000">
                <a:latin typeface="Arial" charset="0"/>
              </a:rPr>
              <a:t>i</a:t>
            </a:r>
          </a:p>
        </p:txBody>
      </p:sp>
      <p:sp>
        <p:nvSpPr>
          <p:cNvPr id="16392" name="Text Box 6"/>
          <p:cNvSpPr txBox="1">
            <a:spLocks noChangeArrowheads="1"/>
          </p:cNvSpPr>
          <p:nvPr/>
        </p:nvSpPr>
        <p:spPr bwMode="auto">
          <a:xfrm>
            <a:off x="1987672" y="2019301"/>
            <a:ext cx="540830" cy="37151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sz="1800">
                <a:latin typeface="Arial" charset="0"/>
              </a:rPr>
              <a:t>key</a:t>
            </a:r>
          </a:p>
        </p:txBody>
      </p:sp>
      <p:sp>
        <p:nvSpPr>
          <p:cNvPr id="16393" name="Text Box 7"/>
          <p:cNvSpPr txBox="1">
            <a:spLocks noChangeArrowheads="1"/>
          </p:cNvSpPr>
          <p:nvPr/>
        </p:nvSpPr>
        <p:spPr bwMode="auto">
          <a:xfrm>
            <a:off x="2044981" y="2701926"/>
            <a:ext cx="1547516" cy="37151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sz="1800">
                <a:latin typeface="Arial" charset="0"/>
              </a:rPr>
              <a:t>KeySize = 3; </a:t>
            </a:r>
          </a:p>
        </p:txBody>
      </p:sp>
      <p:sp>
        <p:nvSpPr>
          <p:cNvPr id="16394" name="Line 8"/>
          <p:cNvSpPr>
            <a:spLocks noChangeShapeType="1"/>
          </p:cNvSpPr>
          <p:nvPr/>
        </p:nvSpPr>
        <p:spPr bwMode="auto">
          <a:xfrm flipV="1">
            <a:off x="2760266" y="1501775"/>
            <a:ext cx="0" cy="4333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90000" tIns="46800" rIns="90000" bIns="46800" anchor="ctr"/>
          <a:lstStyle/>
          <a:p>
            <a:endParaRPr lang="tr-TR"/>
          </a:p>
        </p:txBody>
      </p:sp>
      <p:sp>
        <p:nvSpPr>
          <p:cNvPr id="16395" name="Line 9"/>
          <p:cNvSpPr>
            <a:spLocks noChangeShapeType="1"/>
          </p:cNvSpPr>
          <p:nvPr/>
        </p:nvSpPr>
        <p:spPr bwMode="auto">
          <a:xfrm flipV="1">
            <a:off x="3162697" y="1501775"/>
            <a:ext cx="0" cy="4333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90000" tIns="46800" rIns="90000" bIns="46800" anchor="ctr"/>
          <a:lstStyle/>
          <a:p>
            <a:endParaRPr lang="tr-TR"/>
          </a:p>
        </p:txBody>
      </p:sp>
      <p:sp>
        <p:nvSpPr>
          <p:cNvPr id="16396" name="Line 10"/>
          <p:cNvSpPr>
            <a:spLocks noChangeShapeType="1"/>
          </p:cNvSpPr>
          <p:nvPr/>
        </p:nvSpPr>
        <p:spPr bwMode="auto">
          <a:xfrm flipV="1">
            <a:off x="3549650" y="1501775"/>
            <a:ext cx="0" cy="4333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90000" tIns="46800" rIns="90000" bIns="46800" anchor="ctr"/>
          <a:lstStyle/>
          <a:p>
            <a:endParaRPr lang="tr-TR"/>
          </a:p>
        </p:txBody>
      </p:sp>
      <p:sp>
        <p:nvSpPr>
          <p:cNvPr id="16397" name="Text Box 11"/>
          <p:cNvSpPr txBox="1">
            <a:spLocks noChangeArrowheads="1"/>
          </p:cNvSpPr>
          <p:nvPr/>
        </p:nvSpPr>
        <p:spPr bwMode="auto">
          <a:xfrm>
            <a:off x="2580320" y="1222375"/>
            <a:ext cx="380530" cy="309958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sz="1400">
                <a:latin typeface="Arial" charset="0"/>
              </a:rPr>
              <a:t>98</a:t>
            </a:r>
          </a:p>
        </p:txBody>
      </p:sp>
      <p:sp>
        <p:nvSpPr>
          <p:cNvPr id="16398" name="Text Box 12"/>
          <p:cNvSpPr txBox="1">
            <a:spLocks noChangeArrowheads="1"/>
          </p:cNvSpPr>
          <p:nvPr/>
        </p:nvSpPr>
        <p:spPr bwMode="auto">
          <a:xfrm>
            <a:off x="2914140" y="1206500"/>
            <a:ext cx="479916" cy="309958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sz="1400">
                <a:latin typeface="Arial" charset="0"/>
              </a:rPr>
              <a:t>108</a:t>
            </a:r>
          </a:p>
        </p:txBody>
      </p:sp>
      <p:sp>
        <p:nvSpPr>
          <p:cNvPr id="16399" name="Text Box 13"/>
          <p:cNvSpPr txBox="1">
            <a:spLocks noChangeArrowheads="1"/>
          </p:cNvSpPr>
          <p:nvPr/>
        </p:nvSpPr>
        <p:spPr bwMode="auto">
          <a:xfrm>
            <a:off x="3332050" y="1214438"/>
            <a:ext cx="479916" cy="309958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sz="1400">
                <a:latin typeface="Arial" charset="0"/>
              </a:rPr>
              <a:t>105</a:t>
            </a:r>
          </a:p>
        </p:txBody>
      </p:sp>
      <p:sp>
        <p:nvSpPr>
          <p:cNvPr id="16400" name="Text Box 14"/>
          <p:cNvSpPr txBox="1">
            <a:spLocks noChangeArrowheads="1"/>
          </p:cNvSpPr>
          <p:nvPr/>
        </p:nvSpPr>
        <p:spPr bwMode="auto">
          <a:xfrm>
            <a:off x="675700" y="3246438"/>
            <a:ext cx="8714542" cy="463846"/>
          </a:xfrm>
          <a:prstGeom prst="rect">
            <a:avLst/>
          </a:prstGeom>
          <a:noFill/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>
                <a:latin typeface="Arial" charset="0"/>
              </a:rPr>
              <a:t>hash(“ali”) = (105 * 1  +  108*37  +   98*37</a:t>
            </a:r>
            <a:r>
              <a:rPr lang="en-US" baseline="30000">
                <a:latin typeface="Arial" charset="0"/>
              </a:rPr>
              <a:t>2</a:t>
            </a:r>
            <a:r>
              <a:rPr lang="en-US">
                <a:latin typeface="Arial" charset="0"/>
              </a:rPr>
              <a:t>) % 10,007 = 8172  </a:t>
            </a:r>
            <a:endParaRPr lang="en-US" baseline="30000">
              <a:latin typeface="Arial" charset="0"/>
            </a:endParaRPr>
          </a:p>
        </p:txBody>
      </p:sp>
      <p:sp>
        <p:nvSpPr>
          <p:cNvPr id="16401" name="Text Box 15"/>
          <p:cNvSpPr txBox="1">
            <a:spLocks noChangeArrowheads="1"/>
          </p:cNvSpPr>
          <p:nvPr/>
        </p:nvSpPr>
        <p:spPr bwMode="auto">
          <a:xfrm>
            <a:off x="2575927" y="2354263"/>
            <a:ext cx="1015319" cy="37151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sz="1800">
                <a:latin typeface="Arial" charset="0"/>
              </a:rPr>
              <a:t>0    1   2</a:t>
            </a:r>
          </a:p>
        </p:txBody>
      </p:sp>
      <p:sp>
        <p:nvSpPr>
          <p:cNvPr id="16402" name="Line 16"/>
          <p:cNvSpPr>
            <a:spLocks noChangeShapeType="1"/>
          </p:cNvSpPr>
          <p:nvPr/>
        </p:nvSpPr>
        <p:spPr bwMode="auto">
          <a:xfrm>
            <a:off x="3613283" y="2517775"/>
            <a:ext cx="7016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90000" tIns="46800" rIns="90000" bIns="46800" anchor="ctr"/>
          <a:lstStyle/>
          <a:p>
            <a:endParaRPr lang="tr-TR"/>
          </a:p>
        </p:txBody>
      </p:sp>
      <p:sp>
        <p:nvSpPr>
          <p:cNvPr id="16403" name="Text Box 17"/>
          <p:cNvSpPr txBox="1">
            <a:spLocks noChangeArrowheads="1"/>
          </p:cNvSpPr>
          <p:nvPr/>
        </p:nvSpPr>
        <p:spPr bwMode="auto">
          <a:xfrm>
            <a:off x="4262064" y="2322513"/>
            <a:ext cx="233054" cy="37151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sz="1800">
                <a:latin typeface="Arial" charset="0"/>
              </a:rPr>
              <a:t>i</a:t>
            </a:r>
          </a:p>
        </p:txBody>
      </p:sp>
      <p:sp>
        <p:nvSpPr>
          <p:cNvPr id="16404" name="Line 18"/>
          <p:cNvSpPr>
            <a:spLocks noChangeShapeType="1"/>
          </p:cNvSpPr>
          <p:nvPr/>
        </p:nvSpPr>
        <p:spPr bwMode="auto">
          <a:xfrm>
            <a:off x="3783542" y="1366838"/>
            <a:ext cx="7016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90000" tIns="46800" rIns="90000" bIns="46800" anchor="ctr"/>
          <a:lstStyle/>
          <a:p>
            <a:endParaRPr lang="tr-TR"/>
          </a:p>
        </p:txBody>
      </p:sp>
      <p:sp>
        <p:nvSpPr>
          <p:cNvPr id="16405" name="Text Box 19"/>
          <p:cNvSpPr txBox="1">
            <a:spLocks noChangeArrowheads="1"/>
          </p:cNvSpPr>
          <p:nvPr/>
        </p:nvSpPr>
        <p:spPr bwMode="auto">
          <a:xfrm>
            <a:off x="4432876" y="1163638"/>
            <a:ext cx="720367" cy="37151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sz="1800">
                <a:latin typeface="Arial" charset="0"/>
              </a:rPr>
              <a:t>key[i]</a:t>
            </a:r>
          </a:p>
        </p:txBody>
      </p:sp>
      <p:sp>
        <p:nvSpPr>
          <p:cNvPr id="16406" name="Rectangle 20"/>
          <p:cNvSpPr>
            <a:spLocks noChangeArrowheads="1"/>
          </p:cNvSpPr>
          <p:nvPr/>
        </p:nvSpPr>
        <p:spPr bwMode="auto">
          <a:xfrm>
            <a:off x="3160977" y="4076700"/>
            <a:ext cx="1246850" cy="1511300"/>
          </a:xfrm>
          <a:prstGeom prst="rect">
            <a:avLst/>
          </a:prstGeom>
          <a:solidFill>
            <a:srgbClr val="EAEAEA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/>
            <a:r>
              <a:rPr lang="en-US" sz="1800">
                <a:latin typeface="Arial" charset="0"/>
              </a:rPr>
              <a:t>hash</a:t>
            </a:r>
            <a:br>
              <a:rPr lang="en-US" sz="1800">
                <a:latin typeface="Arial" charset="0"/>
              </a:rPr>
            </a:br>
            <a:r>
              <a:rPr lang="en-US" sz="1800">
                <a:latin typeface="Arial" charset="0"/>
              </a:rPr>
              <a:t>function</a:t>
            </a:r>
          </a:p>
        </p:txBody>
      </p:sp>
      <p:sp>
        <p:nvSpPr>
          <p:cNvPr id="16407" name="Rectangle 21"/>
          <p:cNvSpPr>
            <a:spLocks noChangeArrowheads="1"/>
          </p:cNvSpPr>
          <p:nvPr/>
        </p:nvSpPr>
        <p:spPr bwMode="auto">
          <a:xfrm>
            <a:off x="6122458" y="3933825"/>
            <a:ext cx="1246850" cy="215900"/>
          </a:xfrm>
          <a:prstGeom prst="rect">
            <a:avLst/>
          </a:prstGeom>
          <a:solidFill>
            <a:srgbClr val="EAEAEA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endParaRPr lang="tr-TR"/>
          </a:p>
        </p:txBody>
      </p:sp>
      <p:sp>
        <p:nvSpPr>
          <p:cNvPr id="16408" name="Rectangle 22"/>
          <p:cNvSpPr>
            <a:spLocks noChangeArrowheads="1"/>
          </p:cNvSpPr>
          <p:nvPr/>
        </p:nvSpPr>
        <p:spPr bwMode="auto">
          <a:xfrm>
            <a:off x="6122458" y="4149725"/>
            <a:ext cx="1246850" cy="215900"/>
          </a:xfrm>
          <a:prstGeom prst="rect">
            <a:avLst/>
          </a:prstGeom>
          <a:solidFill>
            <a:srgbClr val="EAEAEA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endParaRPr lang="tr-TR"/>
          </a:p>
        </p:txBody>
      </p:sp>
      <p:sp>
        <p:nvSpPr>
          <p:cNvPr id="16409" name="Rectangle 23"/>
          <p:cNvSpPr>
            <a:spLocks noChangeArrowheads="1"/>
          </p:cNvSpPr>
          <p:nvPr/>
        </p:nvSpPr>
        <p:spPr bwMode="auto">
          <a:xfrm>
            <a:off x="6122458" y="4365625"/>
            <a:ext cx="1246850" cy="215900"/>
          </a:xfrm>
          <a:prstGeom prst="rect">
            <a:avLst/>
          </a:prstGeom>
          <a:solidFill>
            <a:srgbClr val="EAEAEA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endParaRPr lang="tr-TR"/>
          </a:p>
        </p:txBody>
      </p:sp>
      <p:sp>
        <p:nvSpPr>
          <p:cNvPr id="16410" name="Rectangle 24"/>
          <p:cNvSpPr>
            <a:spLocks noChangeArrowheads="1"/>
          </p:cNvSpPr>
          <p:nvPr/>
        </p:nvSpPr>
        <p:spPr bwMode="auto">
          <a:xfrm>
            <a:off x="6122458" y="5013325"/>
            <a:ext cx="1246850" cy="215900"/>
          </a:xfrm>
          <a:prstGeom prst="rect">
            <a:avLst/>
          </a:prstGeom>
          <a:solidFill>
            <a:srgbClr val="DDDDDD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/>
            <a:r>
              <a:rPr lang="en-US" sz="1600" b="1">
                <a:latin typeface="Arial" charset="0"/>
              </a:rPr>
              <a:t>ali</a:t>
            </a:r>
          </a:p>
        </p:txBody>
      </p:sp>
      <p:sp>
        <p:nvSpPr>
          <p:cNvPr id="16411" name="Rectangle 25"/>
          <p:cNvSpPr>
            <a:spLocks noChangeArrowheads="1"/>
          </p:cNvSpPr>
          <p:nvPr/>
        </p:nvSpPr>
        <p:spPr bwMode="auto">
          <a:xfrm>
            <a:off x="6122458" y="5734050"/>
            <a:ext cx="1246850" cy="215900"/>
          </a:xfrm>
          <a:prstGeom prst="rect">
            <a:avLst/>
          </a:prstGeom>
          <a:solidFill>
            <a:srgbClr val="EAEAEA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endParaRPr lang="tr-TR"/>
          </a:p>
        </p:txBody>
      </p:sp>
      <p:sp>
        <p:nvSpPr>
          <p:cNvPr id="16412" name="Rectangle 26"/>
          <p:cNvSpPr>
            <a:spLocks noChangeArrowheads="1"/>
          </p:cNvSpPr>
          <p:nvPr/>
        </p:nvSpPr>
        <p:spPr bwMode="auto">
          <a:xfrm>
            <a:off x="6122459" y="4581525"/>
            <a:ext cx="1248569" cy="431800"/>
          </a:xfrm>
          <a:prstGeom prst="rect">
            <a:avLst/>
          </a:prstGeom>
          <a:solidFill>
            <a:srgbClr val="EAEAEA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/>
            <a:r>
              <a:rPr lang="en-US" sz="1800">
                <a:latin typeface="Arial" charset="0"/>
              </a:rPr>
              <a:t>……</a:t>
            </a:r>
          </a:p>
        </p:txBody>
      </p:sp>
      <p:sp>
        <p:nvSpPr>
          <p:cNvPr id="16413" name="Rectangle 27"/>
          <p:cNvSpPr>
            <a:spLocks noChangeArrowheads="1"/>
          </p:cNvSpPr>
          <p:nvPr/>
        </p:nvSpPr>
        <p:spPr bwMode="auto">
          <a:xfrm>
            <a:off x="6122459" y="5229226"/>
            <a:ext cx="1248569" cy="504825"/>
          </a:xfrm>
          <a:prstGeom prst="rect">
            <a:avLst/>
          </a:prstGeom>
          <a:solidFill>
            <a:srgbClr val="EAEAEA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/>
            <a:r>
              <a:rPr lang="en-US" sz="1800">
                <a:latin typeface="Arial" charset="0"/>
              </a:rPr>
              <a:t>……</a:t>
            </a:r>
          </a:p>
        </p:txBody>
      </p:sp>
      <p:sp>
        <p:nvSpPr>
          <p:cNvPr id="16414" name="Line 28"/>
          <p:cNvSpPr>
            <a:spLocks noChangeShapeType="1"/>
          </p:cNvSpPr>
          <p:nvPr/>
        </p:nvSpPr>
        <p:spPr bwMode="auto">
          <a:xfrm>
            <a:off x="1910690" y="4797425"/>
            <a:ext cx="1248569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90000" tIns="46800" rIns="90000" bIns="46800" anchor="ctr"/>
          <a:lstStyle/>
          <a:p>
            <a:endParaRPr lang="tr-TR"/>
          </a:p>
        </p:txBody>
      </p:sp>
      <p:sp>
        <p:nvSpPr>
          <p:cNvPr id="16415" name="Line 29"/>
          <p:cNvSpPr>
            <a:spLocks noChangeShapeType="1"/>
          </p:cNvSpPr>
          <p:nvPr/>
        </p:nvSpPr>
        <p:spPr bwMode="auto">
          <a:xfrm>
            <a:off x="4407827" y="4797425"/>
            <a:ext cx="77906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endParaRPr lang="tr-TR"/>
          </a:p>
        </p:txBody>
      </p:sp>
      <p:sp>
        <p:nvSpPr>
          <p:cNvPr id="16416" name="Line 30"/>
          <p:cNvSpPr>
            <a:spLocks noChangeShapeType="1"/>
          </p:cNvSpPr>
          <p:nvPr/>
        </p:nvSpPr>
        <p:spPr bwMode="auto">
          <a:xfrm>
            <a:off x="5186892" y="4797425"/>
            <a:ext cx="0" cy="2873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endParaRPr lang="tr-TR"/>
          </a:p>
        </p:txBody>
      </p:sp>
      <p:sp>
        <p:nvSpPr>
          <p:cNvPr id="16417" name="Line 31"/>
          <p:cNvSpPr>
            <a:spLocks noChangeShapeType="1"/>
          </p:cNvSpPr>
          <p:nvPr/>
        </p:nvSpPr>
        <p:spPr bwMode="auto">
          <a:xfrm>
            <a:off x="5186892" y="5084763"/>
            <a:ext cx="93728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90000" tIns="46800" rIns="90000" bIns="46800" anchor="ctr"/>
          <a:lstStyle/>
          <a:p>
            <a:endParaRPr lang="tr-TR"/>
          </a:p>
        </p:txBody>
      </p:sp>
      <p:sp>
        <p:nvSpPr>
          <p:cNvPr id="16418" name="Text Box 32"/>
          <p:cNvSpPr txBox="1">
            <a:spLocks noChangeArrowheads="1"/>
          </p:cNvSpPr>
          <p:nvPr/>
        </p:nvSpPr>
        <p:spPr bwMode="auto">
          <a:xfrm>
            <a:off x="7362879" y="3884613"/>
            <a:ext cx="281144" cy="309958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sz="1400">
                <a:latin typeface="Arial" charset="0"/>
              </a:rPr>
              <a:t>0</a:t>
            </a:r>
          </a:p>
        </p:txBody>
      </p:sp>
      <p:sp>
        <p:nvSpPr>
          <p:cNvPr id="16419" name="Text Box 33"/>
          <p:cNvSpPr txBox="1">
            <a:spLocks noChangeArrowheads="1"/>
          </p:cNvSpPr>
          <p:nvPr/>
        </p:nvSpPr>
        <p:spPr bwMode="auto">
          <a:xfrm>
            <a:off x="7369758" y="4111625"/>
            <a:ext cx="281144" cy="309958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sz="1400">
                <a:latin typeface="Arial" charset="0"/>
              </a:rPr>
              <a:t>1</a:t>
            </a:r>
          </a:p>
        </p:txBody>
      </p:sp>
      <p:sp>
        <p:nvSpPr>
          <p:cNvPr id="16420" name="Text Box 34"/>
          <p:cNvSpPr txBox="1">
            <a:spLocks noChangeArrowheads="1"/>
          </p:cNvSpPr>
          <p:nvPr/>
        </p:nvSpPr>
        <p:spPr bwMode="auto">
          <a:xfrm>
            <a:off x="7368038" y="4318000"/>
            <a:ext cx="281144" cy="309958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sz="1400">
                <a:latin typeface="Arial" charset="0"/>
              </a:rPr>
              <a:t>2</a:t>
            </a:r>
          </a:p>
        </p:txBody>
      </p:sp>
      <p:sp>
        <p:nvSpPr>
          <p:cNvPr id="16421" name="Text Box 35"/>
          <p:cNvSpPr txBox="1">
            <a:spLocks noChangeArrowheads="1"/>
          </p:cNvSpPr>
          <p:nvPr/>
        </p:nvSpPr>
        <p:spPr bwMode="auto">
          <a:xfrm>
            <a:off x="7392658" y="4945063"/>
            <a:ext cx="579303" cy="309958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sz="1400">
                <a:latin typeface="Arial" charset="0"/>
              </a:rPr>
              <a:t>8172</a:t>
            </a:r>
          </a:p>
        </p:txBody>
      </p:sp>
      <p:sp>
        <p:nvSpPr>
          <p:cNvPr id="16422" name="Text Box 36"/>
          <p:cNvSpPr txBox="1">
            <a:spLocks noChangeArrowheads="1"/>
          </p:cNvSpPr>
          <p:nvPr/>
        </p:nvSpPr>
        <p:spPr bwMode="auto">
          <a:xfrm>
            <a:off x="7388148" y="5699125"/>
            <a:ext cx="1673512" cy="309958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sz="1400">
                <a:latin typeface="Arial" charset="0"/>
              </a:rPr>
              <a:t>10,006 (TableSize)</a:t>
            </a:r>
          </a:p>
        </p:txBody>
      </p:sp>
      <p:sp>
        <p:nvSpPr>
          <p:cNvPr id="16423" name="Text Box 37"/>
          <p:cNvSpPr txBox="1">
            <a:spLocks noChangeArrowheads="1"/>
          </p:cNvSpPr>
          <p:nvPr/>
        </p:nvSpPr>
        <p:spPr bwMode="auto">
          <a:xfrm>
            <a:off x="1677324" y="4456113"/>
            <a:ext cx="566479" cy="37151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sz="1800">
                <a:latin typeface="Arial" charset="0"/>
              </a:rPr>
              <a:t>“ali”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Hash Table versus Search Trees</a:t>
            </a:r>
          </a:p>
        </p:txBody>
      </p:sp>
      <p:sp>
        <p:nvSpPr>
          <p:cNvPr id="6952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</a:t>
            </a:r>
            <a:r>
              <a:rPr lang="en-US" dirty="0" smtClean="0"/>
              <a:t> most </a:t>
            </a:r>
            <a:r>
              <a:rPr lang="en-US" dirty="0"/>
              <a:t>of</a:t>
            </a:r>
            <a:r>
              <a:rPr lang="en-US" dirty="0" smtClean="0"/>
              <a:t> the operations</a:t>
            </a:r>
            <a:r>
              <a:rPr lang="en-US" dirty="0"/>
              <a:t>, the hash table performs better than search trees</a:t>
            </a:r>
            <a:r>
              <a:rPr lang="en-US" dirty="0" smtClean="0"/>
              <a:t>.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However, traversing </a:t>
            </a:r>
            <a:r>
              <a:rPr lang="en-US" dirty="0"/>
              <a:t>the data in the hash table in a sorted order is very difficult.</a:t>
            </a:r>
          </a:p>
          <a:p>
            <a:pPr lvl="1"/>
            <a:r>
              <a:rPr lang="en-US" dirty="0"/>
              <a:t>For similar operations, the hash table will not be good </a:t>
            </a:r>
            <a:r>
              <a:rPr lang="en-US" dirty="0" smtClean="0"/>
              <a:t>choice (e.g., finding </a:t>
            </a:r>
            <a:r>
              <a:rPr lang="en-US" dirty="0"/>
              <a:t>all the items in a certain </a:t>
            </a:r>
            <a:r>
              <a:rPr lang="en-US" dirty="0" smtClean="0"/>
              <a:t>range).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CS202 - Fundamental Structures of Computer Science II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9C405-2A92-A442-A863-53E3DE3A459F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Performance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With either chaining or open addressing:</a:t>
            </a:r>
          </a:p>
          <a:p>
            <a:pPr lvl="1"/>
            <a:r>
              <a:rPr lang="en-US" dirty="0" smtClean="0"/>
              <a:t> </a:t>
            </a:r>
            <a:r>
              <a:rPr lang="en-US" b="1" dirty="0" smtClean="0">
                <a:solidFill>
                  <a:srgbClr val="0000FF"/>
                </a:solidFill>
              </a:rPr>
              <a:t>Search</a:t>
            </a:r>
            <a:r>
              <a:rPr lang="en-US" dirty="0" smtClean="0"/>
              <a:t> - O(1) expected, O(n) worst case</a:t>
            </a:r>
          </a:p>
          <a:p>
            <a:pPr lvl="1"/>
            <a:r>
              <a:rPr lang="en-US" dirty="0" smtClean="0"/>
              <a:t> </a:t>
            </a:r>
            <a:r>
              <a:rPr lang="en-US" b="1" dirty="0" smtClean="0">
                <a:solidFill>
                  <a:srgbClr val="0000FF"/>
                </a:solidFill>
              </a:rPr>
              <a:t>Insert</a:t>
            </a:r>
            <a:r>
              <a:rPr lang="en-US" dirty="0" smtClean="0"/>
              <a:t> - O(1) expected, O(n) worst case</a:t>
            </a:r>
          </a:p>
          <a:p>
            <a:pPr lvl="1"/>
            <a:r>
              <a:rPr lang="tr-TR" dirty="0" smtClean="0"/>
              <a:t> </a:t>
            </a:r>
            <a:r>
              <a:rPr lang="tr-TR" b="1" dirty="0" smtClean="0">
                <a:solidFill>
                  <a:srgbClr val="0000FF"/>
                </a:solidFill>
              </a:rPr>
              <a:t>Delete</a:t>
            </a:r>
            <a:r>
              <a:rPr lang="tr-TR" dirty="0" smtClean="0"/>
              <a:t> - O(1) expected, O(n) worst case</a:t>
            </a:r>
          </a:p>
          <a:p>
            <a:pPr lvl="1"/>
            <a:r>
              <a:rPr lang="en-US" dirty="0" smtClean="0"/>
              <a:t> </a:t>
            </a:r>
            <a:r>
              <a:rPr lang="en-US" b="1" dirty="0" smtClean="0">
                <a:solidFill>
                  <a:srgbClr val="0000FF"/>
                </a:solidFill>
              </a:rPr>
              <a:t>Min</a:t>
            </a:r>
            <a:r>
              <a:rPr lang="en-US" dirty="0" smtClean="0"/>
              <a:t>, </a:t>
            </a:r>
            <a:r>
              <a:rPr lang="en-US" b="1" dirty="0" smtClean="0">
                <a:solidFill>
                  <a:srgbClr val="0000FF"/>
                </a:solidFill>
              </a:rPr>
              <a:t>Max</a:t>
            </a:r>
            <a:r>
              <a:rPr lang="en-US" dirty="0" smtClean="0"/>
              <a:t> and </a:t>
            </a:r>
            <a:r>
              <a:rPr lang="en-US" b="1" dirty="0" smtClean="0">
                <a:solidFill>
                  <a:srgbClr val="0000FF"/>
                </a:solidFill>
              </a:rPr>
              <a:t>Predecessor</a:t>
            </a:r>
            <a:r>
              <a:rPr lang="en-US" dirty="0" smtClean="0"/>
              <a:t>, </a:t>
            </a:r>
            <a:r>
              <a:rPr lang="en-US" b="1" dirty="0" smtClean="0">
                <a:solidFill>
                  <a:srgbClr val="0000FF"/>
                </a:solidFill>
              </a:rPr>
              <a:t>Successor</a:t>
            </a:r>
            <a:r>
              <a:rPr lang="tr-TR" b="1" dirty="0" smtClean="0">
                <a:solidFill>
                  <a:srgbClr val="0000FF"/>
                </a:solidFill>
              </a:rPr>
              <a:t> </a:t>
            </a:r>
            <a:r>
              <a:rPr lang="tr-TR" dirty="0" smtClean="0"/>
              <a:t>-</a:t>
            </a:r>
            <a:r>
              <a:rPr lang="en-US" dirty="0" smtClean="0"/>
              <a:t> </a:t>
            </a:r>
            <a:r>
              <a:rPr lang="tr-TR" dirty="0" smtClean="0"/>
              <a:t>O</a:t>
            </a:r>
            <a:r>
              <a:rPr lang="en-US" dirty="0" smtClean="0"/>
              <a:t>(</a:t>
            </a:r>
            <a:r>
              <a:rPr lang="en-US" dirty="0" err="1" smtClean="0"/>
              <a:t>n+m</a:t>
            </a:r>
            <a:r>
              <a:rPr lang="en-US" dirty="0" smtClean="0"/>
              <a:t>) expected</a:t>
            </a:r>
            <a:r>
              <a:rPr lang="tr-TR" dirty="0" smtClean="0"/>
              <a:t> and worst case</a:t>
            </a:r>
          </a:p>
          <a:p>
            <a:r>
              <a:rPr lang="en-US" dirty="0" smtClean="0"/>
              <a:t>Pragmatically, a hash table is often the best data structure</a:t>
            </a:r>
            <a:r>
              <a:rPr lang="tr-TR" dirty="0" smtClean="0"/>
              <a:t> </a:t>
            </a:r>
            <a:r>
              <a:rPr lang="en-US" dirty="0" smtClean="0"/>
              <a:t>to maintain a dictionary</a:t>
            </a:r>
            <a:r>
              <a:rPr lang="tr-TR" dirty="0" smtClean="0"/>
              <a:t>/table</a:t>
            </a:r>
            <a:r>
              <a:rPr lang="en-US" dirty="0" smtClean="0"/>
              <a:t>. However, the worst-case time is</a:t>
            </a:r>
            <a:r>
              <a:rPr lang="tr-TR" dirty="0" smtClean="0"/>
              <a:t> unpredictable.</a:t>
            </a:r>
          </a:p>
          <a:p>
            <a:r>
              <a:rPr lang="en-US" dirty="0" smtClean="0"/>
              <a:t>The best worst-case bounds come from balanced binary</a:t>
            </a:r>
            <a:r>
              <a:rPr lang="tr-TR" dirty="0" smtClean="0"/>
              <a:t> trees.</a:t>
            </a:r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AE1E9-EB66-5449-9127-3CB26D168665}" type="slidenum">
              <a:rPr lang="en-US" smtClean="0"/>
              <a:pPr/>
              <a:t>43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Other applications of hash tables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To implement Table ADT, Dictionary ADT</a:t>
            </a:r>
          </a:p>
          <a:p>
            <a:r>
              <a:rPr lang="tr-TR" dirty="0" smtClean="0"/>
              <a:t>Compilers</a:t>
            </a:r>
          </a:p>
          <a:p>
            <a:r>
              <a:rPr lang="tr-TR" dirty="0" smtClean="0"/>
              <a:t>Spelling checkers</a:t>
            </a:r>
          </a:p>
          <a:p>
            <a:r>
              <a:rPr lang="tr-TR" dirty="0" smtClean="0"/>
              <a:t>Games</a:t>
            </a:r>
          </a:p>
          <a:p>
            <a:r>
              <a:rPr lang="tr-TR" dirty="0" smtClean="0"/>
              <a:t>Substring Pattern Matching</a:t>
            </a:r>
          </a:p>
          <a:p>
            <a:r>
              <a:rPr lang="tr-TR" dirty="0" smtClean="0"/>
              <a:t>Searching</a:t>
            </a:r>
          </a:p>
          <a:p>
            <a:r>
              <a:rPr lang="tr-TR" dirty="0" smtClean="0"/>
              <a:t>Document comparison</a:t>
            </a:r>
          </a:p>
          <a:p>
            <a:endParaRPr lang="tr-TR" dirty="0" smtClean="0"/>
          </a:p>
          <a:p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AE1E9-EB66-5449-9127-3CB26D168665}" type="slidenum">
              <a:rPr lang="en-US" smtClean="0"/>
              <a:pPr/>
              <a:t>44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Applications of Hashing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Compilers use hash tables to implement the </a:t>
            </a:r>
            <a:r>
              <a:rPr lang="en-US" i="1" dirty="0" smtClean="0"/>
              <a:t>symbol table</a:t>
            </a:r>
            <a:r>
              <a:rPr lang="en-US" dirty="0" smtClean="0"/>
              <a:t> (a data structure to keep track of declared variables).</a:t>
            </a:r>
          </a:p>
          <a:p>
            <a:r>
              <a:rPr lang="en-US" dirty="0" smtClean="0"/>
              <a:t>Game programs use hash tables to keep track of positions it has encountered (</a:t>
            </a:r>
            <a:r>
              <a:rPr lang="en-US" i="1" dirty="0" smtClean="0"/>
              <a:t>transposition table</a:t>
            </a:r>
            <a:r>
              <a:rPr lang="en-US" dirty="0" smtClean="0"/>
              <a:t>)</a:t>
            </a:r>
          </a:p>
          <a:p>
            <a:r>
              <a:rPr lang="en-US" dirty="0" smtClean="0"/>
              <a:t> Online spelling checkers.</a:t>
            </a:r>
          </a:p>
          <a:p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AE1E9-EB66-5449-9127-3CB26D168665}" type="slidenum">
              <a:rPr lang="en-US" smtClean="0"/>
              <a:pPr/>
              <a:t>45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Substring Pattern Matching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Input: A text string t and a pattern string p.</a:t>
            </a:r>
          </a:p>
          <a:p>
            <a:r>
              <a:rPr lang="en-US" sz="2800" dirty="0" smtClean="0"/>
              <a:t>Problem: Does t contain the pattern p as a substring, and if</a:t>
            </a:r>
            <a:r>
              <a:rPr lang="tr-TR" sz="2800" dirty="0" smtClean="0"/>
              <a:t> so where?</a:t>
            </a:r>
          </a:p>
          <a:p>
            <a:r>
              <a:rPr lang="tr-TR" sz="2800" dirty="0" err="1" smtClean="0"/>
              <a:t>e</a:t>
            </a:r>
            <a:r>
              <a:rPr lang="en-US" sz="2800" dirty="0" smtClean="0"/>
              <a:t>.g: Is</a:t>
            </a:r>
            <a:r>
              <a:rPr lang="tr-TR" sz="2800" dirty="0" smtClean="0"/>
              <a:t> </a:t>
            </a:r>
            <a:r>
              <a:rPr lang="tr-TR" sz="2800" i="1" dirty="0" smtClean="0"/>
              <a:t>Bilkent </a:t>
            </a:r>
            <a:r>
              <a:rPr lang="tr-TR" sz="2800" dirty="0" smtClean="0"/>
              <a:t>in the news?</a:t>
            </a:r>
          </a:p>
          <a:p>
            <a:r>
              <a:rPr lang="tr-TR" sz="2800" b="1" dirty="0" smtClean="0">
                <a:solidFill>
                  <a:srgbClr val="C00000"/>
                </a:solidFill>
              </a:rPr>
              <a:t>Brute Force: </a:t>
            </a:r>
            <a:r>
              <a:rPr lang="en-US" sz="2800" dirty="0" smtClean="0"/>
              <a:t>search for the presence of pattern</a:t>
            </a:r>
            <a:r>
              <a:rPr lang="tr-TR" sz="2800" dirty="0" smtClean="0"/>
              <a:t> </a:t>
            </a:r>
            <a:r>
              <a:rPr lang="en-US" sz="2800" dirty="0" smtClean="0"/>
              <a:t>string p in text t overlays the pattern string at every position in</a:t>
            </a:r>
            <a:r>
              <a:rPr lang="tr-TR" sz="2800" dirty="0" smtClean="0"/>
              <a:t> the text. </a:t>
            </a:r>
            <a:r>
              <a:rPr lang="tr-TR" sz="2800" dirty="0" smtClean="0">
                <a:sym typeface="Wingdings" pitchFamily="2" charset="2"/>
              </a:rPr>
              <a:t> O(mn)              (m: size of pattern, n: size of text)</a:t>
            </a:r>
          </a:p>
          <a:p>
            <a:r>
              <a:rPr lang="tr-TR" sz="2800" b="1" dirty="0" smtClean="0">
                <a:solidFill>
                  <a:srgbClr val="C00000"/>
                </a:solidFill>
                <a:sym typeface="Wingdings" pitchFamily="2" charset="2"/>
              </a:rPr>
              <a:t>Via Hashing: </a:t>
            </a:r>
            <a:r>
              <a:rPr lang="tr-TR" sz="2800" dirty="0" smtClean="0"/>
              <a:t>c</a:t>
            </a:r>
            <a:r>
              <a:rPr lang="en-US" sz="2800" dirty="0" err="1" smtClean="0"/>
              <a:t>ompute</a:t>
            </a:r>
            <a:r>
              <a:rPr lang="en-US" sz="2800" dirty="0" smtClean="0"/>
              <a:t> a given hash function on both the</a:t>
            </a:r>
            <a:r>
              <a:rPr lang="tr-TR" sz="2800" dirty="0" smtClean="0"/>
              <a:t> </a:t>
            </a:r>
            <a:r>
              <a:rPr lang="en-US" sz="2800" dirty="0" smtClean="0"/>
              <a:t>pattern string p and the m-character substring starting from</a:t>
            </a:r>
            <a:r>
              <a:rPr lang="tr-TR" sz="2800" dirty="0" smtClean="0"/>
              <a:t> </a:t>
            </a:r>
            <a:r>
              <a:rPr lang="en-US" sz="2800" dirty="0" smtClean="0"/>
              <a:t>the </a:t>
            </a:r>
            <a:r>
              <a:rPr lang="en-US" sz="2800" dirty="0" err="1" smtClean="0"/>
              <a:t>ith</a:t>
            </a:r>
            <a:r>
              <a:rPr lang="en-US" sz="2800" dirty="0" smtClean="0"/>
              <a:t> position of t.</a:t>
            </a:r>
            <a:r>
              <a:rPr lang="tr-TR" sz="2800" dirty="0" smtClean="0"/>
              <a:t> </a:t>
            </a:r>
            <a:r>
              <a:rPr lang="tr-TR" sz="2800" dirty="0" smtClean="0">
                <a:sym typeface="Wingdings" pitchFamily="2" charset="2"/>
              </a:rPr>
              <a:t> O(n)</a:t>
            </a:r>
            <a:endParaRPr lang="tr-TR" sz="28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AE1E9-EB66-5449-9127-3CB26D168665}" type="slidenum">
              <a:rPr lang="en-US" smtClean="0"/>
              <a:pPr/>
              <a:t>46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7620000" y="6519446"/>
            <a:ext cx="2286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/>
              <a:t>Slide by Steven Skiena	</a:t>
            </a:r>
            <a:endParaRPr lang="tr-TR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Hashing, Hashing, and Hashing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Udi</a:t>
            </a:r>
            <a:r>
              <a:rPr lang="en-US" dirty="0" smtClean="0"/>
              <a:t> </a:t>
            </a:r>
            <a:r>
              <a:rPr lang="en-US" dirty="0" err="1" smtClean="0"/>
              <a:t>Manber</a:t>
            </a:r>
            <a:r>
              <a:rPr lang="en-US" dirty="0" smtClean="0"/>
              <a:t> says that the three most important algorithms at</a:t>
            </a:r>
            <a:r>
              <a:rPr lang="tr-TR" dirty="0" smtClean="0"/>
              <a:t> </a:t>
            </a:r>
            <a:r>
              <a:rPr lang="en-US" dirty="0" smtClean="0"/>
              <a:t>Yahoo are hashing, hashing, and hashing.</a:t>
            </a:r>
          </a:p>
          <a:p>
            <a:r>
              <a:rPr lang="en-US" dirty="0" smtClean="0"/>
              <a:t>Hashing has a variety of clever applications beyond just</a:t>
            </a:r>
            <a:r>
              <a:rPr lang="tr-TR" dirty="0" smtClean="0"/>
              <a:t> </a:t>
            </a:r>
            <a:r>
              <a:rPr lang="en-US" dirty="0" smtClean="0"/>
              <a:t>speeding up search, by giving you a short but distinctive</a:t>
            </a:r>
            <a:r>
              <a:rPr lang="tr-TR" dirty="0" smtClean="0"/>
              <a:t> </a:t>
            </a:r>
            <a:r>
              <a:rPr lang="en-US" dirty="0" smtClean="0"/>
              <a:t>representation of a larger document.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AE1E9-EB66-5449-9127-3CB26D168665}" type="slidenum">
              <a:rPr lang="en-US" smtClean="0"/>
              <a:pPr/>
              <a:t>47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7620000" y="6519446"/>
            <a:ext cx="2286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/>
              <a:t>Slide by Steven Skiena	</a:t>
            </a:r>
            <a:endParaRPr lang="tr-TR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Document Comparison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i="1" dirty="0" smtClean="0"/>
              <a:t>Is this new document different from the rest in a large</a:t>
            </a:r>
            <a:r>
              <a:rPr lang="tr-TR" i="1" dirty="0" smtClean="0"/>
              <a:t> database</a:t>
            </a:r>
            <a:r>
              <a:rPr lang="en-US" i="1" dirty="0" smtClean="0"/>
              <a:t>? – Hash the new document, and compare it to</a:t>
            </a:r>
            <a:r>
              <a:rPr lang="tr-TR" i="1" dirty="0" smtClean="0"/>
              <a:t> </a:t>
            </a:r>
            <a:r>
              <a:rPr lang="en-US" dirty="0" smtClean="0"/>
              <a:t>the hash codes of </a:t>
            </a:r>
            <a:r>
              <a:rPr lang="tr-TR" dirty="0" smtClean="0"/>
              <a:t>database</a:t>
            </a:r>
            <a:r>
              <a:rPr lang="en-US" dirty="0" smtClean="0"/>
              <a:t>.</a:t>
            </a:r>
          </a:p>
          <a:p>
            <a:endParaRPr lang="tr-TR" i="1" dirty="0" smtClean="0"/>
          </a:p>
          <a:p>
            <a:r>
              <a:rPr lang="en-US" i="1" dirty="0" smtClean="0"/>
              <a:t>How can I convince you that a file isn’t changed? – Check</a:t>
            </a:r>
            <a:r>
              <a:rPr lang="tr-TR" i="1" dirty="0" smtClean="0"/>
              <a:t> </a:t>
            </a:r>
            <a:r>
              <a:rPr lang="en-US" dirty="0" smtClean="0"/>
              <a:t>if the cryptographic hash code of the file you give me</a:t>
            </a:r>
            <a:r>
              <a:rPr lang="tr-TR" dirty="0" smtClean="0"/>
              <a:t> </a:t>
            </a:r>
            <a:r>
              <a:rPr lang="en-US" dirty="0" smtClean="0"/>
              <a:t>today is the same as that of the original. Any changes</a:t>
            </a:r>
            <a:r>
              <a:rPr lang="tr-TR" dirty="0" smtClean="0"/>
              <a:t> </a:t>
            </a:r>
            <a:r>
              <a:rPr lang="en-US" dirty="0" smtClean="0"/>
              <a:t>to the file will change the hash code.</a:t>
            </a:r>
            <a:endParaRPr lang="tr-TR" dirty="0" smtClean="0"/>
          </a:p>
          <a:p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AE1E9-EB66-5449-9127-3CB26D168665}" type="slidenum">
              <a:rPr lang="en-US" smtClean="0"/>
              <a:pPr/>
              <a:t>48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7620000" y="6519446"/>
            <a:ext cx="2286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/>
              <a:t>Slide by Steven Skiena	</a:t>
            </a:r>
            <a:endParaRPr lang="tr-TR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Hashing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143001"/>
            <a:ext cx="9029700" cy="4983166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A </a:t>
            </a:r>
            <a:r>
              <a:rPr lang="en-US" b="1" dirty="0" smtClean="0">
                <a:solidFill>
                  <a:srgbClr val="C00000"/>
                </a:solidFill>
              </a:rPr>
              <a:t>hash function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smtClean="0"/>
              <a:t>tells us where to place an item in array called a </a:t>
            </a:r>
            <a:r>
              <a:rPr lang="en-US" b="1" dirty="0" smtClean="0">
                <a:solidFill>
                  <a:srgbClr val="0000FF"/>
                </a:solidFill>
              </a:rPr>
              <a:t>hash table</a:t>
            </a:r>
            <a:r>
              <a:rPr lang="en-US" dirty="0" smtClean="0"/>
              <a:t>. 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This method is known as </a:t>
            </a:r>
            <a:r>
              <a:rPr lang="en-US" b="1" dirty="0" smtClean="0">
                <a:solidFill>
                  <a:srgbClr val="0000FF"/>
                </a:solidFill>
              </a:rPr>
              <a:t>hashing</a:t>
            </a:r>
            <a:r>
              <a:rPr lang="en-US" dirty="0" smtClean="0"/>
              <a:t>.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endParaRPr lang="en-US" dirty="0" smtClean="0"/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tr-TR" dirty="0" smtClean="0"/>
              <a:t>H</a:t>
            </a:r>
            <a:r>
              <a:rPr lang="en-US" dirty="0" smtClean="0"/>
              <a:t>ash function </a:t>
            </a:r>
            <a:r>
              <a:rPr lang="en-US" b="1" dirty="0" smtClean="0">
                <a:solidFill>
                  <a:srgbClr val="C00000"/>
                </a:solidFill>
              </a:rPr>
              <a:t>maps a search key into an integer </a:t>
            </a:r>
            <a:r>
              <a:rPr lang="en-US" dirty="0" smtClean="0"/>
              <a:t>between 0 and n – 1.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We can have different hash functions.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tr-TR" dirty="0" smtClean="0"/>
              <a:t>H</a:t>
            </a:r>
            <a:r>
              <a:rPr lang="en-US" dirty="0" smtClean="0"/>
              <a:t>ash function </a:t>
            </a:r>
            <a:r>
              <a:rPr lang="tr-TR" dirty="0" smtClean="0"/>
              <a:t>depends </a:t>
            </a:r>
            <a:r>
              <a:rPr lang="en-US" dirty="0" smtClean="0"/>
              <a:t>on </a:t>
            </a:r>
            <a:r>
              <a:rPr lang="tr-TR" dirty="0" smtClean="0"/>
              <a:t>key type</a:t>
            </a:r>
            <a:r>
              <a:rPr lang="en-US" dirty="0" smtClean="0"/>
              <a:t> (</a:t>
            </a:r>
            <a:r>
              <a:rPr lang="en-US" dirty="0" err="1" smtClean="0"/>
              <a:t>int</a:t>
            </a:r>
            <a:r>
              <a:rPr lang="en-US" dirty="0" smtClean="0"/>
              <a:t>, string, ...)</a:t>
            </a:r>
          </a:p>
          <a:p>
            <a:pPr lvl="2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E.g., </a:t>
            </a:r>
            <a:r>
              <a:rPr lang="en-US" b="1" dirty="0" err="1" smtClean="0">
                <a:solidFill>
                  <a:srgbClr val="C00000"/>
                </a:solidFill>
              </a:rPr>
              <a:t>h(x</a:t>
            </a:r>
            <a:r>
              <a:rPr lang="en-US" b="1" dirty="0" smtClean="0">
                <a:solidFill>
                  <a:srgbClr val="C00000"/>
                </a:solidFill>
              </a:rPr>
              <a:t>) = </a:t>
            </a:r>
            <a:r>
              <a:rPr lang="en-US" b="1" dirty="0" err="1" smtClean="0">
                <a:solidFill>
                  <a:srgbClr val="C00000"/>
                </a:solidFill>
              </a:rPr>
              <a:t>x</a:t>
            </a:r>
            <a:r>
              <a:rPr lang="en-US" b="1" dirty="0" smtClean="0">
                <a:solidFill>
                  <a:srgbClr val="C00000"/>
                </a:solidFill>
              </a:rPr>
              <a:t> mod </a:t>
            </a:r>
            <a:r>
              <a:rPr lang="en-US" b="1" dirty="0" err="1" smtClean="0">
                <a:solidFill>
                  <a:srgbClr val="C00000"/>
                </a:solidFill>
              </a:rPr>
              <a:t>n</a:t>
            </a:r>
            <a:r>
              <a:rPr lang="en-US" dirty="0" smtClean="0"/>
              <a:t>, where </a:t>
            </a:r>
            <a:r>
              <a:rPr lang="en-US" dirty="0" err="1" smtClean="0"/>
              <a:t>x</a:t>
            </a:r>
            <a:r>
              <a:rPr lang="en-US" dirty="0" smtClean="0"/>
              <a:t> is an integer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AE1E9-EB66-5449-9127-3CB26D168665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Collisions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143001"/>
            <a:ext cx="9182100" cy="4983166"/>
          </a:xfrm>
        </p:spPr>
        <p:txBody>
          <a:bodyPr>
            <a:normAutofit fontScale="92500"/>
          </a:bodyPr>
          <a:lstStyle/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A </a:t>
            </a:r>
            <a:r>
              <a:rPr lang="en-US" b="1" dirty="0" smtClean="0">
                <a:solidFill>
                  <a:srgbClr val="0000FF"/>
                </a:solidFill>
              </a:rPr>
              <a:t>perfect hash function</a:t>
            </a:r>
            <a:r>
              <a:rPr lang="tr-TR" b="1" dirty="0" smtClean="0">
                <a:solidFill>
                  <a:srgbClr val="0000FF"/>
                </a:solidFill>
              </a:rPr>
              <a:t> </a:t>
            </a:r>
            <a:r>
              <a:rPr lang="en-US" dirty="0" smtClean="0"/>
              <a:t>maps each search key into a unique location of the hash table.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A perfect hash function is possible if we know all search keys in advance.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In practice </a:t>
            </a:r>
            <a:r>
              <a:rPr lang="en-US" dirty="0" smtClean="0"/>
              <a:t>we </a:t>
            </a:r>
            <a:r>
              <a:rPr lang="en-US" dirty="0" smtClean="0"/>
              <a:t>do not know all search </a:t>
            </a:r>
            <a:r>
              <a:rPr lang="en-US" dirty="0" smtClean="0"/>
              <a:t>keys, </a:t>
            </a:r>
            <a:r>
              <a:rPr lang="en-US" dirty="0" smtClean="0"/>
              <a:t>and thus, a</a:t>
            </a:r>
            <a:r>
              <a:rPr lang="tr-TR" dirty="0" smtClean="0"/>
              <a:t> </a:t>
            </a:r>
            <a:r>
              <a:rPr lang="en-US" dirty="0" smtClean="0"/>
              <a:t>hash function can map more than one key into the same location.</a:t>
            </a:r>
          </a:p>
          <a:p>
            <a:pPr lvl="8">
              <a:lnSpc>
                <a:spcPct val="110000"/>
              </a:lnSpc>
              <a:spcBef>
                <a:spcPts val="0"/>
              </a:spcBef>
            </a:pPr>
            <a:endParaRPr lang="en-US" dirty="0" smtClean="0"/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b="1" dirty="0" smtClean="0">
                <a:solidFill>
                  <a:srgbClr val="0000FF"/>
                </a:solidFill>
              </a:rPr>
              <a:t>Collisions</a:t>
            </a:r>
            <a:r>
              <a:rPr lang="tr-TR" b="1" i="1" dirty="0" smtClean="0">
                <a:solidFill>
                  <a:srgbClr val="0000FF"/>
                </a:solidFill>
              </a:rPr>
              <a:t> </a:t>
            </a:r>
            <a:r>
              <a:rPr lang="en-US" dirty="0" smtClean="0"/>
              <a:t>occur when a hash function maps more than one item into the same array location.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We have to resolve the collisions using a certain mechanism.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AE1E9-EB66-5449-9127-3CB26D168665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Hash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143001"/>
            <a:ext cx="9410700" cy="4983166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dirty="0" smtClean="0"/>
              <a:t>We can design different hash functions.</a:t>
            </a:r>
          </a:p>
          <a:p>
            <a:pPr lvl="8">
              <a:spcBef>
                <a:spcPts val="0"/>
              </a:spcBef>
            </a:pPr>
            <a:endParaRPr lang="en-US" dirty="0" smtClean="0"/>
          </a:p>
          <a:p>
            <a:pPr>
              <a:spcBef>
                <a:spcPts val="0"/>
              </a:spcBef>
            </a:pPr>
            <a:r>
              <a:rPr lang="en-US" dirty="0" smtClean="0"/>
              <a:t>But a </a:t>
            </a:r>
            <a:r>
              <a:rPr lang="en-US" b="1" dirty="0" smtClean="0">
                <a:solidFill>
                  <a:srgbClr val="0000FF"/>
                </a:solidFill>
              </a:rPr>
              <a:t>good hash function</a:t>
            </a:r>
            <a:r>
              <a:rPr lang="tr-TR" b="1" dirty="0" smtClean="0">
                <a:solidFill>
                  <a:srgbClr val="0000FF"/>
                </a:solidFill>
              </a:rPr>
              <a:t> </a:t>
            </a:r>
            <a:r>
              <a:rPr lang="en-US" dirty="0" smtClean="0"/>
              <a:t>should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be easy and fast to compute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place items uniformly (evenly) throughout the hash table.</a:t>
            </a:r>
          </a:p>
          <a:p>
            <a:pPr lvl="8">
              <a:spcBef>
                <a:spcPts val="0"/>
              </a:spcBef>
            </a:pPr>
            <a:endParaRPr lang="en-US" sz="1600" dirty="0" smtClean="0"/>
          </a:p>
          <a:p>
            <a:pPr>
              <a:spcBef>
                <a:spcPts val="0"/>
              </a:spcBef>
            </a:pPr>
            <a:r>
              <a:rPr lang="en-US" dirty="0" smtClean="0"/>
              <a:t>We will consider only </a:t>
            </a:r>
            <a:r>
              <a:rPr lang="tr-TR" b="1" dirty="0" smtClean="0">
                <a:solidFill>
                  <a:srgbClr val="0000FF"/>
                </a:solidFill>
              </a:rPr>
              <a:t>integer </a:t>
            </a:r>
            <a:r>
              <a:rPr lang="en-US" b="1" dirty="0" smtClean="0">
                <a:solidFill>
                  <a:srgbClr val="0000FF"/>
                </a:solidFill>
              </a:rPr>
              <a:t>hash functions </a:t>
            </a:r>
            <a:endParaRPr lang="tr-TR" b="1" dirty="0" smtClean="0">
              <a:solidFill>
                <a:srgbClr val="0000FF"/>
              </a:solidFill>
            </a:endParaRPr>
          </a:p>
          <a:p>
            <a:pPr lvl="1">
              <a:spcBef>
                <a:spcPts val="0"/>
              </a:spcBef>
            </a:pPr>
            <a:r>
              <a:rPr lang="tr-TR" dirty="0" smtClean="0"/>
              <a:t>O</a:t>
            </a:r>
            <a:r>
              <a:rPr lang="en-US" dirty="0" smtClean="0"/>
              <a:t>n a computer, everything is represented with bits</a:t>
            </a:r>
            <a:r>
              <a:rPr lang="tr-TR" dirty="0" smtClean="0"/>
              <a:t>.</a:t>
            </a:r>
          </a:p>
          <a:p>
            <a:pPr lvl="1">
              <a:spcBef>
                <a:spcPts val="0"/>
              </a:spcBef>
            </a:pPr>
            <a:r>
              <a:rPr lang="tr-TR" dirty="0" smtClean="0"/>
              <a:t>They </a:t>
            </a:r>
            <a:r>
              <a:rPr lang="en-US" dirty="0" smtClean="0"/>
              <a:t>can be converted into integers.</a:t>
            </a:r>
          </a:p>
          <a:p>
            <a:pPr lvl="2">
              <a:spcBef>
                <a:spcPts val="0"/>
              </a:spcBef>
            </a:pPr>
            <a:r>
              <a:rPr lang="en-US" dirty="0" smtClean="0"/>
              <a:t>1001010101001010000110…. remember?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AE1E9-EB66-5449-9127-3CB26D168665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Everything is an Integer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143000"/>
            <a:ext cx="9182100" cy="5181599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tr-TR" dirty="0" smtClean="0"/>
              <a:t>I</a:t>
            </a:r>
            <a:r>
              <a:rPr lang="en-US" dirty="0" smtClean="0"/>
              <a:t>f search keys are strings, think of them as integers, and apply a hash function </a:t>
            </a:r>
            <a:r>
              <a:rPr lang="tr-TR" dirty="0" smtClean="0"/>
              <a:t>for </a:t>
            </a:r>
            <a:r>
              <a:rPr lang="en-US" dirty="0" smtClean="0"/>
              <a:t>integers.</a:t>
            </a:r>
          </a:p>
          <a:p>
            <a:pPr lvl="5">
              <a:lnSpc>
                <a:spcPct val="120000"/>
              </a:lnSpc>
              <a:spcBef>
                <a:spcPts val="0"/>
              </a:spcBef>
            </a:pPr>
            <a:endParaRPr lang="en-US" dirty="0" smtClean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 smtClean="0"/>
              <a:t>For example, strings can be encoded using ASCII codes of characters. </a:t>
            </a:r>
            <a:endParaRPr lang="tr-TR" dirty="0" smtClean="0"/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tr-TR" dirty="0" smtClean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 smtClean="0"/>
              <a:t>Consider the string “NOTE”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dirty="0" smtClean="0"/>
              <a:t>ASCII code of </a:t>
            </a:r>
            <a: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dirty="0" smtClean="0"/>
              <a:t>is 4Eh (</a:t>
            </a:r>
            <a:r>
              <a:rPr lang="en-US" dirty="0" smtClean="0">
                <a:solidFill>
                  <a:srgbClr val="FF0000"/>
                </a:solidFill>
              </a:rPr>
              <a:t>01001110</a:t>
            </a:r>
            <a:r>
              <a:rPr lang="en-US" dirty="0" smtClean="0"/>
              <a:t>), </a:t>
            </a:r>
            <a: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</a:t>
            </a:r>
            <a:r>
              <a:rPr lang="en-US" dirty="0" smtClean="0"/>
              <a:t> is 4Fh (</a:t>
            </a:r>
            <a:r>
              <a:rPr lang="en-US" dirty="0" smtClean="0">
                <a:solidFill>
                  <a:srgbClr val="008000"/>
                </a:solidFill>
              </a:rPr>
              <a:t>01001111</a:t>
            </a:r>
            <a:r>
              <a:rPr lang="en-US" dirty="0" smtClean="0"/>
              <a:t>), </a:t>
            </a:r>
            <a:endParaRPr lang="tr-TR" dirty="0" smtClean="0"/>
          </a:p>
          <a:p>
            <a:pPr lvl="1">
              <a:lnSpc>
                <a:spcPct val="120000"/>
              </a:lnSpc>
              <a:spcBef>
                <a:spcPts val="0"/>
              </a:spcBef>
              <a:buNone/>
            </a:pPr>
            <a:r>
              <a:rPr lang="tr-TR" dirty="0" smtClean="0"/>
              <a:t>                             </a:t>
            </a:r>
            <a: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</a:t>
            </a:r>
            <a:r>
              <a:rPr lang="en-US" dirty="0" smtClean="0"/>
              <a:t> is 54h(</a:t>
            </a:r>
            <a:r>
              <a:rPr lang="en-US" dirty="0" smtClean="0">
                <a:solidFill>
                  <a:srgbClr val="0000FF"/>
                </a:solidFill>
              </a:rPr>
              <a:t>01010100</a:t>
            </a:r>
            <a:r>
              <a:rPr lang="en-US" dirty="0" smtClean="0"/>
              <a:t>), </a:t>
            </a:r>
            <a:r>
              <a:rPr lang="tr-TR" dirty="0" smtClean="0"/>
              <a:t>  </a:t>
            </a:r>
            <a: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</a:t>
            </a:r>
            <a:r>
              <a:rPr lang="en-US" dirty="0" smtClean="0"/>
              <a:t> is 45h (01000101)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None/>
            </a:pPr>
            <a:endParaRPr lang="en-US" sz="706" dirty="0" smtClean="0"/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dirty="0" smtClean="0"/>
              <a:t>Concatenate four binary numbers to get a new binary number</a:t>
            </a:r>
          </a:p>
          <a:p>
            <a:pPr lvl="1" algn="r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 smtClean="0">
                <a:solidFill>
                  <a:srgbClr val="FF0000"/>
                </a:solidFill>
              </a:rPr>
              <a:t>01001110</a:t>
            </a:r>
            <a:r>
              <a:rPr lang="en-US" dirty="0" smtClean="0">
                <a:solidFill>
                  <a:srgbClr val="008000"/>
                </a:solidFill>
              </a:rPr>
              <a:t>01001111</a:t>
            </a:r>
            <a:r>
              <a:rPr lang="en-US" dirty="0" smtClean="0">
                <a:solidFill>
                  <a:srgbClr val="0000FF"/>
                </a:solidFill>
              </a:rPr>
              <a:t>01010100</a:t>
            </a:r>
            <a:r>
              <a:rPr lang="en-US" dirty="0" smtClean="0"/>
              <a:t>01000101</a:t>
            </a:r>
            <a:r>
              <a:rPr lang="en-US" dirty="0" smtClean="0">
                <a:sym typeface="Wingdings" charset="0"/>
              </a:rPr>
              <a:t>= 4E4F5445h = </a:t>
            </a:r>
            <a:r>
              <a:rPr lang="en-US" b="1" dirty="0" smtClean="0">
                <a:sym typeface="Wingdings" charset="0"/>
              </a:rPr>
              <a:t>1313821765 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None/>
            </a:pPr>
            <a:endParaRPr lang="en-US" sz="706" dirty="0" smtClean="0">
              <a:sym typeface="Wingdings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AE1E9-EB66-5449-9127-3CB26D168665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How to Design a Hash Function?</a:t>
            </a:r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AE1E9-EB66-5449-9127-3CB26D168665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7" name="Picture 3" descr="Carrano1244.pct                                                000C8735 The Brain                      B3A96F87: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8500" y="2514600"/>
            <a:ext cx="7708900" cy="3949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4575700" y="4648200"/>
            <a:ext cx="18886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b="1" i="1" dirty="0">
                <a:solidFill>
                  <a:srgbClr val="0000FF"/>
                </a:solidFill>
              </a:rPr>
              <a:t>Hash Function</a:t>
            </a:r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8140700" y="6457890"/>
            <a:ext cx="1479709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b="1" i="1" dirty="0">
                <a:solidFill>
                  <a:srgbClr val="0000FF"/>
                </a:solidFill>
              </a:rPr>
              <a:t>Hash Table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b="1" dirty="0" smtClean="0">
                <a:solidFill>
                  <a:srgbClr val="C00000"/>
                </a:solidFill>
              </a:rPr>
              <a:t>Three possibilities</a:t>
            </a:r>
          </a:p>
          <a:p>
            <a:pPr marL="971550" lvl="1" indent="-514350">
              <a:buFont typeface="+mj-lt"/>
              <a:buAutoNum type="arabicPeriod"/>
            </a:pPr>
            <a:r>
              <a:rPr lang="tr-TR" sz="2400" dirty="0" smtClean="0"/>
              <a:t>Selecting digits</a:t>
            </a:r>
          </a:p>
          <a:p>
            <a:pPr marL="971550" lvl="1" indent="-514350">
              <a:buFont typeface="+mj-lt"/>
              <a:buAutoNum type="arabicPeriod"/>
            </a:pPr>
            <a:r>
              <a:rPr lang="tr-TR" sz="2400" dirty="0" smtClean="0"/>
              <a:t>Folding</a:t>
            </a:r>
          </a:p>
          <a:p>
            <a:pPr marL="971550" lvl="1" indent="-514350">
              <a:buFont typeface="+mj-lt"/>
              <a:buAutoNum type="arabicPeriod"/>
            </a:pPr>
            <a:r>
              <a:rPr lang="tr-TR" sz="2400" dirty="0" smtClean="0"/>
              <a:t>Modular Arithmetic</a:t>
            </a:r>
          </a:p>
          <a:p>
            <a:r>
              <a:rPr lang="tr-TR" sz="2800" b="1" dirty="0" smtClean="0">
                <a:solidFill>
                  <a:srgbClr val="C00000"/>
                </a:solidFill>
              </a:rPr>
              <a:t>Or, their combinations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14392</TotalTime>
  <Words>3208</Words>
  <Application>Microsoft Office PowerPoint</Application>
  <PresentationFormat>A4 Paper (210x297 mm)</PresentationFormat>
  <Paragraphs>567</Paragraphs>
  <Slides>48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48</vt:i4>
      </vt:variant>
    </vt:vector>
  </HeadingPairs>
  <TitlesOfParts>
    <vt:vector size="50" baseType="lpstr">
      <vt:lpstr>Office Theme</vt:lpstr>
      <vt:lpstr>Equation</vt:lpstr>
      <vt:lpstr>Hashing</vt:lpstr>
      <vt:lpstr>Hashing</vt:lpstr>
      <vt:lpstr>Hash Tables</vt:lpstr>
      <vt:lpstr>Hash Function -- Address Calculator</vt:lpstr>
      <vt:lpstr>Hashing</vt:lpstr>
      <vt:lpstr>Collisions</vt:lpstr>
      <vt:lpstr>Hash Functions</vt:lpstr>
      <vt:lpstr>Everything is an Integer</vt:lpstr>
      <vt:lpstr>How to Design a Hash Function?</vt:lpstr>
      <vt:lpstr>Hash Functions -- Selecting Digits </vt:lpstr>
      <vt:lpstr>Hash Functions -- Folding</vt:lpstr>
      <vt:lpstr>Hash Functions -- Modular Arithmetic</vt:lpstr>
      <vt:lpstr>Why Primes?</vt:lpstr>
      <vt:lpstr>Why Primes?</vt:lpstr>
      <vt:lpstr>Rationale</vt:lpstr>
      <vt:lpstr>Collision Resolution</vt:lpstr>
      <vt:lpstr>Open Addressing</vt:lpstr>
      <vt:lpstr>Open Addressing -- Linear Probing</vt:lpstr>
      <vt:lpstr>Linear Probing -- Example</vt:lpstr>
      <vt:lpstr>Linear Probing -- Clustering Problem</vt:lpstr>
      <vt:lpstr>Open Addressing -- Quadratic Probing</vt:lpstr>
      <vt:lpstr>Quadratic Probing -- Example</vt:lpstr>
      <vt:lpstr>Open Addressing -- Double Hashing</vt:lpstr>
      <vt:lpstr>Double Hashing -- Example</vt:lpstr>
      <vt:lpstr>Open Addressing -- Retrieval &amp; Deletion </vt:lpstr>
      <vt:lpstr>Separate Chaining</vt:lpstr>
      <vt:lpstr>Separate Chaining</vt:lpstr>
      <vt:lpstr>Hashing Analysis</vt:lpstr>
      <vt:lpstr>Hashing -- Analysis</vt:lpstr>
      <vt:lpstr>Separate Chaining -- Analysis</vt:lpstr>
      <vt:lpstr>Linear Probing -- Analysis</vt:lpstr>
      <vt:lpstr>Linear Probing -- Analysis</vt:lpstr>
      <vt:lpstr>Linear Probing -- Analysis</vt:lpstr>
      <vt:lpstr>Quadratic Probing &amp; Double Hashing -- Analysis </vt:lpstr>
      <vt:lpstr>The relative efficiency of four collision-resolution methods</vt:lpstr>
      <vt:lpstr>What Constitutes a Good Hash Function</vt:lpstr>
      <vt:lpstr>Example: Hash Functions for Strings</vt:lpstr>
      <vt:lpstr>Hash Function 1</vt:lpstr>
      <vt:lpstr>Hash Function 2</vt:lpstr>
      <vt:lpstr>Hash Function 3</vt:lpstr>
      <vt:lpstr>Hash function for strings:</vt:lpstr>
      <vt:lpstr>Hash Table versus Search Trees</vt:lpstr>
      <vt:lpstr>Performance</vt:lpstr>
      <vt:lpstr>Other applications of hash tables</vt:lpstr>
      <vt:lpstr>Applications of Hashing</vt:lpstr>
      <vt:lpstr>Substring Pattern Matching</vt:lpstr>
      <vt:lpstr>Hashing, Hashing, and Hashing</vt:lpstr>
      <vt:lpstr>Document Comparison</vt:lpstr>
    </vt:vector>
  </TitlesOfParts>
  <Company>Bilkent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CS202 - Fundamentals of Computer Science II</dc:title>
  <dc:creator>CS 202</dc:creator>
  <cp:lastModifiedBy>Selim Aksoy</cp:lastModifiedBy>
  <cp:revision>653</cp:revision>
  <cp:lastPrinted>1999-09-09T03:15:50Z</cp:lastPrinted>
  <dcterms:created xsi:type="dcterms:W3CDTF">2014-12-05T06:09:42Z</dcterms:created>
  <dcterms:modified xsi:type="dcterms:W3CDTF">2020-04-13T12:34:58Z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2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2</vt:i4>
  </property>
  <property fmtid="{D5CDD505-2E9C-101B-9397-08002B2CF9AE}" pid="6" name="ScreenUsage">
    <vt:i4>2</vt:i4>
  </property>
  <property fmtid="{D5CDD505-2E9C-101B-9397-08002B2CF9AE}" pid="7" name="MailAddress">
    <vt:lpwstr>radev@cs.columbia.edu</vt:lpwstr>
  </property>
  <property fmtid="{D5CDD505-2E9C-101B-9397-08002B2CF9AE}" pid="8" name="HomePage">
    <vt:lpwstr>http://www.cs.columbia.edu/~radev/cs4705/</vt:lpwstr>
  </property>
  <property fmtid="{D5CDD505-2E9C-101B-9397-08002B2CF9AE}" pid="9" name="Other">
    <vt:lpwstr/>
  </property>
  <property fmtid="{D5CDD505-2E9C-101B-9397-08002B2CF9AE}" pid="10" name="DownloadOriginal">
    <vt:bool>true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F:\html\cs4705</vt:lpwstr>
  </property>
</Properties>
</file>