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54" r:id="rId23"/>
    <p:sldId id="279" r:id="rId24"/>
    <p:sldId id="359" r:id="rId25"/>
    <p:sldId id="360" r:id="rId26"/>
    <p:sldId id="296" r:id="rId27"/>
    <p:sldId id="304" r:id="rId28"/>
    <p:sldId id="299" r:id="rId29"/>
    <p:sldId id="361" r:id="rId30"/>
    <p:sldId id="362" r:id="rId31"/>
    <p:sldId id="363" r:id="rId32"/>
    <p:sldId id="364" r:id="rId33"/>
    <p:sldId id="365" r:id="rId34"/>
    <p:sldId id="366" r:id="rId35"/>
    <p:sldId id="367" r:id="rId36"/>
    <p:sldId id="368" r:id="rId37"/>
    <p:sldId id="369" r:id="rId38"/>
    <p:sldId id="370" r:id="rId39"/>
    <p:sldId id="372" r:id="rId40"/>
    <p:sldId id="373" r:id="rId41"/>
    <p:sldId id="374" r:id="rId42"/>
    <p:sldId id="375" r:id="rId43"/>
    <p:sldId id="377" r:id="rId44"/>
    <p:sldId id="384" r:id="rId45"/>
    <p:sldId id="385"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0" r:id="rId61"/>
    <p:sldId id="401" r:id="rId62"/>
    <p:sldId id="402" r:id="rId63"/>
    <p:sldId id="403" r:id="rId64"/>
    <p:sldId id="404" r:id="rId65"/>
    <p:sldId id="376" r:id="rId66"/>
    <p:sldId id="381" r:id="rId67"/>
    <p:sldId id="378" r:id="rId68"/>
    <p:sldId id="379" r:id="rId69"/>
    <p:sldId id="380" r:id="rId70"/>
    <p:sldId id="300" r:id="rId71"/>
    <p:sldId id="301" r:id="rId72"/>
    <p:sldId id="302" r:id="rId73"/>
    <p:sldId id="303" r:id="rId74"/>
    <p:sldId id="312" r:id="rId75"/>
    <p:sldId id="345" r:id="rId76"/>
    <p:sldId id="351" r:id="rId77"/>
    <p:sldId id="349" r:id="rId78"/>
    <p:sldId id="352" r:id="rId79"/>
    <p:sldId id="346" r:id="rId80"/>
    <p:sldId id="347" r:id="rId81"/>
    <p:sldId id="353" r:id="rId8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showGuides="1">
      <p:cViewPr varScale="1">
        <p:scale>
          <a:sx n="102" d="100"/>
          <a:sy n="102" d="100"/>
        </p:scale>
        <p:origin x="-11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34"/>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image" Target="../media/image124.png"/><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69.png"/><Relationship Id="rId11" Type="http://schemas.openxmlformats.org/officeDocument/2006/relationships/image" Target="../media/image166.wmf"/><Relationship Id="rId5" Type="http://schemas.openxmlformats.org/officeDocument/2006/relationships/image" Target="../media/image68.png"/><Relationship Id="rId10" Type="http://schemas.openxmlformats.org/officeDocument/2006/relationships/image" Target="../media/image165.wmf"/><Relationship Id="rId4" Type="http://schemas.openxmlformats.org/officeDocument/2006/relationships/image" Target="../media/image67.png"/><Relationship Id="rId9"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image" Target="../media/image119.png"/><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24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47</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48</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49</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50</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51</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61</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62</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63</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34</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68</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36</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37</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40</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42</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2015</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©2015,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Fall 2015</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©2015,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CS 484, Fall 2015</a:t>
            </a: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©2015, Selim Aksoy</a:t>
            </a: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2015</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©2015,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1.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8.png"/><Relationship Id="rId26" Type="http://schemas.openxmlformats.org/officeDocument/2006/relationships/image" Target="../media/image74.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oleObject" Target="../embeddings/oleObject14.bin"/><Relationship Id="rId25" Type="http://schemas.openxmlformats.org/officeDocument/2006/relationships/image" Target="../media/image73.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9.png"/><Relationship Id="rId29"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7.png"/><Relationship Id="rId24" Type="http://schemas.openxmlformats.org/officeDocument/2006/relationships/image" Target="../media/image71.png"/><Relationship Id="rId5" Type="http://schemas.openxmlformats.org/officeDocument/2006/relationships/image" Target="../media/image64.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76.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66.png"/><Relationship Id="rId14" Type="http://schemas.openxmlformats.org/officeDocument/2006/relationships/oleObject" Target="../embeddings/oleObject11.bin"/><Relationship Id="rId22" Type="http://schemas.openxmlformats.org/officeDocument/2006/relationships/image" Target="../media/image70.png"/><Relationship Id="rId27"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wmf"/><Relationship Id="rId4" Type="http://schemas.openxmlformats.org/officeDocument/2006/relationships/image" Target="../media/image84.w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9.wmf"/><Relationship Id="rId4" Type="http://schemas.openxmlformats.org/officeDocument/2006/relationships/hyperlink" Target="http://www.pascal-network.org/challenges/VOC/pubs/leibe0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2.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11.wmf"/><Relationship Id="rId17" Type="http://schemas.openxmlformats.org/officeDocument/2006/relationships/image" Target="../media/image116.wmf"/><Relationship Id="rId2" Type="http://schemas.openxmlformats.org/officeDocument/2006/relationships/notesSlide" Target="../notesSlides/notesSlide23.xml"/><Relationship Id="rId16" Type="http://schemas.openxmlformats.org/officeDocument/2006/relationships/image" Target="../media/image115.wmf"/><Relationship Id="rId1" Type="http://schemas.openxmlformats.org/officeDocument/2006/relationships/slideLayout" Target="../slideLayouts/slideLayout6.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5" Type="http://schemas.openxmlformats.org/officeDocument/2006/relationships/image" Target="../media/image11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 Id="rId14" Type="http://schemas.openxmlformats.org/officeDocument/2006/relationships/image" Target="../media/image113.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1.jpeg"/><Relationship Id="rId5" Type="http://schemas.openxmlformats.org/officeDocument/2006/relationships/image" Target="../media/image117.wmf"/><Relationship Id="rId4" Type="http://schemas.openxmlformats.org/officeDocument/2006/relationships/oleObject" Target="../embeddings/oleObject20.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7.wmf"/><Relationship Id="rId5" Type="http://schemas.openxmlformats.org/officeDocument/2006/relationships/oleObject" Target="../embeddings/oleObject21.bin"/><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7.wmf"/><Relationship Id="rId5" Type="http://schemas.openxmlformats.org/officeDocument/2006/relationships/oleObject" Target="../embeddings/oleObject22.bin"/><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7.png"/><Relationship Id="rId42" Type="http://schemas.openxmlformats.org/officeDocument/2006/relationships/oleObject" Target="../embeddings/oleObject42.bin"/><Relationship Id="rId47" Type="http://schemas.openxmlformats.org/officeDocument/2006/relationships/image" Target="../media/image140.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31.png"/><Relationship Id="rId11" Type="http://schemas.openxmlformats.org/officeDocument/2006/relationships/image" Target="../media/image122.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35.png"/><Relationship Id="rId40" Type="http://schemas.openxmlformats.org/officeDocument/2006/relationships/oleObject" Target="../embeddings/oleObject41.bin"/><Relationship Id="rId45" Type="http://schemas.openxmlformats.org/officeDocument/2006/relationships/image" Target="../media/image139.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9.png"/><Relationship Id="rId61" Type="http://schemas.openxmlformats.org/officeDocument/2006/relationships/oleObject" Target="../embeddings/oleObject57.bin"/><Relationship Id="rId19" Type="http://schemas.openxmlformats.org/officeDocument/2006/relationships/image" Target="../media/image126.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30.png"/><Relationship Id="rId30" Type="http://schemas.openxmlformats.org/officeDocument/2006/relationships/oleObject" Target="../embeddings/oleObject36.bin"/><Relationship Id="rId35" Type="http://schemas.openxmlformats.org/officeDocument/2006/relationships/image" Target="../media/image134.png"/><Relationship Id="rId43" Type="http://schemas.openxmlformats.org/officeDocument/2006/relationships/image" Target="../media/image138.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25.png"/><Relationship Id="rId25" Type="http://schemas.openxmlformats.org/officeDocument/2006/relationships/image" Target="../media/image129.png"/><Relationship Id="rId33" Type="http://schemas.openxmlformats.org/officeDocument/2006/relationships/image" Target="../media/image133.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7.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24.png"/><Relationship Id="rId23" Type="http://schemas.openxmlformats.org/officeDocument/2006/relationships/image" Target="../media/image128.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41.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32.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43.png"/><Relationship Id="rId4" Type="http://schemas.openxmlformats.org/officeDocument/2006/relationships/oleObject" Target="../embeddings/oleObject23.bin"/><Relationship Id="rId9"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oleObject" Target="../embeddings/oleObject30.bin"/><Relationship Id="rId39" Type="http://schemas.openxmlformats.org/officeDocument/2006/relationships/image" Target="../media/image136.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20.png"/><Relationship Id="rId71"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tags" Target="../tags/tag1.xml"/><Relationship Id="rId16" Type="http://schemas.openxmlformats.org/officeDocument/2006/relationships/image" Target="../media/image150.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45.png"/><Relationship Id="rId5" Type="http://schemas.openxmlformats.org/officeDocument/2006/relationships/tags" Target="../tags/tag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40.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7.png"/><Relationship Id="rId7" Type="http://schemas.openxmlformats.org/officeDocument/2006/relationships/image" Target="../media/image124.png"/><Relationship Id="rId12" Type="http://schemas.openxmlformats.org/officeDocument/2006/relationships/oleObject" Target="../embeddings/oleObject72.bin"/><Relationship Id="rId17" Type="http://schemas.openxmlformats.org/officeDocument/2006/relationships/image" Target="../media/image154.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56.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33.png"/><Relationship Id="rId5" Type="http://schemas.openxmlformats.org/officeDocument/2006/relationships/notesSlide" Target="../notesSlides/notesSlide31.xml"/><Relationship Id="rId15" Type="http://schemas.openxmlformats.org/officeDocument/2006/relationships/image" Target="../media/image153.png"/><Relationship Id="rId10" Type="http://schemas.openxmlformats.org/officeDocument/2006/relationships/oleObject" Target="../embeddings/oleObject71.bin"/><Relationship Id="rId19" Type="http://schemas.openxmlformats.org/officeDocument/2006/relationships/image" Target="../media/image155.png"/><Relationship Id="rId4" Type="http://schemas.openxmlformats.org/officeDocument/2006/relationships/slideLayout" Target="../slideLayouts/slideLayout2.xml"/><Relationship Id="rId9" Type="http://schemas.openxmlformats.org/officeDocument/2006/relationships/image" Target="../media/image132.png"/><Relationship Id="rId14" Type="http://schemas.openxmlformats.org/officeDocument/2006/relationships/oleObject" Target="../embeddings/oleObject73.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76.jpeg"/><Relationship Id="rId7"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8.wmf"/><Relationship Id="rId4" Type="http://schemas.openxmlformats.org/officeDocument/2006/relationships/oleObject" Target="../embeddings/oleObject76.bin"/><Relationship Id="rId9" Type="http://schemas.openxmlformats.org/officeDocument/2006/relationships/image" Target="../media/image16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60.wmf"/></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73.jpeg"/><Relationship Id="rId4" Type="http://schemas.openxmlformats.org/officeDocument/2006/relationships/image" Target="../media/image162.jpeg"/></Relationships>
</file>

<file path=ppt/slides/_rels/slide73.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66.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7.jpeg"/><Relationship Id="rId21" Type="http://schemas.openxmlformats.org/officeDocument/2006/relationships/image" Target="../media/image70.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8.png"/><Relationship Id="rId25" Type="http://schemas.openxmlformats.org/officeDocument/2006/relationships/image" Target="../media/image65.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66.wmf"/><Relationship Id="rId1" Type="http://schemas.openxmlformats.org/officeDocument/2006/relationships/vmlDrawing" Target="../drawings/vmlDrawing14.vml"/><Relationship Id="rId6" Type="http://schemas.openxmlformats.org/officeDocument/2006/relationships/image" Target="../media/image163.wmf"/><Relationship Id="rId11" Type="http://schemas.openxmlformats.org/officeDocument/2006/relationships/image" Target="../media/image73.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oleObject" Target="../embeddings/oleObject91.bin"/><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168.jpeg"/><Relationship Id="rId9" Type="http://schemas.openxmlformats.org/officeDocument/2006/relationships/image" Target="../media/image76.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65.wmf"/></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10</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11</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048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C19D439-2D65-40CC-AB0A-1D7DCA9AFA33}" type="slidenum">
              <a:rPr lang="en-US" smtClean="0">
                <a:solidFill>
                  <a:srgbClr val="003366"/>
                </a:solidFill>
              </a:rPr>
              <a:pPr/>
              <a:t>12</a:t>
            </a:fld>
            <a:endParaRPr lang="en-US" smtClean="0">
              <a:solidFill>
                <a:srgbClr val="003366"/>
              </a:solidFill>
            </a:endParaRP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87338"/>
            <a:ext cx="42021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87338"/>
            <a:ext cx="425608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241925"/>
            <a:ext cx="43275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7"/>
          <p:cNvSpPr>
            <a:spLocks noChangeShapeType="1"/>
          </p:cNvSpPr>
          <p:nvPr/>
        </p:nvSpPr>
        <p:spPr bwMode="auto">
          <a:xfrm>
            <a:off x="3419475" y="188913"/>
            <a:ext cx="0" cy="56165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7885113" y="188913"/>
            <a:ext cx="0" cy="49688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F15053-CC76-4C13-9183-B05FAFD03DBB}" type="slidenum">
              <a:rPr lang="en-US" smtClean="0">
                <a:solidFill>
                  <a:srgbClr val="003366"/>
                </a:solidFill>
              </a:rPr>
              <a:pPr/>
              <a:t>13</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484313"/>
            <a:ext cx="619601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14</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Probabilistic Latent Semantic Analysis (PLSA) is used to learn aspect models to capture co-occurrences of visterms (visual terms).</a:t>
            </a:r>
          </a:p>
          <a:p>
            <a:pPr eaLnBrk="1" hangingPunct="1">
              <a:lnSpc>
                <a:spcPct val="90000"/>
              </a:lnSpc>
            </a:pPr>
            <a:r>
              <a:rPr lang="en-US" sz="2400" smtClean="0"/>
              <a:t>Bag-of-visterms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15</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16</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17</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5A37719-1B28-481F-8EDB-E41864961420}" type="slidenum">
              <a:rPr lang="en-US" smtClean="0">
                <a:solidFill>
                  <a:srgbClr val="003366"/>
                </a:solidFill>
              </a:rPr>
              <a:pPr/>
              <a:t>18</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6630"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23975"/>
            <a:ext cx="66151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5"/>
          <p:cNvSpPr txBox="1">
            <a:spLocks noChangeArrowheads="1"/>
          </p:cNvSpPr>
          <p:nvPr/>
        </p:nvSpPr>
        <p:spPr bwMode="auto">
          <a:xfrm>
            <a:off x="2487613" y="5805488"/>
            <a:ext cx="4167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Examples for region clusters.</a:t>
            </a:r>
          </a:p>
          <a:p>
            <a:r>
              <a:rPr lang="en-US">
                <a:solidFill>
                  <a:srgbClr val="003366"/>
                </a:solidFill>
              </a:rPr>
              <a:t>Each row represents a different cluster.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19</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20</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21</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77D00C-5DD6-447A-9E3D-359E2DEBC37A}" type="slidenum">
              <a:rPr lang="en-US" smtClean="0">
                <a:solidFill>
                  <a:srgbClr val="003366"/>
                </a:solidFill>
              </a:rPr>
              <a:pPr/>
              <a:t>23</a:t>
            </a:fld>
            <a:endParaRPr lang="en-US" smtClean="0">
              <a:solidFill>
                <a:srgbClr val="003366"/>
              </a:solidFill>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0208" r="22501" b="19792"/>
          <a:stretch>
            <a:fillRect/>
          </a:stretch>
        </p:blipFill>
        <p:spPr bwMode="auto">
          <a:xfrm>
            <a:off x="0" y="23622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l="22501" t="18750" r="36250" b="72917"/>
          <a:stretch>
            <a:fillRect/>
          </a:stretch>
        </p:blipFill>
        <p:spPr bwMode="auto">
          <a:xfrm>
            <a:off x="708025" y="730250"/>
            <a:ext cx="8435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l="1190" t="18750" r="85011" b="72917"/>
          <a:stretch>
            <a:fillRect/>
          </a:stretch>
        </p:blipFill>
        <p:spPr bwMode="auto">
          <a:xfrm>
            <a:off x="0" y="730250"/>
            <a:ext cx="2819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514600"/>
            <a:ext cx="1916113" cy="2438400"/>
            <a:chOff x="768" y="1824"/>
            <a:chExt cx="918" cy="1248"/>
          </a:xfrm>
        </p:grpSpPr>
        <p:pic>
          <p:nvPicPr>
            <p:cNvPr id="32783" name="Picture 6"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Oval 7"/>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perceptible</a:t>
              </a:r>
            </a:p>
          </p:txBody>
        </p:sp>
      </p:grpSp>
      <p:grpSp>
        <p:nvGrpSpPr>
          <p:cNvPr id="3" name="Group 8"/>
          <p:cNvGrpSpPr>
            <a:grpSpLocks/>
          </p:cNvGrpSpPr>
          <p:nvPr/>
        </p:nvGrpSpPr>
        <p:grpSpPr bwMode="auto">
          <a:xfrm>
            <a:off x="5741988" y="2743200"/>
            <a:ext cx="1317625" cy="1676400"/>
            <a:chOff x="768" y="1824"/>
            <a:chExt cx="918" cy="1248"/>
          </a:xfrm>
        </p:grpSpPr>
        <p:pic>
          <p:nvPicPr>
            <p:cNvPr id="32781" name="Picture 9"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Oval 10"/>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vision</a:t>
              </a:r>
            </a:p>
          </p:txBody>
        </p:sp>
      </p:grpSp>
      <p:grpSp>
        <p:nvGrpSpPr>
          <p:cNvPr id="4" name="Group 11"/>
          <p:cNvGrpSpPr>
            <a:grpSpLocks/>
          </p:cNvGrpSpPr>
          <p:nvPr/>
        </p:nvGrpSpPr>
        <p:grpSpPr bwMode="auto">
          <a:xfrm>
            <a:off x="7543800" y="2590800"/>
            <a:ext cx="1643063" cy="2286000"/>
            <a:chOff x="2016" y="144"/>
            <a:chExt cx="1104" cy="1536"/>
          </a:xfrm>
        </p:grpSpPr>
        <p:pic>
          <p:nvPicPr>
            <p:cNvPr id="32779" name="Picture 12"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6" y="144"/>
              <a:ext cx="110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Oval 13"/>
            <p:cNvSpPr>
              <a:spLocks noChangeArrowheads="1"/>
            </p:cNvSpPr>
            <p:nvPr/>
          </p:nvSpPr>
          <p:spPr bwMode="auto">
            <a:xfrm>
              <a:off x="2221" y="203"/>
              <a:ext cx="851" cy="768"/>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material</a:t>
              </a:r>
            </a:p>
            <a:p>
              <a:pPr algn="ctr" eaLnBrk="1" hangingPunct="1">
                <a:defRPr/>
              </a:pPr>
              <a:r>
                <a:rPr lang="en-US" sz="2000" b="1">
                  <a:solidFill>
                    <a:srgbClr val="FF0000"/>
                  </a:solidFill>
                  <a:effectLst>
                    <a:outerShdw blurRad="38100" dist="38100" dir="2700000" algn="tl">
                      <a:srgbClr val="C0C0C0"/>
                    </a:outerShdw>
                  </a:effectLst>
                  <a:latin typeface="Arial" charset="0"/>
                </a:rPr>
                <a:t>thing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24</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25</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26</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27</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28</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49"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150"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151"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152"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153"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smtClean="0"/>
              <a:t>The image classification problem has two critical components: </a:t>
            </a:r>
            <a:r>
              <a:rPr lang="en-US" smtClean="0">
                <a:solidFill>
                  <a:schemeClr val="hlink"/>
                </a:solidFill>
              </a:rPr>
              <a:t>representing</a:t>
            </a:r>
            <a:r>
              <a:rPr lang="en-US" smtClean="0"/>
              <a:t> images and </a:t>
            </a:r>
            <a:r>
              <a:rPr lang="en-US" smtClean="0">
                <a:solidFill>
                  <a:schemeClr val="hlink"/>
                </a:solidFill>
              </a:rPr>
              <a:t>learning</a:t>
            </a:r>
            <a:r>
              <a:rPr lang="en-US" smtClean="0"/>
              <a:t> models for semantic categories using these representations.</a:t>
            </a:r>
          </a:p>
          <a:p>
            <a:pPr eaLnBrk="1" hangingPunct="1">
              <a:lnSpc>
                <a:spcPct val="90000"/>
              </a:lnSpc>
            </a:pPr>
            <a:r>
              <a:rPr lang="en-US" smtClean="0"/>
              <a:t>Early work used low-level global features extracted from the whole image or from a fixed spatial layout.</a:t>
            </a:r>
          </a:p>
          <a:p>
            <a:pPr eaLnBrk="1" hangingPunct="1">
              <a:lnSpc>
                <a:spcPct val="90000"/>
              </a:lnSpc>
            </a:pPr>
            <a:r>
              <a:rPr lang="en-US" smtClean="0"/>
              <a:t>More recent approaches exploit local statistics in images using patches extracted by interest point detectors.</a:t>
            </a:r>
          </a:p>
          <a:p>
            <a:pPr eaLnBrk="1" hangingPunct="1">
              <a:lnSpc>
                <a:spcPct val="90000"/>
              </a:lnSpc>
            </a:pPr>
            <a:r>
              <a:rPr lang="en-US" smtClean="0"/>
              <a:t>Other configurations that use regions and their spatial relationships are 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30</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31</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32</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34</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35</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36</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266"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267"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268"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269"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270"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271"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272"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273"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274"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275"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276"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277"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smtClean="0"/>
              <a:t>CS 484, Fall 2015</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©2015,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37</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smtClean="0"/>
              <a:t>CS 484, Fall 2015</a:t>
            </a:r>
            <a:endParaRPr lang="en-US" dirty="0"/>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39</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Fall 2015</a:t>
            </a:r>
            <a:endParaRPr lang="en-US"/>
          </a:p>
        </p:txBody>
      </p:sp>
      <p:sp>
        <p:nvSpPr>
          <p:cNvPr id="33" name="Footer Placeholder 32"/>
          <p:cNvSpPr>
            <a:spLocks noGrp="1"/>
          </p:cNvSpPr>
          <p:nvPr>
            <p:ph type="ftr" sz="quarter" idx="11"/>
          </p:nvPr>
        </p:nvSpPr>
        <p:spPr/>
        <p:txBody>
          <a:bodyPr/>
          <a:lstStyle/>
          <a:p>
            <a:pPr>
              <a:defRPr/>
            </a:pPr>
            <a:r>
              <a:rPr lang="en-US" smtClean="0"/>
              <a:t>©2015,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40</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720331" cy="461665"/>
          </a:xfrm>
          <a:prstGeom prst="rect">
            <a:avLst/>
          </a:prstGeom>
          <a:noFill/>
        </p:spPr>
        <p:txBody>
          <a:bodyPr wrap="none" rtlCol="0">
            <a:spAutoFit/>
          </a:bodyPr>
          <a:lstStyle/>
          <a:p>
            <a:r>
              <a:rPr lang="en-US" sz="2400" dirty="0" smtClean="0"/>
              <a:t>Able to learn #parts 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41</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42</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72"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296"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54</a:t>
            </a:fld>
            <a:endParaRPr lang="en-US"/>
          </a:p>
        </p:txBody>
      </p:sp>
      <p:sp>
        <p:nvSpPr>
          <p:cNvPr id="7" name="Footer Placeholder 6"/>
          <p:cNvSpPr>
            <a:spLocks noGrp="1"/>
          </p:cNvSpPr>
          <p:nvPr>
            <p:ph type="ftr" sz="quarter" idx="11"/>
          </p:nvPr>
        </p:nvSpPr>
        <p:spPr/>
        <p:txBody>
          <a:bodyPr/>
          <a:lstStyle/>
          <a:p>
            <a:pPr>
              <a:defRPr/>
            </a:pPr>
            <a:r>
              <a:rPr lang="en-US" smtClean="0"/>
              <a:t>©2015,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Fall 2015</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
        <p:nvSpPr>
          <p:cNvPr id="8" name="Footer Placeholder 7"/>
          <p:cNvSpPr>
            <a:spLocks noGrp="1"/>
          </p:cNvSpPr>
          <p:nvPr>
            <p:ph type="ftr" sz="quarter" idx="11"/>
          </p:nvPr>
        </p:nvSpPr>
        <p:spPr/>
        <p:txBody>
          <a:bodyPr/>
          <a:lstStyle/>
          <a:p>
            <a:pPr>
              <a:defRPr/>
            </a:pPr>
            <a:r>
              <a:rPr lang="en-US" smtClean="0"/>
              <a:t>©2015,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56</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57</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58</a:t>
            </a:fld>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Fall 2015</a:t>
            </a:r>
            <a:endParaRPr lang="en-US"/>
          </a:p>
        </p:txBody>
      </p:sp>
      <p:sp>
        <p:nvSpPr>
          <p:cNvPr id="8" name="Footer Placeholder 7"/>
          <p:cNvSpPr>
            <a:spLocks noGrp="1"/>
          </p:cNvSpPr>
          <p:nvPr>
            <p:ph type="ftr" sz="quarter" idx="11"/>
          </p:nvPr>
        </p:nvSpPr>
        <p:spPr/>
        <p:txBody>
          <a:bodyPr/>
          <a:lstStyle/>
          <a:p>
            <a:pPr>
              <a:defRPr/>
            </a:pPr>
            <a:r>
              <a:rPr lang="en-US" smtClean="0"/>
              <a:t>©2015,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59</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1412875"/>
            <a:ext cx="43561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076700"/>
            <a:ext cx="84296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60</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20"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Fall 2015</a:t>
            </a:r>
            <a:endParaRPr lang="en-US"/>
          </a:p>
        </p:txBody>
      </p:sp>
      <p:sp>
        <p:nvSpPr>
          <p:cNvPr id="12" name="Footer Placeholder 11"/>
          <p:cNvSpPr>
            <a:spLocks noGrp="1"/>
          </p:cNvSpPr>
          <p:nvPr>
            <p:ph type="ftr" sz="quarter" idx="11"/>
          </p:nvPr>
        </p:nvSpPr>
        <p:spPr/>
        <p:txBody>
          <a:bodyPr/>
          <a:lstStyle/>
          <a:p>
            <a:pPr>
              <a:defRPr/>
            </a:pPr>
            <a:r>
              <a:rPr lang="en-US" smtClean="0"/>
              <a:t>©2015,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61</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44"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Fall 2015</a:t>
            </a:r>
            <a:endParaRPr lang="en-US"/>
          </a:p>
        </p:txBody>
      </p:sp>
      <p:sp>
        <p:nvSpPr>
          <p:cNvPr id="10" name="Footer Placeholder 9"/>
          <p:cNvSpPr>
            <a:spLocks noGrp="1"/>
          </p:cNvSpPr>
          <p:nvPr>
            <p:ph type="ftr" sz="quarter" idx="11"/>
          </p:nvPr>
        </p:nvSpPr>
        <p:spPr/>
        <p:txBody>
          <a:bodyPr/>
          <a:lstStyle/>
          <a:p>
            <a:pPr>
              <a:defRPr/>
            </a:pPr>
            <a:r>
              <a:rPr lang="en-US" smtClean="0"/>
              <a:t>©2015,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62</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68"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Fall 2015</a:t>
            </a:r>
            <a:endParaRPr lang="en-US"/>
          </a:p>
        </p:txBody>
      </p:sp>
      <p:sp>
        <p:nvSpPr>
          <p:cNvPr id="10" name="Footer Placeholder 9"/>
          <p:cNvSpPr>
            <a:spLocks noGrp="1"/>
          </p:cNvSpPr>
          <p:nvPr>
            <p:ph type="ftr" sz="quarter" idx="11"/>
          </p:nvPr>
        </p:nvSpPr>
        <p:spPr/>
        <p:txBody>
          <a:bodyPr/>
          <a:lstStyle/>
          <a:p>
            <a:pPr>
              <a:defRPr/>
            </a:pPr>
            <a:r>
              <a:rPr lang="en-US" smtClean="0"/>
              <a:t>©2015,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63</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65</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66</a:t>
            </a:fld>
            <a:endParaRPr lang="en-US"/>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509"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510"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511"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512"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513"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514"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515"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516"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517"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518"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519"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520"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521"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522"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523"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524"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525"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526"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527"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528"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529"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530"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531"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532"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533"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534"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535"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536"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537"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538"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539"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540"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541"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542"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543"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544"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545"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546"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547"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548"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549"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8550"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8551"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8552"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8553"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Fall 2015</a:t>
            </a:r>
            <a:endParaRPr lang="en-US"/>
          </a:p>
        </p:txBody>
      </p:sp>
      <p:sp>
        <p:nvSpPr>
          <p:cNvPr id="6" name="Footer Placeholder 5"/>
          <p:cNvSpPr>
            <a:spLocks noGrp="1"/>
          </p:cNvSpPr>
          <p:nvPr>
            <p:ph type="ftr" sz="quarter" idx="11"/>
          </p:nvPr>
        </p:nvSpPr>
        <p:spPr/>
        <p:txBody>
          <a:bodyPr/>
          <a:lstStyle/>
          <a:p>
            <a:pPr>
              <a:defRPr/>
            </a:pPr>
            <a:r>
              <a:rPr lang="en-US" smtClean="0"/>
              <a:t>©2015,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67</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24"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Fall 2015</a:t>
            </a:r>
            <a:endParaRPr lang="en-US"/>
          </a:p>
        </p:txBody>
      </p:sp>
      <p:sp>
        <p:nvSpPr>
          <p:cNvPr id="11" name="Footer Placeholder 10"/>
          <p:cNvSpPr>
            <a:spLocks noGrp="1"/>
          </p:cNvSpPr>
          <p:nvPr>
            <p:ph type="ftr" sz="quarter" idx="11"/>
          </p:nvPr>
        </p:nvSpPr>
        <p:spPr/>
        <p:txBody>
          <a:bodyPr/>
          <a:lstStyle/>
          <a:p>
            <a:pPr>
              <a:defRPr/>
            </a:pPr>
            <a:r>
              <a:rPr lang="en-US" smtClean="0"/>
              <a:t>©2015,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68</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291"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292"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293"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294"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295"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296"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297"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69</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F52B6E4-DFD5-4341-A550-D1354C18005F}" type="slidenum">
              <a:rPr lang="en-US" smtClean="0">
                <a:solidFill>
                  <a:srgbClr val="003366"/>
                </a:solidFill>
              </a:rPr>
              <a:pPr/>
              <a:t>7</a:t>
            </a:fld>
            <a:endParaRPr lang="en-US" smtClean="0">
              <a:solidFill>
                <a:srgbClr val="003366"/>
              </a:solidFill>
            </a:endParaRPr>
          </a:p>
        </p:txBody>
      </p:sp>
      <p:sp>
        <p:nvSpPr>
          <p:cNvPr id="15365" name="Rectangle 2"/>
          <p:cNvSpPr>
            <a:spLocks noGrp="1" noChangeArrowheads="1"/>
          </p:cNvSpPr>
          <p:nvPr>
            <p:ph type="title"/>
          </p:nvPr>
        </p:nvSpPr>
        <p:spPr/>
        <p:txBody>
          <a:bodyPr/>
          <a:lstStyle/>
          <a:p>
            <a:pPr eaLnBrk="1" hangingPunct="1"/>
            <a:r>
              <a:rPr lang="en-US" smtClean="0"/>
              <a:t>Hierarchical image classification</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628775"/>
            <a:ext cx="84232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4005263"/>
            <a:ext cx="75136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70</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29"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30"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31"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71</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23"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72</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56"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73</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326"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327"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328"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329"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330"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331"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332"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333"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334"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335"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336"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74</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75</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76</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77</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78</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79</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8</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80</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©2015,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81</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1875</TotalTime>
  <Words>3430</Words>
  <Application>Microsoft Office PowerPoint</Application>
  <PresentationFormat>On-screen Show (4:3)</PresentationFormat>
  <Paragraphs>753</Paragraphs>
  <Slides>81</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85" baseType="lpstr">
      <vt:lpstr>cs484_template</vt:lpstr>
      <vt:lpstr>Image</vt:lpstr>
      <vt:lpstr>Photo Editor Photo</vt:lpstr>
      <vt:lpstr>Equation</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PowerPoint Presentation</vt:lpstr>
      <vt:lpstr>Image classification using bag-of-words</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PowerPoint Presentation</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92</cp:revision>
  <dcterms:created xsi:type="dcterms:W3CDTF">2007-05-10T13:51:23Z</dcterms:created>
  <dcterms:modified xsi:type="dcterms:W3CDTF">2015-12-06T23:36:07Z</dcterms:modified>
</cp:coreProperties>
</file>