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4" r:id="rId5"/>
    <p:sldId id="261" r:id="rId6"/>
    <p:sldId id="265" r:id="rId7"/>
    <p:sldId id="266" r:id="rId8"/>
    <p:sldId id="270" r:id="rId9"/>
    <p:sldId id="272" r:id="rId10"/>
    <p:sldId id="275" r:id="rId11"/>
    <p:sldId id="276" r:id="rId12"/>
    <p:sldId id="290" r:id="rId13"/>
    <p:sldId id="278" r:id="rId14"/>
    <p:sldId id="279" r:id="rId15"/>
    <p:sldId id="285" r:id="rId16"/>
    <p:sldId id="286" r:id="rId17"/>
    <p:sldId id="287" r:id="rId18"/>
    <p:sldId id="306" r:id="rId19"/>
    <p:sldId id="307" r:id="rId20"/>
    <p:sldId id="308" r:id="rId21"/>
    <p:sldId id="299" r:id="rId22"/>
    <p:sldId id="300" r:id="rId23"/>
    <p:sldId id="301" r:id="rId24"/>
    <p:sldId id="302" r:id="rId25"/>
    <p:sldId id="304" r:id="rId26"/>
    <p:sldId id="305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4B96"/>
    <a:srgbClr val="0000CC"/>
    <a:srgbClr val="0033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591" autoAdjust="0"/>
  </p:normalViewPr>
  <p:slideViewPr>
    <p:cSldViewPr showGuides="1">
      <p:cViewPr varScale="1">
        <p:scale>
          <a:sx n="106" d="100"/>
          <a:sy n="106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870AB91-CDED-401B-93F0-6A3D3F84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8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B7D3CA-83EE-4376-88B6-27F4F73E2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8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1DD4AC-E059-422B-B0AE-2C7DA9A6D6E0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1873BF9-3B1E-44A7-9202-DD4FDE7B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2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CFC1-6009-4FDB-B93E-1020CE53C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02AFE-12F3-4386-9723-AD326DF06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6F9DA-63E8-4B5B-91CF-A07D82360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CAF78-7A89-42A8-BAE7-2CD2A62C7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B17E-D7F2-4912-9A62-0A064DC80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6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2CDA-C81A-4FDF-8B3E-7191FB6ED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253C-C1FA-4F62-A9AB-6F949E16F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E40F-FC54-4C42-A8CE-8AA0B96D3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2B41-9E6B-4102-88C1-A9AF8D304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0504A-BF48-44EC-9B2F-27FBE194F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DFDFF1F1-4134-49A6-AAF8-0BF737EBD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Image Processing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ABBF36-1E62-487B-91CD-332739233FE1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chromaticity model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Commission Internationale de l’Eclairage defined 3 standard primaries: X, Y, Z that can be added to form all visible colors. </a:t>
            </a:r>
          </a:p>
          <a:p>
            <a:pPr eaLnBrk="1" hangingPunct="1"/>
            <a:r>
              <a:rPr lang="en-US" smtClean="0"/>
              <a:t>Y was chosen so that its color matching function matches the sum of the 3 human cone responses.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12975" y="5157788"/>
          <a:ext cx="4716463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2692080" imgH="711000" progId="Equation.3">
                  <p:embed/>
                </p:oleObj>
              </mc:Choice>
              <mc:Fallback>
                <p:oleObj name="Equation" r:id="rId3" imgW="26920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5157788"/>
                        <a:ext cx="4716463" cy="137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2225675" y="3678238"/>
          <a:ext cx="46926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2374560" imgH="711000" progId="Equation.3">
                  <p:embed/>
                </p:oleObj>
              </mc:Choice>
              <mc:Fallback>
                <p:oleObj name="Equation" r:id="rId5" imgW="237456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3678238"/>
                        <a:ext cx="469265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030788" y="64674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3AD830-2207-425F-A884-89195AC07D5B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chromaticity model</a:t>
            </a: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x, y, z normalize X, Y, Z such that</a:t>
            </a:r>
            <a:br>
              <a:rPr lang="en-US" sz="2400" smtClean="0"/>
            </a:br>
            <a:r>
              <a:rPr lang="en-US" sz="2400" smtClean="0"/>
              <a:t>	x + y + z = 1.</a:t>
            </a:r>
          </a:p>
          <a:p>
            <a:pPr eaLnBrk="1" hangingPunct="1"/>
            <a:r>
              <a:rPr lang="en-US" sz="2400" smtClean="0"/>
              <a:t>Actually only x and y are needed because</a:t>
            </a:r>
            <a:br>
              <a:rPr lang="en-US" sz="2400" smtClean="0"/>
            </a:br>
            <a:r>
              <a:rPr lang="en-US" sz="2400" smtClean="0"/>
              <a:t>	z = 1 - x - y.</a:t>
            </a:r>
          </a:p>
          <a:p>
            <a:pPr eaLnBrk="1" hangingPunct="1"/>
            <a:r>
              <a:rPr lang="en-US" sz="2400" smtClean="0"/>
              <a:t>Pure colors are at the curved boundary.</a:t>
            </a:r>
          </a:p>
          <a:p>
            <a:pPr eaLnBrk="1" hangingPunct="1"/>
            <a:r>
              <a:rPr lang="en-US" sz="2400" smtClean="0"/>
              <a:t>White is (1/3, 1/3, 1/3).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/>
          <a:stretch>
            <a:fillRect/>
          </a:stretch>
        </p:blipFill>
        <p:spPr bwMode="auto">
          <a:xfrm>
            <a:off x="4356100" y="1268413"/>
            <a:ext cx="430371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323850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795B65-00FF-414E-87FE-75B20900D34E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Lab (L*a*b) model</a:t>
            </a:r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824413" cy="4967287"/>
          </a:xfrm>
        </p:spPr>
        <p:txBody>
          <a:bodyPr/>
          <a:lstStyle/>
          <a:p>
            <a:pPr eaLnBrk="1" hangingPunct="1"/>
            <a:r>
              <a:rPr lang="en-US" sz="2400" smtClean="0"/>
              <a:t>One luminance channel (L) and two color channels (a and b).</a:t>
            </a:r>
          </a:p>
          <a:p>
            <a:pPr eaLnBrk="1" hangingPunct="1"/>
            <a:r>
              <a:rPr lang="en-US" sz="2400" smtClean="0"/>
              <a:t>In this model, the color differences which you perceive correspond to Euclidian distances in CIE Lab.</a:t>
            </a:r>
          </a:p>
          <a:p>
            <a:pPr eaLnBrk="1" hangingPunct="1"/>
            <a:r>
              <a:rPr lang="en-US" sz="2400" smtClean="0"/>
              <a:t>The a axis extends from green (-a) to red (+a) and the b axis from blue (-b) to yellow (+b). The brightness (L) increases from the bottom to the top of the 3D model.</a:t>
            </a: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54012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164326" y="6021388"/>
            <a:ext cx="478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http://en.wikipedia.org/wiki/Lab_color_space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E5B3C9-799E-452C-91D2-DF9591B9D815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YIQ model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Have better compression properties.</a:t>
            </a:r>
          </a:p>
          <a:p>
            <a:pPr eaLnBrk="1" hangingPunct="1"/>
            <a:r>
              <a:rPr lang="en-US" smtClean="0"/>
              <a:t>Luminance Y is encoded using more bits than chrominance values I and Q (humans are more sensitive to Y than I and Q).</a:t>
            </a:r>
          </a:p>
          <a:p>
            <a:pPr eaLnBrk="1" hangingPunct="1"/>
            <a:r>
              <a:rPr lang="en-US" smtClean="0"/>
              <a:t>Luminance used by black/white TVs.</a:t>
            </a:r>
          </a:p>
          <a:p>
            <a:pPr eaLnBrk="1" hangingPunct="1"/>
            <a:r>
              <a:rPr lang="en-US" smtClean="0"/>
              <a:t>All 3 values used by color TVs.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855788" y="4508500"/>
          <a:ext cx="5430837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2336760" imgH="711000" progId="Equation.3">
                  <p:embed/>
                </p:oleObj>
              </mc:Choice>
              <mc:Fallback>
                <p:oleObj name="Equation" r:id="rId3" imgW="233676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4508500"/>
                        <a:ext cx="5430837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C5DDA8-E5C5-440B-822E-19F128B4B585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HSV: Hue, saturation, value are non-linear functions of RGB.</a:t>
            </a:r>
          </a:p>
          <a:p>
            <a:pPr eaLnBrk="1" hangingPunct="1"/>
            <a:r>
              <a:rPr lang="en-US" smtClean="0"/>
              <a:t>Hue relations are naturally expressed in a circle.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187450" y="2852738"/>
          <a:ext cx="6192838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3365280" imgH="1955520" progId="Equation.3">
                  <p:embed/>
                </p:oleObj>
              </mc:Choice>
              <mc:Fallback>
                <p:oleObj name="Equation" r:id="rId3" imgW="3365280" imgH="1955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852738"/>
                        <a:ext cx="6192838" cy="359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0DC079-D66B-4EF1-9DAB-97485FB09BBE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Uniform: equal (small) steps give the same perceived color changes.</a:t>
            </a:r>
          </a:p>
          <a:p>
            <a:pPr eaLnBrk="1" hangingPunct="1"/>
            <a:r>
              <a:rPr lang="en-US" sz="2400" smtClean="0"/>
              <a:t>Hue is encoded as an angle (0 to 2</a:t>
            </a:r>
            <a:r>
              <a:rPr lang="el-GR" sz="2400" smtClean="0">
                <a:cs typeface="Tahoma" pitchFamily="34" charset="0"/>
                <a:sym typeface="Symbol" pitchFamily="18" charset="2"/>
              </a:rPr>
              <a:t></a:t>
            </a:r>
            <a:r>
              <a:rPr lang="en-US" sz="2400" smtClean="0"/>
              <a:t>).</a:t>
            </a:r>
          </a:p>
          <a:p>
            <a:pPr eaLnBrk="1" hangingPunct="1"/>
            <a:r>
              <a:rPr lang="en-US" sz="2400" smtClean="0"/>
              <a:t>Saturation is the distance to the vertical axis (0 to 1).</a:t>
            </a:r>
          </a:p>
          <a:p>
            <a:pPr eaLnBrk="1" hangingPunct="1"/>
            <a:r>
              <a:rPr lang="en-US" sz="2400" smtClean="0"/>
              <a:t>Intensity is the height along the vertical axis (0 to 1).</a:t>
            </a: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2"/>
          <a:stretch>
            <a:fillRect/>
          </a:stretch>
        </p:blipFill>
        <p:spPr bwMode="auto">
          <a:xfrm>
            <a:off x="2394260" y="3450168"/>
            <a:ext cx="4409988" cy="29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B33ADB-C518-4585-B06C-C69F3BEC7208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8496300" cy="194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(Left) Image of food originating from a digital camera.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(Center) Saturation value of each pixel decreased 20%.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(Right) Saturation value of each pixel increased 40%.</a:t>
            </a:r>
          </a:p>
        </p:txBody>
      </p:sp>
      <p:pic>
        <p:nvPicPr>
          <p:cNvPr id="18439" name="Picture 4" descr="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879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 descr="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00213"/>
            <a:ext cx="28575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28908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09306D-7FA2-4980-ABD0-9776B554DD20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models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47164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68421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084888" y="2924175"/>
            <a:ext cx="76358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CMYK</a:t>
            </a: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RGB</a:t>
            </a: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HSV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6DC6CE-B63A-48D5-8CDE-476B015702F9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89588"/>
            <a:ext cx="61372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69607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2A3B91-826D-4962-8BBF-CC7D113236C4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00150"/>
            <a:ext cx="59118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413"/>
            <a:ext cx="2971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82C193-14E1-4720-96C4-F8B47085F8FB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Used heavily in human vision.</a:t>
            </a:r>
          </a:p>
          <a:p>
            <a:pPr eaLnBrk="1" hangingPunct="1"/>
            <a:r>
              <a:rPr lang="en-US" smtClean="0"/>
              <a:t>Visible spectrum for humans is 400 nm (blue) to 700 nm (red).</a:t>
            </a:r>
          </a:p>
          <a:p>
            <a:pPr eaLnBrk="1" hangingPunct="1"/>
            <a:r>
              <a:rPr lang="en-US" smtClean="0"/>
              <a:t>Machines can “see” much more; e.g., X-rays, infrared, radio waves.</a:t>
            </a: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789363"/>
            <a:ext cx="7678737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9788D0E-2CD2-455A-9EA6-6B8E11DADAD4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23963"/>
            <a:ext cx="374173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49725"/>
            <a:ext cx="50768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627FD0-18F7-433B-AAD4-5612F046770D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cluster on color values and pixel locations.</a:t>
            </a:r>
          </a:p>
          <a:p>
            <a:pPr eaLnBrk="1" hangingPunct="1"/>
            <a:r>
              <a:rPr lang="en-US" smtClean="0"/>
              <a:t>Can use connected components and an approximate color criteria to find regions.</a:t>
            </a:r>
          </a:p>
          <a:p>
            <a:pPr eaLnBrk="1" hangingPunct="1"/>
            <a:r>
              <a:rPr lang="en-US" smtClean="0"/>
              <a:t>Can train an algorithm to look for certain colored regions – for example, skin color.</a:t>
            </a:r>
          </a:p>
        </p:txBody>
      </p:sp>
      <p:pic>
        <p:nvPicPr>
          <p:cNvPr id="23559" name="Picture 4" descr="fb11117kmc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3708400"/>
            <a:ext cx="33655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50383" r="34885" b="21518"/>
          <a:stretch>
            <a:fillRect/>
          </a:stretch>
        </p:blipFill>
        <p:spPr bwMode="auto">
          <a:xfrm>
            <a:off x="1131888" y="3708400"/>
            <a:ext cx="3295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1331913" y="6230938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66"/>
                </a:solidFill>
              </a:rPr>
              <a:t>Original RGB image</a:t>
            </a:r>
          </a:p>
        </p:txBody>
      </p:sp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4932363" y="6230938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66"/>
                </a:solidFill>
              </a:rPr>
              <a:t>Color clusters by k-means</a:t>
            </a:r>
          </a:p>
        </p:txBody>
      </p:sp>
      <p:sp>
        <p:nvSpPr>
          <p:cNvPr id="23563" name="Text Box 8"/>
          <p:cNvSpPr txBox="1">
            <a:spLocks noChangeArrowheads="1"/>
          </p:cNvSpPr>
          <p:nvPr/>
        </p:nvSpPr>
        <p:spPr bwMode="auto">
          <a:xfrm>
            <a:off x="5175250" y="64674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6EB2A6-E5C5-4DF0-B490-B5CBD51B7621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pic>
        <p:nvPicPr>
          <p:cNvPr id="24582" name="Picture 4" descr="skin_color_distributi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610711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6496050" y="1624013"/>
            <a:ext cx="24384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Skin color in RGB space: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Purple region shows skin color samples from several people. Blue and yellow regions show skin in shadow or behind a beard.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489130-9EA7-4CED-91DB-4CF3F8B2A4D6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96300" cy="2374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(Left) Input video frame.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(Center) Pixels classified according to RGB space.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(Right) Largest connected component with aspect similar to a face.</a:t>
            </a:r>
          </a:p>
        </p:txBody>
      </p:sp>
      <p:pic>
        <p:nvPicPr>
          <p:cNvPr id="25607" name="Picture 4" descr="f00_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76375"/>
            <a:ext cx="2590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" descr="f00_i01_c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1462088"/>
            <a:ext cx="26257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f00_i01_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25844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1BED75-6DEB-46A4-8160-A852CB2397C5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histogram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is fast and easy to compute.</a:t>
            </a:r>
          </a:p>
          <a:p>
            <a:pPr eaLnBrk="1" hangingPunct="1"/>
            <a:r>
              <a:rPr lang="en-US" smtClean="0"/>
              <a:t>Size can easily be normalized so that different image histograms can be compared.</a:t>
            </a:r>
          </a:p>
          <a:p>
            <a:pPr eaLnBrk="1" hangingPunct="1"/>
            <a:r>
              <a:rPr lang="en-US" smtClean="0"/>
              <a:t>Can match color histograms for database query or classification.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B1862A-168D-4C9C-8355-849C2CCE2993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histogram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439261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3211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09A7B0-C17D-479D-B70B-34BC24878BA0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image retrieval</a:t>
            </a:r>
          </a:p>
        </p:txBody>
      </p:sp>
      <p:pic>
        <p:nvPicPr>
          <p:cNvPr id="28678" name="Picture 4" descr="sk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39261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query_corel_054_colhist_L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305300" cy="3806825"/>
          </a:xfrm>
          <a:prstGeom prst="rect">
            <a:avLst/>
          </a:prstGeom>
          <a:noFill/>
          <a:ln w="3174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034D37-5B59-4138-8657-8774A0152CFE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print (RGB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CMY or grayscale)</a:t>
            </a:r>
          </a:p>
          <a:p>
            <a:pPr eaLnBrk="1" hangingPunct="1"/>
            <a:r>
              <a:rPr lang="en-US" smtClean="0"/>
              <a:t>To compress images (RGB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YUV)</a:t>
            </a:r>
          </a:p>
          <a:p>
            <a:pPr lvl="1" eaLnBrk="1" hangingPunct="1"/>
            <a:r>
              <a:rPr lang="en-US" smtClean="0"/>
              <a:t>Color information (U,V) can be compressed 4 times without significant degradation in perceptual quality.</a:t>
            </a:r>
          </a:p>
          <a:p>
            <a:pPr eaLnBrk="1" hangingPunct="1"/>
            <a:r>
              <a:rPr lang="en-US" smtClean="0"/>
              <a:t>To compare images (RGB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CIE Lab)</a:t>
            </a:r>
          </a:p>
          <a:p>
            <a:pPr lvl="1" eaLnBrk="1" hangingPunct="1"/>
            <a:r>
              <a:rPr lang="en-US" smtClean="0"/>
              <a:t>CIE Lab space is more perceptually uniform.</a:t>
            </a:r>
          </a:p>
          <a:p>
            <a:pPr lvl="1" eaLnBrk="1" hangingPunct="1"/>
            <a:r>
              <a:rPr lang="en-US" smtClean="0"/>
              <a:t>Euclidean distance in Lab space hence meaningful.</a:t>
            </a:r>
          </a:p>
          <a:p>
            <a:pPr eaLnBrk="1" hangingPunct="1"/>
            <a:r>
              <a:rPr lang="en-US" smtClean="0"/>
              <a:t>http://www.couleur.org/index.php?page=transformations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0233E6-1ED7-4422-AA27-411D5A3E9D4F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Color 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Light hits the retina, which contains photosensitive cells.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cells convert the spectrum into a few discrete values.</a:t>
            </a:r>
          </a:p>
        </p:txBody>
      </p: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268413"/>
            <a:ext cx="39592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B21909-CE11-4A0C-86F0-D433EB324A4A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040312"/>
          </a:xfrm>
        </p:spPr>
        <p:txBody>
          <a:bodyPr/>
          <a:lstStyle/>
          <a:p>
            <a:pPr eaLnBrk="1" hangingPunct="1"/>
            <a:r>
              <a:rPr lang="en-US" sz="2400" smtClean="0"/>
              <a:t>There are two types of photosensitive cells: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Cones</a:t>
            </a:r>
            <a:endParaRPr lang="en-US" sz="2000" smtClean="0"/>
          </a:p>
          <a:p>
            <a:pPr lvl="2" eaLnBrk="1" hangingPunct="1"/>
            <a:r>
              <a:rPr lang="en-US" sz="1800" smtClean="0"/>
              <a:t>Sensitive to colored light, but not very sensitive to dim light.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Rods</a:t>
            </a:r>
            <a:endParaRPr lang="en-US" sz="2000" smtClean="0"/>
          </a:p>
          <a:p>
            <a:pPr lvl="2" eaLnBrk="1" hangingPunct="1"/>
            <a:r>
              <a:rPr lang="en-US" sz="1800" smtClean="0"/>
              <a:t>Sensitive to achromatic light.</a:t>
            </a:r>
          </a:p>
          <a:p>
            <a:pPr eaLnBrk="1" hangingPunct="1"/>
            <a:r>
              <a:rPr lang="en-US" sz="2400" smtClean="0"/>
              <a:t>We perceive color using three</a:t>
            </a:r>
            <a:br>
              <a:rPr lang="en-US" sz="2400" smtClean="0"/>
            </a:br>
            <a:r>
              <a:rPr lang="en-US" sz="2400" smtClean="0"/>
              <a:t>different types of cones.</a:t>
            </a:r>
          </a:p>
          <a:p>
            <a:pPr lvl="1" eaLnBrk="1" hangingPunct="1"/>
            <a:r>
              <a:rPr lang="en-US" sz="2000" smtClean="0"/>
              <a:t>Each one is sensitive in a different</a:t>
            </a:r>
            <a:br>
              <a:rPr lang="en-US" sz="2000" smtClean="0"/>
            </a:br>
            <a:r>
              <a:rPr lang="en-US" sz="2000" smtClean="0"/>
              <a:t>region of the spectrum.</a:t>
            </a:r>
          </a:p>
          <a:p>
            <a:pPr lvl="2" eaLnBrk="1" hangingPunct="1"/>
            <a:r>
              <a:rPr lang="en-US" sz="1800" smtClean="0"/>
              <a:t>440 nm (BLUE)</a:t>
            </a:r>
          </a:p>
          <a:p>
            <a:pPr lvl="2" eaLnBrk="1" hangingPunct="1"/>
            <a:r>
              <a:rPr lang="en-US" sz="1800" smtClean="0"/>
              <a:t>545 nm (GREEN)</a:t>
            </a:r>
          </a:p>
          <a:p>
            <a:pPr lvl="2" eaLnBrk="1" hangingPunct="1"/>
            <a:r>
              <a:rPr lang="en-US" sz="1800" smtClean="0"/>
              <a:t>580 nm (RED)</a:t>
            </a:r>
          </a:p>
          <a:p>
            <a:pPr lvl="1" eaLnBrk="1" hangingPunct="1"/>
            <a:r>
              <a:rPr lang="en-US" sz="2000" smtClean="0"/>
              <a:t>They have different sensitivities</a:t>
            </a:r>
            <a:br>
              <a:rPr lang="en-US" sz="2000" smtClean="0"/>
            </a:br>
            <a:r>
              <a:rPr lang="en-US" sz="2000" smtClean="0"/>
              <a:t>(we are more sensitive to green than red).</a:t>
            </a:r>
          </a:p>
        </p:txBody>
      </p:sp>
      <p:pic>
        <p:nvPicPr>
          <p:cNvPr id="10247" name="Picture 4" descr="c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27567" r="22481"/>
          <a:stretch>
            <a:fillRect/>
          </a:stretch>
        </p:blipFill>
        <p:spPr bwMode="auto">
          <a:xfrm>
            <a:off x="5076825" y="2924175"/>
            <a:ext cx="39243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105438-B465-4ADD-B5B8-D2C4DD4429C4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Factors that affect perception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Light: the spectrum of energy that illuminates the object surface.</a:t>
            </a:r>
          </a:p>
          <a:p>
            <a:pPr eaLnBrk="1" hangingPunct="1"/>
            <a:r>
              <a:rPr lang="en-US" smtClean="0"/>
              <a:t>Reflectance: ratio of reflected light to incoming light.</a:t>
            </a:r>
          </a:p>
          <a:p>
            <a:pPr eaLnBrk="1" hangingPunct="1"/>
            <a:r>
              <a:rPr lang="en-US" smtClean="0"/>
              <a:t>Specularity: highly specular (shiny) vs. matte surface.</a:t>
            </a:r>
          </a:p>
          <a:p>
            <a:pPr eaLnBrk="1" hangingPunct="1"/>
            <a:r>
              <a:rPr lang="en-US" smtClean="0"/>
              <a:t>Distance: distance to the light source.</a:t>
            </a:r>
          </a:p>
          <a:p>
            <a:pPr eaLnBrk="1" hangingPunct="1"/>
            <a:r>
              <a:rPr lang="en-US" smtClean="0"/>
              <a:t>Angle: angle between surface normal and light source.</a:t>
            </a:r>
          </a:p>
          <a:p>
            <a:pPr eaLnBrk="1" hangingPunct="1"/>
            <a:r>
              <a:rPr lang="en-US" smtClean="0"/>
              <a:t>Sensitivity: how sensitive is the sensor.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3CFBFAF-9BCE-4DC2-BD06-93B7294E66CE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models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provide a standard way of specifying a particular color using a 3D coordinate system.</a:t>
            </a:r>
          </a:p>
          <a:p>
            <a:pPr eaLnBrk="1" hangingPunct="1"/>
            <a:r>
              <a:rPr lang="en-US" smtClean="0"/>
              <a:t>Hardware oriented</a:t>
            </a:r>
          </a:p>
          <a:p>
            <a:pPr lvl="1" eaLnBrk="1" hangingPunct="1"/>
            <a:r>
              <a:rPr lang="en-US" smtClean="0"/>
              <a:t>RGB: additive system (add colors to black) used for displays.</a:t>
            </a:r>
          </a:p>
          <a:p>
            <a:pPr lvl="1" eaLnBrk="1" hangingPunct="1"/>
            <a:r>
              <a:rPr lang="en-US" smtClean="0"/>
              <a:t>CMY: subtractive system used for printing.</a:t>
            </a:r>
          </a:p>
          <a:p>
            <a:pPr lvl="1" eaLnBrk="1" hangingPunct="1"/>
            <a:r>
              <a:rPr lang="en-US" smtClean="0"/>
              <a:t>YIQ: used for TV and is good for compression.</a:t>
            </a:r>
          </a:p>
          <a:p>
            <a:pPr eaLnBrk="1" hangingPunct="1"/>
            <a:r>
              <a:rPr lang="en-US" smtClean="0"/>
              <a:t>Image processing oriented</a:t>
            </a:r>
          </a:p>
          <a:p>
            <a:pPr lvl="1" eaLnBrk="1" hangingPunct="1"/>
            <a:r>
              <a:rPr lang="en-US" smtClean="0"/>
              <a:t>HSV: good for perceptual space for art, psychology and recognition.</a:t>
            </a:r>
            <a:endParaRPr lang="en-US" sz="2000" smtClean="0"/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F203F19-46BA-4359-A947-659D912F4154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Additive and subtractive colors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268413"/>
            <a:ext cx="529272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4421D2-A2E8-47F6-9586-11CC27C5FC3F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RGB model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Additive model.</a:t>
            </a:r>
          </a:p>
          <a:p>
            <a:pPr eaLnBrk="1" hangingPunct="1"/>
            <a:r>
              <a:rPr lang="en-US" smtClean="0"/>
              <a:t>An image consists of 3 bands, one for each primary color.</a:t>
            </a:r>
          </a:p>
          <a:p>
            <a:pPr eaLnBrk="1" hangingPunct="1"/>
            <a:r>
              <a:rPr lang="en-US" smtClean="0"/>
              <a:t>Appropriate for image displays.</a:t>
            </a: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/>
          <a:stretch>
            <a:fillRect/>
          </a:stretch>
        </p:blipFill>
        <p:spPr bwMode="auto">
          <a:xfrm>
            <a:off x="1074738" y="3429000"/>
            <a:ext cx="34972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8" r="29169" b="14128"/>
          <a:stretch>
            <a:fillRect/>
          </a:stretch>
        </p:blipFill>
        <p:spPr bwMode="auto">
          <a:xfrm>
            <a:off x="5364163" y="4221163"/>
            <a:ext cx="216058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D0A53D-80FE-432F-AF29-CD8589CF12BC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CMY model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Cyan-Magenta-Yellow is a subtractive model which is good to model absorption of colors.</a:t>
            </a:r>
          </a:p>
          <a:p>
            <a:pPr eaLnBrk="1" hangingPunct="1"/>
            <a:r>
              <a:rPr lang="en-US" smtClean="0"/>
              <a:t>Appropriate for paper printing.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43300" y="3213100"/>
          <a:ext cx="20574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1041120" imgH="711000" progId="Equation.3">
                  <p:embed/>
                </p:oleObj>
              </mc:Choice>
              <mc:Fallback>
                <p:oleObj name="Equation" r:id="rId3" imgW="104112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213100"/>
                        <a:ext cx="205740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385</TotalTime>
  <Words>1207</Words>
  <Application>Microsoft Office PowerPoint</Application>
  <PresentationFormat>On-screen Show (4:3)</PresentationFormat>
  <Paragraphs>227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cs484_template</vt:lpstr>
      <vt:lpstr>Equation</vt:lpstr>
      <vt:lpstr>Color Image Processing</vt:lpstr>
      <vt:lpstr>Color</vt:lpstr>
      <vt:lpstr>Human visual system</vt:lpstr>
      <vt:lpstr>Human visual system</vt:lpstr>
      <vt:lpstr>Factors that affect perception</vt:lpstr>
      <vt:lpstr>Color models</vt:lpstr>
      <vt:lpstr>Additive and subtractive colors</vt:lpstr>
      <vt:lpstr>RGB model</vt:lpstr>
      <vt:lpstr>CMY model</vt:lpstr>
      <vt:lpstr>CIE chromaticity model</vt:lpstr>
      <vt:lpstr>CIE chromaticity model</vt:lpstr>
      <vt:lpstr>CIE Lab (L*a*b) model</vt:lpstr>
      <vt:lpstr>YIQ model</vt:lpstr>
      <vt:lpstr>HSV model</vt:lpstr>
      <vt:lpstr>HSV model</vt:lpstr>
      <vt:lpstr>HSV model</vt:lpstr>
      <vt:lpstr>Color models</vt:lpstr>
      <vt:lpstr>Examples: pseudocolor</vt:lpstr>
      <vt:lpstr>Examples: pseudocolor</vt:lpstr>
      <vt:lpstr>Examples: pseudocolor</vt:lpstr>
      <vt:lpstr>Examples: segmentation</vt:lpstr>
      <vt:lpstr>Examples: segmentation</vt:lpstr>
      <vt:lpstr>Examples: segmentation</vt:lpstr>
      <vt:lpstr>Examples: histogram</vt:lpstr>
      <vt:lpstr>Examples: histogram</vt:lpstr>
      <vt:lpstr>Examples: image retrieval</vt:lpstr>
      <vt:lpstr>Summary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Image Processing</dc:title>
  <dc:creator>Selim Aksoy</dc:creator>
  <cp:lastModifiedBy>Selim Aksoy</cp:lastModifiedBy>
  <cp:revision>49</cp:revision>
  <dcterms:created xsi:type="dcterms:W3CDTF">2007-03-22T16:20:01Z</dcterms:created>
  <dcterms:modified xsi:type="dcterms:W3CDTF">2015-10-18T12:46:14Z</dcterms:modified>
</cp:coreProperties>
</file>