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331" r:id="rId10"/>
    <p:sldId id="332" r:id="rId11"/>
    <p:sldId id="333" r:id="rId12"/>
    <p:sldId id="306" r:id="rId13"/>
    <p:sldId id="264" r:id="rId14"/>
    <p:sldId id="265" r:id="rId15"/>
    <p:sldId id="266" r:id="rId16"/>
    <p:sldId id="267" r:id="rId17"/>
    <p:sldId id="334" r:id="rId18"/>
    <p:sldId id="337" r:id="rId19"/>
    <p:sldId id="269" r:id="rId20"/>
    <p:sldId id="271" r:id="rId21"/>
    <p:sldId id="272" r:id="rId22"/>
    <p:sldId id="277" r:id="rId23"/>
    <p:sldId id="314" r:id="rId24"/>
    <p:sldId id="274" r:id="rId25"/>
    <p:sldId id="327" r:id="rId26"/>
    <p:sldId id="278" r:id="rId27"/>
    <p:sldId id="280" r:id="rId28"/>
    <p:sldId id="281" r:id="rId29"/>
    <p:sldId id="284" r:id="rId30"/>
    <p:sldId id="287" r:id="rId31"/>
    <p:sldId id="288" r:id="rId32"/>
    <p:sldId id="289" r:id="rId33"/>
    <p:sldId id="290" r:id="rId34"/>
    <p:sldId id="315" r:id="rId35"/>
    <p:sldId id="316" r:id="rId36"/>
    <p:sldId id="317" r:id="rId37"/>
    <p:sldId id="323" r:id="rId38"/>
    <p:sldId id="318" r:id="rId39"/>
    <p:sldId id="324" r:id="rId40"/>
    <p:sldId id="309" r:id="rId41"/>
    <p:sldId id="286" r:id="rId42"/>
    <p:sldId id="32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495" autoAdjust="0"/>
  </p:normalViewPr>
  <p:slideViewPr>
    <p:cSldViewPr>
      <p:cViewPr varScale="1">
        <p:scale>
          <a:sx n="106" d="100"/>
          <a:sy n="106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30E9E4E-5A0A-405F-A336-018EFA421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A1483B-2074-426C-965A-8B4EA96D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C300D9-AD18-413A-94F2-F81DF9F8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3133-0FDF-4812-B868-C91EFBAB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4128-0E9D-411A-AE58-1650E917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1D2D-8314-4DCA-9F19-576CE064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F9DD-3B87-4C3C-8F42-C7D08981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AEF-722C-4562-B94F-2A258703A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2745-0E7F-4D61-A2BB-E481FB72E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267B-8C42-49F5-91BE-C521291F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EFD2-B348-43B7-9B43-ED7F50CE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5BD2-E7DB-43F1-B581-31DFCF40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2439-8B94-4C12-98E2-B5436126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1CDD6B1D-4E6A-475F-B1D1-94F9B02F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Filtering – Part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0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E851D2-EDEE-42E6-BF3B-0156A49FFC8A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10087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2303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Here u and v are larger than in the previous slide.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2213" y="4265613"/>
            <a:ext cx="2659062" cy="2043112"/>
            <a:chOff x="480" y="2937"/>
            <a:chExt cx="1675" cy="1287"/>
          </a:xfrm>
        </p:grpSpPr>
        <p:grpSp>
          <p:nvGrpSpPr>
            <p:cNvPr id="2060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2065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768" y="34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72" y="3072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072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392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30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64E539-4DF8-4B83-97BA-82D47F3C54A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835025" y="1908175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And larger still...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9513" y="3946525"/>
            <a:ext cx="2887662" cy="2362200"/>
            <a:chOff x="480" y="2736"/>
            <a:chExt cx="1819" cy="1488"/>
          </a:xfrm>
        </p:grpSpPr>
        <p:grpSp>
          <p:nvGrpSpPr>
            <p:cNvPr id="3084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3089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10"/>
            <p:cNvSpPr>
              <a:spLocks noChangeArrowheads="1"/>
            </p:cNvSpPr>
            <p:nvPr/>
          </p:nvSpPr>
          <p:spPr bwMode="auto">
            <a:xfrm>
              <a:off x="1536" y="40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3088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76" y="2736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36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536" y="3792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792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67156C-0EC1-42F4-A554-3ADF7D23B936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952500" y="1431925"/>
            <a:ext cx="7239000" cy="4876800"/>
            <a:chOff x="816" y="768"/>
            <a:chExt cx="4560" cy="3072"/>
          </a:xfrm>
        </p:grpSpPr>
        <p:pic>
          <p:nvPicPr>
            <p:cNvPr id="16392" name="Picture 6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48"/>
            <a:stretch>
              <a:fillRect/>
            </a:stretch>
          </p:blipFill>
          <p:spPr bwMode="auto">
            <a:xfrm>
              <a:off x="1008" y="768"/>
              <a:ext cx="374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7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984"/>
              <a:ext cx="16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9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47" r="48718" b="59402"/>
            <a:stretch>
              <a:fillRect/>
            </a:stretch>
          </p:blipFill>
          <p:spPr bwMode="auto">
            <a:xfrm>
              <a:off x="3072" y="3024"/>
              <a:ext cx="19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0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8" t="15848" b="59402"/>
            <a:stretch>
              <a:fillRect/>
            </a:stretch>
          </p:blipFill>
          <p:spPr bwMode="auto">
            <a:xfrm>
              <a:off x="816" y="3120"/>
              <a:ext cx="19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3641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6187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E6F110-B436-410E-B1F2-D40C5D17F17F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12875"/>
            <a:ext cx="84582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0638E4-2BA5-4497-AAA4-9D462FF00BBA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41438"/>
            <a:ext cx="840581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BBE1A3-D39A-44EE-9FB7-D809FF36D014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41438"/>
            <a:ext cx="8424863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D9F579-9601-494F-ABC4-2580C9C246E0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4104" name="Group 25"/>
          <p:cNvGrpSpPr>
            <a:grpSpLocks/>
          </p:cNvGrpSpPr>
          <p:nvPr/>
        </p:nvGrpSpPr>
        <p:grpSpPr bwMode="auto">
          <a:xfrm>
            <a:off x="152400" y="2209800"/>
            <a:ext cx="8763000" cy="3795713"/>
            <a:chOff x="152400" y="2209800"/>
            <a:chExt cx="8763000" cy="3795713"/>
          </a:xfrm>
        </p:grpSpPr>
        <p:pic>
          <p:nvPicPr>
            <p:cNvPr id="4106" name="Picture 3" descr="br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908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6096000" y="2590800"/>
            <a:ext cx="2819400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Image" r:id="rId4" imgW="6349206" imgH="4761905" progId="Photoshop.Image.7">
                    <p:embed/>
                  </p:oleObj>
                </mc:Choice>
                <mc:Fallback>
                  <p:oleObj name="Image" r:id="rId4" imgW="6349206" imgH="4761905" progId="Photoshop.Image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590800"/>
                          <a:ext cx="2819400" cy="2114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5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9156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Horizontal</a:t>
              </a:r>
            </a:p>
            <a:p>
              <a:r>
                <a:rPr lang="en-US" sz="1200">
                  <a:solidFill>
                    <a:srgbClr val="003366"/>
                  </a:solidFill>
                </a:rPr>
                <a:t>orientation</a:t>
              </a:r>
            </a:p>
          </p:txBody>
        </p:sp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1458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Vertical orientation</a:t>
              </a:r>
            </a:p>
          </p:txBody>
        </p:sp>
        <p:grpSp>
          <p:nvGrpSpPr>
            <p:cNvPr id="4109" name="Group 7"/>
            <p:cNvGrpSpPr>
              <a:grpSpLocks/>
            </p:cNvGrpSpPr>
            <p:nvPr/>
          </p:nvGrpSpPr>
          <p:grpSpPr bwMode="auto">
            <a:xfrm>
              <a:off x="2971800" y="2590800"/>
              <a:ext cx="2209800" cy="2208213"/>
              <a:chOff x="2160" y="1680"/>
              <a:chExt cx="960" cy="959"/>
            </a:xfrm>
          </p:grpSpPr>
          <p:pic>
            <p:nvPicPr>
              <p:cNvPr id="412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680"/>
                <a:ext cx="960" cy="959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21" name="Line 9"/>
              <p:cNvSpPr>
                <a:spLocks noChangeShapeType="1"/>
              </p:cNvSpPr>
              <p:nvPr/>
            </p:nvSpPr>
            <p:spPr bwMode="auto">
              <a:xfrm>
                <a:off x="2640" y="2159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10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11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784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45 deg.</a:t>
              </a: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3932238" y="48006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4922838" y="4800600"/>
              <a:ext cx="4972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</a:t>
              </a:r>
              <a:r>
                <a:rPr lang="en-US" sz="1000">
                  <a:solidFill>
                    <a:srgbClr val="003366"/>
                  </a:solidFill>
                </a:rPr>
                <a:t>max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590800" y="35052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3276600" y="5181600"/>
              <a:ext cx="16051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fx in cycles/image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400800" y="2209800"/>
              <a:ext cx="2357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Low spatial frequencies</a:t>
              </a:r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 flipH="1">
              <a:off x="7620000" y="2971800"/>
              <a:ext cx="228600" cy="533400"/>
            </a:xfrm>
            <a:prstGeom prst="line">
              <a:avLst/>
            </a:prstGeom>
            <a:noFill/>
            <a:ln w="9525">
              <a:solidFill>
                <a:srgbClr val="F35A0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 flipH="1" flipV="1">
              <a:off x="7543800" y="4038600"/>
              <a:ext cx="279400" cy="6731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2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16764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High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spatial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frequencies</a:t>
              </a:r>
            </a:p>
          </p:txBody>
        </p:sp>
        <p:sp>
          <p:nvSpPr>
            <p:cNvPr id="4119" name="Text Box 21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2254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Log power spectrum</a:t>
              </a:r>
            </a:p>
          </p:txBody>
        </p:sp>
      </p:grpSp>
      <p:sp>
        <p:nvSpPr>
          <p:cNvPr id="4105" name="TextBox 26"/>
          <p:cNvSpPr txBox="1">
            <a:spLocks noChangeArrowheads="1"/>
          </p:cNvSpPr>
          <p:nvPr/>
        </p:nvSpPr>
        <p:spPr bwMode="auto">
          <a:xfrm>
            <a:off x="323850" y="1484313"/>
            <a:ext cx="517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How to interpret a Fourier spectrum: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F9AFED-9A11-4806-A7DB-B1B10C67B0B7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1511" name="Picture 3" descr="39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47800"/>
            <a:ext cx="1951037" cy="19510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168775"/>
            <a:ext cx="20574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D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47800"/>
            <a:ext cx="1952625" cy="19526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38600"/>
            <a:ext cx="21701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 descr="natex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1447800"/>
            <a:ext cx="1905000" cy="190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4038600"/>
            <a:ext cx="21891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93888" y="3505200"/>
            <a:ext cx="5029200" cy="609600"/>
            <a:chOff x="1392" y="2208"/>
            <a:chExt cx="3168" cy="384"/>
          </a:xfrm>
        </p:grpSpPr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V="1">
              <a:off x="1392" y="2208"/>
              <a:ext cx="16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1"/>
            <p:cNvSpPr>
              <a:spLocks noChangeShapeType="1"/>
            </p:cNvSpPr>
            <p:nvPr/>
          </p:nvSpPr>
          <p:spPr bwMode="auto">
            <a:xfrm flipV="1">
              <a:off x="2976" y="2208"/>
              <a:ext cx="14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2"/>
            <p:cNvSpPr>
              <a:spLocks noChangeShapeType="1"/>
            </p:cNvSpPr>
            <p:nvPr/>
          </p:nvSpPr>
          <p:spPr bwMode="auto">
            <a:xfrm flipH="1" flipV="1">
              <a:off x="1536" y="2256"/>
              <a:ext cx="30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26558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50942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7412038" y="2909888"/>
            <a:ext cx="349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25733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0879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7526338" y="5653088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9F2A80-C456-4032-9AFB-D81E257AF573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268413"/>
            <a:ext cx="65436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57578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6926AE-32F6-4DC1-8F7E-B5210032191F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theory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171950" cy="4608512"/>
          </a:xfrm>
        </p:spPr>
        <p:txBody>
          <a:bodyPr/>
          <a:lstStyle/>
          <a:p>
            <a:pPr eaLnBrk="1" hangingPunct="1"/>
            <a:r>
              <a:rPr lang="en-US" smtClean="0"/>
              <a:t>The Fourier theory shows how most real functions can be represented in terms of a basis of sinusoids.</a:t>
            </a:r>
          </a:p>
          <a:p>
            <a:pPr eaLnBrk="1" hangingPunct="1"/>
            <a:r>
              <a:rPr lang="en-US" smtClean="0"/>
              <a:t>The building block:</a:t>
            </a:r>
          </a:p>
          <a:p>
            <a:pPr lvl="1" eaLnBrk="1" hangingPunct="1"/>
            <a:r>
              <a:rPr lang="en-US" smtClean="0"/>
              <a:t>A sin( </a:t>
            </a:r>
            <a:r>
              <a:rPr lang="el-GR" smtClean="0">
                <a:cs typeface="Tahoma" pitchFamily="34" charset="0"/>
              </a:rPr>
              <a:t>ω</a:t>
            </a:r>
            <a:r>
              <a:rPr lang="en-US" smtClean="0"/>
              <a:t>x + </a:t>
            </a:r>
            <a:r>
              <a:rPr lang="el-GR" smtClean="0">
                <a:cs typeface="Tahoma" pitchFamily="34" charset="0"/>
              </a:rPr>
              <a:t>Φ</a:t>
            </a:r>
            <a:r>
              <a:rPr lang="en-US" smtClean="0"/>
              <a:t> )</a:t>
            </a:r>
          </a:p>
          <a:p>
            <a:pPr eaLnBrk="1" hangingPunct="1"/>
            <a:r>
              <a:rPr lang="en-US" smtClean="0"/>
              <a:t>Add enough of them to get any signal you want.</a:t>
            </a:r>
          </a:p>
        </p:txBody>
      </p:sp>
      <p:pic>
        <p:nvPicPr>
          <p:cNvPr id="9223" name="Picture 5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4713288" y="1268413"/>
            <a:ext cx="38909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B8DA25-658D-47A5-92CB-3847832AA8CF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 theorem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CA39B-06AC-466D-AB85-D1D61BB893E4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68413"/>
            <a:ext cx="7334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429000"/>
            <a:ext cx="6027737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364163" y="61404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and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D33964-38F1-4A9E-AAAF-6D363EB5DDD8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5518150"/>
            <a:ext cx="8713788" cy="935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Since the discrete Fourier transform is periodic, padding is needed in the implementation to avoid aliasing (see section 4.6 in the Gonzales-Woods book for implementation details).</a:t>
            </a:r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268413"/>
            <a:ext cx="600551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D0BBCA-6A37-43DB-AEE6-017FBABFFBD4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grpSp>
        <p:nvGrpSpPr>
          <p:cNvPr id="27654" name="Group 45"/>
          <p:cNvGrpSpPr>
            <a:grpSpLocks/>
          </p:cNvGrpSpPr>
          <p:nvPr/>
        </p:nvGrpSpPr>
        <p:grpSpPr bwMode="auto">
          <a:xfrm>
            <a:off x="419100" y="1268413"/>
            <a:ext cx="3729038" cy="5256212"/>
            <a:chOff x="264" y="799"/>
            <a:chExt cx="2349" cy="3311"/>
          </a:xfrm>
        </p:grpSpPr>
        <p:pic>
          <p:nvPicPr>
            <p:cNvPr id="276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9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97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144"/>
              <a:ext cx="1724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8" name="Text Box 31"/>
            <p:cNvSpPr txBox="1">
              <a:spLocks noChangeArrowheads="1"/>
            </p:cNvSpPr>
            <p:nvPr/>
          </p:nvSpPr>
          <p:spPr bwMode="auto">
            <a:xfrm>
              <a:off x="287" y="1117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f(x,y)</a:t>
              </a:r>
            </a:p>
          </p:txBody>
        </p:sp>
        <p:sp>
          <p:nvSpPr>
            <p:cNvPr id="27669" name="Text Box 32"/>
            <p:cNvSpPr txBox="1">
              <a:spLocks noChangeArrowheads="1"/>
            </p:cNvSpPr>
            <p:nvPr/>
          </p:nvSpPr>
          <p:spPr bwMode="auto">
            <a:xfrm>
              <a:off x="264" y="2235"/>
              <a:ext cx="6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h(x,y)</a:t>
              </a:r>
            </a:p>
          </p:txBody>
        </p:sp>
        <p:sp>
          <p:nvSpPr>
            <p:cNvPr id="27670" name="Text Box 34"/>
            <p:cNvSpPr txBox="1">
              <a:spLocks noChangeArrowheads="1"/>
            </p:cNvSpPr>
            <p:nvPr/>
          </p:nvSpPr>
          <p:spPr bwMode="auto">
            <a:xfrm>
              <a:off x="265" y="3475"/>
              <a:ext cx="6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g(x,y)</a:t>
              </a:r>
            </a:p>
          </p:txBody>
        </p:sp>
        <p:sp>
          <p:nvSpPr>
            <p:cNvPr id="27671" name="Text Box 38"/>
            <p:cNvSpPr txBox="1">
              <a:spLocks noChangeArrowheads="1"/>
            </p:cNvSpPr>
            <p:nvPr/>
          </p:nvSpPr>
          <p:spPr bwMode="auto">
            <a:xfrm>
              <a:off x="431" y="1706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  <a:sym typeface="Wingdings" pitchFamily="2" charset="2"/>
                </a:rPr>
                <a:t></a:t>
              </a:r>
              <a:endParaRPr lang="en-US" sz="2400">
                <a:solidFill>
                  <a:srgbClr val="003366"/>
                </a:solidFill>
                <a:sym typeface="Symbol" pitchFamily="18" charset="2"/>
              </a:endParaRPr>
            </a:p>
          </p:txBody>
        </p:sp>
        <p:sp>
          <p:nvSpPr>
            <p:cNvPr id="27672" name="Text Box 39"/>
            <p:cNvSpPr txBox="1">
              <a:spLocks noChangeArrowheads="1"/>
            </p:cNvSpPr>
            <p:nvPr/>
          </p:nvSpPr>
          <p:spPr bwMode="auto">
            <a:xfrm>
              <a:off x="449" y="288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grpSp>
        <p:nvGrpSpPr>
          <p:cNvPr id="27655" name="Group 46"/>
          <p:cNvGrpSpPr>
            <a:grpSpLocks/>
          </p:cNvGrpSpPr>
          <p:nvPr/>
        </p:nvGrpSpPr>
        <p:grpSpPr bwMode="auto">
          <a:xfrm>
            <a:off x="4930775" y="1268413"/>
            <a:ext cx="4008438" cy="5256212"/>
            <a:chOff x="3106" y="799"/>
            <a:chExt cx="2525" cy="3311"/>
          </a:xfrm>
        </p:grpSpPr>
        <p:pic>
          <p:nvPicPr>
            <p:cNvPr id="27657" name="Picture 6"/>
            <p:cNvPicPr>
              <a:picLocks noChangeAspect="1" noChangeArrowheads="1"/>
            </p:cNvPicPr>
            <p:nvPr/>
          </p:nvPicPr>
          <p:blipFill>
            <a:blip r:embed="rId5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958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9" name="Picture 10"/>
            <p:cNvPicPr>
              <a:picLocks noChangeAspect="1" noChangeArrowheads="1"/>
            </p:cNvPicPr>
            <p:nvPr/>
          </p:nvPicPr>
          <p:blipFill>
            <a:blip r:embed="rId7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3140"/>
              <a:ext cx="1724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0" name="Text Box 35"/>
            <p:cNvSpPr txBox="1">
              <a:spLocks noChangeArrowheads="1"/>
            </p:cNvSpPr>
            <p:nvPr/>
          </p:nvSpPr>
          <p:spPr bwMode="auto">
            <a:xfrm>
              <a:off x="4845" y="1146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|F(u,v)|</a:t>
              </a:r>
            </a:p>
          </p:txBody>
        </p:sp>
        <p:sp>
          <p:nvSpPr>
            <p:cNvPr id="27661" name="Text Box 40"/>
            <p:cNvSpPr txBox="1">
              <a:spLocks noChangeArrowheads="1"/>
            </p:cNvSpPr>
            <p:nvPr/>
          </p:nvSpPr>
          <p:spPr bwMode="auto">
            <a:xfrm>
              <a:off x="4830" y="2235"/>
              <a:ext cx="8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|H(u,v)|</a:t>
              </a:r>
            </a:p>
          </p:txBody>
        </p:sp>
        <p:sp>
          <p:nvSpPr>
            <p:cNvPr id="27662" name="Text Box 41"/>
            <p:cNvSpPr txBox="1">
              <a:spLocks noChangeArrowheads="1"/>
            </p:cNvSpPr>
            <p:nvPr/>
          </p:nvSpPr>
          <p:spPr bwMode="auto">
            <a:xfrm>
              <a:off x="4831" y="3460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|G(u,v)|</a:t>
              </a:r>
            </a:p>
          </p:txBody>
        </p:sp>
        <p:sp>
          <p:nvSpPr>
            <p:cNvPr id="27663" name="Text Box 42"/>
            <p:cNvSpPr txBox="1">
              <a:spLocks noChangeArrowheads="1"/>
            </p:cNvSpPr>
            <p:nvPr/>
          </p:nvSpPr>
          <p:spPr bwMode="auto">
            <a:xfrm>
              <a:off x="5111" y="1661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</a:t>
              </a:r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5105" y="287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sp>
        <p:nvSpPr>
          <p:cNvPr id="27656" name="Text Box 47"/>
          <p:cNvSpPr txBox="1">
            <a:spLocks noChangeArrowheads="1"/>
          </p:cNvSpPr>
          <p:nvPr/>
        </p:nvSpPr>
        <p:spPr bwMode="auto">
          <a:xfrm>
            <a:off x="5076825" y="65833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4ECAEB-8185-43CA-ADF0-14E2354EAA80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frequency domain filters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268413"/>
            <a:ext cx="33988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76925"/>
            <a:ext cx="51482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6515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2B56BB-9E2B-417E-8DDF-DCA5D6F82938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frequency domain filters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blurring and ringing caused by the ideal low-pass filter can be explained using the convolution theorem where the spatial representation of a filter is given below.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583406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2398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190101-2325-412F-94DA-090D1C89A7D7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268413"/>
            <a:ext cx="48021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08F7DF-01A7-4652-9858-11E0EA68652F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44638"/>
            <a:ext cx="8453437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7C94C5-2084-4653-B450-5CB222EBB533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58925"/>
            <a:ext cx="849153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109516-A71E-4B11-9886-32D183E594AF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Correlation can also be used for </a:t>
            </a:r>
            <a:r>
              <a:rPr lang="en-US" smtClean="0">
                <a:solidFill>
                  <a:schemeClr val="hlink"/>
                </a:solidFill>
              </a:rPr>
              <a:t>matching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If we want to determine whether an image f contains a particular object, we let h be that object (also called a </a:t>
            </a:r>
            <a:r>
              <a:rPr lang="en-US" smtClean="0">
                <a:solidFill>
                  <a:schemeClr val="hlink"/>
                </a:solidFill>
              </a:rPr>
              <a:t>template</a:t>
            </a:r>
            <a:r>
              <a:rPr lang="en-US" smtClean="0"/>
              <a:t>) and compute the correlation between f and h.</a:t>
            </a:r>
          </a:p>
          <a:p>
            <a:pPr eaLnBrk="1" hangingPunct="1"/>
            <a:r>
              <a:rPr lang="en-US" smtClean="0"/>
              <a:t>If there is a match, the correlation will be maximum at the location where h finds a correspondence in f.</a:t>
            </a:r>
          </a:p>
          <a:p>
            <a:pPr eaLnBrk="1" hangingPunct="1"/>
            <a:r>
              <a:rPr lang="en-US" smtClean="0"/>
              <a:t>Preprocessing such as scaling and alignment is necessary in most practical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9D1A9-3226-4BE4-BE7E-FD4DB24A7854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B928A7-4B35-456F-AE4B-BE36FA2D6BC5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268413"/>
            <a:ext cx="4476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58EEA6-CD53-4EFB-8799-2FEB15870AD4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5846" name="Picture 5" descr="template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60500"/>
            <a:ext cx="80152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template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03600"/>
            <a:ext cx="79930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6725" y="5419725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Face detection using template matching: face templates.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698CFF-66E9-4685-8704-B966753800C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6870" name="Picture 5" descr="correct_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8600"/>
            <a:ext cx="85344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466725" y="5516563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Face detection using template matching: detected 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5DC229-AB3C-4ADA-815C-2A14F7D20A1D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9989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003800" y="2835275"/>
            <a:ext cx="360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How can we generate a half-sized version of a large image?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E891F-187F-423C-997E-9D4E2CADC5D8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8125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0195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395288" y="5464175"/>
            <a:ext cx="590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Throw away every other row and column to create a 1/2 size image (also called sub-sampling).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5364163" y="45085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7308850" y="4005263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0A63E5-C118-456E-8E7F-5C4017B78E96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328738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20800"/>
            <a:ext cx="3198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3132138" y="594995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Does this look nice?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34559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 (2x zoom)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6443663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 (4x zoom)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1/2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409707-083D-400F-9BFC-2848EA1EB8C0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7122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We cannot shrink an image by simply taking every k’th pixel.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Solution: smooth the image, then sub-sample.</a:t>
            </a:r>
            <a:endParaRPr lang="en-US" sz="2400" smtClean="0"/>
          </a:p>
        </p:txBody>
      </p:sp>
      <p:pic>
        <p:nvPicPr>
          <p:cNvPr id="40967" name="Picture 5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0450"/>
            <a:ext cx="7889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87688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1321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572000" y="51768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</a:t>
            </a:r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6443663" y="467201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</a:t>
            </a:r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1403350" y="61404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66B92D-7A60-45EE-BB06-0820CFC46D8D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455988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 (2x zoom)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443663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 (4x zoom)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pic>
        <p:nvPicPr>
          <p:cNvPr id="41993" name="Picture 10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349375"/>
            <a:ext cx="31543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36525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DE4ADD-565D-4B4B-A241-A7443585E685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5000" r="6792" b="3271"/>
          <a:stretch>
            <a:fillRect/>
          </a:stretch>
        </p:blipFill>
        <p:spPr bwMode="auto">
          <a:xfrm>
            <a:off x="107950" y="1601788"/>
            <a:ext cx="43926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24263" r="14583" b="1338"/>
          <a:stretch>
            <a:fillRect/>
          </a:stretch>
        </p:blipFill>
        <p:spPr bwMode="auto">
          <a:xfrm>
            <a:off x="4643438" y="1579563"/>
            <a:ext cx="439261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appear if we do not sample properly.</a:t>
            </a:r>
          </a:p>
          <a:p>
            <a:pPr eaLnBrk="1" hangingPunct="1"/>
            <a:r>
              <a:rPr lang="en-US" smtClean="0"/>
              <a:t>Common phenomenon:</a:t>
            </a:r>
          </a:p>
          <a:p>
            <a:pPr lvl="1" eaLnBrk="1" hangingPunct="1"/>
            <a:r>
              <a:rPr lang="en-US" smtClean="0"/>
              <a:t>High spatial frequency components of the image appear as low spatial frequency components.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Wagon wheels rolling the wrong way in movies.</a:t>
            </a:r>
          </a:p>
          <a:p>
            <a:pPr lvl="1" eaLnBrk="1" hangingPunct="1"/>
            <a:r>
              <a:rPr lang="en-US" smtClean="0"/>
              <a:t>Checkerboards misrepresented in ray tracing.</a:t>
            </a:r>
          </a:p>
          <a:p>
            <a:pPr lvl="1" eaLnBrk="1" hangingPunct="1"/>
            <a:r>
              <a:rPr lang="en-US" smtClean="0"/>
              <a:t>Striped shirts look funny on color television.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56B092-EFAA-45C8-9A31-7D0CDB23CB28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407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59348-420D-4806-A1EF-38434C18E8C4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41438"/>
            <a:ext cx="85439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49E406-6EC7-4AC0-A837-EF989CC0CF19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6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433412-0587-4C73-8F45-B4909DD93C47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3362"/>
          <a:stretch>
            <a:fillRect/>
          </a:stretch>
        </p:blipFill>
        <p:spPr bwMode="auto">
          <a:xfrm>
            <a:off x="755650" y="1341438"/>
            <a:ext cx="76327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AB74F0-B308-4136-A3C9-68F0D7B3CE2E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788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53971-1E1F-4858-8D8D-6D2A374040D5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2F35AC-A3CF-4722-ADF9-0C42891EA329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19213"/>
            <a:ext cx="83423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22C211-6469-4416-9A07-D7709FC16BA3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84566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10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3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B7A661-D47C-4D82-9DD5-A9EACE500F40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43211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To get some sense of what basis elements look like, we plot a basis element --- or rather, its real part ---</a:t>
            </a:r>
            <a:br>
              <a:rPr lang="en-US">
                <a:solidFill>
                  <a:srgbClr val="003366"/>
                </a:solidFill>
                <a:cs typeface="Tahoma" pitchFamily="34" charset="0"/>
              </a:rPr>
            </a:br>
            <a:r>
              <a:rPr lang="en-US">
                <a:solidFill>
                  <a:srgbClr val="003366"/>
                </a:solidFill>
                <a:cs typeface="Tahoma" pitchFamily="34" charset="0"/>
              </a:rPr>
              <a:t>as a function of x,y for some fixed u, v. We get a function that is constant when (ux+vy) is constant. The magnitude of the vector (u, v) gives a frequency, and its direction gives an orientation. The function is a sinusoid with this frequency along the direction, and constant perpendicular to the direction.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4292600"/>
            <a:ext cx="2514600" cy="2043113"/>
            <a:chOff x="480" y="2937"/>
            <a:chExt cx="1584" cy="1287"/>
          </a:xfrm>
        </p:grpSpPr>
        <p:grpSp>
          <p:nvGrpSpPr>
            <p:cNvPr id="1036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1041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" name="Oval 9"/>
            <p:cNvSpPr>
              <a:spLocks noChangeArrowheads="1"/>
            </p:cNvSpPr>
            <p:nvPr/>
          </p:nvSpPr>
          <p:spPr bwMode="auto">
            <a:xfrm>
              <a:off x="1152" y="34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0"/>
            <p:cNvSpPr>
              <a:spLocks noChangeArrowheads="1"/>
            </p:cNvSpPr>
            <p:nvPr/>
          </p:nvSpPr>
          <p:spPr bwMode="auto">
            <a:xfrm>
              <a:off x="1008" y="36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200" y="3120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914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s) =\int_{- \infty}^{\infty} f(x) e^{-i2\pi s x} d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3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2128</TotalTime>
  <Words>1138</Words>
  <Application>Microsoft Office PowerPoint</Application>
  <PresentationFormat>On-screen Show (4:3)</PresentationFormat>
  <Paragraphs>267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cs484_template</vt:lpstr>
      <vt:lpstr>Equation</vt:lpstr>
      <vt:lpstr>Image</vt:lpstr>
      <vt:lpstr>Linear Filtering – Part II</vt:lpstr>
      <vt:lpstr>Fourier theory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Convolution theorem</vt:lpstr>
      <vt:lpstr>Frequency domain filtering</vt:lpstr>
      <vt:lpstr>Frequency domain filtering</vt:lpstr>
      <vt:lpstr>Frequency domain filtering</vt:lpstr>
      <vt:lpstr>Smoothing frequency domain filters</vt:lpstr>
      <vt:lpstr>Smoothing frequency domain filters</vt:lpstr>
      <vt:lpstr>Sharpening frequency domain filters</vt:lpstr>
      <vt:lpstr>Sharpening frequency domain filters</vt:lpstr>
      <vt:lpstr>Sharpening frequency domain filters</vt:lpstr>
      <vt:lpstr>Template matching</vt:lpstr>
      <vt:lpstr>Template matching</vt:lpstr>
      <vt:lpstr>Template matching</vt:lpstr>
      <vt:lpstr>Template matching</vt:lpstr>
      <vt:lpstr>Resizing images</vt:lpstr>
      <vt:lpstr>Resizing images</vt:lpstr>
      <vt:lpstr>Resizing images</vt:lpstr>
      <vt:lpstr>Resizing images</vt:lpstr>
      <vt:lpstr>Resizing images</vt:lpstr>
      <vt:lpstr>Sampling and aliasing</vt:lpstr>
      <vt:lpstr>Sampling and aliasing</vt:lpstr>
      <vt:lpstr>Gaussian pyramids</vt:lpstr>
      <vt:lpstr>Gaussian pyramids</vt:lpstr>
      <vt:lpstr>Gaussian pyramids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66</cp:revision>
  <dcterms:created xsi:type="dcterms:W3CDTF">2007-02-15T15:07:31Z</dcterms:created>
  <dcterms:modified xsi:type="dcterms:W3CDTF">2015-10-01T02:40:55Z</dcterms:modified>
</cp:coreProperties>
</file>