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373" r:id="rId4"/>
    <p:sldId id="372" r:id="rId5"/>
    <p:sldId id="374" r:id="rId6"/>
    <p:sldId id="376" r:id="rId7"/>
    <p:sldId id="378" r:id="rId8"/>
    <p:sldId id="375" r:id="rId9"/>
    <p:sldId id="299" r:id="rId10"/>
    <p:sldId id="300" r:id="rId11"/>
    <p:sldId id="311" r:id="rId12"/>
    <p:sldId id="312" r:id="rId13"/>
    <p:sldId id="313" r:id="rId14"/>
    <p:sldId id="320" r:id="rId15"/>
    <p:sldId id="321" r:id="rId16"/>
    <p:sldId id="314" r:id="rId17"/>
    <p:sldId id="371" r:id="rId18"/>
    <p:sldId id="322" r:id="rId19"/>
    <p:sldId id="323" r:id="rId20"/>
    <p:sldId id="324" r:id="rId21"/>
    <p:sldId id="325" r:id="rId22"/>
    <p:sldId id="326" r:id="rId23"/>
    <p:sldId id="327" r:id="rId24"/>
    <p:sldId id="370" r:id="rId25"/>
    <p:sldId id="330" r:id="rId26"/>
    <p:sldId id="331" r:id="rId27"/>
    <p:sldId id="333" r:id="rId28"/>
    <p:sldId id="336" r:id="rId29"/>
    <p:sldId id="335" r:id="rId30"/>
    <p:sldId id="337" r:id="rId31"/>
    <p:sldId id="338" r:id="rId32"/>
    <p:sldId id="346" r:id="rId33"/>
    <p:sldId id="347" r:id="rId34"/>
    <p:sldId id="348" r:id="rId35"/>
    <p:sldId id="350" r:id="rId36"/>
    <p:sldId id="363" r:id="rId37"/>
    <p:sldId id="360" r:id="rId38"/>
    <p:sldId id="353" r:id="rId39"/>
    <p:sldId id="361" r:id="rId40"/>
    <p:sldId id="362" r:id="rId41"/>
    <p:sldId id="365" r:id="rId42"/>
    <p:sldId id="368" r:id="rId43"/>
    <p:sldId id="359" r:id="rId44"/>
    <p:sldId id="364" r:id="rId45"/>
    <p:sldId id="366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336699"/>
    <a:srgbClr val="004B96"/>
    <a:srgbClr val="0000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4591" autoAdjust="0"/>
  </p:normalViewPr>
  <p:slideViewPr>
    <p:cSldViewPr>
      <p:cViewPr varScale="1">
        <p:scale>
          <a:sx n="106" d="100"/>
          <a:sy n="106" d="100"/>
        </p:scale>
        <p:origin x="-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E5376A0-93F8-41DC-81B2-2CCEE27B5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9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B50F470-D478-437D-9109-94C38DB3B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82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87388" y="3500438"/>
            <a:ext cx="7773987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81075"/>
            <a:ext cx="7772400" cy="2232025"/>
          </a:xfrm>
        </p:spPr>
        <p:txBody>
          <a:bodyPr anchorCtr="1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9363"/>
            <a:ext cx="7773988" cy="2376487"/>
          </a:xfrm>
        </p:spPr>
        <p:txBody>
          <a:bodyPr anchorCtr="1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6381750"/>
            <a:ext cx="1905000" cy="323850"/>
          </a:xfrm>
        </p:spPr>
        <p:txBody>
          <a:bodyPr/>
          <a:lstStyle>
            <a:lvl1pPr>
              <a:defRPr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613" y="6381750"/>
            <a:ext cx="2895600" cy="323850"/>
          </a:xfrm>
        </p:spPr>
        <p:txBody>
          <a:bodyPr/>
          <a:lstStyle>
            <a:lvl1pPr>
              <a:defRPr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©2015, Selim Aksoy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1613" y="6381750"/>
            <a:ext cx="1905000" cy="32385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5BB1507-37F9-4249-90CA-9955DAE06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42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©2015, Selim Aksoy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0F796-1B75-4579-981F-C69ACD051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7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88913"/>
            <a:ext cx="2124075" cy="6119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88913"/>
            <a:ext cx="6219825" cy="6119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©2015, Selim Aksoy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3BD94-6E88-4D91-AA2D-69A3E314A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8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©2015, Selim Aksoy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ED7C0-1F22-47EE-BC85-72768A3E7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98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©2015, Selim Aksoy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74C2D-8F62-464E-9522-333C184A5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58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©2015, Selim Aksoy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F2056-2036-4979-B26E-5A13ECDE1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1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©2015, Selim Aksoy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4E144-BA89-4A2A-80C2-4C7722795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70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©2015, Selim Aksoy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ADCDC-D15C-42B2-BB2A-4360DDC9C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1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©2015, Selim Aksoy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0CC47-83BB-4558-93BF-5F6944889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8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©2015, Selim Aksoy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66621-1807-44CD-8C48-D5043C38E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7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©2015, Selim Aksoy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97F05-D694-4026-B030-4BBA52B04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6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88913"/>
            <a:ext cx="8496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41438"/>
            <a:ext cx="84963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323850" y="1196975"/>
            <a:ext cx="8496300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3" y="6418263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003366"/>
                </a:solidFill>
                <a:cs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©2015, Selim Aksoy</a:t>
            </a:r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51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fld id="{45BE6608-12A3-4F95-8E67-1EB87C1D6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60000"/>
        <a:buFont typeface="Wingdings" pitchFamily="2" charset="2"/>
        <a:buChar char="n"/>
        <a:defRPr sz="28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55000"/>
        <a:buFont typeface="Wingdings" pitchFamily="2" charset="2"/>
        <a:buChar char="n"/>
        <a:defRPr sz="2400"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B96"/>
        </a:buClr>
        <a:buSzPct val="50000"/>
        <a:buFont typeface="Wingdings" pitchFamily="2" charset="2"/>
        <a:buChar char="n"/>
        <a:defRPr sz="20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3.xml"/><Relationship Id="rId7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2.wmf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6.png"/><Relationship Id="rId4" Type="http://schemas.openxmlformats.org/officeDocument/2006/relationships/tags" Target="../tags/tag4.xml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omparison_of_graphics_file_format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Digital Image Fundamentals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Selim Aksoy</a:t>
            </a:r>
          </a:p>
          <a:p>
            <a:pPr eaLnBrk="1" hangingPunct="1"/>
            <a:r>
              <a:rPr lang="en-US" smtClean="0"/>
              <a:t>Department of Computer Engineering</a:t>
            </a:r>
          </a:p>
          <a:p>
            <a:pPr eaLnBrk="1" hangingPunct="1"/>
            <a:r>
              <a:rPr lang="en-US" smtClean="0"/>
              <a:t>Bilkent University</a:t>
            </a:r>
          </a:p>
          <a:p>
            <a:pPr eaLnBrk="1" hangingPunct="1"/>
            <a:r>
              <a:rPr lang="en-US" smtClean="0"/>
              <a:t>saksoy@cs.bilkent.edu.tr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229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477A4E9-69EA-4932-BE82-F3486025601E}" type="slidenum">
              <a:rPr lang="en-US" smtClean="0">
                <a:solidFill>
                  <a:srgbClr val="003366"/>
                </a:solidFill>
              </a:rPr>
              <a:pPr/>
              <a:t>10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 and quantization</a:t>
            </a:r>
          </a:p>
        </p:txBody>
      </p:sp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1412875"/>
            <a:ext cx="6880225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638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638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33DBE11-C55E-4A85-A302-9ED72FA4CE8F}" type="slidenum">
              <a:rPr lang="en-US" smtClean="0">
                <a:solidFill>
                  <a:srgbClr val="003366"/>
                </a:solidFill>
              </a:rPr>
              <a:pPr/>
              <a:t>11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representation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Images can be represented by 2D functions of the form </a:t>
            </a:r>
            <a:r>
              <a:rPr lang="en-US" smtClean="0">
                <a:solidFill>
                  <a:schemeClr val="hlink"/>
                </a:solidFill>
              </a:rPr>
              <a:t>f(x,y)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The physical meaning of the value of </a:t>
            </a:r>
            <a:r>
              <a:rPr lang="en-US" smtClean="0">
                <a:solidFill>
                  <a:schemeClr val="hlink"/>
                </a:solidFill>
              </a:rPr>
              <a:t>f</a:t>
            </a:r>
            <a:r>
              <a:rPr lang="en-US" smtClean="0"/>
              <a:t> at spatial coordinates </a:t>
            </a:r>
            <a:r>
              <a:rPr lang="en-US" smtClean="0">
                <a:solidFill>
                  <a:schemeClr val="hlink"/>
                </a:solidFill>
              </a:rPr>
              <a:t>(x,y)</a:t>
            </a:r>
            <a:r>
              <a:rPr lang="en-US" smtClean="0"/>
              <a:t> is determined by the source of the image.</a:t>
            </a:r>
          </a:p>
        </p:txBody>
      </p:sp>
      <p:pic>
        <p:nvPicPr>
          <p:cNvPr id="16391" name="Picture 5" descr="image_fu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368425"/>
            <a:ext cx="4678362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6"/>
          <p:cNvSpPr txBox="1">
            <a:spLocks noChangeArrowheads="1"/>
          </p:cNvSpPr>
          <p:nvPr/>
        </p:nvSpPr>
        <p:spPr bwMode="auto">
          <a:xfrm>
            <a:off x="5410200" y="6049963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47AE7A5-1517-41FF-9EB6-A4DA7D9F0A1B}" type="slidenum">
              <a:rPr lang="en-US" smtClean="0">
                <a:solidFill>
                  <a:srgbClr val="003366"/>
                </a:solidFill>
              </a:rPr>
              <a:pPr/>
              <a:t>12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representation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a </a:t>
            </a:r>
            <a:r>
              <a:rPr lang="en-US" smtClean="0">
                <a:solidFill>
                  <a:schemeClr val="hlink"/>
                </a:solidFill>
              </a:rPr>
              <a:t>digital</a:t>
            </a:r>
            <a:r>
              <a:rPr lang="en-US" smtClean="0"/>
              <a:t> image, both the coordinates and the image value become </a:t>
            </a:r>
            <a:r>
              <a:rPr lang="en-US" smtClean="0">
                <a:solidFill>
                  <a:schemeClr val="hlink"/>
                </a:solidFill>
              </a:rPr>
              <a:t>discrete</a:t>
            </a:r>
            <a:r>
              <a:rPr lang="en-US" smtClean="0"/>
              <a:t> quantities.</a:t>
            </a:r>
          </a:p>
          <a:p>
            <a:pPr eaLnBrk="1" hangingPunct="1"/>
            <a:r>
              <a:rPr lang="en-GB" smtClean="0"/>
              <a:t>Images can now be represented as 2D arrays (matrices) of integer values: </a:t>
            </a:r>
            <a:r>
              <a:rPr lang="en-GB" smtClean="0">
                <a:solidFill>
                  <a:schemeClr val="hlink"/>
                </a:solidFill>
              </a:rPr>
              <a:t>I[i,j]</a:t>
            </a:r>
            <a:r>
              <a:rPr lang="en-GB" smtClean="0"/>
              <a:t> (or </a:t>
            </a:r>
            <a:r>
              <a:rPr lang="en-GB" smtClean="0">
                <a:solidFill>
                  <a:schemeClr val="hlink"/>
                </a:solidFill>
              </a:rPr>
              <a:t>I[r,c]</a:t>
            </a:r>
            <a:r>
              <a:rPr lang="en-GB" smtClean="0"/>
              <a:t>).</a:t>
            </a:r>
          </a:p>
          <a:p>
            <a:pPr eaLnBrk="1" hangingPunct="1"/>
            <a:r>
              <a:rPr lang="en-GB" smtClean="0"/>
              <a:t>The term </a:t>
            </a:r>
            <a:r>
              <a:rPr lang="en-GB" smtClean="0">
                <a:solidFill>
                  <a:schemeClr val="hlink"/>
                </a:solidFill>
              </a:rPr>
              <a:t>gray level</a:t>
            </a:r>
            <a:r>
              <a:rPr lang="en-GB" smtClean="0"/>
              <a:t> is used to describe monochromatic intensity.</a:t>
            </a:r>
          </a:p>
        </p:txBody>
      </p:sp>
      <p:grpSp>
        <p:nvGrpSpPr>
          <p:cNvPr id="17415" name="Group 16"/>
          <p:cNvGrpSpPr>
            <a:grpSpLocks/>
          </p:cNvGrpSpPr>
          <p:nvPr/>
        </p:nvGrpSpPr>
        <p:grpSpPr bwMode="auto">
          <a:xfrm>
            <a:off x="931863" y="4110038"/>
            <a:ext cx="7526337" cy="2414587"/>
            <a:chOff x="587" y="2589"/>
            <a:chExt cx="4741" cy="1521"/>
          </a:xfrm>
        </p:grpSpPr>
        <p:pic>
          <p:nvPicPr>
            <p:cNvPr id="17416" name="Picture 5" descr="conv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3" y="2901"/>
              <a:ext cx="2695" cy="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7" name="Line 6"/>
            <p:cNvSpPr>
              <a:spLocks noChangeShapeType="1"/>
            </p:cNvSpPr>
            <p:nvPr/>
          </p:nvSpPr>
          <p:spPr bwMode="auto">
            <a:xfrm>
              <a:off x="2562" y="2901"/>
              <a:ext cx="0" cy="4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7418" name="Picture 7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1" y="2901"/>
              <a:ext cx="64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9" name="Line 8"/>
            <p:cNvSpPr>
              <a:spLocks noChangeShapeType="1"/>
            </p:cNvSpPr>
            <p:nvPr/>
          </p:nvSpPr>
          <p:spPr bwMode="auto">
            <a:xfrm rot="16200000" flipH="1">
              <a:off x="2843" y="2637"/>
              <a:ext cx="0" cy="4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7420" name="Picture 9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" y="2589"/>
              <a:ext cx="95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1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2909"/>
              <a:ext cx="1065" cy="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2" name="Picture 11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" y="3997"/>
              <a:ext cx="127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3" name="Line 12"/>
            <p:cNvSpPr>
              <a:spLocks noChangeShapeType="1"/>
            </p:cNvSpPr>
            <p:nvPr/>
          </p:nvSpPr>
          <p:spPr bwMode="auto">
            <a:xfrm rot="16200000" flipH="1">
              <a:off x="997" y="3740"/>
              <a:ext cx="0" cy="4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Line 13"/>
            <p:cNvSpPr>
              <a:spLocks noChangeShapeType="1"/>
            </p:cNvSpPr>
            <p:nvPr/>
          </p:nvSpPr>
          <p:spPr bwMode="auto">
            <a:xfrm flipV="1">
              <a:off x="748" y="3458"/>
              <a:ext cx="0" cy="4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7425" name="Picture 14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" y="3821"/>
              <a:ext cx="104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47AA99F-930D-4846-A485-E49DC1A57BC7}" type="slidenum">
              <a:rPr lang="en-US" smtClean="0">
                <a:solidFill>
                  <a:srgbClr val="003366"/>
                </a:solidFill>
              </a:rPr>
              <a:pPr/>
              <a:t>13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Spatial resolution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496300" cy="15827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Spatial resolution is the smallest discernible detail in an image.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Sampling is the principal factor determining spatial resolution.</a:t>
            </a:r>
          </a:p>
        </p:txBody>
      </p:sp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2781300"/>
            <a:ext cx="6815137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0435F9A-EFCA-4CEE-97DE-D0339BAC011D}" type="slidenum">
              <a:rPr lang="en-US" smtClean="0">
                <a:solidFill>
                  <a:srgbClr val="003366"/>
                </a:solidFill>
              </a:rPr>
              <a:pPr/>
              <a:t>14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Spatial resolution</a:t>
            </a:r>
          </a:p>
        </p:txBody>
      </p:sp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1212850"/>
            <a:ext cx="6465887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BB975D6-6963-4ED0-AE9B-D13D40B4593B}" type="slidenum">
              <a:rPr lang="en-US" smtClean="0">
                <a:solidFill>
                  <a:srgbClr val="003366"/>
                </a:solidFill>
              </a:rPr>
              <a:pPr/>
              <a:t>15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Spatial resolution</a:t>
            </a:r>
          </a:p>
        </p:txBody>
      </p:sp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220788"/>
            <a:ext cx="6456363" cy="516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3F81F8D-B82F-4E45-B99C-5C24ABCA2C5A}" type="slidenum">
              <a:rPr lang="en-US" smtClean="0">
                <a:solidFill>
                  <a:srgbClr val="003366"/>
                </a:solidFill>
              </a:rPr>
              <a:pPr/>
              <a:t>16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Gray level resolution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569325" cy="8651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Gray level resolution refers to the smallest discernible change in gray level (often power of 2).</a:t>
            </a:r>
          </a:p>
        </p:txBody>
      </p:sp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190750"/>
            <a:ext cx="446405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90750"/>
            <a:ext cx="446405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80496E7-FF62-495D-B379-D3388E0D1DCB}" type="slidenum">
              <a:rPr lang="en-US" smtClean="0">
                <a:solidFill>
                  <a:srgbClr val="003366"/>
                </a:solidFill>
              </a:rPr>
              <a:pPr/>
              <a:t>17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Bit planes</a:t>
            </a:r>
          </a:p>
        </p:txBody>
      </p:sp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341438"/>
            <a:ext cx="82423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0DC3416-9FF8-452B-ACF2-18F5E2DBC85C}" type="slidenum">
              <a:rPr lang="en-US" smtClean="0">
                <a:solidFill>
                  <a:srgbClr val="003366"/>
                </a:solidFill>
              </a:rPr>
              <a:pPr/>
              <a:t>18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Electromagnetic (EM) spectrum</a:t>
            </a:r>
          </a:p>
        </p:txBody>
      </p:sp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341438"/>
            <a:ext cx="7635875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46030" r="2682" b="34163"/>
          <a:stretch>
            <a:fillRect/>
          </a:stretch>
        </p:blipFill>
        <p:spPr bwMode="auto">
          <a:xfrm>
            <a:off x="2627313" y="4724400"/>
            <a:ext cx="38163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AC8E52D-2A78-4D8E-AA50-127BBD02A731}" type="slidenum">
              <a:rPr lang="en-US" smtClean="0">
                <a:solidFill>
                  <a:srgbClr val="003366"/>
                </a:solidFill>
              </a:rPr>
              <a:pPr/>
              <a:t>19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Electromagnetic (EM) spectrum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496300" cy="12969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wavelength of an EM wave required to “see” an object must be of the same size as or smaller than the object.</a:t>
            </a:r>
          </a:p>
        </p:txBody>
      </p:sp>
      <p:pic>
        <p:nvPicPr>
          <p:cNvPr id="245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492375"/>
            <a:ext cx="8102600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09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10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211F5B3-EFA1-45A0-9971-D6FD04E0F83E}" type="slidenum">
              <a:rPr lang="en-US" smtClean="0">
                <a:solidFill>
                  <a:srgbClr val="003366"/>
                </a:solidFill>
              </a:rPr>
              <a:pPr/>
              <a:t>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Imaging process</a:t>
            </a:r>
          </a:p>
        </p:txBody>
      </p:sp>
      <p:sp>
        <p:nvSpPr>
          <p:cNvPr id="410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41438"/>
            <a:ext cx="3527425" cy="4967287"/>
          </a:xfrm>
        </p:spPr>
        <p:txBody>
          <a:bodyPr/>
          <a:lstStyle/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Light reaches surfaces in 3D.</a:t>
            </a:r>
          </a:p>
          <a:p>
            <a:pPr eaLnBrk="1" hangingPunct="1"/>
            <a:r>
              <a:rPr lang="en-US" sz="2400" smtClean="0"/>
              <a:t>Surfaces reflect.</a:t>
            </a:r>
          </a:p>
          <a:p>
            <a:pPr eaLnBrk="1" hangingPunct="1"/>
            <a:r>
              <a:rPr lang="en-US" sz="2400" smtClean="0"/>
              <a:t>Sensor element receives light energy.</a:t>
            </a:r>
          </a:p>
          <a:p>
            <a:pPr eaLnBrk="1" hangingPunct="1"/>
            <a:r>
              <a:rPr lang="en-US" sz="2400" smtClean="0"/>
              <a:t>Intensity is important.</a:t>
            </a:r>
          </a:p>
          <a:p>
            <a:pPr eaLnBrk="1" hangingPunct="1"/>
            <a:r>
              <a:rPr lang="en-US" sz="2400" smtClean="0"/>
              <a:t>Angles are important.</a:t>
            </a:r>
          </a:p>
          <a:p>
            <a:pPr eaLnBrk="1" hangingPunct="1"/>
            <a:r>
              <a:rPr lang="en-US" sz="2400" smtClean="0"/>
              <a:t>Material is important.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410200" y="622617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Rick Szeliski</a:t>
            </a:r>
            <a:endParaRPr lang="en-US" sz="1200">
              <a:solidFill>
                <a:srgbClr val="003366"/>
              </a:solidFill>
            </a:endParaRPr>
          </a:p>
        </p:txBody>
      </p:sp>
      <p:pic>
        <p:nvPicPr>
          <p:cNvPr id="410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714500"/>
            <a:ext cx="5157788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4946650"/>
            <a:ext cx="5243513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AAB6DEC-35F5-49E3-9266-6D7538906624}" type="slidenum">
              <a:rPr lang="en-US" smtClean="0">
                <a:solidFill>
                  <a:srgbClr val="003366"/>
                </a:solidFill>
              </a:rPr>
              <a:pPr/>
              <a:t>20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types of sensors</a:t>
            </a:r>
          </a:p>
        </p:txBody>
      </p:sp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268413"/>
            <a:ext cx="5043487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1268413"/>
            <a:ext cx="3440112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332BD84-7533-4C6F-930A-474BAFC166C4}" type="slidenum">
              <a:rPr lang="en-US" smtClean="0">
                <a:solidFill>
                  <a:srgbClr val="003366"/>
                </a:solidFill>
              </a:rPr>
              <a:pPr/>
              <a:t>21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types of sensors</a:t>
            </a:r>
          </a:p>
        </p:txBody>
      </p:sp>
      <p:pic>
        <p:nvPicPr>
          <p:cNvPr id="266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12850"/>
            <a:ext cx="4876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8" y="1244600"/>
            <a:ext cx="3908425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3728A8A-7783-4DFE-AEF2-B9F010DE8D88}" type="slidenum">
              <a:rPr lang="en-US" smtClean="0">
                <a:solidFill>
                  <a:srgbClr val="003366"/>
                </a:solidFill>
              </a:rPr>
              <a:pPr/>
              <a:t>22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types of sensors</a:t>
            </a:r>
          </a:p>
        </p:txBody>
      </p:sp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640763" cy="50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1619250" y="1268413"/>
            <a:ext cx="6048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03366"/>
                </a:solidFill>
              </a:rPr>
              <a:t> blue                              green                             red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611188" y="5500688"/>
            <a:ext cx="8064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03366"/>
                </a:solidFill>
              </a:rPr>
              <a:t>near ir                           middle ir                        thermal ir                       middle ir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0550183-D331-408F-B0F1-42C98803345E}" type="slidenum">
              <a:rPr lang="en-US" smtClean="0">
                <a:solidFill>
                  <a:srgbClr val="003366"/>
                </a:solidFill>
              </a:rPr>
              <a:pPr/>
              <a:t>23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types of sensors</a:t>
            </a:r>
          </a:p>
        </p:txBody>
      </p:sp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68413"/>
            <a:ext cx="460057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" r="2524"/>
          <a:stretch>
            <a:fillRect/>
          </a:stretch>
        </p:blipFill>
        <p:spPr bwMode="auto">
          <a:xfrm>
            <a:off x="4787900" y="1665288"/>
            <a:ext cx="4321175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DC6A5D6-AFF5-486E-A353-5D48CB89E7D2}" type="slidenum">
              <a:rPr lang="en-US" smtClean="0">
                <a:solidFill>
                  <a:srgbClr val="003366"/>
                </a:solidFill>
              </a:rPr>
              <a:pPr/>
              <a:t>24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types of sensors</a:t>
            </a:r>
          </a:p>
        </p:txBody>
      </p:sp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628775"/>
            <a:ext cx="8145463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072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A125D0B-3608-48C2-8CAB-94B519AB3490}" type="slidenum">
              <a:rPr lang="en-US" smtClean="0">
                <a:solidFill>
                  <a:srgbClr val="003366"/>
                </a:solidFill>
              </a:rPr>
              <a:pPr/>
              <a:t>25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types of sensors</a:t>
            </a:r>
          </a:p>
        </p:txBody>
      </p:sp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844675"/>
            <a:ext cx="4579938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557338"/>
            <a:ext cx="6656387" cy="443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9FF7400-C30F-4857-AD1C-4553FC975746}" type="slidenum">
              <a:rPr lang="en-US" smtClean="0">
                <a:solidFill>
                  <a:srgbClr val="003366"/>
                </a:solidFill>
              </a:rPr>
              <a:pPr/>
              <a:t>26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types of sensors</a:t>
            </a:r>
          </a:p>
        </p:txBody>
      </p:sp>
      <p:pic>
        <p:nvPicPr>
          <p:cNvPr id="317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1268413"/>
            <a:ext cx="8518525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3933825"/>
            <a:ext cx="724535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277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9290641-28AF-4966-86FA-29D3B146AE64}" type="slidenum">
              <a:rPr lang="en-US" smtClean="0">
                <a:solidFill>
                  <a:srgbClr val="003366"/>
                </a:solidFill>
              </a:rPr>
              <a:pPr/>
              <a:t>27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types of sensors</a:t>
            </a:r>
          </a:p>
        </p:txBody>
      </p:sp>
      <p:pic>
        <p:nvPicPr>
          <p:cNvPr id="327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1341438"/>
            <a:ext cx="8270875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379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D98BCA0-4CF2-4C31-BBC0-ED135526E393}" type="slidenum">
              <a:rPr lang="en-US" smtClean="0">
                <a:solidFill>
                  <a:srgbClr val="003366"/>
                </a:solidFill>
              </a:rPr>
              <a:pPr/>
              <a:t>28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types of sensors</a:t>
            </a:r>
          </a:p>
        </p:txBody>
      </p:sp>
      <p:pic>
        <p:nvPicPr>
          <p:cNvPr id="337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1412875"/>
            <a:ext cx="7127875" cy="463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22B8F6B-F946-4D54-8530-60769ECDE697}" type="slidenum">
              <a:rPr lang="en-US" smtClean="0">
                <a:solidFill>
                  <a:srgbClr val="003366"/>
                </a:solidFill>
              </a:rPr>
              <a:pPr/>
              <a:t>29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types of sensors</a:t>
            </a:r>
          </a:p>
        </p:txBody>
      </p:sp>
      <p:pic>
        <p:nvPicPr>
          <p:cNvPr id="348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74763"/>
            <a:ext cx="655320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4"/>
          <p:cNvSpPr txBox="1">
            <a:spLocks noChangeArrowheads="1"/>
          </p:cNvSpPr>
          <p:nvPr/>
        </p:nvSpPr>
        <p:spPr bwMode="auto">
          <a:xfrm>
            <a:off x="7164388" y="5500688"/>
            <a:ext cx="720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03366"/>
                </a:solidFill>
                <a:cs typeface="Tahoma" pitchFamily="34" charset="0"/>
              </a:rPr>
              <a:t>©</a:t>
            </a:r>
            <a:r>
              <a:rPr lang="en-US" sz="1400">
                <a:solidFill>
                  <a:srgbClr val="003366"/>
                </a:solidFill>
              </a:rPr>
              <a:t>IEEE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Physical parameters</a:t>
            </a:r>
          </a:p>
        </p:txBody>
      </p:sp>
      <p:sp>
        <p:nvSpPr>
          <p:cNvPr id="5123" name="Content Placeholder 8"/>
          <p:cNvSpPr>
            <a:spLocks noGrp="1"/>
          </p:cNvSpPr>
          <p:nvPr>
            <p:ph idx="1"/>
          </p:nvPr>
        </p:nvSpPr>
        <p:spPr>
          <a:xfrm>
            <a:off x="323850" y="1268413"/>
            <a:ext cx="8496300" cy="4967287"/>
          </a:xfrm>
        </p:spPr>
        <p:txBody>
          <a:bodyPr/>
          <a:lstStyle/>
          <a:p>
            <a:r>
              <a:rPr lang="en-US" smtClean="0"/>
              <a:t>Geometric</a:t>
            </a:r>
          </a:p>
          <a:p>
            <a:pPr lvl="1"/>
            <a:r>
              <a:rPr lang="en-US" smtClean="0"/>
              <a:t>Type of projection</a:t>
            </a:r>
          </a:p>
          <a:p>
            <a:pPr lvl="1"/>
            <a:r>
              <a:rPr lang="en-US" smtClean="0"/>
              <a:t>Camera pose</a:t>
            </a:r>
          </a:p>
          <a:p>
            <a:r>
              <a:rPr lang="en-US" smtClean="0"/>
              <a:t>Optical</a:t>
            </a:r>
          </a:p>
          <a:p>
            <a:pPr lvl="1"/>
            <a:r>
              <a:rPr lang="en-US" smtClean="0"/>
              <a:t>Sensor’s lens type</a:t>
            </a:r>
          </a:p>
          <a:p>
            <a:pPr lvl="1"/>
            <a:r>
              <a:rPr lang="en-US" smtClean="0"/>
              <a:t>Focal length, field of view, aperture</a:t>
            </a:r>
          </a:p>
          <a:p>
            <a:r>
              <a:rPr lang="en-US" smtClean="0"/>
              <a:t>Photometric</a:t>
            </a:r>
          </a:p>
          <a:p>
            <a:pPr lvl="1"/>
            <a:r>
              <a:rPr lang="en-US" smtClean="0"/>
              <a:t>Type, direction, intensity of light reaching sensor</a:t>
            </a:r>
          </a:p>
          <a:p>
            <a:pPr lvl="1"/>
            <a:r>
              <a:rPr lang="en-US" smtClean="0"/>
              <a:t>Surfaces’ reflectance properties</a:t>
            </a:r>
          </a:p>
          <a:p>
            <a:r>
              <a:rPr lang="en-US" smtClean="0"/>
              <a:t>Sensor</a:t>
            </a:r>
          </a:p>
          <a:p>
            <a:pPr lvl="1"/>
            <a:r>
              <a:rPr lang="en-US" smtClean="0"/>
              <a:t>Sampling, etc.</a:t>
            </a:r>
          </a:p>
        </p:txBody>
      </p:sp>
      <p:sp>
        <p:nvSpPr>
          <p:cNvPr id="5124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12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512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8231DF6-EC78-4AE4-AA9B-D50836E38C70}" type="slidenum">
              <a:rPr lang="en-US" smtClean="0">
                <a:solidFill>
                  <a:srgbClr val="003366"/>
                </a:solidFill>
              </a:rPr>
              <a:pPr/>
              <a:t>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5410200" y="61785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Trevor Darrell, UC Berkeley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D1FC4A8-B992-4B5E-9E7C-A2247CDF803C}" type="slidenum">
              <a:rPr lang="en-US" smtClean="0">
                <a:solidFill>
                  <a:srgbClr val="003366"/>
                </a:solidFill>
              </a:rPr>
              <a:pPr/>
              <a:t>30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enhancement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principal objective of enhancement is to process an image so that the result is more suitable than the original for a </a:t>
            </a:r>
            <a:r>
              <a:rPr lang="en-US" i="1" smtClean="0"/>
              <a:t>specific</a:t>
            </a:r>
            <a:r>
              <a:rPr lang="en-US" smtClean="0"/>
              <a:t> application.</a:t>
            </a:r>
          </a:p>
          <a:p>
            <a:pPr eaLnBrk="1" hangingPunct="1"/>
            <a:r>
              <a:rPr lang="en-US" smtClean="0"/>
              <a:t>Enhancement can be done in</a:t>
            </a:r>
          </a:p>
          <a:p>
            <a:pPr lvl="1" eaLnBrk="1" hangingPunct="1"/>
            <a:r>
              <a:rPr lang="en-US" smtClean="0"/>
              <a:t>Spatial domain,</a:t>
            </a:r>
          </a:p>
          <a:p>
            <a:pPr lvl="1" eaLnBrk="1" hangingPunct="1"/>
            <a:r>
              <a:rPr lang="en-US" smtClean="0"/>
              <a:t>Frequency domain.</a:t>
            </a:r>
          </a:p>
          <a:p>
            <a:pPr eaLnBrk="1" hangingPunct="1"/>
            <a:r>
              <a:rPr lang="en-US" smtClean="0"/>
              <a:t>Common reasons for enhancement include</a:t>
            </a:r>
          </a:p>
          <a:p>
            <a:pPr lvl="1" eaLnBrk="1" hangingPunct="1"/>
            <a:r>
              <a:rPr lang="en-US" smtClean="0"/>
              <a:t>Improving visual quality,</a:t>
            </a:r>
          </a:p>
          <a:p>
            <a:pPr lvl="1" eaLnBrk="1" hangingPunct="1"/>
            <a:r>
              <a:rPr lang="en-US" smtClean="0"/>
              <a:t>Improving machine recognition accuracy.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33DFC00-56B5-415D-923F-F0A73D64BAD8}" type="slidenum">
              <a:rPr lang="en-US" smtClean="0">
                <a:solidFill>
                  <a:srgbClr val="003366"/>
                </a:solidFill>
              </a:rPr>
              <a:pPr/>
              <a:t>31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enhancement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First, we will consider </a:t>
            </a:r>
            <a:r>
              <a:rPr lang="en-US" smtClean="0">
                <a:solidFill>
                  <a:schemeClr val="hlink"/>
                </a:solidFill>
              </a:rPr>
              <a:t>point processing</a:t>
            </a:r>
            <a:r>
              <a:rPr lang="en-US" smtClean="0"/>
              <a:t> where enhancement at any point depends only on the image value at that point.</a:t>
            </a:r>
          </a:p>
          <a:p>
            <a:pPr eaLnBrk="1" hangingPunct="1"/>
            <a:r>
              <a:rPr lang="en-US" smtClean="0"/>
              <a:t>For gray level images, we will use a </a:t>
            </a:r>
            <a:r>
              <a:rPr lang="en-US" smtClean="0">
                <a:solidFill>
                  <a:schemeClr val="hlink"/>
                </a:solidFill>
              </a:rPr>
              <a:t>transformation function</a:t>
            </a:r>
            <a:r>
              <a:rPr lang="en-US" smtClean="0"/>
              <a:t> of the form</a:t>
            </a:r>
            <a:br>
              <a:rPr lang="en-US" smtClean="0"/>
            </a:br>
            <a:r>
              <a:rPr lang="en-US" smtClean="0"/>
              <a:t>		      s = T(r)</a:t>
            </a:r>
            <a:br>
              <a:rPr lang="en-US" smtClean="0"/>
            </a:br>
            <a:r>
              <a:rPr lang="en-US" smtClean="0"/>
              <a:t>where “r” is the original pixel value and “s” is the new value after enhancement.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B21505D-13B8-4019-A87A-B656D17BD951}" type="slidenum">
              <a:rPr lang="en-US" smtClean="0">
                <a:solidFill>
                  <a:srgbClr val="003366"/>
                </a:solidFill>
              </a:rPr>
              <a:pPr/>
              <a:t>32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enhancement</a:t>
            </a:r>
          </a:p>
        </p:txBody>
      </p:sp>
      <p:pic>
        <p:nvPicPr>
          <p:cNvPr id="378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484313"/>
            <a:ext cx="6761163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840DDFE-CA83-4C5C-8803-87135FA99414}" type="slidenum">
              <a:rPr lang="en-US" smtClean="0">
                <a:solidFill>
                  <a:srgbClr val="003366"/>
                </a:solidFill>
              </a:rPr>
              <a:pPr/>
              <a:t>33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enhancement</a:t>
            </a:r>
          </a:p>
        </p:txBody>
      </p:sp>
      <p:pic>
        <p:nvPicPr>
          <p:cNvPr id="389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628775"/>
            <a:ext cx="8575675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4CE454D-B252-45FA-9799-49CC834BF972}" type="slidenum">
              <a:rPr lang="en-US" smtClean="0">
                <a:solidFill>
                  <a:srgbClr val="003366"/>
                </a:solidFill>
              </a:rPr>
              <a:pPr/>
              <a:t>34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enhancement</a:t>
            </a:r>
          </a:p>
        </p:txBody>
      </p:sp>
      <p:pic>
        <p:nvPicPr>
          <p:cNvPr id="399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412875"/>
            <a:ext cx="6837363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0BC005C-0C27-4C44-B3AC-58AB6FE5747A}" type="slidenum">
              <a:rPr lang="en-US" smtClean="0">
                <a:solidFill>
                  <a:srgbClr val="003366"/>
                </a:solidFill>
              </a:rPr>
              <a:pPr/>
              <a:t>35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enhancement</a:t>
            </a:r>
          </a:p>
        </p:txBody>
      </p:sp>
      <p:pic>
        <p:nvPicPr>
          <p:cNvPr id="409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1206500"/>
            <a:ext cx="5102225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AD79E00-C387-436B-9D28-563B6B9108A8}" type="slidenum">
              <a:rPr lang="en-US" smtClean="0">
                <a:solidFill>
                  <a:srgbClr val="003366"/>
                </a:solidFill>
              </a:rPr>
              <a:pPr/>
              <a:t>36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enhancement</a:t>
            </a:r>
          </a:p>
        </p:txBody>
      </p:sp>
      <p:sp>
        <p:nvSpPr>
          <p:cNvPr id="4199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Contrast stretching:</a:t>
            </a:r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2133600"/>
            <a:ext cx="7839075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F3D96B3-227C-4940-962F-E2F7F499D921}" type="slidenum">
              <a:rPr lang="en-US" smtClean="0">
                <a:solidFill>
                  <a:srgbClr val="003366"/>
                </a:solidFill>
              </a:rPr>
              <a:pPr/>
              <a:t>37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 processing</a:t>
            </a:r>
          </a:p>
        </p:txBody>
      </p:sp>
      <p:pic>
        <p:nvPicPr>
          <p:cNvPr id="4301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4321175" cy="365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7338"/>
            <a:ext cx="4321175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E6A5341-8C35-42F7-ABFE-10EEC0E2A25D}" type="slidenum">
              <a:rPr lang="en-US" smtClean="0">
                <a:solidFill>
                  <a:srgbClr val="003366"/>
                </a:solidFill>
              </a:rPr>
              <a:pPr/>
              <a:t>38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 processing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Intuitively, we expect that an image whose pixels</a:t>
            </a:r>
          </a:p>
          <a:p>
            <a:pPr lvl="1" eaLnBrk="1" hangingPunct="1"/>
            <a:r>
              <a:rPr lang="en-US" smtClean="0"/>
              <a:t>tend to occupy the entire range of possible gray levels,</a:t>
            </a:r>
          </a:p>
          <a:p>
            <a:pPr lvl="1" eaLnBrk="1" hangingPunct="1"/>
            <a:r>
              <a:rPr lang="en-US" smtClean="0"/>
              <a:t>tend to be distributed uniformly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will have a high contrast and show a great deal of gray level detail.</a:t>
            </a:r>
          </a:p>
          <a:p>
            <a:pPr eaLnBrk="1" hangingPunct="1"/>
            <a:r>
              <a:rPr lang="en-US" smtClean="0"/>
              <a:t>It is possible to develop a transformation function that can achieve this effect using histograms.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50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43C93DE-67F6-43AE-B225-3D594E1021F7}" type="slidenum">
              <a:rPr lang="en-US" smtClean="0">
                <a:solidFill>
                  <a:srgbClr val="003366"/>
                </a:solidFill>
              </a:rPr>
              <a:pPr/>
              <a:t>39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 equalization</a:t>
            </a:r>
          </a:p>
        </p:txBody>
      </p:sp>
      <p:pic>
        <p:nvPicPr>
          <p:cNvPr id="450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458152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Rectangle 6"/>
          <p:cNvSpPr>
            <a:spLocks noChangeArrowheads="1"/>
          </p:cNvSpPr>
          <p:nvPr/>
        </p:nvSpPr>
        <p:spPr bwMode="auto">
          <a:xfrm>
            <a:off x="0" y="5876925"/>
            <a:ext cx="5129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3366"/>
                </a:solidFill>
              </a:rPr>
              <a:t>http://fourier.eng.hmc.edu/e161/lectures/contrast_transform/node3.html</a:t>
            </a:r>
          </a:p>
        </p:txBody>
      </p:sp>
      <p:pic>
        <p:nvPicPr>
          <p:cNvPr id="4506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60525"/>
            <a:ext cx="45720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7F7DEB3-A3A7-4C06-A785-9F5F5ED15E3C}" type="slidenum">
              <a:rPr lang="en-US" smtClean="0">
                <a:solidFill>
                  <a:srgbClr val="003366"/>
                </a:solidFill>
              </a:rPr>
              <a:pPr/>
              <a:t>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acquisition</a:t>
            </a:r>
          </a:p>
        </p:txBody>
      </p:sp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328738"/>
            <a:ext cx="688657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572125"/>
            <a:ext cx="8620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5410200" y="622617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Rick Szeliski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90831A0-F870-4EB1-9F0E-7EE62704A53A}" type="slidenum">
              <a:rPr lang="en-US" smtClean="0">
                <a:solidFill>
                  <a:srgbClr val="003366"/>
                </a:solidFill>
              </a:rPr>
              <a:pPr/>
              <a:t>40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 equalization</a:t>
            </a:r>
          </a:p>
        </p:txBody>
      </p:sp>
      <p:pic>
        <p:nvPicPr>
          <p:cNvPr id="460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4321175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413"/>
            <a:ext cx="4321175" cy="33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4581525"/>
            <a:ext cx="39560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8F677CF-A900-4C9F-B70C-A747EDD11AC9}" type="slidenum">
              <a:rPr lang="en-US" smtClean="0">
                <a:solidFill>
                  <a:srgbClr val="003366"/>
                </a:solidFill>
              </a:rPr>
              <a:pPr/>
              <a:t>41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71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 equalization</a:t>
            </a:r>
          </a:p>
        </p:txBody>
      </p:sp>
      <p:pic>
        <p:nvPicPr>
          <p:cNvPr id="471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223963"/>
            <a:ext cx="5616575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107950" y="5876925"/>
            <a:ext cx="2016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Adapted from Wikipedia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81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EF98BB3-9FE8-437C-9B65-DB34C91F218C}" type="slidenum">
              <a:rPr lang="en-US" smtClean="0">
                <a:solidFill>
                  <a:srgbClr val="003366"/>
                </a:solidFill>
              </a:rPr>
              <a:pPr/>
              <a:t>42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 equalization</a:t>
            </a:r>
          </a:p>
        </p:txBody>
      </p:sp>
      <p:pic>
        <p:nvPicPr>
          <p:cNvPr id="48134" name="Picture 3" descr="ankara_rgb_sca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519238"/>
            <a:ext cx="2951163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4" descr="ankara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19238"/>
            <a:ext cx="2951163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5" descr="ankara_rgb_histe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519238"/>
            <a:ext cx="2951162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7" name="Text Box 6"/>
          <p:cNvSpPr txBox="1">
            <a:spLocks noChangeArrowheads="1"/>
          </p:cNvSpPr>
          <p:nvPr/>
        </p:nvSpPr>
        <p:spPr bwMode="auto">
          <a:xfrm>
            <a:off x="468313" y="4614863"/>
            <a:ext cx="2232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Original RGB image</a:t>
            </a:r>
          </a:p>
        </p:txBody>
      </p:sp>
      <p:sp>
        <p:nvSpPr>
          <p:cNvPr id="48138" name="Text Box 7"/>
          <p:cNvSpPr txBox="1">
            <a:spLocks noChangeArrowheads="1"/>
          </p:cNvSpPr>
          <p:nvPr/>
        </p:nvSpPr>
        <p:spPr bwMode="auto">
          <a:xfrm>
            <a:off x="3132138" y="4614863"/>
            <a:ext cx="29527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Histogram equalization of each individual band/channel</a:t>
            </a:r>
          </a:p>
        </p:txBody>
      </p:sp>
      <p:sp>
        <p:nvSpPr>
          <p:cNvPr id="48139" name="Text Box 8"/>
          <p:cNvSpPr txBox="1">
            <a:spLocks noChangeArrowheads="1"/>
          </p:cNvSpPr>
          <p:nvPr/>
        </p:nvSpPr>
        <p:spPr bwMode="auto">
          <a:xfrm>
            <a:off x="6156325" y="4614863"/>
            <a:ext cx="28797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Histogram stretching by removing 2% percentile from each individual band/channel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FD6D2A1-52A4-441C-990F-9EA81683D201}" type="slidenum">
              <a:rPr lang="en-US" smtClean="0">
                <a:solidFill>
                  <a:srgbClr val="003366"/>
                </a:solidFill>
              </a:rPr>
              <a:pPr/>
              <a:t>43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863600"/>
          </a:xfrm>
        </p:spPr>
        <p:txBody>
          <a:bodyPr/>
          <a:lstStyle/>
          <a:p>
            <a:pPr eaLnBrk="1" hangingPunct="1"/>
            <a:r>
              <a:rPr lang="en-US" sz="3600" smtClean="0"/>
              <a:t>Enhancement using arithmetic operations</a:t>
            </a:r>
          </a:p>
        </p:txBody>
      </p:sp>
      <p:pic>
        <p:nvPicPr>
          <p:cNvPr id="491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1684338"/>
            <a:ext cx="8626475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0BBB0D6-FF4E-4AC0-A500-EC405C886CED}" type="slidenum">
              <a:rPr lang="en-US" smtClean="0">
                <a:solidFill>
                  <a:srgbClr val="003366"/>
                </a:solidFill>
              </a:rPr>
              <a:pPr/>
              <a:t>44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formats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Popular formats:</a:t>
            </a:r>
          </a:p>
          <a:p>
            <a:pPr lvl="1" eaLnBrk="1" hangingPunct="1"/>
            <a:r>
              <a:rPr lang="en-US" smtClean="0"/>
              <a:t>BMP	Microsoft Windows bitmap image</a:t>
            </a:r>
          </a:p>
          <a:p>
            <a:pPr lvl="1" eaLnBrk="1" hangingPunct="1"/>
            <a:r>
              <a:rPr lang="en-US" smtClean="0"/>
              <a:t>EPS	Adobe Encapsulated PostScript</a:t>
            </a:r>
          </a:p>
          <a:p>
            <a:pPr lvl="1" eaLnBrk="1" hangingPunct="1"/>
            <a:r>
              <a:rPr lang="en-US" smtClean="0"/>
              <a:t>GIF	CompuServe graphics interchange format</a:t>
            </a:r>
          </a:p>
          <a:p>
            <a:pPr lvl="1" eaLnBrk="1" hangingPunct="1"/>
            <a:r>
              <a:rPr lang="en-US" smtClean="0"/>
              <a:t>JPEG	Joint Photographic Experts Group</a:t>
            </a:r>
          </a:p>
          <a:p>
            <a:pPr lvl="1" eaLnBrk="1" hangingPunct="1"/>
            <a:r>
              <a:rPr lang="en-US" smtClean="0"/>
              <a:t>PBM	Portable bitmap format (black and white)</a:t>
            </a:r>
          </a:p>
          <a:p>
            <a:pPr lvl="1" eaLnBrk="1" hangingPunct="1"/>
            <a:r>
              <a:rPr lang="en-US" smtClean="0"/>
              <a:t>PGM	Portable graymap format (gray scale)</a:t>
            </a:r>
          </a:p>
          <a:p>
            <a:pPr lvl="1" eaLnBrk="1" hangingPunct="1"/>
            <a:r>
              <a:rPr lang="en-US" smtClean="0"/>
              <a:t>PPM	Portable pixmap format (color)</a:t>
            </a:r>
          </a:p>
          <a:p>
            <a:pPr lvl="1" eaLnBrk="1" hangingPunct="1"/>
            <a:r>
              <a:rPr lang="en-US" smtClean="0"/>
              <a:t>PNG	Portable Network Graphics</a:t>
            </a:r>
          </a:p>
          <a:p>
            <a:pPr lvl="1" eaLnBrk="1" hangingPunct="1"/>
            <a:r>
              <a:rPr lang="en-US" smtClean="0"/>
              <a:t>PS	Adobe PostScript</a:t>
            </a:r>
          </a:p>
          <a:p>
            <a:pPr lvl="1" eaLnBrk="1" hangingPunct="1"/>
            <a:r>
              <a:rPr lang="en-US" smtClean="0"/>
              <a:t>TIFF	Tagged Image File Format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F9A57F1-9170-4DD8-8552-ADC6D3AC8CFB}" type="slidenum">
              <a:rPr lang="en-US" smtClean="0">
                <a:solidFill>
                  <a:srgbClr val="003366"/>
                </a:solidFill>
              </a:rPr>
              <a:pPr/>
              <a:t>45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formats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ASCII or binary</a:t>
            </a:r>
          </a:p>
          <a:p>
            <a:pPr eaLnBrk="1" hangingPunct="1"/>
            <a:r>
              <a:rPr lang="en-US" smtClean="0"/>
              <a:t>Number of bits per pixel (color depth)</a:t>
            </a:r>
          </a:p>
          <a:p>
            <a:pPr eaLnBrk="1" hangingPunct="1"/>
            <a:r>
              <a:rPr lang="en-US" smtClean="0"/>
              <a:t>Number of bands</a:t>
            </a:r>
          </a:p>
          <a:p>
            <a:pPr eaLnBrk="1" hangingPunct="1"/>
            <a:r>
              <a:rPr lang="en-US" smtClean="0"/>
              <a:t>Support for compression (lossless, lossy)</a:t>
            </a:r>
          </a:p>
          <a:p>
            <a:pPr eaLnBrk="1" hangingPunct="1"/>
            <a:r>
              <a:rPr lang="en-US" smtClean="0"/>
              <a:t>Support for metadata</a:t>
            </a:r>
          </a:p>
          <a:p>
            <a:pPr eaLnBrk="1" hangingPunct="1"/>
            <a:r>
              <a:rPr lang="en-US" smtClean="0"/>
              <a:t>Support for transparency</a:t>
            </a:r>
          </a:p>
          <a:p>
            <a:pPr eaLnBrk="1" hangingPunct="1"/>
            <a:r>
              <a:rPr lang="en-US" smtClean="0"/>
              <a:t>Format conversion</a:t>
            </a:r>
          </a:p>
          <a:p>
            <a:pPr eaLnBrk="1" hangingPunct="1"/>
            <a:r>
              <a:rPr lang="en-US" smtClean="0"/>
              <a:t>…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/>
              <a:t>	</a:t>
            </a:r>
            <a:r>
              <a:rPr lang="en-US" sz="2000" smtClean="0">
                <a:hlinkClick r:id="rId2"/>
              </a:rPr>
              <a:t>http://en.wikipedia.org/wiki/Comparison_of_graphics_file_formats</a:t>
            </a: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5" t="47516" r="16969" b="6912"/>
          <a:stretch>
            <a:fillRect/>
          </a:stretch>
        </p:blipFill>
        <p:spPr bwMode="auto">
          <a:xfrm>
            <a:off x="2220913" y="1692275"/>
            <a:ext cx="4943475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Camera calibration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4292600"/>
            <a:ext cx="8496300" cy="2016125"/>
          </a:xfrm>
        </p:spPr>
        <p:txBody>
          <a:bodyPr/>
          <a:lstStyle/>
          <a:p>
            <a:r>
              <a:rPr lang="en-US" sz="2400" smtClean="0"/>
              <a:t>Camera’s extrinsic and intrinsic parameters are needed to calibrate the geometry.</a:t>
            </a:r>
          </a:p>
          <a:p>
            <a:r>
              <a:rPr lang="en-US" sz="2400" smtClean="0"/>
              <a:t>Extrinsic: camera frame </a:t>
            </a:r>
            <a:r>
              <a:rPr lang="en-US" sz="2400" smtClean="0">
                <a:sym typeface="Symbol" pitchFamily="18" charset="2"/>
              </a:rPr>
              <a:t> world frame</a:t>
            </a:r>
          </a:p>
          <a:p>
            <a:r>
              <a:rPr lang="en-US" sz="2400" smtClean="0">
                <a:sym typeface="Symbol" pitchFamily="18" charset="2"/>
              </a:rPr>
              <a:t>Intrinsic: image coordinates relative to camera  pixel coordinates</a:t>
            </a:r>
            <a:endParaRPr lang="en-US" sz="2400" smtClean="0"/>
          </a:p>
        </p:txBody>
      </p:sp>
      <p:sp>
        <p:nvSpPr>
          <p:cNvPr id="717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1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71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42CF6ED-4E39-4348-B416-7EC866682E73}" type="slidenum">
              <a:rPr lang="en-US" smtClean="0">
                <a:solidFill>
                  <a:srgbClr val="003366"/>
                </a:solidFill>
              </a:rPr>
              <a:pPr/>
              <a:t>5</a:t>
            </a:fld>
            <a:endParaRPr lang="en-US" smtClean="0">
              <a:solidFill>
                <a:srgbClr val="003366"/>
              </a:solidFill>
            </a:endParaRP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675063" y="1408113"/>
            <a:ext cx="3157537" cy="2416175"/>
            <a:chOff x="3674415" y="1407693"/>
            <a:chExt cx="3158288" cy="2416160"/>
          </a:xfrm>
        </p:grpSpPr>
        <p:sp>
          <p:nvSpPr>
            <p:cNvPr id="7204" name="Text Box 5"/>
            <p:cNvSpPr txBox="1">
              <a:spLocks noChangeArrowheads="1"/>
            </p:cNvSpPr>
            <p:nvPr/>
          </p:nvSpPr>
          <p:spPr bwMode="auto">
            <a:xfrm>
              <a:off x="4214842" y="3546854"/>
              <a:ext cx="133183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003366"/>
                  </a:solidFill>
                </a:rPr>
                <a:t>Camera frame</a:t>
              </a:r>
            </a:p>
          </p:txBody>
        </p:sp>
        <p:sp>
          <p:nvSpPr>
            <p:cNvPr id="7205" name="Oval 9"/>
            <p:cNvSpPr>
              <a:spLocks noChangeArrowheads="1"/>
            </p:cNvSpPr>
            <p:nvPr/>
          </p:nvSpPr>
          <p:spPr bwMode="auto">
            <a:xfrm>
              <a:off x="3674415" y="2108488"/>
              <a:ext cx="998415" cy="153030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206" name="Group 16"/>
            <p:cNvGrpSpPr>
              <a:grpSpLocks/>
            </p:cNvGrpSpPr>
            <p:nvPr/>
          </p:nvGrpSpPr>
          <p:grpSpPr bwMode="auto">
            <a:xfrm>
              <a:off x="4837707" y="1591575"/>
              <a:ext cx="1122987" cy="788649"/>
              <a:chOff x="1791" y="1706"/>
              <a:chExt cx="613" cy="386"/>
            </a:xfrm>
          </p:grpSpPr>
          <p:sp>
            <p:nvSpPr>
              <p:cNvPr id="7209" name="Line 12"/>
              <p:cNvSpPr>
                <a:spLocks noChangeShapeType="1"/>
              </p:cNvSpPr>
              <p:nvPr/>
            </p:nvSpPr>
            <p:spPr bwMode="auto">
              <a:xfrm flipV="1">
                <a:off x="1973" y="1842"/>
                <a:ext cx="431" cy="2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0" name="Line 13"/>
              <p:cNvSpPr>
                <a:spLocks noChangeShapeType="1"/>
              </p:cNvSpPr>
              <p:nvPr/>
            </p:nvSpPr>
            <p:spPr bwMode="auto">
              <a:xfrm flipH="1" flipV="1">
                <a:off x="1791" y="1706"/>
                <a:ext cx="182" cy="3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1" name="Line 14"/>
              <p:cNvSpPr>
                <a:spLocks noChangeShapeType="1"/>
              </p:cNvSpPr>
              <p:nvPr/>
            </p:nvSpPr>
            <p:spPr bwMode="auto">
              <a:xfrm flipV="1">
                <a:off x="1973" y="1707"/>
                <a:ext cx="227" cy="3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07" name="Freeform 18"/>
            <p:cNvSpPr>
              <a:spLocks/>
            </p:cNvSpPr>
            <p:nvPr/>
          </p:nvSpPr>
          <p:spPr bwMode="auto">
            <a:xfrm>
              <a:off x="4132404" y="1730508"/>
              <a:ext cx="901321" cy="418843"/>
            </a:xfrm>
            <a:custGeom>
              <a:avLst/>
              <a:gdLst>
                <a:gd name="T0" fmla="*/ 2147483647 w 445"/>
                <a:gd name="T1" fmla="*/ 2147483647 h 379"/>
                <a:gd name="T2" fmla="*/ 0 w 445"/>
                <a:gd name="T3" fmla="*/ 2147483647 h 379"/>
                <a:gd name="T4" fmla="*/ 2147483647 w 445"/>
                <a:gd name="T5" fmla="*/ 2147483647 h 379"/>
                <a:gd name="T6" fmla="*/ 2147483647 w 445"/>
                <a:gd name="T7" fmla="*/ 0 h 379"/>
                <a:gd name="T8" fmla="*/ 2147483647 w 445"/>
                <a:gd name="T9" fmla="*/ 2147483647 h 379"/>
                <a:gd name="T10" fmla="*/ 2147483647 w 445"/>
                <a:gd name="T11" fmla="*/ 2147483647 h 3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5"/>
                <a:gd name="T19" fmla="*/ 0 h 379"/>
                <a:gd name="T20" fmla="*/ 445 w 445"/>
                <a:gd name="T21" fmla="*/ 379 h 3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5" h="379">
                  <a:moveTo>
                    <a:pt x="59" y="379"/>
                  </a:moveTo>
                  <a:cubicBezTo>
                    <a:pt x="7" y="318"/>
                    <a:pt x="9" y="300"/>
                    <a:pt x="0" y="222"/>
                  </a:cubicBezTo>
                  <a:cubicBezTo>
                    <a:pt x="6" y="176"/>
                    <a:pt x="7" y="42"/>
                    <a:pt x="66" y="13"/>
                  </a:cubicBezTo>
                  <a:cubicBezTo>
                    <a:pt x="81" y="5"/>
                    <a:pt x="127" y="1"/>
                    <a:pt x="138" y="0"/>
                  </a:cubicBezTo>
                  <a:cubicBezTo>
                    <a:pt x="219" y="11"/>
                    <a:pt x="300" y="16"/>
                    <a:pt x="380" y="32"/>
                  </a:cubicBezTo>
                  <a:cubicBezTo>
                    <a:pt x="385" y="33"/>
                    <a:pt x="427" y="96"/>
                    <a:pt x="445" y="10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8" name="Text Box 23"/>
            <p:cNvSpPr txBox="1">
              <a:spLocks noChangeArrowheads="1"/>
            </p:cNvSpPr>
            <p:nvPr/>
          </p:nvSpPr>
          <p:spPr bwMode="auto">
            <a:xfrm>
              <a:off x="5918559" y="1407693"/>
              <a:ext cx="9141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003366"/>
                  </a:solidFill>
                </a:rPr>
                <a:t>World frame</a:t>
              </a:r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1763713" y="1268413"/>
            <a:ext cx="4537075" cy="2114550"/>
            <a:chOff x="1763688" y="1268769"/>
            <a:chExt cx="4536504" cy="2114634"/>
          </a:xfrm>
        </p:grpSpPr>
        <p:sp>
          <p:nvSpPr>
            <p:cNvPr id="7179" name="Oval 51"/>
            <p:cNvSpPr>
              <a:spLocks noChangeArrowheads="1"/>
            </p:cNvSpPr>
            <p:nvPr/>
          </p:nvSpPr>
          <p:spPr bwMode="auto">
            <a:xfrm>
              <a:off x="6135316" y="2306972"/>
              <a:ext cx="164876" cy="185924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80" name="Group 46"/>
            <p:cNvGrpSpPr>
              <a:grpSpLocks/>
            </p:cNvGrpSpPr>
            <p:nvPr/>
          </p:nvGrpSpPr>
          <p:grpSpPr bwMode="auto">
            <a:xfrm>
              <a:off x="1763688" y="1268769"/>
              <a:ext cx="914144" cy="1123725"/>
              <a:chOff x="612" y="3770"/>
              <a:chExt cx="499" cy="550"/>
            </a:xfrm>
          </p:grpSpPr>
          <p:grpSp>
            <p:nvGrpSpPr>
              <p:cNvPr id="7183" name="Group 44"/>
              <p:cNvGrpSpPr>
                <a:grpSpLocks/>
              </p:cNvGrpSpPr>
              <p:nvPr/>
            </p:nvGrpSpPr>
            <p:grpSpPr bwMode="auto">
              <a:xfrm>
                <a:off x="657" y="3843"/>
                <a:ext cx="409" cy="477"/>
                <a:chOff x="90" y="3543"/>
                <a:chExt cx="409" cy="477"/>
              </a:xfrm>
            </p:grpSpPr>
            <p:sp>
              <p:nvSpPr>
                <p:cNvPr id="7185" name="Line 24"/>
                <p:cNvSpPr>
                  <a:spLocks noChangeShapeType="1"/>
                </p:cNvSpPr>
                <p:nvPr/>
              </p:nvSpPr>
              <p:spPr bwMode="auto">
                <a:xfrm>
                  <a:off x="90" y="3543"/>
                  <a:ext cx="0" cy="4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6" name="Line 25"/>
                <p:cNvSpPr>
                  <a:spLocks noChangeShapeType="1"/>
                </p:cNvSpPr>
                <p:nvPr/>
              </p:nvSpPr>
              <p:spPr bwMode="auto">
                <a:xfrm>
                  <a:off x="136" y="3543"/>
                  <a:ext cx="0" cy="4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7" name="Line 26"/>
                <p:cNvSpPr>
                  <a:spLocks noChangeShapeType="1"/>
                </p:cNvSpPr>
                <p:nvPr/>
              </p:nvSpPr>
              <p:spPr bwMode="auto">
                <a:xfrm>
                  <a:off x="181" y="3543"/>
                  <a:ext cx="0" cy="4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8" name="Line 27"/>
                <p:cNvSpPr>
                  <a:spLocks noChangeShapeType="1"/>
                </p:cNvSpPr>
                <p:nvPr/>
              </p:nvSpPr>
              <p:spPr bwMode="auto">
                <a:xfrm>
                  <a:off x="226" y="3543"/>
                  <a:ext cx="0" cy="4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9" name="Line 28"/>
                <p:cNvSpPr>
                  <a:spLocks noChangeShapeType="1"/>
                </p:cNvSpPr>
                <p:nvPr/>
              </p:nvSpPr>
              <p:spPr bwMode="auto">
                <a:xfrm>
                  <a:off x="272" y="3543"/>
                  <a:ext cx="0" cy="4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0" name="Line 29"/>
                <p:cNvSpPr>
                  <a:spLocks noChangeShapeType="1"/>
                </p:cNvSpPr>
                <p:nvPr/>
              </p:nvSpPr>
              <p:spPr bwMode="auto">
                <a:xfrm>
                  <a:off x="317" y="3543"/>
                  <a:ext cx="0" cy="4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1" name="Line 30"/>
                <p:cNvSpPr>
                  <a:spLocks noChangeShapeType="1"/>
                </p:cNvSpPr>
                <p:nvPr/>
              </p:nvSpPr>
              <p:spPr bwMode="auto">
                <a:xfrm>
                  <a:off x="363" y="3543"/>
                  <a:ext cx="0" cy="4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2" name="Line 31"/>
                <p:cNvSpPr>
                  <a:spLocks noChangeShapeType="1"/>
                </p:cNvSpPr>
                <p:nvPr/>
              </p:nvSpPr>
              <p:spPr bwMode="auto">
                <a:xfrm>
                  <a:off x="408" y="3543"/>
                  <a:ext cx="0" cy="4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3" name="Line 32"/>
                <p:cNvSpPr>
                  <a:spLocks noChangeShapeType="1"/>
                </p:cNvSpPr>
                <p:nvPr/>
              </p:nvSpPr>
              <p:spPr bwMode="auto">
                <a:xfrm>
                  <a:off x="454" y="3543"/>
                  <a:ext cx="0" cy="4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4" name="Line 33"/>
                <p:cNvSpPr>
                  <a:spLocks noChangeShapeType="1"/>
                </p:cNvSpPr>
                <p:nvPr/>
              </p:nvSpPr>
              <p:spPr bwMode="auto">
                <a:xfrm>
                  <a:off x="499" y="3543"/>
                  <a:ext cx="0" cy="4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5" name="Line 34"/>
                <p:cNvSpPr>
                  <a:spLocks noChangeShapeType="1"/>
                </p:cNvSpPr>
                <p:nvPr/>
              </p:nvSpPr>
              <p:spPr bwMode="auto">
                <a:xfrm>
                  <a:off x="90" y="4020"/>
                  <a:ext cx="40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6" name="Line 35"/>
                <p:cNvSpPr>
                  <a:spLocks noChangeShapeType="1"/>
                </p:cNvSpPr>
                <p:nvPr/>
              </p:nvSpPr>
              <p:spPr bwMode="auto">
                <a:xfrm>
                  <a:off x="90" y="3974"/>
                  <a:ext cx="40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7" name="Line 36"/>
                <p:cNvSpPr>
                  <a:spLocks noChangeShapeType="1"/>
                </p:cNvSpPr>
                <p:nvPr/>
              </p:nvSpPr>
              <p:spPr bwMode="auto">
                <a:xfrm>
                  <a:off x="90" y="3929"/>
                  <a:ext cx="40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8" name="Line 37"/>
                <p:cNvSpPr>
                  <a:spLocks noChangeShapeType="1"/>
                </p:cNvSpPr>
                <p:nvPr/>
              </p:nvSpPr>
              <p:spPr bwMode="auto">
                <a:xfrm>
                  <a:off x="90" y="3884"/>
                  <a:ext cx="40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9" name="Line 38"/>
                <p:cNvSpPr>
                  <a:spLocks noChangeShapeType="1"/>
                </p:cNvSpPr>
                <p:nvPr/>
              </p:nvSpPr>
              <p:spPr bwMode="auto">
                <a:xfrm>
                  <a:off x="90" y="3838"/>
                  <a:ext cx="40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0" name="Line 39"/>
                <p:cNvSpPr>
                  <a:spLocks noChangeShapeType="1"/>
                </p:cNvSpPr>
                <p:nvPr/>
              </p:nvSpPr>
              <p:spPr bwMode="auto">
                <a:xfrm>
                  <a:off x="90" y="3793"/>
                  <a:ext cx="40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1" name="Line 40"/>
                <p:cNvSpPr>
                  <a:spLocks noChangeShapeType="1"/>
                </p:cNvSpPr>
                <p:nvPr/>
              </p:nvSpPr>
              <p:spPr bwMode="auto">
                <a:xfrm>
                  <a:off x="90" y="3748"/>
                  <a:ext cx="40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2" name="Line 41"/>
                <p:cNvSpPr>
                  <a:spLocks noChangeShapeType="1"/>
                </p:cNvSpPr>
                <p:nvPr/>
              </p:nvSpPr>
              <p:spPr bwMode="auto">
                <a:xfrm>
                  <a:off x="90" y="3702"/>
                  <a:ext cx="40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3" name="Line 42"/>
                <p:cNvSpPr>
                  <a:spLocks noChangeShapeType="1"/>
                </p:cNvSpPr>
                <p:nvPr/>
              </p:nvSpPr>
              <p:spPr bwMode="auto">
                <a:xfrm>
                  <a:off x="90" y="3657"/>
                  <a:ext cx="40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184" name="Rectangle 45"/>
              <p:cNvSpPr>
                <a:spLocks noChangeArrowheads="1"/>
              </p:cNvSpPr>
              <p:nvPr/>
            </p:nvSpPr>
            <p:spPr bwMode="auto">
              <a:xfrm>
                <a:off x="612" y="3770"/>
                <a:ext cx="499" cy="1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81" name="Freeform 47"/>
            <p:cNvSpPr>
              <a:spLocks/>
            </p:cNvSpPr>
            <p:nvPr/>
          </p:nvSpPr>
          <p:spPr bwMode="auto">
            <a:xfrm>
              <a:off x="1983522" y="2492597"/>
              <a:ext cx="628360" cy="890806"/>
            </a:xfrm>
            <a:custGeom>
              <a:avLst/>
              <a:gdLst>
                <a:gd name="T0" fmla="*/ 2147483647 w 343"/>
                <a:gd name="T1" fmla="*/ 2147483647 h 436"/>
                <a:gd name="T2" fmla="*/ 2147483647 w 343"/>
                <a:gd name="T3" fmla="*/ 2147483647 h 436"/>
                <a:gd name="T4" fmla="*/ 2147483647 w 343"/>
                <a:gd name="T5" fmla="*/ 2147483647 h 436"/>
                <a:gd name="T6" fmla="*/ 2147483647 w 343"/>
                <a:gd name="T7" fmla="*/ 0 h 4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3"/>
                <a:gd name="T13" fmla="*/ 0 h 436"/>
                <a:gd name="T14" fmla="*/ 343 w 343"/>
                <a:gd name="T15" fmla="*/ 436 h 4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3" h="436">
                  <a:moveTo>
                    <a:pt x="343" y="412"/>
                  </a:moveTo>
                  <a:cubicBezTo>
                    <a:pt x="268" y="428"/>
                    <a:pt x="250" y="436"/>
                    <a:pt x="140" y="399"/>
                  </a:cubicBezTo>
                  <a:cubicBezTo>
                    <a:pt x="108" y="388"/>
                    <a:pt x="29" y="245"/>
                    <a:pt x="16" y="216"/>
                  </a:cubicBezTo>
                  <a:cubicBezTo>
                    <a:pt x="0" y="114"/>
                    <a:pt x="9" y="186"/>
                    <a:pt x="9" y="0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Oval 52"/>
            <p:cNvSpPr>
              <a:spLocks noChangeArrowheads="1"/>
            </p:cNvSpPr>
            <p:nvPr/>
          </p:nvSpPr>
          <p:spPr bwMode="auto">
            <a:xfrm>
              <a:off x="1888261" y="1824492"/>
              <a:ext cx="164876" cy="185926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8" name="Text Box 4"/>
          <p:cNvSpPr txBox="1">
            <a:spLocks noChangeArrowheads="1"/>
          </p:cNvSpPr>
          <p:nvPr/>
        </p:nvSpPr>
        <p:spPr bwMode="auto">
          <a:xfrm>
            <a:off x="5410200" y="61785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Trevor Darrell, UC Berkeley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Perspective effects</a:t>
            </a:r>
          </a:p>
        </p:txBody>
      </p:sp>
      <p:sp>
        <p:nvSpPr>
          <p:cNvPr id="819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819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6DE5783-81C4-4756-987C-BAA3CEC24875}" type="slidenum">
              <a:rPr lang="en-US" smtClean="0">
                <a:solidFill>
                  <a:srgbClr val="003366"/>
                </a:solidFill>
              </a:rPr>
              <a:pPr/>
              <a:t>6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8198" name="Picture 4" descr="1853580788_29b3969bc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1404938"/>
            <a:ext cx="635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4"/>
          <p:cNvSpPr txBox="1">
            <a:spLocks noChangeArrowheads="1"/>
          </p:cNvSpPr>
          <p:nvPr/>
        </p:nvSpPr>
        <p:spPr bwMode="auto">
          <a:xfrm>
            <a:off x="5410200" y="61785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Trevor Darrell, UC Berkeley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Aperture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Aperture size affects the image we would get.</a:t>
            </a:r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B5F4B29-ED41-47A9-8D3C-59122429FFC6}" type="slidenum">
              <a:rPr lang="en-US" smtClean="0">
                <a:solidFill>
                  <a:srgbClr val="003366"/>
                </a:solidFill>
              </a:rPr>
              <a:pPr/>
              <a:t>7</a:t>
            </a:fld>
            <a:endParaRPr lang="en-US" smtClean="0">
              <a:solidFill>
                <a:srgbClr val="003366"/>
              </a:solidFill>
            </a:endParaRPr>
          </a:p>
        </p:txBody>
      </p:sp>
      <p:grpSp>
        <p:nvGrpSpPr>
          <p:cNvPr id="9223" name="Group 11"/>
          <p:cNvGrpSpPr>
            <a:grpSpLocks/>
          </p:cNvGrpSpPr>
          <p:nvPr/>
        </p:nvGrpSpPr>
        <p:grpSpPr bwMode="auto">
          <a:xfrm>
            <a:off x="1347788" y="1916113"/>
            <a:ext cx="4592637" cy="4525962"/>
            <a:chOff x="847725" y="1916113"/>
            <a:chExt cx="4592653" cy="4525962"/>
          </a:xfrm>
        </p:grpSpPr>
        <p:pic>
          <p:nvPicPr>
            <p:cNvPr id="9225" name="Picture 4" descr="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" t="36334" r="49896" b="20464"/>
            <a:stretch>
              <a:fillRect/>
            </a:stretch>
          </p:blipFill>
          <p:spPr bwMode="auto">
            <a:xfrm>
              <a:off x="847725" y="1916113"/>
              <a:ext cx="3436938" cy="4525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6" name="TextBox 7"/>
            <p:cNvSpPr txBox="1">
              <a:spLocks noChangeArrowheads="1"/>
            </p:cNvSpPr>
            <p:nvPr/>
          </p:nvSpPr>
          <p:spPr bwMode="auto">
            <a:xfrm>
              <a:off x="4526551" y="2060848"/>
              <a:ext cx="8375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>
                  <a:solidFill>
                    <a:srgbClr val="003366"/>
                  </a:solidFill>
                </a:rPr>
                <a:t>Larger</a:t>
              </a:r>
            </a:p>
          </p:txBody>
        </p:sp>
        <p:sp>
          <p:nvSpPr>
            <p:cNvPr id="9227" name="TextBox 8"/>
            <p:cNvSpPr txBox="1">
              <a:spLocks noChangeArrowheads="1"/>
            </p:cNvSpPr>
            <p:nvPr/>
          </p:nvSpPr>
          <p:spPr bwMode="auto">
            <a:xfrm>
              <a:off x="4499992" y="5219908"/>
              <a:ext cx="9403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>
                  <a:solidFill>
                    <a:srgbClr val="003366"/>
                  </a:solidFill>
                </a:rPr>
                <a:t>Smaller</a:t>
              </a:r>
            </a:p>
          </p:txBody>
        </p:sp>
        <p:cxnSp>
          <p:nvCxnSpPr>
            <p:cNvPr id="9228" name="Straight Arrow Connector 10"/>
            <p:cNvCxnSpPr>
              <a:cxnSpLocks noChangeShapeType="1"/>
            </p:cNvCxnSpPr>
            <p:nvPr/>
          </p:nvCxnSpPr>
          <p:spPr bwMode="auto">
            <a:xfrm rot="5400000">
              <a:off x="3635896" y="3861048"/>
              <a:ext cx="2592288" cy="1588"/>
            </a:xfrm>
            <a:prstGeom prst="straightConnector1">
              <a:avLst/>
            </a:prstGeom>
            <a:noFill/>
            <a:ln w="19050" algn="ctr">
              <a:solidFill>
                <a:srgbClr val="00336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224" name="Text Box 4"/>
          <p:cNvSpPr txBox="1">
            <a:spLocks noChangeArrowheads="1"/>
          </p:cNvSpPr>
          <p:nvPr/>
        </p:nvSpPr>
        <p:spPr bwMode="auto">
          <a:xfrm>
            <a:off x="5410200" y="61785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Trevor Darrell, UC Berkeley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Focal length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23850" y="1341438"/>
            <a:ext cx="4248150" cy="4967287"/>
          </a:xfrm>
        </p:spPr>
        <p:txBody>
          <a:bodyPr/>
          <a:lstStyle/>
          <a:p>
            <a:r>
              <a:rPr lang="en-US" sz="2400" smtClean="0"/>
              <a:t>Field of view depends on focal length.</a:t>
            </a:r>
          </a:p>
          <a:p>
            <a:r>
              <a:rPr lang="en-US" sz="2400" smtClean="0"/>
              <a:t>As </a:t>
            </a:r>
            <a:r>
              <a:rPr lang="en-US" sz="2400" b="1" smtClean="0"/>
              <a:t>f</a:t>
            </a:r>
            <a:r>
              <a:rPr lang="en-US" sz="2400" smtClean="0"/>
              <a:t> gets smaller, image becomes more </a:t>
            </a:r>
            <a:r>
              <a:rPr lang="en-US" sz="2400" i="1" smtClean="0"/>
              <a:t>wide</a:t>
            </a:r>
            <a:r>
              <a:rPr lang="en-US" sz="2400" smtClean="0"/>
              <a:t> angle </a:t>
            </a:r>
          </a:p>
          <a:p>
            <a:pPr lvl="1"/>
            <a:r>
              <a:rPr lang="en-US" sz="2000" smtClean="0"/>
              <a:t>more world points project onto the finite image plane</a:t>
            </a:r>
          </a:p>
          <a:p>
            <a:r>
              <a:rPr lang="en-US" sz="2400" smtClean="0"/>
              <a:t>As </a:t>
            </a:r>
            <a:r>
              <a:rPr lang="en-US" sz="2400" b="1" smtClean="0"/>
              <a:t>f</a:t>
            </a:r>
            <a:r>
              <a:rPr lang="en-US" sz="2400" smtClean="0"/>
              <a:t> gets larger, image becomes more </a:t>
            </a:r>
            <a:r>
              <a:rPr lang="en-US" sz="2400" i="1" smtClean="0"/>
              <a:t>telescopic </a:t>
            </a:r>
          </a:p>
          <a:p>
            <a:pPr lvl="1"/>
            <a:r>
              <a:rPr lang="en-US" sz="2000" smtClean="0"/>
              <a:t>smaller part of the world projects onto the finite image plane</a:t>
            </a:r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AD8FBEF-FA29-4D73-B2D8-EE186220286B}" type="slidenum">
              <a:rPr lang="en-US" smtClean="0">
                <a:solidFill>
                  <a:srgbClr val="003366"/>
                </a:solidFill>
              </a:rPr>
              <a:pPr/>
              <a:t>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247" name="Text Box 4"/>
          <p:cNvSpPr txBox="1">
            <a:spLocks noChangeArrowheads="1"/>
          </p:cNvSpPr>
          <p:nvPr/>
        </p:nvSpPr>
        <p:spPr bwMode="auto">
          <a:xfrm>
            <a:off x="5410200" y="61785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Trevor Darrell, UC Berkeley</a:t>
            </a:r>
            <a:endParaRPr lang="en-US" sz="1200">
              <a:solidFill>
                <a:srgbClr val="003366"/>
              </a:solidFill>
            </a:endParaRPr>
          </a:p>
        </p:txBody>
      </p:sp>
      <p:grpSp>
        <p:nvGrpSpPr>
          <p:cNvPr id="10248" name="Group 12"/>
          <p:cNvGrpSpPr>
            <a:grpSpLocks/>
          </p:cNvGrpSpPr>
          <p:nvPr/>
        </p:nvGrpSpPr>
        <p:grpSpPr bwMode="auto">
          <a:xfrm>
            <a:off x="4643438" y="1206500"/>
            <a:ext cx="4344987" cy="4959350"/>
            <a:chOff x="4644008" y="1206196"/>
            <a:chExt cx="4344888" cy="4959108"/>
          </a:xfrm>
        </p:grpSpPr>
        <p:pic>
          <p:nvPicPr>
            <p:cNvPr id="1024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40" t="21820" r="18698" b="10492"/>
            <a:stretch>
              <a:fillRect/>
            </a:stretch>
          </p:blipFill>
          <p:spPr bwMode="auto">
            <a:xfrm>
              <a:off x="4932040" y="1206196"/>
              <a:ext cx="4056856" cy="4959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0" name="Rectangle 8"/>
            <p:cNvSpPr>
              <a:spLocks noChangeArrowheads="1"/>
            </p:cNvSpPr>
            <p:nvPr/>
          </p:nvSpPr>
          <p:spPr bwMode="auto">
            <a:xfrm rot="1953328">
              <a:off x="4791479" y="1849188"/>
              <a:ext cx="774042" cy="1872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Rectangle 9"/>
            <p:cNvSpPr>
              <a:spLocks noChangeArrowheads="1"/>
            </p:cNvSpPr>
            <p:nvPr/>
          </p:nvSpPr>
          <p:spPr bwMode="auto">
            <a:xfrm>
              <a:off x="4860032" y="4653136"/>
              <a:ext cx="558018" cy="1008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Rectangle 10"/>
            <p:cNvSpPr>
              <a:spLocks noChangeArrowheads="1"/>
            </p:cNvSpPr>
            <p:nvPr/>
          </p:nvSpPr>
          <p:spPr bwMode="auto">
            <a:xfrm>
              <a:off x="4644008" y="4365104"/>
              <a:ext cx="558018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Rectangle 11"/>
            <p:cNvSpPr>
              <a:spLocks noChangeArrowheads="1"/>
            </p:cNvSpPr>
            <p:nvPr/>
          </p:nvSpPr>
          <p:spPr bwMode="auto">
            <a:xfrm>
              <a:off x="4860032" y="4293096"/>
              <a:ext cx="269986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9F0BF4C-2477-4B95-83BD-AE595E9747AA}" type="slidenum">
              <a:rPr lang="en-US" smtClean="0">
                <a:solidFill>
                  <a:srgbClr val="003366"/>
                </a:solidFill>
              </a:rPr>
              <a:pPr/>
              <a:t>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 and quantization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1223963"/>
            <a:ext cx="5418137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i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.5"/>
  <p:tag name="PICTUREFILESIZE" val="2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j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3.25"/>
  <p:tag name="PICTUREFILESIZE" val="6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5"/>
  <p:tag name="PICTUREFILESIZE" val="39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y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6.875"/>
  <p:tag name="PICTUREFILESIZE" val="526"/>
</p:tagLst>
</file>

<file path=ppt/theme/theme1.xml><?xml version="1.0" encoding="utf-8"?>
<a:theme xmlns:a="http://schemas.openxmlformats.org/drawingml/2006/main" name="cs484_template">
  <a:themeElements>
    <a:clrScheme name="cs484_templat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s484_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s484_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cs484_template</Template>
  <TotalTime>1293</TotalTime>
  <Words>1154</Words>
  <Application>Microsoft Office PowerPoint</Application>
  <PresentationFormat>On-screen Show (4:3)</PresentationFormat>
  <Paragraphs>272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cs484_template</vt:lpstr>
      <vt:lpstr>Digital Image Fundamentals</vt:lpstr>
      <vt:lpstr>Imaging process</vt:lpstr>
      <vt:lpstr>Physical parameters</vt:lpstr>
      <vt:lpstr>Image acquisition</vt:lpstr>
      <vt:lpstr>Camera calibration</vt:lpstr>
      <vt:lpstr>Perspective effects</vt:lpstr>
      <vt:lpstr>Aperture</vt:lpstr>
      <vt:lpstr>Focal length</vt:lpstr>
      <vt:lpstr>Sampling and quantization</vt:lpstr>
      <vt:lpstr>Sampling and quantization</vt:lpstr>
      <vt:lpstr>Image representation</vt:lpstr>
      <vt:lpstr>Image representation</vt:lpstr>
      <vt:lpstr>Spatial resolution</vt:lpstr>
      <vt:lpstr>Spatial resolution</vt:lpstr>
      <vt:lpstr>Spatial resolution</vt:lpstr>
      <vt:lpstr>Gray level resolution</vt:lpstr>
      <vt:lpstr>Bit planes</vt:lpstr>
      <vt:lpstr>Electromagnetic (EM) spectrum</vt:lpstr>
      <vt:lpstr>Electromagnetic (EM) spectrum</vt:lpstr>
      <vt:lpstr>Other types of sensors</vt:lpstr>
      <vt:lpstr>Other types of sensors</vt:lpstr>
      <vt:lpstr>Other types of sensors</vt:lpstr>
      <vt:lpstr>Other types of sensors</vt:lpstr>
      <vt:lpstr>Other types of sensors</vt:lpstr>
      <vt:lpstr>Other types of sensors</vt:lpstr>
      <vt:lpstr>Other types of sensors</vt:lpstr>
      <vt:lpstr>Other types of sensors</vt:lpstr>
      <vt:lpstr>Other types of sensors</vt:lpstr>
      <vt:lpstr>Other types of sensors</vt:lpstr>
      <vt:lpstr>Image enhancement</vt:lpstr>
      <vt:lpstr>Image enhancement</vt:lpstr>
      <vt:lpstr>Image enhancement</vt:lpstr>
      <vt:lpstr>Image enhancement</vt:lpstr>
      <vt:lpstr>Image enhancement</vt:lpstr>
      <vt:lpstr>Image enhancement</vt:lpstr>
      <vt:lpstr>Image enhancement</vt:lpstr>
      <vt:lpstr>Histogram processing</vt:lpstr>
      <vt:lpstr>Histogram processing</vt:lpstr>
      <vt:lpstr>Histogram equalization</vt:lpstr>
      <vt:lpstr>Histogram equalization</vt:lpstr>
      <vt:lpstr>Histogram equalization</vt:lpstr>
      <vt:lpstr>Histogram equalization</vt:lpstr>
      <vt:lpstr>Enhancement using arithmetic operations</vt:lpstr>
      <vt:lpstr>Image formats</vt:lpstr>
      <vt:lpstr>Image formats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Selim Aksoy</dc:creator>
  <cp:lastModifiedBy>Selim Aksoy</cp:lastModifiedBy>
  <cp:revision>77</cp:revision>
  <dcterms:created xsi:type="dcterms:W3CDTF">2007-02-01T19:30:15Z</dcterms:created>
  <dcterms:modified xsi:type="dcterms:W3CDTF">2015-09-09T03:36:20Z</dcterms:modified>
</cp:coreProperties>
</file>