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9" r:id="rId9"/>
    <p:sldId id="381" r:id="rId10"/>
    <p:sldId id="382" r:id="rId11"/>
    <p:sldId id="383" r:id="rId12"/>
    <p:sldId id="385" r:id="rId13"/>
    <p:sldId id="270" r:id="rId14"/>
    <p:sldId id="275" r:id="rId15"/>
    <p:sldId id="276" r:id="rId16"/>
    <p:sldId id="277" r:id="rId17"/>
    <p:sldId id="271" r:id="rId18"/>
    <p:sldId id="284" r:id="rId19"/>
    <p:sldId id="283" r:id="rId20"/>
    <p:sldId id="313" r:id="rId21"/>
    <p:sldId id="279" r:id="rId22"/>
    <p:sldId id="343" r:id="rId23"/>
    <p:sldId id="347" r:id="rId24"/>
    <p:sldId id="341" r:id="rId25"/>
    <p:sldId id="314" r:id="rId26"/>
    <p:sldId id="280" r:id="rId27"/>
    <p:sldId id="344" r:id="rId28"/>
    <p:sldId id="348" r:id="rId29"/>
    <p:sldId id="340" r:id="rId30"/>
    <p:sldId id="315" r:id="rId31"/>
    <p:sldId id="281" r:id="rId32"/>
    <p:sldId id="349" r:id="rId33"/>
    <p:sldId id="342" r:id="rId34"/>
    <p:sldId id="282" r:id="rId35"/>
    <p:sldId id="346" r:id="rId36"/>
    <p:sldId id="319" r:id="rId37"/>
    <p:sldId id="285" r:id="rId38"/>
    <p:sldId id="286" r:id="rId39"/>
    <p:sldId id="289" r:id="rId40"/>
    <p:sldId id="287" r:id="rId41"/>
    <p:sldId id="290" r:id="rId42"/>
    <p:sldId id="322" r:id="rId43"/>
    <p:sldId id="323" r:id="rId44"/>
    <p:sldId id="338" r:id="rId45"/>
    <p:sldId id="339" r:id="rId46"/>
    <p:sldId id="291" r:id="rId47"/>
    <p:sldId id="324" r:id="rId48"/>
    <p:sldId id="292" r:id="rId49"/>
    <p:sldId id="325" r:id="rId50"/>
    <p:sldId id="368" r:id="rId51"/>
    <p:sldId id="369" r:id="rId52"/>
    <p:sldId id="370" r:id="rId53"/>
    <p:sldId id="371" r:id="rId54"/>
    <p:sldId id="372" r:id="rId55"/>
    <p:sldId id="374" r:id="rId56"/>
    <p:sldId id="375" r:id="rId57"/>
    <p:sldId id="376" r:id="rId58"/>
    <p:sldId id="377" r:id="rId59"/>
    <p:sldId id="350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79" r:id="rId70"/>
    <p:sldId id="380" r:id="rId7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36699"/>
    <a:srgbClr val="004B96"/>
    <a:srgbClr val="0000CC"/>
    <a:srgbClr val="0033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591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844"/>
        <p:guide pos="55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AA838B0-A639-4CB2-A124-DFBA79CCA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9F82CE-E067-4F9B-BE01-4EC3F940F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11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31B0FE9-FEBE-463F-A05A-8889DDC4E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0C77-48AF-43FF-8B08-0F0FB84CB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1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B09E8-B42B-452E-9D6C-17AD6894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341438"/>
            <a:ext cx="8496300" cy="496728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BBE9-CF28-4CA0-B455-157AF2259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FA54-12BC-462C-AAD8-7F2B42581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68FC-C48B-4642-99EF-8DEBBF0CC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EB16-8CFE-4CF6-924C-9455F31AB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C954-BD4D-4913-B9B2-463FE7043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306D1-B65A-4CCF-B1B6-D15B3A368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12C45-05CE-4C05-974E-4DACD9A4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2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025F-2100-4671-85CF-A4E1647E0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EB18-78D7-4575-BC5A-8F331EF6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D50F63AE-82AC-42CE-A0A4-7C9B363D0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747321-24CE-4C66-BC83-BFED10E713E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188913"/>
            <a:ext cx="8929687" cy="863600"/>
          </a:xfrm>
        </p:spPr>
        <p:txBody>
          <a:bodyPr/>
          <a:lstStyle/>
          <a:p>
            <a:pPr eaLnBrk="1" hangingPunct="1"/>
            <a:r>
              <a:rPr lang="en-US" smtClean="0"/>
              <a:t>Automatic thresholding: Otsu’s method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Assumption: the histogram is bimodal.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Method: find the threshold t that minimizes the </a:t>
            </a:r>
            <a:r>
              <a:rPr lang="en-US" u="sng" smtClean="0"/>
              <a:t>weighted sum of within-group variances</a:t>
            </a:r>
            <a:r>
              <a:rPr lang="en-US" smtClean="0"/>
              <a:t> for the two groups that result from separating the gray levels at value 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best threshold t can be</a:t>
            </a:r>
            <a:br>
              <a:rPr lang="en-US" smtClean="0"/>
            </a:br>
            <a:r>
              <a:rPr lang="en-US" smtClean="0"/>
              <a:t>determined by a simple</a:t>
            </a:r>
            <a:br>
              <a:rPr lang="en-US" smtClean="0"/>
            </a:br>
            <a:r>
              <a:rPr lang="en-US" smtClean="0"/>
              <a:t>sequential search through</a:t>
            </a:r>
            <a:br>
              <a:rPr lang="en-US" smtClean="0"/>
            </a:br>
            <a:r>
              <a:rPr lang="en-US" smtClean="0"/>
              <a:t>all possible values of 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the gray levels are strongly dependent on the location within the image, local or dynamic thresholds can also be used.</a:t>
            </a:r>
          </a:p>
        </p:txBody>
      </p:sp>
      <p:grpSp>
        <p:nvGrpSpPr>
          <p:cNvPr id="12295" name="Group 10"/>
          <p:cNvGrpSpPr>
            <a:grpSpLocks/>
          </p:cNvGrpSpPr>
          <p:nvPr/>
        </p:nvGrpSpPr>
        <p:grpSpPr bwMode="auto">
          <a:xfrm>
            <a:off x="5903913" y="3176588"/>
            <a:ext cx="2413000" cy="1884362"/>
            <a:chOff x="3719" y="2024"/>
            <a:chExt cx="1520" cy="1187"/>
          </a:xfrm>
        </p:grpSpPr>
        <p:sp>
          <p:nvSpPr>
            <p:cNvPr id="12296" name="Line 4"/>
            <p:cNvSpPr>
              <a:spLocks noChangeShapeType="1"/>
            </p:cNvSpPr>
            <p:nvPr/>
          </p:nvSpPr>
          <p:spPr bwMode="auto">
            <a:xfrm>
              <a:off x="3719" y="2024"/>
              <a:ext cx="1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7" name="Line 5"/>
            <p:cNvSpPr>
              <a:spLocks noChangeShapeType="1"/>
            </p:cNvSpPr>
            <p:nvPr/>
          </p:nvSpPr>
          <p:spPr bwMode="auto">
            <a:xfrm>
              <a:off x="3719" y="2976"/>
              <a:ext cx="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8" name="Freeform 6"/>
            <p:cNvSpPr>
              <a:spLocks/>
            </p:cNvSpPr>
            <p:nvPr/>
          </p:nvSpPr>
          <p:spPr bwMode="auto">
            <a:xfrm>
              <a:off x="3719" y="2296"/>
              <a:ext cx="1316" cy="680"/>
            </a:xfrm>
            <a:custGeom>
              <a:avLst/>
              <a:gdLst>
                <a:gd name="T0" fmla="*/ 0 w 816"/>
                <a:gd name="T1" fmla="*/ 3551 h 392"/>
                <a:gd name="T2" fmla="*/ 972 w 816"/>
                <a:gd name="T3" fmla="*/ 3117 h 392"/>
                <a:gd name="T4" fmla="*/ 1622 w 816"/>
                <a:gd name="T5" fmla="*/ 1811 h 392"/>
                <a:gd name="T6" fmla="*/ 1945 w 816"/>
                <a:gd name="T7" fmla="*/ 1811 h 392"/>
                <a:gd name="T8" fmla="*/ 2597 w 816"/>
                <a:gd name="T9" fmla="*/ 2678 h 392"/>
                <a:gd name="T10" fmla="*/ 3246 w 816"/>
                <a:gd name="T11" fmla="*/ 3117 h 392"/>
                <a:gd name="T12" fmla="*/ 4219 w 816"/>
                <a:gd name="T13" fmla="*/ 2678 h 392"/>
                <a:gd name="T14" fmla="*/ 4869 w 816"/>
                <a:gd name="T15" fmla="*/ 73 h 392"/>
                <a:gd name="T16" fmla="*/ 5519 w 816"/>
                <a:gd name="T17" fmla="*/ 3117 h 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6"/>
                <a:gd name="T28" fmla="*/ 0 h 392"/>
                <a:gd name="T29" fmla="*/ 816 w 816"/>
                <a:gd name="T30" fmla="*/ 392 h 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6" h="392">
                  <a:moveTo>
                    <a:pt x="0" y="392"/>
                  </a:moveTo>
                  <a:cubicBezTo>
                    <a:pt x="52" y="384"/>
                    <a:pt x="104" y="376"/>
                    <a:pt x="144" y="344"/>
                  </a:cubicBezTo>
                  <a:cubicBezTo>
                    <a:pt x="184" y="312"/>
                    <a:pt x="216" y="224"/>
                    <a:pt x="240" y="200"/>
                  </a:cubicBezTo>
                  <a:cubicBezTo>
                    <a:pt x="264" y="176"/>
                    <a:pt x="264" y="184"/>
                    <a:pt x="288" y="200"/>
                  </a:cubicBezTo>
                  <a:cubicBezTo>
                    <a:pt x="312" y="216"/>
                    <a:pt x="352" y="272"/>
                    <a:pt x="384" y="296"/>
                  </a:cubicBezTo>
                  <a:cubicBezTo>
                    <a:pt x="416" y="320"/>
                    <a:pt x="440" y="344"/>
                    <a:pt x="480" y="344"/>
                  </a:cubicBezTo>
                  <a:cubicBezTo>
                    <a:pt x="520" y="344"/>
                    <a:pt x="584" y="352"/>
                    <a:pt x="624" y="296"/>
                  </a:cubicBezTo>
                  <a:cubicBezTo>
                    <a:pt x="664" y="240"/>
                    <a:pt x="688" y="0"/>
                    <a:pt x="720" y="8"/>
                  </a:cubicBezTo>
                  <a:cubicBezTo>
                    <a:pt x="752" y="16"/>
                    <a:pt x="800" y="288"/>
                    <a:pt x="816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4467" y="2999"/>
              <a:ext cx="15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66"/>
                  </a:solidFill>
                </a:rPr>
                <a:t>t</a:t>
              </a:r>
            </a:p>
          </p:txBody>
        </p:sp>
        <p:sp>
          <p:nvSpPr>
            <p:cNvPr id="12300" name="Text Box 8"/>
            <p:cNvSpPr txBox="1">
              <a:spLocks noChangeArrowheads="1"/>
            </p:cNvSpPr>
            <p:nvPr/>
          </p:nvSpPr>
          <p:spPr bwMode="auto">
            <a:xfrm>
              <a:off x="3855" y="2069"/>
              <a:ext cx="13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3366"/>
                  </a:solidFill>
                </a:rPr>
                <a:t>Group 1       Group 2</a:t>
              </a:r>
            </a:p>
          </p:txBody>
        </p:sp>
        <p:sp>
          <p:nvSpPr>
            <p:cNvPr id="12301" name="Line 9"/>
            <p:cNvSpPr>
              <a:spLocks noChangeShapeType="1"/>
            </p:cNvSpPr>
            <p:nvPr/>
          </p:nvSpPr>
          <p:spPr bwMode="auto">
            <a:xfrm flipV="1">
              <a:off x="4536" y="2205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D9E23C-C8B1-49F1-9EB0-67FBFBCCB297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47700" y="5508625"/>
            <a:ext cx="792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A Pap smear image example: RGB image (left) and grayscale image (right).</a:t>
            </a:r>
          </a:p>
        </p:txBody>
      </p:sp>
      <p:pic>
        <p:nvPicPr>
          <p:cNvPr id="13319" name="Picture 2" descr="D:\Courses\cs484\2010Spring\slid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833812" cy="3835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3" descr="D:\Courses\cs484\2010Spring\slides\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484313"/>
            <a:ext cx="3833813" cy="3835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E104F6-6688-419D-BF3B-5869D7733C97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732213" y="5149850"/>
            <a:ext cx="503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Histogram of the negative image (top-left), sum of within-group variances versus the threshold (bottom-left), resulting mask overlayed as red on the original image (top).</a:t>
            </a:r>
          </a:p>
        </p:txBody>
      </p:sp>
      <p:pic>
        <p:nvPicPr>
          <p:cNvPr id="14343" name="Picture 5" descr="D:\Courses\cs484\2010Spring\slides\2Ltophath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236663"/>
            <a:ext cx="31194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D:\Courses\cs484\2010Spring\slides\2backse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384300"/>
            <a:ext cx="3651250" cy="36512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8" descr="D:\Courses\cs484\2010Spring\slides\Tversus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06825"/>
            <a:ext cx="3248025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8D31D5-2008-4D32-8986-D5A2E9CDC7BC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word </a:t>
            </a:r>
            <a:r>
              <a:rPr lang="en-US" smtClean="0">
                <a:solidFill>
                  <a:schemeClr val="hlink"/>
                </a:solidFill>
              </a:rPr>
              <a:t>morphology</a:t>
            </a:r>
            <a:r>
              <a:rPr lang="en-US" smtClean="0"/>
              <a:t> refers to form and structure.</a:t>
            </a:r>
          </a:p>
          <a:p>
            <a:pPr eaLnBrk="1" hangingPunct="1"/>
            <a:r>
              <a:rPr lang="en-US" smtClean="0"/>
              <a:t>In computer vision, it is used to refer to the shape of a region.</a:t>
            </a:r>
          </a:p>
          <a:p>
            <a:pPr eaLnBrk="1" hangingPunct="1"/>
            <a:r>
              <a:rPr lang="en-US" smtClean="0"/>
              <a:t>The language of mathematical morphology is set theory where sets represent objects in an image.</a:t>
            </a:r>
          </a:p>
          <a:p>
            <a:pPr eaLnBrk="1" hangingPunct="1"/>
            <a:r>
              <a:rPr lang="en-US" smtClean="0"/>
              <a:t>We will discuss morphological operations on binary images whose components are sets in the 2D integer space Z</a:t>
            </a:r>
            <a:r>
              <a:rPr lang="en-US" baseline="30000" smtClean="0"/>
              <a:t>2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CFF855-217A-441B-BB44-89662B5B092B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Mathematical morphology consists of two basic operations</a:t>
            </a:r>
          </a:p>
          <a:p>
            <a:pPr lvl="1" eaLnBrk="1" hangingPunct="1"/>
            <a:r>
              <a:rPr lang="en-US" smtClean="0"/>
              <a:t>dilation</a:t>
            </a:r>
          </a:p>
          <a:p>
            <a:pPr lvl="1" eaLnBrk="1" hangingPunct="1"/>
            <a:r>
              <a:rPr lang="en-US" smtClean="0"/>
              <a:t>erosion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and several composite relations</a:t>
            </a:r>
          </a:p>
          <a:p>
            <a:pPr lvl="1" eaLnBrk="1" hangingPunct="1"/>
            <a:r>
              <a:rPr lang="en-US" smtClean="0"/>
              <a:t>opening</a:t>
            </a:r>
          </a:p>
          <a:p>
            <a:pPr lvl="1" eaLnBrk="1" hangingPunct="1"/>
            <a:r>
              <a:rPr lang="en-US" smtClean="0"/>
              <a:t>closing</a:t>
            </a:r>
          </a:p>
          <a:p>
            <a:pPr lvl="1" eaLnBrk="1" hangingPunct="1"/>
            <a:r>
              <a:rPr lang="en-US" smtClean="0"/>
              <a:t>conditional dilation</a:t>
            </a:r>
          </a:p>
          <a:p>
            <a:pPr lvl="1"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B45A07-5004-423D-B465-7FA04A93C62E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 expands the connected sets of 1s of a binary image.</a:t>
            </a:r>
          </a:p>
          <a:p>
            <a:pPr eaLnBrk="1" hangingPunct="1"/>
            <a:r>
              <a:rPr lang="en-US" smtClean="0"/>
              <a:t>It can be used for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growing features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filling holes and gaps</a:t>
            </a:r>
          </a:p>
        </p:txBody>
      </p:sp>
      <p:grpSp>
        <p:nvGrpSpPr>
          <p:cNvPr id="17415" name="Group 4"/>
          <p:cNvGrpSpPr>
            <a:grpSpLocks/>
          </p:cNvGrpSpPr>
          <p:nvPr/>
        </p:nvGrpSpPr>
        <p:grpSpPr bwMode="auto">
          <a:xfrm>
            <a:off x="4787900" y="2781300"/>
            <a:ext cx="3455988" cy="1295400"/>
            <a:chOff x="3379" y="1933"/>
            <a:chExt cx="2177" cy="816"/>
          </a:xfrm>
          <a:solidFill>
            <a:schemeClr val="accent1">
              <a:lumMod val="75000"/>
            </a:schemeClr>
          </a:solidFill>
        </p:grpSpPr>
        <p:sp>
          <p:nvSpPr>
            <p:cNvPr id="17428" name="AutoShape 5"/>
            <p:cNvSpPr>
              <a:spLocks noChangeArrowheads="1"/>
            </p:cNvSpPr>
            <p:nvPr/>
          </p:nvSpPr>
          <p:spPr bwMode="auto">
            <a:xfrm>
              <a:off x="3379" y="2077"/>
              <a:ext cx="672" cy="528"/>
            </a:xfrm>
            <a:prstGeom prst="hexagon">
              <a:avLst>
                <a:gd name="adj" fmla="val 31818"/>
                <a:gd name="vf" fmla="val 11547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AutoShape 6"/>
            <p:cNvSpPr>
              <a:spLocks noChangeArrowheads="1"/>
            </p:cNvSpPr>
            <p:nvPr/>
          </p:nvSpPr>
          <p:spPr bwMode="auto">
            <a:xfrm>
              <a:off x="4596" y="1933"/>
              <a:ext cx="960" cy="816"/>
            </a:xfrm>
            <a:prstGeom prst="hexagon">
              <a:avLst>
                <a:gd name="adj" fmla="val 29412"/>
                <a:gd name="vf" fmla="val 11547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7"/>
            <p:cNvSpPr>
              <a:spLocks noChangeShapeType="1"/>
            </p:cNvSpPr>
            <p:nvPr/>
          </p:nvSpPr>
          <p:spPr bwMode="auto">
            <a:xfrm>
              <a:off x="4195" y="2341"/>
              <a:ext cx="27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4859338" y="4724400"/>
            <a:ext cx="3159125" cy="1292225"/>
            <a:chOff x="3334" y="3159"/>
            <a:chExt cx="1990" cy="814"/>
          </a:xfrm>
          <a:solidFill>
            <a:schemeClr val="accent1">
              <a:lumMod val="75000"/>
            </a:schemeClr>
          </a:solidFill>
        </p:grpSpPr>
        <p:sp>
          <p:nvSpPr>
            <p:cNvPr id="17425" name="Freeform 9"/>
            <p:cNvSpPr>
              <a:spLocks/>
            </p:cNvSpPr>
            <p:nvPr/>
          </p:nvSpPr>
          <p:spPr bwMode="auto">
            <a:xfrm>
              <a:off x="3334" y="3159"/>
              <a:ext cx="768" cy="814"/>
            </a:xfrm>
            <a:custGeom>
              <a:avLst/>
              <a:gdLst>
                <a:gd name="T0" fmla="*/ 133 w 768"/>
                <a:gd name="T1" fmla="*/ 21 h 814"/>
                <a:gd name="T2" fmla="*/ 254 w 768"/>
                <a:gd name="T3" fmla="*/ 27 h 814"/>
                <a:gd name="T4" fmla="*/ 261 w 768"/>
                <a:gd name="T5" fmla="*/ 88 h 814"/>
                <a:gd name="T6" fmla="*/ 334 w 768"/>
                <a:gd name="T7" fmla="*/ 128 h 814"/>
                <a:gd name="T8" fmla="*/ 395 w 768"/>
                <a:gd name="T9" fmla="*/ 114 h 814"/>
                <a:gd name="T10" fmla="*/ 401 w 768"/>
                <a:gd name="T11" fmla="*/ 94 h 814"/>
                <a:gd name="T12" fmla="*/ 488 w 768"/>
                <a:gd name="T13" fmla="*/ 21 h 814"/>
                <a:gd name="T14" fmla="*/ 696 w 768"/>
                <a:gd name="T15" fmla="*/ 27 h 814"/>
                <a:gd name="T16" fmla="*/ 709 w 768"/>
                <a:gd name="T17" fmla="*/ 74 h 814"/>
                <a:gd name="T18" fmla="*/ 730 w 768"/>
                <a:gd name="T19" fmla="*/ 141 h 814"/>
                <a:gd name="T20" fmla="*/ 743 w 768"/>
                <a:gd name="T21" fmla="*/ 202 h 814"/>
                <a:gd name="T22" fmla="*/ 736 w 768"/>
                <a:gd name="T23" fmla="*/ 356 h 814"/>
                <a:gd name="T24" fmla="*/ 663 w 768"/>
                <a:gd name="T25" fmla="*/ 362 h 814"/>
                <a:gd name="T26" fmla="*/ 649 w 768"/>
                <a:gd name="T27" fmla="*/ 402 h 814"/>
                <a:gd name="T28" fmla="*/ 656 w 768"/>
                <a:gd name="T29" fmla="*/ 469 h 814"/>
                <a:gd name="T30" fmla="*/ 743 w 768"/>
                <a:gd name="T31" fmla="*/ 476 h 814"/>
                <a:gd name="T32" fmla="*/ 736 w 768"/>
                <a:gd name="T33" fmla="*/ 731 h 814"/>
                <a:gd name="T34" fmla="*/ 730 w 768"/>
                <a:gd name="T35" fmla="*/ 751 h 814"/>
                <a:gd name="T36" fmla="*/ 488 w 768"/>
                <a:gd name="T37" fmla="*/ 784 h 814"/>
                <a:gd name="T38" fmla="*/ 107 w 768"/>
                <a:gd name="T39" fmla="*/ 778 h 814"/>
                <a:gd name="T40" fmla="*/ 13 w 768"/>
                <a:gd name="T41" fmla="*/ 771 h 814"/>
                <a:gd name="T42" fmla="*/ 20 w 768"/>
                <a:gd name="T43" fmla="*/ 623 h 814"/>
                <a:gd name="T44" fmla="*/ 33 w 768"/>
                <a:gd name="T45" fmla="*/ 402 h 814"/>
                <a:gd name="T46" fmla="*/ 20 w 768"/>
                <a:gd name="T47" fmla="*/ 148 h 814"/>
                <a:gd name="T48" fmla="*/ 40 w 768"/>
                <a:gd name="T49" fmla="*/ 27 h 814"/>
                <a:gd name="T50" fmla="*/ 133 w 768"/>
                <a:gd name="T51" fmla="*/ 21 h 8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8"/>
                <a:gd name="T79" fmla="*/ 0 h 814"/>
                <a:gd name="T80" fmla="*/ 768 w 768"/>
                <a:gd name="T81" fmla="*/ 814 h 8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8" h="814">
                  <a:moveTo>
                    <a:pt x="133" y="21"/>
                  </a:moveTo>
                  <a:cubicBezTo>
                    <a:pt x="173" y="23"/>
                    <a:pt x="218" y="8"/>
                    <a:pt x="254" y="27"/>
                  </a:cubicBezTo>
                  <a:cubicBezTo>
                    <a:pt x="272" y="36"/>
                    <a:pt x="258" y="68"/>
                    <a:pt x="261" y="88"/>
                  </a:cubicBezTo>
                  <a:cubicBezTo>
                    <a:pt x="268" y="130"/>
                    <a:pt x="296" y="123"/>
                    <a:pt x="334" y="128"/>
                  </a:cubicBezTo>
                  <a:cubicBezTo>
                    <a:pt x="361" y="137"/>
                    <a:pt x="374" y="135"/>
                    <a:pt x="395" y="114"/>
                  </a:cubicBezTo>
                  <a:cubicBezTo>
                    <a:pt x="397" y="107"/>
                    <a:pt x="400" y="101"/>
                    <a:pt x="401" y="94"/>
                  </a:cubicBezTo>
                  <a:cubicBezTo>
                    <a:pt x="415" y="0"/>
                    <a:pt x="381" y="29"/>
                    <a:pt x="488" y="21"/>
                  </a:cubicBezTo>
                  <a:cubicBezTo>
                    <a:pt x="557" y="23"/>
                    <a:pt x="627" y="19"/>
                    <a:pt x="696" y="27"/>
                  </a:cubicBezTo>
                  <a:cubicBezTo>
                    <a:pt x="712" y="29"/>
                    <a:pt x="705" y="58"/>
                    <a:pt x="709" y="74"/>
                  </a:cubicBezTo>
                  <a:cubicBezTo>
                    <a:pt x="717" y="108"/>
                    <a:pt x="717" y="103"/>
                    <a:pt x="730" y="141"/>
                  </a:cubicBezTo>
                  <a:cubicBezTo>
                    <a:pt x="737" y="161"/>
                    <a:pt x="743" y="202"/>
                    <a:pt x="743" y="202"/>
                  </a:cubicBezTo>
                  <a:cubicBezTo>
                    <a:pt x="741" y="253"/>
                    <a:pt x="759" y="310"/>
                    <a:pt x="736" y="356"/>
                  </a:cubicBezTo>
                  <a:cubicBezTo>
                    <a:pt x="725" y="378"/>
                    <a:pt x="685" y="351"/>
                    <a:pt x="663" y="362"/>
                  </a:cubicBezTo>
                  <a:cubicBezTo>
                    <a:pt x="651" y="369"/>
                    <a:pt x="649" y="402"/>
                    <a:pt x="649" y="402"/>
                  </a:cubicBezTo>
                  <a:cubicBezTo>
                    <a:pt x="651" y="424"/>
                    <a:pt x="638" y="455"/>
                    <a:pt x="656" y="469"/>
                  </a:cubicBezTo>
                  <a:cubicBezTo>
                    <a:pt x="679" y="487"/>
                    <a:pt x="735" y="448"/>
                    <a:pt x="743" y="476"/>
                  </a:cubicBezTo>
                  <a:cubicBezTo>
                    <a:pt x="768" y="557"/>
                    <a:pt x="740" y="646"/>
                    <a:pt x="736" y="731"/>
                  </a:cubicBezTo>
                  <a:cubicBezTo>
                    <a:pt x="736" y="738"/>
                    <a:pt x="734" y="746"/>
                    <a:pt x="730" y="751"/>
                  </a:cubicBezTo>
                  <a:cubicBezTo>
                    <a:pt x="678" y="814"/>
                    <a:pt x="488" y="784"/>
                    <a:pt x="488" y="784"/>
                  </a:cubicBezTo>
                  <a:cubicBezTo>
                    <a:pt x="355" y="780"/>
                    <a:pt x="237" y="770"/>
                    <a:pt x="107" y="778"/>
                  </a:cubicBezTo>
                  <a:cubicBezTo>
                    <a:pt x="98" y="779"/>
                    <a:pt x="19" y="795"/>
                    <a:pt x="13" y="771"/>
                  </a:cubicBezTo>
                  <a:cubicBezTo>
                    <a:pt x="1" y="723"/>
                    <a:pt x="17" y="672"/>
                    <a:pt x="20" y="623"/>
                  </a:cubicBezTo>
                  <a:cubicBezTo>
                    <a:pt x="24" y="549"/>
                    <a:pt x="33" y="402"/>
                    <a:pt x="33" y="402"/>
                  </a:cubicBezTo>
                  <a:cubicBezTo>
                    <a:pt x="29" y="317"/>
                    <a:pt x="15" y="233"/>
                    <a:pt x="20" y="148"/>
                  </a:cubicBezTo>
                  <a:cubicBezTo>
                    <a:pt x="22" y="107"/>
                    <a:pt x="0" y="35"/>
                    <a:pt x="40" y="27"/>
                  </a:cubicBezTo>
                  <a:cubicBezTo>
                    <a:pt x="71" y="21"/>
                    <a:pt x="102" y="23"/>
                    <a:pt x="133" y="21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6" name="Rectangle 10"/>
            <p:cNvSpPr>
              <a:spLocks noChangeArrowheads="1"/>
            </p:cNvSpPr>
            <p:nvPr/>
          </p:nvSpPr>
          <p:spPr bwMode="auto">
            <a:xfrm>
              <a:off x="4604" y="3182"/>
              <a:ext cx="720" cy="768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Line 11"/>
            <p:cNvSpPr>
              <a:spLocks noChangeShapeType="1"/>
            </p:cNvSpPr>
            <p:nvPr/>
          </p:nvSpPr>
          <p:spPr bwMode="auto">
            <a:xfrm>
              <a:off x="4195" y="3566"/>
              <a:ext cx="273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17" name="Group 12"/>
          <p:cNvGrpSpPr>
            <a:grpSpLocks/>
          </p:cNvGrpSpPr>
          <p:nvPr/>
        </p:nvGrpSpPr>
        <p:grpSpPr bwMode="auto">
          <a:xfrm>
            <a:off x="827088" y="4867275"/>
            <a:ext cx="3608387" cy="990600"/>
            <a:chOff x="703" y="3254"/>
            <a:chExt cx="2273" cy="624"/>
          </a:xfrm>
          <a:solidFill>
            <a:schemeClr val="accent1">
              <a:lumMod val="75000"/>
            </a:schemeClr>
          </a:solidFill>
        </p:grpSpPr>
        <p:sp>
          <p:nvSpPr>
            <p:cNvPr id="17419" name="Oval 13"/>
            <p:cNvSpPr>
              <a:spLocks noChangeArrowheads="1"/>
            </p:cNvSpPr>
            <p:nvPr/>
          </p:nvSpPr>
          <p:spPr bwMode="auto">
            <a:xfrm>
              <a:off x="703" y="3254"/>
              <a:ext cx="912" cy="62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4"/>
            <p:cNvSpPr>
              <a:spLocks noChangeArrowheads="1"/>
            </p:cNvSpPr>
            <p:nvPr/>
          </p:nvSpPr>
          <p:spPr bwMode="auto">
            <a:xfrm>
              <a:off x="884" y="34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5"/>
            <p:cNvSpPr>
              <a:spLocks noChangeArrowheads="1"/>
            </p:cNvSpPr>
            <p:nvPr/>
          </p:nvSpPr>
          <p:spPr bwMode="auto">
            <a:xfrm>
              <a:off x="1268" y="3412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6"/>
            <p:cNvSpPr>
              <a:spLocks noChangeArrowheads="1"/>
            </p:cNvSpPr>
            <p:nvPr/>
          </p:nvSpPr>
          <p:spPr bwMode="auto">
            <a:xfrm>
              <a:off x="2064" y="3254"/>
              <a:ext cx="912" cy="62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7"/>
            <p:cNvSpPr>
              <a:spLocks noChangeArrowheads="1"/>
            </p:cNvSpPr>
            <p:nvPr/>
          </p:nvSpPr>
          <p:spPr bwMode="auto">
            <a:xfrm>
              <a:off x="1076" y="3604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>
              <a:off x="1746" y="3559"/>
              <a:ext cx="240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418" name="Text Box 19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481201-9D57-4EF9-B0E2-6166AA0E2750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 shrinks the connected sets of 1s of a binary image.</a:t>
            </a:r>
          </a:p>
          <a:p>
            <a:pPr eaLnBrk="1" hangingPunct="1"/>
            <a:r>
              <a:rPr lang="en-US" smtClean="0"/>
              <a:t>It can be used for 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shrinking features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removing bridges, branches and small protrusions</a:t>
            </a:r>
          </a:p>
        </p:txBody>
      </p:sp>
      <p:grpSp>
        <p:nvGrpSpPr>
          <p:cNvPr id="18439" name="Group 4"/>
          <p:cNvGrpSpPr>
            <a:grpSpLocks/>
          </p:cNvGrpSpPr>
          <p:nvPr/>
        </p:nvGrpSpPr>
        <p:grpSpPr bwMode="auto">
          <a:xfrm>
            <a:off x="4427538" y="2708275"/>
            <a:ext cx="3048000" cy="1371600"/>
            <a:chOff x="3408" y="1728"/>
            <a:chExt cx="1920" cy="864"/>
          </a:xfrm>
          <a:solidFill>
            <a:schemeClr val="accent1">
              <a:lumMod val="75000"/>
            </a:schemeClr>
          </a:solidFill>
        </p:grpSpPr>
        <p:sp>
          <p:nvSpPr>
            <p:cNvPr id="18454" name="Line 5"/>
            <p:cNvSpPr>
              <a:spLocks noChangeShapeType="1"/>
            </p:cNvSpPr>
            <p:nvPr/>
          </p:nvSpPr>
          <p:spPr bwMode="auto">
            <a:xfrm>
              <a:off x="4320" y="2352"/>
              <a:ext cx="144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5" name="Oval 6"/>
            <p:cNvSpPr>
              <a:spLocks noChangeArrowheads="1"/>
            </p:cNvSpPr>
            <p:nvPr/>
          </p:nvSpPr>
          <p:spPr bwMode="auto">
            <a:xfrm>
              <a:off x="3552" y="2064"/>
              <a:ext cx="576" cy="528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7"/>
            <p:cNvSpPr>
              <a:spLocks noChangeArrowheads="1"/>
            </p:cNvSpPr>
            <p:nvPr/>
          </p:nvSpPr>
          <p:spPr bwMode="auto">
            <a:xfrm>
              <a:off x="4752" y="2304"/>
              <a:ext cx="144" cy="14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ectangle 8"/>
            <p:cNvSpPr>
              <a:spLocks noChangeArrowheads="1"/>
            </p:cNvSpPr>
            <p:nvPr/>
          </p:nvSpPr>
          <p:spPr bwMode="auto">
            <a:xfrm>
              <a:off x="3408" y="1728"/>
              <a:ext cx="768" cy="240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Rectangle 9"/>
            <p:cNvSpPr>
              <a:spLocks noChangeArrowheads="1"/>
            </p:cNvSpPr>
            <p:nvPr/>
          </p:nvSpPr>
          <p:spPr bwMode="auto">
            <a:xfrm>
              <a:off x="4560" y="1824"/>
              <a:ext cx="768" cy="9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10"/>
            <p:cNvSpPr>
              <a:spLocks noChangeShapeType="1"/>
            </p:cNvSpPr>
            <p:nvPr/>
          </p:nvSpPr>
          <p:spPr bwMode="auto">
            <a:xfrm>
              <a:off x="4320" y="1872"/>
              <a:ext cx="144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1692275" y="4699000"/>
            <a:ext cx="5445125" cy="1609725"/>
            <a:chOff x="1056" y="3024"/>
            <a:chExt cx="3430" cy="1014"/>
          </a:xfrm>
          <a:solidFill>
            <a:schemeClr val="accent1">
              <a:lumMod val="75000"/>
            </a:schemeClr>
          </a:solidFill>
        </p:grpSpPr>
        <p:sp>
          <p:nvSpPr>
            <p:cNvPr id="18442" name="Oval 12"/>
            <p:cNvSpPr>
              <a:spLocks noChangeArrowheads="1"/>
            </p:cNvSpPr>
            <p:nvPr/>
          </p:nvSpPr>
          <p:spPr bwMode="auto">
            <a:xfrm>
              <a:off x="1728" y="3024"/>
              <a:ext cx="432" cy="38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14"/>
            <p:cNvSpPr>
              <a:spLocks noChangeArrowheads="1"/>
            </p:cNvSpPr>
            <p:nvPr/>
          </p:nvSpPr>
          <p:spPr bwMode="auto">
            <a:xfrm>
              <a:off x="4150" y="3067"/>
              <a:ext cx="336" cy="33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Freeform 15"/>
            <p:cNvSpPr>
              <a:spLocks/>
            </p:cNvSpPr>
            <p:nvPr/>
          </p:nvSpPr>
          <p:spPr bwMode="auto">
            <a:xfrm>
              <a:off x="1423" y="3148"/>
              <a:ext cx="322" cy="127"/>
            </a:xfrm>
            <a:custGeom>
              <a:avLst/>
              <a:gdLst>
                <a:gd name="T0" fmla="*/ 4 w 322"/>
                <a:gd name="T1" fmla="*/ 7 h 127"/>
                <a:gd name="T2" fmla="*/ 298 w 322"/>
                <a:gd name="T3" fmla="*/ 20 h 127"/>
                <a:gd name="T4" fmla="*/ 312 w 322"/>
                <a:gd name="T5" fmla="*/ 60 h 127"/>
                <a:gd name="T6" fmla="*/ 318 w 322"/>
                <a:gd name="T7" fmla="*/ 120 h 127"/>
                <a:gd name="T8" fmla="*/ 298 w 322"/>
                <a:gd name="T9" fmla="*/ 127 h 127"/>
                <a:gd name="T10" fmla="*/ 158 w 322"/>
                <a:gd name="T11" fmla="*/ 94 h 127"/>
                <a:gd name="T12" fmla="*/ 57 w 322"/>
                <a:gd name="T13" fmla="*/ 100 h 127"/>
                <a:gd name="T14" fmla="*/ 17 w 322"/>
                <a:gd name="T15" fmla="*/ 114 h 127"/>
                <a:gd name="T16" fmla="*/ 17 w 322"/>
                <a:gd name="T17" fmla="*/ 67 h 127"/>
                <a:gd name="T18" fmla="*/ 4 w 322"/>
                <a:gd name="T19" fmla="*/ 7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127"/>
                <a:gd name="T32" fmla="*/ 322 w 322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127">
                  <a:moveTo>
                    <a:pt x="4" y="7"/>
                  </a:moveTo>
                  <a:cubicBezTo>
                    <a:pt x="102" y="14"/>
                    <a:pt x="202" y="0"/>
                    <a:pt x="298" y="20"/>
                  </a:cubicBezTo>
                  <a:cubicBezTo>
                    <a:pt x="312" y="23"/>
                    <a:pt x="312" y="60"/>
                    <a:pt x="312" y="60"/>
                  </a:cubicBezTo>
                  <a:cubicBezTo>
                    <a:pt x="314" y="80"/>
                    <a:pt x="322" y="100"/>
                    <a:pt x="318" y="120"/>
                  </a:cubicBezTo>
                  <a:cubicBezTo>
                    <a:pt x="317" y="127"/>
                    <a:pt x="305" y="127"/>
                    <a:pt x="298" y="127"/>
                  </a:cubicBezTo>
                  <a:cubicBezTo>
                    <a:pt x="247" y="124"/>
                    <a:pt x="206" y="105"/>
                    <a:pt x="158" y="94"/>
                  </a:cubicBezTo>
                  <a:cubicBezTo>
                    <a:pt x="124" y="96"/>
                    <a:pt x="90" y="95"/>
                    <a:pt x="57" y="100"/>
                  </a:cubicBezTo>
                  <a:cubicBezTo>
                    <a:pt x="43" y="102"/>
                    <a:pt x="17" y="114"/>
                    <a:pt x="17" y="114"/>
                  </a:cubicBezTo>
                  <a:cubicBezTo>
                    <a:pt x="0" y="66"/>
                    <a:pt x="17" y="126"/>
                    <a:pt x="17" y="67"/>
                  </a:cubicBezTo>
                  <a:cubicBezTo>
                    <a:pt x="17" y="47"/>
                    <a:pt x="10" y="26"/>
                    <a:pt x="4" y="7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6" name="Rectangle 16"/>
            <p:cNvSpPr>
              <a:spLocks noChangeArrowheads="1"/>
            </p:cNvSpPr>
            <p:nvPr/>
          </p:nvSpPr>
          <p:spPr bwMode="auto">
            <a:xfrm>
              <a:off x="3651" y="3702"/>
              <a:ext cx="672" cy="33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17"/>
            <p:cNvSpPr>
              <a:spLocks noChangeShapeType="1"/>
            </p:cNvSpPr>
            <p:nvPr/>
          </p:nvSpPr>
          <p:spPr bwMode="auto">
            <a:xfrm>
              <a:off x="2544" y="3888"/>
              <a:ext cx="528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8" name="Line 18"/>
            <p:cNvSpPr>
              <a:spLocks noChangeShapeType="1"/>
            </p:cNvSpPr>
            <p:nvPr/>
          </p:nvSpPr>
          <p:spPr bwMode="auto">
            <a:xfrm>
              <a:off x="2562" y="3249"/>
              <a:ext cx="528" cy="0"/>
            </a:xfrm>
            <a:prstGeom prst="lin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 type="triangle" w="med" len="med"/>
            </a:ln>
            <a:ex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9" name="Oval 19"/>
            <p:cNvSpPr>
              <a:spLocks noChangeArrowheads="1"/>
            </p:cNvSpPr>
            <p:nvPr/>
          </p:nvSpPr>
          <p:spPr bwMode="auto">
            <a:xfrm>
              <a:off x="3515" y="3067"/>
              <a:ext cx="336" cy="336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50" name="Group 20"/>
            <p:cNvGrpSpPr>
              <a:grpSpLocks/>
            </p:cNvGrpSpPr>
            <p:nvPr/>
          </p:nvGrpSpPr>
          <p:grpSpPr bwMode="auto">
            <a:xfrm>
              <a:off x="1250" y="3609"/>
              <a:ext cx="768" cy="423"/>
              <a:chOff x="1152" y="3609"/>
              <a:chExt cx="768" cy="423"/>
            </a:xfrm>
            <a:grpFill/>
          </p:grpSpPr>
          <p:sp>
            <p:nvSpPr>
              <p:cNvPr id="18451" name="Rectangle 21"/>
              <p:cNvSpPr>
                <a:spLocks noChangeArrowheads="1"/>
              </p:cNvSpPr>
              <p:nvPr/>
            </p:nvSpPr>
            <p:spPr bwMode="auto">
              <a:xfrm>
                <a:off x="1152" y="3648"/>
                <a:ext cx="720" cy="384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Rectangle 22"/>
              <p:cNvSpPr>
                <a:spLocks noChangeArrowheads="1"/>
              </p:cNvSpPr>
              <p:nvPr/>
            </p:nvSpPr>
            <p:spPr bwMode="auto">
              <a:xfrm>
                <a:off x="1872" y="3840"/>
                <a:ext cx="48" cy="48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Rectangle 23"/>
              <p:cNvSpPr>
                <a:spLocks noChangeArrowheads="1"/>
              </p:cNvSpPr>
              <p:nvPr/>
            </p:nvSpPr>
            <p:spPr bwMode="auto">
              <a:xfrm>
                <a:off x="1383" y="3609"/>
                <a:ext cx="48" cy="48"/>
              </a:xfrm>
              <a:prstGeom prst="rect">
                <a:avLst/>
              </a:prstGeom>
              <a:grpFill/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3" name="Oval 13"/>
            <p:cNvSpPr>
              <a:spLocks noChangeArrowheads="1"/>
            </p:cNvSpPr>
            <p:nvPr/>
          </p:nvSpPr>
          <p:spPr bwMode="auto">
            <a:xfrm>
              <a:off x="1056" y="3024"/>
              <a:ext cx="432" cy="384"/>
            </a:xfrm>
            <a:prstGeom prst="ellips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1" name="Text Box 25"/>
          <p:cNvSpPr txBox="1">
            <a:spLocks noChangeArrowheads="1"/>
          </p:cNvSpPr>
          <p:nvPr/>
        </p:nvSpPr>
        <p:spPr bwMode="auto">
          <a:xfrm>
            <a:off x="5427663" y="62738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173AA8-E1A1-4DC4-9654-CE2607F00F44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from set theory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34DD6E-0035-4B99-B555-4CBB03C9697F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concepts from set theory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184650"/>
            <a:ext cx="3132138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89475"/>
            <a:ext cx="1368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86693C-2194-4C73-83BC-F371B37AFFDC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 are small binary images used as shape masks in basic morphological operations.</a:t>
            </a:r>
          </a:p>
          <a:p>
            <a:pPr eaLnBrk="1" hangingPunct="1"/>
            <a:r>
              <a:rPr lang="en-US" smtClean="0"/>
              <a:t>They can be any shape and size that is digitally representable.</a:t>
            </a:r>
          </a:p>
          <a:p>
            <a:pPr eaLnBrk="1" hangingPunct="1"/>
            <a:r>
              <a:rPr lang="en-US" smtClean="0"/>
              <a:t>One pixel of the structuring element is denoted as its origin.</a:t>
            </a:r>
          </a:p>
          <a:p>
            <a:pPr eaLnBrk="1" hangingPunct="1"/>
            <a:r>
              <a:rPr lang="en-US" smtClean="0"/>
              <a:t>Origin is often the central pixel of a symmetric structuring element but may in principle be any chosen pixel.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7FA8BC-10AF-41D4-8C88-173E8BC9EADA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binary image analysis</a:t>
            </a:r>
          </a:p>
          <a:p>
            <a:pPr eaLnBrk="1" hangingPunct="1"/>
            <a:r>
              <a:rPr lang="en-US" smtClean="0"/>
              <a:t>Thresholding</a:t>
            </a:r>
          </a:p>
          <a:p>
            <a:pPr eaLnBrk="1" hangingPunct="1"/>
            <a:r>
              <a:rPr lang="en-US" smtClean="0"/>
              <a:t>Mathematical morphology</a:t>
            </a:r>
          </a:p>
          <a:p>
            <a:pPr eaLnBrk="1" hangingPunct="1"/>
            <a:r>
              <a:rPr lang="en-US" smtClean="0"/>
              <a:t>Pixels and neighborhoods</a:t>
            </a:r>
          </a:p>
          <a:p>
            <a:pPr eaLnBrk="1" hangingPunct="1"/>
            <a:r>
              <a:rPr lang="en-US" smtClean="0"/>
              <a:t>Connected components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39AD1C-661C-4A8B-A524-F238CEA6D729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Structuring elements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427663" y="6140333"/>
            <a:ext cx="3429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Gonzales and </a:t>
            </a:r>
            <a:r>
              <a:rPr lang="en-GB" sz="1200" dirty="0" smtClean="0">
                <a:solidFill>
                  <a:srgbClr val="003366"/>
                </a:solidFill>
              </a:rPr>
              <a:t>Woods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0312"/>
            <a:ext cx="5436605" cy="44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53" y="2852936"/>
            <a:ext cx="1440619" cy="21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D11E51-9E58-41E9-960F-061225C7E0D2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4402A-CC7B-4D74-95FF-0946CFD969BB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6096000" y="5059363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Dilation result</a:t>
            </a:r>
          </a:p>
        </p:txBody>
      </p:sp>
      <p:graphicFrame>
        <p:nvGraphicFramePr>
          <p:cNvPr id="271369" name="Group 9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790" name="Group 430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1876" name="Group 516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2153" name="Group 793"/>
          <p:cNvGraphicFramePr>
            <a:graphicFrameLocks noGrp="1"/>
          </p:cNvGraphicFramePr>
          <p:nvPr/>
        </p:nvGraphicFramePr>
        <p:xfrm>
          <a:off x="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1896" name="Text Box 536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898" name="Text Box 538"/>
          <p:cNvSpPr txBox="1">
            <a:spLocks noChangeAspect="1" noChangeArrowheads="1"/>
          </p:cNvSpPr>
          <p:nvPr/>
        </p:nvSpPr>
        <p:spPr bwMode="auto">
          <a:xfrm flipH="1">
            <a:off x="58324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899" name="Text Box 539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0" name="Text Box 540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1" name="Text Box 541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2" name="Text Box 542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3" name="Text Box 543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4" name="Text Box 544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5" name="Text Box 545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6" name="Text Box 546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7" name="Text Box 547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8" name="Text Box 548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09" name="Text Box 549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0" name="Text Box 550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1" name="Text Box 551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2" name="Text Box 552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3" name="Text Box 553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4" name="Text Box 554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5" name="Text Box 555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6" name="Text Box 556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7" name="Text Box 557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8" name="Text Box 558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19" name="Text Box 559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0" name="Text Box 560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2" name="Text Box 562"/>
          <p:cNvSpPr txBox="1">
            <a:spLocks noChangeAspect="1" noChangeArrowheads="1"/>
          </p:cNvSpPr>
          <p:nvPr/>
        </p:nvSpPr>
        <p:spPr bwMode="auto">
          <a:xfrm flipH="1">
            <a:off x="54356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23" name="Text Box 56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4" name="Text Box 56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5" name="Text Box 56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6" name="Text Box 56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7" name="Text Box 56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8" name="Text Box 56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29" name="Text Box 56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0" name="Text Box 570"/>
          <p:cNvSpPr txBox="1">
            <a:spLocks noChangeAspect="1" noChangeArrowheads="1"/>
          </p:cNvSpPr>
          <p:nvPr/>
        </p:nvSpPr>
        <p:spPr bwMode="auto">
          <a:xfrm flipH="1">
            <a:off x="54356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31" name="Text Box 57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2" name="Text Box 57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3" name="Text Box 57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4" name="Text Box 57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5" name="Text Box 57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6" name="Text Box 57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7" name="Text Box 57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38" name="Text Box 578"/>
          <p:cNvSpPr txBox="1">
            <a:spLocks noChangeAspect="1" noChangeArrowheads="1"/>
          </p:cNvSpPr>
          <p:nvPr/>
        </p:nvSpPr>
        <p:spPr bwMode="auto">
          <a:xfrm flipH="1">
            <a:off x="54356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39" name="Text Box 57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0" name="Text Box 58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1" name="Text Box 58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2" name="Text Box 58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3" name="Text Box 58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4" name="Text Box 58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5" name="Text Box 58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6" name="Text Box 586"/>
          <p:cNvSpPr txBox="1">
            <a:spLocks noChangeAspect="1" noChangeArrowheads="1"/>
          </p:cNvSpPr>
          <p:nvPr/>
        </p:nvSpPr>
        <p:spPr bwMode="auto">
          <a:xfrm flipH="1">
            <a:off x="54356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47" name="Text Box 58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8" name="Text Box 58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49" name="Text Box 58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0" name="Text Box 59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1" name="Text Box 59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2" name="Text Box 59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3" name="Text Box 59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4" name="Text Box 594"/>
          <p:cNvSpPr txBox="1">
            <a:spLocks noChangeAspect="1" noChangeArrowheads="1"/>
          </p:cNvSpPr>
          <p:nvPr/>
        </p:nvSpPr>
        <p:spPr bwMode="auto">
          <a:xfrm flipH="1">
            <a:off x="54356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55" name="Text Box 59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6" name="Text Box 59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7" name="Text Box 59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8" name="Text Box 59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1959" name="Text Box 599"/>
          <p:cNvSpPr txBox="1">
            <a:spLocks noChangeAspect="1" noChangeArrowheads="1"/>
          </p:cNvSpPr>
          <p:nvPr/>
        </p:nvSpPr>
        <p:spPr bwMode="auto">
          <a:xfrm flipH="1">
            <a:off x="75596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60" name="Text Box 600"/>
          <p:cNvSpPr txBox="1">
            <a:spLocks noChangeAspect="1" noChangeArrowheads="1"/>
          </p:cNvSpPr>
          <p:nvPr/>
        </p:nvSpPr>
        <p:spPr bwMode="auto">
          <a:xfrm flipH="1">
            <a:off x="79565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1961" name="Text Box 601"/>
          <p:cNvSpPr txBox="1">
            <a:spLocks noChangeAspect="1" noChangeArrowheads="1"/>
          </p:cNvSpPr>
          <p:nvPr/>
        </p:nvSpPr>
        <p:spPr bwMode="auto">
          <a:xfrm flipH="1">
            <a:off x="83883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graphicFrame>
        <p:nvGraphicFramePr>
          <p:cNvPr id="272154" name="Group 794"/>
          <p:cNvGraphicFramePr>
            <a:graphicFrameLocks noGrp="1"/>
          </p:cNvGraphicFramePr>
          <p:nvPr/>
        </p:nvGraphicFramePr>
        <p:xfrm>
          <a:off x="43180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5" name="Group 795"/>
          <p:cNvGraphicFramePr>
            <a:graphicFrameLocks noGrp="1"/>
          </p:cNvGraphicFramePr>
          <p:nvPr/>
        </p:nvGraphicFramePr>
        <p:xfrm>
          <a:off x="8556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6" name="Group 796"/>
          <p:cNvGraphicFramePr>
            <a:graphicFrameLocks noGrp="1"/>
          </p:cNvGraphicFramePr>
          <p:nvPr/>
        </p:nvGraphicFramePr>
        <p:xfrm>
          <a:off x="12874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7" name="Group 797"/>
          <p:cNvGraphicFramePr>
            <a:graphicFrameLocks noGrp="1"/>
          </p:cNvGraphicFramePr>
          <p:nvPr/>
        </p:nvGraphicFramePr>
        <p:xfrm>
          <a:off x="16922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8" name="Group 798"/>
          <p:cNvGraphicFramePr>
            <a:graphicFrameLocks noGrp="1"/>
          </p:cNvGraphicFramePr>
          <p:nvPr/>
        </p:nvGraphicFramePr>
        <p:xfrm>
          <a:off x="21240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60" name="Group 800"/>
          <p:cNvGraphicFramePr>
            <a:graphicFrameLocks noGrp="1"/>
          </p:cNvGraphicFramePr>
          <p:nvPr/>
        </p:nvGraphicFramePr>
        <p:xfrm>
          <a:off x="25479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59" name="Group 799"/>
          <p:cNvGraphicFramePr>
            <a:graphicFrameLocks noGrp="1"/>
          </p:cNvGraphicFramePr>
          <p:nvPr/>
        </p:nvGraphicFramePr>
        <p:xfrm>
          <a:off x="29797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61" name="Group 801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79" name="Group 819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197" name="Group 837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15" name="Group 855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33" name="Group 873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51" name="Group 891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69" name="Group 909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287" name="Group 927"/>
          <p:cNvGraphicFramePr>
            <a:graphicFrameLocks noGrp="1"/>
          </p:cNvGraphicFramePr>
          <p:nvPr/>
        </p:nvGraphicFramePr>
        <p:xfrm>
          <a:off x="29797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05" name="Group 945"/>
          <p:cNvGraphicFramePr>
            <a:graphicFrameLocks noGrp="1"/>
          </p:cNvGraphicFramePr>
          <p:nvPr/>
        </p:nvGraphicFramePr>
        <p:xfrm>
          <a:off x="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23" name="Group 963"/>
          <p:cNvGraphicFramePr>
            <a:graphicFrameLocks noGrp="1"/>
          </p:cNvGraphicFramePr>
          <p:nvPr/>
        </p:nvGraphicFramePr>
        <p:xfrm>
          <a:off x="43180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41" name="Group 981"/>
          <p:cNvGraphicFramePr>
            <a:graphicFrameLocks noGrp="1"/>
          </p:cNvGraphicFramePr>
          <p:nvPr/>
        </p:nvGraphicFramePr>
        <p:xfrm>
          <a:off x="8556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59" name="Group 999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377" name="Group 1017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39" name="Group 1035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57" name="Group 1053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75" name="Group 1071"/>
          <p:cNvGraphicFramePr>
            <a:graphicFrameLocks noGrp="1"/>
          </p:cNvGraphicFramePr>
          <p:nvPr/>
        </p:nvGraphicFramePr>
        <p:xfrm>
          <a:off x="29797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593" name="Group 1089"/>
          <p:cNvGraphicFramePr>
            <a:graphicFrameLocks noGrp="1"/>
          </p:cNvGraphicFramePr>
          <p:nvPr/>
        </p:nvGraphicFramePr>
        <p:xfrm>
          <a:off x="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11" name="Group 1107"/>
          <p:cNvGraphicFramePr>
            <a:graphicFrameLocks noGrp="1"/>
          </p:cNvGraphicFramePr>
          <p:nvPr/>
        </p:nvGraphicFramePr>
        <p:xfrm>
          <a:off x="43180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29" name="Group 1125"/>
          <p:cNvGraphicFramePr>
            <a:graphicFrameLocks noGrp="1"/>
          </p:cNvGraphicFramePr>
          <p:nvPr/>
        </p:nvGraphicFramePr>
        <p:xfrm>
          <a:off x="8556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47" name="Group 1143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65" name="Group 1161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683" name="Group 1179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01" name="Group 1197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19" name="Group 1215"/>
          <p:cNvGraphicFramePr>
            <a:graphicFrameLocks noGrp="1"/>
          </p:cNvGraphicFramePr>
          <p:nvPr/>
        </p:nvGraphicFramePr>
        <p:xfrm>
          <a:off x="29797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37" name="Group 1233"/>
          <p:cNvGraphicFramePr>
            <a:graphicFrameLocks noGrp="1"/>
          </p:cNvGraphicFramePr>
          <p:nvPr/>
        </p:nvGraphicFramePr>
        <p:xfrm>
          <a:off x="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55" name="Group 1251"/>
          <p:cNvGraphicFramePr>
            <a:graphicFrameLocks noGrp="1"/>
          </p:cNvGraphicFramePr>
          <p:nvPr/>
        </p:nvGraphicFramePr>
        <p:xfrm>
          <a:off x="43180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73" name="Group 1269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791" name="Group 1287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09" name="Group 1305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27" name="Group 1323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45" name="Group 1341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63" name="Group 1359"/>
          <p:cNvGraphicFramePr>
            <a:graphicFrameLocks noGrp="1"/>
          </p:cNvGraphicFramePr>
          <p:nvPr/>
        </p:nvGraphicFramePr>
        <p:xfrm>
          <a:off x="29797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81" name="Group 1377"/>
          <p:cNvGraphicFramePr>
            <a:graphicFrameLocks noGrp="1"/>
          </p:cNvGraphicFramePr>
          <p:nvPr/>
        </p:nvGraphicFramePr>
        <p:xfrm>
          <a:off x="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899" name="Group 1395"/>
          <p:cNvGraphicFramePr>
            <a:graphicFrameLocks noGrp="1"/>
          </p:cNvGraphicFramePr>
          <p:nvPr/>
        </p:nvGraphicFramePr>
        <p:xfrm>
          <a:off x="43180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17" name="Group 1413"/>
          <p:cNvGraphicFramePr>
            <a:graphicFrameLocks noGrp="1"/>
          </p:cNvGraphicFramePr>
          <p:nvPr/>
        </p:nvGraphicFramePr>
        <p:xfrm>
          <a:off x="8556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35" name="Group 1431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53" name="Group 1449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71" name="Group 1467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8989" name="Group 1485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07" name="Group 1503"/>
          <p:cNvGraphicFramePr>
            <a:graphicFrameLocks noGrp="1"/>
          </p:cNvGraphicFramePr>
          <p:nvPr/>
        </p:nvGraphicFramePr>
        <p:xfrm>
          <a:off x="29797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25" name="Group 1521"/>
          <p:cNvGraphicFramePr>
            <a:graphicFrameLocks noGrp="1"/>
          </p:cNvGraphicFramePr>
          <p:nvPr/>
        </p:nvGraphicFramePr>
        <p:xfrm>
          <a:off x="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43" name="Group 1539"/>
          <p:cNvGraphicFramePr>
            <a:graphicFrameLocks noGrp="1"/>
          </p:cNvGraphicFramePr>
          <p:nvPr/>
        </p:nvGraphicFramePr>
        <p:xfrm>
          <a:off x="43180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61" name="Group 1557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79" name="Group 1575"/>
          <p:cNvGraphicFramePr>
            <a:graphicFrameLocks noGrp="1"/>
          </p:cNvGraphicFramePr>
          <p:nvPr/>
        </p:nvGraphicFramePr>
        <p:xfrm>
          <a:off x="12874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097" name="Group 1593"/>
          <p:cNvGraphicFramePr>
            <a:graphicFrameLocks noGrp="1"/>
          </p:cNvGraphicFramePr>
          <p:nvPr/>
        </p:nvGraphicFramePr>
        <p:xfrm>
          <a:off x="16922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15" name="Group 1611"/>
          <p:cNvGraphicFramePr>
            <a:graphicFrameLocks noGrp="1"/>
          </p:cNvGraphicFramePr>
          <p:nvPr/>
        </p:nvGraphicFramePr>
        <p:xfrm>
          <a:off x="21240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33" name="Group 1629"/>
          <p:cNvGraphicFramePr>
            <a:graphicFrameLocks noGrp="1"/>
          </p:cNvGraphicFramePr>
          <p:nvPr/>
        </p:nvGraphicFramePr>
        <p:xfrm>
          <a:off x="25479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51" name="Group 1647"/>
          <p:cNvGraphicFramePr>
            <a:graphicFrameLocks noGrp="1"/>
          </p:cNvGraphicFramePr>
          <p:nvPr/>
        </p:nvGraphicFramePr>
        <p:xfrm>
          <a:off x="29797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69" name="Group 1665"/>
          <p:cNvGraphicFramePr>
            <a:graphicFrameLocks noGrp="1"/>
          </p:cNvGraphicFramePr>
          <p:nvPr/>
        </p:nvGraphicFramePr>
        <p:xfrm>
          <a:off x="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187" name="Group 1683"/>
          <p:cNvGraphicFramePr>
            <a:graphicFrameLocks noGrp="1"/>
          </p:cNvGraphicFramePr>
          <p:nvPr/>
        </p:nvGraphicFramePr>
        <p:xfrm>
          <a:off x="43180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05" name="Group 1701"/>
          <p:cNvGraphicFramePr>
            <a:graphicFrameLocks noGrp="1"/>
          </p:cNvGraphicFramePr>
          <p:nvPr/>
        </p:nvGraphicFramePr>
        <p:xfrm>
          <a:off x="8556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23" name="Group 1719"/>
          <p:cNvGraphicFramePr>
            <a:graphicFrameLocks noGrp="1"/>
          </p:cNvGraphicFramePr>
          <p:nvPr/>
        </p:nvGraphicFramePr>
        <p:xfrm>
          <a:off x="12874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41" name="Group 1737"/>
          <p:cNvGraphicFramePr>
            <a:graphicFrameLocks noGrp="1"/>
          </p:cNvGraphicFramePr>
          <p:nvPr/>
        </p:nvGraphicFramePr>
        <p:xfrm>
          <a:off x="16922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59" name="Group 1755"/>
          <p:cNvGraphicFramePr>
            <a:graphicFrameLocks noGrp="1"/>
          </p:cNvGraphicFramePr>
          <p:nvPr/>
        </p:nvGraphicFramePr>
        <p:xfrm>
          <a:off x="21240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77" name="Group 1773"/>
          <p:cNvGraphicFramePr>
            <a:graphicFrameLocks noGrp="1"/>
          </p:cNvGraphicFramePr>
          <p:nvPr/>
        </p:nvGraphicFramePr>
        <p:xfrm>
          <a:off x="25479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295" name="Group 1791"/>
          <p:cNvGraphicFramePr>
            <a:graphicFrameLocks noGrp="1"/>
          </p:cNvGraphicFramePr>
          <p:nvPr/>
        </p:nvGraphicFramePr>
        <p:xfrm>
          <a:off x="29797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985" name="Text Box 1809"/>
          <p:cNvSpPr txBox="1">
            <a:spLocks noChangeArrowheads="1"/>
          </p:cNvSpPr>
          <p:nvPr/>
        </p:nvSpPr>
        <p:spPr bwMode="auto">
          <a:xfrm>
            <a:off x="6988175" y="5867400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21" dur="500" fill="hold"/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98" dur="500" fill="hold"/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8" dur="500" fill="hold"/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475" dur="500" fill="hold"/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85" dur="500" fill="hold"/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15" dur="500" fill="hold"/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 nodeType="clickPar">
                      <p:stCondLst>
                        <p:cond delay="indefinite"/>
                      </p:stCondLst>
                      <p:childTnLst>
                        <p:par>
                          <p:cTn id="5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5" dur="500" fill="hold"/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 nodeType="clickPar">
                      <p:stCondLst>
                        <p:cond delay="indefinite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552" dur="500" fill="hold"/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62" dur="500" fill="hold"/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72" dur="500" fill="hold"/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82" dur="500" fill="hold"/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 nodeType="clickPar">
                      <p:stCondLst>
                        <p:cond delay="indefinite"/>
                      </p:stCondLst>
                      <p:childTnLst>
                        <p:par>
                          <p:cTn id="5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2" dur="500" fill="hold"/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 nodeType="clickPar">
                      <p:stCondLst>
                        <p:cond delay="indefinite"/>
                      </p:stCondLst>
                      <p:childTnLst>
                        <p:par>
                          <p:cTn id="6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12" dur="500" fill="hold"/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2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896" grpId="0"/>
      <p:bldP spid="271898" grpId="0"/>
      <p:bldP spid="271899" grpId="0"/>
      <p:bldP spid="271900" grpId="0"/>
      <p:bldP spid="271901" grpId="0"/>
      <p:bldP spid="271902" grpId="0"/>
      <p:bldP spid="271903" grpId="0"/>
      <p:bldP spid="271904" grpId="0"/>
      <p:bldP spid="271905" grpId="0"/>
      <p:bldP spid="271906" grpId="0"/>
      <p:bldP spid="271907" grpId="0"/>
      <p:bldP spid="271908" grpId="0"/>
      <p:bldP spid="271909" grpId="0"/>
      <p:bldP spid="271910" grpId="0"/>
      <p:bldP spid="271911" grpId="0"/>
      <p:bldP spid="271912" grpId="0"/>
      <p:bldP spid="271913" grpId="0"/>
      <p:bldP spid="271914" grpId="0"/>
      <p:bldP spid="271915" grpId="0"/>
      <p:bldP spid="271916" grpId="0"/>
      <p:bldP spid="271917" grpId="0"/>
      <p:bldP spid="271918" grpId="0"/>
      <p:bldP spid="271919" grpId="0"/>
      <p:bldP spid="271920" grpId="0"/>
      <p:bldP spid="271922" grpId="0"/>
      <p:bldP spid="271923" grpId="0"/>
      <p:bldP spid="271924" grpId="0"/>
      <p:bldP spid="271925" grpId="0"/>
      <p:bldP spid="271926" grpId="0"/>
      <p:bldP spid="271927" grpId="0"/>
      <p:bldP spid="271928" grpId="0"/>
      <p:bldP spid="271929" grpId="0"/>
      <p:bldP spid="271930" grpId="0"/>
      <p:bldP spid="271931" grpId="0"/>
      <p:bldP spid="271932" grpId="0"/>
      <p:bldP spid="271933" grpId="0"/>
      <p:bldP spid="271934" grpId="0"/>
      <p:bldP spid="271935" grpId="0"/>
      <p:bldP spid="271936" grpId="0"/>
      <p:bldP spid="271937" grpId="0"/>
      <p:bldP spid="271938" grpId="0"/>
      <p:bldP spid="271939" grpId="0"/>
      <p:bldP spid="271940" grpId="0"/>
      <p:bldP spid="271941" grpId="0"/>
      <p:bldP spid="271942" grpId="0"/>
      <p:bldP spid="271943" grpId="0"/>
      <p:bldP spid="271944" grpId="0"/>
      <p:bldP spid="271945" grpId="0"/>
      <p:bldP spid="271946" grpId="0"/>
      <p:bldP spid="271947" grpId="0"/>
      <p:bldP spid="271948" grpId="0"/>
      <p:bldP spid="271949" grpId="0"/>
      <p:bldP spid="271950" grpId="0"/>
      <p:bldP spid="271951" grpId="0"/>
      <p:bldP spid="271952" grpId="0"/>
      <p:bldP spid="271953" grpId="0"/>
      <p:bldP spid="271954" grpId="0"/>
      <p:bldP spid="271955" grpId="0"/>
      <p:bldP spid="271956" grpId="0"/>
      <p:bldP spid="271957" grpId="0"/>
      <p:bldP spid="271958" grpId="0"/>
      <p:bldP spid="271959" grpId="0"/>
      <p:bldP spid="271960" grpId="0"/>
      <p:bldP spid="2719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C675C9-BA5B-495D-BC07-7E865AABEE28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Dilation result</a:t>
            </a:r>
          </a:p>
        </p:txBody>
      </p:sp>
      <p:graphicFrame>
        <p:nvGraphicFramePr>
          <p:cNvPr id="285702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785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868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904" name="Text Box 208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5" name="Text Box 209"/>
          <p:cNvSpPr txBox="1">
            <a:spLocks noChangeAspect="1" noChangeArrowheads="1"/>
          </p:cNvSpPr>
          <p:nvPr/>
        </p:nvSpPr>
        <p:spPr bwMode="auto">
          <a:xfrm flipH="1">
            <a:off x="58324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6" name="Text Box 210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7" name="Text Box 211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8" name="Text Box 212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09" name="Text Box 213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0" name="Text Box 214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1" name="Text Box 215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2" name="Text Box 216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3" name="Text Box 217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4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5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6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7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8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19" name="Text Box 223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0" name="Text Box 224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1" name="Text Box 225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2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3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4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5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6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7" name="Text Box 231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29" name="Text Box 23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0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1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2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3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4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5" name="Text Box 23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7" name="Text Box 24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8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39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0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1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2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3" name="Text Box 24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5" name="Text Box 24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6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7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8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49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0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1" name="Text Box 25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3" name="Text Box 25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4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5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6" name="Text Box 26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7" name="Text Box 26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8" name="Text Box 26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59" name="Text Box 26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1" name="Text Box 26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2" name="Text Box 26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3" name="Text Box 26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5964" name="Text Box 26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graphicFrame>
        <p:nvGraphicFramePr>
          <p:cNvPr id="286094" name="Group 398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12" name="Group 416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30" name="Group 434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48" name="Group 452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66" name="Group 470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184" name="Group 488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202" name="Group 506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292" name="Group 596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10" name="Group 614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28" name="Group 632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346" name="Group 650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36" name="Group 740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54" name="Group 758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72" name="Group 776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490" name="Group 794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62" name="Group 866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80" name="Group 884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598" name="Group 902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616" name="Group 920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634" name="Group 938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24" name="Group 1028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42" name="Group 1046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60" name="Group 1064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778" name="Group 1082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6850" name="Group 1154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322" name="Text Box 1407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  <p:sp>
        <p:nvSpPr>
          <p:cNvPr id="27323" name="Text Box 1408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837 0.06689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941 0.06481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8629 0.0662 " pathEditMode="relative" rAng="0" ptsTypes="AA">
                                      <p:cBhvr>
                                        <p:cTn id="216" dur="500" fill="hold"/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941 0.0668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681 0.06551 " pathEditMode="relative" rAng="0" ptsTypes="AA">
                                      <p:cBhvr>
                                        <p:cTn id="324" dur="500" fill="hold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3" dur="500" fill="hold"/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904" grpId="0"/>
      <p:bldP spid="285905" grpId="0"/>
      <p:bldP spid="285906" grpId="0"/>
      <p:bldP spid="285907" grpId="0"/>
      <p:bldP spid="285908" grpId="0"/>
      <p:bldP spid="285909" grpId="0"/>
      <p:bldP spid="285910" grpId="0"/>
      <p:bldP spid="285911" grpId="0"/>
      <p:bldP spid="285912" grpId="0"/>
      <p:bldP spid="285913" grpId="0"/>
      <p:bldP spid="285914" grpId="0"/>
      <p:bldP spid="285915" grpId="0"/>
      <p:bldP spid="285916" grpId="0"/>
      <p:bldP spid="285917" grpId="0"/>
      <p:bldP spid="285918" grpId="0"/>
      <p:bldP spid="285919" grpId="0"/>
      <p:bldP spid="285920" grpId="0"/>
      <p:bldP spid="285921" grpId="0"/>
      <p:bldP spid="285922" grpId="0"/>
      <p:bldP spid="285923" grpId="0"/>
      <p:bldP spid="285924" grpId="0"/>
      <p:bldP spid="285925" grpId="0"/>
      <p:bldP spid="285926" grpId="0"/>
      <p:bldP spid="285927" grpId="0"/>
      <p:bldP spid="285929" grpId="0"/>
      <p:bldP spid="285930" grpId="0"/>
      <p:bldP spid="285931" grpId="0"/>
      <p:bldP spid="285932" grpId="0"/>
      <p:bldP spid="285933" grpId="0"/>
      <p:bldP spid="285934" grpId="0"/>
      <p:bldP spid="285935" grpId="0"/>
      <p:bldP spid="285937" grpId="0"/>
      <p:bldP spid="285938" grpId="0"/>
      <p:bldP spid="285939" grpId="0"/>
      <p:bldP spid="285940" grpId="0"/>
      <p:bldP spid="285941" grpId="0"/>
      <p:bldP spid="285942" grpId="0"/>
      <p:bldP spid="285943" grpId="0"/>
      <p:bldP spid="285945" grpId="0"/>
      <p:bldP spid="285946" grpId="0"/>
      <p:bldP spid="285947" grpId="0"/>
      <p:bldP spid="285948" grpId="0"/>
      <p:bldP spid="285949" grpId="0"/>
      <p:bldP spid="285950" grpId="0"/>
      <p:bldP spid="285951" grpId="0"/>
      <p:bldP spid="285953" grpId="0"/>
      <p:bldP spid="285954" grpId="0"/>
      <p:bldP spid="285955" grpId="0"/>
      <p:bldP spid="285956" grpId="0"/>
      <p:bldP spid="285957" grpId="0"/>
      <p:bldP spid="285958" grpId="0"/>
      <p:bldP spid="285959" grpId="0"/>
      <p:bldP spid="285961" grpId="0"/>
      <p:bldP spid="285962" grpId="0"/>
      <p:bldP spid="285963" grpId="0"/>
      <p:bldP spid="2859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D68B5F-7D04-4480-A779-635F0212B943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7654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709738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2481263" y="6175375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81088" y="1700213"/>
            <a:ext cx="6926262" cy="4405312"/>
            <a:chOff x="1141" y="916"/>
            <a:chExt cx="4363" cy="2755"/>
          </a:xfrm>
        </p:grpSpPr>
        <p:pic>
          <p:nvPicPr>
            <p:cNvPr id="27668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6"/>
              <a:ext cx="3999" cy="27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9" name="Oval 7"/>
            <p:cNvSpPr>
              <a:spLocks noChangeArrowheads="1"/>
            </p:cNvSpPr>
            <p:nvPr/>
          </p:nvSpPr>
          <p:spPr bwMode="auto">
            <a:xfrm>
              <a:off x="5398" y="2166"/>
              <a:ext cx="106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57275" y="1703388"/>
            <a:ext cx="6967538" cy="4398962"/>
            <a:chOff x="1126" y="908"/>
            <a:chExt cx="4389" cy="2771"/>
          </a:xfrm>
        </p:grpSpPr>
        <p:sp>
          <p:nvSpPr>
            <p:cNvPr id="27666" name="Oval 9"/>
            <p:cNvSpPr>
              <a:spLocks noChangeArrowheads="1"/>
            </p:cNvSpPr>
            <p:nvPr/>
          </p:nvSpPr>
          <p:spPr bwMode="auto">
            <a:xfrm>
              <a:off x="5363" y="2142"/>
              <a:ext cx="152" cy="1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7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908"/>
              <a:ext cx="4010" cy="27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2988" y="1704975"/>
            <a:ext cx="7078662" cy="4395788"/>
            <a:chOff x="1117" y="909"/>
            <a:chExt cx="4459" cy="2769"/>
          </a:xfrm>
        </p:grpSpPr>
        <p:sp>
          <p:nvSpPr>
            <p:cNvPr id="27664" name="Oval 12"/>
            <p:cNvSpPr>
              <a:spLocks noChangeArrowheads="1"/>
            </p:cNvSpPr>
            <p:nvPr/>
          </p:nvSpPr>
          <p:spPr bwMode="auto">
            <a:xfrm>
              <a:off x="5263" y="2044"/>
              <a:ext cx="313" cy="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5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909"/>
              <a:ext cx="4021" cy="2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7278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981075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27660" name="Group 15"/>
          <p:cNvGrpSpPr>
            <a:grpSpLocks/>
          </p:cNvGrpSpPr>
          <p:nvPr/>
        </p:nvGrpSpPr>
        <p:grpSpPr bwMode="auto">
          <a:xfrm>
            <a:off x="7453313" y="2938463"/>
            <a:ext cx="881062" cy="1263650"/>
            <a:chOff x="5164" y="1769"/>
            <a:chExt cx="555" cy="796"/>
          </a:xfrm>
        </p:grpSpPr>
        <p:sp>
          <p:nvSpPr>
            <p:cNvPr id="27662" name="Text Box 16"/>
            <p:cNvSpPr txBox="1">
              <a:spLocks noChangeArrowheads="1"/>
            </p:cNvSpPr>
            <p:nvPr/>
          </p:nvSpPr>
          <p:spPr bwMode="auto">
            <a:xfrm>
              <a:off x="5164" y="1811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Structuring</a:t>
              </a:r>
            </a:p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Element</a:t>
              </a:r>
            </a:p>
          </p:txBody>
        </p:sp>
        <p:sp>
          <p:nvSpPr>
            <p:cNvPr id="27663" name="Rectangle 17"/>
            <p:cNvSpPr>
              <a:spLocks noChangeArrowheads="1"/>
            </p:cNvSpPr>
            <p:nvPr/>
          </p:nvSpPr>
          <p:spPr bwMode="auto">
            <a:xfrm>
              <a:off x="5187" y="1769"/>
              <a:ext cx="532" cy="7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1" name="Text Box 18"/>
          <p:cNvSpPr txBox="1">
            <a:spLocks noChangeArrowheads="1"/>
          </p:cNvSpPr>
          <p:nvPr/>
        </p:nvSpPr>
        <p:spPr bwMode="auto">
          <a:xfrm>
            <a:off x="5292725" y="6049963"/>
            <a:ext cx="3546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4058F6-4E46-4173-A2E9-7E889B481614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Dilation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2486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56FFDA-8D93-4A9A-BAA0-FA4C3EB11825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302B5E-1EFE-490D-B8D3-0B87A14141F9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Erosion result</a:t>
            </a:r>
          </a:p>
        </p:txBody>
      </p:sp>
      <p:graphicFrame>
        <p:nvGraphicFramePr>
          <p:cNvPr id="279558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641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724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9742" name="Group 190"/>
          <p:cNvGraphicFramePr>
            <a:graphicFrameLocks noGrp="1"/>
          </p:cNvGraphicFramePr>
          <p:nvPr/>
        </p:nvGraphicFramePr>
        <p:xfrm>
          <a:off x="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9760" name="Text Box 208"/>
          <p:cNvSpPr txBox="1">
            <a:spLocks noChangeAspect="1" noChangeArrowheads="1"/>
          </p:cNvSpPr>
          <p:nvPr/>
        </p:nvSpPr>
        <p:spPr bwMode="auto">
          <a:xfrm flipH="1">
            <a:off x="543560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1" name="Text Box 209"/>
          <p:cNvSpPr txBox="1">
            <a:spLocks noChangeAspect="1" noChangeArrowheads="1"/>
          </p:cNvSpPr>
          <p:nvPr/>
        </p:nvSpPr>
        <p:spPr bwMode="auto">
          <a:xfrm flipH="1">
            <a:off x="5834063" y="1376363"/>
            <a:ext cx="46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2" name="Text Box 210"/>
          <p:cNvSpPr txBox="1">
            <a:spLocks noChangeAspect="1" noChangeArrowheads="1"/>
          </p:cNvSpPr>
          <p:nvPr/>
        </p:nvSpPr>
        <p:spPr bwMode="auto">
          <a:xfrm flipH="1">
            <a:off x="62642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3" name="Text Box 211"/>
          <p:cNvSpPr txBox="1">
            <a:spLocks noChangeAspect="1" noChangeArrowheads="1"/>
          </p:cNvSpPr>
          <p:nvPr/>
        </p:nvSpPr>
        <p:spPr bwMode="auto">
          <a:xfrm flipH="1">
            <a:off x="66960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4" name="Text Box 212"/>
          <p:cNvSpPr txBox="1">
            <a:spLocks noChangeAspect="1" noChangeArrowheads="1"/>
          </p:cNvSpPr>
          <p:nvPr/>
        </p:nvSpPr>
        <p:spPr bwMode="auto">
          <a:xfrm flipH="1">
            <a:off x="7127875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5" name="Text Box 213"/>
          <p:cNvSpPr txBox="1">
            <a:spLocks noChangeAspect="1" noChangeArrowheads="1"/>
          </p:cNvSpPr>
          <p:nvPr/>
        </p:nvSpPr>
        <p:spPr bwMode="auto">
          <a:xfrm flipH="1">
            <a:off x="75247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6" name="Text Box 214"/>
          <p:cNvSpPr txBox="1">
            <a:spLocks noChangeAspect="1" noChangeArrowheads="1"/>
          </p:cNvSpPr>
          <p:nvPr/>
        </p:nvSpPr>
        <p:spPr bwMode="auto">
          <a:xfrm flipH="1">
            <a:off x="79565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7" name="Text Box 215"/>
          <p:cNvSpPr txBox="1">
            <a:spLocks noChangeAspect="1" noChangeArrowheads="1"/>
          </p:cNvSpPr>
          <p:nvPr/>
        </p:nvSpPr>
        <p:spPr bwMode="auto">
          <a:xfrm flipH="1">
            <a:off x="8388350" y="137636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8" name="Text Box 216"/>
          <p:cNvSpPr txBox="1">
            <a:spLocks noChangeAspect="1" noChangeArrowheads="1"/>
          </p:cNvSpPr>
          <p:nvPr/>
        </p:nvSpPr>
        <p:spPr bwMode="auto">
          <a:xfrm flipH="1">
            <a:off x="54356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69" name="Text Box 217"/>
          <p:cNvSpPr txBox="1">
            <a:spLocks noChangeAspect="1" noChangeArrowheads="1"/>
          </p:cNvSpPr>
          <p:nvPr/>
        </p:nvSpPr>
        <p:spPr bwMode="auto">
          <a:xfrm flipH="1">
            <a:off x="586740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0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1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2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3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4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5" name="Text Box 223"/>
          <p:cNvSpPr txBox="1">
            <a:spLocks noChangeAspect="1" noChangeArrowheads="1"/>
          </p:cNvSpPr>
          <p:nvPr/>
        </p:nvSpPr>
        <p:spPr bwMode="auto">
          <a:xfrm flipH="1">
            <a:off x="83883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6" name="Text Box 224"/>
          <p:cNvSpPr txBox="1">
            <a:spLocks noChangeAspect="1" noChangeArrowheads="1"/>
          </p:cNvSpPr>
          <p:nvPr/>
        </p:nvSpPr>
        <p:spPr bwMode="auto">
          <a:xfrm flipH="1">
            <a:off x="54356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7" name="Text Box 225"/>
          <p:cNvSpPr txBox="1">
            <a:spLocks noChangeAspect="1" noChangeArrowheads="1"/>
          </p:cNvSpPr>
          <p:nvPr/>
        </p:nvSpPr>
        <p:spPr bwMode="auto">
          <a:xfrm flipH="1">
            <a:off x="586740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8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79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0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1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2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3" name="Text Box 231"/>
          <p:cNvSpPr txBox="1">
            <a:spLocks noChangeAspect="1" noChangeArrowheads="1"/>
          </p:cNvSpPr>
          <p:nvPr/>
        </p:nvSpPr>
        <p:spPr bwMode="auto">
          <a:xfrm flipH="1">
            <a:off x="83883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4" name="Text Box 232"/>
          <p:cNvSpPr txBox="1">
            <a:spLocks noChangeAspect="1" noChangeArrowheads="1"/>
          </p:cNvSpPr>
          <p:nvPr/>
        </p:nvSpPr>
        <p:spPr bwMode="auto">
          <a:xfrm flipH="1">
            <a:off x="54356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5" name="Text Box 233"/>
          <p:cNvSpPr txBox="1">
            <a:spLocks noChangeAspect="1" noChangeArrowheads="1"/>
          </p:cNvSpPr>
          <p:nvPr/>
        </p:nvSpPr>
        <p:spPr bwMode="auto">
          <a:xfrm flipH="1">
            <a:off x="586740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6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7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88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89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0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1" name="Text Box 239"/>
          <p:cNvSpPr txBox="1">
            <a:spLocks noChangeAspect="1" noChangeArrowheads="1"/>
          </p:cNvSpPr>
          <p:nvPr/>
        </p:nvSpPr>
        <p:spPr bwMode="auto">
          <a:xfrm flipH="1">
            <a:off x="83883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2" name="Text Box 240"/>
          <p:cNvSpPr txBox="1">
            <a:spLocks noChangeAspect="1" noChangeArrowheads="1"/>
          </p:cNvSpPr>
          <p:nvPr/>
        </p:nvSpPr>
        <p:spPr bwMode="auto">
          <a:xfrm flipH="1">
            <a:off x="54356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3" name="Text Box 241"/>
          <p:cNvSpPr txBox="1">
            <a:spLocks noChangeAspect="1" noChangeArrowheads="1"/>
          </p:cNvSpPr>
          <p:nvPr/>
        </p:nvSpPr>
        <p:spPr bwMode="auto">
          <a:xfrm flipH="1">
            <a:off x="586740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4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5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6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7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79798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799" name="Text Box 247"/>
          <p:cNvSpPr txBox="1">
            <a:spLocks noChangeAspect="1" noChangeArrowheads="1"/>
          </p:cNvSpPr>
          <p:nvPr/>
        </p:nvSpPr>
        <p:spPr bwMode="auto">
          <a:xfrm flipH="1">
            <a:off x="83883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0" name="Text Box 248"/>
          <p:cNvSpPr txBox="1">
            <a:spLocks noChangeAspect="1" noChangeArrowheads="1"/>
          </p:cNvSpPr>
          <p:nvPr/>
        </p:nvSpPr>
        <p:spPr bwMode="auto">
          <a:xfrm flipH="1">
            <a:off x="54356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1" name="Text Box 249"/>
          <p:cNvSpPr txBox="1">
            <a:spLocks noChangeAspect="1" noChangeArrowheads="1"/>
          </p:cNvSpPr>
          <p:nvPr/>
        </p:nvSpPr>
        <p:spPr bwMode="auto">
          <a:xfrm flipH="1">
            <a:off x="586740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2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3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4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5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6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7" name="Text Box 255"/>
          <p:cNvSpPr txBox="1">
            <a:spLocks noChangeAspect="1" noChangeArrowheads="1"/>
          </p:cNvSpPr>
          <p:nvPr/>
        </p:nvSpPr>
        <p:spPr bwMode="auto">
          <a:xfrm flipH="1">
            <a:off x="83883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8" name="Text Box 256"/>
          <p:cNvSpPr txBox="1">
            <a:spLocks noChangeAspect="1" noChangeArrowheads="1"/>
          </p:cNvSpPr>
          <p:nvPr/>
        </p:nvSpPr>
        <p:spPr bwMode="auto">
          <a:xfrm flipH="1">
            <a:off x="54356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09" name="Text Box 257"/>
          <p:cNvSpPr txBox="1">
            <a:spLocks noChangeAspect="1" noChangeArrowheads="1"/>
          </p:cNvSpPr>
          <p:nvPr/>
        </p:nvSpPr>
        <p:spPr bwMode="auto">
          <a:xfrm flipH="1">
            <a:off x="586740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0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1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2" name="Text Box 260"/>
          <p:cNvSpPr txBox="1">
            <a:spLocks noChangeAspect="1" noChangeArrowheads="1"/>
          </p:cNvSpPr>
          <p:nvPr/>
        </p:nvSpPr>
        <p:spPr bwMode="auto">
          <a:xfrm flipH="1">
            <a:off x="71278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3" name="Text Box 261"/>
          <p:cNvSpPr txBox="1">
            <a:spLocks noChangeAspect="1" noChangeArrowheads="1"/>
          </p:cNvSpPr>
          <p:nvPr/>
        </p:nvSpPr>
        <p:spPr bwMode="auto">
          <a:xfrm flipH="1">
            <a:off x="75596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4" name="Text Box 262"/>
          <p:cNvSpPr txBox="1">
            <a:spLocks noChangeAspect="1" noChangeArrowheads="1"/>
          </p:cNvSpPr>
          <p:nvPr/>
        </p:nvSpPr>
        <p:spPr bwMode="auto">
          <a:xfrm flipH="1">
            <a:off x="79565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5" name="Text Box 263"/>
          <p:cNvSpPr txBox="1">
            <a:spLocks noChangeAspect="1" noChangeArrowheads="1"/>
          </p:cNvSpPr>
          <p:nvPr/>
        </p:nvSpPr>
        <p:spPr bwMode="auto">
          <a:xfrm flipH="1">
            <a:off x="8388350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6" name="Text Box 264"/>
          <p:cNvSpPr txBox="1">
            <a:spLocks noChangeAspect="1" noChangeArrowheads="1"/>
          </p:cNvSpPr>
          <p:nvPr/>
        </p:nvSpPr>
        <p:spPr bwMode="auto">
          <a:xfrm flipH="1">
            <a:off x="54356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7" name="Text Box 265"/>
          <p:cNvSpPr txBox="1">
            <a:spLocks noChangeAspect="1" noChangeArrowheads="1"/>
          </p:cNvSpPr>
          <p:nvPr/>
        </p:nvSpPr>
        <p:spPr bwMode="auto">
          <a:xfrm flipH="1">
            <a:off x="586740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8" name="Text Box 266"/>
          <p:cNvSpPr txBox="1">
            <a:spLocks noChangeAspect="1" noChangeArrowheads="1"/>
          </p:cNvSpPr>
          <p:nvPr/>
        </p:nvSpPr>
        <p:spPr bwMode="auto">
          <a:xfrm flipH="1">
            <a:off x="62642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19" name="Text Box 267"/>
          <p:cNvSpPr txBox="1">
            <a:spLocks noChangeAspect="1" noChangeArrowheads="1"/>
          </p:cNvSpPr>
          <p:nvPr/>
        </p:nvSpPr>
        <p:spPr bwMode="auto">
          <a:xfrm flipH="1">
            <a:off x="66960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0" name="Text Box 268"/>
          <p:cNvSpPr txBox="1">
            <a:spLocks noChangeAspect="1" noChangeArrowheads="1"/>
          </p:cNvSpPr>
          <p:nvPr/>
        </p:nvSpPr>
        <p:spPr bwMode="auto">
          <a:xfrm flipH="1">
            <a:off x="71278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1" name="Text Box 269"/>
          <p:cNvSpPr txBox="1">
            <a:spLocks noChangeAspect="1" noChangeArrowheads="1"/>
          </p:cNvSpPr>
          <p:nvPr/>
        </p:nvSpPr>
        <p:spPr bwMode="auto">
          <a:xfrm flipH="1">
            <a:off x="7559675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2" name="Text Box 270"/>
          <p:cNvSpPr txBox="1">
            <a:spLocks noChangeAspect="1" noChangeArrowheads="1"/>
          </p:cNvSpPr>
          <p:nvPr/>
        </p:nvSpPr>
        <p:spPr bwMode="auto">
          <a:xfrm flipH="1">
            <a:off x="79565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79823" name="Text Box 271"/>
          <p:cNvSpPr txBox="1">
            <a:spLocks noChangeAspect="1" noChangeArrowheads="1"/>
          </p:cNvSpPr>
          <p:nvPr/>
        </p:nvSpPr>
        <p:spPr bwMode="auto">
          <a:xfrm flipH="1">
            <a:off x="8388350" y="458152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0</a:t>
            </a:r>
          </a:p>
        </p:txBody>
      </p:sp>
      <p:graphicFrame>
        <p:nvGraphicFramePr>
          <p:cNvPr id="279824" name="Group 272"/>
          <p:cNvGraphicFramePr>
            <a:graphicFrameLocks noGrp="1"/>
          </p:cNvGraphicFramePr>
          <p:nvPr/>
        </p:nvGraphicFramePr>
        <p:xfrm>
          <a:off x="431800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42" name="Group 290"/>
          <p:cNvGraphicFramePr>
            <a:graphicFrameLocks noGrp="1"/>
          </p:cNvGraphicFramePr>
          <p:nvPr/>
        </p:nvGraphicFramePr>
        <p:xfrm>
          <a:off x="8556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60" name="Group 308"/>
          <p:cNvGraphicFramePr>
            <a:graphicFrameLocks noGrp="1"/>
          </p:cNvGraphicFramePr>
          <p:nvPr/>
        </p:nvGraphicFramePr>
        <p:xfrm>
          <a:off x="1287463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78" name="Group 326"/>
          <p:cNvGraphicFramePr>
            <a:graphicFrameLocks noGrp="1"/>
          </p:cNvGraphicFramePr>
          <p:nvPr/>
        </p:nvGraphicFramePr>
        <p:xfrm>
          <a:off x="16922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896" name="Group 344"/>
          <p:cNvGraphicFramePr>
            <a:graphicFrameLocks noGrp="1"/>
          </p:cNvGraphicFramePr>
          <p:nvPr/>
        </p:nvGraphicFramePr>
        <p:xfrm>
          <a:off x="2124075" y="8778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14" name="Group 362"/>
          <p:cNvGraphicFramePr>
            <a:graphicFrameLocks noGrp="1"/>
          </p:cNvGraphicFramePr>
          <p:nvPr/>
        </p:nvGraphicFramePr>
        <p:xfrm>
          <a:off x="25479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32" name="Group 380"/>
          <p:cNvGraphicFramePr>
            <a:graphicFrameLocks noGrp="1"/>
          </p:cNvGraphicFramePr>
          <p:nvPr/>
        </p:nvGraphicFramePr>
        <p:xfrm>
          <a:off x="2979738" y="8778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50" name="Group 398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68" name="Group 416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9986" name="Group 434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04" name="Group 452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22" name="Group 470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40" name="Group 488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58" name="Group 506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76" name="Group 524"/>
          <p:cNvGraphicFramePr>
            <a:graphicFrameLocks noGrp="1"/>
          </p:cNvGraphicFramePr>
          <p:nvPr/>
        </p:nvGraphicFramePr>
        <p:xfrm>
          <a:off x="29797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094" name="Group 542"/>
          <p:cNvGraphicFramePr>
            <a:graphicFrameLocks noGrp="1"/>
          </p:cNvGraphicFramePr>
          <p:nvPr/>
        </p:nvGraphicFramePr>
        <p:xfrm>
          <a:off x="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12" name="Group 560"/>
          <p:cNvGraphicFramePr>
            <a:graphicFrameLocks noGrp="1"/>
          </p:cNvGraphicFramePr>
          <p:nvPr/>
        </p:nvGraphicFramePr>
        <p:xfrm>
          <a:off x="431800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30" name="Group 578"/>
          <p:cNvGraphicFramePr>
            <a:graphicFrameLocks noGrp="1"/>
          </p:cNvGraphicFramePr>
          <p:nvPr/>
        </p:nvGraphicFramePr>
        <p:xfrm>
          <a:off x="8556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48" name="Group 596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66" name="Group 614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184" name="Group 632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02" name="Group 650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20" name="Group 668"/>
          <p:cNvGraphicFramePr>
            <a:graphicFrameLocks noGrp="1"/>
          </p:cNvGraphicFramePr>
          <p:nvPr/>
        </p:nvGraphicFramePr>
        <p:xfrm>
          <a:off x="29797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38" name="Group 686"/>
          <p:cNvGraphicFramePr>
            <a:graphicFrameLocks noGrp="1"/>
          </p:cNvGraphicFramePr>
          <p:nvPr/>
        </p:nvGraphicFramePr>
        <p:xfrm>
          <a:off x="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56" name="Group 704"/>
          <p:cNvGraphicFramePr>
            <a:graphicFrameLocks noGrp="1"/>
          </p:cNvGraphicFramePr>
          <p:nvPr/>
        </p:nvGraphicFramePr>
        <p:xfrm>
          <a:off x="431800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74" name="Group 722"/>
          <p:cNvGraphicFramePr>
            <a:graphicFrameLocks noGrp="1"/>
          </p:cNvGraphicFramePr>
          <p:nvPr/>
        </p:nvGraphicFramePr>
        <p:xfrm>
          <a:off x="8556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292" name="Group 740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10" name="Group 758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28" name="Group 776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46" name="Group 794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64" name="Group 812"/>
          <p:cNvGraphicFramePr>
            <a:graphicFrameLocks noGrp="1"/>
          </p:cNvGraphicFramePr>
          <p:nvPr/>
        </p:nvGraphicFramePr>
        <p:xfrm>
          <a:off x="29797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382" name="Group 830"/>
          <p:cNvGraphicFramePr>
            <a:graphicFrameLocks noGrp="1"/>
          </p:cNvGraphicFramePr>
          <p:nvPr/>
        </p:nvGraphicFramePr>
        <p:xfrm>
          <a:off x="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00" name="Group 848"/>
          <p:cNvGraphicFramePr>
            <a:graphicFrameLocks noGrp="1"/>
          </p:cNvGraphicFramePr>
          <p:nvPr/>
        </p:nvGraphicFramePr>
        <p:xfrm>
          <a:off x="431800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18" name="Group 866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36" name="Group 884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54" name="Group 902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72" name="Group 920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490" name="Group 938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08" name="Group 956"/>
          <p:cNvGraphicFramePr>
            <a:graphicFrameLocks noGrp="1"/>
          </p:cNvGraphicFramePr>
          <p:nvPr/>
        </p:nvGraphicFramePr>
        <p:xfrm>
          <a:off x="29797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26" name="Group 974"/>
          <p:cNvGraphicFramePr>
            <a:graphicFrameLocks noGrp="1"/>
          </p:cNvGraphicFramePr>
          <p:nvPr/>
        </p:nvGraphicFramePr>
        <p:xfrm>
          <a:off x="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44" name="Group 992"/>
          <p:cNvGraphicFramePr>
            <a:graphicFrameLocks noGrp="1"/>
          </p:cNvGraphicFramePr>
          <p:nvPr/>
        </p:nvGraphicFramePr>
        <p:xfrm>
          <a:off x="431800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62" name="Group 1010"/>
          <p:cNvGraphicFramePr>
            <a:graphicFrameLocks noGrp="1"/>
          </p:cNvGraphicFramePr>
          <p:nvPr/>
        </p:nvGraphicFramePr>
        <p:xfrm>
          <a:off x="8556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80" name="Group 1028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598" name="Group 1046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16" name="Group 1064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34" name="Group 1082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52" name="Group 1100"/>
          <p:cNvGraphicFramePr>
            <a:graphicFrameLocks noGrp="1"/>
          </p:cNvGraphicFramePr>
          <p:nvPr/>
        </p:nvGraphicFramePr>
        <p:xfrm>
          <a:off x="29797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70" name="Group 1118"/>
          <p:cNvGraphicFramePr>
            <a:graphicFrameLocks noGrp="1"/>
          </p:cNvGraphicFramePr>
          <p:nvPr/>
        </p:nvGraphicFramePr>
        <p:xfrm>
          <a:off x="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688" name="Group 1136"/>
          <p:cNvGraphicFramePr>
            <a:graphicFrameLocks noGrp="1"/>
          </p:cNvGraphicFramePr>
          <p:nvPr/>
        </p:nvGraphicFramePr>
        <p:xfrm>
          <a:off x="431800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06" name="Group 1154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24" name="Group 1172"/>
          <p:cNvGraphicFramePr>
            <a:graphicFrameLocks noGrp="1"/>
          </p:cNvGraphicFramePr>
          <p:nvPr/>
        </p:nvGraphicFramePr>
        <p:xfrm>
          <a:off x="12874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42" name="Group 1190"/>
          <p:cNvGraphicFramePr>
            <a:graphicFrameLocks noGrp="1"/>
          </p:cNvGraphicFramePr>
          <p:nvPr/>
        </p:nvGraphicFramePr>
        <p:xfrm>
          <a:off x="16922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60" name="Group 1208"/>
          <p:cNvGraphicFramePr>
            <a:graphicFrameLocks noGrp="1"/>
          </p:cNvGraphicFramePr>
          <p:nvPr/>
        </p:nvGraphicFramePr>
        <p:xfrm>
          <a:off x="2124075" y="360838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78" name="Group 1226"/>
          <p:cNvGraphicFramePr>
            <a:graphicFrameLocks noGrp="1"/>
          </p:cNvGraphicFramePr>
          <p:nvPr/>
        </p:nvGraphicFramePr>
        <p:xfrm>
          <a:off x="25479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96" name="Group 1244"/>
          <p:cNvGraphicFramePr>
            <a:graphicFrameLocks noGrp="1"/>
          </p:cNvGraphicFramePr>
          <p:nvPr/>
        </p:nvGraphicFramePr>
        <p:xfrm>
          <a:off x="2979738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14" name="Group 1262"/>
          <p:cNvGraphicFramePr>
            <a:graphicFrameLocks noGrp="1"/>
          </p:cNvGraphicFramePr>
          <p:nvPr/>
        </p:nvGraphicFramePr>
        <p:xfrm>
          <a:off x="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32" name="Group 1280"/>
          <p:cNvGraphicFramePr>
            <a:graphicFrameLocks noGrp="1"/>
          </p:cNvGraphicFramePr>
          <p:nvPr/>
        </p:nvGraphicFramePr>
        <p:xfrm>
          <a:off x="431800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50" name="Group 1298"/>
          <p:cNvGraphicFramePr>
            <a:graphicFrameLocks noGrp="1"/>
          </p:cNvGraphicFramePr>
          <p:nvPr/>
        </p:nvGraphicFramePr>
        <p:xfrm>
          <a:off x="8556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68" name="Group 1316"/>
          <p:cNvGraphicFramePr>
            <a:graphicFrameLocks noGrp="1"/>
          </p:cNvGraphicFramePr>
          <p:nvPr/>
        </p:nvGraphicFramePr>
        <p:xfrm>
          <a:off x="1287463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886" name="Group 1334"/>
          <p:cNvGraphicFramePr>
            <a:graphicFrameLocks noGrp="1"/>
          </p:cNvGraphicFramePr>
          <p:nvPr/>
        </p:nvGraphicFramePr>
        <p:xfrm>
          <a:off x="16922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04" name="Group 1352"/>
          <p:cNvGraphicFramePr>
            <a:graphicFrameLocks noGrp="1"/>
          </p:cNvGraphicFramePr>
          <p:nvPr/>
        </p:nvGraphicFramePr>
        <p:xfrm>
          <a:off x="2124075" y="4059238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22" name="Group 1370"/>
          <p:cNvGraphicFramePr>
            <a:graphicFrameLocks noGrp="1"/>
          </p:cNvGraphicFramePr>
          <p:nvPr/>
        </p:nvGraphicFramePr>
        <p:xfrm>
          <a:off x="25479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940" name="Group 1388"/>
          <p:cNvGraphicFramePr>
            <a:graphicFrameLocks noGrp="1"/>
          </p:cNvGraphicFramePr>
          <p:nvPr/>
        </p:nvGraphicFramePr>
        <p:xfrm>
          <a:off x="2979738" y="405923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2129" name="Text Box 1406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(1</a:t>
            </a:r>
            <a:r>
              <a:rPr lang="en-US" baseline="30000">
                <a:solidFill>
                  <a:srgbClr val="003366"/>
                </a:solidFill>
              </a:rPr>
              <a:t>st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21" dur="500" fill="hold"/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51" dur="500" fill="hold"/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71" dur="500" fill="hold"/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 nodeType="clickPar">
                      <p:stCondLst>
                        <p:cond delay="indefinite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398" dur="500" fill="hold"/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 nodeType="clickPar">
                      <p:stCondLst>
                        <p:cond delay="indefinite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08" dur="500" fill="hold"/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 nodeType="clickPar">
                      <p:stCondLst>
                        <p:cond delay="indefinite"/>
                      </p:stCondLst>
                      <p:childTnLst>
                        <p:par>
                          <p:cTn id="4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28" dur="5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8" dur="500" fill="hold"/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 nodeType="clickPar">
                      <p:stCondLst>
                        <p:cond delay="indefinite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475" dur="500" fill="hold"/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85" dur="500" fill="hold"/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 nodeType="clickPar">
                      <p:stCondLst>
                        <p:cond delay="indefinite"/>
                      </p:stCondLst>
                      <p:childTnLst>
                        <p:par>
                          <p:cTn id="5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 nodeType="clickPar">
                      <p:stCondLst>
                        <p:cond delay="indefinite"/>
                      </p:stCondLst>
                      <p:childTnLst>
                        <p:par>
                          <p:cTn id="5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15" dur="500" fill="hold"/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 nodeType="clickPar">
                      <p:stCondLst>
                        <p:cond delay="indefinite"/>
                      </p:stCondLst>
                      <p:childTnLst>
                        <p:par>
                          <p:cTn id="5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25" dur="500" fill="hold"/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 nodeType="clickPar">
                      <p:stCondLst>
                        <p:cond delay="indefinite"/>
                      </p:stCondLst>
                      <p:childTnLst>
                        <p:par>
                          <p:cTn id="5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35" dur="500" fill="hold"/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 nodeType="clickPar">
                      <p:stCondLst>
                        <p:cond delay="indefinite"/>
                      </p:stCondLst>
                      <p:childTnLst>
                        <p:par>
                          <p:cTn id="5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 nodeType="clickPar">
                      <p:stCondLst>
                        <p:cond delay="indefinite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552" dur="500" fill="hold"/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 nodeType="clickPar">
                      <p:stCondLst>
                        <p:cond delay="indefinite"/>
                      </p:stCondLst>
                      <p:childTnLst>
                        <p:par>
                          <p:cTn id="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62" dur="500" fill="hold"/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72" dur="500" fill="hold"/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82" dur="500" fill="hold"/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 nodeType="clickPar">
                      <p:stCondLst>
                        <p:cond delay="indefinite"/>
                      </p:stCondLst>
                      <p:childTnLst>
                        <p:par>
                          <p:cTn id="5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2" dur="500" fill="hold"/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 nodeType="clickPar">
                      <p:stCondLst>
                        <p:cond delay="indefinite"/>
                      </p:stCondLst>
                      <p:childTnLst>
                        <p:par>
                          <p:cTn id="6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 nodeType="clickPar">
                      <p:stCondLst>
                        <p:cond delay="indefinite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12" dur="500" fill="hold"/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7"/>
                                            </p:cond>
                                          </p:stCondLst>
                                        </p:cTn>
                                        <p:tgtEl>
                                          <p:spTgt spid="2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760" grpId="0"/>
      <p:bldP spid="279761" grpId="0"/>
      <p:bldP spid="279762" grpId="0"/>
      <p:bldP spid="279763" grpId="0"/>
      <p:bldP spid="279764" grpId="0"/>
      <p:bldP spid="279765" grpId="0"/>
      <p:bldP spid="279766" grpId="0"/>
      <p:bldP spid="279767" grpId="0"/>
      <p:bldP spid="279768" grpId="0"/>
      <p:bldP spid="279769" grpId="0"/>
      <p:bldP spid="279770" grpId="0"/>
      <p:bldP spid="279771" grpId="0"/>
      <p:bldP spid="279772" grpId="0"/>
      <p:bldP spid="279773" grpId="0"/>
      <p:bldP spid="279774" grpId="0"/>
      <p:bldP spid="279775" grpId="0"/>
      <p:bldP spid="279776" grpId="0"/>
      <p:bldP spid="279777" grpId="0"/>
      <p:bldP spid="279778" grpId="0"/>
      <p:bldP spid="279779" grpId="0"/>
      <p:bldP spid="279780" grpId="0"/>
      <p:bldP spid="279781" grpId="0"/>
      <p:bldP spid="279782" grpId="0"/>
      <p:bldP spid="279783" grpId="0"/>
      <p:bldP spid="279784" grpId="0"/>
      <p:bldP spid="279785" grpId="0"/>
      <p:bldP spid="279786" grpId="0"/>
      <p:bldP spid="279787" grpId="0"/>
      <p:bldP spid="279788" grpId="0"/>
      <p:bldP spid="279789" grpId="0"/>
      <p:bldP spid="279790" grpId="0"/>
      <p:bldP spid="279791" grpId="0"/>
      <p:bldP spid="279792" grpId="0"/>
      <p:bldP spid="279793" grpId="0"/>
      <p:bldP spid="279794" grpId="0"/>
      <p:bldP spid="279795" grpId="0"/>
      <p:bldP spid="279796" grpId="0"/>
      <p:bldP spid="279797" grpId="0"/>
      <p:bldP spid="279798" grpId="0"/>
      <p:bldP spid="279799" grpId="0"/>
      <p:bldP spid="279800" grpId="0"/>
      <p:bldP spid="279801" grpId="0"/>
      <p:bldP spid="279802" grpId="0"/>
      <p:bldP spid="279803" grpId="0"/>
      <p:bldP spid="279804" grpId="0"/>
      <p:bldP spid="279805" grpId="0"/>
      <p:bldP spid="279806" grpId="0"/>
      <p:bldP spid="279807" grpId="0"/>
      <p:bldP spid="279808" grpId="0"/>
      <p:bldP spid="279809" grpId="0"/>
      <p:bldP spid="279810" grpId="0"/>
      <p:bldP spid="279811" grpId="0"/>
      <p:bldP spid="279812" grpId="0"/>
      <p:bldP spid="279813" grpId="0"/>
      <p:bldP spid="279814" grpId="0"/>
      <p:bldP spid="279815" grpId="0"/>
      <p:bldP spid="279816" grpId="0"/>
      <p:bldP spid="279817" grpId="0"/>
      <p:bldP spid="279818" grpId="0"/>
      <p:bldP spid="279819" grpId="0"/>
      <p:bldP spid="279820" grpId="0"/>
      <p:bldP spid="279821" grpId="0"/>
      <p:bldP spid="279822" grpId="0"/>
      <p:bldP spid="2798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448345-589E-45C8-B6A3-DC8749C25FD2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6096000" y="5059363"/>
            <a:ext cx="201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Erosion result</a:t>
            </a:r>
          </a:p>
        </p:txBody>
      </p:sp>
      <p:graphicFrame>
        <p:nvGraphicFramePr>
          <p:cNvPr id="287749" name="Group 5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832" name="Group 88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915" name="Group 171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953" name="Text Box 209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54" name="Text Box 210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1" name="Text Box 217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2" name="Text Box 218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8" name="Text Box 22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87969" name="Text Box 22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graphicFrame>
        <p:nvGraphicFramePr>
          <p:cNvPr id="287991" name="Group 247"/>
          <p:cNvGraphicFramePr>
            <a:graphicFrameLocks noGrp="1"/>
          </p:cNvGraphicFramePr>
          <p:nvPr/>
        </p:nvGraphicFramePr>
        <p:xfrm>
          <a:off x="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09" name="Group 265"/>
          <p:cNvGraphicFramePr>
            <a:graphicFrameLocks noGrp="1"/>
          </p:cNvGraphicFramePr>
          <p:nvPr/>
        </p:nvGraphicFramePr>
        <p:xfrm>
          <a:off x="431800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27" name="Group 283"/>
          <p:cNvGraphicFramePr>
            <a:graphicFrameLocks noGrp="1"/>
          </p:cNvGraphicFramePr>
          <p:nvPr/>
        </p:nvGraphicFramePr>
        <p:xfrm>
          <a:off x="8556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45" name="Group 301"/>
          <p:cNvGraphicFramePr>
            <a:graphicFrameLocks noGrp="1"/>
          </p:cNvGraphicFramePr>
          <p:nvPr/>
        </p:nvGraphicFramePr>
        <p:xfrm>
          <a:off x="1287463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63" name="Group 319"/>
          <p:cNvGraphicFramePr>
            <a:graphicFrameLocks noGrp="1"/>
          </p:cNvGraphicFramePr>
          <p:nvPr/>
        </p:nvGraphicFramePr>
        <p:xfrm>
          <a:off x="16922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81" name="Group 337"/>
          <p:cNvGraphicFramePr>
            <a:graphicFrameLocks noGrp="1"/>
          </p:cNvGraphicFramePr>
          <p:nvPr/>
        </p:nvGraphicFramePr>
        <p:xfrm>
          <a:off x="2124075" y="13366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099" name="Group 355"/>
          <p:cNvGraphicFramePr>
            <a:graphicFrameLocks noGrp="1"/>
          </p:cNvGraphicFramePr>
          <p:nvPr/>
        </p:nvGraphicFramePr>
        <p:xfrm>
          <a:off x="2547938" y="13366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17" name="Group 373"/>
          <p:cNvGraphicFramePr>
            <a:graphicFrameLocks noGrp="1"/>
          </p:cNvGraphicFramePr>
          <p:nvPr/>
        </p:nvGraphicFramePr>
        <p:xfrm>
          <a:off x="1287463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35" name="Group 391"/>
          <p:cNvGraphicFramePr>
            <a:graphicFrameLocks noGrp="1"/>
          </p:cNvGraphicFramePr>
          <p:nvPr/>
        </p:nvGraphicFramePr>
        <p:xfrm>
          <a:off x="16922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53" name="Group 409"/>
          <p:cNvGraphicFramePr>
            <a:graphicFrameLocks noGrp="1"/>
          </p:cNvGraphicFramePr>
          <p:nvPr/>
        </p:nvGraphicFramePr>
        <p:xfrm>
          <a:off x="2124075" y="17891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71" name="Group 427"/>
          <p:cNvGraphicFramePr>
            <a:graphicFrameLocks noGrp="1"/>
          </p:cNvGraphicFramePr>
          <p:nvPr/>
        </p:nvGraphicFramePr>
        <p:xfrm>
          <a:off x="2547938" y="178911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189" name="Group 445"/>
          <p:cNvGraphicFramePr>
            <a:graphicFrameLocks noGrp="1"/>
          </p:cNvGraphicFramePr>
          <p:nvPr/>
        </p:nvGraphicFramePr>
        <p:xfrm>
          <a:off x="1287463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07" name="Group 463"/>
          <p:cNvGraphicFramePr>
            <a:graphicFrameLocks noGrp="1"/>
          </p:cNvGraphicFramePr>
          <p:nvPr/>
        </p:nvGraphicFramePr>
        <p:xfrm>
          <a:off x="16922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25" name="Group 481"/>
          <p:cNvGraphicFramePr>
            <a:graphicFrameLocks noGrp="1"/>
          </p:cNvGraphicFramePr>
          <p:nvPr/>
        </p:nvGraphicFramePr>
        <p:xfrm>
          <a:off x="2124075" y="2241550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43" name="Group 499"/>
          <p:cNvGraphicFramePr>
            <a:graphicFrameLocks noGrp="1"/>
          </p:cNvGraphicFramePr>
          <p:nvPr/>
        </p:nvGraphicFramePr>
        <p:xfrm>
          <a:off x="2547938" y="2241550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61" name="Group 517"/>
          <p:cNvGraphicFramePr>
            <a:graphicFrameLocks noGrp="1"/>
          </p:cNvGraphicFramePr>
          <p:nvPr/>
        </p:nvGraphicFramePr>
        <p:xfrm>
          <a:off x="8556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79" name="Group 535"/>
          <p:cNvGraphicFramePr>
            <a:graphicFrameLocks noGrp="1"/>
          </p:cNvGraphicFramePr>
          <p:nvPr/>
        </p:nvGraphicFramePr>
        <p:xfrm>
          <a:off x="1287463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297" name="Group 553"/>
          <p:cNvGraphicFramePr>
            <a:graphicFrameLocks noGrp="1"/>
          </p:cNvGraphicFramePr>
          <p:nvPr/>
        </p:nvGraphicFramePr>
        <p:xfrm>
          <a:off x="16922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15" name="Group 571"/>
          <p:cNvGraphicFramePr>
            <a:graphicFrameLocks noGrp="1"/>
          </p:cNvGraphicFramePr>
          <p:nvPr/>
        </p:nvGraphicFramePr>
        <p:xfrm>
          <a:off x="2124075" y="269716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33" name="Group 589"/>
          <p:cNvGraphicFramePr>
            <a:graphicFrameLocks noGrp="1"/>
          </p:cNvGraphicFramePr>
          <p:nvPr/>
        </p:nvGraphicFramePr>
        <p:xfrm>
          <a:off x="2547938" y="2697163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51" name="Group 607"/>
          <p:cNvGraphicFramePr>
            <a:graphicFrameLocks noGrp="1"/>
          </p:cNvGraphicFramePr>
          <p:nvPr/>
        </p:nvGraphicFramePr>
        <p:xfrm>
          <a:off x="1287463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69" name="Group 625"/>
          <p:cNvGraphicFramePr>
            <a:graphicFrameLocks noGrp="1"/>
          </p:cNvGraphicFramePr>
          <p:nvPr/>
        </p:nvGraphicFramePr>
        <p:xfrm>
          <a:off x="16922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387" name="Group 643"/>
          <p:cNvGraphicFramePr>
            <a:graphicFrameLocks noGrp="1"/>
          </p:cNvGraphicFramePr>
          <p:nvPr/>
        </p:nvGraphicFramePr>
        <p:xfrm>
          <a:off x="2124075" y="3152775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405" name="Group 661"/>
          <p:cNvGraphicFramePr>
            <a:graphicFrameLocks noGrp="1"/>
          </p:cNvGraphicFramePr>
          <p:nvPr/>
        </p:nvGraphicFramePr>
        <p:xfrm>
          <a:off x="2547938" y="3152775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8423" name="Group 679"/>
          <p:cNvGraphicFramePr>
            <a:graphicFrameLocks noGrp="1"/>
          </p:cNvGraphicFramePr>
          <p:nvPr/>
        </p:nvGraphicFramePr>
        <p:xfrm>
          <a:off x="855663" y="3608388"/>
          <a:ext cx="1268412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2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3416" name="Text Box 697"/>
          <p:cNvSpPr txBox="1">
            <a:spLocks noChangeArrowheads="1"/>
          </p:cNvSpPr>
          <p:nvPr/>
        </p:nvSpPr>
        <p:spPr bwMode="auto">
          <a:xfrm>
            <a:off x="6978650" y="5867400"/>
            <a:ext cx="166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(2</a:t>
            </a:r>
            <a:r>
              <a:rPr lang="en-US" baseline="30000">
                <a:solidFill>
                  <a:srgbClr val="003366"/>
                </a:solidFill>
              </a:rPr>
              <a:t>nd</a:t>
            </a:r>
            <a:r>
              <a:rPr lang="en-US">
                <a:solidFill>
                  <a:srgbClr val="003366"/>
                </a:solidFill>
              </a:rPr>
              <a:t> definition)</a:t>
            </a:r>
          </a:p>
        </p:txBody>
      </p:sp>
      <p:sp>
        <p:nvSpPr>
          <p:cNvPr id="33417" name="Text Box 698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879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3837 0.0668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941 0.06481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8629 0.0662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13941 0.06689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3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8681 0.06551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3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4653 0.0004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2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953" grpId="0"/>
      <p:bldP spid="287954" grpId="0"/>
      <p:bldP spid="287961" grpId="0"/>
      <p:bldP spid="287962" grpId="0"/>
      <p:bldP spid="287968" grpId="0"/>
      <p:bldP spid="2879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FB9911-05B8-49A6-B88A-AF94DCFC3A5A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33798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22438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2446338" y="6188075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  <a:endParaRPr lang="en-US" sz="1600">
              <a:solidFill>
                <a:srgbClr val="FF3300"/>
              </a:solidFill>
              <a:latin typeface="CMSS12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7750" y="1728788"/>
            <a:ext cx="6950075" cy="4386262"/>
            <a:chOff x="1142" y="916"/>
            <a:chExt cx="4378" cy="2763"/>
          </a:xfrm>
        </p:grpSpPr>
        <p:pic>
          <p:nvPicPr>
            <p:cNvPr id="33811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16"/>
              <a:ext cx="3994" cy="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12" name="Oval 7"/>
            <p:cNvSpPr>
              <a:spLocks noChangeArrowheads="1"/>
            </p:cNvSpPr>
            <p:nvPr/>
          </p:nvSpPr>
          <p:spPr bwMode="auto">
            <a:xfrm>
              <a:off x="5424" y="225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7750" y="1722438"/>
            <a:ext cx="7021513" cy="4405312"/>
            <a:chOff x="1142" y="912"/>
            <a:chExt cx="4423" cy="2775"/>
          </a:xfrm>
        </p:grpSpPr>
        <p:sp>
          <p:nvSpPr>
            <p:cNvPr id="33809" name="Oval 9"/>
            <p:cNvSpPr>
              <a:spLocks noChangeArrowheads="1"/>
            </p:cNvSpPr>
            <p:nvPr/>
          </p:nvSpPr>
          <p:spPr bwMode="auto">
            <a:xfrm>
              <a:off x="5373" y="2211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10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912"/>
              <a:ext cx="3993" cy="27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4575" y="1727200"/>
            <a:ext cx="7081838" cy="4386263"/>
            <a:chOff x="1140" y="915"/>
            <a:chExt cx="4461" cy="2763"/>
          </a:xfrm>
        </p:grpSpPr>
        <p:sp>
          <p:nvSpPr>
            <p:cNvPr id="33807" name="Oval 12"/>
            <p:cNvSpPr>
              <a:spLocks noChangeArrowheads="1"/>
            </p:cNvSpPr>
            <p:nvPr/>
          </p:nvSpPr>
          <p:spPr bwMode="auto">
            <a:xfrm>
              <a:off x="5329" y="2160"/>
              <a:ext cx="272" cy="2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08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915"/>
              <a:ext cx="3994" cy="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6254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042988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3804" name="Text Box 15"/>
          <p:cNvSpPr txBox="1">
            <a:spLocks noChangeArrowheads="1"/>
          </p:cNvSpPr>
          <p:nvPr/>
        </p:nvSpPr>
        <p:spPr bwMode="auto">
          <a:xfrm>
            <a:off x="7432675" y="31496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FF0000"/>
                </a:solidFill>
                <a:latin typeface="CMSS12" pitchFamily="18" charset="0"/>
              </a:rPr>
              <a:t>Structuring</a:t>
            </a:r>
          </a:p>
          <a:p>
            <a:pPr algn="ctr"/>
            <a:r>
              <a:rPr lang="en-US" sz="1200" b="1">
                <a:solidFill>
                  <a:srgbClr val="FF0000"/>
                </a:solidFill>
                <a:latin typeface="CMSS12" pitchFamily="18" charset="0"/>
              </a:rPr>
              <a:t>Element</a:t>
            </a:r>
          </a:p>
        </p:txBody>
      </p:sp>
      <p:sp>
        <p:nvSpPr>
          <p:cNvPr id="33805" name="Rectangle 16"/>
          <p:cNvSpPr>
            <a:spLocks noChangeArrowheads="1"/>
          </p:cNvSpPr>
          <p:nvPr/>
        </p:nvSpPr>
        <p:spPr bwMode="auto">
          <a:xfrm>
            <a:off x="7469188" y="3082925"/>
            <a:ext cx="844550" cy="126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17"/>
          <p:cNvSpPr txBox="1">
            <a:spLocks noChangeArrowheads="1"/>
          </p:cNvSpPr>
          <p:nvPr/>
        </p:nvSpPr>
        <p:spPr bwMode="auto">
          <a:xfrm>
            <a:off x="5292725" y="6070600"/>
            <a:ext cx="354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A06EF9-CDE9-4B19-9A8F-A3FEEF2DC417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Binary image analysis consists of a set of operations that are used to produce or process binary images, usually images of 0’s and 1’s where</a:t>
            </a:r>
          </a:p>
          <a:p>
            <a:pPr lvl="1" eaLnBrk="1" hangingPunct="1"/>
            <a:r>
              <a:rPr lang="en-US" smtClean="0"/>
              <a:t>0 represents the background,</a:t>
            </a:r>
          </a:p>
          <a:p>
            <a:pPr lvl="1" eaLnBrk="1" hangingPunct="1"/>
            <a:r>
              <a:rPr lang="en-US" smtClean="0"/>
              <a:t>1 represents the foreground.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2700338" y="4464050"/>
            <a:ext cx="2905125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1111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pPr eaLnBrk="1" hangingPunct="1"/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chemeClr val="folHlink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0E5EF4-8D83-4380-8070-C71EDE08EB91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4248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8D0C9C-3E5E-46CA-B3AB-BBC42F3D9022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08325"/>
            <a:ext cx="65532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04D6FE-5588-45D0-A5A3-3E8C0608F4EB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6096000" y="5059363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Opening result</a:t>
            </a:r>
          </a:p>
        </p:txBody>
      </p:sp>
      <p:graphicFrame>
        <p:nvGraphicFramePr>
          <p:cNvPr id="288773" name="Group 5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8856" name="Group 88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8939" name="Group 171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056" name="Text Box 189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7" name="Text Box 190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8" name="Text Box 192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59" name="Text Box 193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0" name="Text Box 196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1" name="Text Box 197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2" name="Text Box 652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3" name="Text Box 653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4" name="Text Box 654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5" name="Text Box 655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6" name="Text Box 656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7" name="Text Box 657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8" name="Text Box 658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69" name="Text Box 659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0" name="Text Box 660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1" name="Text Box 661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2" name="Text Box 662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3" name="Text Box 663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4" name="Text Box 664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5" name="Text Box 665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37076" name="Text Box 666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2FA7BAD-8DB8-4072-A475-BFC70429D05A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37894" name="Picture 3" descr="Picass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1800"/>
            <a:ext cx="6351587" cy="439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2446338" y="6167438"/>
            <a:ext cx="3468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Pablo Picasso, </a:t>
            </a:r>
            <a:r>
              <a:rPr lang="en-US" sz="1600" b="1" i="1">
                <a:solidFill>
                  <a:srgbClr val="FF3300"/>
                </a:solidFill>
                <a:latin typeface="CMSS12" pitchFamily="18" charset="0"/>
              </a:rPr>
              <a:t>Pass with the Cape</a:t>
            </a:r>
            <a:r>
              <a:rPr lang="en-US" sz="1600" b="1">
                <a:solidFill>
                  <a:srgbClr val="FF3300"/>
                </a:solidFill>
                <a:latin typeface="CMSS12" pitchFamily="18" charset="0"/>
              </a:rPr>
              <a:t>, 1960</a:t>
            </a:r>
            <a:endParaRPr lang="en-US" sz="1600">
              <a:solidFill>
                <a:srgbClr val="FF3300"/>
              </a:solidFill>
              <a:latin typeface="CMSS12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46163" y="1700213"/>
            <a:ext cx="6886575" cy="4400550"/>
            <a:chOff x="1141" y="911"/>
            <a:chExt cx="4338" cy="2772"/>
          </a:xfrm>
        </p:grpSpPr>
        <p:pic>
          <p:nvPicPr>
            <p:cNvPr id="37908" name="Picture 6" descr="result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1"/>
              <a:ext cx="3997" cy="27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9" name="Oval 7"/>
            <p:cNvSpPr>
              <a:spLocks noChangeArrowheads="1"/>
            </p:cNvSpPr>
            <p:nvPr/>
          </p:nvSpPr>
          <p:spPr bwMode="auto">
            <a:xfrm>
              <a:off x="5383" y="220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49338" y="1700213"/>
            <a:ext cx="6964362" cy="4397375"/>
            <a:chOff x="1143" y="911"/>
            <a:chExt cx="4387" cy="2770"/>
          </a:xfrm>
        </p:grpSpPr>
        <p:sp>
          <p:nvSpPr>
            <p:cNvPr id="37906" name="Oval 9"/>
            <p:cNvSpPr>
              <a:spLocks noChangeArrowheads="1"/>
            </p:cNvSpPr>
            <p:nvPr/>
          </p:nvSpPr>
          <p:spPr bwMode="auto">
            <a:xfrm>
              <a:off x="5338" y="215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7" name="Picture 10" descr="result_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911"/>
              <a:ext cx="3995" cy="27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46163" y="1701800"/>
            <a:ext cx="7037387" cy="4395788"/>
            <a:chOff x="1141" y="912"/>
            <a:chExt cx="4433" cy="2769"/>
          </a:xfrm>
        </p:grpSpPr>
        <p:sp>
          <p:nvSpPr>
            <p:cNvPr id="37904" name="Oval 12"/>
            <p:cNvSpPr>
              <a:spLocks noChangeArrowheads="1"/>
            </p:cNvSpPr>
            <p:nvPr/>
          </p:nvSpPr>
          <p:spPr bwMode="auto">
            <a:xfrm>
              <a:off x="5283" y="2112"/>
              <a:ext cx="291" cy="2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05" name="Picture 13" descr="result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912"/>
              <a:ext cx="4001" cy="27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9326" name="Picture 14" descr="Picass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052513"/>
            <a:ext cx="2616200" cy="1809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37900" name="Group 15"/>
          <p:cNvGrpSpPr>
            <a:grpSpLocks/>
          </p:cNvGrpSpPr>
          <p:nvPr/>
        </p:nvGrpSpPr>
        <p:grpSpPr bwMode="auto">
          <a:xfrm>
            <a:off x="7418388" y="2930525"/>
            <a:ext cx="881062" cy="1263650"/>
            <a:chOff x="5164" y="1769"/>
            <a:chExt cx="555" cy="796"/>
          </a:xfrm>
        </p:grpSpPr>
        <p:sp>
          <p:nvSpPr>
            <p:cNvPr id="37902" name="Text Box 16"/>
            <p:cNvSpPr txBox="1">
              <a:spLocks noChangeArrowheads="1"/>
            </p:cNvSpPr>
            <p:nvPr/>
          </p:nvSpPr>
          <p:spPr bwMode="auto">
            <a:xfrm>
              <a:off x="5164" y="1811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Structuring</a:t>
              </a:r>
            </a:p>
            <a:p>
              <a:pPr algn="ctr"/>
              <a:r>
                <a:rPr lang="en-US" sz="1200" b="1">
                  <a:solidFill>
                    <a:srgbClr val="FF0000"/>
                  </a:solidFill>
                  <a:latin typeface="CMSS12" pitchFamily="18" charset="0"/>
                </a:rPr>
                <a:t>Element</a:t>
              </a:r>
            </a:p>
          </p:txBody>
        </p:sp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5187" y="1769"/>
              <a:ext cx="532" cy="7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1" name="Text Box 18"/>
          <p:cNvSpPr txBox="1">
            <a:spLocks noChangeArrowheads="1"/>
          </p:cNvSpPr>
          <p:nvPr/>
        </p:nvSpPr>
        <p:spPr bwMode="auto">
          <a:xfrm>
            <a:off x="5292725" y="6070600"/>
            <a:ext cx="3546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John Goutsias, Johns Hopkins Univ.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091A25-866F-4706-9469-761D0B1105C4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76588"/>
            <a:ext cx="77724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351C51-64DA-47E0-A2E6-BEC954D22C10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Closing</a:t>
            </a: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008063" y="5059363"/>
            <a:ext cx="221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Binary image A</a:t>
            </a: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3059113" y="5805488"/>
            <a:ext cx="311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Structuring element B</a:t>
            </a: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6096000" y="5059363"/>
            <a:ext cx="198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Closing result</a:t>
            </a:r>
          </a:p>
        </p:txBody>
      </p:sp>
      <p:graphicFrame>
        <p:nvGraphicFramePr>
          <p:cNvPr id="283654" name="Group 6"/>
          <p:cNvGraphicFramePr>
            <a:graphicFrameLocks noGrp="1"/>
          </p:cNvGraphicFramePr>
          <p:nvPr>
            <p:ph idx="1"/>
          </p:nvPr>
        </p:nvGraphicFramePr>
        <p:xfrm>
          <a:off x="5435600" y="1341438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3737" name="Group 89"/>
          <p:cNvGraphicFramePr>
            <a:graphicFrameLocks noGrp="1"/>
          </p:cNvGraphicFramePr>
          <p:nvPr/>
        </p:nvGraphicFramePr>
        <p:xfrm>
          <a:off x="431800" y="1331913"/>
          <a:ext cx="3384550" cy="3657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  <a:gridCol w="425450"/>
                <a:gridCol w="422275"/>
                <a:gridCol w="422275"/>
                <a:gridCol w="423862"/>
                <a:gridCol w="422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3820" name="Group 172"/>
          <p:cNvGraphicFramePr>
            <a:graphicFrameLocks noGrp="1"/>
          </p:cNvGraphicFramePr>
          <p:nvPr/>
        </p:nvGraphicFramePr>
        <p:xfrm>
          <a:off x="3987800" y="4367213"/>
          <a:ext cx="1268413" cy="1371600"/>
        </p:xfrm>
        <a:graphic>
          <a:graphicData uri="http://schemas.openxmlformats.org/drawingml/2006/table">
            <a:tbl>
              <a:tblPr/>
              <a:tblGrid>
                <a:gridCol w="422275"/>
                <a:gridCol w="423863"/>
                <a:gridCol w="4222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129" name="Text Box 217"/>
          <p:cNvSpPr txBox="1">
            <a:spLocks noChangeAspect="1" noChangeArrowheads="1"/>
          </p:cNvSpPr>
          <p:nvPr/>
        </p:nvSpPr>
        <p:spPr bwMode="auto">
          <a:xfrm flipH="1">
            <a:off x="58324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0" name="Text Box 218"/>
          <p:cNvSpPr txBox="1">
            <a:spLocks noChangeAspect="1" noChangeArrowheads="1"/>
          </p:cNvSpPr>
          <p:nvPr/>
        </p:nvSpPr>
        <p:spPr bwMode="auto">
          <a:xfrm flipH="1">
            <a:off x="62642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1" name="Text Box 219"/>
          <p:cNvSpPr txBox="1">
            <a:spLocks noChangeAspect="1" noChangeArrowheads="1"/>
          </p:cNvSpPr>
          <p:nvPr/>
        </p:nvSpPr>
        <p:spPr bwMode="auto">
          <a:xfrm flipH="1">
            <a:off x="66960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2" name="Text Box 220"/>
          <p:cNvSpPr txBox="1">
            <a:spLocks noChangeAspect="1" noChangeArrowheads="1"/>
          </p:cNvSpPr>
          <p:nvPr/>
        </p:nvSpPr>
        <p:spPr bwMode="auto">
          <a:xfrm flipH="1">
            <a:off x="7127875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3" name="Text Box 221"/>
          <p:cNvSpPr txBox="1">
            <a:spLocks noChangeAspect="1" noChangeArrowheads="1"/>
          </p:cNvSpPr>
          <p:nvPr/>
        </p:nvSpPr>
        <p:spPr bwMode="auto">
          <a:xfrm flipH="1">
            <a:off x="75247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4" name="Text Box 222"/>
          <p:cNvSpPr txBox="1">
            <a:spLocks noChangeAspect="1" noChangeArrowheads="1"/>
          </p:cNvSpPr>
          <p:nvPr/>
        </p:nvSpPr>
        <p:spPr bwMode="auto">
          <a:xfrm flipH="1">
            <a:off x="7956550" y="18446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5" name="Text Box 226"/>
          <p:cNvSpPr txBox="1">
            <a:spLocks noChangeAspect="1" noChangeArrowheads="1"/>
          </p:cNvSpPr>
          <p:nvPr/>
        </p:nvSpPr>
        <p:spPr bwMode="auto">
          <a:xfrm flipH="1">
            <a:off x="62642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6" name="Text Box 227"/>
          <p:cNvSpPr txBox="1">
            <a:spLocks noChangeAspect="1" noChangeArrowheads="1"/>
          </p:cNvSpPr>
          <p:nvPr/>
        </p:nvSpPr>
        <p:spPr bwMode="auto">
          <a:xfrm flipH="1">
            <a:off x="66960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7" name="Text Box 228"/>
          <p:cNvSpPr txBox="1">
            <a:spLocks noChangeAspect="1" noChangeArrowheads="1"/>
          </p:cNvSpPr>
          <p:nvPr/>
        </p:nvSpPr>
        <p:spPr bwMode="auto">
          <a:xfrm flipH="1">
            <a:off x="71278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8" name="Text Box 229"/>
          <p:cNvSpPr txBox="1">
            <a:spLocks noChangeAspect="1" noChangeArrowheads="1"/>
          </p:cNvSpPr>
          <p:nvPr/>
        </p:nvSpPr>
        <p:spPr bwMode="auto">
          <a:xfrm flipH="1">
            <a:off x="7559675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39" name="Text Box 230"/>
          <p:cNvSpPr txBox="1">
            <a:spLocks noChangeAspect="1" noChangeArrowheads="1"/>
          </p:cNvSpPr>
          <p:nvPr/>
        </p:nvSpPr>
        <p:spPr bwMode="auto">
          <a:xfrm flipH="1">
            <a:off x="7956550" y="2276475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0" name="Text Box 234"/>
          <p:cNvSpPr txBox="1">
            <a:spLocks noChangeAspect="1" noChangeArrowheads="1"/>
          </p:cNvSpPr>
          <p:nvPr/>
        </p:nvSpPr>
        <p:spPr bwMode="auto">
          <a:xfrm flipH="1">
            <a:off x="62642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1" name="Text Box 235"/>
          <p:cNvSpPr txBox="1">
            <a:spLocks noChangeAspect="1" noChangeArrowheads="1"/>
          </p:cNvSpPr>
          <p:nvPr/>
        </p:nvSpPr>
        <p:spPr bwMode="auto">
          <a:xfrm flipH="1">
            <a:off x="66960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2" name="Text Box 236"/>
          <p:cNvSpPr txBox="1">
            <a:spLocks noChangeAspect="1" noChangeArrowheads="1"/>
          </p:cNvSpPr>
          <p:nvPr/>
        </p:nvSpPr>
        <p:spPr bwMode="auto">
          <a:xfrm flipH="1">
            <a:off x="71278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3" name="Text Box 237"/>
          <p:cNvSpPr txBox="1">
            <a:spLocks noChangeAspect="1" noChangeArrowheads="1"/>
          </p:cNvSpPr>
          <p:nvPr/>
        </p:nvSpPr>
        <p:spPr bwMode="auto">
          <a:xfrm flipH="1">
            <a:off x="7559675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4" name="Text Box 238"/>
          <p:cNvSpPr txBox="1">
            <a:spLocks noChangeAspect="1" noChangeArrowheads="1"/>
          </p:cNvSpPr>
          <p:nvPr/>
        </p:nvSpPr>
        <p:spPr bwMode="auto">
          <a:xfrm flipH="1">
            <a:off x="7956550" y="274478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5" name="Text Box 242"/>
          <p:cNvSpPr txBox="1">
            <a:spLocks noChangeAspect="1" noChangeArrowheads="1"/>
          </p:cNvSpPr>
          <p:nvPr/>
        </p:nvSpPr>
        <p:spPr bwMode="auto">
          <a:xfrm flipH="1">
            <a:off x="62642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6" name="Text Box 243"/>
          <p:cNvSpPr txBox="1">
            <a:spLocks noChangeAspect="1" noChangeArrowheads="1"/>
          </p:cNvSpPr>
          <p:nvPr/>
        </p:nvSpPr>
        <p:spPr bwMode="auto">
          <a:xfrm flipH="1">
            <a:off x="66960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7" name="Text Box 244"/>
          <p:cNvSpPr txBox="1">
            <a:spLocks noChangeAspect="1" noChangeArrowheads="1"/>
          </p:cNvSpPr>
          <p:nvPr/>
        </p:nvSpPr>
        <p:spPr bwMode="auto">
          <a:xfrm flipH="1">
            <a:off x="71278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8" name="Text Box 245"/>
          <p:cNvSpPr txBox="1">
            <a:spLocks noChangeAspect="1" noChangeArrowheads="1"/>
          </p:cNvSpPr>
          <p:nvPr/>
        </p:nvSpPr>
        <p:spPr bwMode="auto">
          <a:xfrm flipH="1">
            <a:off x="7559675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49" name="Text Box 246"/>
          <p:cNvSpPr txBox="1">
            <a:spLocks noChangeAspect="1" noChangeArrowheads="1"/>
          </p:cNvSpPr>
          <p:nvPr/>
        </p:nvSpPr>
        <p:spPr bwMode="auto">
          <a:xfrm flipH="1">
            <a:off x="7956550" y="32131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0" name="Text Box 250"/>
          <p:cNvSpPr txBox="1">
            <a:spLocks noChangeAspect="1" noChangeArrowheads="1"/>
          </p:cNvSpPr>
          <p:nvPr/>
        </p:nvSpPr>
        <p:spPr bwMode="auto">
          <a:xfrm flipH="1">
            <a:off x="62642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1" name="Text Box 251"/>
          <p:cNvSpPr txBox="1">
            <a:spLocks noChangeAspect="1" noChangeArrowheads="1"/>
          </p:cNvSpPr>
          <p:nvPr/>
        </p:nvSpPr>
        <p:spPr bwMode="auto">
          <a:xfrm flipH="1">
            <a:off x="66960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2" name="Text Box 252"/>
          <p:cNvSpPr txBox="1">
            <a:spLocks noChangeAspect="1" noChangeArrowheads="1"/>
          </p:cNvSpPr>
          <p:nvPr/>
        </p:nvSpPr>
        <p:spPr bwMode="auto">
          <a:xfrm flipH="1">
            <a:off x="71278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3" name="Text Box 253"/>
          <p:cNvSpPr txBox="1">
            <a:spLocks noChangeAspect="1" noChangeArrowheads="1"/>
          </p:cNvSpPr>
          <p:nvPr/>
        </p:nvSpPr>
        <p:spPr bwMode="auto">
          <a:xfrm flipH="1">
            <a:off x="7559675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4" name="Text Box 254"/>
          <p:cNvSpPr txBox="1">
            <a:spLocks noChangeAspect="1" noChangeArrowheads="1"/>
          </p:cNvSpPr>
          <p:nvPr/>
        </p:nvSpPr>
        <p:spPr bwMode="auto">
          <a:xfrm flipH="1">
            <a:off x="7956550" y="36449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5" name="Text Box 258"/>
          <p:cNvSpPr txBox="1">
            <a:spLocks noChangeAspect="1" noChangeArrowheads="1"/>
          </p:cNvSpPr>
          <p:nvPr/>
        </p:nvSpPr>
        <p:spPr bwMode="auto">
          <a:xfrm flipH="1">
            <a:off x="62642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6" name="Text Box 259"/>
          <p:cNvSpPr txBox="1">
            <a:spLocks noChangeAspect="1" noChangeArrowheads="1"/>
          </p:cNvSpPr>
          <p:nvPr/>
        </p:nvSpPr>
        <p:spPr bwMode="auto">
          <a:xfrm flipH="1">
            <a:off x="6696075" y="4113213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40157" name="Text Box 1024"/>
          <p:cNvSpPr txBox="1">
            <a:spLocks noChangeAspect="1" noChangeArrowheads="1"/>
          </p:cNvSpPr>
          <p:nvPr/>
        </p:nvSpPr>
        <p:spPr bwMode="auto">
          <a:xfrm flipH="1">
            <a:off x="5435600" y="1841500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1E61F-84BC-49E7-872D-F99C28BC906F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834187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5427663" y="628650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BB7078-6784-4092-82B1-5AE86891FCF6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C3323E-A933-4E74-B3A0-C997E6144F56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</a:t>
            </a:r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EF78F0-8D06-4DA5-AB13-6CB3839720B8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Boundary extraction</a:t>
            </a:r>
          </a:p>
        </p:txBody>
      </p:sp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963988"/>
            <a:ext cx="56515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1B2DA7-7401-4304-9353-A7668B30D40C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areas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Document analysis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Industrial </a:t>
            </a:r>
            <a:r>
              <a:rPr lang="en-US" dirty="0" smtClean="0"/>
              <a:t>inspection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Surveillance</a:t>
            </a:r>
            <a:endParaRPr lang="en-US" dirty="0" smtClean="0"/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11806"/>
          <a:stretch>
            <a:fillRect/>
          </a:stretch>
        </p:blipFill>
        <p:spPr bwMode="auto">
          <a:xfrm>
            <a:off x="3995738" y="1304764"/>
            <a:ext cx="4826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50087" r="29916" b="22060"/>
          <a:stretch>
            <a:fillRect/>
          </a:stretch>
        </p:blipFill>
        <p:spPr bwMode="auto">
          <a:xfrm>
            <a:off x="4932363" y="2564904"/>
            <a:ext cx="27368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179512" y="5913276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Shapiro and </a:t>
            </a:r>
            <a:r>
              <a:rPr lang="en-GB" sz="1200" dirty="0" smtClean="0">
                <a:solidFill>
                  <a:srgbClr val="003366"/>
                </a:solidFill>
              </a:rPr>
              <a:t>Stockman;</a:t>
            </a:r>
            <a:br>
              <a:rPr lang="en-GB" sz="1200" dirty="0" smtClean="0">
                <a:solidFill>
                  <a:srgbClr val="003366"/>
                </a:solidFill>
              </a:rPr>
            </a:br>
            <a:r>
              <a:rPr lang="en-GB" sz="1200" dirty="0" smtClean="0">
                <a:solidFill>
                  <a:srgbClr val="003366"/>
                </a:solidFill>
              </a:rPr>
              <a:t>Cheung and </a:t>
            </a:r>
            <a:r>
              <a:rPr lang="en-GB" sz="1200" dirty="0" err="1" smtClean="0">
                <a:solidFill>
                  <a:srgbClr val="003366"/>
                </a:solidFill>
              </a:rPr>
              <a:t>Kamath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22" y="4257092"/>
            <a:ext cx="2354515" cy="175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4257092"/>
            <a:ext cx="2354514" cy="175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18E0C3-E3FD-4078-A0C8-F6503AA5B58C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dilation</a:t>
            </a:r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9254E0-1581-4922-9985-DF899D735B84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5C856C-31C5-491B-94C1-5CA53A95DC18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63881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D373FC-6A06-40A7-950E-ABD66DDFE9D5}" type="slidenum">
              <a:rPr lang="en-US" smtClean="0">
                <a:solidFill>
                  <a:srgbClr val="003366"/>
                </a:solidFill>
              </a:rPr>
              <a:pPr/>
              <a:t>43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 filling</a:t>
            </a: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7775575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5427663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F4ABD2-640F-40EB-BCBB-C0EE3FE3D526}" type="slidenum">
              <a:rPr lang="en-US" smtClean="0">
                <a:solidFill>
                  <a:srgbClr val="003366"/>
                </a:solidFill>
              </a:rPr>
              <a:pPr/>
              <a:t>44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Hit-or-miss transform</a:t>
            </a:r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DD34BC-4F3C-4C30-88B4-2E57BE0DC8D6}" type="slidenum">
              <a:rPr lang="en-US" smtClean="0">
                <a:solidFill>
                  <a:srgbClr val="003366"/>
                </a:solidFill>
              </a:rPr>
              <a:pPr/>
              <a:t>45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Hit-or-miss transform</a:t>
            </a:r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268413"/>
            <a:ext cx="3157537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76400"/>
            <a:ext cx="11509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55B2A8-287E-4E63-8F1E-DEC5D812C0C1}" type="slidenum">
              <a:rPr lang="en-US" smtClean="0">
                <a:solidFill>
                  <a:srgbClr val="003366"/>
                </a:solidFill>
              </a:rPr>
              <a:pPr/>
              <a:t>46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Thinning</a:t>
            </a:r>
          </a:p>
        </p:txBody>
      </p:sp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BD87289-E4C2-47F2-9D64-717921078D8A}" type="slidenum">
              <a:rPr lang="en-US" smtClean="0">
                <a:solidFill>
                  <a:srgbClr val="003366"/>
                </a:solidFill>
              </a:rPr>
              <a:pPr/>
              <a:t>47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Thinning</a:t>
            </a: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489575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660404-39A9-45A7-AF17-51FE754EBC77}" type="slidenum">
              <a:rPr lang="en-US" smtClean="0">
                <a:solidFill>
                  <a:srgbClr val="003366"/>
                </a:solidFill>
              </a:rPr>
              <a:pPr/>
              <a:t>48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Thickening</a:t>
            </a:r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5693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6E2FFB-FC9F-48AA-95A3-0F4D398A7ED3}" type="slidenum">
              <a:rPr lang="en-US" smtClean="0">
                <a:solidFill>
                  <a:srgbClr val="003366"/>
                </a:solidFill>
              </a:rPr>
              <a:pPr/>
              <a:t>49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Thickening</a:t>
            </a:r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80708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5427663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2133220-8787-4629-9C0E-2C5016B86385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Separate objects from background and from one another.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Aggregate pixels for each object.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Compute features for each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F535E8-A477-45D8-B621-A5290F71729F}" type="slidenum">
              <a:rPr lang="en-US" smtClean="0">
                <a:solidFill>
                  <a:srgbClr val="003366"/>
                </a:solidFill>
              </a:rPr>
              <a:pPr/>
              <a:t>50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Detecting runways in satellite airport imagery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http://www.mmorph.com/mxmorph/html/mmdemos/mmdairport.html</a:t>
            </a: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339850"/>
            <a:ext cx="424973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39850"/>
            <a:ext cx="423862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1559FD1-C03A-40AA-8039-966BCA2CDBE1}" type="slidenum">
              <a:rPr lang="en-US" smtClean="0">
                <a:solidFill>
                  <a:srgbClr val="003366"/>
                </a:solidFill>
              </a:rPr>
              <a:pPr/>
              <a:t>51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Segmenting letters, words and paragraphs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http://www.mmorph.com/mxmorph/html/mmdemos/mmdlabeltext.html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3985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985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1310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3852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03A689-A19C-4917-B4B4-161DB04EE9EA}" type="slidenum">
              <a:rPr lang="en-US" smtClean="0">
                <a:solidFill>
                  <a:srgbClr val="003366"/>
                </a:solidFill>
              </a:rPr>
              <a:pPr/>
              <a:t>52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Extracting the lateral ventricle from an MRI image of the brain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http://www.mmorph.com/mxmorph/html/mmdemos/mmdbrain.html</a:t>
            </a:r>
          </a:p>
        </p:txBody>
      </p:sp>
      <p:pic>
        <p:nvPicPr>
          <p:cNvPr id="593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39850"/>
            <a:ext cx="36718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339850"/>
            <a:ext cx="366236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A12DA9-21C4-437A-A9F9-782718FF98B2}" type="slidenum">
              <a:rPr lang="en-US" smtClean="0">
                <a:solidFill>
                  <a:srgbClr val="003366"/>
                </a:solidFill>
              </a:rPr>
              <a:pPr/>
              <a:t>53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Detecting defects in a microelectronic circuit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http://www.mmorph.com/mxmorph/html/mmdemos/mmdlith.html</a:t>
            </a:r>
          </a:p>
        </p:txBody>
      </p:sp>
      <p:pic>
        <p:nvPicPr>
          <p:cNvPr id="604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339850"/>
            <a:ext cx="3622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339850"/>
            <a:ext cx="3622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C0E76B-4E6A-4515-8846-F8F61C2FBE2E}" type="slidenum">
              <a:rPr lang="en-US" smtClean="0">
                <a:solidFill>
                  <a:srgbClr val="003366"/>
                </a:solidFill>
              </a:rPr>
              <a:pPr/>
              <a:t>54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Decomposing a printed circuit board in its main parts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http://www.mmorph.com/mxmorph/html/mmdemos/mmdpcb.html</a:t>
            </a:r>
          </a:p>
        </p:txBody>
      </p:sp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39850"/>
            <a:ext cx="3713162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33985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BE0C67-2013-4916-A48F-9D67C6C81C1C}" type="slidenum">
              <a:rPr lang="en-US" smtClean="0">
                <a:solidFill>
                  <a:srgbClr val="003366"/>
                </a:solidFill>
              </a:rPr>
              <a:pPr/>
              <a:t>55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395288" y="5229225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Grading potato quality by shape and skin spots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3366"/>
                </a:solidFill>
              </a:rPr>
              <a:t>http://www.mmorph.com/mxmorph/html/mmdemos/mmdpotatoes.html</a:t>
            </a:r>
          </a:p>
        </p:txBody>
      </p:sp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39850"/>
            <a:ext cx="419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39850"/>
            <a:ext cx="4191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7BD0BF-8AC1-491C-9FE0-A3E475C3D490}" type="slidenum">
              <a:rPr lang="en-US" smtClean="0">
                <a:solidFill>
                  <a:srgbClr val="003366"/>
                </a:solidFill>
              </a:rPr>
              <a:pPr/>
              <a:t>56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3494" name="Text Box 3"/>
          <p:cNvSpPr txBox="1">
            <a:spLocks noChangeArrowheads="1"/>
          </p:cNvSpPr>
          <p:nvPr/>
        </p:nvSpPr>
        <p:spPr bwMode="auto">
          <a:xfrm>
            <a:off x="395288" y="5516563"/>
            <a:ext cx="83899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Classifying two dimensional pieces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http://www.mmorph.com/mxmorph/html/mmdemos/mmdpieces.html</a:t>
            </a: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339850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3392488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392488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339850"/>
            <a:ext cx="2181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45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77843E4-7BCB-4DA9-87FF-3F8B66092865}" type="slidenum">
              <a:rPr lang="en-US" smtClean="0">
                <a:solidFill>
                  <a:srgbClr val="003366"/>
                </a:solidFill>
              </a:rPr>
              <a:pPr/>
              <a:t>57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240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3"/>
          <p:cNvSpPr txBox="1">
            <a:spLocks noChangeArrowheads="1"/>
          </p:cNvSpPr>
          <p:nvPr/>
        </p:nvSpPr>
        <p:spPr bwMode="auto">
          <a:xfrm>
            <a:off x="117475" y="4556125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Traffic scene</a:t>
            </a:r>
          </a:p>
        </p:txBody>
      </p:sp>
      <p:sp>
        <p:nvSpPr>
          <p:cNvPr id="64522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CMM/ENSMP/ARMINES</a:t>
            </a:r>
            <a:endParaRPr lang="en-US" sz="1200">
              <a:solidFill>
                <a:srgbClr val="003366"/>
              </a:solidFill>
            </a:endParaRPr>
          </a:p>
        </p:txBody>
      </p:sp>
      <p:sp>
        <p:nvSpPr>
          <p:cNvPr id="64523" name="Text Box 3"/>
          <p:cNvSpPr txBox="1">
            <a:spLocks noChangeArrowheads="1"/>
          </p:cNvSpPr>
          <p:nvPr/>
        </p:nvSpPr>
        <p:spPr bwMode="auto">
          <a:xfrm>
            <a:off x="3111500" y="4554538"/>
            <a:ext cx="292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Temporal average</a:t>
            </a:r>
          </a:p>
        </p:txBody>
      </p:sp>
      <p:sp>
        <p:nvSpPr>
          <p:cNvPr id="64524" name="Text Box 3"/>
          <p:cNvSpPr txBox="1">
            <a:spLocks noChangeArrowheads="1"/>
          </p:cNvSpPr>
          <p:nvPr/>
        </p:nvSpPr>
        <p:spPr bwMode="auto">
          <a:xfrm>
            <a:off x="6105525" y="4554538"/>
            <a:ext cx="292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Average of differences</a:t>
            </a:r>
          </a:p>
        </p:txBody>
      </p:sp>
      <p:sp>
        <p:nvSpPr>
          <p:cNvPr id="64525" name="Text Box 3"/>
          <p:cNvSpPr txBox="1">
            <a:spLocks noChangeArrowheads="1"/>
          </p:cNvSpPr>
          <p:nvPr/>
        </p:nvSpPr>
        <p:spPr bwMode="auto">
          <a:xfrm>
            <a:off x="395288" y="5402263"/>
            <a:ext cx="838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Lane detection example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6553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6DFBAD-31E0-4B2D-BE43-19A2A6C72885}" type="slidenum">
              <a:rPr lang="en-US" smtClean="0">
                <a:solidFill>
                  <a:srgbClr val="003366"/>
                </a:solidFill>
              </a:rPr>
              <a:pPr/>
              <a:t>58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503363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Text Box 3"/>
          <p:cNvSpPr txBox="1">
            <a:spLocks noChangeArrowheads="1"/>
          </p:cNvSpPr>
          <p:nvPr/>
        </p:nvSpPr>
        <p:spPr bwMode="auto">
          <a:xfrm>
            <a:off x="117475" y="4535488"/>
            <a:ext cx="292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Threshold and dilation to detect lane markers</a:t>
            </a:r>
          </a:p>
        </p:txBody>
      </p:sp>
      <p:sp>
        <p:nvSpPr>
          <p:cNvPr id="65546" name="Text Box 3"/>
          <p:cNvSpPr txBox="1">
            <a:spLocks noChangeArrowheads="1"/>
          </p:cNvSpPr>
          <p:nvPr/>
        </p:nvSpPr>
        <p:spPr bwMode="auto">
          <a:xfrm>
            <a:off x="3111500" y="4533900"/>
            <a:ext cx="292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White line detection</a:t>
            </a:r>
            <a:br>
              <a:rPr lang="en-US">
                <a:solidFill>
                  <a:srgbClr val="003366"/>
                </a:solidFill>
              </a:rPr>
            </a:br>
            <a:r>
              <a:rPr lang="en-US">
                <a:solidFill>
                  <a:srgbClr val="003366"/>
                </a:solidFill>
              </a:rPr>
              <a:t>(top hat)</a:t>
            </a:r>
          </a:p>
        </p:txBody>
      </p:sp>
      <p:sp>
        <p:nvSpPr>
          <p:cNvPr id="65547" name="Text Box 3"/>
          <p:cNvSpPr txBox="1">
            <a:spLocks noChangeArrowheads="1"/>
          </p:cNvSpPr>
          <p:nvPr/>
        </p:nvSpPr>
        <p:spPr bwMode="auto">
          <a:xfrm>
            <a:off x="6105525" y="4533900"/>
            <a:ext cx="292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Detected lanes</a:t>
            </a:r>
          </a:p>
        </p:txBody>
      </p:sp>
      <p:sp>
        <p:nvSpPr>
          <p:cNvPr id="65548" name="Text Box 3"/>
          <p:cNvSpPr txBox="1">
            <a:spLocks noChangeArrowheads="1"/>
          </p:cNvSpPr>
          <p:nvPr/>
        </p:nvSpPr>
        <p:spPr bwMode="auto">
          <a:xfrm>
            <a:off x="395288" y="5402263"/>
            <a:ext cx="8389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Lane detection example</a:t>
            </a:r>
          </a:p>
        </p:txBody>
      </p:sp>
      <p:sp>
        <p:nvSpPr>
          <p:cNvPr id="65549" name="Text Box 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CMM/ENSMP/ARMINES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655D05-89CE-4105-ACE7-91D55ABD0B46}" type="slidenum">
              <a:rPr lang="en-US" smtClean="0">
                <a:solidFill>
                  <a:srgbClr val="003366"/>
                </a:solidFill>
              </a:rPr>
              <a:pPr/>
              <a:t>59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Pixels and neighborhoods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757487"/>
          </a:xfrm>
        </p:spPr>
        <p:txBody>
          <a:bodyPr/>
          <a:lstStyle/>
          <a:p>
            <a:pPr eaLnBrk="1" hangingPunct="1"/>
            <a:r>
              <a:rPr lang="en-US" smtClean="0"/>
              <a:t>In many algorithms, not only the value of a particular pixel, but also the values of its neighbors are used when processing that pixel.</a:t>
            </a:r>
          </a:p>
          <a:p>
            <a:pPr eaLnBrk="1" hangingPunct="1"/>
            <a:r>
              <a:rPr lang="en-US" smtClean="0"/>
              <a:t>The two most common definitions for neighbors are the </a:t>
            </a:r>
            <a:r>
              <a:rPr lang="en-US" smtClean="0">
                <a:solidFill>
                  <a:schemeClr val="hlink"/>
                </a:solidFill>
              </a:rPr>
              <a:t>4-neighbors</a:t>
            </a:r>
            <a:r>
              <a:rPr lang="en-US" smtClean="0"/>
              <a:t> and the </a:t>
            </a:r>
            <a:r>
              <a:rPr lang="en-US" smtClean="0">
                <a:solidFill>
                  <a:schemeClr val="hlink"/>
                </a:solidFill>
              </a:rPr>
              <a:t>8-neighbors</a:t>
            </a:r>
            <a:r>
              <a:rPr lang="en-US" smtClean="0"/>
              <a:t> of a pixel.</a:t>
            </a:r>
          </a:p>
        </p:txBody>
      </p:sp>
      <p:pic>
        <p:nvPicPr>
          <p:cNvPr id="665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154488"/>
            <a:ext cx="76612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BA9C32-2FBE-425C-A0E1-6D1149035498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red blood cell image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41438"/>
            <a:ext cx="4171950" cy="2951162"/>
          </a:xfrm>
        </p:spPr>
        <p:txBody>
          <a:bodyPr/>
          <a:lstStyle/>
          <a:p>
            <a:pPr eaLnBrk="1" hangingPunct="1"/>
            <a:r>
              <a:rPr lang="en-US" sz="2400" smtClean="0"/>
              <a:t>Many blood cells are separate objects.</a:t>
            </a:r>
          </a:p>
          <a:p>
            <a:pPr eaLnBrk="1" hangingPunct="1"/>
            <a:r>
              <a:rPr lang="en-US" sz="2400" smtClean="0"/>
              <a:t>Many touch each other</a:t>
            </a:r>
            <a:br>
              <a:rPr lang="en-US" sz="2400" smtClean="0"/>
            </a:b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bad!</a:t>
            </a:r>
          </a:p>
          <a:p>
            <a:pPr eaLnBrk="1" hangingPunct="1"/>
            <a:r>
              <a:rPr lang="en-US" sz="2400" smtClean="0"/>
              <a:t>Salt and pepper noise is present.</a:t>
            </a:r>
          </a:p>
          <a:p>
            <a:pPr eaLnBrk="1" hangingPunct="1"/>
            <a:r>
              <a:rPr lang="en-US" sz="2400" smtClean="0"/>
              <a:t>How useful is this data?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8288"/>
            <a:ext cx="381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Line 7"/>
          <p:cNvSpPr>
            <a:spLocks noChangeShapeType="1"/>
          </p:cNvSpPr>
          <p:nvPr/>
        </p:nvSpPr>
        <p:spPr bwMode="auto">
          <a:xfrm flipH="1" flipV="1">
            <a:off x="3851275" y="2205038"/>
            <a:ext cx="792163" cy="287337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 flipH="1" flipV="1">
            <a:off x="2051050" y="2708275"/>
            <a:ext cx="2665413" cy="576263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 flipH="1">
            <a:off x="3995738" y="3284538"/>
            <a:ext cx="720725" cy="504825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4648200" y="4652963"/>
            <a:ext cx="41719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rgbClr val="003366"/>
                </a:solidFill>
              </a:rPr>
              <a:t>63 separate objects are detected.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6699"/>
              </a:buClr>
              <a:buSzPct val="60000"/>
              <a:buFont typeface="Wingdings" pitchFamily="2" charset="2"/>
              <a:buChar char="n"/>
            </a:pPr>
            <a:r>
              <a:rPr lang="en-US" sz="2400">
                <a:solidFill>
                  <a:srgbClr val="003366"/>
                </a:solidFill>
              </a:rPr>
              <a:t>Single cells have area of about 50 pixels.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165F4C-DFE3-4FEB-A92E-D79CA47417D4}" type="slidenum">
              <a:rPr lang="en-US" smtClean="0">
                <a:solidFill>
                  <a:srgbClr val="003366"/>
                </a:solidFill>
              </a:rPr>
              <a:pPr/>
              <a:t>60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759075"/>
          </a:xfrm>
        </p:spPr>
        <p:txBody>
          <a:bodyPr/>
          <a:lstStyle/>
          <a:p>
            <a:pPr eaLnBrk="1" hangingPunct="1"/>
            <a:r>
              <a:rPr lang="en-US" smtClean="0"/>
              <a:t>Once you have a binary image, you can identify and then analyze each connected set of pixels.</a:t>
            </a:r>
          </a:p>
          <a:p>
            <a:pPr eaLnBrk="1" hangingPunct="1"/>
            <a:r>
              <a:rPr lang="en-US" smtClean="0"/>
              <a:t>The connected components operation takes in a binary image and produces a labeled image in which each pixel has the integer label of either the background (0) or a component.</a:t>
            </a:r>
          </a:p>
        </p:txBody>
      </p:sp>
      <p:pic>
        <p:nvPicPr>
          <p:cNvPr id="69639" name="Picture 4" descr="clo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t="9865" r="12361" b="9865"/>
          <a:stretch>
            <a:fillRect/>
          </a:stretch>
        </p:blipFill>
        <p:spPr bwMode="auto">
          <a:xfrm>
            <a:off x="4824413" y="4221163"/>
            <a:ext cx="1728787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5" descr="compon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10472" r="10979" b="9268"/>
          <a:stretch>
            <a:fillRect/>
          </a:stretch>
        </p:blipFill>
        <p:spPr bwMode="auto">
          <a:xfrm>
            <a:off x="6875463" y="4221163"/>
            <a:ext cx="1765300" cy="1722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Text Box 6"/>
          <p:cNvSpPr txBox="1">
            <a:spLocks noChangeArrowheads="1"/>
          </p:cNvSpPr>
          <p:nvPr/>
        </p:nvSpPr>
        <p:spPr bwMode="auto">
          <a:xfrm>
            <a:off x="792163" y="6016625"/>
            <a:ext cx="8135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</a:rPr>
              <a:t>  Original image        Thresholded image      After morphology    Connected components</a:t>
            </a:r>
          </a:p>
        </p:txBody>
      </p:sp>
      <p:pic>
        <p:nvPicPr>
          <p:cNvPr id="69642" name="Picture 5" descr="kid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9071" r="11485" b="9293"/>
          <a:stretch>
            <a:fillRect/>
          </a:stretch>
        </p:blipFill>
        <p:spPr bwMode="auto">
          <a:xfrm>
            <a:off x="792163" y="422116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7" descr="thre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 t="9071" r="11845" b="9293"/>
          <a:stretch>
            <a:fillRect/>
          </a:stretch>
        </p:blipFill>
        <p:spPr bwMode="auto">
          <a:xfrm>
            <a:off x="2808288" y="4221163"/>
            <a:ext cx="16922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D615D3D-9620-40BC-A052-A682A621D0A1}" type="slidenum">
              <a:rPr lang="en-US" smtClean="0">
                <a:solidFill>
                  <a:srgbClr val="003366"/>
                </a:solidFill>
              </a:rPr>
              <a:pPr/>
              <a:t>61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 for connected components analysis:</a:t>
            </a:r>
          </a:p>
          <a:p>
            <a:pPr lvl="1" eaLnBrk="1" hangingPunct="1"/>
            <a:r>
              <a:rPr lang="en-US" smtClean="0"/>
              <a:t>Recursive tracking (almost never used)</a:t>
            </a:r>
          </a:p>
          <a:p>
            <a:pPr lvl="1" eaLnBrk="1" hangingPunct="1"/>
            <a:r>
              <a:rPr lang="en-US" smtClean="0"/>
              <a:t>Parallel growing (needs parallel hardware)</a:t>
            </a:r>
          </a:p>
          <a:p>
            <a:pPr lvl="1" eaLnBrk="1" hangingPunct="1"/>
            <a:r>
              <a:rPr lang="en-US" smtClean="0"/>
              <a:t>Row-by-row (most common)</a:t>
            </a:r>
          </a:p>
          <a:p>
            <a:pPr lvl="2" eaLnBrk="1" hangingPunct="1"/>
            <a:r>
              <a:rPr lang="en-US" smtClean="0"/>
              <a:t>Classical algorithm</a:t>
            </a:r>
          </a:p>
          <a:p>
            <a:pPr lvl="2" eaLnBrk="1" hangingPunct="1"/>
            <a:r>
              <a:rPr lang="en-US" smtClean="0"/>
              <a:t>Run-length algorithm</a:t>
            </a:r>
            <a:br>
              <a:rPr lang="en-US" smtClean="0"/>
            </a:br>
            <a:r>
              <a:rPr lang="en-US" smtClean="0"/>
              <a:t>(see Shapiro-Stockman)</a:t>
            </a:r>
          </a:p>
        </p:txBody>
      </p:sp>
      <p:pic>
        <p:nvPicPr>
          <p:cNvPr id="706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3087688"/>
            <a:ext cx="48974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5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075143-1CCB-4AA8-BA67-F39D073EBF7D}" type="slidenum">
              <a:rPr lang="en-US" smtClean="0">
                <a:solidFill>
                  <a:srgbClr val="003366"/>
                </a:solidFill>
              </a:rPr>
              <a:pPr/>
              <a:t>62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2555875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Recursive labeling algorithm:</a:t>
            </a:r>
          </a:p>
          <a:p>
            <a:pPr marL="914400" lvl="1" indent="-457200" eaLnBrk="1" hangingPunct="1">
              <a:buSzPct val="80000"/>
              <a:buFont typeface="Tahoma" pitchFamily="34" charset="0"/>
              <a:buAutoNum type="arabicPeriod"/>
            </a:pPr>
            <a:r>
              <a:rPr lang="en-US" smtClean="0"/>
              <a:t>Negate the binary image so that all 1s become -1s.</a:t>
            </a:r>
          </a:p>
          <a:p>
            <a:pPr marL="914400" lvl="1" indent="-457200" eaLnBrk="1" hangingPunct="1">
              <a:buSzPct val="80000"/>
              <a:buFont typeface="Tahoma" pitchFamily="34" charset="0"/>
              <a:buAutoNum type="arabicPeriod"/>
            </a:pPr>
            <a:r>
              <a:rPr lang="en-US" smtClean="0"/>
              <a:t>Find a pixel whose value is -1, assign it a new label, call procedure </a:t>
            </a:r>
            <a:r>
              <a:rPr lang="en-US" i="1" smtClean="0"/>
              <a:t>search</a:t>
            </a:r>
            <a:r>
              <a:rPr lang="en-US" smtClean="0"/>
              <a:t> to find its neighbors that have values -1, and recursively repeat the process for these neighbors.</a:t>
            </a:r>
          </a:p>
        </p:txBody>
      </p:sp>
      <p:pic>
        <p:nvPicPr>
          <p:cNvPr id="716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005263"/>
            <a:ext cx="7899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270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53C74E-2D32-471E-B6E3-400D1F964540}" type="slidenum">
              <a:rPr lang="en-US" smtClean="0">
                <a:solidFill>
                  <a:srgbClr val="003366"/>
                </a:solidFill>
              </a:rPr>
              <a:pPr/>
              <a:t>63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27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43547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6597650"/>
            <a:ext cx="4464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5427663" y="60928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37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BFD635-8EC0-4537-9F17-C87647AD72A9}" type="slidenum">
              <a:rPr lang="en-US" smtClean="0">
                <a:solidFill>
                  <a:srgbClr val="003366"/>
                </a:solidFill>
              </a:rPr>
              <a:pPr/>
              <a:t>64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mtClean="0"/>
              <a:t>Row-by-row labeling algorithm:</a:t>
            </a:r>
          </a:p>
          <a:p>
            <a:pPr marL="914400" lvl="1" indent="-457200" eaLnBrk="1" hangingPunct="1">
              <a:buSzPct val="80000"/>
              <a:buFont typeface="Wingdings" pitchFamily="2" charset="2"/>
              <a:buAutoNum type="arabicPeriod"/>
            </a:pPr>
            <a:r>
              <a:rPr lang="en-US" smtClean="0"/>
              <a:t>The first pass propagates a pixel’s label to its neighbors to the right and below it.</a:t>
            </a:r>
            <a:br>
              <a:rPr lang="en-US" smtClean="0"/>
            </a:br>
            <a:r>
              <a:rPr lang="en-US" smtClean="0"/>
              <a:t>(Whenever two different labels can propagate to the same pixel, these labels are recorded as an equivalence class.)</a:t>
            </a:r>
          </a:p>
          <a:p>
            <a:pPr marL="914400" lvl="1" indent="-457200" eaLnBrk="1" hangingPunct="1">
              <a:buSzPct val="80000"/>
              <a:buFont typeface="Wingdings" pitchFamily="2" charset="2"/>
              <a:buAutoNum type="arabicPeriod"/>
            </a:pPr>
            <a:r>
              <a:rPr lang="en-US" smtClean="0"/>
              <a:t>The second pass performs a translation, assigning to each pixel the label of its equivalence class.</a:t>
            </a:r>
          </a:p>
          <a:p>
            <a:pPr marL="533400" indent="-533400" eaLnBrk="1" hangingPunct="1"/>
            <a:r>
              <a:rPr lang="en-US" smtClean="0"/>
              <a:t>A union-find data structure is used for efficient construction and manipulation of equivalence classes represented by tree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BD6731-32F9-4C65-8D8A-0F45B5727AE1}" type="slidenum">
              <a:rPr lang="en-US" smtClean="0">
                <a:solidFill>
                  <a:srgbClr val="003366"/>
                </a:solidFill>
              </a:rPr>
              <a:pPr/>
              <a:t>65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47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0838"/>
            <a:ext cx="8569325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5427663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995570-145A-44DD-870F-4F9E923D46BB}" type="slidenum">
              <a:rPr lang="en-US" smtClean="0">
                <a:solidFill>
                  <a:srgbClr val="003366"/>
                </a:solidFill>
              </a:rPr>
              <a:pPr/>
              <a:t>66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6237288"/>
            <a:ext cx="187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9850"/>
            <a:ext cx="5365750" cy="267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041775"/>
            <a:ext cx="1760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73350"/>
            <a:ext cx="5292725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6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9FE3C13-47DC-49AA-A9CD-AD34F1911D0B}" type="slidenum">
              <a:rPr lang="en-US" smtClean="0">
                <a:solidFill>
                  <a:srgbClr val="003366"/>
                </a:solidFill>
              </a:rPr>
              <a:pPr/>
              <a:t>67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68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Connected components analysis</a:t>
            </a:r>
          </a:p>
        </p:txBody>
      </p:sp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20825"/>
            <a:ext cx="7959725" cy="401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697538"/>
            <a:ext cx="77041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5427663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4B36C0-D236-416E-A6C8-04B7618CD3ED}" type="slidenum">
              <a:rPr lang="en-US" smtClean="0">
                <a:solidFill>
                  <a:srgbClr val="003366"/>
                </a:solidFill>
              </a:rPr>
              <a:pPr/>
              <a:t>68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4854575" cy="670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6632575"/>
            <a:ext cx="47513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 components analysis</a:t>
            </a:r>
          </a:p>
        </p:txBody>
      </p:sp>
      <p:sp>
        <p:nvSpPr>
          <p:cNvPr id="788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6077AF-30EA-4E39-A14D-C7A547DEAE35}" type="slidenum">
              <a:rPr lang="en-US" smtClean="0">
                <a:solidFill>
                  <a:srgbClr val="003366"/>
                </a:solidFill>
              </a:rPr>
              <a:pPr/>
              <a:t>69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8854" name="Picture 4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82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5" descr="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2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7" descr="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7150"/>
            <a:ext cx="3271838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8" descr="D:\Courses\cs201\2008Fall\slides\co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7150"/>
            <a:ext cx="3286125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7D92BF-93F0-429C-A49B-CD39E8B3735A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Thresholding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Binary images can be obtained </a:t>
            </a:r>
            <a:r>
              <a:rPr lang="en-US" dirty="0" smtClean="0"/>
              <a:t>by </a:t>
            </a:r>
            <a:r>
              <a:rPr lang="en-US" dirty="0" err="1" smtClean="0"/>
              <a:t>thresholding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Assumptions for </a:t>
            </a:r>
            <a:r>
              <a:rPr lang="en-US" dirty="0" err="1" smtClean="0"/>
              <a:t>thresholding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Object region of interest has intensity distribution different from background.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Object pixels likely to be identified by intensity alone: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intensity &gt; 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intensity &lt; b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 &lt; intensity &lt; b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Works OK with flat-shaded scenes or engineered scenes.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Does not work well with natural scenes.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 components analysis</a:t>
            </a:r>
          </a:p>
        </p:txBody>
      </p:sp>
      <p:sp>
        <p:nvSpPr>
          <p:cNvPr id="798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015E5E-CBC3-43B1-B404-741DB9FD6F3B}" type="slidenum">
              <a:rPr lang="en-US" smtClean="0">
                <a:solidFill>
                  <a:srgbClr val="003366"/>
                </a:solidFill>
              </a:rPr>
              <a:pPr/>
              <a:t>70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79878" name="Picture 2" descr="D:\Courses\cs201\2008Fall\slides\Copy of ankara16_1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114550"/>
            <a:ext cx="35782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D:\Courses\cs201\2008Fall\slides\anka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238250"/>
            <a:ext cx="3578225" cy="357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6" descr="D:\Courses\cs201\2008Fall\slides\ankara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2881313"/>
            <a:ext cx="3578225" cy="357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494A12-F44B-4A97-825D-E456C1D8351A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histograms for thresholding</a:t>
            </a: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 is black.</a:t>
            </a:r>
          </a:p>
          <a:p>
            <a:pPr eaLnBrk="1" hangingPunct="1"/>
            <a:r>
              <a:rPr lang="en-US" smtClean="0"/>
              <a:t>Healthy cherry is bright.</a:t>
            </a:r>
          </a:p>
          <a:p>
            <a:pPr eaLnBrk="1" hangingPunct="1"/>
            <a:r>
              <a:rPr lang="en-US" smtClean="0"/>
              <a:t>Bruise is medium dark.</a:t>
            </a:r>
          </a:p>
          <a:p>
            <a:pPr eaLnBrk="1" hangingPunct="1"/>
            <a:r>
              <a:rPr lang="en-US" smtClean="0"/>
              <a:t>Histogram shows two cherry regions (black background has been removed).</a:t>
            </a:r>
          </a:p>
        </p:txBody>
      </p:sp>
      <p:pic>
        <p:nvPicPr>
          <p:cNvPr id="10247" name="Picture 6" descr="bru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97033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bruise_hist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33838"/>
            <a:ext cx="3632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23850" y="612933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8F5CA5-450E-4251-9E79-0C85B59D473C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thresholding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96300" cy="971550"/>
          </a:xfrm>
        </p:spPr>
        <p:txBody>
          <a:bodyPr/>
          <a:lstStyle/>
          <a:p>
            <a:pPr eaLnBrk="1" hangingPunct="1"/>
            <a:r>
              <a:rPr lang="en-US" smtClean="0"/>
              <a:t>How can we use a histogram to separate an image into 2 (or several) different regions?</a:t>
            </a:r>
          </a:p>
        </p:txBody>
      </p:sp>
      <p:sp>
        <p:nvSpPr>
          <p:cNvPr id="11271" name="Freeform 4"/>
          <p:cNvSpPr>
            <a:spLocks/>
          </p:cNvSpPr>
          <p:nvPr/>
        </p:nvSpPr>
        <p:spPr bwMode="auto">
          <a:xfrm>
            <a:off x="612775" y="2803525"/>
            <a:ext cx="2736850" cy="2257425"/>
          </a:xfrm>
          <a:custGeom>
            <a:avLst/>
            <a:gdLst>
              <a:gd name="T0" fmla="*/ 0 w 3024"/>
              <a:gd name="T1" fmla="*/ 2147483647 h 1648"/>
              <a:gd name="T2" fmla="*/ 2147483647 w 3024"/>
              <a:gd name="T3" fmla="*/ 2147483647 h 1648"/>
              <a:gd name="T4" fmla="*/ 2147483647 w 3024"/>
              <a:gd name="T5" fmla="*/ 2147483647 h 1648"/>
              <a:gd name="T6" fmla="*/ 2147483647 w 3024"/>
              <a:gd name="T7" fmla="*/ 2147483647 h 1648"/>
              <a:gd name="T8" fmla="*/ 2147483647 w 3024"/>
              <a:gd name="T9" fmla="*/ 2147483647 h 1648"/>
              <a:gd name="T10" fmla="*/ 2147483647 w 3024"/>
              <a:gd name="T11" fmla="*/ 2147483647 h 1648"/>
              <a:gd name="T12" fmla="*/ 2147483647 w 3024"/>
              <a:gd name="T13" fmla="*/ 2147483647 h 1648"/>
              <a:gd name="T14" fmla="*/ 2147483647 w 3024"/>
              <a:gd name="T15" fmla="*/ 2147483647 h 1648"/>
              <a:gd name="T16" fmla="*/ 2147483647 w 3024"/>
              <a:gd name="T17" fmla="*/ 2147483647 h 1648"/>
              <a:gd name="T18" fmla="*/ 2147483647 w 3024"/>
              <a:gd name="T19" fmla="*/ 2147483647 h 1648"/>
              <a:gd name="T20" fmla="*/ 2147483647 w 3024"/>
              <a:gd name="T21" fmla="*/ 2147483647 h 1648"/>
              <a:gd name="T22" fmla="*/ 2147483647 w 3024"/>
              <a:gd name="T23" fmla="*/ 2147483647 h 1648"/>
              <a:gd name="T24" fmla="*/ 2147483647 w 3024"/>
              <a:gd name="T25" fmla="*/ 2147483647 h 1648"/>
              <a:gd name="T26" fmla="*/ 2147483647 w 3024"/>
              <a:gd name="T27" fmla="*/ 2147483647 h 1648"/>
              <a:gd name="T28" fmla="*/ 2147483647 w 3024"/>
              <a:gd name="T29" fmla="*/ 2147483647 h 1648"/>
              <a:gd name="T30" fmla="*/ 2147483647 w 3024"/>
              <a:gd name="T31" fmla="*/ 2147483647 h 1648"/>
              <a:gd name="T32" fmla="*/ 2147483647 w 3024"/>
              <a:gd name="T33" fmla="*/ 2147483647 h 1648"/>
              <a:gd name="T34" fmla="*/ 2147483647 w 3024"/>
              <a:gd name="T35" fmla="*/ 2147483647 h 1648"/>
              <a:gd name="T36" fmla="*/ 2147483647 w 3024"/>
              <a:gd name="T37" fmla="*/ 2147483647 h 1648"/>
              <a:gd name="T38" fmla="*/ 2147483647 w 3024"/>
              <a:gd name="T39" fmla="*/ 2147483647 h 1648"/>
              <a:gd name="T40" fmla="*/ 2147483647 w 3024"/>
              <a:gd name="T41" fmla="*/ 2147483647 h 1648"/>
              <a:gd name="T42" fmla="*/ 2147483647 w 3024"/>
              <a:gd name="T43" fmla="*/ 2147483647 h 1648"/>
              <a:gd name="T44" fmla="*/ 2147483647 w 3024"/>
              <a:gd name="T45" fmla="*/ 2147483647 h 1648"/>
              <a:gd name="T46" fmla="*/ 2147483647 w 3024"/>
              <a:gd name="T47" fmla="*/ 2147483647 h 16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24"/>
              <a:gd name="T73" fmla="*/ 0 h 1648"/>
              <a:gd name="T74" fmla="*/ 3024 w 3024"/>
              <a:gd name="T75" fmla="*/ 1648 h 16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24" h="1648">
                <a:moveTo>
                  <a:pt x="0" y="1648"/>
                </a:moveTo>
                <a:cubicBezTo>
                  <a:pt x="32" y="1600"/>
                  <a:pt x="64" y="1552"/>
                  <a:pt x="96" y="1456"/>
                </a:cubicBezTo>
                <a:cubicBezTo>
                  <a:pt x="128" y="1360"/>
                  <a:pt x="168" y="1192"/>
                  <a:pt x="192" y="1072"/>
                </a:cubicBezTo>
                <a:cubicBezTo>
                  <a:pt x="216" y="952"/>
                  <a:pt x="224" y="832"/>
                  <a:pt x="240" y="736"/>
                </a:cubicBezTo>
                <a:cubicBezTo>
                  <a:pt x="256" y="640"/>
                  <a:pt x="256" y="528"/>
                  <a:pt x="288" y="496"/>
                </a:cubicBezTo>
                <a:cubicBezTo>
                  <a:pt x="320" y="464"/>
                  <a:pt x="392" y="496"/>
                  <a:pt x="432" y="544"/>
                </a:cubicBezTo>
                <a:cubicBezTo>
                  <a:pt x="472" y="592"/>
                  <a:pt x="496" y="704"/>
                  <a:pt x="528" y="784"/>
                </a:cubicBezTo>
                <a:cubicBezTo>
                  <a:pt x="560" y="864"/>
                  <a:pt x="568" y="976"/>
                  <a:pt x="624" y="1024"/>
                </a:cubicBezTo>
                <a:cubicBezTo>
                  <a:pt x="680" y="1072"/>
                  <a:pt x="792" y="1112"/>
                  <a:pt x="864" y="1072"/>
                </a:cubicBezTo>
                <a:cubicBezTo>
                  <a:pt x="936" y="1032"/>
                  <a:pt x="976" y="824"/>
                  <a:pt x="1056" y="784"/>
                </a:cubicBezTo>
                <a:cubicBezTo>
                  <a:pt x="1136" y="744"/>
                  <a:pt x="1256" y="776"/>
                  <a:pt x="1344" y="832"/>
                </a:cubicBezTo>
                <a:cubicBezTo>
                  <a:pt x="1432" y="888"/>
                  <a:pt x="1520" y="1048"/>
                  <a:pt x="1584" y="1120"/>
                </a:cubicBezTo>
                <a:cubicBezTo>
                  <a:pt x="1648" y="1192"/>
                  <a:pt x="1672" y="1232"/>
                  <a:pt x="1728" y="1264"/>
                </a:cubicBezTo>
                <a:cubicBezTo>
                  <a:pt x="1784" y="1296"/>
                  <a:pt x="1864" y="1336"/>
                  <a:pt x="1920" y="1312"/>
                </a:cubicBezTo>
                <a:cubicBezTo>
                  <a:pt x="1976" y="1288"/>
                  <a:pt x="2016" y="1256"/>
                  <a:pt x="2064" y="1120"/>
                </a:cubicBezTo>
                <a:cubicBezTo>
                  <a:pt x="2112" y="984"/>
                  <a:pt x="2160" y="672"/>
                  <a:pt x="2208" y="496"/>
                </a:cubicBezTo>
                <a:cubicBezTo>
                  <a:pt x="2256" y="320"/>
                  <a:pt x="2312" y="128"/>
                  <a:pt x="2352" y="64"/>
                </a:cubicBezTo>
                <a:cubicBezTo>
                  <a:pt x="2392" y="0"/>
                  <a:pt x="2416" y="88"/>
                  <a:pt x="2448" y="112"/>
                </a:cubicBezTo>
                <a:cubicBezTo>
                  <a:pt x="2480" y="136"/>
                  <a:pt x="2512" y="200"/>
                  <a:pt x="2544" y="208"/>
                </a:cubicBezTo>
                <a:cubicBezTo>
                  <a:pt x="2576" y="216"/>
                  <a:pt x="2608" y="152"/>
                  <a:pt x="2640" y="160"/>
                </a:cubicBezTo>
                <a:cubicBezTo>
                  <a:pt x="2672" y="168"/>
                  <a:pt x="2712" y="192"/>
                  <a:pt x="2736" y="256"/>
                </a:cubicBezTo>
                <a:cubicBezTo>
                  <a:pt x="2760" y="320"/>
                  <a:pt x="2760" y="400"/>
                  <a:pt x="2784" y="544"/>
                </a:cubicBezTo>
                <a:cubicBezTo>
                  <a:pt x="2808" y="688"/>
                  <a:pt x="2840" y="936"/>
                  <a:pt x="2880" y="1120"/>
                </a:cubicBezTo>
                <a:cubicBezTo>
                  <a:pt x="2920" y="1304"/>
                  <a:pt x="2972" y="1476"/>
                  <a:pt x="3024" y="1648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323850" y="5216525"/>
            <a:ext cx="367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</a:rPr>
              <a:t>Is there a single clear threshold? 2? 3?</a:t>
            </a:r>
          </a:p>
        </p:txBody>
      </p:sp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695575"/>
            <a:ext cx="212566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2695575"/>
            <a:ext cx="208438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253038"/>
            <a:ext cx="2114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53038"/>
            <a:ext cx="2006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5427663" y="60928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1708</TotalTime>
  <Words>2382</Words>
  <Application>Microsoft Office PowerPoint</Application>
  <PresentationFormat>On-screen Show (4:3)</PresentationFormat>
  <Paragraphs>905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cs484_template</vt:lpstr>
      <vt:lpstr>Binary Image Analysis</vt:lpstr>
      <vt:lpstr>Outline</vt:lpstr>
      <vt:lpstr>Binary image analysis</vt:lpstr>
      <vt:lpstr>Application areas</vt:lpstr>
      <vt:lpstr>Operations</vt:lpstr>
      <vt:lpstr>Example: red blood cell image</vt:lpstr>
      <vt:lpstr>Thresholding</vt:lpstr>
      <vt:lpstr>Use of histograms for thresholding</vt:lpstr>
      <vt:lpstr>Automatic thresholding</vt:lpstr>
      <vt:lpstr>Automatic thresholding: Otsu’s method</vt:lpstr>
      <vt:lpstr>Automatic thresholding</vt:lpstr>
      <vt:lpstr>Automatic thresholding</vt:lpstr>
      <vt:lpstr>Mathematical morphology</vt:lpstr>
      <vt:lpstr>Mathematical morphology</vt:lpstr>
      <vt:lpstr>Dilation</vt:lpstr>
      <vt:lpstr>Erosion</vt:lpstr>
      <vt:lpstr>Basic concepts from set theory</vt:lpstr>
      <vt:lpstr>Basic concepts from set theory</vt:lpstr>
      <vt:lpstr>Structuring elements</vt:lpstr>
      <vt:lpstr>Structuring elements</vt:lpstr>
      <vt:lpstr>Dilation</vt:lpstr>
      <vt:lpstr>Dilation</vt:lpstr>
      <vt:lpstr>Dilation</vt:lpstr>
      <vt:lpstr>Dilation</vt:lpstr>
      <vt:lpstr>Dilation</vt:lpstr>
      <vt:lpstr>Erosion</vt:lpstr>
      <vt:lpstr>Erosion</vt:lpstr>
      <vt:lpstr>Erosion</vt:lpstr>
      <vt:lpstr>Erosion</vt:lpstr>
      <vt:lpstr>Erosion</vt:lpstr>
      <vt:lpstr>Opening</vt:lpstr>
      <vt:lpstr>Opening</vt:lpstr>
      <vt:lpstr>Opening</vt:lpstr>
      <vt:lpstr>Closing</vt:lpstr>
      <vt:lpstr>Closing</vt:lpstr>
      <vt:lpstr>Examples</vt:lpstr>
      <vt:lpstr>Properties</vt:lpstr>
      <vt:lpstr>Properties</vt:lpstr>
      <vt:lpstr>Boundary extraction</vt:lpstr>
      <vt:lpstr>Conditional dilation</vt:lpstr>
      <vt:lpstr>Region filling</vt:lpstr>
      <vt:lpstr>Region filling</vt:lpstr>
      <vt:lpstr>Region filling</vt:lpstr>
      <vt:lpstr>Hit-or-miss transform</vt:lpstr>
      <vt:lpstr>Hit-or-miss transform</vt:lpstr>
      <vt:lpstr>Thinning</vt:lpstr>
      <vt:lpstr>Thinning</vt:lpstr>
      <vt:lpstr>Thickening</vt:lpstr>
      <vt:lpstr>Thickening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Pixels and neighborhoods</vt:lpstr>
      <vt:lpstr>Connected components analysis</vt:lpstr>
      <vt:lpstr>Connected components analysis</vt:lpstr>
      <vt:lpstr>Connected components analysis</vt:lpstr>
      <vt:lpstr>PowerPoint Presentation</vt:lpstr>
      <vt:lpstr>Connected components analysis</vt:lpstr>
      <vt:lpstr>Connected components analysis</vt:lpstr>
      <vt:lpstr>Connected components analysis</vt:lpstr>
      <vt:lpstr>Connected components analysis</vt:lpstr>
      <vt:lpstr>PowerPoint Presentation</vt:lpstr>
      <vt:lpstr>Connected components analysis</vt:lpstr>
      <vt:lpstr>Connected components analysis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Image Analysis</dc:title>
  <dc:creator>Selim Aksoy</dc:creator>
  <cp:lastModifiedBy>Selim Aksoy</cp:lastModifiedBy>
  <cp:revision>107</cp:revision>
  <dcterms:created xsi:type="dcterms:W3CDTF">2007-02-08T19:33:12Z</dcterms:created>
  <dcterms:modified xsi:type="dcterms:W3CDTF">2016-10-04T20:28:20Z</dcterms:modified>
</cp:coreProperties>
</file>