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0" r:id="rId1"/>
  </p:sldMasterIdLst>
  <p:notesMasterIdLst>
    <p:notesMasterId r:id="rId46"/>
  </p:notesMasterIdLst>
  <p:handoutMasterIdLst>
    <p:handoutMasterId r:id="rId47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8" r:id="rId9"/>
    <p:sldId id="331" r:id="rId10"/>
    <p:sldId id="332" r:id="rId11"/>
    <p:sldId id="333" r:id="rId12"/>
    <p:sldId id="306" r:id="rId13"/>
    <p:sldId id="264" r:id="rId14"/>
    <p:sldId id="265" r:id="rId15"/>
    <p:sldId id="266" r:id="rId16"/>
    <p:sldId id="267" r:id="rId17"/>
    <p:sldId id="334" r:id="rId18"/>
    <p:sldId id="337" r:id="rId19"/>
    <p:sldId id="269" r:id="rId20"/>
    <p:sldId id="271" r:id="rId21"/>
    <p:sldId id="272" r:id="rId22"/>
    <p:sldId id="277" r:id="rId23"/>
    <p:sldId id="314" r:id="rId24"/>
    <p:sldId id="274" r:id="rId25"/>
    <p:sldId id="327" r:id="rId26"/>
    <p:sldId id="278" r:id="rId27"/>
    <p:sldId id="280" r:id="rId28"/>
    <p:sldId id="281" r:id="rId29"/>
    <p:sldId id="284" r:id="rId30"/>
    <p:sldId id="287" r:id="rId31"/>
    <p:sldId id="288" r:id="rId32"/>
    <p:sldId id="289" r:id="rId33"/>
    <p:sldId id="340" r:id="rId34"/>
    <p:sldId id="290" r:id="rId35"/>
    <p:sldId id="315" r:id="rId36"/>
    <p:sldId id="316" r:id="rId37"/>
    <p:sldId id="317" r:id="rId38"/>
    <p:sldId id="323" r:id="rId39"/>
    <p:sldId id="318" r:id="rId40"/>
    <p:sldId id="324" r:id="rId41"/>
    <p:sldId id="339" r:id="rId42"/>
    <p:sldId id="309" r:id="rId43"/>
    <p:sldId id="286" r:id="rId44"/>
    <p:sldId id="326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336699"/>
    <a:srgbClr val="004B96"/>
    <a:srgbClr val="0000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 autoAdjust="0"/>
    <p:restoredTop sz="94495" autoAdjust="0"/>
  </p:normalViewPr>
  <p:slideViewPr>
    <p:cSldViewPr>
      <p:cViewPr varScale="1">
        <p:scale>
          <a:sx n="94" d="100"/>
          <a:sy n="94" d="100"/>
        </p:scale>
        <p:origin x="-2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74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30E9E4E-5A0A-405F-A336-018EFA421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3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9A1483B-2074-426C-965A-8B4EA96DC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998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687388" y="3500438"/>
            <a:ext cx="7773987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49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81075"/>
            <a:ext cx="7772400" cy="2232025"/>
          </a:xfrm>
        </p:spPr>
        <p:txBody>
          <a:bodyPr anchorCtr="1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789363"/>
            <a:ext cx="7773988" cy="2376487"/>
          </a:xfrm>
        </p:spPr>
        <p:txBody>
          <a:bodyPr anchorCtr="1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6381750"/>
            <a:ext cx="1905000" cy="323850"/>
          </a:xfrm>
        </p:spPr>
        <p:txBody>
          <a:bodyPr/>
          <a:lstStyle>
            <a:lvl1pPr>
              <a:defRPr sz="140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2613" y="6381750"/>
            <a:ext cx="28956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1613" y="6381750"/>
            <a:ext cx="1905000" cy="323850"/>
          </a:xfrm>
        </p:spPr>
        <p:txBody>
          <a:bodyPr/>
          <a:lstStyle>
            <a:lvl1pPr>
              <a:defRPr sz="14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EC300D9-AD18-413A-94F2-F81DF9F8E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73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13133-0FDF-4812-B868-C91EFBABF0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58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188913"/>
            <a:ext cx="2124075" cy="6119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188913"/>
            <a:ext cx="6219825" cy="6119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674128-0E9D-411A-AE58-1650E91725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11D2D-8314-4DCA-9F19-576CE0644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8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7F9DD-3B87-4C3C-8F42-C7D089817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171950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DDAEF-722C-4562-B94F-2A258703A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58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6A2745-0E7F-4D61-A2BB-E481FB72E6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8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C267B-8C42-49F5-91BE-C521291FE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525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6EFD2-B348-43B7-9B43-ED7F50CED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15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F5BD2-E7DB-43F1-B581-31DFCF40D8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13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E2439-8B94-4C12-98E2-B54361262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88913"/>
            <a:ext cx="849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341438"/>
            <a:ext cx="84963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Line 4"/>
          <p:cNvSpPr>
            <a:spLocks noChangeShapeType="1"/>
          </p:cNvSpPr>
          <p:nvPr/>
        </p:nvSpPr>
        <p:spPr bwMode="auto">
          <a:xfrm>
            <a:off x="323850" y="1196975"/>
            <a:ext cx="8496300" cy="0"/>
          </a:xfrm>
          <a:prstGeom prst="line">
            <a:avLst/>
          </a:prstGeom>
          <a:noFill/>
          <a:ln w="9525">
            <a:solidFill>
              <a:srgbClr val="6699CC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r>
              <a:rPr lang="en-US" smtClean="0"/>
              <a:t>CS 484, Fall 2016</a:t>
            </a:r>
            <a:endParaRPr lang="en-US"/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418263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003366"/>
                </a:solidFill>
                <a:cs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©2016, Selim Aksoy</a:t>
            </a:r>
            <a:endParaRPr lang="en-US"/>
          </a:p>
        </p:txBody>
      </p:sp>
      <p:sp>
        <p:nvSpPr>
          <p:cNvPr id="1239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15150" y="6418263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03366"/>
                </a:solidFill>
              </a:defRPr>
            </a:lvl1pPr>
          </a:lstStyle>
          <a:p>
            <a:pPr>
              <a:defRPr/>
            </a:pPr>
            <a:fld id="{1CDD6B1D-4E6A-475F-B1D1-94F9B02FC8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rgbClr val="990000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6699"/>
        </a:buClr>
        <a:buSzPct val="60000"/>
        <a:buFont typeface="Wingdings" pitchFamily="2" charset="2"/>
        <a:buChar char="n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55000"/>
        <a:buFont typeface="Wingdings" pitchFamily="2" charset="2"/>
        <a:buChar char="n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4B96"/>
        </a:buClr>
        <a:buSzPct val="50000"/>
        <a:buFont typeface="Wingdings" pitchFamily="2" charset="2"/>
        <a:buChar char="n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image" Target="../media/image20.png"/><Relationship Id="rId4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Filtering </a:t>
            </a:r>
            <a:r>
              <a:rPr lang="en-US" dirty="0" smtClean="0"/>
              <a:t>– Part II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Selim Aksoy</a:t>
            </a:r>
          </a:p>
          <a:p>
            <a:pPr eaLnBrk="1" hangingPunct="1"/>
            <a:r>
              <a:rPr lang="en-US" smtClean="0"/>
              <a:t>Department of Computer Engineering</a:t>
            </a:r>
          </a:p>
          <a:p>
            <a:pPr eaLnBrk="1" hangingPunct="1"/>
            <a:r>
              <a:rPr lang="en-US" smtClean="0"/>
              <a:t>Bilkent University</a:t>
            </a:r>
          </a:p>
          <a:p>
            <a:pPr eaLnBrk="1" hangingPunct="1"/>
            <a:r>
              <a:rPr lang="en-US" smtClean="0"/>
              <a:t>saksoy@cs.bilkent.edu.tr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053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7E851D2-EDEE-42E6-BF3B-0156A49FFC8A}" type="slidenum">
              <a:rPr lang="en-US" smtClean="0">
                <a:solidFill>
                  <a:srgbClr val="003366"/>
                </a:solidFill>
              </a:rPr>
              <a:pPr/>
              <a:t>10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56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10087" cy="451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Text Box 3"/>
          <p:cNvSpPr txBox="1">
            <a:spLocks noChangeArrowheads="1"/>
          </p:cNvSpPr>
          <p:nvPr/>
        </p:nvSpPr>
        <p:spPr bwMode="auto">
          <a:xfrm>
            <a:off x="755650" y="1773238"/>
            <a:ext cx="23034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Here u and v are larger than in the previous slide.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92213" y="4265613"/>
            <a:ext cx="2659062" cy="2043112"/>
            <a:chOff x="480" y="2937"/>
            <a:chExt cx="1675" cy="1287"/>
          </a:xfrm>
        </p:grpSpPr>
        <p:grpSp>
          <p:nvGrpSpPr>
            <p:cNvPr id="2060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2065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61" name="Oval 9"/>
            <p:cNvSpPr>
              <a:spLocks noChangeArrowheads="1"/>
            </p:cNvSpPr>
            <p:nvPr/>
          </p:nvSpPr>
          <p:spPr bwMode="auto">
            <a:xfrm>
              <a:off x="768" y="340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2" name="Oval 10"/>
            <p:cNvSpPr>
              <a:spLocks noChangeArrowheads="1"/>
            </p:cNvSpPr>
            <p:nvPr/>
          </p:nvSpPr>
          <p:spPr bwMode="auto">
            <a:xfrm>
              <a:off x="1392" y="369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3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2064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672" y="3072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0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3072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392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1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2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307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64E539-4DF8-4B83-97BA-82D47F3C54A7}" type="slidenum">
              <a:rPr lang="en-US" smtClean="0">
                <a:solidFill>
                  <a:srgbClr val="003366"/>
                </a:solidFill>
              </a:rPr>
              <a:pPr/>
              <a:t>11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8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308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Text Box 3"/>
          <p:cNvSpPr txBox="1">
            <a:spLocks noChangeArrowheads="1"/>
          </p:cNvSpPr>
          <p:nvPr/>
        </p:nvSpPr>
        <p:spPr bwMode="auto">
          <a:xfrm>
            <a:off x="835025" y="1908175"/>
            <a:ext cx="1865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And larger still...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79513" y="3946525"/>
            <a:ext cx="2887662" cy="2362200"/>
            <a:chOff x="480" y="2736"/>
            <a:chExt cx="1819" cy="1488"/>
          </a:xfrm>
        </p:grpSpPr>
        <p:grpSp>
          <p:nvGrpSpPr>
            <p:cNvPr id="3084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3089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085" name="Oval 9"/>
            <p:cNvSpPr>
              <a:spLocks noChangeArrowheads="1"/>
            </p:cNvSpPr>
            <p:nvPr/>
          </p:nvSpPr>
          <p:spPr bwMode="auto">
            <a:xfrm>
              <a:off x="576" y="307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6" name="Oval 10"/>
            <p:cNvSpPr>
              <a:spLocks noChangeArrowheads="1"/>
            </p:cNvSpPr>
            <p:nvPr/>
          </p:nvSpPr>
          <p:spPr bwMode="auto">
            <a:xfrm>
              <a:off x="1536" y="4080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87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3088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576" y="2736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736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1536" y="3792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5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36" y="3792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63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A67156C-0EC1-42F4-A554-3ADF7D23B936}" type="slidenum">
              <a:rPr lang="en-US" smtClean="0">
                <a:solidFill>
                  <a:srgbClr val="003366"/>
                </a:solidFill>
              </a:rPr>
              <a:pPr/>
              <a:t>12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952500" y="1431925"/>
            <a:ext cx="7239000" cy="4876800"/>
            <a:chOff x="816" y="768"/>
            <a:chExt cx="4560" cy="3072"/>
          </a:xfrm>
        </p:grpSpPr>
        <p:pic>
          <p:nvPicPr>
            <p:cNvPr id="16392" name="Picture 6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048"/>
            <a:stretch>
              <a:fillRect/>
            </a:stretch>
          </p:blipFill>
          <p:spPr bwMode="auto">
            <a:xfrm>
              <a:off x="1008" y="768"/>
              <a:ext cx="3744" cy="2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3" name="Picture 7" descr="Edittex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9" y="984"/>
              <a:ext cx="1647" cy="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4" name="Picture 8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008"/>
              <a:ext cx="303" cy="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5" name="Picture 9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547" r="48718" b="59402"/>
            <a:stretch>
              <a:fillRect/>
            </a:stretch>
          </p:blipFill>
          <p:spPr bwMode="auto">
            <a:xfrm>
              <a:off x="3072" y="3024"/>
              <a:ext cx="1920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6" name="Picture 10" descr="space-freq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18" t="15848" b="59402"/>
            <a:stretch>
              <a:fillRect/>
            </a:stretch>
          </p:blipFill>
          <p:spPr bwMode="auto">
            <a:xfrm>
              <a:off x="816" y="3120"/>
              <a:ext cx="1920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1" name="Text Box 11"/>
          <p:cNvSpPr txBox="1">
            <a:spLocks noChangeArrowheads="1"/>
          </p:cNvSpPr>
          <p:nvPr/>
        </p:nvSpPr>
        <p:spPr bwMode="auto">
          <a:xfrm>
            <a:off x="5364163" y="61658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74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8589CB7-DD79-49C3-8117-9C756A6C1216}" type="slidenum">
              <a:rPr lang="en-US" smtClean="0">
                <a:solidFill>
                  <a:srgbClr val="003366"/>
                </a:solidFill>
              </a:rPr>
              <a:pPr/>
              <a:t>13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1341438"/>
            <a:ext cx="7596187" cy="506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843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0E6F110-B436-410E-B1F2-D40C5D17F17F}" type="slidenum">
              <a:rPr lang="en-US" smtClean="0">
                <a:solidFill>
                  <a:srgbClr val="003366"/>
                </a:solidFill>
              </a:rPr>
              <a:pPr/>
              <a:t>14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412875"/>
            <a:ext cx="845820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94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FD0638E4-2BA5-4497-AAA4-9D462FF00BBA}" type="slidenum">
              <a:rPr lang="en-US" smtClean="0">
                <a:solidFill>
                  <a:srgbClr val="003366"/>
                </a:solidFill>
              </a:rPr>
              <a:pPr/>
              <a:t>15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341438"/>
            <a:ext cx="8405813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0BBE1A3-D39A-44EE-9FB7-D809FF36D014}" type="slidenum">
              <a:rPr lang="en-US" smtClean="0">
                <a:solidFill>
                  <a:srgbClr val="003366"/>
                </a:solidFill>
              </a:rPr>
              <a:pPr/>
              <a:t>16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04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341438"/>
            <a:ext cx="8424863" cy="358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410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0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6D9F579-9601-494F-ABC4-2580C9C246E0}" type="slidenum">
              <a:rPr lang="en-US" smtClean="0">
                <a:solidFill>
                  <a:srgbClr val="003366"/>
                </a:solidFill>
              </a:rPr>
              <a:pPr/>
              <a:t>17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03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grpSp>
        <p:nvGrpSpPr>
          <p:cNvPr id="4104" name="Group 25"/>
          <p:cNvGrpSpPr>
            <a:grpSpLocks/>
          </p:cNvGrpSpPr>
          <p:nvPr/>
        </p:nvGrpSpPr>
        <p:grpSpPr bwMode="auto">
          <a:xfrm>
            <a:off x="152400" y="2209800"/>
            <a:ext cx="8763000" cy="3795713"/>
            <a:chOff x="152400" y="2209800"/>
            <a:chExt cx="8763000" cy="3795713"/>
          </a:xfrm>
        </p:grpSpPr>
        <p:pic>
          <p:nvPicPr>
            <p:cNvPr id="4106" name="Picture 3" descr="bric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2590800"/>
              <a:ext cx="2209800" cy="2209800"/>
            </a:xfrm>
            <a:prstGeom prst="rect">
              <a:avLst/>
            </a:prstGeom>
            <a:noFill/>
            <a:ln w="2857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6096000" y="2590800"/>
            <a:ext cx="2819400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0" name="Image" r:id="rId4" imgW="6349206" imgH="4761905" progId="Photoshop.Image.7">
                    <p:embed/>
                  </p:oleObj>
                </mc:Choice>
                <mc:Fallback>
                  <p:oleObj name="Image" r:id="rId4" imgW="6349206" imgH="4761905" progId="Photoshop.Image.7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0" y="2590800"/>
                          <a:ext cx="2819400" cy="2114550"/>
                        </a:xfrm>
                        <a:prstGeom prst="rect">
                          <a:avLst/>
                        </a:prstGeom>
                        <a:noFill/>
                        <a:ln w="28575">
                          <a:solidFill>
                            <a:schemeClr val="hlink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07" name="Text Box 5"/>
            <p:cNvSpPr txBox="1">
              <a:spLocks noChangeArrowheads="1"/>
            </p:cNvSpPr>
            <p:nvPr/>
          </p:nvSpPr>
          <p:spPr bwMode="auto">
            <a:xfrm>
              <a:off x="5181600" y="3505200"/>
              <a:ext cx="91563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Horizontal</a:t>
              </a:r>
            </a:p>
            <a:p>
              <a:r>
                <a:rPr lang="en-US" sz="1200">
                  <a:solidFill>
                    <a:srgbClr val="003366"/>
                  </a:solidFill>
                </a:rPr>
                <a:t>orientation</a:t>
              </a:r>
            </a:p>
          </p:txBody>
        </p:sp>
        <p:sp>
          <p:nvSpPr>
            <p:cNvPr id="4108" name="Text Box 6"/>
            <p:cNvSpPr txBox="1">
              <a:spLocks noChangeArrowheads="1"/>
            </p:cNvSpPr>
            <p:nvPr/>
          </p:nvSpPr>
          <p:spPr bwMode="auto">
            <a:xfrm>
              <a:off x="3429000" y="2209800"/>
              <a:ext cx="14584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200">
                  <a:solidFill>
                    <a:srgbClr val="003366"/>
                  </a:solidFill>
                </a:rPr>
                <a:t>Vertical orientation</a:t>
              </a:r>
            </a:p>
          </p:txBody>
        </p:sp>
        <p:grpSp>
          <p:nvGrpSpPr>
            <p:cNvPr id="4109" name="Group 7"/>
            <p:cNvGrpSpPr>
              <a:grpSpLocks/>
            </p:cNvGrpSpPr>
            <p:nvPr/>
          </p:nvGrpSpPr>
          <p:grpSpPr bwMode="auto">
            <a:xfrm>
              <a:off x="2971800" y="2590800"/>
              <a:ext cx="2209800" cy="2208213"/>
              <a:chOff x="2160" y="1680"/>
              <a:chExt cx="960" cy="959"/>
            </a:xfrm>
          </p:grpSpPr>
          <p:pic>
            <p:nvPicPr>
              <p:cNvPr id="412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0" y="1680"/>
                <a:ext cx="960" cy="959"/>
              </a:xfrm>
              <a:prstGeom prst="rect">
                <a:avLst/>
              </a:prstGeom>
              <a:noFill/>
              <a:ln w="28575">
                <a:solidFill>
                  <a:schemeClr val="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21" name="Line 9"/>
              <p:cNvSpPr>
                <a:spLocks noChangeShapeType="1"/>
              </p:cNvSpPr>
              <p:nvPr/>
            </p:nvSpPr>
            <p:spPr bwMode="auto">
              <a:xfrm>
                <a:off x="2640" y="2159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10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11"/>
              <p:cNvSpPr>
                <a:spLocks noChangeShapeType="1"/>
              </p:cNvSpPr>
              <p:nvPr/>
            </p:nvSpPr>
            <p:spPr bwMode="auto">
              <a:xfrm flipV="1">
                <a:off x="2640" y="1727"/>
                <a:ext cx="432" cy="432"/>
              </a:xfrm>
              <a:prstGeom prst="line">
                <a:avLst/>
              </a:prstGeom>
              <a:noFill/>
              <a:ln w="28575">
                <a:solidFill>
                  <a:schemeClr val="hlink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5257800" y="2590800"/>
              <a:ext cx="78418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45 deg.</a:t>
              </a: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3932238" y="48006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4922838" y="4800600"/>
              <a:ext cx="4972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f</a:t>
              </a:r>
              <a:r>
                <a:rPr lang="en-US" sz="1000">
                  <a:solidFill>
                    <a:srgbClr val="003366"/>
                  </a:solidFill>
                </a:rPr>
                <a:t>max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2590800" y="3505200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0</a:t>
              </a:r>
              <a:endParaRPr lang="en-US" sz="1400">
                <a:solidFill>
                  <a:srgbClr val="003366"/>
                </a:solidFill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3276600" y="5181600"/>
              <a:ext cx="160511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>
                  <a:solidFill>
                    <a:srgbClr val="003366"/>
                  </a:solidFill>
                </a:rPr>
                <a:t>fx in cycles/image</a:t>
              </a:r>
              <a:endParaRPr lang="en-US" sz="800">
                <a:solidFill>
                  <a:srgbClr val="003366"/>
                </a:solidFill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400800" y="2209800"/>
              <a:ext cx="235743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Low spatial frequencies</a:t>
              </a:r>
            </a:p>
          </p:txBody>
        </p:sp>
        <p:sp>
          <p:nvSpPr>
            <p:cNvPr id="4116" name="Line 18"/>
            <p:cNvSpPr>
              <a:spLocks noChangeShapeType="1"/>
            </p:cNvSpPr>
            <p:nvPr/>
          </p:nvSpPr>
          <p:spPr bwMode="auto">
            <a:xfrm flipH="1">
              <a:off x="7620000" y="2971800"/>
              <a:ext cx="228600" cy="533400"/>
            </a:xfrm>
            <a:prstGeom prst="line">
              <a:avLst/>
            </a:prstGeom>
            <a:noFill/>
            <a:ln w="9525">
              <a:solidFill>
                <a:srgbClr val="F35A0D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Line 19"/>
            <p:cNvSpPr>
              <a:spLocks noChangeShapeType="1"/>
            </p:cNvSpPr>
            <p:nvPr/>
          </p:nvSpPr>
          <p:spPr bwMode="auto">
            <a:xfrm flipH="1" flipV="1">
              <a:off x="7543800" y="4038600"/>
              <a:ext cx="279400" cy="673100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Text Box 20"/>
            <p:cNvSpPr txBox="1">
              <a:spLocks noChangeArrowheads="1"/>
            </p:cNvSpPr>
            <p:nvPr/>
          </p:nvSpPr>
          <p:spPr bwMode="auto">
            <a:xfrm>
              <a:off x="6781800" y="4800600"/>
              <a:ext cx="1676400" cy="738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High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spatial </a:t>
              </a:r>
            </a:p>
            <a:p>
              <a:r>
                <a:rPr lang="en-US" sz="1400" b="1">
                  <a:solidFill>
                    <a:srgbClr val="003366"/>
                  </a:solidFill>
                  <a:latin typeface="Bookman Old Style" pitchFamily="18" charset="0"/>
                </a:rPr>
                <a:t>frequencies</a:t>
              </a:r>
            </a:p>
          </p:txBody>
        </p:sp>
        <p:sp>
          <p:nvSpPr>
            <p:cNvPr id="4119" name="Text Box 21"/>
            <p:cNvSpPr txBox="1">
              <a:spLocks noChangeArrowheads="1"/>
            </p:cNvSpPr>
            <p:nvPr/>
          </p:nvSpPr>
          <p:spPr bwMode="auto">
            <a:xfrm>
              <a:off x="4876800" y="5638800"/>
              <a:ext cx="22542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>
                  <a:solidFill>
                    <a:srgbClr val="003366"/>
                  </a:solidFill>
                </a:rPr>
                <a:t>Log power spectrum</a:t>
              </a:r>
            </a:p>
          </p:txBody>
        </p:sp>
      </p:grpSp>
      <p:sp>
        <p:nvSpPr>
          <p:cNvPr id="4105" name="TextBox 26"/>
          <p:cNvSpPr txBox="1">
            <a:spLocks noChangeArrowheads="1"/>
          </p:cNvSpPr>
          <p:nvPr/>
        </p:nvSpPr>
        <p:spPr bwMode="auto">
          <a:xfrm>
            <a:off x="323850" y="1484313"/>
            <a:ext cx="5170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How to interpret a Fourier spectrum: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8F9AFED-9A11-4806-A7DB-B1B10C67B0B7}" type="slidenum">
              <a:rPr lang="en-US" smtClean="0">
                <a:solidFill>
                  <a:srgbClr val="003366"/>
                </a:solidFill>
              </a:rPr>
              <a:pPr/>
              <a:t>18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1510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  <p:pic>
        <p:nvPicPr>
          <p:cNvPr id="21511" name="Picture 3" descr="3900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1447800"/>
            <a:ext cx="1951037" cy="1951038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88" y="4168775"/>
            <a:ext cx="20574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5" descr="D7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288" y="1447800"/>
            <a:ext cx="1952625" cy="1952625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38600"/>
            <a:ext cx="2170112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7" descr="natext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488" y="1447800"/>
            <a:ext cx="1905000" cy="190500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688" y="4038600"/>
            <a:ext cx="2189162" cy="220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893888" y="3505200"/>
            <a:ext cx="5029200" cy="609600"/>
            <a:chOff x="1392" y="2208"/>
            <a:chExt cx="3168" cy="384"/>
          </a:xfrm>
        </p:grpSpPr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 flipV="1">
              <a:off x="1392" y="2208"/>
              <a:ext cx="1632" cy="38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5" name="Line 11"/>
            <p:cNvSpPr>
              <a:spLocks noChangeShapeType="1"/>
            </p:cNvSpPr>
            <p:nvPr/>
          </p:nvSpPr>
          <p:spPr bwMode="auto">
            <a:xfrm flipV="1">
              <a:off x="2976" y="2208"/>
              <a:ext cx="144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26" name="Line 12"/>
            <p:cNvSpPr>
              <a:spLocks noChangeShapeType="1"/>
            </p:cNvSpPr>
            <p:nvPr/>
          </p:nvSpPr>
          <p:spPr bwMode="auto">
            <a:xfrm flipH="1" flipV="1">
              <a:off x="1536" y="2256"/>
              <a:ext cx="3024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8" name="Text Box 13"/>
          <p:cNvSpPr txBox="1">
            <a:spLocks noChangeArrowheads="1"/>
          </p:cNvSpPr>
          <p:nvPr/>
        </p:nvSpPr>
        <p:spPr bwMode="auto">
          <a:xfrm>
            <a:off x="26558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A</a:t>
            </a:r>
          </a:p>
        </p:txBody>
      </p:sp>
      <p:sp>
        <p:nvSpPr>
          <p:cNvPr id="21519" name="Text Box 14"/>
          <p:cNvSpPr txBox="1">
            <a:spLocks noChangeArrowheads="1"/>
          </p:cNvSpPr>
          <p:nvPr/>
        </p:nvSpPr>
        <p:spPr bwMode="auto">
          <a:xfrm>
            <a:off x="5094288" y="2971800"/>
            <a:ext cx="336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B</a:t>
            </a:r>
          </a:p>
        </p:txBody>
      </p:sp>
      <p:sp>
        <p:nvSpPr>
          <p:cNvPr id="21520" name="Text Box 15"/>
          <p:cNvSpPr txBox="1">
            <a:spLocks noChangeArrowheads="1"/>
          </p:cNvSpPr>
          <p:nvPr/>
        </p:nvSpPr>
        <p:spPr bwMode="auto">
          <a:xfrm>
            <a:off x="7412038" y="2909888"/>
            <a:ext cx="3492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/>
              <a:t>C</a:t>
            </a:r>
          </a:p>
        </p:txBody>
      </p:sp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25733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522" name="Text Box 17"/>
          <p:cNvSpPr txBox="1">
            <a:spLocks noChangeArrowheads="1"/>
          </p:cNvSpPr>
          <p:nvPr/>
        </p:nvSpPr>
        <p:spPr bwMode="auto">
          <a:xfrm>
            <a:off x="5087938" y="5624513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1523" name="Text Box 18"/>
          <p:cNvSpPr txBox="1">
            <a:spLocks noChangeArrowheads="1"/>
          </p:cNvSpPr>
          <p:nvPr/>
        </p:nvSpPr>
        <p:spPr bwMode="auto">
          <a:xfrm>
            <a:off x="7526338" y="5653088"/>
            <a:ext cx="311150" cy="3667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chemeClr val="bg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199F2A80-C456-4032-9AFB-D81E257AF573}" type="slidenum">
              <a:rPr lang="en-US" smtClean="0">
                <a:solidFill>
                  <a:srgbClr val="003366"/>
                </a:solidFill>
              </a:rPr>
              <a:pPr/>
              <a:t>19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225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63" y="1268413"/>
            <a:ext cx="6543675" cy="330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4581525"/>
            <a:ext cx="5757863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Text Box 7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46926AE-32F6-4DC1-8F7E-B5210032191F}" type="slidenum">
              <a:rPr lang="en-US" smtClean="0">
                <a:solidFill>
                  <a:srgbClr val="003366"/>
                </a:solidFill>
              </a:rPr>
              <a:pPr/>
              <a:t>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theory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341438"/>
            <a:ext cx="4171950" cy="4608512"/>
          </a:xfrm>
        </p:spPr>
        <p:txBody>
          <a:bodyPr/>
          <a:lstStyle/>
          <a:p>
            <a:pPr eaLnBrk="1" hangingPunct="1"/>
            <a:r>
              <a:rPr lang="en-US" smtClean="0"/>
              <a:t>The Fourier theory shows how most real functions can be represented in terms of a basis of sinusoids.</a:t>
            </a:r>
          </a:p>
          <a:p>
            <a:pPr eaLnBrk="1" hangingPunct="1"/>
            <a:r>
              <a:rPr lang="en-US" smtClean="0"/>
              <a:t>The building block:</a:t>
            </a:r>
          </a:p>
          <a:p>
            <a:pPr lvl="1" eaLnBrk="1" hangingPunct="1"/>
            <a:r>
              <a:rPr lang="en-US" smtClean="0"/>
              <a:t>A sin( </a:t>
            </a:r>
            <a:r>
              <a:rPr lang="el-GR" smtClean="0">
                <a:cs typeface="Tahoma" pitchFamily="34" charset="0"/>
              </a:rPr>
              <a:t>ω</a:t>
            </a:r>
            <a:r>
              <a:rPr lang="en-US" smtClean="0"/>
              <a:t>x + </a:t>
            </a:r>
            <a:r>
              <a:rPr lang="el-GR" smtClean="0">
                <a:cs typeface="Tahoma" pitchFamily="34" charset="0"/>
              </a:rPr>
              <a:t>Φ</a:t>
            </a:r>
            <a:r>
              <a:rPr lang="en-US" smtClean="0"/>
              <a:t> )</a:t>
            </a:r>
          </a:p>
          <a:p>
            <a:pPr eaLnBrk="1" hangingPunct="1"/>
            <a:r>
              <a:rPr lang="en-US" smtClean="0"/>
              <a:t>Add enough of them to get any signal you want.</a:t>
            </a:r>
          </a:p>
        </p:txBody>
      </p:sp>
      <p:pic>
        <p:nvPicPr>
          <p:cNvPr id="9223" name="Picture 5" descr="The image “http://mcdb.colorado.edu/courses/3280/images/crystal/fourier.gif” cannot be displayed, because it contains error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" b="1234"/>
          <a:stretch>
            <a:fillRect/>
          </a:stretch>
        </p:blipFill>
        <p:spPr bwMode="auto">
          <a:xfrm>
            <a:off x="4713288" y="1268413"/>
            <a:ext cx="3890962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323850" y="6178550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457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97B8DA25-658D-47A5-92CB-3847832AA8CF}" type="slidenum">
              <a:rPr lang="en-US" smtClean="0">
                <a:solidFill>
                  <a:srgbClr val="003366"/>
                </a:solidFill>
              </a:rPr>
              <a:pPr/>
              <a:t>20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Convolution theorem</a:t>
            </a:r>
          </a:p>
        </p:txBody>
      </p:sp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268413"/>
            <a:ext cx="8353425" cy="518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56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FBCA39B-06AC-466D-AB85-D1D61BB893E4}" type="slidenum">
              <a:rPr lang="en-US" smtClean="0">
                <a:solidFill>
                  <a:srgbClr val="003366"/>
                </a:solidFill>
              </a:rPr>
              <a:pPr/>
              <a:t>21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56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5" y="1268413"/>
            <a:ext cx="73342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3429000"/>
            <a:ext cx="6027737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Text Box 6"/>
          <p:cNvSpPr txBox="1">
            <a:spLocks noChangeArrowheads="1"/>
          </p:cNvSpPr>
          <p:nvPr/>
        </p:nvSpPr>
        <p:spPr bwMode="auto">
          <a:xfrm>
            <a:off x="5364163" y="614045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Shapiro and Stockman,</a:t>
            </a:r>
            <a:br>
              <a:rPr lang="en-GB" sz="1200">
                <a:solidFill>
                  <a:srgbClr val="003366"/>
                </a:solidFill>
              </a:rPr>
            </a:br>
            <a:r>
              <a:rPr lang="en-GB" sz="1200">
                <a:solidFill>
                  <a:srgbClr val="003366"/>
                </a:solidFill>
              </a:rPr>
              <a:t>and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7D33964-38F1-4A9E-AAAF-6D363EB5DDD8}" type="slidenum">
              <a:rPr lang="en-US" smtClean="0">
                <a:solidFill>
                  <a:srgbClr val="003366"/>
                </a:solidFill>
              </a:rPr>
              <a:pPr/>
              <a:t>22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662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pic>
        <p:nvPicPr>
          <p:cNvPr id="2663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8" y="1232957"/>
            <a:ext cx="7322443" cy="5082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CD0BBCA-6A37-43DB-AEE6-017FBABFFBD4}" type="slidenum">
              <a:rPr lang="en-US" smtClean="0">
                <a:solidFill>
                  <a:srgbClr val="003366"/>
                </a:solidFill>
              </a:rPr>
              <a:pPr/>
              <a:t>23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 domain filtering</a:t>
            </a:r>
          </a:p>
        </p:txBody>
      </p:sp>
      <p:grpSp>
        <p:nvGrpSpPr>
          <p:cNvPr id="27654" name="Group 45"/>
          <p:cNvGrpSpPr>
            <a:grpSpLocks/>
          </p:cNvGrpSpPr>
          <p:nvPr/>
        </p:nvGrpSpPr>
        <p:grpSpPr bwMode="auto">
          <a:xfrm>
            <a:off x="419100" y="1268413"/>
            <a:ext cx="3729038" cy="5256212"/>
            <a:chOff x="264" y="799"/>
            <a:chExt cx="2349" cy="3311"/>
          </a:xfrm>
        </p:grpSpPr>
        <p:pic>
          <p:nvPicPr>
            <p:cNvPr id="2766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79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979"/>
              <a:ext cx="1729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6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3144"/>
              <a:ext cx="1724" cy="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8" name="Text Box 31"/>
            <p:cNvSpPr txBox="1">
              <a:spLocks noChangeArrowheads="1"/>
            </p:cNvSpPr>
            <p:nvPr/>
          </p:nvSpPr>
          <p:spPr bwMode="auto">
            <a:xfrm>
              <a:off x="287" y="1117"/>
              <a:ext cx="5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f(x,y)</a:t>
              </a:r>
            </a:p>
          </p:txBody>
        </p:sp>
        <p:sp>
          <p:nvSpPr>
            <p:cNvPr id="27669" name="Text Box 32"/>
            <p:cNvSpPr txBox="1">
              <a:spLocks noChangeArrowheads="1"/>
            </p:cNvSpPr>
            <p:nvPr/>
          </p:nvSpPr>
          <p:spPr bwMode="auto">
            <a:xfrm>
              <a:off x="264" y="2235"/>
              <a:ext cx="62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h(x,y)</a:t>
              </a:r>
            </a:p>
          </p:txBody>
        </p:sp>
        <p:sp>
          <p:nvSpPr>
            <p:cNvPr id="27670" name="Text Box 34"/>
            <p:cNvSpPr txBox="1">
              <a:spLocks noChangeArrowheads="1"/>
            </p:cNvSpPr>
            <p:nvPr/>
          </p:nvSpPr>
          <p:spPr bwMode="auto">
            <a:xfrm>
              <a:off x="265" y="3475"/>
              <a:ext cx="61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g(x,y)</a:t>
              </a:r>
            </a:p>
          </p:txBody>
        </p:sp>
        <p:sp>
          <p:nvSpPr>
            <p:cNvPr id="27671" name="Text Box 38"/>
            <p:cNvSpPr txBox="1">
              <a:spLocks noChangeArrowheads="1"/>
            </p:cNvSpPr>
            <p:nvPr/>
          </p:nvSpPr>
          <p:spPr bwMode="auto">
            <a:xfrm>
              <a:off x="431" y="1706"/>
              <a:ext cx="28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  <a:sym typeface="Wingdings" pitchFamily="2" charset="2"/>
                </a:rPr>
                <a:t></a:t>
              </a:r>
              <a:endParaRPr lang="en-US" sz="2400">
                <a:solidFill>
                  <a:srgbClr val="003366"/>
                </a:solidFill>
                <a:sym typeface="Symbol" pitchFamily="18" charset="2"/>
              </a:endParaRPr>
            </a:p>
          </p:txBody>
        </p:sp>
        <p:sp>
          <p:nvSpPr>
            <p:cNvPr id="27672" name="Text Box 39"/>
            <p:cNvSpPr txBox="1">
              <a:spLocks noChangeArrowheads="1"/>
            </p:cNvSpPr>
            <p:nvPr/>
          </p:nvSpPr>
          <p:spPr bwMode="auto">
            <a:xfrm>
              <a:off x="449" y="288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grpSp>
        <p:nvGrpSpPr>
          <p:cNvPr id="27655" name="Group 46"/>
          <p:cNvGrpSpPr>
            <a:grpSpLocks/>
          </p:cNvGrpSpPr>
          <p:nvPr/>
        </p:nvGrpSpPr>
        <p:grpSpPr bwMode="auto">
          <a:xfrm>
            <a:off x="4930775" y="1268413"/>
            <a:ext cx="4008438" cy="5256212"/>
            <a:chOff x="3106" y="799"/>
            <a:chExt cx="2525" cy="3311"/>
          </a:xfrm>
        </p:grpSpPr>
        <p:pic>
          <p:nvPicPr>
            <p:cNvPr id="27657" name="Picture 6"/>
            <p:cNvPicPr>
              <a:picLocks noChangeAspect="1" noChangeArrowheads="1"/>
            </p:cNvPicPr>
            <p:nvPr/>
          </p:nvPicPr>
          <p:blipFill>
            <a:blip r:embed="rId5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799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958"/>
              <a:ext cx="1730" cy="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27659" name="Picture 10"/>
            <p:cNvPicPr>
              <a:picLocks noChangeAspect="1" noChangeArrowheads="1"/>
            </p:cNvPicPr>
            <p:nvPr/>
          </p:nvPicPr>
          <p:blipFill>
            <a:blip r:embed="rId7">
              <a:lum bright="2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6" y="3140"/>
              <a:ext cx="1724" cy="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27660" name="Text Box 35"/>
            <p:cNvSpPr txBox="1">
              <a:spLocks noChangeArrowheads="1"/>
            </p:cNvSpPr>
            <p:nvPr/>
          </p:nvSpPr>
          <p:spPr bwMode="auto">
            <a:xfrm>
              <a:off x="4845" y="1146"/>
              <a:ext cx="77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|F(u,v)|</a:t>
              </a:r>
            </a:p>
          </p:txBody>
        </p:sp>
        <p:sp>
          <p:nvSpPr>
            <p:cNvPr id="27661" name="Text Box 40"/>
            <p:cNvSpPr txBox="1">
              <a:spLocks noChangeArrowheads="1"/>
            </p:cNvSpPr>
            <p:nvPr/>
          </p:nvSpPr>
          <p:spPr bwMode="auto">
            <a:xfrm>
              <a:off x="4830" y="2235"/>
              <a:ext cx="8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|H(u,v)|</a:t>
              </a:r>
            </a:p>
          </p:txBody>
        </p:sp>
        <p:sp>
          <p:nvSpPr>
            <p:cNvPr id="27662" name="Text Box 41"/>
            <p:cNvSpPr txBox="1">
              <a:spLocks noChangeArrowheads="1"/>
            </p:cNvSpPr>
            <p:nvPr/>
          </p:nvSpPr>
          <p:spPr bwMode="auto">
            <a:xfrm>
              <a:off x="4831" y="3460"/>
              <a:ext cx="79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400">
                  <a:solidFill>
                    <a:srgbClr val="003366"/>
                  </a:solidFill>
                </a:rPr>
                <a:t>|G(u,v)|</a:t>
              </a:r>
            </a:p>
          </p:txBody>
        </p:sp>
        <p:sp>
          <p:nvSpPr>
            <p:cNvPr id="27663" name="Text Box 42"/>
            <p:cNvSpPr txBox="1">
              <a:spLocks noChangeArrowheads="1"/>
            </p:cNvSpPr>
            <p:nvPr/>
          </p:nvSpPr>
          <p:spPr bwMode="auto">
            <a:xfrm>
              <a:off x="5111" y="1661"/>
              <a:ext cx="2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</a:t>
              </a:r>
            </a:p>
          </p:txBody>
        </p:sp>
        <p:sp>
          <p:nvSpPr>
            <p:cNvPr id="27664" name="Text Box 44"/>
            <p:cNvSpPr txBox="1">
              <a:spLocks noChangeArrowheads="1"/>
            </p:cNvSpPr>
            <p:nvPr/>
          </p:nvSpPr>
          <p:spPr bwMode="auto">
            <a:xfrm>
              <a:off x="5105" y="2876"/>
              <a:ext cx="25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sz="2800" b="1">
                  <a:solidFill>
                    <a:srgbClr val="003366"/>
                  </a:solidFill>
                  <a:sym typeface="Symbol" pitchFamily="18" charset="2"/>
                </a:rPr>
                <a:t></a:t>
              </a:r>
            </a:p>
          </p:txBody>
        </p:sp>
      </p:grpSp>
      <p:sp>
        <p:nvSpPr>
          <p:cNvPr id="27656" name="Text Box 47"/>
          <p:cNvSpPr txBox="1">
            <a:spLocks noChangeArrowheads="1"/>
          </p:cNvSpPr>
          <p:nvPr/>
        </p:nvSpPr>
        <p:spPr bwMode="auto">
          <a:xfrm>
            <a:off x="5076825" y="6583363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Alexei Efros, CMU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74ECAEB-8185-43CA-ADF0-14E2354EAA80}" type="slidenum">
              <a:rPr lang="en-US" smtClean="0">
                <a:solidFill>
                  <a:srgbClr val="003366"/>
                </a:solidFill>
              </a:rPr>
              <a:pPr/>
              <a:t>24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frequency domain filters</a:t>
            </a:r>
          </a:p>
        </p:txBody>
      </p:sp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1268413"/>
            <a:ext cx="3398837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5876925"/>
            <a:ext cx="5148263" cy="51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56515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82B56BB-9E2B-417E-8DDF-DCA5D6F82938}" type="slidenum">
              <a:rPr lang="en-US" smtClean="0">
                <a:solidFill>
                  <a:srgbClr val="003366"/>
                </a:solidFill>
              </a:rPr>
              <a:pPr/>
              <a:t>25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Smoothing frequency domain filters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blurring and ringing caused by the ideal low-pass filter can be explained using the convolution theorem where the spatial representation of a filter is given below.</a:t>
            </a:r>
          </a:p>
        </p:txBody>
      </p:sp>
      <p:pic>
        <p:nvPicPr>
          <p:cNvPr id="2970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13100"/>
            <a:ext cx="5834062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29000"/>
            <a:ext cx="1239838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07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42190101-2325-412F-94DA-090D1C89A7D7}" type="slidenum">
              <a:rPr lang="en-US" smtClean="0">
                <a:solidFill>
                  <a:srgbClr val="003366"/>
                </a:solidFill>
              </a:rPr>
              <a:pPr/>
              <a:t>26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07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3" y="1268413"/>
            <a:ext cx="480218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E08F7DF-01A7-4652-9858-11E0EA68652F}" type="slidenum">
              <a:rPr lang="en-US" smtClean="0">
                <a:solidFill>
                  <a:srgbClr val="003366"/>
                </a:solidFill>
              </a:rPr>
              <a:pPr/>
              <a:t>27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175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44638"/>
            <a:ext cx="8453437" cy="37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Text Box 5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C7C94C5-2084-4653-B450-5CB222EBB533}" type="slidenum">
              <a:rPr lang="en-US" smtClean="0">
                <a:solidFill>
                  <a:srgbClr val="003366"/>
                </a:solidFill>
              </a:rPr>
              <a:pPr/>
              <a:t>28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Sharpening frequency domain filters</a:t>
            </a:r>
          </a:p>
        </p:txBody>
      </p:sp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1558925"/>
            <a:ext cx="8491537" cy="37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37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6109516-A71E-4B11-9886-32D183E594AF}" type="slidenum">
              <a:rPr lang="en-US" smtClean="0">
                <a:solidFill>
                  <a:srgbClr val="003366"/>
                </a:solidFill>
              </a:rPr>
              <a:pPr/>
              <a:t>29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sp>
        <p:nvSpPr>
          <p:cNvPr id="3379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Correlation can also be used for </a:t>
            </a:r>
            <a:r>
              <a:rPr lang="en-US" smtClean="0">
                <a:solidFill>
                  <a:schemeClr val="hlink"/>
                </a:solidFill>
              </a:rPr>
              <a:t>matching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If we want to determine whether an image f contains a particular object, we let h be that object (also called a </a:t>
            </a:r>
            <a:r>
              <a:rPr lang="en-US" smtClean="0">
                <a:solidFill>
                  <a:schemeClr val="hlink"/>
                </a:solidFill>
              </a:rPr>
              <a:t>template</a:t>
            </a:r>
            <a:r>
              <a:rPr lang="en-US" smtClean="0"/>
              <a:t>) and compute the correlation between f and h.</a:t>
            </a:r>
          </a:p>
          <a:p>
            <a:pPr eaLnBrk="1" hangingPunct="1"/>
            <a:r>
              <a:rPr lang="en-US" smtClean="0"/>
              <a:t>If there is a match, the correlation will be maximum at the location where h finds a correspondence in f.</a:t>
            </a:r>
          </a:p>
          <a:p>
            <a:pPr eaLnBrk="1" hangingPunct="1"/>
            <a:r>
              <a:rPr lang="en-US" smtClean="0"/>
              <a:t>Preprocessing such as scaling and alignment is necessary in most practical applications.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2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9D1A9-3226-4BE4-BE7E-FD4DB24A7854}" type="slidenum">
              <a:rPr lang="en-US" smtClean="0">
                <a:solidFill>
                  <a:srgbClr val="003366"/>
                </a:solidFill>
              </a:rPr>
              <a:pPr/>
              <a:t>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02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1B928A7-4B35-456F-AE4B-BE36FA2D6BC5}" type="slidenum">
              <a:rPr lang="en-US" smtClean="0">
                <a:solidFill>
                  <a:srgbClr val="003366"/>
                </a:solidFill>
              </a:rPr>
              <a:pPr/>
              <a:t>30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482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1268413"/>
            <a:ext cx="44767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584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CF58EEA6-CD53-4EFB-8799-2FEB15870AD4}" type="slidenum">
              <a:rPr lang="en-US" smtClean="0">
                <a:solidFill>
                  <a:srgbClr val="003366"/>
                </a:solidFill>
              </a:rPr>
              <a:pPr/>
              <a:t>31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584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Template matching</a:t>
            </a:r>
          </a:p>
        </p:txBody>
      </p:sp>
      <p:pic>
        <p:nvPicPr>
          <p:cNvPr id="35846" name="Picture 5" descr="template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60500"/>
            <a:ext cx="8015287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template_g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3403600"/>
            <a:ext cx="7993063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466725" y="5419725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3366"/>
                </a:solidFill>
              </a:rPr>
              <a:t>Face detection using template matching: face templates.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698CFF-66E9-4685-8704-B966753800CB}" type="slidenum">
              <a:rPr lang="en-US" smtClean="0">
                <a:solidFill>
                  <a:srgbClr val="003366"/>
                </a:solidFill>
              </a:rPr>
              <a:pPr/>
              <a:t>32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686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Template matching</a:t>
            </a:r>
          </a:p>
        </p:txBody>
      </p:sp>
      <p:pic>
        <p:nvPicPr>
          <p:cNvPr id="36870" name="Picture 5" descr="correct_exam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98600"/>
            <a:ext cx="8534400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Text Box 6"/>
          <p:cNvSpPr txBox="1">
            <a:spLocks noChangeArrowheads="1"/>
          </p:cNvSpPr>
          <p:nvPr/>
        </p:nvSpPr>
        <p:spPr bwMode="auto">
          <a:xfrm>
            <a:off x="466725" y="5516563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Face detection using template matching: detected faces.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33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Template matching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029" y="1264883"/>
            <a:ext cx="6545941" cy="4627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67518" y="5852120"/>
            <a:ext cx="820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rgbClr val="003366"/>
                </a:solidFill>
              </a:rPr>
              <a:t>Where is Waldo?</a:t>
            </a:r>
            <a:endParaRPr lang="en-US" sz="2400" dirty="0">
              <a:solidFill>
                <a:srgbClr val="003366"/>
              </a:solidFill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760530" y="6212056"/>
            <a:ext cx="76229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http://machinelearningmastery.com/using-opencv-python-and-template-matching-to-play-wheres-waldo/</a:t>
            </a:r>
            <a:endParaRPr lang="en-US" sz="1200" dirty="0">
              <a:solidFill>
                <a:srgbClr val="003366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t="19587" r="76385" b="5669"/>
          <a:stretch/>
        </p:blipFill>
        <p:spPr bwMode="auto">
          <a:xfrm>
            <a:off x="8249761" y="1501160"/>
            <a:ext cx="406400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" t="5409" r="1086" b="1572"/>
          <a:stretch/>
        </p:blipFill>
        <p:spPr bwMode="auto">
          <a:xfrm>
            <a:off x="1297866" y="1264883"/>
            <a:ext cx="6547104" cy="462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497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78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15DC229-AB3C-4ADA-815C-2A14F7D20A1D}" type="slidenum">
              <a:rPr lang="en-US" smtClean="0">
                <a:solidFill>
                  <a:srgbClr val="003366"/>
                </a:solidFill>
              </a:rPr>
              <a:pPr/>
              <a:t>34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78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789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68413"/>
            <a:ext cx="3998913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7895" name="Text Box 6"/>
          <p:cNvSpPr txBox="1">
            <a:spLocks noChangeArrowheads="1"/>
          </p:cNvSpPr>
          <p:nvPr/>
        </p:nvSpPr>
        <p:spPr bwMode="auto">
          <a:xfrm>
            <a:off x="5003800" y="2835275"/>
            <a:ext cx="36004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How can we generate a half-sized version of a large image?</a:t>
            </a:r>
          </a:p>
        </p:txBody>
      </p:sp>
      <p:sp>
        <p:nvSpPr>
          <p:cNvPr id="37896" name="Text Box 7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1E891F-187F-423C-997E-9D4E2CADC5D8}" type="slidenum">
              <a:rPr lang="en-US" smtClean="0">
                <a:solidFill>
                  <a:srgbClr val="003366"/>
                </a:solidFill>
              </a:rPr>
              <a:pPr/>
              <a:t>35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89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89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381250"/>
            <a:ext cx="1587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892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901950"/>
            <a:ext cx="8001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8921" name="Text Box 11"/>
          <p:cNvSpPr txBox="1">
            <a:spLocks noChangeArrowheads="1"/>
          </p:cNvSpPr>
          <p:nvPr/>
        </p:nvSpPr>
        <p:spPr bwMode="auto">
          <a:xfrm>
            <a:off x="395288" y="5464175"/>
            <a:ext cx="5905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>
                <a:solidFill>
                  <a:srgbClr val="003366"/>
                </a:solidFill>
              </a:rPr>
              <a:t>Throw away every other row and column to create a 1/2 size image (also called sub-sampling).</a:t>
            </a:r>
          </a:p>
        </p:txBody>
      </p:sp>
      <p:sp>
        <p:nvSpPr>
          <p:cNvPr id="38922" name="Text Box 12"/>
          <p:cNvSpPr txBox="1">
            <a:spLocks noChangeArrowheads="1"/>
          </p:cNvSpPr>
          <p:nvPr/>
        </p:nvSpPr>
        <p:spPr bwMode="auto">
          <a:xfrm>
            <a:off x="5364163" y="4508500"/>
            <a:ext cx="720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</a:t>
            </a:r>
          </a:p>
        </p:txBody>
      </p:sp>
      <p:sp>
        <p:nvSpPr>
          <p:cNvPr id="38923" name="Text Box 13"/>
          <p:cNvSpPr txBox="1">
            <a:spLocks noChangeArrowheads="1"/>
          </p:cNvSpPr>
          <p:nvPr/>
        </p:nvSpPr>
        <p:spPr bwMode="auto">
          <a:xfrm>
            <a:off x="7308850" y="4005263"/>
            <a:ext cx="649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</a:t>
            </a:r>
          </a:p>
        </p:txBody>
      </p:sp>
      <p:sp>
        <p:nvSpPr>
          <p:cNvPr id="38924" name="Text Box 1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90A63E5-C118-456E-8E7F-5C4017B78E96}" type="slidenum">
              <a:rPr lang="en-US" smtClean="0">
                <a:solidFill>
                  <a:srgbClr val="003366"/>
                </a:solidFill>
              </a:rPr>
              <a:pPr/>
              <a:t>36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399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pic>
        <p:nvPicPr>
          <p:cNvPr id="3994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5088"/>
            <a:ext cx="318135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1328738"/>
            <a:ext cx="318135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994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88" y="1320800"/>
            <a:ext cx="3198812" cy="421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9945" name="Text Box 8"/>
          <p:cNvSpPr txBox="1">
            <a:spLocks noChangeArrowheads="1"/>
          </p:cNvSpPr>
          <p:nvPr/>
        </p:nvSpPr>
        <p:spPr bwMode="auto">
          <a:xfrm>
            <a:off x="3132138" y="5949950"/>
            <a:ext cx="285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2400">
                <a:solidFill>
                  <a:srgbClr val="003366"/>
                </a:solidFill>
              </a:rPr>
              <a:t>Does this look nice?</a:t>
            </a:r>
          </a:p>
        </p:txBody>
      </p:sp>
      <p:sp>
        <p:nvSpPr>
          <p:cNvPr id="39946" name="Text Box 9"/>
          <p:cNvSpPr txBox="1">
            <a:spLocks noChangeArrowheads="1"/>
          </p:cNvSpPr>
          <p:nvPr/>
        </p:nvSpPr>
        <p:spPr bwMode="auto">
          <a:xfrm>
            <a:off x="34559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1/4 (2x zoom)</a:t>
            </a:r>
          </a:p>
        </p:txBody>
      </p:sp>
      <p:sp>
        <p:nvSpPr>
          <p:cNvPr id="39947" name="Text Box 10"/>
          <p:cNvSpPr txBox="1">
            <a:spLocks noChangeArrowheads="1"/>
          </p:cNvSpPr>
          <p:nvPr/>
        </p:nvSpPr>
        <p:spPr bwMode="auto">
          <a:xfrm>
            <a:off x="6443663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1/8 (4x zoom)</a:t>
            </a:r>
          </a:p>
        </p:txBody>
      </p:sp>
      <p:sp>
        <p:nvSpPr>
          <p:cNvPr id="39948" name="Text Box 11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1/2</a:t>
            </a:r>
          </a:p>
        </p:txBody>
      </p:sp>
      <p:sp>
        <p:nvSpPr>
          <p:cNvPr id="39949" name="Text Box 12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5E409707-083D-400F-9BFC-2848EA1EB8C0}" type="slidenum">
              <a:rPr lang="en-US" smtClean="0">
                <a:solidFill>
                  <a:srgbClr val="003366"/>
                </a:solidFill>
              </a:rPr>
              <a:pPr/>
              <a:t>37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09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3850" y="1268413"/>
            <a:ext cx="8712200" cy="863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smtClean="0"/>
              <a:t>We cannot shrink an image by simply taking every k’th pixel.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smtClean="0"/>
              <a:t>Solution: smooth the image, then sub-sample.</a:t>
            </a:r>
            <a:endParaRPr lang="en-US" sz="2400" smtClean="0"/>
          </a:p>
        </p:txBody>
      </p:sp>
      <p:pic>
        <p:nvPicPr>
          <p:cNvPr id="40967" name="Picture 5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3600450"/>
            <a:ext cx="788987" cy="103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6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087688"/>
            <a:ext cx="156527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7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060575"/>
            <a:ext cx="3132137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4572000" y="5176838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</a:t>
            </a:r>
          </a:p>
        </p:txBody>
      </p:sp>
      <p:sp>
        <p:nvSpPr>
          <p:cNvPr id="40971" name="Text Box 9"/>
          <p:cNvSpPr txBox="1">
            <a:spLocks noChangeArrowheads="1"/>
          </p:cNvSpPr>
          <p:nvPr/>
        </p:nvSpPr>
        <p:spPr bwMode="auto">
          <a:xfrm>
            <a:off x="6443663" y="4672013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</a:t>
            </a:r>
          </a:p>
        </p:txBody>
      </p:sp>
      <p:sp>
        <p:nvSpPr>
          <p:cNvPr id="40972" name="Text Box 10"/>
          <p:cNvSpPr txBox="1">
            <a:spLocks noChangeArrowheads="1"/>
          </p:cNvSpPr>
          <p:nvPr/>
        </p:nvSpPr>
        <p:spPr bwMode="auto">
          <a:xfrm>
            <a:off x="1403350" y="6140450"/>
            <a:ext cx="194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sp>
        <p:nvSpPr>
          <p:cNvPr id="40973" name="Text Box 11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466B92D-7A60-45EE-BB06-0820CFC46D8D}" type="slidenum">
              <a:rPr lang="en-US" smtClean="0">
                <a:solidFill>
                  <a:srgbClr val="003366"/>
                </a:solidFill>
              </a:rPr>
              <a:pPr/>
              <a:t>38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Resizing images</a:t>
            </a:r>
          </a:p>
        </p:txBody>
      </p:sp>
      <p:sp>
        <p:nvSpPr>
          <p:cNvPr id="41990" name="Text Box 7"/>
          <p:cNvSpPr txBox="1">
            <a:spLocks noChangeArrowheads="1"/>
          </p:cNvSpPr>
          <p:nvPr/>
        </p:nvSpPr>
        <p:spPr bwMode="auto">
          <a:xfrm>
            <a:off x="3455988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1/4 (2x zoom)</a:t>
            </a:r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6443663" y="5516563"/>
            <a:ext cx="22320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1/8 (4x zoom)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395288" y="5516563"/>
            <a:ext cx="2232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03366"/>
                </a:solidFill>
              </a:rPr>
              <a:t>Gaussian 1/2</a:t>
            </a:r>
          </a:p>
        </p:txBody>
      </p:sp>
      <p:pic>
        <p:nvPicPr>
          <p:cNvPr id="41993" name="Picture 10" descr="vg-gauss-eigh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638" y="1349375"/>
            <a:ext cx="3154362" cy="415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1" descr="vg-gauss-quar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3" y="1365250"/>
            <a:ext cx="3125787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12" descr="vg-gauss-hal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425"/>
            <a:ext cx="3132138" cy="412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6" name="Text Box 13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Steve Seitz, U of Washington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BDE4ADD-565D-4B4B-A241-A7443585E685}" type="slidenum">
              <a:rPr lang="en-US" smtClean="0">
                <a:solidFill>
                  <a:srgbClr val="003366"/>
                </a:solidFill>
              </a:rPr>
              <a:pPr/>
              <a:t>39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30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pic>
        <p:nvPicPr>
          <p:cNvPr id="430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9" t="5000" r="6792" b="3271"/>
          <a:stretch>
            <a:fillRect/>
          </a:stretch>
        </p:blipFill>
        <p:spPr bwMode="auto">
          <a:xfrm>
            <a:off x="107950" y="1601788"/>
            <a:ext cx="4392613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9" t="24263" r="14583" b="1338"/>
          <a:stretch>
            <a:fillRect/>
          </a:stretch>
        </p:blipFill>
        <p:spPr bwMode="auto">
          <a:xfrm>
            <a:off x="4643438" y="1579563"/>
            <a:ext cx="4392612" cy="364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3016" name="Text Box 6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Steve Seitz, U of Washington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126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156B092-EFAA-45C8-9A31-7D0CDB23CB28}" type="slidenum">
              <a:rPr lang="en-US" smtClean="0">
                <a:solidFill>
                  <a:srgbClr val="003366"/>
                </a:solidFill>
              </a:rPr>
              <a:pPr/>
              <a:t>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40725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40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sp>
        <p:nvSpPr>
          <p:cNvPr id="440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Errors appear if we do not sample properly.</a:t>
            </a:r>
          </a:p>
          <a:p>
            <a:pPr eaLnBrk="1" hangingPunct="1"/>
            <a:r>
              <a:rPr lang="en-US" smtClean="0"/>
              <a:t>Common phenomenon:</a:t>
            </a:r>
          </a:p>
          <a:p>
            <a:pPr lvl="1" eaLnBrk="1" hangingPunct="1"/>
            <a:r>
              <a:rPr lang="en-US" smtClean="0"/>
              <a:t>High spatial frequency components of the image appear as low spatial frequency components.</a:t>
            </a:r>
          </a:p>
          <a:p>
            <a:pPr eaLnBrk="1" hangingPunct="1"/>
            <a:r>
              <a:rPr lang="en-US" smtClean="0"/>
              <a:t>Examples:</a:t>
            </a:r>
          </a:p>
          <a:p>
            <a:pPr lvl="1" eaLnBrk="1" hangingPunct="1"/>
            <a:r>
              <a:rPr lang="en-US" smtClean="0"/>
              <a:t>Wagon wheels rolling the wrong way in movies.</a:t>
            </a:r>
          </a:p>
          <a:p>
            <a:pPr lvl="1" eaLnBrk="1" hangingPunct="1"/>
            <a:r>
              <a:rPr lang="en-US" smtClean="0"/>
              <a:t>Checkerboards misrepresented in ray tracing.</a:t>
            </a:r>
          </a:p>
          <a:p>
            <a:pPr lvl="1" eaLnBrk="1" hangingPunct="1"/>
            <a:r>
              <a:rPr lang="en-US" smtClean="0"/>
              <a:t>Striped shirts look funny on color television.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BE7A5E94-D4CF-4890-A4CE-305ECF28FD10}" type="slidenum">
              <a:rPr lang="en-US" smtClean="0">
                <a:solidFill>
                  <a:srgbClr val="003366"/>
                </a:solidFill>
              </a:rPr>
              <a:pPr/>
              <a:t>41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40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Sampling and aliasing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3"/>
          <a:stretch/>
        </p:blipFill>
        <p:spPr bwMode="auto">
          <a:xfrm>
            <a:off x="909502" y="1268760"/>
            <a:ext cx="7324996" cy="514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6317666" y="6361627"/>
            <a:ext cx="191683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 dirty="0">
                <a:solidFill>
                  <a:srgbClr val="003366"/>
                </a:solidFill>
              </a:rPr>
              <a:t>Adapted from </a:t>
            </a:r>
            <a:r>
              <a:rPr lang="en-GB" sz="1200" dirty="0" smtClean="0">
                <a:solidFill>
                  <a:srgbClr val="003366"/>
                </a:solidFill>
              </a:rPr>
              <a:t>Ali </a:t>
            </a:r>
            <a:r>
              <a:rPr lang="en-GB" sz="1200" dirty="0" err="1" smtClean="0">
                <a:solidFill>
                  <a:srgbClr val="003366"/>
                </a:solidFill>
              </a:rPr>
              <a:t>Farhadi</a:t>
            </a:r>
            <a:endParaRPr lang="en-US" sz="12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6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E659348-420D-4806-A1EF-38434C18E8C4}" type="slidenum">
              <a:rPr lang="en-US" smtClean="0">
                <a:solidFill>
                  <a:srgbClr val="003366"/>
                </a:solidFill>
              </a:rPr>
              <a:pPr/>
              <a:t>42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50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341438"/>
            <a:ext cx="8543925" cy="482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4"/>
          <p:cNvSpPr txBox="1">
            <a:spLocks noChangeArrowheads="1"/>
          </p:cNvSpPr>
          <p:nvPr/>
        </p:nvSpPr>
        <p:spPr bwMode="auto">
          <a:xfrm>
            <a:off x="5364163" y="62499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Gonzales and Woods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049E406-6EC7-4AC0-A837-EF989CC0CF19}" type="slidenum">
              <a:rPr lang="en-US" smtClean="0">
                <a:solidFill>
                  <a:srgbClr val="003366"/>
                </a:solidFill>
              </a:rPr>
              <a:pPr/>
              <a:t>43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608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341438"/>
            <a:ext cx="7486650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6087" name="Text Box 5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35433412-0587-4C73-8F45-B4909DD93C47}" type="slidenum">
              <a:rPr lang="en-US" smtClean="0">
                <a:solidFill>
                  <a:srgbClr val="003366"/>
                </a:solidFill>
              </a:rPr>
              <a:pPr/>
              <a:t>44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Gaussian pyramids</a:t>
            </a:r>
          </a:p>
        </p:txBody>
      </p:sp>
      <p:pic>
        <p:nvPicPr>
          <p:cNvPr id="471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8" r="3362"/>
          <a:stretch>
            <a:fillRect/>
          </a:stretch>
        </p:blipFill>
        <p:spPr bwMode="auto">
          <a:xfrm>
            <a:off x="755650" y="1341438"/>
            <a:ext cx="76327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7111" name="Text Box 4"/>
          <p:cNvSpPr txBox="1">
            <a:spLocks noChangeArrowheads="1"/>
          </p:cNvSpPr>
          <p:nvPr/>
        </p:nvSpPr>
        <p:spPr bwMode="auto">
          <a:xfrm>
            <a:off x="5364163" y="6308725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Michael Black, Brown University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229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6AB74F0-B308-4136-A3C9-68F0D7B3CE2E}" type="slidenum">
              <a:rPr lang="en-US" smtClean="0">
                <a:solidFill>
                  <a:srgbClr val="003366"/>
                </a:solidFill>
              </a:rPr>
              <a:pPr/>
              <a:t>5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8378825" cy="376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331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25D53971-1E1F-4858-8D8D-6D2A374040D5}" type="slidenum">
              <a:rPr lang="en-US" smtClean="0">
                <a:solidFill>
                  <a:srgbClr val="003366"/>
                </a:solidFill>
              </a:rPr>
              <a:pPr/>
              <a:t>6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331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88" y="1341438"/>
            <a:ext cx="8378825" cy="462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012F35AC-A3CF-4722-ADF9-0C42891EA329}" type="slidenum">
              <a:rPr lang="en-US" smtClean="0">
                <a:solidFill>
                  <a:srgbClr val="003366"/>
                </a:solidFill>
              </a:rPr>
              <a:pPr/>
              <a:t>7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434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19213"/>
            <a:ext cx="8342313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E522C211-6469-4416-9A07-D7709FC16BA3}" type="slidenum">
              <a:rPr lang="en-US" smtClean="0">
                <a:solidFill>
                  <a:srgbClr val="003366"/>
                </a:solidFill>
              </a:rPr>
              <a:pPr/>
              <a:t>8</a:t>
            </a:fld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Fourier transform</a:t>
            </a:r>
          </a:p>
        </p:txBody>
      </p:sp>
      <p:pic>
        <p:nvPicPr>
          <p:cNvPr id="1536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341438"/>
            <a:ext cx="8456613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Fourier transform</a:t>
            </a:r>
          </a:p>
        </p:txBody>
      </p:sp>
      <p:sp>
        <p:nvSpPr>
          <p:cNvPr id="102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CS 484, Fall 2016</a:t>
            </a:r>
            <a:endParaRPr lang="en-US">
              <a:solidFill>
                <a:srgbClr val="003366"/>
              </a:solidFill>
            </a:endParaRPr>
          </a:p>
        </p:txBody>
      </p:sp>
      <p:sp>
        <p:nvSpPr>
          <p:cNvPr id="103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mtClean="0">
                <a:solidFill>
                  <a:srgbClr val="003366"/>
                </a:solidFill>
              </a:rPr>
              <a:t>©2016, Selim Aksoy</a:t>
            </a:r>
            <a:endParaRPr lang="en-US" smtClean="0">
              <a:solidFill>
                <a:srgbClr val="003366"/>
              </a:solidFill>
            </a:endParaRPr>
          </a:p>
        </p:txBody>
      </p:sp>
      <p:sp>
        <p:nvSpPr>
          <p:cNvPr id="103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8CB7A661-D47C-4D82-9DD5-A9EACE500F40}" type="slidenum">
              <a:rPr lang="en-US" smtClean="0">
                <a:solidFill>
                  <a:srgbClr val="003366"/>
                </a:solidFill>
              </a:rPr>
              <a:pPr/>
              <a:t>9</a:t>
            </a:fld>
            <a:endParaRPr lang="en-US" smtClean="0">
              <a:solidFill>
                <a:srgbClr val="003366"/>
              </a:solidFill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268413"/>
            <a:ext cx="4505325" cy="450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Text Box 3"/>
          <p:cNvSpPr txBox="1">
            <a:spLocks noChangeArrowheads="1"/>
          </p:cNvSpPr>
          <p:nvPr/>
        </p:nvSpPr>
        <p:spPr bwMode="auto">
          <a:xfrm>
            <a:off x="179388" y="1196975"/>
            <a:ext cx="43211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>
                <a:solidFill>
                  <a:srgbClr val="003366"/>
                </a:solidFill>
                <a:cs typeface="Tahoma" pitchFamily="34" charset="0"/>
              </a:rPr>
              <a:t>To get some sense of what basis elements look like, we plot a basis element --- or rather, its real part ---</a:t>
            </a:r>
            <a:br>
              <a:rPr lang="en-US">
                <a:solidFill>
                  <a:srgbClr val="003366"/>
                </a:solidFill>
                <a:cs typeface="Tahoma" pitchFamily="34" charset="0"/>
              </a:rPr>
            </a:br>
            <a:r>
              <a:rPr lang="en-US">
                <a:solidFill>
                  <a:srgbClr val="003366"/>
                </a:solidFill>
                <a:cs typeface="Tahoma" pitchFamily="34" charset="0"/>
              </a:rPr>
              <a:t>as a function of x,y for some fixed u, v. We get a function that is constant when (ux+vy) is constant. The magnitude of the vector (u, v) gives a frequency, and its direction gives an orientation. The function is a sinusoid with this frequency along the direction, and constant perpendicular to the direction.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187450" y="4292600"/>
            <a:ext cx="2514600" cy="2043113"/>
            <a:chOff x="480" y="2937"/>
            <a:chExt cx="1584" cy="1287"/>
          </a:xfrm>
        </p:grpSpPr>
        <p:grpSp>
          <p:nvGrpSpPr>
            <p:cNvPr id="1036" name="Group 5"/>
            <p:cNvGrpSpPr>
              <a:grpSpLocks/>
            </p:cNvGrpSpPr>
            <p:nvPr/>
          </p:nvGrpSpPr>
          <p:grpSpPr bwMode="auto">
            <a:xfrm>
              <a:off x="480" y="2976"/>
              <a:ext cx="1248" cy="1248"/>
              <a:chOff x="480" y="2832"/>
              <a:chExt cx="1248" cy="1248"/>
            </a:xfrm>
          </p:grpSpPr>
          <p:sp>
            <p:nvSpPr>
              <p:cNvPr id="1041" name="Line 6"/>
              <p:cNvSpPr>
                <a:spLocks noChangeShapeType="1"/>
              </p:cNvSpPr>
              <p:nvPr/>
            </p:nvSpPr>
            <p:spPr bwMode="auto">
              <a:xfrm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7"/>
              <p:cNvSpPr>
                <a:spLocks noChangeShapeType="1"/>
              </p:cNvSpPr>
              <p:nvPr/>
            </p:nvSpPr>
            <p:spPr bwMode="auto">
              <a:xfrm rot="-5400000">
                <a:off x="1104" y="283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Rectangle 8"/>
              <p:cNvSpPr>
                <a:spLocks noChangeArrowheads="1"/>
              </p:cNvSpPr>
              <p:nvPr/>
            </p:nvSpPr>
            <p:spPr bwMode="auto">
              <a:xfrm>
                <a:off x="480" y="2832"/>
                <a:ext cx="1248" cy="124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7" name="Oval 9"/>
            <p:cNvSpPr>
              <a:spLocks noChangeArrowheads="1"/>
            </p:cNvSpPr>
            <p:nvPr/>
          </p:nvSpPr>
          <p:spPr bwMode="auto">
            <a:xfrm>
              <a:off x="1152" y="3456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Oval 10"/>
            <p:cNvSpPr>
              <a:spLocks noChangeArrowheads="1"/>
            </p:cNvSpPr>
            <p:nvPr/>
          </p:nvSpPr>
          <p:spPr bwMode="auto">
            <a:xfrm>
              <a:off x="1008" y="3648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11"/>
            <p:cNvSpPr>
              <a:spLocks noChangeArrowheads="1"/>
            </p:cNvSpPr>
            <p:nvPr/>
          </p:nvSpPr>
          <p:spPr bwMode="auto">
            <a:xfrm>
              <a:off x="1584" y="341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u</a:t>
              </a:r>
            </a:p>
          </p:txBody>
        </p:sp>
        <p:sp>
          <p:nvSpPr>
            <p:cNvPr id="1040" name="Rectangle 12"/>
            <p:cNvSpPr>
              <a:spLocks noChangeArrowheads="1"/>
            </p:cNvSpPr>
            <p:nvPr/>
          </p:nvSpPr>
          <p:spPr bwMode="auto">
            <a:xfrm>
              <a:off x="960" y="293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>
                  <a:latin typeface="Times" pitchFamily="-65" charset="0"/>
                </a:rPr>
                <a:t>v</a:t>
              </a:r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200" y="3120"/>
            <a:ext cx="864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6" name="Equation" r:id="rId4" imgW="545760" imgH="203040" progId="Equation.3">
                    <p:embed/>
                  </p:oleObj>
                </mc:Choice>
                <mc:Fallback>
                  <p:oleObj name="Equation" r:id="rId4" imgW="545760" imgH="203040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0" y="3120"/>
                          <a:ext cx="864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914" y="3648"/>
            <a:ext cx="763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7" name="Equation" r:id="rId6" imgW="482400" imgH="203040" progId="Equation.3">
                    <p:embed/>
                  </p:oleObj>
                </mc:Choice>
                <mc:Fallback>
                  <p:oleObj name="Equation" r:id="rId6" imgW="482400" imgH="203040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14" y="3648"/>
                          <a:ext cx="763" cy="3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Text Box 4"/>
          <p:cNvSpPr txBox="1">
            <a:spLocks noChangeArrowheads="1"/>
          </p:cNvSpPr>
          <p:nvPr/>
        </p:nvSpPr>
        <p:spPr bwMode="auto">
          <a:xfrm>
            <a:off x="5364163" y="6237288"/>
            <a:ext cx="3429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GB" sz="1200">
                <a:solidFill>
                  <a:srgbClr val="003366"/>
                </a:solidFill>
              </a:rPr>
              <a:t>Adapted from Antonio Torralba</a:t>
            </a:r>
            <a:endParaRPr lang="en-US" sz="1200">
              <a:solidFill>
                <a:srgbClr val="0033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s) =\int_{- \infty}^{\infty} f(x) e^{-i2\pi s x} dx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f(x)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153"/>
</p:tagLst>
</file>

<file path=ppt/theme/theme1.xml><?xml version="1.0" encoding="utf-8"?>
<a:theme xmlns:a="http://schemas.openxmlformats.org/drawingml/2006/main" name="cs484_template">
  <a:themeElements>
    <a:clrScheme name="cs484_templat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s484_templat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s484_templat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484_templat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484_templat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cs484_template</Template>
  <TotalTime>2599</TotalTime>
  <Words>1147</Words>
  <Application>Microsoft Office PowerPoint</Application>
  <PresentationFormat>On-screen Show (4:3)</PresentationFormat>
  <Paragraphs>277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cs484_template</vt:lpstr>
      <vt:lpstr>Equation</vt:lpstr>
      <vt:lpstr>Image</vt:lpstr>
      <vt:lpstr>Filtering – Part II</vt:lpstr>
      <vt:lpstr>Fourier theory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Fourier transform</vt:lpstr>
      <vt:lpstr>Convolution theorem</vt:lpstr>
      <vt:lpstr>Frequency domain filtering</vt:lpstr>
      <vt:lpstr>Frequency domain filtering</vt:lpstr>
      <vt:lpstr>Frequency domain filtering</vt:lpstr>
      <vt:lpstr>Smoothing frequency domain filters</vt:lpstr>
      <vt:lpstr>Smoothing frequency domain filters</vt:lpstr>
      <vt:lpstr>Sharpening frequency domain filters</vt:lpstr>
      <vt:lpstr>Sharpening frequency domain filters</vt:lpstr>
      <vt:lpstr>Sharpening frequency domain filters</vt:lpstr>
      <vt:lpstr>Template matching</vt:lpstr>
      <vt:lpstr>Template matching</vt:lpstr>
      <vt:lpstr>Template matching</vt:lpstr>
      <vt:lpstr>Template matching</vt:lpstr>
      <vt:lpstr>Template matching</vt:lpstr>
      <vt:lpstr>Resizing images</vt:lpstr>
      <vt:lpstr>Resizing images</vt:lpstr>
      <vt:lpstr>Resizing images</vt:lpstr>
      <vt:lpstr>Resizing images</vt:lpstr>
      <vt:lpstr>Resizing images</vt:lpstr>
      <vt:lpstr>Sampling and aliasing</vt:lpstr>
      <vt:lpstr>Sampling and aliasing</vt:lpstr>
      <vt:lpstr>Sampling and aliasing</vt:lpstr>
      <vt:lpstr>Gaussian pyramids</vt:lpstr>
      <vt:lpstr>Gaussian pyramids</vt:lpstr>
      <vt:lpstr>Gaussian pyramids</vt:lpstr>
    </vt:vector>
  </TitlesOfParts>
  <Company>Bilkent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Filtering</dc:title>
  <dc:creator>Selim Aksoy</dc:creator>
  <cp:lastModifiedBy>Selim Aksoy</cp:lastModifiedBy>
  <cp:revision>69</cp:revision>
  <dcterms:created xsi:type="dcterms:W3CDTF">2007-02-15T15:07:31Z</dcterms:created>
  <dcterms:modified xsi:type="dcterms:W3CDTF">2016-10-12T04:14:53Z</dcterms:modified>
</cp:coreProperties>
</file>