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50" r:id="rId1"/>
  </p:sldMasterIdLst>
  <p:notesMasterIdLst>
    <p:notesMasterId r:id="rId57"/>
  </p:notesMasterIdLst>
  <p:handoutMasterIdLst>
    <p:handoutMasterId r:id="rId58"/>
  </p:handoutMasterIdLst>
  <p:sldIdLst>
    <p:sldId id="256" r:id="rId2"/>
    <p:sldId id="257" r:id="rId3"/>
    <p:sldId id="258" r:id="rId4"/>
    <p:sldId id="276" r:id="rId5"/>
    <p:sldId id="277" r:id="rId6"/>
    <p:sldId id="267" r:id="rId7"/>
    <p:sldId id="266" r:id="rId8"/>
    <p:sldId id="259" r:id="rId9"/>
    <p:sldId id="270" r:id="rId10"/>
    <p:sldId id="342" r:id="rId11"/>
    <p:sldId id="340" r:id="rId12"/>
    <p:sldId id="341" r:id="rId13"/>
    <p:sldId id="343" r:id="rId14"/>
    <p:sldId id="344" r:id="rId15"/>
    <p:sldId id="345" r:id="rId16"/>
    <p:sldId id="263" r:id="rId17"/>
    <p:sldId id="271" r:id="rId18"/>
    <p:sldId id="264" r:id="rId19"/>
    <p:sldId id="278" r:id="rId20"/>
    <p:sldId id="332" r:id="rId21"/>
    <p:sldId id="272" r:id="rId22"/>
    <p:sldId id="280" r:id="rId23"/>
    <p:sldId id="283" r:id="rId24"/>
    <p:sldId id="284" r:id="rId25"/>
    <p:sldId id="288" r:id="rId26"/>
    <p:sldId id="286" r:id="rId27"/>
    <p:sldId id="287" r:id="rId28"/>
    <p:sldId id="281" r:id="rId29"/>
    <p:sldId id="282" r:id="rId30"/>
    <p:sldId id="273" r:id="rId31"/>
    <p:sldId id="279" r:id="rId32"/>
    <p:sldId id="274" r:id="rId33"/>
    <p:sldId id="294" r:id="rId34"/>
    <p:sldId id="289" r:id="rId35"/>
    <p:sldId id="290" r:id="rId36"/>
    <p:sldId id="293" r:id="rId37"/>
    <p:sldId id="275" r:id="rId38"/>
    <p:sldId id="298" r:id="rId39"/>
    <p:sldId id="299" r:id="rId40"/>
    <p:sldId id="300" r:id="rId41"/>
    <p:sldId id="303" r:id="rId42"/>
    <p:sldId id="301" r:id="rId43"/>
    <p:sldId id="307" r:id="rId44"/>
    <p:sldId id="309" r:id="rId45"/>
    <p:sldId id="308" r:id="rId46"/>
    <p:sldId id="306" r:id="rId47"/>
    <p:sldId id="305" r:id="rId48"/>
    <p:sldId id="260" r:id="rId49"/>
    <p:sldId id="322" r:id="rId50"/>
    <p:sldId id="323" r:id="rId51"/>
    <p:sldId id="324" r:id="rId52"/>
    <p:sldId id="325" r:id="rId53"/>
    <p:sldId id="339" r:id="rId54"/>
    <p:sldId id="330" r:id="rId55"/>
    <p:sldId id="331" r:id="rId5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66"/>
    <a:srgbClr val="336699"/>
    <a:srgbClr val="004B96"/>
    <a:srgbClr val="0000CC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0" autoAdjust="0"/>
    <p:restoredTop sz="94591" autoAdjust="0"/>
  </p:normalViewPr>
  <p:slideViewPr>
    <p:cSldViewPr showGuides="1">
      <p:cViewPr varScale="1">
        <p:scale>
          <a:sx n="94" d="100"/>
          <a:sy n="94" d="100"/>
        </p:scale>
        <p:origin x="-22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AA9E0163-C765-4E69-B8A9-2F31E856B4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164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34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5DECF5F-5AA8-4FAE-B9B7-E1F1D0271E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3431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687388" y="3500438"/>
            <a:ext cx="7773987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81075"/>
            <a:ext cx="7772400" cy="2232025"/>
          </a:xfrm>
        </p:spPr>
        <p:txBody>
          <a:bodyPr anchorCtr="1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789363"/>
            <a:ext cx="7773988" cy="2376487"/>
          </a:xfrm>
        </p:spPr>
        <p:txBody>
          <a:bodyPr anchorCtr="1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4213" y="6381750"/>
            <a:ext cx="1905000" cy="323850"/>
          </a:xfrm>
        </p:spPr>
        <p:txBody>
          <a:bodyPr/>
          <a:lstStyle>
            <a:lvl1pPr>
              <a:defRPr sz="1400" smtClean="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2613" y="6381750"/>
            <a:ext cx="28956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1613" y="6381750"/>
            <a:ext cx="1905000" cy="323850"/>
          </a:xfr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8E65A9D-2079-437D-B632-F72D37DF48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41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1FC8D-510E-401E-A274-0B0E164E3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1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188913"/>
            <a:ext cx="2124075" cy="61198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188913"/>
            <a:ext cx="6219825" cy="61198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E1414-E915-4875-832A-8D052F23F5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638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F108C-0FF5-47B0-AAF3-B25A9CE44B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477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BB120-556A-4681-8C69-D25F656B1E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06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1719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4E56E-F1F0-466D-8956-93BFA67EE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27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F8FE2-77F3-41E7-A6E8-065A729BE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442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EA2BB-A721-4FEF-8049-4A797D060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35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31B6D-1B05-4F8B-931D-7B4EE00D28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94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88663-0D99-4614-8011-B36BAAD06D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653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BCF2E-C78C-4938-9837-1B2539A5A4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46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88913"/>
            <a:ext cx="84963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341438"/>
            <a:ext cx="8496300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3908" name="Line 4"/>
          <p:cNvSpPr>
            <a:spLocks noChangeShapeType="1"/>
          </p:cNvSpPr>
          <p:nvPr/>
        </p:nvSpPr>
        <p:spPr bwMode="auto">
          <a:xfrm>
            <a:off x="323850" y="1196975"/>
            <a:ext cx="8496300" cy="0"/>
          </a:xfrm>
          <a:prstGeom prst="line">
            <a:avLst/>
          </a:prstGeom>
          <a:noFill/>
          <a:ln w="9525">
            <a:solidFill>
              <a:srgbClr val="6699CC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38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r>
              <a:rPr lang="en-US" smtClean="0"/>
              <a:t>CS 484, Fall 2016</a:t>
            </a:r>
            <a:endParaRPr lang="en-US"/>
          </a:p>
        </p:txBody>
      </p:sp>
      <p:sp>
        <p:nvSpPr>
          <p:cNvPr id="1239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2613" y="6418263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3366"/>
                </a:solidFill>
                <a:cs typeface="Tahoma" pitchFamily="34" charset="0"/>
              </a:defRPr>
            </a:lvl1pPr>
          </a:lstStyle>
          <a:p>
            <a:pPr>
              <a:defRPr/>
            </a:pPr>
            <a:r>
              <a:rPr lang="en-US" smtClean="0"/>
              <a:t>©2016, Selim Aksoy</a:t>
            </a:r>
            <a:endParaRPr lang="en-US"/>
          </a:p>
        </p:txBody>
      </p:sp>
      <p:sp>
        <p:nvSpPr>
          <p:cNvPr id="1239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15150" y="6418263"/>
            <a:ext cx="1905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03366"/>
                </a:solidFill>
              </a:defRPr>
            </a:lvl1pPr>
          </a:lstStyle>
          <a:p>
            <a:pPr>
              <a:defRPr/>
            </a:pPr>
            <a:fld id="{DC750BFA-5B82-4133-80C8-43302BD60D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9900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36699"/>
        </a:buClr>
        <a:buSzPct val="60000"/>
        <a:buFont typeface="Wingdings" pitchFamily="2" charset="2"/>
        <a:buChar char="n"/>
        <a:defRPr sz="2800">
          <a:solidFill>
            <a:srgbClr val="003366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90000"/>
        </a:buClr>
        <a:buSzPct val="55000"/>
        <a:buFont typeface="Wingdings" pitchFamily="2" charset="2"/>
        <a:buChar char="n"/>
        <a:defRPr sz="2400">
          <a:solidFill>
            <a:srgbClr val="0033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4B96"/>
        </a:buClr>
        <a:buSzPct val="50000"/>
        <a:buFont typeface="Wingdings" pitchFamily="2" charset="2"/>
        <a:buChar char="n"/>
        <a:defRPr sz="2000">
          <a:solidFill>
            <a:srgbClr val="0033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>
          <a:solidFill>
            <a:srgbClr val="0033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wmf"/><Relationship Id="rId4" Type="http://schemas.openxmlformats.org/officeDocument/2006/relationships/image" Target="../media/image51.w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 Analysis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Selim Aksoy</a:t>
            </a:r>
          </a:p>
          <a:p>
            <a:pPr eaLnBrk="1" hangingPunct="1"/>
            <a:r>
              <a:rPr lang="en-US" smtClean="0"/>
              <a:t>Department of Computer Engineering</a:t>
            </a:r>
          </a:p>
          <a:p>
            <a:pPr eaLnBrk="1" hangingPunct="1"/>
            <a:r>
              <a:rPr lang="en-US" smtClean="0"/>
              <a:t>Bilkent University</a:t>
            </a:r>
          </a:p>
          <a:p>
            <a:pPr eaLnBrk="1" hangingPunct="1"/>
            <a:r>
              <a:rPr lang="en-US" smtClean="0"/>
              <a:t>saksoy@cs.bilkent.edu.tr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229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229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4EF4D167-5CA8-4037-8AF8-AF3C57CD13EF}" type="slidenum">
              <a:rPr lang="en-US" smtClean="0">
                <a:solidFill>
                  <a:srgbClr val="003366"/>
                </a:solidFill>
              </a:rPr>
              <a:pPr/>
              <a:t>10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22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Structural approaches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5429250"/>
            <a:ext cx="9144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eaLnBrk="1" hangingPunct="1">
              <a:defRPr/>
            </a:pPr>
            <a:r>
              <a:rPr lang="en-US" kern="0" dirty="0">
                <a:solidFill>
                  <a:srgbClr val="003366"/>
                </a:solidFill>
              </a:rPr>
              <a:t>A structural texture analysis method </a:t>
            </a:r>
            <a:r>
              <a:rPr lang="en-US" dirty="0">
                <a:solidFill>
                  <a:srgbClr val="003366"/>
                </a:solidFill>
              </a:rPr>
              <a:t>that involves detecting interesting elements in the image, matching elements with their neighbors, and grouping the elements.</a:t>
            </a:r>
          </a:p>
        </p:txBody>
      </p:sp>
      <p:sp>
        <p:nvSpPr>
          <p:cNvPr id="12295" name="Text Box 9"/>
          <p:cNvSpPr txBox="1">
            <a:spLocks noChangeArrowheads="1"/>
          </p:cNvSpPr>
          <p:nvPr/>
        </p:nvSpPr>
        <p:spPr bwMode="auto">
          <a:xfrm>
            <a:off x="0" y="6072188"/>
            <a:ext cx="914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T. Leung, J. Malik, “Detecting, Localizing and Grouping Repeated Scene Elements from an Image”, ECCV 2004</a:t>
            </a:r>
          </a:p>
        </p:txBody>
      </p:sp>
      <p:pic>
        <p:nvPicPr>
          <p:cNvPr id="122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223963"/>
            <a:ext cx="380047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1428750"/>
            <a:ext cx="3214688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3286125"/>
            <a:ext cx="3324225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Structural approaches</a:t>
            </a:r>
          </a:p>
        </p:txBody>
      </p:sp>
      <p:sp>
        <p:nvSpPr>
          <p:cNvPr id="13315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3316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331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E5DE5F6-B65E-4BB4-A228-887FA5AF70B1}" type="slidenum">
              <a:rPr lang="en-US" smtClean="0">
                <a:solidFill>
                  <a:srgbClr val="003366"/>
                </a:solidFill>
              </a:rPr>
              <a:pPr/>
              <a:t>11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1331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1214438"/>
            <a:ext cx="55340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7950" y="5286375"/>
            <a:ext cx="8928100" cy="63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0"/>
              </a:spcBef>
              <a:buClr>
                <a:srgbClr val="336699"/>
              </a:buClr>
              <a:buSzPct val="60000"/>
              <a:buFont typeface="Wingdings" pitchFamily="2" charset="2"/>
              <a:buNone/>
              <a:defRPr/>
            </a:pPr>
            <a:r>
              <a:rPr lang="en-US" sz="1600" kern="0" dirty="0">
                <a:solidFill>
                  <a:srgbClr val="003366"/>
                </a:solidFill>
                <a:latin typeface="+mn-lt"/>
              </a:rPr>
              <a:t>A method that involves the detection of interest points, clustering of these points, voting for consistent lattice unit proposals, and iterative fitting of a lattice structure.</a:t>
            </a:r>
          </a:p>
        </p:txBody>
      </p:sp>
      <p:sp>
        <p:nvSpPr>
          <p:cNvPr id="13320" name="Text Box 9"/>
          <p:cNvSpPr txBox="1">
            <a:spLocks noChangeArrowheads="1"/>
          </p:cNvSpPr>
          <p:nvPr/>
        </p:nvSpPr>
        <p:spPr bwMode="auto">
          <a:xfrm>
            <a:off x="0" y="591661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M. Park, et al., “Deformed Lattice Detection in Real-World Images Using Mean-Shift Belief Propagation”, IEEE Trans. On Pattern Analysis and Machine Intelligence, 2009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Structural approaches</a:t>
            </a:r>
          </a:p>
        </p:txBody>
      </p:sp>
      <p:sp>
        <p:nvSpPr>
          <p:cNvPr id="14339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4340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434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89AA068-75F8-4018-8970-716D94195D85}" type="slidenum">
              <a:rPr lang="en-US" smtClean="0">
                <a:solidFill>
                  <a:srgbClr val="003366"/>
                </a:solidFill>
              </a:rPr>
              <a:pPr/>
              <a:t>12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143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0"/>
            <a:ext cx="4313238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4438"/>
            <a:ext cx="4425950" cy="437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7950" y="5643563"/>
            <a:ext cx="89281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spcBef>
                <a:spcPts val="0"/>
              </a:spcBef>
              <a:buClr>
                <a:srgbClr val="336699"/>
              </a:buClr>
              <a:buSzPct val="60000"/>
              <a:buFont typeface="Wingdings" pitchFamily="2" charset="2"/>
              <a:buNone/>
              <a:defRPr/>
            </a:pPr>
            <a:r>
              <a:rPr lang="en-US" sz="1600" kern="0" dirty="0">
                <a:solidFill>
                  <a:srgbClr val="003366"/>
                </a:solidFill>
                <a:latin typeface="+mn-lt"/>
              </a:rPr>
              <a:t>Examples from two different structural texture analysis methods.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0" y="600075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M. Park, et al., “Deformed Lattice Detection in Real-World Images Using Mean-Shift Belief Propagation”, IEEE Trans. On Pattern Analysis and Machine Intelligence, 2009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Structural approaches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5364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9F115A2-AB0A-45E4-841C-A63147B4C4F4}" type="slidenum">
              <a:rPr lang="en-US" smtClean="0">
                <a:solidFill>
                  <a:srgbClr val="003366"/>
                </a:solidFill>
              </a:rPr>
              <a:pPr/>
              <a:t>13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42875" y="4214813"/>
            <a:ext cx="367823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0"/>
              </a:spcBef>
              <a:buClr>
                <a:srgbClr val="336699"/>
              </a:buClr>
              <a:buSzPct val="60000"/>
              <a:buFont typeface="Wingdings" pitchFamily="2" charset="2"/>
              <a:buNone/>
              <a:defRPr/>
            </a:pPr>
            <a:r>
              <a:rPr lang="en-US" sz="1600" kern="0" dirty="0">
                <a:solidFill>
                  <a:srgbClr val="003366"/>
                </a:solidFill>
                <a:latin typeface="+mn-lt"/>
              </a:rPr>
              <a:t>A method that involves forming a hierarchical representation of the image and searching for </a:t>
            </a:r>
            <a:r>
              <a:rPr lang="en-US" sz="1600" kern="0" dirty="0" err="1">
                <a:solidFill>
                  <a:srgbClr val="003366"/>
                </a:solidFill>
                <a:latin typeface="+mn-lt"/>
              </a:rPr>
              <a:t>texels</a:t>
            </a:r>
            <a:r>
              <a:rPr lang="en-US" sz="1600" kern="0" dirty="0">
                <a:solidFill>
                  <a:srgbClr val="003366"/>
                </a:solidFill>
                <a:latin typeface="+mn-lt"/>
              </a:rPr>
              <a:t> within this hierarchy.</a:t>
            </a:r>
          </a:p>
        </p:txBody>
      </p:sp>
      <p:sp>
        <p:nvSpPr>
          <p:cNvPr id="15367" name="Text Box 9"/>
          <p:cNvSpPr txBox="1">
            <a:spLocks noChangeArrowheads="1"/>
          </p:cNvSpPr>
          <p:nvPr/>
        </p:nvSpPr>
        <p:spPr bwMode="auto">
          <a:xfrm>
            <a:off x="71438" y="5429250"/>
            <a:ext cx="3714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N. Ahuja, S. Todorovic, “Extracting Texels in 2.1D Natural Textures”, ICCV 2007</a:t>
            </a:r>
          </a:p>
        </p:txBody>
      </p:sp>
      <p:pic>
        <p:nvPicPr>
          <p:cNvPr id="153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1500188"/>
            <a:ext cx="3727450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1214438"/>
            <a:ext cx="5357812" cy="250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3786188"/>
            <a:ext cx="3516312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3786188"/>
            <a:ext cx="1722437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Structural approaches</a:t>
            </a:r>
          </a:p>
        </p:txBody>
      </p:sp>
      <p:sp>
        <p:nvSpPr>
          <p:cNvPr id="16387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6388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6389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FCCA50F-CAB7-46BE-99F2-3B63CB3D8019}" type="slidenum">
              <a:rPr lang="en-US" smtClean="0">
                <a:solidFill>
                  <a:srgbClr val="003366"/>
                </a:solidFill>
              </a:rPr>
              <a:pPr/>
              <a:t>14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6390" name="Text Box 9"/>
          <p:cNvSpPr txBox="1">
            <a:spLocks noChangeArrowheads="1"/>
          </p:cNvSpPr>
          <p:nvPr/>
        </p:nvSpPr>
        <p:spPr bwMode="auto">
          <a:xfrm>
            <a:off x="0" y="5976938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I. Z. Yalniz, S. Aksoy, “Unsupervised Detection and Localization of Structural Textures Using Projection Profiles”, Pattern Recognition, 2010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15900" y="5143500"/>
            <a:ext cx="8713788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0"/>
              </a:spcBef>
              <a:buClr>
                <a:srgbClr val="336699"/>
              </a:buClr>
              <a:buSzPct val="60000"/>
              <a:buFont typeface="Wingdings" pitchFamily="2" charset="2"/>
              <a:buNone/>
              <a:defRPr/>
            </a:pPr>
            <a:r>
              <a:rPr lang="en-US" sz="1600" kern="0" dirty="0">
                <a:solidFill>
                  <a:srgbClr val="003366"/>
                </a:solidFill>
                <a:latin typeface="+mn-lt"/>
              </a:rPr>
              <a:t>A method for localization of natural structural textures using multi-orientation and multi-scale regularity analysis of </a:t>
            </a:r>
            <a:r>
              <a:rPr lang="en-US" sz="1600" kern="0" dirty="0" err="1">
                <a:solidFill>
                  <a:srgbClr val="003366"/>
                </a:solidFill>
                <a:latin typeface="+mn-lt"/>
              </a:rPr>
              <a:t>textons</a:t>
            </a:r>
            <a:r>
              <a:rPr lang="en-US" sz="1600" kern="0" dirty="0">
                <a:solidFill>
                  <a:srgbClr val="003366"/>
                </a:solidFill>
                <a:latin typeface="+mn-lt"/>
              </a:rPr>
              <a:t> detected using </a:t>
            </a:r>
            <a:r>
              <a:rPr lang="en-US" sz="1600" kern="0" dirty="0" err="1">
                <a:solidFill>
                  <a:srgbClr val="003366"/>
                </a:solidFill>
                <a:latin typeface="+mn-lt"/>
              </a:rPr>
              <a:t>Laplacian</a:t>
            </a:r>
            <a:r>
              <a:rPr lang="en-US" sz="1600" kern="0" dirty="0">
                <a:solidFill>
                  <a:srgbClr val="003366"/>
                </a:solidFill>
                <a:latin typeface="+mn-lt"/>
              </a:rPr>
              <a:t> of Gaussian filters (top: orientation estimates, bottom: scale estimates).</a:t>
            </a:r>
          </a:p>
        </p:txBody>
      </p:sp>
      <p:grpSp>
        <p:nvGrpSpPr>
          <p:cNvPr id="16392" name="Group 12"/>
          <p:cNvGrpSpPr>
            <a:grpSpLocks/>
          </p:cNvGrpSpPr>
          <p:nvPr/>
        </p:nvGrpSpPr>
        <p:grpSpPr bwMode="auto">
          <a:xfrm>
            <a:off x="0" y="1214438"/>
            <a:ext cx="2857500" cy="1911350"/>
            <a:chOff x="71438" y="1231190"/>
            <a:chExt cx="2857488" cy="1912058"/>
          </a:xfrm>
        </p:grpSpPr>
        <p:pic>
          <p:nvPicPr>
            <p:cNvPr id="1639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38" y="1231190"/>
              <a:ext cx="2857488" cy="19120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395" name="Rectangle 11"/>
            <p:cNvSpPr>
              <a:spLocks noChangeArrowheads="1"/>
            </p:cNvSpPr>
            <p:nvPr/>
          </p:nvSpPr>
          <p:spPr bwMode="auto">
            <a:xfrm>
              <a:off x="1965960" y="2194560"/>
              <a:ext cx="962966" cy="948688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39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2232025"/>
            <a:ext cx="7215187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Structural approaches</a:t>
            </a:r>
          </a:p>
        </p:txBody>
      </p:sp>
      <p:sp>
        <p:nvSpPr>
          <p:cNvPr id="1741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741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6F1B123-E1B1-4FF9-9963-E382F35B0E4F}" type="slidenum">
              <a:rPr lang="en-US" smtClean="0">
                <a:solidFill>
                  <a:srgbClr val="003366"/>
                </a:solidFill>
              </a:rPr>
              <a:pPr/>
              <a:t>15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174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0188"/>
            <a:ext cx="91440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43250"/>
            <a:ext cx="9155113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Text Box 9"/>
          <p:cNvSpPr txBox="1">
            <a:spLocks noChangeArrowheads="1"/>
          </p:cNvSpPr>
          <p:nvPr/>
        </p:nvSpPr>
        <p:spPr bwMode="auto">
          <a:xfrm>
            <a:off x="0" y="55721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I. Z. Yalniz, S. Aksoy, “Unsupervised Detection and Localization of Structural Textures Using Projection Profiles”, Pattern Recognition, 2010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15900" y="4857750"/>
            <a:ext cx="8713788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ts val="0"/>
              </a:spcBef>
              <a:buClr>
                <a:srgbClr val="336699"/>
              </a:buClr>
              <a:buSzPct val="60000"/>
              <a:defRPr/>
            </a:pPr>
            <a:r>
              <a:rPr lang="en-US" sz="1600" kern="0" dirty="0">
                <a:solidFill>
                  <a:srgbClr val="003366"/>
                </a:solidFill>
              </a:rPr>
              <a:t>Examples of natural structural texture detection in images taken from Google Earth (top: input images, bottom: localized structural textures).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843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843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EEBF391-CEEC-4DB4-8C8A-40D128EB64CC}" type="slidenum">
              <a:rPr lang="en-US" smtClean="0">
                <a:solidFill>
                  <a:srgbClr val="003366"/>
                </a:solidFill>
              </a:rPr>
              <a:pPr/>
              <a:t>16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Statistical approaches</a:t>
            </a:r>
          </a:p>
        </p:txBody>
      </p:sp>
      <p:sp>
        <p:nvSpPr>
          <p:cNvPr id="1843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Usually, segmenting out the texels is difficult or even impossible in real images.</a:t>
            </a:r>
          </a:p>
          <a:p>
            <a:pPr eaLnBrk="1" hangingPunct="1"/>
            <a:r>
              <a:rPr lang="en-US" smtClean="0"/>
              <a:t>Instead, numeric quantities or statistics that describe a texture can be computed from the gray tones or colors themselves.</a:t>
            </a:r>
          </a:p>
          <a:p>
            <a:pPr eaLnBrk="1" hangingPunct="1"/>
            <a:r>
              <a:rPr lang="en-US" smtClean="0"/>
              <a:t>This approach can be less intuitive, but is computationally efficient and often works well.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945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886EF04B-C489-4450-8640-AB33D3BBAEA3}" type="slidenum">
              <a:rPr lang="en-US" smtClean="0">
                <a:solidFill>
                  <a:srgbClr val="003366"/>
                </a:solidFill>
              </a:rPr>
              <a:pPr/>
              <a:t>17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Statistical approaches</a:t>
            </a:r>
          </a:p>
        </p:txBody>
      </p:sp>
      <p:sp>
        <p:nvSpPr>
          <p:cNvPr id="1946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Some statistical approaches for texture: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Edge density and direction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Co-occurrence matrices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Local binary patterns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Statistical moments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Autocorrelation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Markov random fields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Autoregressive models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Mathematical morphology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Interest points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Fourier power spectrum</a:t>
            </a:r>
          </a:p>
          <a:p>
            <a:pPr lvl="1" eaLnBrk="1" hangingPunct="1">
              <a:lnSpc>
                <a:spcPct val="90000"/>
              </a:lnSpc>
            </a:pPr>
            <a:r>
              <a:rPr lang="en-US" smtClean="0"/>
              <a:t>Gabor filters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048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48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176754A-3455-49DD-AD64-0D3C01D681F5}" type="slidenum">
              <a:rPr lang="en-US" smtClean="0">
                <a:solidFill>
                  <a:srgbClr val="003366"/>
                </a:solidFill>
              </a:rPr>
              <a:pPr/>
              <a:t>18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density and direction</a:t>
            </a:r>
          </a:p>
        </p:txBody>
      </p:sp>
      <p:sp>
        <p:nvSpPr>
          <p:cNvPr id="2048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Use an edge detector as the first step in texture analysis.</a:t>
            </a:r>
          </a:p>
          <a:p>
            <a:pPr eaLnBrk="1" hangingPunct="1"/>
            <a:r>
              <a:rPr lang="en-US" smtClean="0"/>
              <a:t>The number of edge pixels in a fixed-size region tells us how busy that region is.</a:t>
            </a:r>
          </a:p>
          <a:p>
            <a:pPr eaLnBrk="1" hangingPunct="1"/>
            <a:r>
              <a:rPr lang="en-US" smtClean="0"/>
              <a:t>The directions of the edges also help characterize the texture.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150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150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82C426A-BCC3-455B-9DC5-220766993C17}" type="slidenum">
              <a:rPr lang="en-US" smtClean="0">
                <a:solidFill>
                  <a:srgbClr val="003366"/>
                </a:solidFill>
              </a:rPr>
              <a:pPr/>
              <a:t>19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15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density and direction</a:t>
            </a:r>
          </a:p>
        </p:txBody>
      </p:sp>
      <p:sp>
        <p:nvSpPr>
          <p:cNvPr id="215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Edge-based texture measures:</a:t>
            </a:r>
          </a:p>
          <a:p>
            <a:pPr lvl="1" eaLnBrk="1" hangingPunct="1"/>
            <a:r>
              <a:rPr lang="en-US" smtClean="0"/>
              <a:t>Edgeness per unit area</a:t>
            </a:r>
          </a:p>
          <a:p>
            <a:pPr lvl="2" eaLnBrk="1" hangingPunct="1">
              <a:buFont typeface="Wingdings" pitchFamily="2" charset="2"/>
              <a:buNone/>
            </a:pPr>
            <a:r>
              <a:rPr lang="en-US" smtClean="0"/>
              <a:t>F</a:t>
            </a:r>
            <a:r>
              <a:rPr lang="en-US" baseline="-25000" smtClean="0"/>
              <a:t>edgeness</a:t>
            </a:r>
            <a:r>
              <a:rPr lang="en-US" smtClean="0"/>
              <a:t> =  | { p |  gradient_magnitude(p) </a:t>
            </a:r>
            <a:r>
              <a:rPr lang="en-US" smtClean="0">
                <a:sym typeface="Symbol" pitchFamily="18" charset="2"/>
              </a:rPr>
              <a:t></a:t>
            </a:r>
            <a:r>
              <a:rPr lang="en-US" smtClean="0"/>
              <a:t> threshold } | / N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mtClean="0"/>
              <a:t>	where N is the size of the unit area.</a:t>
            </a:r>
          </a:p>
          <a:p>
            <a:pPr lvl="1" eaLnBrk="1" hangingPunct="1"/>
            <a:r>
              <a:rPr lang="en-US" smtClean="0"/>
              <a:t>Edge magnitude and direction histograms</a:t>
            </a:r>
          </a:p>
          <a:p>
            <a:pPr lvl="2" eaLnBrk="1" hangingPunct="1">
              <a:buFont typeface="Wingdings" pitchFamily="2" charset="2"/>
              <a:buNone/>
            </a:pPr>
            <a:r>
              <a:rPr lang="en-US" smtClean="0"/>
              <a:t>F</a:t>
            </a:r>
            <a:r>
              <a:rPr lang="en-US" baseline="-25000" smtClean="0"/>
              <a:t>magdir</a:t>
            </a:r>
            <a:r>
              <a:rPr lang="en-US" smtClean="0"/>
              <a:t> = ( H</a:t>
            </a:r>
            <a:r>
              <a:rPr lang="en-US" baseline="-25000" smtClean="0"/>
              <a:t>magnitude</a:t>
            </a:r>
            <a:r>
              <a:rPr lang="en-US" smtClean="0"/>
              <a:t>, H</a:t>
            </a:r>
            <a:r>
              <a:rPr lang="en-US" baseline="-25000" smtClean="0"/>
              <a:t>direction</a:t>
            </a:r>
            <a:r>
              <a:rPr lang="en-US" smtClean="0"/>
              <a:t> )</a:t>
            </a:r>
          </a:p>
          <a:p>
            <a:pPr lvl="1" eaLnBrk="1" hangingPunct="1">
              <a:buFont typeface="Wingdings" pitchFamily="2" charset="2"/>
              <a:buNone/>
            </a:pPr>
            <a:r>
              <a:rPr lang="en-US" smtClean="0"/>
              <a:t>	where these are the normalized histograms of gradient magnitudes and gradient directions, respectively.</a:t>
            </a:r>
          </a:p>
          <a:p>
            <a:pPr eaLnBrk="1" hangingPunct="1"/>
            <a:r>
              <a:rPr lang="en-US" smtClean="0"/>
              <a:t>Two histograms can be compared by computing their L</a:t>
            </a:r>
            <a:r>
              <a:rPr lang="en-US" baseline="-25000" smtClean="0"/>
              <a:t>1</a:t>
            </a:r>
            <a:r>
              <a:rPr lang="en-US" smtClean="0"/>
              <a:t> or L</a:t>
            </a:r>
            <a:r>
              <a:rPr lang="en-US" baseline="-25000" smtClean="0"/>
              <a:t>2</a:t>
            </a:r>
            <a:r>
              <a:rPr lang="en-US" smtClean="0"/>
              <a:t> distance.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0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189014E-D144-4F49-8987-39DF2FA204D2}" type="slidenum">
              <a:rPr lang="en-US" smtClean="0">
                <a:solidFill>
                  <a:srgbClr val="003366"/>
                </a:solidFill>
              </a:rPr>
              <a:pPr/>
              <a:t>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496300" cy="2374900"/>
          </a:xfrm>
        </p:spPr>
        <p:txBody>
          <a:bodyPr/>
          <a:lstStyle/>
          <a:p>
            <a:pPr eaLnBrk="1" hangingPunct="1"/>
            <a:r>
              <a:rPr lang="en-US" smtClean="0"/>
              <a:t>An important approach to image description is to quantify its texture content.</a:t>
            </a:r>
          </a:p>
          <a:p>
            <a:pPr eaLnBrk="1" hangingPunct="1"/>
            <a:r>
              <a:rPr lang="en-US" smtClean="0"/>
              <a:t>Texture gives us information about the spatial arrangement of the colors or intensities in an image.</a:t>
            </a:r>
          </a:p>
        </p:txBody>
      </p:sp>
      <p:grpSp>
        <p:nvGrpSpPr>
          <p:cNvPr id="4103" name="Group 8"/>
          <p:cNvGrpSpPr>
            <a:grpSpLocks/>
          </p:cNvGrpSpPr>
          <p:nvPr/>
        </p:nvGrpSpPr>
        <p:grpSpPr bwMode="auto">
          <a:xfrm>
            <a:off x="523875" y="3716338"/>
            <a:ext cx="8096250" cy="2643187"/>
            <a:chOff x="330" y="2296"/>
            <a:chExt cx="5100" cy="1665"/>
          </a:xfrm>
        </p:grpSpPr>
        <p:pic>
          <p:nvPicPr>
            <p:cNvPr id="410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" y="3793"/>
              <a:ext cx="5100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5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" y="2296"/>
              <a:ext cx="4374" cy="1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6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3" y="3566"/>
              <a:ext cx="4013" cy="1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253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253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68BBACD-2F3B-4425-8A8F-0195A702F509}" type="slidenum">
              <a:rPr lang="en-US" smtClean="0">
                <a:solidFill>
                  <a:srgbClr val="003366"/>
                </a:solidFill>
              </a:rPr>
              <a:pPr/>
              <a:t>20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Edge texture</a:t>
            </a:r>
          </a:p>
        </p:txBody>
      </p:sp>
      <p:pic>
        <p:nvPicPr>
          <p:cNvPr id="2253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96975"/>
            <a:ext cx="444182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825" y="1196975"/>
            <a:ext cx="4340225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242888" y="5805488"/>
            <a:ext cx="86582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003366"/>
                </a:solidFill>
              </a:rPr>
              <a:t>Satellite images sorted according to the amount of land development (left). Properties of the arrangements of line segments can be used to model the organization in an area (right).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C9E4822-2D9F-4F0B-A0BB-243DDCCDDEE4}" type="slidenum">
              <a:rPr lang="en-US" smtClean="0">
                <a:solidFill>
                  <a:srgbClr val="003366"/>
                </a:solidFill>
              </a:rPr>
              <a:pPr/>
              <a:t>21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2355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Co-occurrence, in general form, can be specified in a matrix of relative frequencies P(i, j; d, 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/>
              <a:t>) with which two texture elements separated by distance d at orientation 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/>
              <a:t> occur in the image, one with property i and the other with property j.</a:t>
            </a:r>
          </a:p>
          <a:p>
            <a:pPr eaLnBrk="1" hangingPunct="1"/>
            <a:r>
              <a:rPr lang="en-US" smtClean="0"/>
              <a:t>In gray level co-occurrence, as a special case, texture elements are pixels and properties are gray levels.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457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458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7479FC1-82C3-4AE2-9BD0-95A5D0A63DC6}" type="slidenum">
              <a:rPr lang="en-US" smtClean="0">
                <a:solidFill>
                  <a:srgbClr val="003366"/>
                </a:solidFill>
              </a:rPr>
              <a:pPr/>
              <a:t>22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spatial relationship can also be specified as a displacement vector (dr, dc) where dr is a displacement in rows and dc is a displacement in columns.</a:t>
            </a:r>
          </a:p>
          <a:p>
            <a:pPr eaLnBrk="1" hangingPunct="1"/>
            <a:r>
              <a:rPr lang="en-US" smtClean="0"/>
              <a:t>For a particular displacement, the resulting square matrix can be normalized by dividing each entry by the number of elements used to compute that matrix.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560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BF337AA-E671-41FF-8747-EF504D8DA9DF}" type="slidenum">
              <a:rPr lang="en-US" smtClean="0">
                <a:solidFill>
                  <a:srgbClr val="003366"/>
                </a:solidFill>
              </a:rPr>
              <a:pPr/>
              <a:t>23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560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pic>
        <p:nvPicPr>
          <p:cNvPr id="2560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268413"/>
            <a:ext cx="4392613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0" y="3605213"/>
            <a:ext cx="4999038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844675"/>
            <a:ext cx="2447925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662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662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049B815-964F-4E46-B11C-434AED2C8D33}" type="slidenum">
              <a:rPr lang="en-US" smtClean="0">
                <a:solidFill>
                  <a:srgbClr val="003366"/>
                </a:solidFill>
              </a:rPr>
              <a:pPr/>
              <a:t>24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If a texture is coarse and the distance d used to compute the co-occurrence matrix is small compared to the sizes of the texture elements, pairs of pixels at separation d should usually have similar gray levels.</a:t>
            </a:r>
          </a:p>
          <a:p>
            <a:pPr eaLnBrk="1" hangingPunct="1"/>
            <a:r>
              <a:rPr lang="en-US" sz="2400" smtClean="0"/>
              <a:t>This means that high values in the matrix P(i, j; d, </a:t>
            </a:r>
            <a:r>
              <a:rPr lang="el-GR" sz="2400" smtClean="0">
                <a:cs typeface="Tahoma" pitchFamily="34" charset="0"/>
              </a:rPr>
              <a:t>θ</a:t>
            </a:r>
            <a:r>
              <a:rPr lang="en-US" sz="2400" smtClean="0"/>
              <a:t>) should be concentrated on or near its main diagonal.</a:t>
            </a:r>
          </a:p>
          <a:p>
            <a:pPr eaLnBrk="1" hangingPunct="1"/>
            <a:r>
              <a:rPr lang="en-US" sz="2400" smtClean="0"/>
              <a:t>Conversely, for a fine texture, if d is comparable to the texture element size, then the gray levels of points separated by d should often be quite different, so that values in P(i, j; d, </a:t>
            </a:r>
            <a:r>
              <a:rPr lang="el-GR" sz="2400" smtClean="0">
                <a:cs typeface="Tahoma" pitchFamily="34" charset="0"/>
              </a:rPr>
              <a:t>θ</a:t>
            </a:r>
            <a:r>
              <a:rPr lang="en-US" sz="2400" smtClean="0"/>
              <a:t>) should be spread out relatively uniformly.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76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76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916E11C-694E-4441-8946-2BBECF7BB91D}" type="slidenum">
              <a:rPr lang="en-US" smtClean="0">
                <a:solidFill>
                  <a:srgbClr val="003366"/>
                </a:solidFill>
              </a:rPr>
              <a:pPr/>
              <a:t>25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Similarly, if a texture is directional, i.e., coarser in one direction than another, the degree of spread of the values about the main diagonal in P(i, j; d, 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/>
              <a:t>) should vary with the orientation 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/>
              <a:t>.</a:t>
            </a:r>
          </a:p>
          <a:p>
            <a:pPr eaLnBrk="1" hangingPunct="1"/>
            <a:r>
              <a:rPr lang="en-US" smtClean="0"/>
              <a:t>Thus texture directionality can be analyzed by comparing spread measures of P(i, j; d, </a:t>
            </a:r>
            <a:r>
              <a:rPr lang="el-GR" smtClean="0">
                <a:cs typeface="Tahoma" pitchFamily="34" charset="0"/>
              </a:rPr>
              <a:t>θ</a:t>
            </a:r>
            <a:r>
              <a:rPr lang="en-US" smtClean="0"/>
              <a:t>) for various orientations.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867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86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E1F0B1D-DBFD-40BB-9286-6CE678932FB4}" type="slidenum">
              <a:rPr lang="en-US" smtClean="0">
                <a:solidFill>
                  <a:srgbClr val="003366"/>
                </a:solidFill>
              </a:rPr>
              <a:pPr/>
              <a:t>26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86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pic>
        <p:nvPicPr>
          <p:cNvPr id="286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628775"/>
            <a:ext cx="8431213" cy="394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2969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970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E75B462-D592-44C3-8F53-448224EC54EC}" type="slidenum">
              <a:rPr lang="en-US" smtClean="0">
                <a:solidFill>
                  <a:srgbClr val="003366"/>
                </a:solidFill>
              </a:rPr>
              <a:pPr/>
              <a:t>27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2970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 order to use the information contained in co-occurrence matrices, Haralick et al. (SMC 1973) defined 14 statistical features that capture textural characteristics such as homogeneity, contrast, organized structure, and complexity.</a:t>
            </a:r>
          </a:p>
          <a:p>
            <a:pPr eaLnBrk="1" hangingPunct="1"/>
            <a:r>
              <a:rPr lang="en-US" smtClean="0"/>
              <a:t>Zucker and Terzopoulos (CGIP 1980) suggested using a chi-square statistical test to select the values of d that have the most structure for a given class of images.</a:t>
            </a:r>
          </a:p>
        </p:txBody>
      </p:sp>
      <p:pic>
        <p:nvPicPr>
          <p:cNvPr id="2970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13" y="5373688"/>
            <a:ext cx="4243387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07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07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A6A90DE-D0F2-40C3-B499-F7813065176D}" type="slidenum">
              <a:rPr lang="en-US" smtClean="0">
                <a:solidFill>
                  <a:srgbClr val="003366"/>
                </a:solidFill>
              </a:rPr>
              <a:pPr/>
              <a:t>28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07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grpSp>
        <p:nvGrpSpPr>
          <p:cNvPr id="30726" name="Group 8"/>
          <p:cNvGrpSpPr>
            <a:grpSpLocks/>
          </p:cNvGrpSpPr>
          <p:nvPr/>
        </p:nvGrpSpPr>
        <p:grpSpPr bwMode="auto">
          <a:xfrm>
            <a:off x="233363" y="1323975"/>
            <a:ext cx="8675687" cy="5418138"/>
            <a:chOff x="147" y="834"/>
            <a:chExt cx="5465" cy="3413"/>
          </a:xfrm>
        </p:grpSpPr>
        <p:pic>
          <p:nvPicPr>
            <p:cNvPr id="30727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0" y="834"/>
              <a:ext cx="3419" cy="2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8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" y="3096"/>
              <a:ext cx="5465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29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3278"/>
              <a:ext cx="1996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0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3431"/>
              <a:ext cx="1536" cy="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174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174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82BB230-EE3B-46E2-BBAD-56041EF136B2}" type="slidenum">
              <a:rPr lang="en-US" smtClean="0">
                <a:solidFill>
                  <a:srgbClr val="003366"/>
                </a:solidFill>
              </a:rPr>
              <a:pPr/>
              <a:t>29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Co-occurrence matrices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5084763"/>
            <a:ext cx="8928100" cy="14398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600" smtClean="0"/>
              <a:t>	Example building groups (first column), the contrast features for 0 and 67.5 degree orientations (second and third columns), and the chi-square features for 0 and 67.5 degree orientations (fourth and fifth columns). X-axes represent inter-pixel distances of 1 to 60. The features at a particular orientation exhibit a periodic structure as a function of distance if the neighborhood contains a regular arrangement of buildings along that direction. On the other hand, features are very similar for different orientations if there is no particular arrangement in the neighborhood.</a:t>
            </a:r>
          </a:p>
        </p:txBody>
      </p:sp>
      <p:pic>
        <p:nvPicPr>
          <p:cNvPr id="3175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" y="1268413"/>
            <a:ext cx="7021513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12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12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52594B70-E23F-4CA7-B21A-7E4512ADDABC}" type="slidenum">
              <a:rPr lang="en-US" smtClean="0">
                <a:solidFill>
                  <a:srgbClr val="003366"/>
                </a:solidFill>
              </a:rPr>
              <a:pPr/>
              <a:t>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sp>
        <p:nvSpPr>
          <p:cNvPr id="512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Although no formal definition of texture exists, intuitively it can be defined as the uniformity, density, coarseness, roughness, regularity, intensity and directionality of discrete tonal features and their spatial relationships.</a:t>
            </a:r>
          </a:p>
          <a:p>
            <a:pPr eaLnBrk="1" hangingPunct="1"/>
            <a:r>
              <a:rPr lang="en-US" smtClean="0"/>
              <a:t>Texture is commonly found in natural scenes, particularly in outdoor scenes containing both natural and man-made objects.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277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277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5830066-89A2-429D-B0B9-11A8304258F3}" type="slidenum">
              <a:rPr lang="en-US" smtClean="0">
                <a:solidFill>
                  <a:srgbClr val="003366"/>
                </a:solidFill>
              </a:rPr>
              <a:pPr/>
              <a:t>30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Local binary patterns</a:t>
            </a:r>
          </a:p>
        </p:txBody>
      </p:sp>
      <p:sp>
        <p:nvSpPr>
          <p:cNvPr id="327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For each pixel p, create an 8-bit number </a:t>
            </a:r>
            <a:r>
              <a:rPr lang="en-US" smtClean="0">
                <a:solidFill>
                  <a:schemeClr val="hlink"/>
                </a:solidFill>
              </a:rPr>
              <a:t>b</a:t>
            </a:r>
            <a:r>
              <a:rPr lang="en-US" baseline="-25000" smtClean="0">
                <a:solidFill>
                  <a:schemeClr val="hlink"/>
                </a:solidFill>
              </a:rPr>
              <a:t>1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2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3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4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5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6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7</a:t>
            </a:r>
            <a:r>
              <a:rPr lang="en-US" smtClean="0">
                <a:solidFill>
                  <a:schemeClr val="hlink"/>
                </a:solidFill>
              </a:rPr>
              <a:t> b</a:t>
            </a:r>
            <a:r>
              <a:rPr lang="en-US" baseline="-25000" smtClean="0">
                <a:solidFill>
                  <a:schemeClr val="hlink"/>
                </a:solidFill>
              </a:rPr>
              <a:t>8</a:t>
            </a:r>
            <a:r>
              <a:rPr lang="en-US" smtClean="0"/>
              <a:t>, where b</a:t>
            </a:r>
            <a:r>
              <a:rPr lang="en-US" baseline="-25000" smtClean="0"/>
              <a:t>i</a:t>
            </a:r>
            <a:r>
              <a:rPr lang="en-US" smtClean="0"/>
              <a:t> = 0 if neighbor i has value less than or equal to p’s value and 1 otherwise.</a:t>
            </a:r>
          </a:p>
          <a:p>
            <a:pPr eaLnBrk="1" hangingPunct="1"/>
            <a:r>
              <a:rPr lang="en-US" smtClean="0"/>
              <a:t>Represent the texture in the image (or a region) by the histogram of these numbers.</a:t>
            </a:r>
          </a:p>
        </p:txBody>
      </p:sp>
      <p:sp>
        <p:nvSpPr>
          <p:cNvPr id="32775" name="Text Box 5"/>
          <p:cNvSpPr txBox="1">
            <a:spLocks noChangeArrowheads="1"/>
          </p:cNvSpPr>
          <p:nvPr/>
        </p:nvSpPr>
        <p:spPr bwMode="auto">
          <a:xfrm>
            <a:off x="5580063" y="4906963"/>
            <a:ext cx="2193925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hlink"/>
                </a:solidFill>
              </a:rPr>
              <a:t>1 1 1 1 1 1 0 0</a:t>
            </a:r>
          </a:p>
        </p:txBody>
      </p:sp>
      <p:sp>
        <p:nvSpPr>
          <p:cNvPr id="32776" name="Line 6"/>
          <p:cNvSpPr>
            <a:spLocks noChangeShapeType="1"/>
          </p:cNvSpPr>
          <p:nvPr/>
        </p:nvSpPr>
        <p:spPr bwMode="auto">
          <a:xfrm>
            <a:off x="4427538" y="5157788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2777" name="Text Box 11"/>
          <p:cNvSpPr txBox="1">
            <a:spLocks noChangeArrowheads="1"/>
          </p:cNvSpPr>
          <p:nvPr/>
        </p:nvSpPr>
        <p:spPr bwMode="auto">
          <a:xfrm>
            <a:off x="1547813" y="3752850"/>
            <a:ext cx="20875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003366"/>
                </a:solidFill>
              </a:rPr>
              <a:t>  </a:t>
            </a:r>
            <a:r>
              <a:rPr lang="en-US">
                <a:solidFill>
                  <a:srgbClr val="003366"/>
                </a:solidFill>
              </a:rPr>
              <a:t>1        2        3</a:t>
            </a:r>
          </a:p>
        </p:txBody>
      </p:sp>
      <p:sp>
        <p:nvSpPr>
          <p:cNvPr id="32778" name="Text Box 12"/>
          <p:cNvSpPr txBox="1">
            <a:spLocks noChangeArrowheads="1"/>
          </p:cNvSpPr>
          <p:nvPr/>
        </p:nvSpPr>
        <p:spPr bwMode="auto">
          <a:xfrm>
            <a:off x="3708400" y="5013325"/>
            <a:ext cx="3095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3366"/>
                </a:solidFill>
              </a:rPr>
              <a:t>4</a:t>
            </a:r>
          </a:p>
        </p:txBody>
      </p:sp>
      <p:sp>
        <p:nvSpPr>
          <p:cNvPr id="32779" name="Text Box 13"/>
          <p:cNvSpPr txBox="1">
            <a:spLocks noChangeArrowheads="1"/>
          </p:cNvSpPr>
          <p:nvPr/>
        </p:nvSpPr>
        <p:spPr bwMode="auto">
          <a:xfrm>
            <a:off x="1547813" y="6157913"/>
            <a:ext cx="20875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3366"/>
                </a:solidFill>
              </a:rPr>
              <a:t>   7        6        5</a:t>
            </a:r>
          </a:p>
        </p:txBody>
      </p:sp>
      <p:sp>
        <p:nvSpPr>
          <p:cNvPr id="32780" name="Text Box 14"/>
          <p:cNvSpPr txBox="1">
            <a:spLocks noChangeArrowheads="1"/>
          </p:cNvSpPr>
          <p:nvPr/>
        </p:nvSpPr>
        <p:spPr bwMode="auto">
          <a:xfrm>
            <a:off x="1116013" y="5013325"/>
            <a:ext cx="309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003366"/>
                </a:solidFill>
              </a:rPr>
              <a:t>8</a:t>
            </a:r>
          </a:p>
        </p:txBody>
      </p:sp>
      <p:graphicFrame>
        <p:nvGraphicFramePr>
          <p:cNvPr id="162851" name="Group 35"/>
          <p:cNvGraphicFramePr>
            <a:graphicFrameLocks noGrp="1"/>
          </p:cNvGraphicFramePr>
          <p:nvPr/>
        </p:nvGraphicFramePr>
        <p:xfrm>
          <a:off x="1547813" y="4221163"/>
          <a:ext cx="2089150" cy="1873251"/>
        </p:xfrm>
        <a:graphic>
          <a:graphicData uri="http://schemas.openxmlformats.org/drawingml/2006/table">
            <a:tbl>
              <a:tblPr/>
              <a:tblGrid>
                <a:gridCol w="696912"/>
                <a:gridCol w="695325"/>
                <a:gridCol w="696913"/>
              </a:tblGrid>
              <a:tr h="625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100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101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103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40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ahoma" pitchFamily="34" charset="0"/>
                        </a:rPr>
                        <a:t>50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80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50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60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336699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ahoma" pitchFamily="34" charset="0"/>
                        </a:rPr>
                        <a:t>90</a:t>
                      </a:r>
                    </a:p>
                  </a:txBody>
                  <a:tcPr marL="90000" marR="90000" marT="46800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37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37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C0E0B09-14B3-4CDA-AC41-8FBC15A585F7}" type="slidenum">
              <a:rPr lang="en-US" smtClean="0">
                <a:solidFill>
                  <a:srgbClr val="003366"/>
                </a:solidFill>
              </a:rPr>
              <a:pPr/>
              <a:t>31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Local binary patterns</a:t>
            </a:r>
          </a:p>
        </p:txBody>
      </p:sp>
      <p:sp>
        <p:nvSpPr>
          <p:cNvPr id="3379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fixed neighborhoods were later extended to multi-scale circularly symmetric neighbor sets.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Texture primitives detected by the LBP:</a:t>
            </a:r>
          </a:p>
        </p:txBody>
      </p:sp>
      <p:pic>
        <p:nvPicPr>
          <p:cNvPr id="3379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163" y="2301875"/>
            <a:ext cx="5526087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63" y="4797425"/>
            <a:ext cx="6721475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48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48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3070B7A-F80C-4C39-9F6A-CDBCCBF7E4CD}" type="slidenum">
              <a:rPr lang="en-US" smtClean="0">
                <a:solidFill>
                  <a:srgbClr val="003366"/>
                </a:solidFill>
              </a:rPr>
              <a:pPr/>
              <a:t>32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48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Autocorrelation</a:t>
            </a:r>
          </a:p>
        </p:txBody>
      </p:sp>
      <p:sp>
        <p:nvSpPr>
          <p:cNvPr id="348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autocorrelation function of an image can be used to</a:t>
            </a:r>
          </a:p>
          <a:p>
            <a:pPr lvl="1" eaLnBrk="1" hangingPunct="1"/>
            <a:r>
              <a:rPr lang="en-US" smtClean="0"/>
              <a:t>detect repetitive patterns of texture elements, and</a:t>
            </a:r>
          </a:p>
          <a:p>
            <a:pPr lvl="1" eaLnBrk="1" hangingPunct="1"/>
            <a:r>
              <a:rPr lang="en-US" smtClean="0"/>
              <a:t>describe the fineness/coarseness of the texture.</a:t>
            </a:r>
          </a:p>
          <a:p>
            <a:pPr eaLnBrk="1" hangingPunct="1"/>
            <a:r>
              <a:rPr lang="en-US" smtClean="0"/>
              <a:t>The autocorrelation function </a:t>
            </a:r>
            <a:r>
              <a:rPr lang="en-US" smtClean="0">
                <a:sym typeface="Symbol" pitchFamily="18" charset="2"/>
              </a:rPr>
              <a:t></a:t>
            </a:r>
            <a:r>
              <a:rPr lang="en-US" smtClean="0"/>
              <a:t>(dr,dc) for displacement d=(dr,dc) is given by</a:t>
            </a:r>
          </a:p>
        </p:txBody>
      </p:sp>
      <p:grpSp>
        <p:nvGrpSpPr>
          <p:cNvPr id="34823" name="Group 7"/>
          <p:cNvGrpSpPr>
            <a:grpSpLocks/>
          </p:cNvGrpSpPr>
          <p:nvPr/>
        </p:nvGrpSpPr>
        <p:grpSpPr bwMode="auto">
          <a:xfrm>
            <a:off x="973138" y="4221163"/>
            <a:ext cx="6911975" cy="1655762"/>
            <a:chOff x="612" y="2750"/>
            <a:chExt cx="4354" cy="1043"/>
          </a:xfrm>
        </p:grpSpPr>
        <p:pic>
          <p:nvPicPr>
            <p:cNvPr id="3482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1067"/>
            <a:stretch>
              <a:fillRect/>
            </a:stretch>
          </p:blipFill>
          <p:spPr bwMode="auto">
            <a:xfrm>
              <a:off x="612" y="2750"/>
              <a:ext cx="4354" cy="1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0" y="2787"/>
              <a:ext cx="70" cy="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58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58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A21A0562-789B-4520-96EE-C3832A640E78}" type="slidenum">
              <a:rPr lang="en-US" smtClean="0">
                <a:solidFill>
                  <a:srgbClr val="003366"/>
                </a:solidFill>
              </a:rPr>
              <a:pPr/>
              <a:t>33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Autocorrelation</a:t>
            </a:r>
          </a:p>
        </p:txBody>
      </p:sp>
      <p:sp>
        <p:nvSpPr>
          <p:cNvPr id="358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Interpreting autocorrelation:</a:t>
            </a:r>
          </a:p>
          <a:p>
            <a:pPr lvl="1" eaLnBrk="1" hangingPunct="1"/>
            <a:r>
              <a:rPr lang="en-US" smtClean="0"/>
              <a:t>Coarse texture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 function drops off slowly</a:t>
            </a:r>
          </a:p>
          <a:p>
            <a:pPr lvl="1" eaLnBrk="1" hangingPunct="1"/>
            <a:r>
              <a:rPr lang="en-US" smtClean="0"/>
              <a:t>Fine texture </a:t>
            </a:r>
            <a:r>
              <a:rPr lang="en-US" smtClean="0">
                <a:sym typeface="Wingdings" pitchFamily="2" charset="2"/>
              </a:rPr>
              <a:t> </a:t>
            </a:r>
            <a:r>
              <a:rPr lang="en-US" smtClean="0"/>
              <a:t>function drops off rapidly</a:t>
            </a:r>
          </a:p>
          <a:p>
            <a:pPr lvl="1" eaLnBrk="1" hangingPunct="1"/>
            <a:r>
              <a:rPr lang="en-US" smtClean="0"/>
              <a:t>Can drop differently for r and c</a:t>
            </a:r>
          </a:p>
          <a:p>
            <a:pPr lvl="1" eaLnBrk="1" hangingPunct="1"/>
            <a:r>
              <a:rPr lang="en-US" smtClean="0"/>
              <a:t>Regular textures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 function will have peaks and valleys; peaks can repeat far away from [0,0]</a:t>
            </a:r>
          </a:p>
          <a:p>
            <a:pPr lvl="1" eaLnBrk="1" hangingPunct="1"/>
            <a:r>
              <a:rPr lang="en-US" smtClean="0"/>
              <a:t>Random textures </a:t>
            </a:r>
            <a:r>
              <a:rPr lang="en-US" smtClean="0">
                <a:sym typeface="Wingdings" pitchFamily="2" charset="2"/>
              </a:rPr>
              <a:t></a:t>
            </a:r>
            <a:r>
              <a:rPr lang="en-US" smtClean="0"/>
              <a:t> only peak at [0,0]; breadth of peak gives the size of the texture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686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686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ED20FFB-90E3-498E-8C43-7AD8C31BA0A0}" type="slidenum">
              <a:rPr lang="en-US" smtClean="0">
                <a:solidFill>
                  <a:srgbClr val="003366"/>
                </a:solidFill>
              </a:rPr>
              <a:pPr/>
              <a:t>34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Fourier power spectrum</a:t>
            </a:r>
          </a:p>
        </p:txBody>
      </p:sp>
      <p:sp>
        <p:nvSpPr>
          <p:cNvPr id="3687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autocorrelation function is related to the power spectrum of the Fourier transform.</a:t>
            </a:r>
          </a:p>
          <a:p>
            <a:pPr eaLnBrk="1" hangingPunct="1"/>
            <a:r>
              <a:rPr lang="en-US" smtClean="0"/>
              <a:t>The power spectrum contains texture information because</a:t>
            </a:r>
          </a:p>
          <a:p>
            <a:pPr lvl="1" eaLnBrk="1" hangingPunct="1"/>
            <a:r>
              <a:rPr lang="en-US" smtClean="0"/>
              <a:t>prominent peaks in the spectrum give the principal direction of the texture patterns,</a:t>
            </a:r>
          </a:p>
          <a:p>
            <a:pPr lvl="1" eaLnBrk="1" hangingPunct="1"/>
            <a:r>
              <a:rPr lang="en-US" smtClean="0"/>
              <a:t>location of the peaks gives the fundamental spatial period of the patterns.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789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789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583B27E-441C-45C7-93CC-A074FA026E36}" type="slidenum">
              <a:rPr lang="en-US" smtClean="0">
                <a:solidFill>
                  <a:srgbClr val="003366"/>
                </a:solidFill>
              </a:rPr>
              <a:pPr/>
              <a:t>35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78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Fourier power spectrum</a:t>
            </a:r>
          </a:p>
        </p:txBody>
      </p:sp>
      <p:pic>
        <p:nvPicPr>
          <p:cNvPr id="3789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425" y="5229225"/>
            <a:ext cx="315912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25" y="5300663"/>
            <a:ext cx="3122613" cy="111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6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power spectrum, represented in polar coordinates, can be integrated over regions bounded by circular rings (for frequency content) and wedges (for orientation content).</a:t>
            </a:r>
          </a:p>
        </p:txBody>
      </p:sp>
      <p:pic>
        <p:nvPicPr>
          <p:cNvPr id="37897" name="Picture 9" descr="ring_exam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213100"/>
            <a:ext cx="2644775" cy="1990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8" name="Picture 10" descr="wedge_examp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213100"/>
            <a:ext cx="2663825" cy="2005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3891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891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1B3A4F8-0EB9-4A45-B5ED-59CBAF3A4748}" type="slidenum">
              <a:rPr lang="en-US" smtClean="0">
                <a:solidFill>
                  <a:srgbClr val="003366"/>
                </a:solidFill>
              </a:rPr>
              <a:pPr/>
              <a:t>36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Fourier power spectrum</a:t>
            </a:r>
          </a:p>
        </p:txBody>
      </p:sp>
      <p:pic>
        <p:nvPicPr>
          <p:cNvPr id="389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1268413"/>
            <a:ext cx="4087813" cy="558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65400"/>
            <a:ext cx="4895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096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096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1F4CE21-9F24-47CA-95E9-6599AE317989}" type="slidenum">
              <a:rPr lang="en-US" smtClean="0">
                <a:solidFill>
                  <a:srgbClr val="003366"/>
                </a:solidFill>
              </a:rPr>
              <a:pPr/>
              <a:t>37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sp>
        <p:nvSpPr>
          <p:cNvPr id="4096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Gabor representation has been shown to be optimal in the sense of minimizing the joint two-dimensional uncertainty in space and frequency.</a:t>
            </a:r>
          </a:p>
          <a:p>
            <a:pPr eaLnBrk="1" hangingPunct="1"/>
            <a:r>
              <a:rPr lang="en-US" smtClean="0"/>
              <a:t>These filters can be considered as orientation and scale tunable edge and line detectors.</a:t>
            </a:r>
          </a:p>
          <a:p>
            <a:pPr eaLnBrk="1" hangingPunct="1"/>
            <a:r>
              <a:rPr lang="en-US" smtClean="0"/>
              <a:t>Fourier transform achieves localization in either spatial or frequency domain but the Gabor transform achieves simultaneous localization in both spatial and frequency domains.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1987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98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B359880-B69F-48FE-8830-2A581727EA55}" type="slidenum">
              <a:rPr lang="en-US" smtClean="0">
                <a:solidFill>
                  <a:srgbClr val="003366"/>
                </a:solidFill>
              </a:rPr>
              <a:pPr/>
              <a:t>38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19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sp>
        <p:nvSpPr>
          <p:cNvPr id="4199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 2D Gabor function g(x,y) and its Fourier transform G(u,v) can be written as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where                       and                     .</a:t>
            </a:r>
          </a:p>
        </p:txBody>
      </p:sp>
      <p:pic>
        <p:nvPicPr>
          <p:cNvPr id="4199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349500"/>
            <a:ext cx="6943725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5427663"/>
            <a:ext cx="2114550" cy="44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8" y="5445125"/>
            <a:ext cx="211455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301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301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20A9447-1F0E-41D0-BE18-B0FAEA2B74F7}" type="slidenum">
              <a:rPr lang="en-US" smtClean="0">
                <a:solidFill>
                  <a:srgbClr val="003366"/>
                </a:solidFill>
              </a:rPr>
              <a:pPr/>
              <a:t>39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sp>
        <p:nvSpPr>
          <p:cNvPr id="4301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Let U</a:t>
            </a:r>
            <a:r>
              <a:rPr lang="en-US" baseline="-25000" smtClean="0"/>
              <a:t>l</a:t>
            </a:r>
            <a:r>
              <a:rPr lang="en-US" smtClean="0"/>
              <a:t> and U</a:t>
            </a:r>
            <a:r>
              <a:rPr lang="en-US" baseline="-25000" smtClean="0"/>
              <a:t>h</a:t>
            </a:r>
            <a:r>
              <a:rPr lang="en-US" smtClean="0"/>
              <a:t> denote the lower and upper center frequencies of interest, K be the number of orientations, and S be the number of scales, the filter parameters can be selected as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>
              <a:buFont typeface="Wingdings" pitchFamily="2" charset="2"/>
              <a:buNone/>
            </a:pPr>
            <a:r>
              <a:rPr lang="en-US" smtClean="0"/>
              <a:t>	where W = U</a:t>
            </a:r>
            <a:r>
              <a:rPr lang="en-US" baseline="-25000" smtClean="0"/>
              <a:t>h</a:t>
            </a:r>
            <a:r>
              <a:rPr lang="en-US" smtClean="0"/>
              <a:t> and m = 0, 1, …, S-1.</a:t>
            </a:r>
          </a:p>
        </p:txBody>
      </p:sp>
      <p:pic>
        <p:nvPicPr>
          <p:cNvPr id="430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638" y="3213100"/>
            <a:ext cx="732313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14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B24A0B0-3D6B-42B8-9ED3-CF97249D9627}" type="slidenum">
              <a:rPr lang="en-US" smtClean="0">
                <a:solidFill>
                  <a:srgbClr val="003366"/>
                </a:solidFill>
              </a:rPr>
              <a:pPr/>
              <a:t>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pic>
        <p:nvPicPr>
          <p:cNvPr id="6150" name="Picture 4" descr="Bar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74788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5" descr="Bar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74788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6" descr="Fabri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74788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7" descr="Fabri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474788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8" descr="Fabric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33825"/>
            <a:ext cx="1954213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9" descr="Flower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933825"/>
            <a:ext cx="1954212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Picture 10" descr="Flowe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933825"/>
            <a:ext cx="1954212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1" descr="Flower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3933825"/>
            <a:ext cx="1954213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8" name="Text Box 20"/>
          <p:cNvSpPr txBox="1">
            <a:spLocks noChangeArrowheads="1"/>
          </p:cNvSpPr>
          <p:nvPr/>
        </p:nvSpPr>
        <p:spPr bwMode="auto">
          <a:xfrm>
            <a:off x="1042988" y="3429000"/>
            <a:ext cx="71596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Bark                       Bark                        Fabric                     Fabric</a:t>
            </a:r>
          </a:p>
        </p:txBody>
      </p:sp>
      <p:sp>
        <p:nvSpPr>
          <p:cNvPr id="6159" name="Text Box 21"/>
          <p:cNvSpPr txBox="1">
            <a:spLocks noChangeArrowheads="1"/>
          </p:cNvSpPr>
          <p:nvPr/>
        </p:nvSpPr>
        <p:spPr bwMode="auto">
          <a:xfrm>
            <a:off x="971550" y="5870575"/>
            <a:ext cx="73866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Fabric                    Flowers                     Flowers                   Flowers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403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403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4CC26FE-0CE0-4D98-9492-8009202EB94B}" type="slidenum">
              <a:rPr lang="en-US" smtClean="0">
                <a:solidFill>
                  <a:srgbClr val="003366"/>
                </a:solidFill>
              </a:rPr>
              <a:pPr/>
              <a:t>40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403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pic>
        <p:nvPicPr>
          <p:cNvPr id="4403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88" y="1344613"/>
            <a:ext cx="6804025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505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506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0069F85-C9EE-4775-8656-A9FDD74253EA}" type="slidenum">
              <a:rPr lang="en-US" smtClean="0">
                <a:solidFill>
                  <a:srgbClr val="003366"/>
                </a:solidFill>
              </a:rPr>
              <a:pPr/>
              <a:t>41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506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pic>
        <p:nvPicPr>
          <p:cNvPr id="45062" name="Picture 5" descr="gaborMas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268413"/>
            <a:ext cx="5264150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 Box 6"/>
          <p:cNvSpPr txBox="1">
            <a:spLocks noChangeArrowheads="1"/>
          </p:cNvSpPr>
          <p:nvPr/>
        </p:nvSpPr>
        <p:spPr bwMode="auto">
          <a:xfrm>
            <a:off x="468313" y="4097338"/>
            <a:ext cx="1963737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Filters at multiple scales and orientations.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608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608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10CA21F-EF80-4508-A2EC-AFA8A6B3DA83}" type="slidenum">
              <a:rPr lang="en-US" smtClean="0">
                <a:solidFill>
                  <a:srgbClr val="003366"/>
                </a:solidFill>
              </a:rPr>
              <a:pPr/>
              <a:t>42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608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pic>
        <p:nvPicPr>
          <p:cNvPr id="4608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663" y="1341438"/>
            <a:ext cx="6416675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710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710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0A11C6C-0B50-4B7C-B699-E9B44C87B123}" type="slidenum">
              <a:rPr lang="en-US" smtClean="0">
                <a:solidFill>
                  <a:srgbClr val="003366"/>
                </a:solidFill>
              </a:rPr>
              <a:pPr/>
              <a:t>43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710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sp>
        <p:nvSpPr>
          <p:cNvPr id="47110" name="Text Box 5"/>
          <p:cNvSpPr txBox="1">
            <a:spLocks noChangeArrowheads="1"/>
          </p:cNvSpPr>
          <p:nvPr/>
        </p:nvSpPr>
        <p:spPr bwMode="auto">
          <a:xfrm>
            <a:off x="2301875" y="5876925"/>
            <a:ext cx="4538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Gabor filter responses for a satellite image.</a:t>
            </a:r>
          </a:p>
        </p:txBody>
      </p:sp>
      <p:pic>
        <p:nvPicPr>
          <p:cNvPr id="47111" name="Picture 6" descr="centre_gabor_b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1412875"/>
            <a:ext cx="2801937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9" descr="centre_gabor_b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412875"/>
            <a:ext cx="2801937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3" name="Picture 10" descr="centre_rg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2801938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813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813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451EE12-BEB3-4513-90C9-6223494C04C6}" type="slidenum">
              <a:rPr lang="en-US" smtClean="0">
                <a:solidFill>
                  <a:srgbClr val="003366"/>
                </a:solidFill>
              </a:rPr>
              <a:pPr/>
              <a:t>44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81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pic>
        <p:nvPicPr>
          <p:cNvPr id="48134" name="Picture 5" descr="centre_gabor_b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238" y="1412875"/>
            <a:ext cx="2801937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6" descr="centre_gabor_b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1412875"/>
            <a:ext cx="2801937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8" descr="centre_rg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875"/>
            <a:ext cx="2801938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2301875" y="5876925"/>
            <a:ext cx="4538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Gabor filter responses for a satellite image.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49155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8D1689F-FADD-465B-84C0-2BC0705205C3}" type="slidenum">
              <a:rPr lang="en-US" smtClean="0">
                <a:solidFill>
                  <a:srgbClr val="003366"/>
                </a:solidFill>
              </a:rPr>
              <a:pPr/>
              <a:t>45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49157" name="Text Box 3"/>
          <p:cNvSpPr txBox="1">
            <a:spLocks noChangeArrowheads="1"/>
          </p:cNvSpPr>
          <p:nvPr/>
        </p:nvSpPr>
        <p:spPr bwMode="auto">
          <a:xfrm>
            <a:off x="2301875" y="6092825"/>
            <a:ext cx="45386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Gabor filter responses for a satellite image.</a:t>
            </a:r>
          </a:p>
        </p:txBody>
      </p:sp>
      <p:pic>
        <p:nvPicPr>
          <p:cNvPr id="49158" name="Picture 4" descr="dctest_gabor_b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88913"/>
            <a:ext cx="1417638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5" descr="dctest_gabor_b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88913"/>
            <a:ext cx="1417637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6" descr="dctest_gabor_b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88913"/>
            <a:ext cx="1417637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1" name="Picture 7" descr="dctest_rg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88913"/>
            <a:ext cx="1417637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0179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E491E34-6EB2-414D-B36A-9D6AFA5A12B3}" type="slidenum">
              <a:rPr lang="en-US" smtClean="0">
                <a:solidFill>
                  <a:srgbClr val="003366"/>
                </a:solidFill>
              </a:rPr>
              <a:pPr/>
              <a:t>46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122238"/>
            <a:ext cx="8383587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222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222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B07DE49-7058-44B4-B8F2-BF405E5C183B}" type="slidenum">
              <a:rPr lang="en-US" smtClean="0">
                <a:solidFill>
                  <a:srgbClr val="003366"/>
                </a:solidFill>
              </a:rPr>
              <a:pPr/>
              <a:t>47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222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Gabor filters</a:t>
            </a:r>
          </a:p>
        </p:txBody>
      </p:sp>
      <p:pic>
        <p:nvPicPr>
          <p:cNvPr id="5223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1341438"/>
            <a:ext cx="6324600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3251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325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9D6A5A0D-A28E-4A02-ADB3-7F8683441149}" type="slidenum">
              <a:rPr lang="en-US" smtClean="0">
                <a:solidFill>
                  <a:srgbClr val="003366"/>
                </a:solidFill>
              </a:rPr>
              <a:pPr/>
              <a:t>48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32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 synthesis</a:t>
            </a:r>
          </a:p>
        </p:txBody>
      </p:sp>
      <p:sp>
        <p:nvSpPr>
          <p:cNvPr id="532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Goal of </a:t>
            </a:r>
            <a:r>
              <a:rPr lang="en-US" i="1" smtClean="0"/>
              <a:t>texture analysis</a:t>
            </a:r>
            <a:r>
              <a:rPr lang="en-US" smtClean="0"/>
              <a:t>: compare textures and decide if they are similar.</a:t>
            </a:r>
          </a:p>
          <a:p>
            <a:pPr eaLnBrk="1" hangingPunct="1"/>
            <a:r>
              <a:rPr lang="en-US" smtClean="0"/>
              <a:t>Goal of </a:t>
            </a:r>
            <a:r>
              <a:rPr lang="en-US" i="1" smtClean="0"/>
              <a:t>texture synthesis</a:t>
            </a:r>
            <a:r>
              <a:rPr lang="en-US" smtClean="0"/>
              <a:t>: </a:t>
            </a:r>
            <a:r>
              <a:rPr lang="en-GB" smtClean="0"/>
              <a:t>construct large regions of texture from small example images.</a:t>
            </a:r>
          </a:p>
          <a:p>
            <a:pPr eaLnBrk="1" hangingPunct="1"/>
            <a:r>
              <a:rPr lang="en-GB" smtClean="0"/>
              <a:t>It is an important problem for rendering in computer graphics.</a:t>
            </a:r>
          </a:p>
          <a:p>
            <a:pPr eaLnBrk="1" hangingPunct="1"/>
            <a:r>
              <a:rPr lang="en-GB" smtClean="0"/>
              <a:t>Strategy: to think of a texture as a sample from some probability distribution and then to try and obtain other samples from that same distribution.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427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427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00D775C9-CF26-4FF9-895F-BF0E181541BD}" type="slidenum">
              <a:rPr lang="en-US" smtClean="0">
                <a:solidFill>
                  <a:srgbClr val="003366"/>
                </a:solidFill>
              </a:rPr>
              <a:pPr/>
              <a:t>49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42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Neighborhood window</a:t>
            </a:r>
          </a:p>
        </p:txBody>
      </p:sp>
      <p:pic>
        <p:nvPicPr>
          <p:cNvPr id="5427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2" t="19365" r="16130" b="18825"/>
          <a:stretch>
            <a:fillRect/>
          </a:stretch>
        </p:blipFill>
        <p:spPr bwMode="auto">
          <a:xfrm>
            <a:off x="3244850" y="1628775"/>
            <a:ext cx="1612900" cy="1425575"/>
          </a:xfrm>
          <a:prstGeom prst="rect">
            <a:avLst/>
          </a:prstGeom>
          <a:noFill/>
          <a:ln w="9360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7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t="7852" r="6667" b="8385"/>
          <a:stretch>
            <a:fillRect/>
          </a:stretch>
        </p:blipFill>
        <p:spPr bwMode="auto">
          <a:xfrm>
            <a:off x="323850" y="4051300"/>
            <a:ext cx="2654300" cy="1981200"/>
          </a:xfrm>
          <a:prstGeom prst="rect">
            <a:avLst/>
          </a:prstGeom>
          <a:noFill/>
          <a:ln w="9360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t="20309" r="19063" b="18961"/>
          <a:stretch>
            <a:fillRect/>
          </a:stretch>
        </p:blipFill>
        <p:spPr bwMode="auto">
          <a:xfrm>
            <a:off x="1225550" y="2063750"/>
            <a:ext cx="685800" cy="631825"/>
          </a:xfrm>
          <a:prstGeom prst="rect">
            <a:avLst/>
          </a:prstGeom>
          <a:noFill/>
          <a:ln w="9360">
            <a:solidFill>
              <a:srgbClr val="96969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1" name="Rectangle 7"/>
          <p:cNvSpPr>
            <a:spLocks noChangeArrowheads="1"/>
          </p:cNvSpPr>
          <p:nvPr/>
        </p:nvSpPr>
        <p:spPr bwMode="auto">
          <a:xfrm>
            <a:off x="3867150" y="2147888"/>
            <a:ext cx="304800" cy="298450"/>
          </a:xfrm>
          <a:prstGeom prst="rect">
            <a:avLst/>
          </a:prstGeom>
          <a:noFill/>
          <a:ln w="3816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2" name="Line 8"/>
          <p:cNvSpPr>
            <a:spLocks noChangeShapeType="1"/>
          </p:cNvSpPr>
          <p:nvPr/>
        </p:nvSpPr>
        <p:spPr bwMode="auto">
          <a:xfrm flipH="1">
            <a:off x="1425575" y="2466975"/>
            <a:ext cx="2597150" cy="1489075"/>
          </a:xfrm>
          <a:prstGeom prst="line">
            <a:avLst/>
          </a:prstGeom>
          <a:noFill/>
          <a:ln w="38160">
            <a:solidFill>
              <a:srgbClr val="0000FF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219450" y="2144713"/>
            <a:ext cx="2665413" cy="3910012"/>
            <a:chOff x="1992" y="1632"/>
            <a:chExt cx="1679" cy="2463"/>
          </a:xfrm>
        </p:grpSpPr>
        <p:pic>
          <p:nvPicPr>
            <p:cNvPr id="54292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4" t="7852" r="6244" b="8385"/>
            <a:stretch>
              <a:fillRect/>
            </a:stretch>
          </p:blipFill>
          <p:spPr bwMode="auto">
            <a:xfrm>
              <a:off x="1992" y="2818"/>
              <a:ext cx="1680" cy="1278"/>
            </a:xfrm>
            <a:prstGeom prst="rect">
              <a:avLst/>
            </a:prstGeom>
            <a:noFill/>
            <a:ln w="936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293" name="Rectangle 11"/>
            <p:cNvSpPr>
              <a:spLocks noChangeArrowheads="1"/>
            </p:cNvSpPr>
            <p:nvPr/>
          </p:nvSpPr>
          <p:spPr bwMode="auto">
            <a:xfrm>
              <a:off x="2400" y="1632"/>
              <a:ext cx="288" cy="288"/>
            </a:xfrm>
            <a:prstGeom prst="rect">
              <a:avLst/>
            </a:prstGeom>
            <a:noFill/>
            <a:ln w="38160">
              <a:solidFill>
                <a:srgbClr val="00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4" name="Line 12"/>
            <p:cNvSpPr>
              <a:spLocks noChangeShapeType="1"/>
            </p:cNvSpPr>
            <p:nvPr/>
          </p:nvSpPr>
          <p:spPr bwMode="auto">
            <a:xfrm>
              <a:off x="2544" y="1920"/>
              <a:ext cx="1" cy="864"/>
            </a:xfrm>
            <a:prstGeom prst="line">
              <a:avLst/>
            </a:prstGeom>
            <a:noFill/>
            <a:ln w="38160">
              <a:solidFill>
                <a:srgbClr val="00FF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3867150" y="2190750"/>
            <a:ext cx="4900613" cy="3816350"/>
            <a:chOff x="2400" y="1632"/>
            <a:chExt cx="3087" cy="2463"/>
          </a:xfrm>
        </p:grpSpPr>
        <p:pic>
          <p:nvPicPr>
            <p:cNvPr id="54289" name="Picture 1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4" t="7883" r="6667" b="8385"/>
            <a:stretch>
              <a:fillRect/>
            </a:stretch>
          </p:blipFill>
          <p:spPr bwMode="auto">
            <a:xfrm>
              <a:off x="3816" y="2819"/>
              <a:ext cx="1672" cy="1277"/>
            </a:xfrm>
            <a:prstGeom prst="rect">
              <a:avLst/>
            </a:prstGeom>
            <a:noFill/>
            <a:ln w="936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290" name="Rectangle 15"/>
            <p:cNvSpPr>
              <a:spLocks noChangeArrowheads="1"/>
            </p:cNvSpPr>
            <p:nvPr/>
          </p:nvSpPr>
          <p:spPr bwMode="auto">
            <a:xfrm>
              <a:off x="2400" y="1632"/>
              <a:ext cx="384" cy="384"/>
            </a:xfrm>
            <a:prstGeom prst="rect">
              <a:avLst/>
            </a:prstGeom>
            <a:noFill/>
            <a:ln w="3816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91" name="Line 16"/>
            <p:cNvSpPr>
              <a:spLocks noChangeShapeType="1"/>
            </p:cNvSpPr>
            <p:nvPr/>
          </p:nvSpPr>
          <p:spPr bwMode="auto">
            <a:xfrm>
              <a:off x="2688" y="2016"/>
              <a:ext cx="1152" cy="768"/>
            </a:xfrm>
            <a:prstGeom prst="line">
              <a:avLst/>
            </a:prstGeom>
            <a:noFill/>
            <a:ln w="38160">
              <a:solidFill>
                <a:srgbClr val="FF0000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3867150" y="1763713"/>
            <a:ext cx="4900613" cy="1981200"/>
            <a:chOff x="2400" y="1377"/>
            <a:chExt cx="3087" cy="1278"/>
          </a:xfrm>
        </p:grpSpPr>
        <p:pic>
          <p:nvPicPr>
            <p:cNvPr id="54286" name="Picture 1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4" t="7852" r="6667" b="8385"/>
            <a:stretch>
              <a:fillRect/>
            </a:stretch>
          </p:blipFill>
          <p:spPr bwMode="auto">
            <a:xfrm>
              <a:off x="3816" y="1377"/>
              <a:ext cx="1672" cy="1279"/>
            </a:xfrm>
            <a:prstGeom prst="rect">
              <a:avLst/>
            </a:prstGeom>
            <a:noFill/>
            <a:ln w="936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4287" name="Rectangle 19"/>
            <p:cNvSpPr>
              <a:spLocks noChangeArrowheads="1"/>
            </p:cNvSpPr>
            <p:nvPr/>
          </p:nvSpPr>
          <p:spPr bwMode="auto">
            <a:xfrm>
              <a:off x="2400" y="1632"/>
              <a:ext cx="528" cy="480"/>
            </a:xfrm>
            <a:prstGeom prst="rect">
              <a:avLst/>
            </a:prstGeom>
            <a:noFill/>
            <a:ln w="38160">
              <a:solidFill>
                <a:srgbClr val="FF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8" name="Line 20"/>
            <p:cNvSpPr>
              <a:spLocks noChangeShapeType="1"/>
            </p:cNvSpPr>
            <p:nvPr/>
          </p:nvSpPr>
          <p:spPr bwMode="auto">
            <a:xfrm>
              <a:off x="2928" y="1872"/>
              <a:ext cx="864" cy="96"/>
            </a:xfrm>
            <a:prstGeom prst="line">
              <a:avLst/>
            </a:prstGeom>
            <a:noFill/>
            <a:ln w="38160">
              <a:solidFill>
                <a:srgbClr val="FF00FF"/>
              </a:solidFill>
              <a:prstDash val="sys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717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717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A106886-B9B5-4E54-95B8-A41C224FFBE8}" type="slidenum">
              <a:rPr lang="en-US" smtClean="0">
                <a:solidFill>
                  <a:srgbClr val="003366"/>
                </a:solidFill>
              </a:rPr>
              <a:pPr/>
              <a:t>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pic>
        <p:nvPicPr>
          <p:cNvPr id="7174" name="Picture 12" descr="Foo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3" descr="Foo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484313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4" descr="Leav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1484313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15" descr="Leave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1484313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6" descr="Leave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932238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7" descr="Leave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932238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8" descr="Wate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932238"/>
            <a:ext cx="1954212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19" descr="Water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50" y="3932238"/>
            <a:ext cx="1954213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2" name="Text Box 20"/>
          <p:cNvSpPr txBox="1">
            <a:spLocks noChangeArrowheads="1"/>
          </p:cNvSpPr>
          <p:nvPr/>
        </p:nvSpPr>
        <p:spPr bwMode="auto">
          <a:xfrm>
            <a:off x="1042988" y="3429000"/>
            <a:ext cx="7270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Food                      Food                       Leaves                     Leaves</a:t>
            </a:r>
          </a:p>
        </p:txBody>
      </p:sp>
      <p:sp>
        <p:nvSpPr>
          <p:cNvPr id="7183" name="Text Box 21"/>
          <p:cNvSpPr txBox="1">
            <a:spLocks noChangeArrowheads="1"/>
          </p:cNvSpPr>
          <p:nvPr/>
        </p:nvSpPr>
        <p:spPr bwMode="auto">
          <a:xfrm>
            <a:off x="971550" y="5870575"/>
            <a:ext cx="72818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>
                <a:solidFill>
                  <a:srgbClr val="003366"/>
                </a:solidFill>
              </a:rPr>
              <a:t>Leaves                   Leaves                      Water                      Water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5299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5300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8225411-2BF4-4DC8-93E1-75A72C5B15F6}" type="slidenum">
              <a:rPr lang="en-US" smtClean="0">
                <a:solidFill>
                  <a:srgbClr val="003366"/>
                </a:solidFill>
              </a:rPr>
              <a:pPr/>
              <a:t>50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53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Varying window size</a:t>
            </a:r>
          </a:p>
        </p:txBody>
      </p:sp>
      <p:pic>
        <p:nvPicPr>
          <p:cNvPr id="553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8" y="1268413"/>
            <a:ext cx="635000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1" t="6029" r="6241" b="5876"/>
          <a:stretch>
            <a:fillRect/>
          </a:stretch>
        </p:blipFill>
        <p:spPr bwMode="auto">
          <a:xfrm>
            <a:off x="944563" y="1773238"/>
            <a:ext cx="1866900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5920" r="6699" b="5920"/>
          <a:stretch>
            <a:fillRect/>
          </a:stretch>
        </p:blipFill>
        <p:spPr bwMode="auto">
          <a:xfrm>
            <a:off x="2992438" y="1770063"/>
            <a:ext cx="1865312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5920" r="7150" b="5920"/>
          <a:stretch>
            <a:fillRect/>
          </a:stretch>
        </p:blipFill>
        <p:spPr bwMode="auto">
          <a:xfrm>
            <a:off x="5051425" y="1770063"/>
            <a:ext cx="1855788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7" t="5899" r="7150" b="5899"/>
          <a:stretch>
            <a:fillRect/>
          </a:stretch>
        </p:blipFill>
        <p:spPr bwMode="auto">
          <a:xfrm>
            <a:off x="7107238" y="1770063"/>
            <a:ext cx="1857375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716338"/>
            <a:ext cx="838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" r="786" b="1628"/>
          <a:stretch>
            <a:fillRect/>
          </a:stretch>
        </p:blipFill>
        <p:spPr bwMode="auto">
          <a:xfrm>
            <a:off x="1268413" y="4273550"/>
            <a:ext cx="2419350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09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13" y="4264025"/>
            <a:ext cx="2438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531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013" y="4264025"/>
            <a:ext cx="2370137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5311" name="Text Box 13"/>
          <p:cNvSpPr txBox="1">
            <a:spLocks noChangeArrowheads="1"/>
          </p:cNvSpPr>
          <p:nvPr/>
        </p:nvSpPr>
        <p:spPr bwMode="auto">
          <a:xfrm>
            <a:off x="611188" y="6092825"/>
            <a:ext cx="3300412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GB" sz="2400">
                <a:solidFill>
                  <a:srgbClr val="003366"/>
                </a:solidFill>
                <a:ea typeface="Lucida Sans Unicode" pitchFamily="34" charset="0"/>
                <a:cs typeface="Lucida Sans Unicode" pitchFamily="34" charset="0"/>
              </a:rPr>
              <a:t>Increasing window size</a:t>
            </a:r>
          </a:p>
        </p:txBody>
      </p:sp>
      <p:sp>
        <p:nvSpPr>
          <p:cNvPr id="55312" name="Line 14"/>
          <p:cNvSpPr>
            <a:spLocks noChangeShapeType="1"/>
          </p:cNvSpPr>
          <p:nvPr/>
        </p:nvSpPr>
        <p:spPr bwMode="auto">
          <a:xfrm>
            <a:off x="4067175" y="6307138"/>
            <a:ext cx="3962400" cy="1587"/>
          </a:xfrm>
          <a:prstGeom prst="line">
            <a:avLst/>
          </a:prstGeom>
          <a:noFill/>
          <a:ln w="38160">
            <a:solidFill>
              <a:srgbClr val="003366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632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632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C8500AC-5744-4BE4-8435-8C0D2805150A}" type="slidenum">
              <a:rPr lang="en-US" smtClean="0">
                <a:solidFill>
                  <a:srgbClr val="003366"/>
                </a:solidFill>
              </a:rPr>
              <a:pPr/>
              <a:t>51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63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Examples</a:t>
            </a:r>
          </a:p>
        </p:txBody>
      </p:sp>
      <p:pic>
        <p:nvPicPr>
          <p:cNvPr id="563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4738" y="2693988"/>
            <a:ext cx="3725862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32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476250"/>
            <a:ext cx="18637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32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93988"/>
            <a:ext cx="3725863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632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76250"/>
            <a:ext cx="18637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73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32DFBA11-2CE8-4CE1-8F77-D556BCC973AA}" type="slidenum">
              <a:rPr lang="en-US" smtClean="0">
                <a:solidFill>
                  <a:srgbClr val="003366"/>
                </a:solidFill>
              </a:rPr>
              <a:pPr/>
              <a:t>52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73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Examples</a:t>
            </a:r>
          </a:p>
        </p:txBody>
      </p:sp>
      <p:pic>
        <p:nvPicPr>
          <p:cNvPr id="573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39738"/>
            <a:ext cx="18637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735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657475"/>
            <a:ext cx="3725863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735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475" y="404813"/>
            <a:ext cx="1863725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735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657475"/>
            <a:ext cx="3725863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Examples</a:t>
            </a:r>
          </a:p>
        </p:txBody>
      </p:sp>
      <p:sp>
        <p:nvSpPr>
          <p:cNvPr id="58371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58372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58373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D36E6C40-FE60-4A23-AEAD-D1D2A69E0031}" type="slidenum">
              <a:rPr lang="en-US" smtClean="0">
                <a:solidFill>
                  <a:srgbClr val="003366"/>
                </a:solidFill>
              </a:rPr>
              <a:pPr/>
              <a:t>53</a:t>
            </a:fld>
            <a:endParaRPr lang="en-US" smtClean="0">
              <a:solidFill>
                <a:srgbClr val="003366"/>
              </a:solidFill>
            </a:endParaRPr>
          </a:p>
        </p:txBody>
      </p:sp>
      <p:pic>
        <p:nvPicPr>
          <p:cNvPr id="583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2928938"/>
            <a:ext cx="4338638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214438"/>
            <a:ext cx="4214813" cy="521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144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75CF2B0-8653-4180-9641-B7D454F9F166}" type="slidenum">
              <a:rPr lang="en-US" smtClean="0">
                <a:solidFill>
                  <a:srgbClr val="003366"/>
                </a:solidFill>
              </a:rPr>
              <a:pPr/>
              <a:t>54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14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Examples: image analogies</a:t>
            </a:r>
          </a:p>
        </p:txBody>
      </p:sp>
      <p:pic>
        <p:nvPicPr>
          <p:cNvPr id="614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18286" r="18317" b="14522"/>
          <a:stretch>
            <a:fillRect/>
          </a:stretch>
        </p:blipFill>
        <p:spPr bwMode="auto">
          <a:xfrm>
            <a:off x="1258888" y="1268413"/>
            <a:ext cx="6624637" cy="526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624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24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510443A-4893-48DC-91DB-C426EE887D36}" type="slidenum">
              <a:rPr lang="en-US" smtClean="0">
                <a:solidFill>
                  <a:srgbClr val="003366"/>
                </a:solidFill>
              </a:rPr>
              <a:pPr/>
              <a:t>55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624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Examples: image analogies</a:t>
            </a:r>
          </a:p>
        </p:txBody>
      </p:sp>
      <p:pic>
        <p:nvPicPr>
          <p:cNvPr id="6247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t="2740" r="1302" b="9819"/>
          <a:stretch>
            <a:fillRect/>
          </a:stretch>
        </p:blipFill>
        <p:spPr bwMode="auto">
          <a:xfrm>
            <a:off x="890588" y="1341438"/>
            <a:ext cx="7362825" cy="506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8195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819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1D68C5BC-D746-492C-B5B7-44BF2E7FB090}" type="slidenum">
              <a:rPr lang="en-US" smtClean="0">
                <a:solidFill>
                  <a:srgbClr val="003366"/>
                </a:solidFill>
              </a:rPr>
              <a:pPr/>
              <a:t>6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sp>
        <p:nvSpPr>
          <p:cNvPr id="819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Whether an effect is a texture or not depends on the scale at which it is viewed.</a:t>
            </a:r>
            <a:endParaRPr lang="en-US" smtClean="0"/>
          </a:p>
        </p:txBody>
      </p:sp>
      <p:pic>
        <p:nvPicPr>
          <p:cNvPr id="81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649663"/>
            <a:ext cx="1800225" cy="135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820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492375"/>
            <a:ext cx="1800225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8201" name="Group 7"/>
          <p:cNvGrpSpPr>
            <a:grpSpLocks/>
          </p:cNvGrpSpPr>
          <p:nvPr/>
        </p:nvGrpSpPr>
        <p:grpSpPr bwMode="auto">
          <a:xfrm>
            <a:off x="4713288" y="2636838"/>
            <a:ext cx="4322762" cy="3371850"/>
            <a:chOff x="384" y="720"/>
            <a:chExt cx="3407" cy="2929"/>
          </a:xfrm>
        </p:grpSpPr>
        <p:pic>
          <p:nvPicPr>
            <p:cNvPr id="8206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720"/>
              <a:ext cx="3408" cy="2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8207" name="Rectangle 9"/>
            <p:cNvSpPr>
              <a:spLocks noChangeArrowheads="1"/>
            </p:cNvSpPr>
            <p:nvPr/>
          </p:nvSpPr>
          <p:spPr bwMode="auto">
            <a:xfrm>
              <a:off x="1200" y="1152"/>
              <a:ext cx="1776" cy="1728"/>
            </a:xfrm>
            <a:prstGeom prst="rect">
              <a:avLst/>
            </a:prstGeom>
            <a:noFill/>
            <a:ln w="38160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8" name="Rectangle 10"/>
            <p:cNvSpPr>
              <a:spLocks noChangeArrowheads="1"/>
            </p:cNvSpPr>
            <p:nvPr/>
          </p:nvSpPr>
          <p:spPr bwMode="auto">
            <a:xfrm>
              <a:off x="1680" y="1680"/>
              <a:ext cx="384" cy="480"/>
            </a:xfrm>
            <a:prstGeom prst="rect">
              <a:avLst/>
            </a:prstGeom>
            <a:noFill/>
            <a:ln w="38160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09" name="Rectangle 11"/>
            <p:cNvSpPr>
              <a:spLocks noChangeArrowheads="1"/>
            </p:cNvSpPr>
            <p:nvPr/>
          </p:nvSpPr>
          <p:spPr bwMode="auto">
            <a:xfrm>
              <a:off x="2592" y="1776"/>
              <a:ext cx="96" cy="96"/>
            </a:xfrm>
            <a:prstGeom prst="rect">
              <a:avLst/>
            </a:prstGeom>
            <a:noFill/>
            <a:ln w="38160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8202" name="Picture 16" descr="D:\Courses\cs484\2011Spring\slides\AerialOrchardPhot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4041775"/>
            <a:ext cx="2162175" cy="214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7" descr="D:\Courses\cs484\2011Spring\slides\SuperStock_1663R-233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487613"/>
            <a:ext cx="2162175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8" descr="D:\Courses\cs484\2011Spring\slides\Apple_orchard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072063"/>
            <a:ext cx="1800225" cy="111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205" name="Straight Connector 19"/>
          <p:cNvCxnSpPr>
            <a:cxnSpLocks noChangeShapeType="1"/>
          </p:cNvCxnSpPr>
          <p:nvPr/>
        </p:nvCxnSpPr>
        <p:spPr bwMode="auto">
          <a:xfrm rot="5400000">
            <a:off x="2624138" y="4329113"/>
            <a:ext cx="3816350" cy="0"/>
          </a:xfrm>
          <a:prstGeom prst="line">
            <a:avLst/>
          </a:prstGeom>
          <a:noFill/>
          <a:ln w="28575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2D61B731-D773-4AE1-9F26-DD765EF807C3}" type="slidenum">
              <a:rPr lang="en-US" smtClean="0">
                <a:solidFill>
                  <a:srgbClr val="003366"/>
                </a:solidFill>
              </a:rPr>
              <a:pPr/>
              <a:t>7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Texture</a:t>
            </a:r>
          </a:p>
        </p:txBody>
      </p:sp>
      <p:sp>
        <p:nvSpPr>
          <p:cNvPr id="922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approaches for characterizing and measuring texture can be grouped as: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structural</a:t>
            </a:r>
            <a:r>
              <a:rPr lang="en-US" smtClean="0"/>
              <a:t> approaches that use the idea that textures are made up of primitives appearing in a near-regular repetitive arrangement,</a:t>
            </a:r>
          </a:p>
          <a:p>
            <a:pPr lvl="1" eaLnBrk="1" hangingPunct="1"/>
            <a:r>
              <a:rPr lang="en-US" smtClean="0">
                <a:solidFill>
                  <a:schemeClr val="hlink"/>
                </a:solidFill>
              </a:rPr>
              <a:t>statistical</a:t>
            </a:r>
            <a:r>
              <a:rPr lang="en-US" smtClean="0"/>
              <a:t> approaches that yield a quantitative measure of the arrangement of intensities.</a:t>
            </a:r>
          </a:p>
          <a:p>
            <a:pPr eaLnBrk="1" hangingPunct="1"/>
            <a:r>
              <a:rPr lang="en-US" smtClean="0"/>
              <a:t>While the first approach is appealing and can work well for man-made, regular patterns, the second approach is more general and easier to compute and is used more often in practice.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3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2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FDE54FBE-5779-4A35-851D-1C968F10E5CF}" type="slidenum">
              <a:rPr lang="en-US" smtClean="0">
                <a:solidFill>
                  <a:srgbClr val="003366"/>
                </a:solidFill>
              </a:rPr>
              <a:pPr/>
              <a:t>8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Structural approaches</a:t>
            </a:r>
          </a:p>
        </p:txBody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Structural approaches model texture as a set of texture primitives (also called </a:t>
            </a:r>
            <a:r>
              <a:rPr lang="en-US" smtClean="0">
                <a:solidFill>
                  <a:schemeClr val="hlink"/>
                </a:solidFill>
              </a:rPr>
              <a:t>texels</a:t>
            </a:r>
            <a:r>
              <a:rPr lang="en-US" smtClean="0"/>
              <a:t> (</a:t>
            </a:r>
            <a:r>
              <a:rPr lang="en-US" smtClean="0">
                <a:solidFill>
                  <a:schemeClr val="hlink"/>
                </a:solidFill>
              </a:rPr>
              <a:t>tex</a:t>
            </a:r>
            <a:r>
              <a:rPr lang="en-US" smtClean="0"/>
              <a:t>ture </a:t>
            </a:r>
            <a:r>
              <a:rPr lang="en-US" smtClean="0">
                <a:solidFill>
                  <a:schemeClr val="hlink"/>
                </a:solidFill>
              </a:rPr>
              <a:t>el</a:t>
            </a:r>
            <a:r>
              <a:rPr lang="en-US" smtClean="0"/>
              <a:t>ements) or textons) in a particular spatial relationship (also called lattice or grid layout).</a:t>
            </a:r>
          </a:p>
          <a:p>
            <a:pPr eaLnBrk="1" hangingPunct="1"/>
            <a:r>
              <a:rPr lang="en-US" smtClean="0"/>
              <a:t>A structural description of a texture includes a description of the primitives and a specification of their placement patterns.</a:t>
            </a:r>
          </a:p>
          <a:p>
            <a:pPr eaLnBrk="1" hangingPunct="1"/>
            <a:r>
              <a:rPr lang="en-US" smtClean="0"/>
              <a:t>Of course, the primitives must be identifiable and their relationships must be efficiently computable.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CS 484, Fall 2016</a:t>
            </a:r>
            <a:endParaRPr lang="en-US">
              <a:solidFill>
                <a:srgbClr val="003366"/>
              </a:solidFill>
            </a:endParaRPr>
          </a:p>
        </p:txBody>
      </p:sp>
      <p:sp>
        <p:nvSpPr>
          <p:cNvPr id="11267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mtClean="0">
                <a:solidFill>
                  <a:srgbClr val="003366"/>
                </a:solidFill>
              </a:rPr>
              <a:t>©2016, Selim Aksoy</a:t>
            </a:r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126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C0AE52CB-B9C4-4F72-9388-C107C7B3C712}" type="slidenum">
              <a:rPr lang="en-US" smtClean="0">
                <a:solidFill>
                  <a:srgbClr val="003366"/>
                </a:solidFill>
              </a:rPr>
              <a:pPr/>
              <a:t>9</a:t>
            </a:fld>
            <a:endParaRPr lang="en-US" smtClean="0">
              <a:solidFill>
                <a:srgbClr val="003366"/>
              </a:solidFill>
            </a:endParaRPr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Structural approaches</a:t>
            </a:r>
          </a:p>
        </p:txBody>
      </p:sp>
      <p:grpSp>
        <p:nvGrpSpPr>
          <p:cNvPr id="11270" name="Group 8"/>
          <p:cNvGrpSpPr>
            <a:grpSpLocks/>
          </p:cNvGrpSpPr>
          <p:nvPr/>
        </p:nvGrpSpPr>
        <p:grpSpPr bwMode="auto">
          <a:xfrm>
            <a:off x="971550" y="1268413"/>
            <a:ext cx="6672263" cy="4232275"/>
            <a:chOff x="612" y="799"/>
            <a:chExt cx="4626" cy="3521"/>
          </a:xfrm>
        </p:grpSpPr>
        <p:pic>
          <p:nvPicPr>
            <p:cNvPr id="11273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799"/>
              <a:ext cx="2222" cy="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" y="799"/>
              <a:ext cx="2236" cy="3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5" name="Rectangle 7"/>
            <p:cNvSpPr>
              <a:spLocks noChangeArrowheads="1"/>
            </p:cNvSpPr>
            <p:nvPr/>
          </p:nvSpPr>
          <p:spPr bwMode="auto">
            <a:xfrm>
              <a:off x="2835" y="4065"/>
              <a:ext cx="181" cy="25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271" name="Rectangle 9"/>
          <p:cNvSpPr>
            <a:spLocks noChangeArrowheads="1"/>
          </p:cNvSpPr>
          <p:nvPr/>
        </p:nvSpPr>
        <p:spPr bwMode="auto">
          <a:xfrm>
            <a:off x="0" y="5429250"/>
            <a:ext cx="914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lvl="1" eaLnBrk="1" hangingPunct="1"/>
            <a:r>
              <a:rPr lang="en-US">
                <a:solidFill>
                  <a:srgbClr val="003366"/>
                </a:solidFill>
              </a:rPr>
              <a:t>Examples of periodic patterns that are extended in two linearly independent directions to cover the 2D plane. These patterns are also known as wallpaper patterns.</a:t>
            </a:r>
          </a:p>
        </p:txBody>
      </p:sp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0" y="600075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1400">
                <a:solidFill>
                  <a:srgbClr val="003366"/>
                </a:solidFill>
              </a:rPr>
              <a:t>Y. Liu, et al., “</a:t>
            </a:r>
            <a:r>
              <a:rPr lang="it-IT" sz="1400">
                <a:solidFill>
                  <a:srgbClr val="003366"/>
                </a:solidFill>
              </a:rPr>
              <a:t>A Computational Model for Periodic Pattern </a:t>
            </a:r>
            <a:r>
              <a:rPr lang="en-US" sz="1400">
                <a:solidFill>
                  <a:srgbClr val="003366"/>
                </a:solidFill>
              </a:rPr>
              <a:t>Perception Based on Frieze and Wallpaper Groups”, IEEE Trans. On Pattern Analysis and Machine Intelligence,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s484_template">
  <a:themeElements>
    <a:clrScheme name="cs484_template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cs484_templat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cs484_template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484_template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484_template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cs484_template</Template>
  <TotalTime>1548</TotalTime>
  <Words>2393</Words>
  <Application>Microsoft Office PowerPoint</Application>
  <PresentationFormat>On-screen Show (4:3)</PresentationFormat>
  <Paragraphs>352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cs484_template</vt:lpstr>
      <vt:lpstr>Texture Analysis</vt:lpstr>
      <vt:lpstr>Texture</vt:lpstr>
      <vt:lpstr>Texture</vt:lpstr>
      <vt:lpstr>Texture</vt:lpstr>
      <vt:lpstr>Texture</vt:lpstr>
      <vt:lpstr>Texture</vt:lpstr>
      <vt:lpstr>Texture</vt:lpstr>
      <vt:lpstr>Structural approaches</vt:lpstr>
      <vt:lpstr>Structural approaches</vt:lpstr>
      <vt:lpstr>Structural approaches</vt:lpstr>
      <vt:lpstr>Structural approaches</vt:lpstr>
      <vt:lpstr>Structural approaches</vt:lpstr>
      <vt:lpstr>Structural approaches</vt:lpstr>
      <vt:lpstr>Structural approaches</vt:lpstr>
      <vt:lpstr>Structural approaches</vt:lpstr>
      <vt:lpstr>Statistical approaches</vt:lpstr>
      <vt:lpstr>Statistical approaches</vt:lpstr>
      <vt:lpstr>Edge density and direction</vt:lpstr>
      <vt:lpstr>Edge density and direction</vt:lpstr>
      <vt:lpstr>Edge texture</vt:lpstr>
      <vt:lpstr>Co-occurrence matrices</vt:lpstr>
      <vt:lpstr>Co-occurrence matrices</vt:lpstr>
      <vt:lpstr>Co-occurrence matrices</vt:lpstr>
      <vt:lpstr>Co-occurrence matrices</vt:lpstr>
      <vt:lpstr>Co-occurrence matrices</vt:lpstr>
      <vt:lpstr>Co-occurrence matrices</vt:lpstr>
      <vt:lpstr>Co-occurrence matrices</vt:lpstr>
      <vt:lpstr>Co-occurrence matrices</vt:lpstr>
      <vt:lpstr>Co-occurrence matrices</vt:lpstr>
      <vt:lpstr>Local binary patterns</vt:lpstr>
      <vt:lpstr>Local binary patterns</vt:lpstr>
      <vt:lpstr>Autocorrelation</vt:lpstr>
      <vt:lpstr>Autocorrelation</vt:lpstr>
      <vt:lpstr>Fourier power spectrum</vt:lpstr>
      <vt:lpstr>Fourier power spectrum</vt:lpstr>
      <vt:lpstr>Fourier power spectrum</vt:lpstr>
      <vt:lpstr>Gabor filters</vt:lpstr>
      <vt:lpstr>Gabor filters</vt:lpstr>
      <vt:lpstr>Gabor filters</vt:lpstr>
      <vt:lpstr>Gabor filters</vt:lpstr>
      <vt:lpstr>Gabor filters</vt:lpstr>
      <vt:lpstr>Gabor filters</vt:lpstr>
      <vt:lpstr>Gabor filters</vt:lpstr>
      <vt:lpstr>Gabor filters</vt:lpstr>
      <vt:lpstr>PowerPoint Presentation</vt:lpstr>
      <vt:lpstr>PowerPoint Presentation</vt:lpstr>
      <vt:lpstr>Gabor filters</vt:lpstr>
      <vt:lpstr>Texture synthesis</vt:lpstr>
      <vt:lpstr>Neighborhood window</vt:lpstr>
      <vt:lpstr>Varying window size</vt:lpstr>
      <vt:lpstr>Examples</vt:lpstr>
      <vt:lpstr>Examples</vt:lpstr>
      <vt:lpstr>Examples</vt:lpstr>
      <vt:lpstr>Examples: image analogies</vt:lpstr>
      <vt:lpstr>Examples: image analogies</vt:lpstr>
    </vt:vector>
  </TitlesOfParts>
  <Company>Bilkent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Texture Analysis</dc:title>
  <dc:creator>Selim Aksoy</dc:creator>
  <cp:lastModifiedBy>Selim Aksoy</cp:lastModifiedBy>
  <cp:revision>84</cp:revision>
  <dcterms:created xsi:type="dcterms:W3CDTF">2007-03-22T16:20:01Z</dcterms:created>
  <dcterms:modified xsi:type="dcterms:W3CDTF">2016-11-08T22:31:18Z</dcterms:modified>
</cp:coreProperties>
</file>