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73" r:id="rId4"/>
    <p:sldId id="372" r:id="rId5"/>
    <p:sldId id="374" r:id="rId6"/>
    <p:sldId id="376" r:id="rId7"/>
    <p:sldId id="378" r:id="rId8"/>
    <p:sldId id="375" r:id="rId9"/>
    <p:sldId id="299" r:id="rId10"/>
    <p:sldId id="300" r:id="rId11"/>
    <p:sldId id="311" r:id="rId12"/>
    <p:sldId id="312" r:id="rId13"/>
    <p:sldId id="313" r:id="rId14"/>
    <p:sldId id="320" r:id="rId15"/>
    <p:sldId id="314" r:id="rId16"/>
    <p:sldId id="371" r:id="rId17"/>
    <p:sldId id="322" r:id="rId18"/>
    <p:sldId id="323" r:id="rId19"/>
    <p:sldId id="324" r:id="rId20"/>
    <p:sldId id="325" r:id="rId21"/>
    <p:sldId id="326" r:id="rId22"/>
    <p:sldId id="327" r:id="rId23"/>
    <p:sldId id="370" r:id="rId24"/>
    <p:sldId id="330" r:id="rId25"/>
    <p:sldId id="331" r:id="rId26"/>
    <p:sldId id="333" r:id="rId27"/>
    <p:sldId id="336" r:id="rId28"/>
    <p:sldId id="335" r:id="rId29"/>
    <p:sldId id="337" r:id="rId30"/>
    <p:sldId id="338" r:id="rId31"/>
    <p:sldId id="346" r:id="rId32"/>
    <p:sldId id="347" r:id="rId33"/>
    <p:sldId id="348" r:id="rId34"/>
    <p:sldId id="350" r:id="rId35"/>
    <p:sldId id="363" r:id="rId36"/>
    <p:sldId id="360" r:id="rId37"/>
    <p:sldId id="353" r:id="rId38"/>
    <p:sldId id="361" r:id="rId39"/>
    <p:sldId id="362" r:id="rId40"/>
    <p:sldId id="365" r:id="rId41"/>
    <p:sldId id="368" r:id="rId42"/>
    <p:sldId id="359" r:id="rId43"/>
    <p:sldId id="364" r:id="rId44"/>
    <p:sldId id="36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1" autoAdjust="0"/>
  </p:normalViewPr>
  <p:slideViewPr>
    <p:cSldViewPr>
      <p:cViewPr varScale="1">
        <p:scale>
          <a:sx n="94" d="100"/>
          <a:sy n="9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5376A0-93F8-41DC-81B2-2CCEE27B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50F470-D478-437D-9109-94C38DB3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BB1507-37F9-4249-90CA-9955DAE0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F796-1B75-4579-981F-C69ACD051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BD94-6E88-4D91-AA2D-69A3E31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D7C0-1F22-47EE-BC85-72768A3E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4C2D-8F62-464E-9522-333C184A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2056-2036-4979-B26E-5A13ECDE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144-BA89-4A2A-80C2-4C772279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DCDC-D15C-42B2-BB2A-4360DDC9C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CC47-83BB-4558-93BF-5F694488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6621-1807-44CD-8C48-D5043C38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7F05-D694-4026-B030-4BBA52B0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45BE6608-12A3-4F95-8E67-1EB87C1D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graphics_file_forma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Image Fundamentals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A4E9-69EA-4932-BE82-F3486025601E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12875"/>
            <a:ext cx="68802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DBE11-C55E-4A85-A302-9ED72FA4CE8F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can be represented by 2D functions of the form </a:t>
            </a:r>
            <a:r>
              <a:rPr lang="en-US" smtClean="0">
                <a:solidFill>
                  <a:schemeClr val="hlink"/>
                </a:solidFill>
              </a:rPr>
              <a:t>f(x,y)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physical meaning of the value of </a:t>
            </a:r>
            <a:r>
              <a:rPr lang="en-US" smtClean="0">
                <a:solidFill>
                  <a:schemeClr val="hlink"/>
                </a:solidFill>
              </a:rPr>
              <a:t>f</a:t>
            </a:r>
            <a:r>
              <a:rPr lang="en-US" smtClean="0"/>
              <a:t> at spatial coordinates </a:t>
            </a:r>
            <a:r>
              <a:rPr lang="en-US" smtClean="0">
                <a:solidFill>
                  <a:schemeClr val="hlink"/>
                </a:solidFill>
              </a:rPr>
              <a:t>(x,y)</a:t>
            </a:r>
            <a:r>
              <a:rPr lang="en-US" smtClean="0"/>
              <a:t> is determined by the source of the image.</a:t>
            </a:r>
          </a:p>
        </p:txBody>
      </p:sp>
      <p:pic>
        <p:nvPicPr>
          <p:cNvPr id="16391" name="Picture 5" descr="image_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68425"/>
            <a:ext cx="4678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7AE7A5-1517-41FF-9EB6-A4DA7D9F0A1B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</a:t>
            </a:r>
            <a:r>
              <a:rPr lang="en-US" smtClean="0">
                <a:solidFill>
                  <a:schemeClr val="hlink"/>
                </a:solidFill>
              </a:rPr>
              <a:t>digital</a:t>
            </a:r>
            <a:r>
              <a:rPr lang="en-US" smtClean="0"/>
              <a:t> image, both the coordinates and the image value become </a:t>
            </a:r>
            <a:r>
              <a:rPr lang="en-US" smtClean="0">
                <a:solidFill>
                  <a:schemeClr val="hlink"/>
                </a:solidFill>
              </a:rPr>
              <a:t>discrete</a:t>
            </a:r>
            <a:r>
              <a:rPr lang="en-US" smtClean="0"/>
              <a:t> quantities.</a:t>
            </a:r>
          </a:p>
          <a:p>
            <a:pPr eaLnBrk="1" hangingPunct="1"/>
            <a:r>
              <a:rPr lang="en-GB" smtClean="0"/>
              <a:t>Images can now be represented as 2D arrays (matrices) of integer values: </a:t>
            </a:r>
            <a:r>
              <a:rPr lang="en-GB" smtClean="0">
                <a:solidFill>
                  <a:schemeClr val="hlink"/>
                </a:solidFill>
              </a:rPr>
              <a:t>I[i,j]</a:t>
            </a:r>
            <a:r>
              <a:rPr lang="en-GB" smtClean="0"/>
              <a:t> (or </a:t>
            </a:r>
            <a:r>
              <a:rPr lang="en-GB" smtClean="0">
                <a:solidFill>
                  <a:schemeClr val="hlink"/>
                </a:solidFill>
              </a:rPr>
              <a:t>I[r,c]</a:t>
            </a:r>
            <a:r>
              <a:rPr lang="en-GB" smtClean="0"/>
              <a:t>).</a:t>
            </a:r>
          </a:p>
          <a:p>
            <a:pPr eaLnBrk="1" hangingPunct="1"/>
            <a:r>
              <a:rPr lang="en-GB" smtClean="0"/>
              <a:t>The term </a:t>
            </a:r>
            <a:r>
              <a:rPr lang="en-GB" smtClean="0">
                <a:solidFill>
                  <a:schemeClr val="hlink"/>
                </a:solidFill>
              </a:rPr>
              <a:t>gray level</a:t>
            </a:r>
            <a:r>
              <a:rPr lang="en-GB" smtClean="0"/>
              <a:t> is used to describe monochromatic intensity.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931863" y="4110038"/>
            <a:ext cx="7526337" cy="2414587"/>
            <a:chOff x="587" y="2589"/>
            <a:chExt cx="4741" cy="1521"/>
          </a:xfrm>
        </p:grpSpPr>
        <p:pic>
          <p:nvPicPr>
            <p:cNvPr id="17416" name="Picture 5" descr="con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2901"/>
              <a:ext cx="2695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>
              <a:off x="2562" y="2901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18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901"/>
              <a:ext cx="6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 rot="16200000" flipH="1">
              <a:off x="2843" y="2637"/>
              <a:ext cx="0" cy="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0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589"/>
              <a:ext cx="9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09"/>
              <a:ext cx="1065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3997"/>
              <a:ext cx="12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rot="16200000" flipH="1">
              <a:off x="997" y="3740"/>
              <a:ext cx="0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V="1">
              <a:off x="748" y="3458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3821"/>
              <a:ext cx="10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7AA99F-930D-4846-A485-E49DC1A57BC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Spatial resolution is the smallest discernible detail in an image.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Sampling is the principal factor determining spatial resolution.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781300"/>
            <a:ext cx="68151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435F9A-EFCA-4CEE-97DE-D0339BAC011D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212850"/>
            <a:ext cx="64658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F81F8D-B82F-4E45-B99C-5C24ABCA2C5A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Gray level resolution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Gray level resolution refers to the smallest discernible change in gray level (often power of 2).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0750"/>
            <a:ext cx="4464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0750"/>
            <a:ext cx="44640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0496E7-FF62-495D-B379-D3388E0D1DCB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 planes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1438"/>
            <a:ext cx="824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DC3416-9FF8-452B-ACF2-18F5E2DBC85C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41438"/>
            <a:ext cx="76358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46030" r="2682" b="34163"/>
          <a:stretch>
            <a:fillRect/>
          </a:stretch>
        </p:blipFill>
        <p:spPr bwMode="auto">
          <a:xfrm>
            <a:off x="2627313" y="4724400"/>
            <a:ext cx="3816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C8E52D-2A78-4D8E-AA50-127BBD02A731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29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wavelength of an EM wave required to “see” an object must be of the same size as or smaller than the object.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2375"/>
            <a:ext cx="81026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AB6DEC-35F5-49E3-9266-6D753890662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413"/>
            <a:ext cx="50434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268413"/>
            <a:ext cx="34401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1F5B3-EFA1-45A0-9971-D6FD04E0F83E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Imaging process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527425" cy="4967287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Light reaches surfaces in 3D.</a:t>
            </a:r>
          </a:p>
          <a:p>
            <a:pPr eaLnBrk="1" hangingPunct="1"/>
            <a:r>
              <a:rPr lang="en-US" sz="2400" smtClean="0"/>
              <a:t>Surfaces reflect.</a:t>
            </a:r>
          </a:p>
          <a:p>
            <a:pPr eaLnBrk="1" hangingPunct="1"/>
            <a:r>
              <a:rPr lang="en-US" sz="2400" smtClean="0"/>
              <a:t>Sensor element receives light energy.</a:t>
            </a:r>
          </a:p>
          <a:p>
            <a:pPr eaLnBrk="1" hangingPunct="1"/>
            <a:r>
              <a:rPr lang="en-US" sz="2400" smtClean="0"/>
              <a:t>Intensity is important.</a:t>
            </a:r>
          </a:p>
          <a:p>
            <a:pPr eaLnBrk="1" hangingPunct="1"/>
            <a:r>
              <a:rPr lang="en-US" sz="2400" smtClean="0"/>
              <a:t>Angles are important.</a:t>
            </a:r>
          </a:p>
          <a:p>
            <a:pPr eaLnBrk="1" hangingPunct="1"/>
            <a:r>
              <a:rPr lang="en-US" sz="2400" smtClean="0"/>
              <a:t>Material is important.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51577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946650"/>
            <a:ext cx="52435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32BD84-7533-4C6F-930A-474BAFC166C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285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244600"/>
            <a:ext cx="39084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728A8A-7783-4DFE-AEF2-B9F010DE8D88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076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 blue                              green                             red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11188" y="5500688"/>
            <a:ext cx="806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near ir                           middle ir                        thermal ir                       middle ir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50183-D331-408F-B0F1-42C98803345E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600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r="2524"/>
          <a:stretch>
            <a:fillRect/>
          </a:stretch>
        </p:blipFill>
        <p:spPr bwMode="auto">
          <a:xfrm>
            <a:off x="4787900" y="1665288"/>
            <a:ext cx="4321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C6A5D6-AFF5-486E-A353-5D48CB89E7D2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775"/>
            <a:ext cx="81454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125D0B-3608-48C2-8CAB-94B519AB349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45799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338"/>
            <a:ext cx="66563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F7400-C30F-4857-AD1C-4553FC975746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68413"/>
            <a:ext cx="8518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33825"/>
            <a:ext cx="72453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290641-28AF-4966-86FA-29D3B146AE64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341438"/>
            <a:ext cx="82708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98BCA0-4CF2-4C31-BBC0-ED135526E393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12875"/>
            <a:ext cx="71278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2B8F6B-F946-4D54-8530-60769ECDE697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4763"/>
            <a:ext cx="65532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7164388" y="5500688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  <a:cs typeface="Tahoma" pitchFamily="34" charset="0"/>
              </a:rPr>
              <a:t>©</a:t>
            </a:r>
            <a:r>
              <a:rPr lang="en-US" sz="1400">
                <a:solidFill>
                  <a:srgbClr val="003366"/>
                </a:solidFill>
              </a:rPr>
              <a:t>IEEE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1FC4A8-B992-4B5E-9E7C-A2247CDF803C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principal objective of enhancement is to process an image so that the result is more suitable than the original for a </a:t>
            </a:r>
            <a:r>
              <a:rPr lang="en-US" i="1" smtClean="0"/>
              <a:t>specific</a:t>
            </a:r>
            <a:r>
              <a:rPr lang="en-US" smtClean="0"/>
              <a:t> application.</a:t>
            </a:r>
          </a:p>
          <a:p>
            <a:pPr eaLnBrk="1" hangingPunct="1"/>
            <a:r>
              <a:rPr lang="en-US" smtClean="0"/>
              <a:t>Enhancement can be done in</a:t>
            </a:r>
          </a:p>
          <a:p>
            <a:pPr lvl="1" eaLnBrk="1" hangingPunct="1"/>
            <a:r>
              <a:rPr lang="en-US" smtClean="0"/>
              <a:t>Spatial domain,</a:t>
            </a:r>
          </a:p>
          <a:p>
            <a:pPr lvl="1" eaLnBrk="1" hangingPunct="1"/>
            <a:r>
              <a:rPr lang="en-US" smtClean="0"/>
              <a:t>Frequency domain.</a:t>
            </a:r>
          </a:p>
          <a:p>
            <a:pPr eaLnBrk="1" hangingPunct="1"/>
            <a:r>
              <a:rPr lang="en-US" smtClean="0"/>
              <a:t>Common reasons for enhancement include</a:t>
            </a:r>
          </a:p>
          <a:p>
            <a:pPr lvl="1" eaLnBrk="1" hangingPunct="1"/>
            <a:r>
              <a:rPr lang="en-US" smtClean="0"/>
              <a:t>Improving visual quality,</a:t>
            </a:r>
          </a:p>
          <a:p>
            <a:pPr lvl="1" eaLnBrk="1" hangingPunct="1"/>
            <a:r>
              <a:rPr lang="en-US" smtClean="0"/>
              <a:t>Improving machine recognition accuracy.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parameters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967287"/>
          </a:xfrm>
        </p:spPr>
        <p:txBody>
          <a:bodyPr/>
          <a:lstStyle/>
          <a:p>
            <a:r>
              <a:rPr lang="en-US" smtClean="0"/>
              <a:t>Geometric</a:t>
            </a:r>
          </a:p>
          <a:p>
            <a:pPr lvl="1"/>
            <a:r>
              <a:rPr lang="en-US" smtClean="0"/>
              <a:t>Type of projection</a:t>
            </a:r>
          </a:p>
          <a:p>
            <a:pPr lvl="1"/>
            <a:r>
              <a:rPr lang="en-US" smtClean="0"/>
              <a:t>Camera pose</a:t>
            </a:r>
          </a:p>
          <a:p>
            <a:r>
              <a:rPr lang="en-US" smtClean="0"/>
              <a:t>Optical</a:t>
            </a:r>
          </a:p>
          <a:p>
            <a:pPr lvl="1"/>
            <a:r>
              <a:rPr lang="en-US" smtClean="0"/>
              <a:t>Sensor’s lens type</a:t>
            </a:r>
          </a:p>
          <a:p>
            <a:pPr lvl="1"/>
            <a:r>
              <a:rPr lang="en-US" smtClean="0"/>
              <a:t>Focal length, field of view, aperture</a:t>
            </a:r>
          </a:p>
          <a:p>
            <a:r>
              <a:rPr lang="en-US" smtClean="0"/>
              <a:t>Photometric</a:t>
            </a:r>
          </a:p>
          <a:p>
            <a:pPr lvl="1"/>
            <a:r>
              <a:rPr lang="en-US" smtClean="0"/>
              <a:t>Type, direction, intensity of light reaching sensor</a:t>
            </a:r>
          </a:p>
          <a:p>
            <a:pPr lvl="1"/>
            <a:r>
              <a:rPr lang="en-US" smtClean="0"/>
              <a:t>Surfaces’ reflectance properties</a:t>
            </a:r>
          </a:p>
          <a:p>
            <a:r>
              <a:rPr lang="en-US" smtClean="0"/>
              <a:t>Sensor</a:t>
            </a:r>
          </a:p>
          <a:p>
            <a:pPr lvl="1"/>
            <a:r>
              <a:rPr lang="en-US" smtClean="0"/>
              <a:t>Sampling, etc.</a:t>
            </a:r>
          </a:p>
        </p:txBody>
      </p:sp>
      <p:sp>
        <p:nvSpPr>
          <p:cNvPr id="51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231DF6-EC78-4AE4-AA9B-D50836E38C70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DFC00-56B5-415D-923F-F0A73D64BAD8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we will consider </a:t>
            </a:r>
            <a:r>
              <a:rPr lang="en-US" smtClean="0">
                <a:solidFill>
                  <a:schemeClr val="hlink"/>
                </a:solidFill>
              </a:rPr>
              <a:t>point processing</a:t>
            </a:r>
            <a:r>
              <a:rPr lang="en-US" smtClean="0"/>
              <a:t> where enhancement at any point depends only on the image value at that point.</a:t>
            </a:r>
          </a:p>
          <a:p>
            <a:pPr eaLnBrk="1" hangingPunct="1"/>
            <a:r>
              <a:rPr lang="en-US" smtClean="0"/>
              <a:t>For gray level images, we will use a </a:t>
            </a:r>
            <a:r>
              <a:rPr lang="en-US" smtClean="0">
                <a:solidFill>
                  <a:schemeClr val="hlink"/>
                </a:solidFill>
              </a:rPr>
              <a:t>transformation function</a:t>
            </a:r>
            <a:r>
              <a:rPr lang="en-US" smtClean="0"/>
              <a:t> of the form</a:t>
            </a:r>
            <a:br>
              <a:rPr lang="en-US" smtClean="0"/>
            </a:br>
            <a:r>
              <a:rPr lang="en-US" smtClean="0"/>
              <a:t>		      s = T(r)</a:t>
            </a:r>
            <a:br>
              <a:rPr lang="en-US" smtClean="0"/>
            </a:br>
            <a:r>
              <a:rPr lang="en-US" smtClean="0"/>
              <a:t>where “r” is the original pixel value and “s” is the new value after enhancement.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21505D-13B8-4019-A87A-B656D17BD951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84313"/>
            <a:ext cx="67611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40DDFE-CA83-4C5C-8803-87135FA99414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28775"/>
            <a:ext cx="857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E454D-B252-45FA-9799-49CC834BF972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12875"/>
            <a:ext cx="68373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C005C-0C27-4C44-B3AC-58AB6FE5747A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206500"/>
            <a:ext cx="51022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79E00-C387-436B-9D28-563B6B9108A8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 stretching: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133600"/>
            <a:ext cx="7839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3D96B3-227C-4940-962F-E2F7F499D921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211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6A5341-8C35-42F7-ABFE-10EEC0E2A25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Intuitively, we expect that an image whose pixels</a:t>
            </a:r>
          </a:p>
          <a:p>
            <a:pPr lvl="1" eaLnBrk="1" hangingPunct="1"/>
            <a:r>
              <a:rPr lang="en-US" smtClean="0"/>
              <a:t>tend to occupy the entire range of possible gray levels,</a:t>
            </a:r>
          </a:p>
          <a:p>
            <a:pPr lvl="1" eaLnBrk="1" hangingPunct="1"/>
            <a:r>
              <a:rPr lang="en-US" smtClean="0"/>
              <a:t>tend to be distributed uniformly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will have a high contrast and show a great deal of gray level detail.</a:t>
            </a:r>
          </a:p>
          <a:p>
            <a:pPr eaLnBrk="1" hangingPunct="1"/>
            <a:r>
              <a:rPr lang="en-US" smtClean="0"/>
              <a:t>It is possible to develop a transformation function that can achieve this effect using histograms.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3C93DE-67F6-43AE-B225-3D594E1021F7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815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5876925"/>
            <a:ext cx="512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66"/>
                </a:solidFill>
              </a:rPr>
              <a:t>http://fourier.eng.hmc.edu/e161/lectures/contrast_transform/node3.html</a:t>
            </a:r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0525"/>
            <a:ext cx="457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0831A0-F870-4EB1-9F0E-7EE62704A53A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3211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11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581525"/>
            <a:ext cx="3956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F7DEB3-A3A7-4C06-A785-9F5F5ED15E3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acquisition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28738"/>
            <a:ext cx="68865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862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677CF-A900-4C9F-B70C-A747EDD11AC9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3963"/>
            <a:ext cx="56165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07950" y="58769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Adapted from Wikipedia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F98BB3-9FE8-437C-9B65-DB34C91F218C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8134" name="Picture 3" descr="ankara_rgb_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ankar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ankara_rgb_his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19238"/>
            <a:ext cx="29511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468313" y="46148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3132138" y="461486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equalization of each individual band/channel</a:t>
            </a:r>
          </a:p>
        </p:txBody>
      </p:sp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6156325" y="4614863"/>
            <a:ext cx="2879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stretching by removing 2% percentile from each individual band/channel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D6D2A1-52A4-441C-990F-9EA81683D201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Enhancement using arithmetic operations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84338"/>
            <a:ext cx="86264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BBB0D6-FF4E-4AC0-A500-EC405C886CED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formats:</a:t>
            </a:r>
          </a:p>
          <a:p>
            <a:pPr lvl="1" eaLnBrk="1" hangingPunct="1"/>
            <a:r>
              <a:rPr lang="en-US" smtClean="0"/>
              <a:t>BMP	Microsoft Windows bitmap image</a:t>
            </a:r>
          </a:p>
          <a:p>
            <a:pPr lvl="1" eaLnBrk="1" hangingPunct="1"/>
            <a:r>
              <a:rPr lang="en-US" smtClean="0"/>
              <a:t>EPS	Adobe Encapsulated PostScript</a:t>
            </a:r>
          </a:p>
          <a:p>
            <a:pPr lvl="1" eaLnBrk="1" hangingPunct="1"/>
            <a:r>
              <a:rPr lang="en-US" smtClean="0"/>
              <a:t>GIF	CompuServe graphics interchange format</a:t>
            </a:r>
          </a:p>
          <a:p>
            <a:pPr lvl="1" eaLnBrk="1" hangingPunct="1"/>
            <a:r>
              <a:rPr lang="en-US" smtClean="0"/>
              <a:t>JPEG	Joint Photographic Experts Group</a:t>
            </a:r>
          </a:p>
          <a:p>
            <a:pPr lvl="1" eaLnBrk="1" hangingPunct="1"/>
            <a:r>
              <a:rPr lang="en-US" smtClean="0"/>
              <a:t>PBM	Portable bitmap format (black and white)</a:t>
            </a:r>
          </a:p>
          <a:p>
            <a:pPr lvl="1" eaLnBrk="1" hangingPunct="1"/>
            <a:r>
              <a:rPr lang="en-US" smtClean="0"/>
              <a:t>PGM	Portable graymap format (gray scale)</a:t>
            </a:r>
          </a:p>
          <a:p>
            <a:pPr lvl="1" eaLnBrk="1" hangingPunct="1"/>
            <a:r>
              <a:rPr lang="en-US" smtClean="0"/>
              <a:t>PPM	Portable pixmap format (color)</a:t>
            </a:r>
          </a:p>
          <a:p>
            <a:pPr lvl="1" eaLnBrk="1" hangingPunct="1"/>
            <a:r>
              <a:rPr lang="en-US" smtClean="0"/>
              <a:t>PNG	Portable Network Graphics</a:t>
            </a:r>
          </a:p>
          <a:p>
            <a:pPr lvl="1" eaLnBrk="1" hangingPunct="1"/>
            <a:r>
              <a:rPr lang="en-US" smtClean="0"/>
              <a:t>PS	Adobe PostScript</a:t>
            </a:r>
          </a:p>
          <a:p>
            <a:pPr lvl="1" eaLnBrk="1" hangingPunct="1"/>
            <a:r>
              <a:rPr lang="en-US" smtClean="0"/>
              <a:t>TIFF	Tagged Image File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9A57F1-9170-4DD8-8552-ADC6D3AC8CFB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 or binary</a:t>
            </a:r>
          </a:p>
          <a:p>
            <a:pPr eaLnBrk="1" hangingPunct="1"/>
            <a:r>
              <a:rPr lang="en-US" smtClean="0"/>
              <a:t>Number of bits per pixel (color depth)</a:t>
            </a:r>
          </a:p>
          <a:p>
            <a:pPr eaLnBrk="1" hangingPunct="1"/>
            <a:r>
              <a:rPr lang="en-US" smtClean="0"/>
              <a:t>Number of bands</a:t>
            </a:r>
          </a:p>
          <a:p>
            <a:pPr eaLnBrk="1" hangingPunct="1"/>
            <a:r>
              <a:rPr lang="en-US" smtClean="0"/>
              <a:t>Support for compression (lossless, lossy)</a:t>
            </a:r>
          </a:p>
          <a:p>
            <a:pPr eaLnBrk="1" hangingPunct="1"/>
            <a:r>
              <a:rPr lang="en-US" smtClean="0"/>
              <a:t>Support for metadata</a:t>
            </a:r>
          </a:p>
          <a:p>
            <a:pPr eaLnBrk="1" hangingPunct="1"/>
            <a:r>
              <a:rPr lang="en-US" smtClean="0"/>
              <a:t>Support for transparency</a:t>
            </a:r>
          </a:p>
          <a:p>
            <a:pPr eaLnBrk="1" hangingPunct="1"/>
            <a:r>
              <a:rPr lang="en-US" smtClean="0"/>
              <a:t>Format conversion</a:t>
            </a:r>
          </a:p>
          <a:p>
            <a:pPr eaLnBrk="1" hangingPunct="1"/>
            <a:r>
              <a:rPr lang="en-US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rId2"/>
              </a:rPr>
              <a:t>http://en.wikipedia.org/wiki/Comparison_of_graphics_file_formats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47516" r="16969" b="6912"/>
          <a:stretch>
            <a:fillRect/>
          </a:stretch>
        </p:blipFill>
        <p:spPr bwMode="auto">
          <a:xfrm>
            <a:off x="2220913" y="1692275"/>
            <a:ext cx="49434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292600"/>
            <a:ext cx="8496300" cy="2016125"/>
          </a:xfrm>
        </p:spPr>
        <p:txBody>
          <a:bodyPr/>
          <a:lstStyle/>
          <a:p>
            <a:r>
              <a:rPr lang="en-US" sz="2400" smtClean="0"/>
              <a:t>Camera’s extrinsic and intrinsic parameters are needed to calibrate the geometry.</a:t>
            </a:r>
          </a:p>
          <a:p>
            <a:r>
              <a:rPr lang="en-US" sz="2400" smtClean="0"/>
              <a:t>Extrinsic: camera frame </a:t>
            </a:r>
            <a:r>
              <a:rPr lang="en-US" sz="2400" smtClean="0">
                <a:sym typeface="Symbol" pitchFamily="18" charset="2"/>
              </a:rPr>
              <a:t> world frame</a:t>
            </a:r>
          </a:p>
          <a:p>
            <a:r>
              <a:rPr lang="en-US" sz="2400" smtClean="0">
                <a:sym typeface="Symbol" pitchFamily="18" charset="2"/>
              </a:rPr>
              <a:t>Intrinsic: image coordinates relative to camera  pixel coordinates</a:t>
            </a:r>
            <a:endParaRPr lang="en-US" sz="2400" smtClean="0"/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2CF6ED-4E39-4348-B416-7EC866682E73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75063" y="1408113"/>
            <a:ext cx="3157537" cy="2416175"/>
            <a:chOff x="3674415" y="1407693"/>
            <a:chExt cx="3158288" cy="2416160"/>
          </a:xfrm>
        </p:grpSpPr>
        <p:sp>
          <p:nvSpPr>
            <p:cNvPr id="7204" name="Text Box 5"/>
            <p:cNvSpPr txBox="1">
              <a:spLocks noChangeArrowheads="1"/>
            </p:cNvSpPr>
            <p:nvPr/>
          </p:nvSpPr>
          <p:spPr bwMode="auto">
            <a:xfrm>
              <a:off x="4214842" y="3546854"/>
              <a:ext cx="13318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Camera frame</a:t>
              </a:r>
            </a:p>
          </p:txBody>
        </p:sp>
        <p:sp>
          <p:nvSpPr>
            <p:cNvPr id="7205" name="Oval 9"/>
            <p:cNvSpPr>
              <a:spLocks noChangeArrowheads="1"/>
            </p:cNvSpPr>
            <p:nvPr/>
          </p:nvSpPr>
          <p:spPr bwMode="auto">
            <a:xfrm>
              <a:off x="3674415" y="2108488"/>
              <a:ext cx="998415" cy="1530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6" name="Group 16"/>
            <p:cNvGrpSpPr>
              <a:grpSpLocks/>
            </p:cNvGrpSpPr>
            <p:nvPr/>
          </p:nvGrpSpPr>
          <p:grpSpPr bwMode="auto">
            <a:xfrm>
              <a:off x="4837707" y="1591575"/>
              <a:ext cx="1122987" cy="788649"/>
              <a:chOff x="1791" y="1706"/>
              <a:chExt cx="613" cy="386"/>
            </a:xfrm>
          </p:grpSpPr>
          <p:sp>
            <p:nvSpPr>
              <p:cNvPr id="7209" name="Line 12"/>
              <p:cNvSpPr>
                <a:spLocks noChangeShapeType="1"/>
              </p:cNvSpPr>
              <p:nvPr/>
            </p:nvSpPr>
            <p:spPr bwMode="auto">
              <a:xfrm flipV="1">
                <a:off x="1973" y="1842"/>
                <a:ext cx="431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3"/>
              <p:cNvSpPr>
                <a:spLocks noChangeShapeType="1"/>
              </p:cNvSpPr>
              <p:nvPr/>
            </p:nvSpPr>
            <p:spPr bwMode="auto">
              <a:xfrm flipH="1" flipV="1">
                <a:off x="1791" y="1706"/>
                <a:ext cx="182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14"/>
              <p:cNvSpPr>
                <a:spLocks noChangeShapeType="1"/>
              </p:cNvSpPr>
              <p:nvPr/>
            </p:nvSpPr>
            <p:spPr bwMode="auto">
              <a:xfrm flipV="1">
                <a:off x="1973" y="1707"/>
                <a:ext cx="227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7" name="Freeform 18"/>
            <p:cNvSpPr>
              <a:spLocks/>
            </p:cNvSpPr>
            <p:nvPr/>
          </p:nvSpPr>
          <p:spPr bwMode="auto">
            <a:xfrm>
              <a:off x="4132404" y="1730508"/>
              <a:ext cx="901321" cy="418843"/>
            </a:xfrm>
            <a:custGeom>
              <a:avLst/>
              <a:gdLst>
                <a:gd name="T0" fmla="*/ 2147483647 w 445"/>
                <a:gd name="T1" fmla="*/ 2147483647 h 379"/>
                <a:gd name="T2" fmla="*/ 0 w 445"/>
                <a:gd name="T3" fmla="*/ 2147483647 h 379"/>
                <a:gd name="T4" fmla="*/ 2147483647 w 445"/>
                <a:gd name="T5" fmla="*/ 2147483647 h 379"/>
                <a:gd name="T6" fmla="*/ 2147483647 w 445"/>
                <a:gd name="T7" fmla="*/ 0 h 379"/>
                <a:gd name="T8" fmla="*/ 2147483647 w 445"/>
                <a:gd name="T9" fmla="*/ 2147483647 h 379"/>
                <a:gd name="T10" fmla="*/ 2147483647 w 445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379"/>
                <a:gd name="T20" fmla="*/ 445 w 445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379">
                  <a:moveTo>
                    <a:pt x="59" y="379"/>
                  </a:moveTo>
                  <a:cubicBezTo>
                    <a:pt x="7" y="318"/>
                    <a:pt x="9" y="300"/>
                    <a:pt x="0" y="222"/>
                  </a:cubicBezTo>
                  <a:cubicBezTo>
                    <a:pt x="6" y="176"/>
                    <a:pt x="7" y="42"/>
                    <a:pt x="66" y="13"/>
                  </a:cubicBezTo>
                  <a:cubicBezTo>
                    <a:pt x="81" y="5"/>
                    <a:pt x="127" y="1"/>
                    <a:pt x="138" y="0"/>
                  </a:cubicBezTo>
                  <a:cubicBezTo>
                    <a:pt x="219" y="11"/>
                    <a:pt x="300" y="16"/>
                    <a:pt x="380" y="32"/>
                  </a:cubicBezTo>
                  <a:cubicBezTo>
                    <a:pt x="385" y="33"/>
                    <a:pt x="427" y="96"/>
                    <a:pt x="445" y="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23"/>
            <p:cNvSpPr txBox="1">
              <a:spLocks noChangeArrowheads="1"/>
            </p:cNvSpPr>
            <p:nvPr/>
          </p:nvSpPr>
          <p:spPr bwMode="auto">
            <a:xfrm>
              <a:off x="5918559" y="1407693"/>
              <a:ext cx="914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World frame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63713" y="1268413"/>
            <a:ext cx="4537075" cy="2114550"/>
            <a:chOff x="1763688" y="1268769"/>
            <a:chExt cx="4536504" cy="2114634"/>
          </a:xfrm>
        </p:grpSpPr>
        <p:sp>
          <p:nvSpPr>
            <p:cNvPr id="7179" name="Oval 51"/>
            <p:cNvSpPr>
              <a:spLocks noChangeArrowheads="1"/>
            </p:cNvSpPr>
            <p:nvPr/>
          </p:nvSpPr>
          <p:spPr bwMode="auto">
            <a:xfrm>
              <a:off x="6135316" y="2306972"/>
              <a:ext cx="164876" cy="1859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46"/>
            <p:cNvGrpSpPr>
              <a:grpSpLocks/>
            </p:cNvGrpSpPr>
            <p:nvPr/>
          </p:nvGrpSpPr>
          <p:grpSpPr bwMode="auto">
            <a:xfrm>
              <a:off x="1763688" y="1268769"/>
              <a:ext cx="914144" cy="1123725"/>
              <a:chOff x="612" y="3770"/>
              <a:chExt cx="499" cy="550"/>
            </a:xfrm>
          </p:grpSpPr>
          <p:grpSp>
            <p:nvGrpSpPr>
              <p:cNvPr id="7183" name="Group 44"/>
              <p:cNvGrpSpPr>
                <a:grpSpLocks/>
              </p:cNvGrpSpPr>
              <p:nvPr/>
            </p:nvGrpSpPr>
            <p:grpSpPr bwMode="auto">
              <a:xfrm>
                <a:off x="657" y="3843"/>
                <a:ext cx="409" cy="477"/>
                <a:chOff x="90" y="3543"/>
                <a:chExt cx="409" cy="477"/>
              </a:xfrm>
            </p:grpSpPr>
            <p:sp>
              <p:nvSpPr>
                <p:cNvPr id="7185" name="Line 24"/>
                <p:cNvSpPr>
                  <a:spLocks noChangeShapeType="1"/>
                </p:cNvSpPr>
                <p:nvPr/>
              </p:nvSpPr>
              <p:spPr bwMode="auto">
                <a:xfrm>
                  <a:off x="90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Line 25"/>
                <p:cNvSpPr>
                  <a:spLocks noChangeShapeType="1"/>
                </p:cNvSpPr>
                <p:nvPr/>
              </p:nvSpPr>
              <p:spPr bwMode="auto">
                <a:xfrm>
                  <a:off x="13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Line 26"/>
                <p:cNvSpPr>
                  <a:spLocks noChangeShapeType="1"/>
                </p:cNvSpPr>
                <p:nvPr/>
              </p:nvSpPr>
              <p:spPr bwMode="auto">
                <a:xfrm>
                  <a:off x="181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27"/>
                <p:cNvSpPr>
                  <a:spLocks noChangeShapeType="1"/>
                </p:cNvSpPr>
                <p:nvPr/>
              </p:nvSpPr>
              <p:spPr bwMode="auto">
                <a:xfrm>
                  <a:off x="22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28"/>
                <p:cNvSpPr>
                  <a:spLocks noChangeShapeType="1"/>
                </p:cNvSpPr>
                <p:nvPr/>
              </p:nvSpPr>
              <p:spPr bwMode="auto">
                <a:xfrm>
                  <a:off x="272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Line 29"/>
                <p:cNvSpPr>
                  <a:spLocks noChangeShapeType="1"/>
                </p:cNvSpPr>
                <p:nvPr/>
              </p:nvSpPr>
              <p:spPr bwMode="auto">
                <a:xfrm>
                  <a:off x="317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30"/>
                <p:cNvSpPr>
                  <a:spLocks noChangeShapeType="1"/>
                </p:cNvSpPr>
                <p:nvPr/>
              </p:nvSpPr>
              <p:spPr bwMode="auto">
                <a:xfrm>
                  <a:off x="363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31"/>
                <p:cNvSpPr>
                  <a:spLocks noChangeShapeType="1"/>
                </p:cNvSpPr>
                <p:nvPr/>
              </p:nvSpPr>
              <p:spPr bwMode="auto">
                <a:xfrm>
                  <a:off x="408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32"/>
                <p:cNvSpPr>
                  <a:spLocks noChangeShapeType="1"/>
                </p:cNvSpPr>
                <p:nvPr/>
              </p:nvSpPr>
              <p:spPr bwMode="auto">
                <a:xfrm>
                  <a:off x="454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33"/>
                <p:cNvSpPr>
                  <a:spLocks noChangeShapeType="1"/>
                </p:cNvSpPr>
                <p:nvPr/>
              </p:nvSpPr>
              <p:spPr bwMode="auto">
                <a:xfrm>
                  <a:off x="499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34"/>
                <p:cNvSpPr>
                  <a:spLocks noChangeShapeType="1"/>
                </p:cNvSpPr>
                <p:nvPr/>
              </p:nvSpPr>
              <p:spPr bwMode="auto">
                <a:xfrm>
                  <a:off x="90" y="402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35"/>
                <p:cNvSpPr>
                  <a:spLocks noChangeShapeType="1"/>
                </p:cNvSpPr>
                <p:nvPr/>
              </p:nvSpPr>
              <p:spPr bwMode="auto">
                <a:xfrm>
                  <a:off x="90" y="397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36"/>
                <p:cNvSpPr>
                  <a:spLocks noChangeShapeType="1"/>
                </p:cNvSpPr>
                <p:nvPr/>
              </p:nvSpPr>
              <p:spPr bwMode="auto">
                <a:xfrm>
                  <a:off x="90" y="3929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37"/>
                <p:cNvSpPr>
                  <a:spLocks noChangeShapeType="1"/>
                </p:cNvSpPr>
                <p:nvPr/>
              </p:nvSpPr>
              <p:spPr bwMode="auto">
                <a:xfrm>
                  <a:off x="90" y="388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38"/>
                <p:cNvSpPr>
                  <a:spLocks noChangeShapeType="1"/>
                </p:cNvSpPr>
                <p:nvPr/>
              </p:nvSpPr>
              <p:spPr bwMode="auto">
                <a:xfrm>
                  <a:off x="90" y="383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39"/>
                <p:cNvSpPr>
                  <a:spLocks noChangeShapeType="1"/>
                </p:cNvSpPr>
                <p:nvPr/>
              </p:nvSpPr>
              <p:spPr bwMode="auto">
                <a:xfrm>
                  <a:off x="90" y="3793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40"/>
                <p:cNvSpPr>
                  <a:spLocks noChangeShapeType="1"/>
                </p:cNvSpPr>
                <p:nvPr/>
              </p:nvSpPr>
              <p:spPr bwMode="auto">
                <a:xfrm>
                  <a:off x="90" y="374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41"/>
                <p:cNvSpPr>
                  <a:spLocks noChangeShapeType="1"/>
                </p:cNvSpPr>
                <p:nvPr/>
              </p:nvSpPr>
              <p:spPr bwMode="auto">
                <a:xfrm>
                  <a:off x="90" y="3702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42"/>
                <p:cNvSpPr>
                  <a:spLocks noChangeShapeType="1"/>
                </p:cNvSpPr>
                <p:nvPr/>
              </p:nvSpPr>
              <p:spPr bwMode="auto">
                <a:xfrm>
                  <a:off x="90" y="3657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4" name="Rectangle 45"/>
              <p:cNvSpPr>
                <a:spLocks noChangeArrowheads="1"/>
              </p:cNvSpPr>
              <p:nvPr/>
            </p:nvSpPr>
            <p:spPr bwMode="auto">
              <a:xfrm>
                <a:off x="612" y="3770"/>
                <a:ext cx="49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1" name="Freeform 47"/>
            <p:cNvSpPr>
              <a:spLocks/>
            </p:cNvSpPr>
            <p:nvPr/>
          </p:nvSpPr>
          <p:spPr bwMode="auto">
            <a:xfrm>
              <a:off x="1983522" y="2492597"/>
              <a:ext cx="628360" cy="890806"/>
            </a:xfrm>
            <a:custGeom>
              <a:avLst/>
              <a:gdLst>
                <a:gd name="T0" fmla="*/ 2147483647 w 343"/>
                <a:gd name="T1" fmla="*/ 2147483647 h 436"/>
                <a:gd name="T2" fmla="*/ 2147483647 w 343"/>
                <a:gd name="T3" fmla="*/ 2147483647 h 436"/>
                <a:gd name="T4" fmla="*/ 2147483647 w 343"/>
                <a:gd name="T5" fmla="*/ 2147483647 h 436"/>
                <a:gd name="T6" fmla="*/ 2147483647 w 343"/>
                <a:gd name="T7" fmla="*/ 0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3"/>
                <a:gd name="T13" fmla="*/ 0 h 436"/>
                <a:gd name="T14" fmla="*/ 343 w 343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3" h="436">
                  <a:moveTo>
                    <a:pt x="343" y="412"/>
                  </a:moveTo>
                  <a:cubicBezTo>
                    <a:pt x="268" y="428"/>
                    <a:pt x="250" y="436"/>
                    <a:pt x="140" y="399"/>
                  </a:cubicBezTo>
                  <a:cubicBezTo>
                    <a:pt x="108" y="388"/>
                    <a:pt x="29" y="245"/>
                    <a:pt x="16" y="216"/>
                  </a:cubicBezTo>
                  <a:cubicBezTo>
                    <a:pt x="0" y="114"/>
                    <a:pt x="9" y="186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Oval 52"/>
            <p:cNvSpPr>
              <a:spLocks noChangeArrowheads="1"/>
            </p:cNvSpPr>
            <p:nvPr/>
          </p:nvSpPr>
          <p:spPr bwMode="auto">
            <a:xfrm>
              <a:off x="1888261" y="1824492"/>
              <a:ext cx="164876" cy="18592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effects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DE5783-81C4-4756-987C-BAA3CEC2487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8198" name="Picture 4" descr="1853580788_29b3969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04938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Aperture size affects the image we would get.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5F4B29-ED41-47A9-8D3C-59122429FFC6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1347788" y="1916113"/>
            <a:ext cx="4592637" cy="4525962"/>
            <a:chOff x="847725" y="1916113"/>
            <a:chExt cx="4592653" cy="4525962"/>
          </a:xfrm>
        </p:grpSpPr>
        <p:pic>
          <p:nvPicPr>
            <p:cNvPr id="9225" name="Picture 4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36334" r="49896" b="20464"/>
            <a:stretch>
              <a:fillRect/>
            </a:stretch>
          </p:blipFill>
          <p:spPr bwMode="auto">
            <a:xfrm>
              <a:off x="847725" y="1916113"/>
              <a:ext cx="3436938" cy="452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4526551" y="2060848"/>
              <a:ext cx="837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Larger</a:t>
              </a: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4499992" y="5219908"/>
              <a:ext cx="940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Smaller</a:t>
              </a:r>
            </a:p>
          </p:txBody>
        </p:sp>
        <p:cxnSp>
          <p:nvCxnSpPr>
            <p:cNvPr id="9228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3635896" y="3861048"/>
              <a:ext cx="2592288" cy="1588"/>
            </a:xfrm>
            <a:prstGeom prst="straightConnector1">
              <a:avLst/>
            </a:prstGeom>
            <a:noFill/>
            <a:ln w="19050" algn="ctr">
              <a:solidFill>
                <a:srgbClr val="0033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length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4248150" cy="4967287"/>
          </a:xfrm>
        </p:spPr>
        <p:txBody>
          <a:bodyPr/>
          <a:lstStyle/>
          <a:p>
            <a:r>
              <a:rPr lang="en-US" sz="2400" smtClean="0"/>
              <a:t>Field of view depends on focal length.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smaller, image becomes more </a:t>
            </a:r>
            <a:r>
              <a:rPr lang="en-US" sz="2400" i="1" smtClean="0"/>
              <a:t>wide</a:t>
            </a:r>
            <a:r>
              <a:rPr lang="en-US" sz="2400" smtClean="0"/>
              <a:t> angle </a:t>
            </a:r>
          </a:p>
          <a:p>
            <a:pPr lvl="1"/>
            <a:r>
              <a:rPr lang="en-US" sz="2000" smtClean="0"/>
              <a:t>more world points project onto the finite image plane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larger, image becomes more </a:t>
            </a:r>
            <a:r>
              <a:rPr lang="en-US" sz="2400" i="1" smtClean="0"/>
              <a:t>telescopic </a:t>
            </a:r>
          </a:p>
          <a:p>
            <a:pPr lvl="1"/>
            <a:r>
              <a:rPr lang="en-US" sz="2000" smtClean="0"/>
              <a:t>smaller part of the world projects onto the finite image plane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D8FBEF-FA29-4D73-B2D8-EE186220286B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4643438" y="1206500"/>
            <a:ext cx="4344987" cy="4959350"/>
            <a:chOff x="4644008" y="1206196"/>
            <a:chExt cx="4344888" cy="4959108"/>
          </a:xfrm>
        </p:grpSpPr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0" t="21820" r="18698" b="10492"/>
            <a:stretch>
              <a:fillRect/>
            </a:stretch>
          </p:blipFill>
          <p:spPr bwMode="auto">
            <a:xfrm>
              <a:off x="4932040" y="1206196"/>
              <a:ext cx="4056856" cy="4959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 rot="1953328">
              <a:off x="4791479" y="1849188"/>
              <a:ext cx="77404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4860032" y="4653136"/>
              <a:ext cx="55801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4644008" y="4365104"/>
              <a:ext cx="5580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4860032" y="4293096"/>
              <a:ext cx="26998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F0BF4C-2477-4B95-83BD-AE595E9747AA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23963"/>
            <a:ext cx="54181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6.875"/>
  <p:tag name="PICTUREFILESIZE" val="526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1333</TotalTime>
  <Words>1141</Words>
  <Application>Microsoft Office PowerPoint</Application>
  <PresentationFormat>On-screen Show (4:3)</PresentationFormat>
  <Paragraphs>268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cs484_template</vt:lpstr>
      <vt:lpstr>Digital Image Fundamentals</vt:lpstr>
      <vt:lpstr>Imaging process</vt:lpstr>
      <vt:lpstr>Physical parameters</vt:lpstr>
      <vt:lpstr>Image acquisition</vt:lpstr>
      <vt:lpstr>Camera calibration</vt:lpstr>
      <vt:lpstr>Perspective effects</vt:lpstr>
      <vt:lpstr>Aperture</vt:lpstr>
      <vt:lpstr>Focal length</vt:lpstr>
      <vt:lpstr>Sampling and quantization</vt:lpstr>
      <vt:lpstr>Sampling and quantization</vt:lpstr>
      <vt:lpstr>Image representation</vt:lpstr>
      <vt:lpstr>Image representation</vt:lpstr>
      <vt:lpstr>Spatial resolution</vt:lpstr>
      <vt:lpstr>Spatial resolution</vt:lpstr>
      <vt:lpstr>Gray level resolution</vt:lpstr>
      <vt:lpstr>Bit planes</vt:lpstr>
      <vt:lpstr>Electromagnetic (EM) spectrum</vt:lpstr>
      <vt:lpstr>Electromagnetic (EM) spectrum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Histogram processing</vt:lpstr>
      <vt:lpstr>Histogram processing</vt:lpstr>
      <vt:lpstr>Histogram equalization</vt:lpstr>
      <vt:lpstr>Histogram equalization</vt:lpstr>
      <vt:lpstr>Histogram equalization</vt:lpstr>
      <vt:lpstr>Histogram equalization</vt:lpstr>
      <vt:lpstr>Enhancement using arithmetic operations</vt:lpstr>
      <vt:lpstr>Image formats</vt:lpstr>
      <vt:lpstr>Image formats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Selim Aksoy</dc:creator>
  <cp:lastModifiedBy>Selim Aksoy</cp:lastModifiedBy>
  <cp:revision>80</cp:revision>
  <dcterms:created xsi:type="dcterms:W3CDTF">2007-02-01T19:30:15Z</dcterms:created>
  <dcterms:modified xsi:type="dcterms:W3CDTF">2017-09-27T05:07:07Z</dcterms:modified>
</cp:coreProperties>
</file>