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100"/>
  </p:notesMasterIdLst>
  <p:sldIdLst>
    <p:sldId id="256" r:id="rId2"/>
    <p:sldId id="257" r:id="rId3"/>
    <p:sldId id="383" r:id="rId4"/>
    <p:sldId id="384"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307" r:id="rId22"/>
    <p:sldId id="341" r:id="rId23"/>
    <p:sldId id="364" r:id="rId24"/>
    <p:sldId id="379" r:id="rId25"/>
    <p:sldId id="309" r:id="rId26"/>
    <p:sldId id="444" r:id="rId27"/>
    <p:sldId id="310" r:id="rId28"/>
    <p:sldId id="381" r:id="rId29"/>
    <p:sldId id="318" r:id="rId30"/>
    <p:sldId id="361" r:id="rId31"/>
    <p:sldId id="315" r:id="rId32"/>
    <p:sldId id="362" r:id="rId33"/>
    <p:sldId id="316" r:id="rId34"/>
    <p:sldId id="340" r:id="rId35"/>
    <p:sldId id="378" r:id="rId36"/>
    <p:sldId id="382" r:id="rId37"/>
    <p:sldId id="407" r:id="rId38"/>
    <p:sldId id="408" r:id="rId39"/>
    <p:sldId id="346" r:id="rId40"/>
    <p:sldId id="377" r:id="rId41"/>
    <p:sldId id="319" r:id="rId42"/>
    <p:sldId id="320" r:id="rId43"/>
    <p:sldId id="329" r:id="rId44"/>
    <p:sldId id="409" r:id="rId45"/>
    <p:sldId id="344" r:id="rId46"/>
    <p:sldId id="345" r:id="rId47"/>
    <p:sldId id="347" r:id="rId48"/>
    <p:sldId id="321" r:id="rId49"/>
    <p:sldId id="322" r:id="rId50"/>
    <p:sldId id="323" r:id="rId51"/>
    <p:sldId id="339" r:id="rId52"/>
    <p:sldId id="324" r:id="rId53"/>
    <p:sldId id="387" r:id="rId54"/>
    <p:sldId id="445" r:id="rId55"/>
    <p:sldId id="446" r:id="rId56"/>
    <p:sldId id="447" r:id="rId57"/>
    <p:sldId id="402" r:id="rId58"/>
    <p:sldId id="352" r:id="rId59"/>
    <p:sldId id="355" r:id="rId60"/>
    <p:sldId id="353" r:id="rId61"/>
    <p:sldId id="365" r:id="rId62"/>
    <p:sldId id="386" r:id="rId63"/>
    <p:sldId id="343" r:id="rId64"/>
    <p:sldId id="331" r:id="rId65"/>
    <p:sldId id="398" r:id="rId66"/>
    <p:sldId id="404" r:id="rId67"/>
    <p:sldId id="388" r:id="rId68"/>
    <p:sldId id="403" r:id="rId69"/>
    <p:sldId id="334" r:id="rId70"/>
    <p:sldId id="335" r:id="rId71"/>
    <p:sldId id="393" r:id="rId72"/>
    <p:sldId id="336" r:id="rId73"/>
    <p:sldId id="337" r:id="rId74"/>
    <p:sldId id="338" r:id="rId75"/>
    <p:sldId id="397" r:id="rId76"/>
    <p:sldId id="413" r:id="rId77"/>
    <p:sldId id="272" r:id="rId78"/>
    <p:sldId id="275" r:id="rId79"/>
    <p:sldId id="276" r:id="rId80"/>
    <p:sldId id="392" r:id="rId81"/>
    <p:sldId id="279" r:id="rId82"/>
    <p:sldId id="280" r:id="rId83"/>
    <p:sldId id="282" r:id="rId84"/>
    <p:sldId id="294" r:id="rId85"/>
    <p:sldId id="295" r:id="rId86"/>
    <p:sldId id="300" r:id="rId87"/>
    <p:sldId id="301" r:id="rId88"/>
    <p:sldId id="302" r:id="rId89"/>
    <p:sldId id="304" r:id="rId90"/>
    <p:sldId id="305" r:id="rId91"/>
    <p:sldId id="306" r:id="rId92"/>
    <p:sldId id="421" r:id="rId93"/>
    <p:sldId id="422" r:id="rId94"/>
    <p:sldId id="423" r:id="rId95"/>
    <p:sldId id="424" r:id="rId96"/>
    <p:sldId id="425" r:id="rId97"/>
    <p:sldId id="426" r:id="rId98"/>
    <p:sldId id="427" r:id="rId9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10" autoAdjust="0"/>
  </p:normalViewPr>
  <p:slideViewPr>
    <p:cSldViewPr>
      <p:cViewPr varScale="1">
        <p:scale>
          <a:sx n="106" d="100"/>
          <a:sy n="106" d="100"/>
        </p:scale>
        <p:origin x="-180" y="-84"/>
      </p:cViewPr>
      <p:guideLst>
        <p:guide orient="horz" pos="3984"/>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3480F1C-E327-4CBC-B54B-7009270930BC}" type="slidenum">
              <a:rPr lang="en-US"/>
              <a:pPr>
                <a:defRPr/>
              </a:pPr>
              <a:t>‹#›</a:t>
            </a:fld>
            <a:endParaRPr lang="en-US"/>
          </a:p>
        </p:txBody>
      </p:sp>
    </p:spTree>
    <p:extLst>
      <p:ext uri="{BB962C8B-B14F-4D97-AF65-F5344CB8AC3E}">
        <p14:creationId xmlns:p14="http://schemas.microsoft.com/office/powerpoint/2010/main" val="4182021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A4281A-0AE7-4720-ACAA-6BFD88A19E56}" type="slidenum">
              <a:rPr lang="en-US" smtClean="0">
                <a:solidFill>
                  <a:prstClr val="black"/>
                </a:solidFill>
                <a:latin typeface="Arial" charset="0"/>
              </a:rPr>
              <a:pPr/>
              <a:t>20</a:t>
            </a:fld>
            <a:endParaRPr lang="en-US" smtClean="0">
              <a:solidFill>
                <a:prstClr val="black"/>
              </a:solidFill>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868DA2-C381-4630-A155-C38B4F0BF6D4}" type="slidenum">
              <a:rPr lang="en-US" smtClean="0">
                <a:latin typeface="Arial" charset="0"/>
              </a:rPr>
              <a:pPr/>
              <a:t>84</a:t>
            </a:fld>
            <a:endParaRPr lang="en-US" smtClean="0">
              <a:latin typeface="Arial" charset="0"/>
            </a:endParaRPr>
          </a:p>
        </p:txBody>
      </p:sp>
      <p:sp>
        <p:nvSpPr>
          <p:cNvPr id="11366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3668"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3667E6-E897-4797-88C8-71EFEA072097}" type="slidenum">
              <a:rPr lang="en-US" smtClean="0">
                <a:latin typeface="Arial" charset="0"/>
              </a:rPr>
              <a:pPr/>
              <a:t>85</a:t>
            </a:fld>
            <a:endParaRPr lang="en-US" smtClean="0">
              <a:latin typeface="Arial" charset="0"/>
            </a:endParaRPr>
          </a:p>
        </p:txBody>
      </p:sp>
      <p:sp>
        <p:nvSpPr>
          <p:cNvPr id="11469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4692"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7775CB9-8421-46FB-A414-024238A642F5}" type="slidenum">
              <a:rPr lang="en-US" smtClean="0">
                <a:latin typeface="Arial" charset="0"/>
              </a:rPr>
              <a:pPr/>
              <a:t>88</a:t>
            </a:fld>
            <a:endParaRPr lang="en-US" smtClean="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CBD37E7-E678-4578-B9ED-91BF49910AC4}" type="slidenum">
              <a:rPr lang="en-US" smtClean="0">
                <a:latin typeface="Arial" charset="0"/>
              </a:rPr>
              <a:pPr/>
              <a:t>31</a:t>
            </a:fld>
            <a:endParaRPr lang="en-US" smtClean="0">
              <a:latin typeface="Arial" charset="0"/>
            </a:endParaRPr>
          </a:p>
        </p:txBody>
      </p:sp>
      <p:sp>
        <p:nvSpPr>
          <p:cNvPr id="100355"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0356"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9F74DE-D3D6-484C-8B9B-2EC255EDBE53}" type="slidenum">
              <a:rPr lang="en-US" smtClean="0">
                <a:latin typeface="Arial" charset="0"/>
              </a:rPr>
              <a:pPr/>
              <a:t>33</a:t>
            </a:fld>
            <a:endParaRPr lang="en-US" smtClean="0">
              <a:latin typeface="Arial" charset="0"/>
            </a:endParaRPr>
          </a:p>
        </p:txBody>
      </p:sp>
      <p:sp>
        <p:nvSpPr>
          <p:cNvPr id="101379"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1380"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74796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a:defRPr sz="2300">
                <a:solidFill>
                  <a:schemeClr val="tx1"/>
                </a:solidFill>
                <a:latin typeface="Times New Roman" pitchFamily="18" charset="0"/>
                <a:ea typeface="ＭＳ Ｐゴシック" pitchFamily="-1" charset="-128"/>
              </a:defRPr>
            </a:lvl1pPr>
            <a:lvl2pPr marL="702756" indent="-270291" defTabSz="900970">
              <a:defRPr sz="2300">
                <a:solidFill>
                  <a:schemeClr val="tx1"/>
                </a:solidFill>
                <a:latin typeface="Times New Roman" pitchFamily="18" charset="0"/>
                <a:ea typeface="ＭＳ Ｐゴシック" pitchFamily="-1" charset="-128"/>
              </a:defRPr>
            </a:lvl2pPr>
            <a:lvl3pPr marL="1081164" indent="-216233" defTabSz="900970">
              <a:defRPr sz="2300">
                <a:solidFill>
                  <a:schemeClr val="tx1"/>
                </a:solidFill>
                <a:latin typeface="Times New Roman" pitchFamily="18" charset="0"/>
                <a:ea typeface="ＭＳ Ｐゴシック" pitchFamily="-1" charset="-128"/>
              </a:defRPr>
            </a:lvl3pPr>
            <a:lvl4pPr marL="1513629" indent="-216233" defTabSz="900970">
              <a:defRPr sz="2300">
                <a:solidFill>
                  <a:schemeClr val="tx1"/>
                </a:solidFill>
                <a:latin typeface="Times New Roman" pitchFamily="18" charset="0"/>
                <a:ea typeface="ＭＳ Ｐゴシック" pitchFamily="-1" charset="-128"/>
              </a:defRPr>
            </a:lvl4pPr>
            <a:lvl5pPr marL="1946095" indent="-216233" defTabSz="900970">
              <a:defRPr sz="2300">
                <a:solidFill>
                  <a:schemeClr val="tx1"/>
                </a:solidFill>
                <a:latin typeface="Times New Roman" pitchFamily="18" charset="0"/>
                <a:ea typeface="ＭＳ Ｐゴシック" pitchFamily="-1" charset="-128"/>
              </a:defRPr>
            </a:lvl5pPr>
            <a:lvl6pPr marL="2378560"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6pPr>
            <a:lvl7pPr marL="2811026"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7pPr>
            <a:lvl8pPr marL="3243491"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8pPr>
            <a:lvl9pPr marL="3675957"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9pPr>
          </a:lstStyle>
          <a:p>
            <a:fld id="{7F17E4AB-9A7A-40F6-94BF-CB6E0D99F50D}" type="slidenum">
              <a:rPr lang="en-US" sz="1200"/>
              <a:pPr/>
              <a:t>57</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16FCBF-947E-4BE0-A870-BA73E7725868}" type="slidenum">
              <a:rPr lang="en-US" smtClean="0">
                <a:latin typeface="Arial" charset="0"/>
              </a:rPr>
              <a:pPr/>
              <a:t>72</a:t>
            </a:fld>
            <a:endParaRPr lang="en-US" smtClean="0">
              <a:latin typeface="Arial" charset="0"/>
            </a:endParaRPr>
          </a:p>
        </p:txBody>
      </p:sp>
      <p:sp>
        <p:nvSpPr>
          <p:cNvPr id="10342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3428"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C64230D-1452-411F-AAC3-45498E715A6C}" type="slidenum">
              <a:rPr lang="en-US" smtClean="0">
                <a:latin typeface="Arial" charset="0"/>
              </a:rPr>
              <a:pPr/>
              <a:t>73</a:t>
            </a:fld>
            <a:endParaRPr lang="en-US" smtClean="0">
              <a:latin typeface="Arial" charset="0"/>
            </a:endParaRPr>
          </a:p>
        </p:txBody>
      </p:sp>
      <p:sp>
        <p:nvSpPr>
          <p:cNvPr id="10445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4452"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1F2A2D-C86E-45AB-8ED9-91F1139AEF8A}" type="slidenum">
              <a:rPr lang="en-US" smtClean="0">
                <a:latin typeface="Arial" charset="0"/>
              </a:rPr>
              <a:pPr/>
              <a:t>74</a:t>
            </a:fld>
            <a:endParaRPr lang="en-US"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EEE6E6-0D88-4251-8559-B5A8549FA96A}" type="slidenum">
              <a:rPr lang="en-US" smtClean="0">
                <a:latin typeface="Arial" charset="0"/>
              </a:rPr>
              <a:pPr/>
              <a:t>78</a:t>
            </a:fld>
            <a:endParaRPr lang="en-US" smtClean="0">
              <a:latin typeface="Arial" charset="0"/>
            </a:endParaRPr>
          </a:p>
        </p:txBody>
      </p:sp>
      <p:sp>
        <p:nvSpPr>
          <p:cNvPr id="107523"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7524"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18"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62819"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2017</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smtClean="0">
                <a:solidFill>
                  <a:schemeClr val="bg2"/>
                </a:solidFill>
              </a:defRPr>
            </a:lvl1pPr>
          </a:lstStyle>
          <a:p>
            <a:pPr>
              <a:defRPr/>
            </a:pPr>
            <a:r>
              <a:rPr lang="en-US" smtClean="0"/>
              <a:t>©2017,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4E7EB3B3-7B62-44B6-B347-722AF8A96B31}" type="slidenum">
              <a:rPr lang="en-US"/>
              <a:pPr>
                <a:defRPr/>
              </a:pPr>
              <a:t>‹#›</a:t>
            </a:fld>
            <a:endParaRPr lang="en-US"/>
          </a:p>
        </p:txBody>
      </p:sp>
    </p:spTree>
    <p:extLst>
      <p:ext uri="{BB962C8B-B14F-4D97-AF65-F5344CB8AC3E}">
        <p14:creationId xmlns:p14="http://schemas.microsoft.com/office/powerpoint/2010/main" val="81413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55A045A-4C90-46E5-BD02-C943462DD087}" type="slidenum">
              <a:rPr lang="en-US"/>
              <a:pPr>
                <a:defRPr/>
              </a:pPr>
              <a:t>‹#›</a:t>
            </a:fld>
            <a:endParaRPr lang="en-US"/>
          </a:p>
        </p:txBody>
      </p:sp>
    </p:spTree>
    <p:extLst>
      <p:ext uri="{BB962C8B-B14F-4D97-AF65-F5344CB8AC3E}">
        <p14:creationId xmlns:p14="http://schemas.microsoft.com/office/powerpoint/2010/main" val="364551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9E12AA1-807E-4118-87E3-575F48A6EE4A}" type="slidenum">
              <a:rPr lang="en-US"/>
              <a:pPr>
                <a:defRPr/>
              </a:pPr>
              <a:t>‹#›</a:t>
            </a:fld>
            <a:endParaRPr lang="en-US"/>
          </a:p>
        </p:txBody>
      </p:sp>
    </p:spTree>
    <p:extLst>
      <p:ext uri="{BB962C8B-B14F-4D97-AF65-F5344CB8AC3E}">
        <p14:creationId xmlns:p14="http://schemas.microsoft.com/office/powerpoint/2010/main" val="382787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D0CEC9-D291-462F-8CC7-01F533D8238E}" type="slidenum">
              <a:rPr lang="en-US"/>
              <a:pPr>
                <a:defRPr/>
              </a:pPr>
              <a:t>‹#›</a:t>
            </a:fld>
            <a:endParaRPr lang="en-US"/>
          </a:p>
        </p:txBody>
      </p:sp>
    </p:spTree>
    <p:extLst>
      <p:ext uri="{BB962C8B-B14F-4D97-AF65-F5344CB8AC3E}">
        <p14:creationId xmlns:p14="http://schemas.microsoft.com/office/powerpoint/2010/main" val="370945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85E6B28-8DCE-45A6-8E04-AD901D3A3403}" type="slidenum">
              <a:rPr lang="en-US"/>
              <a:pPr>
                <a:defRPr/>
              </a:pPr>
              <a:t>‹#›</a:t>
            </a:fld>
            <a:endParaRPr lang="en-US"/>
          </a:p>
        </p:txBody>
      </p:sp>
    </p:spTree>
    <p:extLst>
      <p:ext uri="{BB962C8B-B14F-4D97-AF65-F5344CB8AC3E}">
        <p14:creationId xmlns:p14="http://schemas.microsoft.com/office/powerpoint/2010/main" val="338724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7A5EF1B-2FE9-4532-94E5-B8FECC120A45}" type="slidenum">
              <a:rPr lang="en-US"/>
              <a:pPr>
                <a:defRPr/>
              </a:pPr>
              <a:t>‹#›</a:t>
            </a:fld>
            <a:endParaRPr lang="en-US"/>
          </a:p>
        </p:txBody>
      </p:sp>
    </p:spTree>
    <p:extLst>
      <p:ext uri="{BB962C8B-B14F-4D97-AF65-F5344CB8AC3E}">
        <p14:creationId xmlns:p14="http://schemas.microsoft.com/office/powerpoint/2010/main" val="93846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35F0708-B99E-4A34-BCE3-9D80D20D5126}" type="slidenum">
              <a:rPr lang="en-US"/>
              <a:pPr>
                <a:defRPr/>
              </a:pPr>
              <a:t>‹#›</a:t>
            </a:fld>
            <a:endParaRPr lang="en-US"/>
          </a:p>
        </p:txBody>
      </p:sp>
    </p:spTree>
    <p:extLst>
      <p:ext uri="{BB962C8B-B14F-4D97-AF65-F5344CB8AC3E}">
        <p14:creationId xmlns:p14="http://schemas.microsoft.com/office/powerpoint/2010/main" val="416541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A263D2D-CF28-4F1F-8FD5-74262DB2A788}" type="slidenum">
              <a:rPr lang="en-US"/>
              <a:pPr>
                <a:defRPr/>
              </a:pPr>
              <a:t>‹#›</a:t>
            </a:fld>
            <a:endParaRPr lang="en-US"/>
          </a:p>
        </p:txBody>
      </p:sp>
    </p:spTree>
    <p:extLst>
      <p:ext uri="{BB962C8B-B14F-4D97-AF65-F5344CB8AC3E}">
        <p14:creationId xmlns:p14="http://schemas.microsoft.com/office/powerpoint/2010/main" val="194961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B81C651-8CF9-41C2-834B-A46E0BFAE8E2}" type="slidenum">
              <a:rPr lang="en-US"/>
              <a:pPr>
                <a:defRPr/>
              </a:pPr>
              <a:t>‹#›</a:t>
            </a:fld>
            <a:endParaRPr lang="en-US"/>
          </a:p>
        </p:txBody>
      </p:sp>
    </p:spTree>
    <p:extLst>
      <p:ext uri="{BB962C8B-B14F-4D97-AF65-F5344CB8AC3E}">
        <p14:creationId xmlns:p14="http://schemas.microsoft.com/office/powerpoint/2010/main" val="398319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5404760-3069-4400-9544-0B3D6D1A1FD9}" type="slidenum">
              <a:rPr lang="en-US"/>
              <a:pPr>
                <a:defRPr/>
              </a:pPr>
              <a:t>‹#›</a:t>
            </a:fld>
            <a:endParaRPr lang="en-US"/>
          </a:p>
        </p:txBody>
      </p:sp>
    </p:spTree>
    <p:extLst>
      <p:ext uri="{BB962C8B-B14F-4D97-AF65-F5344CB8AC3E}">
        <p14:creationId xmlns:p14="http://schemas.microsoft.com/office/powerpoint/2010/main" val="129573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6DFA5F2-6EEB-492F-8C37-6CDD1B5E882F}" type="slidenum">
              <a:rPr lang="en-US"/>
              <a:pPr>
                <a:defRPr/>
              </a:pPr>
              <a:t>‹#›</a:t>
            </a:fld>
            <a:endParaRPr lang="en-US"/>
          </a:p>
        </p:txBody>
      </p:sp>
    </p:spTree>
    <p:extLst>
      <p:ext uri="{BB962C8B-B14F-4D97-AF65-F5344CB8AC3E}">
        <p14:creationId xmlns:p14="http://schemas.microsoft.com/office/powerpoint/2010/main" val="1011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70351E0-D854-4B75-8954-F1320F736A76}" type="slidenum">
              <a:rPr lang="en-US"/>
              <a:pPr>
                <a:defRPr/>
              </a:pPr>
              <a:t>‹#›</a:t>
            </a:fld>
            <a:endParaRPr lang="en-US"/>
          </a:p>
        </p:txBody>
      </p:sp>
    </p:spTree>
    <p:extLst>
      <p:ext uri="{BB962C8B-B14F-4D97-AF65-F5344CB8AC3E}">
        <p14:creationId xmlns:p14="http://schemas.microsoft.com/office/powerpoint/2010/main" val="298648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Line 4"/>
          <p:cNvSpPr>
            <a:spLocks noChangeShapeType="1"/>
          </p:cNvSpPr>
          <p:nvPr/>
        </p:nvSpPr>
        <p:spPr bwMode="auto">
          <a:xfrm>
            <a:off x="323850" y="1196975"/>
            <a:ext cx="8496300"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797"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2017</a:t>
            </a:r>
            <a:endParaRPr lang="en-US"/>
          </a:p>
        </p:txBody>
      </p:sp>
      <p:sp>
        <p:nvSpPr>
          <p:cNvPr id="161798"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003366"/>
                </a:solidFill>
                <a:cs typeface="Tahoma" pitchFamily="34" charset="0"/>
              </a:defRPr>
            </a:lvl1pPr>
          </a:lstStyle>
          <a:p>
            <a:pPr>
              <a:defRPr/>
            </a:pPr>
            <a:r>
              <a:rPr lang="en-US" smtClean="0"/>
              <a:t>©2017, Selim Aksoy</a:t>
            </a:r>
            <a:endParaRPr lang="en-US"/>
          </a:p>
        </p:txBody>
      </p:sp>
      <p:sp>
        <p:nvSpPr>
          <p:cNvPr id="161799"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C7A8EBC-93E5-4434-8CD4-3A57601312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4.png"/><Relationship Id="rId4" Type="http://schemas.openxmlformats.org/officeDocument/2006/relationships/image" Target="../media/image51.wmf"/><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cs.bilkent.edu.tr/~duygulu/Courses/CS554/Spring2006/Notes/Videos/motion.av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image" Target="../media/image32.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1.pn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hyperlink" Target="http://www.picsearch.com/" TargetMode="External"/><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 Id="rId8"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5" Type="http://schemas.openxmlformats.org/officeDocument/2006/relationships/image" Target="../media/image105.jpeg"/><Relationship Id="rId4" Type="http://schemas.openxmlformats.org/officeDocument/2006/relationships/hyperlink" Target="http://upload.wikimedia.org/wikipedia/commons/d/d8/NASA_Mars_Rover.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file:///C:\Documents%20and%20Settings\saksoy\Local%20Settings\Temp\UNSW_CMU.mpg"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g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_rels/slide54.xml.rels><?xml version="1.0" encoding="UTF-8" standalone="yes"?>
<Relationships xmlns="http://schemas.openxmlformats.org/package/2006/relationships"><Relationship Id="rId3" Type="http://schemas.openxmlformats.org/officeDocument/2006/relationships/hyperlink" Target="http://cloudcv.org/classify/"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1.jpg"/></Relationships>
</file>

<file path=ppt/slides/_rels/slide5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hyperlink" Target="http://cloudcv.org/vqa/"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35.png"/></Relationships>
</file>

<file path=ppt/slides/_rels/slide5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64.xml.rels><?xml version="1.0" encoding="UTF-8" standalone="yes"?>
<Relationships xmlns="http://schemas.openxmlformats.org/package/2006/relationships"><Relationship Id="rId3" Type="http://schemas.openxmlformats.org/officeDocument/2006/relationships/hyperlink" Target="http://www.washington.edu/newsroom/news/images/David.jpg" TargetMode="External"/><Relationship Id="rId7" Type="http://schemas.openxmlformats.org/officeDocument/2006/relationships/image" Target="../media/image152.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50.png"/><Relationship Id="rId5" Type="http://schemas.openxmlformats.org/officeDocument/2006/relationships/oleObject" Target="../embeddings/oleObject6.bin"/><Relationship Id="rId4" Type="http://schemas.openxmlformats.org/officeDocument/2006/relationships/image" Target="../media/image151.jpeg"/></Relationships>
</file>

<file path=ppt/slides/_rels/slide6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6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s>
</file>

<file path=ppt/slides/_rels/slide7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7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76.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7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jpe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jpeg"/><Relationship Id="rId2" Type="http://schemas.openxmlformats.org/officeDocument/2006/relationships/image" Target="../media/image178.png"/><Relationship Id="rId1" Type="http://schemas.openxmlformats.org/officeDocument/2006/relationships/slideLayout" Target="../slideLayouts/slideLayout6.xml"/><Relationship Id="rId6" Type="http://schemas.openxmlformats.org/officeDocument/2006/relationships/image" Target="../media/image182.png"/><Relationship Id="rId11" Type="http://schemas.openxmlformats.org/officeDocument/2006/relationships/image" Target="../media/image187.jpe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82.x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hyperlink" Target="http://www.cs.bilkent.edu.tr/~duygulu/Courses/CS554/Spring2006/Notes/Videos/flower.avi"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wmf"/><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87.x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6.xml"/><Relationship Id="rId4" Type="http://schemas.openxmlformats.org/officeDocument/2006/relationships/image" Target="../media/image201.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9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mtClean="0"/>
              <a:t>Introduction</a:t>
            </a:r>
          </a:p>
        </p:txBody>
      </p:sp>
      <p:sp>
        <p:nvSpPr>
          <p:cNvPr id="3075"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86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686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6428F2D-21CB-4A0E-8DA2-5BB3485ED02C}" type="slidenum">
              <a:rPr lang="en-US" smtClean="0">
                <a:solidFill>
                  <a:srgbClr val="003366"/>
                </a:solidFill>
              </a:rPr>
              <a:pPr/>
              <a:t>10</a:t>
            </a:fld>
            <a:endParaRPr lang="en-US" smtClean="0">
              <a:solidFill>
                <a:srgbClr val="003366"/>
              </a:solidFill>
            </a:endParaRPr>
          </a:p>
        </p:txBody>
      </p:sp>
      <p:sp>
        <p:nvSpPr>
          <p:cNvPr id="68613" name="Text Box 4"/>
          <p:cNvSpPr txBox="1">
            <a:spLocks noChangeArrowheads="1"/>
          </p:cNvSpPr>
          <p:nvPr/>
        </p:nvSpPr>
        <p:spPr bwMode="auto">
          <a:xfrm>
            <a:off x="98425" y="106363"/>
            <a:ext cx="4808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CC99"/>
                </a:solidFill>
                <a:latin typeface="Arial" charset="0"/>
              </a:rPr>
              <a:t>Challenges 2: illumination</a:t>
            </a:r>
          </a:p>
        </p:txBody>
      </p:sp>
      <p:sp>
        <p:nvSpPr>
          <p:cNvPr id="68614"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pic>
        <p:nvPicPr>
          <p:cNvPr id="6861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3820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653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5B126-6415-4F35-B913-88B752984E41}" type="slidenum">
              <a:rPr lang="en-US" smtClean="0">
                <a:solidFill>
                  <a:srgbClr val="003366"/>
                </a:solidFill>
              </a:rPr>
              <a:pPr/>
              <a:t>11</a:t>
            </a:fld>
            <a:endParaRPr lang="en-US" smtClean="0">
              <a:solidFill>
                <a:srgbClr val="003366"/>
              </a:solidFill>
            </a:endParaRPr>
          </a:p>
        </p:txBody>
      </p:sp>
      <p:pic>
        <p:nvPicPr>
          <p:cNvPr id="69637"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3"/>
          <p:cNvSpPr txBox="1">
            <a:spLocks noChangeArrowheads="1"/>
          </p:cNvSpPr>
          <p:nvPr/>
        </p:nvSpPr>
        <p:spPr bwMode="auto">
          <a:xfrm>
            <a:off x="98425" y="106363"/>
            <a:ext cx="447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B83D00"/>
                </a:solidFill>
                <a:latin typeface="Arial" charset="0"/>
              </a:rPr>
              <a:t>Challenges 3: occlusion</a:t>
            </a:r>
          </a:p>
        </p:txBody>
      </p:sp>
      <p:sp>
        <p:nvSpPr>
          <p:cNvPr id="69639" name="Text Box 4"/>
          <p:cNvSpPr txBox="1">
            <a:spLocks noChangeArrowheads="1"/>
          </p:cNvSpPr>
          <p:nvPr/>
        </p:nvSpPr>
        <p:spPr bwMode="auto">
          <a:xfrm>
            <a:off x="1692275" y="3048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B83D00"/>
                </a:solidFill>
                <a:latin typeface="Arial" charset="0"/>
              </a:rPr>
              <a:t>Magritte, 1957 </a:t>
            </a:r>
          </a:p>
        </p:txBody>
      </p:sp>
      <p:sp>
        <p:nvSpPr>
          <p:cNvPr id="69640" name="Text Box 18"/>
          <p:cNvSpPr txBox="1">
            <a:spLocks noChangeArrowheads="1"/>
          </p:cNvSpPr>
          <p:nvPr/>
        </p:nvSpPr>
        <p:spPr bwMode="auto">
          <a:xfrm>
            <a:off x="3048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4249357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06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706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E889999-8F94-46FC-88FB-B8C2AC11953E}" type="slidenum">
              <a:rPr lang="en-US" smtClean="0">
                <a:solidFill>
                  <a:srgbClr val="003366"/>
                </a:solidFill>
              </a:rPr>
              <a:pPr/>
              <a:t>12</a:t>
            </a:fld>
            <a:endParaRPr lang="en-US" smtClean="0">
              <a:solidFill>
                <a:srgbClr val="003366"/>
              </a:solidFill>
            </a:endParaRPr>
          </a:p>
        </p:txBody>
      </p:sp>
      <p:pic>
        <p:nvPicPr>
          <p:cNvPr id="70661"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6679" r="28346" b="2060"/>
          <a:stretch>
            <a:fillRect/>
          </a:stretch>
        </p:blipFill>
        <p:spPr bwMode="auto">
          <a:xfrm>
            <a:off x="2771775" y="0"/>
            <a:ext cx="39528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3"/>
          <p:cNvSpPr>
            <a:spLocks noChangeArrowheads="1"/>
          </p:cNvSpPr>
          <p:nvPr/>
        </p:nvSpPr>
        <p:spPr bwMode="auto">
          <a:xfrm>
            <a:off x="2057400" y="0"/>
            <a:ext cx="2057400" cy="2667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0663" name="Text Box 4"/>
          <p:cNvSpPr txBox="1">
            <a:spLocks noChangeArrowheads="1"/>
          </p:cNvSpPr>
          <p:nvPr/>
        </p:nvSpPr>
        <p:spPr bwMode="auto">
          <a:xfrm>
            <a:off x="117475" y="182563"/>
            <a:ext cx="37258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33CC"/>
                </a:solidFill>
                <a:latin typeface="Arial" charset="0"/>
              </a:rPr>
              <a:t>Challenges 4: scale</a:t>
            </a:r>
          </a:p>
        </p:txBody>
      </p:sp>
      <p:sp>
        <p:nvSpPr>
          <p:cNvPr id="7066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1269025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16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716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396236A-EFB8-4B5B-BBCD-19EADE087942}" type="slidenum">
              <a:rPr lang="en-US" smtClean="0">
                <a:solidFill>
                  <a:srgbClr val="003366"/>
                </a:solidFill>
              </a:rPr>
              <a:pPr/>
              <a:t>13</a:t>
            </a:fld>
            <a:endParaRPr lang="en-US" smtClean="0">
              <a:solidFill>
                <a:srgbClr val="003366"/>
              </a:solidFill>
            </a:endParaRPr>
          </a:p>
        </p:txBody>
      </p:sp>
      <p:pic>
        <p:nvPicPr>
          <p:cNvPr id="71685"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3"/>
          <p:cNvSpPr txBox="1">
            <a:spLocks noChangeArrowheads="1"/>
          </p:cNvSpPr>
          <p:nvPr/>
        </p:nvSpPr>
        <p:spPr bwMode="auto">
          <a:xfrm>
            <a:off x="98425" y="106363"/>
            <a:ext cx="49196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0000"/>
                </a:solidFill>
                <a:latin typeface="Arial" charset="0"/>
              </a:rPr>
              <a:t>Challenges 5: deformation</a:t>
            </a:r>
          </a:p>
        </p:txBody>
      </p:sp>
      <p:sp>
        <p:nvSpPr>
          <p:cNvPr id="71687" name="Text Box 4"/>
          <p:cNvSpPr txBox="1">
            <a:spLocks noChangeArrowheads="1"/>
          </p:cNvSpPr>
          <p:nvPr/>
        </p:nvSpPr>
        <p:spPr bwMode="auto">
          <a:xfrm>
            <a:off x="304800" y="5734050"/>
            <a:ext cx="200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000000"/>
                </a:solidFill>
                <a:latin typeface="Arial" charset="0"/>
              </a:rPr>
              <a:t>Xu, Beihong 1943</a:t>
            </a:r>
          </a:p>
        </p:txBody>
      </p:sp>
      <p:sp>
        <p:nvSpPr>
          <p:cNvPr id="71688"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extLst>
      <p:ext uri="{BB962C8B-B14F-4D97-AF65-F5344CB8AC3E}">
        <p14:creationId xmlns:p14="http://schemas.microsoft.com/office/powerpoint/2010/main" val="4093662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27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727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AC8FF3-604A-4D1D-91CF-87C6CD0A0C38}" type="slidenum">
              <a:rPr lang="en-US" smtClean="0">
                <a:solidFill>
                  <a:srgbClr val="003366"/>
                </a:solidFill>
              </a:rPr>
              <a:pPr/>
              <a:t>14</a:t>
            </a:fld>
            <a:endParaRPr lang="en-US" smtClean="0">
              <a:solidFill>
                <a:srgbClr val="003366"/>
              </a:solidFill>
            </a:endParaRPr>
          </a:p>
        </p:txBody>
      </p:sp>
      <p:sp>
        <p:nvSpPr>
          <p:cNvPr id="72709" name="Text Box 3"/>
          <p:cNvSpPr txBox="1">
            <a:spLocks noChangeArrowheads="1"/>
          </p:cNvSpPr>
          <p:nvPr/>
        </p:nvSpPr>
        <p:spPr bwMode="auto">
          <a:xfrm>
            <a:off x="98425" y="76200"/>
            <a:ext cx="6115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0505"/>
                </a:solidFill>
                <a:latin typeface="Arial" charset="0"/>
              </a:rPr>
              <a:t>Challenges 6: background clutter</a:t>
            </a:r>
          </a:p>
        </p:txBody>
      </p:sp>
      <p:pic>
        <p:nvPicPr>
          <p:cNvPr id="727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0483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extLst>
      <p:ext uri="{BB962C8B-B14F-4D97-AF65-F5344CB8AC3E}">
        <p14:creationId xmlns:p14="http://schemas.microsoft.com/office/powerpoint/2010/main" val="436647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37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737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FA236BF-0AA9-4B90-88E0-80842A38292C}" type="slidenum">
              <a:rPr lang="en-US" smtClean="0">
                <a:solidFill>
                  <a:srgbClr val="003366"/>
                </a:solidFill>
              </a:rPr>
              <a:pPr/>
              <a:t>15</a:t>
            </a:fld>
            <a:endParaRPr lang="en-US" smtClean="0">
              <a:solidFill>
                <a:srgbClr val="003366"/>
              </a:solidFill>
            </a:endParaRPr>
          </a:p>
        </p:txBody>
      </p:sp>
      <p:sp>
        <p:nvSpPr>
          <p:cNvPr id="73733" name="Rectangle 2"/>
          <p:cNvSpPr>
            <a:spLocks noGrp="1" noChangeArrowheads="1"/>
          </p:cNvSpPr>
          <p:nvPr>
            <p:ph type="title"/>
          </p:nvPr>
        </p:nvSpPr>
        <p:spPr>
          <a:xfrm>
            <a:off x="228600" y="152400"/>
            <a:ext cx="8229600" cy="563563"/>
          </a:xfrm>
        </p:spPr>
        <p:txBody>
          <a:bodyPr/>
          <a:lstStyle/>
          <a:p>
            <a:pPr algn="l"/>
            <a:r>
              <a:rPr lang="en-US" sz="3200" dirty="0" smtClean="0">
                <a:latin typeface="Arial" charset="0"/>
                <a:cs typeface="Arial" charset="0"/>
              </a:rPr>
              <a:t>Challenges 7: intra-class variation</a:t>
            </a:r>
          </a:p>
        </p:txBody>
      </p:sp>
      <p:pic>
        <p:nvPicPr>
          <p:cNvPr id="73734" name="Picture 3" descr="chair"/>
          <p:cNvPicPr>
            <a:picLocks noChangeAspect="1" noChangeArrowheads="1"/>
          </p:cNvPicPr>
          <p:nvPr/>
        </p:nvPicPr>
        <p:blipFill>
          <a:blip r:embed="rId2" cstate="print">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38782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1830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l="49181" t="11476" b="14754"/>
          <a:stretch>
            <a:fillRect/>
          </a:stretch>
        </p:blipFill>
        <p:spPr bwMode="auto">
          <a:xfrm>
            <a:off x="6400800" y="37338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extLst>
      <p:ext uri="{BB962C8B-B14F-4D97-AF65-F5344CB8AC3E}">
        <p14:creationId xmlns:p14="http://schemas.microsoft.com/office/powerpoint/2010/main" val="2593217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901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901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740044-F2FD-4C5D-9961-38970865309D}" type="slidenum">
              <a:rPr lang="en-US" smtClean="0">
                <a:solidFill>
                  <a:srgbClr val="003366"/>
                </a:solidFill>
              </a:rPr>
              <a:pPr/>
              <a:t>16</a:t>
            </a:fld>
            <a:endParaRPr lang="en-US" smtClean="0">
              <a:solidFill>
                <a:srgbClr val="003366"/>
              </a:solidFill>
            </a:endParaRPr>
          </a:p>
        </p:txBody>
      </p:sp>
      <p:sp>
        <p:nvSpPr>
          <p:cNvPr id="90119" name="Text Box 4"/>
          <p:cNvSpPr txBox="1">
            <a:spLocks noChangeArrowheads="1"/>
          </p:cNvSpPr>
          <p:nvPr/>
        </p:nvSpPr>
        <p:spPr bwMode="auto">
          <a:xfrm>
            <a:off x="0" y="6019800"/>
            <a:ext cx="2819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Antonio </a:t>
            </a:r>
            <a:r>
              <a:rPr lang="en-GB" sz="1200" dirty="0" err="1">
                <a:solidFill>
                  <a:srgbClr val="003366"/>
                </a:solidFill>
              </a:rPr>
              <a:t>Torralba</a:t>
            </a:r>
            <a:r>
              <a:rPr lang="en-GB" sz="1200" dirty="0">
                <a:solidFill>
                  <a:srgbClr val="003366"/>
                </a:solidFill>
              </a:rPr>
              <a:t>, MIT</a:t>
            </a:r>
            <a:endParaRPr lang="en-US" sz="1200" dirty="0">
              <a:solidFill>
                <a:srgbClr val="003366"/>
              </a:solidFill>
            </a:endParaRPr>
          </a:p>
        </p:txBody>
      </p:sp>
      <p:grpSp>
        <p:nvGrpSpPr>
          <p:cNvPr id="8" name="Group 2"/>
          <p:cNvGrpSpPr>
            <a:grpSpLocks/>
          </p:cNvGrpSpPr>
          <p:nvPr/>
        </p:nvGrpSpPr>
        <p:grpSpPr bwMode="auto">
          <a:xfrm>
            <a:off x="2819400" y="1219200"/>
            <a:ext cx="5410200" cy="5257800"/>
            <a:chOff x="1776" y="384"/>
            <a:chExt cx="3600" cy="3600"/>
          </a:xfrm>
        </p:grpSpPr>
        <p:graphicFrame>
          <p:nvGraphicFramePr>
            <p:cNvPr id="9"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91163" name="Image File" r:id="rId3" imgW="3251200" imgH="3251200" progId="DellImageExpertImage">
                    <p:embed/>
                  </p:oleObj>
                </mc:Choice>
                <mc:Fallback>
                  <p:oleObj name="Image File" r:id="rId3" imgW="3251200" imgH="3251200" progId="Dell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91164" name="Image File" r:id="rId5" imgW="3251200" imgH="3251200" progId="DellImageExpertImage">
                    <p:embed/>
                  </p:oleObj>
                </mc:Choice>
                <mc:Fallback>
                  <p:oleObj name="Image File" r:id="rId5"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91165" name="Image" r:id="rId7" imgW="3250794" imgH="3250794" progId="Photoshop.Image.7">
                    <p:embed/>
                  </p:oleObj>
                </mc:Choice>
                <mc:Fallback>
                  <p:oleObj name="Image" r:id="rId7" imgW="3250794" imgH="3250794"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2"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91166" name="Image" r:id="rId9" imgW="3250794" imgH="3250794" progId="Photoshop.Image.7">
                    <p:embed/>
                  </p:oleObj>
                </mc:Choice>
                <mc:Fallback>
                  <p:oleObj name="Image" r:id="rId9" imgW="3250794" imgH="3250794"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4"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5"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6"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7"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8"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9"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20"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grpSp>
      <p:graphicFrame>
        <p:nvGraphicFramePr>
          <p:cNvPr id="21" name="Object 15"/>
          <p:cNvGraphicFramePr>
            <a:graphicFrameLocks noChangeAspect="1"/>
          </p:cNvGraphicFramePr>
          <p:nvPr>
            <p:extLst>
              <p:ext uri="{D42A27DB-BD31-4B8C-83A1-F6EECF244321}">
                <p14:modId xmlns:p14="http://schemas.microsoft.com/office/powerpoint/2010/main" val="1538898719"/>
              </p:ext>
            </p:extLst>
          </p:nvPr>
        </p:nvGraphicFramePr>
        <p:xfrm>
          <a:off x="1143000" y="3200400"/>
          <a:ext cx="757238" cy="473075"/>
        </p:xfrm>
        <a:graphic>
          <a:graphicData uri="http://schemas.openxmlformats.org/presentationml/2006/ole">
            <mc:AlternateContent xmlns:mc="http://schemas.openxmlformats.org/markup-compatibility/2006">
              <mc:Choice xmlns:v="urn:schemas-microsoft-com:vml" Requires="v">
                <p:oleObj spid="_x0000_s91167" name="Image File" r:id="rId11" imgW="3251200" imgH="3251200" progId="DellImageExpertImage">
                  <p:embed/>
                </p:oleObj>
              </mc:Choice>
              <mc:Fallback>
                <p:oleObj name="Image File" r:id="rId11"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1035" t="82759" r="41379"/>
                      <a:stretch>
                        <a:fillRect/>
                      </a:stretch>
                    </p:blipFill>
                    <p:spPr bwMode="auto">
                      <a:xfrm>
                        <a:off x="11430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 name="Rectangle 2"/>
          <p:cNvSpPr>
            <a:spLocks noGrp="1" noChangeArrowheads="1"/>
          </p:cNvSpPr>
          <p:nvPr>
            <p:ph type="title"/>
          </p:nvPr>
        </p:nvSpPr>
        <p:spPr>
          <a:xfrm>
            <a:off x="228600" y="152400"/>
            <a:ext cx="8229600" cy="563563"/>
          </a:xfrm>
        </p:spPr>
        <p:txBody>
          <a:bodyPr/>
          <a:lstStyle/>
          <a:p>
            <a:pPr algn="l"/>
            <a:r>
              <a:rPr lang="en-US" sz="3200" dirty="0" smtClean="0">
                <a:solidFill>
                  <a:schemeClr val="accent1">
                    <a:lumMod val="50000"/>
                  </a:schemeClr>
                </a:solidFill>
                <a:latin typeface="Arial" charset="0"/>
                <a:cs typeface="Arial" charset="0"/>
              </a:rPr>
              <a:t>Challenges 8: local ambiguity</a:t>
            </a:r>
          </a:p>
        </p:txBody>
      </p:sp>
    </p:spTree>
    <p:extLst>
      <p:ext uri="{BB962C8B-B14F-4D97-AF65-F5344CB8AC3E}">
        <p14:creationId xmlns:p14="http://schemas.microsoft.com/office/powerpoint/2010/main" val="23234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041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604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20A572-EE90-44A1-AF0B-1B4868322303}" type="slidenum">
              <a:rPr lang="en-US" smtClean="0">
                <a:solidFill>
                  <a:srgbClr val="003366"/>
                </a:solidFill>
              </a:rPr>
              <a:pPr/>
              <a:t>17</a:t>
            </a:fld>
            <a:endParaRPr lang="en-US" smtClean="0">
              <a:solidFill>
                <a:srgbClr val="003366"/>
              </a:solidFill>
            </a:endParaRPr>
          </a:p>
        </p:txBody>
      </p:sp>
      <p:sp>
        <p:nvSpPr>
          <p:cNvPr id="60421" name="Rectangle 4"/>
          <p:cNvSpPr>
            <a:spLocks noGrp="1" noChangeArrowheads="1"/>
          </p:cNvSpPr>
          <p:nvPr>
            <p:ph type="title"/>
          </p:nvPr>
        </p:nvSpPr>
        <p:spPr/>
        <p:txBody>
          <a:bodyPr/>
          <a:lstStyle/>
          <a:p>
            <a:pPr eaLnBrk="1" hangingPunct="1"/>
            <a:r>
              <a:rPr lang="en-US" smtClean="0"/>
              <a:t>Perception and grouping</a:t>
            </a:r>
          </a:p>
        </p:txBody>
      </p:sp>
      <p:pic>
        <p:nvPicPr>
          <p:cNvPr id="604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462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23" name="Text Box 7"/>
          <p:cNvSpPr txBox="1">
            <a:spLocks noChangeArrowheads="1"/>
          </p:cNvSpPr>
          <p:nvPr/>
        </p:nvSpPr>
        <p:spPr bwMode="auto">
          <a:xfrm>
            <a:off x="6629400" y="2286000"/>
            <a:ext cx="19589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a:solidFill>
                  <a:srgbClr val="003366"/>
                </a:solidFill>
              </a:rPr>
              <a:t>Subjective contours</a:t>
            </a:r>
          </a:p>
        </p:txBody>
      </p:sp>
    </p:spTree>
    <p:extLst>
      <p:ext uri="{BB962C8B-B14F-4D97-AF65-F5344CB8AC3E}">
        <p14:creationId xmlns:p14="http://schemas.microsoft.com/office/powerpoint/2010/main" val="1327968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55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655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269C8A3-1FE3-4711-8F6B-73576BFD3422}" type="slidenum">
              <a:rPr lang="en-US" smtClean="0">
                <a:solidFill>
                  <a:srgbClr val="003366"/>
                </a:solidFill>
              </a:rPr>
              <a:pPr/>
              <a:t>18</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Perception and grouping</a:t>
            </a:r>
          </a:p>
        </p:txBody>
      </p:sp>
      <p:pic>
        <p:nvPicPr>
          <p:cNvPr id="655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7243763"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43" name="Text Box 4"/>
          <p:cNvSpPr txBox="1">
            <a:spLocks noChangeArrowheads="1"/>
          </p:cNvSpPr>
          <p:nvPr/>
        </p:nvSpPr>
        <p:spPr bwMode="auto">
          <a:xfrm>
            <a:off x="6629400" y="2286000"/>
            <a:ext cx="1958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a:solidFill>
                  <a:srgbClr val="003366"/>
                </a:solidFill>
              </a:rPr>
              <a:t>Occlusion</a:t>
            </a:r>
          </a:p>
        </p:txBody>
      </p:sp>
      <p:sp>
        <p:nvSpPr>
          <p:cNvPr id="6554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Michael Black, Brown University</a:t>
            </a:r>
            <a:endParaRPr lang="en-US" sz="1200" dirty="0">
              <a:solidFill>
                <a:srgbClr val="003366"/>
              </a:solidFill>
            </a:endParaRPr>
          </a:p>
        </p:txBody>
      </p:sp>
    </p:spTree>
    <p:extLst>
      <p:ext uri="{BB962C8B-B14F-4D97-AF65-F5344CB8AC3E}">
        <p14:creationId xmlns:p14="http://schemas.microsoft.com/office/powerpoint/2010/main" val="105596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Perception and grouping</a:t>
            </a:r>
          </a:p>
        </p:txBody>
      </p:sp>
      <p:sp>
        <p:nvSpPr>
          <p:cNvPr id="6246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2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62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7124F2F-0F10-4A29-9A01-75DCDE793CFF}" type="slidenum">
              <a:rPr lang="en-US" smtClean="0">
                <a:solidFill>
                  <a:srgbClr val="003366"/>
                </a:solidFill>
              </a:rPr>
              <a:pPr/>
              <a:t>19</a:t>
            </a:fld>
            <a:endParaRPr lang="en-US" smtClean="0">
              <a:solidFill>
                <a:srgbClr val="003366"/>
              </a:solidFill>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90850"/>
            <a:ext cx="4495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743200" y="3778250"/>
            <a:ext cx="3048000" cy="1009650"/>
            <a:chOff x="1728" y="2418"/>
            <a:chExt cx="1920" cy="636"/>
          </a:xfrm>
        </p:grpSpPr>
        <p:sp>
          <p:nvSpPr>
            <p:cNvPr id="62482" name="Line 6"/>
            <p:cNvSpPr>
              <a:spLocks noChangeShapeType="1"/>
            </p:cNvSpPr>
            <p:nvPr/>
          </p:nvSpPr>
          <p:spPr bwMode="auto">
            <a:xfrm>
              <a:off x="1728" y="2418"/>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83" name="Line 7"/>
            <p:cNvSpPr>
              <a:spLocks noChangeShapeType="1"/>
            </p:cNvSpPr>
            <p:nvPr/>
          </p:nvSpPr>
          <p:spPr bwMode="auto">
            <a:xfrm>
              <a:off x="1728" y="3054"/>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sp>
        <p:nvSpPr>
          <p:cNvPr id="62472" name="Line 8"/>
          <p:cNvSpPr>
            <a:spLocks noChangeShapeType="1"/>
          </p:cNvSpPr>
          <p:nvPr/>
        </p:nvSpPr>
        <p:spPr bwMode="auto">
          <a:xfrm>
            <a:off x="4343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3" name="Line 9"/>
          <p:cNvSpPr>
            <a:spLocks noChangeShapeType="1"/>
          </p:cNvSpPr>
          <p:nvPr/>
        </p:nvSpPr>
        <p:spPr bwMode="auto">
          <a:xfrm flipH="1" flipV="1">
            <a:off x="624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4" name="Line 10"/>
          <p:cNvSpPr>
            <a:spLocks noChangeShapeType="1"/>
          </p:cNvSpPr>
          <p:nvPr/>
        </p:nvSpPr>
        <p:spPr bwMode="auto">
          <a:xfrm flipV="1">
            <a:off x="624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5" name="Line 11"/>
          <p:cNvSpPr>
            <a:spLocks noChangeShapeType="1"/>
          </p:cNvSpPr>
          <p:nvPr/>
        </p:nvSpPr>
        <p:spPr bwMode="auto">
          <a:xfrm>
            <a:off x="2438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6" name="Line 12"/>
          <p:cNvSpPr>
            <a:spLocks noChangeShapeType="1"/>
          </p:cNvSpPr>
          <p:nvPr/>
        </p:nvSpPr>
        <p:spPr bwMode="auto">
          <a:xfrm flipH="1" flipV="1">
            <a:off x="243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7" name="Line 13"/>
          <p:cNvSpPr>
            <a:spLocks noChangeShapeType="1"/>
          </p:cNvSpPr>
          <p:nvPr/>
        </p:nvSpPr>
        <p:spPr bwMode="auto">
          <a:xfrm flipV="1">
            <a:off x="243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8" name="Line 14"/>
          <p:cNvSpPr>
            <a:spLocks noChangeShapeType="1"/>
          </p:cNvSpPr>
          <p:nvPr/>
        </p:nvSpPr>
        <p:spPr bwMode="auto">
          <a:xfrm flipV="1">
            <a:off x="3962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9" name="Line 15"/>
          <p:cNvSpPr>
            <a:spLocks noChangeShapeType="1"/>
          </p:cNvSpPr>
          <p:nvPr/>
        </p:nvSpPr>
        <p:spPr bwMode="auto">
          <a:xfrm flipH="1" flipV="1">
            <a:off x="3962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80" name="Rectangle 16"/>
          <p:cNvSpPr>
            <a:spLocks noChangeArrowheads="1"/>
          </p:cNvSpPr>
          <p:nvPr/>
        </p:nvSpPr>
        <p:spPr bwMode="auto">
          <a:xfrm>
            <a:off x="3322638" y="2381250"/>
            <a:ext cx="2316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3366"/>
                </a:solidFill>
              </a:rPr>
              <a:t>Müller-Lyer Illusion</a:t>
            </a:r>
          </a:p>
        </p:txBody>
      </p:sp>
      <p:sp>
        <p:nvSpPr>
          <p:cNvPr id="62481" name="Text Box 4"/>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Alyosha Efros, Carnegie Mellon</a:t>
            </a:r>
            <a:endParaRPr lang="en-US" sz="1200">
              <a:solidFill>
                <a:srgbClr val="003366"/>
              </a:solidFill>
            </a:endParaRPr>
          </a:p>
        </p:txBody>
      </p:sp>
    </p:spTree>
    <p:extLst>
      <p:ext uri="{BB962C8B-B14F-4D97-AF65-F5344CB8AC3E}">
        <p14:creationId xmlns:p14="http://schemas.microsoft.com/office/powerpoint/2010/main" val="4121050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0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41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4B60D1-E8C0-4444-A104-89FC362F868D}" type="slidenum">
              <a:rPr lang="en-US" smtClean="0">
                <a:solidFill>
                  <a:srgbClr val="003366"/>
                </a:solidFill>
              </a:rPr>
              <a:pPr/>
              <a:t>2</a:t>
            </a:fld>
            <a:endParaRPr lang="en-US" smtClean="0">
              <a:solidFill>
                <a:srgbClr val="003366"/>
              </a:solidFill>
            </a:endParaRPr>
          </a:p>
        </p:txBody>
      </p:sp>
      <p:sp>
        <p:nvSpPr>
          <p:cNvPr id="4101" name="Rectangle 2"/>
          <p:cNvSpPr>
            <a:spLocks noGrp="1" noChangeArrowheads="1"/>
          </p:cNvSpPr>
          <p:nvPr>
            <p:ph type="title"/>
          </p:nvPr>
        </p:nvSpPr>
        <p:spPr/>
        <p:txBody>
          <a:bodyPr/>
          <a:lstStyle/>
          <a:p>
            <a:pPr eaLnBrk="1" hangingPunct="1"/>
            <a:r>
              <a:rPr lang="en-US" smtClean="0"/>
              <a:t>What is computer vision?</a:t>
            </a:r>
          </a:p>
        </p:txBody>
      </p:sp>
      <p:sp>
        <p:nvSpPr>
          <p:cNvPr id="6150" name="Rectangle 3"/>
          <p:cNvSpPr>
            <a:spLocks noGrp="1" noChangeArrowheads="1"/>
          </p:cNvSpPr>
          <p:nvPr>
            <p:ph type="body" idx="1"/>
          </p:nvPr>
        </p:nvSpPr>
        <p:spPr/>
        <p:txBody>
          <a:bodyPr/>
          <a:lstStyle/>
          <a:p>
            <a:pPr eaLnBrk="1" hangingPunct="1">
              <a:spcBef>
                <a:spcPts val="1200"/>
              </a:spcBef>
              <a:buFont typeface="Wingdings" pitchFamily="2" charset="2"/>
              <a:buNone/>
            </a:pPr>
            <a:r>
              <a:rPr lang="en-US" dirty="0" smtClean="0"/>
              <a:t>“What does it mean, to see? The plain man's answer (and Aristotle's, too) would be, to know </a:t>
            </a:r>
            <a:r>
              <a:rPr lang="en-US" b="1" dirty="0" smtClean="0"/>
              <a:t>what</a:t>
            </a:r>
            <a:r>
              <a:rPr lang="en-US" dirty="0" smtClean="0"/>
              <a:t> is </a:t>
            </a:r>
            <a:r>
              <a:rPr lang="en-US" b="1" dirty="0" smtClean="0"/>
              <a:t>where</a:t>
            </a:r>
            <a:r>
              <a:rPr lang="en-US" dirty="0" smtClean="0"/>
              <a:t> by looking.”</a:t>
            </a:r>
            <a:br>
              <a:rPr lang="en-US" dirty="0" smtClean="0"/>
            </a:br>
            <a:r>
              <a:rPr lang="en-US" dirty="0" smtClean="0"/>
              <a:t>				</a:t>
            </a:r>
            <a:r>
              <a:rPr lang="en-US" sz="2400" dirty="0" smtClean="0"/>
              <a:t>-- David Marr, Vision (1982)</a:t>
            </a:r>
            <a:endParaRPr lang="en-US" sz="2000" dirty="0" smtClean="0"/>
          </a:p>
          <a:p>
            <a:pPr eaLnBrk="1" hangingPunct="1">
              <a:spcBef>
                <a:spcPts val="2400"/>
              </a:spcBef>
            </a:pPr>
            <a:r>
              <a:rPr lang="en-US" dirty="0" smtClean="0"/>
              <a:t>Automatic understanding of images and video</a:t>
            </a:r>
          </a:p>
          <a:p>
            <a:pPr lvl="1" eaLnBrk="1" hangingPunct="1">
              <a:spcBef>
                <a:spcPts val="1200"/>
              </a:spcBef>
            </a:pPr>
            <a:r>
              <a:rPr lang="en-US" dirty="0" smtClean="0"/>
              <a:t>Computing properties of the 3D world from visual data (measurement).</a:t>
            </a:r>
          </a:p>
          <a:p>
            <a:pPr lvl="1" eaLnBrk="1" hangingPunct="1">
              <a:spcBef>
                <a:spcPts val="1200"/>
              </a:spcBef>
            </a:pPr>
            <a:r>
              <a:rPr lang="en-US" dirty="0" smtClean="0"/>
              <a:t>Algorithms and representations to allow a machine to recognize objects, people, scenes, and activities (perception and interpretation).</a:t>
            </a:r>
          </a:p>
        </p:txBody>
      </p:sp>
      <p:sp>
        <p:nvSpPr>
          <p:cNvPr id="4103" name="Text Box 4"/>
          <p:cNvSpPr txBox="1">
            <a:spLocks noChangeArrowheads="1"/>
          </p:cNvSpPr>
          <p:nvPr/>
        </p:nvSpPr>
        <p:spPr bwMode="auto">
          <a:xfrm>
            <a:off x="5410200" y="60912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 Alyosha Efros, Carnegie Mellon</a:t>
            </a:r>
            <a:endParaRPr lang="en-US" sz="120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800"/>
            <a:ext cx="86868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17513" y="173038"/>
            <a:ext cx="8201025" cy="6513512"/>
            <a:chOff x="263" y="109"/>
            <a:chExt cx="5166" cy="4103"/>
          </a:xfrm>
        </p:grpSpPr>
        <p:sp>
          <p:nvSpPr>
            <p:cNvPr id="63492" name="Freeform 4"/>
            <p:cNvSpPr>
              <a:spLocks/>
            </p:cNvSpPr>
            <p:nvPr/>
          </p:nvSpPr>
          <p:spPr bwMode="auto">
            <a:xfrm>
              <a:off x="263" y="2217"/>
              <a:ext cx="2138" cy="1545"/>
            </a:xfrm>
            <a:custGeom>
              <a:avLst/>
              <a:gdLst>
                <a:gd name="T0" fmla="*/ 789 w 2138"/>
                <a:gd name="T1" fmla="*/ 0 h 1545"/>
                <a:gd name="T2" fmla="*/ 0 w 2138"/>
                <a:gd name="T3" fmla="*/ 816 h 1545"/>
                <a:gd name="T4" fmla="*/ 0 w 2138"/>
                <a:gd name="T5" fmla="*/ 1239 h 1545"/>
                <a:gd name="T6" fmla="*/ 1378 w 2138"/>
                <a:gd name="T7" fmla="*/ 1545 h 1545"/>
                <a:gd name="T8" fmla="*/ 1368 w 2138"/>
                <a:gd name="T9" fmla="*/ 1132 h 1545"/>
                <a:gd name="T10" fmla="*/ 2138 w 2138"/>
                <a:gd name="T11" fmla="*/ 307 h 1545"/>
                <a:gd name="T12" fmla="*/ 789 w 2138"/>
                <a:gd name="T13" fmla="*/ 0 h 1545"/>
                <a:gd name="T14" fmla="*/ 0 60000 65536"/>
                <a:gd name="T15" fmla="*/ 0 60000 65536"/>
                <a:gd name="T16" fmla="*/ 0 60000 65536"/>
                <a:gd name="T17" fmla="*/ 0 60000 65536"/>
                <a:gd name="T18" fmla="*/ 0 60000 65536"/>
                <a:gd name="T19" fmla="*/ 0 60000 65536"/>
                <a:gd name="T20" fmla="*/ 0 60000 65536"/>
                <a:gd name="T21" fmla="*/ 0 w 2138"/>
                <a:gd name="T22" fmla="*/ 0 h 1545"/>
                <a:gd name="T23" fmla="*/ 2138 w 2138"/>
                <a:gd name="T24" fmla="*/ 1545 h 15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8" h="1545">
                  <a:moveTo>
                    <a:pt x="789" y="0"/>
                  </a:moveTo>
                  <a:lnTo>
                    <a:pt x="0" y="816"/>
                  </a:lnTo>
                  <a:lnTo>
                    <a:pt x="0" y="1239"/>
                  </a:lnTo>
                  <a:lnTo>
                    <a:pt x="1378" y="1545"/>
                  </a:lnTo>
                  <a:lnTo>
                    <a:pt x="1368" y="1132"/>
                  </a:lnTo>
                  <a:lnTo>
                    <a:pt x="2138" y="307"/>
                  </a:lnTo>
                  <a:lnTo>
                    <a:pt x="78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3" name="Freeform 5"/>
            <p:cNvSpPr>
              <a:spLocks/>
            </p:cNvSpPr>
            <p:nvPr/>
          </p:nvSpPr>
          <p:spPr bwMode="auto">
            <a:xfrm>
              <a:off x="1616" y="2520"/>
              <a:ext cx="2794" cy="1692"/>
            </a:xfrm>
            <a:custGeom>
              <a:avLst/>
              <a:gdLst>
                <a:gd name="T0" fmla="*/ 766 w 2794"/>
                <a:gd name="T1" fmla="*/ 0 h 1692"/>
                <a:gd name="T2" fmla="*/ 2794 w 2794"/>
                <a:gd name="T3" fmla="*/ 467 h 1692"/>
                <a:gd name="T4" fmla="*/ 2794 w 2794"/>
                <a:gd name="T5" fmla="*/ 846 h 1692"/>
                <a:gd name="T6" fmla="*/ 2081 w 2794"/>
                <a:gd name="T7" fmla="*/ 1692 h 1692"/>
                <a:gd name="T8" fmla="*/ 7 w 2794"/>
                <a:gd name="T9" fmla="*/ 1242 h 1692"/>
                <a:gd name="T10" fmla="*/ 0 w 2794"/>
                <a:gd name="T11" fmla="*/ 836 h 1692"/>
                <a:gd name="T12" fmla="*/ 766 w 2794"/>
                <a:gd name="T13" fmla="*/ 0 h 1692"/>
                <a:gd name="T14" fmla="*/ 0 60000 65536"/>
                <a:gd name="T15" fmla="*/ 0 60000 65536"/>
                <a:gd name="T16" fmla="*/ 0 60000 65536"/>
                <a:gd name="T17" fmla="*/ 0 60000 65536"/>
                <a:gd name="T18" fmla="*/ 0 60000 65536"/>
                <a:gd name="T19" fmla="*/ 0 60000 65536"/>
                <a:gd name="T20" fmla="*/ 0 60000 65536"/>
                <a:gd name="T21" fmla="*/ 0 w 2794"/>
                <a:gd name="T22" fmla="*/ 0 h 1692"/>
                <a:gd name="T23" fmla="*/ 2794 w 2794"/>
                <a:gd name="T24" fmla="*/ 1692 h 16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4" h="1692">
                  <a:moveTo>
                    <a:pt x="766" y="0"/>
                  </a:moveTo>
                  <a:lnTo>
                    <a:pt x="2794" y="467"/>
                  </a:lnTo>
                  <a:lnTo>
                    <a:pt x="2794" y="846"/>
                  </a:lnTo>
                  <a:lnTo>
                    <a:pt x="2081" y="1692"/>
                  </a:lnTo>
                  <a:lnTo>
                    <a:pt x="7" y="1242"/>
                  </a:lnTo>
                  <a:lnTo>
                    <a:pt x="0" y="836"/>
                  </a:lnTo>
                  <a:lnTo>
                    <a:pt x="76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4" name="Freeform 6"/>
            <p:cNvSpPr>
              <a:spLocks/>
            </p:cNvSpPr>
            <p:nvPr/>
          </p:nvSpPr>
          <p:spPr bwMode="auto">
            <a:xfrm>
              <a:off x="1048" y="1095"/>
              <a:ext cx="1792" cy="1292"/>
            </a:xfrm>
            <a:custGeom>
              <a:avLst/>
              <a:gdLst>
                <a:gd name="T0" fmla="*/ 0 w 1792"/>
                <a:gd name="T1" fmla="*/ 1128 h 1292"/>
                <a:gd name="T2" fmla="*/ 706 w 1792"/>
                <a:gd name="T3" fmla="*/ 1292 h 1292"/>
                <a:gd name="T4" fmla="*/ 1792 w 1792"/>
                <a:gd name="T5" fmla="*/ 150 h 1292"/>
                <a:gd name="T6" fmla="*/ 1099 w 1792"/>
                <a:gd name="T7" fmla="*/ 0 h 1292"/>
                <a:gd name="T8" fmla="*/ 0 w 1792"/>
                <a:gd name="T9" fmla="*/ 1128 h 1292"/>
                <a:gd name="T10" fmla="*/ 0 60000 65536"/>
                <a:gd name="T11" fmla="*/ 0 60000 65536"/>
                <a:gd name="T12" fmla="*/ 0 60000 65536"/>
                <a:gd name="T13" fmla="*/ 0 60000 65536"/>
                <a:gd name="T14" fmla="*/ 0 60000 65536"/>
                <a:gd name="T15" fmla="*/ 0 w 1792"/>
                <a:gd name="T16" fmla="*/ 0 h 1292"/>
                <a:gd name="T17" fmla="*/ 1792 w 1792"/>
                <a:gd name="T18" fmla="*/ 1292 h 1292"/>
              </a:gdLst>
              <a:ahLst/>
              <a:cxnLst>
                <a:cxn ang="T10">
                  <a:pos x="T0" y="T1"/>
                </a:cxn>
                <a:cxn ang="T11">
                  <a:pos x="T2" y="T3"/>
                </a:cxn>
                <a:cxn ang="T12">
                  <a:pos x="T4" y="T5"/>
                </a:cxn>
                <a:cxn ang="T13">
                  <a:pos x="T6" y="T7"/>
                </a:cxn>
                <a:cxn ang="T14">
                  <a:pos x="T8" y="T9"/>
                </a:cxn>
              </a:cxnLst>
              <a:rect l="T15" t="T16" r="T17" b="T18"/>
              <a:pathLst>
                <a:path w="1792" h="1292">
                  <a:moveTo>
                    <a:pt x="0" y="1128"/>
                  </a:moveTo>
                  <a:lnTo>
                    <a:pt x="706" y="1292"/>
                  </a:lnTo>
                  <a:lnTo>
                    <a:pt x="1792" y="150"/>
                  </a:lnTo>
                  <a:lnTo>
                    <a:pt x="1099" y="0"/>
                  </a:lnTo>
                  <a:lnTo>
                    <a:pt x="0" y="11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5" name="Freeform 7"/>
            <p:cNvSpPr>
              <a:spLocks/>
            </p:cNvSpPr>
            <p:nvPr/>
          </p:nvSpPr>
          <p:spPr bwMode="auto">
            <a:xfrm>
              <a:off x="3455" y="109"/>
              <a:ext cx="1974" cy="1702"/>
            </a:xfrm>
            <a:custGeom>
              <a:avLst/>
              <a:gdLst>
                <a:gd name="T0" fmla="*/ 3 w 1957"/>
                <a:gd name="T1" fmla="*/ 0 h 1702"/>
                <a:gd name="T2" fmla="*/ 0 w 1957"/>
                <a:gd name="T3" fmla="*/ 1282 h 1702"/>
                <a:gd name="T4" fmla="*/ 2097 w 1957"/>
                <a:gd name="T5" fmla="*/ 1702 h 1702"/>
                <a:gd name="T6" fmla="*/ 2097 w 1957"/>
                <a:gd name="T7" fmla="*/ 7 h 1702"/>
                <a:gd name="T8" fmla="*/ 3 w 1957"/>
                <a:gd name="T9" fmla="*/ 0 h 1702"/>
                <a:gd name="T10" fmla="*/ 0 60000 65536"/>
                <a:gd name="T11" fmla="*/ 0 60000 65536"/>
                <a:gd name="T12" fmla="*/ 0 60000 65536"/>
                <a:gd name="T13" fmla="*/ 0 60000 65536"/>
                <a:gd name="T14" fmla="*/ 0 60000 65536"/>
                <a:gd name="T15" fmla="*/ 0 w 1957"/>
                <a:gd name="T16" fmla="*/ 0 h 1702"/>
                <a:gd name="T17" fmla="*/ 1957 w 1957"/>
                <a:gd name="T18" fmla="*/ 1702 h 1702"/>
              </a:gdLst>
              <a:ahLst/>
              <a:cxnLst>
                <a:cxn ang="T10">
                  <a:pos x="T0" y="T1"/>
                </a:cxn>
                <a:cxn ang="T11">
                  <a:pos x="T2" y="T3"/>
                </a:cxn>
                <a:cxn ang="T12">
                  <a:pos x="T4" y="T5"/>
                </a:cxn>
                <a:cxn ang="T13">
                  <a:pos x="T6" y="T7"/>
                </a:cxn>
                <a:cxn ang="T14">
                  <a:pos x="T8" y="T9"/>
                </a:cxn>
              </a:cxnLst>
              <a:rect l="T15" t="T16" r="T17" b="T18"/>
              <a:pathLst>
                <a:path w="1957" h="1702">
                  <a:moveTo>
                    <a:pt x="3" y="0"/>
                  </a:moveTo>
                  <a:lnTo>
                    <a:pt x="0" y="1282"/>
                  </a:lnTo>
                  <a:lnTo>
                    <a:pt x="1957" y="1702"/>
                  </a:lnTo>
                  <a:lnTo>
                    <a:pt x="1957" y="7"/>
                  </a:lnTo>
                  <a:lnTo>
                    <a:pt x="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6" name="Freeform 8"/>
            <p:cNvSpPr>
              <a:spLocks/>
            </p:cNvSpPr>
            <p:nvPr/>
          </p:nvSpPr>
          <p:spPr bwMode="auto">
            <a:xfrm>
              <a:off x="3024" y="1508"/>
              <a:ext cx="2404" cy="1876"/>
            </a:xfrm>
            <a:custGeom>
              <a:avLst/>
              <a:gdLst>
                <a:gd name="T0" fmla="*/ 0 w 2388"/>
                <a:gd name="T1" fmla="*/ 1364 h 1836"/>
                <a:gd name="T2" fmla="*/ 1100 w 2388"/>
                <a:gd name="T3" fmla="*/ 0 h 1836"/>
                <a:gd name="T4" fmla="*/ 2519 w 2388"/>
                <a:gd name="T5" fmla="*/ 337 h 1836"/>
                <a:gd name="T6" fmla="*/ 2519 w 2388"/>
                <a:gd name="T7" fmla="*/ 788 h 1836"/>
                <a:gd name="T8" fmla="*/ 1438 w 2388"/>
                <a:gd name="T9" fmla="*/ 2184 h 1836"/>
                <a:gd name="T10" fmla="*/ 1433 w 2388"/>
                <a:gd name="T11" fmla="*/ 1748 h 1836"/>
                <a:gd name="T12" fmla="*/ 0 w 2388"/>
                <a:gd name="T13" fmla="*/ 1364 h 1836"/>
                <a:gd name="T14" fmla="*/ 0 60000 65536"/>
                <a:gd name="T15" fmla="*/ 0 60000 65536"/>
                <a:gd name="T16" fmla="*/ 0 60000 65536"/>
                <a:gd name="T17" fmla="*/ 0 60000 65536"/>
                <a:gd name="T18" fmla="*/ 0 60000 65536"/>
                <a:gd name="T19" fmla="*/ 0 60000 65536"/>
                <a:gd name="T20" fmla="*/ 0 60000 65536"/>
                <a:gd name="T21" fmla="*/ 0 w 2388"/>
                <a:gd name="T22" fmla="*/ 0 h 1836"/>
                <a:gd name="T23" fmla="*/ 2388 w 2388"/>
                <a:gd name="T24" fmla="*/ 1836 h 18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8" h="1836">
                  <a:moveTo>
                    <a:pt x="0" y="1148"/>
                  </a:moveTo>
                  <a:lnTo>
                    <a:pt x="1044" y="0"/>
                  </a:lnTo>
                  <a:lnTo>
                    <a:pt x="2388" y="284"/>
                  </a:lnTo>
                  <a:lnTo>
                    <a:pt x="2388" y="664"/>
                  </a:lnTo>
                  <a:lnTo>
                    <a:pt x="1364" y="1836"/>
                  </a:lnTo>
                  <a:lnTo>
                    <a:pt x="1360" y="1472"/>
                  </a:lnTo>
                  <a:lnTo>
                    <a:pt x="0" y="11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7" name="Freeform 9"/>
            <p:cNvSpPr>
              <a:spLocks/>
            </p:cNvSpPr>
            <p:nvPr/>
          </p:nvSpPr>
          <p:spPr bwMode="auto">
            <a:xfrm>
              <a:off x="2728" y="1360"/>
              <a:ext cx="1376" cy="940"/>
            </a:xfrm>
            <a:custGeom>
              <a:avLst/>
              <a:gdLst>
                <a:gd name="T0" fmla="*/ 873 w 1344"/>
                <a:gd name="T1" fmla="*/ 0 h 916"/>
                <a:gd name="T2" fmla="*/ 0 w 1344"/>
                <a:gd name="T3" fmla="*/ 954 h 916"/>
                <a:gd name="T4" fmla="*/ 797 w 1344"/>
                <a:gd name="T5" fmla="*/ 1127 h 916"/>
                <a:gd name="T6" fmla="*/ 1623 w 1344"/>
                <a:gd name="T7" fmla="*/ 172 h 916"/>
                <a:gd name="T8" fmla="*/ 873 w 1344"/>
                <a:gd name="T9" fmla="*/ 0 h 916"/>
                <a:gd name="T10" fmla="*/ 0 60000 65536"/>
                <a:gd name="T11" fmla="*/ 0 60000 65536"/>
                <a:gd name="T12" fmla="*/ 0 60000 65536"/>
                <a:gd name="T13" fmla="*/ 0 60000 65536"/>
                <a:gd name="T14" fmla="*/ 0 60000 65536"/>
                <a:gd name="T15" fmla="*/ 0 w 1344"/>
                <a:gd name="T16" fmla="*/ 0 h 916"/>
                <a:gd name="T17" fmla="*/ 1344 w 1344"/>
                <a:gd name="T18" fmla="*/ 916 h 916"/>
              </a:gdLst>
              <a:ahLst/>
              <a:cxnLst>
                <a:cxn ang="T10">
                  <a:pos x="T0" y="T1"/>
                </a:cxn>
                <a:cxn ang="T11">
                  <a:pos x="T2" y="T3"/>
                </a:cxn>
                <a:cxn ang="T12">
                  <a:pos x="T4" y="T5"/>
                </a:cxn>
                <a:cxn ang="T13">
                  <a:pos x="T6" y="T7"/>
                </a:cxn>
                <a:cxn ang="T14">
                  <a:pos x="T8" y="T9"/>
                </a:cxn>
              </a:cxnLst>
              <a:rect l="T15" t="T16" r="T17" b="T18"/>
              <a:pathLst>
                <a:path w="1344" h="916">
                  <a:moveTo>
                    <a:pt x="724" y="0"/>
                  </a:moveTo>
                  <a:lnTo>
                    <a:pt x="0" y="776"/>
                  </a:lnTo>
                  <a:lnTo>
                    <a:pt x="660" y="916"/>
                  </a:lnTo>
                  <a:lnTo>
                    <a:pt x="1344" y="140"/>
                  </a:lnTo>
                  <a:lnTo>
                    <a:pt x="7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8" name="Freeform 10"/>
            <p:cNvSpPr>
              <a:spLocks/>
            </p:cNvSpPr>
            <p:nvPr/>
          </p:nvSpPr>
          <p:spPr bwMode="auto">
            <a:xfrm>
              <a:off x="1728" y="1596"/>
              <a:ext cx="1420" cy="964"/>
            </a:xfrm>
            <a:custGeom>
              <a:avLst/>
              <a:gdLst>
                <a:gd name="T0" fmla="*/ 748 w 1420"/>
                <a:gd name="T1" fmla="*/ 0 h 964"/>
                <a:gd name="T2" fmla="*/ 1420 w 1420"/>
                <a:gd name="T3" fmla="*/ 144 h 964"/>
                <a:gd name="T4" fmla="*/ 656 w 1420"/>
                <a:gd name="T5" fmla="*/ 964 h 964"/>
                <a:gd name="T6" fmla="*/ 0 w 1420"/>
                <a:gd name="T7" fmla="*/ 796 h 964"/>
                <a:gd name="T8" fmla="*/ 748 w 1420"/>
                <a:gd name="T9" fmla="*/ 0 h 964"/>
                <a:gd name="T10" fmla="*/ 0 60000 65536"/>
                <a:gd name="T11" fmla="*/ 0 60000 65536"/>
                <a:gd name="T12" fmla="*/ 0 60000 65536"/>
                <a:gd name="T13" fmla="*/ 0 60000 65536"/>
                <a:gd name="T14" fmla="*/ 0 60000 65536"/>
                <a:gd name="T15" fmla="*/ 0 w 1420"/>
                <a:gd name="T16" fmla="*/ 0 h 964"/>
                <a:gd name="T17" fmla="*/ 1420 w 1420"/>
                <a:gd name="T18" fmla="*/ 964 h 964"/>
              </a:gdLst>
              <a:ahLst/>
              <a:cxnLst>
                <a:cxn ang="T10">
                  <a:pos x="T0" y="T1"/>
                </a:cxn>
                <a:cxn ang="T11">
                  <a:pos x="T2" y="T3"/>
                </a:cxn>
                <a:cxn ang="T12">
                  <a:pos x="T4" y="T5"/>
                </a:cxn>
                <a:cxn ang="T13">
                  <a:pos x="T6" y="T7"/>
                </a:cxn>
                <a:cxn ang="T14">
                  <a:pos x="T8" y="T9"/>
                </a:cxn>
              </a:cxnLst>
              <a:rect l="T15" t="T16" r="T17" b="T18"/>
              <a:pathLst>
                <a:path w="1420" h="964">
                  <a:moveTo>
                    <a:pt x="748" y="0"/>
                  </a:moveTo>
                  <a:lnTo>
                    <a:pt x="1420" y="144"/>
                  </a:lnTo>
                  <a:lnTo>
                    <a:pt x="656" y="964"/>
                  </a:lnTo>
                  <a:lnTo>
                    <a:pt x="0" y="796"/>
                  </a:lnTo>
                  <a:lnTo>
                    <a:pt x="74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spTree>
    <p:extLst>
      <p:ext uri="{BB962C8B-B14F-4D97-AF65-F5344CB8AC3E}">
        <p14:creationId xmlns:p14="http://schemas.microsoft.com/office/powerpoint/2010/main" val="3632354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819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819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326B0C9-4198-4FFC-8E59-368223B5313D}" type="slidenum">
              <a:rPr lang="en-US" smtClean="0">
                <a:solidFill>
                  <a:srgbClr val="003366"/>
                </a:solidFill>
              </a:rPr>
              <a:pPr/>
              <a:t>21</a:t>
            </a:fld>
            <a:endParaRPr lang="en-US" smtClean="0">
              <a:solidFill>
                <a:srgbClr val="003366"/>
              </a:solidFill>
            </a:endParaRPr>
          </a:p>
        </p:txBody>
      </p:sp>
      <p:sp>
        <p:nvSpPr>
          <p:cNvPr id="8197" name="Rectangle 2"/>
          <p:cNvSpPr>
            <a:spLocks noGrp="1" noChangeArrowheads="1"/>
          </p:cNvSpPr>
          <p:nvPr>
            <p:ph type="title"/>
          </p:nvPr>
        </p:nvSpPr>
        <p:spPr/>
        <p:txBody>
          <a:bodyPr/>
          <a:lstStyle/>
          <a:p>
            <a:pPr eaLnBrk="1" hangingPunct="1"/>
            <a:r>
              <a:rPr lang="en-US" dirty="0" smtClean="0"/>
              <a:t>What works today?</a:t>
            </a:r>
          </a:p>
        </p:txBody>
      </p:sp>
      <p:sp>
        <p:nvSpPr>
          <p:cNvPr id="8198" name="Rectangle 3"/>
          <p:cNvSpPr>
            <a:spLocks noGrp="1" noChangeArrowheads="1"/>
          </p:cNvSpPr>
          <p:nvPr>
            <p:ph type="body" sz="half" idx="1"/>
          </p:nvPr>
        </p:nvSpPr>
        <p:spPr/>
        <p:txBody>
          <a:bodyPr/>
          <a:lstStyle/>
          <a:p>
            <a:pPr eaLnBrk="1" hangingPunct="1">
              <a:lnSpc>
                <a:spcPct val="80000"/>
              </a:lnSpc>
            </a:pPr>
            <a:r>
              <a:rPr lang="en-US" dirty="0"/>
              <a:t>Driver assistance and autonomous cars</a:t>
            </a:r>
          </a:p>
          <a:p>
            <a:pPr eaLnBrk="1" hangingPunct="1">
              <a:lnSpc>
                <a:spcPct val="80000"/>
              </a:lnSpc>
            </a:pPr>
            <a:r>
              <a:rPr lang="en-US" dirty="0" smtClean="0"/>
              <a:t>Medical </a:t>
            </a:r>
            <a:r>
              <a:rPr lang="en-US" dirty="0" smtClean="0"/>
              <a:t>image analysis</a:t>
            </a:r>
          </a:p>
          <a:p>
            <a:pPr eaLnBrk="1" hangingPunct="1">
              <a:lnSpc>
                <a:spcPct val="80000"/>
              </a:lnSpc>
            </a:pPr>
            <a:r>
              <a:rPr lang="en-US" dirty="0" smtClean="0"/>
              <a:t>Security</a:t>
            </a:r>
          </a:p>
          <a:p>
            <a:pPr lvl="1" eaLnBrk="1" hangingPunct="1">
              <a:lnSpc>
                <a:spcPct val="80000"/>
              </a:lnSpc>
            </a:pPr>
            <a:r>
              <a:rPr lang="en-US" dirty="0" smtClean="0"/>
              <a:t>Biometrics</a:t>
            </a:r>
          </a:p>
          <a:p>
            <a:pPr lvl="1" eaLnBrk="1" hangingPunct="1">
              <a:lnSpc>
                <a:spcPct val="80000"/>
              </a:lnSpc>
            </a:pPr>
            <a:r>
              <a:rPr lang="en-US" dirty="0" smtClean="0"/>
              <a:t>Surveillance</a:t>
            </a:r>
          </a:p>
          <a:p>
            <a:pPr lvl="1" eaLnBrk="1" hangingPunct="1">
              <a:lnSpc>
                <a:spcPct val="80000"/>
              </a:lnSpc>
            </a:pPr>
            <a:r>
              <a:rPr lang="en-US" dirty="0" smtClean="0"/>
              <a:t>Tracking</a:t>
            </a:r>
          </a:p>
          <a:p>
            <a:pPr lvl="1" eaLnBrk="1" hangingPunct="1">
              <a:lnSpc>
                <a:spcPct val="80000"/>
              </a:lnSpc>
            </a:pPr>
            <a:r>
              <a:rPr lang="en-US" dirty="0" smtClean="0"/>
              <a:t>Target recognition</a:t>
            </a:r>
          </a:p>
          <a:p>
            <a:pPr eaLnBrk="1" hangingPunct="1">
              <a:lnSpc>
                <a:spcPct val="80000"/>
              </a:lnSpc>
            </a:pPr>
            <a:r>
              <a:rPr lang="en-US" dirty="0" smtClean="0"/>
              <a:t>Remote sensing</a:t>
            </a:r>
          </a:p>
          <a:p>
            <a:pPr eaLnBrk="1" hangingPunct="1">
              <a:lnSpc>
                <a:spcPct val="80000"/>
              </a:lnSpc>
            </a:pPr>
            <a:r>
              <a:rPr lang="en-US" dirty="0" smtClean="0"/>
              <a:t>Robotics</a:t>
            </a:r>
          </a:p>
        </p:txBody>
      </p:sp>
      <p:sp>
        <p:nvSpPr>
          <p:cNvPr id="8199" name="Rectangle 4"/>
          <p:cNvSpPr>
            <a:spLocks noGrp="1" noChangeArrowheads="1"/>
          </p:cNvSpPr>
          <p:nvPr>
            <p:ph type="body" sz="half" idx="2"/>
          </p:nvPr>
        </p:nvSpPr>
        <p:spPr/>
        <p:txBody>
          <a:bodyPr/>
          <a:lstStyle/>
          <a:p>
            <a:pPr eaLnBrk="1" hangingPunct="1">
              <a:lnSpc>
                <a:spcPct val="80000"/>
              </a:lnSpc>
            </a:pPr>
            <a:r>
              <a:rPr lang="en-US" smtClean="0"/>
              <a:t>Industrial inspection, quality control</a:t>
            </a:r>
          </a:p>
          <a:p>
            <a:pPr eaLnBrk="1" hangingPunct="1"/>
            <a:r>
              <a:rPr lang="en-US" smtClean="0"/>
              <a:t>Document analysis</a:t>
            </a:r>
          </a:p>
          <a:p>
            <a:pPr eaLnBrk="1" hangingPunct="1"/>
            <a:r>
              <a:rPr lang="en-US" smtClean="0"/>
              <a:t>Multimedia</a:t>
            </a:r>
          </a:p>
          <a:p>
            <a:pPr eaLnBrk="1" hangingPunct="1"/>
            <a:r>
              <a:rPr lang="en-US" smtClean="0"/>
              <a:t>Assisted living</a:t>
            </a:r>
          </a:p>
          <a:p>
            <a:pPr eaLnBrk="1" hangingPunct="1"/>
            <a:r>
              <a:rPr lang="en-US" smtClean="0"/>
              <a:t>Human-computer interfaces</a:t>
            </a:r>
          </a:p>
          <a:p>
            <a:pPr eaLnBrk="1" hangingPunct="1"/>
            <a:r>
              <a:rPr lang="en-US" smtClean="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Medical image analysis</a:t>
            </a:r>
          </a:p>
        </p:txBody>
      </p:sp>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FA7AB56-8B47-46BD-9CF6-5302C72772D3}" type="slidenum">
              <a:rPr lang="en-US" smtClean="0">
                <a:solidFill>
                  <a:srgbClr val="003366"/>
                </a:solidFill>
              </a:rPr>
              <a:pPr/>
              <a:t>22</a:t>
            </a:fld>
            <a:endParaRPr lang="en-US" smtClean="0">
              <a:solidFill>
                <a:srgbClr val="003366"/>
              </a:solidFill>
            </a:endParaRPr>
          </a:p>
        </p:txBody>
      </p:sp>
      <p:pic>
        <p:nvPicPr>
          <p:cNvPr id="9222" name="Picture 9" descr="D:\Courses\cs484\2009Spring\slides\New Pict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4495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descr="D:\Courses\cs484\2009Spring\slides\New Pict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676400"/>
            <a:ext cx="44672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Medical image analysis</a:t>
            </a:r>
          </a:p>
        </p:txBody>
      </p:sp>
      <p:sp>
        <p:nvSpPr>
          <p:cNvPr id="1126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12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112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BC8E45D-1F4D-4B2E-9D75-E2125D527200}" type="slidenum">
              <a:rPr lang="en-US" smtClean="0">
                <a:solidFill>
                  <a:srgbClr val="003366"/>
                </a:solidFill>
              </a:rPr>
              <a:pPr/>
              <a:t>23</a:t>
            </a:fld>
            <a:endParaRPr lang="en-US" smtClean="0">
              <a:solidFill>
                <a:srgbClr val="003366"/>
              </a:solidFill>
            </a:endParaRPr>
          </a:p>
        </p:txBody>
      </p:sp>
      <p:pic>
        <p:nvPicPr>
          <p:cNvPr id="11270" name="Picture 4" descr="D:\Courses\cs484\2009Spring\slides\New Picture (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44227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D:\Courses\cs484\2009Spring\slides\New Picture (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584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Medical image analysis</a:t>
            </a:r>
          </a:p>
        </p:txBody>
      </p:sp>
      <p:sp>
        <p:nvSpPr>
          <p:cNvPr id="1229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22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122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B3495A0-37BF-4211-A253-391255E02D06}" type="slidenum">
              <a:rPr lang="en-US" smtClean="0">
                <a:solidFill>
                  <a:srgbClr val="003366"/>
                </a:solidFill>
              </a:rPr>
              <a:pPr/>
              <a:t>24</a:t>
            </a:fld>
            <a:endParaRPr lang="en-US" smtClean="0">
              <a:solidFill>
                <a:srgbClr val="003366"/>
              </a:solidFill>
            </a:endParaRPr>
          </a:p>
        </p:txBody>
      </p:sp>
      <p:pic>
        <p:nvPicPr>
          <p:cNvPr id="12294" name="Picture 4" descr="myb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CSE 455, U of Washington</a:t>
            </a:r>
            <a:endParaRPr lang="en-US" sz="1200" dirty="0">
              <a:solidFill>
                <a:srgbClr val="003366"/>
              </a:solidFill>
            </a:endParaRPr>
          </a:p>
        </p:txBody>
      </p:sp>
      <p:sp>
        <p:nvSpPr>
          <p:cNvPr id="12297" name="Text Box 7"/>
          <p:cNvSpPr txBox="1">
            <a:spLocks noChangeArrowheads="1"/>
          </p:cNvSpPr>
          <p:nvPr/>
        </p:nvSpPr>
        <p:spPr bwMode="auto">
          <a:xfrm>
            <a:off x="457200" y="53340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3D imaging: MRI, CT</a:t>
            </a:r>
          </a:p>
        </p:txBody>
      </p:sp>
      <p:sp>
        <p:nvSpPr>
          <p:cNvPr id="12298" name="Text Box 7"/>
          <p:cNvSpPr txBox="1">
            <a:spLocks noChangeArrowheads="1"/>
          </p:cNvSpPr>
          <p:nvPr/>
        </p:nvSpPr>
        <p:spPr bwMode="auto">
          <a:xfrm>
            <a:off x="4724400" y="51054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Image guided surgery</a:t>
            </a:r>
            <a:br>
              <a:rPr lang="en-US" sz="2000">
                <a:solidFill>
                  <a:srgbClr val="003366"/>
                </a:solidFill>
              </a:rPr>
            </a:br>
            <a:r>
              <a:rPr lang="en-US" sz="1600">
                <a:solidFill>
                  <a:srgbClr val="003366"/>
                </a:solidFill>
              </a:rPr>
              <a:t>Grimson et al., MIT</a:t>
            </a:r>
            <a:endParaRPr lang="en-US" sz="2000">
              <a:solidFill>
                <a:srgbClr val="003366"/>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33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133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7375E-95D8-4A01-8961-FE341A13F11E}" type="slidenum">
              <a:rPr lang="en-US" smtClean="0">
                <a:solidFill>
                  <a:srgbClr val="003366"/>
                </a:solidFill>
              </a:rPr>
              <a:pPr/>
              <a:t>25</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Medical image analysis</a:t>
            </a:r>
          </a:p>
        </p:txBody>
      </p:sp>
      <p:pic>
        <p:nvPicPr>
          <p:cNvPr id="133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3429000" cy="257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4" descr="tile2467_over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tile2462_lumen_nucl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962400"/>
            <a:ext cx="34290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6" descr="tile24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962400"/>
            <a:ext cx="3429000" cy="2570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22" name="Text Box 7"/>
          <p:cNvSpPr txBox="1">
            <a:spLocks noChangeArrowheads="1"/>
          </p:cNvSpPr>
          <p:nvPr/>
        </p:nvSpPr>
        <p:spPr bwMode="auto">
          <a:xfrm>
            <a:off x="7696200" y="2833688"/>
            <a:ext cx="1219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Cancer detection and grading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33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133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7375E-95D8-4A01-8961-FE341A13F11E}" type="slidenum">
              <a:rPr lang="en-US" smtClean="0">
                <a:solidFill>
                  <a:srgbClr val="003366"/>
                </a:solidFill>
              </a:rPr>
              <a:pPr/>
              <a:t>26</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Medical image analysis</a:t>
            </a:r>
          </a:p>
        </p:txBody>
      </p:sp>
      <p:sp>
        <p:nvSpPr>
          <p:cNvPr id="13322" name="Text Box 7"/>
          <p:cNvSpPr txBox="1">
            <a:spLocks noChangeArrowheads="1"/>
          </p:cNvSpPr>
          <p:nvPr/>
        </p:nvSpPr>
        <p:spPr bwMode="auto">
          <a:xfrm>
            <a:off x="1752600" y="6008132"/>
            <a:ext cx="5642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dirty="0">
                <a:solidFill>
                  <a:srgbClr val="003366"/>
                </a:solidFill>
              </a:rPr>
              <a:t>Cancer detection and grading</a:t>
            </a:r>
          </a:p>
        </p:txBody>
      </p:sp>
      <p:pic>
        <p:nvPicPr>
          <p:cNvPr id="92162" name="Picture 2" descr="D:\Courses\cs551\2016Fall\slides\figures\1966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935" y="1295400"/>
            <a:ext cx="4048065" cy="40207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163" name="Picture 3" descr="D:\Courses\cs551\2016Fall\slides\figures\1966_r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533" y="1363215"/>
            <a:ext cx="3491588" cy="38764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1524000" y="5423356"/>
            <a:ext cx="239225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600" dirty="0" smtClean="0">
                <a:solidFill>
                  <a:srgbClr val="003366"/>
                </a:solidFill>
              </a:rPr>
              <a:t>75568 x 74896 pixel whole slide image</a:t>
            </a:r>
            <a:endParaRPr lang="en-US" sz="1600" dirty="0">
              <a:solidFill>
                <a:srgbClr val="003366"/>
              </a:solidFill>
            </a:endParaRPr>
          </a:p>
        </p:txBody>
      </p:sp>
      <p:sp>
        <p:nvSpPr>
          <p:cNvPr id="15" name="Text Box 7"/>
          <p:cNvSpPr txBox="1">
            <a:spLocks noChangeArrowheads="1"/>
          </p:cNvSpPr>
          <p:nvPr/>
        </p:nvSpPr>
        <p:spPr bwMode="auto">
          <a:xfrm>
            <a:off x="5410200" y="5423357"/>
            <a:ext cx="23922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600" dirty="0">
                <a:solidFill>
                  <a:srgbClr val="003366"/>
                </a:solidFill>
              </a:rPr>
              <a:t>7440 </a:t>
            </a:r>
            <a:r>
              <a:rPr lang="en-US" sz="1600" dirty="0" smtClean="0">
                <a:solidFill>
                  <a:srgbClr val="003366"/>
                </a:solidFill>
              </a:rPr>
              <a:t>x 8260 pixel region of interest</a:t>
            </a:r>
            <a:endParaRPr lang="en-US" sz="1600" dirty="0">
              <a:solidFill>
                <a:srgbClr val="003366"/>
              </a:solidFill>
            </a:endParaRPr>
          </a:p>
        </p:txBody>
      </p:sp>
    </p:spTree>
    <p:extLst>
      <p:ext uri="{BB962C8B-B14F-4D97-AF65-F5344CB8AC3E}">
        <p14:creationId xmlns:p14="http://schemas.microsoft.com/office/powerpoint/2010/main" val="1707048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53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5918B75-51E7-4F15-8BAC-8940931DB221}" type="slidenum">
              <a:rPr lang="en-US" smtClean="0">
                <a:solidFill>
                  <a:srgbClr val="003366"/>
                </a:solidFill>
              </a:rPr>
              <a:pPr/>
              <a:t>27</a:t>
            </a:fld>
            <a:endParaRPr lang="en-US" smtClean="0">
              <a:solidFill>
                <a:srgbClr val="003366"/>
              </a:solidFill>
            </a:endParaRPr>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73175"/>
            <a:ext cx="60960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3"/>
          <p:cNvSpPr txBox="1">
            <a:spLocks noChangeArrowheads="1"/>
          </p:cNvSpPr>
          <p:nvPr/>
        </p:nvSpPr>
        <p:spPr bwMode="auto">
          <a:xfrm>
            <a:off x="1600200" y="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en-US" sz="4000">
              <a:latin typeface="Times New Roman" pitchFamily="18" charset="0"/>
            </a:endParaRPr>
          </a:p>
        </p:txBody>
      </p:sp>
      <p:sp>
        <p:nvSpPr>
          <p:cNvPr id="15367" name="Rectangle 4"/>
          <p:cNvSpPr>
            <a:spLocks noGrp="1" noChangeArrowheads="1"/>
          </p:cNvSpPr>
          <p:nvPr>
            <p:ph type="title"/>
          </p:nvPr>
        </p:nvSpPr>
        <p:spPr/>
        <p:txBody>
          <a:bodyPr/>
          <a:lstStyle/>
          <a:p>
            <a:pPr eaLnBrk="1" hangingPunct="1"/>
            <a:r>
              <a:rPr lang="en-US" smtClean="0"/>
              <a:t>Medical image analysis</a:t>
            </a:r>
          </a:p>
        </p:txBody>
      </p:sp>
      <p:sp>
        <p:nvSpPr>
          <p:cNvPr id="15368" name="Text Box 5"/>
          <p:cNvSpPr txBox="1">
            <a:spLocks noChangeArrowheads="1"/>
          </p:cNvSpPr>
          <p:nvPr/>
        </p:nvSpPr>
        <p:spPr bwMode="auto">
          <a:xfrm>
            <a:off x="7315200" y="2606675"/>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a:solidFill>
                  <a:srgbClr val="003366"/>
                </a:solidFill>
                <a:latin typeface="Arial" charset="0"/>
              </a:rPr>
              <a:t>Slice of lung</a:t>
            </a:r>
          </a:p>
        </p:txBody>
      </p:sp>
      <p:sp>
        <p:nvSpPr>
          <p:cNvPr id="15369" name="Text Box 6"/>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Linda Shapiro, U of Washington</a:t>
            </a:r>
            <a:endParaRPr lang="en-US" sz="1200" dirty="0">
              <a:solidFill>
                <a:srgbClr val="003366"/>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Medical image analysis</a:t>
            </a:r>
          </a:p>
        </p:txBody>
      </p:sp>
      <p:sp>
        <p:nvSpPr>
          <p:cNvPr id="163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63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163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4BDD5EB-FAB9-4043-B994-731B5E34DA0C}" type="slidenum">
              <a:rPr lang="en-US" smtClean="0">
                <a:solidFill>
                  <a:srgbClr val="003366"/>
                </a:solidFill>
              </a:rPr>
              <a:pPr/>
              <a:t>28</a:t>
            </a:fld>
            <a:endParaRPr lang="en-US" smtClean="0">
              <a:solidFill>
                <a:srgbClr val="003366"/>
              </a:solidFill>
            </a:endParaRPr>
          </a:p>
        </p:txBody>
      </p:sp>
      <p:pic>
        <p:nvPicPr>
          <p:cNvPr id="16390" name="Picture 2" descr="D:\Courses\cs484\2010Spring\slides\lect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610" y="1219200"/>
            <a:ext cx="6653990" cy="52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B5E1E23-5410-47D0-84AB-3D7CAFADA58F}" type="slidenum">
              <a:rPr lang="en-US" smtClean="0">
                <a:solidFill>
                  <a:srgbClr val="003366"/>
                </a:solidFill>
              </a:rPr>
              <a:pPr/>
              <a:t>29</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tr-TR" smtClean="0"/>
              <a:t>Biometri</a:t>
            </a:r>
            <a:r>
              <a:rPr lang="en-US" smtClean="0"/>
              <a:t>cs</a:t>
            </a:r>
          </a:p>
        </p:txBody>
      </p:sp>
      <p:pic>
        <p:nvPicPr>
          <p:cNvPr id="174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1838"/>
            <a:ext cx="91440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Anil Jain, Michigan State</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3</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smtClean="0"/>
              <a:t>Why study computer vision?</a:t>
            </a:r>
          </a:p>
        </p:txBody>
      </p:sp>
      <p:sp>
        <p:nvSpPr>
          <p:cNvPr id="7174" name="Rectangle 3"/>
          <p:cNvSpPr>
            <a:spLocks noGrp="1" noChangeArrowheads="1"/>
          </p:cNvSpPr>
          <p:nvPr>
            <p:ph type="body" idx="1"/>
          </p:nvPr>
        </p:nvSpPr>
        <p:spPr/>
        <p:txBody>
          <a:bodyPr/>
          <a:lstStyle/>
          <a:p>
            <a:pPr eaLnBrk="1" hangingPunct="1">
              <a:spcBef>
                <a:spcPts val="600"/>
              </a:spcBef>
              <a:spcAft>
                <a:spcPts val="0"/>
              </a:spcAft>
              <a:defRPr/>
            </a:pPr>
            <a:r>
              <a:rPr lang="en-US" dirty="0" smtClean="0"/>
              <a:t>As image sources multiply, so do applications</a:t>
            </a:r>
          </a:p>
          <a:p>
            <a:pPr lvl="1" eaLnBrk="1" hangingPunct="1">
              <a:spcBef>
                <a:spcPts val="600"/>
              </a:spcBef>
              <a:defRPr/>
            </a:pPr>
            <a:r>
              <a:rPr lang="en-US" dirty="0" smtClean="0"/>
              <a:t>Relieve humans of boring, easy tasks</a:t>
            </a:r>
          </a:p>
          <a:p>
            <a:pPr lvl="1" eaLnBrk="1" hangingPunct="1">
              <a:spcBef>
                <a:spcPts val="600"/>
              </a:spcBef>
              <a:defRPr/>
            </a:pPr>
            <a:r>
              <a:rPr lang="en-US" dirty="0" smtClean="0"/>
              <a:t>Enhance human abilities: human-computer interaction, visualization</a:t>
            </a:r>
          </a:p>
          <a:p>
            <a:pPr lvl="1" eaLnBrk="1" hangingPunct="1">
              <a:spcBef>
                <a:spcPts val="600"/>
              </a:spcBef>
              <a:defRPr/>
            </a:pPr>
            <a:r>
              <a:rPr lang="en-US" dirty="0" smtClean="0"/>
              <a:t>Perception for robotics / autonomous agents</a:t>
            </a:r>
          </a:p>
          <a:p>
            <a:pPr lvl="1" eaLnBrk="1" hangingPunct="1">
              <a:spcBef>
                <a:spcPts val="600"/>
              </a:spcBef>
              <a:defRPr/>
            </a:pPr>
            <a:r>
              <a:rPr lang="en-US" dirty="0" smtClean="0"/>
              <a:t>Organize and give access to visual content</a:t>
            </a:r>
          </a:p>
          <a:p>
            <a:pPr lvl="1" eaLnBrk="1" hangingPunct="1">
              <a:spcBef>
                <a:spcPts val="600"/>
              </a:spcBef>
              <a:defRPr/>
            </a:pPr>
            <a:endParaRPr lang="en-US" sz="1200" dirty="0" smtClean="0"/>
          </a:p>
          <a:p>
            <a:pPr eaLnBrk="1" hangingPunct="1">
              <a:lnSpc>
                <a:spcPct val="90000"/>
              </a:lnSpc>
              <a:spcBef>
                <a:spcPts val="600"/>
              </a:spcBef>
              <a:defRPr/>
            </a:pPr>
            <a:r>
              <a:rPr lang="en-US" dirty="0" smtClean="0"/>
              <a:t>Goals of vision research:</a:t>
            </a:r>
          </a:p>
          <a:p>
            <a:pPr lvl="1" eaLnBrk="1" hangingPunct="1">
              <a:lnSpc>
                <a:spcPct val="90000"/>
              </a:lnSpc>
              <a:spcBef>
                <a:spcPts val="600"/>
              </a:spcBef>
              <a:defRPr/>
            </a:pPr>
            <a:r>
              <a:rPr lang="en-US" dirty="0" smtClean="0">
                <a:ea typeface="+mn-ea"/>
                <a:cs typeface="+mn-cs"/>
              </a:rPr>
              <a:t>Give machines the ability to understand scenes</a:t>
            </a:r>
          </a:p>
          <a:p>
            <a:pPr lvl="1" eaLnBrk="1" hangingPunct="1">
              <a:lnSpc>
                <a:spcPct val="90000"/>
              </a:lnSpc>
              <a:spcBef>
                <a:spcPts val="600"/>
              </a:spcBef>
              <a:defRPr/>
            </a:pPr>
            <a:r>
              <a:rPr lang="en-US" dirty="0" smtClean="0">
                <a:ea typeface="+mn-ea"/>
                <a:cs typeface="+mn-cs"/>
              </a:rPr>
              <a:t>Aid understanding and modeling of human vision</a:t>
            </a:r>
          </a:p>
          <a:p>
            <a:pPr lvl="1" eaLnBrk="1" hangingPunct="1">
              <a:lnSpc>
                <a:spcPct val="90000"/>
              </a:lnSpc>
              <a:spcBef>
                <a:spcPts val="600"/>
              </a:spcBef>
              <a:defRPr/>
            </a:pPr>
            <a:r>
              <a:rPr lang="en-US" dirty="0" smtClean="0">
                <a:ea typeface="+mn-ea"/>
                <a:cs typeface="+mn-cs"/>
              </a:rPr>
              <a:t>Automate visual operations</a:t>
            </a:r>
            <a:endParaRPr lang="en-US" sz="2000" dirty="0" smtClean="0"/>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Surveillance and tracking</a:t>
            </a:r>
          </a:p>
        </p:txBody>
      </p:sp>
      <p:sp>
        <p:nvSpPr>
          <p:cNvPr id="1843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8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91FC6EB-A1F5-48EA-9DDD-DDE14B371D0B}" type="slidenum">
              <a:rPr lang="en-US" smtClean="0">
                <a:solidFill>
                  <a:srgbClr val="003366"/>
                </a:solidFill>
              </a:rPr>
              <a:pPr/>
              <a:t>30</a:t>
            </a:fld>
            <a:endParaRPr lang="en-US" smtClean="0">
              <a:solidFill>
                <a:srgbClr val="003366"/>
              </a:solidFill>
            </a:endParaRPr>
          </a:p>
        </p:txBody>
      </p:sp>
      <p:pic>
        <p:nvPicPr>
          <p:cNvPr id="184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7"/>
          <p:cNvSpPr txBox="1">
            <a:spLocks noChangeArrowheads="1"/>
          </p:cNvSpPr>
          <p:nvPr/>
        </p:nvSpPr>
        <p:spPr bwMode="auto">
          <a:xfrm>
            <a:off x="5029200" y="6276975"/>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University of Central Florida, Computer Vision Lab</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04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20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82160D-6EFE-4DB9-B2B0-6B86A0345BF1}" type="slidenum">
              <a:rPr lang="en-US" smtClean="0">
                <a:solidFill>
                  <a:srgbClr val="003366"/>
                </a:solidFill>
              </a:rPr>
              <a:pPr/>
              <a:t>31</a:t>
            </a:fld>
            <a:endParaRPr lang="en-US" smtClean="0">
              <a:solidFill>
                <a:srgbClr val="003366"/>
              </a:solidFill>
            </a:endParaRPr>
          </a:p>
        </p:txBody>
      </p:sp>
      <p:pic>
        <p:nvPicPr>
          <p:cNvPr id="204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524000"/>
            <a:ext cx="53435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86" name="Rectangle 3"/>
          <p:cNvSpPr>
            <a:spLocks noGrp="1" noChangeArrowheads="1"/>
          </p:cNvSpPr>
          <p:nvPr>
            <p:ph type="title"/>
          </p:nvPr>
        </p:nvSpPr>
        <p:spPr/>
        <p:txBody>
          <a:bodyPr/>
          <a:lstStyle/>
          <a:p>
            <a:pPr eaLnBrk="1" hangingPunct="1"/>
            <a:r>
              <a:rPr lang="en-US" smtClean="0"/>
              <a:t>Surveillance and tracking</a:t>
            </a:r>
          </a:p>
        </p:txBody>
      </p:sp>
      <p:sp>
        <p:nvSpPr>
          <p:cNvPr id="2048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Surveillance and tracking</a:t>
            </a:r>
          </a:p>
        </p:txBody>
      </p:sp>
      <p:sp>
        <p:nvSpPr>
          <p:cNvPr id="2150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15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21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800590F-0366-4D8C-8DAA-5687A63D367C}" type="slidenum">
              <a:rPr lang="en-US" smtClean="0">
                <a:solidFill>
                  <a:srgbClr val="003366"/>
                </a:solidFill>
              </a:rPr>
              <a:pPr/>
              <a:t>32</a:t>
            </a:fld>
            <a:endParaRPr lang="en-US" smtClean="0">
              <a:solidFill>
                <a:srgbClr val="003366"/>
              </a:solidFill>
            </a:endParaRPr>
          </a:p>
        </p:txBody>
      </p:sp>
      <p:pic>
        <p:nvPicPr>
          <p:cNvPr id="215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589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p:cNvSpPr txBox="1">
            <a:spLocks noChangeArrowheads="1"/>
          </p:cNvSpPr>
          <p:nvPr/>
        </p:nvSpPr>
        <p:spPr bwMode="auto">
          <a:xfrm>
            <a:off x="5029200" y="6200775"/>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University of Central Florida, Computer Vision Lab</a:t>
            </a:r>
            <a:endParaRPr lang="en-US" sz="1200">
              <a:solidFill>
                <a:srgbClr val="003366"/>
              </a:solidFill>
            </a:endParaRPr>
          </a:p>
        </p:txBody>
      </p:sp>
      <p:sp>
        <p:nvSpPr>
          <p:cNvPr id="21512" name="Text Box 5"/>
          <p:cNvSpPr txBox="1">
            <a:spLocks noChangeArrowheads="1"/>
          </p:cNvSpPr>
          <p:nvPr/>
        </p:nvSpPr>
        <p:spPr bwMode="auto">
          <a:xfrm>
            <a:off x="1066800" y="57150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Generating traffic patterns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408A9C-7100-4FAF-AB7E-A7F0C487C898}" type="slidenum">
              <a:rPr lang="en-US" smtClean="0">
                <a:solidFill>
                  <a:srgbClr val="003366"/>
                </a:solidFill>
              </a:rPr>
              <a:pPr/>
              <a:t>33</a:t>
            </a:fld>
            <a:endParaRPr lang="en-US" smtClean="0">
              <a:solidFill>
                <a:srgbClr val="003366"/>
              </a:solidFill>
            </a:endParaRPr>
          </a:p>
        </p:txBody>
      </p:sp>
      <p:sp>
        <p:nvSpPr>
          <p:cNvPr id="22533" name="AutoShape 2"/>
          <p:cNvSpPr>
            <a:spLocks noChangeArrowheads="1"/>
          </p:cNvSpPr>
          <p:nvPr/>
        </p:nvSpPr>
        <p:spPr bwMode="auto">
          <a:xfrm>
            <a:off x="304800" y="9906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34" name="AutoShape 3"/>
          <p:cNvSpPr>
            <a:spLocks noChangeArrowheads="1"/>
          </p:cNvSpPr>
          <p:nvPr/>
        </p:nvSpPr>
        <p:spPr bwMode="auto">
          <a:xfrm>
            <a:off x="4572000" y="35814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22535"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488" y="2057400"/>
            <a:ext cx="4430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6" name="Rectangle 5"/>
          <p:cNvSpPr>
            <a:spLocks noGrp="1" noChangeArrowheads="1"/>
          </p:cNvSpPr>
          <p:nvPr>
            <p:ph type="title"/>
          </p:nvPr>
        </p:nvSpPr>
        <p:spPr/>
        <p:txBody>
          <a:bodyPr/>
          <a:lstStyle/>
          <a:p>
            <a:pPr eaLnBrk="1" hangingPunct="1"/>
            <a:r>
              <a:rPr lang="en-US" smtClean="0"/>
              <a:t>Surveillance and tracking</a:t>
            </a:r>
          </a:p>
        </p:txBody>
      </p:sp>
      <p:sp>
        <p:nvSpPr>
          <p:cNvPr id="22537" name="Text Box 6"/>
          <p:cNvSpPr txBox="1">
            <a:spLocks noChangeArrowheads="1"/>
          </p:cNvSpPr>
          <p:nvPr/>
        </p:nvSpPr>
        <p:spPr bwMode="auto">
          <a:xfrm>
            <a:off x="5410200" y="60150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 and</a:t>
            </a:r>
            <a:br>
              <a:rPr lang="en-GB" sz="1200">
                <a:solidFill>
                  <a:srgbClr val="003366"/>
                </a:solidFill>
              </a:rPr>
            </a:br>
            <a:r>
              <a:rPr lang="en-GB" sz="1200">
                <a:solidFill>
                  <a:srgbClr val="003366"/>
                </a:solidFill>
              </a:rPr>
              <a:t>Masaharu Kobashi, U of Washington</a:t>
            </a:r>
            <a:endParaRPr lang="en-US" sz="1200">
              <a:solidFill>
                <a:srgbClr val="003366"/>
              </a:solidFill>
            </a:endParaRPr>
          </a:p>
        </p:txBody>
      </p:sp>
      <p:pic>
        <p:nvPicPr>
          <p:cNvPr id="225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9540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93065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5"/>
          <p:cNvSpPr txBox="1">
            <a:spLocks noChangeArrowheads="1"/>
          </p:cNvSpPr>
          <p:nvPr/>
        </p:nvSpPr>
        <p:spPr bwMode="auto">
          <a:xfrm>
            <a:off x="4876800" y="5334000"/>
            <a:ext cx="3467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Tracking in UAV videos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3"/>
          <p:cNvSpPr>
            <a:spLocks noGrp="1"/>
          </p:cNvSpPr>
          <p:nvPr>
            <p:ph type="title"/>
          </p:nvPr>
        </p:nvSpPr>
        <p:spPr/>
        <p:txBody>
          <a:bodyPr/>
          <a:lstStyle/>
          <a:p>
            <a:pPr eaLnBrk="1" hangingPunct="1"/>
            <a:r>
              <a:rPr lang="en-US" smtClean="0"/>
              <a:t>Vehicle and pedestrian protection</a:t>
            </a:r>
          </a:p>
        </p:txBody>
      </p:sp>
      <p:pic>
        <p:nvPicPr>
          <p:cNvPr id="2560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30925" y="1295400"/>
            <a:ext cx="2933700" cy="2209800"/>
          </a:xfrm>
          <a:noFill/>
        </p:spPr>
      </p:pic>
      <p:sp>
        <p:nvSpPr>
          <p:cNvPr id="2560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56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256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49B4DDD-32C1-4992-94C9-501BB850E26F}" type="slidenum">
              <a:rPr lang="en-US" smtClean="0">
                <a:solidFill>
                  <a:srgbClr val="003366"/>
                </a:solidFill>
              </a:rPr>
              <a:pPr/>
              <a:t>34</a:t>
            </a:fld>
            <a:endParaRPr lang="en-US" smtClean="0">
              <a:solidFill>
                <a:srgbClr val="003366"/>
              </a:solidFill>
            </a:endParaRPr>
          </a:p>
        </p:txBody>
      </p:sp>
      <p:pic>
        <p:nvPicPr>
          <p:cNvPr id="256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95400"/>
            <a:ext cx="28733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29543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81400"/>
            <a:ext cx="2971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0" y="3581400"/>
            <a:ext cx="26924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81400"/>
            <a:ext cx="29305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 Box 4"/>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http://www.mobileye-vision.com</a:t>
            </a:r>
          </a:p>
        </p:txBody>
      </p:sp>
      <p:sp>
        <p:nvSpPr>
          <p:cNvPr id="25613" name="Text Box 5"/>
          <p:cNvSpPr txBox="1">
            <a:spLocks noChangeArrowheads="1"/>
          </p:cNvSpPr>
          <p:nvPr/>
        </p:nvSpPr>
        <p:spPr bwMode="auto">
          <a:xfrm>
            <a:off x="152400" y="58674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600">
                <a:solidFill>
                  <a:srgbClr val="003366"/>
                </a:solidFill>
                <a:latin typeface="Arial" charset="0"/>
              </a:rPr>
              <a:t>Lane departure warning, collision warning, traffic sign recognition,</a:t>
            </a:r>
            <a:br>
              <a:rPr lang="en-US" sz="1600">
                <a:solidFill>
                  <a:srgbClr val="003366"/>
                </a:solidFill>
                <a:latin typeface="Arial" charset="0"/>
              </a:rPr>
            </a:br>
            <a:r>
              <a:rPr lang="en-US" sz="1600">
                <a:solidFill>
                  <a:srgbClr val="003366"/>
                </a:solidFill>
                <a:latin typeface="Arial" charset="0"/>
              </a:rPr>
              <a:t>pedestrian recognition, blind spot warning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Smart cars</a:t>
            </a:r>
          </a:p>
        </p:txBody>
      </p:sp>
      <p:sp>
        <p:nvSpPr>
          <p:cNvPr id="2355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35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23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82FF5F1-92FB-4E8E-957D-3CD0064B1F25}" type="slidenum">
              <a:rPr lang="en-US" smtClean="0">
                <a:solidFill>
                  <a:srgbClr val="003366"/>
                </a:solidFill>
              </a:rPr>
              <a:pPr/>
              <a:t>35</a:t>
            </a:fld>
            <a:endParaRPr lang="en-US" smtClean="0">
              <a:solidFill>
                <a:srgbClr val="003366"/>
              </a:solidFill>
            </a:endParaRPr>
          </a:p>
        </p:txBody>
      </p:sp>
      <p:pic>
        <p:nvPicPr>
          <p:cNvPr id="235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736013"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Self-driving cars</a:t>
            </a:r>
          </a:p>
        </p:txBody>
      </p:sp>
      <p:sp>
        <p:nvSpPr>
          <p:cNvPr id="2969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97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29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0E884E-3713-44E1-9A44-BCCD81E713AE}" type="slidenum">
              <a:rPr lang="en-US" smtClean="0">
                <a:solidFill>
                  <a:srgbClr val="003366"/>
                </a:solidFill>
              </a:rPr>
              <a:pPr/>
              <a:t>36</a:t>
            </a:fld>
            <a:endParaRPr lang="en-US" smtClean="0">
              <a:solidFill>
                <a:srgbClr val="003366"/>
              </a:solidFill>
            </a:endParaRPr>
          </a:p>
        </p:txBody>
      </p:sp>
      <p:sp>
        <p:nvSpPr>
          <p:cNvPr id="29702" name="Text Box 6"/>
          <p:cNvSpPr txBox="1">
            <a:spLocks noChangeArrowheads="1"/>
          </p:cNvSpPr>
          <p:nvPr/>
        </p:nvSpPr>
        <p:spPr bwMode="auto">
          <a:xfrm>
            <a:off x="5029200" y="609123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GB" sz="1200">
                <a:solidFill>
                  <a:srgbClr val="003366"/>
                </a:solidFill>
              </a:rPr>
              <a:t>http://www.darpa.mil/grandchallenge/index.asp</a:t>
            </a:r>
          </a:p>
          <a:p>
            <a:pPr algn="r"/>
            <a:r>
              <a:rPr lang="en-GB" sz="1200">
                <a:solidFill>
                  <a:srgbClr val="003366"/>
                </a:solidFill>
              </a:rPr>
              <a:t>http://en.wikipedia.org/wiki/DARPA_Grand_Challenge</a:t>
            </a:r>
            <a:endParaRPr lang="en-US" sz="1200">
              <a:solidFill>
                <a:srgbClr val="003366"/>
              </a:solidFill>
            </a:endParaRPr>
          </a:p>
        </p:txBody>
      </p:sp>
      <p:pic>
        <p:nvPicPr>
          <p:cNvPr id="29703" name="Picture 3" descr="D:\Courses\cs551\2011Spring\others\DARPAGrandChallenge\ElementBlac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227388"/>
            <a:ext cx="32051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 descr="D:\Courses\cs484\2011Spring\slides\IMG_3524_B.JPG"/>
          <p:cNvPicPr>
            <a:picLocks noChangeAspect="1" noChangeArrowheads="1"/>
          </p:cNvPicPr>
          <p:nvPr/>
        </p:nvPicPr>
        <p:blipFill>
          <a:blip r:embed="rId3">
            <a:extLst>
              <a:ext uri="{28A0092B-C50C-407E-A947-70E740481C1C}">
                <a14:useLocalDpi xmlns:a14="http://schemas.microsoft.com/office/drawing/2010/main" val="0"/>
              </a:ext>
            </a:extLst>
          </a:blip>
          <a:srcRect t="7288" b="31984"/>
          <a:stretch>
            <a:fillRect/>
          </a:stretch>
        </p:blipFill>
        <p:spPr bwMode="auto">
          <a:xfrm>
            <a:off x="533400" y="1295400"/>
            <a:ext cx="4708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5" descr="D:\Courses\cs484\2011Spring\slides\IMG_3419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76600"/>
            <a:ext cx="42672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6" descr="D:\Courses\cs484\2011Spring\slides\D20_41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295400"/>
            <a:ext cx="27400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37</a:t>
            </a:fld>
            <a:endParaRPr lang="en-US"/>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220622"/>
            <a:ext cx="5943600" cy="510397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extLst>
      <p:ext uri="{BB962C8B-B14F-4D97-AF65-F5344CB8AC3E}">
        <p14:creationId xmlns:p14="http://schemas.microsoft.com/office/powerpoint/2010/main" val="4175343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38</a:t>
            </a:fld>
            <a:endParaRPr lang="en-US"/>
          </a:p>
        </p:txBody>
      </p:sp>
      <p:sp>
        <p:nvSpPr>
          <p:cNvPr id="7"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
        <p:nvSpPr>
          <p:cNvPr id="8" name="Rectangle 3"/>
          <p:cNvSpPr txBox="1">
            <a:spLocks noChangeArrowheads="1"/>
          </p:cNvSpPr>
          <p:nvPr/>
        </p:nvSpPr>
        <p:spPr bwMode="auto">
          <a:xfrm>
            <a:off x="688731" y="5181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a:lstStyle>
          <a:p>
            <a:pPr marL="0" indent="0">
              <a:lnSpc>
                <a:spcPts val="1738"/>
              </a:lnSpc>
              <a:spcBef>
                <a:spcPct val="0"/>
              </a:spcBef>
              <a:buNone/>
            </a:pPr>
            <a:r>
              <a:rPr lang="en-US" sz="1100" dirty="0" smtClean="0">
                <a:latin typeface="Georgia" pitchFamily="-1" charset="0"/>
                <a:sym typeface="Georgia" pitchFamily="-1" charset="0"/>
              </a:rPr>
              <a:t>“Our self-driving cars have now traveled nearly 200,000 miles on public highways in California and Nevada, 100 percent safely. They have driven from San Francisco to Los Angeles and around Lake Tahoe, and have even descended crooked Lombard Street in San Francisco. They drive anywhere a car can legally drive.”</a:t>
            </a:r>
            <a:endParaRPr lang="en-US" sz="1100" dirty="0" smtClean="0">
              <a:latin typeface="Georgia" pitchFamily="-1" charset="0"/>
              <a:ea typeface="ヒラギノ明朝 ProN W3" pitchFamily="-1" charset="-128"/>
              <a:sym typeface="Georgia" pitchFamily="-1" charset="0"/>
            </a:endParaRPr>
          </a:p>
          <a:p>
            <a:pPr marL="0" indent="0">
              <a:lnSpc>
                <a:spcPts val="1738"/>
              </a:lnSpc>
              <a:spcBef>
                <a:spcPct val="0"/>
              </a:spcBef>
              <a:buNone/>
            </a:pPr>
            <a:r>
              <a:rPr lang="en-US" sz="1100" dirty="0" smtClean="0">
                <a:latin typeface="Georgia" pitchFamily="-1" charset="0"/>
                <a:sym typeface="Georgia" pitchFamily="-1" charset="0"/>
              </a:rPr>
              <a:t>						- Sebastian </a:t>
            </a:r>
            <a:r>
              <a:rPr lang="en-US" sz="1100" dirty="0" err="1" smtClean="0">
                <a:latin typeface="Georgia" pitchFamily="-1" charset="0"/>
                <a:sym typeface="Georgia" pitchFamily="-1" charset="0"/>
              </a:rPr>
              <a:t>Thrun</a:t>
            </a:r>
            <a:r>
              <a:rPr lang="en-US" sz="1100" dirty="0" smtClean="0">
                <a:latin typeface="Georgia" pitchFamily="-1" charset="0"/>
                <a:sym typeface="Georgia" pitchFamily="-1" charset="0"/>
              </a:rPr>
              <a:t>, Google</a:t>
            </a:r>
            <a:endParaRPr lang="en-US" sz="1100" dirty="0" smtClean="0">
              <a:latin typeface="Georgia" pitchFamily="-1" charset="0"/>
              <a:ea typeface="ヒラギノ明朝 ProN W3" pitchFamily="-1" charset="-128"/>
              <a:sym typeface="Georgia" pitchFamily="-1"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95605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62201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Autonomous navigation</a:t>
            </a:r>
          </a:p>
        </p:txBody>
      </p:sp>
      <p:sp>
        <p:nvSpPr>
          <p:cNvPr id="307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07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30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EE20E7F-5D6E-4B3D-BDEC-ACBDFD88E10B}" type="slidenum">
              <a:rPr lang="en-US" smtClean="0">
                <a:solidFill>
                  <a:srgbClr val="003366"/>
                </a:solidFill>
              </a:rPr>
              <a:pPr/>
              <a:t>39</a:t>
            </a:fld>
            <a:endParaRPr lang="en-US" smtClean="0">
              <a:solidFill>
                <a:srgbClr val="003366"/>
              </a:solidFill>
            </a:endParaRPr>
          </a:p>
        </p:txBody>
      </p:sp>
      <p:pic>
        <p:nvPicPr>
          <p:cNvPr id="307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24955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764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52600"/>
            <a:ext cx="28225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038600"/>
            <a:ext cx="28225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810000"/>
            <a:ext cx="228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6"/>
          <p:cNvSpPr txBox="1">
            <a:spLocks noChangeArrowheads="1"/>
          </p:cNvSpPr>
          <p:nvPr/>
        </p:nvSpPr>
        <p:spPr bwMode="auto">
          <a:xfrm>
            <a:off x="457200" y="579120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GB" sz="1200">
                <a:solidFill>
                  <a:srgbClr val="003366"/>
                </a:solidFill>
              </a:rPr>
              <a:t>Michigan State University</a:t>
            </a:r>
            <a:endParaRPr lang="en-US" sz="1200">
              <a:solidFill>
                <a:srgbClr val="003366"/>
              </a:solidFill>
            </a:endParaRPr>
          </a:p>
        </p:txBody>
      </p:sp>
      <p:sp>
        <p:nvSpPr>
          <p:cNvPr id="30732" name="Text Box 6"/>
          <p:cNvSpPr txBox="1">
            <a:spLocks noChangeArrowheads="1"/>
          </p:cNvSpPr>
          <p:nvPr/>
        </p:nvSpPr>
        <p:spPr bwMode="auto">
          <a:xfrm>
            <a:off x="5562600" y="58674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US" sz="1200">
                <a:solidFill>
                  <a:srgbClr val="003366"/>
                </a:solidFill>
              </a:rPr>
              <a:t>General Dynamics Robotics Systems</a:t>
            </a:r>
            <a:br>
              <a:rPr lang="en-US" sz="1200">
                <a:solidFill>
                  <a:srgbClr val="003366"/>
                </a:solidFill>
              </a:rPr>
            </a:br>
            <a:r>
              <a:rPr lang="en-US" sz="1200">
                <a:solidFill>
                  <a:srgbClr val="003366"/>
                </a:solidFill>
              </a:rPr>
              <a:t>http://www.gdrs.com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1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61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B7562D4-BB1E-47EF-93BE-FC3E441547B9}" type="slidenum">
              <a:rPr lang="en-US" smtClean="0">
                <a:solidFill>
                  <a:srgbClr val="003366"/>
                </a:solidFill>
              </a:rPr>
              <a:pPr/>
              <a:t>4</a:t>
            </a:fld>
            <a:endParaRPr lang="en-US" smtClean="0">
              <a:solidFill>
                <a:srgbClr val="003366"/>
              </a:solidFill>
            </a:endParaRPr>
          </a:p>
        </p:txBody>
      </p:sp>
      <p:sp>
        <p:nvSpPr>
          <p:cNvPr id="6149" name="Rectangle 2"/>
          <p:cNvSpPr>
            <a:spLocks noGrp="1" noChangeArrowheads="1"/>
          </p:cNvSpPr>
          <p:nvPr>
            <p:ph type="title"/>
          </p:nvPr>
        </p:nvSpPr>
        <p:spPr/>
        <p:txBody>
          <a:bodyPr/>
          <a:lstStyle/>
          <a:p>
            <a:pPr eaLnBrk="1" hangingPunct="1"/>
            <a:r>
              <a:rPr lang="en-US" smtClean="0"/>
              <a:t>Why study computer vision?</a:t>
            </a:r>
          </a:p>
        </p:txBody>
      </p:sp>
      <p:grpSp>
        <p:nvGrpSpPr>
          <p:cNvPr id="6150" name="Group 71"/>
          <p:cNvGrpSpPr>
            <a:grpSpLocks/>
          </p:cNvGrpSpPr>
          <p:nvPr/>
        </p:nvGrpSpPr>
        <p:grpSpPr bwMode="auto">
          <a:xfrm>
            <a:off x="228600" y="1085850"/>
            <a:ext cx="8801100" cy="5467350"/>
            <a:chOff x="228600" y="1039812"/>
            <a:chExt cx="8801102" cy="5467359"/>
          </a:xfrm>
        </p:grpSpPr>
        <p:grpSp>
          <p:nvGrpSpPr>
            <p:cNvPr id="6151" name="Group 4"/>
            <p:cNvGrpSpPr>
              <a:grpSpLocks/>
            </p:cNvGrpSpPr>
            <p:nvPr/>
          </p:nvGrpSpPr>
          <p:grpSpPr bwMode="auto">
            <a:xfrm>
              <a:off x="228600" y="1047750"/>
              <a:ext cx="2905125" cy="2441575"/>
              <a:chOff x="144" y="432"/>
              <a:chExt cx="1830" cy="1538"/>
            </a:xfrm>
          </p:grpSpPr>
          <p:grpSp>
            <p:nvGrpSpPr>
              <p:cNvPr id="6188" name="Group 5"/>
              <p:cNvGrpSpPr>
                <a:grpSpLocks/>
              </p:cNvGrpSpPr>
              <p:nvPr/>
            </p:nvGrpSpPr>
            <p:grpSpPr bwMode="auto">
              <a:xfrm>
                <a:off x="144" y="432"/>
                <a:ext cx="1830" cy="1344"/>
                <a:chOff x="144" y="432"/>
                <a:chExt cx="1830" cy="1344"/>
              </a:xfrm>
            </p:grpSpPr>
            <p:pic>
              <p:nvPicPr>
                <p:cNvPr id="6190" name="Picture 6" descr="album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 y="432"/>
                  <a:ext cx="860"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7" descr="albu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1053"/>
                  <a:ext cx="918"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8" descr="album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056"/>
                  <a:ext cx="925"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9" descr="album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432"/>
                  <a:ext cx="9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9" name="Text Box 10"/>
              <p:cNvSpPr txBox="1">
                <a:spLocks noChangeArrowheads="1"/>
              </p:cNvSpPr>
              <p:nvPr/>
            </p:nvSpPr>
            <p:spPr bwMode="auto">
              <a:xfrm>
                <a:off x="530" y="1797"/>
                <a:ext cx="10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Personal photo albums</a:t>
                </a:r>
              </a:p>
            </p:txBody>
          </p:sp>
        </p:grpSp>
        <p:grpSp>
          <p:nvGrpSpPr>
            <p:cNvPr id="6152" name="Group 11"/>
            <p:cNvGrpSpPr>
              <a:grpSpLocks/>
            </p:cNvGrpSpPr>
            <p:nvPr/>
          </p:nvGrpSpPr>
          <p:grpSpPr bwMode="auto">
            <a:xfrm>
              <a:off x="228600" y="4063999"/>
              <a:ext cx="2971802" cy="2413001"/>
              <a:chOff x="144" y="2109"/>
              <a:chExt cx="1872" cy="1520"/>
            </a:xfrm>
          </p:grpSpPr>
          <p:pic>
            <p:nvPicPr>
              <p:cNvPr id="6183" name="Picture 12" descr="infrared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2784"/>
                <a:ext cx="847"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13" descr="surveillance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2109"/>
                <a:ext cx="88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14" descr="surveillance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 y="2111"/>
                <a:ext cx="1056"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6" name="Text Box 15"/>
              <p:cNvSpPr txBox="1">
                <a:spLocks noChangeArrowheads="1"/>
              </p:cNvSpPr>
              <p:nvPr/>
            </p:nvSpPr>
            <p:spPr bwMode="auto">
              <a:xfrm>
                <a:off x="457" y="3456"/>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Surveillance and security</a:t>
                </a:r>
              </a:p>
            </p:txBody>
          </p:sp>
          <p:pic>
            <p:nvPicPr>
              <p:cNvPr id="6187" name="Picture 16" descr="surveillance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2784"/>
                <a:ext cx="90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53" name="Group 17"/>
            <p:cNvGrpSpPr>
              <a:grpSpLocks/>
            </p:cNvGrpSpPr>
            <p:nvPr/>
          </p:nvGrpSpPr>
          <p:grpSpPr bwMode="auto">
            <a:xfrm>
              <a:off x="3352801" y="1039812"/>
              <a:ext cx="5676901" cy="2438405"/>
              <a:chOff x="2112" y="461"/>
              <a:chExt cx="3576" cy="1536"/>
            </a:xfrm>
          </p:grpSpPr>
          <p:sp>
            <p:nvSpPr>
              <p:cNvPr id="6173" name="Text Box 18"/>
              <p:cNvSpPr txBox="1">
                <a:spLocks noChangeArrowheads="1"/>
              </p:cNvSpPr>
              <p:nvPr/>
            </p:nvSpPr>
            <p:spPr bwMode="auto">
              <a:xfrm>
                <a:off x="3264" y="1824"/>
                <a:ext cx="13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Movies, news, sports</a:t>
                </a:r>
              </a:p>
            </p:txBody>
          </p:sp>
          <p:grpSp>
            <p:nvGrpSpPr>
              <p:cNvPr id="6174" name="Group 19"/>
              <p:cNvGrpSpPr>
                <a:grpSpLocks/>
              </p:cNvGrpSpPr>
              <p:nvPr/>
            </p:nvGrpSpPr>
            <p:grpSpPr bwMode="auto">
              <a:xfrm>
                <a:off x="2112" y="461"/>
                <a:ext cx="3576" cy="1409"/>
                <a:chOff x="2112" y="461"/>
                <a:chExt cx="3576" cy="1409"/>
              </a:xfrm>
            </p:grpSpPr>
            <p:pic>
              <p:nvPicPr>
                <p:cNvPr id="6175" name="Picture 20" descr="news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212"/>
                  <a:ext cx="81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21" descr="news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8" y="576"/>
                  <a:ext cx="86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22" descr="movie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6" y="1152"/>
                  <a:ext cx="1008"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23" descr="sports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2" y="461"/>
                  <a:ext cx="787"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24" descr="sports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2" y="1248"/>
                  <a:ext cx="936"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25" descr="movie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12" y="1152"/>
                  <a:ext cx="960"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26" descr="movie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24" y="537"/>
                  <a:ext cx="91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27" descr="movie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45" y="528"/>
                  <a:ext cx="975"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4" name="Picture 30" descr="youtube_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01000" y="3503612"/>
              <a:ext cx="914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6" descr="flickr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29000" y="3503612"/>
              <a:ext cx="13716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37" descr="google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4800" y="3503612"/>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7" name="Group 40"/>
            <p:cNvGrpSpPr>
              <a:grpSpLocks/>
            </p:cNvGrpSpPr>
            <p:nvPr/>
          </p:nvGrpSpPr>
          <p:grpSpPr bwMode="auto">
            <a:xfrm>
              <a:off x="3429000" y="4144967"/>
              <a:ext cx="5461000" cy="2362204"/>
              <a:chOff x="2160" y="2112"/>
              <a:chExt cx="3440" cy="1488"/>
            </a:xfrm>
          </p:grpSpPr>
          <p:sp>
            <p:nvSpPr>
              <p:cNvPr id="6161" name="Text Box 41"/>
              <p:cNvSpPr txBox="1">
                <a:spLocks noChangeArrowheads="1"/>
              </p:cNvSpPr>
              <p:nvPr/>
            </p:nvSpPr>
            <p:spPr bwMode="auto">
              <a:xfrm>
                <a:off x="3264" y="3427"/>
                <a:ext cx="13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Medical and scientific images</a:t>
                </a:r>
              </a:p>
            </p:txBody>
          </p:sp>
          <p:grpSp>
            <p:nvGrpSpPr>
              <p:cNvPr id="6162" name="Group 42"/>
              <p:cNvGrpSpPr>
                <a:grpSpLocks/>
              </p:cNvGrpSpPr>
              <p:nvPr/>
            </p:nvGrpSpPr>
            <p:grpSpPr bwMode="auto">
              <a:xfrm>
                <a:off x="2160" y="2112"/>
                <a:ext cx="3440" cy="1340"/>
                <a:chOff x="2160" y="2112"/>
                <a:chExt cx="3440" cy="1340"/>
              </a:xfrm>
            </p:grpSpPr>
            <p:pic>
              <p:nvPicPr>
                <p:cNvPr id="6163" name="Picture 43" descr="Hawaii_IR_loop"/>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32" y="2112"/>
                  <a:ext cx="81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44" descr="aerial"/>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32" y="2688"/>
                  <a:ext cx="720"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45" descr="vessel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60" y="2160"/>
                  <a:ext cx="5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46" descr="spin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88" y="2112"/>
                  <a:ext cx="52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47" descr="hubble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806" y="2208"/>
                  <a:ext cx="73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48" descr="hubbl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04" y="2736"/>
                  <a:ext cx="89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49" descr="brain"/>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67" y="2832"/>
                  <a:ext cx="521"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50" descr="protein_crystal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216" y="2160"/>
                  <a:ext cx="864"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51" descr="electron_microscopy"/>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08" y="2832"/>
                  <a:ext cx="624"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52" descr="microscopy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88" y="2704"/>
                  <a:ext cx="72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8" name="Picture 6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76800" y="3573462"/>
              <a:ext cx="17065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62" descr="Picsearch - the search engine for pictures and images">
              <a:hlinkClick r:id="rId32"/>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683375" y="3449637"/>
              <a:ext cx="12414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63"/>
            <p:cNvPicPr>
              <a:picLocks noChangeAspect="1" noChangeArrowheads="1"/>
            </p:cNvPicPr>
            <p:nvPr/>
          </p:nvPicPr>
          <p:blipFill>
            <a:blip r:embed="rId34">
              <a:extLst>
                <a:ext uri="{28A0092B-C50C-407E-A947-70E740481C1C}">
                  <a14:useLocalDpi xmlns:a14="http://schemas.microsoft.com/office/drawing/2010/main" val="0"/>
                </a:ext>
              </a:extLst>
            </a:blip>
            <a:srcRect r="45854"/>
            <a:stretch>
              <a:fillRect/>
            </a:stretch>
          </p:blipFill>
          <p:spPr bwMode="auto">
            <a:xfrm>
              <a:off x="1733550" y="3503612"/>
              <a:ext cx="1619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Forest fire monitoring system</a:t>
            </a:r>
          </a:p>
        </p:txBody>
      </p:sp>
      <p:sp>
        <p:nvSpPr>
          <p:cNvPr id="266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66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26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13AE08-9896-4724-A458-074A7EE31751}" type="slidenum">
              <a:rPr lang="en-US" smtClean="0">
                <a:solidFill>
                  <a:srgbClr val="003366"/>
                </a:solidFill>
              </a:rPr>
              <a:pPr/>
              <a:t>40</a:t>
            </a:fld>
            <a:endParaRPr lang="en-US" smtClean="0">
              <a:solidFill>
                <a:srgbClr val="003366"/>
              </a:solidFill>
            </a:endParaRPr>
          </a:p>
        </p:txBody>
      </p:sp>
      <p:pic>
        <p:nvPicPr>
          <p:cNvPr id="266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44600"/>
            <a:ext cx="7696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31"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
        <p:nvSpPr>
          <p:cNvPr id="26632" name="Text Box 5"/>
          <p:cNvSpPr txBox="1">
            <a:spLocks noChangeArrowheads="1"/>
          </p:cNvSpPr>
          <p:nvPr/>
        </p:nvSpPr>
        <p:spPr bwMode="auto">
          <a:xfrm>
            <a:off x="2514600" y="5867400"/>
            <a:ext cx="434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Early warning of forest fires</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2971800"/>
            <a:ext cx="35147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1EEB85-9776-4D5C-AD38-90564BDD5B72}" type="slidenum">
              <a:rPr lang="en-US" smtClean="0">
                <a:solidFill>
                  <a:srgbClr val="003366"/>
                </a:solidFill>
              </a:rPr>
              <a:pPr/>
              <a:t>41</a:t>
            </a:fld>
            <a:endParaRPr lang="en-US" smtClean="0">
              <a:solidFill>
                <a:srgbClr val="003366"/>
              </a:solidFill>
            </a:endParaRPr>
          </a:p>
        </p:txBody>
      </p:sp>
      <p:pic>
        <p:nvPicPr>
          <p:cNvPr id="27653" name="Picture 2" descr="fi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57600"/>
            <a:ext cx="34290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p:cNvSpPr>
            <a:spLocks noGrp="1" noChangeArrowheads="1"/>
          </p:cNvSpPr>
          <p:nvPr>
            <p:ph type="title"/>
          </p:nvPr>
        </p:nvSpPr>
        <p:spPr/>
        <p:txBody>
          <a:bodyPr/>
          <a:lstStyle/>
          <a:p>
            <a:pPr eaLnBrk="1" hangingPunct="1"/>
            <a:r>
              <a:rPr lang="en-US" smtClean="0"/>
              <a:t>Robotics</a:t>
            </a:r>
          </a:p>
        </p:txBody>
      </p:sp>
      <p:sp>
        <p:nvSpPr>
          <p:cNvPr id="27655" name="Text Box 7"/>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27656" name="Picture 6" descr="1198865273_31824-1_Sol1369A_WestValley_L257F_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6350"/>
            <a:ext cx="8534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Image:NASA Mars Rov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600"/>
            <a:ext cx="32004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846B5C-9221-4701-94E1-F54B4DEF5817}" type="slidenum">
              <a:rPr lang="en-US" smtClean="0">
                <a:solidFill>
                  <a:srgbClr val="003366"/>
                </a:solidFill>
              </a:rPr>
              <a:pPr/>
              <a:t>42</a:t>
            </a:fld>
            <a:endParaRPr lang="en-US" smtClean="0">
              <a:solidFill>
                <a:srgbClr val="003366"/>
              </a:solidFill>
            </a:endParaRPr>
          </a:p>
        </p:txBody>
      </p:sp>
      <p:sp>
        <p:nvSpPr>
          <p:cNvPr id="28677" name="AutoShape 2"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8" name="AutoShape 3"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8679" name="Picture 4" descr="2_on_1_melee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5"/>
          <p:cNvSpPr>
            <a:spLocks noGrp="1" noChangeArrowheads="1"/>
          </p:cNvSpPr>
          <p:nvPr>
            <p:ph type="title"/>
          </p:nvPr>
        </p:nvSpPr>
        <p:spPr/>
        <p:txBody>
          <a:bodyPr/>
          <a:lstStyle/>
          <a:p>
            <a:pPr eaLnBrk="1" hangingPunct="1"/>
            <a:r>
              <a:rPr lang="en-US" smtClean="0"/>
              <a:t>Robotics</a:t>
            </a:r>
          </a:p>
        </p:txBody>
      </p:sp>
      <p:sp>
        <p:nvSpPr>
          <p:cNvPr id="28681"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43</a:t>
            </a:fld>
            <a:endParaRPr lang="en-US" smtClean="0">
              <a:solidFill>
                <a:srgbClr val="003366"/>
              </a:solidFill>
            </a:endParaRPr>
          </a:p>
        </p:txBody>
      </p:sp>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78105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pic>
      <p:sp>
        <p:nvSpPr>
          <p:cNvPr id="31750" name="Rectangle 3"/>
          <p:cNvSpPr>
            <a:spLocks noGrp="1" noChangeArrowheads="1"/>
          </p:cNvSpPr>
          <p:nvPr>
            <p:ph type="title"/>
          </p:nvPr>
        </p:nvSpPr>
        <p:spPr/>
        <p:txBody>
          <a:bodyPr/>
          <a:lstStyle/>
          <a:p>
            <a:pPr eaLnBrk="1" hangingPunct="1"/>
            <a:r>
              <a:rPr lang="en-US" dirty="0" smtClean="0"/>
              <a:t>Face detection</a:t>
            </a:r>
          </a:p>
        </p:txBody>
      </p:sp>
      <p:pic>
        <p:nvPicPr>
          <p:cNvPr id="31751" name="Picture 6"/>
          <p:cNvPicPr>
            <a:picLocks noChangeAspect="1" noChangeArrowheads="1"/>
          </p:cNvPicPr>
          <p:nvPr/>
        </p:nvPicPr>
        <p:blipFill>
          <a:blip r:embed="rId3">
            <a:extLst>
              <a:ext uri="{28A0092B-C50C-407E-A947-70E740481C1C}">
                <a14:useLocalDpi xmlns:a14="http://schemas.microsoft.com/office/drawing/2010/main" val="0"/>
              </a:ext>
            </a:extLst>
          </a:blip>
          <a:srcRect b="2438"/>
          <a:stretch>
            <a:fillRect/>
          </a:stretch>
        </p:blipFill>
        <p:spPr bwMode="auto">
          <a:xfrm>
            <a:off x="0" y="4114800"/>
            <a:ext cx="556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5" descr="tested_485"/>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538788" y="4114800"/>
            <a:ext cx="36052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6"/>
          <p:cNvSpPr txBox="1">
            <a:spLocks noChangeArrowheads="1"/>
          </p:cNvSpPr>
          <p:nvPr/>
        </p:nvSpPr>
        <p:spPr bwMode="auto">
          <a:xfrm>
            <a:off x="5410200" y="63246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44</a:t>
            </a:fld>
            <a:endParaRPr lang="en-US" smtClean="0">
              <a:solidFill>
                <a:srgbClr val="003366"/>
              </a:solidFill>
            </a:endParaRPr>
          </a:p>
        </p:txBody>
      </p:sp>
      <p:sp>
        <p:nvSpPr>
          <p:cNvPr id="31750" name="Rectangle 3"/>
          <p:cNvSpPr>
            <a:spLocks noGrp="1" noChangeArrowheads="1"/>
          </p:cNvSpPr>
          <p:nvPr>
            <p:ph type="title"/>
          </p:nvPr>
        </p:nvSpPr>
        <p:spPr/>
        <p:txBody>
          <a:bodyPr/>
          <a:lstStyle/>
          <a:p>
            <a:pPr eaLnBrk="1" hangingPunct="1"/>
            <a:r>
              <a:rPr lang="en-US" dirty="0" smtClean="0"/>
              <a:t>Face recognition</a:t>
            </a:r>
          </a:p>
        </p:txBody>
      </p:sp>
      <p:sp>
        <p:nvSpPr>
          <p:cNvPr id="3175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91755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3292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Industrial automation</a:t>
            </a:r>
          </a:p>
        </p:txBody>
      </p:sp>
      <p:sp>
        <p:nvSpPr>
          <p:cNvPr id="3379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37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4D44CE-95F8-44C8-8BE2-A4D524839DFE}" type="slidenum">
              <a:rPr lang="en-US" smtClean="0">
                <a:solidFill>
                  <a:srgbClr val="003366"/>
                </a:solidFill>
              </a:rPr>
              <a:pPr/>
              <a:t>45</a:t>
            </a:fld>
            <a:endParaRPr lang="en-US" smtClean="0">
              <a:solidFill>
                <a:srgbClr val="003366"/>
              </a:solidFill>
            </a:endParaRPr>
          </a:p>
        </p:txBody>
      </p:sp>
      <p:pic>
        <p:nvPicPr>
          <p:cNvPr id="33798" name="Picture 2" descr="D:\Courses\cs484\2009Spring\slides\pota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443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 descr="D:\Courses\cs484\2009Spring\slides\binfi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4156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5" descr="D:\Courses\cs484\2009Spring\slides\apple convry4.pre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3434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7"/>
          <p:cNvSpPr txBox="1">
            <a:spLocks noChangeArrowheads="1"/>
          </p:cNvSpPr>
          <p:nvPr/>
        </p:nvSpPr>
        <p:spPr bwMode="auto">
          <a:xfrm>
            <a:off x="5410200" y="6049963"/>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Color Vision Systems</a:t>
            </a:r>
            <a:br>
              <a:rPr lang="en-GB" sz="1200">
                <a:solidFill>
                  <a:srgbClr val="003366"/>
                </a:solidFill>
              </a:rPr>
            </a:br>
            <a:r>
              <a:rPr lang="en-GB" sz="1200">
                <a:solidFill>
                  <a:srgbClr val="003366"/>
                </a:solidFill>
              </a:rPr>
              <a:t>http://www.cvs.com.au</a:t>
            </a:r>
            <a:endParaRPr lang="en-US" sz="1200">
              <a:solidFill>
                <a:srgbClr val="003366"/>
              </a:solidFill>
            </a:endParaRPr>
          </a:p>
        </p:txBody>
      </p:sp>
      <p:sp>
        <p:nvSpPr>
          <p:cNvPr id="33802" name="Text Box 5"/>
          <p:cNvSpPr txBox="1">
            <a:spLocks noChangeArrowheads="1"/>
          </p:cNvSpPr>
          <p:nvPr/>
        </p:nvSpPr>
        <p:spPr bwMode="auto">
          <a:xfrm>
            <a:off x="4343400" y="4876800"/>
            <a:ext cx="430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Automatic fruit sorting</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Industrial automation</a:t>
            </a:r>
          </a:p>
        </p:txBody>
      </p:sp>
      <p:sp>
        <p:nvSpPr>
          <p:cNvPr id="348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48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34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7F4A789-CCE2-41F5-B2BD-4F4BBCAC602A}" type="slidenum">
              <a:rPr lang="en-US" smtClean="0">
                <a:solidFill>
                  <a:srgbClr val="003366"/>
                </a:solidFill>
              </a:rPr>
              <a:pPr/>
              <a:t>46</a:t>
            </a:fld>
            <a:endParaRPr lang="en-US" smtClean="0">
              <a:solidFill>
                <a:srgbClr val="003366"/>
              </a:solidFill>
            </a:endParaRPr>
          </a:p>
        </p:txBody>
      </p:sp>
      <p:pic>
        <p:nvPicPr>
          <p:cNvPr id="34822" name="Picture 3" descr="D:\Courses\cs484\2009Spring\slides\rb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35814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7"/>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http://www.braintech.com</a:t>
            </a:r>
          </a:p>
        </p:txBody>
      </p:sp>
      <p:sp>
        <p:nvSpPr>
          <p:cNvPr id="34824" name="Text Box 5"/>
          <p:cNvSpPr txBox="1">
            <a:spLocks noChangeArrowheads="1"/>
          </p:cNvSpPr>
          <p:nvPr/>
        </p:nvSpPr>
        <p:spPr bwMode="auto">
          <a:xfrm>
            <a:off x="5486400" y="3048000"/>
            <a:ext cx="2476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spcBef>
                <a:spcPct val="50000"/>
              </a:spcBef>
            </a:pPr>
            <a:r>
              <a:rPr lang="en-US" sz="2000">
                <a:solidFill>
                  <a:srgbClr val="003366"/>
                </a:solidFill>
                <a:latin typeface="Arial" charset="0"/>
              </a:rPr>
              <a:t>Industrial robotics;</a:t>
            </a:r>
            <a:br>
              <a:rPr lang="en-US" sz="2000">
                <a:solidFill>
                  <a:srgbClr val="003366"/>
                </a:solidFill>
                <a:latin typeface="Arial" charset="0"/>
              </a:rPr>
            </a:br>
            <a:r>
              <a:rPr lang="en-US" sz="2000">
                <a:solidFill>
                  <a:srgbClr val="003366"/>
                </a:solidFill>
                <a:latin typeface="Arial" charset="0"/>
              </a:rPr>
              <a:t>bin picking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t>Postal service automation</a:t>
            </a:r>
          </a:p>
        </p:txBody>
      </p:sp>
      <p:sp>
        <p:nvSpPr>
          <p:cNvPr id="358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58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ED68C31-E89C-400E-9451-2C5853B3630A}" type="slidenum">
              <a:rPr lang="en-US" smtClean="0">
                <a:solidFill>
                  <a:srgbClr val="003366"/>
                </a:solidFill>
              </a:rPr>
              <a:pPr/>
              <a:t>47</a:t>
            </a:fld>
            <a:endParaRPr lang="en-US" smtClean="0">
              <a:solidFill>
                <a:srgbClr val="003366"/>
              </a:solidFill>
            </a:endParaRPr>
          </a:p>
        </p:txBody>
      </p:sp>
      <p:pic>
        <p:nvPicPr>
          <p:cNvPr id="358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4459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00200"/>
            <a:ext cx="2381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7"/>
          <p:cNvSpPr txBox="1">
            <a:spLocks noChangeArrowheads="1"/>
          </p:cNvSpPr>
          <p:nvPr/>
        </p:nvSpPr>
        <p:spPr bwMode="auto">
          <a:xfrm>
            <a:off x="54102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General Dynamics Robotics Systems</a:t>
            </a:r>
            <a:br>
              <a:rPr lang="en-GB" sz="1200">
                <a:solidFill>
                  <a:srgbClr val="003366"/>
                </a:solidFill>
              </a:rPr>
            </a:br>
            <a:r>
              <a:rPr lang="en-GB" sz="1200">
                <a:solidFill>
                  <a:srgbClr val="003366"/>
                </a:solidFill>
              </a:rPr>
              <a:t>http://www.gdrs.com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686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368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43412F-A630-463B-8EE8-A279B0179DD0}" type="slidenum">
              <a:rPr lang="en-US" smtClean="0">
                <a:solidFill>
                  <a:srgbClr val="003366"/>
                </a:solidFill>
              </a:rPr>
              <a:pPr/>
              <a:t>48</a:t>
            </a:fld>
            <a:endParaRPr lang="en-US" smtClean="0">
              <a:solidFill>
                <a:srgbClr val="003366"/>
              </a:solidFill>
            </a:endParaRPr>
          </a:p>
        </p:txBody>
      </p:sp>
      <p:sp>
        <p:nvSpPr>
          <p:cNvPr id="36869" name="Rectangle 2"/>
          <p:cNvSpPr>
            <a:spLocks noGrp="1" noChangeArrowheads="1"/>
          </p:cNvSpPr>
          <p:nvPr>
            <p:ph type="title"/>
          </p:nvPr>
        </p:nvSpPr>
        <p:spPr/>
        <p:txBody>
          <a:bodyPr/>
          <a:lstStyle/>
          <a:p>
            <a:pPr eaLnBrk="1" hangingPunct="1"/>
            <a:r>
              <a:rPr lang="en-US" smtClean="0"/>
              <a:t>Optical character recognition</a:t>
            </a:r>
          </a:p>
        </p:txBody>
      </p:sp>
      <p:pic>
        <p:nvPicPr>
          <p:cNvPr id="3687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52578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71" name="Text Box 8"/>
          <p:cNvSpPr txBox="1">
            <a:spLocks noChangeArrowheads="1"/>
          </p:cNvSpPr>
          <p:nvPr/>
        </p:nvSpPr>
        <p:spPr bwMode="auto">
          <a:xfrm>
            <a:off x="914400" y="4953000"/>
            <a:ext cx="3727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Digit recognition, AT&amp;T labs</a:t>
            </a:r>
          </a:p>
          <a:p>
            <a:pPr algn="ctr">
              <a:buClr>
                <a:srgbClr val="CCCCFF"/>
              </a:buClr>
              <a:buSzPct val="100000"/>
              <a:buFont typeface="Arial" charset="0"/>
              <a:buNone/>
            </a:pPr>
            <a:r>
              <a:rPr lang="en-GB">
                <a:solidFill>
                  <a:srgbClr val="003366"/>
                </a:solidFill>
                <a:latin typeface="Arial" charset="0"/>
                <a:ea typeface="Lucida Sans Unicode" pitchFamily="34" charset="0"/>
                <a:cs typeface="Lucida Sans Unicode" pitchFamily="34" charset="0"/>
              </a:rPr>
              <a:t>http://www.research.att.com/~yann</a:t>
            </a:r>
          </a:p>
        </p:txBody>
      </p:sp>
      <p:sp>
        <p:nvSpPr>
          <p:cNvPr id="36872" name="Text Box 9"/>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36873" name="Picture 6" descr="California_license_plate_AN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57400"/>
            <a:ext cx="3581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8"/>
          <p:cNvSpPr txBox="1">
            <a:spLocks noChangeArrowheads="1"/>
          </p:cNvSpPr>
          <p:nvPr/>
        </p:nvSpPr>
        <p:spPr bwMode="auto">
          <a:xfrm>
            <a:off x="5791200" y="4953000"/>
            <a:ext cx="30765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License place recognition</a:t>
            </a:r>
            <a:endParaRPr lang="en-GB">
              <a:solidFill>
                <a:srgbClr val="003366"/>
              </a:solidFill>
              <a:latin typeface="Arial" charset="0"/>
              <a:ea typeface="Lucida Sans Unicode" pitchFamily="34" charset="0"/>
              <a:cs typeface="Lucida Sans Unicode"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78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378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FE37F03-DA99-4E9D-B12D-0A61291B9DB0}" type="slidenum">
              <a:rPr lang="en-US" smtClean="0">
                <a:solidFill>
                  <a:srgbClr val="003366"/>
                </a:solidFill>
              </a:rPr>
              <a:pPr/>
              <a:t>49</a:t>
            </a:fld>
            <a:endParaRPr lang="en-US" smtClean="0">
              <a:solidFill>
                <a:srgbClr val="003366"/>
              </a:solidFill>
            </a:endParaRPr>
          </a:p>
        </p:txBody>
      </p:sp>
      <p:sp>
        <p:nvSpPr>
          <p:cNvPr id="37893" name="Rectangle 4"/>
          <p:cNvSpPr>
            <a:spLocks noGrp="1" noChangeArrowheads="1"/>
          </p:cNvSpPr>
          <p:nvPr>
            <p:ph type="title"/>
          </p:nvPr>
        </p:nvSpPr>
        <p:spPr/>
        <p:txBody>
          <a:bodyPr/>
          <a:lstStyle/>
          <a:p>
            <a:pPr eaLnBrk="1" hangingPunct="1"/>
            <a:r>
              <a:rPr lang="en-US" smtClean="0"/>
              <a:t>Document analysis</a:t>
            </a:r>
          </a:p>
        </p:txBody>
      </p:sp>
      <p:pic>
        <p:nvPicPr>
          <p:cNvPr id="378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524000"/>
            <a:ext cx="86106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Shapiro and Stockman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5</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dirty="0" smtClean="0"/>
              <a:t>How hard is computer vision?</a:t>
            </a:r>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Linda Shapiro, U of Washington</a:t>
            </a:r>
            <a:endParaRPr lang="en-US" sz="1200" dirty="0">
              <a:solidFill>
                <a:srgbClr val="003366"/>
              </a:solidFill>
            </a:endParaRPr>
          </a:p>
        </p:txBody>
      </p:sp>
      <p:pic>
        <p:nvPicPr>
          <p:cNvPr id="9"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10" name="TextBox 9"/>
          <p:cNvSpPr txBox="1"/>
          <p:nvPr/>
        </p:nvSpPr>
        <p:spPr>
          <a:xfrm>
            <a:off x="897147" y="4572001"/>
            <a:ext cx="2165230"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Marvin </a:t>
            </a:r>
            <a:r>
              <a:rPr lang="en-US" sz="1800" dirty="0" err="1" smtClean="0">
                <a:solidFill>
                  <a:srgbClr val="003366"/>
                </a:solidFill>
                <a:latin typeface="Arial" pitchFamily="34" charset="0"/>
                <a:cs typeface="Arial" pitchFamily="34" charset="0"/>
              </a:rPr>
              <a:t>Minsky</a:t>
            </a:r>
            <a:r>
              <a:rPr lang="en-US" sz="1800" dirty="0" smtClean="0">
                <a:solidFill>
                  <a:srgbClr val="003366"/>
                </a:solidFill>
                <a:latin typeface="Arial" pitchFamily="34" charset="0"/>
                <a:cs typeface="Arial" pitchFamily="34" charset="0"/>
              </a:rPr>
              <a:t>, MIT</a:t>
            </a:r>
          </a:p>
          <a:p>
            <a:r>
              <a:rPr lang="en-US" sz="1800" dirty="0" smtClean="0">
                <a:solidFill>
                  <a:srgbClr val="003366"/>
                </a:solidFill>
                <a:latin typeface="Arial" pitchFamily="34" charset="0"/>
                <a:cs typeface="Arial" pitchFamily="34" charset="0"/>
              </a:rPr>
              <a:t>Turing award,1969</a:t>
            </a:r>
            <a:endParaRPr lang="en-US" sz="1800" dirty="0">
              <a:solidFill>
                <a:srgbClr val="003366"/>
              </a:solidFill>
              <a:latin typeface="Arial" pitchFamily="34" charset="0"/>
              <a:cs typeface="Arial" pitchFamily="34" charset="0"/>
            </a:endParaRPr>
          </a:p>
        </p:txBody>
      </p:sp>
      <p:sp>
        <p:nvSpPr>
          <p:cNvPr id="11" name="TextBox 10"/>
          <p:cNvSpPr txBox="1"/>
          <p:nvPr/>
        </p:nvSpPr>
        <p:spPr>
          <a:xfrm>
            <a:off x="3577084" y="2205487"/>
            <a:ext cx="4911307" cy="2231380"/>
          </a:xfrm>
          <a:prstGeom prst="rect">
            <a:avLst/>
          </a:prstGeom>
          <a:noFill/>
        </p:spPr>
        <p:txBody>
          <a:bodyPr wrap="square" rtlCol="0">
            <a:spAutoFit/>
          </a:bodyPr>
          <a:lstStyle/>
          <a:p>
            <a:r>
              <a:rPr lang="en-US" sz="2000" dirty="0" smtClean="0">
                <a:solidFill>
                  <a:srgbClr val="003366"/>
                </a:solidFill>
                <a:latin typeface="Arial" pitchFamily="34" charset="0"/>
                <a:cs typeface="Arial" pitchFamily="34" charset="0"/>
              </a:rPr>
              <a:t>“In 1966, </a:t>
            </a:r>
            <a:r>
              <a:rPr lang="en-US" sz="2000" dirty="0" err="1" smtClean="0">
                <a:solidFill>
                  <a:srgbClr val="003366"/>
                </a:solidFill>
                <a:latin typeface="Arial" pitchFamily="34" charset="0"/>
                <a:cs typeface="Arial" pitchFamily="34" charset="0"/>
              </a:rPr>
              <a:t>Minsky</a:t>
            </a:r>
            <a:r>
              <a:rPr lang="en-US" sz="2000" dirty="0" smtClean="0">
                <a:solidFill>
                  <a:srgbClr val="003366"/>
                </a:solidFill>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solidFill>
                <a:srgbClr val="003366"/>
              </a:solidFill>
              <a:latin typeface="Arial" pitchFamily="34" charset="0"/>
              <a:cs typeface="Arial" pitchFamily="34" charset="0"/>
            </a:endParaRPr>
          </a:p>
          <a:p>
            <a:r>
              <a:rPr lang="en-US" sz="1200" dirty="0" err="1" smtClean="0">
                <a:solidFill>
                  <a:srgbClr val="003366"/>
                </a:solidFill>
                <a:latin typeface="Arial" pitchFamily="34" charset="0"/>
                <a:cs typeface="Arial" pitchFamily="34" charset="0"/>
              </a:rPr>
              <a:t>Crevier</a:t>
            </a:r>
            <a:r>
              <a:rPr lang="en-US" sz="1200" dirty="0" smtClean="0">
                <a:solidFill>
                  <a:srgbClr val="003366"/>
                </a:solidFill>
                <a:latin typeface="Arial" pitchFamily="34" charset="0"/>
                <a:cs typeface="Arial" pitchFamily="34" charset="0"/>
              </a:rPr>
              <a:t> 1993, pg. 88</a:t>
            </a:r>
            <a:endParaRPr lang="en-US" sz="1200" dirty="0">
              <a:solidFill>
                <a:srgbClr val="003366"/>
              </a:solidFill>
              <a:latin typeface="Arial" pitchFamily="34" charset="0"/>
              <a:cs typeface="Arial" pitchFamily="34" charset="0"/>
            </a:endParaRPr>
          </a:p>
        </p:txBody>
      </p:sp>
    </p:spTree>
    <p:extLst>
      <p:ext uri="{BB962C8B-B14F-4D97-AF65-F5344CB8AC3E}">
        <p14:creationId xmlns:p14="http://schemas.microsoft.com/office/powerpoint/2010/main" val="20290617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89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389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5378591-B0CA-4A5D-8DAC-A816C8528D0F}" type="slidenum">
              <a:rPr lang="en-US" smtClean="0">
                <a:solidFill>
                  <a:srgbClr val="003366"/>
                </a:solidFill>
              </a:rPr>
              <a:pPr/>
              <a:t>50</a:t>
            </a:fld>
            <a:endParaRPr lang="en-US" smtClean="0">
              <a:solidFill>
                <a:srgbClr val="003366"/>
              </a:solidFill>
            </a:endParaRPr>
          </a:p>
        </p:txBody>
      </p:sp>
      <p:pic>
        <p:nvPicPr>
          <p:cNvPr id="38917" name="Picture 2" descr="l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219200"/>
            <a:ext cx="45227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3"/>
          <p:cNvSpPr>
            <a:spLocks noGrp="1" noChangeArrowheads="1"/>
          </p:cNvSpPr>
          <p:nvPr>
            <p:ph type="title"/>
          </p:nvPr>
        </p:nvSpPr>
        <p:spPr/>
        <p:txBody>
          <a:bodyPr/>
          <a:lstStyle/>
          <a:p>
            <a:pPr eaLnBrk="1" hangingPunct="1"/>
            <a:r>
              <a:rPr lang="en-US" smtClean="0"/>
              <a:t>Document analysis</a:t>
            </a:r>
          </a:p>
        </p:txBody>
      </p:sp>
      <p:pic>
        <p:nvPicPr>
          <p:cNvPr id="38919" name="Picture 4"/>
          <p:cNvPicPr>
            <a:picLocks noChangeAspect="1" noChangeArrowheads="1"/>
          </p:cNvPicPr>
          <p:nvPr/>
        </p:nvPicPr>
        <p:blipFill>
          <a:blip r:embed="rId3">
            <a:extLst>
              <a:ext uri="{28A0092B-C50C-407E-A947-70E740481C1C}">
                <a14:useLocalDpi xmlns:a14="http://schemas.microsoft.com/office/drawing/2010/main" val="0"/>
              </a:ext>
            </a:extLst>
          </a:blip>
          <a:srcRect l="26561" t="12500" r="25696" b="12361"/>
          <a:stretch>
            <a:fillRect/>
          </a:stretch>
        </p:blipFill>
        <p:spPr bwMode="auto">
          <a:xfrm>
            <a:off x="4800600" y="1219200"/>
            <a:ext cx="4114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Sports video analysis</a:t>
            </a:r>
          </a:p>
        </p:txBody>
      </p:sp>
      <p:sp>
        <p:nvSpPr>
          <p:cNvPr id="3993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99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39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FC135F-2CB2-44C8-AD0E-77BE7F47673F}" type="slidenum">
              <a:rPr lang="en-US" smtClean="0">
                <a:solidFill>
                  <a:srgbClr val="003366"/>
                </a:solidFill>
              </a:rPr>
              <a:pPr/>
              <a:t>51</a:t>
            </a:fld>
            <a:endParaRPr lang="en-US" smtClean="0">
              <a:solidFill>
                <a:srgbClr val="003366"/>
              </a:solidFill>
            </a:endParaRPr>
          </a:p>
        </p:txBody>
      </p:sp>
      <p:pic>
        <p:nvPicPr>
          <p:cNvPr id="399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962400"/>
            <a:ext cx="32448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5"/>
          <p:cNvPicPr>
            <a:picLocks noChangeAspect="1" noChangeArrowheads="1"/>
          </p:cNvPicPr>
          <p:nvPr/>
        </p:nvPicPr>
        <p:blipFill>
          <a:blip r:embed="rId5">
            <a:extLst>
              <a:ext uri="{28A0092B-C50C-407E-A947-70E740481C1C}">
                <a14:useLocalDpi xmlns:a14="http://schemas.microsoft.com/office/drawing/2010/main" val="0"/>
              </a:ext>
            </a:extLst>
          </a:blip>
          <a:srcRect b="8824"/>
          <a:stretch>
            <a:fillRect/>
          </a:stretch>
        </p:blipFill>
        <p:spPr bwMode="auto">
          <a:xfrm>
            <a:off x="4375150" y="3962400"/>
            <a:ext cx="32448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http://www.hawkeyeinnovations.co.uk</a:t>
            </a:r>
          </a:p>
        </p:txBody>
      </p:sp>
      <p:sp>
        <p:nvSpPr>
          <p:cNvPr id="39947" name="Text Box 5"/>
          <p:cNvSpPr txBox="1">
            <a:spLocks noChangeArrowheads="1"/>
          </p:cNvSpPr>
          <p:nvPr/>
        </p:nvSpPr>
        <p:spPr bwMode="auto">
          <a:xfrm>
            <a:off x="685800" y="6019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Tennis review system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FFF759-8D1B-49A6-83D1-C12E5CD9366C}" type="slidenum">
              <a:rPr lang="en-US" smtClean="0">
                <a:solidFill>
                  <a:srgbClr val="003366"/>
                </a:solidFill>
              </a:rPr>
              <a:pPr/>
              <a:t>52</a:t>
            </a:fld>
            <a:endParaRPr lang="en-US" smtClean="0">
              <a:solidFill>
                <a:srgbClr val="003366"/>
              </a:solidFill>
            </a:endParaRPr>
          </a:p>
        </p:txBody>
      </p:sp>
      <p:sp>
        <p:nvSpPr>
          <p:cNvPr id="40965" name="Rectangle 4"/>
          <p:cNvSpPr>
            <a:spLocks noGrp="1" noChangeArrowheads="1"/>
          </p:cNvSpPr>
          <p:nvPr>
            <p:ph type="title"/>
          </p:nvPr>
        </p:nvSpPr>
        <p:spPr/>
        <p:txBody>
          <a:bodyPr/>
          <a:lstStyle/>
          <a:p>
            <a:pPr eaLnBrk="1" hangingPunct="1"/>
            <a:r>
              <a:rPr lang="en-US" smtClean="0"/>
              <a:t>Scene classification</a:t>
            </a:r>
          </a:p>
        </p:txBody>
      </p:sp>
      <p:pic>
        <p:nvPicPr>
          <p:cNvPr id="40966" name="Picture 5" descr="all_images"/>
          <p:cNvPicPr>
            <a:picLocks noChangeAspect="1" noChangeArrowheads="1"/>
          </p:cNvPicPr>
          <p:nvPr/>
        </p:nvPicPr>
        <p:blipFill>
          <a:blip r:embed="rId2">
            <a:extLst>
              <a:ext uri="{28A0092B-C50C-407E-A947-70E740481C1C}">
                <a14:useLocalDpi xmlns:a14="http://schemas.microsoft.com/office/drawing/2010/main" val="0"/>
              </a:ext>
            </a:extLst>
          </a:blip>
          <a:srcRect l="10344"/>
          <a:stretch>
            <a:fillRect/>
          </a:stretch>
        </p:blipFill>
        <p:spPr bwMode="auto">
          <a:xfrm>
            <a:off x="152400" y="1752600"/>
            <a:ext cx="88392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Object recognition</a:t>
            </a:r>
          </a:p>
        </p:txBody>
      </p:sp>
      <p:sp>
        <p:nvSpPr>
          <p:cNvPr id="43011"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9D9C872-3258-4A81-8DCB-35BC5DF2217D}" type="slidenum">
              <a:rPr lang="en-US" smtClean="0">
                <a:solidFill>
                  <a:srgbClr val="003366"/>
                </a:solidFill>
              </a:rPr>
              <a:pPr/>
              <a:t>53</a:t>
            </a:fld>
            <a:endParaRPr lang="en-US" smtClean="0">
              <a:solidFill>
                <a:srgbClr val="003366"/>
              </a:solidFill>
            </a:endParaRPr>
          </a:p>
        </p:txBody>
      </p:sp>
      <p:pic>
        <p:nvPicPr>
          <p:cNvPr id="43014" name="Picture 4"/>
          <p:cNvPicPr>
            <a:picLocks noChangeAspect="1" noChangeArrowheads="1"/>
          </p:cNvPicPr>
          <p:nvPr/>
        </p:nvPicPr>
        <p:blipFill>
          <a:blip r:embed="rId2">
            <a:extLst>
              <a:ext uri="{28A0092B-C50C-407E-A947-70E740481C1C}">
                <a14:useLocalDpi xmlns:a14="http://schemas.microsoft.com/office/drawing/2010/main" val="0"/>
              </a:ext>
            </a:extLst>
          </a:blip>
          <a:srcRect l="42343" t="44345" r="33746" b="31331"/>
          <a:stretch>
            <a:fillRect/>
          </a:stretch>
        </p:blipFill>
        <p:spPr bwMode="auto">
          <a:xfrm>
            <a:off x="5105400" y="1219200"/>
            <a:ext cx="37338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5"/>
          <p:cNvSpPr txBox="1">
            <a:spLocks noChangeArrowheads="1"/>
          </p:cNvSpPr>
          <p:nvPr/>
        </p:nvSpPr>
        <p:spPr bwMode="auto">
          <a:xfrm>
            <a:off x="5334000" y="3429000"/>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kooaba</a:t>
            </a:r>
          </a:p>
        </p:txBody>
      </p:sp>
      <p:grpSp>
        <p:nvGrpSpPr>
          <p:cNvPr id="43016" name="Group 14"/>
          <p:cNvGrpSpPr>
            <a:grpSpLocks/>
          </p:cNvGrpSpPr>
          <p:nvPr/>
        </p:nvGrpSpPr>
        <p:grpSpPr bwMode="auto">
          <a:xfrm>
            <a:off x="304800" y="3886200"/>
            <a:ext cx="3948113" cy="2370138"/>
            <a:chOff x="395288" y="1298575"/>
            <a:chExt cx="3948112" cy="2370138"/>
          </a:xfrm>
        </p:grpSpPr>
        <p:pic>
          <p:nvPicPr>
            <p:cNvPr id="43021" name="Picture 8" descr="girl-taking-a-picture-of-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98575"/>
              <a:ext cx="20828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9" descr="mdeixis-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1335088"/>
              <a:ext cx="11763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3" name="AutoShape 10"/>
            <p:cNvSpPr>
              <a:spLocks noChangeAspect="1" noChangeArrowheads="1"/>
            </p:cNvSpPr>
            <p:nvPr/>
          </p:nvSpPr>
          <p:spPr bwMode="auto">
            <a:xfrm>
              <a:off x="2570163" y="2039938"/>
              <a:ext cx="488950" cy="195262"/>
            </a:xfrm>
            <a:prstGeom prst="rightArrow">
              <a:avLst>
                <a:gd name="adj1" fmla="val 50000"/>
                <a:gd name="adj2" fmla="val 62648"/>
              </a:avLst>
            </a:prstGeom>
            <a:solidFill>
              <a:schemeClr val="accent1"/>
            </a:solidFill>
            <a:ln w="9525">
              <a:solidFill>
                <a:schemeClr val="tx1"/>
              </a:solidFill>
              <a:miter lim="800000"/>
              <a:headEnd/>
              <a:tailEnd/>
            </a:ln>
          </p:spPr>
          <p:txBody>
            <a:bodyPr wrap="none" anchor="ctr"/>
            <a:lstStyle/>
            <a:p>
              <a:endParaRPr lang="en-US">
                <a:solidFill>
                  <a:srgbClr val="003366"/>
                </a:solidFill>
              </a:endParaRPr>
            </a:p>
          </p:txBody>
        </p:sp>
        <p:sp>
          <p:nvSpPr>
            <p:cNvPr id="43024" name="Text Box 14"/>
            <p:cNvSpPr txBox="1">
              <a:spLocks noChangeArrowheads="1"/>
            </p:cNvSpPr>
            <p:nvPr/>
          </p:nvSpPr>
          <p:spPr bwMode="auto">
            <a:xfrm>
              <a:off x="1223963" y="3027363"/>
              <a:ext cx="2700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Situated search</a:t>
              </a:r>
            </a:p>
            <a:p>
              <a:pPr algn="ctr"/>
              <a:r>
                <a:rPr lang="en-US">
                  <a:solidFill>
                    <a:srgbClr val="003366"/>
                  </a:solidFill>
                </a:rPr>
                <a:t>Yeh et al., MIT</a:t>
              </a:r>
            </a:p>
          </p:txBody>
        </p:sp>
      </p:grpSp>
      <p:sp>
        <p:nvSpPr>
          <p:cNvPr id="43017" name="Text Box 14"/>
          <p:cNvSpPr txBox="1">
            <a:spLocks noChangeArrowheads="1"/>
          </p:cNvSpPr>
          <p:nvPr/>
        </p:nvSpPr>
        <p:spPr bwMode="auto">
          <a:xfrm>
            <a:off x="982663" y="32766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Lincoln, Microsoft Research</a:t>
            </a:r>
          </a:p>
        </p:txBody>
      </p:sp>
      <p:pic>
        <p:nvPicPr>
          <p:cNvPr id="43018" name="Picture 5" descr="Smart Phot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4487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886200"/>
            <a:ext cx="43592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20" name="Text Box 14"/>
          <p:cNvSpPr txBox="1">
            <a:spLocks noChangeArrowheads="1"/>
          </p:cNvSpPr>
          <p:nvPr/>
        </p:nvSpPr>
        <p:spPr bwMode="auto">
          <a:xfrm>
            <a:off x="5181600" y="5791200"/>
            <a:ext cx="312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Google Goggles</a:t>
            </a:r>
          </a:p>
          <a:p>
            <a:pPr algn="ctr"/>
            <a:r>
              <a:rPr lang="en-US">
                <a:solidFill>
                  <a:srgbClr val="003366"/>
                </a:solidFill>
              </a:rPr>
              <a:t>Bing Vision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p:sp>
        <p:nvSpPr>
          <p:cNvPr id="3" name="Date Placeholder 2"/>
          <p:cNvSpPr>
            <a:spLocks noGrp="1"/>
          </p:cNvSpPr>
          <p:nvPr>
            <p:ph type="dt" sz="half" idx="10"/>
          </p:nvPr>
        </p:nvSpPr>
        <p:spPr/>
        <p:txBody>
          <a:bodyPr/>
          <a:lstStyle/>
          <a:p>
            <a:pPr>
              <a:defRPr/>
            </a:pPr>
            <a:r>
              <a:rPr lang="en-US" smtClean="0"/>
              <a:t>CS 484, Spring 2017</a:t>
            </a:r>
            <a:endParaRPr lang="en-US" dirty="0"/>
          </a:p>
        </p:txBody>
      </p:sp>
      <p:sp>
        <p:nvSpPr>
          <p:cNvPr id="4" name="Footer Placeholder 3"/>
          <p:cNvSpPr>
            <a:spLocks noGrp="1"/>
          </p:cNvSpPr>
          <p:nvPr>
            <p:ph type="ftr" sz="quarter" idx="11"/>
          </p:nvPr>
        </p:nvSpPr>
        <p:spPr/>
        <p:txBody>
          <a:bodyPr/>
          <a:lstStyle/>
          <a:p>
            <a:pPr>
              <a:defRPr/>
            </a:pPr>
            <a:r>
              <a:rPr lang="en-US" smtClean="0"/>
              <a:t>©2017, Bilkent University</a:t>
            </a:r>
            <a:endParaRPr lang="en-US" dirty="0"/>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54</a:t>
            </a:fld>
            <a:endParaRPr lang="en-US"/>
          </a:p>
        </p:txBody>
      </p:sp>
      <p:sp>
        <p:nvSpPr>
          <p:cNvPr id="6" name="Shape 225"/>
          <p:cNvSpPr txBox="1">
            <a:spLocks/>
          </p:cNvSpPr>
          <p:nvPr/>
        </p:nvSpPr>
        <p:spPr>
          <a:xfrm>
            <a:off x="243675" y="1684549"/>
            <a:ext cx="8658300" cy="4128600"/>
          </a:xfrm>
          <a:prstGeom prst="rect">
            <a:avLst/>
          </a:prstGeom>
          <a:noFill/>
          <a:ln>
            <a:noFill/>
          </a:ln>
        </p:spPr>
        <p:txBody>
          <a:bodyPr lIns="91425" tIns="45700" rIns="91425" bIns="45700" anchor="t" anchorCtr="0">
            <a:noAutofit/>
          </a:bodyPr>
          <a:lst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a:lstStyle>
          <a:p>
            <a:pPr>
              <a:spcBef>
                <a:spcPts val="0"/>
              </a:spcBef>
              <a:spcAft>
                <a:spcPts val="0"/>
              </a:spcAft>
              <a:buClr>
                <a:schemeClr val="dk1"/>
              </a:buClr>
              <a:buSzPct val="100000"/>
              <a:buFont typeface="Arial"/>
              <a:buChar char="•"/>
            </a:pPr>
            <a:r>
              <a:rPr lang="en" sz="2400" u="sng" smtClean="0">
                <a:solidFill>
                  <a:schemeClr val="hlink"/>
                </a:solidFill>
                <a:latin typeface="Arial"/>
                <a:ea typeface="Arial"/>
                <a:cs typeface="Arial"/>
                <a:sym typeface="Arial"/>
                <a:hlinkClick r:id="rId3"/>
              </a:rPr>
              <a:t>http://cloudcv.org/classify/</a:t>
            </a:r>
          </a:p>
          <a:p>
            <a:pPr>
              <a:spcBef>
                <a:spcPts val="480"/>
              </a:spcBef>
              <a:spcAft>
                <a:spcPts val="0"/>
              </a:spcAft>
              <a:buClr>
                <a:schemeClr val="dk1"/>
              </a:buClr>
              <a:buSzPct val="100000"/>
              <a:buFont typeface="Arial"/>
              <a:buNone/>
            </a:pPr>
            <a:endParaRPr lang="en" sz="2400">
              <a:solidFill>
                <a:schemeClr val="dk1"/>
              </a:solidFill>
              <a:latin typeface="Arial"/>
              <a:ea typeface="Arial"/>
              <a:cs typeface="Arial"/>
              <a:sym typeface="Arial"/>
            </a:endParaRPr>
          </a:p>
        </p:txBody>
      </p:sp>
      <p:sp>
        <p:nvSpPr>
          <p:cNvPr id="7" name="Shape 227"/>
          <p:cNvSpPr txBox="1"/>
          <p:nvPr/>
        </p:nvSpPr>
        <p:spPr>
          <a:xfrm>
            <a:off x="5632200" y="3009750"/>
            <a:ext cx="3207000" cy="26418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4000" dirty="0">
                <a:solidFill>
                  <a:schemeClr val="dk1"/>
                </a:solidFill>
                <a:latin typeface="Arial"/>
                <a:ea typeface="Arial"/>
                <a:cs typeface="Arial"/>
                <a:sym typeface="Arial"/>
              </a:rPr>
              <a:t>scuba diver</a:t>
            </a:r>
          </a:p>
          <a:p>
            <a:pPr marL="0" marR="0" lvl="0" indent="0" algn="ctr" rtl="0">
              <a:spcBef>
                <a:spcPts val="2000"/>
              </a:spcBef>
              <a:spcAft>
                <a:spcPts val="0"/>
              </a:spcAft>
              <a:buSzPct val="25000"/>
              <a:buNone/>
            </a:pPr>
            <a:r>
              <a:rPr lang="en" sz="4000" dirty="0">
                <a:solidFill>
                  <a:schemeClr val="dk1"/>
                </a:solidFill>
                <a:latin typeface="Arial"/>
                <a:ea typeface="Arial"/>
                <a:cs typeface="Arial"/>
                <a:sym typeface="Arial"/>
              </a:rPr>
              <a:t>tiger shark</a:t>
            </a:r>
          </a:p>
          <a:p>
            <a:pPr marL="0" marR="0" lvl="0" indent="0" algn="ctr" rtl="0">
              <a:spcBef>
                <a:spcPts val="2000"/>
              </a:spcBef>
              <a:spcAft>
                <a:spcPts val="0"/>
              </a:spcAft>
              <a:buSzPct val="25000"/>
              <a:buNone/>
            </a:pPr>
            <a:r>
              <a:rPr lang="en" sz="4000" dirty="0">
                <a:solidFill>
                  <a:schemeClr val="dk1"/>
                </a:solidFill>
                <a:latin typeface="Arial"/>
                <a:ea typeface="Arial"/>
                <a:cs typeface="Arial"/>
                <a:sym typeface="Arial"/>
              </a:rPr>
              <a:t>hammerhead </a:t>
            </a:r>
            <a:br>
              <a:rPr lang="en" sz="4000" dirty="0">
                <a:solidFill>
                  <a:schemeClr val="dk1"/>
                </a:solidFill>
                <a:latin typeface="Arial"/>
                <a:ea typeface="Arial"/>
                <a:cs typeface="Arial"/>
                <a:sym typeface="Arial"/>
              </a:rPr>
            </a:br>
            <a:r>
              <a:rPr lang="en" sz="4000" dirty="0">
                <a:solidFill>
                  <a:schemeClr val="dk1"/>
                </a:solidFill>
                <a:latin typeface="Arial"/>
                <a:ea typeface="Arial"/>
                <a:cs typeface="Arial"/>
                <a:sym typeface="Arial"/>
              </a:rPr>
              <a:t>shark</a:t>
            </a:r>
          </a:p>
        </p:txBody>
      </p:sp>
      <p:pic>
        <p:nvPicPr>
          <p:cNvPr id="8" name="Shape 228" descr="rahul-with-shark.jpg"/>
          <p:cNvPicPr preferRelativeResize="0"/>
          <p:nvPr/>
        </p:nvPicPr>
        <p:blipFill rotWithShape="1">
          <a:blip r:embed="rId4">
            <a:alphaModFix/>
          </a:blip>
          <a:srcRect/>
          <a:stretch/>
        </p:blipFill>
        <p:spPr>
          <a:xfrm>
            <a:off x="69600" y="2743200"/>
            <a:ext cx="5079900" cy="3174900"/>
          </a:xfrm>
          <a:prstGeom prst="rect">
            <a:avLst/>
          </a:prstGeom>
          <a:noFill/>
          <a:ln>
            <a:noFill/>
          </a:ln>
        </p:spPr>
      </p:pic>
      <p:sp>
        <p:nvSpPr>
          <p:cNvPr id="9" name="Shape 229"/>
          <p:cNvSpPr/>
          <p:nvPr/>
        </p:nvSpPr>
        <p:spPr>
          <a:xfrm>
            <a:off x="5327400" y="2489200"/>
            <a:ext cx="990600" cy="190500"/>
          </a:xfrm>
          <a:prstGeom prs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10" name="Shape 230"/>
          <p:cNvSpPr txBox="1"/>
          <p:nvPr/>
        </p:nvSpPr>
        <p:spPr>
          <a:xfrm>
            <a:off x="2487069" y="2362200"/>
            <a:ext cx="325800" cy="359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200">
                <a:solidFill>
                  <a:schemeClr val="dk1"/>
                </a:solidFill>
                <a:latin typeface="Arial"/>
                <a:ea typeface="Arial"/>
                <a:cs typeface="Arial"/>
                <a:sym typeface="Arial"/>
              </a:rPr>
              <a:t>x</a:t>
            </a:r>
          </a:p>
        </p:txBody>
      </p:sp>
      <p:sp>
        <p:nvSpPr>
          <p:cNvPr id="11" name="Shape 231"/>
          <p:cNvSpPr txBox="1"/>
          <p:nvPr/>
        </p:nvSpPr>
        <p:spPr>
          <a:xfrm>
            <a:off x="7099009" y="2404900"/>
            <a:ext cx="338700" cy="359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200" dirty="0">
                <a:solidFill>
                  <a:schemeClr val="dk1"/>
                </a:solidFill>
                <a:latin typeface="Arial"/>
                <a:ea typeface="Arial"/>
                <a:cs typeface="Arial"/>
                <a:sym typeface="Arial"/>
              </a:rPr>
              <a:t>y</a:t>
            </a:r>
          </a:p>
        </p:txBody>
      </p:sp>
    </p:spTree>
    <p:extLst>
      <p:ext uri="{BB962C8B-B14F-4D97-AF65-F5344CB8AC3E}">
        <p14:creationId xmlns:p14="http://schemas.microsoft.com/office/powerpoint/2010/main" val="9656838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captioning</a:t>
            </a:r>
            <a:endParaRPr lang="en-US" dirty="0"/>
          </a:p>
        </p:txBody>
      </p:sp>
      <p:sp>
        <p:nvSpPr>
          <p:cNvPr id="4" name="Date Placeholder 3"/>
          <p:cNvSpPr>
            <a:spLocks noGrp="1"/>
          </p:cNvSpPr>
          <p:nvPr>
            <p:ph type="dt" sz="half" idx="10"/>
          </p:nvPr>
        </p:nvSpPr>
        <p:spPr/>
        <p:txBody>
          <a:bodyPr/>
          <a:lstStyle/>
          <a:p>
            <a:pPr>
              <a:defRPr/>
            </a:pPr>
            <a:r>
              <a:rPr lang="en-US" smtClean="0"/>
              <a:t>CS 484, Spring 2017</a:t>
            </a:r>
            <a:endParaRPr lang="en-US" dirty="0"/>
          </a:p>
        </p:txBody>
      </p:sp>
      <p:sp>
        <p:nvSpPr>
          <p:cNvPr id="5" name="Footer Placeholder 4"/>
          <p:cNvSpPr>
            <a:spLocks noGrp="1"/>
          </p:cNvSpPr>
          <p:nvPr>
            <p:ph type="ftr" sz="quarter" idx="11"/>
          </p:nvPr>
        </p:nvSpPr>
        <p:spPr/>
        <p:txBody>
          <a:bodyPr/>
          <a:lstStyle/>
          <a:p>
            <a:pPr>
              <a:defRPr/>
            </a:pPr>
            <a:r>
              <a:rPr lang="en-US" smtClean="0"/>
              <a:t>©2017, Bilkent University</a:t>
            </a:r>
            <a:endParaRPr lang="en-US" dirty="0"/>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55</a:t>
            </a:fld>
            <a:endParaRPr lang="en-US"/>
          </a:p>
        </p:txBody>
      </p:sp>
      <p:sp>
        <p:nvSpPr>
          <p:cNvPr id="7" name="Shape 258"/>
          <p:cNvSpPr txBox="1"/>
          <p:nvPr/>
        </p:nvSpPr>
        <p:spPr>
          <a:xfrm>
            <a:off x="217888" y="5583275"/>
            <a:ext cx="3660000" cy="431700"/>
          </a:xfrm>
          <a:prstGeom prst="rect">
            <a:avLst/>
          </a:prstGeom>
          <a:noFill/>
          <a:ln>
            <a:noFill/>
          </a:ln>
        </p:spPr>
        <p:txBody>
          <a:bodyPr lIns="91425" tIns="91425" rIns="91425" bIns="91425" anchor="ctr" anchorCtr="0">
            <a:noAutofit/>
          </a:bodyPr>
          <a:lstStyle/>
          <a:p>
            <a:pPr lvl="0" rtl="0">
              <a:spcBef>
                <a:spcPts val="0"/>
              </a:spcBef>
              <a:buNone/>
            </a:pPr>
            <a:r>
              <a:rPr lang="en" sz="1000">
                <a:solidFill>
                  <a:srgbClr val="999999"/>
                </a:solidFill>
              </a:rPr>
              <a:t>http://cs.stanford.edu/people/karpathy/deepimagesent/</a:t>
            </a:r>
          </a:p>
        </p:txBody>
      </p:sp>
      <p:pic>
        <p:nvPicPr>
          <p:cNvPr id="8" name="Shape 259"/>
          <p:cNvPicPr preferRelativeResize="0"/>
          <p:nvPr/>
        </p:nvPicPr>
        <p:blipFill>
          <a:blip r:embed="rId2">
            <a:alphaModFix/>
          </a:blip>
          <a:stretch>
            <a:fillRect/>
          </a:stretch>
        </p:blipFill>
        <p:spPr>
          <a:xfrm>
            <a:off x="1676400" y="1828800"/>
            <a:ext cx="6086475" cy="3476625"/>
          </a:xfrm>
          <a:prstGeom prst="rect">
            <a:avLst/>
          </a:prstGeom>
          <a:noFill/>
          <a:ln>
            <a:noFill/>
          </a:ln>
        </p:spPr>
      </p:pic>
    </p:spTree>
    <p:extLst>
      <p:ext uri="{BB962C8B-B14F-4D97-AF65-F5344CB8AC3E}">
        <p14:creationId xmlns:p14="http://schemas.microsoft.com/office/powerpoint/2010/main" val="10167904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QA</a:t>
            </a:r>
            <a:endParaRPr lang="en-US" dirty="0"/>
          </a:p>
        </p:txBody>
      </p:sp>
      <p:sp>
        <p:nvSpPr>
          <p:cNvPr id="4" name="Date Placeholder 3"/>
          <p:cNvSpPr>
            <a:spLocks noGrp="1"/>
          </p:cNvSpPr>
          <p:nvPr>
            <p:ph type="dt" sz="half" idx="10"/>
          </p:nvPr>
        </p:nvSpPr>
        <p:spPr/>
        <p:txBody>
          <a:bodyPr/>
          <a:lstStyle/>
          <a:p>
            <a:pPr>
              <a:defRPr/>
            </a:pPr>
            <a:r>
              <a:rPr lang="en-US" smtClean="0"/>
              <a:t>CS 484, Spring 2017</a:t>
            </a:r>
            <a:endParaRPr lang="en-US" dirty="0"/>
          </a:p>
        </p:txBody>
      </p:sp>
      <p:sp>
        <p:nvSpPr>
          <p:cNvPr id="5" name="Footer Placeholder 4"/>
          <p:cNvSpPr>
            <a:spLocks noGrp="1"/>
          </p:cNvSpPr>
          <p:nvPr>
            <p:ph type="ftr" sz="quarter" idx="11"/>
          </p:nvPr>
        </p:nvSpPr>
        <p:spPr/>
        <p:txBody>
          <a:bodyPr/>
          <a:lstStyle/>
          <a:p>
            <a:pPr>
              <a:defRPr/>
            </a:pPr>
            <a:r>
              <a:rPr lang="en-US" smtClean="0"/>
              <a:t>©2017, Bilkent University</a:t>
            </a:r>
            <a:endParaRPr lang="en-US" dirty="0"/>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56</a:t>
            </a:fld>
            <a:endParaRPr lang="en-US"/>
          </a:p>
        </p:txBody>
      </p:sp>
      <p:pic>
        <p:nvPicPr>
          <p:cNvPr id="7" name="Shape 292"/>
          <p:cNvPicPr preferRelativeResize="0"/>
          <p:nvPr/>
        </p:nvPicPr>
        <p:blipFill rotWithShape="1">
          <a:blip r:embed="rId2">
            <a:alphaModFix/>
          </a:blip>
          <a:srcRect/>
          <a:stretch/>
        </p:blipFill>
        <p:spPr>
          <a:xfrm>
            <a:off x="3696989" y="1447800"/>
            <a:ext cx="5119799" cy="2793900"/>
          </a:xfrm>
          <a:prstGeom prst="rect">
            <a:avLst/>
          </a:prstGeom>
          <a:noFill/>
          <a:ln>
            <a:noFill/>
          </a:ln>
        </p:spPr>
      </p:pic>
      <p:grpSp>
        <p:nvGrpSpPr>
          <p:cNvPr id="8" name="Shape 293"/>
          <p:cNvGrpSpPr/>
          <p:nvPr/>
        </p:nvGrpSpPr>
        <p:grpSpPr>
          <a:xfrm>
            <a:off x="457200" y="1523961"/>
            <a:ext cx="2895600" cy="3474360"/>
            <a:chOff x="2295308" y="1150203"/>
            <a:chExt cx="2895600" cy="4169399"/>
          </a:xfrm>
        </p:grpSpPr>
        <p:pic>
          <p:nvPicPr>
            <p:cNvPr id="9" name="Shape 294"/>
            <p:cNvPicPr preferRelativeResize="0"/>
            <p:nvPr/>
          </p:nvPicPr>
          <p:blipFill rotWithShape="1">
            <a:blip r:embed="rId3">
              <a:alphaModFix/>
            </a:blip>
            <a:srcRect l="56026" b="58711"/>
            <a:stretch/>
          </p:blipFill>
          <p:spPr>
            <a:xfrm>
              <a:off x="2447708" y="1150203"/>
              <a:ext cx="2284500" cy="1688400"/>
            </a:xfrm>
            <a:prstGeom prst="rect">
              <a:avLst/>
            </a:prstGeom>
            <a:noFill/>
            <a:ln>
              <a:noFill/>
            </a:ln>
          </p:spPr>
        </p:pic>
        <p:sp>
          <p:nvSpPr>
            <p:cNvPr id="10" name="Shape 295"/>
            <p:cNvSpPr txBox="1"/>
            <p:nvPr/>
          </p:nvSpPr>
          <p:spPr>
            <a:xfrm>
              <a:off x="2295308" y="2826602"/>
              <a:ext cx="2895600" cy="2492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400">
                  <a:solidFill>
                    <a:schemeClr val="dk1"/>
                  </a:solidFill>
                  <a:latin typeface="Arial"/>
                  <a:ea typeface="Arial"/>
                  <a:cs typeface="Arial"/>
                  <a:sym typeface="Arial"/>
                </a:rPr>
                <a:t>Q: How many slices </a:t>
              </a:r>
              <a:br>
                <a:rPr lang="en" sz="2400">
                  <a:solidFill>
                    <a:schemeClr val="dk1"/>
                  </a:solidFill>
                  <a:latin typeface="Arial"/>
                  <a:ea typeface="Arial"/>
                  <a:cs typeface="Arial"/>
                  <a:sym typeface="Arial"/>
                </a:rPr>
              </a:br>
              <a:r>
                <a:rPr lang="en" sz="2400">
                  <a:solidFill>
                    <a:schemeClr val="dk1"/>
                  </a:solidFill>
                  <a:latin typeface="Arial"/>
                  <a:ea typeface="Arial"/>
                  <a:cs typeface="Arial"/>
                  <a:sym typeface="Arial"/>
                </a:rPr>
                <a:t>of pizza are there?</a:t>
              </a:r>
            </a:p>
            <a:p>
              <a:pPr marL="0" marR="0" lvl="0" indent="0" algn="l" rtl="0">
                <a:spcBef>
                  <a:spcPts val="1200"/>
                </a:spcBef>
                <a:spcAft>
                  <a:spcPts val="0"/>
                </a:spcAft>
                <a:buNone/>
              </a:pPr>
              <a:endParaRPr sz="2400">
                <a:solidFill>
                  <a:schemeClr val="dk1"/>
                </a:solidFill>
                <a:latin typeface="Arial"/>
                <a:ea typeface="Arial"/>
                <a:cs typeface="Arial"/>
                <a:sym typeface="Arial"/>
              </a:endParaRPr>
            </a:p>
            <a:p>
              <a:pPr marL="0" marR="0" lvl="0" indent="0" algn="l" rtl="0">
                <a:spcBef>
                  <a:spcPts val="1200"/>
                </a:spcBef>
                <a:spcAft>
                  <a:spcPts val="0"/>
                </a:spcAft>
                <a:buNone/>
              </a:pPr>
              <a:endParaRPr sz="2400">
                <a:solidFill>
                  <a:schemeClr val="dk1"/>
                </a:solidFill>
                <a:latin typeface="Arial"/>
                <a:ea typeface="Arial"/>
                <a:cs typeface="Arial"/>
                <a:sym typeface="Arial"/>
              </a:endParaRPr>
            </a:p>
            <a:p>
              <a:pPr marL="0" marR="0" lvl="0" indent="0" algn="l" rtl="0">
                <a:spcBef>
                  <a:spcPts val="1200"/>
                </a:spcBef>
                <a:spcAft>
                  <a:spcPts val="0"/>
                </a:spcAft>
                <a:buSzPct val="25000"/>
                <a:buNone/>
              </a:pPr>
              <a:r>
                <a:rPr lang="en" sz="2400">
                  <a:solidFill>
                    <a:schemeClr val="dk1"/>
                  </a:solidFill>
                  <a:latin typeface="Arial"/>
                  <a:ea typeface="Arial"/>
                  <a:cs typeface="Arial"/>
                  <a:sym typeface="Arial"/>
                </a:rPr>
                <a:t>A: 6</a:t>
              </a:r>
            </a:p>
          </p:txBody>
        </p:sp>
      </p:grpSp>
      <p:sp>
        <p:nvSpPr>
          <p:cNvPr id="11" name="Shape 297"/>
          <p:cNvSpPr txBox="1"/>
          <p:nvPr/>
        </p:nvSpPr>
        <p:spPr>
          <a:xfrm>
            <a:off x="76200" y="3196927"/>
            <a:ext cx="325800" cy="359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200">
                <a:solidFill>
                  <a:schemeClr val="dk1"/>
                </a:solidFill>
                <a:latin typeface="Arial"/>
                <a:ea typeface="Arial"/>
                <a:cs typeface="Arial"/>
                <a:sym typeface="Arial"/>
              </a:rPr>
              <a:t>x</a:t>
            </a:r>
          </a:p>
        </p:txBody>
      </p:sp>
      <p:sp>
        <p:nvSpPr>
          <p:cNvPr id="12" name="Shape 298"/>
          <p:cNvSpPr txBox="1"/>
          <p:nvPr/>
        </p:nvSpPr>
        <p:spPr>
          <a:xfrm>
            <a:off x="25400" y="4593927"/>
            <a:ext cx="338700" cy="359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200">
                <a:solidFill>
                  <a:schemeClr val="dk1"/>
                </a:solidFill>
                <a:latin typeface="Arial"/>
                <a:ea typeface="Arial"/>
                <a:cs typeface="Arial"/>
                <a:sym typeface="Arial"/>
              </a:rPr>
              <a:t>y</a:t>
            </a:r>
          </a:p>
        </p:txBody>
      </p:sp>
      <p:sp>
        <p:nvSpPr>
          <p:cNvPr id="13" name="Shape 299"/>
          <p:cNvSpPr/>
          <p:nvPr/>
        </p:nvSpPr>
        <p:spPr>
          <a:xfrm rot="5400000">
            <a:off x="-146100" y="3981500"/>
            <a:ext cx="825600" cy="228600"/>
          </a:xfrm>
          <a:prstGeom prs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14" name="Shape 300"/>
          <p:cNvSpPr txBox="1"/>
          <p:nvPr/>
        </p:nvSpPr>
        <p:spPr>
          <a:xfrm>
            <a:off x="70250" y="5083400"/>
            <a:ext cx="3000000" cy="431700"/>
          </a:xfrm>
          <a:prstGeom prst="rect">
            <a:avLst/>
          </a:prstGeom>
          <a:noFill/>
          <a:ln>
            <a:noFill/>
          </a:ln>
        </p:spPr>
        <p:txBody>
          <a:bodyPr lIns="91425" tIns="91425" rIns="91425" bIns="91425" anchor="ctr" anchorCtr="0">
            <a:noAutofit/>
          </a:bodyPr>
          <a:lstStyle/>
          <a:p>
            <a:pPr lvl="0" rtl="0">
              <a:spcBef>
                <a:spcPts val="0"/>
              </a:spcBef>
              <a:buNone/>
            </a:pPr>
            <a:r>
              <a:rPr lang="en" sz="1000">
                <a:solidFill>
                  <a:srgbClr val="999999"/>
                </a:solidFill>
              </a:rPr>
              <a:t>Slide by Dhruv Batra</a:t>
            </a:r>
          </a:p>
        </p:txBody>
      </p:sp>
      <p:sp>
        <p:nvSpPr>
          <p:cNvPr id="15" name="Shape 301"/>
          <p:cNvSpPr txBox="1"/>
          <p:nvPr/>
        </p:nvSpPr>
        <p:spPr>
          <a:xfrm>
            <a:off x="3832950" y="4399150"/>
            <a:ext cx="3939450" cy="553800"/>
          </a:xfrm>
          <a:prstGeom prst="rect">
            <a:avLst/>
          </a:prstGeom>
          <a:noFill/>
          <a:ln>
            <a:noFill/>
          </a:ln>
        </p:spPr>
        <p:txBody>
          <a:bodyPr lIns="91425" tIns="91425" rIns="91425" bIns="91425" anchor="t" anchorCtr="0">
            <a:noAutofit/>
          </a:bodyPr>
          <a:lstStyle/>
          <a:p>
            <a:pPr lvl="0">
              <a:spcBef>
                <a:spcPts val="0"/>
              </a:spcBef>
              <a:buNone/>
            </a:pPr>
            <a:r>
              <a:rPr lang="en" sz="2000" b="1" dirty="0"/>
              <a:t>Demo</a:t>
            </a:r>
            <a:r>
              <a:rPr lang="en" sz="2000" dirty="0"/>
              <a:t>: </a:t>
            </a:r>
            <a:r>
              <a:rPr lang="en" sz="2000" dirty="0">
                <a:hlinkClick r:id="rId4"/>
              </a:rPr>
              <a:t>http://cloudcv.org/vqa/</a:t>
            </a:r>
            <a:endParaRPr lang="en" sz="2000" dirty="0"/>
          </a:p>
        </p:txBody>
      </p:sp>
    </p:spTree>
    <p:extLst>
      <p:ext uri="{BB962C8B-B14F-4D97-AF65-F5344CB8AC3E}">
        <p14:creationId xmlns:p14="http://schemas.microsoft.com/office/powerpoint/2010/main" val="25491492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p:txBody>
          <a:bodyPr/>
          <a:lstStyle/>
          <a:p>
            <a:r>
              <a:rPr lang="en-US" dirty="0" smtClean="0"/>
              <a:t>Augmented reality</a:t>
            </a:r>
          </a:p>
        </p:txBody>
      </p:sp>
      <p:pic>
        <p:nvPicPr>
          <p:cNvPr id="348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95400"/>
            <a:ext cx="5867400" cy="491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
        <p:nvSpPr>
          <p:cNvPr id="2" name="Date Placeholder 1"/>
          <p:cNvSpPr>
            <a:spLocks noGrp="1"/>
          </p:cNvSpPr>
          <p:nvPr>
            <p:ph type="dt" sz="half" idx="10"/>
          </p:nvPr>
        </p:nvSpPr>
        <p:spPr/>
        <p:txBody>
          <a:bodyPr/>
          <a:lstStyle/>
          <a:p>
            <a:pPr>
              <a:defRPr/>
            </a:pPr>
            <a:r>
              <a:rPr lang="en-US" smtClean="0"/>
              <a:t>CS 484, Fall 2017</a:t>
            </a:r>
            <a:endParaRPr lang="en-US"/>
          </a:p>
        </p:txBody>
      </p:sp>
      <p:sp>
        <p:nvSpPr>
          <p:cNvPr id="3" name="Footer Placeholder 2"/>
          <p:cNvSpPr>
            <a:spLocks noGrp="1"/>
          </p:cNvSpPr>
          <p:nvPr>
            <p:ph type="ftr" sz="quarter" idx="11"/>
          </p:nvPr>
        </p:nvSpPr>
        <p:spPr/>
        <p:txBody>
          <a:bodyPr/>
          <a:lstStyle/>
          <a:p>
            <a:pPr>
              <a:defRPr/>
            </a:pPr>
            <a:r>
              <a:rPr lang="en-US" smtClean="0"/>
              <a:t>©2017, Selim Aksoy</a:t>
            </a:r>
            <a:endParaRPr lang="en-US"/>
          </a:p>
        </p:txBody>
      </p:sp>
      <p:sp>
        <p:nvSpPr>
          <p:cNvPr id="4" name="Slide Number Placeholder 3"/>
          <p:cNvSpPr>
            <a:spLocks noGrp="1"/>
          </p:cNvSpPr>
          <p:nvPr>
            <p:ph type="sldNum" sz="quarter" idx="12"/>
          </p:nvPr>
        </p:nvSpPr>
        <p:spPr/>
        <p:txBody>
          <a:bodyPr/>
          <a:lstStyle/>
          <a:p>
            <a:pPr>
              <a:defRPr/>
            </a:pPr>
            <a:fld id="{385E6B28-8DCE-45A6-8E04-AD901D3A3403}" type="slidenum">
              <a:rPr lang="en-US" smtClean="0"/>
              <a:pPr>
                <a:defRPr/>
              </a:pPr>
              <a:t>57</a:t>
            </a:fld>
            <a:endParaRPr lang="en-US"/>
          </a:p>
        </p:txBody>
      </p:sp>
    </p:spTree>
    <p:extLst>
      <p:ext uri="{BB962C8B-B14F-4D97-AF65-F5344CB8AC3E}">
        <p14:creationId xmlns:p14="http://schemas.microsoft.com/office/powerpoint/2010/main" val="25475450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CD3AE8A-351A-4A04-B288-5E02D4087D15}" type="slidenum">
              <a:rPr lang="en-US" smtClean="0">
                <a:solidFill>
                  <a:srgbClr val="003366"/>
                </a:solidFill>
              </a:rPr>
              <a:pPr/>
              <a:t>58</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Land cover classification</a:t>
            </a:r>
          </a:p>
        </p:txBody>
      </p:sp>
      <p:pic>
        <p:nvPicPr>
          <p:cNvPr id="44038" name="Picture 3" descr="label_trai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92250"/>
            <a:ext cx="89916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Land cover classification</a:t>
            </a:r>
          </a:p>
        </p:txBody>
      </p:sp>
      <p:sp>
        <p:nvSpPr>
          <p:cNvPr id="4505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5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45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8E6919-2ED1-43D1-AC98-4CDE6445545E}" type="slidenum">
              <a:rPr lang="en-US" smtClean="0">
                <a:solidFill>
                  <a:srgbClr val="003366"/>
                </a:solidFill>
              </a:rPr>
              <a:pPr/>
              <a:t>59</a:t>
            </a:fld>
            <a:endParaRPr lang="en-US" smtClean="0">
              <a:solidFill>
                <a:srgbClr val="003366"/>
              </a:solidFill>
            </a:endParaRPr>
          </a:p>
        </p:txBody>
      </p:sp>
      <p:pic>
        <p:nvPicPr>
          <p:cNvPr id="45062" name="Picture 4" descr="D:\Courses\cs484\2009Spring\slides\paf2_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1" descr="D:\TeX\bilkent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902075"/>
            <a:ext cx="41910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2" descr="D:\TeX\task1_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19200"/>
            <a:ext cx="25431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3" descr="D:\TeX\seferihisar3_1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219200"/>
            <a:ext cx="42179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a:t>
            </a:fld>
            <a:endParaRPr lang="en-US"/>
          </a:p>
        </p:txBody>
      </p:sp>
      <p:pic>
        <p:nvPicPr>
          <p:cNvPr id="7" name="Picture 2"/>
          <p:cNvPicPr>
            <a:picLocks noChangeAspect="1"/>
          </p:cNvPicPr>
          <p:nvPr/>
        </p:nvPicPr>
        <p:blipFill rotWithShape="1">
          <a:blip r:embed="rId2">
            <a:extLst>
              <a:ext uri="{28A0092B-C50C-407E-A947-70E740481C1C}">
                <a14:useLocalDpi xmlns:a14="http://schemas.microsoft.com/office/drawing/2010/main" val="0"/>
              </a:ext>
            </a:extLst>
          </a:blip>
          <a:srcRect t="2557" b="2854"/>
          <a:stretch/>
        </p:blipFill>
        <p:spPr bwMode="auto">
          <a:xfrm>
            <a:off x="381000" y="15240"/>
            <a:ext cx="8367713" cy="647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4195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71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471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963121-FCE4-45C3-A7CA-4EB48005C4A0}" type="slidenum">
              <a:rPr lang="en-US" smtClean="0">
                <a:solidFill>
                  <a:srgbClr val="003366"/>
                </a:solidFill>
              </a:rPr>
              <a:pPr/>
              <a:t>60</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Object recognition</a:t>
            </a:r>
          </a:p>
        </p:txBody>
      </p:sp>
      <p:pic>
        <p:nvPicPr>
          <p:cNvPr id="47110" name="Picture 3" descr="ankara1_buildings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4" descr="ankara1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5"/>
          <p:cNvSpPr txBox="1">
            <a:spLocks noChangeArrowheads="1"/>
          </p:cNvSpPr>
          <p:nvPr/>
        </p:nvSpPr>
        <p:spPr bwMode="auto">
          <a:xfrm>
            <a:off x="1104900" y="53340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Recognition of buildings and building groups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91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49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C0D16F-EE01-4C7F-BB34-34EF04486005}" type="slidenum">
              <a:rPr lang="en-US" smtClean="0">
                <a:solidFill>
                  <a:srgbClr val="003366"/>
                </a:solidFill>
              </a:rPr>
              <a:pPr/>
              <a:t>61</a:t>
            </a:fld>
            <a:endParaRPr lang="en-US" smtClean="0">
              <a:solidFill>
                <a:srgbClr val="003366"/>
              </a:solidFill>
            </a:endParaRPr>
          </a:p>
        </p:txBody>
      </p:sp>
      <p:sp>
        <p:nvSpPr>
          <p:cNvPr id="49157"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49158"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l="13644" r="9598"/>
          <a:stretch>
            <a:fillRect/>
          </a:stretch>
        </p:blipFill>
        <p:spPr bwMode="auto">
          <a:xfrm>
            <a:off x="76200" y="1600200"/>
            <a:ext cx="3429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p:cNvSpPr txBox="1">
            <a:spLocks noChangeArrowheads="1"/>
          </p:cNvSpPr>
          <p:nvPr/>
        </p:nvSpPr>
        <p:spPr bwMode="auto">
          <a:xfrm>
            <a:off x="1143000" y="5791200"/>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Building 3D scene models from individual photos</a:t>
            </a:r>
          </a:p>
        </p:txBody>
      </p:sp>
      <p:sp>
        <p:nvSpPr>
          <p:cNvPr id="49160" name="Text Box 9"/>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491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00200"/>
            <a:ext cx="5492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Photosynth</a:t>
            </a:r>
          </a:p>
        </p:txBody>
      </p:sp>
      <p:sp>
        <p:nvSpPr>
          <p:cNvPr id="5017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01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0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9056551-85CC-4B49-87C8-0AFBD3865D5E}" type="slidenum">
              <a:rPr lang="en-US" smtClean="0">
                <a:solidFill>
                  <a:srgbClr val="003366"/>
                </a:solidFill>
              </a:rPr>
              <a:pPr/>
              <a:t>62</a:t>
            </a:fld>
            <a:endParaRPr lang="en-US" smtClean="0">
              <a:solidFill>
                <a:srgbClr val="003366"/>
              </a:solidFill>
            </a:endParaRPr>
          </a:p>
        </p:txBody>
      </p:sp>
      <p:pic>
        <p:nvPicPr>
          <p:cNvPr id="50182" name="Picture 3"/>
          <p:cNvPicPr>
            <a:picLocks noChangeAspect="1" noChangeArrowheads="1"/>
          </p:cNvPicPr>
          <p:nvPr/>
        </p:nvPicPr>
        <p:blipFill>
          <a:blip r:embed="rId2">
            <a:extLst>
              <a:ext uri="{28A0092B-C50C-407E-A947-70E740481C1C}">
                <a14:useLocalDpi xmlns:a14="http://schemas.microsoft.com/office/drawing/2010/main" val="0"/>
              </a:ext>
            </a:extLst>
          </a:blip>
          <a:srcRect l="8907" t="16682" r="12045" b="19620"/>
          <a:stretch>
            <a:fillRect/>
          </a:stretch>
        </p:blipFill>
        <p:spPr bwMode="auto">
          <a:xfrm>
            <a:off x="152400" y="1219200"/>
            <a:ext cx="57150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
          <p:cNvPicPr>
            <a:picLocks noChangeAspect="1" noChangeArrowheads="1"/>
          </p:cNvPicPr>
          <p:nvPr/>
        </p:nvPicPr>
        <p:blipFill>
          <a:blip r:embed="rId3">
            <a:extLst>
              <a:ext uri="{28A0092B-C50C-407E-A947-70E740481C1C}">
                <a14:useLocalDpi xmlns:a14="http://schemas.microsoft.com/office/drawing/2010/main" val="0"/>
              </a:ext>
            </a:extLst>
          </a:blip>
          <a:srcRect l="8516" t="15952" r="11649" b="20247"/>
          <a:stretch>
            <a:fillRect/>
          </a:stretch>
        </p:blipFill>
        <p:spPr bwMode="auto">
          <a:xfrm>
            <a:off x="3352800" y="3124200"/>
            <a:ext cx="5715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Content-based retrieval</a:t>
            </a:r>
          </a:p>
        </p:txBody>
      </p:sp>
      <p:sp>
        <p:nvSpPr>
          <p:cNvPr id="5120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12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1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6B2E10A-21BF-4380-A5BF-84D00EBC4A9C}" type="slidenum">
              <a:rPr lang="en-US" smtClean="0">
                <a:solidFill>
                  <a:srgbClr val="003366"/>
                </a:solidFill>
              </a:rPr>
              <a:pPr/>
              <a:t>63</a:t>
            </a:fld>
            <a:endParaRPr lang="en-US" smtClean="0">
              <a:solidFill>
                <a:srgbClr val="003366"/>
              </a:solidFill>
            </a:endParaRPr>
          </a:p>
        </p:txBody>
      </p:sp>
      <p:pic>
        <p:nvPicPr>
          <p:cNvPr id="51206" name="Picture 2" descr="D:\Courses\cs484\2009Spring\slides\Shop visually for shoes, ha...3.jpg"/>
          <p:cNvPicPr>
            <a:picLocks noChangeAspect="1" noChangeArrowheads="1"/>
          </p:cNvPicPr>
          <p:nvPr/>
        </p:nvPicPr>
        <p:blipFill>
          <a:blip r:embed="rId2">
            <a:extLst>
              <a:ext uri="{28A0092B-C50C-407E-A947-70E740481C1C}">
                <a14:useLocalDpi xmlns:a14="http://schemas.microsoft.com/office/drawing/2010/main" val="0"/>
              </a:ext>
            </a:extLst>
          </a:blip>
          <a:srcRect b="27061"/>
          <a:stretch>
            <a:fillRect/>
          </a:stretch>
        </p:blipFill>
        <p:spPr bwMode="auto">
          <a:xfrm>
            <a:off x="4625975" y="3810000"/>
            <a:ext cx="4441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D:\Courses\cs484\2009Spring\slides\Shop visually for shoes, 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47800"/>
            <a:ext cx="44164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4" descr="D:\Courses\cs484\2009Spring\slides\Shop visually for shoes, ha...2.jpg"/>
          <p:cNvPicPr>
            <a:picLocks noChangeAspect="1" noChangeArrowheads="1"/>
          </p:cNvPicPr>
          <p:nvPr/>
        </p:nvPicPr>
        <p:blipFill>
          <a:blip r:embed="rId4">
            <a:extLst>
              <a:ext uri="{28A0092B-C50C-407E-A947-70E740481C1C}">
                <a14:useLocalDpi xmlns:a14="http://schemas.microsoft.com/office/drawing/2010/main" val="0"/>
              </a:ext>
            </a:extLst>
          </a:blip>
          <a:srcRect b="27783"/>
          <a:stretch>
            <a:fillRect/>
          </a:stretch>
        </p:blipFill>
        <p:spPr bwMode="auto">
          <a:xfrm>
            <a:off x="4648200" y="1447800"/>
            <a:ext cx="4416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 Box 5"/>
          <p:cNvSpPr txBox="1">
            <a:spLocks noChangeArrowheads="1"/>
          </p:cNvSpPr>
          <p:nvPr/>
        </p:nvSpPr>
        <p:spPr bwMode="auto">
          <a:xfrm>
            <a:off x="228600" y="4953000"/>
            <a:ext cx="426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Online shopping catalog search</a:t>
            </a:r>
          </a:p>
        </p:txBody>
      </p:sp>
      <p:sp>
        <p:nvSpPr>
          <p:cNvPr id="51210" name="Text Box 5"/>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http://www.like.com</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22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22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EDA728-2E97-4B48-8608-277E9B69D04C}" type="slidenum">
              <a:rPr lang="en-US" smtClean="0">
                <a:solidFill>
                  <a:srgbClr val="003366"/>
                </a:solidFill>
              </a:rPr>
              <a:pPr/>
              <a:t>64</a:t>
            </a:fld>
            <a:endParaRPr lang="en-US" smtClean="0">
              <a:solidFill>
                <a:srgbClr val="003366"/>
              </a:solidFill>
            </a:endParaRPr>
          </a:p>
        </p:txBody>
      </p:sp>
      <p:pic>
        <p:nvPicPr>
          <p:cNvPr id="52229" name="Picture 2"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5400"/>
            <a:ext cx="5075238"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30" name="Object 2"/>
          <p:cNvGraphicFramePr>
            <a:graphicFrameLocks noChangeAspect="1"/>
          </p:cNvGraphicFramePr>
          <p:nvPr/>
        </p:nvGraphicFramePr>
        <p:xfrm>
          <a:off x="5902325" y="1295400"/>
          <a:ext cx="2555875" cy="2590800"/>
        </p:xfrm>
        <a:graphic>
          <a:graphicData uri="http://schemas.openxmlformats.org/presentationml/2006/ole">
            <mc:AlternateContent xmlns:mc="http://schemas.openxmlformats.org/markup-compatibility/2006">
              <mc:Choice xmlns:v="urn:schemas-microsoft-com:vml" Requires="v">
                <p:oleObj spid="_x0000_s52247" name="Photo Editor Photo" r:id="rId5" imgW="2819794" imgH="2857899" progId="MSPhotoEd.3">
                  <p:embed/>
                </p:oleObj>
              </mc:Choice>
              <mc:Fallback>
                <p:oleObj name="Photo Editor Photo" r:id="rId5" imgW="2819794" imgH="2857899"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325" y="1295400"/>
                        <a:ext cx="25558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1" name="AutoShape 4"/>
          <p:cNvSpPr>
            <a:spLocks noChangeArrowheads="1"/>
          </p:cNvSpPr>
          <p:nvPr/>
        </p:nvSpPr>
        <p:spPr bwMode="auto">
          <a:xfrm>
            <a:off x="5257800" y="2590800"/>
            <a:ext cx="533400" cy="304800"/>
          </a:xfrm>
          <a:prstGeom prst="rightArrow">
            <a:avLst>
              <a:gd name="adj1" fmla="val 50000"/>
              <a:gd name="adj2" fmla="val 43750"/>
            </a:avLst>
          </a:prstGeom>
          <a:solidFill>
            <a:srgbClr val="FF0000"/>
          </a:solidFill>
          <a:ln w="9525">
            <a:solidFill>
              <a:schemeClr val="tx1"/>
            </a:solidFill>
            <a:miter lim="800000"/>
            <a:headEnd/>
            <a:tailEnd/>
          </a:ln>
        </p:spPr>
        <p:txBody>
          <a:bodyPr wrap="none" anchor="ctr"/>
          <a:lstStyle/>
          <a:p>
            <a:endParaRPr lang="en-US"/>
          </a:p>
        </p:txBody>
      </p:sp>
      <p:pic>
        <p:nvPicPr>
          <p:cNvPr id="52232" name="Picture 5" descr="david-classic-leftligh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0100" y="3962400"/>
            <a:ext cx="2578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6"/>
          <p:cNvSpPr>
            <a:spLocks noGrp="1" noChangeArrowheads="1"/>
          </p:cNvSpPr>
          <p:nvPr>
            <p:ph type="title"/>
          </p:nvPr>
        </p:nvSpPr>
        <p:spPr/>
        <p:txBody>
          <a:bodyPr/>
          <a:lstStyle/>
          <a:p>
            <a:pPr eaLnBrk="1" hangingPunct="1"/>
            <a:r>
              <a:rPr lang="en-US" smtClean="0"/>
              <a:t>3D scanning and reconstruction</a:t>
            </a:r>
          </a:p>
        </p:txBody>
      </p:sp>
      <p:sp>
        <p:nvSpPr>
          <p:cNvPr id="52234" name="Text Box 7"/>
          <p:cNvSpPr txBox="1">
            <a:spLocks noChangeArrowheads="1"/>
          </p:cNvSpPr>
          <p:nvPr/>
        </p:nvSpPr>
        <p:spPr bwMode="auto">
          <a:xfrm>
            <a:off x="3810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modeling</a:t>
            </a:r>
            <a:endParaRPr lang="en-US" dirty="0"/>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65</a:t>
            </a:fld>
            <a:endParaRPr lang="en-US"/>
          </a:p>
        </p:txBody>
      </p:sp>
      <p:pic>
        <p:nvPicPr>
          <p:cNvPr id="7" name="Picture 4" descr="http://grail.cs.washington.edu/software/pmvs/images/col2.jpg"/>
          <p:cNvPicPr>
            <a:picLocks noChangeAspect="1" noChangeArrowheads="1"/>
          </p:cNvPicPr>
          <p:nvPr/>
        </p:nvPicPr>
        <p:blipFill>
          <a:blip r:embed="rId2" cstate="print"/>
          <a:srcRect/>
          <a:stretch>
            <a:fillRect/>
          </a:stretch>
        </p:blipFill>
        <p:spPr bwMode="auto">
          <a:xfrm>
            <a:off x="512273" y="1295400"/>
            <a:ext cx="3927843" cy="2743866"/>
          </a:xfrm>
          <a:prstGeom prst="rect">
            <a:avLst/>
          </a:prstGeom>
          <a:noFill/>
        </p:spPr>
      </p:pic>
      <p:pic>
        <p:nvPicPr>
          <p:cNvPr id="8" name="Picture 6" descr="http://grail.cs.washington.edu/software/pmvs/images/col0.jpg"/>
          <p:cNvPicPr>
            <a:picLocks noChangeAspect="1" noChangeArrowheads="1"/>
          </p:cNvPicPr>
          <p:nvPr/>
        </p:nvPicPr>
        <p:blipFill>
          <a:blip r:embed="rId3" cstate="print"/>
          <a:srcRect/>
          <a:stretch>
            <a:fillRect/>
          </a:stretch>
        </p:blipFill>
        <p:spPr bwMode="auto">
          <a:xfrm>
            <a:off x="4440116" y="1295400"/>
            <a:ext cx="3865684" cy="2666908"/>
          </a:xfrm>
          <a:prstGeom prst="rect">
            <a:avLst/>
          </a:prstGeom>
          <a:noFill/>
        </p:spPr>
      </p:pic>
      <p:pic>
        <p:nvPicPr>
          <p:cNvPr id="9" name="Picture 2" descr="http://grail.cs.washington.edu/software/pmvs/images/henry-0.jpg"/>
          <p:cNvPicPr>
            <a:picLocks noChangeAspect="1" noChangeArrowheads="1"/>
          </p:cNvPicPr>
          <p:nvPr/>
        </p:nvPicPr>
        <p:blipFill>
          <a:blip r:embed="rId4" cstate="print"/>
          <a:srcRect/>
          <a:stretch>
            <a:fillRect/>
          </a:stretch>
        </p:blipFill>
        <p:spPr bwMode="auto">
          <a:xfrm>
            <a:off x="512273" y="3959376"/>
            <a:ext cx="7793527" cy="2419559"/>
          </a:xfrm>
          <a:prstGeom prst="rect">
            <a:avLst/>
          </a:prstGeom>
          <a:noFill/>
        </p:spPr>
      </p:pic>
    </p:spTree>
    <p:extLst>
      <p:ext uri="{BB962C8B-B14F-4D97-AF65-F5344CB8AC3E}">
        <p14:creationId xmlns:p14="http://schemas.microsoft.com/office/powerpoint/2010/main" val="12927551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viewers</a:t>
            </a:r>
            <a:endParaRPr lang="en-US" dirty="0"/>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66</a:t>
            </a:fld>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381000" y="1219200"/>
            <a:ext cx="834912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5542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smtClean="0"/>
              <a:t>Earth viewers</a:t>
            </a:r>
          </a:p>
        </p:txBody>
      </p:sp>
      <p:sp>
        <p:nvSpPr>
          <p:cNvPr id="532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32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32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3F30FC2-BBC9-4E16-BF1F-504C65D7CC8F}" type="slidenum">
              <a:rPr lang="en-US" smtClean="0">
                <a:solidFill>
                  <a:srgbClr val="003366"/>
                </a:solidFill>
              </a:rPr>
              <a:pPr/>
              <a:t>67</a:t>
            </a:fld>
            <a:endParaRPr lang="en-US" smtClean="0">
              <a:solidFill>
                <a:srgbClr val="003366"/>
              </a:solidFill>
            </a:endParaRPr>
          </a:p>
        </p:txBody>
      </p:sp>
      <p:pic>
        <p:nvPicPr>
          <p:cNvPr id="532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889528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viewers</a:t>
            </a:r>
            <a:endParaRPr lang="en-US" dirty="0"/>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68</a:t>
            </a:fld>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3176" y="1219200"/>
            <a:ext cx="6718274"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029200" y="6029325"/>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dirty="0" smtClean="0">
                <a:solidFill>
                  <a:srgbClr val="003366"/>
                </a:solidFill>
                <a:latin typeface="Arial" charset="0"/>
              </a:rPr>
              <a:t>Apple’s 3D maps</a:t>
            </a:r>
            <a:endParaRPr lang="en-US" sz="2000" dirty="0">
              <a:solidFill>
                <a:srgbClr val="003366"/>
              </a:solidFill>
              <a:latin typeface="Arial" charset="0"/>
            </a:endParaRPr>
          </a:p>
        </p:txBody>
      </p:sp>
    </p:spTree>
    <p:extLst>
      <p:ext uri="{BB962C8B-B14F-4D97-AF65-F5344CB8AC3E}">
        <p14:creationId xmlns:p14="http://schemas.microsoft.com/office/powerpoint/2010/main" val="14949690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42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42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ED7F651-E718-44B4-AC2D-3429C99FC09D}" type="slidenum">
              <a:rPr lang="en-US" smtClean="0">
                <a:solidFill>
                  <a:srgbClr val="003366"/>
                </a:solidFill>
              </a:rPr>
              <a:pPr/>
              <a:t>69</a:t>
            </a:fld>
            <a:endParaRPr lang="en-US" smtClean="0">
              <a:solidFill>
                <a:srgbClr val="003366"/>
              </a:solidFill>
            </a:endParaRPr>
          </a:p>
        </p:txBody>
      </p:sp>
      <p:pic>
        <p:nvPicPr>
          <p:cNvPr id="54277" name="Picture 2" descr="mocap-front"/>
          <p:cNvPicPr>
            <a:picLocks noChangeAspect="1" noChangeArrowheads="1"/>
          </p:cNvPicPr>
          <p:nvPr/>
        </p:nvPicPr>
        <p:blipFill>
          <a:blip r:embed="rId2">
            <a:extLst>
              <a:ext uri="{28A0092B-C50C-407E-A947-70E740481C1C}">
                <a14:useLocalDpi xmlns:a14="http://schemas.microsoft.com/office/drawing/2010/main" val="0"/>
              </a:ext>
            </a:extLst>
          </a:blip>
          <a:srcRect b="6944"/>
          <a:stretch>
            <a:fillRect/>
          </a:stretch>
        </p:blipFill>
        <p:spPr bwMode="auto">
          <a:xfrm>
            <a:off x="2628900" y="1219200"/>
            <a:ext cx="4114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3"/>
          <p:cNvSpPr>
            <a:spLocks noGrp="1" noChangeArrowheads="1"/>
          </p:cNvSpPr>
          <p:nvPr>
            <p:ph type="title"/>
          </p:nvPr>
        </p:nvSpPr>
        <p:spPr/>
        <p:txBody>
          <a:bodyPr/>
          <a:lstStyle/>
          <a:p>
            <a:pPr eaLnBrk="1" hangingPunct="1"/>
            <a:r>
              <a:rPr lang="en-US" smtClean="0"/>
              <a:t>M</a:t>
            </a:r>
            <a:r>
              <a:rPr lang="tr-TR" smtClean="0"/>
              <a:t>otion capture</a:t>
            </a:r>
            <a:endParaRPr lang="en-US" smtClean="0"/>
          </a:p>
        </p:txBody>
      </p:sp>
      <p:sp>
        <p:nvSpPr>
          <p:cNvPr id="54279" name="Text Box 4"/>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7</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dirty="0" smtClean="0"/>
              <a:t>How hard is computer vision?</a:t>
            </a:r>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Linda Shapiro, U of Washington</a:t>
            </a:r>
            <a:endParaRPr lang="en-US" sz="1200" dirty="0">
              <a:solidFill>
                <a:srgbClr val="003366"/>
              </a:solidFill>
            </a:endParaRPr>
          </a:p>
        </p:txBody>
      </p:sp>
      <p:pic>
        <p:nvPicPr>
          <p:cNvPr id="9"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10" name="TextBox 9"/>
          <p:cNvSpPr txBox="1"/>
          <p:nvPr/>
        </p:nvSpPr>
        <p:spPr>
          <a:xfrm>
            <a:off x="897147" y="4572001"/>
            <a:ext cx="2165230"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Marvin </a:t>
            </a:r>
            <a:r>
              <a:rPr lang="en-US" sz="1800" dirty="0" err="1" smtClean="0">
                <a:solidFill>
                  <a:srgbClr val="003366"/>
                </a:solidFill>
                <a:latin typeface="Arial" pitchFamily="34" charset="0"/>
                <a:cs typeface="Arial" pitchFamily="34" charset="0"/>
              </a:rPr>
              <a:t>Minsky</a:t>
            </a:r>
            <a:r>
              <a:rPr lang="en-US" sz="1800" dirty="0" smtClean="0">
                <a:solidFill>
                  <a:srgbClr val="003366"/>
                </a:solidFill>
                <a:latin typeface="Arial" pitchFamily="34" charset="0"/>
                <a:cs typeface="Arial" pitchFamily="34" charset="0"/>
              </a:rPr>
              <a:t>, MIT</a:t>
            </a:r>
          </a:p>
          <a:p>
            <a:r>
              <a:rPr lang="en-US" sz="1800" dirty="0" smtClean="0">
                <a:solidFill>
                  <a:srgbClr val="003366"/>
                </a:solidFill>
                <a:latin typeface="Arial" pitchFamily="34" charset="0"/>
                <a:cs typeface="Arial" pitchFamily="34" charset="0"/>
              </a:rPr>
              <a:t>Turing award,1969</a:t>
            </a:r>
            <a:endParaRPr lang="en-US" sz="1800" dirty="0">
              <a:solidFill>
                <a:srgbClr val="003366"/>
              </a:solidFill>
              <a:latin typeface="Arial" pitchFamily="34" charset="0"/>
              <a:cs typeface="Arial" pitchFamily="34" charset="0"/>
            </a:endParaRPr>
          </a:p>
        </p:txBody>
      </p:sp>
      <p:pic>
        <p:nvPicPr>
          <p:cNvPr id="12"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13" name="TextBox 12"/>
          <p:cNvSpPr txBox="1"/>
          <p:nvPr/>
        </p:nvSpPr>
        <p:spPr>
          <a:xfrm>
            <a:off x="4672642" y="4577752"/>
            <a:ext cx="2608052"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Gerald </a:t>
            </a:r>
            <a:r>
              <a:rPr lang="en-US" sz="1800" dirty="0" err="1" smtClean="0">
                <a:solidFill>
                  <a:srgbClr val="003366"/>
                </a:solidFill>
                <a:latin typeface="Arial" pitchFamily="34" charset="0"/>
                <a:cs typeface="Arial" pitchFamily="34" charset="0"/>
              </a:rPr>
              <a:t>Sussman</a:t>
            </a:r>
            <a:r>
              <a:rPr lang="en-US" sz="1800" dirty="0" smtClean="0">
                <a:solidFill>
                  <a:srgbClr val="003366"/>
                </a:solidFill>
                <a:latin typeface="Arial" pitchFamily="34" charset="0"/>
                <a:cs typeface="Arial" pitchFamily="34" charset="0"/>
              </a:rPr>
              <a:t>, MIT</a:t>
            </a:r>
          </a:p>
          <a:p>
            <a:r>
              <a:rPr lang="en-US" dirty="0" smtClean="0">
                <a:solidFill>
                  <a:srgbClr val="003366"/>
                </a:solidFill>
                <a:latin typeface="Arial" pitchFamily="34" charset="0"/>
                <a:cs typeface="Arial" pitchFamily="34" charset="0"/>
              </a:rPr>
              <a:t>(the undergraduate)</a:t>
            </a:r>
            <a:endParaRPr lang="en-US" sz="1800" dirty="0" smtClean="0">
              <a:solidFill>
                <a:srgbClr val="003366"/>
              </a:solidFill>
              <a:latin typeface="Arial" pitchFamily="34" charset="0"/>
              <a:cs typeface="Arial" pitchFamily="34" charset="0"/>
            </a:endParaRPr>
          </a:p>
        </p:txBody>
      </p:sp>
      <p:sp>
        <p:nvSpPr>
          <p:cNvPr id="14" name="TextBox 13"/>
          <p:cNvSpPr txBox="1"/>
          <p:nvPr/>
        </p:nvSpPr>
        <p:spPr>
          <a:xfrm>
            <a:off x="3372929" y="5256363"/>
            <a:ext cx="4942936" cy="707886"/>
          </a:xfrm>
          <a:prstGeom prst="rect">
            <a:avLst/>
          </a:prstGeom>
          <a:noFill/>
        </p:spPr>
        <p:txBody>
          <a:bodyPr wrap="square" rtlCol="0">
            <a:spAutoFit/>
          </a:bodyPr>
          <a:lstStyle/>
          <a:p>
            <a:r>
              <a:rPr lang="en-US" sz="2000" dirty="0" smtClean="0">
                <a:solidFill>
                  <a:srgbClr val="003366"/>
                </a:solidFill>
                <a:latin typeface="Arial" pitchFamily="34" charset="0"/>
                <a:cs typeface="Arial" pitchFamily="34" charset="0"/>
              </a:rPr>
              <a:t>“You’ll notice that </a:t>
            </a:r>
            <a:r>
              <a:rPr lang="en-US" sz="2000" dirty="0" err="1" smtClean="0">
                <a:solidFill>
                  <a:srgbClr val="003366"/>
                </a:solidFill>
                <a:latin typeface="Arial" pitchFamily="34" charset="0"/>
                <a:cs typeface="Arial" pitchFamily="34" charset="0"/>
              </a:rPr>
              <a:t>Sussman</a:t>
            </a:r>
            <a:r>
              <a:rPr lang="en-US" sz="2000" dirty="0" smtClean="0">
                <a:solidFill>
                  <a:srgbClr val="003366"/>
                </a:solidFill>
                <a:latin typeface="Arial" pitchFamily="34" charset="0"/>
                <a:cs typeface="Arial" pitchFamily="34" charset="0"/>
              </a:rPr>
              <a:t> never worked in vision again!” </a:t>
            </a:r>
            <a:r>
              <a:rPr lang="en-US" sz="1800" dirty="0" smtClean="0">
                <a:solidFill>
                  <a:srgbClr val="003366"/>
                </a:solidFill>
                <a:latin typeface="Arial" pitchFamily="34" charset="0"/>
                <a:cs typeface="Arial" pitchFamily="34" charset="0"/>
              </a:rPr>
              <a:t>– Berthold Horn</a:t>
            </a:r>
          </a:p>
        </p:txBody>
      </p:sp>
    </p:spTree>
    <p:extLst>
      <p:ext uri="{BB962C8B-B14F-4D97-AF65-F5344CB8AC3E}">
        <p14:creationId xmlns:p14="http://schemas.microsoft.com/office/powerpoint/2010/main" val="41091597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52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53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F4590F-39E5-4D0F-936F-4CD078844D0A}" type="slidenum">
              <a:rPr lang="en-US" smtClean="0">
                <a:solidFill>
                  <a:srgbClr val="003366"/>
                </a:solidFill>
              </a:rPr>
              <a:pPr/>
              <a:t>70</a:t>
            </a:fld>
            <a:endParaRPr lang="en-US" smtClean="0">
              <a:solidFill>
                <a:srgbClr val="003366"/>
              </a:solidFill>
            </a:endParaRPr>
          </a:p>
        </p:txBody>
      </p:sp>
      <p:grpSp>
        <p:nvGrpSpPr>
          <p:cNvPr id="55301" name="Group 2"/>
          <p:cNvGrpSpPr>
            <a:grpSpLocks/>
          </p:cNvGrpSpPr>
          <p:nvPr/>
        </p:nvGrpSpPr>
        <p:grpSpPr bwMode="auto">
          <a:xfrm>
            <a:off x="304800" y="1295400"/>
            <a:ext cx="3757613" cy="4953000"/>
            <a:chOff x="1998" y="960"/>
            <a:chExt cx="1650" cy="2175"/>
          </a:xfrm>
        </p:grpSpPr>
        <p:pic>
          <p:nvPicPr>
            <p:cNvPr id="55306" name="Picture 3" descr="singer01_gollu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 y="960"/>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4" descr="singer02_gollu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 y="1695"/>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5" descr="singer03_gollum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 y="2433"/>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2" name="Rectangle 6"/>
          <p:cNvSpPr>
            <a:spLocks noGrp="1" noChangeArrowheads="1"/>
          </p:cNvSpPr>
          <p:nvPr>
            <p:ph type="title"/>
          </p:nvPr>
        </p:nvSpPr>
        <p:spPr/>
        <p:txBody>
          <a:bodyPr/>
          <a:lstStyle/>
          <a:p>
            <a:pPr eaLnBrk="1" hangingPunct="1"/>
            <a:r>
              <a:rPr lang="en-US" smtClean="0"/>
              <a:t>Visual effects</a:t>
            </a:r>
          </a:p>
        </p:txBody>
      </p:sp>
      <p:sp>
        <p:nvSpPr>
          <p:cNvPr id="5530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5530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676400"/>
            <a:ext cx="43942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810000"/>
            <a:ext cx="43862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Motion capture</a:t>
            </a:r>
          </a:p>
        </p:txBody>
      </p:sp>
      <p:sp>
        <p:nvSpPr>
          <p:cNvPr id="56323"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6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6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EAD001-E1A9-44FB-93F8-BC13DC2FC06F}" type="slidenum">
              <a:rPr lang="en-US" smtClean="0">
                <a:solidFill>
                  <a:srgbClr val="003366"/>
                </a:solidFill>
              </a:rPr>
              <a:pPr/>
              <a:t>71</a:t>
            </a:fld>
            <a:endParaRPr lang="en-US" smtClean="0">
              <a:solidFill>
                <a:srgbClr val="003366"/>
              </a:solidFill>
            </a:endParaRPr>
          </a:p>
        </p:txBody>
      </p:sp>
      <p:pic>
        <p:nvPicPr>
          <p:cNvPr id="56326" name="Picture 3"/>
          <p:cNvPicPr>
            <a:picLocks noChangeAspect="1" noChangeArrowheads="1"/>
          </p:cNvPicPr>
          <p:nvPr/>
        </p:nvPicPr>
        <p:blipFill>
          <a:blip r:embed="rId2">
            <a:extLst>
              <a:ext uri="{28A0092B-C50C-407E-A947-70E740481C1C}">
                <a14:useLocalDpi xmlns:a14="http://schemas.microsoft.com/office/drawing/2010/main" val="0"/>
              </a:ext>
            </a:extLst>
          </a:blip>
          <a:srcRect l="2037" t="4787" r="1295" b="1511"/>
          <a:stretch>
            <a:fillRect/>
          </a:stretch>
        </p:blipFill>
        <p:spPr bwMode="auto">
          <a:xfrm>
            <a:off x="1600200" y="1295400"/>
            <a:ext cx="6629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6327" name="Text Box 5"/>
          <p:cNvSpPr txBox="1">
            <a:spLocks noChangeArrowheads="1"/>
          </p:cNvSpPr>
          <p:nvPr/>
        </p:nvSpPr>
        <p:spPr bwMode="auto">
          <a:xfrm>
            <a:off x="1447800" y="4876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dirty="0">
                <a:solidFill>
                  <a:srgbClr val="003366"/>
                </a:solidFill>
                <a:latin typeface="Arial" charset="0"/>
              </a:rPr>
              <a:t>Microsoft’s </a:t>
            </a:r>
            <a:r>
              <a:rPr lang="en-US" sz="2000" dirty="0" err="1">
                <a:solidFill>
                  <a:srgbClr val="003366"/>
                </a:solidFill>
                <a:latin typeface="Arial" charset="0"/>
              </a:rPr>
              <a:t>XBox</a:t>
            </a:r>
            <a:r>
              <a:rPr lang="en-US" sz="2000" dirty="0">
                <a:solidFill>
                  <a:srgbClr val="003366"/>
                </a:solidFill>
                <a:latin typeface="Arial" charset="0"/>
              </a:rPr>
              <a:t> </a:t>
            </a:r>
            <a:r>
              <a:rPr lang="en-US" sz="2000" dirty="0" err="1">
                <a:solidFill>
                  <a:srgbClr val="003366"/>
                </a:solidFill>
                <a:latin typeface="Arial" charset="0"/>
              </a:rPr>
              <a:t>Kinect</a:t>
            </a:r>
            <a:endParaRPr lang="en-US" sz="2000" dirty="0">
              <a:solidFill>
                <a:srgbClr val="003366"/>
              </a:solidFill>
              <a:latin typeface="Arial" charset="0"/>
            </a:endParaRPr>
          </a:p>
        </p:txBody>
      </p:sp>
      <p:sp>
        <p:nvSpPr>
          <p:cNvPr id="56328"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0C8A35-CF10-4825-9520-57DE627667B3}" type="slidenum">
              <a:rPr lang="en-US" smtClean="0">
                <a:solidFill>
                  <a:srgbClr val="003366"/>
                </a:solidFill>
              </a:rPr>
              <a:pPr/>
              <a:t>72</a:t>
            </a:fld>
            <a:endParaRPr lang="en-US" smtClean="0">
              <a:solidFill>
                <a:srgbClr val="003366"/>
              </a:solidFill>
            </a:endParaRPr>
          </a:p>
        </p:txBody>
      </p:sp>
      <p:pic>
        <p:nvPicPr>
          <p:cNvPr id="57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219200"/>
            <a:ext cx="34004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733800"/>
            <a:ext cx="7162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51"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7352"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671B1A9-C3EC-45D2-9023-46FAB80334AB}" type="slidenum">
              <a:rPr lang="en-US" smtClean="0">
                <a:solidFill>
                  <a:srgbClr val="003366"/>
                </a:solidFill>
              </a:rPr>
              <a:pPr/>
              <a:t>73</a:t>
            </a:fld>
            <a:endParaRPr lang="en-US" smtClean="0">
              <a:solidFill>
                <a:srgbClr val="003366"/>
              </a:solidFill>
            </a:endParaRPr>
          </a:p>
        </p:txBody>
      </p:sp>
      <p:pic>
        <p:nvPicPr>
          <p:cNvPr id="58373" name="Picture 2"/>
          <p:cNvPicPr>
            <a:picLocks noChangeAspect="1" noChangeArrowheads="1"/>
          </p:cNvPicPr>
          <p:nvPr/>
        </p:nvPicPr>
        <p:blipFill>
          <a:blip r:embed="rId3">
            <a:extLst>
              <a:ext uri="{28A0092B-C50C-407E-A947-70E740481C1C}">
                <a14:useLocalDpi xmlns:a14="http://schemas.microsoft.com/office/drawing/2010/main" val="0"/>
              </a:ext>
            </a:extLst>
          </a:blip>
          <a:srcRect l="1144" t="5695" r="2718" b="14590"/>
          <a:stretch>
            <a:fillRect/>
          </a:stretch>
        </p:blipFill>
        <p:spPr bwMode="auto">
          <a:xfrm>
            <a:off x="228600" y="1219200"/>
            <a:ext cx="640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8374" name="Picture 3"/>
          <p:cNvPicPr>
            <a:picLocks noChangeAspect="1" noChangeArrowheads="1"/>
          </p:cNvPicPr>
          <p:nvPr/>
        </p:nvPicPr>
        <p:blipFill>
          <a:blip r:embed="rId4">
            <a:extLst>
              <a:ext uri="{28A0092B-C50C-407E-A947-70E740481C1C}">
                <a14:useLocalDpi xmlns:a14="http://schemas.microsoft.com/office/drawing/2010/main" val="0"/>
              </a:ext>
            </a:extLst>
          </a:blip>
          <a:srcRect t="3030"/>
          <a:stretch>
            <a:fillRect/>
          </a:stretch>
        </p:blipFill>
        <p:spPr bwMode="auto">
          <a:xfrm>
            <a:off x="1676400" y="3352800"/>
            <a:ext cx="7181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5"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8376"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08A55E-4ECA-4A38-81A5-CAEC31A81C28}" type="slidenum">
              <a:rPr lang="en-US" smtClean="0">
                <a:solidFill>
                  <a:srgbClr val="003366"/>
                </a:solidFill>
              </a:rPr>
              <a:pPr/>
              <a:t>74</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Critical issues</a:t>
            </a:r>
          </a:p>
        </p:txBody>
      </p:sp>
      <p:sp>
        <p:nvSpPr>
          <p:cNvPr id="59398" name="Rectangle 3"/>
          <p:cNvSpPr>
            <a:spLocks noGrp="1" noChangeArrowheads="1"/>
          </p:cNvSpPr>
          <p:nvPr>
            <p:ph type="body" idx="1"/>
          </p:nvPr>
        </p:nvSpPr>
        <p:spPr/>
        <p:txBody>
          <a:bodyPr/>
          <a:lstStyle/>
          <a:p>
            <a:pPr eaLnBrk="1" hangingPunct="1"/>
            <a:r>
              <a:rPr lang="en-US" smtClean="0"/>
              <a:t>What information should be extracted?</a:t>
            </a:r>
          </a:p>
          <a:p>
            <a:pPr eaLnBrk="1" hangingPunct="1"/>
            <a:endParaRPr lang="en-US" smtClean="0"/>
          </a:p>
          <a:p>
            <a:pPr eaLnBrk="1" hangingPunct="1"/>
            <a:r>
              <a:rPr lang="en-US" smtClean="0"/>
              <a:t>How can it be extracted?</a:t>
            </a:r>
          </a:p>
          <a:p>
            <a:pPr eaLnBrk="1" hangingPunct="1"/>
            <a:endParaRPr lang="en-US" smtClean="0"/>
          </a:p>
          <a:p>
            <a:pPr eaLnBrk="1" hangingPunct="1"/>
            <a:r>
              <a:rPr lang="en-US" smtClean="0"/>
              <a:t>How should it be represented?</a:t>
            </a:r>
          </a:p>
          <a:p>
            <a:pPr eaLnBrk="1" hangingPunct="1"/>
            <a:endParaRPr lang="en-US" smtClean="0"/>
          </a:p>
          <a:p>
            <a:pPr eaLnBrk="1" hangingPunct="1"/>
            <a:r>
              <a:rPr lang="en-US" smtClean="0"/>
              <a:t>How can it be used to aid analysis and understanding?</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D:\Courses\cs484\2015Spring\slides\Atatu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415" y="1356946"/>
            <a:ext cx="3771901"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8" name="Picture 4" descr="D:\Courses\cs484\2015Spring\slides\Ataturk_lowre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356946"/>
            <a:ext cx="37719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6" name="Picture 2" descr="D:\Courses\cs484\2015Spring\slides\Ataturk_pixel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415" y="1356946"/>
            <a:ext cx="3776793"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 computers see?</a:t>
            </a:r>
            <a:endParaRPr lang="en-US" dirty="0"/>
          </a:p>
        </p:txBody>
      </p:sp>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75</a:t>
            </a:fld>
            <a:endParaRPr lang="en-US"/>
          </a:p>
        </p:txBody>
      </p:sp>
    </p:spTree>
    <p:extLst>
      <p:ext uri="{BB962C8B-B14F-4D97-AF65-F5344CB8AC3E}">
        <p14:creationId xmlns:p14="http://schemas.microsoft.com/office/powerpoint/2010/main" val="14203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3000"/>
                                        <p:tgtEl>
                                          <p:spTgt spid="129026"/>
                                        </p:tgtEl>
                                      </p:cBhvr>
                                    </p:animEffect>
                                    <p:set>
                                      <p:cBhvr>
                                        <p:cTn id="11" dur="1" fill="hold">
                                          <p:stCondLst>
                                            <p:cond delay="2999"/>
                                          </p:stCondLst>
                                        </p:cTn>
                                        <p:tgtEl>
                                          <p:spTgt spid="12902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29028"/>
                                        </p:tgtEl>
                                        <p:attrNameLst>
                                          <p:attrName>style.visibility</p:attrName>
                                        </p:attrNameLst>
                                      </p:cBhvr>
                                      <p:to>
                                        <p:strVal val="visible"/>
                                      </p:to>
                                    </p:set>
                                    <p:animEffect transition="in" filter="fade">
                                      <p:cBhvr>
                                        <p:cTn id="14" dur="3000"/>
                                        <p:tgtEl>
                                          <p:spTgt spid="129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129028"/>
                                        </p:tgtEl>
                                      </p:cBhvr>
                                    </p:animEffect>
                                    <p:set>
                                      <p:cBhvr>
                                        <p:cTn id="19" dur="1" fill="hold">
                                          <p:stCondLst>
                                            <p:cond delay="1999"/>
                                          </p:stCondLst>
                                        </p:cTn>
                                        <p:tgtEl>
                                          <p:spTgt spid="12902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29027"/>
                                        </p:tgtEl>
                                        <p:attrNameLst>
                                          <p:attrName>style.visibility</p:attrName>
                                        </p:attrNameLst>
                                      </p:cBhvr>
                                      <p:to>
                                        <p:strVal val="visible"/>
                                      </p:to>
                                    </p:set>
                                    <p:animEffect transition="in" filter="fade">
                                      <p:cBhvr>
                                        <p:cTn id="22" dur="2000"/>
                                        <p:tgtEl>
                                          <p:spTgt spid="129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CS 484, Fall 2017</a:t>
            </a:r>
            <a:endParaRPr lang="en-US"/>
          </a:p>
        </p:txBody>
      </p:sp>
      <p:sp>
        <p:nvSpPr>
          <p:cNvPr id="5" name="Footer Placeholder 4"/>
          <p:cNvSpPr>
            <a:spLocks noGrp="1"/>
          </p:cNvSpPr>
          <p:nvPr>
            <p:ph type="ftr" sz="quarter" idx="11"/>
          </p:nvPr>
        </p:nvSpPr>
        <p:spPr/>
        <p:txBody>
          <a:bodyPr/>
          <a:lstStyle/>
          <a:p>
            <a:pPr>
              <a:defRPr/>
            </a:pPr>
            <a:r>
              <a:rPr lang="en-US" smtClean="0"/>
              <a:t>©2017,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76</a:t>
            </a:fld>
            <a:endParaRPr lang="en-US"/>
          </a:p>
        </p:txBody>
      </p:sp>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4992"/>
            <a:ext cx="9144000" cy="5676849"/>
          </a:xfrm>
          <a:prstGeom prst="rect">
            <a:avLst/>
          </a:prstGeom>
        </p:spPr>
      </p:pic>
      <p:grpSp>
        <p:nvGrpSpPr>
          <p:cNvPr id="8" name="Group 7"/>
          <p:cNvGrpSpPr/>
          <p:nvPr/>
        </p:nvGrpSpPr>
        <p:grpSpPr>
          <a:xfrm>
            <a:off x="2825615" y="2390397"/>
            <a:ext cx="1683950" cy="1070172"/>
            <a:chOff x="2825615" y="2625478"/>
            <a:chExt cx="1683950" cy="1070172"/>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3938733" y="4840093"/>
            <a:ext cx="1255830" cy="369332"/>
            <a:chOff x="3938733" y="5075174"/>
            <a:chExt cx="1255830" cy="369332"/>
          </a:xfrm>
        </p:grpSpPr>
        <p:cxnSp>
          <p:nvCxnSpPr>
            <p:cNvPr id="12" name="Straight Arrow Connector 11"/>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4" name="Group 13"/>
          <p:cNvGrpSpPr/>
          <p:nvPr/>
        </p:nvGrpSpPr>
        <p:grpSpPr>
          <a:xfrm>
            <a:off x="7002374" y="4419600"/>
            <a:ext cx="1802695" cy="1070172"/>
            <a:chOff x="7002374" y="4702438"/>
            <a:chExt cx="1802695" cy="1070172"/>
          </a:xfrm>
        </p:grpSpPr>
        <p:cxnSp>
          <p:nvCxnSpPr>
            <p:cNvPr id="15" name="Straight Arrow Connector 14"/>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17" name="Group 16"/>
          <p:cNvGrpSpPr/>
          <p:nvPr/>
        </p:nvGrpSpPr>
        <p:grpSpPr>
          <a:xfrm>
            <a:off x="3801142" y="2925483"/>
            <a:ext cx="1802695" cy="1070172"/>
            <a:chOff x="7002374" y="4702438"/>
            <a:chExt cx="1802695" cy="1070172"/>
          </a:xfrm>
        </p:grpSpPr>
        <p:cxnSp>
          <p:nvCxnSpPr>
            <p:cNvPr id="18" name="Straight Arrow Connector 17"/>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0" name="Group 19"/>
          <p:cNvGrpSpPr/>
          <p:nvPr/>
        </p:nvGrpSpPr>
        <p:grpSpPr>
          <a:xfrm>
            <a:off x="7073995" y="2579302"/>
            <a:ext cx="1802695" cy="1070172"/>
            <a:chOff x="7002374" y="4702438"/>
            <a:chExt cx="1802695" cy="1070172"/>
          </a:xfrm>
        </p:grpSpPr>
        <p:cxnSp>
          <p:nvCxnSpPr>
            <p:cNvPr id="21" name="Straight Arrow Connector 20"/>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3" name="Group 22"/>
          <p:cNvGrpSpPr/>
          <p:nvPr/>
        </p:nvGrpSpPr>
        <p:grpSpPr>
          <a:xfrm>
            <a:off x="1182454" y="5375179"/>
            <a:ext cx="1802695" cy="531682"/>
            <a:chOff x="7002374" y="5772610"/>
            <a:chExt cx="1802695" cy="531682"/>
          </a:xfrm>
        </p:grpSpPr>
        <p:cxnSp>
          <p:nvCxnSpPr>
            <p:cNvPr id="24" name="Straight Arrow Connector 23"/>
            <p:cNvCxnSpPr>
              <a:stCxn id="25"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26" name="Group 25"/>
          <p:cNvGrpSpPr/>
          <p:nvPr/>
        </p:nvGrpSpPr>
        <p:grpSpPr>
          <a:xfrm>
            <a:off x="5979456" y="1680363"/>
            <a:ext cx="1427076" cy="1079366"/>
            <a:chOff x="7377993" y="5934960"/>
            <a:chExt cx="1427076" cy="1079366"/>
          </a:xfrm>
        </p:grpSpPr>
        <p:cxnSp>
          <p:nvCxnSpPr>
            <p:cNvPr id="27" name="Straight Arrow Connector 26"/>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9" name="TextBox 28"/>
          <p:cNvSpPr txBox="1"/>
          <p:nvPr/>
        </p:nvSpPr>
        <p:spPr>
          <a:xfrm>
            <a:off x="4130648" y="149569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30" name="TextBox 29"/>
          <p:cNvSpPr txBox="1"/>
          <p:nvPr/>
        </p:nvSpPr>
        <p:spPr>
          <a:xfrm>
            <a:off x="4267200" y="4112712"/>
            <a:ext cx="769374"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31" name="Freeform 30"/>
          <p:cNvSpPr/>
          <p:nvPr/>
        </p:nvSpPr>
        <p:spPr>
          <a:xfrm>
            <a:off x="1" y="3604068"/>
            <a:ext cx="7561653" cy="2472049"/>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08261 h 2566595"/>
              <a:gd name="connsiteX1" fmla="*/ 58344 w 9200444"/>
              <a:gd name="connsiteY1" fmla="*/ 1521395 h 2566595"/>
              <a:gd name="connsiteX2" fmla="*/ 6910861 w 9200444"/>
              <a:gd name="connsiteY2" fmla="*/ 0 h 2566595"/>
              <a:gd name="connsiteX3" fmla="*/ 8537222 w 9200444"/>
              <a:gd name="connsiteY3" fmla="*/ 393484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9200444"/>
              <a:gd name="connsiteY0" fmla="*/ 1508261 h 2566595"/>
              <a:gd name="connsiteX1" fmla="*/ 58344 w 9200444"/>
              <a:gd name="connsiteY1" fmla="*/ 1521395 h 2566595"/>
              <a:gd name="connsiteX2" fmla="*/ 6910861 w 9200444"/>
              <a:gd name="connsiteY2" fmla="*/ 0 h 2566595"/>
              <a:gd name="connsiteX3" fmla="*/ 7564098 w 9200444"/>
              <a:gd name="connsiteY3" fmla="*/ 182468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7564098"/>
              <a:gd name="connsiteY0" fmla="*/ 1508261 h 2552484"/>
              <a:gd name="connsiteX1" fmla="*/ 58344 w 7564098"/>
              <a:gd name="connsiteY1" fmla="*/ 1521395 h 2552484"/>
              <a:gd name="connsiteX2" fmla="*/ 6910861 w 7564098"/>
              <a:gd name="connsiteY2" fmla="*/ 0 h 2552484"/>
              <a:gd name="connsiteX3" fmla="*/ 7564098 w 7564098"/>
              <a:gd name="connsiteY3" fmla="*/ 182468 h 2552484"/>
              <a:gd name="connsiteX4" fmla="*/ 4290591 w 7564098"/>
              <a:gd name="connsiteY4" fmla="*/ 2540218 h 2552484"/>
              <a:gd name="connsiteX5" fmla="*/ 0 w 7564098"/>
              <a:gd name="connsiteY5" fmla="*/ 2552484 h 2552484"/>
              <a:gd name="connsiteX6" fmla="*/ 28222 w 7564098"/>
              <a:gd name="connsiteY6" fmla="*/ 1508261 h 2552484"/>
              <a:gd name="connsiteX0" fmla="*/ 28222 w 7564098"/>
              <a:gd name="connsiteY0" fmla="*/ 1490676 h 2534899"/>
              <a:gd name="connsiteX1" fmla="*/ 58344 w 7564098"/>
              <a:gd name="connsiteY1" fmla="*/ 1503810 h 2534899"/>
              <a:gd name="connsiteX2" fmla="*/ 6893168 w 7564098"/>
              <a:gd name="connsiteY2" fmla="*/ 0 h 2534899"/>
              <a:gd name="connsiteX3" fmla="*/ 7564098 w 7564098"/>
              <a:gd name="connsiteY3" fmla="*/ 164883 h 2534899"/>
              <a:gd name="connsiteX4" fmla="*/ 4290591 w 7564098"/>
              <a:gd name="connsiteY4" fmla="*/ 2522633 h 2534899"/>
              <a:gd name="connsiteX5" fmla="*/ 0 w 7564098"/>
              <a:gd name="connsiteY5" fmla="*/ 2534899 h 2534899"/>
              <a:gd name="connsiteX6" fmla="*/ 28222 w 7564098"/>
              <a:gd name="connsiteY6" fmla="*/ 1490676 h 2534899"/>
              <a:gd name="connsiteX0" fmla="*/ 28222 w 7608330"/>
              <a:gd name="connsiteY0" fmla="*/ 1490676 h 2534899"/>
              <a:gd name="connsiteX1" fmla="*/ 58344 w 7608330"/>
              <a:gd name="connsiteY1" fmla="*/ 1503810 h 2534899"/>
              <a:gd name="connsiteX2" fmla="*/ 6893168 w 7608330"/>
              <a:gd name="connsiteY2" fmla="*/ 0 h 2534899"/>
              <a:gd name="connsiteX3" fmla="*/ 7608330 w 7608330"/>
              <a:gd name="connsiteY3" fmla="*/ 94544 h 2534899"/>
              <a:gd name="connsiteX4" fmla="*/ 4290591 w 7608330"/>
              <a:gd name="connsiteY4" fmla="*/ 2522633 h 2534899"/>
              <a:gd name="connsiteX5" fmla="*/ 0 w 7608330"/>
              <a:gd name="connsiteY5" fmla="*/ 2534899 h 2534899"/>
              <a:gd name="connsiteX6" fmla="*/ 28222 w 7608330"/>
              <a:gd name="connsiteY6" fmla="*/ 1490676 h 2534899"/>
              <a:gd name="connsiteX0" fmla="*/ 28222 w 7608330"/>
              <a:gd name="connsiteY0" fmla="*/ 1446714 h 2490937"/>
              <a:gd name="connsiteX1" fmla="*/ 58344 w 7608330"/>
              <a:gd name="connsiteY1" fmla="*/ 1459848 h 2490937"/>
              <a:gd name="connsiteX2" fmla="*/ 6707391 w 7608330"/>
              <a:gd name="connsiteY2" fmla="*/ 0 h 2490937"/>
              <a:gd name="connsiteX3" fmla="*/ 7608330 w 7608330"/>
              <a:gd name="connsiteY3" fmla="*/ 50582 h 2490937"/>
              <a:gd name="connsiteX4" fmla="*/ 4290591 w 7608330"/>
              <a:gd name="connsiteY4" fmla="*/ 2478671 h 2490937"/>
              <a:gd name="connsiteX5" fmla="*/ 0 w 7608330"/>
              <a:gd name="connsiteY5" fmla="*/ 2490937 h 2490937"/>
              <a:gd name="connsiteX6" fmla="*/ 28222 w 7608330"/>
              <a:gd name="connsiteY6" fmla="*/ 1446714 h 2490937"/>
              <a:gd name="connsiteX0" fmla="*/ 28222 w 7581790"/>
              <a:gd name="connsiteY0" fmla="*/ 1446714 h 2490937"/>
              <a:gd name="connsiteX1" fmla="*/ 58344 w 7581790"/>
              <a:gd name="connsiteY1" fmla="*/ 1459848 h 2490937"/>
              <a:gd name="connsiteX2" fmla="*/ 6707391 w 7581790"/>
              <a:gd name="connsiteY2" fmla="*/ 0 h 2490937"/>
              <a:gd name="connsiteX3" fmla="*/ 7581790 w 7581790"/>
              <a:gd name="connsiteY3" fmla="*/ 41790 h 2490937"/>
              <a:gd name="connsiteX4" fmla="*/ 4290591 w 7581790"/>
              <a:gd name="connsiteY4" fmla="*/ 2478671 h 2490937"/>
              <a:gd name="connsiteX5" fmla="*/ 0 w 7581790"/>
              <a:gd name="connsiteY5" fmla="*/ 2490937 h 2490937"/>
              <a:gd name="connsiteX6" fmla="*/ 28222 w 7581790"/>
              <a:gd name="connsiteY6" fmla="*/ 1446714 h 2490937"/>
              <a:gd name="connsiteX0" fmla="*/ 28222 w 7581790"/>
              <a:gd name="connsiteY0" fmla="*/ 1420337 h 2464560"/>
              <a:gd name="connsiteX1" fmla="*/ 58344 w 7581790"/>
              <a:gd name="connsiteY1" fmla="*/ 1433471 h 2464560"/>
              <a:gd name="connsiteX2" fmla="*/ 6672004 w 7581790"/>
              <a:gd name="connsiteY2" fmla="*/ 0 h 2464560"/>
              <a:gd name="connsiteX3" fmla="*/ 7581790 w 7581790"/>
              <a:gd name="connsiteY3" fmla="*/ 15413 h 2464560"/>
              <a:gd name="connsiteX4" fmla="*/ 4290591 w 7581790"/>
              <a:gd name="connsiteY4" fmla="*/ 2452294 h 2464560"/>
              <a:gd name="connsiteX5" fmla="*/ 0 w 7581790"/>
              <a:gd name="connsiteY5" fmla="*/ 2464560 h 2464560"/>
              <a:gd name="connsiteX6" fmla="*/ 28222 w 7581790"/>
              <a:gd name="connsiteY6" fmla="*/ 1420337 h 2464560"/>
              <a:gd name="connsiteX0" fmla="*/ 28222 w 7608330"/>
              <a:gd name="connsiteY0" fmla="*/ 1422508 h 2466731"/>
              <a:gd name="connsiteX1" fmla="*/ 58344 w 7608330"/>
              <a:gd name="connsiteY1" fmla="*/ 1435642 h 2466731"/>
              <a:gd name="connsiteX2" fmla="*/ 6672004 w 7608330"/>
              <a:gd name="connsiteY2" fmla="*/ 2171 h 2466731"/>
              <a:gd name="connsiteX3" fmla="*/ 7608330 w 7608330"/>
              <a:gd name="connsiteY3" fmla="*/ 0 h 2466731"/>
              <a:gd name="connsiteX4" fmla="*/ 4290591 w 7608330"/>
              <a:gd name="connsiteY4" fmla="*/ 2454465 h 2466731"/>
              <a:gd name="connsiteX5" fmla="*/ 0 w 7608330"/>
              <a:gd name="connsiteY5" fmla="*/ 2466731 h 2466731"/>
              <a:gd name="connsiteX6" fmla="*/ 28222 w 7608330"/>
              <a:gd name="connsiteY6" fmla="*/ 1422508 h 2466731"/>
              <a:gd name="connsiteX0" fmla="*/ 28222 w 7608330"/>
              <a:gd name="connsiteY0" fmla="*/ 1422508 h 2472049"/>
              <a:gd name="connsiteX1" fmla="*/ 58344 w 7608330"/>
              <a:gd name="connsiteY1" fmla="*/ 1435642 h 2472049"/>
              <a:gd name="connsiteX2" fmla="*/ 6672004 w 7608330"/>
              <a:gd name="connsiteY2" fmla="*/ 2171 h 2472049"/>
              <a:gd name="connsiteX3" fmla="*/ 7608330 w 7608330"/>
              <a:gd name="connsiteY3" fmla="*/ 0 h 2472049"/>
              <a:gd name="connsiteX4" fmla="*/ 4272898 w 7608330"/>
              <a:gd name="connsiteY4" fmla="*/ 2472049 h 2472049"/>
              <a:gd name="connsiteX5" fmla="*/ 0 w 7608330"/>
              <a:gd name="connsiteY5" fmla="*/ 2466731 h 2472049"/>
              <a:gd name="connsiteX6" fmla="*/ 28222 w 7608330"/>
              <a:gd name="connsiteY6" fmla="*/ 1422508 h 247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8330" h="2472049">
                <a:moveTo>
                  <a:pt x="28222" y="1422508"/>
                </a:moveTo>
                <a:lnTo>
                  <a:pt x="58344" y="1435642"/>
                </a:lnTo>
                <a:cubicBezTo>
                  <a:pt x="57150" y="1432603"/>
                  <a:pt x="4381934" y="523956"/>
                  <a:pt x="6672004" y="2171"/>
                </a:cubicBezTo>
                <a:lnTo>
                  <a:pt x="7608330" y="0"/>
                </a:lnTo>
                <a:lnTo>
                  <a:pt x="4272898" y="2472049"/>
                </a:lnTo>
                <a:lnTo>
                  <a:pt x="0" y="2466731"/>
                </a:lnTo>
                <a:lnTo>
                  <a:pt x="28222" y="1422508"/>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Cube 31"/>
          <p:cNvSpPr/>
          <p:nvPr/>
        </p:nvSpPr>
        <p:spPr>
          <a:xfrm>
            <a:off x="4686015" y="2765609"/>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 name="Cube 32"/>
          <p:cNvSpPr/>
          <p:nvPr/>
        </p:nvSpPr>
        <p:spPr>
          <a:xfrm>
            <a:off x="1524000" y="1011659"/>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 name="Cube 33"/>
          <p:cNvSpPr/>
          <p:nvPr/>
        </p:nvSpPr>
        <p:spPr>
          <a:xfrm>
            <a:off x="536223" y="3344360"/>
            <a:ext cx="3725333" cy="229444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5" name="Group 34"/>
          <p:cNvGrpSpPr/>
          <p:nvPr/>
        </p:nvGrpSpPr>
        <p:grpSpPr>
          <a:xfrm>
            <a:off x="1905000" y="1773763"/>
            <a:ext cx="2870447" cy="1274237"/>
            <a:chOff x="7048962" y="4720041"/>
            <a:chExt cx="2870447" cy="1274237"/>
          </a:xfrm>
        </p:grpSpPr>
        <p:cxnSp>
          <p:nvCxnSpPr>
            <p:cNvPr id="36" name="Straight Arrow Connector 35"/>
            <p:cNvCxnSpPr>
              <a:stCxn id="37"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8" name="Text Box 5"/>
          <p:cNvSpPr txBox="1">
            <a:spLocks noChangeArrowheads="1"/>
          </p:cNvSpPr>
          <p:nvPr/>
        </p:nvSpPr>
        <p:spPr bwMode="auto">
          <a:xfrm>
            <a:off x="5410200" y="6172200"/>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Tree>
    <p:extLst>
      <p:ext uri="{BB962C8B-B14F-4D97-AF65-F5344CB8AC3E}">
        <p14:creationId xmlns:p14="http://schemas.microsoft.com/office/powerpoint/2010/main" val="405076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0"/>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animBg="1"/>
      <p:bldP spid="31" grpId="1" animBg="1"/>
      <p:bldP spid="32" grpId="0" animBg="1"/>
      <p:bldP spid="32" grpId="1" animBg="1"/>
      <p:bldP spid="33" grpId="0" animBg="1"/>
      <p:bldP spid="33" grpId="1" animBg="1"/>
      <p:bldP spid="34" grpId="0" animBg="1"/>
      <p:bldP spid="34"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E384F6-87BC-4753-A8A8-2B2BACB573A1}" type="slidenum">
              <a:rPr lang="en-US" smtClean="0">
                <a:solidFill>
                  <a:srgbClr val="003366"/>
                </a:solidFill>
              </a:rPr>
              <a:pPr/>
              <a:t>77</a:t>
            </a:fld>
            <a:endParaRPr lang="en-US" smtClean="0">
              <a:solidFill>
                <a:srgbClr val="003366"/>
              </a:solidFill>
            </a:endParaRPr>
          </a:p>
        </p:txBody>
      </p:sp>
      <p:sp>
        <p:nvSpPr>
          <p:cNvPr id="74757" name="Rectangle 2"/>
          <p:cNvSpPr>
            <a:spLocks noGrp="1" noChangeArrowheads="1"/>
          </p:cNvSpPr>
          <p:nvPr>
            <p:ph type="title"/>
          </p:nvPr>
        </p:nvSpPr>
        <p:spPr/>
        <p:txBody>
          <a:bodyPr/>
          <a:lstStyle/>
          <a:p>
            <a:pPr eaLnBrk="1" hangingPunct="1"/>
            <a:r>
              <a:rPr lang="en-US" smtClean="0"/>
              <a:t>Recognition</a:t>
            </a:r>
          </a:p>
        </p:txBody>
      </p:sp>
      <p:sp>
        <p:nvSpPr>
          <p:cNvPr id="74758" name="Rectangle 3"/>
          <p:cNvSpPr>
            <a:spLocks noGrp="1" noChangeArrowheads="1"/>
          </p:cNvSpPr>
          <p:nvPr>
            <p:ph type="body" idx="1"/>
          </p:nvPr>
        </p:nvSpPr>
        <p:spPr/>
        <p:txBody>
          <a:bodyPr/>
          <a:lstStyle/>
          <a:p>
            <a:pPr eaLnBrk="1" hangingPunct="1"/>
            <a:r>
              <a:rPr lang="en-US" sz="3200" smtClean="0"/>
              <a:t>How can different cues such as color, texture, shape, motion, etc., can be used for recognition?</a:t>
            </a:r>
          </a:p>
          <a:p>
            <a:pPr lvl="1" eaLnBrk="1" hangingPunct="1"/>
            <a:r>
              <a:rPr lang="en-US" sz="2800" smtClean="0"/>
              <a:t>Which parts of image should be recognized together?</a:t>
            </a:r>
          </a:p>
          <a:p>
            <a:pPr lvl="1" eaLnBrk="1" hangingPunct="1"/>
            <a:r>
              <a:rPr lang="en-US" sz="2800" smtClean="0"/>
              <a:t>How can objects be recognized without focusing on detail?</a:t>
            </a:r>
          </a:p>
          <a:p>
            <a:pPr lvl="1" eaLnBrk="1" hangingPunct="1"/>
            <a:r>
              <a:rPr lang="en-US" sz="2800" smtClean="0"/>
              <a:t>How can objects with many free parameters be recognized?</a:t>
            </a:r>
          </a:p>
          <a:p>
            <a:pPr lvl="1" eaLnBrk="1" hangingPunct="1"/>
            <a:r>
              <a:rPr lang="en-US" sz="2800" smtClean="0"/>
              <a:t>How do we structure very large model bases?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112337A-5135-42E5-A954-F7FF95B75483}" type="slidenum">
              <a:rPr lang="en-US" smtClean="0">
                <a:solidFill>
                  <a:srgbClr val="003366"/>
                </a:solidFill>
              </a:rPr>
              <a:pPr/>
              <a:t>78</a:t>
            </a:fld>
            <a:endParaRPr lang="en-US" smtClean="0">
              <a:solidFill>
                <a:srgbClr val="003366"/>
              </a:solidFill>
            </a:endParaRPr>
          </a:p>
        </p:txBody>
      </p:sp>
      <p:pic>
        <p:nvPicPr>
          <p:cNvPr id="757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33600"/>
            <a:ext cx="31242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600200"/>
            <a:ext cx="56007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3" name="Rectangle 4"/>
          <p:cNvSpPr>
            <a:spLocks noGrp="1" noChangeArrowheads="1"/>
          </p:cNvSpPr>
          <p:nvPr>
            <p:ph type="title"/>
          </p:nvPr>
        </p:nvSpPr>
        <p:spPr/>
        <p:txBody>
          <a:bodyPr/>
          <a:lstStyle/>
          <a:p>
            <a:pPr eaLnBrk="1" hangingPunct="1"/>
            <a:r>
              <a:rPr lang="en-US" smtClean="0"/>
              <a:t>Color</a:t>
            </a:r>
          </a:p>
        </p:txBody>
      </p:sp>
      <p:sp>
        <p:nvSpPr>
          <p:cNvPr id="7578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4973D7-49A3-44BC-A808-77BED9B59089}" type="slidenum">
              <a:rPr lang="en-US" smtClean="0">
                <a:solidFill>
                  <a:srgbClr val="003366"/>
                </a:solidFill>
              </a:rPr>
              <a:pPr/>
              <a:t>79</a:t>
            </a:fld>
            <a:endParaRPr lang="en-US" smtClean="0">
              <a:solidFill>
                <a:srgbClr val="003366"/>
              </a:solidFill>
            </a:endParaRPr>
          </a:p>
        </p:txBody>
      </p:sp>
      <p:sp>
        <p:nvSpPr>
          <p:cNvPr id="76805" name="Rectangle 2"/>
          <p:cNvSpPr>
            <a:spLocks noGrp="1" noChangeArrowheads="1"/>
          </p:cNvSpPr>
          <p:nvPr>
            <p:ph type="title"/>
          </p:nvPr>
        </p:nvSpPr>
        <p:spPr/>
        <p:txBody>
          <a:bodyPr/>
          <a:lstStyle/>
          <a:p>
            <a:pPr eaLnBrk="1" hangingPunct="1"/>
            <a:r>
              <a:rPr lang="en-US" smtClean="0"/>
              <a:t>Texture</a:t>
            </a:r>
          </a:p>
        </p:txBody>
      </p:sp>
      <p:pic>
        <p:nvPicPr>
          <p:cNvPr id="768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254125"/>
            <a:ext cx="733425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07" name="Text Box 4"/>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vision is so hard?</a:t>
            </a:r>
            <a:endParaRPr lang="en-US" dirty="0"/>
          </a:p>
        </p:txBody>
      </p:sp>
      <p:sp>
        <p:nvSpPr>
          <p:cNvPr id="3" name="Date Placeholder 2"/>
          <p:cNvSpPr>
            <a:spLocks noGrp="1"/>
          </p:cNvSpPr>
          <p:nvPr>
            <p:ph type="dt" sz="half" idx="10"/>
          </p:nvPr>
        </p:nvSpPr>
        <p:spPr/>
        <p:txBody>
          <a:bodyPr/>
          <a:lstStyle/>
          <a:p>
            <a:pPr>
              <a:defRPr/>
            </a:pPr>
            <a:r>
              <a:rPr lang="en-US" smtClean="0"/>
              <a:t>CS 484, Fall 2017</a:t>
            </a:r>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8</a:t>
            </a:fld>
            <a:endParaRPr lang="en-US"/>
          </a:p>
        </p:txBody>
      </p:sp>
      <p:pic>
        <p:nvPicPr>
          <p:cNvPr id="6" name="Picture 5"/>
          <p:cNvPicPr>
            <a:picLocks noChangeAspect="1" noChangeArrowheads="1"/>
          </p:cNvPicPr>
          <p:nvPr/>
        </p:nvPicPr>
        <p:blipFill>
          <a:blip r:embed="rId2"/>
          <a:srcRect t="1355" r="2812"/>
          <a:stretch>
            <a:fillRect/>
          </a:stretch>
        </p:blipFill>
        <p:spPr bwMode="auto">
          <a:xfrm>
            <a:off x="685800" y="1299129"/>
            <a:ext cx="3657600" cy="4435959"/>
          </a:xfrm>
          <a:prstGeom prst="rect">
            <a:avLst/>
          </a:prstGeom>
          <a:noFill/>
          <a:ln w="9525">
            <a:noFill/>
            <a:miter lim="800000"/>
            <a:headEnd/>
            <a:tailEnd/>
          </a:ln>
          <a:effectLst/>
        </p:spPr>
      </p:pic>
      <p:sp>
        <p:nvSpPr>
          <p:cNvPr id="7"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
        <p:nvSpPr>
          <p:cNvPr id="8" name="Text Box 5"/>
          <p:cNvSpPr txBox="1">
            <a:spLocks noChangeArrowheads="1"/>
          </p:cNvSpPr>
          <p:nvPr/>
        </p:nvSpPr>
        <p:spPr bwMode="auto">
          <a:xfrm>
            <a:off x="1524000" y="58213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smtClean="0">
                <a:solidFill>
                  <a:srgbClr val="003366"/>
                </a:solidFill>
              </a:rPr>
              <a:t>[</a:t>
            </a:r>
            <a:r>
              <a:rPr lang="en-GB" sz="1200" dirty="0" err="1" smtClean="0">
                <a:solidFill>
                  <a:srgbClr val="003366"/>
                </a:solidFill>
              </a:rPr>
              <a:t>Sinha</a:t>
            </a:r>
            <a:r>
              <a:rPr lang="en-GB" sz="1200" dirty="0" smtClean="0">
                <a:solidFill>
                  <a:srgbClr val="003366"/>
                </a:solidFill>
              </a:rPr>
              <a:t> and </a:t>
            </a:r>
            <a:r>
              <a:rPr lang="en-GB" sz="1200" dirty="0" err="1" smtClean="0">
                <a:solidFill>
                  <a:srgbClr val="003366"/>
                </a:solidFill>
              </a:rPr>
              <a:t>Adelson</a:t>
            </a:r>
            <a:r>
              <a:rPr lang="en-GB" sz="1200" dirty="0" smtClean="0">
                <a:solidFill>
                  <a:srgbClr val="003366"/>
                </a:solidFill>
              </a:rPr>
              <a:t> 1993]</a:t>
            </a:r>
            <a:endParaRPr lang="en-GB" sz="1200" dirty="0">
              <a:solidFill>
                <a:srgbClr val="003366"/>
              </a:solidFill>
            </a:endParaRPr>
          </a:p>
        </p:txBody>
      </p:sp>
      <p:sp>
        <p:nvSpPr>
          <p:cNvPr id="9" name="Text Box 4"/>
          <p:cNvSpPr txBox="1">
            <a:spLocks noChangeArrowheads="1"/>
          </p:cNvSpPr>
          <p:nvPr/>
        </p:nvSpPr>
        <p:spPr bwMode="auto">
          <a:xfrm>
            <a:off x="4648200" y="2667000"/>
            <a:ext cx="3254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smtClean="0">
                <a:solidFill>
                  <a:srgbClr val="003366"/>
                </a:solidFill>
              </a:rPr>
              <a:t>Ill-posed problem</a:t>
            </a:r>
            <a:endParaRPr lang="en-US" sz="2800" dirty="0">
              <a:solidFill>
                <a:srgbClr val="003366"/>
              </a:solidFill>
            </a:endParaRPr>
          </a:p>
        </p:txBody>
      </p:sp>
    </p:spTree>
    <p:extLst>
      <p:ext uri="{BB962C8B-B14F-4D97-AF65-F5344CB8AC3E}">
        <p14:creationId xmlns:p14="http://schemas.microsoft.com/office/powerpoint/2010/main" val="12464643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Color, texture, and proximity</a:t>
            </a:r>
          </a:p>
        </p:txBody>
      </p:sp>
      <p:sp>
        <p:nvSpPr>
          <p:cNvPr id="778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78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778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BCB53F2-733B-47A8-88A5-2555EFADE46F}" type="slidenum">
              <a:rPr lang="en-US" smtClean="0">
                <a:solidFill>
                  <a:srgbClr val="003366"/>
                </a:solidFill>
              </a:rPr>
              <a:pPr/>
              <a:t>80</a:t>
            </a:fld>
            <a:endParaRPr lang="en-US" smtClean="0">
              <a:solidFill>
                <a:srgbClr val="003366"/>
              </a:solidFill>
            </a:endParaRPr>
          </a:p>
        </p:txBody>
      </p:sp>
      <p:pic>
        <p:nvPicPr>
          <p:cNvPr id="778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088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88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788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E286FC-1BAD-486A-837A-11F0DC0D9B65}" type="slidenum">
              <a:rPr lang="en-US" smtClean="0">
                <a:solidFill>
                  <a:srgbClr val="003366"/>
                </a:solidFill>
              </a:rPr>
              <a:pPr/>
              <a:t>81</a:t>
            </a:fld>
            <a:endParaRPr lang="en-US" smtClean="0">
              <a:solidFill>
                <a:srgbClr val="003366"/>
              </a:solidFill>
            </a:endParaRPr>
          </a:p>
        </p:txBody>
      </p:sp>
      <p:pic>
        <p:nvPicPr>
          <p:cNvPr id="78853" name="Picture 2" descr="campusinfall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3" descr="campusinfall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5" name="Picture 4" descr="campusinfall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6" name="Picture 5" descr="arborgreens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7" name="Picture 6" descr="arborgreens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8" name="Picture 7" descr="arborgreens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9" name="Picture 8" descr="sailboat3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0" name="Picture 9" descr="sailboat3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1" name="Picture 10" descr="sailboat3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2" name="Picture 11" descr="campusinfall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3" name="Picture 12" descr="arborgreens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4" name="Picture 13" descr="9907183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6112" name="Group 32"/>
          <p:cNvGraphicFramePr>
            <a:graphicFrameLocks noGrp="1"/>
          </p:cNvGraphicFramePr>
          <p:nvPr/>
        </p:nvGraphicFramePr>
        <p:xfrm>
          <a:off x="228600" y="1143000"/>
          <a:ext cx="8382000" cy="609600"/>
        </p:xfrm>
        <a:graphic>
          <a:graphicData uri="http://schemas.openxmlformats.org/drawingml/2006/table">
            <a:tbl>
              <a:tblPr/>
              <a:tblGrid>
                <a:gridCol w="2097088"/>
                <a:gridCol w="2095500"/>
                <a:gridCol w="2093912"/>
                <a:gridCol w="2095500"/>
              </a:tblGrid>
              <a:tr h="6096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Original Images</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zh-CN" altLang="en-US" sz="1600" b="0" i="0" u="none" strike="noStrike" cap="none" normalizeH="0" baseline="0" smtClean="0">
                          <a:ln>
                            <a:noFill/>
                          </a:ln>
                          <a:solidFill>
                            <a:srgbClr val="003366"/>
                          </a:solidFill>
                          <a:effectLst/>
                          <a:latin typeface="Tahoma" pitchFamily="34" charset="0"/>
                          <a:ea typeface="SimSun" pitchFamily="2" charset="-122"/>
                        </a:rPr>
                        <a:t>   </a:t>
                      </a:r>
                      <a:r>
                        <a:rPr kumimoji="0" lang="en-US" altLang="zh-CN" sz="1600" b="0" i="0" u="none" strike="noStrike" cap="none" normalizeH="0" baseline="0" smtClean="0">
                          <a:ln>
                            <a:noFill/>
                          </a:ln>
                          <a:solidFill>
                            <a:srgbClr val="003366"/>
                          </a:solidFill>
                          <a:effectLst/>
                          <a:latin typeface="Tahoma" pitchFamily="34" charset="0"/>
                          <a:ea typeface="SimSun" pitchFamily="2" charset="-122"/>
                        </a:rPr>
                        <a:t>Color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Texture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Line Clusters</a:t>
                      </a:r>
                    </a:p>
                  </a:txBody>
                  <a:tcPr anchor="ctr" horzOverflow="overflow">
                    <a:lnL>
                      <a:noFill/>
                    </a:lnL>
                    <a:lnR cap="flat">
                      <a:noFill/>
                    </a:lnR>
                    <a:lnT cap="flat">
                      <a:noFill/>
                    </a:lnT>
                    <a:lnB cap="flat">
                      <a:noFill/>
                    </a:lnB>
                    <a:lnTlToBr>
                      <a:noFill/>
                    </a:lnTlToBr>
                    <a:lnBlToTr>
                      <a:noFill/>
                    </a:lnBlToTr>
                    <a:noFill/>
                  </a:tcPr>
                </a:tc>
              </a:tr>
            </a:tbl>
          </a:graphicData>
        </a:graphic>
      </p:graphicFrame>
      <p:sp>
        <p:nvSpPr>
          <p:cNvPr id="78870" name="Rectangle 29"/>
          <p:cNvSpPr>
            <a:spLocks noGrp="1" noChangeArrowheads="1"/>
          </p:cNvSpPr>
          <p:nvPr>
            <p:ph type="title"/>
          </p:nvPr>
        </p:nvSpPr>
        <p:spPr/>
        <p:txBody>
          <a:bodyPr/>
          <a:lstStyle/>
          <a:p>
            <a:pPr eaLnBrk="1" hangingPunct="1"/>
            <a:r>
              <a:rPr lang="en-US" smtClean="0"/>
              <a:t>Segmentation</a:t>
            </a:r>
          </a:p>
        </p:txBody>
      </p:sp>
      <p:sp>
        <p:nvSpPr>
          <p:cNvPr id="78871" name="Text Box 30"/>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808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809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B0A91A-14E7-4AAE-898A-20FF65167519}" type="slidenum">
              <a:rPr lang="en-US" smtClean="0">
                <a:solidFill>
                  <a:srgbClr val="003366"/>
                </a:solidFill>
              </a:rPr>
              <a:pPr/>
              <a:t>82</a:t>
            </a:fld>
            <a:endParaRPr lang="en-US" smtClean="0">
              <a:solidFill>
                <a:srgbClr val="003366"/>
              </a:solidFill>
            </a:endParaRPr>
          </a:p>
        </p:txBody>
      </p:sp>
      <p:sp>
        <p:nvSpPr>
          <p:cNvPr id="80901" name="Rectangle 2"/>
          <p:cNvSpPr>
            <a:spLocks noGrp="1" noChangeArrowheads="1"/>
          </p:cNvSpPr>
          <p:nvPr>
            <p:ph type="title"/>
          </p:nvPr>
        </p:nvSpPr>
        <p:spPr/>
        <p:txBody>
          <a:bodyPr/>
          <a:lstStyle/>
          <a:p>
            <a:pPr eaLnBrk="1" hangingPunct="1"/>
            <a:r>
              <a:rPr lang="en-US" smtClean="0"/>
              <a:t>Shape</a:t>
            </a:r>
          </a:p>
        </p:txBody>
      </p:sp>
      <p:pic>
        <p:nvPicPr>
          <p:cNvPr id="8090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07950" y="1371600"/>
            <a:ext cx="415925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4343400" y="2362200"/>
            <a:ext cx="47625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5"/>
          <p:cNvSpPr txBox="1">
            <a:spLocks noChangeArrowheads="1"/>
          </p:cNvSpPr>
          <p:nvPr/>
        </p:nvSpPr>
        <p:spPr bwMode="auto">
          <a:xfrm>
            <a:off x="762000" y="6019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Model database</a:t>
            </a:r>
          </a:p>
        </p:txBody>
      </p:sp>
      <p:sp>
        <p:nvSpPr>
          <p:cNvPr id="80905" name="Text Box 6"/>
          <p:cNvSpPr txBox="1">
            <a:spLocks noChangeArrowheads="1"/>
          </p:cNvSpPr>
          <p:nvPr/>
        </p:nvSpPr>
        <p:spPr bwMode="auto">
          <a:xfrm>
            <a:off x="5486400" y="495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Recognized objects</a:t>
            </a:r>
          </a:p>
        </p:txBody>
      </p:sp>
      <p:sp>
        <p:nvSpPr>
          <p:cNvPr id="80906" name="Text Box 7"/>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7C36030-2075-43A3-A662-DC7A50469D5E}" type="slidenum">
              <a:rPr lang="en-US" smtClean="0">
                <a:solidFill>
                  <a:srgbClr val="003366"/>
                </a:solidFill>
              </a:rPr>
              <a:pPr/>
              <a:t>83</a:t>
            </a:fld>
            <a:endParaRPr lang="en-US" smtClean="0">
              <a:solidFill>
                <a:srgbClr val="003366"/>
              </a:solidFill>
            </a:endParaRPr>
          </a:p>
        </p:txBody>
      </p:sp>
      <p:sp>
        <p:nvSpPr>
          <p:cNvPr id="81925" name="Rectangle 2"/>
          <p:cNvSpPr>
            <a:spLocks noGrp="1" noChangeArrowheads="1"/>
          </p:cNvSpPr>
          <p:nvPr>
            <p:ph type="title"/>
          </p:nvPr>
        </p:nvSpPr>
        <p:spPr/>
        <p:txBody>
          <a:bodyPr/>
          <a:lstStyle/>
          <a:p>
            <a:pPr eaLnBrk="1" hangingPunct="1"/>
            <a:r>
              <a:rPr lang="en-US" smtClean="0"/>
              <a:t>Motion</a:t>
            </a:r>
          </a:p>
        </p:txBody>
      </p:sp>
      <p:pic>
        <p:nvPicPr>
          <p:cNvPr id="81926"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524000"/>
            <a:ext cx="65024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2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880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880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384326D-01A8-4B13-853A-C4FD07E4377D}" type="slidenum">
              <a:rPr lang="en-US" smtClean="0">
                <a:solidFill>
                  <a:srgbClr val="003366"/>
                </a:solidFill>
              </a:rPr>
              <a:pPr/>
              <a:t>84</a:t>
            </a:fld>
            <a:endParaRPr lang="en-US" smtClean="0">
              <a:solidFill>
                <a:srgbClr val="003366"/>
              </a:solidFill>
            </a:endParaRPr>
          </a:p>
        </p:txBody>
      </p:sp>
      <p:pic>
        <p:nvPicPr>
          <p:cNvPr id="880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1600200"/>
            <a:ext cx="78136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8070" name="Rectangle 3"/>
          <p:cNvSpPr>
            <a:spLocks noGrp="1" noChangeArrowheads="1"/>
          </p:cNvSpPr>
          <p:nvPr>
            <p:ph type="title"/>
          </p:nvPr>
        </p:nvSpPr>
        <p:spPr/>
        <p:txBody>
          <a:bodyPr/>
          <a:lstStyle/>
          <a:p>
            <a:pPr eaLnBrk="1" hangingPunct="1"/>
            <a:r>
              <a:rPr lang="en-US" smtClean="0"/>
              <a:t>Parts and relations</a:t>
            </a:r>
          </a:p>
        </p:txBody>
      </p:sp>
      <p:sp>
        <p:nvSpPr>
          <p:cNvPr id="88071"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890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890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4F28E9F-B578-4A8D-BD9E-F6BC8930D342}" type="slidenum">
              <a:rPr lang="en-US" smtClean="0">
                <a:solidFill>
                  <a:srgbClr val="003366"/>
                </a:solidFill>
              </a:rPr>
              <a:pPr/>
              <a:t>85</a:t>
            </a:fld>
            <a:endParaRPr lang="en-US" smtClean="0">
              <a:solidFill>
                <a:srgbClr val="003366"/>
              </a:solidFill>
            </a:endParaRPr>
          </a:p>
        </p:txBody>
      </p:sp>
      <p:pic>
        <p:nvPicPr>
          <p:cNvPr id="890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71600"/>
            <a:ext cx="8353425"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9094" name="Rectangle 3"/>
          <p:cNvSpPr>
            <a:spLocks noGrp="1" noChangeArrowheads="1"/>
          </p:cNvSpPr>
          <p:nvPr>
            <p:ph type="title"/>
          </p:nvPr>
        </p:nvSpPr>
        <p:spPr/>
        <p:txBody>
          <a:bodyPr/>
          <a:lstStyle/>
          <a:p>
            <a:pPr eaLnBrk="1" hangingPunct="1"/>
            <a:r>
              <a:rPr lang="en-US" smtClean="0"/>
              <a:t>Parts and relations</a:t>
            </a:r>
          </a:p>
        </p:txBody>
      </p:sp>
      <p:sp>
        <p:nvSpPr>
          <p:cNvPr id="89095"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921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92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D3AC28-665E-49BE-A077-1812D8C9625B}" type="slidenum">
              <a:rPr lang="en-US" smtClean="0">
                <a:solidFill>
                  <a:srgbClr val="003366"/>
                </a:solidFill>
              </a:rPr>
              <a:pPr/>
              <a:t>86</a:t>
            </a:fld>
            <a:endParaRPr lang="en-US" smtClean="0">
              <a:solidFill>
                <a:srgbClr val="003366"/>
              </a:solidFill>
            </a:endParaRPr>
          </a:p>
        </p:txBody>
      </p:sp>
      <p:sp>
        <p:nvSpPr>
          <p:cNvPr id="92165" name="Rectangle 2"/>
          <p:cNvSpPr>
            <a:spLocks noGrp="1" noChangeArrowheads="1"/>
          </p:cNvSpPr>
          <p:nvPr>
            <p:ph type="title"/>
          </p:nvPr>
        </p:nvSpPr>
        <p:spPr/>
        <p:txBody>
          <a:bodyPr/>
          <a:lstStyle/>
          <a:p>
            <a:pPr eaLnBrk="1" hangingPunct="1"/>
            <a:r>
              <a:rPr lang="en-US" smtClean="0"/>
              <a:t>Context</a:t>
            </a:r>
          </a:p>
        </p:txBody>
      </p:sp>
      <p:pic>
        <p:nvPicPr>
          <p:cNvPr id="921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0"/>
            <a:ext cx="146685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657600"/>
            <a:ext cx="2582863"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38300"/>
            <a:ext cx="9636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6"/>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931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931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C3F0F5-401C-4CC8-94B5-E5ED1AA7A852}" type="slidenum">
              <a:rPr lang="en-US" smtClean="0">
                <a:solidFill>
                  <a:srgbClr val="003366"/>
                </a:solidFill>
              </a:rPr>
              <a:pPr/>
              <a:t>87</a:t>
            </a:fld>
            <a:endParaRPr lang="en-US" smtClean="0">
              <a:solidFill>
                <a:srgbClr val="003366"/>
              </a:solidFill>
            </a:endParaRPr>
          </a:p>
        </p:txBody>
      </p:sp>
      <p:sp>
        <p:nvSpPr>
          <p:cNvPr id="93189" name="Rectangle 2"/>
          <p:cNvSpPr>
            <a:spLocks noGrp="1" noChangeArrowheads="1"/>
          </p:cNvSpPr>
          <p:nvPr>
            <p:ph type="title"/>
          </p:nvPr>
        </p:nvSpPr>
        <p:spPr/>
        <p:txBody>
          <a:bodyPr/>
          <a:lstStyle/>
          <a:p>
            <a:pPr eaLnBrk="1" hangingPunct="1"/>
            <a:r>
              <a:rPr lang="en-US" smtClean="0"/>
              <a:t>Context</a:t>
            </a:r>
          </a:p>
        </p:txBody>
      </p:sp>
      <p:pic>
        <p:nvPicPr>
          <p:cNvPr id="931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838" y="1223963"/>
            <a:ext cx="5138737"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 Box 4"/>
          <p:cNvSpPr txBox="1">
            <a:spLocks noChangeArrowheads="1"/>
          </p:cNvSpPr>
          <p:nvPr/>
        </p:nvSpPr>
        <p:spPr bwMode="auto">
          <a:xfrm>
            <a:off x="5410200" y="5867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a:t>
            </a:r>
            <a:br>
              <a:rPr lang="en-GB" sz="1200">
                <a:solidFill>
                  <a:srgbClr val="003366"/>
                </a:solidFill>
              </a:rPr>
            </a:br>
            <a:r>
              <a:rPr lang="en-GB" sz="1200">
                <a:solidFill>
                  <a:srgbClr val="003366"/>
                </a:solidFill>
              </a:rPr>
              <a:t>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942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A6A12E4-DDC3-4243-B290-E3826C55A6DB}" type="slidenum">
              <a:rPr lang="en-US" smtClean="0">
                <a:solidFill>
                  <a:srgbClr val="003366"/>
                </a:solidFill>
              </a:rPr>
              <a:pPr/>
              <a:t>88</a:t>
            </a:fld>
            <a:endParaRPr lang="en-US" smtClean="0">
              <a:solidFill>
                <a:srgbClr val="003366"/>
              </a:solidFill>
            </a:endParaRPr>
          </a:p>
        </p:txBody>
      </p:sp>
      <p:sp>
        <p:nvSpPr>
          <p:cNvPr id="94213" name="Rectangle 2"/>
          <p:cNvSpPr>
            <a:spLocks noGrp="1" noChangeArrowheads="1"/>
          </p:cNvSpPr>
          <p:nvPr>
            <p:ph type="title"/>
          </p:nvPr>
        </p:nvSpPr>
        <p:spPr/>
        <p:txBody>
          <a:bodyPr/>
          <a:lstStyle/>
          <a:p>
            <a:pPr eaLnBrk="1" hangingPunct="1"/>
            <a:r>
              <a:rPr lang="en-US" smtClean="0"/>
              <a:t>Stages of computer vision</a:t>
            </a:r>
          </a:p>
        </p:txBody>
      </p:sp>
      <p:sp>
        <p:nvSpPr>
          <p:cNvPr id="83971" name="Rectangle 3"/>
          <p:cNvSpPr>
            <a:spLocks noGrp="1" noChangeArrowheads="1"/>
          </p:cNvSpPr>
          <p:nvPr>
            <p:ph type="body" idx="1"/>
          </p:nvPr>
        </p:nvSpPr>
        <p:spPr/>
        <p:txBody>
          <a:bodyPr/>
          <a:lstStyle/>
          <a:p>
            <a:pPr eaLnBrk="1" hangingPunct="1"/>
            <a:r>
              <a:rPr lang="en-US" sz="3200" dirty="0" smtClean="0"/>
              <a:t>Low-level</a:t>
            </a:r>
            <a:endParaRPr lang="tr-TR" sz="3200" dirty="0" smtClean="0"/>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image</a:t>
            </a:r>
          </a:p>
          <a:p>
            <a:pPr eaLnBrk="1" hangingPunct="1"/>
            <a:endParaRPr lang="tr-TR" sz="3200" dirty="0" smtClean="0">
              <a:sym typeface="Wingdings" pitchFamily="2" charset="2"/>
            </a:endParaRPr>
          </a:p>
          <a:p>
            <a:pPr eaLnBrk="1" hangingPunct="1"/>
            <a:r>
              <a:rPr lang="en-US" sz="3200" dirty="0" smtClean="0"/>
              <a:t>M</a:t>
            </a:r>
            <a:r>
              <a:rPr lang="tr-TR" sz="3200" dirty="0" smtClean="0"/>
              <a:t>id-level</a:t>
            </a:r>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features / attributes</a:t>
            </a:r>
          </a:p>
          <a:p>
            <a:pPr eaLnBrk="1" hangingPunct="1"/>
            <a:endParaRPr lang="en-US" sz="3200" dirty="0" smtClean="0">
              <a:sym typeface="Wingdings" pitchFamily="2" charset="2"/>
            </a:endParaRPr>
          </a:p>
          <a:p>
            <a:pPr eaLnBrk="1" hangingPunct="1"/>
            <a:r>
              <a:rPr lang="en-US" sz="3200" dirty="0" smtClean="0"/>
              <a:t>H</a:t>
            </a:r>
            <a:r>
              <a:rPr lang="tr-TR" sz="3200" dirty="0" smtClean="0"/>
              <a:t>igh-level</a:t>
            </a:r>
          </a:p>
          <a:p>
            <a:pPr lvl="2" eaLnBrk="1" hangingPunct="1">
              <a:buFont typeface="Wingdings" pitchFamily="2" charset="2"/>
              <a:buNone/>
            </a:pPr>
            <a:r>
              <a:rPr lang="en-US" sz="2400" dirty="0" smtClean="0"/>
              <a:t>features</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“making sense”, recognition</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962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D7086-48BD-43DD-8842-E9F050CDDB18}" type="slidenum">
              <a:rPr lang="en-US" smtClean="0">
                <a:solidFill>
                  <a:srgbClr val="003366"/>
                </a:solidFill>
              </a:rPr>
              <a:pPr/>
              <a:t>89</a:t>
            </a:fld>
            <a:endParaRPr lang="en-US" smtClean="0">
              <a:solidFill>
                <a:srgbClr val="003366"/>
              </a:solidFill>
            </a:endParaRPr>
          </a:p>
        </p:txBody>
      </p:sp>
      <p:pic>
        <p:nvPicPr>
          <p:cNvPr id="96261" name="Picture 2" descr="yiw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3"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90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4"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10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5" descr="yiwife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100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Line 6"/>
          <p:cNvSpPr>
            <a:spLocks noChangeShapeType="1"/>
          </p:cNvSpPr>
          <p:nvPr/>
        </p:nvSpPr>
        <p:spPr bwMode="auto">
          <a:xfrm>
            <a:off x="4191000" y="21336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6" name="Text Box 7"/>
          <p:cNvSpPr txBox="1">
            <a:spLocks noChangeArrowheads="1"/>
          </p:cNvSpPr>
          <p:nvPr/>
        </p:nvSpPr>
        <p:spPr bwMode="auto">
          <a:xfrm>
            <a:off x="4191000" y="16764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Canny</a:t>
            </a:r>
          </a:p>
        </p:txBody>
      </p:sp>
      <p:sp>
        <p:nvSpPr>
          <p:cNvPr id="96267" name="Line 8"/>
          <p:cNvSpPr>
            <a:spLocks noChangeShapeType="1"/>
          </p:cNvSpPr>
          <p:nvPr/>
        </p:nvSpPr>
        <p:spPr bwMode="auto">
          <a:xfrm>
            <a:off x="4114800" y="50292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8" name="Text Box 9"/>
          <p:cNvSpPr txBox="1">
            <a:spLocks noChangeArrowheads="1"/>
          </p:cNvSpPr>
          <p:nvPr/>
        </p:nvSpPr>
        <p:spPr bwMode="auto">
          <a:xfrm>
            <a:off x="4191000" y="45720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ORT</a:t>
            </a:r>
          </a:p>
        </p:txBody>
      </p:sp>
      <p:sp>
        <p:nvSpPr>
          <p:cNvPr id="96269" name="Text Box 10"/>
          <p:cNvSpPr txBox="1">
            <a:spLocks noChangeArrowheads="1"/>
          </p:cNvSpPr>
          <p:nvPr/>
        </p:nvSpPr>
        <p:spPr bwMode="auto">
          <a:xfrm>
            <a:off x="1765300" y="30622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image</a:t>
            </a:r>
          </a:p>
        </p:txBody>
      </p:sp>
      <p:sp>
        <p:nvSpPr>
          <p:cNvPr id="96270" name="Text Box 11"/>
          <p:cNvSpPr txBox="1">
            <a:spLocks noChangeArrowheads="1"/>
          </p:cNvSpPr>
          <p:nvPr/>
        </p:nvSpPr>
        <p:spPr bwMode="auto">
          <a:xfrm>
            <a:off x="6019800" y="3162300"/>
            <a:ext cx="123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1" name="Text Box 12"/>
          <p:cNvSpPr txBox="1">
            <a:spLocks noChangeArrowheads="1"/>
          </p:cNvSpPr>
          <p:nvPr/>
        </p:nvSpPr>
        <p:spPr bwMode="auto">
          <a:xfrm>
            <a:off x="1828800" y="5967413"/>
            <a:ext cx="1597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2" name="Text Box 13"/>
          <p:cNvSpPr txBox="1">
            <a:spLocks noChangeArrowheads="1"/>
          </p:cNvSpPr>
          <p:nvPr/>
        </p:nvSpPr>
        <p:spPr bwMode="auto">
          <a:xfrm>
            <a:off x="5181600" y="5967413"/>
            <a:ext cx="300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circular arcs and line segments</a:t>
            </a:r>
          </a:p>
        </p:txBody>
      </p:sp>
      <p:sp>
        <p:nvSpPr>
          <p:cNvPr id="96273" name="Line 14"/>
          <p:cNvSpPr>
            <a:spLocks noChangeShapeType="1"/>
          </p:cNvSpPr>
          <p:nvPr/>
        </p:nvSpPr>
        <p:spPr bwMode="auto">
          <a:xfrm>
            <a:off x="4495800" y="5029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74" name="Text Box 15"/>
          <p:cNvSpPr txBox="1">
            <a:spLocks noChangeArrowheads="1"/>
          </p:cNvSpPr>
          <p:nvPr/>
        </p:nvSpPr>
        <p:spPr bwMode="auto">
          <a:xfrm>
            <a:off x="4017963" y="54483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6275" name="Rectangle 16"/>
          <p:cNvSpPr>
            <a:spLocks noGrp="1" noChangeArrowheads="1"/>
          </p:cNvSpPr>
          <p:nvPr>
            <p:ph type="title"/>
          </p:nvPr>
        </p:nvSpPr>
        <p:spPr>
          <a:xfrm>
            <a:off x="457200" y="152400"/>
            <a:ext cx="8229600" cy="868363"/>
          </a:xfrm>
        </p:spPr>
        <p:txBody>
          <a:bodyPr/>
          <a:lstStyle/>
          <a:p>
            <a:pPr eaLnBrk="1" hangingPunct="1"/>
            <a:r>
              <a:rPr lang="tr-TR" smtClean="0"/>
              <a:t>Low-level</a:t>
            </a:r>
            <a:endParaRPr lang="en-US" smtClean="0"/>
          </a:p>
        </p:txBody>
      </p:sp>
      <p:sp>
        <p:nvSpPr>
          <p:cNvPr id="96276" name="Rectangle 17"/>
          <p:cNvSpPr>
            <a:spLocks noChangeArrowheads="1"/>
          </p:cNvSpPr>
          <p:nvPr/>
        </p:nvSpPr>
        <p:spPr bwMode="auto">
          <a:xfrm>
            <a:off x="457200" y="32004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tr-TR" sz="4000">
                <a:solidFill>
                  <a:srgbClr val="990000"/>
                </a:solidFill>
              </a:rPr>
              <a:t>Mid-level</a:t>
            </a:r>
            <a:endParaRPr lang="en-US" sz="4000">
              <a:solidFill>
                <a:srgbClr val="990000"/>
              </a:solidFill>
            </a:endParaRPr>
          </a:p>
        </p:txBody>
      </p:sp>
      <p:sp>
        <p:nvSpPr>
          <p:cNvPr id="96277" name="Text Box 18"/>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758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675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34F681-F9DD-423A-9859-53050F0B86B4}" type="slidenum">
              <a:rPr lang="en-US" smtClean="0">
                <a:solidFill>
                  <a:srgbClr val="003366"/>
                </a:solidFill>
              </a:rPr>
              <a:pPr/>
              <a:t>9</a:t>
            </a:fld>
            <a:endParaRPr lang="en-US" smtClean="0">
              <a:solidFill>
                <a:srgbClr val="003366"/>
              </a:solidFill>
            </a:endParaRPr>
          </a:p>
        </p:txBody>
      </p:sp>
      <p:pic>
        <p:nvPicPr>
          <p:cNvPr id="67589" name="Picture 2" descr="mad_head_2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descr="head_nite_2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4" descr="head_night_225"/>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5"/>
          <p:cNvSpPr txBox="1">
            <a:spLocks noChangeArrowheads="1"/>
          </p:cNvSpPr>
          <p:nvPr/>
        </p:nvSpPr>
        <p:spPr bwMode="auto">
          <a:xfrm>
            <a:off x="98425" y="106363"/>
            <a:ext cx="6229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6600"/>
                </a:solidFill>
                <a:latin typeface="Arial" charset="0"/>
              </a:rPr>
              <a:t>Challenges 1: view point variation</a:t>
            </a:r>
          </a:p>
        </p:txBody>
      </p:sp>
      <p:sp>
        <p:nvSpPr>
          <p:cNvPr id="67593" name="Text Box 6"/>
          <p:cNvSpPr txBox="1">
            <a:spLocks noChangeArrowheads="1"/>
          </p:cNvSpPr>
          <p:nvPr/>
        </p:nvSpPr>
        <p:spPr bwMode="auto">
          <a:xfrm>
            <a:off x="250825" y="5373688"/>
            <a:ext cx="2686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000000"/>
                </a:solidFill>
                <a:latin typeface="Arial" charset="0"/>
              </a:rPr>
              <a:t>Michelangelo 1475-1564</a:t>
            </a:r>
          </a:p>
        </p:txBody>
      </p:sp>
      <p:sp>
        <p:nvSpPr>
          <p:cNvPr id="6759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31784080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972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972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220CEC8-9EAC-46DD-8294-04496577659B}" type="slidenum">
              <a:rPr lang="en-US" smtClean="0">
                <a:solidFill>
                  <a:srgbClr val="003366"/>
                </a:solidFill>
              </a:rPr>
              <a:pPr/>
              <a:t>90</a:t>
            </a:fld>
            <a:endParaRPr lang="en-US" smtClean="0">
              <a:solidFill>
                <a:srgbClr val="003366"/>
              </a:solidFill>
            </a:endParaRPr>
          </a:p>
        </p:txBody>
      </p:sp>
      <p:pic>
        <p:nvPicPr>
          <p:cNvPr id="97285" name="Picture 2" descr="suza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3" descr="suz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74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Line 4"/>
          <p:cNvSpPr>
            <a:spLocks noChangeShapeType="1"/>
          </p:cNvSpPr>
          <p:nvPr/>
        </p:nvSpPr>
        <p:spPr bwMode="auto">
          <a:xfrm>
            <a:off x="4038600" y="39624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88" name="Text Box 5"/>
          <p:cNvSpPr txBox="1">
            <a:spLocks noChangeArrowheads="1"/>
          </p:cNvSpPr>
          <p:nvPr/>
        </p:nvSpPr>
        <p:spPr bwMode="auto">
          <a:xfrm>
            <a:off x="4038600" y="1905000"/>
            <a:ext cx="108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K-means</a:t>
            </a:r>
          </a:p>
          <a:p>
            <a:pPr algn="ctr" eaLnBrk="1" hangingPunct="1"/>
            <a:r>
              <a:rPr lang="en-US">
                <a:latin typeface="Times New Roman" pitchFamily="18" charset="0"/>
              </a:rPr>
              <a:t>clustering</a:t>
            </a:r>
          </a:p>
        </p:txBody>
      </p:sp>
      <p:sp>
        <p:nvSpPr>
          <p:cNvPr id="97289" name="Text Box 6"/>
          <p:cNvSpPr txBox="1">
            <a:spLocks noChangeArrowheads="1"/>
          </p:cNvSpPr>
          <p:nvPr/>
        </p:nvSpPr>
        <p:spPr bwMode="auto">
          <a:xfrm>
            <a:off x="1390650" y="4648200"/>
            <a:ext cx="203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color image</a:t>
            </a:r>
          </a:p>
        </p:txBody>
      </p:sp>
      <p:sp>
        <p:nvSpPr>
          <p:cNvPr id="97290" name="Text Box 7"/>
          <p:cNvSpPr txBox="1">
            <a:spLocks noChangeArrowheads="1"/>
          </p:cNvSpPr>
          <p:nvPr/>
        </p:nvSpPr>
        <p:spPr bwMode="auto">
          <a:xfrm>
            <a:off x="5318125" y="4572000"/>
            <a:ext cx="2959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regions of homogeneous color</a:t>
            </a:r>
          </a:p>
        </p:txBody>
      </p:sp>
      <p:sp>
        <p:nvSpPr>
          <p:cNvPr id="97291" name="Text Box 8"/>
          <p:cNvSpPr txBox="1">
            <a:spLocks noChangeArrowheads="1"/>
          </p:cNvSpPr>
          <p:nvPr/>
        </p:nvSpPr>
        <p:spPr bwMode="auto">
          <a:xfrm>
            <a:off x="3962400" y="2590800"/>
            <a:ext cx="1358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(followed by</a:t>
            </a:r>
          </a:p>
          <a:p>
            <a:pPr algn="ctr" eaLnBrk="1" hangingPunct="1"/>
            <a:r>
              <a:rPr lang="en-US">
                <a:latin typeface="Times New Roman" pitchFamily="18" charset="0"/>
              </a:rPr>
              <a:t>connected</a:t>
            </a:r>
          </a:p>
          <a:p>
            <a:pPr algn="ctr" eaLnBrk="1" hangingPunct="1"/>
            <a:r>
              <a:rPr lang="en-US">
                <a:latin typeface="Times New Roman" pitchFamily="18" charset="0"/>
              </a:rPr>
              <a:t>component</a:t>
            </a:r>
          </a:p>
          <a:p>
            <a:pPr algn="ctr" eaLnBrk="1" hangingPunct="1"/>
            <a:r>
              <a:rPr lang="en-US">
                <a:latin typeface="Times New Roman" pitchFamily="18" charset="0"/>
              </a:rPr>
              <a:t>analysis)</a:t>
            </a:r>
          </a:p>
        </p:txBody>
      </p:sp>
      <p:sp>
        <p:nvSpPr>
          <p:cNvPr id="97292" name="Line 9"/>
          <p:cNvSpPr>
            <a:spLocks noChangeShapeType="1"/>
          </p:cNvSpPr>
          <p:nvPr/>
        </p:nvSpPr>
        <p:spPr bwMode="auto">
          <a:xfrm>
            <a:off x="4495800" y="39624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93" name="Text Box 10"/>
          <p:cNvSpPr txBox="1">
            <a:spLocks noChangeArrowheads="1"/>
          </p:cNvSpPr>
          <p:nvPr/>
        </p:nvSpPr>
        <p:spPr bwMode="auto">
          <a:xfrm>
            <a:off x="4033838" y="51816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7294" name="Rectangle 11"/>
          <p:cNvSpPr>
            <a:spLocks noGrp="1" noChangeArrowheads="1"/>
          </p:cNvSpPr>
          <p:nvPr>
            <p:ph type="title"/>
          </p:nvPr>
        </p:nvSpPr>
        <p:spPr/>
        <p:txBody>
          <a:bodyPr/>
          <a:lstStyle/>
          <a:p>
            <a:pPr eaLnBrk="1" hangingPunct="1"/>
            <a:r>
              <a:rPr lang="tr-TR" smtClean="0"/>
              <a:t>Mid-level</a:t>
            </a:r>
            <a:endParaRPr lang="en-US" smtClean="0"/>
          </a:p>
        </p:txBody>
      </p:sp>
      <p:sp>
        <p:nvSpPr>
          <p:cNvPr id="97295" name="Text Box 12"/>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983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a:solidFill>
                <a:srgbClr val="003366"/>
              </a:solidFill>
            </a:endParaRPr>
          </a:p>
        </p:txBody>
      </p:sp>
      <p:sp>
        <p:nvSpPr>
          <p:cNvPr id="983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43E02FA-9A5E-4F5F-AE42-598EC1AEB258}" type="slidenum">
              <a:rPr lang="en-US" smtClean="0">
                <a:solidFill>
                  <a:srgbClr val="003366"/>
                </a:solidFill>
              </a:rPr>
              <a:pPr/>
              <a:t>91</a:t>
            </a:fld>
            <a:endParaRPr lang="en-US" smtClean="0">
              <a:solidFill>
                <a:srgbClr val="003366"/>
              </a:solidFill>
            </a:endParaRPr>
          </a:p>
        </p:txBody>
      </p:sp>
      <p:pic>
        <p:nvPicPr>
          <p:cNvPr id="98309" name="Picture 2" descr="bos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97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3" descr="boston1"/>
          <p:cNvPicPr>
            <a:picLocks noChangeAspect="1" noChangeArrowheads="1"/>
          </p:cNvPicPr>
          <p:nvPr/>
        </p:nvPicPr>
        <p:blipFill>
          <a:blip r:embed="rId3">
            <a:extLst>
              <a:ext uri="{28A0092B-C50C-407E-A947-70E740481C1C}">
                <a14:useLocalDpi xmlns:a14="http://schemas.microsoft.com/office/drawing/2010/main" val="0"/>
              </a:ext>
            </a:extLst>
          </a:blip>
          <a:srcRect b="34782"/>
          <a:stretch>
            <a:fillRect/>
          </a:stretch>
        </p:blipFill>
        <p:spPr bwMode="auto">
          <a:xfrm>
            <a:off x="1371600" y="4152900"/>
            <a:ext cx="3505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Line 4"/>
          <p:cNvSpPr>
            <a:spLocks noChangeShapeType="1"/>
          </p:cNvSpPr>
          <p:nvPr/>
        </p:nvSpPr>
        <p:spPr bwMode="auto">
          <a:xfrm>
            <a:off x="5105400" y="27051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2" name="Text Box 5"/>
          <p:cNvSpPr txBox="1">
            <a:spLocks noChangeArrowheads="1"/>
          </p:cNvSpPr>
          <p:nvPr/>
        </p:nvSpPr>
        <p:spPr bwMode="auto">
          <a:xfrm>
            <a:off x="6248400" y="2476500"/>
            <a:ext cx="15875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Times New Roman" pitchFamily="18" charset="0"/>
              </a:rPr>
              <a:t>edge image</a:t>
            </a:r>
          </a:p>
        </p:txBody>
      </p:sp>
      <p:sp>
        <p:nvSpPr>
          <p:cNvPr id="98313" name="Line 6"/>
          <p:cNvSpPr>
            <a:spLocks noChangeShapeType="1"/>
          </p:cNvSpPr>
          <p:nvPr/>
        </p:nvSpPr>
        <p:spPr bwMode="auto">
          <a:xfrm>
            <a:off x="7010400" y="32385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4" name="Text Box 7"/>
          <p:cNvSpPr txBox="1">
            <a:spLocks noChangeArrowheads="1"/>
          </p:cNvSpPr>
          <p:nvPr/>
        </p:nvSpPr>
        <p:spPr bwMode="auto">
          <a:xfrm>
            <a:off x="6167438" y="4457700"/>
            <a:ext cx="165576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a:latin typeface="Times New Roman" pitchFamily="18" charset="0"/>
              </a:rPr>
              <a:t>consistent</a:t>
            </a:r>
          </a:p>
          <a:p>
            <a:pPr algn="ctr" eaLnBrk="1" hangingPunct="1"/>
            <a:r>
              <a:rPr lang="en-US" sz="2400">
                <a:latin typeface="Times New Roman" pitchFamily="18" charset="0"/>
              </a:rPr>
              <a:t>line clusters</a:t>
            </a:r>
          </a:p>
        </p:txBody>
      </p:sp>
      <p:sp>
        <p:nvSpPr>
          <p:cNvPr id="98315" name="Line 8"/>
          <p:cNvSpPr>
            <a:spLocks noChangeShapeType="1"/>
          </p:cNvSpPr>
          <p:nvPr/>
        </p:nvSpPr>
        <p:spPr bwMode="auto">
          <a:xfrm flipH="1">
            <a:off x="5029200" y="48387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6" name="Text Box 9"/>
          <p:cNvSpPr txBox="1">
            <a:spLocks noChangeArrowheads="1"/>
          </p:cNvSpPr>
          <p:nvPr/>
        </p:nvSpPr>
        <p:spPr bwMode="auto">
          <a:xfrm>
            <a:off x="5029200" y="21717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low-level</a:t>
            </a:r>
          </a:p>
        </p:txBody>
      </p:sp>
      <p:sp>
        <p:nvSpPr>
          <p:cNvPr id="98317" name="Text Box 10"/>
          <p:cNvSpPr txBox="1">
            <a:spLocks noChangeArrowheads="1"/>
          </p:cNvSpPr>
          <p:nvPr/>
        </p:nvSpPr>
        <p:spPr bwMode="auto">
          <a:xfrm>
            <a:off x="7223125" y="3429000"/>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mid-level</a:t>
            </a:r>
          </a:p>
        </p:txBody>
      </p:sp>
      <p:sp>
        <p:nvSpPr>
          <p:cNvPr id="98318" name="Text Box 11"/>
          <p:cNvSpPr txBox="1">
            <a:spLocks noChangeArrowheads="1"/>
          </p:cNvSpPr>
          <p:nvPr/>
        </p:nvSpPr>
        <p:spPr bwMode="auto">
          <a:xfrm>
            <a:off x="5013325" y="4953000"/>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high-level</a:t>
            </a:r>
          </a:p>
        </p:txBody>
      </p:sp>
      <p:sp>
        <p:nvSpPr>
          <p:cNvPr id="98319" name="Rectangle 12"/>
          <p:cNvSpPr>
            <a:spLocks noGrp="1" noChangeArrowheads="1"/>
          </p:cNvSpPr>
          <p:nvPr>
            <p:ph type="title"/>
          </p:nvPr>
        </p:nvSpPr>
        <p:spPr/>
        <p:txBody>
          <a:bodyPr/>
          <a:lstStyle/>
          <a:p>
            <a:pPr eaLnBrk="1" hangingPunct="1"/>
            <a:r>
              <a:rPr lang="tr-TR" smtClean="0"/>
              <a:t>Low-</a:t>
            </a:r>
            <a:r>
              <a:rPr lang="en-US" smtClean="0"/>
              <a:t>level</a:t>
            </a:r>
            <a:r>
              <a:rPr lang="tr-TR" smtClean="0"/>
              <a:t> to high-level</a:t>
            </a:r>
            <a:endParaRPr lang="en-US" smtClean="0"/>
          </a:p>
        </p:txBody>
      </p:sp>
      <p:sp>
        <p:nvSpPr>
          <p:cNvPr id="98320" name="Text Box 13"/>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2017</a:t>
            </a:r>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92</a:t>
            </a:fld>
            <a:endParaRPr lang="en-US"/>
          </a:p>
        </p:txBody>
      </p:sp>
      <p:grpSp>
        <p:nvGrpSpPr>
          <p:cNvPr id="6" name="Group 5"/>
          <p:cNvGrpSpPr/>
          <p:nvPr/>
        </p:nvGrpSpPr>
        <p:grpSpPr>
          <a:xfrm>
            <a:off x="152400" y="1115497"/>
            <a:ext cx="8815771" cy="5361504"/>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026449"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Verification</a:t>
              </a:r>
              <a:endParaRPr lang="en-US" sz="2400" dirty="0">
                <a:latin typeface="Arial Rounded MT Bold"/>
                <a:cs typeface="Arial Rounded MT Bold"/>
              </a:endParaRPr>
            </a:p>
          </p:txBody>
        </p:sp>
        <p:sp>
          <p:nvSpPr>
            <p:cNvPr id="9" name="Rectangle 8"/>
            <p:cNvSpPr/>
            <p:nvPr/>
          </p:nvSpPr>
          <p:spPr>
            <a:xfrm>
              <a:off x="457200" y="4009567"/>
              <a:ext cx="3809762" cy="238290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42930" y="3510609"/>
              <a:ext cx="2154352"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Is this a car?</a:t>
              </a:r>
              <a:endParaRPr lang="en-US" sz="2400" dirty="0">
                <a:latin typeface="Arial Rounded MT Bold"/>
                <a:cs typeface="Arial Rounded MT Bold"/>
              </a:endParaRPr>
            </a:p>
          </p:txBody>
        </p:sp>
      </p:grpSp>
    </p:spTree>
    <p:extLst>
      <p:ext uri="{BB962C8B-B14F-4D97-AF65-F5344CB8AC3E}">
        <p14:creationId xmlns:p14="http://schemas.microsoft.com/office/powerpoint/2010/main" val="11201859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2017</a:t>
            </a:r>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93</a:t>
            </a:fld>
            <a:endParaRPr lang="en-US"/>
          </a:p>
        </p:txBody>
      </p:sp>
      <p:grpSp>
        <p:nvGrpSpPr>
          <p:cNvPr id="6" name="Group 5"/>
          <p:cNvGrpSpPr/>
          <p:nvPr/>
        </p:nvGrpSpPr>
        <p:grpSpPr>
          <a:xfrm>
            <a:off x="152400" y="1133037"/>
            <a:ext cx="8814816" cy="5343963"/>
            <a:chOff x="-180572" y="710908"/>
            <a:chExt cx="9140724" cy="5674816"/>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72" y="710908"/>
              <a:ext cx="9140724" cy="5674816"/>
            </a:xfrm>
            <a:prstGeom prst="rect">
              <a:avLst/>
            </a:prstGeom>
          </p:spPr>
        </p:pic>
        <p:sp>
          <p:nvSpPr>
            <p:cNvPr id="8" name="TextBox 7"/>
            <p:cNvSpPr txBox="1"/>
            <p:nvPr/>
          </p:nvSpPr>
          <p:spPr>
            <a:xfrm>
              <a:off x="342501" y="1217871"/>
              <a:ext cx="231186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Classification:</a:t>
              </a:r>
            </a:p>
          </p:txBody>
        </p:sp>
        <p:sp>
          <p:nvSpPr>
            <p:cNvPr id="9" name="Rectangle 8"/>
            <p:cNvSpPr/>
            <p:nvPr/>
          </p:nvSpPr>
          <p:spPr>
            <a:xfrm>
              <a:off x="342500" y="1851269"/>
              <a:ext cx="3372475" cy="369332"/>
            </a:xfrm>
            <a:prstGeom prst="rect">
              <a:avLst/>
            </a:prstGeom>
            <a:solidFill>
              <a:srgbClr val="FFFFFF"/>
            </a:solidFill>
          </p:spPr>
          <p:txBody>
            <a:bodyPr wrap="none">
              <a:spAutoFit/>
            </a:bodyPr>
            <a:lstStyle/>
            <a:p>
              <a:r>
                <a:rPr lang="en-US" dirty="0" smtClean="0">
                  <a:latin typeface="Arial Rounded MT Bold"/>
                  <a:cs typeface="Arial Rounded MT Bold"/>
                </a:rPr>
                <a:t>Is there a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2017</a:t>
            </a:r>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94</a:t>
            </a:fld>
            <a:endParaRPr lang="en-US"/>
          </a:p>
        </p:txBody>
      </p:sp>
      <p:grpSp>
        <p:nvGrpSpPr>
          <p:cNvPr id="6" name="Group 5"/>
          <p:cNvGrpSpPr/>
          <p:nvPr/>
        </p:nvGrpSpPr>
        <p:grpSpPr>
          <a:xfrm>
            <a:off x="152400" y="1127987"/>
            <a:ext cx="8839200" cy="5354559"/>
            <a:chOff x="57165" y="1115495"/>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5" y="1115495"/>
              <a:ext cx="9180809" cy="5699701"/>
            </a:xfrm>
            <a:prstGeom prst="rect">
              <a:avLst/>
            </a:prstGeom>
          </p:spPr>
        </p:pic>
        <p:sp>
          <p:nvSpPr>
            <p:cNvPr id="8" name="TextBox 7"/>
            <p:cNvSpPr txBox="1"/>
            <p:nvPr/>
          </p:nvSpPr>
          <p:spPr>
            <a:xfrm>
              <a:off x="342500" y="1217871"/>
              <a:ext cx="174103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Detection:</a:t>
              </a:r>
            </a:p>
          </p:txBody>
        </p:sp>
        <p:sp>
          <p:nvSpPr>
            <p:cNvPr id="9" name="Rectangle 8"/>
            <p:cNvSpPr/>
            <p:nvPr/>
          </p:nvSpPr>
          <p:spPr>
            <a:xfrm>
              <a:off x="457200" y="4009567"/>
              <a:ext cx="3809762" cy="238290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2500" y="1851269"/>
              <a:ext cx="3718724" cy="369332"/>
            </a:xfrm>
            <a:prstGeom prst="rect">
              <a:avLst/>
            </a:prstGeom>
            <a:solidFill>
              <a:srgbClr val="FFFFFF"/>
            </a:solidFill>
          </p:spPr>
          <p:txBody>
            <a:bodyPr wrap="none">
              <a:spAutoFit/>
            </a:bodyPr>
            <a:lstStyle/>
            <a:p>
              <a:r>
                <a:rPr lang="en-US" dirty="0" smtClean="0">
                  <a:latin typeface="Arial Rounded MT Bold"/>
                  <a:cs typeface="Arial Rounded MT Bold"/>
                </a:rPr>
                <a:t>Where is the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2017</a:t>
            </a:r>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95</a:t>
            </a:fld>
            <a:endParaRPr lang="en-US"/>
          </a:p>
        </p:txBody>
      </p:sp>
      <p:grpSp>
        <p:nvGrpSpPr>
          <p:cNvPr id="6" name="Group 5"/>
          <p:cNvGrpSpPr/>
          <p:nvPr/>
        </p:nvGrpSpPr>
        <p:grpSpPr>
          <a:xfrm>
            <a:off x="152400" y="1102229"/>
            <a:ext cx="8815771" cy="5374771"/>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75425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Pose Estimation:</a:t>
              </a:r>
              <a:endParaRPr lang="en-US" sz="2400" dirty="0">
                <a:latin typeface="Arial Rounded MT Bold"/>
                <a:cs typeface="Arial Rounded MT Bold"/>
              </a:endParaRPr>
            </a:p>
          </p:txBody>
        </p:sp>
        <p:cxnSp>
          <p:nvCxnSpPr>
            <p:cNvPr id="9" name="Straight Connector 8"/>
            <p:cNvCxnSpPr/>
            <p:nvPr/>
          </p:nvCxnSpPr>
          <p:spPr>
            <a:xfrm>
              <a:off x="6207788" y="5094111"/>
              <a:ext cx="1"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960607" y="5094111"/>
              <a:ext cx="190098"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938931" y="4854010"/>
              <a:ext cx="268857" cy="33987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6207788" y="4480442"/>
              <a:ext cx="1" cy="37356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589566" y="4376001"/>
              <a:ext cx="0" cy="34701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589566" y="4023836"/>
              <a:ext cx="152400" cy="35216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207788" y="4632842"/>
              <a:ext cx="1" cy="46127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2017</a:t>
            </a:r>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96</a:t>
            </a:fld>
            <a:endParaRPr lang="en-US"/>
          </a:p>
        </p:txBody>
      </p:sp>
      <p:grpSp>
        <p:nvGrpSpPr>
          <p:cNvPr id="6" name="Group 5"/>
          <p:cNvGrpSpPr/>
          <p:nvPr/>
        </p:nvGrpSpPr>
        <p:grpSpPr>
          <a:xfrm>
            <a:off x="152400" y="1066801"/>
            <a:ext cx="8825460" cy="5410200"/>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346779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Activity Recognition:</a:t>
              </a:r>
              <a:endParaRPr lang="en-US" sz="2400" dirty="0">
                <a:latin typeface="Arial Rounded MT Bold"/>
                <a:cs typeface="Arial Rounded MT Bold"/>
              </a:endParaRPr>
            </a:p>
          </p:txBody>
        </p:sp>
        <p:sp>
          <p:nvSpPr>
            <p:cNvPr id="9" name="Rectangle 8"/>
            <p:cNvSpPr/>
            <p:nvPr/>
          </p:nvSpPr>
          <p:spPr>
            <a:xfrm flipH="1">
              <a:off x="5793933" y="4009567"/>
              <a:ext cx="627913" cy="25398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912472" y="3439264"/>
              <a:ext cx="3231528"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What is he doing?</a:t>
              </a:r>
              <a:endParaRPr lang="en-US" sz="2400" dirty="0">
                <a:latin typeface="Arial Rounded MT Bold"/>
                <a:cs typeface="Arial Rounded MT Bold"/>
              </a:endParaRPr>
            </a:p>
          </p:txBody>
        </p:sp>
        <p:sp>
          <p:nvSpPr>
            <p:cNvPr id="11" name="TextBox 10"/>
            <p:cNvSpPr txBox="1"/>
            <p:nvPr/>
          </p:nvSpPr>
          <p:spPr>
            <a:xfrm>
              <a:off x="2554261" y="3561418"/>
              <a:ext cx="2169366" cy="369332"/>
            </a:xfrm>
            <a:prstGeom prst="rect">
              <a:avLst/>
            </a:prstGeom>
            <a:solidFill>
              <a:srgbClr val="FFFFFF"/>
            </a:solidFill>
          </p:spPr>
          <p:txBody>
            <a:bodyPr wrap="square" rtlCol="0">
              <a:spAutoFit/>
            </a:bodyPr>
            <a:lstStyle/>
            <a:p>
              <a:r>
                <a:rPr lang="en-US" dirty="0" smtClean="0">
                  <a:latin typeface="Arial Rounded MT Bold"/>
                  <a:cs typeface="Arial Rounded MT Bold"/>
                </a:rPr>
                <a:t>What is he doing?</a:t>
              </a:r>
              <a:endParaRPr lang="en-US" dirty="0">
                <a:latin typeface="Arial Rounded MT Bold"/>
                <a:cs typeface="Arial Rounded MT Bold"/>
              </a:endParaRPr>
            </a:p>
          </p:txBody>
        </p:sp>
        <p:sp>
          <p:nvSpPr>
            <p:cNvPr id="12" name="Rectangle 11"/>
            <p:cNvSpPr/>
            <p:nvPr/>
          </p:nvSpPr>
          <p:spPr>
            <a:xfrm flipH="1">
              <a:off x="4167065" y="4009567"/>
              <a:ext cx="342498" cy="37099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2017</a:t>
            </a:r>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97</a:t>
            </a:fld>
            <a:endParaRPr lang="en-US"/>
          </a:p>
        </p:txBody>
      </p:sp>
      <p:grpSp>
        <p:nvGrpSpPr>
          <p:cNvPr id="6" name="Group 5"/>
          <p:cNvGrpSpPr/>
          <p:nvPr/>
        </p:nvGrpSpPr>
        <p:grpSpPr>
          <a:xfrm>
            <a:off x="152400" y="1083431"/>
            <a:ext cx="8839200" cy="5366494"/>
            <a:chOff x="42805"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5" y="1115496"/>
              <a:ext cx="9180809" cy="5699701"/>
            </a:xfrm>
            <a:prstGeom prst="rect">
              <a:avLst/>
            </a:prstGeom>
          </p:spPr>
        </p:pic>
        <p:sp>
          <p:nvSpPr>
            <p:cNvPr id="8" name="TextBox 7"/>
            <p:cNvSpPr txBox="1"/>
            <p:nvPr/>
          </p:nvSpPr>
          <p:spPr>
            <a:xfrm>
              <a:off x="342500" y="1217871"/>
              <a:ext cx="363904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Object Categorization:</a:t>
              </a:r>
              <a:endParaRPr lang="en-US" sz="2400" dirty="0">
                <a:latin typeface="Arial Rounded MT Bold"/>
                <a:cs typeface="Arial Rounded MT Bold"/>
              </a:endParaRPr>
            </a:p>
          </p:txBody>
        </p:sp>
        <p:sp>
          <p:nvSpPr>
            <p:cNvPr id="9" name="TextBox 8"/>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0" name="TextBox 9"/>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1" name="TextBox 10"/>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2" name="TextBox 11"/>
            <p:cNvSpPr txBox="1"/>
            <p:nvPr/>
          </p:nvSpPr>
          <p:spPr>
            <a:xfrm>
              <a:off x="5913751" y="5570486"/>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3" name="TextBox 12"/>
            <p:cNvSpPr txBox="1"/>
            <p:nvPr/>
          </p:nvSpPr>
          <p:spPr>
            <a:xfrm>
              <a:off x="4719316" y="5953718"/>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Bicycle</a:t>
              </a:r>
              <a:endParaRPr lang="en-US" sz="2400" dirty="0">
                <a:latin typeface="Arial Rounded MT Bold"/>
                <a:cs typeface="Arial Rounded MT Bold"/>
              </a:endParaRPr>
            </a:p>
          </p:txBody>
        </p:sp>
        <p:sp>
          <p:nvSpPr>
            <p:cNvPr id="14" name="TextBox 13"/>
            <p:cNvSpPr txBox="1"/>
            <p:nvPr/>
          </p:nvSpPr>
          <p:spPr>
            <a:xfrm>
              <a:off x="4719316" y="4612987"/>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Horse</a:t>
              </a:r>
              <a:endParaRPr lang="en-US" sz="2400" dirty="0">
                <a:latin typeface="Arial Rounded MT Bold"/>
                <a:cs typeface="Arial Rounded MT Bold"/>
              </a:endParaRPr>
            </a:p>
          </p:txBody>
        </p:sp>
        <p:sp>
          <p:nvSpPr>
            <p:cNvPr id="15" name="TextBox 14"/>
            <p:cNvSpPr txBox="1"/>
            <p:nvPr/>
          </p:nvSpPr>
          <p:spPr>
            <a:xfrm>
              <a:off x="5252984" y="3102510"/>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6" name="TextBox 15"/>
            <p:cNvSpPr txBox="1"/>
            <p:nvPr/>
          </p:nvSpPr>
          <p:spPr>
            <a:xfrm>
              <a:off x="1500038" y="6184551"/>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Road</a:t>
              </a:r>
              <a:endParaRPr lang="en-US" sz="2400" dirty="0">
                <a:latin typeface="Arial Rounded MT Bold"/>
                <a:cs typeface="Arial Rounded MT Bold"/>
              </a:endParaRP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2017</a:t>
            </a:r>
            <a:endParaRPr lang="en-US"/>
          </a:p>
        </p:txBody>
      </p:sp>
      <p:sp>
        <p:nvSpPr>
          <p:cNvPr id="4" name="Footer Placeholder 3"/>
          <p:cNvSpPr>
            <a:spLocks noGrp="1"/>
          </p:cNvSpPr>
          <p:nvPr>
            <p:ph type="ftr" sz="quarter" idx="11"/>
          </p:nvPr>
        </p:nvSpPr>
        <p:spPr/>
        <p:txBody>
          <a:bodyPr/>
          <a:lstStyle/>
          <a:p>
            <a:pPr>
              <a:defRPr/>
            </a:pPr>
            <a:r>
              <a:rPr lang="en-US" smtClean="0"/>
              <a:t>©2017,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98</a:t>
            </a:fld>
            <a:endParaRPr lang="en-US"/>
          </a:p>
        </p:txBody>
      </p:sp>
      <p:grpSp>
        <p:nvGrpSpPr>
          <p:cNvPr id="16" name="Group 15"/>
          <p:cNvGrpSpPr/>
          <p:nvPr/>
        </p:nvGrpSpPr>
        <p:grpSpPr>
          <a:xfrm>
            <a:off x="152400" y="1115497"/>
            <a:ext cx="8870308" cy="5350722"/>
            <a:chOff x="-22538" y="1115496"/>
            <a:chExt cx="9180809" cy="5699701"/>
          </a:xfrm>
        </p:grpSpPr>
        <p:pic>
          <p:nvPicPr>
            <p:cNvPr id="6" name="Picture 5"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7" name="TextBox 6"/>
            <p:cNvSpPr txBox="1"/>
            <p:nvPr/>
          </p:nvSpPr>
          <p:spPr>
            <a:xfrm>
              <a:off x="6434667" y="5570485"/>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8" name="Freeform 7"/>
            <p:cNvSpPr/>
            <p:nvPr/>
          </p:nvSpPr>
          <p:spPr>
            <a:xfrm>
              <a:off x="-22538" y="1115496"/>
              <a:ext cx="9172222" cy="2963333"/>
            </a:xfrm>
            <a:custGeom>
              <a:avLst/>
              <a:gdLst>
                <a:gd name="connsiteX0" fmla="*/ 9172222 w 9200444"/>
                <a:gd name="connsiteY0" fmla="*/ 2568222 h 2963333"/>
                <a:gd name="connsiteX1" fmla="*/ 9172222 w 9200444"/>
                <a:gd name="connsiteY1" fmla="*/ 2568222 h 2963333"/>
                <a:gd name="connsiteX2" fmla="*/ 8960555 w 9200444"/>
                <a:gd name="connsiteY2" fmla="*/ 2582333 h 2963333"/>
                <a:gd name="connsiteX3" fmla="*/ 8918222 w 9200444"/>
                <a:gd name="connsiteY3" fmla="*/ 2610555 h 2963333"/>
                <a:gd name="connsiteX4" fmla="*/ 8791222 w 9200444"/>
                <a:gd name="connsiteY4" fmla="*/ 2582333 h 2963333"/>
                <a:gd name="connsiteX5" fmla="*/ 8748889 w 9200444"/>
                <a:gd name="connsiteY5" fmla="*/ 2554111 h 2963333"/>
                <a:gd name="connsiteX6" fmla="*/ 8692444 w 9200444"/>
                <a:gd name="connsiteY6" fmla="*/ 2497666 h 2963333"/>
                <a:gd name="connsiteX7" fmla="*/ 8565444 w 9200444"/>
                <a:gd name="connsiteY7" fmla="*/ 2511778 h 2963333"/>
                <a:gd name="connsiteX8" fmla="*/ 8494889 w 9200444"/>
                <a:gd name="connsiteY8" fmla="*/ 2525889 h 2963333"/>
                <a:gd name="connsiteX9" fmla="*/ 8410222 w 9200444"/>
                <a:gd name="connsiteY9" fmla="*/ 2511778 h 2963333"/>
                <a:gd name="connsiteX10" fmla="*/ 8382000 w 9200444"/>
                <a:gd name="connsiteY10" fmla="*/ 2483555 h 2963333"/>
                <a:gd name="connsiteX11" fmla="*/ 8297333 w 9200444"/>
                <a:gd name="connsiteY11" fmla="*/ 2455333 h 2963333"/>
                <a:gd name="connsiteX12" fmla="*/ 8113889 w 9200444"/>
                <a:gd name="connsiteY12" fmla="*/ 2483555 h 2963333"/>
                <a:gd name="connsiteX13" fmla="*/ 8029222 w 9200444"/>
                <a:gd name="connsiteY13" fmla="*/ 2511778 h 2963333"/>
                <a:gd name="connsiteX14" fmla="*/ 7916333 w 9200444"/>
                <a:gd name="connsiteY14" fmla="*/ 2497666 h 2963333"/>
                <a:gd name="connsiteX15" fmla="*/ 7817555 w 9200444"/>
                <a:gd name="connsiteY15" fmla="*/ 2455333 h 2963333"/>
                <a:gd name="connsiteX16" fmla="*/ 7718778 w 9200444"/>
                <a:gd name="connsiteY16" fmla="*/ 2469444 h 2963333"/>
                <a:gd name="connsiteX17" fmla="*/ 7634111 w 9200444"/>
                <a:gd name="connsiteY17" fmla="*/ 2497666 h 2963333"/>
                <a:gd name="connsiteX18" fmla="*/ 7591778 w 9200444"/>
                <a:gd name="connsiteY18" fmla="*/ 2511778 h 2963333"/>
                <a:gd name="connsiteX19" fmla="*/ 7323666 w 9200444"/>
                <a:gd name="connsiteY19" fmla="*/ 2525889 h 2963333"/>
                <a:gd name="connsiteX20" fmla="*/ 6970889 w 9200444"/>
                <a:gd name="connsiteY20" fmla="*/ 2582333 h 2963333"/>
                <a:gd name="connsiteX21" fmla="*/ 6293555 w 9200444"/>
                <a:gd name="connsiteY21" fmla="*/ 2610555 h 2963333"/>
                <a:gd name="connsiteX22" fmla="*/ 6110111 w 9200444"/>
                <a:gd name="connsiteY22" fmla="*/ 2610555 h 2963333"/>
                <a:gd name="connsiteX23" fmla="*/ 6053666 w 9200444"/>
                <a:gd name="connsiteY23" fmla="*/ 2511778 h 2963333"/>
                <a:gd name="connsiteX24" fmla="*/ 6025444 w 9200444"/>
                <a:gd name="connsiteY24" fmla="*/ 2483555 h 2963333"/>
                <a:gd name="connsiteX25" fmla="*/ 5969000 w 9200444"/>
                <a:gd name="connsiteY25" fmla="*/ 2398889 h 2963333"/>
                <a:gd name="connsiteX26" fmla="*/ 5926666 w 9200444"/>
                <a:gd name="connsiteY26" fmla="*/ 2384778 h 2963333"/>
                <a:gd name="connsiteX27" fmla="*/ 5884333 w 9200444"/>
                <a:gd name="connsiteY27" fmla="*/ 2441222 h 2963333"/>
                <a:gd name="connsiteX28" fmla="*/ 5856111 w 9200444"/>
                <a:gd name="connsiteY28" fmla="*/ 2525889 h 2963333"/>
                <a:gd name="connsiteX29" fmla="*/ 5842000 w 9200444"/>
                <a:gd name="connsiteY29" fmla="*/ 2568222 h 2963333"/>
                <a:gd name="connsiteX30" fmla="*/ 5602111 w 9200444"/>
                <a:gd name="connsiteY30" fmla="*/ 2624666 h 2963333"/>
                <a:gd name="connsiteX31" fmla="*/ 5489222 w 9200444"/>
                <a:gd name="connsiteY31" fmla="*/ 2596444 h 2963333"/>
                <a:gd name="connsiteX32" fmla="*/ 5446889 w 9200444"/>
                <a:gd name="connsiteY32" fmla="*/ 2511778 h 2963333"/>
                <a:gd name="connsiteX33" fmla="*/ 5348111 w 9200444"/>
                <a:gd name="connsiteY33" fmla="*/ 2483555 h 2963333"/>
                <a:gd name="connsiteX34" fmla="*/ 5249333 w 9200444"/>
                <a:gd name="connsiteY34" fmla="*/ 2497666 h 2963333"/>
                <a:gd name="connsiteX35" fmla="*/ 5192889 w 9200444"/>
                <a:gd name="connsiteY35" fmla="*/ 2568222 h 2963333"/>
                <a:gd name="connsiteX36" fmla="*/ 5178778 w 9200444"/>
                <a:gd name="connsiteY36" fmla="*/ 2610555 h 2963333"/>
                <a:gd name="connsiteX37" fmla="*/ 5122333 w 9200444"/>
                <a:gd name="connsiteY37" fmla="*/ 2624666 h 2963333"/>
                <a:gd name="connsiteX38" fmla="*/ 5037666 w 9200444"/>
                <a:gd name="connsiteY38" fmla="*/ 2568222 h 2963333"/>
                <a:gd name="connsiteX39" fmla="*/ 4995333 w 9200444"/>
                <a:gd name="connsiteY39" fmla="*/ 2483555 h 2963333"/>
                <a:gd name="connsiteX40" fmla="*/ 4854222 w 9200444"/>
                <a:gd name="connsiteY40" fmla="*/ 2497666 h 2963333"/>
                <a:gd name="connsiteX41" fmla="*/ 4797778 w 9200444"/>
                <a:gd name="connsiteY41" fmla="*/ 2582333 h 2963333"/>
                <a:gd name="connsiteX42" fmla="*/ 4741333 w 9200444"/>
                <a:gd name="connsiteY42" fmla="*/ 2652889 h 2963333"/>
                <a:gd name="connsiteX43" fmla="*/ 4699000 w 9200444"/>
                <a:gd name="connsiteY43" fmla="*/ 2681111 h 2963333"/>
                <a:gd name="connsiteX44" fmla="*/ 4318000 w 9200444"/>
                <a:gd name="connsiteY44" fmla="*/ 2638778 h 2963333"/>
                <a:gd name="connsiteX45" fmla="*/ 4191000 w 9200444"/>
                <a:gd name="connsiteY45" fmla="*/ 2596444 h 2963333"/>
                <a:gd name="connsiteX46" fmla="*/ 4148666 w 9200444"/>
                <a:gd name="connsiteY46" fmla="*/ 2582333 h 2963333"/>
                <a:gd name="connsiteX47" fmla="*/ 4106333 w 9200444"/>
                <a:gd name="connsiteY47" fmla="*/ 2554111 h 2963333"/>
                <a:gd name="connsiteX48" fmla="*/ 4078111 w 9200444"/>
                <a:gd name="connsiteY48" fmla="*/ 2511778 h 2963333"/>
                <a:gd name="connsiteX49" fmla="*/ 4007555 w 9200444"/>
                <a:gd name="connsiteY49" fmla="*/ 2469444 h 2963333"/>
                <a:gd name="connsiteX50" fmla="*/ 3824111 w 9200444"/>
                <a:gd name="connsiteY50" fmla="*/ 2455333 h 2963333"/>
                <a:gd name="connsiteX51" fmla="*/ 3781778 w 9200444"/>
                <a:gd name="connsiteY51" fmla="*/ 2427111 h 2963333"/>
                <a:gd name="connsiteX52" fmla="*/ 3273778 w 9200444"/>
                <a:gd name="connsiteY52" fmla="*/ 2370666 h 2963333"/>
                <a:gd name="connsiteX53" fmla="*/ 3175000 w 9200444"/>
                <a:gd name="connsiteY53" fmla="*/ 2342444 h 2963333"/>
                <a:gd name="connsiteX54" fmla="*/ 3005666 w 9200444"/>
                <a:gd name="connsiteY54" fmla="*/ 2370666 h 2963333"/>
                <a:gd name="connsiteX55" fmla="*/ 2963333 w 9200444"/>
                <a:gd name="connsiteY55" fmla="*/ 2384778 h 2963333"/>
                <a:gd name="connsiteX56" fmla="*/ 2921000 w 9200444"/>
                <a:gd name="connsiteY56" fmla="*/ 2413000 h 2963333"/>
                <a:gd name="connsiteX57" fmla="*/ 2469444 w 9200444"/>
                <a:gd name="connsiteY57" fmla="*/ 2427111 h 2963333"/>
                <a:gd name="connsiteX58" fmla="*/ 2413000 w 9200444"/>
                <a:gd name="connsiteY58" fmla="*/ 2441222 h 2963333"/>
                <a:gd name="connsiteX59" fmla="*/ 2314222 w 9200444"/>
                <a:gd name="connsiteY59" fmla="*/ 2497666 h 2963333"/>
                <a:gd name="connsiteX60" fmla="*/ 2173111 w 9200444"/>
                <a:gd name="connsiteY60" fmla="*/ 2525889 h 2963333"/>
                <a:gd name="connsiteX61" fmla="*/ 2088444 w 9200444"/>
                <a:gd name="connsiteY61" fmla="*/ 2568222 h 2963333"/>
                <a:gd name="connsiteX62" fmla="*/ 2032000 w 9200444"/>
                <a:gd name="connsiteY62" fmla="*/ 2596444 h 2963333"/>
                <a:gd name="connsiteX63" fmla="*/ 1933222 w 9200444"/>
                <a:gd name="connsiteY63" fmla="*/ 2681111 h 2963333"/>
                <a:gd name="connsiteX64" fmla="*/ 1905000 w 9200444"/>
                <a:gd name="connsiteY64" fmla="*/ 2723444 h 2963333"/>
                <a:gd name="connsiteX65" fmla="*/ 1862666 w 9200444"/>
                <a:gd name="connsiteY65" fmla="*/ 2737555 h 2963333"/>
                <a:gd name="connsiteX66" fmla="*/ 1679222 w 9200444"/>
                <a:gd name="connsiteY66" fmla="*/ 2695222 h 2963333"/>
                <a:gd name="connsiteX67" fmla="*/ 1636889 w 9200444"/>
                <a:gd name="connsiteY67" fmla="*/ 2681111 h 2963333"/>
                <a:gd name="connsiteX68" fmla="*/ 1284111 w 9200444"/>
                <a:gd name="connsiteY68" fmla="*/ 2695222 h 2963333"/>
                <a:gd name="connsiteX69" fmla="*/ 1241778 w 9200444"/>
                <a:gd name="connsiteY69" fmla="*/ 2723444 h 2963333"/>
                <a:gd name="connsiteX70" fmla="*/ 1157111 w 9200444"/>
                <a:gd name="connsiteY70" fmla="*/ 2751666 h 2963333"/>
                <a:gd name="connsiteX71" fmla="*/ 1044222 w 9200444"/>
                <a:gd name="connsiteY71" fmla="*/ 2850444 h 2963333"/>
                <a:gd name="connsiteX72" fmla="*/ 1030111 w 9200444"/>
                <a:gd name="connsiteY72" fmla="*/ 2921000 h 2963333"/>
                <a:gd name="connsiteX73" fmla="*/ 903111 w 9200444"/>
                <a:gd name="connsiteY73" fmla="*/ 2963333 h 2963333"/>
                <a:gd name="connsiteX74" fmla="*/ 846666 w 9200444"/>
                <a:gd name="connsiteY74" fmla="*/ 2935111 h 2963333"/>
                <a:gd name="connsiteX75" fmla="*/ 804333 w 9200444"/>
                <a:gd name="connsiteY75" fmla="*/ 2906889 h 2963333"/>
                <a:gd name="connsiteX76" fmla="*/ 719666 w 9200444"/>
                <a:gd name="connsiteY76" fmla="*/ 2878666 h 2963333"/>
                <a:gd name="connsiteX77" fmla="*/ 28222 w 9200444"/>
                <a:gd name="connsiteY77" fmla="*/ 2836333 h 2963333"/>
                <a:gd name="connsiteX78" fmla="*/ 0 w 9200444"/>
                <a:gd name="connsiteY78" fmla="*/ 0 h 2963333"/>
                <a:gd name="connsiteX79" fmla="*/ 9200444 w 9200444"/>
                <a:gd name="connsiteY79" fmla="*/ 14111 h 2963333"/>
                <a:gd name="connsiteX80" fmla="*/ 9172222 w 9200444"/>
                <a:gd name="connsiteY80" fmla="*/ 2624666 h 2963333"/>
                <a:gd name="connsiteX0" fmla="*/ 9172222 w 9173801"/>
                <a:gd name="connsiteY0" fmla="*/ 2568222 h 2963333"/>
                <a:gd name="connsiteX1" fmla="*/ 9172222 w 9173801"/>
                <a:gd name="connsiteY1" fmla="*/ 2568222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3801"/>
                <a:gd name="connsiteY0" fmla="*/ 2568222 h 2963333"/>
                <a:gd name="connsiteX1" fmla="*/ 9117621 w 9173801"/>
                <a:gd name="connsiteY1" fmla="*/ 2577588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2222"/>
                <a:gd name="connsiteY0" fmla="*/ 2568222 h 2963333"/>
                <a:gd name="connsiteX1" fmla="*/ 9117621 w 9172222"/>
                <a:gd name="connsiteY1" fmla="*/ 2577588 h 2963333"/>
                <a:gd name="connsiteX2" fmla="*/ 8960555 w 9172222"/>
                <a:gd name="connsiteY2" fmla="*/ 2582333 h 2963333"/>
                <a:gd name="connsiteX3" fmla="*/ 8918222 w 9172222"/>
                <a:gd name="connsiteY3" fmla="*/ 2610555 h 2963333"/>
                <a:gd name="connsiteX4" fmla="*/ 8791222 w 9172222"/>
                <a:gd name="connsiteY4" fmla="*/ 2582333 h 2963333"/>
                <a:gd name="connsiteX5" fmla="*/ 8748889 w 9172222"/>
                <a:gd name="connsiteY5" fmla="*/ 2554111 h 2963333"/>
                <a:gd name="connsiteX6" fmla="*/ 8692444 w 9172222"/>
                <a:gd name="connsiteY6" fmla="*/ 2497666 h 2963333"/>
                <a:gd name="connsiteX7" fmla="*/ 8565444 w 9172222"/>
                <a:gd name="connsiteY7" fmla="*/ 2511778 h 2963333"/>
                <a:gd name="connsiteX8" fmla="*/ 8494889 w 9172222"/>
                <a:gd name="connsiteY8" fmla="*/ 2525889 h 2963333"/>
                <a:gd name="connsiteX9" fmla="*/ 8410222 w 9172222"/>
                <a:gd name="connsiteY9" fmla="*/ 2511778 h 2963333"/>
                <a:gd name="connsiteX10" fmla="*/ 8382000 w 9172222"/>
                <a:gd name="connsiteY10" fmla="*/ 2483555 h 2963333"/>
                <a:gd name="connsiteX11" fmla="*/ 8297333 w 9172222"/>
                <a:gd name="connsiteY11" fmla="*/ 2455333 h 2963333"/>
                <a:gd name="connsiteX12" fmla="*/ 8113889 w 9172222"/>
                <a:gd name="connsiteY12" fmla="*/ 2483555 h 2963333"/>
                <a:gd name="connsiteX13" fmla="*/ 8029222 w 9172222"/>
                <a:gd name="connsiteY13" fmla="*/ 2511778 h 2963333"/>
                <a:gd name="connsiteX14" fmla="*/ 7916333 w 9172222"/>
                <a:gd name="connsiteY14" fmla="*/ 2497666 h 2963333"/>
                <a:gd name="connsiteX15" fmla="*/ 7817555 w 9172222"/>
                <a:gd name="connsiteY15" fmla="*/ 2455333 h 2963333"/>
                <a:gd name="connsiteX16" fmla="*/ 7718778 w 9172222"/>
                <a:gd name="connsiteY16" fmla="*/ 2469444 h 2963333"/>
                <a:gd name="connsiteX17" fmla="*/ 7634111 w 9172222"/>
                <a:gd name="connsiteY17" fmla="*/ 2497666 h 2963333"/>
                <a:gd name="connsiteX18" fmla="*/ 7591778 w 9172222"/>
                <a:gd name="connsiteY18" fmla="*/ 2511778 h 2963333"/>
                <a:gd name="connsiteX19" fmla="*/ 7323666 w 9172222"/>
                <a:gd name="connsiteY19" fmla="*/ 2525889 h 2963333"/>
                <a:gd name="connsiteX20" fmla="*/ 6970889 w 9172222"/>
                <a:gd name="connsiteY20" fmla="*/ 2582333 h 2963333"/>
                <a:gd name="connsiteX21" fmla="*/ 6293555 w 9172222"/>
                <a:gd name="connsiteY21" fmla="*/ 2610555 h 2963333"/>
                <a:gd name="connsiteX22" fmla="*/ 6110111 w 9172222"/>
                <a:gd name="connsiteY22" fmla="*/ 2610555 h 2963333"/>
                <a:gd name="connsiteX23" fmla="*/ 6053666 w 9172222"/>
                <a:gd name="connsiteY23" fmla="*/ 2511778 h 2963333"/>
                <a:gd name="connsiteX24" fmla="*/ 6025444 w 9172222"/>
                <a:gd name="connsiteY24" fmla="*/ 2483555 h 2963333"/>
                <a:gd name="connsiteX25" fmla="*/ 5969000 w 9172222"/>
                <a:gd name="connsiteY25" fmla="*/ 2398889 h 2963333"/>
                <a:gd name="connsiteX26" fmla="*/ 5926666 w 9172222"/>
                <a:gd name="connsiteY26" fmla="*/ 2384778 h 2963333"/>
                <a:gd name="connsiteX27" fmla="*/ 5884333 w 9172222"/>
                <a:gd name="connsiteY27" fmla="*/ 2441222 h 2963333"/>
                <a:gd name="connsiteX28" fmla="*/ 5856111 w 9172222"/>
                <a:gd name="connsiteY28" fmla="*/ 2525889 h 2963333"/>
                <a:gd name="connsiteX29" fmla="*/ 5842000 w 9172222"/>
                <a:gd name="connsiteY29" fmla="*/ 2568222 h 2963333"/>
                <a:gd name="connsiteX30" fmla="*/ 5602111 w 9172222"/>
                <a:gd name="connsiteY30" fmla="*/ 2624666 h 2963333"/>
                <a:gd name="connsiteX31" fmla="*/ 5489222 w 9172222"/>
                <a:gd name="connsiteY31" fmla="*/ 2596444 h 2963333"/>
                <a:gd name="connsiteX32" fmla="*/ 5446889 w 9172222"/>
                <a:gd name="connsiteY32" fmla="*/ 2511778 h 2963333"/>
                <a:gd name="connsiteX33" fmla="*/ 5348111 w 9172222"/>
                <a:gd name="connsiteY33" fmla="*/ 2483555 h 2963333"/>
                <a:gd name="connsiteX34" fmla="*/ 5249333 w 9172222"/>
                <a:gd name="connsiteY34" fmla="*/ 2497666 h 2963333"/>
                <a:gd name="connsiteX35" fmla="*/ 5192889 w 9172222"/>
                <a:gd name="connsiteY35" fmla="*/ 2568222 h 2963333"/>
                <a:gd name="connsiteX36" fmla="*/ 5178778 w 9172222"/>
                <a:gd name="connsiteY36" fmla="*/ 2610555 h 2963333"/>
                <a:gd name="connsiteX37" fmla="*/ 5122333 w 9172222"/>
                <a:gd name="connsiteY37" fmla="*/ 2624666 h 2963333"/>
                <a:gd name="connsiteX38" fmla="*/ 5037666 w 9172222"/>
                <a:gd name="connsiteY38" fmla="*/ 2568222 h 2963333"/>
                <a:gd name="connsiteX39" fmla="*/ 4995333 w 9172222"/>
                <a:gd name="connsiteY39" fmla="*/ 2483555 h 2963333"/>
                <a:gd name="connsiteX40" fmla="*/ 4854222 w 9172222"/>
                <a:gd name="connsiteY40" fmla="*/ 2497666 h 2963333"/>
                <a:gd name="connsiteX41" fmla="*/ 4797778 w 9172222"/>
                <a:gd name="connsiteY41" fmla="*/ 2582333 h 2963333"/>
                <a:gd name="connsiteX42" fmla="*/ 4741333 w 9172222"/>
                <a:gd name="connsiteY42" fmla="*/ 2652889 h 2963333"/>
                <a:gd name="connsiteX43" fmla="*/ 4699000 w 9172222"/>
                <a:gd name="connsiteY43" fmla="*/ 2681111 h 2963333"/>
                <a:gd name="connsiteX44" fmla="*/ 4318000 w 9172222"/>
                <a:gd name="connsiteY44" fmla="*/ 2638778 h 2963333"/>
                <a:gd name="connsiteX45" fmla="*/ 4191000 w 9172222"/>
                <a:gd name="connsiteY45" fmla="*/ 2596444 h 2963333"/>
                <a:gd name="connsiteX46" fmla="*/ 4148666 w 9172222"/>
                <a:gd name="connsiteY46" fmla="*/ 2582333 h 2963333"/>
                <a:gd name="connsiteX47" fmla="*/ 4106333 w 9172222"/>
                <a:gd name="connsiteY47" fmla="*/ 2554111 h 2963333"/>
                <a:gd name="connsiteX48" fmla="*/ 4078111 w 9172222"/>
                <a:gd name="connsiteY48" fmla="*/ 2511778 h 2963333"/>
                <a:gd name="connsiteX49" fmla="*/ 4007555 w 9172222"/>
                <a:gd name="connsiteY49" fmla="*/ 2469444 h 2963333"/>
                <a:gd name="connsiteX50" fmla="*/ 3824111 w 9172222"/>
                <a:gd name="connsiteY50" fmla="*/ 2455333 h 2963333"/>
                <a:gd name="connsiteX51" fmla="*/ 3781778 w 9172222"/>
                <a:gd name="connsiteY51" fmla="*/ 2427111 h 2963333"/>
                <a:gd name="connsiteX52" fmla="*/ 3273778 w 9172222"/>
                <a:gd name="connsiteY52" fmla="*/ 2370666 h 2963333"/>
                <a:gd name="connsiteX53" fmla="*/ 3175000 w 9172222"/>
                <a:gd name="connsiteY53" fmla="*/ 2342444 h 2963333"/>
                <a:gd name="connsiteX54" fmla="*/ 3005666 w 9172222"/>
                <a:gd name="connsiteY54" fmla="*/ 2370666 h 2963333"/>
                <a:gd name="connsiteX55" fmla="*/ 2963333 w 9172222"/>
                <a:gd name="connsiteY55" fmla="*/ 2384778 h 2963333"/>
                <a:gd name="connsiteX56" fmla="*/ 2921000 w 9172222"/>
                <a:gd name="connsiteY56" fmla="*/ 2413000 h 2963333"/>
                <a:gd name="connsiteX57" fmla="*/ 2469444 w 9172222"/>
                <a:gd name="connsiteY57" fmla="*/ 2427111 h 2963333"/>
                <a:gd name="connsiteX58" fmla="*/ 2413000 w 9172222"/>
                <a:gd name="connsiteY58" fmla="*/ 2441222 h 2963333"/>
                <a:gd name="connsiteX59" fmla="*/ 2314222 w 9172222"/>
                <a:gd name="connsiteY59" fmla="*/ 2497666 h 2963333"/>
                <a:gd name="connsiteX60" fmla="*/ 2173111 w 9172222"/>
                <a:gd name="connsiteY60" fmla="*/ 2525889 h 2963333"/>
                <a:gd name="connsiteX61" fmla="*/ 2088444 w 9172222"/>
                <a:gd name="connsiteY61" fmla="*/ 2568222 h 2963333"/>
                <a:gd name="connsiteX62" fmla="*/ 2032000 w 9172222"/>
                <a:gd name="connsiteY62" fmla="*/ 2596444 h 2963333"/>
                <a:gd name="connsiteX63" fmla="*/ 1933222 w 9172222"/>
                <a:gd name="connsiteY63" fmla="*/ 2681111 h 2963333"/>
                <a:gd name="connsiteX64" fmla="*/ 1905000 w 9172222"/>
                <a:gd name="connsiteY64" fmla="*/ 2723444 h 2963333"/>
                <a:gd name="connsiteX65" fmla="*/ 1862666 w 9172222"/>
                <a:gd name="connsiteY65" fmla="*/ 2737555 h 2963333"/>
                <a:gd name="connsiteX66" fmla="*/ 1679222 w 9172222"/>
                <a:gd name="connsiteY66" fmla="*/ 2695222 h 2963333"/>
                <a:gd name="connsiteX67" fmla="*/ 1636889 w 9172222"/>
                <a:gd name="connsiteY67" fmla="*/ 2681111 h 2963333"/>
                <a:gd name="connsiteX68" fmla="*/ 1284111 w 9172222"/>
                <a:gd name="connsiteY68" fmla="*/ 2695222 h 2963333"/>
                <a:gd name="connsiteX69" fmla="*/ 1241778 w 9172222"/>
                <a:gd name="connsiteY69" fmla="*/ 2723444 h 2963333"/>
                <a:gd name="connsiteX70" fmla="*/ 1157111 w 9172222"/>
                <a:gd name="connsiteY70" fmla="*/ 2751666 h 2963333"/>
                <a:gd name="connsiteX71" fmla="*/ 1044222 w 9172222"/>
                <a:gd name="connsiteY71" fmla="*/ 2850444 h 2963333"/>
                <a:gd name="connsiteX72" fmla="*/ 1030111 w 9172222"/>
                <a:gd name="connsiteY72" fmla="*/ 2921000 h 2963333"/>
                <a:gd name="connsiteX73" fmla="*/ 903111 w 9172222"/>
                <a:gd name="connsiteY73" fmla="*/ 2963333 h 2963333"/>
                <a:gd name="connsiteX74" fmla="*/ 846666 w 9172222"/>
                <a:gd name="connsiteY74" fmla="*/ 2935111 h 2963333"/>
                <a:gd name="connsiteX75" fmla="*/ 804333 w 9172222"/>
                <a:gd name="connsiteY75" fmla="*/ 2906889 h 2963333"/>
                <a:gd name="connsiteX76" fmla="*/ 719666 w 9172222"/>
                <a:gd name="connsiteY76" fmla="*/ 2878666 h 2963333"/>
                <a:gd name="connsiteX77" fmla="*/ 28222 w 9172222"/>
                <a:gd name="connsiteY77" fmla="*/ 2836333 h 2963333"/>
                <a:gd name="connsiteX78" fmla="*/ 0 w 9172222"/>
                <a:gd name="connsiteY78" fmla="*/ 0 h 2963333"/>
                <a:gd name="connsiteX79" fmla="*/ 9154944 w 9172222"/>
                <a:gd name="connsiteY79" fmla="*/ 14111 h 2963333"/>
                <a:gd name="connsiteX80" fmla="*/ 9163121 w 9172222"/>
                <a:gd name="connsiteY80" fmla="*/ 2587202 h 296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72222" h="2963333">
                  <a:moveTo>
                    <a:pt x="9172222" y="2568222"/>
                  </a:moveTo>
                  <a:lnTo>
                    <a:pt x="9117621" y="2577588"/>
                  </a:lnTo>
                  <a:cubicBezTo>
                    <a:pt x="9047065" y="2582292"/>
                    <a:pt x="8993788" y="2576839"/>
                    <a:pt x="8960555" y="2582333"/>
                  </a:cubicBezTo>
                  <a:cubicBezTo>
                    <a:pt x="8927322" y="2587827"/>
                    <a:pt x="8935181" y="2610555"/>
                    <a:pt x="8918222" y="2610555"/>
                  </a:cubicBezTo>
                  <a:cubicBezTo>
                    <a:pt x="8874856" y="2610555"/>
                    <a:pt x="8833555" y="2591740"/>
                    <a:pt x="8791222" y="2582333"/>
                  </a:cubicBezTo>
                  <a:cubicBezTo>
                    <a:pt x="8777111" y="2572926"/>
                    <a:pt x="8759483" y="2567354"/>
                    <a:pt x="8748889" y="2554111"/>
                  </a:cubicBezTo>
                  <a:cubicBezTo>
                    <a:pt x="8694154" y="2485693"/>
                    <a:pt x="8784810" y="2528456"/>
                    <a:pt x="8692444" y="2497666"/>
                  </a:cubicBezTo>
                  <a:cubicBezTo>
                    <a:pt x="8650111" y="2502370"/>
                    <a:pt x="8607610" y="2505754"/>
                    <a:pt x="8565444" y="2511778"/>
                  </a:cubicBezTo>
                  <a:cubicBezTo>
                    <a:pt x="8541701" y="2515170"/>
                    <a:pt x="8518873" y="2525889"/>
                    <a:pt x="8494889" y="2525889"/>
                  </a:cubicBezTo>
                  <a:cubicBezTo>
                    <a:pt x="8466277" y="2525889"/>
                    <a:pt x="8438444" y="2516482"/>
                    <a:pt x="8410222" y="2511778"/>
                  </a:cubicBezTo>
                  <a:cubicBezTo>
                    <a:pt x="8400815" y="2502370"/>
                    <a:pt x="8393900" y="2489505"/>
                    <a:pt x="8382000" y="2483555"/>
                  </a:cubicBezTo>
                  <a:cubicBezTo>
                    <a:pt x="8355392" y="2470251"/>
                    <a:pt x="8297333" y="2455333"/>
                    <a:pt x="8297333" y="2455333"/>
                  </a:cubicBezTo>
                  <a:cubicBezTo>
                    <a:pt x="8236185" y="2464740"/>
                    <a:pt x="8174429" y="2470810"/>
                    <a:pt x="8113889" y="2483555"/>
                  </a:cubicBezTo>
                  <a:cubicBezTo>
                    <a:pt x="8084778" y="2489684"/>
                    <a:pt x="8029222" y="2511778"/>
                    <a:pt x="8029222" y="2511778"/>
                  </a:cubicBezTo>
                  <a:cubicBezTo>
                    <a:pt x="7991592" y="2507074"/>
                    <a:pt x="7953644" y="2504450"/>
                    <a:pt x="7916333" y="2497666"/>
                  </a:cubicBezTo>
                  <a:cubicBezTo>
                    <a:pt x="7883706" y="2491734"/>
                    <a:pt x="7845355" y="2469233"/>
                    <a:pt x="7817555" y="2455333"/>
                  </a:cubicBezTo>
                  <a:cubicBezTo>
                    <a:pt x="7784629" y="2460037"/>
                    <a:pt x="7751186" y="2461965"/>
                    <a:pt x="7718778" y="2469444"/>
                  </a:cubicBezTo>
                  <a:cubicBezTo>
                    <a:pt x="7689791" y="2476133"/>
                    <a:pt x="7662333" y="2488258"/>
                    <a:pt x="7634111" y="2497666"/>
                  </a:cubicBezTo>
                  <a:cubicBezTo>
                    <a:pt x="7620000" y="2502370"/>
                    <a:pt x="7606632" y="2510996"/>
                    <a:pt x="7591778" y="2511778"/>
                  </a:cubicBezTo>
                  <a:lnTo>
                    <a:pt x="7323666" y="2525889"/>
                  </a:lnTo>
                  <a:cubicBezTo>
                    <a:pt x="7193736" y="2569199"/>
                    <a:pt x="7215448" y="2564865"/>
                    <a:pt x="6970889" y="2582333"/>
                  </a:cubicBezTo>
                  <a:cubicBezTo>
                    <a:pt x="6613744" y="2607843"/>
                    <a:pt x="6839324" y="2594503"/>
                    <a:pt x="6293555" y="2610555"/>
                  </a:cubicBezTo>
                  <a:cubicBezTo>
                    <a:pt x="6252929" y="2617326"/>
                    <a:pt x="6147878" y="2643601"/>
                    <a:pt x="6110111" y="2610555"/>
                  </a:cubicBezTo>
                  <a:cubicBezTo>
                    <a:pt x="5936906" y="2459002"/>
                    <a:pt x="6204583" y="2562082"/>
                    <a:pt x="6053666" y="2511778"/>
                  </a:cubicBezTo>
                  <a:cubicBezTo>
                    <a:pt x="6044259" y="2502370"/>
                    <a:pt x="6033426" y="2494198"/>
                    <a:pt x="6025444" y="2483555"/>
                  </a:cubicBezTo>
                  <a:cubicBezTo>
                    <a:pt x="6005093" y="2456420"/>
                    <a:pt x="6001178" y="2409615"/>
                    <a:pt x="5969000" y="2398889"/>
                  </a:cubicBezTo>
                  <a:lnTo>
                    <a:pt x="5926666" y="2384778"/>
                  </a:lnTo>
                  <a:cubicBezTo>
                    <a:pt x="5912555" y="2403593"/>
                    <a:pt x="5894851" y="2420187"/>
                    <a:pt x="5884333" y="2441222"/>
                  </a:cubicBezTo>
                  <a:cubicBezTo>
                    <a:pt x="5871029" y="2467830"/>
                    <a:pt x="5865518" y="2497667"/>
                    <a:pt x="5856111" y="2525889"/>
                  </a:cubicBezTo>
                  <a:lnTo>
                    <a:pt x="5842000" y="2568222"/>
                  </a:lnTo>
                  <a:cubicBezTo>
                    <a:pt x="5804043" y="2682092"/>
                    <a:pt x="5842734" y="2609627"/>
                    <a:pt x="5602111" y="2624666"/>
                  </a:cubicBezTo>
                  <a:cubicBezTo>
                    <a:pt x="5564481" y="2615259"/>
                    <a:pt x="5523915" y="2613790"/>
                    <a:pt x="5489222" y="2596444"/>
                  </a:cubicBezTo>
                  <a:cubicBezTo>
                    <a:pt x="5436880" y="2570273"/>
                    <a:pt x="5480281" y="2545170"/>
                    <a:pt x="5446889" y="2511778"/>
                  </a:cubicBezTo>
                  <a:cubicBezTo>
                    <a:pt x="5440140" y="2505029"/>
                    <a:pt x="5348602" y="2483678"/>
                    <a:pt x="5348111" y="2483555"/>
                  </a:cubicBezTo>
                  <a:cubicBezTo>
                    <a:pt x="5315185" y="2488259"/>
                    <a:pt x="5280886" y="2487148"/>
                    <a:pt x="5249333" y="2497666"/>
                  </a:cubicBezTo>
                  <a:cubicBezTo>
                    <a:pt x="5233584" y="2502916"/>
                    <a:pt x="5197305" y="2559391"/>
                    <a:pt x="5192889" y="2568222"/>
                  </a:cubicBezTo>
                  <a:cubicBezTo>
                    <a:pt x="5186237" y="2581526"/>
                    <a:pt x="5190393" y="2601263"/>
                    <a:pt x="5178778" y="2610555"/>
                  </a:cubicBezTo>
                  <a:cubicBezTo>
                    <a:pt x="5163634" y="2622670"/>
                    <a:pt x="5141148" y="2619962"/>
                    <a:pt x="5122333" y="2624666"/>
                  </a:cubicBezTo>
                  <a:cubicBezTo>
                    <a:pt x="5081923" y="2611196"/>
                    <a:pt x="5062537" y="2611746"/>
                    <a:pt x="5037666" y="2568222"/>
                  </a:cubicBezTo>
                  <a:cubicBezTo>
                    <a:pt x="4968310" y="2446851"/>
                    <a:pt x="5072953" y="2561178"/>
                    <a:pt x="4995333" y="2483555"/>
                  </a:cubicBezTo>
                  <a:cubicBezTo>
                    <a:pt x="4948296" y="2488259"/>
                    <a:pt x="4896503" y="2476525"/>
                    <a:pt x="4854222" y="2497666"/>
                  </a:cubicBezTo>
                  <a:cubicBezTo>
                    <a:pt x="4823884" y="2512835"/>
                    <a:pt x="4816593" y="2554111"/>
                    <a:pt x="4797778" y="2582333"/>
                  </a:cubicBezTo>
                  <a:cubicBezTo>
                    <a:pt x="4776826" y="2613761"/>
                    <a:pt x="4770054" y="2629912"/>
                    <a:pt x="4741333" y="2652889"/>
                  </a:cubicBezTo>
                  <a:cubicBezTo>
                    <a:pt x="4728090" y="2663484"/>
                    <a:pt x="4713111" y="2671704"/>
                    <a:pt x="4699000" y="2681111"/>
                  </a:cubicBezTo>
                  <a:cubicBezTo>
                    <a:pt x="4591919" y="2671800"/>
                    <a:pt x="4437506" y="2675550"/>
                    <a:pt x="4318000" y="2638778"/>
                  </a:cubicBezTo>
                  <a:cubicBezTo>
                    <a:pt x="4275350" y="2625655"/>
                    <a:pt x="4233333" y="2610555"/>
                    <a:pt x="4191000" y="2596444"/>
                  </a:cubicBezTo>
                  <a:lnTo>
                    <a:pt x="4148666" y="2582333"/>
                  </a:lnTo>
                  <a:cubicBezTo>
                    <a:pt x="4134555" y="2572926"/>
                    <a:pt x="4118325" y="2566103"/>
                    <a:pt x="4106333" y="2554111"/>
                  </a:cubicBezTo>
                  <a:cubicBezTo>
                    <a:pt x="4094341" y="2542119"/>
                    <a:pt x="4088705" y="2525021"/>
                    <a:pt x="4078111" y="2511778"/>
                  </a:cubicBezTo>
                  <a:cubicBezTo>
                    <a:pt x="4057081" y="2485491"/>
                    <a:pt x="4042710" y="2473838"/>
                    <a:pt x="4007555" y="2469444"/>
                  </a:cubicBezTo>
                  <a:cubicBezTo>
                    <a:pt x="3946700" y="2461837"/>
                    <a:pt x="3885259" y="2460037"/>
                    <a:pt x="3824111" y="2455333"/>
                  </a:cubicBezTo>
                  <a:cubicBezTo>
                    <a:pt x="3810000" y="2445926"/>
                    <a:pt x="3797276" y="2433999"/>
                    <a:pt x="3781778" y="2427111"/>
                  </a:cubicBezTo>
                  <a:cubicBezTo>
                    <a:pt x="3627308" y="2358458"/>
                    <a:pt x="3420812" y="2380469"/>
                    <a:pt x="3273778" y="2370666"/>
                  </a:cubicBezTo>
                  <a:cubicBezTo>
                    <a:pt x="3240852" y="2361259"/>
                    <a:pt x="3209168" y="2344722"/>
                    <a:pt x="3175000" y="2342444"/>
                  </a:cubicBezTo>
                  <a:cubicBezTo>
                    <a:pt x="3133218" y="2339659"/>
                    <a:pt x="3052695" y="2357229"/>
                    <a:pt x="3005666" y="2370666"/>
                  </a:cubicBezTo>
                  <a:cubicBezTo>
                    <a:pt x="2991364" y="2374752"/>
                    <a:pt x="2976637" y="2378126"/>
                    <a:pt x="2963333" y="2384778"/>
                  </a:cubicBezTo>
                  <a:cubicBezTo>
                    <a:pt x="2948164" y="2392363"/>
                    <a:pt x="2937897" y="2411552"/>
                    <a:pt x="2921000" y="2413000"/>
                  </a:cubicBezTo>
                  <a:cubicBezTo>
                    <a:pt x="2770958" y="2425861"/>
                    <a:pt x="2619963" y="2422407"/>
                    <a:pt x="2469444" y="2427111"/>
                  </a:cubicBezTo>
                  <a:cubicBezTo>
                    <a:pt x="2450629" y="2431815"/>
                    <a:pt x="2430826" y="2433583"/>
                    <a:pt x="2413000" y="2441222"/>
                  </a:cubicBezTo>
                  <a:cubicBezTo>
                    <a:pt x="2340044" y="2472489"/>
                    <a:pt x="2402107" y="2472556"/>
                    <a:pt x="2314222" y="2497666"/>
                  </a:cubicBezTo>
                  <a:cubicBezTo>
                    <a:pt x="2268099" y="2510844"/>
                    <a:pt x="2219851" y="2515103"/>
                    <a:pt x="2173111" y="2525889"/>
                  </a:cubicBezTo>
                  <a:cubicBezTo>
                    <a:pt x="2118864" y="2538408"/>
                    <a:pt x="2138393" y="2539680"/>
                    <a:pt x="2088444" y="2568222"/>
                  </a:cubicBezTo>
                  <a:cubicBezTo>
                    <a:pt x="2070180" y="2578658"/>
                    <a:pt x="2049838" y="2585295"/>
                    <a:pt x="2032000" y="2596444"/>
                  </a:cubicBezTo>
                  <a:cubicBezTo>
                    <a:pt x="1999502" y="2616755"/>
                    <a:pt x="1958319" y="2650994"/>
                    <a:pt x="1933222" y="2681111"/>
                  </a:cubicBezTo>
                  <a:cubicBezTo>
                    <a:pt x="1922365" y="2694140"/>
                    <a:pt x="1918243" y="2712850"/>
                    <a:pt x="1905000" y="2723444"/>
                  </a:cubicBezTo>
                  <a:cubicBezTo>
                    <a:pt x="1893385" y="2732736"/>
                    <a:pt x="1876777" y="2732851"/>
                    <a:pt x="1862666" y="2737555"/>
                  </a:cubicBezTo>
                  <a:cubicBezTo>
                    <a:pt x="1840643" y="2732661"/>
                    <a:pt x="1722324" y="2707537"/>
                    <a:pt x="1679222" y="2695222"/>
                  </a:cubicBezTo>
                  <a:cubicBezTo>
                    <a:pt x="1664920" y="2691136"/>
                    <a:pt x="1651000" y="2685815"/>
                    <a:pt x="1636889" y="2681111"/>
                  </a:cubicBezTo>
                  <a:cubicBezTo>
                    <a:pt x="1519296" y="2685815"/>
                    <a:pt x="1401128" y="2682685"/>
                    <a:pt x="1284111" y="2695222"/>
                  </a:cubicBezTo>
                  <a:cubicBezTo>
                    <a:pt x="1267248" y="2697029"/>
                    <a:pt x="1257276" y="2716556"/>
                    <a:pt x="1241778" y="2723444"/>
                  </a:cubicBezTo>
                  <a:cubicBezTo>
                    <a:pt x="1214593" y="2735526"/>
                    <a:pt x="1157111" y="2751666"/>
                    <a:pt x="1157111" y="2751666"/>
                  </a:cubicBezTo>
                  <a:cubicBezTo>
                    <a:pt x="1058333" y="2817518"/>
                    <a:pt x="1091259" y="2779889"/>
                    <a:pt x="1044222" y="2850444"/>
                  </a:cubicBezTo>
                  <a:cubicBezTo>
                    <a:pt x="1039518" y="2873963"/>
                    <a:pt x="1042011" y="2900176"/>
                    <a:pt x="1030111" y="2921000"/>
                  </a:cubicBezTo>
                  <a:cubicBezTo>
                    <a:pt x="1009225" y="2957551"/>
                    <a:pt x="928161" y="2959158"/>
                    <a:pt x="903111" y="2963333"/>
                  </a:cubicBezTo>
                  <a:cubicBezTo>
                    <a:pt x="884296" y="2953926"/>
                    <a:pt x="864930" y="2945548"/>
                    <a:pt x="846666" y="2935111"/>
                  </a:cubicBezTo>
                  <a:cubicBezTo>
                    <a:pt x="831941" y="2926697"/>
                    <a:pt x="819831" y="2913777"/>
                    <a:pt x="804333" y="2906889"/>
                  </a:cubicBezTo>
                  <a:cubicBezTo>
                    <a:pt x="777148" y="2894807"/>
                    <a:pt x="719666" y="2878666"/>
                    <a:pt x="719666" y="2878666"/>
                  </a:cubicBezTo>
                  <a:cubicBezTo>
                    <a:pt x="568814" y="2652388"/>
                    <a:pt x="708403" y="2836333"/>
                    <a:pt x="28222" y="2836333"/>
                  </a:cubicBezTo>
                  <a:lnTo>
                    <a:pt x="0" y="0"/>
                  </a:lnTo>
                  <a:lnTo>
                    <a:pt x="9154944" y="14111"/>
                  </a:lnTo>
                  <a:cubicBezTo>
                    <a:pt x="9145537" y="884296"/>
                    <a:pt x="9172528" y="1717017"/>
                    <a:pt x="9163121" y="2587202"/>
                  </a:cubicBezTo>
                </a:path>
              </a:pathLst>
            </a:custGeom>
            <a:solidFill>
              <a:srgbClr val="3366FF">
                <a:alpha val="64000"/>
              </a:srgbClr>
            </a:solidFill>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342501" y="1217871"/>
              <a:ext cx="2479070"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Segmentation</a:t>
              </a:r>
              <a:endParaRPr lang="en-US" sz="2400" dirty="0">
                <a:latin typeface="Arial Rounded MT Bold"/>
                <a:cs typeface="Arial Rounded MT Bold"/>
              </a:endParaRPr>
            </a:p>
          </p:txBody>
        </p:sp>
        <p:sp>
          <p:nvSpPr>
            <p:cNvPr id="10" name="TextBox 9"/>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1" name="Freeform 10"/>
            <p:cNvSpPr/>
            <p:nvPr/>
          </p:nvSpPr>
          <p:spPr>
            <a:xfrm>
              <a:off x="-14109" y="3414890"/>
              <a:ext cx="5813786" cy="1453558"/>
            </a:xfrm>
            <a:custGeom>
              <a:avLst/>
              <a:gdLst>
                <a:gd name="connsiteX0" fmla="*/ 127000 w 5940785"/>
                <a:gd name="connsiteY0" fmla="*/ 479778 h 1397000"/>
                <a:gd name="connsiteX1" fmla="*/ 127000 w 5940785"/>
                <a:gd name="connsiteY1" fmla="*/ 479778 h 1397000"/>
                <a:gd name="connsiteX2" fmla="*/ 324555 w 5940785"/>
                <a:gd name="connsiteY2" fmla="*/ 522111 h 1397000"/>
                <a:gd name="connsiteX3" fmla="*/ 437444 w 5940785"/>
                <a:gd name="connsiteY3" fmla="*/ 493889 h 1397000"/>
                <a:gd name="connsiteX4" fmla="*/ 550333 w 5940785"/>
                <a:gd name="connsiteY4" fmla="*/ 479778 h 1397000"/>
                <a:gd name="connsiteX5" fmla="*/ 860778 w 5940785"/>
                <a:gd name="connsiteY5" fmla="*/ 479778 h 1397000"/>
                <a:gd name="connsiteX6" fmla="*/ 903111 w 5940785"/>
                <a:gd name="connsiteY6" fmla="*/ 522111 h 1397000"/>
                <a:gd name="connsiteX7" fmla="*/ 917222 w 5940785"/>
                <a:gd name="connsiteY7" fmla="*/ 564445 h 1397000"/>
                <a:gd name="connsiteX8" fmla="*/ 1001889 w 5940785"/>
                <a:gd name="connsiteY8" fmla="*/ 592667 h 1397000"/>
                <a:gd name="connsiteX9" fmla="*/ 1086555 w 5940785"/>
                <a:gd name="connsiteY9" fmla="*/ 635000 h 1397000"/>
                <a:gd name="connsiteX10" fmla="*/ 1157111 w 5940785"/>
                <a:gd name="connsiteY10" fmla="*/ 620889 h 1397000"/>
                <a:gd name="connsiteX11" fmla="*/ 1199444 w 5940785"/>
                <a:gd name="connsiteY11" fmla="*/ 592667 h 1397000"/>
                <a:gd name="connsiteX12" fmla="*/ 1213555 w 5940785"/>
                <a:gd name="connsiteY12" fmla="*/ 550334 h 1397000"/>
                <a:gd name="connsiteX13" fmla="*/ 1227667 w 5940785"/>
                <a:gd name="connsiteY13" fmla="*/ 493889 h 1397000"/>
                <a:gd name="connsiteX14" fmla="*/ 1270000 w 5940785"/>
                <a:gd name="connsiteY14" fmla="*/ 479778 h 1397000"/>
                <a:gd name="connsiteX15" fmla="*/ 1298222 w 5940785"/>
                <a:gd name="connsiteY15" fmla="*/ 437445 h 1397000"/>
                <a:gd name="connsiteX16" fmla="*/ 1354667 w 5940785"/>
                <a:gd name="connsiteY16" fmla="*/ 423334 h 1397000"/>
                <a:gd name="connsiteX17" fmla="*/ 1439333 w 5940785"/>
                <a:gd name="connsiteY17" fmla="*/ 395111 h 1397000"/>
                <a:gd name="connsiteX18" fmla="*/ 1481667 w 5940785"/>
                <a:gd name="connsiteY18" fmla="*/ 381000 h 1397000"/>
                <a:gd name="connsiteX19" fmla="*/ 1848555 w 5940785"/>
                <a:gd name="connsiteY19" fmla="*/ 395111 h 1397000"/>
                <a:gd name="connsiteX20" fmla="*/ 2032000 w 5940785"/>
                <a:gd name="connsiteY20" fmla="*/ 395111 h 1397000"/>
                <a:gd name="connsiteX21" fmla="*/ 2074333 w 5940785"/>
                <a:gd name="connsiteY21" fmla="*/ 366889 h 1397000"/>
                <a:gd name="connsiteX22" fmla="*/ 2159000 w 5940785"/>
                <a:gd name="connsiteY22" fmla="*/ 338667 h 1397000"/>
                <a:gd name="connsiteX23" fmla="*/ 2201333 w 5940785"/>
                <a:gd name="connsiteY23" fmla="*/ 324556 h 1397000"/>
                <a:gd name="connsiteX24" fmla="*/ 2243667 w 5940785"/>
                <a:gd name="connsiteY24" fmla="*/ 310445 h 1397000"/>
                <a:gd name="connsiteX25" fmla="*/ 2300111 w 5940785"/>
                <a:gd name="connsiteY25" fmla="*/ 282223 h 1397000"/>
                <a:gd name="connsiteX26" fmla="*/ 2314222 w 5940785"/>
                <a:gd name="connsiteY26" fmla="*/ 239889 h 1397000"/>
                <a:gd name="connsiteX27" fmla="*/ 2370667 w 5940785"/>
                <a:gd name="connsiteY27" fmla="*/ 225778 h 1397000"/>
                <a:gd name="connsiteX28" fmla="*/ 2582333 w 5940785"/>
                <a:gd name="connsiteY28" fmla="*/ 211667 h 1397000"/>
                <a:gd name="connsiteX29" fmla="*/ 2652889 w 5940785"/>
                <a:gd name="connsiteY29" fmla="*/ 169334 h 1397000"/>
                <a:gd name="connsiteX30" fmla="*/ 2695222 w 5940785"/>
                <a:gd name="connsiteY30" fmla="*/ 141111 h 1397000"/>
                <a:gd name="connsiteX31" fmla="*/ 3048000 w 5940785"/>
                <a:gd name="connsiteY31" fmla="*/ 98778 h 1397000"/>
                <a:gd name="connsiteX32" fmla="*/ 3104444 w 5940785"/>
                <a:gd name="connsiteY32" fmla="*/ 84667 h 1397000"/>
                <a:gd name="connsiteX33" fmla="*/ 3118555 w 5940785"/>
                <a:gd name="connsiteY33" fmla="*/ 28223 h 1397000"/>
                <a:gd name="connsiteX34" fmla="*/ 3231444 w 5940785"/>
                <a:gd name="connsiteY34" fmla="*/ 0 h 1397000"/>
                <a:gd name="connsiteX35" fmla="*/ 3612444 w 5940785"/>
                <a:gd name="connsiteY35" fmla="*/ 28223 h 1397000"/>
                <a:gd name="connsiteX36" fmla="*/ 3739444 w 5940785"/>
                <a:gd name="connsiteY36" fmla="*/ 70556 h 1397000"/>
                <a:gd name="connsiteX37" fmla="*/ 3781778 w 5940785"/>
                <a:gd name="connsiteY37" fmla="*/ 84667 h 1397000"/>
                <a:gd name="connsiteX38" fmla="*/ 3824111 w 5940785"/>
                <a:gd name="connsiteY38" fmla="*/ 112889 h 1397000"/>
                <a:gd name="connsiteX39" fmla="*/ 3908778 w 5940785"/>
                <a:gd name="connsiteY39" fmla="*/ 127000 h 1397000"/>
                <a:gd name="connsiteX40" fmla="*/ 4106333 w 5940785"/>
                <a:gd name="connsiteY40" fmla="*/ 155223 h 1397000"/>
                <a:gd name="connsiteX41" fmla="*/ 4205111 w 5940785"/>
                <a:gd name="connsiteY41" fmla="*/ 239889 h 1397000"/>
                <a:gd name="connsiteX42" fmla="*/ 4233333 w 5940785"/>
                <a:gd name="connsiteY42" fmla="*/ 282223 h 1397000"/>
                <a:gd name="connsiteX43" fmla="*/ 4289778 w 5940785"/>
                <a:gd name="connsiteY43" fmla="*/ 296334 h 1397000"/>
                <a:gd name="connsiteX44" fmla="*/ 4374444 w 5940785"/>
                <a:gd name="connsiteY44" fmla="*/ 324556 h 1397000"/>
                <a:gd name="connsiteX45" fmla="*/ 4416778 w 5940785"/>
                <a:gd name="connsiteY45" fmla="*/ 338667 h 1397000"/>
                <a:gd name="connsiteX46" fmla="*/ 4487333 w 5940785"/>
                <a:gd name="connsiteY46" fmla="*/ 366889 h 1397000"/>
                <a:gd name="connsiteX47" fmla="*/ 4896555 w 5940785"/>
                <a:gd name="connsiteY47" fmla="*/ 352778 h 1397000"/>
                <a:gd name="connsiteX48" fmla="*/ 4938889 w 5940785"/>
                <a:gd name="connsiteY48" fmla="*/ 338667 h 1397000"/>
                <a:gd name="connsiteX49" fmla="*/ 5009444 w 5940785"/>
                <a:gd name="connsiteY49" fmla="*/ 225778 h 1397000"/>
                <a:gd name="connsiteX50" fmla="*/ 5080000 w 5940785"/>
                <a:gd name="connsiteY50" fmla="*/ 239889 h 1397000"/>
                <a:gd name="connsiteX51" fmla="*/ 5108222 w 5940785"/>
                <a:gd name="connsiteY51" fmla="*/ 282223 h 1397000"/>
                <a:gd name="connsiteX52" fmla="*/ 5192889 w 5940785"/>
                <a:gd name="connsiteY52" fmla="*/ 310445 h 1397000"/>
                <a:gd name="connsiteX53" fmla="*/ 5334000 w 5940785"/>
                <a:gd name="connsiteY53" fmla="*/ 296334 h 1397000"/>
                <a:gd name="connsiteX54" fmla="*/ 5376333 w 5940785"/>
                <a:gd name="connsiteY54" fmla="*/ 282223 h 1397000"/>
                <a:gd name="connsiteX55" fmla="*/ 5390444 w 5940785"/>
                <a:gd name="connsiteY55" fmla="*/ 239889 h 1397000"/>
                <a:gd name="connsiteX56" fmla="*/ 5418667 w 5940785"/>
                <a:gd name="connsiteY56" fmla="*/ 211667 h 1397000"/>
                <a:gd name="connsiteX57" fmla="*/ 5503333 w 5940785"/>
                <a:gd name="connsiteY57" fmla="*/ 225778 h 1397000"/>
                <a:gd name="connsiteX58" fmla="*/ 5630333 w 5940785"/>
                <a:gd name="connsiteY58" fmla="*/ 324556 h 1397000"/>
                <a:gd name="connsiteX59" fmla="*/ 5686778 w 5940785"/>
                <a:gd name="connsiteY59" fmla="*/ 352778 h 1397000"/>
                <a:gd name="connsiteX60" fmla="*/ 5884333 w 5940785"/>
                <a:gd name="connsiteY60" fmla="*/ 338667 h 1397000"/>
                <a:gd name="connsiteX61" fmla="*/ 5912555 w 5940785"/>
                <a:gd name="connsiteY61" fmla="*/ 395111 h 1397000"/>
                <a:gd name="connsiteX62" fmla="*/ 5799667 w 5940785"/>
                <a:gd name="connsiteY62" fmla="*/ 479778 h 1397000"/>
                <a:gd name="connsiteX63" fmla="*/ 5771444 w 5940785"/>
                <a:gd name="connsiteY63" fmla="*/ 508000 h 1397000"/>
                <a:gd name="connsiteX64" fmla="*/ 5743222 w 5940785"/>
                <a:gd name="connsiteY64" fmla="*/ 606778 h 1397000"/>
                <a:gd name="connsiteX65" fmla="*/ 5715000 w 5940785"/>
                <a:gd name="connsiteY65" fmla="*/ 649111 h 1397000"/>
                <a:gd name="connsiteX66" fmla="*/ 5700889 w 5940785"/>
                <a:gd name="connsiteY66" fmla="*/ 733778 h 1397000"/>
                <a:gd name="connsiteX67" fmla="*/ 5686778 w 5940785"/>
                <a:gd name="connsiteY67" fmla="*/ 776111 h 1397000"/>
                <a:gd name="connsiteX68" fmla="*/ 5658555 w 5940785"/>
                <a:gd name="connsiteY68" fmla="*/ 903111 h 1397000"/>
                <a:gd name="connsiteX69" fmla="*/ 5630333 w 5940785"/>
                <a:gd name="connsiteY69" fmla="*/ 931334 h 1397000"/>
                <a:gd name="connsiteX70" fmla="*/ 5573889 w 5940785"/>
                <a:gd name="connsiteY70" fmla="*/ 1016000 h 1397000"/>
                <a:gd name="connsiteX71" fmla="*/ 5489222 w 5940785"/>
                <a:gd name="connsiteY71" fmla="*/ 1044223 h 1397000"/>
                <a:gd name="connsiteX72" fmla="*/ 5207000 w 5940785"/>
                <a:gd name="connsiteY72" fmla="*/ 1016000 h 1397000"/>
                <a:gd name="connsiteX73" fmla="*/ 5150555 w 5940785"/>
                <a:gd name="connsiteY73" fmla="*/ 987778 h 1397000"/>
                <a:gd name="connsiteX74" fmla="*/ 5080000 w 5940785"/>
                <a:gd name="connsiteY74" fmla="*/ 973667 h 1397000"/>
                <a:gd name="connsiteX75" fmla="*/ 4938889 w 5940785"/>
                <a:gd name="connsiteY75" fmla="*/ 973667 h 1397000"/>
                <a:gd name="connsiteX76" fmla="*/ 4896555 w 5940785"/>
                <a:gd name="connsiteY76" fmla="*/ 945445 h 1397000"/>
                <a:gd name="connsiteX77" fmla="*/ 4826000 w 5940785"/>
                <a:gd name="connsiteY77" fmla="*/ 959556 h 1397000"/>
                <a:gd name="connsiteX78" fmla="*/ 4783667 w 5940785"/>
                <a:gd name="connsiteY78" fmla="*/ 987778 h 1397000"/>
                <a:gd name="connsiteX79" fmla="*/ 4656667 w 5940785"/>
                <a:gd name="connsiteY79" fmla="*/ 973667 h 1397000"/>
                <a:gd name="connsiteX80" fmla="*/ 4628444 w 5940785"/>
                <a:gd name="connsiteY80" fmla="*/ 945445 h 1397000"/>
                <a:gd name="connsiteX81" fmla="*/ 4572000 w 5940785"/>
                <a:gd name="connsiteY81" fmla="*/ 860778 h 1397000"/>
                <a:gd name="connsiteX82" fmla="*/ 4600222 w 5940785"/>
                <a:gd name="connsiteY82" fmla="*/ 776111 h 1397000"/>
                <a:gd name="connsiteX83" fmla="*/ 4656667 w 5940785"/>
                <a:gd name="connsiteY83" fmla="*/ 705556 h 1397000"/>
                <a:gd name="connsiteX84" fmla="*/ 4642555 w 5940785"/>
                <a:gd name="connsiteY84" fmla="*/ 635000 h 1397000"/>
                <a:gd name="connsiteX85" fmla="*/ 4572000 w 5940785"/>
                <a:gd name="connsiteY85" fmla="*/ 550334 h 1397000"/>
                <a:gd name="connsiteX86" fmla="*/ 4487333 w 5940785"/>
                <a:gd name="connsiteY86" fmla="*/ 522111 h 1397000"/>
                <a:gd name="connsiteX87" fmla="*/ 4346222 w 5940785"/>
                <a:gd name="connsiteY87" fmla="*/ 578556 h 1397000"/>
                <a:gd name="connsiteX88" fmla="*/ 4332111 w 5940785"/>
                <a:gd name="connsiteY88" fmla="*/ 620889 h 1397000"/>
                <a:gd name="connsiteX89" fmla="*/ 4318000 w 5940785"/>
                <a:gd name="connsiteY89" fmla="*/ 973667 h 1397000"/>
                <a:gd name="connsiteX90" fmla="*/ 4303889 w 5940785"/>
                <a:gd name="connsiteY90" fmla="*/ 1016000 h 1397000"/>
                <a:gd name="connsiteX91" fmla="*/ 4247444 w 5940785"/>
                <a:gd name="connsiteY91" fmla="*/ 1072445 h 1397000"/>
                <a:gd name="connsiteX92" fmla="*/ 4049889 w 5940785"/>
                <a:gd name="connsiteY92" fmla="*/ 1100667 h 1397000"/>
                <a:gd name="connsiteX93" fmla="*/ 3852333 w 5940785"/>
                <a:gd name="connsiteY93" fmla="*/ 1100667 h 1397000"/>
                <a:gd name="connsiteX94" fmla="*/ 3810000 w 5940785"/>
                <a:gd name="connsiteY94" fmla="*/ 1072445 h 1397000"/>
                <a:gd name="connsiteX95" fmla="*/ 3725333 w 5940785"/>
                <a:gd name="connsiteY95" fmla="*/ 917223 h 1397000"/>
                <a:gd name="connsiteX96" fmla="*/ 3697111 w 5940785"/>
                <a:gd name="connsiteY96" fmla="*/ 818445 h 1397000"/>
                <a:gd name="connsiteX97" fmla="*/ 3668889 w 5940785"/>
                <a:gd name="connsiteY97" fmla="*/ 776111 h 1397000"/>
                <a:gd name="connsiteX98" fmla="*/ 3612444 w 5940785"/>
                <a:gd name="connsiteY98" fmla="*/ 747889 h 1397000"/>
                <a:gd name="connsiteX99" fmla="*/ 3527778 w 5940785"/>
                <a:gd name="connsiteY99" fmla="*/ 719667 h 1397000"/>
                <a:gd name="connsiteX100" fmla="*/ 3499555 w 5940785"/>
                <a:gd name="connsiteY100" fmla="*/ 691445 h 1397000"/>
                <a:gd name="connsiteX101" fmla="*/ 3414889 w 5940785"/>
                <a:gd name="connsiteY101" fmla="*/ 663223 h 1397000"/>
                <a:gd name="connsiteX102" fmla="*/ 3146778 w 5940785"/>
                <a:gd name="connsiteY102" fmla="*/ 635000 h 1397000"/>
                <a:gd name="connsiteX103" fmla="*/ 3090333 w 5940785"/>
                <a:gd name="connsiteY103" fmla="*/ 620889 h 1397000"/>
                <a:gd name="connsiteX104" fmla="*/ 2991555 w 5940785"/>
                <a:gd name="connsiteY104" fmla="*/ 592667 h 1397000"/>
                <a:gd name="connsiteX105" fmla="*/ 2370667 w 5940785"/>
                <a:gd name="connsiteY105" fmla="*/ 620889 h 1397000"/>
                <a:gd name="connsiteX106" fmla="*/ 2144889 w 5940785"/>
                <a:gd name="connsiteY106" fmla="*/ 635000 h 1397000"/>
                <a:gd name="connsiteX107" fmla="*/ 2032000 w 5940785"/>
                <a:gd name="connsiteY107" fmla="*/ 649111 h 1397000"/>
                <a:gd name="connsiteX108" fmla="*/ 1763889 w 5940785"/>
                <a:gd name="connsiteY108" fmla="*/ 677334 h 1397000"/>
                <a:gd name="connsiteX109" fmla="*/ 1651000 w 5940785"/>
                <a:gd name="connsiteY109" fmla="*/ 776111 h 1397000"/>
                <a:gd name="connsiteX110" fmla="*/ 1594555 w 5940785"/>
                <a:gd name="connsiteY110" fmla="*/ 832556 h 1397000"/>
                <a:gd name="connsiteX111" fmla="*/ 1509889 w 5940785"/>
                <a:gd name="connsiteY111" fmla="*/ 860778 h 1397000"/>
                <a:gd name="connsiteX112" fmla="*/ 1467555 w 5940785"/>
                <a:gd name="connsiteY112" fmla="*/ 959556 h 1397000"/>
                <a:gd name="connsiteX113" fmla="*/ 1439333 w 5940785"/>
                <a:gd name="connsiteY113" fmla="*/ 1072445 h 1397000"/>
                <a:gd name="connsiteX114" fmla="*/ 1425222 w 5940785"/>
                <a:gd name="connsiteY114" fmla="*/ 1114778 h 1397000"/>
                <a:gd name="connsiteX115" fmla="*/ 1382889 w 5940785"/>
                <a:gd name="connsiteY115" fmla="*/ 1128889 h 1397000"/>
                <a:gd name="connsiteX116" fmla="*/ 1354667 w 5940785"/>
                <a:gd name="connsiteY116" fmla="*/ 1227667 h 1397000"/>
                <a:gd name="connsiteX117" fmla="*/ 1312333 w 5940785"/>
                <a:gd name="connsiteY117" fmla="*/ 1255889 h 1397000"/>
                <a:gd name="connsiteX118" fmla="*/ 1241778 w 5940785"/>
                <a:gd name="connsiteY118" fmla="*/ 1354667 h 1397000"/>
                <a:gd name="connsiteX119" fmla="*/ 1199444 w 5940785"/>
                <a:gd name="connsiteY119" fmla="*/ 1368778 h 1397000"/>
                <a:gd name="connsiteX120" fmla="*/ 254000 w 5940785"/>
                <a:gd name="connsiteY120" fmla="*/ 1397000 h 1397000"/>
                <a:gd name="connsiteX121" fmla="*/ 112889 w 5940785"/>
                <a:gd name="connsiteY121" fmla="*/ 1382889 h 1397000"/>
                <a:gd name="connsiteX122" fmla="*/ 98778 w 5940785"/>
                <a:gd name="connsiteY122" fmla="*/ 1340556 h 1397000"/>
                <a:gd name="connsiteX123" fmla="*/ 70555 w 5940785"/>
                <a:gd name="connsiteY123" fmla="*/ 1072445 h 1397000"/>
                <a:gd name="connsiteX124" fmla="*/ 42333 w 5940785"/>
                <a:gd name="connsiteY124" fmla="*/ 931334 h 1397000"/>
                <a:gd name="connsiteX125" fmla="*/ 28222 w 5940785"/>
                <a:gd name="connsiteY125" fmla="*/ 889000 h 1397000"/>
                <a:gd name="connsiteX126" fmla="*/ 0 w 5940785"/>
                <a:gd name="connsiteY126" fmla="*/ 832556 h 1397000"/>
                <a:gd name="connsiteX127" fmla="*/ 14111 w 5940785"/>
                <a:gd name="connsiteY127" fmla="*/ 719667 h 1397000"/>
                <a:gd name="connsiteX128" fmla="*/ 56444 w 5940785"/>
                <a:gd name="connsiteY128" fmla="*/ 677334 h 1397000"/>
                <a:gd name="connsiteX129" fmla="*/ 84667 w 5940785"/>
                <a:gd name="connsiteY129" fmla="*/ 592667 h 1397000"/>
                <a:gd name="connsiteX130" fmla="*/ 98778 w 5940785"/>
                <a:gd name="connsiteY130" fmla="*/ 550334 h 1397000"/>
                <a:gd name="connsiteX131" fmla="*/ 127000 w 5940785"/>
                <a:gd name="connsiteY131" fmla="*/ 479778 h 1397000"/>
                <a:gd name="connsiteX0" fmla="*/ 113297 w 5927082"/>
                <a:gd name="connsiteY0" fmla="*/ 479778 h 1397000"/>
                <a:gd name="connsiteX1" fmla="*/ 113297 w 5927082"/>
                <a:gd name="connsiteY1" fmla="*/ 479778 h 1397000"/>
                <a:gd name="connsiteX2" fmla="*/ 310852 w 5927082"/>
                <a:gd name="connsiteY2" fmla="*/ 522111 h 1397000"/>
                <a:gd name="connsiteX3" fmla="*/ 423741 w 5927082"/>
                <a:gd name="connsiteY3" fmla="*/ 493889 h 1397000"/>
                <a:gd name="connsiteX4" fmla="*/ 536630 w 5927082"/>
                <a:gd name="connsiteY4" fmla="*/ 479778 h 1397000"/>
                <a:gd name="connsiteX5" fmla="*/ 847075 w 5927082"/>
                <a:gd name="connsiteY5" fmla="*/ 479778 h 1397000"/>
                <a:gd name="connsiteX6" fmla="*/ 889408 w 5927082"/>
                <a:gd name="connsiteY6" fmla="*/ 522111 h 1397000"/>
                <a:gd name="connsiteX7" fmla="*/ 903519 w 5927082"/>
                <a:gd name="connsiteY7" fmla="*/ 564445 h 1397000"/>
                <a:gd name="connsiteX8" fmla="*/ 988186 w 5927082"/>
                <a:gd name="connsiteY8" fmla="*/ 592667 h 1397000"/>
                <a:gd name="connsiteX9" fmla="*/ 1072852 w 5927082"/>
                <a:gd name="connsiteY9" fmla="*/ 635000 h 1397000"/>
                <a:gd name="connsiteX10" fmla="*/ 1143408 w 5927082"/>
                <a:gd name="connsiteY10" fmla="*/ 620889 h 1397000"/>
                <a:gd name="connsiteX11" fmla="*/ 1185741 w 5927082"/>
                <a:gd name="connsiteY11" fmla="*/ 592667 h 1397000"/>
                <a:gd name="connsiteX12" fmla="*/ 1199852 w 5927082"/>
                <a:gd name="connsiteY12" fmla="*/ 550334 h 1397000"/>
                <a:gd name="connsiteX13" fmla="*/ 1213964 w 5927082"/>
                <a:gd name="connsiteY13" fmla="*/ 493889 h 1397000"/>
                <a:gd name="connsiteX14" fmla="*/ 1256297 w 5927082"/>
                <a:gd name="connsiteY14" fmla="*/ 479778 h 1397000"/>
                <a:gd name="connsiteX15" fmla="*/ 1284519 w 5927082"/>
                <a:gd name="connsiteY15" fmla="*/ 437445 h 1397000"/>
                <a:gd name="connsiteX16" fmla="*/ 1340964 w 5927082"/>
                <a:gd name="connsiteY16" fmla="*/ 423334 h 1397000"/>
                <a:gd name="connsiteX17" fmla="*/ 1425630 w 5927082"/>
                <a:gd name="connsiteY17" fmla="*/ 395111 h 1397000"/>
                <a:gd name="connsiteX18" fmla="*/ 1467964 w 5927082"/>
                <a:gd name="connsiteY18" fmla="*/ 381000 h 1397000"/>
                <a:gd name="connsiteX19" fmla="*/ 1834852 w 5927082"/>
                <a:gd name="connsiteY19" fmla="*/ 395111 h 1397000"/>
                <a:gd name="connsiteX20" fmla="*/ 2018297 w 5927082"/>
                <a:gd name="connsiteY20" fmla="*/ 395111 h 1397000"/>
                <a:gd name="connsiteX21" fmla="*/ 2060630 w 5927082"/>
                <a:gd name="connsiteY21" fmla="*/ 366889 h 1397000"/>
                <a:gd name="connsiteX22" fmla="*/ 2145297 w 5927082"/>
                <a:gd name="connsiteY22" fmla="*/ 338667 h 1397000"/>
                <a:gd name="connsiteX23" fmla="*/ 2187630 w 5927082"/>
                <a:gd name="connsiteY23" fmla="*/ 324556 h 1397000"/>
                <a:gd name="connsiteX24" fmla="*/ 2229964 w 5927082"/>
                <a:gd name="connsiteY24" fmla="*/ 310445 h 1397000"/>
                <a:gd name="connsiteX25" fmla="*/ 2286408 w 5927082"/>
                <a:gd name="connsiteY25" fmla="*/ 282223 h 1397000"/>
                <a:gd name="connsiteX26" fmla="*/ 2300519 w 5927082"/>
                <a:gd name="connsiteY26" fmla="*/ 239889 h 1397000"/>
                <a:gd name="connsiteX27" fmla="*/ 2356964 w 5927082"/>
                <a:gd name="connsiteY27" fmla="*/ 225778 h 1397000"/>
                <a:gd name="connsiteX28" fmla="*/ 2568630 w 5927082"/>
                <a:gd name="connsiteY28" fmla="*/ 211667 h 1397000"/>
                <a:gd name="connsiteX29" fmla="*/ 2639186 w 5927082"/>
                <a:gd name="connsiteY29" fmla="*/ 169334 h 1397000"/>
                <a:gd name="connsiteX30" fmla="*/ 2681519 w 5927082"/>
                <a:gd name="connsiteY30" fmla="*/ 141111 h 1397000"/>
                <a:gd name="connsiteX31" fmla="*/ 3034297 w 5927082"/>
                <a:gd name="connsiteY31" fmla="*/ 98778 h 1397000"/>
                <a:gd name="connsiteX32" fmla="*/ 3090741 w 5927082"/>
                <a:gd name="connsiteY32" fmla="*/ 84667 h 1397000"/>
                <a:gd name="connsiteX33" fmla="*/ 3104852 w 5927082"/>
                <a:gd name="connsiteY33" fmla="*/ 28223 h 1397000"/>
                <a:gd name="connsiteX34" fmla="*/ 3217741 w 5927082"/>
                <a:gd name="connsiteY34" fmla="*/ 0 h 1397000"/>
                <a:gd name="connsiteX35" fmla="*/ 3598741 w 5927082"/>
                <a:gd name="connsiteY35" fmla="*/ 28223 h 1397000"/>
                <a:gd name="connsiteX36" fmla="*/ 3725741 w 5927082"/>
                <a:gd name="connsiteY36" fmla="*/ 70556 h 1397000"/>
                <a:gd name="connsiteX37" fmla="*/ 3768075 w 5927082"/>
                <a:gd name="connsiteY37" fmla="*/ 84667 h 1397000"/>
                <a:gd name="connsiteX38" fmla="*/ 3810408 w 5927082"/>
                <a:gd name="connsiteY38" fmla="*/ 112889 h 1397000"/>
                <a:gd name="connsiteX39" fmla="*/ 3895075 w 5927082"/>
                <a:gd name="connsiteY39" fmla="*/ 127000 h 1397000"/>
                <a:gd name="connsiteX40" fmla="*/ 4092630 w 5927082"/>
                <a:gd name="connsiteY40" fmla="*/ 155223 h 1397000"/>
                <a:gd name="connsiteX41" fmla="*/ 4191408 w 5927082"/>
                <a:gd name="connsiteY41" fmla="*/ 239889 h 1397000"/>
                <a:gd name="connsiteX42" fmla="*/ 4219630 w 5927082"/>
                <a:gd name="connsiteY42" fmla="*/ 282223 h 1397000"/>
                <a:gd name="connsiteX43" fmla="*/ 4276075 w 5927082"/>
                <a:gd name="connsiteY43" fmla="*/ 296334 h 1397000"/>
                <a:gd name="connsiteX44" fmla="*/ 4360741 w 5927082"/>
                <a:gd name="connsiteY44" fmla="*/ 324556 h 1397000"/>
                <a:gd name="connsiteX45" fmla="*/ 4403075 w 5927082"/>
                <a:gd name="connsiteY45" fmla="*/ 338667 h 1397000"/>
                <a:gd name="connsiteX46" fmla="*/ 4473630 w 5927082"/>
                <a:gd name="connsiteY46" fmla="*/ 366889 h 1397000"/>
                <a:gd name="connsiteX47" fmla="*/ 4882852 w 5927082"/>
                <a:gd name="connsiteY47" fmla="*/ 352778 h 1397000"/>
                <a:gd name="connsiteX48" fmla="*/ 4925186 w 5927082"/>
                <a:gd name="connsiteY48" fmla="*/ 338667 h 1397000"/>
                <a:gd name="connsiteX49" fmla="*/ 4995741 w 5927082"/>
                <a:gd name="connsiteY49" fmla="*/ 225778 h 1397000"/>
                <a:gd name="connsiteX50" fmla="*/ 5066297 w 5927082"/>
                <a:gd name="connsiteY50" fmla="*/ 239889 h 1397000"/>
                <a:gd name="connsiteX51" fmla="*/ 5094519 w 5927082"/>
                <a:gd name="connsiteY51" fmla="*/ 282223 h 1397000"/>
                <a:gd name="connsiteX52" fmla="*/ 5179186 w 5927082"/>
                <a:gd name="connsiteY52" fmla="*/ 310445 h 1397000"/>
                <a:gd name="connsiteX53" fmla="*/ 5320297 w 5927082"/>
                <a:gd name="connsiteY53" fmla="*/ 296334 h 1397000"/>
                <a:gd name="connsiteX54" fmla="*/ 5362630 w 5927082"/>
                <a:gd name="connsiteY54" fmla="*/ 282223 h 1397000"/>
                <a:gd name="connsiteX55" fmla="*/ 5376741 w 5927082"/>
                <a:gd name="connsiteY55" fmla="*/ 239889 h 1397000"/>
                <a:gd name="connsiteX56" fmla="*/ 5404964 w 5927082"/>
                <a:gd name="connsiteY56" fmla="*/ 211667 h 1397000"/>
                <a:gd name="connsiteX57" fmla="*/ 5489630 w 5927082"/>
                <a:gd name="connsiteY57" fmla="*/ 225778 h 1397000"/>
                <a:gd name="connsiteX58" fmla="*/ 5616630 w 5927082"/>
                <a:gd name="connsiteY58" fmla="*/ 324556 h 1397000"/>
                <a:gd name="connsiteX59" fmla="*/ 5673075 w 5927082"/>
                <a:gd name="connsiteY59" fmla="*/ 352778 h 1397000"/>
                <a:gd name="connsiteX60" fmla="*/ 5870630 w 5927082"/>
                <a:gd name="connsiteY60" fmla="*/ 338667 h 1397000"/>
                <a:gd name="connsiteX61" fmla="*/ 5898852 w 5927082"/>
                <a:gd name="connsiteY61" fmla="*/ 395111 h 1397000"/>
                <a:gd name="connsiteX62" fmla="*/ 5785964 w 5927082"/>
                <a:gd name="connsiteY62" fmla="*/ 479778 h 1397000"/>
                <a:gd name="connsiteX63" fmla="*/ 5757741 w 5927082"/>
                <a:gd name="connsiteY63" fmla="*/ 508000 h 1397000"/>
                <a:gd name="connsiteX64" fmla="*/ 5729519 w 5927082"/>
                <a:gd name="connsiteY64" fmla="*/ 606778 h 1397000"/>
                <a:gd name="connsiteX65" fmla="*/ 5701297 w 5927082"/>
                <a:gd name="connsiteY65" fmla="*/ 649111 h 1397000"/>
                <a:gd name="connsiteX66" fmla="*/ 5687186 w 5927082"/>
                <a:gd name="connsiteY66" fmla="*/ 733778 h 1397000"/>
                <a:gd name="connsiteX67" fmla="*/ 5673075 w 5927082"/>
                <a:gd name="connsiteY67" fmla="*/ 776111 h 1397000"/>
                <a:gd name="connsiteX68" fmla="*/ 5644852 w 5927082"/>
                <a:gd name="connsiteY68" fmla="*/ 903111 h 1397000"/>
                <a:gd name="connsiteX69" fmla="*/ 5616630 w 5927082"/>
                <a:gd name="connsiteY69" fmla="*/ 931334 h 1397000"/>
                <a:gd name="connsiteX70" fmla="*/ 5560186 w 5927082"/>
                <a:gd name="connsiteY70" fmla="*/ 1016000 h 1397000"/>
                <a:gd name="connsiteX71" fmla="*/ 5475519 w 5927082"/>
                <a:gd name="connsiteY71" fmla="*/ 1044223 h 1397000"/>
                <a:gd name="connsiteX72" fmla="*/ 5193297 w 5927082"/>
                <a:gd name="connsiteY72" fmla="*/ 1016000 h 1397000"/>
                <a:gd name="connsiteX73" fmla="*/ 5136852 w 5927082"/>
                <a:gd name="connsiteY73" fmla="*/ 987778 h 1397000"/>
                <a:gd name="connsiteX74" fmla="*/ 5066297 w 5927082"/>
                <a:gd name="connsiteY74" fmla="*/ 973667 h 1397000"/>
                <a:gd name="connsiteX75" fmla="*/ 4925186 w 5927082"/>
                <a:gd name="connsiteY75" fmla="*/ 973667 h 1397000"/>
                <a:gd name="connsiteX76" fmla="*/ 4882852 w 5927082"/>
                <a:gd name="connsiteY76" fmla="*/ 945445 h 1397000"/>
                <a:gd name="connsiteX77" fmla="*/ 4812297 w 5927082"/>
                <a:gd name="connsiteY77" fmla="*/ 959556 h 1397000"/>
                <a:gd name="connsiteX78" fmla="*/ 4769964 w 5927082"/>
                <a:gd name="connsiteY78" fmla="*/ 987778 h 1397000"/>
                <a:gd name="connsiteX79" fmla="*/ 4642964 w 5927082"/>
                <a:gd name="connsiteY79" fmla="*/ 973667 h 1397000"/>
                <a:gd name="connsiteX80" fmla="*/ 4614741 w 5927082"/>
                <a:gd name="connsiteY80" fmla="*/ 945445 h 1397000"/>
                <a:gd name="connsiteX81" fmla="*/ 4558297 w 5927082"/>
                <a:gd name="connsiteY81" fmla="*/ 860778 h 1397000"/>
                <a:gd name="connsiteX82" fmla="*/ 4586519 w 5927082"/>
                <a:gd name="connsiteY82" fmla="*/ 776111 h 1397000"/>
                <a:gd name="connsiteX83" fmla="*/ 4642964 w 5927082"/>
                <a:gd name="connsiteY83" fmla="*/ 705556 h 1397000"/>
                <a:gd name="connsiteX84" fmla="*/ 4628852 w 5927082"/>
                <a:gd name="connsiteY84" fmla="*/ 635000 h 1397000"/>
                <a:gd name="connsiteX85" fmla="*/ 4558297 w 5927082"/>
                <a:gd name="connsiteY85" fmla="*/ 550334 h 1397000"/>
                <a:gd name="connsiteX86" fmla="*/ 4473630 w 5927082"/>
                <a:gd name="connsiteY86" fmla="*/ 522111 h 1397000"/>
                <a:gd name="connsiteX87" fmla="*/ 4332519 w 5927082"/>
                <a:gd name="connsiteY87" fmla="*/ 578556 h 1397000"/>
                <a:gd name="connsiteX88" fmla="*/ 4318408 w 5927082"/>
                <a:gd name="connsiteY88" fmla="*/ 620889 h 1397000"/>
                <a:gd name="connsiteX89" fmla="*/ 4304297 w 5927082"/>
                <a:gd name="connsiteY89" fmla="*/ 973667 h 1397000"/>
                <a:gd name="connsiteX90" fmla="*/ 4290186 w 5927082"/>
                <a:gd name="connsiteY90" fmla="*/ 1016000 h 1397000"/>
                <a:gd name="connsiteX91" fmla="*/ 4233741 w 5927082"/>
                <a:gd name="connsiteY91" fmla="*/ 1072445 h 1397000"/>
                <a:gd name="connsiteX92" fmla="*/ 4036186 w 5927082"/>
                <a:gd name="connsiteY92" fmla="*/ 1100667 h 1397000"/>
                <a:gd name="connsiteX93" fmla="*/ 3838630 w 5927082"/>
                <a:gd name="connsiteY93" fmla="*/ 1100667 h 1397000"/>
                <a:gd name="connsiteX94" fmla="*/ 3796297 w 5927082"/>
                <a:gd name="connsiteY94" fmla="*/ 1072445 h 1397000"/>
                <a:gd name="connsiteX95" fmla="*/ 3711630 w 5927082"/>
                <a:gd name="connsiteY95" fmla="*/ 917223 h 1397000"/>
                <a:gd name="connsiteX96" fmla="*/ 3683408 w 5927082"/>
                <a:gd name="connsiteY96" fmla="*/ 818445 h 1397000"/>
                <a:gd name="connsiteX97" fmla="*/ 3655186 w 5927082"/>
                <a:gd name="connsiteY97" fmla="*/ 776111 h 1397000"/>
                <a:gd name="connsiteX98" fmla="*/ 3598741 w 5927082"/>
                <a:gd name="connsiteY98" fmla="*/ 747889 h 1397000"/>
                <a:gd name="connsiteX99" fmla="*/ 3514075 w 5927082"/>
                <a:gd name="connsiteY99" fmla="*/ 719667 h 1397000"/>
                <a:gd name="connsiteX100" fmla="*/ 3485852 w 5927082"/>
                <a:gd name="connsiteY100" fmla="*/ 691445 h 1397000"/>
                <a:gd name="connsiteX101" fmla="*/ 3401186 w 5927082"/>
                <a:gd name="connsiteY101" fmla="*/ 663223 h 1397000"/>
                <a:gd name="connsiteX102" fmla="*/ 3133075 w 5927082"/>
                <a:gd name="connsiteY102" fmla="*/ 635000 h 1397000"/>
                <a:gd name="connsiteX103" fmla="*/ 3076630 w 5927082"/>
                <a:gd name="connsiteY103" fmla="*/ 620889 h 1397000"/>
                <a:gd name="connsiteX104" fmla="*/ 2977852 w 5927082"/>
                <a:gd name="connsiteY104" fmla="*/ 592667 h 1397000"/>
                <a:gd name="connsiteX105" fmla="*/ 2356964 w 5927082"/>
                <a:gd name="connsiteY105" fmla="*/ 620889 h 1397000"/>
                <a:gd name="connsiteX106" fmla="*/ 2131186 w 5927082"/>
                <a:gd name="connsiteY106" fmla="*/ 635000 h 1397000"/>
                <a:gd name="connsiteX107" fmla="*/ 2018297 w 5927082"/>
                <a:gd name="connsiteY107" fmla="*/ 649111 h 1397000"/>
                <a:gd name="connsiteX108" fmla="*/ 1750186 w 5927082"/>
                <a:gd name="connsiteY108" fmla="*/ 677334 h 1397000"/>
                <a:gd name="connsiteX109" fmla="*/ 1637297 w 5927082"/>
                <a:gd name="connsiteY109" fmla="*/ 776111 h 1397000"/>
                <a:gd name="connsiteX110" fmla="*/ 1580852 w 5927082"/>
                <a:gd name="connsiteY110" fmla="*/ 832556 h 1397000"/>
                <a:gd name="connsiteX111" fmla="*/ 1496186 w 5927082"/>
                <a:gd name="connsiteY111" fmla="*/ 860778 h 1397000"/>
                <a:gd name="connsiteX112" fmla="*/ 1453852 w 5927082"/>
                <a:gd name="connsiteY112" fmla="*/ 959556 h 1397000"/>
                <a:gd name="connsiteX113" fmla="*/ 1425630 w 5927082"/>
                <a:gd name="connsiteY113" fmla="*/ 1072445 h 1397000"/>
                <a:gd name="connsiteX114" fmla="*/ 1411519 w 5927082"/>
                <a:gd name="connsiteY114" fmla="*/ 1114778 h 1397000"/>
                <a:gd name="connsiteX115" fmla="*/ 1369186 w 5927082"/>
                <a:gd name="connsiteY115" fmla="*/ 1128889 h 1397000"/>
                <a:gd name="connsiteX116" fmla="*/ 1340964 w 5927082"/>
                <a:gd name="connsiteY116" fmla="*/ 1227667 h 1397000"/>
                <a:gd name="connsiteX117" fmla="*/ 1298630 w 5927082"/>
                <a:gd name="connsiteY117" fmla="*/ 1255889 h 1397000"/>
                <a:gd name="connsiteX118" fmla="*/ 1228075 w 5927082"/>
                <a:gd name="connsiteY118" fmla="*/ 1354667 h 1397000"/>
                <a:gd name="connsiteX119" fmla="*/ 1185741 w 5927082"/>
                <a:gd name="connsiteY119" fmla="*/ 1368778 h 1397000"/>
                <a:gd name="connsiteX120" fmla="*/ 240297 w 5927082"/>
                <a:gd name="connsiteY120" fmla="*/ 1397000 h 1397000"/>
                <a:gd name="connsiteX121" fmla="*/ 99186 w 5927082"/>
                <a:gd name="connsiteY121" fmla="*/ 1382889 h 1397000"/>
                <a:gd name="connsiteX122" fmla="*/ 85075 w 5927082"/>
                <a:gd name="connsiteY122" fmla="*/ 1340556 h 1397000"/>
                <a:gd name="connsiteX123" fmla="*/ 56852 w 5927082"/>
                <a:gd name="connsiteY123" fmla="*/ 1072445 h 1397000"/>
                <a:gd name="connsiteX124" fmla="*/ 28630 w 5927082"/>
                <a:gd name="connsiteY124" fmla="*/ 931334 h 1397000"/>
                <a:gd name="connsiteX125" fmla="*/ 14519 w 5927082"/>
                <a:gd name="connsiteY125" fmla="*/ 889000 h 1397000"/>
                <a:gd name="connsiteX126" fmla="*/ 70964 w 5927082"/>
                <a:gd name="connsiteY126" fmla="*/ 832556 h 1397000"/>
                <a:gd name="connsiteX127" fmla="*/ 408 w 5927082"/>
                <a:gd name="connsiteY127" fmla="*/ 719667 h 1397000"/>
                <a:gd name="connsiteX128" fmla="*/ 42741 w 5927082"/>
                <a:gd name="connsiteY128" fmla="*/ 677334 h 1397000"/>
                <a:gd name="connsiteX129" fmla="*/ 70964 w 5927082"/>
                <a:gd name="connsiteY129" fmla="*/ 592667 h 1397000"/>
                <a:gd name="connsiteX130" fmla="*/ 85075 w 5927082"/>
                <a:gd name="connsiteY130" fmla="*/ 550334 h 1397000"/>
                <a:gd name="connsiteX131" fmla="*/ 113297 w 5927082"/>
                <a:gd name="connsiteY131" fmla="*/ 479778 h 1397000"/>
                <a:gd name="connsiteX0" fmla="*/ 100467 w 5914252"/>
                <a:gd name="connsiteY0" fmla="*/ 479778 h 1397000"/>
                <a:gd name="connsiteX1" fmla="*/ 100467 w 5914252"/>
                <a:gd name="connsiteY1" fmla="*/ 479778 h 1397000"/>
                <a:gd name="connsiteX2" fmla="*/ 298022 w 5914252"/>
                <a:gd name="connsiteY2" fmla="*/ 522111 h 1397000"/>
                <a:gd name="connsiteX3" fmla="*/ 410911 w 5914252"/>
                <a:gd name="connsiteY3" fmla="*/ 493889 h 1397000"/>
                <a:gd name="connsiteX4" fmla="*/ 523800 w 5914252"/>
                <a:gd name="connsiteY4" fmla="*/ 479778 h 1397000"/>
                <a:gd name="connsiteX5" fmla="*/ 834245 w 5914252"/>
                <a:gd name="connsiteY5" fmla="*/ 479778 h 1397000"/>
                <a:gd name="connsiteX6" fmla="*/ 876578 w 5914252"/>
                <a:gd name="connsiteY6" fmla="*/ 522111 h 1397000"/>
                <a:gd name="connsiteX7" fmla="*/ 890689 w 5914252"/>
                <a:gd name="connsiteY7" fmla="*/ 564445 h 1397000"/>
                <a:gd name="connsiteX8" fmla="*/ 975356 w 5914252"/>
                <a:gd name="connsiteY8" fmla="*/ 592667 h 1397000"/>
                <a:gd name="connsiteX9" fmla="*/ 1060022 w 5914252"/>
                <a:gd name="connsiteY9" fmla="*/ 635000 h 1397000"/>
                <a:gd name="connsiteX10" fmla="*/ 1130578 w 5914252"/>
                <a:gd name="connsiteY10" fmla="*/ 620889 h 1397000"/>
                <a:gd name="connsiteX11" fmla="*/ 1172911 w 5914252"/>
                <a:gd name="connsiteY11" fmla="*/ 592667 h 1397000"/>
                <a:gd name="connsiteX12" fmla="*/ 1187022 w 5914252"/>
                <a:gd name="connsiteY12" fmla="*/ 550334 h 1397000"/>
                <a:gd name="connsiteX13" fmla="*/ 1201134 w 5914252"/>
                <a:gd name="connsiteY13" fmla="*/ 493889 h 1397000"/>
                <a:gd name="connsiteX14" fmla="*/ 1243467 w 5914252"/>
                <a:gd name="connsiteY14" fmla="*/ 479778 h 1397000"/>
                <a:gd name="connsiteX15" fmla="*/ 1271689 w 5914252"/>
                <a:gd name="connsiteY15" fmla="*/ 437445 h 1397000"/>
                <a:gd name="connsiteX16" fmla="*/ 1328134 w 5914252"/>
                <a:gd name="connsiteY16" fmla="*/ 423334 h 1397000"/>
                <a:gd name="connsiteX17" fmla="*/ 1412800 w 5914252"/>
                <a:gd name="connsiteY17" fmla="*/ 395111 h 1397000"/>
                <a:gd name="connsiteX18" fmla="*/ 1455134 w 5914252"/>
                <a:gd name="connsiteY18" fmla="*/ 381000 h 1397000"/>
                <a:gd name="connsiteX19" fmla="*/ 1822022 w 5914252"/>
                <a:gd name="connsiteY19" fmla="*/ 395111 h 1397000"/>
                <a:gd name="connsiteX20" fmla="*/ 2005467 w 5914252"/>
                <a:gd name="connsiteY20" fmla="*/ 395111 h 1397000"/>
                <a:gd name="connsiteX21" fmla="*/ 2047800 w 5914252"/>
                <a:gd name="connsiteY21" fmla="*/ 366889 h 1397000"/>
                <a:gd name="connsiteX22" fmla="*/ 2132467 w 5914252"/>
                <a:gd name="connsiteY22" fmla="*/ 338667 h 1397000"/>
                <a:gd name="connsiteX23" fmla="*/ 2174800 w 5914252"/>
                <a:gd name="connsiteY23" fmla="*/ 324556 h 1397000"/>
                <a:gd name="connsiteX24" fmla="*/ 2217134 w 5914252"/>
                <a:gd name="connsiteY24" fmla="*/ 310445 h 1397000"/>
                <a:gd name="connsiteX25" fmla="*/ 2273578 w 5914252"/>
                <a:gd name="connsiteY25" fmla="*/ 282223 h 1397000"/>
                <a:gd name="connsiteX26" fmla="*/ 2287689 w 5914252"/>
                <a:gd name="connsiteY26" fmla="*/ 239889 h 1397000"/>
                <a:gd name="connsiteX27" fmla="*/ 2344134 w 5914252"/>
                <a:gd name="connsiteY27" fmla="*/ 225778 h 1397000"/>
                <a:gd name="connsiteX28" fmla="*/ 2555800 w 5914252"/>
                <a:gd name="connsiteY28" fmla="*/ 211667 h 1397000"/>
                <a:gd name="connsiteX29" fmla="*/ 2626356 w 5914252"/>
                <a:gd name="connsiteY29" fmla="*/ 169334 h 1397000"/>
                <a:gd name="connsiteX30" fmla="*/ 2668689 w 5914252"/>
                <a:gd name="connsiteY30" fmla="*/ 141111 h 1397000"/>
                <a:gd name="connsiteX31" fmla="*/ 3021467 w 5914252"/>
                <a:gd name="connsiteY31" fmla="*/ 98778 h 1397000"/>
                <a:gd name="connsiteX32" fmla="*/ 3077911 w 5914252"/>
                <a:gd name="connsiteY32" fmla="*/ 84667 h 1397000"/>
                <a:gd name="connsiteX33" fmla="*/ 3092022 w 5914252"/>
                <a:gd name="connsiteY33" fmla="*/ 28223 h 1397000"/>
                <a:gd name="connsiteX34" fmla="*/ 3204911 w 5914252"/>
                <a:gd name="connsiteY34" fmla="*/ 0 h 1397000"/>
                <a:gd name="connsiteX35" fmla="*/ 3585911 w 5914252"/>
                <a:gd name="connsiteY35" fmla="*/ 28223 h 1397000"/>
                <a:gd name="connsiteX36" fmla="*/ 3712911 w 5914252"/>
                <a:gd name="connsiteY36" fmla="*/ 70556 h 1397000"/>
                <a:gd name="connsiteX37" fmla="*/ 3755245 w 5914252"/>
                <a:gd name="connsiteY37" fmla="*/ 84667 h 1397000"/>
                <a:gd name="connsiteX38" fmla="*/ 3797578 w 5914252"/>
                <a:gd name="connsiteY38" fmla="*/ 112889 h 1397000"/>
                <a:gd name="connsiteX39" fmla="*/ 3882245 w 5914252"/>
                <a:gd name="connsiteY39" fmla="*/ 127000 h 1397000"/>
                <a:gd name="connsiteX40" fmla="*/ 4079800 w 5914252"/>
                <a:gd name="connsiteY40" fmla="*/ 155223 h 1397000"/>
                <a:gd name="connsiteX41" fmla="*/ 4178578 w 5914252"/>
                <a:gd name="connsiteY41" fmla="*/ 239889 h 1397000"/>
                <a:gd name="connsiteX42" fmla="*/ 4206800 w 5914252"/>
                <a:gd name="connsiteY42" fmla="*/ 282223 h 1397000"/>
                <a:gd name="connsiteX43" fmla="*/ 4263245 w 5914252"/>
                <a:gd name="connsiteY43" fmla="*/ 296334 h 1397000"/>
                <a:gd name="connsiteX44" fmla="*/ 4347911 w 5914252"/>
                <a:gd name="connsiteY44" fmla="*/ 324556 h 1397000"/>
                <a:gd name="connsiteX45" fmla="*/ 4390245 w 5914252"/>
                <a:gd name="connsiteY45" fmla="*/ 338667 h 1397000"/>
                <a:gd name="connsiteX46" fmla="*/ 4460800 w 5914252"/>
                <a:gd name="connsiteY46" fmla="*/ 366889 h 1397000"/>
                <a:gd name="connsiteX47" fmla="*/ 4870022 w 5914252"/>
                <a:gd name="connsiteY47" fmla="*/ 352778 h 1397000"/>
                <a:gd name="connsiteX48" fmla="*/ 4912356 w 5914252"/>
                <a:gd name="connsiteY48" fmla="*/ 338667 h 1397000"/>
                <a:gd name="connsiteX49" fmla="*/ 4982911 w 5914252"/>
                <a:gd name="connsiteY49" fmla="*/ 225778 h 1397000"/>
                <a:gd name="connsiteX50" fmla="*/ 5053467 w 5914252"/>
                <a:gd name="connsiteY50" fmla="*/ 239889 h 1397000"/>
                <a:gd name="connsiteX51" fmla="*/ 5081689 w 5914252"/>
                <a:gd name="connsiteY51" fmla="*/ 282223 h 1397000"/>
                <a:gd name="connsiteX52" fmla="*/ 5166356 w 5914252"/>
                <a:gd name="connsiteY52" fmla="*/ 310445 h 1397000"/>
                <a:gd name="connsiteX53" fmla="*/ 5307467 w 5914252"/>
                <a:gd name="connsiteY53" fmla="*/ 296334 h 1397000"/>
                <a:gd name="connsiteX54" fmla="*/ 5349800 w 5914252"/>
                <a:gd name="connsiteY54" fmla="*/ 282223 h 1397000"/>
                <a:gd name="connsiteX55" fmla="*/ 5363911 w 5914252"/>
                <a:gd name="connsiteY55" fmla="*/ 239889 h 1397000"/>
                <a:gd name="connsiteX56" fmla="*/ 5392134 w 5914252"/>
                <a:gd name="connsiteY56" fmla="*/ 211667 h 1397000"/>
                <a:gd name="connsiteX57" fmla="*/ 5476800 w 5914252"/>
                <a:gd name="connsiteY57" fmla="*/ 225778 h 1397000"/>
                <a:gd name="connsiteX58" fmla="*/ 5603800 w 5914252"/>
                <a:gd name="connsiteY58" fmla="*/ 324556 h 1397000"/>
                <a:gd name="connsiteX59" fmla="*/ 5660245 w 5914252"/>
                <a:gd name="connsiteY59" fmla="*/ 352778 h 1397000"/>
                <a:gd name="connsiteX60" fmla="*/ 5857800 w 5914252"/>
                <a:gd name="connsiteY60" fmla="*/ 338667 h 1397000"/>
                <a:gd name="connsiteX61" fmla="*/ 5886022 w 5914252"/>
                <a:gd name="connsiteY61" fmla="*/ 395111 h 1397000"/>
                <a:gd name="connsiteX62" fmla="*/ 5773134 w 5914252"/>
                <a:gd name="connsiteY62" fmla="*/ 479778 h 1397000"/>
                <a:gd name="connsiteX63" fmla="*/ 5744911 w 5914252"/>
                <a:gd name="connsiteY63" fmla="*/ 508000 h 1397000"/>
                <a:gd name="connsiteX64" fmla="*/ 5716689 w 5914252"/>
                <a:gd name="connsiteY64" fmla="*/ 606778 h 1397000"/>
                <a:gd name="connsiteX65" fmla="*/ 5688467 w 5914252"/>
                <a:gd name="connsiteY65" fmla="*/ 649111 h 1397000"/>
                <a:gd name="connsiteX66" fmla="*/ 5674356 w 5914252"/>
                <a:gd name="connsiteY66" fmla="*/ 733778 h 1397000"/>
                <a:gd name="connsiteX67" fmla="*/ 5660245 w 5914252"/>
                <a:gd name="connsiteY67" fmla="*/ 776111 h 1397000"/>
                <a:gd name="connsiteX68" fmla="*/ 5632022 w 5914252"/>
                <a:gd name="connsiteY68" fmla="*/ 903111 h 1397000"/>
                <a:gd name="connsiteX69" fmla="*/ 5603800 w 5914252"/>
                <a:gd name="connsiteY69" fmla="*/ 931334 h 1397000"/>
                <a:gd name="connsiteX70" fmla="*/ 5547356 w 5914252"/>
                <a:gd name="connsiteY70" fmla="*/ 1016000 h 1397000"/>
                <a:gd name="connsiteX71" fmla="*/ 5462689 w 5914252"/>
                <a:gd name="connsiteY71" fmla="*/ 1044223 h 1397000"/>
                <a:gd name="connsiteX72" fmla="*/ 5180467 w 5914252"/>
                <a:gd name="connsiteY72" fmla="*/ 1016000 h 1397000"/>
                <a:gd name="connsiteX73" fmla="*/ 5124022 w 5914252"/>
                <a:gd name="connsiteY73" fmla="*/ 987778 h 1397000"/>
                <a:gd name="connsiteX74" fmla="*/ 5053467 w 5914252"/>
                <a:gd name="connsiteY74" fmla="*/ 973667 h 1397000"/>
                <a:gd name="connsiteX75" fmla="*/ 4912356 w 5914252"/>
                <a:gd name="connsiteY75" fmla="*/ 973667 h 1397000"/>
                <a:gd name="connsiteX76" fmla="*/ 4870022 w 5914252"/>
                <a:gd name="connsiteY76" fmla="*/ 945445 h 1397000"/>
                <a:gd name="connsiteX77" fmla="*/ 4799467 w 5914252"/>
                <a:gd name="connsiteY77" fmla="*/ 959556 h 1397000"/>
                <a:gd name="connsiteX78" fmla="*/ 4757134 w 5914252"/>
                <a:gd name="connsiteY78" fmla="*/ 987778 h 1397000"/>
                <a:gd name="connsiteX79" fmla="*/ 4630134 w 5914252"/>
                <a:gd name="connsiteY79" fmla="*/ 973667 h 1397000"/>
                <a:gd name="connsiteX80" fmla="*/ 4601911 w 5914252"/>
                <a:gd name="connsiteY80" fmla="*/ 945445 h 1397000"/>
                <a:gd name="connsiteX81" fmla="*/ 4545467 w 5914252"/>
                <a:gd name="connsiteY81" fmla="*/ 860778 h 1397000"/>
                <a:gd name="connsiteX82" fmla="*/ 4573689 w 5914252"/>
                <a:gd name="connsiteY82" fmla="*/ 776111 h 1397000"/>
                <a:gd name="connsiteX83" fmla="*/ 4630134 w 5914252"/>
                <a:gd name="connsiteY83" fmla="*/ 705556 h 1397000"/>
                <a:gd name="connsiteX84" fmla="*/ 4616022 w 5914252"/>
                <a:gd name="connsiteY84" fmla="*/ 635000 h 1397000"/>
                <a:gd name="connsiteX85" fmla="*/ 4545467 w 5914252"/>
                <a:gd name="connsiteY85" fmla="*/ 550334 h 1397000"/>
                <a:gd name="connsiteX86" fmla="*/ 4460800 w 5914252"/>
                <a:gd name="connsiteY86" fmla="*/ 522111 h 1397000"/>
                <a:gd name="connsiteX87" fmla="*/ 4319689 w 5914252"/>
                <a:gd name="connsiteY87" fmla="*/ 578556 h 1397000"/>
                <a:gd name="connsiteX88" fmla="*/ 4305578 w 5914252"/>
                <a:gd name="connsiteY88" fmla="*/ 620889 h 1397000"/>
                <a:gd name="connsiteX89" fmla="*/ 4291467 w 5914252"/>
                <a:gd name="connsiteY89" fmla="*/ 973667 h 1397000"/>
                <a:gd name="connsiteX90" fmla="*/ 4277356 w 5914252"/>
                <a:gd name="connsiteY90" fmla="*/ 1016000 h 1397000"/>
                <a:gd name="connsiteX91" fmla="*/ 4220911 w 5914252"/>
                <a:gd name="connsiteY91" fmla="*/ 1072445 h 1397000"/>
                <a:gd name="connsiteX92" fmla="*/ 4023356 w 5914252"/>
                <a:gd name="connsiteY92" fmla="*/ 1100667 h 1397000"/>
                <a:gd name="connsiteX93" fmla="*/ 3825800 w 5914252"/>
                <a:gd name="connsiteY93" fmla="*/ 1100667 h 1397000"/>
                <a:gd name="connsiteX94" fmla="*/ 3783467 w 5914252"/>
                <a:gd name="connsiteY94" fmla="*/ 1072445 h 1397000"/>
                <a:gd name="connsiteX95" fmla="*/ 3698800 w 5914252"/>
                <a:gd name="connsiteY95" fmla="*/ 917223 h 1397000"/>
                <a:gd name="connsiteX96" fmla="*/ 3670578 w 5914252"/>
                <a:gd name="connsiteY96" fmla="*/ 818445 h 1397000"/>
                <a:gd name="connsiteX97" fmla="*/ 3642356 w 5914252"/>
                <a:gd name="connsiteY97" fmla="*/ 776111 h 1397000"/>
                <a:gd name="connsiteX98" fmla="*/ 3585911 w 5914252"/>
                <a:gd name="connsiteY98" fmla="*/ 747889 h 1397000"/>
                <a:gd name="connsiteX99" fmla="*/ 3501245 w 5914252"/>
                <a:gd name="connsiteY99" fmla="*/ 719667 h 1397000"/>
                <a:gd name="connsiteX100" fmla="*/ 3473022 w 5914252"/>
                <a:gd name="connsiteY100" fmla="*/ 691445 h 1397000"/>
                <a:gd name="connsiteX101" fmla="*/ 3388356 w 5914252"/>
                <a:gd name="connsiteY101" fmla="*/ 663223 h 1397000"/>
                <a:gd name="connsiteX102" fmla="*/ 3120245 w 5914252"/>
                <a:gd name="connsiteY102" fmla="*/ 635000 h 1397000"/>
                <a:gd name="connsiteX103" fmla="*/ 3063800 w 5914252"/>
                <a:gd name="connsiteY103" fmla="*/ 620889 h 1397000"/>
                <a:gd name="connsiteX104" fmla="*/ 2965022 w 5914252"/>
                <a:gd name="connsiteY104" fmla="*/ 592667 h 1397000"/>
                <a:gd name="connsiteX105" fmla="*/ 2344134 w 5914252"/>
                <a:gd name="connsiteY105" fmla="*/ 620889 h 1397000"/>
                <a:gd name="connsiteX106" fmla="*/ 2118356 w 5914252"/>
                <a:gd name="connsiteY106" fmla="*/ 635000 h 1397000"/>
                <a:gd name="connsiteX107" fmla="*/ 2005467 w 5914252"/>
                <a:gd name="connsiteY107" fmla="*/ 649111 h 1397000"/>
                <a:gd name="connsiteX108" fmla="*/ 1737356 w 5914252"/>
                <a:gd name="connsiteY108" fmla="*/ 677334 h 1397000"/>
                <a:gd name="connsiteX109" fmla="*/ 1624467 w 5914252"/>
                <a:gd name="connsiteY109" fmla="*/ 776111 h 1397000"/>
                <a:gd name="connsiteX110" fmla="*/ 1568022 w 5914252"/>
                <a:gd name="connsiteY110" fmla="*/ 832556 h 1397000"/>
                <a:gd name="connsiteX111" fmla="*/ 1483356 w 5914252"/>
                <a:gd name="connsiteY111" fmla="*/ 860778 h 1397000"/>
                <a:gd name="connsiteX112" fmla="*/ 1441022 w 5914252"/>
                <a:gd name="connsiteY112" fmla="*/ 959556 h 1397000"/>
                <a:gd name="connsiteX113" fmla="*/ 1412800 w 5914252"/>
                <a:gd name="connsiteY113" fmla="*/ 1072445 h 1397000"/>
                <a:gd name="connsiteX114" fmla="*/ 1398689 w 5914252"/>
                <a:gd name="connsiteY114" fmla="*/ 1114778 h 1397000"/>
                <a:gd name="connsiteX115" fmla="*/ 1356356 w 5914252"/>
                <a:gd name="connsiteY115" fmla="*/ 1128889 h 1397000"/>
                <a:gd name="connsiteX116" fmla="*/ 1328134 w 5914252"/>
                <a:gd name="connsiteY116" fmla="*/ 1227667 h 1397000"/>
                <a:gd name="connsiteX117" fmla="*/ 1285800 w 5914252"/>
                <a:gd name="connsiteY117" fmla="*/ 1255889 h 1397000"/>
                <a:gd name="connsiteX118" fmla="*/ 1215245 w 5914252"/>
                <a:gd name="connsiteY118" fmla="*/ 1354667 h 1397000"/>
                <a:gd name="connsiteX119" fmla="*/ 1172911 w 5914252"/>
                <a:gd name="connsiteY119" fmla="*/ 1368778 h 1397000"/>
                <a:gd name="connsiteX120" fmla="*/ 227467 w 5914252"/>
                <a:gd name="connsiteY120" fmla="*/ 1397000 h 1397000"/>
                <a:gd name="connsiteX121" fmla="*/ 86356 w 5914252"/>
                <a:gd name="connsiteY121" fmla="*/ 1382889 h 1397000"/>
                <a:gd name="connsiteX122" fmla="*/ 72245 w 5914252"/>
                <a:gd name="connsiteY122" fmla="*/ 1340556 h 1397000"/>
                <a:gd name="connsiteX123" fmla="*/ 44022 w 5914252"/>
                <a:gd name="connsiteY123" fmla="*/ 1072445 h 1397000"/>
                <a:gd name="connsiteX124" fmla="*/ 15800 w 5914252"/>
                <a:gd name="connsiteY124" fmla="*/ 931334 h 1397000"/>
                <a:gd name="connsiteX125" fmla="*/ 1689 w 5914252"/>
                <a:gd name="connsiteY125" fmla="*/ 889000 h 1397000"/>
                <a:gd name="connsiteX126" fmla="*/ 58134 w 5914252"/>
                <a:gd name="connsiteY126" fmla="*/ 832556 h 1397000"/>
                <a:gd name="connsiteX127" fmla="*/ 58133 w 5914252"/>
                <a:gd name="connsiteY127" fmla="*/ 719667 h 1397000"/>
                <a:gd name="connsiteX128" fmla="*/ 29911 w 5914252"/>
                <a:gd name="connsiteY128" fmla="*/ 677334 h 1397000"/>
                <a:gd name="connsiteX129" fmla="*/ 58134 w 5914252"/>
                <a:gd name="connsiteY129" fmla="*/ 592667 h 1397000"/>
                <a:gd name="connsiteX130" fmla="*/ 72245 w 5914252"/>
                <a:gd name="connsiteY130" fmla="*/ 550334 h 1397000"/>
                <a:gd name="connsiteX131" fmla="*/ 100467 w 5914252"/>
                <a:gd name="connsiteY131" fmla="*/ 479778 h 1397000"/>
                <a:gd name="connsiteX0" fmla="*/ 85211 w 5898996"/>
                <a:gd name="connsiteY0" fmla="*/ 479778 h 1397000"/>
                <a:gd name="connsiteX1" fmla="*/ 85211 w 5898996"/>
                <a:gd name="connsiteY1" fmla="*/ 479778 h 1397000"/>
                <a:gd name="connsiteX2" fmla="*/ 282766 w 5898996"/>
                <a:gd name="connsiteY2" fmla="*/ 522111 h 1397000"/>
                <a:gd name="connsiteX3" fmla="*/ 395655 w 5898996"/>
                <a:gd name="connsiteY3" fmla="*/ 493889 h 1397000"/>
                <a:gd name="connsiteX4" fmla="*/ 508544 w 5898996"/>
                <a:gd name="connsiteY4" fmla="*/ 479778 h 1397000"/>
                <a:gd name="connsiteX5" fmla="*/ 818989 w 5898996"/>
                <a:gd name="connsiteY5" fmla="*/ 479778 h 1397000"/>
                <a:gd name="connsiteX6" fmla="*/ 861322 w 5898996"/>
                <a:gd name="connsiteY6" fmla="*/ 522111 h 1397000"/>
                <a:gd name="connsiteX7" fmla="*/ 875433 w 5898996"/>
                <a:gd name="connsiteY7" fmla="*/ 564445 h 1397000"/>
                <a:gd name="connsiteX8" fmla="*/ 960100 w 5898996"/>
                <a:gd name="connsiteY8" fmla="*/ 592667 h 1397000"/>
                <a:gd name="connsiteX9" fmla="*/ 1044766 w 5898996"/>
                <a:gd name="connsiteY9" fmla="*/ 635000 h 1397000"/>
                <a:gd name="connsiteX10" fmla="*/ 1115322 w 5898996"/>
                <a:gd name="connsiteY10" fmla="*/ 620889 h 1397000"/>
                <a:gd name="connsiteX11" fmla="*/ 1157655 w 5898996"/>
                <a:gd name="connsiteY11" fmla="*/ 592667 h 1397000"/>
                <a:gd name="connsiteX12" fmla="*/ 1171766 w 5898996"/>
                <a:gd name="connsiteY12" fmla="*/ 550334 h 1397000"/>
                <a:gd name="connsiteX13" fmla="*/ 1185878 w 5898996"/>
                <a:gd name="connsiteY13" fmla="*/ 493889 h 1397000"/>
                <a:gd name="connsiteX14" fmla="*/ 1228211 w 5898996"/>
                <a:gd name="connsiteY14" fmla="*/ 479778 h 1397000"/>
                <a:gd name="connsiteX15" fmla="*/ 1256433 w 5898996"/>
                <a:gd name="connsiteY15" fmla="*/ 437445 h 1397000"/>
                <a:gd name="connsiteX16" fmla="*/ 1312878 w 5898996"/>
                <a:gd name="connsiteY16" fmla="*/ 423334 h 1397000"/>
                <a:gd name="connsiteX17" fmla="*/ 1397544 w 5898996"/>
                <a:gd name="connsiteY17" fmla="*/ 395111 h 1397000"/>
                <a:gd name="connsiteX18" fmla="*/ 1439878 w 5898996"/>
                <a:gd name="connsiteY18" fmla="*/ 381000 h 1397000"/>
                <a:gd name="connsiteX19" fmla="*/ 1806766 w 5898996"/>
                <a:gd name="connsiteY19" fmla="*/ 395111 h 1397000"/>
                <a:gd name="connsiteX20" fmla="*/ 1990211 w 5898996"/>
                <a:gd name="connsiteY20" fmla="*/ 395111 h 1397000"/>
                <a:gd name="connsiteX21" fmla="*/ 2032544 w 5898996"/>
                <a:gd name="connsiteY21" fmla="*/ 366889 h 1397000"/>
                <a:gd name="connsiteX22" fmla="*/ 2117211 w 5898996"/>
                <a:gd name="connsiteY22" fmla="*/ 338667 h 1397000"/>
                <a:gd name="connsiteX23" fmla="*/ 2159544 w 5898996"/>
                <a:gd name="connsiteY23" fmla="*/ 324556 h 1397000"/>
                <a:gd name="connsiteX24" fmla="*/ 2201878 w 5898996"/>
                <a:gd name="connsiteY24" fmla="*/ 310445 h 1397000"/>
                <a:gd name="connsiteX25" fmla="*/ 2258322 w 5898996"/>
                <a:gd name="connsiteY25" fmla="*/ 282223 h 1397000"/>
                <a:gd name="connsiteX26" fmla="*/ 2272433 w 5898996"/>
                <a:gd name="connsiteY26" fmla="*/ 239889 h 1397000"/>
                <a:gd name="connsiteX27" fmla="*/ 2328878 w 5898996"/>
                <a:gd name="connsiteY27" fmla="*/ 225778 h 1397000"/>
                <a:gd name="connsiteX28" fmla="*/ 2540544 w 5898996"/>
                <a:gd name="connsiteY28" fmla="*/ 211667 h 1397000"/>
                <a:gd name="connsiteX29" fmla="*/ 2611100 w 5898996"/>
                <a:gd name="connsiteY29" fmla="*/ 169334 h 1397000"/>
                <a:gd name="connsiteX30" fmla="*/ 2653433 w 5898996"/>
                <a:gd name="connsiteY30" fmla="*/ 141111 h 1397000"/>
                <a:gd name="connsiteX31" fmla="*/ 3006211 w 5898996"/>
                <a:gd name="connsiteY31" fmla="*/ 98778 h 1397000"/>
                <a:gd name="connsiteX32" fmla="*/ 3062655 w 5898996"/>
                <a:gd name="connsiteY32" fmla="*/ 84667 h 1397000"/>
                <a:gd name="connsiteX33" fmla="*/ 3076766 w 5898996"/>
                <a:gd name="connsiteY33" fmla="*/ 28223 h 1397000"/>
                <a:gd name="connsiteX34" fmla="*/ 3189655 w 5898996"/>
                <a:gd name="connsiteY34" fmla="*/ 0 h 1397000"/>
                <a:gd name="connsiteX35" fmla="*/ 3570655 w 5898996"/>
                <a:gd name="connsiteY35" fmla="*/ 28223 h 1397000"/>
                <a:gd name="connsiteX36" fmla="*/ 3697655 w 5898996"/>
                <a:gd name="connsiteY36" fmla="*/ 70556 h 1397000"/>
                <a:gd name="connsiteX37" fmla="*/ 3739989 w 5898996"/>
                <a:gd name="connsiteY37" fmla="*/ 84667 h 1397000"/>
                <a:gd name="connsiteX38" fmla="*/ 3782322 w 5898996"/>
                <a:gd name="connsiteY38" fmla="*/ 112889 h 1397000"/>
                <a:gd name="connsiteX39" fmla="*/ 3866989 w 5898996"/>
                <a:gd name="connsiteY39" fmla="*/ 127000 h 1397000"/>
                <a:gd name="connsiteX40" fmla="*/ 4064544 w 5898996"/>
                <a:gd name="connsiteY40" fmla="*/ 155223 h 1397000"/>
                <a:gd name="connsiteX41" fmla="*/ 4163322 w 5898996"/>
                <a:gd name="connsiteY41" fmla="*/ 239889 h 1397000"/>
                <a:gd name="connsiteX42" fmla="*/ 4191544 w 5898996"/>
                <a:gd name="connsiteY42" fmla="*/ 282223 h 1397000"/>
                <a:gd name="connsiteX43" fmla="*/ 4247989 w 5898996"/>
                <a:gd name="connsiteY43" fmla="*/ 296334 h 1397000"/>
                <a:gd name="connsiteX44" fmla="*/ 4332655 w 5898996"/>
                <a:gd name="connsiteY44" fmla="*/ 324556 h 1397000"/>
                <a:gd name="connsiteX45" fmla="*/ 4374989 w 5898996"/>
                <a:gd name="connsiteY45" fmla="*/ 338667 h 1397000"/>
                <a:gd name="connsiteX46" fmla="*/ 4445544 w 5898996"/>
                <a:gd name="connsiteY46" fmla="*/ 366889 h 1397000"/>
                <a:gd name="connsiteX47" fmla="*/ 4854766 w 5898996"/>
                <a:gd name="connsiteY47" fmla="*/ 352778 h 1397000"/>
                <a:gd name="connsiteX48" fmla="*/ 4897100 w 5898996"/>
                <a:gd name="connsiteY48" fmla="*/ 338667 h 1397000"/>
                <a:gd name="connsiteX49" fmla="*/ 4967655 w 5898996"/>
                <a:gd name="connsiteY49" fmla="*/ 225778 h 1397000"/>
                <a:gd name="connsiteX50" fmla="*/ 5038211 w 5898996"/>
                <a:gd name="connsiteY50" fmla="*/ 239889 h 1397000"/>
                <a:gd name="connsiteX51" fmla="*/ 5066433 w 5898996"/>
                <a:gd name="connsiteY51" fmla="*/ 282223 h 1397000"/>
                <a:gd name="connsiteX52" fmla="*/ 5151100 w 5898996"/>
                <a:gd name="connsiteY52" fmla="*/ 310445 h 1397000"/>
                <a:gd name="connsiteX53" fmla="*/ 5292211 w 5898996"/>
                <a:gd name="connsiteY53" fmla="*/ 296334 h 1397000"/>
                <a:gd name="connsiteX54" fmla="*/ 5334544 w 5898996"/>
                <a:gd name="connsiteY54" fmla="*/ 282223 h 1397000"/>
                <a:gd name="connsiteX55" fmla="*/ 5348655 w 5898996"/>
                <a:gd name="connsiteY55" fmla="*/ 239889 h 1397000"/>
                <a:gd name="connsiteX56" fmla="*/ 5376878 w 5898996"/>
                <a:gd name="connsiteY56" fmla="*/ 211667 h 1397000"/>
                <a:gd name="connsiteX57" fmla="*/ 5461544 w 5898996"/>
                <a:gd name="connsiteY57" fmla="*/ 225778 h 1397000"/>
                <a:gd name="connsiteX58" fmla="*/ 5588544 w 5898996"/>
                <a:gd name="connsiteY58" fmla="*/ 324556 h 1397000"/>
                <a:gd name="connsiteX59" fmla="*/ 5644989 w 5898996"/>
                <a:gd name="connsiteY59" fmla="*/ 352778 h 1397000"/>
                <a:gd name="connsiteX60" fmla="*/ 5842544 w 5898996"/>
                <a:gd name="connsiteY60" fmla="*/ 338667 h 1397000"/>
                <a:gd name="connsiteX61" fmla="*/ 5870766 w 5898996"/>
                <a:gd name="connsiteY61" fmla="*/ 395111 h 1397000"/>
                <a:gd name="connsiteX62" fmla="*/ 5757878 w 5898996"/>
                <a:gd name="connsiteY62" fmla="*/ 479778 h 1397000"/>
                <a:gd name="connsiteX63" fmla="*/ 5729655 w 5898996"/>
                <a:gd name="connsiteY63" fmla="*/ 508000 h 1397000"/>
                <a:gd name="connsiteX64" fmla="*/ 5701433 w 5898996"/>
                <a:gd name="connsiteY64" fmla="*/ 606778 h 1397000"/>
                <a:gd name="connsiteX65" fmla="*/ 5673211 w 5898996"/>
                <a:gd name="connsiteY65" fmla="*/ 649111 h 1397000"/>
                <a:gd name="connsiteX66" fmla="*/ 5659100 w 5898996"/>
                <a:gd name="connsiteY66" fmla="*/ 733778 h 1397000"/>
                <a:gd name="connsiteX67" fmla="*/ 5644989 w 5898996"/>
                <a:gd name="connsiteY67" fmla="*/ 776111 h 1397000"/>
                <a:gd name="connsiteX68" fmla="*/ 5616766 w 5898996"/>
                <a:gd name="connsiteY68" fmla="*/ 903111 h 1397000"/>
                <a:gd name="connsiteX69" fmla="*/ 5588544 w 5898996"/>
                <a:gd name="connsiteY69" fmla="*/ 931334 h 1397000"/>
                <a:gd name="connsiteX70" fmla="*/ 5532100 w 5898996"/>
                <a:gd name="connsiteY70" fmla="*/ 1016000 h 1397000"/>
                <a:gd name="connsiteX71" fmla="*/ 5447433 w 5898996"/>
                <a:gd name="connsiteY71" fmla="*/ 1044223 h 1397000"/>
                <a:gd name="connsiteX72" fmla="*/ 5165211 w 5898996"/>
                <a:gd name="connsiteY72" fmla="*/ 1016000 h 1397000"/>
                <a:gd name="connsiteX73" fmla="*/ 5108766 w 5898996"/>
                <a:gd name="connsiteY73" fmla="*/ 987778 h 1397000"/>
                <a:gd name="connsiteX74" fmla="*/ 5038211 w 5898996"/>
                <a:gd name="connsiteY74" fmla="*/ 973667 h 1397000"/>
                <a:gd name="connsiteX75" fmla="*/ 4897100 w 5898996"/>
                <a:gd name="connsiteY75" fmla="*/ 973667 h 1397000"/>
                <a:gd name="connsiteX76" fmla="*/ 4854766 w 5898996"/>
                <a:gd name="connsiteY76" fmla="*/ 945445 h 1397000"/>
                <a:gd name="connsiteX77" fmla="*/ 4784211 w 5898996"/>
                <a:gd name="connsiteY77" fmla="*/ 959556 h 1397000"/>
                <a:gd name="connsiteX78" fmla="*/ 4741878 w 5898996"/>
                <a:gd name="connsiteY78" fmla="*/ 987778 h 1397000"/>
                <a:gd name="connsiteX79" fmla="*/ 4614878 w 5898996"/>
                <a:gd name="connsiteY79" fmla="*/ 973667 h 1397000"/>
                <a:gd name="connsiteX80" fmla="*/ 4586655 w 5898996"/>
                <a:gd name="connsiteY80" fmla="*/ 945445 h 1397000"/>
                <a:gd name="connsiteX81" fmla="*/ 4530211 w 5898996"/>
                <a:gd name="connsiteY81" fmla="*/ 860778 h 1397000"/>
                <a:gd name="connsiteX82" fmla="*/ 4558433 w 5898996"/>
                <a:gd name="connsiteY82" fmla="*/ 776111 h 1397000"/>
                <a:gd name="connsiteX83" fmla="*/ 4614878 w 5898996"/>
                <a:gd name="connsiteY83" fmla="*/ 705556 h 1397000"/>
                <a:gd name="connsiteX84" fmla="*/ 4600766 w 5898996"/>
                <a:gd name="connsiteY84" fmla="*/ 635000 h 1397000"/>
                <a:gd name="connsiteX85" fmla="*/ 4530211 w 5898996"/>
                <a:gd name="connsiteY85" fmla="*/ 550334 h 1397000"/>
                <a:gd name="connsiteX86" fmla="*/ 4445544 w 5898996"/>
                <a:gd name="connsiteY86" fmla="*/ 522111 h 1397000"/>
                <a:gd name="connsiteX87" fmla="*/ 4304433 w 5898996"/>
                <a:gd name="connsiteY87" fmla="*/ 578556 h 1397000"/>
                <a:gd name="connsiteX88" fmla="*/ 4290322 w 5898996"/>
                <a:gd name="connsiteY88" fmla="*/ 620889 h 1397000"/>
                <a:gd name="connsiteX89" fmla="*/ 4276211 w 5898996"/>
                <a:gd name="connsiteY89" fmla="*/ 973667 h 1397000"/>
                <a:gd name="connsiteX90" fmla="*/ 4262100 w 5898996"/>
                <a:gd name="connsiteY90" fmla="*/ 1016000 h 1397000"/>
                <a:gd name="connsiteX91" fmla="*/ 4205655 w 5898996"/>
                <a:gd name="connsiteY91" fmla="*/ 1072445 h 1397000"/>
                <a:gd name="connsiteX92" fmla="*/ 4008100 w 5898996"/>
                <a:gd name="connsiteY92" fmla="*/ 1100667 h 1397000"/>
                <a:gd name="connsiteX93" fmla="*/ 3810544 w 5898996"/>
                <a:gd name="connsiteY93" fmla="*/ 1100667 h 1397000"/>
                <a:gd name="connsiteX94" fmla="*/ 3768211 w 5898996"/>
                <a:gd name="connsiteY94" fmla="*/ 1072445 h 1397000"/>
                <a:gd name="connsiteX95" fmla="*/ 3683544 w 5898996"/>
                <a:gd name="connsiteY95" fmla="*/ 917223 h 1397000"/>
                <a:gd name="connsiteX96" fmla="*/ 3655322 w 5898996"/>
                <a:gd name="connsiteY96" fmla="*/ 818445 h 1397000"/>
                <a:gd name="connsiteX97" fmla="*/ 3627100 w 5898996"/>
                <a:gd name="connsiteY97" fmla="*/ 776111 h 1397000"/>
                <a:gd name="connsiteX98" fmla="*/ 3570655 w 5898996"/>
                <a:gd name="connsiteY98" fmla="*/ 747889 h 1397000"/>
                <a:gd name="connsiteX99" fmla="*/ 3485989 w 5898996"/>
                <a:gd name="connsiteY99" fmla="*/ 719667 h 1397000"/>
                <a:gd name="connsiteX100" fmla="*/ 3457766 w 5898996"/>
                <a:gd name="connsiteY100" fmla="*/ 691445 h 1397000"/>
                <a:gd name="connsiteX101" fmla="*/ 3373100 w 5898996"/>
                <a:gd name="connsiteY101" fmla="*/ 663223 h 1397000"/>
                <a:gd name="connsiteX102" fmla="*/ 3104989 w 5898996"/>
                <a:gd name="connsiteY102" fmla="*/ 635000 h 1397000"/>
                <a:gd name="connsiteX103" fmla="*/ 3048544 w 5898996"/>
                <a:gd name="connsiteY103" fmla="*/ 620889 h 1397000"/>
                <a:gd name="connsiteX104" fmla="*/ 2949766 w 5898996"/>
                <a:gd name="connsiteY104" fmla="*/ 592667 h 1397000"/>
                <a:gd name="connsiteX105" fmla="*/ 2328878 w 5898996"/>
                <a:gd name="connsiteY105" fmla="*/ 620889 h 1397000"/>
                <a:gd name="connsiteX106" fmla="*/ 2103100 w 5898996"/>
                <a:gd name="connsiteY106" fmla="*/ 635000 h 1397000"/>
                <a:gd name="connsiteX107" fmla="*/ 1990211 w 5898996"/>
                <a:gd name="connsiteY107" fmla="*/ 649111 h 1397000"/>
                <a:gd name="connsiteX108" fmla="*/ 1722100 w 5898996"/>
                <a:gd name="connsiteY108" fmla="*/ 677334 h 1397000"/>
                <a:gd name="connsiteX109" fmla="*/ 1609211 w 5898996"/>
                <a:gd name="connsiteY109" fmla="*/ 776111 h 1397000"/>
                <a:gd name="connsiteX110" fmla="*/ 1552766 w 5898996"/>
                <a:gd name="connsiteY110" fmla="*/ 832556 h 1397000"/>
                <a:gd name="connsiteX111" fmla="*/ 1468100 w 5898996"/>
                <a:gd name="connsiteY111" fmla="*/ 860778 h 1397000"/>
                <a:gd name="connsiteX112" fmla="*/ 1425766 w 5898996"/>
                <a:gd name="connsiteY112" fmla="*/ 959556 h 1397000"/>
                <a:gd name="connsiteX113" fmla="*/ 1397544 w 5898996"/>
                <a:gd name="connsiteY113" fmla="*/ 1072445 h 1397000"/>
                <a:gd name="connsiteX114" fmla="*/ 1383433 w 5898996"/>
                <a:gd name="connsiteY114" fmla="*/ 1114778 h 1397000"/>
                <a:gd name="connsiteX115" fmla="*/ 1341100 w 5898996"/>
                <a:gd name="connsiteY115" fmla="*/ 1128889 h 1397000"/>
                <a:gd name="connsiteX116" fmla="*/ 1312878 w 5898996"/>
                <a:gd name="connsiteY116" fmla="*/ 1227667 h 1397000"/>
                <a:gd name="connsiteX117" fmla="*/ 1270544 w 5898996"/>
                <a:gd name="connsiteY117" fmla="*/ 1255889 h 1397000"/>
                <a:gd name="connsiteX118" fmla="*/ 1199989 w 5898996"/>
                <a:gd name="connsiteY118" fmla="*/ 1354667 h 1397000"/>
                <a:gd name="connsiteX119" fmla="*/ 1157655 w 5898996"/>
                <a:gd name="connsiteY119" fmla="*/ 1368778 h 1397000"/>
                <a:gd name="connsiteX120" fmla="*/ 212211 w 5898996"/>
                <a:gd name="connsiteY120" fmla="*/ 1397000 h 1397000"/>
                <a:gd name="connsiteX121" fmla="*/ 71100 w 5898996"/>
                <a:gd name="connsiteY121" fmla="*/ 1382889 h 1397000"/>
                <a:gd name="connsiteX122" fmla="*/ 56989 w 5898996"/>
                <a:gd name="connsiteY122" fmla="*/ 1340556 h 1397000"/>
                <a:gd name="connsiteX123" fmla="*/ 28766 w 5898996"/>
                <a:gd name="connsiteY123" fmla="*/ 1072445 h 1397000"/>
                <a:gd name="connsiteX124" fmla="*/ 544 w 5898996"/>
                <a:gd name="connsiteY124" fmla="*/ 931334 h 1397000"/>
                <a:gd name="connsiteX125" fmla="*/ 56988 w 5898996"/>
                <a:gd name="connsiteY125" fmla="*/ 889000 h 1397000"/>
                <a:gd name="connsiteX126" fmla="*/ 42878 w 5898996"/>
                <a:gd name="connsiteY126" fmla="*/ 832556 h 1397000"/>
                <a:gd name="connsiteX127" fmla="*/ 42877 w 5898996"/>
                <a:gd name="connsiteY127" fmla="*/ 719667 h 1397000"/>
                <a:gd name="connsiteX128" fmla="*/ 14655 w 5898996"/>
                <a:gd name="connsiteY128" fmla="*/ 677334 h 1397000"/>
                <a:gd name="connsiteX129" fmla="*/ 42878 w 5898996"/>
                <a:gd name="connsiteY129" fmla="*/ 592667 h 1397000"/>
                <a:gd name="connsiteX130" fmla="*/ 56989 w 5898996"/>
                <a:gd name="connsiteY130" fmla="*/ 550334 h 1397000"/>
                <a:gd name="connsiteX131" fmla="*/ 85211 w 5898996"/>
                <a:gd name="connsiteY131" fmla="*/ 479778 h 1397000"/>
                <a:gd name="connsiteX0" fmla="*/ 70556 w 5884341"/>
                <a:gd name="connsiteY0" fmla="*/ 479778 h 1397000"/>
                <a:gd name="connsiteX1" fmla="*/ 70556 w 5884341"/>
                <a:gd name="connsiteY1" fmla="*/ 479778 h 1397000"/>
                <a:gd name="connsiteX2" fmla="*/ 268111 w 5884341"/>
                <a:gd name="connsiteY2" fmla="*/ 522111 h 1397000"/>
                <a:gd name="connsiteX3" fmla="*/ 381000 w 5884341"/>
                <a:gd name="connsiteY3" fmla="*/ 493889 h 1397000"/>
                <a:gd name="connsiteX4" fmla="*/ 493889 w 5884341"/>
                <a:gd name="connsiteY4" fmla="*/ 479778 h 1397000"/>
                <a:gd name="connsiteX5" fmla="*/ 804334 w 5884341"/>
                <a:gd name="connsiteY5" fmla="*/ 479778 h 1397000"/>
                <a:gd name="connsiteX6" fmla="*/ 846667 w 5884341"/>
                <a:gd name="connsiteY6" fmla="*/ 522111 h 1397000"/>
                <a:gd name="connsiteX7" fmla="*/ 860778 w 5884341"/>
                <a:gd name="connsiteY7" fmla="*/ 564445 h 1397000"/>
                <a:gd name="connsiteX8" fmla="*/ 945445 w 5884341"/>
                <a:gd name="connsiteY8" fmla="*/ 592667 h 1397000"/>
                <a:gd name="connsiteX9" fmla="*/ 1030111 w 5884341"/>
                <a:gd name="connsiteY9" fmla="*/ 635000 h 1397000"/>
                <a:gd name="connsiteX10" fmla="*/ 1100667 w 5884341"/>
                <a:gd name="connsiteY10" fmla="*/ 620889 h 1397000"/>
                <a:gd name="connsiteX11" fmla="*/ 1143000 w 5884341"/>
                <a:gd name="connsiteY11" fmla="*/ 592667 h 1397000"/>
                <a:gd name="connsiteX12" fmla="*/ 1157111 w 5884341"/>
                <a:gd name="connsiteY12" fmla="*/ 550334 h 1397000"/>
                <a:gd name="connsiteX13" fmla="*/ 1171223 w 5884341"/>
                <a:gd name="connsiteY13" fmla="*/ 493889 h 1397000"/>
                <a:gd name="connsiteX14" fmla="*/ 1213556 w 5884341"/>
                <a:gd name="connsiteY14" fmla="*/ 479778 h 1397000"/>
                <a:gd name="connsiteX15" fmla="*/ 1241778 w 5884341"/>
                <a:gd name="connsiteY15" fmla="*/ 437445 h 1397000"/>
                <a:gd name="connsiteX16" fmla="*/ 1298223 w 5884341"/>
                <a:gd name="connsiteY16" fmla="*/ 423334 h 1397000"/>
                <a:gd name="connsiteX17" fmla="*/ 1382889 w 5884341"/>
                <a:gd name="connsiteY17" fmla="*/ 395111 h 1397000"/>
                <a:gd name="connsiteX18" fmla="*/ 1425223 w 5884341"/>
                <a:gd name="connsiteY18" fmla="*/ 381000 h 1397000"/>
                <a:gd name="connsiteX19" fmla="*/ 1792111 w 5884341"/>
                <a:gd name="connsiteY19" fmla="*/ 395111 h 1397000"/>
                <a:gd name="connsiteX20" fmla="*/ 1975556 w 5884341"/>
                <a:gd name="connsiteY20" fmla="*/ 395111 h 1397000"/>
                <a:gd name="connsiteX21" fmla="*/ 2017889 w 5884341"/>
                <a:gd name="connsiteY21" fmla="*/ 366889 h 1397000"/>
                <a:gd name="connsiteX22" fmla="*/ 2102556 w 5884341"/>
                <a:gd name="connsiteY22" fmla="*/ 338667 h 1397000"/>
                <a:gd name="connsiteX23" fmla="*/ 2144889 w 5884341"/>
                <a:gd name="connsiteY23" fmla="*/ 324556 h 1397000"/>
                <a:gd name="connsiteX24" fmla="*/ 2187223 w 5884341"/>
                <a:gd name="connsiteY24" fmla="*/ 310445 h 1397000"/>
                <a:gd name="connsiteX25" fmla="*/ 2243667 w 5884341"/>
                <a:gd name="connsiteY25" fmla="*/ 282223 h 1397000"/>
                <a:gd name="connsiteX26" fmla="*/ 2257778 w 5884341"/>
                <a:gd name="connsiteY26" fmla="*/ 239889 h 1397000"/>
                <a:gd name="connsiteX27" fmla="*/ 2314223 w 5884341"/>
                <a:gd name="connsiteY27" fmla="*/ 225778 h 1397000"/>
                <a:gd name="connsiteX28" fmla="*/ 2525889 w 5884341"/>
                <a:gd name="connsiteY28" fmla="*/ 211667 h 1397000"/>
                <a:gd name="connsiteX29" fmla="*/ 2596445 w 5884341"/>
                <a:gd name="connsiteY29" fmla="*/ 169334 h 1397000"/>
                <a:gd name="connsiteX30" fmla="*/ 2638778 w 5884341"/>
                <a:gd name="connsiteY30" fmla="*/ 141111 h 1397000"/>
                <a:gd name="connsiteX31" fmla="*/ 2991556 w 5884341"/>
                <a:gd name="connsiteY31" fmla="*/ 98778 h 1397000"/>
                <a:gd name="connsiteX32" fmla="*/ 3048000 w 5884341"/>
                <a:gd name="connsiteY32" fmla="*/ 84667 h 1397000"/>
                <a:gd name="connsiteX33" fmla="*/ 3062111 w 5884341"/>
                <a:gd name="connsiteY33" fmla="*/ 28223 h 1397000"/>
                <a:gd name="connsiteX34" fmla="*/ 3175000 w 5884341"/>
                <a:gd name="connsiteY34" fmla="*/ 0 h 1397000"/>
                <a:gd name="connsiteX35" fmla="*/ 3556000 w 5884341"/>
                <a:gd name="connsiteY35" fmla="*/ 28223 h 1397000"/>
                <a:gd name="connsiteX36" fmla="*/ 3683000 w 5884341"/>
                <a:gd name="connsiteY36" fmla="*/ 70556 h 1397000"/>
                <a:gd name="connsiteX37" fmla="*/ 3725334 w 5884341"/>
                <a:gd name="connsiteY37" fmla="*/ 84667 h 1397000"/>
                <a:gd name="connsiteX38" fmla="*/ 3767667 w 5884341"/>
                <a:gd name="connsiteY38" fmla="*/ 112889 h 1397000"/>
                <a:gd name="connsiteX39" fmla="*/ 3852334 w 5884341"/>
                <a:gd name="connsiteY39" fmla="*/ 127000 h 1397000"/>
                <a:gd name="connsiteX40" fmla="*/ 4049889 w 5884341"/>
                <a:gd name="connsiteY40" fmla="*/ 155223 h 1397000"/>
                <a:gd name="connsiteX41" fmla="*/ 4148667 w 5884341"/>
                <a:gd name="connsiteY41" fmla="*/ 239889 h 1397000"/>
                <a:gd name="connsiteX42" fmla="*/ 4176889 w 5884341"/>
                <a:gd name="connsiteY42" fmla="*/ 282223 h 1397000"/>
                <a:gd name="connsiteX43" fmla="*/ 4233334 w 5884341"/>
                <a:gd name="connsiteY43" fmla="*/ 296334 h 1397000"/>
                <a:gd name="connsiteX44" fmla="*/ 4318000 w 5884341"/>
                <a:gd name="connsiteY44" fmla="*/ 324556 h 1397000"/>
                <a:gd name="connsiteX45" fmla="*/ 4360334 w 5884341"/>
                <a:gd name="connsiteY45" fmla="*/ 338667 h 1397000"/>
                <a:gd name="connsiteX46" fmla="*/ 4430889 w 5884341"/>
                <a:gd name="connsiteY46" fmla="*/ 366889 h 1397000"/>
                <a:gd name="connsiteX47" fmla="*/ 4840111 w 5884341"/>
                <a:gd name="connsiteY47" fmla="*/ 352778 h 1397000"/>
                <a:gd name="connsiteX48" fmla="*/ 4882445 w 5884341"/>
                <a:gd name="connsiteY48" fmla="*/ 338667 h 1397000"/>
                <a:gd name="connsiteX49" fmla="*/ 4953000 w 5884341"/>
                <a:gd name="connsiteY49" fmla="*/ 225778 h 1397000"/>
                <a:gd name="connsiteX50" fmla="*/ 5023556 w 5884341"/>
                <a:gd name="connsiteY50" fmla="*/ 239889 h 1397000"/>
                <a:gd name="connsiteX51" fmla="*/ 5051778 w 5884341"/>
                <a:gd name="connsiteY51" fmla="*/ 282223 h 1397000"/>
                <a:gd name="connsiteX52" fmla="*/ 5136445 w 5884341"/>
                <a:gd name="connsiteY52" fmla="*/ 310445 h 1397000"/>
                <a:gd name="connsiteX53" fmla="*/ 5277556 w 5884341"/>
                <a:gd name="connsiteY53" fmla="*/ 296334 h 1397000"/>
                <a:gd name="connsiteX54" fmla="*/ 5319889 w 5884341"/>
                <a:gd name="connsiteY54" fmla="*/ 282223 h 1397000"/>
                <a:gd name="connsiteX55" fmla="*/ 5334000 w 5884341"/>
                <a:gd name="connsiteY55" fmla="*/ 239889 h 1397000"/>
                <a:gd name="connsiteX56" fmla="*/ 5362223 w 5884341"/>
                <a:gd name="connsiteY56" fmla="*/ 211667 h 1397000"/>
                <a:gd name="connsiteX57" fmla="*/ 5446889 w 5884341"/>
                <a:gd name="connsiteY57" fmla="*/ 225778 h 1397000"/>
                <a:gd name="connsiteX58" fmla="*/ 5573889 w 5884341"/>
                <a:gd name="connsiteY58" fmla="*/ 324556 h 1397000"/>
                <a:gd name="connsiteX59" fmla="*/ 5630334 w 5884341"/>
                <a:gd name="connsiteY59" fmla="*/ 352778 h 1397000"/>
                <a:gd name="connsiteX60" fmla="*/ 5827889 w 5884341"/>
                <a:gd name="connsiteY60" fmla="*/ 338667 h 1397000"/>
                <a:gd name="connsiteX61" fmla="*/ 5856111 w 5884341"/>
                <a:gd name="connsiteY61" fmla="*/ 395111 h 1397000"/>
                <a:gd name="connsiteX62" fmla="*/ 5743223 w 5884341"/>
                <a:gd name="connsiteY62" fmla="*/ 479778 h 1397000"/>
                <a:gd name="connsiteX63" fmla="*/ 5715000 w 5884341"/>
                <a:gd name="connsiteY63" fmla="*/ 508000 h 1397000"/>
                <a:gd name="connsiteX64" fmla="*/ 5686778 w 5884341"/>
                <a:gd name="connsiteY64" fmla="*/ 606778 h 1397000"/>
                <a:gd name="connsiteX65" fmla="*/ 5658556 w 5884341"/>
                <a:gd name="connsiteY65" fmla="*/ 649111 h 1397000"/>
                <a:gd name="connsiteX66" fmla="*/ 5644445 w 5884341"/>
                <a:gd name="connsiteY66" fmla="*/ 733778 h 1397000"/>
                <a:gd name="connsiteX67" fmla="*/ 5630334 w 5884341"/>
                <a:gd name="connsiteY67" fmla="*/ 776111 h 1397000"/>
                <a:gd name="connsiteX68" fmla="*/ 5602111 w 5884341"/>
                <a:gd name="connsiteY68" fmla="*/ 903111 h 1397000"/>
                <a:gd name="connsiteX69" fmla="*/ 5573889 w 5884341"/>
                <a:gd name="connsiteY69" fmla="*/ 931334 h 1397000"/>
                <a:gd name="connsiteX70" fmla="*/ 5517445 w 5884341"/>
                <a:gd name="connsiteY70" fmla="*/ 1016000 h 1397000"/>
                <a:gd name="connsiteX71" fmla="*/ 5432778 w 5884341"/>
                <a:gd name="connsiteY71" fmla="*/ 1044223 h 1397000"/>
                <a:gd name="connsiteX72" fmla="*/ 5150556 w 5884341"/>
                <a:gd name="connsiteY72" fmla="*/ 1016000 h 1397000"/>
                <a:gd name="connsiteX73" fmla="*/ 5094111 w 5884341"/>
                <a:gd name="connsiteY73" fmla="*/ 987778 h 1397000"/>
                <a:gd name="connsiteX74" fmla="*/ 5023556 w 5884341"/>
                <a:gd name="connsiteY74" fmla="*/ 973667 h 1397000"/>
                <a:gd name="connsiteX75" fmla="*/ 4882445 w 5884341"/>
                <a:gd name="connsiteY75" fmla="*/ 973667 h 1397000"/>
                <a:gd name="connsiteX76" fmla="*/ 4840111 w 5884341"/>
                <a:gd name="connsiteY76" fmla="*/ 945445 h 1397000"/>
                <a:gd name="connsiteX77" fmla="*/ 4769556 w 5884341"/>
                <a:gd name="connsiteY77" fmla="*/ 959556 h 1397000"/>
                <a:gd name="connsiteX78" fmla="*/ 4727223 w 5884341"/>
                <a:gd name="connsiteY78" fmla="*/ 987778 h 1397000"/>
                <a:gd name="connsiteX79" fmla="*/ 4600223 w 5884341"/>
                <a:gd name="connsiteY79" fmla="*/ 973667 h 1397000"/>
                <a:gd name="connsiteX80" fmla="*/ 4572000 w 5884341"/>
                <a:gd name="connsiteY80" fmla="*/ 945445 h 1397000"/>
                <a:gd name="connsiteX81" fmla="*/ 4515556 w 5884341"/>
                <a:gd name="connsiteY81" fmla="*/ 860778 h 1397000"/>
                <a:gd name="connsiteX82" fmla="*/ 4543778 w 5884341"/>
                <a:gd name="connsiteY82" fmla="*/ 776111 h 1397000"/>
                <a:gd name="connsiteX83" fmla="*/ 4600223 w 5884341"/>
                <a:gd name="connsiteY83" fmla="*/ 705556 h 1397000"/>
                <a:gd name="connsiteX84" fmla="*/ 4586111 w 5884341"/>
                <a:gd name="connsiteY84" fmla="*/ 635000 h 1397000"/>
                <a:gd name="connsiteX85" fmla="*/ 4515556 w 5884341"/>
                <a:gd name="connsiteY85" fmla="*/ 550334 h 1397000"/>
                <a:gd name="connsiteX86" fmla="*/ 4430889 w 5884341"/>
                <a:gd name="connsiteY86" fmla="*/ 522111 h 1397000"/>
                <a:gd name="connsiteX87" fmla="*/ 4289778 w 5884341"/>
                <a:gd name="connsiteY87" fmla="*/ 578556 h 1397000"/>
                <a:gd name="connsiteX88" fmla="*/ 4275667 w 5884341"/>
                <a:gd name="connsiteY88" fmla="*/ 620889 h 1397000"/>
                <a:gd name="connsiteX89" fmla="*/ 4261556 w 5884341"/>
                <a:gd name="connsiteY89" fmla="*/ 973667 h 1397000"/>
                <a:gd name="connsiteX90" fmla="*/ 4247445 w 5884341"/>
                <a:gd name="connsiteY90" fmla="*/ 1016000 h 1397000"/>
                <a:gd name="connsiteX91" fmla="*/ 4191000 w 5884341"/>
                <a:gd name="connsiteY91" fmla="*/ 1072445 h 1397000"/>
                <a:gd name="connsiteX92" fmla="*/ 3993445 w 5884341"/>
                <a:gd name="connsiteY92" fmla="*/ 1100667 h 1397000"/>
                <a:gd name="connsiteX93" fmla="*/ 3795889 w 5884341"/>
                <a:gd name="connsiteY93" fmla="*/ 1100667 h 1397000"/>
                <a:gd name="connsiteX94" fmla="*/ 3753556 w 5884341"/>
                <a:gd name="connsiteY94" fmla="*/ 1072445 h 1397000"/>
                <a:gd name="connsiteX95" fmla="*/ 3668889 w 5884341"/>
                <a:gd name="connsiteY95" fmla="*/ 917223 h 1397000"/>
                <a:gd name="connsiteX96" fmla="*/ 3640667 w 5884341"/>
                <a:gd name="connsiteY96" fmla="*/ 818445 h 1397000"/>
                <a:gd name="connsiteX97" fmla="*/ 3612445 w 5884341"/>
                <a:gd name="connsiteY97" fmla="*/ 776111 h 1397000"/>
                <a:gd name="connsiteX98" fmla="*/ 3556000 w 5884341"/>
                <a:gd name="connsiteY98" fmla="*/ 747889 h 1397000"/>
                <a:gd name="connsiteX99" fmla="*/ 3471334 w 5884341"/>
                <a:gd name="connsiteY99" fmla="*/ 719667 h 1397000"/>
                <a:gd name="connsiteX100" fmla="*/ 3443111 w 5884341"/>
                <a:gd name="connsiteY100" fmla="*/ 691445 h 1397000"/>
                <a:gd name="connsiteX101" fmla="*/ 3358445 w 5884341"/>
                <a:gd name="connsiteY101" fmla="*/ 663223 h 1397000"/>
                <a:gd name="connsiteX102" fmla="*/ 3090334 w 5884341"/>
                <a:gd name="connsiteY102" fmla="*/ 635000 h 1397000"/>
                <a:gd name="connsiteX103" fmla="*/ 3033889 w 5884341"/>
                <a:gd name="connsiteY103" fmla="*/ 620889 h 1397000"/>
                <a:gd name="connsiteX104" fmla="*/ 2935111 w 5884341"/>
                <a:gd name="connsiteY104" fmla="*/ 592667 h 1397000"/>
                <a:gd name="connsiteX105" fmla="*/ 2314223 w 5884341"/>
                <a:gd name="connsiteY105" fmla="*/ 620889 h 1397000"/>
                <a:gd name="connsiteX106" fmla="*/ 2088445 w 5884341"/>
                <a:gd name="connsiteY106" fmla="*/ 635000 h 1397000"/>
                <a:gd name="connsiteX107" fmla="*/ 1975556 w 5884341"/>
                <a:gd name="connsiteY107" fmla="*/ 649111 h 1397000"/>
                <a:gd name="connsiteX108" fmla="*/ 1707445 w 5884341"/>
                <a:gd name="connsiteY108" fmla="*/ 677334 h 1397000"/>
                <a:gd name="connsiteX109" fmla="*/ 1594556 w 5884341"/>
                <a:gd name="connsiteY109" fmla="*/ 776111 h 1397000"/>
                <a:gd name="connsiteX110" fmla="*/ 1538111 w 5884341"/>
                <a:gd name="connsiteY110" fmla="*/ 832556 h 1397000"/>
                <a:gd name="connsiteX111" fmla="*/ 1453445 w 5884341"/>
                <a:gd name="connsiteY111" fmla="*/ 860778 h 1397000"/>
                <a:gd name="connsiteX112" fmla="*/ 1411111 w 5884341"/>
                <a:gd name="connsiteY112" fmla="*/ 959556 h 1397000"/>
                <a:gd name="connsiteX113" fmla="*/ 1382889 w 5884341"/>
                <a:gd name="connsiteY113" fmla="*/ 1072445 h 1397000"/>
                <a:gd name="connsiteX114" fmla="*/ 1368778 w 5884341"/>
                <a:gd name="connsiteY114" fmla="*/ 1114778 h 1397000"/>
                <a:gd name="connsiteX115" fmla="*/ 1326445 w 5884341"/>
                <a:gd name="connsiteY115" fmla="*/ 1128889 h 1397000"/>
                <a:gd name="connsiteX116" fmla="*/ 1298223 w 5884341"/>
                <a:gd name="connsiteY116" fmla="*/ 1227667 h 1397000"/>
                <a:gd name="connsiteX117" fmla="*/ 1255889 w 5884341"/>
                <a:gd name="connsiteY117" fmla="*/ 1255889 h 1397000"/>
                <a:gd name="connsiteX118" fmla="*/ 1185334 w 5884341"/>
                <a:gd name="connsiteY118" fmla="*/ 1354667 h 1397000"/>
                <a:gd name="connsiteX119" fmla="*/ 1143000 w 5884341"/>
                <a:gd name="connsiteY119" fmla="*/ 1368778 h 1397000"/>
                <a:gd name="connsiteX120" fmla="*/ 197556 w 5884341"/>
                <a:gd name="connsiteY120" fmla="*/ 1397000 h 1397000"/>
                <a:gd name="connsiteX121" fmla="*/ 56445 w 5884341"/>
                <a:gd name="connsiteY121" fmla="*/ 1382889 h 1397000"/>
                <a:gd name="connsiteX122" fmla="*/ 42334 w 5884341"/>
                <a:gd name="connsiteY122" fmla="*/ 1340556 h 1397000"/>
                <a:gd name="connsiteX123" fmla="*/ 14111 w 5884341"/>
                <a:gd name="connsiteY123" fmla="*/ 1072445 h 1397000"/>
                <a:gd name="connsiteX124" fmla="*/ 42333 w 5884341"/>
                <a:gd name="connsiteY124" fmla="*/ 931334 h 1397000"/>
                <a:gd name="connsiteX125" fmla="*/ 42333 w 5884341"/>
                <a:gd name="connsiteY125" fmla="*/ 889000 h 1397000"/>
                <a:gd name="connsiteX126" fmla="*/ 28223 w 5884341"/>
                <a:gd name="connsiteY126" fmla="*/ 832556 h 1397000"/>
                <a:gd name="connsiteX127" fmla="*/ 28222 w 5884341"/>
                <a:gd name="connsiteY127" fmla="*/ 719667 h 1397000"/>
                <a:gd name="connsiteX128" fmla="*/ 0 w 5884341"/>
                <a:gd name="connsiteY128" fmla="*/ 677334 h 1397000"/>
                <a:gd name="connsiteX129" fmla="*/ 28223 w 5884341"/>
                <a:gd name="connsiteY129" fmla="*/ 592667 h 1397000"/>
                <a:gd name="connsiteX130" fmla="*/ 42334 w 5884341"/>
                <a:gd name="connsiteY130" fmla="*/ 550334 h 1397000"/>
                <a:gd name="connsiteX131" fmla="*/ 70556 w 5884341"/>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14112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41413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869 w 5870654"/>
                <a:gd name="connsiteY0" fmla="*/ 479778 h 1397000"/>
                <a:gd name="connsiteX1" fmla="*/ 56869 w 5870654"/>
                <a:gd name="connsiteY1" fmla="*/ 479778 h 1397000"/>
                <a:gd name="connsiteX2" fmla="*/ 254424 w 5870654"/>
                <a:gd name="connsiteY2" fmla="*/ 522111 h 1397000"/>
                <a:gd name="connsiteX3" fmla="*/ 367313 w 5870654"/>
                <a:gd name="connsiteY3" fmla="*/ 493889 h 1397000"/>
                <a:gd name="connsiteX4" fmla="*/ 480202 w 5870654"/>
                <a:gd name="connsiteY4" fmla="*/ 479778 h 1397000"/>
                <a:gd name="connsiteX5" fmla="*/ 790647 w 5870654"/>
                <a:gd name="connsiteY5" fmla="*/ 479778 h 1397000"/>
                <a:gd name="connsiteX6" fmla="*/ 832980 w 5870654"/>
                <a:gd name="connsiteY6" fmla="*/ 522111 h 1397000"/>
                <a:gd name="connsiteX7" fmla="*/ 847091 w 5870654"/>
                <a:gd name="connsiteY7" fmla="*/ 564445 h 1397000"/>
                <a:gd name="connsiteX8" fmla="*/ 931758 w 5870654"/>
                <a:gd name="connsiteY8" fmla="*/ 592667 h 1397000"/>
                <a:gd name="connsiteX9" fmla="*/ 1016424 w 5870654"/>
                <a:gd name="connsiteY9" fmla="*/ 635000 h 1397000"/>
                <a:gd name="connsiteX10" fmla="*/ 1086980 w 5870654"/>
                <a:gd name="connsiteY10" fmla="*/ 620889 h 1397000"/>
                <a:gd name="connsiteX11" fmla="*/ 1129313 w 5870654"/>
                <a:gd name="connsiteY11" fmla="*/ 592667 h 1397000"/>
                <a:gd name="connsiteX12" fmla="*/ 1143424 w 5870654"/>
                <a:gd name="connsiteY12" fmla="*/ 550334 h 1397000"/>
                <a:gd name="connsiteX13" fmla="*/ 1157536 w 5870654"/>
                <a:gd name="connsiteY13" fmla="*/ 493889 h 1397000"/>
                <a:gd name="connsiteX14" fmla="*/ 1199869 w 5870654"/>
                <a:gd name="connsiteY14" fmla="*/ 479778 h 1397000"/>
                <a:gd name="connsiteX15" fmla="*/ 1228091 w 5870654"/>
                <a:gd name="connsiteY15" fmla="*/ 437445 h 1397000"/>
                <a:gd name="connsiteX16" fmla="*/ 1284536 w 5870654"/>
                <a:gd name="connsiteY16" fmla="*/ 423334 h 1397000"/>
                <a:gd name="connsiteX17" fmla="*/ 1369202 w 5870654"/>
                <a:gd name="connsiteY17" fmla="*/ 395111 h 1397000"/>
                <a:gd name="connsiteX18" fmla="*/ 1411536 w 5870654"/>
                <a:gd name="connsiteY18" fmla="*/ 381000 h 1397000"/>
                <a:gd name="connsiteX19" fmla="*/ 1778424 w 5870654"/>
                <a:gd name="connsiteY19" fmla="*/ 395111 h 1397000"/>
                <a:gd name="connsiteX20" fmla="*/ 1961869 w 5870654"/>
                <a:gd name="connsiteY20" fmla="*/ 395111 h 1397000"/>
                <a:gd name="connsiteX21" fmla="*/ 2004202 w 5870654"/>
                <a:gd name="connsiteY21" fmla="*/ 366889 h 1397000"/>
                <a:gd name="connsiteX22" fmla="*/ 2088869 w 5870654"/>
                <a:gd name="connsiteY22" fmla="*/ 338667 h 1397000"/>
                <a:gd name="connsiteX23" fmla="*/ 2131202 w 5870654"/>
                <a:gd name="connsiteY23" fmla="*/ 324556 h 1397000"/>
                <a:gd name="connsiteX24" fmla="*/ 2173536 w 5870654"/>
                <a:gd name="connsiteY24" fmla="*/ 310445 h 1397000"/>
                <a:gd name="connsiteX25" fmla="*/ 2229980 w 5870654"/>
                <a:gd name="connsiteY25" fmla="*/ 282223 h 1397000"/>
                <a:gd name="connsiteX26" fmla="*/ 2244091 w 5870654"/>
                <a:gd name="connsiteY26" fmla="*/ 239889 h 1397000"/>
                <a:gd name="connsiteX27" fmla="*/ 2300536 w 5870654"/>
                <a:gd name="connsiteY27" fmla="*/ 225778 h 1397000"/>
                <a:gd name="connsiteX28" fmla="*/ 2512202 w 5870654"/>
                <a:gd name="connsiteY28" fmla="*/ 211667 h 1397000"/>
                <a:gd name="connsiteX29" fmla="*/ 2582758 w 5870654"/>
                <a:gd name="connsiteY29" fmla="*/ 169334 h 1397000"/>
                <a:gd name="connsiteX30" fmla="*/ 2625091 w 5870654"/>
                <a:gd name="connsiteY30" fmla="*/ 141111 h 1397000"/>
                <a:gd name="connsiteX31" fmla="*/ 2977869 w 5870654"/>
                <a:gd name="connsiteY31" fmla="*/ 98778 h 1397000"/>
                <a:gd name="connsiteX32" fmla="*/ 3034313 w 5870654"/>
                <a:gd name="connsiteY32" fmla="*/ 84667 h 1397000"/>
                <a:gd name="connsiteX33" fmla="*/ 3048424 w 5870654"/>
                <a:gd name="connsiteY33" fmla="*/ 28223 h 1397000"/>
                <a:gd name="connsiteX34" fmla="*/ 3161313 w 5870654"/>
                <a:gd name="connsiteY34" fmla="*/ 0 h 1397000"/>
                <a:gd name="connsiteX35" fmla="*/ 3542313 w 5870654"/>
                <a:gd name="connsiteY35" fmla="*/ 28223 h 1397000"/>
                <a:gd name="connsiteX36" fmla="*/ 3669313 w 5870654"/>
                <a:gd name="connsiteY36" fmla="*/ 70556 h 1397000"/>
                <a:gd name="connsiteX37" fmla="*/ 3711647 w 5870654"/>
                <a:gd name="connsiteY37" fmla="*/ 84667 h 1397000"/>
                <a:gd name="connsiteX38" fmla="*/ 3753980 w 5870654"/>
                <a:gd name="connsiteY38" fmla="*/ 112889 h 1397000"/>
                <a:gd name="connsiteX39" fmla="*/ 3838647 w 5870654"/>
                <a:gd name="connsiteY39" fmla="*/ 127000 h 1397000"/>
                <a:gd name="connsiteX40" fmla="*/ 4036202 w 5870654"/>
                <a:gd name="connsiteY40" fmla="*/ 155223 h 1397000"/>
                <a:gd name="connsiteX41" fmla="*/ 4134980 w 5870654"/>
                <a:gd name="connsiteY41" fmla="*/ 239889 h 1397000"/>
                <a:gd name="connsiteX42" fmla="*/ 4163202 w 5870654"/>
                <a:gd name="connsiteY42" fmla="*/ 282223 h 1397000"/>
                <a:gd name="connsiteX43" fmla="*/ 4219647 w 5870654"/>
                <a:gd name="connsiteY43" fmla="*/ 296334 h 1397000"/>
                <a:gd name="connsiteX44" fmla="*/ 4304313 w 5870654"/>
                <a:gd name="connsiteY44" fmla="*/ 324556 h 1397000"/>
                <a:gd name="connsiteX45" fmla="*/ 4346647 w 5870654"/>
                <a:gd name="connsiteY45" fmla="*/ 338667 h 1397000"/>
                <a:gd name="connsiteX46" fmla="*/ 4417202 w 5870654"/>
                <a:gd name="connsiteY46" fmla="*/ 366889 h 1397000"/>
                <a:gd name="connsiteX47" fmla="*/ 4826424 w 5870654"/>
                <a:gd name="connsiteY47" fmla="*/ 352778 h 1397000"/>
                <a:gd name="connsiteX48" fmla="*/ 4868758 w 5870654"/>
                <a:gd name="connsiteY48" fmla="*/ 338667 h 1397000"/>
                <a:gd name="connsiteX49" fmla="*/ 4939313 w 5870654"/>
                <a:gd name="connsiteY49" fmla="*/ 225778 h 1397000"/>
                <a:gd name="connsiteX50" fmla="*/ 5009869 w 5870654"/>
                <a:gd name="connsiteY50" fmla="*/ 239889 h 1397000"/>
                <a:gd name="connsiteX51" fmla="*/ 5038091 w 5870654"/>
                <a:gd name="connsiteY51" fmla="*/ 282223 h 1397000"/>
                <a:gd name="connsiteX52" fmla="*/ 5122758 w 5870654"/>
                <a:gd name="connsiteY52" fmla="*/ 310445 h 1397000"/>
                <a:gd name="connsiteX53" fmla="*/ 5263869 w 5870654"/>
                <a:gd name="connsiteY53" fmla="*/ 296334 h 1397000"/>
                <a:gd name="connsiteX54" fmla="*/ 5306202 w 5870654"/>
                <a:gd name="connsiteY54" fmla="*/ 282223 h 1397000"/>
                <a:gd name="connsiteX55" fmla="*/ 5320313 w 5870654"/>
                <a:gd name="connsiteY55" fmla="*/ 239889 h 1397000"/>
                <a:gd name="connsiteX56" fmla="*/ 5348536 w 5870654"/>
                <a:gd name="connsiteY56" fmla="*/ 211667 h 1397000"/>
                <a:gd name="connsiteX57" fmla="*/ 5433202 w 5870654"/>
                <a:gd name="connsiteY57" fmla="*/ 225778 h 1397000"/>
                <a:gd name="connsiteX58" fmla="*/ 5560202 w 5870654"/>
                <a:gd name="connsiteY58" fmla="*/ 324556 h 1397000"/>
                <a:gd name="connsiteX59" fmla="*/ 5616647 w 5870654"/>
                <a:gd name="connsiteY59" fmla="*/ 352778 h 1397000"/>
                <a:gd name="connsiteX60" fmla="*/ 5814202 w 5870654"/>
                <a:gd name="connsiteY60" fmla="*/ 338667 h 1397000"/>
                <a:gd name="connsiteX61" fmla="*/ 5842424 w 5870654"/>
                <a:gd name="connsiteY61" fmla="*/ 395111 h 1397000"/>
                <a:gd name="connsiteX62" fmla="*/ 5729536 w 5870654"/>
                <a:gd name="connsiteY62" fmla="*/ 479778 h 1397000"/>
                <a:gd name="connsiteX63" fmla="*/ 5701313 w 5870654"/>
                <a:gd name="connsiteY63" fmla="*/ 508000 h 1397000"/>
                <a:gd name="connsiteX64" fmla="*/ 5673091 w 5870654"/>
                <a:gd name="connsiteY64" fmla="*/ 606778 h 1397000"/>
                <a:gd name="connsiteX65" fmla="*/ 5644869 w 5870654"/>
                <a:gd name="connsiteY65" fmla="*/ 649111 h 1397000"/>
                <a:gd name="connsiteX66" fmla="*/ 5630758 w 5870654"/>
                <a:gd name="connsiteY66" fmla="*/ 733778 h 1397000"/>
                <a:gd name="connsiteX67" fmla="*/ 5616647 w 5870654"/>
                <a:gd name="connsiteY67" fmla="*/ 776111 h 1397000"/>
                <a:gd name="connsiteX68" fmla="*/ 5588424 w 5870654"/>
                <a:gd name="connsiteY68" fmla="*/ 903111 h 1397000"/>
                <a:gd name="connsiteX69" fmla="*/ 5560202 w 5870654"/>
                <a:gd name="connsiteY69" fmla="*/ 931334 h 1397000"/>
                <a:gd name="connsiteX70" fmla="*/ 5503758 w 5870654"/>
                <a:gd name="connsiteY70" fmla="*/ 1016000 h 1397000"/>
                <a:gd name="connsiteX71" fmla="*/ 5419091 w 5870654"/>
                <a:gd name="connsiteY71" fmla="*/ 1044223 h 1397000"/>
                <a:gd name="connsiteX72" fmla="*/ 5136869 w 5870654"/>
                <a:gd name="connsiteY72" fmla="*/ 1016000 h 1397000"/>
                <a:gd name="connsiteX73" fmla="*/ 5080424 w 5870654"/>
                <a:gd name="connsiteY73" fmla="*/ 987778 h 1397000"/>
                <a:gd name="connsiteX74" fmla="*/ 5009869 w 5870654"/>
                <a:gd name="connsiteY74" fmla="*/ 973667 h 1397000"/>
                <a:gd name="connsiteX75" fmla="*/ 4868758 w 5870654"/>
                <a:gd name="connsiteY75" fmla="*/ 973667 h 1397000"/>
                <a:gd name="connsiteX76" fmla="*/ 4826424 w 5870654"/>
                <a:gd name="connsiteY76" fmla="*/ 945445 h 1397000"/>
                <a:gd name="connsiteX77" fmla="*/ 4755869 w 5870654"/>
                <a:gd name="connsiteY77" fmla="*/ 959556 h 1397000"/>
                <a:gd name="connsiteX78" fmla="*/ 4713536 w 5870654"/>
                <a:gd name="connsiteY78" fmla="*/ 987778 h 1397000"/>
                <a:gd name="connsiteX79" fmla="*/ 4586536 w 5870654"/>
                <a:gd name="connsiteY79" fmla="*/ 973667 h 1397000"/>
                <a:gd name="connsiteX80" fmla="*/ 4558313 w 5870654"/>
                <a:gd name="connsiteY80" fmla="*/ 945445 h 1397000"/>
                <a:gd name="connsiteX81" fmla="*/ 4501869 w 5870654"/>
                <a:gd name="connsiteY81" fmla="*/ 860778 h 1397000"/>
                <a:gd name="connsiteX82" fmla="*/ 4530091 w 5870654"/>
                <a:gd name="connsiteY82" fmla="*/ 776111 h 1397000"/>
                <a:gd name="connsiteX83" fmla="*/ 4586536 w 5870654"/>
                <a:gd name="connsiteY83" fmla="*/ 705556 h 1397000"/>
                <a:gd name="connsiteX84" fmla="*/ 4572424 w 5870654"/>
                <a:gd name="connsiteY84" fmla="*/ 635000 h 1397000"/>
                <a:gd name="connsiteX85" fmla="*/ 4501869 w 5870654"/>
                <a:gd name="connsiteY85" fmla="*/ 550334 h 1397000"/>
                <a:gd name="connsiteX86" fmla="*/ 4417202 w 5870654"/>
                <a:gd name="connsiteY86" fmla="*/ 522111 h 1397000"/>
                <a:gd name="connsiteX87" fmla="*/ 4276091 w 5870654"/>
                <a:gd name="connsiteY87" fmla="*/ 578556 h 1397000"/>
                <a:gd name="connsiteX88" fmla="*/ 4261980 w 5870654"/>
                <a:gd name="connsiteY88" fmla="*/ 620889 h 1397000"/>
                <a:gd name="connsiteX89" fmla="*/ 4247869 w 5870654"/>
                <a:gd name="connsiteY89" fmla="*/ 973667 h 1397000"/>
                <a:gd name="connsiteX90" fmla="*/ 4233758 w 5870654"/>
                <a:gd name="connsiteY90" fmla="*/ 1016000 h 1397000"/>
                <a:gd name="connsiteX91" fmla="*/ 4177313 w 5870654"/>
                <a:gd name="connsiteY91" fmla="*/ 1072445 h 1397000"/>
                <a:gd name="connsiteX92" fmla="*/ 3979758 w 5870654"/>
                <a:gd name="connsiteY92" fmla="*/ 1100667 h 1397000"/>
                <a:gd name="connsiteX93" fmla="*/ 3782202 w 5870654"/>
                <a:gd name="connsiteY93" fmla="*/ 1100667 h 1397000"/>
                <a:gd name="connsiteX94" fmla="*/ 3739869 w 5870654"/>
                <a:gd name="connsiteY94" fmla="*/ 1072445 h 1397000"/>
                <a:gd name="connsiteX95" fmla="*/ 3655202 w 5870654"/>
                <a:gd name="connsiteY95" fmla="*/ 917223 h 1397000"/>
                <a:gd name="connsiteX96" fmla="*/ 3626980 w 5870654"/>
                <a:gd name="connsiteY96" fmla="*/ 818445 h 1397000"/>
                <a:gd name="connsiteX97" fmla="*/ 3598758 w 5870654"/>
                <a:gd name="connsiteY97" fmla="*/ 776111 h 1397000"/>
                <a:gd name="connsiteX98" fmla="*/ 3542313 w 5870654"/>
                <a:gd name="connsiteY98" fmla="*/ 747889 h 1397000"/>
                <a:gd name="connsiteX99" fmla="*/ 3457647 w 5870654"/>
                <a:gd name="connsiteY99" fmla="*/ 719667 h 1397000"/>
                <a:gd name="connsiteX100" fmla="*/ 3429424 w 5870654"/>
                <a:gd name="connsiteY100" fmla="*/ 691445 h 1397000"/>
                <a:gd name="connsiteX101" fmla="*/ 3344758 w 5870654"/>
                <a:gd name="connsiteY101" fmla="*/ 663223 h 1397000"/>
                <a:gd name="connsiteX102" fmla="*/ 3076647 w 5870654"/>
                <a:gd name="connsiteY102" fmla="*/ 635000 h 1397000"/>
                <a:gd name="connsiteX103" fmla="*/ 3020202 w 5870654"/>
                <a:gd name="connsiteY103" fmla="*/ 620889 h 1397000"/>
                <a:gd name="connsiteX104" fmla="*/ 2921424 w 5870654"/>
                <a:gd name="connsiteY104" fmla="*/ 592667 h 1397000"/>
                <a:gd name="connsiteX105" fmla="*/ 2300536 w 5870654"/>
                <a:gd name="connsiteY105" fmla="*/ 620889 h 1397000"/>
                <a:gd name="connsiteX106" fmla="*/ 2074758 w 5870654"/>
                <a:gd name="connsiteY106" fmla="*/ 635000 h 1397000"/>
                <a:gd name="connsiteX107" fmla="*/ 1961869 w 5870654"/>
                <a:gd name="connsiteY107" fmla="*/ 649111 h 1397000"/>
                <a:gd name="connsiteX108" fmla="*/ 1693758 w 5870654"/>
                <a:gd name="connsiteY108" fmla="*/ 677334 h 1397000"/>
                <a:gd name="connsiteX109" fmla="*/ 1580869 w 5870654"/>
                <a:gd name="connsiteY109" fmla="*/ 776111 h 1397000"/>
                <a:gd name="connsiteX110" fmla="*/ 1524424 w 5870654"/>
                <a:gd name="connsiteY110" fmla="*/ 832556 h 1397000"/>
                <a:gd name="connsiteX111" fmla="*/ 1439758 w 5870654"/>
                <a:gd name="connsiteY111" fmla="*/ 860778 h 1397000"/>
                <a:gd name="connsiteX112" fmla="*/ 1397424 w 5870654"/>
                <a:gd name="connsiteY112" fmla="*/ 959556 h 1397000"/>
                <a:gd name="connsiteX113" fmla="*/ 1369202 w 5870654"/>
                <a:gd name="connsiteY113" fmla="*/ 1072445 h 1397000"/>
                <a:gd name="connsiteX114" fmla="*/ 1355091 w 5870654"/>
                <a:gd name="connsiteY114" fmla="*/ 1114778 h 1397000"/>
                <a:gd name="connsiteX115" fmla="*/ 1312758 w 5870654"/>
                <a:gd name="connsiteY115" fmla="*/ 1128889 h 1397000"/>
                <a:gd name="connsiteX116" fmla="*/ 1284536 w 5870654"/>
                <a:gd name="connsiteY116" fmla="*/ 1227667 h 1397000"/>
                <a:gd name="connsiteX117" fmla="*/ 1242202 w 5870654"/>
                <a:gd name="connsiteY117" fmla="*/ 1255889 h 1397000"/>
                <a:gd name="connsiteX118" fmla="*/ 1171647 w 5870654"/>
                <a:gd name="connsiteY118" fmla="*/ 1354667 h 1397000"/>
                <a:gd name="connsiteX119" fmla="*/ 1129313 w 5870654"/>
                <a:gd name="connsiteY119" fmla="*/ 1368778 h 1397000"/>
                <a:gd name="connsiteX120" fmla="*/ 183869 w 5870654"/>
                <a:gd name="connsiteY120" fmla="*/ 1397000 h 1397000"/>
                <a:gd name="connsiteX121" fmla="*/ 42758 w 5870654"/>
                <a:gd name="connsiteY121" fmla="*/ 1382889 h 1397000"/>
                <a:gd name="connsiteX122" fmla="*/ 28647 w 5870654"/>
                <a:gd name="connsiteY122" fmla="*/ 1340556 h 1397000"/>
                <a:gd name="connsiteX123" fmla="*/ 424 w 5870654"/>
                <a:gd name="connsiteY123" fmla="*/ 1072445 h 1397000"/>
                <a:gd name="connsiteX124" fmla="*/ 50013 w 5870654"/>
                <a:gd name="connsiteY124" fmla="*/ 970453 h 1397000"/>
                <a:gd name="connsiteX125" fmla="*/ 28646 w 5870654"/>
                <a:gd name="connsiteY125" fmla="*/ 931334 h 1397000"/>
                <a:gd name="connsiteX126" fmla="*/ 28646 w 5870654"/>
                <a:gd name="connsiteY126" fmla="*/ 889000 h 1397000"/>
                <a:gd name="connsiteX127" fmla="*/ 41837 w 5870654"/>
                <a:gd name="connsiteY127" fmla="*/ 832556 h 1397000"/>
                <a:gd name="connsiteX128" fmla="*/ 14535 w 5870654"/>
                <a:gd name="connsiteY128" fmla="*/ 719667 h 1397000"/>
                <a:gd name="connsiteX129" fmla="*/ 40914 w 5870654"/>
                <a:gd name="connsiteY129" fmla="*/ 677334 h 1397000"/>
                <a:gd name="connsiteX130" fmla="*/ 14536 w 5870654"/>
                <a:gd name="connsiteY130" fmla="*/ 592667 h 1397000"/>
                <a:gd name="connsiteX131" fmla="*/ 28647 w 5870654"/>
                <a:gd name="connsiteY131" fmla="*/ 550334 h 1397000"/>
                <a:gd name="connsiteX132" fmla="*/ 56869 w 587065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14765 w 5857694"/>
                <a:gd name="connsiteY123" fmla="*/ 1072445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27954 w 5857694"/>
                <a:gd name="connsiteY128" fmla="*/ 677334 h 1397000"/>
                <a:gd name="connsiteX129" fmla="*/ 1576 w 5857694"/>
                <a:gd name="connsiteY129" fmla="*/ 592667 h 1397000"/>
                <a:gd name="connsiteX130" fmla="*/ 15687 w 5857694"/>
                <a:gd name="connsiteY130" fmla="*/ 550334 h 1397000"/>
                <a:gd name="connsiteX131" fmla="*/ 43909 w 5857694"/>
                <a:gd name="connsiteY131"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7954 w 5857694"/>
                <a:gd name="connsiteY127" fmla="*/ 677334 h 1397000"/>
                <a:gd name="connsiteX128" fmla="*/ 1576 w 5857694"/>
                <a:gd name="connsiteY128" fmla="*/ 592667 h 1397000"/>
                <a:gd name="connsiteX129" fmla="*/ 15687 w 5857694"/>
                <a:gd name="connsiteY129" fmla="*/ 550334 h 1397000"/>
                <a:gd name="connsiteX130" fmla="*/ 43909 w 5857694"/>
                <a:gd name="connsiteY130"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2141 w 5844148"/>
                <a:gd name="connsiteY128" fmla="*/ 550334 h 1397000"/>
                <a:gd name="connsiteX129" fmla="*/ 30363 w 5844148"/>
                <a:gd name="connsiteY129"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30363 w 5844148"/>
                <a:gd name="connsiteY128" fmla="*/ 479778 h 1397000"/>
                <a:gd name="connsiteX0" fmla="*/ 28392 w 5842177"/>
                <a:gd name="connsiteY0" fmla="*/ 479778 h 1397000"/>
                <a:gd name="connsiteX1" fmla="*/ 28392 w 5842177"/>
                <a:gd name="connsiteY1" fmla="*/ 479778 h 1397000"/>
                <a:gd name="connsiteX2" fmla="*/ 225947 w 5842177"/>
                <a:gd name="connsiteY2" fmla="*/ 522111 h 1397000"/>
                <a:gd name="connsiteX3" fmla="*/ 338836 w 5842177"/>
                <a:gd name="connsiteY3" fmla="*/ 493889 h 1397000"/>
                <a:gd name="connsiteX4" fmla="*/ 451725 w 5842177"/>
                <a:gd name="connsiteY4" fmla="*/ 479778 h 1397000"/>
                <a:gd name="connsiteX5" fmla="*/ 762170 w 5842177"/>
                <a:gd name="connsiteY5" fmla="*/ 479778 h 1397000"/>
                <a:gd name="connsiteX6" fmla="*/ 804503 w 5842177"/>
                <a:gd name="connsiteY6" fmla="*/ 522111 h 1397000"/>
                <a:gd name="connsiteX7" fmla="*/ 818614 w 5842177"/>
                <a:gd name="connsiteY7" fmla="*/ 564445 h 1397000"/>
                <a:gd name="connsiteX8" fmla="*/ 903281 w 5842177"/>
                <a:gd name="connsiteY8" fmla="*/ 592667 h 1397000"/>
                <a:gd name="connsiteX9" fmla="*/ 987947 w 5842177"/>
                <a:gd name="connsiteY9" fmla="*/ 635000 h 1397000"/>
                <a:gd name="connsiteX10" fmla="*/ 1058503 w 5842177"/>
                <a:gd name="connsiteY10" fmla="*/ 620889 h 1397000"/>
                <a:gd name="connsiteX11" fmla="*/ 1100836 w 5842177"/>
                <a:gd name="connsiteY11" fmla="*/ 592667 h 1397000"/>
                <a:gd name="connsiteX12" fmla="*/ 1114947 w 5842177"/>
                <a:gd name="connsiteY12" fmla="*/ 550334 h 1397000"/>
                <a:gd name="connsiteX13" fmla="*/ 1129059 w 5842177"/>
                <a:gd name="connsiteY13" fmla="*/ 493889 h 1397000"/>
                <a:gd name="connsiteX14" fmla="*/ 1171392 w 5842177"/>
                <a:gd name="connsiteY14" fmla="*/ 479778 h 1397000"/>
                <a:gd name="connsiteX15" fmla="*/ 1199614 w 5842177"/>
                <a:gd name="connsiteY15" fmla="*/ 437445 h 1397000"/>
                <a:gd name="connsiteX16" fmla="*/ 1256059 w 5842177"/>
                <a:gd name="connsiteY16" fmla="*/ 423334 h 1397000"/>
                <a:gd name="connsiteX17" fmla="*/ 1340725 w 5842177"/>
                <a:gd name="connsiteY17" fmla="*/ 395111 h 1397000"/>
                <a:gd name="connsiteX18" fmla="*/ 1383059 w 5842177"/>
                <a:gd name="connsiteY18" fmla="*/ 381000 h 1397000"/>
                <a:gd name="connsiteX19" fmla="*/ 1749947 w 5842177"/>
                <a:gd name="connsiteY19" fmla="*/ 395111 h 1397000"/>
                <a:gd name="connsiteX20" fmla="*/ 1933392 w 5842177"/>
                <a:gd name="connsiteY20" fmla="*/ 395111 h 1397000"/>
                <a:gd name="connsiteX21" fmla="*/ 1975725 w 5842177"/>
                <a:gd name="connsiteY21" fmla="*/ 366889 h 1397000"/>
                <a:gd name="connsiteX22" fmla="*/ 2060392 w 5842177"/>
                <a:gd name="connsiteY22" fmla="*/ 338667 h 1397000"/>
                <a:gd name="connsiteX23" fmla="*/ 2102725 w 5842177"/>
                <a:gd name="connsiteY23" fmla="*/ 324556 h 1397000"/>
                <a:gd name="connsiteX24" fmla="*/ 2145059 w 5842177"/>
                <a:gd name="connsiteY24" fmla="*/ 310445 h 1397000"/>
                <a:gd name="connsiteX25" fmla="*/ 2201503 w 5842177"/>
                <a:gd name="connsiteY25" fmla="*/ 282223 h 1397000"/>
                <a:gd name="connsiteX26" fmla="*/ 2215614 w 5842177"/>
                <a:gd name="connsiteY26" fmla="*/ 239889 h 1397000"/>
                <a:gd name="connsiteX27" fmla="*/ 2272059 w 5842177"/>
                <a:gd name="connsiteY27" fmla="*/ 225778 h 1397000"/>
                <a:gd name="connsiteX28" fmla="*/ 2483725 w 5842177"/>
                <a:gd name="connsiteY28" fmla="*/ 211667 h 1397000"/>
                <a:gd name="connsiteX29" fmla="*/ 2554281 w 5842177"/>
                <a:gd name="connsiteY29" fmla="*/ 169334 h 1397000"/>
                <a:gd name="connsiteX30" fmla="*/ 2596614 w 5842177"/>
                <a:gd name="connsiteY30" fmla="*/ 141111 h 1397000"/>
                <a:gd name="connsiteX31" fmla="*/ 2949392 w 5842177"/>
                <a:gd name="connsiteY31" fmla="*/ 98778 h 1397000"/>
                <a:gd name="connsiteX32" fmla="*/ 3005836 w 5842177"/>
                <a:gd name="connsiteY32" fmla="*/ 84667 h 1397000"/>
                <a:gd name="connsiteX33" fmla="*/ 3019947 w 5842177"/>
                <a:gd name="connsiteY33" fmla="*/ 28223 h 1397000"/>
                <a:gd name="connsiteX34" fmla="*/ 3132836 w 5842177"/>
                <a:gd name="connsiteY34" fmla="*/ 0 h 1397000"/>
                <a:gd name="connsiteX35" fmla="*/ 3513836 w 5842177"/>
                <a:gd name="connsiteY35" fmla="*/ 28223 h 1397000"/>
                <a:gd name="connsiteX36" fmla="*/ 3640836 w 5842177"/>
                <a:gd name="connsiteY36" fmla="*/ 70556 h 1397000"/>
                <a:gd name="connsiteX37" fmla="*/ 3683170 w 5842177"/>
                <a:gd name="connsiteY37" fmla="*/ 84667 h 1397000"/>
                <a:gd name="connsiteX38" fmla="*/ 3725503 w 5842177"/>
                <a:gd name="connsiteY38" fmla="*/ 112889 h 1397000"/>
                <a:gd name="connsiteX39" fmla="*/ 3810170 w 5842177"/>
                <a:gd name="connsiteY39" fmla="*/ 127000 h 1397000"/>
                <a:gd name="connsiteX40" fmla="*/ 4007725 w 5842177"/>
                <a:gd name="connsiteY40" fmla="*/ 155223 h 1397000"/>
                <a:gd name="connsiteX41" fmla="*/ 4106503 w 5842177"/>
                <a:gd name="connsiteY41" fmla="*/ 239889 h 1397000"/>
                <a:gd name="connsiteX42" fmla="*/ 4134725 w 5842177"/>
                <a:gd name="connsiteY42" fmla="*/ 282223 h 1397000"/>
                <a:gd name="connsiteX43" fmla="*/ 4191170 w 5842177"/>
                <a:gd name="connsiteY43" fmla="*/ 296334 h 1397000"/>
                <a:gd name="connsiteX44" fmla="*/ 4275836 w 5842177"/>
                <a:gd name="connsiteY44" fmla="*/ 324556 h 1397000"/>
                <a:gd name="connsiteX45" fmla="*/ 4318170 w 5842177"/>
                <a:gd name="connsiteY45" fmla="*/ 338667 h 1397000"/>
                <a:gd name="connsiteX46" fmla="*/ 4388725 w 5842177"/>
                <a:gd name="connsiteY46" fmla="*/ 366889 h 1397000"/>
                <a:gd name="connsiteX47" fmla="*/ 4797947 w 5842177"/>
                <a:gd name="connsiteY47" fmla="*/ 352778 h 1397000"/>
                <a:gd name="connsiteX48" fmla="*/ 4840281 w 5842177"/>
                <a:gd name="connsiteY48" fmla="*/ 338667 h 1397000"/>
                <a:gd name="connsiteX49" fmla="*/ 4910836 w 5842177"/>
                <a:gd name="connsiteY49" fmla="*/ 225778 h 1397000"/>
                <a:gd name="connsiteX50" fmla="*/ 4981392 w 5842177"/>
                <a:gd name="connsiteY50" fmla="*/ 239889 h 1397000"/>
                <a:gd name="connsiteX51" fmla="*/ 5009614 w 5842177"/>
                <a:gd name="connsiteY51" fmla="*/ 282223 h 1397000"/>
                <a:gd name="connsiteX52" fmla="*/ 5094281 w 5842177"/>
                <a:gd name="connsiteY52" fmla="*/ 310445 h 1397000"/>
                <a:gd name="connsiteX53" fmla="*/ 5235392 w 5842177"/>
                <a:gd name="connsiteY53" fmla="*/ 296334 h 1397000"/>
                <a:gd name="connsiteX54" fmla="*/ 5277725 w 5842177"/>
                <a:gd name="connsiteY54" fmla="*/ 282223 h 1397000"/>
                <a:gd name="connsiteX55" fmla="*/ 5291836 w 5842177"/>
                <a:gd name="connsiteY55" fmla="*/ 239889 h 1397000"/>
                <a:gd name="connsiteX56" fmla="*/ 5320059 w 5842177"/>
                <a:gd name="connsiteY56" fmla="*/ 211667 h 1397000"/>
                <a:gd name="connsiteX57" fmla="*/ 5404725 w 5842177"/>
                <a:gd name="connsiteY57" fmla="*/ 225778 h 1397000"/>
                <a:gd name="connsiteX58" fmla="*/ 5531725 w 5842177"/>
                <a:gd name="connsiteY58" fmla="*/ 324556 h 1397000"/>
                <a:gd name="connsiteX59" fmla="*/ 5588170 w 5842177"/>
                <a:gd name="connsiteY59" fmla="*/ 352778 h 1397000"/>
                <a:gd name="connsiteX60" fmla="*/ 5785725 w 5842177"/>
                <a:gd name="connsiteY60" fmla="*/ 338667 h 1397000"/>
                <a:gd name="connsiteX61" fmla="*/ 5813947 w 5842177"/>
                <a:gd name="connsiteY61" fmla="*/ 395111 h 1397000"/>
                <a:gd name="connsiteX62" fmla="*/ 5701059 w 5842177"/>
                <a:gd name="connsiteY62" fmla="*/ 479778 h 1397000"/>
                <a:gd name="connsiteX63" fmla="*/ 5672836 w 5842177"/>
                <a:gd name="connsiteY63" fmla="*/ 508000 h 1397000"/>
                <a:gd name="connsiteX64" fmla="*/ 5644614 w 5842177"/>
                <a:gd name="connsiteY64" fmla="*/ 606778 h 1397000"/>
                <a:gd name="connsiteX65" fmla="*/ 5616392 w 5842177"/>
                <a:gd name="connsiteY65" fmla="*/ 649111 h 1397000"/>
                <a:gd name="connsiteX66" fmla="*/ 5602281 w 5842177"/>
                <a:gd name="connsiteY66" fmla="*/ 733778 h 1397000"/>
                <a:gd name="connsiteX67" fmla="*/ 5588170 w 5842177"/>
                <a:gd name="connsiteY67" fmla="*/ 776111 h 1397000"/>
                <a:gd name="connsiteX68" fmla="*/ 5559947 w 5842177"/>
                <a:gd name="connsiteY68" fmla="*/ 903111 h 1397000"/>
                <a:gd name="connsiteX69" fmla="*/ 5531725 w 5842177"/>
                <a:gd name="connsiteY69" fmla="*/ 931334 h 1397000"/>
                <a:gd name="connsiteX70" fmla="*/ 5475281 w 5842177"/>
                <a:gd name="connsiteY70" fmla="*/ 1016000 h 1397000"/>
                <a:gd name="connsiteX71" fmla="*/ 5390614 w 5842177"/>
                <a:gd name="connsiteY71" fmla="*/ 1044223 h 1397000"/>
                <a:gd name="connsiteX72" fmla="*/ 5108392 w 5842177"/>
                <a:gd name="connsiteY72" fmla="*/ 1016000 h 1397000"/>
                <a:gd name="connsiteX73" fmla="*/ 5051947 w 5842177"/>
                <a:gd name="connsiteY73" fmla="*/ 987778 h 1397000"/>
                <a:gd name="connsiteX74" fmla="*/ 4981392 w 5842177"/>
                <a:gd name="connsiteY74" fmla="*/ 973667 h 1397000"/>
                <a:gd name="connsiteX75" fmla="*/ 4840281 w 5842177"/>
                <a:gd name="connsiteY75" fmla="*/ 973667 h 1397000"/>
                <a:gd name="connsiteX76" fmla="*/ 4797947 w 5842177"/>
                <a:gd name="connsiteY76" fmla="*/ 945445 h 1397000"/>
                <a:gd name="connsiteX77" fmla="*/ 4727392 w 5842177"/>
                <a:gd name="connsiteY77" fmla="*/ 959556 h 1397000"/>
                <a:gd name="connsiteX78" fmla="*/ 4685059 w 5842177"/>
                <a:gd name="connsiteY78" fmla="*/ 987778 h 1397000"/>
                <a:gd name="connsiteX79" fmla="*/ 4558059 w 5842177"/>
                <a:gd name="connsiteY79" fmla="*/ 973667 h 1397000"/>
                <a:gd name="connsiteX80" fmla="*/ 4529836 w 5842177"/>
                <a:gd name="connsiteY80" fmla="*/ 945445 h 1397000"/>
                <a:gd name="connsiteX81" fmla="*/ 4473392 w 5842177"/>
                <a:gd name="connsiteY81" fmla="*/ 860778 h 1397000"/>
                <a:gd name="connsiteX82" fmla="*/ 4501614 w 5842177"/>
                <a:gd name="connsiteY82" fmla="*/ 776111 h 1397000"/>
                <a:gd name="connsiteX83" fmla="*/ 4558059 w 5842177"/>
                <a:gd name="connsiteY83" fmla="*/ 705556 h 1397000"/>
                <a:gd name="connsiteX84" fmla="*/ 4543947 w 5842177"/>
                <a:gd name="connsiteY84" fmla="*/ 635000 h 1397000"/>
                <a:gd name="connsiteX85" fmla="*/ 4473392 w 5842177"/>
                <a:gd name="connsiteY85" fmla="*/ 550334 h 1397000"/>
                <a:gd name="connsiteX86" fmla="*/ 4388725 w 5842177"/>
                <a:gd name="connsiteY86" fmla="*/ 522111 h 1397000"/>
                <a:gd name="connsiteX87" fmla="*/ 4247614 w 5842177"/>
                <a:gd name="connsiteY87" fmla="*/ 578556 h 1397000"/>
                <a:gd name="connsiteX88" fmla="*/ 4233503 w 5842177"/>
                <a:gd name="connsiteY88" fmla="*/ 620889 h 1397000"/>
                <a:gd name="connsiteX89" fmla="*/ 4219392 w 5842177"/>
                <a:gd name="connsiteY89" fmla="*/ 973667 h 1397000"/>
                <a:gd name="connsiteX90" fmla="*/ 4205281 w 5842177"/>
                <a:gd name="connsiteY90" fmla="*/ 1016000 h 1397000"/>
                <a:gd name="connsiteX91" fmla="*/ 4148836 w 5842177"/>
                <a:gd name="connsiteY91" fmla="*/ 1072445 h 1397000"/>
                <a:gd name="connsiteX92" fmla="*/ 3951281 w 5842177"/>
                <a:gd name="connsiteY92" fmla="*/ 1100667 h 1397000"/>
                <a:gd name="connsiteX93" fmla="*/ 3753725 w 5842177"/>
                <a:gd name="connsiteY93" fmla="*/ 1100667 h 1397000"/>
                <a:gd name="connsiteX94" fmla="*/ 3711392 w 5842177"/>
                <a:gd name="connsiteY94" fmla="*/ 1072445 h 1397000"/>
                <a:gd name="connsiteX95" fmla="*/ 3626725 w 5842177"/>
                <a:gd name="connsiteY95" fmla="*/ 917223 h 1397000"/>
                <a:gd name="connsiteX96" fmla="*/ 3598503 w 5842177"/>
                <a:gd name="connsiteY96" fmla="*/ 818445 h 1397000"/>
                <a:gd name="connsiteX97" fmla="*/ 3570281 w 5842177"/>
                <a:gd name="connsiteY97" fmla="*/ 776111 h 1397000"/>
                <a:gd name="connsiteX98" fmla="*/ 3513836 w 5842177"/>
                <a:gd name="connsiteY98" fmla="*/ 747889 h 1397000"/>
                <a:gd name="connsiteX99" fmla="*/ 3429170 w 5842177"/>
                <a:gd name="connsiteY99" fmla="*/ 719667 h 1397000"/>
                <a:gd name="connsiteX100" fmla="*/ 3400947 w 5842177"/>
                <a:gd name="connsiteY100" fmla="*/ 691445 h 1397000"/>
                <a:gd name="connsiteX101" fmla="*/ 3316281 w 5842177"/>
                <a:gd name="connsiteY101" fmla="*/ 663223 h 1397000"/>
                <a:gd name="connsiteX102" fmla="*/ 3048170 w 5842177"/>
                <a:gd name="connsiteY102" fmla="*/ 635000 h 1397000"/>
                <a:gd name="connsiteX103" fmla="*/ 2991725 w 5842177"/>
                <a:gd name="connsiteY103" fmla="*/ 620889 h 1397000"/>
                <a:gd name="connsiteX104" fmla="*/ 2892947 w 5842177"/>
                <a:gd name="connsiteY104" fmla="*/ 592667 h 1397000"/>
                <a:gd name="connsiteX105" fmla="*/ 2272059 w 5842177"/>
                <a:gd name="connsiteY105" fmla="*/ 620889 h 1397000"/>
                <a:gd name="connsiteX106" fmla="*/ 2046281 w 5842177"/>
                <a:gd name="connsiteY106" fmla="*/ 635000 h 1397000"/>
                <a:gd name="connsiteX107" fmla="*/ 1933392 w 5842177"/>
                <a:gd name="connsiteY107" fmla="*/ 649111 h 1397000"/>
                <a:gd name="connsiteX108" fmla="*/ 1665281 w 5842177"/>
                <a:gd name="connsiteY108" fmla="*/ 677334 h 1397000"/>
                <a:gd name="connsiteX109" fmla="*/ 1552392 w 5842177"/>
                <a:gd name="connsiteY109" fmla="*/ 776111 h 1397000"/>
                <a:gd name="connsiteX110" fmla="*/ 1495947 w 5842177"/>
                <a:gd name="connsiteY110" fmla="*/ 832556 h 1397000"/>
                <a:gd name="connsiteX111" fmla="*/ 1411281 w 5842177"/>
                <a:gd name="connsiteY111" fmla="*/ 860778 h 1397000"/>
                <a:gd name="connsiteX112" fmla="*/ 1368947 w 5842177"/>
                <a:gd name="connsiteY112" fmla="*/ 959556 h 1397000"/>
                <a:gd name="connsiteX113" fmla="*/ 1340725 w 5842177"/>
                <a:gd name="connsiteY113" fmla="*/ 1072445 h 1397000"/>
                <a:gd name="connsiteX114" fmla="*/ 1326614 w 5842177"/>
                <a:gd name="connsiteY114" fmla="*/ 1114778 h 1397000"/>
                <a:gd name="connsiteX115" fmla="*/ 1284281 w 5842177"/>
                <a:gd name="connsiteY115" fmla="*/ 1128889 h 1397000"/>
                <a:gd name="connsiteX116" fmla="*/ 1256059 w 5842177"/>
                <a:gd name="connsiteY116" fmla="*/ 1227667 h 1397000"/>
                <a:gd name="connsiteX117" fmla="*/ 1213725 w 5842177"/>
                <a:gd name="connsiteY117" fmla="*/ 1255889 h 1397000"/>
                <a:gd name="connsiteX118" fmla="*/ 1143170 w 5842177"/>
                <a:gd name="connsiteY118" fmla="*/ 1354667 h 1397000"/>
                <a:gd name="connsiteX119" fmla="*/ 1100836 w 5842177"/>
                <a:gd name="connsiteY119" fmla="*/ 1368778 h 1397000"/>
                <a:gd name="connsiteX120" fmla="*/ 155392 w 5842177"/>
                <a:gd name="connsiteY120" fmla="*/ 1397000 h 1397000"/>
                <a:gd name="connsiteX121" fmla="*/ 14281 w 5842177"/>
                <a:gd name="connsiteY121" fmla="*/ 1382889 h 1397000"/>
                <a:gd name="connsiteX122" fmla="*/ 36570 w 5842177"/>
                <a:gd name="connsiteY122" fmla="*/ 1340556 h 1397000"/>
                <a:gd name="connsiteX123" fmla="*/ 30636 w 5842177"/>
                <a:gd name="connsiteY123" fmla="*/ 1204597 h 1397000"/>
                <a:gd name="connsiteX124" fmla="*/ 21536 w 5842177"/>
                <a:gd name="connsiteY124" fmla="*/ 970453 h 1397000"/>
                <a:gd name="connsiteX125" fmla="*/ 169 w 5842177"/>
                <a:gd name="connsiteY125" fmla="*/ 931334 h 1397000"/>
                <a:gd name="connsiteX126" fmla="*/ 12437 w 5842177"/>
                <a:gd name="connsiteY126" fmla="*/ 677334 h 1397000"/>
                <a:gd name="connsiteX127" fmla="*/ 28392 w 5842177"/>
                <a:gd name="connsiteY127" fmla="*/ 479778 h 1397000"/>
                <a:gd name="connsiteX0" fmla="*/ 19660 w 5833445"/>
                <a:gd name="connsiteY0" fmla="*/ 479778 h 1397000"/>
                <a:gd name="connsiteX1" fmla="*/ 19660 w 5833445"/>
                <a:gd name="connsiteY1" fmla="*/ 479778 h 1397000"/>
                <a:gd name="connsiteX2" fmla="*/ 217215 w 5833445"/>
                <a:gd name="connsiteY2" fmla="*/ 522111 h 1397000"/>
                <a:gd name="connsiteX3" fmla="*/ 330104 w 5833445"/>
                <a:gd name="connsiteY3" fmla="*/ 493889 h 1397000"/>
                <a:gd name="connsiteX4" fmla="*/ 442993 w 5833445"/>
                <a:gd name="connsiteY4" fmla="*/ 479778 h 1397000"/>
                <a:gd name="connsiteX5" fmla="*/ 753438 w 5833445"/>
                <a:gd name="connsiteY5" fmla="*/ 479778 h 1397000"/>
                <a:gd name="connsiteX6" fmla="*/ 795771 w 5833445"/>
                <a:gd name="connsiteY6" fmla="*/ 522111 h 1397000"/>
                <a:gd name="connsiteX7" fmla="*/ 809882 w 5833445"/>
                <a:gd name="connsiteY7" fmla="*/ 564445 h 1397000"/>
                <a:gd name="connsiteX8" fmla="*/ 894549 w 5833445"/>
                <a:gd name="connsiteY8" fmla="*/ 592667 h 1397000"/>
                <a:gd name="connsiteX9" fmla="*/ 979215 w 5833445"/>
                <a:gd name="connsiteY9" fmla="*/ 635000 h 1397000"/>
                <a:gd name="connsiteX10" fmla="*/ 1049771 w 5833445"/>
                <a:gd name="connsiteY10" fmla="*/ 620889 h 1397000"/>
                <a:gd name="connsiteX11" fmla="*/ 1092104 w 5833445"/>
                <a:gd name="connsiteY11" fmla="*/ 592667 h 1397000"/>
                <a:gd name="connsiteX12" fmla="*/ 1106215 w 5833445"/>
                <a:gd name="connsiteY12" fmla="*/ 550334 h 1397000"/>
                <a:gd name="connsiteX13" fmla="*/ 1120327 w 5833445"/>
                <a:gd name="connsiteY13" fmla="*/ 493889 h 1397000"/>
                <a:gd name="connsiteX14" fmla="*/ 1162660 w 5833445"/>
                <a:gd name="connsiteY14" fmla="*/ 479778 h 1397000"/>
                <a:gd name="connsiteX15" fmla="*/ 1190882 w 5833445"/>
                <a:gd name="connsiteY15" fmla="*/ 437445 h 1397000"/>
                <a:gd name="connsiteX16" fmla="*/ 1247327 w 5833445"/>
                <a:gd name="connsiteY16" fmla="*/ 423334 h 1397000"/>
                <a:gd name="connsiteX17" fmla="*/ 1331993 w 5833445"/>
                <a:gd name="connsiteY17" fmla="*/ 395111 h 1397000"/>
                <a:gd name="connsiteX18" fmla="*/ 1374327 w 5833445"/>
                <a:gd name="connsiteY18" fmla="*/ 381000 h 1397000"/>
                <a:gd name="connsiteX19" fmla="*/ 1741215 w 5833445"/>
                <a:gd name="connsiteY19" fmla="*/ 395111 h 1397000"/>
                <a:gd name="connsiteX20" fmla="*/ 1924660 w 5833445"/>
                <a:gd name="connsiteY20" fmla="*/ 395111 h 1397000"/>
                <a:gd name="connsiteX21" fmla="*/ 1966993 w 5833445"/>
                <a:gd name="connsiteY21" fmla="*/ 366889 h 1397000"/>
                <a:gd name="connsiteX22" fmla="*/ 2051660 w 5833445"/>
                <a:gd name="connsiteY22" fmla="*/ 338667 h 1397000"/>
                <a:gd name="connsiteX23" fmla="*/ 2093993 w 5833445"/>
                <a:gd name="connsiteY23" fmla="*/ 324556 h 1397000"/>
                <a:gd name="connsiteX24" fmla="*/ 2136327 w 5833445"/>
                <a:gd name="connsiteY24" fmla="*/ 310445 h 1397000"/>
                <a:gd name="connsiteX25" fmla="*/ 2192771 w 5833445"/>
                <a:gd name="connsiteY25" fmla="*/ 282223 h 1397000"/>
                <a:gd name="connsiteX26" fmla="*/ 2206882 w 5833445"/>
                <a:gd name="connsiteY26" fmla="*/ 239889 h 1397000"/>
                <a:gd name="connsiteX27" fmla="*/ 2263327 w 5833445"/>
                <a:gd name="connsiteY27" fmla="*/ 225778 h 1397000"/>
                <a:gd name="connsiteX28" fmla="*/ 2474993 w 5833445"/>
                <a:gd name="connsiteY28" fmla="*/ 211667 h 1397000"/>
                <a:gd name="connsiteX29" fmla="*/ 2545549 w 5833445"/>
                <a:gd name="connsiteY29" fmla="*/ 169334 h 1397000"/>
                <a:gd name="connsiteX30" fmla="*/ 2587882 w 5833445"/>
                <a:gd name="connsiteY30" fmla="*/ 141111 h 1397000"/>
                <a:gd name="connsiteX31" fmla="*/ 2940660 w 5833445"/>
                <a:gd name="connsiteY31" fmla="*/ 98778 h 1397000"/>
                <a:gd name="connsiteX32" fmla="*/ 2997104 w 5833445"/>
                <a:gd name="connsiteY32" fmla="*/ 84667 h 1397000"/>
                <a:gd name="connsiteX33" fmla="*/ 3011215 w 5833445"/>
                <a:gd name="connsiteY33" fmla="*/ 28223 h 1397000"/>
                <a:gd name="connsiteX34" fmla="*/ 3124104 w 5833445"/>
                <a:gd name="connsiteY34" fmla="*/ 0 h 1397000"/>
                <a:gd name="connsiteX35" fmla="*/ 3505104 w 5833445"/>
                <a:gd name="connsiteY35" fmla="*/ 28223 h 1397000"/>
                <a:gd name="connsiteX36" fmla="*/ 3632104 w 5833445"/>
                <a:gd name="connsiteY36" fmla="*/ 70556 h 1397000"/>
                <a:gd name="connsiteX37" fmla="*/ 3674438 w 5833445"/>
                <a:gd name="connsiteY37" fmla="*/ 84667 h 1397000"/>
                <a:gd name="connsiteX38" fmla="*/ 3716771 w 5833445"/>
                <a:gd name="connsiteY38" fmla="*/ 112889 h 1397000"/>
                <a:gd name="connsiteX39" fmla="*/ 3801438 w 5833445"/>
                <a:gd name="connsiteY39" fmla="*/ 127000 h 1397000"/>
                <a:gd name="connsiteX40" fmla="*/ 3998993 w 5833445"/>
                <a:gd name="connsiteY40" fmla="*/ 155223 h 1397000"/>
                <a:gd name="connsiteX41" fmla="*/ 4097771 w 5833445"/>
                <a:gd name="connsiteY41" fmla="*/ 239889 h 1397000"/>
                <a:gd name="connsiteX42" fmla="*/ 4125993 w 5833445"/>
                <a:gd name="connsiteY42" fmla="*/ 282223 h 1397000"/>
                <a:gd name="connsiteX43" fmla="*/ 4182438 w 5833445"/>
                <a:gd name="connsiteY43" fmla="*/ 296334 h 1397000"/>
                <a:gd name="connsiteX44" fmla="*/ 4267104 w 5833445"/>
                <a:gd name="connsiteY44" fmla="*/ 324556 h 1397000"/>
                <a:gd name="connsiteX45" fmla="*/ 4309438 w 5833445"/>
                <a:gd name="connsiteY45" fmla="*/ 338667 h 1397000"/>
                <a:gd name="connsiteX46" fmla="*/ 4379993 w 5833445"/>
                <a:gd name="connsiteY46" fmla="*/ 366889 h 1397000"/>
                <a:gd name="connsiteX47" fmla="*/ 4789215 w 5833445"/>
                <a:gd name="connsiteY47" fmla="*/ 352778 h 1397000"/>
                <a:gd name="connsiteX48" fmla="*/ 4831549 w 5833445"/>
                <a:gd name="connsiteY48" fmla="*/ 338667 h 1397000"/>
                <a:gd name="connsiteX49" fmla="*/ 4902104 w 5833445"/>
                <a:gd name="connsiteY49" fmla="*/ 225778 h 1397000"/>
                <a:gd name="connsiteX50" fmla="*/ 4972660 w 5833445"/>
                <a:gd name="connsiteY50" fmla="*/ 239889 h 1397000"/>
                <a:gd name="connsiteX51" fmla="*/ 5000882 w 5833445"/>
                <a:gd name="connsiteY51" fmla="*/ 282223 h 1397000"/>
                <a:gd name="connsiteX52" fmla="*/ 5085549 w 5833445"/>
                <a:gd name="connsiteY52" fmla="*/ 310445 h 1397000"/>
                <a:gd name="connsiteX53" fmla="*/ 5226660 w 5833445"/>
                <a:gd name="connsiteY53" fmla="*/ 296334 h 1397000"/>
                <a:gd name="connsiteX54" fmla="*/ 5268993 w 5833445"/>
                <a:gd name="connsiteY54" fmla="*/ 282223 h 1397000"/>
                <a:gd name="connsiteX55" fmla="*/ 5283104 w 5833445"/>
                <a:gd name="connsiteY55" fmla="*/ 239889 h 1397000"/>
                <a:gd name="connsiteX56" fmla="*/ 5311327 w 5833445"/>
                <a:gd name="connsiteY56" fmla="*/ 211667 h 1397000"/>
                <a:gd name="connsiteX57" fmla="*/ 5395993 w 5833445"/>
                <a:gd name="connsiteY57" fmla="*/ 225778 h 1397000"/>
                <a:gd name="connsiteX58" fmla="*/ 5522993 w 5833445"/>
                <a:gd name="connsiteY58" fmla="*/ 324556 h 1397000"/>
                <a:gd name="connsiteX59" fmla="*/ 5579438 w 5833445"/>
                <a:gd name="connsiteY59" fmla="*/ 352778 h 1397000"/>
                <a:gd name="connsiteX60" fmla="*/ 5776993 w 5833445"/>
                <a:gd name="connsiteY60" fmla="*/ 338667 h 1397000"/>
                <a:gd name="connsiteX61" fmla="*/ 5805215 w 5833445"/>
                <a:gd name="connsiteY61" fmla="*/ 395111 h 1397000"/>
                <a:gd name="connsiteX62" fmla="*/ 5692327 w 5833445"/>
                <a:gd name="connsiteY62" fmla="*/ 479778 h 1397000"/>
                <a:gd name="connsiteX63" fmla="*/ 5664104 w 5833445"/>
                <a:gd name="connsiteY63" fmla="*/ 508000 h 1397000"/>
                <a:gd name="connsiteX64" fmla="*/ 5635882 w 5833445"/>
                <a:gd name="connsiteY64" fmla="*/ 606778 h 1397000"/>
                <a:gd name="connsiteX65" fmla="*/ 5607660 w 5833445"/>
                <a:gd name="connsiteY65" fmla="*/ 649111 h 1397000"/>
                <a:gd name="connsiteX66" fmla="*/ 5593549 w 5833445"/>
                <a:gd name="connsiteY66" fmla="*/ 733778 h 1397000"/>
                <a:gd name="connsiteX67" fmla="*/ 5579438 w 5833445"/>
                <a:gd name="connsiteY67" fmla="*/ 776111 h 1397000"/>
                <a:gd name="connsiteX68" fmla="*/ 5551215 w 5833445"/>
                <a:gd name="connsiteY68" fmla="*/ 903111 h 1397000"/>
                <a:gd name="connsiteX69" fmla="*/ 5522993 w 5833445"/>
                <a:gd name="connsiteY69" fmla="*/ 931334 h 1397000"/>
                <a:gd name="connsiteX70" fmla="*/ 5466549 w 5833445"/>
                <a:gd name="connsiteY70" fmla="*/ 1016000 h 1397000"/>
                <a:gd name="connsiteX71" fmla="*/ 5381882 w 5833445"/>
                <a:gd name="connsiteY71" fmla="*/ 1044223 h 1397000"/>
                <a:gd name="connsiteX72" fmla="*/ 5099660 w 5833445"/>
                <a:gd name="connsiteY72" fmla="*/ 1016000 h 1397000"/>
                <a:gd name="connsiteX73" fmla="*/ 5043215 w 5833445"/>
                <a:gd name="connsiteY73" fmla="*/ 987778 h 1397000"/>
                <a:gd name="connsiteX74" fmla="*/ 4972660 w 5833445"/>
                <a:gd name="connsiteY74" fmla="*/ 973667 h 1397000"/>
                <a:gd name="connsiteX75" fmla="*/ 4831549 w 5833445"/>
                <a:gd name="connsiteY75" fmla="*/ 973667 h 1397000"/>
                <a:gd name="connsiteX76" fmla="*/ 4789215 w 5833445"/>
                <a:gd name="connsiteY76" fmla="*/ 945445 h 1397000"/>
                <a:gd name="connsiteX77" fmla="*/ 4718660 w 5833445"/>
                <a:gd name="connsiteY77" fmla="*/ 959556 h 1397000"/>
                <a:gd name="connsiteX78" fmla="*/ 4676327 w 5833445"/>
                <a:gd name="connsiteY78" fmla="*/ 987778 h 1397000"/>
                <a:gd name="connsiteX79" fmla="*/ 4549327 w 5833445"/>
                <a:gd name="connsiteY79" fmla="*/ 973667 h 1397000"/>
                <a:gd name="connsiteX80" fmla="*/ 4521104 w 5833445"/>
                <a:gd name="connsiteY80" fmla="*/ 945445 h 1397000"/>
                <a:gd name="connsiteX81" fmla="*/ 4464660 w 5833445"/>
                <a:gd name="connsiteY81" fmla="*/ 860778 h 1397000"/>
                <a:gd name="connsiteX82" fmla="*/ 4492882 w 5833445"/>
                <a:gd name="connsiteY82" fmla="*/ 776111 h 1397000"/>
                <a:gd name="connsiteX83" fmla="*/ 4549327 w 5833445"/>
                <a:gd name="connsiteY83" fmla="*/ 705556 h 1397000"/>
                <a:gd name="connsiteX84" fmla="*/ 4535215 w 5833445"/>
                <a:gd name="connsiteY84" fmla="*/ 635000 h 1397000"/>
                <a:gd name="connsiteX85" fmla="*/ 4464660 w 5833445"/>
                <a:gd name="connsiteY85" fmla="*/ 550334 h 1397000"/>
                <a:gd name="connsiteX86" fmla="*/ 4379993 w 5833445"/>
                <a:gd name="connsiteY86" fmla="*/ 522111 h 1397000"/>
                <a:gd name="connsiteX87" fmla="*/ 4238882 w 5833445"/>
                <a:gd name="connsiteY87" fmla="*/ 578556 h 1397000"/>
                <a:gd name="connsiteX88" fmla="*/ 4224771 w 5833445"/>
                <a:gd name="connsiteY88" fmla="*/ 620889 h 1397000"/>
                <a:gd name="connsiteX89" fmla="*/ 4210660 w 5833445"/>
                <a:gd name="connsiteY89" fmla="*/ 973667 h 1397000"/>
                <a:gd name="connsiteX90" fmla="*/ 4196549 w 5833445"/>
                <a:gd name="connsiteY90" fmla="*/ 1016000 h 1397000"/>
                <a:gd name="connsiteX91" fmla="*/ 4140104 w 5833445"/>
                <a:gd name="connsiteY91" fmla="*/ 1072445 h 1397000"/>
                <a:gd name="connsiteX92" fmla="*/ 3942549 w 5833445"/>
                <a:gd name="connsiteY92" fmla="*/ 1100667 h 1397000"/>
                <a:gd name="connsiteX93" fmla="*/ 3744993 w 5833445"/>
                <a:gd name="connsiteY93" fmla="*/ 1100667 h 1397000"/>
                <a:gd name="connsiteX94" fmla="*/ 3702660 w 5833445"/>
                <a:gd name="connsiteY94" fmla="*/ 1072445 h 1397000"/>
                <a:gd name="connsiteX95" fmla="*/ 3617993 w 5833445"/>
                <a:gd name="connsiteY95" fmla="*/ 917223 h 1397000"/>
                <a:gd name="connsiteX96" fmla="*/ 3589771 w 5833445"/>
                <a:gd name="connsiteY96" fmla="*/ 818445 h 1397000"/>
                <a:gd name="connsiteX97" fmla="*/ 3561549 w 5833445"/>
                <a:gd name="connsiteY97" fmla="*/ 776111 h 1397000"/>
                <a:gd name="connsiteX98" fmla="*/ 3505104 w 5833445"/>
                <a:gd name="connsiteY98" fmla="*/ 747889 h 1397000"/>
                <a:gd name="connsiteX99" fmla="*/ 3420438 w 5833445"/>
                <a:gd name="connsiteY99" fmla="*/ 719667 h 1397000"/>
                <a:gd name="connsiteX100" fmla="*/ 3392215 w 5833445"/>
                <a:gd name="connsiteY100" fmla="*/ 691445 h 1397000"/>
                <a:gd name="connsiteX101" fmla="*/ 3307549 w 5833445"/>
                <a:gd name="connsiteY101" fmla="*/ 663223 h 1397000"/>
                <a:gd name="connsiteX102" fmla="*/ 3039438 w 5833445"/>
                <a:gd name="connsiteY102" fmla="*/ 635000 h 1397000"/>
                <a:gd name="connsiteX103" fmla="*/ 2982993 w 5833445"/>
                <a:gd name="connsiteY103" fmla="*/ 620889 h 1397000"/>
                <a:gd name="connsiteX104" fmla="*/ 2884215 w 5833445"/>
                <a:gd name="connsiteY104" fmla="*/ 592667 h 1397000"/>
                <a:gd name="connsiteX105" fmla="*/ 2263327 w 5833445"/>
                <a:gd name="connsiteY105" fmla="*/ 620889 h 1397000"/>
                <a:gd name="connsiteX106" fmla="*/ 2037549 w 5833445"/>
                <a:gd name="connsiteY106" fmla="*/ 635000 h 1397000"/>
                <a:gd name="connsiteX107" fmla="*/ 1924660 w 5833445"/>
                <a:gd name="connsiteY107" fmla="*/ 649111 h 1397000"/>
                <a:gd name="connsiteX108" fmla="*/ 1656549 w 5833445"/>
                <a:gd name="connsiteY108" fmla="*/ 677334 h 1397000"/>
                <a:gd name="connsiteX109" fmla="*/ 1543660 w 5833445"/>
                <a:gd name="connsiteY109" fmla="*/ 776111 h 1397000"/>
                <a:gd name="connsiteX110" fmla="*/ 1487215 w 5833445"/>
                <a:gd name="connsiteY110" fmla="*/ 832556 h 1397000"/>
                <a:gd name="connsiteX111" fmla="*/ 1402549 w 5833445"/>
                <a:gd name="connsiteY111" fmla="*/ 860778 h 1397000"/>
                <a:gd name="connsiteX112" fmla="*/ 1360215 w 5833445"/>
                <a:gd name="connsiteY112" fmla="*/ 959556 h 1397000"/>
                <a:gd name="connsiteX113" fmla="*/ 1331993 w 5833445"/>
                <a:gd name="connsiteY113" fmla="*/ 1072445 h 1397000"/>
                <a:gd name="connsiteX114" fmla="*/ 1317882 w 5833445"/>
                <a:gd name="connsiteY114" fmla="*/ 1114778 h 1397000"/>
                <a:gd name="connsiteX115" fmla="*/ 1275549 w 5833445"/>
                <a:gd name="connsiteY115" fmla="*/ 1128889 h 1397000"/>
                <a:gd name="connsiteX116" fmla="*/ 1247327 w 5833445"/>
                <a:gd name="connsiteY116" fmla="*/ 1227667 h 1397000"/>
                <a:gd name="connsiteX117" fmla="*/ 1204993 w 5833445"/>
                <a:gd name="connsiteY117" fmla="*/ 1255889 h 1397000"/>
                <a:gd name="connsiteX118" fmla="*/ 1134438 w 5833445"/>
                <a:gd name="connsiteY118" fmla="*/ 1354667 h 1397000"/>
                <a:gd name="connsiteX119" fmla="*/ 1092104 w 5833445"/>
                <a:gd name="connsiteY119" fmla="*/ 1368778 h 1397000"/>
                <a:gd name="connsiteX120" fmla="*/ 146660 w 5833445"/>
                <a:gd name="connsiteY120" fmla="*/ 1397000 h 1397000"/>
                <a:gd name="connsiteX121" fmla="*/ 5549 w 5833445"/>
                <a:gd name="connsiteY121" fmla="*/ 1382889 h 1397000"/>
                <a:gd name="connsiteX122" fmla="*/ 27838 w 5833445"/>
                <a:gd name="connsiteY122" fmla="*/ 1340556 h 1397000"/>
                <a:gd name="connsiteX123" fmla="*/ 21904 w 5833445"/>
                <a:gd name="connsiteY123" fmla="*/ 1204597 h 1397000"/>
                <a:gd name="connsiteX124" fmla="*/ 12804 w 5833445"/>
                <a:gd name="connsiteY124" fmla="*/ 970453 h 1397000"/>
                <a:gd name="connsiteX125" fmla="*/ 3705 w 5833445"/>
                <a:gd name="connsiteY125" fmla="*/ 677334 h 1397000"/>
                <a:gd name="connsiteX126" fmla="*/ 19660 w 5833445"/>
                <a:gd name="connsiteY126" fmla="*/ 479778 h 1397000"/>
                <a:gd name="connsiteX0" fmla="*/ 20572 w 5834357"/>
                <a:gd name="connsiteY0" fmla="*/ 479778 h 1400426"/>
                <a:gd name="connsiteX1" fmla="*/ 20572 w 5834357"/>
                <a:gd name="connsiteY1" fmla="*/ 479778 h 1400426"/>
                <a:gd name="connsiteX2" fmla="*/ 218127 w 5834357"/>
                <a:gd name="connsiteY2" fmla="*/ 522111 h 1400426"/>
                <a:gd name="connsiteX3" fmla="*/ 331016 w 5834357"/>
                <a:gd name="connsiteY3" fmla="*/ 493889 h 1400426"/>
                <a:gd name="connsiteX4" fmla="*/ 443905 w 5834357"/>
                <a:gd name="connsiteY4" fmla="*/ 479778 h 1400426"/>
                <a:gd name="connsiteX5" fmla="*/ 754350 w 5834357"/>
                <a:gd name="connsiteY5" fmla="*/ 479778 h 1400426"/>
                <a:gd name="connsiteX6" fmla="*/ 796683 w 5834357"/>
                <a:gd name="connsiteY6" fmla="*/ 522111 h 1400426"/>
                <a:gd name="connsiteX7" fmla="*/ 810794 w 5834357"/>
                <a:gd name="connsiteY7" fmla="*/ 564445 h 1400426"/>
                <a:gd name="connsiteX8" fmla="*/ 895461 w 5834357"/>
                <a:gd name="connsiteY8" fmla="*/ 592667 h 1400426"/>
                <a:gd name="connsiteX9" fmla="*/ 980127 w 5834357"/>
                <a:gd name="connsiteY9" fmla="*/ 635000 h 1400426"/>
                <a:gd name="connsiteX10" fmla="*/ 1050683 w 5834357"/>
                <a:gd name="connsiteY10" fmla="*/ 620889 h 1400426"/>
                <a:gd name="connsiteX11" fmla="*/ 1093016 w 5834357"/>
                <a:gd name="connsiteY11" fmla="*/ 592667 h 1400426"/>
                <a:gd name="connsiteX12" fmla="*/ 1107127 w 5834357"/>
                <a:gd name="connsiteY12" fmla="*/ 550334 h 1400426"/>
                <a:gd name="connsiteX13" fmla="*/ 1121239 w 5834357"/>
                <a:gd name="connsiteY13" fmla="*/ 493889 h 1400426"/>
                <a:gd name="connsiteX14" fmla="*/ 1163572 w 5834357"/>
                <a:gd name="connsiteY14" fmla="*/ 479778 h 1400426"/>
                <a:gd name="connsiteX15" fmla="*/ 1191794 w 5834357"/>
                <a:gd name="connsiteY15" fmla="*/ 437445 h 1400426"/>
                <a:gd name="connsiteX16" fmla="*/ 1248239 w 5834357"/>
                <a:gd name="connsiteY16" fmla="*/ 423334 h 1400426"/>
                <a:gd name="connsiteX17" fmla="*/ 1332905 w 5834357"/>
                <a:gd name="connsiteY17" fmla="*/ 395111 h 1400426"/>
                <a:gd name="connsiteX18" fmla="*/ 1375239 w 5834357"/>
                <a:gd name="connsiteY18" fmla="*/ 381000 h 1400426"/>
                <a:gd name="connsiteX19" fmla="*/ 1742127 w 5834357"/>
                <a:gd name="connsiteY19" fmla="*/ 395111 h 1400426"/>
                <a:gd name="connsiteX20" fmla="*/ 1925572 w 5834357"/>
                <a:gd name="connsiteY20" fmla="*/ 395111 h 1400426"/>
                <a:gd name="connsiteX21" fmla="*/ 1967905 w 5834357"/>
                <a:gd name="connsiteY21" fmla="*/ 366889 h 1400426"/>
                <a:gd name="connsiteX22" fmla="*/ 2052572 w 5834357"/>
                <a:gd name="connsiteY22" fmla="*/ 338667 h 1400426"/>
                <a:gd name="connsiteX23" fmla="*/ 2094905 w 5834357"/>
                <a:gd name="connsiteY23" fmla="*/ 324556 h 1400426"/>
                <a:gd name="connsiteX24" fmla="*/ 2137239 w 5834357"/>
                <a:gd name="connsiteY24" fmla="*/ 310445 h 1400426"/>
                <a:gd name="connsiteX25" fmla="*/ 2193683 w 5834357"/>
                <a:gd name="connsiteY25" fmla="*/ 282223 h 1400426"/>
                <a:gd name="connsiteX26" fmla="*/ 2207794 w 5834357"/>
                <a:gd name="connsiteY26" fmla="*/ 239889 h 1400426"/>
                <a:gd name="connsiteX27" fmla="*/ 2264239 w 5834357"/>
                <a:gd name="connsiteY27" fmla="*/ 225778 h 1400426"/>
                <a:gd name="connsiteX28" fmla="*/ 2475905 w 5834357"/>
                <a:gd name="connsiteY28" fmla="*/ 211667 h 1400426"/>
                <a:gd name="connsiteX29" fmla="*/ 2546461 w 5834357"/>
                <a:gd name="connsiteY29" fmla="*/ 169334 h 1400426"/>
                <a:gd name="connsiteX30" fmla="*/ 2588794 w 5834357"/>
                <a:gd name="connsiteY30" fmla="*/ 141111 h 1400426"/>
                <a:gd name="connsiteX31" fmla="*/ 2941572 w 5834357"/>
                <a:gd name="connsiteY31" fmla="*/ 98778 h 1400426"/>
                <a:gd name="connsiteX32" fmla="*/ 2998016 w 5834357"/>
                <a:gd name="connsiteY32" fmla="*/ 84667 h 1400426"/>
                <a:gd name="connsiteX33" fmla="*/ 3012127 w 5834357"/>
                <a:gd name="connsiteY33" fmla="*/ 28223 h 1400426"/>
                <a:gd name="connsiteX34" fmla="*/ 3125016 w 5834357"/>
                <a:gd name="connsiteY34" fmla="*/ 0 h 1400426"/>
                <a:gd name="connsiteX35" fmla="*/ 3506016 w 5834357"/>
                <a:gd name="connsiteY35" fmla="*/ 28223 h 1400426"/>
                <a:gd name="connsiteX36" fmla="*/ 3633016 w 5834357"/>
                <a:gd name="connsiteY36" fmla="*/ 70556 h 1400426"/>
                <a:gd name="connsiteX37" fmla="*/ 3675350 w 5834357"/>
                <a:gd name="connsiteY37" fmla="*/ 84667 h 1400426"/>
                <a:gd name="connsiteX38" fmla="*/ 3717683 w 5834357"/>
                <a:gd name="connsiteY38" fmla="*/ 112889 h 1400426"/>
                <a:gd name="connsiteX39" fmla="*/ 3802350 w 5834357"/>
                <a:gd name="connsiteY39" fmla="*/ 127000 h 1400426"/>
                <a:gd name="connsiteX40" fmla="*/ 3999905 w 5834357"/>
                <a:gd name="connsiteY40" fmla="*/ 155223 h 1400426"/>
                <a:gd name="connsiteX41" fmla="*/ 4098683 w 5834357"/>
                <a:gd name="connsiteY41" fmla="*/ 239889 h 1400426"/>
                <a:gd name="connsiteX42" fmla="*/ 4126905 w 5834357"/>
                <a:gd name="connsiteY42" fmla="*/ 282223 h 1400426"/>
                <a:gd name="connsiteX43" fmla="*/ 4183350 w 5834357"/>
                <a:gd name="connsiteY43" fmla="*/ 296334 h 1400426"/>
                <a:gd name="connsiteX44" fmla="*/ 4268016 w 5834357"/>
                <a:gd name="connsiteY44" fmla="*/ 324556 h 1400426"/>
                <a:gd name="connsiteX45" fmla="*/ 4310350 w 5834357"/>
                <a:gd name="connsiteY45" fmla="*/ 338667 h 1400426"/>
                <a:gd name="connsiteX46" fmla="*/ 4380905 w 5834357"/>
                <a:gd name="connsiteY46" fmla="*/ 366889 h 1400426"/>
                <a:gd name="connsiteX47" fmla="*/ 4790127 w 5834357"/>
                <a:gd name="connsiteY47" fmla="*/ 352778 h 1400426"/>
                <a:gd name="connsiteX48" fmla="*/ 4832461 w 5834357"/>
                <a:gd name="connsiteY48" fmla="*/ 338667 h 1400426"/>
                <a:gd name="connsiteX49" fmla="*/ 4903016 w 5834357"/>
                <a:gd name="connsiteY49" fmla="*/ 225778 h 1400426"/>
                <a:gd name="connsiteX50" fmla="*/ 4973572 w 5834357"/>
                <a:gd name="connsiteY50" fmla="*/ 239889 h 1400426"/>
                <a:gd name="connsiteX51" fmla="*/ 5001794 w 5834357"/>
                <a:gd name="connsiteY51" fmla="*/ 282223 h 1400426"/>
                <a:gd name="connsiteX52" fmla="*/ 5086461 w 5834357"/>
                <a:gd name="connsiteY52" fmla="*/ 310445 h 1400426"/>
                <a:gd name="connsiteX53" fmla="*/ 5227572 w 5834357"/>
                <a:gd name="connsiteY53" fmla="*/ 296334 h 1400426"/>
                <a:gd name="connsiteX54" fmla="*/ 5269905 w 5834357"/>
                <a:gd name="connsiteY54" fmla="*/ 282223 h 1400426"/>
                <a:gd name="connsiteX55" fmla="*/ 5284016 w 5834357"/>
                <a:gd name="connsiteY55" fmla="*/ 239889 h 1400426"/>
                <a:gd name="connsiteX56" fmla="*/ 5312239 w 5834357"/>
                <a:gd name="connsiteY56" fmla="*/ 211667 h 1400426"/>
                <a:gd name="connsiteX57" fmla="*/ 5396905 w 5834357"/>
                <a:gd name="connsiteY57" fmla="*/ 225778 h 1400426"/>
                <a:gd name="connsiteX58" fmla="*/ 5523905 w 5834357"/>
                <a:gd name="connsiteY58" fmla="*/ 324556 h 1400426"/>
                <a:gd name="connsiteX59" fmla="*/ 5580350 w 5834357"/>
                <a:gd name="connsiteY59" fmla="*/ 352778 h 1400426"/>
                <a:gd name="connsiteX60" fmla="*/ 5777905 w 5834357"/>
                <a:gd name="connsiteY60" fmla="*/ 338667 h 1400426"/>
                <a:gd name="connsiteX61" fmla="*/ 5806127 w 5834357"/>
                <a:gd name="connsiteY61" fmla="*/ 395111 h 1400426"/>
                <a:gd name="connsiteX62" fmla="*/ 5693239 w 5834357"/>
                <a:gd name="connsiteY62" fmla="*/ 479778 h 1400426"/>
                <a:gd name="connsiteX63" fmla="*/ 5665016 w 5834357"/>
                <a:gd name="connsiteY63" fmla="*/ 508000 h 1400426"/>
                <a:gd name="connsiteX64" fmla="*/ 5636794 w 5834357"/>
                <a:gd name="connsiteY64" fmla="*/ 606778 h 1400426"/>
                <a:gd name="connsiteX65" fmla="*/ 5608572 w 5834357"/>
                <a:gd name="connsiteY65" fmla="*/ 649111 h 1400426"/>
                <a:gd name="connsiteX66" fmla="*/ 5594461 w 5834357"/>
                <a:gd name="connsiteY66" fmla="*/ 733778 h 1400426"/>
                <a:gd name="connsiteX67" fmla="*/ 5580350 w 5834357"/>
                <a:gd name="connsiteY67" fmla="*/ 776111 h 1400426"/>
                <a:gd name="connsiteX68" fmla="*/ 5552127 w 5834357"/>
                <a:gd name="connsiteY68" fmla="*/ 903111 h 1400426"/>
                <a:gd name="connsiteX69" fmla="*/ 5523905 w 5834357"/>
                <a:gd name="connsiteY69" fmla="*/ 931334 h 1400426"/>
                <a:gd name="connsiteX70" fmla="*/ 5467461 w 5834357"/>
                <a:gd name="connsiteY70" fmla="*/ 1016000 h 1400426"/>
                <a:gd name="connsiteX71" fmla="*/ 5382794 w 5834357"/>
                <a:gd name="connsiteY71" fmla="*/ 1044223 h 1400426"/>
                <a:gd name="connsiteX72" fmla="*/ 5100572 w 5834357"/>
                <a:gd name="connsiteY72" fmla="*/ 1016000 h 1400426"/>
                <a:gd name="connsiteX73" fmla="*/ 5044127 w 5834357"/>
                <a:gd name="connsiteY73" fmla="*/ 987778 h 1400426"/>
                <a:gd name="connsiteX74" fmla="*/ 4973572 w 5834357"/>
                <a:gd name="connsiteY74" fmla="*/ 973667 h 1400426"/>
                <a:gd name="connsiteX75" fmla="*/ 4832461 w 5834357"/>
                <a:gd name="connsiteY75" fmla="*/ 973667 h 1400426"/>
                <a:gd name="connsiteX76" fmla="*/ 4790127 w 5834357"/>
                <a:gd name="connsiteY76" fmla="*/ 945445 h 1400426"/>
                <a:gd name="connsiteX77" fmla="*/ 4719572 w 5834357"/>
                <a:gd name="connsiteY77" fmla="*/ 959556 h 1400426"/>
                <a:gd name="connsiteX78" fmla="*/ 4677239 w 5834357"/>
                <a:gd name="connsiteY78" fmla="*/ 987778 h 1400426"/>
                <a:gd name="connsiteX79" fmla="*/ 4550239 w 5834357"/>
                <a:gd name="connsiteY79" fmla="*/ 973667 h 1400426"/>
                <a:gd name="connsiteX80" fmla="*/ 4522016 w 5834357"/>
                <a:gd name="connsiteY80" fmla="*/ 945445 h 1400426"/>
                <a:gd name="connsiteX81" fmla="*/ 4465572 w 5834357"/>
                <a:gd name="connsiteY81" fmla="*/ 860778 h 1400426"/>
                <a:gd name="connsiteX82" fmla="*/ 4493794 w 5834357"/>
                <a:gd name="connsiteY82" fmla="*/ 776111 h 1400426"/>
                <a:gd name="connsiteX83" fmla="*/ 4550239 w 5834357"/>
                <a:gd name="connsiteY83" fmla="*/ 705556 h 1400426"/>
                <a:gd name="connsiteX84" fmla="*/ 4536127 w 5834357"/>
                <a:gd name="connsiteY84" fmla="*/ 635000 h 1400426"/>
                <a:gd name="connsiteX85" fmla="*/ 4465572 w 5834357"/>
                <a:gd name="connsiteY85" fmla="*/ 550334 h 1400426"/>
                <a:gd name="connsiteX86" fmla="*/ 4380905 w 5834357"/>
                <a:gd name="connsiteY86" fmla="*/ 522111 h 1400426"/>
                <a:gd name="connsiteX87" fmla="*/ 4239794 w 5834357"/>
                <a:gd name="connsiteY87" fmla="*/ 578556 h 1400426"/>
                <a:gd name="connsiteX88" fmla="*/ 4225683 w 5834357"/>
                <a:gd name="connsiteY88" fmla="*/ 620889 h 1400426"/>
                <a:gd name="connsiteX89" fmla="*/ 4211572 w 5834357"/>
                <a:gd name="connsiteY89" fmla="*/ 973667 h 1400426"/>
                <a:gd name="connsiteX90" fmla="*/ 4197461 w 5834357"/>
                <a:gd name="connsiteY90" fmla="*/ 1016000 h 1400426"/>
                <a:gd name="connsiteX91" fmla="*/ 4141016 w 5834357"/>
                <a:gd name="connsiteY91" fmla="*/ 1072445 h 1400426"/>
                <a:gd name="connsiteX92" fmla="*/ 3943461 w 5834357"/>
                <a:gd name="connsiteY92" fmla="*/ 1100667 h 1400426"/>
                <a:gd name="connsiteX93" fmla="*/ 3745905 w 5834357"/>
                <a:gd name="connsiteY93" fmla="*/ 1100667 h 1400426"/>
                <a:gd name="connsiteX94" fmla="*/ 3703572 w 5834357"/>
                <a:gd name="connsiteY94" fmla="*/ 1072445 h 1400426"/>
                <a:gd name="connsiteX95" fmla="*/ 3618905 w 5834357"/>
                <a:gd name="connsiteY95" fmla="*/ 917223 h 1400426"/>
                <a:gd name="connsiteX96" fmla="*/ 3590683 w 5834357"/>
                <a:gd name="connsiteY96" fmla="*/ 818445 h 1400426"/>
                <a:gd name="connsiteX97" fmla="*/ 3562461 w 5834357"/>
                <a:gd name="connsiteY97" fmla="*/ 776111 h 1400426"/>
                <a:gd name="connsiteX98" fmla="*/ 3506016 w 5834357"/>
                <a:gd name="connsiteY98" fmla="*/ 747889 h 1400426"/>
                <a:gd name="connsiteX99" fmla="*/ 3421350 w 5834357"/>
                <a:gd name="connsiteY99" fmla="*/ 719667 h 1400426"/>
                <a:gd name="connsiteX100" fmla="*/ 3393127 w 5834357"/>
                <a:gd name="connsiteY100" fmla="*/ 691445 h 1400426"/>
                <a:gd name="connsiteX101" fmla="*/ 3308461 w 5834357"/>
                <a:gd name="connsiteY101" fmla="*/ 663223 h 1400426"/>
                <a:gd name="connsiteX102" fmla="*/ 3040350 w 5834357"/>
                <a:gd name="connsiteY102" fmla="*/ 635000 h 1400426"/>
                <a:gd name="connsiteX103" fmla="*/ 2983905 w 5834357"/>
                <a:gd name="connsiteY103" fmla="*/ 620889 h 1400426"/>
                <a:gd name="connsiteX104" fmla="*/ 2885127 w 5834357"/>
                <a:gd name="connsiteY104" fmla="*/ 592667 h 1400426"/>
                <a:gd name="connsiteX105" fmla="*/ 2264239 w 5834357"/>
                <a:gd name="connsiteY105" fmla="*/ 620889 h 1400426"/>
                <a:gd name="connsiteX106" fmla="*/ 2038461 w 5834357"/>
                <a:gd name="connsiteY106" fmla="*/ 635000 h 1400426"/>
                <a:gd name="connsiteX107" fmla="*/ 1925572 w 5834357"/>
                <a:gd name="connsiteY107" fmla="*/ 649111 h 1400426"/>
                <a:gd name="connsiteX108" fmla="*/ 1657461 w 5834357"/>
                <a:gd name="connsiteY108" fmla="*/ 677334 h 1400426"/>
                <a:gd name="connsiteX109" fmla="*/ 1544572 w 5834357"/>
                <a:gd name="connsiteY109" fmla="*/ 776111 h 1400426"/>
                <a:gd name="connsiteX110" fmla="*/ 1488127 w 5834357"/>
                <a:gd name="connsiteY110" fmla="*/ 832556 h 1400426"/>
                <a:gd name="connsiteX111" fmla="*/ 1403461 w 5834357"/>
                <a:gd name="connsiteY111" fmla="*/ 860778 h 1400426"/>
                <a:gd name="connsiteX112" fmla="*/ 1361127 w 5834357"/>
                <a:gd name="connsiteY112" fmla="*/ 959556 h 1400426"/>
                <a:gd name="connsiteX113" fmla="*/ 1332905 w 5834357"/>
                <a:gd name="connsiteY113" fmla="*/ 1072445 h 1400426"/>
                <a:gd name="connsiteX114" fmla="*/ 1318794 w 5834357"/>
                <a:gd name="connsiteY114" fmla="*/ 1114778 h 1400426"/>
                <a:gd name="connsiteX115" fmla="*/ 1276461 w 5834357"/>
                <a:gd name="connsiteY115" fmla="*/ 1128889 h 1400426"/>
                <a:gd name="connsiteX116" fmla="*/ 1248239 w 5834357"/>
                <a:gd name="connsiteY116" fmla="*/ 1227667 h 1400426"/>
                <a:gd name="connsiteX117" fmla="*/ 1205905 w 5834357"/>
                <a:gd name="connsiteY117" fmla="*/ 1255889 h 1400426"/>
                <a:gd name="connsiteX118" fmla="*/ 1135350 w 5834357"/>
                <a:gd name="connsiteY118" fmla="*/ 1354667 h 1400426"/>
                <a:gd name="connsiteX119" fmla="*/ 1093016 w 5834357"/>
                <a:gd name="connsiteY119" fmla="*/ 1368778 h 1400426"/>
                <a:gd name="connsiteX120" fmla="*/ 147572 w 5834357"/>
                <a:gd name="connsiteY120" fmla="*/ 1397000 h 1400426"/>
                <a:gd name="connsiteX121" fmla="*/ 6461 w 5834357"/>
                <a:gd name="connsiteY121" fmla="*/ 1382889 h 1400426"/>
                <a:gd name="connsiteX122" fmla="*/ 22816 w 5834357"/>
                <a:gd name="connsiteY122" fmla="*/ 1204597 h 1400426"/>
                <a:gd name="connsiteX123" fmla="*/ 13716 w 5834357"/>
                <a:gd name="connsiteY123" fmla="*/ 970453 h 1400426"/>
                <a:gd name="connsiteX124" fmla="*/ 4617 w 5834357"/>
                <a:gd name="connsiteY124" fmla="*/ 677334 h 1400426"/>
                <a:gd name="connsiteX125" fmla="*/ 20572 w 5834357"/>
                <a:gd name="connsiteY125" fmla="*/ 479778 h 1400426"/>
                <a:gd name="connsiteX0" fmla="*/ 16077 w 5829862"/>
                <a:gd name="connsiteY0" fmla="*/ 479778 h 1400426"/>
                <a:gd name="connsiteX1" fmla="*/ 16077 w 5829862"/>
                <a:gd name="connsiteY1" fmla="*/ 479778 h 1400426"/>
                <a:gd name="connsiteX2" fmla="*/ 213632 w 5829862"/>
                <a:gd name="connsiteY2" fmla="*/ 522111 h 1400426"/>
                <a:gd name="connsiteX3" fmla="*/ 326521 w 5829862"/>
                <a:gd name="connsiteY3" fmla="*/ 493889 h 1400426"/>
                <a:gd name="connsiteX4" fmla="*/ 439410 w 5829862"/>
                <a:gd name="connsiteY4" fmla="*/ 479778 h 1400426"/>
                <a:gd name="connsiteX5" fmla="*/ 749855 w 5829862"/>
                <a:gd name="connsiteY5" fmla="*/ 479778 h 1400426"/>
                <a:gd name="connsiteX6" fmla="*/ 792188 w 5829862"/>
                <a:gd name="connsiteY6" fmla="*/ 522111 h 1400426"/>
                <a:gd name="connsiteX7" fmla="*/ 806299 w 5829862"/>
                <a:gd name="connsiteY7" fmla="*/ 564445 h 1400426"/>
                <a:gd name="connsiteX8" fmla="*/ 890966 w 5829862"/>
                <a:gd name="connsiteY8" fmla="*/ 592667 h 1400426"/>
                <a:gd name="connsiteX9" fmla="*/ 975632 w 5829862"/>
                <a:gd name="connsiteY9" fmla="*/ 635000 h 1400426"/>
                <a:gd name="connsiteX10" fmla="*/ 1046188 w 5829862"/>
                <a:gd name="connsiteY10" fmla="*/ 620889 h 1400426"/>
                <a:gd name="connsiteX11" fmla="*/ 1088521 w 5829862"/>
                <a:gd name="connsiteY11" fmla="*/ 592667 h 1400426"/>
                <a:gd name="connsiteX12" fmla="*/ 1102632 w 5829862"/>
                <a:gd name="connsiteY12" fmla="*/ 550334 h 1400426"/>
                <a:gd name="connsiteX13" fmla="*/ 1116744 w 5829862"/>
                <a:gd name="connsiteY13" fmla="*/ 493889 h 1400426"/>
                <a:gd name="connsiteX14" fmla="*/ 1159077 w 5829862"/>
                <a:gd name="connsiteY14" fmla="*/ 479778 h 1400426"/>
                <a:gd name="connsiteX15" fmla="*/ 1187299 w 5829862"/>
                <a:gd name="connsiteY15" fmla="*/ 437445 h 1400426"/>
                <a:gd name="connsiteX16" fmla="*/ 1243744 w 5829862"/>
                <a:gd name="connsiteY16" fmla="*/ 423334 h 1400426"/>
                <a:gd name="connsiteX17" fmla="*/ 1328410 w 5829862"/>
                <a:gd name="connsiteY17" fmla="*/ 395111 h 1400426"/>
                <a:gd name="connsiteX18" fmla="*/ 1370744 w 5829862"/>
                <a:gd name="connsiteY18" fmla="*/ 381000 h 1400426"/>
                <a:gd name="connsiteX19" fmla="*/ 1737632 w 5829862"/>
                <a:gd name="connsiteY19" fmla="*/ 395111 h 1400426"/>
                <a:gd name="connsiteX20" fmla="*/ 1921077 w 5829862"/>
                <a:gd name="connsiteY20" fmla="*/ 395111 h 1400426"/>
                <a:gd name="connsiteX21" fmla="*/ 1963410 w 5829862"/>
                <a:gd name="connsiteY21" fmla="*/ 366889 h 1400426"/>
                <a:gd name="connsiteX22" fmla="*/ 2048077 w 5829862"/>
                <a:gd name="connsiteY22" fmla="*/ 338667 h 1400426"/>
                <a:gd name="connsiteX23" fmla="*/ 2090410 w 5829862"/>
                <a:gd name="connsiteY23" fmla="*/ 324556 h 1400426"/>
                <a:gd name="connsiteX24" fmla="*/ 2132744 w 5829862"/>
                <a:gd name="connsiteY24" fmla="*/ 310445 h 1400426"/>
                <a:gd name="connsiteX25" fmla="*/ 2189188 w 5829862"/>
                <a:gd name="connsiteY25" fmla="*/ 282223 h 1400426"/>
                <a:gd name="connsiteX26" fmla="*/ 2203299 w 5829862"/>
                <a:gd name="connsiteY26" fmla="*/ 239889 h 1400426"/>
                <a:gd name="connsiteX27" fmla="*/ 2259744 w 5829862"/>
                <a:gd name="connsiteY27" fmla="*/ 225778 h 1400426"/>
                <a:gd name="connsiteX28" fmla="*/ 2471410 w 5829862"/>
                <a:gd name="connsiteY28" fmla="*/ 211667 h 1400426"/>
                <a:gd name="connsiteX29" fmla="*/ 2541966 w 5829862"/>
                <a:gd name="connsiteY29" fmla="*/ 169334 h 1400426"/>
                <a:gd name="connsiteX30" fmla="*/ 2584299 w 5829862"/>
                <a:gd name="connsiteY30" fmla="*/ 141111 h 1400426"/>
                <a:gd name="connsiteX31" fmla="*/ 2937077 w 5829862"/>
                <a:gd name="connsiteY31" fmla="*/ 98778 h 1400426"/>
                <a:gd name="connsiteX32" fmla="*/ 2993521 w 5829862"/>
                <a:gd name="connsiteY32" fmla="*/ 84667 h 1400426"/>
                <a:gd name="connsiteX33" fmla="*/ 3007632 w 5829862"/>
                <a:gd name="connsiteY33" fmla="*/ 28223 h 1400426"/>
                <a:gd name="connsiteX34" fmla="*/ 3120521 w 5829862"/>
                <a:gd name="connsiteY34" fmla="*/ 0 h 1400426"/>
                <a:gd name="connsiteX35" fmla="*/ 3501521 w 5829862"/>
                <a:gd name="connsiteY35" fmla="*/ 28223 h 1400426"/>
                <a:gd name="connsiteX36" fmla="*/ 3628521 w 5829862"/>
                <a:gd name="connsiteY36" fmla="*/ 70556 h 1400426"/>
                <a:gd name="connsiteX37" fmla="*/ 3670855 w 5829862"/>
                <a:gd name="connsiteY37" fmla="*/ 84667 h 1400426"/>
                <a:gd name="connsiteX38" fmla="*/ 3713188 w 5829862"/>
                <a:gd name="connsiteY38" fmla="*/ 112889 h 1400426"/>
                <a:gd name="connsiteX39" fmla="*/ 3797855 w 5829862"/>
                <a:gd name="connsiteY39" fmla="*/ 127000 h 1400426"/>
                <a:gd name="connsiteX40" fmla="*/ 3995410 w 5829862"/>
                <a:gd name="connsiteY40" fmla="*/ 155223 h 1400426"/>
                <a:gd name="connsiteX41" fmla="*/ 4094188 w 5829862"/>
                <a:gd name="connsiteY41" fmla="*/ 239889 h 1400426"/>
                <a:gd name="connsiteX42" fmla="*/ 4122410 w 5829862"/>
                <a:gd name="connsiteY42" fmla="*/ 282223 h 1400426"/>
                <a:gd name="connsiteX43" fmla="*/ 4178855 w 5829862"/>
                <a:gd name="connsiteY43" fmla="*/ 296334 h 1400426"/>
                <a:gd name="connsiteX44" fmla="*/ 4263521 w 5829862"/>
                <a:gd name="connsiteY44" fmla="*/ 324556 h 1400426"/>
                <a:gd name="connsiteX45" fmla="*/ 4305855 w 5829862"/>
                <a:gd name="connsiteY45" fmla="*/ 338667 h 1400426"/>
                <a:gd name="connsiteX46" fmla="*/ 4376410 w 5829862"/>
                <a:gd name="connsiteY46" fmla="*/ 366889 h 1400426"/>
                <a:gd name="connsiteX47" fmla="*/ 4785632 w 5829862"/>
                <a:gd name="connsiteY47" fmla="*/ 352778 h 1400426"/>
                <a:gd name="connsiteX48" fmla="*/ 4827966 w 5829862"/>
                <a:gd name="connsiteY48" fmla="*/ 338667 h 1400426"/>
                <a:gd name="connsiteX49" fmla="*/ 4898521 w 5829862"/>
                <a:gd name="connsiteY49" fmla="*/ 225778 h 1400426"/>
                <a:gd name="connsiteX50" fmla="*/ 4969077 w 5829862"/>
                <a:gd name="connsiteY50" fmla="*/ 239889 h 1400426"/>
                <a:gd name="connsiteX51" fmla="*/ 4997299 w 5829862"/>
                <a:gd name="connsiteY51" fmla="*/ 282223 h 1400426"/>
                <a:gd name="connsiteX52" fmla="*/ 5081966 w 5829862"/>
                <a:gd name="connsiteY52" fmla="*/ 310445 h 1400426"/>
                <a:gd name="connsiteX53" fmla="*/ 5223077 w 5829862"/>
                <a:gd name="connsiteY53" fmla="*/ 296334 h 1400426"/>
                <a:gd name="connsiteX54" fmla="*/ 5265410 w 5829862"/>
                <a:gd name="connsiteY54" fmla="*/ 282223 h 1400426"/>
                <a:gd name="connsiteX55" fmla="*/ 5279521 w 5829862"/>
                <a:gd name="connsiteY55" fmla="*/ 239889 h 1400426"/>
                <a:gd name="connsiteX56" fmla="*/ 5307744 w 5829862"/>
                <a:gd name="connsiteY56" fmla="*/ 211667 h 1400426"/>
                <a:gd name="connsiteX57" fmla="*/ 5392410 w 5829862"/>
                <a:gd name="connsiteY57" fmla="*/ 225778 h 1400426"/>
                <a:gd name="connsiteX58" fmla="*/ 5519410 w 5829862"/>
                <a:gd name="connsiteY58" fmla="*/ 324556 h 1400426"/>
                <a:gd name="connsiteX59" fmla="*/ 5575855 w 5829862"/>
                <a:gd name="connsiteY59" fmla="*/ 352778 h 1400426"/>
                <a:gd name="connsiteX60" fmla="*/ 5773410 w 5829862"/>
                <a:gd name="connsiteY60" fmla="*/ 338667 h 1400426"/>
                <a:gd name="connsiteX61" fmla="*/ 5801632 w 5829862"/>
                <a:gd name="connsiteY61" fmla="*/ 395111 h 1400426"/>
                <a:gd name="connsiteX62" fmla="*/ 5688744 w 5829862"/>
                <a:gd name="connsiteY62" fmla="*/ 479778 h 1400426"/>
                <a:gd name="connsiteX63" fmla="*/ 5660521 w 5829862"/>
                <a:gd name="connsiteY63" fmla="*/ 508000 h 1400426"/>
                <a:gd name="connsiteX64" fmla="*/ 5632299 w 5829862"/>
                <a:gd name="connsiteY64" fmla="*/ 606778 h 1400426"/>
                <a:gd name="connsiteX65" fmla="*/ 5604077 w 5829862"/>
                <a:gd name="connsiteY65" fmla="*/ 649111 h 1400426"/>
                <a:gd name="connsiteX66" fmla="*/ 5589966 w 5829862"/>
                <a:gd name="connsiteY66" fmla="*/ 733778 h 1400426"/>
                <a:gd name="connsiteX67" fmla="*/ 5575855 w 5829862"/>
                <a:gd name="connsiteY67" fmla="*/ 776111 h 1400426"/>
                <a:gd name="connsiteX68" fmla="*/ 5547632 w 5829862"/>
                <a:gd name="connsiteY68" fmla="*/ 903111 h 1400426"/>
                <a:gd name="connsiteX69" fmla="*/ 5519410 w 5829862"/>
                <a:gd name="connsiteY69" fmla="*/ 931334 h 1400426"/>
                <a:gd name="connsiteX70" fmla="*/ 5462966 w 5829862"/>
                <a:gd name="connsiteY70" fmla="*/ 1016000 h 1400426"/>
                <a:gd name="connsiteX71" fmla="*/ 5378299 w 5829862"/>
                <a:gd name="connsiteY71" fmla="*/ 1044223 h 1400426"/>
                <a:gd name="connsiteX72" fmla="*/ 5096077 w 5829862"/>
                <a:gd name="connsiteY72" fmla="*/ 1016000 h 1400426"/>
                <a:gd name="connsiteX73" fmla="*/ 5039632 w 5829862"/>
                <a:gd name="connsiteY73" fmla="*/ 987778 h 1400426"/>
                <a:gd name="connsiteX74" fmla="*/ 4969077 w 5829862"/>
                <a:gd name="connsiteY74" fmla="*/ 973667 h 1400426"/>
                <a:gd name="connsiteX75" fmla="*/ 4827966 w 5829862"/>
                <a:gd name="connsiteY75" fmla="*/ 973667 h 1400426"/>
                <a:gd name="connsiteX76" fmla="*/ 4785632 w 5829862"/>
                <a:gd name="connsiteY76" fmla="*/ 945445 h 1400426"/>
                <a:gd name="connsiteX77" fmla="*/ 4715077 w 5829862"/>
                <a:gd name="connsiteY77" fmla="*/ 959556 h 1400426"/>
                <a:gd name="connsiteX78" fmla="*/ 4672744 w 5829862"/>
                <a:gd name="connsiteY78" fmla="*/ 987778 h 1400426"/>
                <a:gd name="connsiteX79" fmla="*/ 4545744 w 5829862"/>
                <a:gd name="connsiteY79" fmla="*/ 973667 h 1400426"/>
                <a:gd name="connsiteX80" fmla="*/ 4517521 w 5829862"/>
                <a:gd name="connsiteY80" fmla="*/ 945445 h 1400426"/>
                <a:gd name="connsiteX81" fmla="*/ 4461077 w 5829862"/>
                <a:gd name="connsiteY81" fmla="*/ 860778 h 1400426"/>
                <a:gd name="connsiteX82" fmla="*/ 4489299 w 5829862"/>
                <a:gd name="connsiteY82" fmla="*/ 776111 h 1400426"/>
                <a:gd name="connsiteX83" fmla="*/ 4545744 w 5829862"/>
                <a:gd name="connsiteY83" fmla="*/ 705556 h 1400426"/>
                <a:gd name="connsiteX84" fmla="*/ 4531632 w 5829862"/>
                <a:gd name="connsiteY84" fmla="*/ 635000 h 1400426"/>
                <a:gd name="connsiteX85" fmla="*/ 4461077 w 5829862"/>
                <a:gd name="connsiteY85" fmla="*/ 550334 h 1400426"/>
                <a:gd name="connsiteX86" fmla="*/ 4376410 w 5829862"/>
                <a:gd name="connsiteY86" fmla="*/ 522111 h 1400426"/>
                <a:gd name="connsiteX87" fmla="*/ 4235299 w 5829862"/>
                <a:gd name="connsiteY87" fmla="*/ 578556 h 1400426"/>
                <a:gd name="connsiteX88" fmla="*/ 4221188 w 5829862"/>
                <a:gd name="connsiteY88" fmla="*/ 620889 h 1400426"/>
                <a:gd name="connsiteX89" fmla="*/ 4207077 w 5829862"/>
                <a:gd name="connsiteY89" fmla="*/ 973667 h 1400426"/>
                <a:gd name="connsiteX90" fmla="*/ 4192966 w 5829862"/>
                <a:gd name="connsiteY90" fmla="*/ 1016000 h 1400426"/>
                <a:gd name="connsiteX91" fmla="*/ 4136521 w 5829862"/>
                <a:gd name="connsiteY91" fmla="*/ 1072445 h 1400426"/>
                <a:gd name="connsiteX92" fmla="*/ 3938966 w 5829862"/>
                <a:gd name="connsiteY92" fmla="*/ 1100667 h 1400426"/>
                <a:gd name="connsiteX93" fmla="*/ 3741410 w 5829862"/>
                <a:gd name="connsiteY93" fmla="*/ 1100667 h 1400426"/>
                <a:gd name="connsiteX94" fmla="*/ 3699077 w 5829862"/>
                <a:gd name="connsiteY94" fmla="*/ 1072445 h 1400426"/>
                <a:gd name="connsiteX95" fmla="*/ 3614410 w 5829862"/>
                <a:gd name="connsiteY95" fmla="*/ 917223 h 1400426"/>
                <a:gd name="connsiteX96" fmla="*/ 3586188 w 5829862"/>
                <a:gd name="connsiteY96" fmla="*/ 818445 h 1400426"/>
                <a:gd name="connsiteX97" fmla="*/ 3557966 w 5829862"/>
                <a:gd name="connsiteY97" fmla="*/ 776111 h 1400426"/>
                <a:gd name="connsiteX98" fmla="*/ 3501521 w 5829862"/>
                <a:gd name="connsiteY98" fmla="*/ 747889 h 1400426"/>
                <a:gd name="connsiteX99" fmla="*/ 3416855 w 5829862"/>
                <a:gd name="connsiteY99" fmla="*/ 719667 h 1400426"/>
                <a:gd name="connsiteX100" fmla="*/ 3388632 w 5829862"/>
                <a:gd name="connsiteY100" fmla="*/ 691445 h 1400426"/>
                <a:gd name="connsiteX101" fmla="*/ 3303966 w 5829862"/>
                <a:gd name="connsiteY101" fmla="*/ 663223 h 1400426"/>
                <a:gd name="connsiteX102" fmla="*/ 3035855 w 5829862"/>
                <a:gd name="connsiteY102" fmla="*/ 635000 h 1400426"/>
                <a:gd name="connsiteX103" fmla="*/ 2979410 w 5829862"/>
                <a:gd name="connsiteY103" fmla="*/ 620889 h 1400426"/>
                <a:gd name="connsiteX104" fmla="*/ 2880632 w 5829862"/>
                <a:gd name="connsiteY104" fmla="*/ 592667 h 1400426"/>
                <a:gd name="connsiteX105" fmla="*/ 2259744 w 5829862"/>
                <a:gd name="connsiteY105" fmla="*/ 620889 h 1400426"/>
                <a:gd name="connsiteX106" fmla="*/ 2033966 w 5829862"/>
                <a:gd name="connsiteY106" fmla="*/ 635000 h 1400426"/>
                <a:gd name="connsiteX107" fmla="*/ 1921077 w 5829862"/>
                <a:gd name="connsiteY107" fmla="*/ 649111 h 1400426"/>
                <a:gd name="connsiteX108" fmla="*/ 1652966 w 5829862"/>
                <a:gd name="connsiteY108" fmla="*/ 677334 h 1400426"/>
                <a:gd name="connsiteX109" fmla="*/ 1540077 w 5829862"/>
                <a:gd name="connsiteY109" fmla="*/ 776111 h 1400426"/>
                <a:gd name="connsiteX110" fmla="*/ 1483632 w 5829862"/>
                <a:gd name="connsiteY110" fmla="*/ 832556 h 1400426"/>
                <a:gd name="connsiteX111" fmla="*/ 1398966 w 5829862"/>
                <a:gd name="connsiteY111" fmla="*/ 860778 h 1400426"/>
                <a:gd name="connsiteX112" fmla="*/ 1356632 w 5829862"/>
                <a:gd name="connsiteY112" fmla="*/ 959556 h 1400426"/>
                <a:gd name="connsiteX113" fmla="*/ 1328410 w 5829862"/>
                <a:gd name="connsiteY113" fmla="*/ 1072445 h 1400426"/>
                <a:gd name="connsiteX114" fmla="*/ 1314299 w 5829862"/>
                <a:gd name="connsiteY114" fmla="*/ 1114778 h 1400426"/>
                <a:gd name="connsiteX115" fmla="*/ 1271966 w 5829862"/>
                <a:gd name="connsiteY115" fmla="*/ 1128889 h 1400426"/>
                <a:gd name="connsiteX116" fmla="*/ 1243744 w 5829862"/>
                <a:gd name="connsiteY116" fmla="*/ 1227667 h 1400426"/>
                <a:gd name="connsiteX117" fmla="*/ 1201410 w 5829862"/>
                <a:gd name="connsiteY117" fmla="*/ 1255889 h 1400426"/>
                <a:gd name="connsiteX118" fmla="*/ 1130855 w 5829862"/>
                <a:gd name="connsiteY118" fmla="*/ 1354667 h 1400426"/>
                <a:gd name="connsiteX119" fmla="*/ 1088521 w 5829862"/>
                <a:gd name="connsiteY119" fmla="*/ 1368778 h 1400426"/>
                <a:gd name="connsiteX120" fmla="*/ 143077 w 5829862"/>
                <a:gd name="connsiteY120" fmla="*/ 1397000 h 1400426"/>
                <a:gd name="connsiteX121" fmla="*/ 38367 w 5829862"/>
                <a:gd name="connsiteY121" fmla="*/ 1382889 h 1400426"/>
                <a:gd name="connsiteX122" fmla="*/ 18321 w 5829862"/>
                <a:gd name="connsiteY122" fmla="*/ 1204597 h 1400426"/>
                <a:gd name="connsiteX123" fmla="*/ 9221 w 5829862"/>
                <a:gd name="connsiteY123" fmla="*/ 970453 h 1400426"/>
                <a:gd name="connsiteX124" fmla="*/ 122 w 5829862"/>
                <a:gd name="connsiteY124" fmla="*/ 677334 h 1400426"/>
                <a:gd name="connsiteX125" fmla="*/ 16077 w 5829862"/>
                <a:gd name="connsiteY125" fmla="*/ 479778 h 1400426"/>
                <a:gd name="connsiteX0" fmla="*/ 6873 w 5820658"/>
                <a:gd name="connsiteY0" fmla="*/ 479778 h 1400426"/>
                <a:gd name="connsiteX1" fmla="*/ 6873 w 5820658"/>
                <a:gd name="connsiteY1" fmla="*/ 479778 h 1400426"/>
                <a:gd name="connsiteX2" fmla="*/ 204428 w 5820658"/>
                <a:gd name="connsiteY2" fmla="*/ 522111 h 1400426"/>
                <a:gd name="connsiteX3" fmla="*/ 317317 w 5820658"/>
                <a:gd name="connsiteY3" fmla="*/ 493889 h 1400426"/>
                <a:gd name="connsiteX4" fmla="*/ 430206 w 5820658"/>
                <a:gd name="connsiteY4" fmla="*/ 479778 h 1400426"/>
                <a:gd name="connsiteX5" fmla="*/ 740651 w 5820658"/>
                <a:gd name="connsiteY5" fmla="*/ 479778 h 1400426"/>
                <a:gd name="connsiteX6" fmla="*/ 782984 w 5820658"/>
                <a:gd name="connsiteY6" fmla="*/ 522111 h 1400426"/>
                <a:gd name="connsiteX7" fmla="*/ 797095 w 5820658"/>
                <a:gd name="connsiteY7" fmla="*/ 564445 h 1400426"/>
                <a:gd name="connsiteX8" fmla="*/ 881762 w 5820658"/>
                <a:gd name="connsiteY8" fmla="*/ 592667 h 1400426"/>
                <a:gd name="connsiteX9" fmla="*/ 966428 w 5820658"/>
                <a:gd name="connsiteY9" fmla="*/ 635000 h 1400426"/>
                <a:gd name="connsiteX10" fmla="*/ 1036984 w 5820658"/>
                <a:gd name="connsiteY10" fmla="*/ 620889 h 1400426"/>
                <a:gd name="connsiteX11" fmla="*/ 1079317 w 5820658"/>
                <a:gd name="connsiteY11" fmla="*/ 592667 h 1400426"/>
                <a:gd name="connsiteX12" fmla="*/ 1093428 w 5820658"/>
                <a:gd name="connsiteY12" fmla="*/ 550334 h 1400426"/>
                <a:gd name="connsiteX13" fmla="*/ 1107540 w 5820658"/>
                <a:gd name="connsiteY13" fmla="*/ 493889 h 1400426"/>
                <a:gd name="connsiteX14" fmla="*/ 1149873 w 5820658"/>
                <a:gd name="connsiteY14" fmla="*/ 479778 h 1400426"/>
                <a:gd name="connsiteX15" fmla="*/ 1178095 w 5820658"/>
                <a:gd name="connsiteY15" fmla="*/ 437445 h 1400426"/>
                <a:gd name="connsiteX16" fmla="*/ 1234540 w 5820658"/>
                <a:gd name="connsiteY16" fmla="*/ 423334 h 1400426"/>
                <a:gd name="connsiteX17" fmla="*/ 1319206 w 5820658"/>
                <a:gd name="connsiteY17" fmla="*/ 395111 h 1400426"/>
                <a:gd name="connsiteX18" fmla="*/ 1361540 w 5820658"/>
                <a:gd name="connsiteY18" fmla="*/ 381000 h 1400426"/>
                <a:gd name="connsiteX19" fmla="*/ 1728428 w 5820658"/>
                <a:gd name="connsiteY19" fmla="*/ 395111 h 1400426"/>
                <a:gd name="connsiteX20" fmla="*/ 1911873 w 5820658"/>
                <a:gd name="connsiteY20" fmla="*/ 395111 h 1400426"/>
                <a:gd name="connsiteX21" fmla="*/ 1954206 w 5820658"/>
                <a:gd name="connsiteY21" fmla="*/ 366889 h 1400426"/>
                <a:gd name="connsiteX22" fmla="*/ 2038873 w 5820658"/>
                <a:gd name="connsiteY22" fmla="*/ 338667 h 1400426"/>
                <a:gd name="connsiteX23" fmla="*/ 2081206 w 5820658"/>
                <a:gd name="connsiteY23" fmla="*/ 324556 h 1400426"/>
                <a:gd name="connsiteX24" fmla="*/ 2123540 w 5820658"/>
                <a:gd name="connsiteY24" fmla="*/ 310445 h 1400426"/>
                <a:gd name="connsiteX25" fmla="*/ 2179984 w 5820658"/>
                <a:gd name="connsiteY25" fmla="*/ 282223 h 1400426"/>
                <a:gd name="connsiteX26" fmla="*/ 2194095 w 5820658"/>
                <a:gd name="connsiteY26" fmla="*/ 239889 h 1400426"/>
                <a:gd name="connsiteX27" fmla="*/ 2250540 w 5820658"/>
                <a:gd name="connsiteY27" fmla="*/ 225778 h 1400426"/>
                <a:gd name="connsiteX28" fmla="*/ 2462206 w 5820658"/>
                <a:gd name="connsiteY28" fmla="*/ 211667 h 1400426"/>
                <a:gd name="connsiteX29" fmla="*/ 2532762 w 5820658"/>
                <a:gd name="connsiteY29" fmla="*/ 169334 h 1400426"/>
                <a:gd name="connsiteX30" fmla="*/ 2575095 w 5820658"/>
                <a:gd name="connsiteY30" fmla="*/ 141111 h 1400426"/>
                <a:gd name="connsiteX31" fmla="*/ 2927873 w 5820658"/>
                <a:gd name="connsiteY31" fmla="*/ 98778 h 1400426"/>
                <a:gd name="connsiteX32" fmla="*/ 2984317 w 5820658"/>
                <a:gd name="connsiteY32" fmla="*/ 84667 h 1400426"/>
                <a:gd name="connsiteX33" fmla="*/ 2998428 w 5820658"/>
                <a:gd name="connsiteY33" fmla="*/ 28223 h 1400426"/>
                <a:gd name="connsiteX34" fmla="*/ 3111317 w 5820658"/>
                <a:gd name="connsiteY34" fmla="*/ 0 h 1400426"/>
                <a:gd name="connsiteX35" fmla="*/ 3492317 w 5820658"/>
                <a:gd name="connsiteY35" fmla="*/ 28223 h 1400426"/>
                <a:gd name="connsiteX36" fmla="*/ 3619317 w 5820658"/>
                <a:gd name="connsiteY36" fmla="*/ 70556 h 1400426"/>
                <a:gd name="connsiteX37" fmla="*/ 3661651 w 5820658"/>
                <a:gd name="connsiteY37" fmla="*/ 84667 h 1400426"/>
                <a:gd name="connsiteX38" fmla="*/ 3703984 w 5820658"/>
                <a:gd name="connsiteY38" fmla="*/ 112889 h 1400426"/>
                <a:gd name="connsiteX39" fmla="*/ 3788651 w 5820658"/>
                <a:gd name="connsiteY39" fmla="*/ 127000 h 1400426"/>
                <a:gd name="connsiteX40" fmla="*/ 3986206 w 5820658"/>
                <a:gd name="connsiteY40" fmla="*/ 155223 h 1400426"/>
                <a:gd name="connsiteX41" fmla="*/ 4084984 w 5820658"/>
                <a:gd name="connsiteY41" fmla="*/ 239889 h 1400426"/>
                <a:gd name="connsiteX42" fmla="*/ 4113206 w 5820658"/>
                <a:gd name="connsiteY42" fmla="*/ 282223 h 1400426"/>
                <a:gd name="connsiteX43" fmla="*/ 4169651 w 5820658"/>
                <a:gd name="connsiteY43" fmla="*/ 296334 h 1400426"/>
                <a:gd name="connsiteX44" fmla="*/ 4254317 w 5820658"/>
                <a:gd name="connsiteY44" fmla="*/ 324556 h 1400426"/>
                <a:gd name="connsiteX45" fmla="*/ 4296651 w 5820658"/>
                <a:gd name="connsiteY45" fmla="*/ 338667 h 1400426"/>
                <a:gd name="connsiteX46" fmla="*/ 4367206 w 5820658"/>
                <a:gd name="connsiteY46" fmla="*/ 366889 h 1400426"/>
                <a:gd name="connsiteX47" fmla="*/ 4776428 w 5820658"/>
                <a:gd name="connsiteY47" fmla="*/ 352778 h 1400426"/>
                <a:gd name="connsiteX48" fmla="*/ 4818762 w 5820658"/>
                <a:gd name="connsiteY48" fmla="*/ 338667 h 1400426"/>
                <a:gd name="connsiteX49" fmla="*/ 4889317 w 5820658"/>
                <a:gd name="connsiteY49" fmla="*/ 225778 h 1400426"/>
                <a:gd name="connsiteX50" fmla="*/ 4959873 w 5820658"/>
                <a:gd name="connsiteY50" fmla="*/ 239889 h 1400426"/>
                <a:gd name="connsiteX51" fmla="*/ 4988095 w 5820658"/>
                <a:gd name="connsiteY51" fmla="*/ 282223 h 1400426"/>
                <a:gd name="connsiteX52" fmla="*/ 5072762 w 5820658"/>
                <a:gd name="connsiteY52" fmla="*/ 310445 h 1400426"/>
                <a:gd name="connsiteX53" fmla="*/ 5213873 w 5820658"/>
                <a:gd name="connsiteY53" fmla="*/ 296334 h 1400426"/>
                <a:gd name="connsiteX54" fmla="*/ 5256206 w 5820658"/>
                <a:gd name="connsiteY54" fmla="*/ 282223 h 1400426"/>
                <a:gd name="connsiteX55" fmla="*/ 5270317 w 5820658"/>
                <a:gd name="connsiteY55" fmla="*/ 239889 h 1400426"/>
                <a:gd name="connsiteX56" fmla="*/ 5298540 w 5820658"/>
                <a:gd name="connsiteY56" fmla="*/ 211667 h 1400426"/>
                <a:gd name="connsiteX57" fmla="*/ 5383206 w 5820658"/>
                <a:gd name="connsiteY57" fmla="*/ 225778 h 1400426"/>
                <a:gd name="connsiteX58" fmla="*/ 5510206 w 5820658"/>
                <a:gd name="connsiteY58" fmla="*/ 324556 h 1400426"/>
                <a:gd name="connsiteX59" fmla="*/ 5566651 w 5820658"/>
                <a:gd name="connsiteY59" fmla="*/ 352778 h 1400426"/>
                <a:gd name="connsiteX60" fmla="*/ 5764206 w 5820658"/>
                <a:gd name="connsiteY60" fmla="*/ 338667 h 1400426"/>
                <a:gd name="connsiteX61" fmla="*/ 5792428 w 5820658"/>
                <a:gd name="connsiteY61" fmla="*/ 395111 h 1400426"/>
                <a:gd name="connsiteX62" fmla="*/ 5679540 w 5820658"/>
                <a:gd name="connsiteY62" fmla="*/ 479778 h 1400426"/>
                <a:gd name="connsiteX63" fmla="*/ 5651317 w 5820658"/>
                <a:gd name="connsiteY63" fmla="*/ 508000 h 1400426"/>
                <a:gd name="connsiteX64" fmla="*/ 5623095 w 5820658"/>
                <a:gd name="connsiteY64" fmla="*/ 606778 h 1400426"/>
                <a:gd name="connsiteX65" fmla="*/ 5594873 w 5820658"/>
                <a:gd name="connsiteY65" fmla="*/ 649111 h 1400426"/>
                <a:gd name="connsiteX66" fmla="*/ 5580762 w 5820658"/>
                <a:gd name="connsiteY66" fmla="*/ 733778 h 1400426"/>
                <a:gd name="connsiteX67" fmla="*/ 5566651 w 5820658"/>
                <a:gd name="connsiteY67" fmla="*/ 776111 h 1400426"/>
                <a:gd name="connsiteX68" fmla="*/ 5538428 w 5820658"/>
                <a:gd name="connsiteY68" fmla="*/ 903111 h 1400426"/>
                <a:gd name="connsiteX69" fmla="*/ 5510206 w 5820658"/>
                <a:gd name="connsiteY69" fmla="*/ 931334 h 1400426"/>
                <a:gd name="connsiteX70" fmla="*/ 5453762 w 5820658"/>
                <a:gd name="connsiteY70" fmla="*/ 1016000 h 1400426"/>
                <a:gd name="connsiteX71" fmla="*/ 5369095 w 5820658"/>
                <a:gd name="connsiteY71" fmla="*/ 1044223 h 1400426"/>
                <a:gd name="connsiteX72" fmla="*/ 5086873 w 5820658"/>
                <a:gd name="connsiteY72" fmla="*/ 1016000 h 1400426"/>
                <a:gd name="connsiteX73" fmla="*/ 5030428 w 5820658"/>
                <a:gd name="connsiteY73" fmla="*/ 987778 h 1400426"/>
                <a:gd name="connsiteX74" fmla="*/ 4959873 w 5820658"/>
                <a:gd name="connsiteY74" fmla="*/ 973667 h 1400426"/>
                <a:gd name="connsiteX75" fmla="*/ 4818762 w 5820658"/>
                <a:gd name="connsiteY75" fmla="*/ 973667 h 1400426"/>
                <a:gd name="connsiteX76" fmla="*/ 4776428 w 5820658"/>
                <a:gd name="connsiteY76" fmla="*/ 945445 h 1400426"/>
                <a:gd name="connsiteX77" fmla="*/ 4705873 w 5820658"/>
                <a:gd name="connsiteY77" fmla="*/ 959556 h 1400426"/>
                <a:gd name="connsiteX78" fmla="*/ 4663540 w 5820658"/>
                <a:gd name="connsiteY78" fmla="*/ 987778 h 1400426"/>
                <a:gd name="connsiteX79" fmla="*/ 4536540 w 5820658"/>
                <a:gd name="connsiteY79" fmla="*/ 973667 h 1400426"/>
                <a:gd name="connsiteX80" fmla="*/ 4508317 w 5820658"/>
                <a:gd name="connsiteY80" fmla="*/ 945445 h 1400426"/>
                <a:gd name="connsiteX81" fmla="*/ 4451873 w 5820658"/>
                <a:gd name="connsiteY81" fmla="*/ 860778 h 1400426"/>
                <a:gd name="connsiteX82" fmla="*/ 4480095 w 5820658"/>
                <a:gd name="connsiteY82" fmla="*/ 776111 h 1400426"/>
                <a:gd name="connsiteX83" fmla="*/ 4536540 w 5820658"/>
                <a:gd name="connsiteY83" fmla="*/ 705556 h 1400426"/>
                <a:gd name="connsiteX84" fmla="*/ 4522428 w 5820658"/>
                <a:gd name="connsiteY84" fmla="*/ 635000 h 1400426"/>
                <a:gd name="connsiteX85" fmla="*/ 4451873 w 5820658"/>
                <a:gd name="connsiteY85" fmla="*/ 550334 h 1400426"/>
                <a:gd name="connsiteX86" fmla="*/ 4367206 w 5820658"/>
                <a:gd name="connsiteY86" fmla="*/ 522111 h 1400426"/>
                <a:gd name="connsiteX87" fmla="*/ 4226095 w 5820658"/>
                <a:gd name="connsiteY87" fmla="*/ 578556 h 1400426"/>
                <a:gd name="connsiteX88" fmla="*/ 4211984 w 5820658"/>
                <a:gd name="connsiteY88" fmla="*/ 620889 h 1400426"/>
                <a:gd name="connsiteX89" fmla="*/ 4197873 w 5820658"/>
                <a:gd name="connsiteY89" fmla="*/ 973667 h 1400426"/>
                <a:gd name="connsiteX90" fmla="*/ 4183762 w 5820658"/>
                <a:gd name="connsiteY90" fmla="*/ 1016000 h 1400426"/>
                <a:gd name="connsiteX91" fmla="*/ 4127317 w 5820658"/>
                <a:gd name="connsiteY91" fmla="*/ 1072445 h 1400426"/>
                <a:gd name="connsiteX92" fmla="*/ 3929762 w 5820658"/>
                <a:gd name="connsiteY92" fmla="*/ 1100667 h 1400426"/>
                <a:gd name="connsiteX93" fmla="*/ 3732206 w 5820658"/>
                <a:gd name="connsiteY93" fmla="*/ 1100667 h 1400426"/>
                <a:gd name="connsiteX94" fmla="*/ 3689873 w 5820658"/>
                <a:gd name="connsiteY94" fmla="*/ 1072445 h 1400426"/>
                <a:gd name="connsiteX95" fmla="*/ 3605206 w 5820658"/>
                <a:gd name="connsiteY95" fmla="*/ 917223 h 1400426"/>
                <a:gd name="connsiteX96" fmla="*/ 3576984 w 5820658"/>
                <a:gd name="connsiteY96" fmla="*/ 818445 h 1400426"/>
                <a:gd name="connsiteX97" fmla="*/ 3548762 w 5820658"/>
                <a:gd name="connsiteY97" fmla="*/ 776111 h 1400426"/>
                <a:gd name="connsiteX98" fmla="*/ 3492317 w 5820658"/>
                <a:gd name="connsiteY98" fmla="*/ 747889 h 1400426"/>
                <a:gd name="connsiteX99" fmla="*/ 3407651 w 5820658"/>
                <a:gd name="connsiteY99" fmla="*/ 719667 h 1400426"/>
                <a:gd name="connsiteX100" fmla="*/ 3379428 w 5820658"/>
                <a:gd name="connsiteY100" fmla="*/ 691445 h 1400426"/>
                <a:gd name="connsiteX101" fmla="*/ 3294762 w 5820658"/>
                <a:gd name="connsiteY101" fmla="*/ 663223 h 1400426"/>
                <a:gd name="connsiteX102" fmla="*/ 3026651 w 5820658"/>
                <a:gd name="connsiteY102" fmla="*/ 635000 h 1400426"/>
                <a:gd name="connsiteX103" fmla="*/ 2970206 w 5820658"/>
                <a:gd name="connsiteY103" fmla="*/ 620889 h 1400426"/>
                <a:gd name="connsiteX104" fmla="*/ 2871428 w 5820658"/>
                <a:gd name="connsiteY104" fmla="*/ 592667 h 1400426"/>
                <a:gd name="connsiteX105" fmla="*/ 2250540 w 5820658"/>
                <a:gd name="connsiteY105" fmla="*/ 620889 h 1400426"/>
                <a:gd name="connsiteX106" fmla="*/ 2024762 w 5820658"/>
                <a:gd name="connsiteY106" fmla="*/ 635000 h 1400426"/>
                <a:gd name="connsiteX107" fmla="*/ 1911873 w 5820658"/>
                <a:gd name="connsiteY107" fmla="*/ 649111 h 1400426"/>
                <a:gd name="connsiteX108" fmla="*/ 1643762 w 5820658"/>
                <a:gd name="connsiteY108" fmla="*/ 677334 h 1400426"/>
                <a:gd name="connsiteX109" fmla="*/ 1530873 w 5820658"/>
                <a:gd name="connsiteY109" fmla="*/ 776111 h 1400426"/>
                <a:gd name="connsiteX110" fmla="*/ 1474428 w 5820658"/>
                <a:gd name="connsiteY110" fmla="*/ 832556 h 1400426"/>
                <a:gd name="connsiteX111" fmla="*/ 1389762 w 5820658"/>
                <a:gd name="connsiteY111" fmla="*/ 860778 h 1400426"/>
                <a:gd name="connsiteX112" fmla="*/ 1347428 w 5820658"/>
                <a:gd name="connsiteY112" fmla="*/ 959556 h 1400426"/>
                <a:gd name="connsiteX113" fmla="*/ 1319206 w 5820658"/>
                <a:gd name="connsiteY113" fmla="*/ 1072445 h 1400426"/>
                <a:gd name="connsiteX114" fmla="*/ 1305095 w 5820658"/>
                <a:gd name="connsiteY114" fmla="*/ 1114778 h 1400426"/>
                <a:gd name="connsiteX115" fmla="*/ 1262762 w 5820658"/>
                <a:gd name="connsiteY115" fmla="*/ 1128889 h 1400426"/>
                <a:gd name="connsiteX116" fmla="*/ 1234540 w 5820658"/>
                <a:gd name="connsiteY116" fmla="*/ 1227667 h 1400426"/>
                <a:gd name="connsiteX117" fmla="*/ 1192206 w 5820658"/>
                <a:gd name="connsiteY117" fmla="*/ 1255889 h 1400426"/>
                <a:gd name="connsiteX118" fmla="*/ 1121651 w 5820658"/>
                <a:gd name="connsiteY118" fmla="*/ 1354667 h 1400426"/>
                <a:gd name="connsiteX119" fmla="*/ 1079317 w 5820658"/>
                <a:gd name="connsiteY119" fmla="*/ 1368778 h 1400426"/>
                <a:gd name="connsiteX120" fmla="*/ 133873 w 5820658"/>
                <a:gd name="connsiteY120" fmla="*/ 1397000 h 1400426"/>
                <a:gd name="connsiteX121" fmla="*/ 29163 w 5820658"/>
                <a:gd name="connsiteY121" fmla="*/ 1382889 h 1400426"/>
                <a:gd name="connsiteX122" fmla="*/ 9117 w 5820658"/>
                <a:gd name="connsiteY122" fmla="*/ 1204597 h 1400426"/>
                <a:gd name="connsiteX123" fmla="*/ 17 w 5820658"/>
                <a:gd name="connsiteY123" fmla="*/ 970453 h 1400426"/>
                <a:gd name="connsiteX124" fmla="*/ 6873 w 5820658"/>
                <a:gd name="connsiteY124" fmla="*/ 479778 h 1400426"/>
                <a:gd name="connsiteX0" fmla="*/ 136 w 5813921"/>
                <a:gd name="connsiteY0" fmla="*/ 479778 h 1400426"/>
                <a:gd name="connsiteX1" fmla="*/ 136 w 5813921"/>
                <a:gd name="connsiteY1" fmla="*/ 479778 h 1400426"/>
                <a:gd name="connsiteX2" fmla="*/ 197691 w 5813921"/>
                <a:gd name="connsiteY2" fmla="*/ 522111 h 1400426"/>
                <a:gd name="connsiteX3" fmla="*/ 310580 w 5813921"/>
                <a:gd name="connsiteY3" fmla="*/ 493889 h 1400426"/>
                <a:gd name="connsiteX4" fmla="*/ 423469 w 5813921"/>
                <a:gd name="connsiteY4" fmla="*/ 479778 h 1400426"/>
                <a:gd name="connsiteX5" fmla="*/ 733914 w 5813921"/>
                <a:gd name="connsiteY5" fmla="*/ 479778 h 1400426"/>
                <a:gd name="connsiteX6" fmla="*/ 776247 w 5813921"/>
                <a:gd name="connsiteY6" fmla="*/ 522111 h 1400426"/>
                <a:gd name="connsiteX7" fmla="*/ 790358 w 5813921"/>
                <a:gd name="connsiteY7" fmla="*/ 564445 h 1400426"/>
                <a:gd name="connsiteX8" fmla="*/ 875025 w 5813921"/>
                <a:gd name="connsiteY8" fmla="*/ 592667 h 1400426"/>
                <a:gd name="connsiteX9" fmla="*/ 959691 w 5813921"/>
                <a:gd name="connsiteY9" fmla="*/ 635000 h 1400426"/>
                <a:gd name="connsiteX10" fmla="*/ 1030247 w 5813921"/>
                <a:gd name="connsiteY10" fmla="*/ 620889 h 1400426"/>
                <a:gd name="connsiteX11" fmla="*/ 1072580 w 5813921"/>
                <a:gd name="connsiteY11" fmla="*/ 592667 h 1400426"/>
                <a:gd name="connsiteX12" fmla="*/ 1086691 w 5813921"/>
                <a:gd name="connsiteY12" fmla="*/ 550334 h 1400426"/>
                <a:gd name="connsiteX13" fmla="*/ 1100803 w 5813921"/>
                <a:gd name="connsiteY13" fmla="*/ 493889 h 1400426"/>
                <a:gd name="connsiteX14" fmla="*/ 1143136 w 5813921"/>
                <a:gd name="connsiteY14" fmla="*/ 479778 h 1400426"/>
                <a:gd name="connsiteX15" fmla="*/ 1171358 w 5813921"/>
                <a:gd name="connsiteY15" fmla="*/ 437445 h 1400426"/>
                <a:gd name="connsiteX16" fmla="*/ 1227803 w 5813921"/>
                <a:gd name="connsiteY16" fmla="*/ 423334 h 1400426"/>
                <a:gd name="connsiteX17" fmla="*/ 1312469 w 5813921"/>
                <a:gd name="connsiteY17" fmla="*/ 395111 h 1400426"/>
                <a:gd name="connsiteX18" fmla="*/ 1354803 w 5813921"/>
                <a:gd name="connsiteY18" fmla="*/ 381000 h 1400426"/>
                <a:gd name="connsiteX19" fmla="*/ 1721691 w 5813921"/>
                <a:gd name="connsiteY19" fmla="*/ 395111 h 1400426"/>
                <a:gd name="connsiteX20" fmla="*/ 1905136 w 5813921"/>
                <a:gd name="connsiteY20" fmla="*/ 395111 h 1400426"/>
                <a:gd name="connsiteX21" fmla="*/ 1947469 w 5813921"/>
                <a:gd name="connsiteY21" fmla="*/ 366889 h 1400426"/>
                <a:gd name="connsiteX22" fmla="*/ 2032136 w 5813921"/>
                <a:gd name="connsiteY22" fmla="*/ 338667 h 1400426"/>
                <a:gd name="connsiteX23" fmla="*/ 2074469 w 5813921"/>
                <a:gd name="connsiteY23" fmla="*/ 324556 h 1400426"/>
                <a:gd name="connsiteX24" fmla="*/ 2116803 w 5813921"/>
                <a:gd name="connsiteY24" fmla="*/ 310445 h 1400426"/>
                <a:gd name="connsiteX25" fmla="*/ 2173247 w 5813921"/>
                <a:gd name="connsiteY25" fmla="*/ 282223 h 1400426"/>
                <a:gd name="connsiteX26" fmla="*/ 2187358 w 5813921"/>
                <a:gd name="connsiteY26" fmla="*/ 239889 h 1400426"/>
                <a:gd name="connsiteX27" fmla="*/ 2243803 w 5813921"/>
                <a:gd name="connsiteY27" fmla="*/ 225778 h 1400426"/>
                <a:gd name="connsiteX28" fmla="*/ 2455469 w 5813921"/>
                <a:gd name="connsiteY28" fmla="*/ 211667 h 1400426"/>
                <a:gd name="connsiteX29" fmla="*/ 2526025 w 5813921"/>
                <a:gd name="connsiteY29" fmla="*/ 169334 h 1400426"/>
                <a:gd name="connsiteX30" fmla="*/ 2568358 w 5813921"/>
                <a:gd name="connsiteY30" fmla="*/ 141111 h 1400426"/>
                <a:gd name="connsiteX31" fmla="*/ 2921136 w 5813921"/>
                <a:gd name="connsiteY31" fmla="*/ 98778 h 1400426"/>
                <a:gd name="connsiteX32" fmla="*/ 2977580 w 5813921"/>
                <a:gd name="connsiteY32" fmla="*/ 84667 h 1400426"/>
                <a:gd name="connsiteX33" fmla="*/ 2991691 w 5813921"/>
                <a:gd name="connsiteY33" fmla="*/ 28223 h 1400426"/>
                <a:gd name="connsiteX34" fmla="*/ 3104580 w 5813921"/>
                <a:gd name="connsiteY34" fmla="*/ 0 h 1400426"/>
                <a:gd name="connsiteX35" fmla="*/ 3485580 w 5813921"/>
                <a:gd name="connsiteY35" fmla="*/ 28223 h 1400426"/>
                <a:gd name="connsiteX36" fmla="*/ 3612580 w 5813921"/>
                <a:gd name="connsiteY36" fmla="*/ 70556 h 1400426"/>
                <a:gd name="connsiteX37" fmla="*/ 3654914 w 5813921"/>
                <a:gd name="connsiteY37" fmla="*/ 84667 h 1400426"/>
                <a:gd name="connsiteX38" fmla="*/ 3697247 w 5813921"/>
                <a:gd name="connsiteY38" fmla="*/ 112889 h 1400426"/>
                <a:gd name="connsiteX39" fmla="*/ 3781914 w 5813921"/>
                <a:gd name="connsiteY39" fmla="*/ 127000 h 1400426"/>
                <a:gd name="connsiteX40" fmla="*/ 3979469 w 5813921"/>
                <a:gd name="connsiteY40" fmla="*/ 155223 h 1400426"/>
                <a:gd name="connsiteX41" fmla="*/ 4078247 w 5813921"/>
                <a:gd name="connsiteY41" fmla="*/ 239889 h 1400426"/>
                <a:gd name="connsiteX42" fmla="*/ 4106469 w 5813921"/>
                <a:gd name="connsiteY42" fmla="*/ 282223 h 1400426"/>
                <a:gd name="connsiteX43" fmla="*/ 4162914 w 5813921"/>
                <a:gd name="connsiteY43" fmla="*/ 296334 h 1400426"/>
                <a:gd name="connsiteX44" fmla="*/ 4247580 w 5813921"/>
                <a:gd name="connsiteY44" fmla="*/ 324556 h 1400426"/>
                <a:gd name="connsiteX45" fmla="*/ 4289914 w 5813921"/>
                <a:gd name="connsiteY45" fmla="*/ 338667 h 1400426"/>
                <a:gd name="connsiteX46" fmla="*/ 4360469 w 5813921"/>
                <a:gd name="connsiteY46" fmla="*/ 366889 h 1400426"/>
                <a:gd name="connsiteX47" fmla="*/ 4769691 w 5813921"/>
                <a:gd name="connsiteY47" fmla="*/ 352778 h 1400426"/>
                <a:gd name="connsiteX48" fmla="*/ 4812025 w 5813921"/>
                <a:gd name="connsiteY48" fmla="*/ 338667 h 1400426"/>
                <a:gd name="connsiteX49" fmla="*/ 4882580 w 5813921"/>
                <a:gd name="connsiteY49" fmla="*/ 225778 h 1400426"/>
                <a:gd name="connsiteX50" fmla="*/ 4953136 w 5813921"/>
                <a:gd name="connsiteY50" fmla="*/ 239889 h 1400426"/>
                <a:gd name="connsiteX51" fmla="*/ 4981358 w 5813921"/>
                <a:gd name="connsiteY51" fmla="*/ 282223 h 1400426"/>
                <a:gd name="connsiteX52" fmla="*/ 5066025 w 5813921"/>
                <a:gd name="connsiteY52" fmla="*/ 310445 h 1400426"/>
                <a:gd name="connsiteX53" fmla="*/ 5207136 w 5813921"/>
                <a:gd name="connsiteY53" fmla="*/ 296334 h 1400426"/>
                <a:gd name="connsiteX54" fmla="*/ 5249469 w 5813921"/>
                <a:gd name="connsiteY54" fmla="*/ 282223 h 1400426"/>
                <a:gd name="connsiteX55" fmla="*/ 5263580 w 5813921"/>
                <a:gd name="connsiteY55" fmla="*/ 239889 h 1400426"/>
                <a:gd name="connsiteX56" fmla="*/ 5291803 w 5813921"/>
                <a:gd name="connsiteY56" fmla="*/ 211667 h 1400426"/>
                <a:gd name="connsiteX57" fmla="*/ 5376469 w 5813921"/>
                <a:gd name="connsiteY57" fmla="*/ 225778 h 1400426"/>
                <a:gd name="connsiteX58" fmla="*/ 5503469 w 5813921"/>
                <a:gd name="connsiteY58" fmla="*/ 324556 h 1400426"/>
                <a:gd name="connsiteX59" fmla="*/ 5559914 w 5813921"/>
                <a:gd name="connsiteY59" fmla="*/ 352778 h 1400426"/>
                <a:gd name="connsiteX60" fmla="*/ 5757469 w 5813921"/>
                <a:gd name="connsiteY60" fmla="*/ 338667 h 1400426"/>
                <a:gd name="connsiteX61" fmla="*/ 5785691 w 5813921"/>
                <a:gd name="connsiteY61" fmla="*/ 395111 h 1400426"/>
                <a:gd name="connsiteX62" fmla="*/ 5672803 w 5813921"/>
                <a:gd name="connsiteY62" fmla="*/ 479778 h 1400426"/>
                <a:gd name="connsiteX63" fmla="*/ 5644580 w 5813921"/>
                <a:gd name="connsiteY63" fmla="*/ 508000 h 1400426"/>
                <a:gd name="connsiteX64" fmla="*/ 5616358 w 5813921"/>
                <a:gd name="connsiteY64" fmla="*/ 606778 h 1400426"/>
                <a:gd name="connsiteX65" fmla="*/ 5588136 w 5813921"/>
                <a:gd name="connsiteY65" fmla="*/ 649111 h 1400426"/>
                <a:gd name="connsiteX66" fmla="*/ 5574025 w 5813921"/>
                <a:gd name="connsiteY66" fmla="*/ 733778 h 1400426"/>
                <a:gd name="connsiteX67" fmla="*/ 5559914 w 5813921"/>
                <a:gd name="connsiteY67" fmla="*/ 776111 h 1400426"/>
                <a:gd name="connsiteX68" fmla="*/ 5531691 w 5813921"/>
                <a:gd name="connsiteY68" fmla="*/ 903111 h 1400426"/>
                <a:gd name="connsiteX69" fmla="*/ 5503469 w 5813921"/>
                <a:gd name="connsiteY69" fmla="*/ 931334 h 1400426"/>
                <a:gd name="connsiteX70" fmla="*/ 5447025 w 5813921"/>
                <a:gd name="connsiteY70" fmla="*/ 1016000 h 1400426"/>
                <a:gd name="connsiteX71" fmla="*/ 5362358 w 5813921"/>
                <a:gd name="connsiteY71" fmla="*/ 1044223 h 1400426"/>
                <a:gd name="connsiteX72" fmla="*/ 5080136 w 5813921"/>
                <a:gd name="connsiteY72" fmla="*/ 1016000 h 1400426"/>
                <a:gd name="connsiteX73" fmla="*/ 5023691 w 5813921"/>
                <a:gd name="connsiteY73" fmla="*/ 987778 h 1400426"/>
                <a:gd name="connsiteX74" fmla="*/ 4953136 w 5813921"/>
                <a:gd name="connsiteY74" fmla="*/ 973667 h 1400426"/>
                <a:gd name="connsiteX75" fmla="*/ 4812025 w 5813921"/>
                <a:gd name="connsiteY75" fmla="*/ 973667 h 1400426"/>
                <a:gd name="connsiteX76" fmla="*/ 4769691 w 5813921"/>
                <a:gd name="connsiteY76" fmla="*/ 945445 h 1400426"/>
                <a:gd name="connsiteX77" fmla="*/ 4699136 w 5813921"/>
                <a:gd name="connsiteY77" fmla="*/ 959556 h 1400426"/>
                <a:gd name="connsiteX78" fmla="*/ 4656803 w 5813921"/>
                <a:gd name="connsiteY78" fmla="*/ 987778 h 1400426"/>
                <a:gd name="connsiteX79" fmla="*/ 4529803 w 5813921"/>
                <a:gd name="connsiteY79" fmla="*/ 973667 h 1400426"/>
                <a:gd name="connsiteX80" fmla="*/ 4501580 w 5813921"/>
                <a:gd name="connsiteY80" fmla="*/ 945445 h 1400426"/>
                <a:gd name="connsiteX81" fmla="*/ 4445136 w 5813921"/>
                <a:gd name="connsiteY81" fmla="*/ 860778 h 1400426"/>
                <a:gd name="connsiteX82" fmla="*/ 4473358 w 5813921"/>
                <a:gd name="connsiteY82" fmla="*/ 776111 h 1400426"/>
                <a:gd name="connsiteX83" fmla="*/ 4529803 w 5813921"/>
                <a:gd name="connsiteY83" fmla="*/ 705556 h 1400426"/>
                <a:gd name="connsiteX84" fmla="*/ 4515691 w 5813921"/>
                <a:gd name="connsiteY84" fmla="*/ 635000 h 1400426"/>
                <a:gd name="connsiteX85" fmla="*/ 4445136 w 5813921"/>
                <a:gd name="connsiteY85" fmla="*/ 550334 h 1400426"/>
                <a:gd name="connsiteX86" fmla="*/ 4360469 w 5813921"/>
                <a:gd name="connsiteY86" fmla="*/ 522111 h 1400426"/>
                <a:gd name="connsiteX87" fmla="*/ 4219358 w 5813921"/>
                <a:gd name="connsiteY87" fmla="*/ 578556 h 1400426"/>
                <a:gd name="connsiteX88" fmla="*/ 4205247 w 5813921"/>
                <a:gd name="connsiteY88" fmla="*/ 620889 h 1400426"/>
                <a:gd name="connsiteX89" fmla="*/ 4191136 w 5813921"/>
                <a:gd name="connsiteY89" fmla="*/ 973667 h 1400426"/>
                <a:gd name="connsiteX90" fmla="*/ 4177025 w 5813921"/>
                <a:gd name="connsiteY90" fmla="*/ 1016000 h 1400426"/>
                <a:gd name="connsiteX91" fmla="*/ 4120580 w 5813921"/>
                <a:gd name="connsiteY91" fmla="*/ 1072445 h 1400426"/>
                <a:gd name="connsiteX92" fmla="*/ 3923025 w 5813921"/>
                <a:gd name="connsiteY92" fmla="*/ 1100667 h 1400426"/>
                <a:gd name="connsiteX93" fmla="*/ 3725469 w 5813921"/>
                <a:gd name="connsiteY93" fmla="*/ 1100667 h 1400426"/>
                <a:gd name="connsiteX94" fmla="*/ 3683136 w 5813921"/>
                <a:gd name="connsiteY94" fmla="*/ 1072445 h 1400426"/>
                <a:gd name="connsiteX95" fmla="*/ 3598469 w 5813921"/>
                <a:gd name="connsiteY95" fmla="*/ 917223 h 1400426"/>
                <a:gd name="connsiteX96" fmla="*/ 3570247 w 5813921"/>
                <a:gd name="connsiteY96" fmla="*/ 818445 h 1400426"/>
                <a:gd name="connsiteX97" fmla="*/ 3542025 w 5813921"/>
                <a:gd name="connsiteY97" fmla="*/ 776111 h 1400426"/>
                <a:gd name="connsiteX98" fmla="*/ 3485580 w 5813921"/>
                <a:gd name="connsiteY98" fmla="*/ 747889 h 1400426"/>
                <a:gd name="connsiteX99" fmla="*/ 3400914 w 5813921"/>
                <a:gd name="connsiteY99" fmla="*/ 719667 h 1400426"/>
                <a:gd name="connsiteX100" fmla="*/ 3372691 w 5813921"/>
                <a:gd name="connsiteY100" fmla="*/ 691445 h 1400426"/>
                <a:gd name="connsiteX101" fmla="*/ 3288025 w 5813921"/>
                <a:gd name="connsiteY101" fmla="*/ 663223 h 1400426"/>
                <a:gd name="connsiteX102" fmla="*/ 3019914 w 5813921"/>
                <a:gd name="connsiteY102" fmla="*/ 635000 h 1400426"/>
                <a:gd name="connsiteX103" fmla="*/ 2963469 w 5813921"/>
                <a:gd name="connsiteY103" fmla="*/ 620889 h 1400426"/>
                <a:gd name="connsiteX104" fmla="*/ 2864691 w 5813921"/>
                <a:gd name="connsiteY104" fmla="*/ 592667 h 1400426"/>
                <a:gd name="connsiteX105" fmla="*/ 2243803 w 5813921"/>
                <a:gd name="connsiteY105" fmla="*/ 620889 h 1400426"/>
                <a:gd name="connsiteX106" fmla="*/ 2018025 w 5813921"/>
                <a:gd name="connsiteY106" fmla="*/ 635000 h 1400426"/>
                <a:gd name="connsiteX107" fmla="*/ 1905136 w 5813921"/>
                <a:gd name="connsiteY107" fmla="*/ 649111 h 1400426"/>
                <a:gd name="connsiteX108" fmla="*/ 1637025 w 5813921"/>
                <a:gd name="connsiteY108" fmla="*/ 677334 h 1400426"/>
                <a:gd name="connsiteX109" fmla="*/ 1524136 w 5813921"/>
                <a:gd name="connsiteY109" fmla="*/ 776111 h 1400426"/>
                <a:gd name="connsiteX110" fmla="*/ 1467691 w 5813921"/>
                <a:gd name="connsiteY110" fmla="*/ 832556 h 1400426"/>
                <a:gd name="connsiteX111" fmla="*/ 1383025 w 5813921"/>
                <a:gd name="connsiteY111" fmla="*/ 860778 h 1400426"/>
                <a:gd name="connsiteX112" fmla="*/ 1340691 w 5813921"/>
                <a:gd name="connsiteY112" fmla="*/ 959556 h 1400426"/>
                <a:gd name="connsiteX113" fmla="*/ 1312469 w 5813921"/>
                <a:gd name="connsiteY113" fmla="*/ 1072445 h 1400426"/>
                <a:gd name="connsiteX114" fmla="*/ 1298358 w 5813921"/>
                <a:gd name="connsiteY114" fmla="*/ 1114778 h 1400426"/>
                <a:gd name="connsiteX115" fmla="*/ 1256025 w 5813921"/>
                <a:gd name="connsiteY115" fmla="*/ 1128889 h 1400426"/>
                <a:gd name="connsiteX116" fmla="*/ 1227803 w 5813921"/>
                <a:gd name="connsiteY116" fmla="*/ 1227667 h 1400426"/>
                <a:gd name="connsiteX117" fmla="*/ 1185469 w 5813921"/>
                <a:gd name="connsiteY117" fmla="*/ 1255889 h 1400426"/>
                <a:gd name="connsiteX118" fmla="*/ 1114914 w 5813921"/>
                <a:gd name="connsiteY118" fmla="*/ 1354667 h 1400426"/>
                <a:gd name="connsiteX119" fmla="*/ 1072580 w 5813921"/>
                <a:gd name="connsiteY119" fmla="*/ 1368778 h 1400426"/>
                <a:gd name="connsiteX120" fmla="*/ 127136 w 5813921"/>
                <a:gd name="connsiteY120" fmla="*/ 1397000 h 1400426"/>
                <a:gd name="connsiteX121" fmla="*/ 22426 w 5813921"/>
                <a:gd name="connsiteY121" fmla="*/ 1382889 h 1400426"/>
                <a:gd name="connsiteX122" fmla="*/ 2380 w 5813921"/>
                <a:gd name="connsiteY122" fmla="*/ 1204597 h 1400426"/>
                <a:gd name="connsiteX123" fmla="*/ 136 w 5813921"/>
                <a:gd name="connsiteY123" fmla="*/ 479778 h 1400426"/>
                <a:gd name="connsiteX0" fmla="*/ 0 w 5813785"/>
                <a:gd name="connsiteY0" fmla="*/ 479778 h 1453558"/>
                <a:gd name="connsiteX1" fmla="*/ 0 w 5813785"/>
                <a:gd name="connsiteY1" fmla="*/ 479778 h 1453558"/>
                <a:gd name="connsiteX2" fmla="*/ 197555 w 5813785"/>
                <a:gd name="connsiteY2" fmla="*/ 522111 h 1453558"/>
                <a:gd name="connsiteX3" fmla="*/ 310444 w 5813785"/>
                <a:gd name="connsiteY3" fmla="*/ 493889 h 1453558"/>
                <a:gd name="connsiteX4" fmla="*/ 423333 w 5813785"/>
                <a:gd name="connsiteY4" fmla="*/ 479778 h 1453558"/>
                <a:gd name="connsiteX5" fmla="*/ 733778 w 5813785"/>
                <a:gd name="connsiteY5" fmla="*/ 479778 h 1453558"/>
                <a:gd name="connsiteX6" fmla="*/ 776111 w 5813785"/>
                <a:gd name="connsiteY6" fmla="*/ 522111 h 1453558"/>
                <a:gd name="connsiteX7" fmla="*/ 790222 w 5813785"/>
                <a:gd name="connsiteY7" fmla="*/ 564445 h 1453558"/>
                <a:gd name="connsiteX8" fmla="*/ 874889 w 5813785"/>
                <a:gd name="connsiteY8" fmla="*/ 592667 h 1453558"/>
                <a:gd name="connsiteX9" fmla="*/ 959555 w 5813785"/>
                <a:gd name="connsiteY9" fmla="*/ 635000 h 1453558"/>
                <a:gd name="connsiteX10" fmla="*/ 1030111 w 5813785"/>
                <a:gd name="connsiteY10" fmla="*/ 620889 h 1453558"/>
                <a:gd name="connsiteX11" fmla="*/ 1072444 w 5813785"/>
                <a:gd name="connsiteY11" fmla="*/ 592667 h 1453558"/>
                <a:gd name="connsiteX12" fmla="*/ 1086555 w 5813785"/>
                <a:gd name="connsiteY12" fmla="*/ 550334 h 1453558"/>
                <a:gd name="connsiteX13" fmla="*/ 1100667 w 5813785"/>
                <a:gd name="connsiteY13" fmla="*/ 493889 h 1453558"/>
                <a:gd name="connsiteX14" fmla="*/ 1143000 w 5813785"/>
                <a:gd name="connsiteY14" fmla="*/ 479778 h 1453558"/>
                <a:gd name="connsiteX15" fmla="*/ 1171222 w 5813785"/>
                <a:gd name="connsiteY15" fmla="*/ 437445 h 1453558"/>
                <a:gd name="connsiteX16" fmla="*/ 1227667 w 5813785"/>
                <a:gd name="connsiteY16" fmla="*/ 423334 h 1453558"/>
                <a:gd name="connsiteX17" fmla="*/ 1312333 w 5813785"/>
                <a:gd name="connsiteY17" fmla="*/ 395111 h 1453558"/>
                <a:gd name="connsiteX18" fmla="*/ 1354667 w 5813785"/>
                <a:gd name="connsiteY18" fmla="*/ 381000 h 1453558"/>
                <a:gd name="connsiteX19" fmla="*/ 1721555 w 5813785"/>
                <a:gd name="connsiteY19" fmla="*/ 395111 h 1453558"/>
                <a:gd name="connsiteX20" fmla="*/ 1905000 w 5813785"/>
                <a:gd name="connsiteY20" fmla="*/ 395111 h 1453558"/>
                <a:gd name="connsiteX21" fmla="*/ 1947333 w 5813785"/>
                <a:gd name="connsiteY21" fmla="*/ 366889 h 1453558"/>
                <a:gd name="connsiteX22" fmla="*/ 2032000 w 5813785"/>
                <a:gd name="connsiteY22" fmla="*/ 338667 h 1453558"/>
                <a:gd name="connsiteX23" fmla="*/ 2074333 w 5813785"/>
                <a:gd name="connsiteY23" fmla="*/ 324556 h 1453558"/>
                <a:gd name="connsiteX24" fmla="*/ 2116667 w 5813785"/>
                <a:gd name="connsiteY24" fmla="*/ 310445 h 1453558"/>
                <a:gd name="connsiteX25" fmla="*/ 2173111 w 5813785"/>
                <a:gd name="connsiteY25" fmla="*/ 282223 h 1453558"/>
                <a:gd name="connsiteX26" fmla="*/ 2187222 w 5813785"/>
                <a:gd name="connsiteY26" fmla="*/ 239889 h 1453558"/>
                <a:gd name="connsiteX27" fmla="*/ 2243667 w 5813785"/>
                <a:gd name="connsiteY27" fmla="*/ 225778 h 1453558"/>
                <a:gd name="connsiteX28" fmla="*/ 2455333 w 5813785"/>
                <a:gd name="connsiteY28" fmla="*/ 211667 h 1453558"/>
                <a:gd name="connsiteX29" fmla="*/ 2525889 w 5813785"/>
                <a:gd name="connsiteY29" fmla="*/ 169334 h 1453558"/>
                <a:gd name="connsiteX30" fmla="*/ 2568222 w 5813785"/>
                <a:gd name="connsiteY30" fmla="*/ 141111 h 1453558"/>
                <a:gd name="connsiteX31" fmla="*/ 2921000 w 5813785"/>
                <a:gd name="connsiteY31" fmla="*/ 98778 h 1453558"/>
                <a:gd name="connsiteX32" fmla="*/ 2977444 w 5813785"/>
                <a:gd name="connsiteY32" fmla="*/ 84667 h 1453558"/>
                <a:gd name="connsiteX33" fmla="*/ 2991555 w 5813785"/>
                <a:gd name="connsiteY33" fmla="*/ 28223 h 1453558"/>
                <a:gd name="connsiteX34" fmla="*/ 3104444 w 5813785"/>
                <a:gd name="connsiteY34" fmla="*/ 0 h 1453558"/>
                <a:gd name="connsiteX35" fmla="*/ 3485444 w 5813785"/>
                <a:gd name="connsiteY35" fmla="*/ 28223 h 1453558"/>
                <a:gd name="connsiteX36" fmla="*/ 3612444 w 5813785"/>
                <a:gd name="connsiteY36" fmla="*/ 70556 h 1453558"/>
                <a:gd name="connsiteX37" fmla="*/ 3654778 w 5813785"/>
                <a:gd name="connsiteY37" fmla="*/ 84667 h 1453558"/>
                <a:gd name="connsiteX38" fmla="*/ 3697111 w 5813785"/>
                <a:gd name="connsiteY38" fmla="*/ 112889 h 1453558"/>
                <a:gd name="connsiteX39" fmla="*/ 3781778 w 5813785"/>
                <a:gd name="connsiteY39" fmla="*/ 127000 h 1453558"/>
                <a:gd name="connsiteX40" fmla="*/ 3979333 w 5813785"/>
                <a:gd name="connsiteY40" fmla="*/ 155223 h 1453558"/>
                <a:gd name="connsiteX41" fmla="*/ 4078111 w 5813785"/>
                <a:gd name="connsiteY41" fmla="*/ 239889 h 1453558"/>
                <a:gd name="connsiteX42" fmla="*/ 4106333 w 5813785"/>
                <a:gd name="connsiteY42" fmla="*/ 282223 h 1453558"/>
                <a:gd name="connsiteX43" fmla="*/ 4162778 w 5813785"/>
                <a:gd name="connsiteY43" fmla="*/ 296334 h 1453558"/>
                <a:gd name="connsiteX44" fmla="*/ 4247444 w 5813785"/>
                <a:gd name="connsiteY44" fmla="*/ 324556 h 1453558"/>
                <a:gd name="connsiteX45" fmla="*/ 4289778 w 5813785"/>
                <a:gd name="connsiteY45" fmla="*/ 338667 h 1453558"/>
                <a:gd name="connsiteX46" fmla="*/ 4360333 w 5813785"/>
                <a:gd name="connsiteY46" fmla="*/ 366889 h 1453558"/>
                <a:gd name="connsiteX47" fmla="*/ 4769555 w 5813785"/>
                <a:gd name="connsiteY47" fmla="*/ 352778 h 1453558"/>
                <a:gd name="connsiteX48" fmla="*/ 4811889 w 5813785"/>
                <a:gd name="connsiteY48" fmla="*/ 338667 h 1453558"/>
                <a:gd name="connsiteX49" fmla="*/ 4882444 w 5813785"/>
                <a:gd name="connsiteY49" fmla="*/ 225778 h 1453558"/>
                <a:gd name="connsiteX50" fmla="*/ 4953000 w 5813785"/>
                <a:gd name="connsiteY50" fmla="*/ 239889 h 1453558"/>
                <a:gd name="connsiteX51" fmla="*/ 4981222 w 5813785"/>
                <a:gd name="connsiteY51" fmla="*/ 282223 h 1453558"/>
                <a:gd name="connsiteX52" fmla="*/ 5065889 w 5813785"/>
                <a:gd name="connsiteY52" fmla="*/ 310445 h 1453558"/>
                <a:gd name="connsiteX53" fmla="*/ 5207000 w 5813785"/>
                <a:gd name="connsiteY53" fmla="*/ 296334 h 1453558"/>
                <a:gd name="connsiteX54" fmla="*/ 5249333 w 5813785"/>
                <a:gd name="connsiteY54" fmla="*/ 282223 h 1453558"/>
                <a:gd name="connsiteX55" fmla="*/ 5263444 w 5813785"/>
                <a:gd name="connsiteY55" fmla="*/ 239889 h 1453558"/>
                <a:gd name="connsiteX56" fmla="*/ 5291667 w 5813785"/>
                <a:gd name="connsiteY56" fmla="*/ 211667 h 1453558"/>
                <a:gd name="connsiteX57" fmla="*/ 5376333 w 5813785"/>
                <a:gd name="connsiteY57" fmla="*/ 225778 h 1453558"/>
                <a:gd name="connsiteX58" fmla="*/ 5503333 w 5813785"/>
                <a:gd name="connsiteY58" fmla="*/ 324556 h 1453558"/>
                <a:gd name="connsiteX59" fmla="*/ 5559778 w 5813785"/>
                <a:gd name="connsiteY59" fmla="*/ 352778 h 1453558"/>
                <a:gd name="connsiteX60" fmla="*/ 5757333 w 5813785"/>
                <a:gd name="connsiteY60" fmla="*/ 338667 h 1453558"/>
                <a:gd name="connsiteX61" fmla="*/ 5785555 w 5813785"/>
                <a:gd name="connsiteY61" fmla="*/ 395111 h 1453558"/>
                <a:gd name="connsiteX62" fmla="*/ 5672667 w 5813785"/>
                <a:gd name="connsiteY62" fmla="*/ 479778 h 1453558"/>
                <a:gd name="connsiteX63" fmla="*/ 5644444 w 5813785"/>
                <a:gd name="connsiteY63" fmla="*/ 508000 h 1453558"/>
                <a:gd name="connsiteX64" fmla="*/ 5616222 w 5813785"/>
                <a:gd name="connsiteY64" fmla="*/ 606778 h 1453558"/>
                <a:gd name="connsiteX65" fmla="*/ 5588000 w 5813785"/>
                <a:gd name="connsiteY65" fmla="*/ 649111 h 1453558"/>
                <a:gd name="connsiteX66" fmla="*/ 5573889 w 5813785"/>
                <a:gd name="connsiteY66" fmla="*/ 733778 h 1453558"/>
                <a:gd name="connsiteX67" fmla="*/ 5559778 w 5813785"/>
                <a:gd name="connsiteY67" fmla="*/ 776111 h 1453558"/>
                <a:gd name="connsiteX68" fmla="*/ 5531555 w 5813785"/>
                <a:gd name="connsiteY68" fmla="*/ 903111 h 1453558"/>
                <a:gd name="connsiteX69" fmla="*/ 5503333 w 5813785"/>
                <a:gd name="connsiteY69" fmla="*/ 931334 h 1453558"/>
                <a:gd name="connsiteX70" fmla="*/ 5446889 w 5813785"/>
                <a:gd name="connsiteY70" fmla="*/ 1016000 h 1453558"/>
                <a:gd name="connsiteX71" fmla="*/ 5362222 w 5813785"/>
                <a:gd name="connsiteY71" fmla="*/ 1044223 h 1453558"/>
                <a:gd name="connsiteX72" fmla="*/ 5080000 w 5813785"/>
                <a:gd name="connsiteY72" fmla="*/ 1016000 h 1453558"/>
                <a:gd name="connsiteX73" fmla="*/ 5023555 w 5813785"/>
                <a:gd name="connsiteY73" fmla="*/ 987778 h 1453558"/>
                <a:gd name="connsiteX74" fmla="*/ 4953000 w 5813785"/>
                <a:gd name="connsiteY74" fmla="*/ 973667 h 1453558"/>
                <a:gd name="connsiteX75" fmla="*/ 4811889 w 5813785"/>
                <a:gd name="connsiteY75" fmla="*/ 973667 h 1453558"/>
                <a:gd name="connsiteX76" fmla="*/ 4769555 w 5813785"/>
                <a:gd name="connsiteY76" fmla="*/ 945445 h 1453558"/>
                <a:gd name="connsiteX77" fmla="*/ 4699000 w 5813785"/>
                <a:gd name="connsiteY77" fmla="*/ 959556 h 1453558"/>
                <a:gd name="connsiteX78" fmla="*/ 4656667 w 5813785"/>
                <a:gd name="connsiteY78" fmla="*/ 987778 h 1453558"/>
                <a:gd name="connsiteX79" fmla="*/ 4529667 w 5813785"/>
                <a:gd name="connsiteY79" fmla="*/ 973667 h 1453558"/>
                <a:gd name="connsiteX80" fmla="*/ 4501444 w 5813785"/>
                <a:gd name="connsiteY80" fmla="*/ 945445 h 1453558"/>
                <a:gd name="connsiteX81" fmla="*/ 4445000 w 5813785"/>
                <a:gd name="connsiteY81" fmla="*/ 860778 h 1453558"/>
                <a:gd name="connsiteX82" fmla="*/ 4473222 w 5813785"/>
                <a:gd name="connsiteY82" fmla="*/ 776111 h 1453558"/>
                <a:gd name="connsiteX83" fmla="*/ 4529667 w 5813785"/>
                <a:gd name="connsiteY83" fmla="*/ 705556 h 1453558"/>
                <a:gd name="connsiteX84" fmla="*/ 4515555 w 5813785"/>
                <a:gd name="connsiteY84" fmla="*/ 635000 h 1453558"/>
                <a:gd name="connsiteX85" fmla="*/ 4445000 w 5813785"/>
                <a:gd name="connsiteY85" fmla="*/ 550334 h 1453558"/>
                <a:gd name="connsiteX86" fmla="*/ 4360333 w 5813785"/>
                <a:gd name="connsiteY86" fmla="*/ 522111 h 1453558"/>
                <a:gd name="connsiteX87" fmla="*/ 4219222 w 5813785"/>
                <a:gd name="connsiteY87" fmla="*/ 578556 h 1453558"/>
                <a:gd name="connsiteX88" fmla="*/ 4205111 w 5813785"/>
                <a:gd name="connsiteY88" fmla="*/ 620889 h 1453558"/>
                <a:gd name="connsiteX89" fmla="*/ 4191000 w 5813785"/>
                <a:gd name="connsiteY89" fmla="*/ 973667 h 1453558"/>
                <a:gd name="connsiteX90" fmla="*/ 4176889 w 5813785"/>
                <a:gd name="connsiteY90" fmla="*/ 1016000 h 1453558"/>
                <a:gd name="connsiteX91" fmla="*/ 4120444 w 5813785"/>
                <a:gd name="connsiteY91" fmla="*/ 1072445 h 1453558"/>
                <a:gd name="connsiteX92" fmla="*/ 3922889 w 5813785"/>
                <a:gd name="connsiteY92" fmla="*/ 1100667 h 1453558"/>
                <a:gd name="connsiteX93" fmla="*/ 3725333 w 5813785"/>
                <a:gd name="connsiteY93" fmla="*/ 1100667 h 1453558"/>
                <a:gd name="connsiteX94" fmla="*/ 3683000 w 5813785"/>
                <a:gd name="connsiteY94" fmla="*/ 1072445 h 1453558"/>
                <a:gd name="connsiteX95" fmla="*/ 3598333 w 5813785"/>
                <a:gd name="connsiteY95" fmla="*/ 917223 h 1453558"/>
                <a:gd name="connsiteX96" fmla="*/ 3570111 w 5813785"/>
                <a:gd name="connsiteY96" fmla="*/ 818445 h 1453558"/>
                <a:gd name="connsiteX97" fmla="*/ 3541889 w 5813785"/>
                <a:gd name="connsiteY97" fmla="*/ 776111 h 1453558"/>
                <a:gd name="connsiteX98" fmla="*/ 3485444 w 5813785"/>
                <a:gd name="connsiteY98" fmla="*/ 747889 h 1453558"/>
                <a:gd name="connsiteX99" fmla="*/ 3400778 w 5813785"/>
                <a:gd name="connsiteY99" fmla="*/ 719667 h 1453558"/>
                <a:gd name="connsiteX100" fmla="*/ 3372555 w 5813785"/>
                <a:gd name="connsiteY100" fmla="*/ 691445 h 1453558"/>
                <a:gd name="connsiteX101" fmla="*/ 3287889 w 5813785"/>
                <a:gd name="connsiteY101" fmla="*/ 663223 h 1453558"/>
                <a:gd name="connsiteX102" fmla="*/ 3019778 w 5813785"/>
                <a:gd name="connsiteY102" fmla="*/ 635000 h 1453558"/>
                <a:gd name="connsiteX103" fmla="*/ 2963333 w 5813785"/>
                <a:gd name="connsiteY103" fmla="*/ 620889 h 1453558"/>
                <a:gd name="connsiteX104" fmla="*/ 2864555 w 5813785"/>
                <a:gd name="connsiteY104" fmla="*/ 592667 h 1453558"/>
                <a:gd name="connsiteX105" fmla="*/ 2243667 w 5813785"/>
                <a:gd name="connsiteY105" fmla="*/ 620889 h 1453558"/>
                <a:gd name="connsiteX106" fmla="*/ 2017889 w 5813785"/>
                <a:gd name="connsiteY106" fmla="*/ 635000 h 1453558"/>
                <a:gd name="connsiteX107" fmla="*/ 1905000 w 5813785"/>
                <a:gd name="connsiteY107" fmla="*/ 649111 h 1453558"/>
                <a:gd name="connsiteX108" fmla="*/ 1636889 w 5813785"/>
                <a:gd name="connsiteY108" fmla="*/ 677334 h 1453558"/>
                <a:gd name="connsiteX109" fmla="*/ 1524000 w 5813785"/>
                <a:gd name="connsiteY109" fmla="*/ 776111 h 1453558"/>
                <a:gd name="connsiteX110" fmla="*/ 1467555 w 5813785"/>
                <a:gd name="connsiteY110" fmla="*/ 832556 h 1453558"/>
                <a:gd name="connsiteX111" fmla="*/ 1382889 w 5813785"/>
                <a:gd name="connsiteY111" fmla="*/ 860778 h 1453558"/>
                <a:gd name="connsiteX112" fmla="*/ 1340555 w 5813785"/>
                <a:gd name="connsiteY112" fmla="*/ 959556 h 1453558"/>
                <a:gd name="connsiteX113" fmla="*/ 1312333 w 5813785"/>
                <a:gd name="connsiteY113" fmla="*/ 1072445 h 1453558"/>
                <a:gd name="connsiteX114" fmla="*/ 1298222 w 5813785"/>
                <a:gd name="connsiteY114" fmla="*/ 1114778 h 1453558"/>
                <a:gd name="connsiteX115" fmla="*/ 1255889 w 5813785"/>
                <a:gd name="connsiteY115" fmla="*/ 1128889 h 1453558"/>
                <a:gd name="connsiteX116" fmla="*/ 1227667 w 5813785"/>
                <a:gd name="connsiteY116" fmla="*/ 1227667 h 1453558"/>
                <a:gd name="connsiteX117" fmla="*/ 1185333 w 5813785"/>
                <a:gd name="connsiteY117" fmla="*/ 1255889 h 1453558"/>
                <a:gd name="connsiteX118" fmla="*/ 1114778 w 5813785"/>
                <a:gd name="connsiteY118" fmla="*/ 1354667 h 1453558"/>
                <a:gd name="connsiteX119" fmla="*/ 1072444 w 5813785"/>
                <a:gd name="connsiteY119" fmla="*/ 1368778 h 1453558"/>
                <a:gd name="connsiteX120" fmla="*/ 127000 w 5813785"/>
                <a:gd name="connsiteY120" fmla="*/ 1397000 h 1453558"/>
                <a:gd name="connsiteX121" fmla="*/ 22290 w 5813785"/>
                <a:gd name="connsiteY121" fmla="*/ 1382889 h 1453558"/>
                <a:gd name="connsiteX122" fmla="*/ 0 w 5813785"/>
                <a:gd name="connsiteY122" fmla="*/ 479778 h 14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813785" h="1453558">
                  <a:moveTo>
                    <a:pt x="0" y="479778"/>
                  </a:moveTo>
                  <a:lnTo>
                    <a:pt x="0" y="479778"/>
                  </a:lnTo>
                  <a:cubicBezTo>
                    <a:pt x="65852" y="493889"/>
                    <a:pt x="130278" y="519053"/>
                    <a:pt x="197555" y="522111"/>
                  </a:cubicBezTo>
                  <a:cubicBezTo>
                    <a:pt x="236303" y="523872"/>
                    <a:pt x="272321" y="501037"/>
                    <a:pt x="310444" y="493889"/>
                  </a:cubicBezTo>
                  <a:cubicBezTo>
                    <a:pt x="347717" y="486900"/>
                    <a:pt x="385703" y="484482"/>
                    <a:pt x="423333" y="479778"/>
                  </a:cubicBezTo>
                  <a:cubicBezTo>
                    <a:pt x="538774" y="441298"/>
                    <a:pt x="521774" y="441232"/>
                    <a:pt x="733778" y="479778"/>
                  </a:cubicBezTo>
                  <a:cubicBezTo>
                    <a:pt x="753412" y="483348"/>
                    <a:pt x="762000" y="508000"/>
                    <a:pt x="776111" y="522111"/>
                  </a:cubicBezTo>
                  <a:cubicBezTo>
                    <a:pt x="780815" y="536222"/>
                    <a:pt x="778118" y="555799"/>
                    <a:pt x="790222" y="564445"/>
                  </a:cubicBezTo>
                  <a:cubicBezTo>
                    <a:pt x="814430" y="581736"/>
                    <a:pt x="874889" y="592667"/>
                    <a:pt x="874889" y="592667"/>
                  </a:cubicBezTo>
                  <a:cubicBezTo>
                    <a:pt x="896292" y="606936"/>
                    <a:pt x="930344" y="635000"/>
                    <a:pt x="959555" y="635000"/>
                  </a:cubicBezTo>
                  <a:cubicBezTo>
                    <a:pt x="983539" y="635000"/>
                    <a:pt x="1006592" y="625593"/>
                    <a:pt x="1030111" y="620889"/>
                  </a:cubicBezTo>
                  <a:cubicBezTo>
                    <a:pt x="1044222" y="611482"/>
                    <a:pt x="1061850" y="605910"/>
                    <a:pt x="1072444" y="592667"/>
                  </a:cubicBezTo>
                  <a:cubicBezTo>
                    <a:pt x="1081736" y="581052"/>
                    <a:pt x="1082469" y="564636"/>
                    <a:pt x="1086555" y="550334"/>
                  </a:cubicBezTo>
                  <a:cubicBezTo>
                    <a:pt x="1091883" y="531686"/>
                    <a:pt x="1088552" y="509033"/>
                    <a:pt x="1100667" y="493889"/>
                  </a:cubicBezTo>
                  <a:cubicBezTo>
                    <a:pt x="1109959" y="482274"/>
                    <a:pt x="1128889" y="484482"/>
                    <a:pt x="1143000" y="479778"/>
                  </a:cubicBezTo>
                  <a:cubicBezTo>
                    <a:pt x="1152407" y="465667"/>
                    <a:pt x="1157111" y="446852"/>
                    <a:pt x="1171222" y="437445"/>
                  </a:cubicBezTo>
                  <a:cubicBezTo>
                    <a:pt x="1187359" y="426687"/>
                    <a:pt x="1209091" y="428907"/>
                    <a:pt x="1227667" y="423334"/>
                  </a:cubicBezTo>
                  <a:cubicBezTo>
                    <a:pt x="1256161" y="414786"/>
                    <a:pt x="1284111" y="404518"/>
                    <a:pt x="1312333" y="395111"/>
                  </a:cubicBezTo>
                  <a:lnTo>
                    <a:pt x="1354667" y="381000"/>
                  </a:lnTo>
                  <a:cubicBezTo>
                    <a:pt x="1476963" y="385704"/>
                    <a:pt x="1599776" y="382933"/>
                    <a:pt x="1721555" y="395111"/>
                  </a:cubicBezTo>
                  <a:cubicBezTo>
                    <a:pt x="1935007" y="416457"/>
                    <a:pt x="1513753" y="482057"/>
                    <a:pt x="1905000" y="395111"/>
                  </a:cubicBezTo>
                  <a:cubicBezTo>
                    <a:pt x="1919111" y="385704"/>
                    <a:pt x="1931835" y="373777"/>
                    <a:pt x="1947333" y="366889"/>
                  </a:cubicBezTo>
                  <a:cubicBezTo>
                    <a:pt x="1974518" y="354807"/>
                    <a:pt x="2003778" y="348074"/>
                    <a:pt x="2032000" y="338667"/>
                  </a:cubicBezTo>
                  <a:lnTo>
                    <a:pt x="2074333" y="324556"/>
                  </a:lnTo>
                  <a:cubicBezTo>
                    <a:pt x="2088444" y="319852"/>
                    <a:pt x="2103363" y="317097"/>
                    <a:pt x="2116667" y="310445"/>
                  </a:cubicBezTo>
                  <a:lnTo>
                    <a:pt x="2173111" y="282223"/>
                  </a:lnTo>
                  <a:cubicBezTo>
                    <a:pt x="2177815" y="268112"/>
                    <a:pt x="2175607" y="249181"/>
                    <a:pt x="2187222" y="239889"/>
                  </a:cubicBezTo>
                  <a:cubicBezTo>
                    <a:pt x="2202366" y="227774"/>
                    <a:pt x="2224380" y="227808"/>
                    <a:pt x="2243667" y="225778"/>
                  </a:cubicBezTo>
                  <a:cubicBezTo>
                    <a:pt x="2313990" y="218376"/>
                    <a:pt x="2384778" y="216371"/>
                    <a:pt x="2455333" y="211667"/>
                  </a:cubicBezTo>
                  <a:cubicBezTo>
                    <a:pt x="2478852" y="197556"/>
                    <a:pt x="2502631" y="183870"/>
                    <a:pt x="2525889" y="169334"/>
                  </a:cubicBezTo>
                  <a:cubicBezTo>
                    <a:pt x="2540271" y="160345"/>
                    <a:pt x="2552724" y="147999"/>
                    <a:pt x="2568222" y="141111"/>
                  </a:cubicBezTo>
                  <a:cubicBezTo>
                    <a:pt x="2689701" y="87120"/>
                    <a:pt x="2767850" y="106838"/>
                    <a:pt x="2921000" y="98778"/>
                  </a:cubicBezTo>
                  <a:cubicBezTo>
                    <a:pt x="2939815" y="94074"/>
                    <a:pt x="2963731" y="98380"/>
                    <a:pt x="2977444" y="84667"/>
                  </a:cubicBezTo>
                  <a:cubicBezTo>
                    <a:pt x="2991157" y="70954"/>
                    <a:pt x="2975418" y="38981"/>
                    <a:pt x="2991555" y="28223"/>
                  </a:cubicBezTo>
                  <a:cubicBezTo>
                    <a:pt x="3023828" y="6707"/>
                    <a:pt x="3104444" y="0"/>
                    <a:pt x="3104444" y="0"/>
                  </a:cubicBezTo>
                  <a:cubicBezTo>
                    <a:pt x="3272661" y="7314"/>
                    <a:pt x="3355416" y="-10786"/>
                    <a:pt x="3485444" y="28223"/>
                  </a:cubicBezTo>
                  <a:cubicBezTo>
                    <a:pt x="3485461" y="28228"/>
                    <a:pt x="3591269" y="63498"/>
                    <a:pt x="3612444" y="70556"/>
                  </a:cubicBezTo>
                  <a:lnTo>
                    <a:pt x="3654778" y="84667"/>
                  </a:lnTo>
                  <a:cubicBezTo>
                    <a:pt x="3668889" y="94074"/>
                    <a:pt x="3681022" y="107526"/>
                    <a:pt x="3697111" y="112889"/>
                  </a:cubicBezTo>
                  <a:cubicBezTo>
                    <a:pt x="3724254" y="121937"/>
                    <a:pt x="3753483" y="122756"/>
                    <a:pt x="3781778" y="127000"/>
                  </a:cubicBezTo>
                  <a:lnTo>
                    <a:pt x="3979333" y="155223"/>
                  </a:lnTo>
                  <a:cubicBezTo>
                    <a:pt x="4029266" y="188511"/>
                    <a:pt x="4032487" y="186661"/>
                    <a:pt x="4078111" y="239889"/>
                  </a:cubicBezTo>
                  <a:cubicBezTo>
                    <a:pt x="4089148" y="252766"/>
                    <a:pt x="4092222" y="272815"/>
                    <a:pt x="4106333" y="282223"/>
                  </a:cubicBezTo>
                  <a:cubicBezTo>
                    <a:pt x="4122470" y="292981"/>
                    <a:pt x="4144202" y="290761"/>
                    <a:pt x="4162778" y="296334"/>
                  </a:cubicBezTo>
                  <a:cubicBezTo>
                    <a:pt x="4191272" y="304882"/>
                    <a:pt x="4219222" y="315149"/>
                    <a:pt x="4247444" y="324556"/>
                  </a:cubicBezTo>
                  <a:cubicBezTo>
                    <a:pt x="4261555" y="329260"/>
                    <a:pt x="4275967" y="333143"/>
                    <a:pt x="4289778" y="338667"/>
                  </a:cubicBezTo>
                  <a:lnTo>
                    <a:pt x="4360333" y="366889"/>
                  </a:lnTo>
                  <a:cubicBezTo>
                    <a:pt x="4496740" y="362185"/>
                    <a:pt x="4633332" y="361292"/>
                    <a:pt x="4769555" y="352778"/>
                  </a:cubicBezTo>
                  <a:cubicBezTo>
                    <a:pt x="4784401" y="351850"/>
                    <a:pt x="4803243" y="350771"/>
                    <a:pt x="4811889" y="338667"/>
                  </a:cubicBezTo>
                  <a:cubicBezTo>
                    <a:pt x="4918753" y="189058"/>
                    <a:pt x="4773584" y="298352"/>
                    <a:pt x="4882444" y="225778"/>
                  </a:cubicBezTo>
                  <a:cubicBezTo>
                    <a:pt x="4905963" y="230482"/>
                    <a:pt x="4932176" y="227989"/>
                    <a:pt x="4953000" y="239889"/>
                  </a:cubicBezTo>
                  <a:cubicBezTo>
                    <a:pt x="4967725" y="248303"/>
                    <a:pt x="4966840" y="273234"/>
                    <a:pt x="4981222" y="282223"/>
                  </a:cubicBezTo>
                  <a:cubicBezTo>
                    <a:pt x="5006449" y="297990"/>
                    <a:pt x="5065889" y="310445"/>
                    <a:pt x="5065889" y="310445"/>
                  </a:cubicBezTo>
                  <a:cubicBezTo>
                    <a:pt x="5112926" y="305741"/>
                    <a:pt x="5160278" y="303522"/>
                    <a:pt x="5207000" y="296334"/>
                  </a:cubicBezTo>
                  <a:cubicBezTo>
                    <a:pt x="5221701" y="294072"/>
                    <a:pt x="5238815" y="292741"/>
                    <a:pt x="5249333" y="282223"/>
                  </a:cubicBezTo>
                  <a:cubicBezTo>
                    <a:pt x="5259851" y="271705"/>
                    <a:pt x="5255791" y="252644"/>
                    <a:pt x="5263444" y="239889"/>
                  </a:cubicBezTo>
                  <a:cubicBezTo>
                    <a:pt x="5270289" y="228481"/>
                    <a:pt x="5282259" y="221074"/>
                    <a:pt x="5291667" y="211667"/>
                  </a:cubicBezTo>
                  <a:cubicBezTo>
                    <a:pt x="5319889" y="216371"/>
                    <a:pt x="5351088" y="212314"/>
                    <a:pt x="5376333" y="225778"/>
                  </a:cubicBezTo>
                  <a:cubicBezTo>
                    <a:pt x="5423654" y="251016"/>
                    <a:pt x="5455364" y="300572"/>
                    <a:pt x="5503333" y="324556"/>
                  </a:cubicBezTo>
                  <a:lnTo>
                    <a:pt x="5559778" y="352778"/>
                  </a:lnTo>
                  <a:cubicBezTo>
                    <a:pt x="5625630" y="348074"/>
                    <a:pt x="5691314" y="338667"/>
                    <a:pt x="5757333" y="338667"/>
                  </a:cubicBezTo>
                  <a:cubicBezTo>
                    <a:pt x="5835897" y="338667"/>
                    <a:pt x="5819582" y="352578"/>
                    <a:pt x="5785555" y="395111"/>
                  </a:cubicBezTo>
                  <a:cubicBezTo>
                    <a:pt x="5735483" y="457700"/>
                    <a:pt x="5762962" y="389486"/>
                    <a:pt x="5672667" y="479778"/>
                  </a:cubicBezTo>
                  <a:lnTo>
                    <a:pt x="5644444" y="508000"/>
                  </a:lnTo>
                  <a:cubicBezTo>
                    <a:pt x="5639923" y="526086"/>
                    <a:pt x="5626344" y="586533"/>
                    <a:pt x="5616222" y="606778"/>
                  </a:cubicBezTo>
                  <a:cubicBezTo>
                    <a:pt x="5608638" y="621947"/>
                    <a:pt x="5597407" y="635000"/>
                    <a:pt x="5588000" y="649111"/>
                  </a:cubicBezTo>
                  <a:cubicBezTo>
                    <a:pt x="5583296" y="677333"/>
                    <a:pt x="5580096" y="705848"/>
                    <a:pt x="5573889" y="733778"/>
                  </a:cubicBezTo>
                  <a:cubicBezTo>
                    <a:pt x="5570662" y="748298"/>
                    <a:pt x="5563005" y="761591"/>
                    <a:pt x="5559778" y="776111"/>
                  </a:cubicBezTo>
                  <a:cubicBezTo>
                    <a:pt x="5555418" y="795732"/>
                    <a:pt x="5548375" y="875078"/>
                    <a:pt x="5531555" y="903111"/>
                  </a:cubicBezTo>
                  <a:cubicBezTo>
                    <a:pt x="5524710" y="914519"/>
                    <a:pt x="5512740" y="921926"/>
                    <a:pt x="5503333" y="931334"/>
                  </a:cubicBezTo>
                  <a:cubicBezTo>
                    <a:pt x="5490074" y="971112"/>
                    <a:pt x="5490131" y="991977"/>
                    <a:pt x="5446889" y="1016000"/>
                  </a:cubicBezTo>
                  <a:cubicBezTo>
                    <a:pt x="5420884" y="1030447"/>
                    <a:pt x="5362222" y="1044223"/>
                    <a:pt x="5362222" y="1044223"/>
                  </a:cubicBezTo>
                  <a:cubicBezTo>
                    <a:pt x="5268148" y="1034815"/>
                    <a:pt x="5173257" y="1031543"/>
                    <a:pt x="5080000" y="1016000"/>
                  </a:cubicBezTo>
                  <a:cubicBezTo>
                    <a:pt x="5059250" y="1012542"/>
                    <a:pt x="5043511" y="994430"/>
                    <a:pt x="5023555" y="987778"/>
                  </a:cubicBezTo>
                  <a:cubicBezTo>
                    <a:pt x="5000802" y="980194"/>
                    <a:pt x="4976518" y="978371"/>
                    <a:pt x="4953000" y="973667"/>
                  </a:cubicBezTo>
                  <a:cubicBezTo>
                    <a:pt x="4882330" y="983763"/>
                    <a:pt x="4866620" y="1001032"/>
                    <a:pt x="4811889" y="973667"/>
                  </a:cubicBezTo>
                  <a:cubicBezTo>
                    <a:pt x="4796720" y="966083"/>
                    <a:pt x="4783666" y="954852"/>
                    <a:pt x="4769555" y="945445"/>
                  </a:cubicBezTo>
                  <a:cubicBezTo>
                    <a:pt x="4746037" y="950149"/>
                    <a:pt x="4721457" y="951135"/>
                    <a:pt x="4699000" y="959556"/>
                  </a:cubicBezTo>
                  <a:cubicBezTo>
                    <a:pt x="4683121" y="965511"/>
                    <a:pt x="4673568" y="986370"/>
                    <a:pt x="4656667" y="987778"/>
                  </a:cubicBezTo>
                  <a:cubicBezTo>
                    <a:pt x="4614220" y="991315"/>
                    <a:pt x="4572000" y="978371"/>
                    <a:pt x="4529667" y="973667"/>
                  </a:cubicBezTo>
                  <a:cubicBezTo>
                    <a:pt x="4520259" y="964260"/>
                    <a:pt x="4509427" y="956088"/>
                    <a:pt x="4501444" y="945445"/>
                  </a:cubicBezTo>
                  <a:cubicBezTo>
                    <a:pt x="4481093" y="918310"/>
                    <a:pt x="4445000" y="860778"/>
                    <a:pt x="4445000" y="860778"/>
                  </a:cubicBezTo>
                  <a:cubicBezTo>
                    <a:pt x="4454407" y="832556"/>
                    <a:pt x="4457455" y="801338"/>
                    <a:pt x="4473222" y="776111"/>
                  </a:cubicBezTo>
                  <a:cubicBezTo>
                    <a:pt x="4564411" y="630208"/>
                    <a:pt x="4478197" y="859955"/>
                    <a:pt x="4529667" y="705556"/>
                  </a:cubicBezTo>
                  <a:cubicBezTo>
                    <a:pt x="4524963" y="682037"/>
                    <a:pt x="4523977" y="657457"/>
                    <a:pt x="4515555" y="635000"/>
                  </a:cubicBezTo>
                  <a:cubicBezTo>
                    <a:pt x="4507696" y="614044"/>
                    <a:pt x="4462338" y="559966"/>
                    <a:pt x="4445000" y="550334"/>
                  </a:cubicBezTo>
                  <a:cubicBezTo>
                    <a:pt x="4418995" y="535887"/>
                    <a:pt x="4360333" y="522111"/>
                    <a:pt x="4360333" y="522111"/>
                  </a:cubicBezTo>
                  <a:cubicBezTo>
                    <a:pt x="4282236" y="533268"/>
                    <a:pt x="4260812" y="516171"/>
                    <a:pt x="4219222" y="578556"/>
                  </a:cubicBezTo>
                  <a:cubicBezTo>
                    <a:pt x="4210971" y="590932"/>
                    <a:pt x="4209815" y="606778"/>
                    <a:pt x="4205111" y="620889"/>
                  </a:cubicBezTo>
                  <a:cubicBezTo>
                    <a:pt x="4200407" y="738482"/>
                    <a:pt x="4199385" y="856279"/>
                    <a:pt x="4191000" y="973667"/>
                  </a:cubicBezTo>
                  <a:cubicBezTo>
                    <a:pt x="4189940" y="988504"/>
                    <a:pt x="4185535" y="1003896"/>
                    <a:pt x="4176889" y="1016000"/>
                  </a:cubicBezTo>
                  <a:cubicBezTo>
                    <a:pt x="4161423" y="1037652"/>
                    <a:pt x="4145687" y="1064031"/>
                    <a:pt x="4120444" y="1072445"/>
                  </a:cubicBezTo>
                  <a:cubicBezTo>
                    <a:pt x="4028823" y="1102985"/>
                    <a:pt x="4092924" y="1085209"/>
                    <a:pt x="3922889" y="1100667"/>
                  </a:cubicBezTo>
                  <a:cubicBezTo>
                    <a:pt x="3842235" y="1127551"/>
                    <a:pt x="3857060" y="1128894"/>
                    <a:pt x="3725333" y="1100667"/>
                  </a:cubicBezTo>
                  <a:cubicBezTo>
                    <a:pt x="3708750" y="1097114"/>
                    <a:pt x="3697111" y="1081852"/>
                    <a:pt x="3683000" y="1072445"/>
                  </a:cubicBezTo>
                  <a:cubicBezTo>
                    <a:pt x="3630725" y="994033"/>
                    <a:pt x="3625545" y="998861"/>
                    <a:pt x="3598333" y="917223"/>
                  </a:cubicBezTo>
                  <a:cubicBezTo>
                    <a:pt x="3589290" y="890093"/>
                    <a:pt x="3583701" y="845626"/>
                    <a:pt x="3570111" y="818445"/>
                  </a:cubicBezTo>
                  <a:cubicBezTo>
                    <a:pt x="3562527" y="803276"/>
                    <a:pt x="3554918" y="786968"/>
                    <a:pt x="3541889" y="776111"/>
                  </a:cubicBezTo>
                  <a:cubicBezTo>
                    <a:pt x="3525729" y="762644"/>
                    <a:pt x="3504975" y="755701"/>
                    <a:pt x="3485444" y="747889"/>
                  </a:cubicBezTo>
                  <a:cubicBezTo>
                    <a:pt x="3457823" y="736841"/>
                    <a:pt x="3400778" y="719667"/>
                    <a:pt x="3400778" y="719667"/>
                  </a:cubicBezTo>
                  <a:cubicBezTo>
                    <a:pt x="3391370" y="710260"/>
                    <a:pt x="3384455" y="697395"/>
                    <a:pt x="3372555" y="691445"/>
                  </a:cubicBezTo>
                  <a:cubicBezTo>
                    <a:pt x="3345947" y="678141"/>
                    <a:pt x="3316111" y="672630"/>
                    <a:pt x="3287889" y="663223"/>
                  </a:cubicBezTo>
                  <a:cubicBezTo>
                    <a:pt x="3174015" y="625264"/>
                    <a:pt x="3260423" y="650040"/>
                    <a:pt x="3019778" y="635000"/>
                  </a:cubicBezTo>
                  <a:cubicBezTo>
                    <a:pt x="3000963" y="630296"/>
                    <a:pt x="2982044" y="625992"/>
                    <a:pt x="2963333" y="620889"/>
                  </a:cubicBezTo>
                  <a:cubicBezTo>
                    <a:pt x="2930296" y="611879"/>
                    <a:pt x="2898799" y="592667"/>
                    <a:pt x="2864555" y="592667"/>
                  </a:cubicBezTo>
                  <a:cubicBezTo>
                    <a:pt x="2657379" y="592667"/>
                    <a:pt x="2450585" y="610543"/>
                    <a:pt x="2243667" y="620889"/>
                  </a:cubicBezTo>
                  <a:cubicBezTo>
                    <a:pt x="2168355" y="624655"/>
                    <a:pt x="2093035" y="628738"/>
                    <a:pt x="2017889" y="635000"/>
                  </a:cubicBezTo>
                  <a:cubicBezTo>
                    <a:pt x="1980097" y="638149"/>
                    <a:pt x="1942691" y="644923"/>
                    <a:pt x="1905000" y="649111"/>
                  </a:cubicBezTo>
                  <a:lnTo>
                    <a:pt x="1636889" y="677334"/>
                  </a:lnTo>
                  <a:cubicBezTo>
                    <a:pt x="1475395" y="784995"/>
                    <a:pt x="1602395" y="684651"/>
                    <a:pt x="1524000" y="776111"/>
                  </a:cubicBezTo>
                  <a:cubicBezTo>
                    <a:pt x="1506683" y="796314"/>
                    <a:pt x="1492798" y="824142"/>
                    <a:pt x="1467555" y="832556"/>
                  </a:cubicBezTo>
                  <a:lnTo>
                    <a:pt x="1382889" y="860778"/>
                  </a:lnTo>
                  <a:cubicBezTo>
                    <a:pt x="1359765" y="907028"/>
                    <a:pt x="1353011" y="913884"/>
                    <a:pt x="1340555" y="959556"/>
                  </a:cubicBezTo>
                  <a:cubicBezTo>
                    <a:pt x="1330349" y="996977"/>
                    <a:pt x="1324599" y="1035648"/>
                    <a:pt x="1312333" y="1072445"/>
                  </a:cubicBezTo>
                  <a:cubicBezTo>
                    <a:pt x="1307629" y="1086556"/>
                    <a:pt x="1308740" y="1104260"/>
                    <a:pt x="1298222" y="1114778"/>
                  </a:cubicBezTo>
                  <a:cubicBezTo>
                    <a:pt x="1287704" y="1125296"/>
                    <a:pt x="1270000" y="1124185"/>
                    <a:pt x="1255889" y="1128889"/>
                  </a:cubicBezTo>
                  <a:cubicBezTo>
                    <a:pt x="1254967" y="1132576"/>
                    <a:pt x="1235029" y="1218465"/>
                    <a:pt x="1227667" y="1227667"/>
                  </a:cubicBezTo>
                  <a:cubicBezTo>
                    <a:pt x="1217072" y="1240910"/>
                    <a:pt x="1199444" y="1246482"/>
                    <a:pt x="1185333" y="1255889"/>
                  </a:cubicBezTo>
                  <a:cubicBezTo>
                    <a:pt x="1163262" y="1300032"/>
                    <a:pt x="1157684" y="1326063"/>
                    <a:pt x="1114778" y="1354667"/>
                  </a:cubicBezTo>
                  <a:cubicBezTo>
                    <a:pt x="1102402" y="1362918"/>
                    <a:pt x="1087305" y="1368141"/>
                    <a:pt x="1072444" y="1368778"/>
                  </a:cubicBezTo>
                  <a:cubicBezTo>
                    <a:pt x="757445" y="1382278"/>
                    <a:pt x="442148" y="1387593"/>
                    <a:pt x="127000" y="1397000"/>
                  </a:cubicBezTo>
                  <a:cubicBezTo>
                    <a:pt x="79963" y="1392296"/>
                    <a:pt x="43457" y="1535759"/>
                    <a:pt x="22290" y="1382889"/>
                  </a:cubicBezTo>
                  <a:cubicBezTo>
                    <a:pt x="1123" y="1230019"/>
                    <a:pt x="3715" y="630296"/>
                    <a:pt x="0" y="479778"/>
                  </a:cubicBezTo>
                  <a:close/>
                </a:path>
              </a:pathLst>
            </a:custGeom>
            <a:solidFill>
              <a:srgbClr val="008000">
                <a:alpha val="53000"/>
              </a:srgb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3" name="Freeform 12"/>
            <p:cNvSpPr/>
            <p:nvPr/>
          </p:nvSpPr>
          <p:spPr>
            <a:xfrm>
              <a:off x="457200" y="4065549"/>
              <a:ext cx="3612444" cy="2302537"/>
            </a:xfrm>
            <a:custGeom>
              <a:avLst/>
              <a:gdLst>
                <a:gd name="connsiteX0" fmla="*/ 0 w 3612444"/>
                <a:gd name="connsiteY0" fmla="*/ 1890888 h 2329026"/>
                <a:gd name="connsiteX1" fmla="*/ 0 w 3612444"/>
                <a:gd name="connsiteY1" fmla="*/ 1890888 h 2329026"/>
                <a:gd name="connsiteX2" fmla="*/ 70555 w 3612444"/>
                <a:gd name="connsiteY2" fmla="*/ 1778000 h 2329026"/>
                <a:gd name="connsiteX3" fmla="*/ 112889 w 3612444"/>
                <a:gd name="connsiteY3" fmla="*/ 1763888 h 2329026"/>
                <a:gd name="connsiteX4" fmla="*/ 127000 w 3612444"/>
                <a:gd name="connsiteY4" fmla="*/ 1622777 h 2329026"/>
                <a:gd name="connsiteX5" fmla="*/ 155222 w 3612444"/>
                <a:gd name="connsiteY5" fmla="*/ 1580444 h 2329026"/>
                <a:gd name="connsiteX6" fmla="*/ 183444 w 3612444"/>
                <a:gd name="connsiteY6" fmla="*/ 1495777 h 2329026"/>
                <a:gd name="connsiteX7" fmla="*/ 197555 w 3612444"/>
                <a:gd name="connsiteY7" fmla="*/ 1382888 h 2329026"/>
                <a:gd name="connsiteX8" fmla="*/ 225778 w 3612444"/>
                <a:gd name="connsiteY8" fmla="*/ 1354666 h 2329026"/>
                <a:gd name="connsiteX9" fmla="*/ 254000 w 3612444"/>
                <a:gd name="connsiteY9" fmla="*/ 1199444 h 2329026"/>
                <a:gd name="connsiteX10" fmla="*/ 282222 w 3612444"/>
                <a:gd name="connsiteY10" fmla="*/ 1157111 h 2329026"/>
                <a:gd name="connsiteX11" fmla="*/ 338667 w 3612444"/>
                <a:gd name="connsiteY11" fmla="*/ 1100666 h 2329026"/>
                <a:gd name="connsiteX12" fmla="*/ 395111 w 3612444"/>
                <a:gd name="connsiteY12" fmla="*/ 1044222 h 2329026"/>
                <a:gd name="connsiteX13" fmla="*/ 409222 w 3612444"/>
                <a:gd name="connsiteY13" fmla="*/ 1001888 h 2329026"/>
                <a:gd name="connsiteX14" fmla="*/ 493889 w 3612444"/>
                <a:gd name="connsiteY14" fmla="*/ 973666 h 2329026"/>
                <a:gd name="connsiteX15" fmla="*/ 578555 w 3612444"/>
                <a:gd name="connsiteY15" fmla="*/ 945444 h 2329026"/>
                <a:gd name="connsiteX16" fmla="*/ 620889 w 3612444"/>
                <a:gd name="connsiteY16" fmla="*/ 931333 h 2329026"/>
                <a:gd name="connsiteX17" fmla="*/ 663222 w 3612444"/>
                <a:gd name="connsiteY17" fmla="*/ 889000 h 2329026"/>
                <a:gd name="connsiteX18" fmla="*/ 705555 w 3612444"/>
                <a:gd name="connsiteY18" fmla="*/ 860777 h 2329026"/>
                <a:gd name="connsiteX19" fmla="*/ 776111 w 3612444"/>
                <a:gd name="connsiteY19" fmla="*/ 790222 h 2329026"/>
                <a:gd name="connsiteX20" fmla="*/ 818444 w 3612444"/>
                <a:gd name="connsiteY20" fmla="*/ 705555 h 2329026"/>
                <a:gd name="connsiteX21" fmla="*/ 860778 w 3612444"/>
                <a:gd name="connsiteY21" fmla="*/ 592666 h 2329026"/>
                <a:gd name="connsiteX22" fmla="*/ 889000 w 3612444"/>
                <a:gd name="connsiteY22" fmla="*/ 508000 h 2329026"/>
                <a:gd name="connsiteX23" fmla="*/ 903111 w 3612444"/>
                <a:gd name="connsiteY23" fmla="*/ 451555 h 2329026"/>
                <a:gd name="connsiteX24" fmla="*/ 931333 w 3612444"/>
                <a:gd name="connsiteY24" fmla="*/ 409222 h 2329026"/>
                <a:gd name="connsiteX25" fmla="*/ 987778 w 3612444"/>
                <a:gd name="connsiteY25" fmla="*/ 282222 h 2329026"/>
                <a:gd name="connsiteX26" fmla="*/ 1072444 w 3612444"/>
                <a:gd name="connsiteY26" fmla="*/ 254000 h 2329026"/>
                <a:gd name="connsiteX27" fmla="*/ 1114778 w 3612444"/>
                <a:gd name="connsiteY27" fmla="*/ 239888 h 2329026"/>
                <a:gd name="connsiteX28" fmla="*/ 1241778 w 3612444"/>
                <a:gd name="connsiteY28" fmla="*/ 98777 h 2329026"/>
                <a:gd name="connsiteX29" fmla="*/ 1284111 w 3612444"/>
                <a:gd name="connsiteY29" fmla="*/ 56444 h 2329026"/>
                <a:gd name="connsiteX30" fmla="*/ 1382889 w 3612444"/>
                <a:gd name="connsiteY30" fmla="*/ 0 h 2329026"/>
                <a:gd name="connsiteX31" fmla="*/ 1467555 w 3612444"/>
                <a:gd name="connsiteY31" fmla="*/ 14111 h 2329026"/>
                <a:gd name="connsiteX32" fmla="*/ 1608667 w 3612444"/>
                <a:gd name="connsiteY32" fmla="*/ 28222 h 2329026"/>
                <a:gd name="connsiteX33" fmla="*/ 1707444 w 3612444"/>
                <a:gd name="connsiteY33" fmla="*/ 42333 h 2329026"/>
                <a:gd name="connsiteX34" fmla="*/ 2427111 w 3612444"/>
                <a:gd name="connsiteY34" fmla="*/ 70555 h 2329026"/>
                <a:gd name="connsiteX35" fmla="*/ 2540000 w 3612444"/>
                <a:gd name="connsiteY35" fmla="*/ 127000 h 2329026"/>
                <a:gd name="connsiteX36" fmla="*/ 2836333 w 3612444"/>
                <a:gd name="connsiteY36" fmla="*/ 183444 h 2329026"/>
                <a:gd name="connsiteX37" fmla="*/ 3005667 w 3612444"/>
                <a:gd name="connsiteY37" fmla="*/ 211666 h 2329026"/>
                <a:gd name="connsiteX38" fmla="*/ 3104444 w 3612444"/>
                <a:gd name="connsiteY38" fmla="*/ 282222 h 2329026"/>
                <a:gd name="connsiteX39" fmla="*/ 3132667 w 3612444"/>
                <a:gd name="connsiteY39" fmla="*/ 493888 h 2329026"/>
                <a:gd name="connsiteX40" fmla="*/ 3175000 w 3612444"/>
                <a:gd name="connsiteY40" fmla="*/ 578555 h 2329026"/>
                <a:gd name="connsiteX41" fmla="*/ 3189111 w 3612444"/>
                <a:gd name="connsiteY41" fmla="*/ 620888 h 2329026"/>
                <a:gd name="connsiteX42" fmla="*/ 3231444 w 3612444"/>
                <a:gd name="connsiteY42" fmla="*/ 747888 h 2329026"/>
                <a:gd name="connsiteX43" fmla="*/ 3302000 w 3612444"/>
                <a:gd name="connsiteY43" fmla="*/ 903111 h 2329026"/>
                <a:gd name="connsiteX44" fmla="*/ 3344333 w 3612444"/>
                <a:gd name="connsiteY44" fmla="*/ 917222 h 2329026"/>
                <a:gd name="connsiteX45" fmla="*/ 3386667 w 3612444"/>
                <a:gd name="connsiteY45" fmla="*/ 945444 h 2329026"/>
                <a:gd name="connsiteX46" fmla="*/ 3443111 w 3612444"/>
                <a:gd name="connsiteY46" fmla="*/ 959555 h 2329026"/>
                <a:gd name="connsiteX47" fmla="*/ 3485444 w 3612444"/>
                <a:gd name="connsiteY47" fmla="*/ 973666 h 2329026"/>
                <a:gd name="connsiteX48" fmla="*/ 3556000 w 3612444"/>
                <a:gd name="connsiteY48" fmla="*/ 1100666 h 2329026"/>
                <a:gd name="connsiteX49" fmla="*/ 3570111 w 3612444"/>
                <a:gd name="connsiteY49" fmla="*/ 1481666 h 2329026"/>
                <a:gd name="connsiteX50" fmla="*/ 3598333 w 3612444"/>
                <a:gd name="connsiteY50" fmla="*/ 1524000 h 2329026"/>
                <a:gd name="connsiteX51" fmla="*/ 3612444 w 3612444"/>
                <a:gd name="connsiteY51" fmla="*/ 1594555 h 2329026"/>
                <a:gd name="connsiteX52" fmla="*/ 3598333 w 3612444"/>
                <a:gd name="connsiteY52" fmla="*/ 1679222 h 2329026"/>
                <a:gd name="connsiteX53" fmla="*/ 3541889 w 3612444"/>
                <a:gd name="connsiteY53" fmla="*/ 1763888 h 2329026"/>
                <a:gd name="connsiteX54" fmla="*/ 3471333 w 3612444"/>
                <a:gd name="connsiteY54" fmla="*/ 1862666 h 2329026"/>
                <a:gd name="connsiteX55" fmla="*/ 3429000 w 3612444"/>
                <a:gd name="connsiteY55" fmla="*/ 1890888 h 2329026"/>
                <a:gd name="connsiteX56" fmla="*/ 3414889 w 3612444"/>
                <a:gd name="connsiteY56" fmla="*/ 1933222 h 2329026"/>
                <a:gd name="connsiteX57" fmla="*/ 3330222 w 3612444"/>
                <a:gd name="connsiteY57" fmla="*/ 1961444 h 2329026"/>
                <a:gd name="connsiteX58" fmla="*/ 3287889 w 3612444"/>
                <a:gd name="connsiteY58" fmla="*/ 1989666 h 2329026"/>
                <a:gd name="connsiteX59" fmla="*/ 3245555 w 3612444"/>
                <a:gd name="connsiteY59" fmla="*/ 2003777 h 2329026"/>
                <a:gd name="connsiteX60" fmla="*/ 3189111 w 3612444"/>
                <a:gd name="connsiteY60" fmla="*/ 2032000 h 2329026"/>
                <a:gd name="connsiteX61" fmla="*/ 3104444 w 3612444"/>
                <a:gd name="connsiteY61" fmla="*/ 2074333 h 2329026"/>
                <a:gd name="connsiteX62" fmla="*/ 3048000 w 3612444"/>
                <a:gd name="connsiteY62" fmla="*/ 2159000 h 2329026"/>
                <a:gd name="connsiteX63" fmla="*/ 2949222 w 3612444"/>
                <a:gd name="connsiteY63" fmla="*/ 2187222 h 2329026"/>
                <a:gd name="connsiteX64" fmla="*/ 2906889 w 3612444"/>
                <a:gd name="connsiteY64" fmla="*/ 2201333 h 2329026"/>
                <a:gd name="connsiteX65" fmla="*/ 2779889 w 3612444"/>
                <a:gd name="connsiteY65" fmla="*/ 2271888 h 2329026"/>
                <a:gd name="connsiteX66" fmla="*/ 2751667 w 3612444"/>
                <a:gd name="connsiteY66" fmla="*/ 2314222 h 2329026"/>
                <a:gd name="connsiteX67" fmla="*/ 2511778 w 3612444"/>
                <a:gd name="connsiteY67" fmla="*/ 2314222 h 2329026"/>
                <a:gd name="connsiteX68" fmla="*/ 2469444 w 3612444"/>
                <a:gd name="connsiteY68" fmla="*/ 2300111 h 2329026"/>
                <a:gd name="connsiteX69" fmla="*/ 2455333 w 3612444"/>
                <a:gd name="connsiteY69" fmla="*/ 2257777 h 2329026"/>
                <a:gd name="connsiteX70" fmla="*/ 2427111 w 3612444"/>
                <a:gd name="connsiteY70" fmla="*/ 2144888 h 2329026"/>
                <a:gd name="connsiteX71" fmla="*/ 2413000 w 3612444"/>
                <a:gd name="connsiteY71" fmla="*/ 2102555 h 2329026"/>
                <a:gd name="connsiteX72" fmla="*/ 2328333 w 3612444"/>
                <a:gd name="connsiteY72" fmla="*/ 2046111 h 2329026"/>
                <a:gd name="connsiteX73" fmla="*/ 2300111 w 3612444"/>
                <a:gd name="connsiteY73" fmla="*/ 2017888 h 2329026"/>
                <a:gd name="connsiteX74" fmla="*/ 2271889 w 3612444"/>
                <a:gd name="connsiteY74" fmla="*/ 1975555 h 2329026"/>
                <a:gd name="connsiteX75" fmla="*/ 1255889 w 3612444"/>
                <a:gd name="connsiteY75" fmla="*/ 1961444 h 2329026"/>
                <a:gd name="connsiteX76" fmla="*/ 1199444 w 3612444"/>
                <a:gd name="connsiteY76" fmla="*/ 1933222 h 2329026"/>
                <a:gd name="connsiteX77" fmla="*/ 1114778 w 3612444"/>
                <a:gd name="connsiteY77" fmla="*/ 1947333 h 2329026"/>
                <a:gd name="connsiteX78" fmla="*/ 1016000 w 3612444"/>
                <a:gd name="connsiteY78" fmla="*/ 1961444 h 2329026"/>
                <a:gd name="connsiteX79" fmla="*/ 846667 w 3612444"/>
                <a:gd name="connsiteY79" fmla="*/ 1989666 h 2329026"/>
                <a:gd name="connsiteX80" fmla="*/ 818444 w 3612444"/>
                <a:gd name="connsiteY80" fmla="*/ 2201333 h 2329026"/>
                <a:gd name="connsiteX81" fmla="*/ 790222 w 3612444"/>
                <a:gd name="connsiteY81" fmla="*/ 2243666 h 2329026"/>
                <a:gd name="connsiteX82" fmla="*/ 733778 w 3612444"/>
                <a:gd name="connsiteY82" fmla="*/ 2271888 h 2329026"/>
                <a:gd name="connsiteX83" fmla="*/ 705555 w 3612444"/>
                <a:gd name="connsiteY83" fmla="*/ 2300111 h 2329026"/>
                <a:gd name="connsiteX84" fmla="*/ 663222 w 3612444"/>
                <a:gd name="connsiteY84" fmla="*/ 2328333 h 2329026"/>
                <a:gd name="connsiteX85" fmla="*/ 493889 w 3612444"/>
                <a:gd name="connsiteY85" fmla="*/ 2314222 h 2329026"/>
                <a:gd name="connsiteX86" fmla="*/ 465667 w 3612444"/>
                <a:gd name="connsiteY86" fmla="*/ 2229555 h 2329026"/>
                <a:gd name="connsiteX87" fmla="*/ 451555 w 3612444"/>
                <a:gd name="connsiteY87" fmla="*/ 2187222 h 2329026"/>
                <a:gd name="connsiteX88" fmla="*/ 423333 w 3612444"/>
                <a:gd name="connsiteY88" fmla="*/ 2116666 h 2329026"/>
                <a:gd name="connsiteX89" fmla="*/ 395111 w 3612444"/>
                <a:gd name="connsiteY89" fmla="*/ 2017888 h 2329026"/>
                <a:gd name="connsiteX90" fmla="*/ 352778 w 3612444"/>
                <a:gd name="connsiteY90" fmla="*/ 1989666 h 2329026"/>
                <a:gd name="connsiteX91" fmla="*/ 268111 w 3612444"/>
                <a:gd name="connsiteY91" fmla="*/ 1961444 h 2329026"/>
                <a:gd name="connsiteX92" fmla="*/ 225778 w 3612444"/>
                <a:gd name="connsiteY92" fmla="*/ 1947333 h 2329026"/>
                <a:gd name="connsiteX93" fmla="*/ 84667 w 3612444"/>
                <a:gd name="connsiteY93" fmla="*/ 1933222 h 2329026"/>
                <a:gd name="connsiteX94" fmla="*/ 0 w 3612444"/>
                <a:gd name="connsiteY94" fmla="*/ 1890888 h 2329026"/>
                <a:gd name="connsiteX0" fmla="*/ 0 w 3612444"/>
                <a:gd name="connsiteY0" fmla="*/ 1878572 h 2316710"/>
                <a:gd name="connsiteX1" fmla="*/ 0 w 3612444"/>
                <a:gd name="connsiteY1" fmla="*/ 1878572 h 2316710"/>
                <a:gd name="connsiteX2" fmla="*/ 70555 w 3612444"/>
                <a:gd name="connsiteY2" fmla="*/ 1765684 h 2316710"/>
                <a:gd name="connsiteX3" fmla="*/ 112889 w 3612444"/>
                <a:gd name="connsiteY3" fmla="*/ 1751572 h 2316710"/>
                <a:gd name="connsiteX4" fmla="*/ 127000 w 3612444"/>
                <a:gd name="connsiteY4" fmla="*/ 1610461 h 2316710"/>
                <a:gd name="connsiteX5" fmla="*/ 155222 w 3612444"/>
                <a:gd name="connsiteY5" fmla="*/ 1568128 h 2316710"/>
                <a:gd name="connsiteX6" fmla="*/ 183444 w 3612444"/>
                <a:gd name="connsiteY6" fmla="*/ 1483461 h 2316710"/>
                <a:gd name="connsiteX7" fmla="*/ 197555 w 3612444"/>
                <a:gd name="connsiteY7" fmla="*/ 1370572 h 2316710"/>
                <a:gd name="connsiteX8" fmla="*/ 225778 w 3612444"/>
                <a:gd name="connsiteY8" fmla="*/ 1342350 h 2316710"/>
                <a:gd name="connsiteX9" fmla="*/ 254000 w 3612444"/>
                <a:gd name="connsiteY9" fmla="*/ 1187128 h 2316710"/>
                <a:gd name="connsiteX10" fmla="*/ 282222 w 3612444"/>
                <a:gd name="connsiteY10" fmla="*/ 1144795 h 2316710"/>
                <a:gd name="connsiteX11" fmla="*/ 338667 w 3612444"/>
                <a:gd name="connsiteY11" fmla="*/ 1088350 h 2316710"/>
                <a:gd name="connsiteX12" fmla="*/ 395111 w 3612444"/>
                <a:gd name="connsiteY12" fmla="*/ 1031906 h 2316710"/>
                <a:gd name="connsiteX13" fmla="*/ 409222 w 3612444"/>
                <a:gd name="connsiteY13" fmla="*/ 989572 h 2316710"/>
                <a:gd name="connsiteX14" fmla="*/ 493889 w 3612444"/>
                <a:gd name="connsiteY14" fmla="*/ 961350 h 2316710"/>
                <a:gd name="connsiteX15" fmla="*/ 578555 w 3612444"/>
                <a:gd name="connsiteY15" fmla="*/ 933128 h 2316710"/>
                <a:gd name="connsiteX16" fmla="*/ 620889 w 3612444"/>
                <a:gd name="connsiteY16" fmla="*/ 919017 h 2316710"/>
                <a:gd name="connsiteX17" fmla="*/ 663222 w 3612444"/>
                <a:gd name="connsiteY17" fmla="*/ 876684 h 2316710"/>
                <a:gd name="connsiteX18" fmla="*/ 705555 w 3612444"/>
                <a:gd name="connsiteY18" fmla="*/ 848461 h 2316710"/>
                <a:gd name="connsiteX19" fmla="*/ 776111 w 3612444"/>
                <a:gd name="connsiteY19" fmla="*/ 777906 h 2316710"/>
                <a:gd name="connsiteX20" fmla="*/ 818444 w 3612444"/>
                <a:gd name="connsiteY20" fmla="*/ 693239 h 2316710"/>
                <a:gd name="connsiteX21" fmla="*/ 860778 w 3612444"/>
                <a:gd name="connsiteY21" fmla="*/ 580350 h 2316710"/>
                <a:gd name="connsiteX22" fmla="*/ 889000 w 3612444"/>
                <a:gd name="connsiteY22" fmla="*/ 495684 h 2316710"/>
                <a:gd name="connsiteX23" fmla="*/ 903111 w 3612444"/>
                <a:gd name="connsiteY23" fmla="*/ 439239 h 2316710"/>
                <a:gd name="connsiteX24" fmla="*/ 931333 w 3612444"/>
                <a:gd name="connsiteY24" fmla="*/ 396906 h 2316710"/>
                <a:gd name="connsiteX25" fmla="*/ 987778 w 3612444"/>
                <a:gd name="connsiteY25" fmla="*/ 269906 h 2316710"/>
                <a:gd name="connsiteX26" fmla="*/ 1072444 w 3612444"/>
                <a:gd name="connsiteY26" fmla="*/ 241684 h 2316710"/>
                <a:gd name="connsiteX27" fmla="*/ 1114778 w 3612444"/>
                <a:gd name="connsiteY27" fmla="*/ 227572 h 2316710"/>
                <a:gd name="connsiteX28" fmla="*/ 1241778 w 3612444"/>
                <a:gd name="connsiteY28" fmla="*/ 86461 h 2316710"/>
                <a:gd name="connsiteX29" fmla="*/ 1284111 w 3612444"/>
                <a:gd name="connsiteY29" fmla="*/ 44128 h 2316710"/>
                <a:gd name="connsiteX30" fmla="*/ 1382889 w 3612444"/>
                <a:gd name="connsiteY30" fmla="*/ 58239 h 2316710"/>
                <a:gd name="connsiteX31" fmla="*/ 1467555 w 3612444"/>
                <a:gd name="connsiteY31" fmla="*/ 1795 h 2316710"/>
                <a:gd name="connsiteX32" fmla="*/ 1608667 w 3612444"/>
                <a:gd name="connsiteY32" fmla="*/ 15906 h 2316710"/>
                <a:gd name="connsiteX33" fmla="*/ 1707444 w 3612444"/>
                <a:gd name="connsiteY33" fmla="*/ 30017 h 2316710"/>
                <a:gd name="connsiteX34" fmla="*/ 2427111 w 3612444"/>
                <a:gd name="connsiteY34" fmla="*/ 58239 h 2316710"/>
                <a:gd name="connsiteX35" fmla="*/ 2540000 w 3612444"/>
                <a:gd name="connsiteY35" fmla="*/ 114684 h 2316710"/>
                <a:gd name="connsiteX36" fmla="*/ 2836333 w 3612444"/>
                <a:gd name="connsiteY36" fmla="*/ 171128 h 2316710"/>
                <a:gd name="connsiteX37" fmla="*/ 3005667 w 3612444"/>
                <a:gd name="connsiteY37" fmla="*/ 199350 h 2316710"/>
                <a:gd name="connsiteX38" fmla="*/ 3104444 w 3612444"/>
                <a:gd name="connsiteY38" fmla="*/ 269906 h 2316710"/>
                <a:gd name="connsiteX39" fmla="*/ 3132667 w 3612444"/>
                <a:gd name="connsiteY39" fmla="*/ 481572 h 2316710"/>
                <a:gd name="connsiteX40" fmla="*/ 3175000 w 3612444"/>
                <a:gd name="connsiteY40" fmla="*/ 566239 h 2316710"/>
                <a:gd name="connsiteX41" fmla="*/ 3189111 w 3612444"/>
                <a:gd name="connsiteY41" fmla="*/ 608572 h 2316710"/>
                <a:gd name="connsiteX42" fmla="*/ 3231444 w 3612444"/>
                <a:gd name="connsiteY42" fmla="*/ 735572 h 2316710"/>
                <a:gd name="connsiteX43" fmla="*/ 3302000 w 3612444"/>
                <a:gd name="connsiteY43" fmla="*/ 890795 h 2316710"/>
                <a:gd name="connsiteX44" fmla="*/ 3344333 w 3612444"/>
                <a:gd name="connsiteY44" fmla="*/ 904906 h 2316710"/>
                <a:gd name="connsiteX45" fmla="*/ 3386667 w 3612444"/>
                <a:gd name="connsiteY45" fmla="*/ 933128 h 2316710"/>
                <a:gd name="connsiteX46" fmla="*/ 3443111 w 3612444"/>
                <a:gd name="connsiteY46" fmla="*/ 947239 h 2316710"/>
                <a:gd name="connsiteX47" fmla="*/ 3485444 w 3612444"/>
                <a:gd name="connsiteY47" fmla="*/ 961350 h 2316710"/>
                <a:gd name="connsiteX48" fmla="*/ 3556000 w 3612444"/>
                <a:gd name="connsiteY48" fmla="*/ 1088350 h 2316710"/>
                <a:gd name="connsiteX49" fmla="*/ 3570111 w 3612444"/>
                <a:gd name="connsiteY49" fmla="*/ 1469350 h 2316710"/>
                <a:gd name="connsiteX50" fmla="*/ 3598333 w 3612444"/>
                <a:gd name="connsiteY50" fmla="*/ 1511684 h 2316710"/>
                <a:gd name="connsiteX51" fmla="*/ 3612444 w 3612444"/>
                <a:gd name="connsiteY51" fmla="*/ 1582239 h 2316710"/>
                <a:gd name="connsiteX52" fmla="*/ 3598333 w 3612444"/>
                <a:gd name="connsiteY52" fmla="*/ 1666906 h 2316710"/>
                <a:gd name="connsiteX53" fmla="*/ 3541889 w 3612444"/>
                <a:gd name="connsiteY53" fmla="*/ 1751572 h 2316710"/>
                <a:gd name="connsiteX54" fmla="*/ 3471333 w 3612444"/>
                <a:gd name="connsiteY54" fmla="*/ 1850350 h 2316710"/>
                <a:gd name="connsiteX55" fmla="*/ 3429000 w 3612444"/>
                <a:gd name="connsiteY55" fmla="*/ 1878572 h 2316710"/>
                <a:gd name="connsiteX56" fmla="*/ 3414889 w 3612444"/>
                <a:gd name="connsiteY56" fmla="*/ 1920906 h 2316710"/>
                <a:gd name="connsiteX57" fmla="*/ 3330222 w 3612444"/>
                <a:gd name="connsiteY57" fmla="*/ 1949128 h 2316710"/>
                <a:gd name="connsiteX58" fmla="*/ 3287889 w 3612444"/>
                <a:gd name="connsiteY58" fmla="*/ 1977350 h 2316710"/>
                <a:gd name="connsiteX59" fmla="*/ 3245555 w 3612444"/>
                <a:gd name="connsiteY59" fmla="*/ 1991461 h 2316710"/>
                <a:gd name="connsiteX60" fmla="*/ 3189111 w 3612444"/>
                <a:gd name="connsiteY60" fmla="*/ 2019684 h 2316710"/>
                <a:gd name="connsiteX61" fmla="*/ 3104444 w 3612444"/>
                <a:gd name="connsiteY61" fmla="*/ 2062017 h 2316710"/>
                <a:gd name="connsiteX62" fmla="*/ 3048000 w 3612444"/>
                <a:gd name="connsiteY62" fmla="*/ 2146684 h 2316710"/>
                <a:gd name="connsiteX63" fmla="*/ 2949222 w 3612444"/>
                <a:gd name="connsiteY63" fmla="*/ 2174906 h 2316710"/>
                <a:gd name="connsiteX64" fmla="*/ 2906889 w 3612444"/>
                <a:gd name="connsiteY64" fmla="*/ 2189017 h 2316710"/>
                <a:gd name="connsiteX65" fmla="*/ 2779889 w 3612444"/>
                <a:gd name="connsiteY65" fmla="*/ 2259572 h 2316710"/>
                <a:gd name="connsiteX66" fmla="*/ 2751667 w 3612444"/>
                <a:gd name="connsiteY66" fmla="*/ 2301906 h 2316710"/>
                <a:gd name="connsiteX67" fmla="*/ 2511778 w 3612444"/>
                <a:gd name="connsiteY67" fmla="*/ 2301906 h 2316710"/>
                <a:gd name="connsiteX68" fmla="*/ 2469444 w 3612444"/>
                <a:gd name="connsiteY68" fmla="*/ 2287795 h 2316710"/>
                <a:gd name="connsiteX69" fmla="*/ 2455333 w 3612444"/>
                <a:gd name="connsiteY69" fmla="*/ 2245461 h 2316710"/>
                <a:gd name="connsiteX70" fmla="*/ 2427111 w 3612444"/>
                <a:gd name="connsiteY70" fmla="*/ 2132572 h 2316710"/>
                <a:gd name="connsiteX71" fmla="*/ 2413000 w 3612444"/>
                <a:gd name="connsiteY71" fmla="*/ 2090239 h 2316710"/>
                <a:gd name="connsiteX72" fmla="*/ 2328333 w 3612444"/>
                <a:gd name="connsiteY72" fmla="*/ 2033795 h 2316710"/>
                <a:gd name="connsiteX73" fmla="*/ 2300111 w 3612444"/>
                <a:gd name="connsiteY73" fmla="*/ 2005572 h 2316710"/>
                <a:gd name="connsiteX74" fmla="*/ 2271889 w 3612444"/>
                <a:gd name="connsiteY74" fmla="*/ 1963239 h 2316710"/>
                <a:gd name="connsiteX75" fmla="*/ 1255889 w 3612444"/>
                <a:gd name="connsiteY75" fmla="*/ 1949128 h 2316710"/>
                <a:gd name="connsiteX76" fmla="*/ 1199444 w 3612444"/>
                <a:gd name="connsiteY76" fmla="*/ 1920906 h 2316710"/>
                <a:gd name="connsiteX77" fmla="*/ 1114778 w 3612444"/>
                <a:gd name="connsiteY77" fmla="*/ 1935017 h 2316710"/>
                <a:gd name="connsiteX78" fmla="*/ 1016000 w 3612444"/>
                <a:gd name="connsiteY78" fmla="*/ 1949128 h 2316710"/>
                <a:gd name="connsiteX79" fmla="*/ 846667 w 3612444"/>
                <a:gd name="connsiteY79" fmla="*/ 1977350 h 2316710"/>
                <a:gd name="connsiteX80" fmla="*/ 818444 w 3612444"/>
                <a:gd name="connsiteY80" fmla="*/ 2189017 h 2316710"/>
                <a:gd name="connsiteX81" fmla="*/ 790222 w 3612444"/>
                <a:gd name="connsiteY81" fmla="*/ 2231350 h 2316710"/>
                <a:gd name="connsiteX82" fmla="*/ 733778 w 3612444"/>
                <a:gd name="connsiteY82" fmla="*/ 2259572 h 2316710"/>
                <a:gd name="connsiteX83" fmla="*/ 705555 w 3612444"/>
                <a:gd name="connsiteY83" fmla="*/ 2287795 h 2316710"/>
                <a:gd name="connsiteX84" fmla="*/ 663222 w 3612444"/>
                <a:gd name="connsiteY84" fmla="*/ 2316017 h 2316710"/>
                <a:gd name="connsiteX85" fmla="*/ 493889 w 3612444"/>
                <a:gd name="connsiteY85" fmla="*/ 2301906 h 2316710"/>
                <a:gd name="connsiteX86" fmla="*/ 465667 w 3612444"/>
                <a:gd name="connsiteY86" fmla="*/ 2217239 h 2316710"/>
                <a:gd name="connsiteX87" fmla="*/ 451555 w 3612444"/>
                <a:gd name="connsiteY87" fmla="*/ 2174906 h 2316710"/>
                <a:gd name="connsiteX88" fmla="*/ 423333 w 3612444"/>
                <a:gd name="connsiteY88" fmla="*/ 2104350 h 2316710"/>
                <a:gd name="connsiteX89" fmla="*/ 395111 w 3612444"/>
                <a:gd name="connsiteY89" fmla="*/ 2005572 h 2316710"/>
                <a:gd name="connsiteX90" fmla="*/ 352778 w 3612444"/>
                <a:gd name="connsiteY90" fmla="*/ 1977350 h 2316710"/>
                <a:gd name="connsiteX91" fmla="*/ 268111 w 3612444"/>
                <a:gd name="connsiteY91" fmla="*/ 1949128 h 2316710"/>
                <a:gd name="connsiteX92" fmla="*/ 225778 w 3612444"/>
                <a:gd name="connsiteY92" fmla="*/ 1935017 h 2316710"/>
                <a:gd name="connsiteX93" fmla="*/ 84667 w 3612444"/>
                <a:gd name="connsiteY93" fmla="*/ 1920906 h 2316710"/>
                <a:gd name="connsiteX94" fmla="*/ 0 w 3612444"/>
                <a:gd name="connsiteY94" fmla="*/ 1878572 h 2316710"/>
                <a:gd name="connsiteX0" fmla="*/ 0 w 3612444"/>
                <a:gd name="connsiteY0" fmla="*/ 1864399 h 2302537"/>
                <a:gd name="connsiteX1" fmla="*/ 0 w 3612444"/>
                <a:gd name="connsiteY1" fmla="*/ 1864399 h 2302537"/>
                <a:gd name="connsiteX2" fmla="*/ 70555 w 3612444"/>
                <a:gd name="connsiteY2" fmla="*/ 1751511 h 2302537"/>
                <a:gd name="connsiteX3" fmla="*/ 112889 w 3612444"/>
                <a:gd name="connsiteY3" fmla="*/ 1737399 h 2302537"/>
                <a:gd name="connsiteX4" fmla="*/ 127000 w 3612444"/>
                <a:gd name="connsiteY4" fmla="*/ 1596288 h 2302537"/>
                <a:gd name="connsiteX5" fmla="*/ 155222 w 3612444"/>
                <a:gd name="connsiteY5" fmla="*/ 1553955 h 2302537"/>
                <a:gd name="connsiteX6" fmla="*/ 183444 w 3612444"/>
                <a:gd name="connsiteY6" fmla="*/ 1469288 h 2302537"/>
                <a:gd name="connsiteX7" fmla="*/ 197555 w 3612444"/>
                <a:gd name="connsiteY7" fmla="*/ 1356399 h 2302537"/>
                <a:gd name="connsiteX8" fmla="*/ 225778 w 3612444"/>
                <a:gd name="connsiteY8" fmla="*/ 1328177 h 2302537"/>
                <a:gd name="connsiteX9" fmla="*/ 254000 w 3612444"/>
                <a:gd name="connsiteY9" fmla="*/ 1172955 h 2302537"/>
                <a:gd name="connsiteX10" fmla="*/ 282222 w 3612444"/>
                <a:gd name="connsiteY10" fmla="*/ 1130622 h 2302537"/>
                <a:gd name="connsiteX11" fmla="*/ 338667 w 3612444"/>
                <a:gd name="connsiteY11" fmla="*/ 1074177 h 2302537"/>
                <a:gd name="connsiteX12" fmla="*/ 395111 w 3612444"/>
                <a:gd name="connsiteY12" fmla="*/ 1017733 h 2302537"/>
                <a:gd name="connsiteX13" fmla="*/ 409222 w 3612444"/>
                <a:gd name="connsiteY13" fmla="*/ 975399 h 2302537"/>
                <a:gd name="connsiteX14" fmla="*/ 493889 w 3612444"/>
                <a:gd name="connsiteY14" fmla="*/ 947177 h 2302537"/>
                <a:gd name="connsiteX15" fmla="*/ 578555 w 3612444"/>
                <a:gd name="connsiteY15" fmla="*/ 918955 h 2302537"/>
                <a:gd name="connsiteX16" fmla="*/ 620889 w 3612444"/>
                <a:gd name="connsiteY16" fmla="*/ 904844 h 2302537"/>
                <a:gd name="connsiteX17" fmla="*/ 663222 w 3612444"/>
                <a:gd name="connsiteY17" fmla="*/ 862511 h 2302537"/>
                <a:gd name="connsiteX18" fmla="*/ 705555 w 3612444"/>
                <a:gd name="connsiteY18" fmla="*/ 834288 h 2302537"/>
                <a:gd name="connsiteX19" fmla="*/ 776111 w 3612444"/>
                <a:gd name="connsiteY19" fmla="*/ 763733 h 2302537"/>
                <a:gd name="connsiteX20" fmla="*/ 818444 w 3612444"/>
                <a:gd name="connsiteY20" fmla="*/ 679066 h 2302537"/>
                <a:gd name="connsiteX21" fmla="*/ 860778 w 3612444"/>
                <a:gd name="connsiteY21" fmla="*/ 566177 h 2302537"/>
                <a:gd name="connsiteX22" fmla="*/ 889000 w 3612444"/>
                <a:gd name="connsiteY22" fmla="*/ 481511 h 2302537"/>
                <a:gd name="connsiteX23" fmla="*/ 903111 w 3612444"/>
                <a:gd name="connsiteY23" fmla="*/ 425066 h 2302537"/>
                <a:gd name="connsiteX24" fmla="*/ 931333 w 3612444"/>
                <a:gd name="connsiteY24" fmla="*/ 382733 h 2302537"/>
                <a:gd name="connsiteX25" fmla="*/ 987778 w 3612444"/>
                <a:gd name="connsiteY25" fmla="*/ 255733 h 2302537"/>
                <a:gd name="connsiteX26" fmla="*/ 1072444 w 3612444"/>
                <a:gd name="connsiteY26" fmla="*/ 227511 h 2302537"/>
                <a:gd name="connsiteX27" fmla="*/ 1114778 w 3612444"/>
                <a:gd name="connsiteY27" fmla="*/ 213399 h 2302537"/>
                <a:gd name="connsiteX28" fmla="*/ 1241778 w 3612444"/>
                <a:gd name="connsiteY28" fmla="*/ 72288 h 2302537"/>
                <a:gd name="connsiteX29" fmla="*/ 1284111 w 3612444"/>
                <a:gd name="connsiteY29" fmla="*/ 29955 h 2302537"/>
                <a:gd name="connsiteX30" fmla="*/ 1382889 w 3612444"/>
                <a:gd name="connsiteY30" fmla="*/ 44066 h 2302537"/>
                <a:gd name="connsiteX31" fmla="*/ 1467555 w 3612444"/>
                <a:gd name="connsiteY31" fmla="*/ 58177 h 2302537"/>
                <a:gd name="connsiteX32" fmla="*/ 1608667 w 3612444"/>
                <a:gd name="connsiteY32" fmla="*/ 1733 h 2302537"/>
                <a:gd name="connsiteX33" fmla="*/ 1707444 w 3612444"/>
                <a:gd name="connsiteY33" fmla="*/ 15844 h 2302537"/>
                <a:gd name="connsiteX34" fmla="*/ 2427111 w 3612444"/>
                <a:gd name="connsiteY34" fmla="*/ 44066 h 2302537"/>
                <a:gd name="connsiteX35" fmla="*/ 2540000 w 3612444"/>
                <a:gd name="connsiteY35" fmla="*/ 100511 h 2302537"/>
                <a:gd name="connsiteX36" fmla="*/ 2836333 w 3612444"/>
                <a:gd name="connsiteY36" fmla="*/ 156955 h 2302537"/>
                <a:gd name="connsiteX37" fmla="*/ 3005667 w 3612444"/>
                <a:gd name="connsiteY37" fmla="*/ 185177 h 2302537"/>
                <a:gd name="connsiteX38" fmla="*/ 3104444 w 3612444"/>
                <a:gd name="connsiteY38" fmla="*/ 255733 h 2302537"/>
                <a:gd name="connsiteX39" fmla="*/ 3132667 w 3612444"/>
                <a:gd name="connsiteY39" fmla="*/ 467399 h 2302537"/>
                <a:gd name="connsiteX40" fmla="*/ 3175000 w 3612444"/>
                <a:gd name="connsiteY40" fmla="*/ 552066 h 2302537"/>
                <a:gd name="connsiteX41" fmla="*/ 3189111 w 3612444"/>
                <a:gd name="connsiteY41" fmla="*/ 594399 h 2302537"/>
                <a:gd name="connsiteX42" fmla="*/ 3231444 w 3612444"/>
                <a:gd name="connsiteY42" fmla="*/ 721399 h 2302537"/>
                <a:gd name="connsiteX43" fmla="*/ 3302000 w 3612444"/>
                <a:gd name="connsiteY43" fmla="*/ 876622 h 2302537"/>
                <a:gd name="connsiteX44" fmla="*/ 3344333 w 3612444"/>
                <a:gd name="connsiteY44" fmla="*/ 890733 h 2302537"/>
                <a:gd name="connsiteX45" fmla="*/ 3386667 w 3612444"/>
                <a:gd name="connsiteY45" fmla="*/ 918955 h 2302537"/>
                <a:gd name="connsiteX46" fmla="*/ 3443111 w 3612444"/>
                <a:gd name="connsiteY46" fmla="*/ 933066 h 2302537"/>
                <a:gd name="connsiteX47" fmla="*/ 3485444 w 3612444"/>
                <a:gd name="connsiteY47" fmla="*/ 947177 h 2302537"/>
                <a:gd name="connsiteX48" fmla="*/ 3556000 w 3612444"/>
                <a:gd name="connsiteY48" fmla="*/ 1074177 h 2302537"/>
                <a:gd name="connsiteX49" fmla="*/ 3570111 w 3612444"/>
                <a:gd name="connsiteY49" fmla="*/ 1455177 h 2302537"/>
                <a:gd name="connsiteX50" fmla="*/ 3598333 w 3612444"/>
                <a:gd name="connsiteY50" fmla="*/ 1497511 h 2302537"/>
                <a:gd name="connsiteX51" fmla="*/ 3612444 w 3612444"/>
                <a:gd name="connsiteY51" fmla="*/ 1568066 h 2302537"/>
                <a:gd name="connsiteX52" fmla="*/ 3598333 w 3612444"/>
                <a:gd name="connsiteY52" fmla="*/ 1652733 h 2302537"/>
                <a:gd name="connsiteX53" fmla="*/ 3541889 w 3612444"/>
                <a:gd name="connsiteY53" fmla="*/ 1737399 h 2302537"/>
                <a:gd name="connsiteX54" fmla="*/ 3471333 w 3612444"/>
                <a:gd name="connsiteY54" fmla="*/ 1836177 h 2302537"/>
                <a:gd name="connsiteX55" fmla="*/ 3429000 w 3612444"/>
                <a:gd name="connsiteY55" fmla="*/ 1864399 h 2302537"/>
                <a:gd name="connsiteX56" fmla="*/ 3414889 w 3612444"/>
                <a:gd name="connsiteY56" fmla="*/ 1906733 h 2302537"/>
                <a:gd name="connsiteX57" fmla="*/ 3330222 w 3612444"/>
                <a:gd name="connsiteY57" fmla="*/ 1934955 h 2302537"/>
                <a:gd name="connsiteX58" fmla="*/ 3287889 w 3612444"/>
                <a:gd name="connsiteY58" fmla="*/ 1963177 h 2302537"/>
                <a:gd name="connsiteX59" fmla="*/ 3245555 w 3612444"/>
                <a:gd name="connsiteY59" fmla="*/ 1977288 h 2302537"/>
                <a:gd name="connsiteX60" fmla="*/ 3189111 w 3612444"/>
                <a:gd name="connsiteY60" fmla="*/ 2005511 h 2302537"/>
                <a:gd name="connsiteX61" fmla="*/ 3104444 w 3612444"/>
                <a:gd name="connsiteY61" fmla="*/ 2047844 h 2302537"/>
                <a:gd name="connsiteX62" fmla="*/ 3048000 w 3612444"/>
                <a:gd name="connsiteY62" fmla="*/ 2132511 h 2302537"/>
                <a:gd name="connsiteX63" fmla="*/ 2949222 w 3612444"/>
                <a:gd name="connsiteY63" fmla="*/ 2160733 h 2302537"/>
                <a:gd name="connsiteX64" fmla="*/ 2906889 w 3612444"/>
                <a:gd name="connsiteY64" fmla="*/ 2174844 h 2302537"/>
                <a:gd name="connsiteX65" fmla="*/ 2779889 w 3612444"/>
                <a:gd name="connsiteY65" fmla="*/ 2245399 h 2302537"/>
                <a:gd name="connsiteX66" fmla="*/ 2751667 w 3612444"/>
                <a:gd name="connsiteY66" fmla="*/ 2287733 h 2302537"/>
                <a:gd name="connsiteX67" fmla="*/ 2511778 w 3612444"/>
                <a:gd name="connsiteY67" fmla="*/ 2287733 h 2302537"/>
                <a:gd name="connsiteX68" fmla="*/ 2469444 w 3612444"/>
                <a:gd name="connsiteY68" fmla="*/ 2273622 h 2302537"/>
                <a:gd name="connsiteX69" fmla="*/ 2455333 w 3612444"/>
                <a:gd name="connsiteY69" fmla="*/ 2231288 h 2302537"/>
                <a:gd name="connsiteX70" fmla="*/ 2427111 w 3612444"/>
                <a:gd name="connsiteY70" fmla="*/ 2118399 h 2302537"/>
                <a:gd name="connsiteX71" fmla="*/ 2413000 w 3612444"/>
                <a:gd name="connsiteY71" fmla="*/ 2076066 h 2302537"/>
                <a:gd name="connsiteX72" fmla="*/ 2328333 w 3612444"/>
                <a:gd name="connsiteY72" fmla="*/ 2019622 h 2302537"/>
                <a:gd name="connsiteX73" fmla="*/ 2300111 w 3612444"/>
                <a:gd name="connsiteY73" fmla="*/ 1991399 h 2302537"/>
                <a:gd name="connsiteX74" fmla="*/ 2271889 w 3612444"/>
                <a:gd name="connsiteY74" fmla="*/ 1949066 h 2302537"/>
                <a:gd name="connsiteX75" fmla="*/ 1255889 w 3612444"/>
                <a:gd name="connsiteY75" fmla="*/ 1934955 h 2302537"/>
                <a:gd name="connsiteX76" fmla="*/ 1199444 w 3612444"/>
                <a:gd name="connsiteY76" fmla="*/ 1906733 h 2302537"/>
                <a:gd name="connsiteX77" fmla="*/ 1114778 w 3612444"/>
                <a:gd name="connsiteY77" fmla="*/ 1920844 h 2302537"/>
                <a:gd name="connsiteX78" fmla="*/ 1016000 w 3612444"/>
                <a:gd name="connsiteY78" fmla="*/ 1934955 h 2302537"/>
                <a:gd name="connsiteX79" fmla="*/ 846667 w 3612444"/>
                <a:gd name="connsiteY79" fmla="*/ 1963177 h 2302537"/>
                <a:gd name="connsiteX80" fmla="*/ 818444 w 3612444"/>
                <a:gd name="connsiteY80" fmla="*/ 2174844 h 2302537"/>
                <a:gd name="connsiteX81" fmla="*/ 790222 w 3612444"/>
                <a:gd name="connsiteY81" fmla="*/ 2217177 h 2302537"/>
                <a:gd name="connsiteX82" fmla="*/ 733778 w 3612444"/>
                <a:gd name="connsiteY82" fmla="*/ 2245399 h 2302537"/>
                <a:gd name="connsiteX83" fmla="*/ 705555 w 3612444"/>
                <a:gd name="connsiteY83" fmla="*/ 2273622 h 2302537"/>
                <a:gd name="connsiteX84" fmla="*/ 663222 w 3612444"/>
                <a:gd name="connsiteY84" fmla="*/ 2301844 h 2302537"/>
                <a:gd name="connsiteX85" fmla="*/ 493889 w 3612444"/>
                <a:gd name="connsiteY85" fmla="*/ 2287733 h 2302537"/>
                <a:gd name="connsiteX86" fmla="*/ 465667 w 3612444"/>
                <a:gd name="connsiteY86" fmla="*/ 2203066 h 2302537"/>
                <a:gd name="connsiteX87" fmla="*/ 451555 w 3612444"/>
                <a:gd name="connsiteY87" fmla="*/ 2160733 h 2302537"/>
                <a:gd name="connsiteX88" fmla="*/ 423333 w 3612444"/>
                <a:gd name="connsiteY88" fmla="*/ 2090177 h 2302537"/>
                <a:gd name="connsiteX89" fmla="*/ 395111 w 3612444"/>
                <a:gd name="connsiteY89" fmla="*/ 1991399 h 2302537"/>
                <a:gd name="connsiteX90" fmla="*/ 352778 w 3612444"/>
                <a:gd name="connsiteY90" fmla="*/ 1963177 h 2302537"/>
                <a:gd name="connsiteX91" fmla="*/ 268111 w 3612444"/>
                <a:gd name="connsiteY91" fmla="*/ 1934955 h 2302537"/>
                <a:gd name="connsiteX92" fmla="*/ 225778 w 3612444"/>
                <a:gd name="connsiteY92" fmla="*/ 1920844 h 2302537"/>
                <a:gd name="connsiteX93" fmla="*/ 84667 w 3612444"/>
                <a:gd name="connsiteY93" fmla="*/ 1906733 h 2302537"/>
                <a:gd name="connsiteX94" fmla="*/ 0 w 3612444"/>
                <a:gd name="connsiteY94" fmla="*/ 1864399 h 23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12444" h="2302537">
                  <a:moveTo>
                    <a:pt x="0" y="1864399"/>
                  </a:moveTo>
                  <a:lnTo>
                    <a:pt x="0" y="1864399"/>
                  </a:lnTo>
                  <a:cubicBezTo>
                    <a:pt x="23518" y="1826770"/>
                    <a:pt x="41074" y="1784677"/>
                    <a:pt x="70555" y="1751511"/>
                  </a:cubicBezTo>
                  <a:cubicBezTo>
                    <a:pt x="80437" y="1740393"/>
                    <a:pt x="107806" y="1751378"/>
                    <a:pt x="112889" y="1737399"/>
                  </a:cubicBezTo>
                  <a:cubicBezTo>
                    <a:pt x="129044" y="1692973"/>
                    <a:pt x="116371" y="1642349"/>
                    <a:pt x="127000" y="1596288"/>
                  </a:cubicBezTo>
                  <a:cubicBezTo>
                    <a:pt x="130813" y="1579763"/>
                    <a:pt x="148334" y="1569453"/>
                    <a:pt x="155222" y="1553955"/>
                  </a:cubicBezTo>
                  <a:cubicBezTo>
                    <a:pt x="167304" y="1526770"/>
                    <a:pt x="183444" y="1469288"/>
                    <a:pt x="183444" y="1469288"/>
                  </a:cubicBezTo>
                  <a:cubicBezTo>
                    <a:pt x="188148" y="1431658"/>
                    <a:pt x="186658" y="1392722"/>
                    <a:pt x="197555" y="1356399"/>
                  </a:cubicBezTo>
                  <a:cubicBezTo>
                    <a:pt x="201378" y="1343656"/>
                    <a:pt x="221865" y="1340893"/>
                    <a:pt x="225778" y="1328177"/>
                  </a:cubicBezTo>
                  <a:cubicBezTo>
                    <a:pt x="241244" y="1277914"/>
                    <a:pt x="239553" y="1223521"/>
                    <a:pt x="254000" y="1172955"/>
                  </a:cubicBezTo>
                  <a:cubicBezTo>
                    <a:pt x="258659" y="1156648"/>
                    <a:pt x="271185" y="1143498"/>
                    <a:pt x="282222" y="1130622"/>
                  </a:cubicBezTo>
                  <a:cubicBezTo>
                    <a:pt x="299539" y="1110419"/>
                    <a:pt x="338667" y="1074177"/>
                    <a:pt x="338667" y="1074177"/>
                  </a:cubicBezTo>
                  <a:cubicBezTo>
                    <a:pt x="376297" y="961287"/>
                    <a:pt x="319852" y="1092994"/>
                    <a:pt x="395111" y="1017733"/>
                  </a:cubicBezTo>
                  <a:cubicBezTo>
                    <a:pt x="405629" y="1007215"/>
                    <a:pt x="397118" y="984045"/>
                    <a:pt x="409222" y="975399"/>
                  </a:cubicBezTo>
                  <a:cubicBezTo>
                    <a:pt x="433430" y="958108"/>
                    <a:pt x="465667" y="956584"/>
                    <a:pt x="493889" y="947177"/>
                  </a:cubicBezTo>
                  <a:lnTo>
                    <a:pt x="578555" y="918955"/>
                  </a:lnTo>
                  <a:lnTo>
                    <a:pt x="620889" y="904844"/>
                  </a:lnTo>
                  <a:cubicBezTo>
                    <a:pt x="635000" y="890733"/>
                    <a:pt x="647891" y="875287"/>
                    <a:pt x="663222" y="862511"/>
                  </a:cubicBezTo>
                  <a:cubicBezTo>
                    <a:pt x="676251" y="851654"/>
                    <a:pt x="693563" y="846280"/>
                    <a:pt x="705555" y="834288"/>
                  </a:cubicBezTo>
                  <a:cubicBezTo>
                    <a:pt x="799625" y="740218"/>
                    <a:pt x="663228" y="838989"/>
                    <a:pt x="776111" y="763733"/>
                  </a:cubicBezTo>
                  <a:cubicBezTo>
                    <a:pt x="801481" y="725677"/>
                    <a:pt x="808707" y="722882"/>
                    <a:pt x="818444" y="679066"/>
                  </a:cubicBezTo>
                  <a:cubicBezTo>
                    <a:pt x="841727" y="574291"/>
                    <a:pt x="809075" y="617878"/>
                    <a:pt x="860778" y="566177"/>
                  </a:cubicBezTo>
                  <a:cubicBezTo>
                    <a:pt x="870185" y="537955"/>
                    <a:pt x="881785" y="510371"/>
                    <a:pt x="889000" y="481511"/>
                  </a:cubicBezTo>
                  <a:cubicBezTo>
                    <a:pt x="893704" y="462696"/>
                    <a:pt x="895471" y="442892"/>
                    <a:pt x="903111" y="425066"/>
                  </a:cubicBezTo>
                  <a:cubicBezTo>
                    <a:pt x="909792" y="409478"/>
                    <a:pt x="921926" y="396844"/>
                    <a:pt x="931333" y="382733"/>
                  </a:cubicBezTo>
                  <a:cubicBezTo>
                    <a:pt x="936016" y="368683"/>
                    <a:pt x="959529" y="273388"/>
                    <a:pt x="987778" y="255733"/>
                  </a:cubicBezTo>
                  <a:cubicBezTo>
                    <a:pt x="1013005" y="239966"/>
                    <a:pt x="1044222" y="236918"/>
                    <a:pt x="1072444" y="227511"/>
                  </a:cubicBezTo>
                  <a:lnTo>
                    <a:pt x="1114778" y="213399"/>
                  </a:lnTo>
                  <a:cubicBezTo>
                    <a:pt x="1181058" y="125025"/>
                    <a:pt x="1140481" y="173585"/>
                    <a:pt x="1241778" y="72288"/>
                  </a:cubicBezTo>
                  <a:cubicBezTo>
                    <a:pt x="1255889" y="58177"/>
                    <a:pt x="1260593" y="34659"/>
                    <a:pt x="1284111" y="29955"/>
                  </a:cubicBezTo>
                  <a:cubicBezTo>
                    <a:pt x="1307630" y="25251"/>
                    <a:pt x="1311275" y="79872"/>
                    <a:pt x="1382889" y="44066"/>
                  </a:cubicBezTo>
                  <a:cubicBezTo>
                    <a:pt x="1411111" y="48770"/>
                    <a:pt x="1429925" y="65233"/>
                    <a:pt x="1467555" y="58177"/>
                  </a:cubicBezTo>
                  <a:cubicBezTo>
                    <a:pt x="1505185" y="51122"/>
                    <a:pt x="1568686" y="8788"/>
                    <a:pt x="1608667" y="1733"/>
                  </a:cubicBezTo>
                  <a:cubicBezTo>
                    <a:pt x="1648648" y="-5322"/>
                    <a:pt x="1674518" y="11140"/>
                    <a:pt x="1707444" y="15844"/>
                  </a:cubicBezTo>
                  <a:cubicBezTo>
                    <a:pt x="1969910" y="103331"/>
                    <a:pt x="1645430" y="-180"/>
                    <a:pt x="2427111" y="44066"/>
                  </a:cubicBezTo>
                  <a:cubicBezTo>
                    <a:pt x="2520406" y="49347"/>
                    <a:pt x="2471909" y="77814"/>
                    <a:pt x="2540000" y="100511"/>
                  </a:cubicBezTo>
                  <a:cubicBezTo>
                    <a:pt x="2606498" y="122677"/>
                    <a:pt x="2777768" y="145974"/>
                    <a:pt x="2836333" y="156955"/>
                  </a:cubicBezTo>
                  <a:cubicBezTo>
                    <a:pt x="3022800" y="191917"/>
                    <a:pt x="2691231" y="145873"/>
                    <a:pt x="3005667" y="185177"/>
                  </a:cubicBezTo>
                  <a:cubicBezTo>
                    <a:pt x="3104444" y="218103"/>
                    <a:pt x="3080926" y="185177"/>
                    <a:pt x="3104444" y="255733"/>
                  </a:cubicBezTo>
                  <a:cubicBezTo>
                    <a:pt x="3113852" y="326288"/>
                    <a:pt x="3120965" y="397188"/>
                    <a:pt x="3132667" y="467399"/>
                  </a:cubicBezTo>
                  <a:cubicBezTo>
                    <a:pt x="3141535" y="520605"/>
                    <a:pt x="3150620" y="503305"/>
                    <a:pt x="3175000" y="552066"/>
                  </a:cubicBezTo>
                  <a:cubicBezTo>
                    <a:pt x="3181652" y="565370"/>
                    <a:pt x="3183888" y="580472"/>
                    <a:pt x="3189111" y="594399"/>
                  </a:cubicBezTo>
                  <a:cubicBezTo>
                    <a:pt x="3268676" y="806574"/>
                    <a:pt x="3177394" y="545740"/>
                    <a:pt x="3231444" y="721399"/>
                  </a:cubicBezTo>
                  <a:cubicBezTo>
                    <a:pt x="3243330" y="760027"/>
                    <a:pt x="3252558" y="846956"/>
                    <a:pt x="3302000" y="876622"/>
                  </a:cubicBezTo>
                  <a:cubicBezTo>
                    <a:pt x="3314755" y="884275"/>
                    <a:pt x="3331029" y="884081"/>
                    <a:pt x="3344333" y="890733"/>
                  </a:cubicBezTo>
                  <a:cubicBezTo>
                    <a:pt x="3359502" y="898317"/>
                    <a:pt x="3371079" y="912274"/>
                    <a:pt x="3386667" y="918955"/>
                  </a:cubicBezTo>
                  <a:cubicBezTo>
                    <a:pt x="3404493" y="926594"/>
                    <a:pt x="3424463" y="927738"/>
                    <a:pt x="3443111" y="933066"/>
                  </a:cubicBezTo>
                  <a:cubicBezTo>
                    <a:pt x="3457413" y="937152"/>
                    <a:pt x="3471333" y="942473"/>
                    <a:pt x="3485444" y="947177"/>
                  </a:cubicBezTo>
                  <a:cubicBezTo>
                    <a:pt x="3550140" y="1044220"/>
                    <a:pt x="3531163" y="999666"/>
                    <a:pt x="3556000" y="1074177"/>
                  </a:cubicBezTo>
                  <a:cubicBezTo>
                    <a:pt x="3560704" y="1201177"/>
                    <a:pt x="3557465" y="1328721"/>
                    <a:pt x="3570111" y="1455177"/>
                  </a:cubicBezTo>
                  <a:cubicBezTo>
                    <a:pt x="3571799" y="1472052"/>
                    <a:pt x="3592378" y="1481631"/>
                    <a:pt x="3598333" y="1497511"/>
                  </a:cubicBezTo>
                  <a:cubicBezTo>
                    <a:pt x="3606754" y="1519968"/>
                    <a:pt x="3607740" y="1544548"/>
                    <a:pt x="3612444" y="1568066"/>
                  </a:cubicBezTo>
                  <a:cubicBezTo>
                    <a:pt x="3607740" y="1596288"/>
                    <a:pt x="3609337" y="1626322"/>
                    <a:pt x="3598333" y="1652733"/>
                  </a:cubicBezTo>
                  <a:cubicBezTo>
                    <a:pt x="3585287" y="1684043"/>
                    <a:pt x="3560704" y="1709177"/>
                    <a:pt x="3541889" y="1737399"/>
                  </a:cubicBezTo>
                  <a:cubicBezTo>
                    <a:pt x="3525861" y="1761442"/>
                    <a:pt x="3488843" y="1818667"/>
                    <a:pt x="3471333" y="1836177"/>
                  </a:cubicBezTo>
                  <a:cubicBezTo>
                    <a:pt x="3459341" y="1848169"/>
                    <a:pt x="3443111" y="1854992"/>
                    <a:pt x="3429000" y="1864399"/>
                  </a:cubicBezTo>
                  <a:cubicBezTo>
                    <a:pt x="3424296" y="1878510"/>
                    <a:pt x="3426993" y="1898087"/>
                    <a:pt x="3414889" y="1906733"/>
                  </a:cubicBezTo>
                  <a:cubicBezTo>
                    <a:pt x="3390681" y="1924024"/>
                    <a:pt x="3354975" y="1918453"/>
                    <a:pt x="3330222" y="1934955"/>
                  </a:cubicBezTo>
                  <a:cubicBezTo>
                    <a:pt x="3316111" y="1944362"/>
                    <a:pt x="3303058" y="1955593"/>
                    <a:pt x="3287889" y="1963177"/>
                  </a:cubicBezTo>
                  <a:cubicBezTo>
                    <a:pt x="3274585" y="1969829"/>
                    <a:pt x="3259227" y="1971429"/>
                    <a:pt x="3245555" y="1977288"/>
                  </a:cubicBezTo>
                  <a:cubicBezTo>
                    <a:pt x="3226220" y="1985574"/>
                    <a:pt x="3207375" y="1995074"/>
                    <a:pt x="3189111" y="2005511"/>
                  </a:cubicBezTo>
                  <a:cubicBezTo>
                    <a:pt x="3112522" y="2049277"/>
                    <a:pt x="3182057" y="2021974"/>
                    <a:pt x="3104444" y="2047844"/>
                  </a:cubicBezTo>
                  <a:cubicBezTo>
                    <a:pt x="3085629" y="2076066"/>
                    <a:pt x="3080178" y="2121785"/>
                    <a:pt x="3048000" y="2132511"/>
                  </a:cubicBezTo>
                  <a:cubicBezTo>
                    <a:pt x="2946501" y="2166344"/>
                    <a:pt x="3073253" y="2125296"/>
                    <a:pt x="2949222" y="2160733"/>
                  </a:cubicBezTo>
                  <a:cubicBezTo>
                    <a:pt x="2934920" y="2164819"/>
                    <a:pt x="2919892" y="2167620"/>
                    <a:pt x="2906889" y="2174844"/>
                  </a:cubicBezTo>
                  <a:cubicBezTo>
                    <a:pt x="2761325" y="2255712"/>
                    <a:pt x="2875678" y="2213469"/>
                    <a:pt x="2779889" y="2245399"/>
                  </a:cubicBezTo>
                  <a:cubicBezTo>
                    <a:pt x="2770482" y="2259510"/>
                    <a:pt x="2766392" y="2279319"/>
                    <a:pt x="2751667" y="2287733"/>
                  </a:cubicBezTo>
                  <a:cubicBezTo>
                    <a:pt x="2697103" y="2318913"/>
                    <a:pt x="2536088" y="2289759"/>
                    <a:pt x="2511778" y="2287733"/>
                  </a:cubicBezTo>
                  <a:cubicBezTo>
                    <a:pt x="2497667" y="2283029"/>
                    <a:pt x="2479962" y="2284140"/>
                    <a:pt x="2469444" y="2273622"/>
                  </a:cubicBezTo>
                  <a:cubicBezTo>
                    <a:pt x="2458926" y="2263104"/>
                    <a:pt x="2459247" y="2245639"/>
                    <a:pt x="2455333" y="2231288"/>
                  </a:cubicBezTo>
                  <a:cubicBezTo>
                    <a:pt x="2445127" y="2193867"/>
                    <a:pt x="2439377" y="2155196"/>
                    <a:pt x="2427111" y="2118399"/>
                  </a:cubicBezTo>
                  <a:cubicBezTo>
                    <a:pt x="2422407" y="2104288"/>
                    <a:pt x="2423518" y="2086584"/>
                    <a:pt x="2413000" y="2076066"/>
                  </a:cubicBezTo>
                  <a:cubicBezTo>
                    <a:pt x="2389016" y="2052082"/>
                    <a:pt x="2352317" y="2043607"/>
                    <a:pt x="2328333" y="2019622"/>
                  </a:cubicBezTo>
                  <a:cubicBezTo>
                    <a:pt x="2318926" y="2010214"/>
                    <a:pt x="2308422" y="2001788"/>
                    <a:pt x="2300111" y="1991399"/>
                  </a:cubicBezTo>
                  <a:cubicBezTo>
                    <a:pt x="2289517" y="1978156"/>
                    <a:pt x="2288824" y="1949981"/>
                    <a:pt x="2271889" y="1949066"/>
                  </a:cubicBezTo>
                  <a:cubicBezTo>
                    <a:pt x="1933683" y="1930785"/>
                    <a:pt x="1594556" y="1939659"/>
                    <a:pt x="1255889" y="1934955"/>
                  </a:cubicBezTo>
                  <a:cubicBezTo>
                    <a:pt x="1237074" y="1925548"/>
                    <a:pt x="1220375" y="1908826"/>
                    <a:pt x="1199444" y="1906733"/>
                  </a:cubicBezTo>
                  <a:cubicBezTo>
                    <a:pt x="1170975" y="1903886"/>
                    <a:pt x="1143057" y="1916493"/>
                    <a:pt x="1114778" y="1920844"/>
                  </a:cubicBezTo>
                  <a:cubicBezTo>
                    <a:pt x="1081904" y="1925901"/>
                    <a:pt x="1048853" y="1929768"/>
                    <a:pt x="1016000" y="1934955"/>
                  </a:cubicBezTo>
                  <a:lnTo>
                    <a:pt x="846667" y="1963177"/>
                  </a:lnTo>
                  <a:cubicBezTo>
                    <a:pt x="844833" y="1981517"/>
                    <a:pt x="834385" y="2132334"/>
                    <a:pt x="818444" y="2174844"/>
                  </a:cubicBezTo>
                  <a:cubicBezTo>
                    <a:pt x="812489" y="2190724"/>
                    <a:pt x="803251" y="2206320"/>
                    <a:pt x="790222" y="2217177"/>
                  </a:cubicBezTo>
                  <a:cubicBezTo>
                    <a:pt x="774062" y="2230644"/>
                    <a:pt x="751281" y="2233731"/>
                    <a:pt x="733778" y="2245399"/>
                  </a:cubicBezTo>
                  <a:cubicBezTo>
                    <a:pt x="722708" y="2252779"/>
                    <a:pt x="715944" y="2265311"/>
                    <a:pt x="705555" y="2273622"/>
                  </a:cubicBezTo>
                  <a:cubicBezTo>
                    <a:pt x="692312" y="2284216"/>
                    <a:pt x="677333" y="2292437"/>
                    <a:pt x="663222" y="2301844"/>
                  </a:cubicBezTo>
                  <a:cubicBezTo>
                    <a:pt x="606778" y="2297140"/>
                    <a:pt x="544549" y="2313063"/>
                    <a:pt x="493889" y="2287733"/>
                  </a:cubicBezTo>
                  <a:cubicBezTo>
                    <a:pt x="467281" y="2274429"/>
                    <a:pt x="475075" y="2231288"/>
                    <a:pt x="465667" y="2203066"/>
                  </a:cubicBezTo>
                  <a:cubicBezTo>
                    <a:pt x="460963" y="2188955"/>
                    <a:pt x="457079" y="2174544"/>
                    <a:pt x="451555" y="2160733"/>
                  </a:cubicBezTo>
                  <a:cubicBezTo>
                    <a:pt x="442148" y="2137214"/>
                    <a:pt x="431343" y="2114207"/>
                    <a:pt x="423333" y="2090177"/>
                  </a:cubicBezTo>
                  <a:cubicBezTo>
                    <a:pt x="421884" y="2085831"/>
                    <a:pt x="402876" y="2001105"/>
                    <a:pt x="395111" y="1991399"/>
                  </a:cubicBezTo>
                  <a:cubicBezTo>
                    <a:pt x="384517" y="1978156"/>
                    <a:pt x="368276" y="1970065"/>
                    <a:pt x="352778" y="1963177"/>
                  </a:cubicBezTo>
                  <a:cubicBezTo>
                    <a:pt x="325593" y="1951095"/>
                    <a:pt x="296333" y="1944362"/>
                    <a:pt x="268111" y="1934955"/>
                  </a:cubicBezTo>
                  <a:cubicBezTo>
                    <a:pt x="254000" y="1930251"/>
                    <a:pt x="240578" y="1922324"/>
                    <a:pt x="225778" y="1920844"/>
                  </a:cubicBezTo>
                  <a:lnTo>
                    <a:pt x="84667" y="1906733"/>
                  </a:lnTo>
                  <a:cubicBezTo>
                    <a:pt x="33582" y="1872677"/>
                    <a:pt x="14111" y="1871455"/>
                    <a:pt x="0" y="1864399"/>
                  </a:cubicBezTo>
                  <a:close/>
                </a:path>
              </a:pathLst>
            </a:custGeom>
            <a:solidFill>
              <a:srgbClr val="FF0000">
                <a:alpha val="53000"/>
              </a:srgbClr>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5" name="Freeform 14"/>
            <p:cNvSpPr/>
            <p:nvPr/>
          </p:nvSpPr>
          <p:spPr>
            <a:xfrm>
              <a:off x="5686778" y="4056418"/>
              <a:ext cx="747889" cy="2409800"/>
            </a:xfrm>
            <a:custGeom>
              <a:avLst/>
              <a:gdLst>
                <a:gd name="connsiteX0" fmla="*/ 550333 w 747889"/>
                <a:gd name="connsiteY0" fmla="*/ 176915 h 2409800"/>
                <a:gd name="connsiteX1" fmla="*/ 550333 w 747889"/>
                <a:gd name="connsiteY1" fmla="*/ 176915 h 2409800"/>
                <a:gd name="connsiteX2" fmla="*/ 451555 w 747889"/>
                <a:gd name="connsiteY2" fmla="*/ 78138 h 2409800"/>
                <a:gd name="connsiteX3" fmla="*/ 395111 w 747889"/>
                <a:gd name="connsiteY3" fmla="*/ 7582 h 2409800"/>
                <a:gd name="connsiteX4" fmla="*/ 127000 w 747889"/>
                <a:gd name="connsiteY4" fmla="*/ 78138 h 2409800"/>
                <a:gd name="connsiteX5" fmla="*/ 112889 w 747889"/>
                <a:gd name="connsiteY5" fmla="*/ 120471 h 2409800"/>
                <a:gd name="connsiteX6" fmla="*/ 254000 w 747889"/>
                <a:gd name="connsiteY6" fmla="*/ 134582 h 2409800"/>
                <a:gd name="connsiteX7" fmla="*/ 268111 w 747889"/>
                <a:gd name="connsiteY7" fmla="*/ 176915 h 2409800"/>
                <a:gd name="connsiteX8" fmla="*/ 282222 w 747889"/>
                <a:gd name="connsiteY8" fmla="*/ 303915 h 2409800"/>
                <a:gd name="connsiteX9" fmla="*/ 296333 w 747889"/>
                <a:gd name="connsiteY9" fmla="*/ 346249 h 2409800"/>
                <a:gd name="connsiteX10" fmla="*/ 310444 w 747889"/>
                <a:gd name="connsiteY10" fmla="*/ 402693 h 2409800"/>
                <a:gd name="connsiteX11" fmla="*/ 366889 w 747889"/>
                <a:gd name="connsiteY11" fmla="*/ 487360 h 2409800"/>
                <a:gd name="connsiteX12" fmla="*/ 352778 w 747889"/>
                <a:gd name="connsiteY12" fmla="*/ 614360 h 2409800"/>
                <a:gd name="connsiteX13" fmla="*/ 141111 w 747889"/>
                <a:gd name="connsiteY13" fmla="*/ 586138 h 2409800"/>
                <a:gd name="connsiteX14" fmla="*/ 112889 w 747889"/>
                <a:gd name="connsiteY14" fmla="*/ 557915 h 2409800"/>
                <a:gd name="connsiteX15" fmla="*/ 28222 w 747889"/>
                <a:gd name="connsiteY15" fmla="*/ 529693 h 2409800"/>
                <a:gd name="connsiteX16" fmla="*/ 0 w 747889"/>
                <a:gd name="connsiteY16" fmla="*/ 572026 h 2409800"/>
                <a:gd name="connsiteX17" fmla="*/ 28222 w 747889"/>
                <a:gd name="connsiteY17" fmla="*/ 600249 h 2409800"/>
                <a:gd name="connsiteX18" fmla="*/ 183444 w 747889"/>
                <a:gd name="connsiteY18" fmla="*/ 642582 h 2409800"/>
                <a:gd name="connsiteX19" fmla="*/ 239889 w 747889"/>
                <a:gd name="connsiteY19" fmla="*/ 699026 h 2409800"/>
                <a:gd name="connsiteX20" fmla="*/ 268111 w 747889"/>
                <a:gd name="connsiteY20" fmla="*/ 1390471 h 2409800"/>
                <a:gd name="connsiteX21" fmla="*/ 282222 w 747889"/>
                <a:gd name="connsiteY21" fmla="*/ 1856138 h 2409800"/>
                <a:gd name="connsiteX22" fmla="*/ 310444 w 747889"/>
                <a:gd name="connsiteY22" fmla="*/ 1898471 h 2409800"/>
                <a:gd name="connsiteX23" fmla="*/ 352778 w 747889"/>
                <a:gd name="connsiteY23" fmla="*/ 1983138 h 2409800"/>
                <a:gd name="connsiteX24" fmla="*/ 381000 w 747889"/>
                <a:gd name="connsiteY24" fmla="*/ 2081915 h 2409800"/>
                <a:gd name="connsiteX25" fmla="*/ 366889 w 747889"/>
                <a:gd name="connsiteY25" fmla="*/ 2180693 h 2409800"/>
                <a:gd name="connsiteX26" fmla="*/ 352778 w 747889"/>
                <a:gd name="connsiteY26" fmla="*/ 2223026 h 2409800"/>
                <a:gd name="connsiteX27" fmla="*/ 282222 w 747889"/>
                <a:gd name="connsiteY27" fmla="*/ 2279471 h 2409800"/>
                <a:gd name="connsiteX28" fmla="*/ 254000 w 747889"/>
                <a:gd name="connsiteY28" fmla="*/ 2321804 h 2409800"/>
                <a:gd name="connsiteX29" fmla="*/ 324555 w 747889"/>
                <a:gd name="connsiteY29" fmla="*/ 2392360 h 2409800"/>
                <a:gd name="connsiteX30" fmla="*/ 691444 w 747889"/>
                <a:gd name="connsiteY30" fmla="*/ 2237138 h 2409800"/>
                <a:gd name="connsiteX31" fmla="*/ 677333 w 747889"/>
                <a:gd name="connsiteY31" fmla="*/ 2194804 h 2409800"/>
                <a:gd name="connsiteX32" fmla="*/ 663222 w 747889"/>
                <a:gd name="connsiteY32" fmla="*/ 1390471 h 2409800"/>
                <a:gd name="connsiteX33" fmla="*/ 677333 w 747889"/>
                <a:gd name="connsiteY33" fmla="*/ 1348138 h 2409800"/>
                <a:gd name="connsiteX34" fmla="*/ 705555 w 747889"/>
                <a:gd name="connsiteY34" fmla="*/ 1221138 h 2409800"/>
                <a:gd name="connsiteX35" fmla="*/ 719666 w 747889"/>
                <a:gd name="connsiteY35" fmla="*/ 1178804 h 2409800"/>
                <a:gd name="connsiteX36" fmla="*/ 747889 w 747889"/>
                <a:gd name="connsiteY36" fmla="*/ 1136471 h 2409800"/>
                <a:gd name="connsiteX37" fmla="*/ 733778 w 747889"/>
                <a:gd name="connsiteY37" fmla="*/ 882471 h 2409800"/>
                <a:gd name="connsiteX38" fmla="*/ 705555 w 747889"/>
                <a:gd name="connsiteY38" fmla="*/ 727249 h 2409800"/>
                <a:gd name="connsiteX39" fmla="*/ 691444 w 747889"/>
                <a:gd name="connsiteY39" fmla="*/ 656693 h 2409800"/>
                <a:gd name="connsiteX40" fmla="*/ 663222 w 747889"/>
                <a:gd name="connsiteY40" fmla="*/ 459138 h 2409800"/>
                <a:gd name="connsiteX41" fmla="*/ 606778 w 747889"/>
                <a:gd name="connsiteY41" fmla="*/ 374471 h 2409800"/>
                <a:gd name="connsiteX42" fmla="*/ 564444 w 747889"/>
                <a:gd name="connsiteY42" fmla="*/ 360360 h 2409800"/>
                <a:gd name="connsiteX43" fmla="*/ 508000 w 747889"/>
                <a:gd name="connsiteY43" fmla="*/ 289804 h 2409800"/>
                <a:gd name="connsiteX44" fmla="*/ 493889 w 747889"/>
                <a:gd name="connsiteY44" fmla="*/ 247471 h 2409800"/>
                <a:gd name="connsiteX45" fmla="*/ 493889 w 747889"/>
                <a:gd name="connsiteY45" fmla="*/ 120471 h 2409800"/>
                <a:gd name="connsiteX46" fmla="*/ 493889 w 747889"/>
                <a:gd name="connsiteY46" fmla="*/ 120471 h 24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47889" h="2409800">
                  <a:moveTo>
                    <a:pt x="550333" y="176915"/>
                  </a:moveTo>
                  <a:lnTo>
                    <a:pt x="550333" y="176915"/>
                  </a:lnTo>
                  <a:cubicBezTo>
                    <a:pt x="517407" y="143989"/>
                    <a:pt x="480643" y="114498"/>
                    <a:pt x="451555" y="78138"/>
                  </a:cubicBezTo>
                  <a:cubicBezTo>
                    <a:pt x="373657" y="-19235"/>
                    <a:pt x="516433" y="88463"/>
                    <a:pt x="395111" y="7582"/>
                  </a:cubicBezTo>
                  <a:cubicBezTo>
                    <a:pt x="169961" y="20826"/>
                    <a:pt x="181659" y="-49400"/>
                    <a:pt x="127000" y="78138"/>
                  </a:cubicBezTo>
                  <a:cubicBezTo>
                    <a:pt x="121141" y="91810"/>
                    <a:pt x="117593" y="106360"/>
                    <a:pt x="112889" y="120471"/>
                  </a:cubicBezTo>
                  <a:cubicBezTo>
                    <a:pt x="159926" y="125175"/>
                    <a:pt x="209574" y="118427"/>
                    <a:pt x="254000" y="134582"/>
                  </a:cubicBezTo>
                  <a:cubicBezTo>
                    <a:pt x="267979" y="139665"/>
                    <a:pt x="265666" y="162243"/>
                    <a:pt x="268111" y="176915"/>
                  </a:cubicBezTo>
                  <a:cubicBezTo>
                    <a:pt x="275113" y="218929"/>
                    <a:pt x="275220" y="261901"/>
                    <a:pt x="282222" y="303915"/>
                  </a:cubicBezTo>
                  <a:cubicBezTo>
                    <a:pt x="284667" y="318587"/>
                    <a:pt x="292247" y="331947"/>
                    <a:pt x="296333" y="346249"/>
                  </a:cubicBezTo>
                  <a:cubicBezTo>
                    <a:pt x="301661" y="364897"/>
                    <a:pt x="301771" y="385347"/>
                    <a:pt x="310444" y="402693"/>
                  </a:cubicBezTo>
                  <a:cubicBezTo>
                    <a:pt x="325613" y="433031"/>
                    <a:pt x="366889" y="487360"/>
                    <a:pt x="366889" y="487360"/>
                  </a:cubicBezTo>
                  <a:cubicBezTo>
                    <a:pt x="362185" y="529693"/>
                    <a:pt x="389053" y="592037"/>
                    <a:pt x="352778" y="614360"/>
                  </a:cubicBezTo>
                  <a:cubicBezTo>
                    <a:pt x="304250" y="644223"/>
                    <a:pt x="201560" y="606288"/>
                    <a:pt x="141111" y="586138"/>
                  </a:cubicBezTo>
                  <a:cubicBezTo>
                    <a:pt x="131704" y="576730"/>
                    <a:pt x="124789" y="563865"/>
                    <a:pt x="112889" y="557915"/>
                  </a:cubicBezTo>
                  <a:cubicBezTo>
                    <a:pt x="86281" y="544611"/>
                    <a:pt x="28222" y="529693"/>
                    <a:pt x="28222" y="529693"/>
                  </a:cubicBezTo>
                  <a:cubicBezTo>
                    <a:pt x="18815" y="543804"/>
                    <a:pt x="0" y="555067"/>
                    <a:pt x="0" y="572026"/>
                  </a:cubicBezTo>
                  <a:cubicBezTo>
                    <a:pt x="0" y="585330"/>
                    <a:pt x="17152" y="592869"/>
                    <a:pt x="28222" y="600249"/>
                  </a:cubicBezTo>
                  <a:cubicBezTo>
                    <a:pt x="86989" y="639427"/>
                    <a:pt x="107207" y="631691"/>
                    <a:pt x="183444" y="642582"/>
                  </a:cubicBezTo>
                  <a:cubicBezTo>
                    <a:pt x="223240" y="655847"/>
                    <a:pt x="237723" y="648131"/>
                    <a:pt x="239889" y="699026"/>
                  </a:cubicBezTo>
                  <a:cubicBezTo>
                    <a:pt x="270785" y="1425097"/>
                    <a:pt x="211520" y="1107511"/>
                    <a:pt x="268111" y="1390471"/>
                  </a:cubicBezTo>
                  <a:cubicBezTo>
                    <a:pt x="272815" y="1545693"/>
                    <a:pt x="269326" y="1701381"/>
                    <a:pt x="282222" y="1856138"/>
                  </a:cubicBezTo>
                  <a:cubicBezTo>
                    <a:pt x="283630" y="1873039"/>
                    <a:pt x="302860" y="1883302"/>
                    <a:pt x="310444" y="1898471"/>
                  </a:cubicBezTo>
                  <a:cubicBezTo>
                    <a:pt x="368865" y="2015313"/>
                    <a:pt x="271897" y="1861817"/>
                    <a:pt x="352778" y="1983138"/>
                  </a:cubicBezTo>
                  <a:cubicBezTo>
                    <a:pt x="359432" y="2003101"/>
                    <a:pt x="381000" y="2064196"/>
                    <a:pt x="381000" y="2081915"/>
                  </a:cubicBezTo>
                  <a:cubicBezTo>
                    <a:pt x="381000" y="2115175"/>
                    <a:pt x="373412" y="2148079"/>
                    <a:pt x="366889" y="2180693"/>
                  </a:cubicBezTo>
                  <a:cubicBezTo>
                    <a:pt x="363972" y="2195278"/>
                    <a:pt x="360431" y="2210271"/>
                    <a:pt x="352778" y="2223026"/>
                  </a:cubicBezTo>
                  <a:cubicBezTo>
                    <a:pt x="339373" y="2245368"/>
                    <a:pt x="301450" y="2266652"/>
                    <a:pt x="282222" y="2279471"/>
                  </a:cubicBezTo>
                  <a:cubicBezTo>
                    <a:pt x="272815" y="2293582"/>
                    <a:pt x="254000" y="2304845"/>
                    <a:pt x="254000" y="2321804"/>
                  </a:cubicBezTo>
                  <a:cubicBezTo>
                    <a:pt x="254000" y="2379928"/>
                    <a:pt x="286925" y="2379817"/>
                    <a:pt x="324555" y="2392360"/>
                  </a:cubicBezTo>
                  <a:cubicBezTo>
                    <a:pt x="714281" y="2377926"/>
                    <a:pt x="732526" y="2504175"/>
                    <a:pt x="691444" y="2237138"/>
                  </a:cubicBezTo>
                  <a:cubicBezTo>
                    <a:pt x="689182" y="2222436"/>
                    <a:pt x="682037" y="2208915"/>
                    <a:pt x="677333" y="2194804"/>
                  </a:cubicBezTo>
                  <a:cubicBezTo>
                    <a:pt x="646131" y="1773568"/>
                    <a:pt x="636609" y="1829582"/>
                    <a:pt x="663222" y="1390471"/>
                  </a:cubicBezTo>
                  <a:cubicBezTo>
                    <a:pt x="664122" y="1375624"/>
                    <a:pt x="673725" y="1362568"/>
                    <a:pt x="677333" y="1348138"/>
                  </a:cubicBezTo>
                  <a:cubicBezTo>
                    <a:pt x="706434" y="1231734"/>
                    <a:pt x="676582" y="1322546"/>
                    <a:pt x="705555" y="1221138"/>
                  </a:cubicBezTo>
                  <a:cubicBezTo>
                    <a:pt x="709641" y="1206836"/>
                    <a:pt x="713014" y="1192108"/>
                    <a:pt x="719666" y="1178804"/>
                  </a:cubicBezTo>
                  <a:cubicBezTo>
                    <a:pt x="727251" y="1163635"/>
                    <a:pt x="738481" y="1150582"/>
                    <a:pt x="747889" y="1136471"/>
                  </a:cubicBezTo>
                  <a:cubicBezTo>
                    <a:pt x="743185" y="1051804"/>
                    <a:pt x="740540" y="966998"/>
                    <a:pt x="733778" y="882471"/>
                  </a:cubicBezTo>
                  <a:cubicBezTo>
                    <a:pt x="726134" y="786925"/>
                    <a:pt x="722362" y="802881"/>
                    <a:pt x="705555" y="727249"/>
                  </a:cubicBezTo>
                  <a:cubicBezTo>
                    <a:pt x="700352" y="703836"/>
                    <a:pt x="696148" y="680212"/>
                    <a:pt x="691444" y="656693"/>
                  </a:cubicBezTo>
                  <a:cubicBezTo>
                    <a:pt x="689900" y="639709"/>
                    <a:pt x="689779" y="506941"/>
                    <a:pt x="663222" y="459138"/>
                  </a:cubicBezTo>
                  <a:cubicBezTo>
                    <a:pt x="646750" y="429487"/>
                    <a:pt x="638956" y="385197"/>
                    <a:pt x="606778" y="374471"/>
                  </a:cubicBezTo>
                  <a:lnTo>
                    <a:pt x="564444" y="360360"/>
                  </a:lnTo>
                  <a:cubicBezTo>
                    <a:pt x="529129" y="219098"/>
                    <a:pt x="582227" y="364031"/>
                    <a:pt x="508000" y="289804"/>
                  </a:cubicBezTo>
                  <a:cubicBezTo>
                    <a:pt x="497482" y="279286"/>
                    <a:pt x="495124" y="262294"/>
                    <a:pt x="493889" y="247471"/>
                  </a:cubicBezTo>
                  <a:cubicBezTo>
                    <a:pt x="490373" y="205284"/>
                    <a:pt x="493889" y="162804"/>
                    <a:pt x="493889" y="120471"/>
                  </a:cubicBezTo>
                  <a:lnTo>
                    <a:pt x="493889" y="120471"/>
                  </a:lnTo>
                </a:path>
              </a:pathLst>
            </a:custGeom>
            <a:solidFill>
              <a:schemeClr val="accent6">
                <a:lumMod val="75000"/>
                <a:alpha val="56000"/>
              </a:schemeClr>
            </a:solidFill>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1758</TotalTime>
  <Words>2465</Words>
  <Application>Microsoft Office PowerPoint</Application>
  <PresentationFormat>On-screen Show (4:3)</PresentationFormat>
  <Paragraphs>646</Paragraphs>
  <Slides>98</Slides>
  <Notes>12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98</vt:i4>
      </vt:variant>
    </vt:vector>
  </HeadingPairs>
  <TitlesOfParts>
    <vt:vector size="102" baseType="lpstr">
      <vt:lpstr>cs484_template</vt:lpstr>
      <vt:lpstr>Image File</vt:lpstr>
      <vt:lpstr>Image</vt:lpstr>
      <vt:lpstr>Photo Editor Photo</vt:lpstr>
      <vt:lpstr>Introduction</vt:lpstr>
      <vt:lpstr>What is computer vision?</vt:lpstr>
      <vt:lpstr>Why study computer vision?</vt:lpstr>
      <vt:lpstr>Why study computer vision?</vt:lpstr>
      <vt:lpstr>How hard is computer vision?</vt:lpstr>
      <vt:lpstr>PowerPoint Presentation</vt:lpstr>
      <vt:lpstr>How hard is computer vision?</vt:lpstr>
      <vt:lpstr>Why vision is so hard?</vt:lpstr>
      <vt:lpstr>PowerPoint Presentation</vt:lpstr>
      <vt:lpstr>PowerPoint Presentation</vt:lpstr>
      <vt:lpstr>PowerPoint Presentation</vt:lpstr>
      <vt:lpstr>PowerPoint Presentation</vt:lpstr>
      <vt:lpstr>PowerPoint Presentation</vt:lpstr>
      <vt:lpstr>PowerPoint Presentation</vt:lpstr>
      <vt:lpstr>Challenges 7: intra-class variation</vt:lpstr>
      <vt:lpstr>Challenges 8: local ambiguity</vt:lpstr>
      <vt:lpstr>Perception and grouping</vt:lpstr>
      <vt:lpstr>Perception and grouping</vt:lpstr>
      <vt:lpstr>Perception and grouping</vt:lpstr>
      <vt:lpstr>PowerPoint Presentation</vt:lpstr>
      <vt:lpstr>What works today?</vt:lpstr>
      <vt:lpstr>Medical image analysis</vt:lpstr>
      <vt:lpstr>Medical image analysis</vt:lpstr>
      <vt:lpstr>Medical image analysis</vt:lpstr>
      <vt:lpstr>Medical image analysis</vt:lpstr>
      <vt:lpstr>Medical image analysis</vt:lpstr>
      <vt:lpstr>Medical image analysis</vt:lpstr>
      <vt:lpstr>Medical image analysis</vt:lpstr>
      <vt:lpstr>Biometrics</vt:lpstr>
      <vt:lpstr>Surveillance and tracking</vt:lpstr>
      <vt:lpstr>Surveillance and tracking</vt:lpstr>
      <vt:lpstr>Surveillance and tracking</vt:lpstr>
      <vt:lpstr>Surveillance and tracking</vt:lpstr>
      <vt:lpstr>Vehicle and pedestrian protection</vt:lpstr>
      <vt:lpstr>Smart cars</vt:lpstr>
      <vt:lpstr>Self-driving cars</vt:lpstr>
      <vt:lpstr>Self-driving cars</vt:lpstr>
      <vt:lpstr>Self-driving cars</vt:lpstr>
      <vt:lpstr>Autonomous navigation</vt:lpstr>
      <vt:lpstr>Forest fire monitoring system</vt:lpstr>
      <vt:lpstr>Robotics</vt:lpstr>
      <vt:lpstr>Robotics</vt:lpstr>
      <vt:lpstr>Face detection</vt:lpstr>
      <vt:lpstr>Face recognition</vt:lpstr>
      <vt:lpstr>Industrial automation</vt:lpstr>
      <vt:lpstr>Industrial automation</vt:lpstr>
      <vt:lpstr>Postal service automation</vt:lpstr>
      <vt:lpstr>Optical character recognition</vt:lpstr>
      <vt:lpstr>Document analysis</vt:lpstr>
      <vt:lpstr>Document analysis</vt:lpstr>
      <vt:lpstr>Sports video analysis</vt:lpstr>
      <vt:lpstr>Scene classification</vt:lpstr>
      <vt:lpstr>Object recognition</vt:lpstr>
      <vt:lpstr>Image classification</vt:lpstr>
      <vt:lpstr>Image captioning</vt:lpstr>
      <vt:lpstr>Visual QA</vt:lpstr>
      <vt:lpstr>Augmented reality</vt:lpstr>
      <vt:lpstr>Land cover classification</vt:lpstr>
      <vt:lpstr>Land cover classification</vt:lpstr>
      <vt:lpstr>Object recognition</vt:lpstr>
      <vt:lpstr>Photo tourism: exploring photo collections</vt:lpstr>
      <vt:lpstr>Photosynth</vt:lpstr>
      <vt:lpstr>Content-based retrieval</vt:lpstr>
      <vt:lpstr>3D scanning and reconstruction</vt:lpstr>
      <vt:lpstr>3D modeling</vt:lpstr>
      <vt:lpstr>Earth viewers</vt:lpstr>
      <vt:lpstr>Earth viewers</vt:lpstr>
      <vt:lpstr>Earth viewers</vt:lpstr>
      <vt:lpstr>Motion capture</vt:lpstr>
      <vt:lpstr>Visual effects</vt:lpstr>
      <vt:lpstr>Motion capture</vt:lpstr>
      <vt:lpstr>Mozaic</vt:lpstr>
      <vt:lpstr>Mozaic</vt:lpstr>
      <vt:lpstr>Critical issues</vt:lpstr>
      <vt:lpstr>What do computers see?</vt:lpstr>
      <vt:lpstr>PowerPoint Presentation</vt:lpstr>
      <vt:lpstr>Recognition</vt:lpstr>
      <vt:lpstr>Color</vt:lpstr>
      <vt:lpstr>Texture</vt:lpstr>
      <vt:lpstr>Color, texture, and proximity</vt:lpstr>
      <vt:lpstr>Segmentation</vt:lpstr>
      <vt:lpstr>Shape</vt:lpstr>
      <vt:lpstr>Motion</vt:lpstr>
      <vt:lpstr>Parts and relations</vt:lpstr>
      <vt:lpstr>Parts and relations</vt:lpstr>
      <vt:lpstr>Context</vt:lpstr>
      <vt:lpstr>Context</vt:lpstr>
      <vt:lpstr>Stages of computer vision</vt:lpstr>
      <vt:lpstr>Low-level</vt:lpstr>
      <vt:lpstr>Mid-level</vt:lpstr>
      <vt:lpstr>Low-level to high-level</vt:lpstr>
      <vt:lpstr>Visual recognition</vt:lpstr>
      <vt:lpstr>Visual recognition</vt:lpstr>
      <vt:lpstr>Visual recognition</vt:lpstr>
      <vt:lpstr>Visual recognition</vt:lpstr>
      <vt:lpstr>Visual recognition</vt:lpstr>
      <vt:lpstr>Visual recognition</vt:lpstr>
      <vt:lpstr>Visual recognition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Selim Aksoy</dc:creator>
  <cp:lastModifiedBy>Selim Aksoy</cp:lastModifiedBy>
  <cp:revision>113</cp:revision>
  <cp:lastPrinted>1601-01-01T00:00:00Z</cp:lastPrinted>
  <dcterms:created xsi:type="dcterms:W3CDTF">1601-01-01T00:00:00Z</dcterms:created>
  <dcterms:modified xsi:type="dcterms:W3CDTF">2017-09-19T14:31:58Z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